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42"/>
  </p:notesMasterIdLst>
  <p:sldIdLst>
    <p:sldId id="256" r:id="rId2"/>
    <p:sldId id="257" r:id="rId3"/>
    <p:sldId id="290" r:id="rId4"/>
    <p:sldId id="292" r:id="rId5"/>
    <p:sldId id="258" r:id="rId6"/>
    <p:sldId id="259" r:id="rId7"/>
    <p:sldId id="260" r:id="rId8"/>
    <p:sldId id="293" r:id="rId9"/>
    <p:sldId id="261" r:id="rId10"/>
    <p:sldId id="262" r:id="rId11"/>
    <p:sldId id="263" r:id="rId12"/>
    <p:sldId id="264" r:id="rId13"/>
    <p:sldId id="265" r:id="rId14"/>
    <p:sldId id="266" r:id="rId15"/>
    <p:sldId id="267" r:id="rId16"/>
    <p:sldId id="268" r:id="rId17"/>
    <p:sldId id="269" r:id="rId18"/>
    <p:sldId id="294" r:id="rId19"/>
    <p:sldId id="271" r:id="rId20"/>
    <p:sldId id="272" r:id="rId21"/>
    <p:sldId id="273" r:id="rId22"/>
    <p:sldId id="274" r:id="rId23"/>
    <p:sldId id="275" r:id="rId24"/>
    <p:sldId id="276" r:id="rId25"/>
    <p:sldId id="295" r:id="rId26"/>
    <p:sldId id="277" r:id="rId27"/>
    <p:sldId id="278" r:id="rId28"/>
    <p:sldId id="279" r:id="rId29"/>
    <p:sldId id="280" r:id="rId30"/>
    <p:sldId id="281" r:id="rId31"/>
    <p:sldId id="282" r:id="rId32"/>
    <p:sldId id="296" r:id="rId33"/>
    <p:sldId id="283" r:id="rId34"/>
    <p:sldId id="284" r:id="rId35"/>
    <p:sldId id="285" r:id="rId36"/>
    <p:sldId id="286" r:id="rId37"/>
    <p:sldId id="297" r:id="rId38"/>
    <p:sldId id="287" r:id="rId39"/>
    <p:sldId id="289" r:id="rId40"/>
    <p:sldId id="298" r:id="rId4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7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F03C56-5921-43D2-86DE-B0C031A6F4EB}" type="datetimeFigureOut">
              <a:rPr lang="es-ES" smtClean="0"/>
              <a:t>24/02/2020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199FED-0861-409D-8D23-8ABF112E2BD4}" type="slidenum">
              <a:rPr lang="es-ES" smtClean="0"/>
              <a:t>‹Nº›</a:t>
            </a:fld>
            <a:endParaRPr lang="es-ES"/>
          </a:p>
        </p:txBody>
      </p:sp>
    </p:spTree>
    <p:extLst>
      <p:ext uri="{BB962C8B-B14F-4D97-AF65-F5344CB8AC3E}">
        <p14:creationId xmlns:p14="http://schemas.microsoft.com/office/powerpoint/2010/main" val="1476346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CF199FED-0861-409D-8D23-8ABF112E2BD4}" type="slidenum">
              <a:rPr lang="es-ES" smtClean="0"/>
              <a:t>2</a:t>
            </a:fld>
            <a:endParaRPr lang="es-ES"/>
          </a:p>
        </p:txBody>
      </p:sp>
    </p:spTree>
    <p:extLst>
      <p:ext uri="{BB962C8B-B14F-4D97-AF65-F5344CB8AC3E}">
        <p14:creationId xmlns:p14="http://schemas.microsoft.com/office/powerpoint/2010/main" val="842187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DC8E3241-43F4-486E-AF04-DA035EE3EF84}" type="datetimeFigureOut">
              <a:rPr lang="es-ES" smtClean="0"/>
              <a:t>24/02/2020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6435187-8438-4339-95E9-8146E0E5B0E4}" type="slidenum">
              <a:rPr lang="es-ES" smtClean="0"/>
              <a:t>‹Nº›</a:t>
            </a:fld>
            <a:endParaRPr lang="es-ES"/>
          </a:p>
        </p:txBody>
      </p:sp>
    </p:spTree>
    <p:extLst>
      <p:ext uri="{BB962C8B-B14F-4D97-AF65-F5344CB8AC3E}">
        <p14:creationId xmlns:p14="http://schemas.microsoft.com/office/powerpoint/2010/main" val="2497771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C8E3241-43F4-486E-AF04-DA035EE3EF84}" type="datetimeFigureOut">
              <a:rPr lang="es-ES" smtClean="0"/>
              <a:t>24/02/2020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6435187-8438-4339-95E9-8146E0E5B0E4}" type="slidenum">
              <a:rPr lang="es-ES" smtClean="0"/>
              <a:t>‹Nº›</a:t>
            </a:fld>
            <a:endParaRPr lang="es-ES"/>
          </a:p>
        </p:txBody>
      </p:sp>
    </p:spTree>
    <p:extLst>
      <p:ext uri="{BB962C8B-B14F-4D97-AF65-F5344CB8AC3E}">
        <p14:creationId xmlns:p14="http://schemas.microsoft.com/office/powerpoint/2010/main" val="1013967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C8E3241-43F4-486E-AF04-DA035EE3EF84}" type="datetimeFigureOut">
              <a:rPr lang="es-ES" smtClean="0"/>
              <a:t>24/02/2020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6435187-8438-4339-95E9-8146E0E5B0E4}" type="slidenum">
              <a:rPr lang="es-ES" smtClean="0"/>
              <a:t>‹Nº›</a:t>
            </a:fld>
            <a:endParaRPr lang="es-E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84779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C8E3241-43F4-486E-AF04-DA035EE3EF84}" type="datetimeFigureOut">
              <a:rPr lang="es-ES" smtClean="0"/>
              <a:t>24/02/2020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6435187-8438-4339-95E9-8146E0E5B0E4}" type="slidenum">
              <a:rPr lang="es-ES" smtClean="0"/>
              <a:t>‹Nº›</a:t>
            </a:fld>
            <a:endParaRPr lang="es-ES"/>
          </a:p>
        </p:txBody>
      </p:sp>
    </p:spTree>
    <p:extLst>
      <p:ext uri="{BB962C8B-B14F-4D97-AF65-F5344CB8AC3E}">
        <p14:creationId xmlns:p14="http://schemas.microsoft.com/office/powerpoint/2010/main" val="842334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C8E3241-43F4-486E-AF04-DA035EE3EF84}" type="datetimeFigureOut">
              <a:rPr lang="es-ES" smtClean="0"/>
              <a:t>24/02/2020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6435187-8438-4339-95E9-8146E0E5B0E4}" type="slidenum">
              <a:rPr lang="es-ES" smtClean="0"/>
              <a:t>‹Nº›</a:t>
            </a:fld>
            <a:endParaRPr lang="es-E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44823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C8E3241-43F4-486E-AF04-DA035EE3EF84}" type="datetimeFigureOut">
              <a:rPr lang="es-ES" smtClean="0"/>
              <a:t>24/02/2020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6435187-8438-4339-95E9-8146E0E5B0E4}" type="slidenum">
              <a:rPr lang="es-ES" smtClean="0"/>
              <a:t>‹Nº›</a:t>
            </a:fld>
            <a:endParaRPr lang="es-ES"/>
          </a:p>
        </p:txBody>
      </p:sp>
    </p:spTree>
    <p:extLst>
      <p:ext uri="{BB962C8B-B14F-4D97-AF65-F5344CB8AC3E}">
        <p14:creationId xmlns:p14="http://schemas.microsoft.com/office/powerpoint/2010/main" val="1713541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C8E3241-43F4-486E-AF04-DA035EE3EF84}" type="datetimeFigureOut">
              <a:rPr lang="es-ES" smtClean="0"/>
              <a:t>24/02/2020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6435187-8438-4339-95E9-8146E0E5B0E4}" type="slidenum">
              <a:rPr lang="es-ES" smtClean="0"/>
              <a:t>‹Nº›</a:t>
            </a:fld>
            <a:endParaRPr lang="es-ES"/>
          </a:p>
        </p:txBody>
      </p:sp>
    </p:spTree>
    <p:extLst>
      <p:ext uri="{BB962C8B-B14F-4D97-AF65-F5344CB8AC3E}">
        <p14:creationId xmlns:p14="http://schemas.microsoft.com/office/powerpoint/2010/main" val="2256327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C8E3241-43F4-486E-AF04-DA035EE3EF84}" type="datetimeFigureOut">
              <a:rPr lang="es-ES" smtClean="0"/>
              <a:t>24/02/2020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6435187-8438-4339-95E9-8146E0E5B0E4}" type="slidenum">
              <a:rPr lang="es-ES" smtClean="0"/>
              <a:t>‹Nº›</a:t>
            </a:fld>
            <a:endParaRPr lang="es-ES"/>
          </a:p>
        </p:txBody>
      </p:sp>
    </p:spTree>
    <p:extLst>
      <p:ext uri="{BB962C8B-B14F-4D97-AF65-F5344CB8AC3E}">
        <p14:creationId xmlns:p14="http://schemas.microsoft.com/office/powerpoint/2010/main" val="3622181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C8E3241-43F4-486E-AF04-DA035EE3EF84}" type="datetimeFigureOut">
              <a:rPr lang="es-ES" smtClean="0"/>
              <a:t>24/02/2020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6435187-8438-4339-95E9-8146E0E5B0E4}" type="slidenum">
              <a:rPr lang="es-ES" smtClean="0"/>
              <a:t>‹Nº›</a:t>
            </a:fld>
            <a:endParaRPr lang="es-ES"/>
          </a:p>
        </p:txBody>
      </p:sp>
    </p:spTree>
    <p:extLst>
      <p:ext uri="{BB962C8B-B14F-4D97-AF65-F5344CB8AC3E}">
        <p14:creationId xmlns:p14="http://schemas.microsoft.com/office/powerpoint/2010/main" val="2417481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C8E3241-43F4-486E-AF04-DA035EE3EF84}" type="datetimeFigureOut">
              <a:rPr lang="es-ES" smtClean="0"/>
              <a:t>24/02/2020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6435187-8438-4339-95E9-8146E0E5B0E4}" type="slidenum">
              <a:rPr lang="es-ES" smtClean="0"/>
              <a:t>‹Nº›</a:t>
            </a:fld>
            <a:endParaRPr lang="es-ES"/>
          </a:p>
        </p:txBody>
      </p:sp>
    </p:spTree>
    <p:extLst>
      <p:ext uri="{BB962C8B-B14F-4D97-AF65-F5344CB8AC3E}">
        <p14:creationId xmlns:p14="http://schemas.microsoft.com/office/powerpoint/2010/main" val="924964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C8E3241-43F4-486E-AF04-DA035EE3EF84}" type="datetimeFigureOut">
              <a:rPr lang="es-ES" smtClean="0"/>
              <a:t>24/02/2020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6435187-8438-4339-95E9-8146E0E5B0E4}" type="slidenum">
              <a:rPr lang="es-ES" smtClean="0"/>
              <a:t>‹Nº›</a:t>
            </a:fld>
            <a:endParaRPr lang="es-ES"/>
          </a:p>
        </p:txBody>
      </p:sp>
    </p:spTree>
    <p:extLst>
      <p:ext uri="{BB962C8B-B14F-4D97-AF65-F5344CB8AC3E}">
        <p14:creationId xmlns:p14="http://schemas.microsoft.com/office/powerpoint/2010/main" val="3714007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C8E3241-43F4-486E-AF04-DA035EE3EF84}" type="datetimeFigureOut">
              <a:rPr lang="es-ES" smtClean="0"/>
              <a:t>24/02/2020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6435187-8438-4339-95E9-8146E0E5B0E4}" type="slidenum">
              <a:rPr lang="es-ES" smtClean="0"/>
              <a:t>‹Nº›</a:t>
            </a:fld>
            <a:endParaRPr lang="es-ES"/>
          </a:p>
        </p:txBody>
      </p:sp>
    </p:spTree>
    <p:extLst>
      <p:ext uri="{BB962C8B-B14F-4D97-AF65-F5344CB8AC3E}">
        <p14:creationId xmlns:p14="http://schemas.microsoft.com/office/powerpoint/2010/main" val="4137800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DC8E3241-43F4-486E-AF04-DA035EE3EF84}" type="datetimeFigureOut">
              <a:rPr lang="es-ES" smtClean="0"/>
              <a:t>24/02/2020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6435187-8438-4339-95E9-8146E0E5B0E4}" type="slidenum">
              <a:rPr lang="es-ES" smtClean="0"/>
              <a:t>‹Nº›</a:t>
            </a:fld>
            <a:endParaRPr lang="es-ES"/>
          </a:p>
        </p:txBody>
      </p:sp>
    </p:spTree>
    <p:extLst>
      <p:ext uri="{BB962C8B-B14F-4D97-AF65-F5344CB8AC3E}">
        <p14:creationId xmlns:p14="http://schemas.microsoft.com/office/powerpoint/2010/main" val="646051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8E3241-43F4-486E-AF04-DA035EE3EF84}" type="datetimeFigureOut">
              <a:rPr lang="es-ES" smtClean="0"/>
              <a:t>24/02/2020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6435187-8438-4339-95E9-8146E0E5B0E4}" type="slidenum">
              <a:rPr lang="es-ES" smtClean="0"/>
              <a:t>‹Nº›</a:t>
            </a:fld>
            <a:endParaRPr lang="es-ES"/>
          </a:p>
        </p:txBody>
      </p:sp>
    </p:spTree>
    <p:extLst>
      <p:ext uri="{BB962C8B-B14F-4D97-AF65-F5344CB8AC3E}">
        <p14:creationId xmlns:p14="http://schemas.microsoft.com/office/powerpoint/2010/main" val="981794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8E3241-43F4-486E-AF04-DA035EE3EF84}" type="datetimeFigureOut">
              <a:rPr lang="es-ES" smtClean="0"/>
              <a:t>24/02/2020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6435187-8438-4339-95E9-8146E0E5B0E4}" type="slidenum">
              <a:rPr lang="es-ES" smtClean="0"/>
              <a:t>‹Nº›</a:t>
            </a:fld>
            <a:endParaRPr lang="es-ES"/>
          </a:p>
        </p:txBody>
      </p:sp>
    </p:spTree>
    <p:extLst>
      <p:ext uri="{BB962C8B-B14F-4D97-AF65-F5344CB8AC3E}">
        <p14:creationId xmlns:p14="http://schemas.microsoft.com/office/powerpoint/2010/main" val="3160715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8E3241-43F4-486E-AF04-DA035EE3EF84}" type="datetimeFigureOut">
              <a:rPr lang="es-ES" smtClean="0"/>
              <a:t>24/02/2020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6435187-8438-4339-95E9-8146E0E5B0E4}" type="slidenum">
              <a:rPr lang="es-ES" smtClean="0"/>
              <a:t>‹Nº›</a:t>
            </a:fld>
            <a:endParaRPr lang="es-ES"/>
          </a:p>
        </p:txBody>
      </p:sp>
    </p:spTree>
    <p:extLst>
      <p:ext uri="{BB962C8B-B14F-4D97-AF65-F5344CB8AC3E}">
        <p14:creationId xmlns:p14="http://schemas.microsoft.com/office/powerpoint/2010/main" val="1846917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8E3241-43F4-486E-AF04-DA035EE3EF84}" type="datetimeFigureOut">
              <a:rPr lang="es-ES" smtClean="0"/>
              <a:t>24/02/2020</a:t>
            </a:fld>
            <a:endParaRPr lang="es-E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6435187-8438-4339-95E9-8146E0E5B0E4}" type="slidenum">
              <a:rPr lang="es-ES" smtClean="0"/>
              <a:t>‹Nº›</a:t>
            </a:fld>
            <a:endParaRPr lang="es-ES"/>
          </a:p>
        </p:txBody>
      </p:sp>
    </p:spTree>
    <p:extLst>
      <p:ext uri="{BB962C8B-B14F-4D97-AF65-F5344CB8AC3E}">
        <p14:creationId xmlns:p14="http://schemas.microsoft.com/office/powerpoint/2010/main" val="421379432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ctr"/>
            <a:r>
              <a:rPr lang="es-ES" dirty="0" smtClean="0"/>
              <a:t>Seminario 1</a:t>
            </a:r>
            <a:endParaRPr lang="es-ES" dirty="0"/>
          </a:p>
        </p:txBody>
      </p:sp>
      <p:sp>
        <p:nvSpPr>
          <p:cNvPr id="3" name="Subtítulo 2"/>
          <p:cNvSpPr>
            <a:spLocks noGrp="1"/>
          </p:cNvSpPr>
          <p:nvPr>
            <p:ph type="subTitle" idx="1"/>
          </p:nvPr>
        </p:nvSpPr>
        <p:spPr>
          <a:xfrm>
            <a:off x="1507067" y="4050833"/>
            <a:ext cx="7766936" cy="1806759"/>
          </a:xfrm>
        </p:spPr>
        <p:txBody>
          <a:bodyPr>
            <a:normAutofit/>
          </a:bodyPr>
          <a:lstStyle/>
          <a:p>
            <a:pPr algn="ctr"/>
            <a:r>
              <a:rPr lang="es-ES" dirty="0" err="1" smtClean="0"/>
              <a:t>Yasmin</a:t>
            </a:r>
            <a:r>
              <a:rPr lang="es-ES" dirty="0" smtClean="0"/>
              <a:t> Cisneros </a:t>
            </a:r>
            <a:r>
              <a:rPr lang="es-ES" dirty="0" err="1" smtClean="0"/>
              <a:t>Cimadevila</a:t>
            </a:r>
            <a:endParaRPr lang="es-ES" dirty="0" smtClean="0"/>
          </a:p>
          <a:p>
            <a:pPr algn="ctr"/>
            <a:r>
              <a:rPr lang="es-ES" dirty="0" smtClean="0"/>
              <a:t>Miguel Angel González Calles</a:t>
            </a:r>
          </a:p>
          <a:p>
            <a:pPr algn="ctr"/>
            <a:r>
              <a:rPr lang="es-ES" dirty="0" smtClean="0"/>
              <a:t>Alejandro </a:t>
            </a:r>
            <a:r>
              <a:rPr lang="es-ES" dirty="0" err="1" smtClean="0"/>
              <a:t>Klever</a:t>
            </a:r>
            <a:r>
              <a:rPr lang="es-ES" dirty="0" smtClean="0"/>
              <a:t> Clemente</a:t>
            </a:r>
          </a:p>
          <a:p>
            <a:pPr algn="ctr"/>
            <a:r>
              <a:rPr lang="es-ES" dirty="0" err="1" smtClean="0"/>
              <a:t>Damian</a:t>
            </a:r>
            <a:r>
              <a:rPr lang="es-ES" dirty="0" smtClean="0"/>
              <a:t> </a:t>
            </a:r>
            <a:r>
              <a:rPr lang="es-ES" dirty="0" err="1" smtClean="0"/>
              <a:t>O`hallorans</a:t>
            </a:r>
            <a:r>
              <a:rPr lang="es-ES" dirty="0" smtClean="0"/>
              <a:t> Toledo</a:t>
            </a:r>
          </a:p>
          <a:p>
            <a:endParaRPr lang="es-ES" dirty="0" smtClean="0"/>
          </a:p>
          <a:p>
            <a:endParaRPr lang="es-ES" dirty="0"/>
          </a:p>
        </p:txBody>
      </p:sp>
    </p:spTree>
    <p:extLst>
      <p:ext uri="{BB962C8B-B14F-4D97-AF65-F5344CB8AC3E}">
        <p14:creationId xmlns:p14="http://schemas.microsoft.com/office/powerpoint/2010/main" val="1440692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99854" y="0"/>
            <a:ext cx="7693200" cy="1782618"/>
          </a:xfrm>
        </p:spPr>
        <p:txBody>
          <a:bodyPr>
            <a:normAutofit/>
          </a:bodyPr>
          <a:lstStyle/>
          <a:p>
            <a:pPr algn="just"/>
            <a:r>
              <a:rPr lang="es-ES" sz="2400" dirty="0" smtClean="0"/>
              <a:t/>
            </a:r>
            <a:br>
              <a:rPr lang="es-ES" sz="2400" dirty="0" smtClean="0"/>
            </a:br>
            <a:r>
              <a:rPr lang="es-ES" sz="2400" dirty="0" smtClean="0"/>
              <a:t>c) </a:t>
            </a:r>
            <a:r>
              <a:rPr lang="es-ES" sz="2400" dirty="0"/>
              <a:t>Usar </a:t>
            </a:r>
            <a:r>
              <a:rPr lang="es-ES" sz="2400" dirty="0" err="1"/>
              <a:t>typedef</a:t>
            </a:r>
            <a:r>
              <a:rPr lang="es-ES" sz="2400" dirty="0"/>
              <a:t> para </a:t>
            </a:r>
            <a:r>
              <a:rPr lang="es-ES" sz="2400" dirty="0" err="1"/>
              <a:t>simpliﬁcar</a:t>
            </a:r>
            <a:r>
              <a:rPr lang="es-ES" sz="2400" dirty="0"/>
              <a:t> nombres de tipos.  </a:t>
            </a:r>
          </a:p>
        </p:txBody>
      </p:sp>
      <p:sp>
        <p:nvSpPr>
          <p:cNvPr id="3" name="Marcador de contenido 2"/>
          <p:cNvSpPr>
            <a:spLocks noGrp="1"/>
          </p:cNvSpPr>
          <p:nvPr>
            <p:ph idx="1"/>
          </p:nvPr>
        </p:nvSpPr>
        <p:spPr/>
        <p:txBody>
          <a:bodyPr/>
          <a:lstStyle/>
          <a:p>
            <a:endParaRPr lang="es-ES" dirty="0"/>
          </a:p>
          <a:p>
            <a:pPr marL="0" indent="0">
              <a:buNone/>
            </a:pPr>
            <a:endParaRPr lang="es-ES" dirty="0"/>
          </a:p>
          <a:p>
            <a:endParaRPr lang="es-ES" dirty="0"/>
          </a:p>
        </p:txBody>
      </p:sp>
      <p:sp>
        <p:nvSpPr>
          <p:cNvPr id="6" name="Rectángulo 5"/>
          <p:cNvSpPr/>
          <p:nvPr/>
        </p:nvSpPr>
        <p:spPr>
          <a:xfrm>
            <a:off x="4110182" y="2468756"/>
            <a:ext cx="8081818" cy="2031325"/>
          </a:xfrm>
          <a:prstGeom prst="rect">
            <a:avLst/>
          </a:prstGeom>
        </p:spPr>
        <p:txBody>
          <a:bodyPr wrap="square">
            <a:spAutoFit/>
          </a:bodyPr>
          <a:lstStyle/>
          <a:p>
            <a:r>
              <a:rPr lang="en-US" dirty="0">
                <a:solidFill>
                  <a:srgbClr val="0000FF"/>
                </a:solidFill>
                <a:latin typeface="Consolas" panose="020B0609020204030204" pitchFamily="49" charset="0"/>
              </a:rPr>
              <a:t>template</a:t>
            </a:r>
            <a:r>
              <a:rPr lang="en-US" dirty="0">
                <a:solidFill>
                  <a:srgbClr val="000000"/>
                </a:solidFill>
                <a:latin typeface="Consolas" panose="020B0609020204030204" pitchFamily="49" charset="0"/>
              </a:rPr>
              <a:t> &lt;</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T</a:t>
            </a:r>
            <a:r>
              <a:rPr lang="en-US" dirty="0">
                <a:solidFill>
                  <a:srgbClr val="000000"/>
                </a:solidFill>
                <a:latin typeface="Consolas" panose="020B0609020204030204" pitchFamily="49" charset="0"/>
              </a:rPr>
              <a:t>&gt;</a:t>
            </a: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LinkedList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private: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typedef</a:t>
            </a:r>
            <a:r>
              <a:rPr lang="en-US" dirty="0">
                <a:solidFill>
                  <a:srgbClr val="000000"/>
                </a:solidFill>
                <a:latin typeface="Consolas" panose="020B0609020204030204" pitchFamily="49" charset="0"/>
              </a:rPr>
              <a:t> Node&lt;T&gt; Node;</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length;</a:t>
            </a:r>
          </a:p>
          <a:p>
            <a:r>
              <a:rPr lang="en-US" dirty="0">
                <a:solidFill>
                  <a:srgbClr val="000000"/>
                </a:solidFill>
                <a:latin typeface="Consolas" panose="020B0609020204030204" pitchFamily="49" charset="0"/>
              </a:rPr>
              <a:t>    Node *first, *last;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039503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400" dirty="0" smtClean="0"/>
              <a:t>3) </a:t>
            </a:r>
            <a:r>
              <a:rPr lang="es-ES" sz="2400" dirty="0" err="1"/>
              <a:t>Deﬁnir</a:t>
            </a:r>
            <a:r>
              <a:rPr lang="es-ES" sz="2400" dirty="0"/>
              <a:t> constructores básicos de C++ y el operador =. </a:t>
            </a:r>
            <a:r>
              <a:rPr lang="es-ES" sz="2400" dirty="0" smtClean="0"/>
              <a:t/>
            </a:r>
            <a:br>
              <a:rPr lang="es-ES" sz="2400" dirty="0" smtClean="0"/>
            </a:br>
            <a:r>
              <a:rPr lang="es-ES" sz="2400" dirty="0" smtClean="0"/>
              <a:t>a) </a:t>
            </a:r>
            <a:r>
              <a:rPr lang="es-ES" sz="2400" dirty="0"/>
              <a:t>¿Qué hace cada uno de ellos? ¿Cuándo se llaman? </a:t>
            </a:r>
          </a:p>
        </p:txBody>
      </p:sp>
      <p:sp>
        <p:nvSpPr>
          <p:cNvPr id="3" name="Marcador de contenido 2"/>
          <p:cNvSpPr>
            <a:spLocks noGrp="1"/>
          </p:cNvSpPr>
          <p:nvPr>
            <p:ph idx="1"/>
          </p:nvPr>
        </p:nvSpPr>
        <p:spPr>
          <a:xfrm>
            <a:off x="677334" y="1454419"/>
            <a:ext cx="8596668" cy="1065911"/>
          </a:xfrm>
        </p:spPr>
        <p:txBody>
          <a:bodyPr/>
          <a:lstStyle/>
          <a:p>
            <a:r>
              <a:rPr lang="es-CU" dirty="0"/>
              <a:t>Constructor por defecto: Es un constructor que no tiene parámetros de entrada, la inicialización de las variables se hace con valores por defecto que el programador codifica en el bloque de código del constructor.</a:t>
            </a:r>
            <a:endParaRPr lang="es-ES" dirty="0"/>
          </a:p>
          <a:p>
            <a:endParaRPr lang="es-ES" dirty="0"/>
          </a:p>
          <a:p>
            <a:pPr marL="0" indent="0">
              <a:buNone/>
            </a:pPr>
            <a:endParaRPr lang="es-ES" b="1" dirty="0"/>
          </a:p>
          <a:p>
            <a:endParaRPr lang="es-ES" dirty="0"/>
          </a:p>
        </p:txBody>
      </p:sp>
      <p:sp>
        <p:nvSpPr>
          <p:cNvPr id="4" name="Rectángulo 3"/>
          <p:cNvSpPr/>
          <p:nvPr/>
        </p:nvSpPr>
        <p:spPr>
          <a:xfrm>
            <a:off x="665366" y="2520330"/>
            <a:ext cx="4310302" cy="1384995"/>
          </a:xfrm>
          <a:prstGeom prst="rect">
            <a:avLst/>
          </a:prstGeom>
        </p:spPr>
        <p:txBody>
          <a:bodyPr wrap="square">
            <a:spAutoFit/>
          </a:bodyPr>
          <a:lstStyle/>
          <a:p>
            <a:r>
              <a:rPr lang="en-US" sz="1200" dirty="0">
                <a:solidFill>
                  <a:srgbClr val="0000FF"/>
                </a:solidFill>
                <a:latin typeface="Consolas" panose="020B0609020204030204" pitchFamily="49" charset="0"/>
              </a:rPr>
              <a:t>template</a:t>
            </a:r>
            <a:r>
              <a:rPr lang="en-US" sz="1200" dirty="0">
                <a:solidFill>
                  <a:srgbClr val="000000"/>
                </a:solidFill>
                <a:latin typeface="Consolas" panose="020B0609020204030204" pitchFamily="49" charset="0"/>
              </a:rPr>
              <a:t> &lt;</a:t>
            </a:r>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a:solidFill>
                  <a:srgbClr val="267F99"/>
                </a:solidFill>
                <a:latin typeface="Consolas" panose="020B0609020204030204" pitchFamily="49" charset="0"/>
              </a:rPr>
              <a:t>T</a:t>
            </a:r>
            <a:r>
              <a:rPr lang="en-US" sz="1200" dirty="0">
                <a:solidFill>
                  <a:srgbClr val="000000"/>
                </a:solidFill>
                <a:latin typeface="Consolas" panose="020B0609020204030204" pitchFamily="49" charset="0"/>
              </a:rPr>
              <a:t>&gt;</a:t>
            </a:r>
          </a:p>
          <a:p>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err="1">
                <a:solidFill>
                  <a:srgbClr val="267F99"/>
                </a:solidFill>
                <a:latin typeface="Consolas" panose="020B0609020204030204" pitchFamily="49" charset="0"/>
              </a:rPr>
              <a:t>LinkedList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795E26"/>
                </a:solidFill>
                <a:latin typeface="Consolas" panose="020B0609020204030204" pitchFamily="49" charset="0"/>
              </a:rPr>
              <a:t>LinkedList</a:t>
            </a:r>
            <a:r>
              <a:rPr lang="en-US" sz="1200" dirty="0">
                <a:solidFill>
                  <a:srgbClr val="000000"/>
                </a:solidFill>
                <a:latin typeface="Consolas" panose="020B0609020204030204" pitchFamily="49" charset="0"/>
              </a:rPr>
              <a:t>(): </a:t>
            </a:r>
            <a:endParaRPr lang="en-US" sz="1200" dirty="0" smtClean="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smtClean="0">
                <a:solidFill>
                  <a:srgbClr val="795E26"/>
                </a:solidFill>
                <a:latin typeface="Consolas" panose="020B0609020204030204" pitchFamily="49" charset="0"/>
              </a:rPr>
              <a:t>length</a:t>
            </a:r>
            <a:r>
              <a:rPr lang="en-US" sz="1200" dirty="0" smtClean="0">
                <a:solidFill>
                  <a:srgbClr val="000000"/>
                </a:solidFill>
                <a:latin typeface="Consolas" panose="020B0609020204030204" pitchFamily="49" charset="0"/>
              </a:rPr>
              <a:t>(</a:t>
            </a:r>
            <a:r>
              <a:rPr lang="en-US" sz="1200" dirty="0" smtClean="0">
                <a:solidFill>
                  <a:srgbClr val="09885A"/>
                </a:solidFill>
                <a:latin typeface="Consolas" panose="020B0609020204030204" pitchFamily="49" charset="0"/>
              </a:rPr>
              <a:t>0</a:t>
            </a:r>
            <a:r>
              <a:rPr lang="en-US" sz="1200" dirty="0">
                <a:solidFill>
                  <a:srgbClr val="000000"/>
                </a:solidFill>
                <a:latin typeface="Consolas" panose="020B0609020204030204" pitchFamily="49" charset="0"/>
              </a:rPr>
              <a:t>), </a:t>
            </a:r>
            <a:r>
              <a:rPr lang="en-US" sz="1200" dirty="0">
                <a:solidFill>
                  <a:srgbClr val="795E26"/>
                </a:solidFill>
                <a:latin typeface="Consolas" panose="020B0609020204030204" pitchFamily="49" charset="0"/>
              </a:rPr>
              <a:t>first</a:t>
            </a:r>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NULL</a:t>
            </a:r>
            <a:r>
              <a:rPr lang="en-US" sz="1200" dirty="0">
                <a:solidFill>
                  <a:srgbClr val="000000"/>
                </a:solidFill>
                <a:latin typeface="Consolas" panose="020B0609020204030204" pitchFamily="49" charset="0"/>
              </a:rPr>
              <a:t>), </a:t>
            </a:r>
            <a:r>
              <a:rPr lang="en-US" sz="1200" dirty="0">
                <a:solidFill>
                  <a:srgbClr val="795E26"/>
                </a:solidFill>
                <a:latin typeface="Consolas" panose="020B0609020204030204" pitchFamily="49" charset="0"/>
              </a:rPr>
              <a:t>last</a:t>
            </a:r>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NULL</a:t>
            </a:r>
            <a:r>
              <a:rPr lang="en-US" sz="1200" dirty="0">
                <a:solidFill>
                  <a:srgbClr val="000000"/>
                </a:solidFill>
                <a:latin typeface="Consolas" panose="020B0609020204030204" pitchFamily="49" charset="0"/>
              </a:rPr>
              <a:t>) </a:t>
            </a:r>
            <a:r>
              <a:rPr lang="en-US" sz="1200" dirty="0" smtClean="0">
                <a:solidFill>
                  <a:srgbClr val="000000"/>
                </a:solidFill>
                <a:latin typeface="Consolas" panose="020B0609020204030204" pitchFamily="49" charset="0"/>
              </a:rPr>
              <a:t>{};</a:t>
            </a:r>
          </a:p>
          <a:p>
            <a:r>
              <a:rPr lang="en-US" sz="1200" dirty="0" smtClean="0">
                <a:solidFill>
                  <a:srgbClr val="000000"/>
                </a:solidFill>
                <a:latin typeface="Consolas" panose="020B0609020204030204" pitchFamily="49" charset="0"/>
              </a:rPr>
              <a:t>    ...</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endParaRPr lang="en-US" sz="1200" b="0" dirty="0">
              <a:solidFill>
                <a:srgbClr val="000000"/>
              </a:solidFill>
              <a:effectLst/>
              <a:latin typeface="Consolas" panose="020B0609020204030204" pitchFamily="49" charset="0"/>
            </a:endParaRPr>
          </a:p>
        </p:txBody>
      </p:sp>
      <p:sp>
        <p:nvSpPr>
          <p:cNvPr id="5" name="Rectángulo 4"/>
          <p:cNvSpPr/>
          <p:nvPr/>
        </p:nvSpPr>
        <p:spPr>
          <a:xfrm>
            <a:off x="677334" y="4349130"/>
            <a:ext cx="2216727" cy="1938992"/>
          </a:xfrm>
          <a:prstGeom prst="rect">
            <a:avLst/>
          </a:prstGeom>
        </p:spPr>
        <p:txBody>
          <a:bodyPr wrap="square">
            <a:spAutoFit/>
          </a:bodyPr>
          <a:lstStyle/>
          <a:p>
            <a:r>
              <a:rPr lang="en-US" sz="1200" dirty="0" smtClean="0">
                <a:solidFill>
                  <a:srgbClr val="0000FF"/>
                </a:solidFill>
                <a:latin typeface="Consolas" panose="020B0609020204030204" pitchFamily="49" charset="0"/>
              </a:rPr>
              <a:t>template</a:t>
            </a:r>
            <a:r>
              <a:rPr lang="en-US" sz="1200" dirty="0">
                <a:solidFill>
                  <a:srgbClr val="000000"/>
                </a:solidFill>
                <a:latin typeface="Consolas" panose="020B0609020204030204" pitchFamily="49" charset="0"/>
              </a:rPr>
              <a:t> &lt;</a:t>
            </a:r>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a:solidFill>
                  <a:srgbClr val="267F99"/>
                </a:solidFill>
                <a:latin typeface="Consolas" panose="020B0609020204030204" pitchFamily="49" charset="0"/>
              </a:rPr>
              <a:t>T</a:t>
            </a:r>
            <a:r>
              <a:rPr lang="en-US" sz="1200" dirty="0">
                <a:solidFill>
                  <a:srgbClr val="000000"/>
                </a:solidFill>
                <a:latin typeface="Consolas" panose="020B0609020204030204" pitchFamily="49" charset="0"/>
              </a:rPr>
              <a:t>&gt;</a:t>
            </a:r>
          </a:p>
          <a:p>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err="1">
                <a:solidFill>
                  <a:srgbClr val="267F99"/>
                </a:solidFill>
                <a:latin typeface="Consolas" panose="020B0609020204030204" pitchFamily="49" charset="0"/>
              </a:rPr>
              <a:t>LinkedList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795E26"/>
                </a:solidFill>
                <a:latin typeface="Consolas" panose="020B0609020204030204" pitchFamily="49" charset="0"/>
              </a:rPr>
              <a:t>LinkedList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length = </a:t>
            </a:r>
            <a:r>
              <a:rPr lang="en-US" sz="1200" dirty="0">
                <a:solidFill>
                  <a:srgbClr val="09885A"/>
                </a:solidFill>
                <a:latin typeface="Consolas" panose="020B0609020204030204" pitchFamily="49" charset="0"/>
              </a:rPr>
              <a:t>0</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first = </a:t>
            </a:r>
            <a:r>
              <a:rPr lang="en-US" sz="1200" dirty="0">
                <a:solidFill>
                  <a:srgbClr val="0000FF"/>
                </a:solidFill>
                <a:latin typeface="Consolas" panose="020B0609020204030204" pitchFamily="49" charset="0"/>
              </a:rPr>
              <a:t>NULL</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last = </a:t>
            </a:r>
            <a:r>
              <a:rPr lang="en-US" sz="1200" dirty="0">
                <a:solidFill>
                  <a:srgbClr val="0000FF"/>
                </a:solidFill>
                <a:latin typeface="Consolas" panose="020B0609020204030204" pitchFamily="49" charset="0"/>
              </a:rPr>
              <a:t>NULL</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endParaRPr lang="en-US" sz="1200" b="0" dirty="0">
              <a:solidFill>
                <a:srgbClr val="000000"/>
              </a:solidFill>
              <a:effectLst/>
              <a:latin typeface="Consolas" panose="020B0609020204030204" pitchFamily="49" charset="0"/>
            </a:endParaRPr>
          </a:p>
        </p:txBody>
      </p:sp>
      <p:sp>
        <p:nvSpPr>
          <p:cNvPr id="7" name="CuadroTexto 6"/>
          <p:cNvSpPr txBox="1"/>
          <p:nvPr/>
        </p:nvSpPr>
        <p:spPr>
          <a:xfrm>
            <a:off x="7003981" y="3880940"/>
            <a:ext cx="2893741" cy="523220"/>
          </a:xfrm>
          <a:prstGeom prst="rect">
            <a:avLst/>
          </a:prstGeom>
          <a:noFill/>
        </p:spPr>
        <p:txBody>
          <a:bodyPr wrap="none" rtlCol="0">
            <a:spAutoFit/>
          </a:bodyPr>
          <a:lstStyle/>
          <a:p>
            <a:r>
              <a:rPr lang="es-ES" sz="2800" dirty="0" smtClean="0"/>
              <a:t>Son equivalentes</a:t>
            </a:r>
            <a:endParaRPr lang="es-ES" sz="2800" dirty="0"/>
          </a:p>
        </p:txBody>
      </p:sp>
      <p:sp>
        <p:nvSpPr>
          <p:cNvPr id="13" name="Flecha doblada 12"/>
          <p:cNvSpPr/>
          <p:nvPr/>
        </p:nvSpPr>
        <p:spPr>
          <a:xfrm rot="10800000">
            <a:off x="5663936" y="4189080"/>
            <a:ext cx="1340046" cy="1320800"/>
          </a:xfrm>
          <a:prstGeom prst="bentArrow">
            <a:avLst/>
          </a:prstGeom>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5" name="Flecha doblada 14"/>
          <p:cNvSpPr/>
          <p:nvPr/>
        </p:nvSpPr>
        <p:spPr>
          <a:xfrm>
            <a:off x="5663935" y="2775219"/>
            <a:ext cx="1340046" cy="1320800"/>
          </a:xfrm>
          <a:prstGeom prst="bentArrow">
            <a:avLst/>
          </a:prstGeom>
          <a:ln cap="flat" cmpd="sng">
            <a:prstDash val="solid"/>
          </a:ln>
          <a:scene3d>
            <a:camera prst="obliqueTopLef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6" name="Rectángulo 15"/>
          <p:cNvSpPr/>
          <p:nvPr/>
        </p:nvSpPr>
        <p:spPr>
          <a:xfrm>
            <a:off x="677334" y="2520330"/>
            <a:ext cx="4479053" cy="13849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Rectángulo 16"/>
          <p:cNvSpPr/>
          <p:nvPr/>
        </p:nvSpPr>
        <p:spPr>
          <a:xfrm>
            <a:off x="677334" y="4349130"/>
            <a:ext cx="4479053" cy="19389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50382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13" grpId="0" animBg="1"/>
      <p:bldP spid="15" grpId="0" animBg="1"/>
      <p:bldP spid="16"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844818"/>
          </a:xfrm>
        </p:spPr>
        <p:txBody>
          <a:bodyPr>
            <a:normAutofit/>
          </a:bodyPr>
          <a:lstStyle/>
          <a:p>
            <a:r>
              <a:rPr lang="es-ES" sz="2400" dirty="0" smtClean="0"/>
              <a:t>3) </a:t>
            </a:r>
            <a:r>
              <a:rPr lang="es-ES" sz="2400" dirty="0" err="1"/>
              <a:t>Deﬁnir</a:t>
            </a:r>
            <a:r>
              <a:rPr lang="es-ES" sz="2400" dirty="0"/>
              <a:t> constructores básicos de C++ y el operador =. </a:t>
            </a:r>
            <a:r>
              <a:rPr lang="es-ES" sz="2400" dirty="0" smtClean="0"/>
              <a:t/>
            </a:r>
            <a:br>
              <a:rPr lang="es-ES" sz="2400" dirty="0" smtClean="0"/>
            </a:br>
            <a:r>
              <a:rPr lang="es-ES" sz="2400" dirty="0"/>
              <a:t>a</a:t>
            </a:r>
            <a:r>
              <a:rPr lang="es-ES" sz="2400" dirty="0" smtClean="0"/>
              <a:t>) </a:t>
            </a:r>
            <a:r>
              <a:rPr lang="es-ES" sz="2400" dirty="0"/>
              <a:t>¿Qué hace cada uno de ellos? ¿Cuándo se llaman? </a:t>
            </a:r>
          </a:p>
        </p:txBody>
      </p:sp>
      <p:sp>
        <p:nvSpPr>
          <p:cNvPr id="3" name="Marcador de contenido 2"/>
          <p:cNvSpPr>
            <a:spLocks noGrp="1"/>
          </p:cNvSpPr>
          <p:nvPr>
            <p:ph idx="1"/>
          </p:nvPr>
        </p:nvSpPr>
        <p:spPr>
          <a:xfrm>
            <a:off x="677334" y="1454419"/>
            <a:ext cx="8596668" cy="3880773"/>
          </a:xfrm>
        </p:spPr>
        <p:txBody>
          <a:bodyPr/>
          <a:lstStyle/>
          <a:p>
            <a:r>
              <a:rPr lang="es-CU" dirty="0"/>
              <a:t>Constructor parametrizado: Es un constructor que tiene parámetros de entrada que se utilizan luego en la inicialización de las variables de </a:t>
            </a:r>
            <a:r>
              <a:rPr lang="es-CU" dirty="0" smtClean="0"/>
              <a:t>clase.</a:t>
            </a:r>
            <a:endParaRPr lang="es-ES" dirty="0"/>
          </a:p>
          <a:p>
            <a:endParaRPr lang="es-ES" dirty="0"/>
          </a:p>
          <a:p>
            <a:pPr marL="0" indent="0">
              <a:buNone/>
            </a:pPr>
            <a:endParaRPr lang="es-ES" dirty="0"/>
          </a:p>
          <a:p>
            <a:endParaRPr lang="es-ES" dirty="0"/>
          </a:p>
        </p:txBody>
      </p:sp>
      <p:sp>
        <p:nvSpPr>
          <p:cNvPr id="4" name="Rectángulo 3"/>
          <p:cNvSpPr/>
          <p:nvPr/>
        </p:nvSpPr>
        <p:spPr>
          <a:xfrm>
            <a:off x="677334" y="2594586"/>
            <a:ext cx="8139407" cy="1600438"/>
          </a:xfrm>
          <a:prstGeom prst="rect">
            <a:avLst/>
          </a:prstGeom>
        </p:spPr>
        <p:txBody>
          <a:bodyPr wrap="square">
            <a:spAutoFit/>
          </a:bodyPr>
          <a:lstStyle/>
          <a:p>
            <a:r>
              <a:rPr lang="es-ES" sz="1400" dirty="0" err="1">
                <a:solidFill>
                  <a:srgbClr val="0000FF"/>
                </a:solidFill>
                <a:latin typeface="Consolas" panose="020B0609020204030204" pitchFamily="49" charset="0"/>
              </a:rPr>
              <a:t>template</a:t>
            </a:r>
            <a:r>
              <a:rPr lang="es-ES" sz="1400" dirty="0">
                <a:solidFill>
                  <a:srgbClr val="000000"/>
                </a:solidFill>
                <a:latin typeface="Consolas" panose="020B0609020204030204" pitchFamily="49" charset="0"/>
              </a:rPr>
              <a:t> &lt;</a:t>
            </a:r>
            <a:r>
              <a:rPr lang="es-ES" sz="1400" dirty="0" err="1">
                <a:solidFill>
                  <a:srgbClr val="0000FF"/>
                </a:solidFill>
                <a:latin typeface="Consolas" panose="020B0609020204030204" pitchFamily="49" charset="0"/>
              </a:rPr>
              <a:t>class</a:t>
            </a:r>
            <a:r>
              <a:rPr lang="es-ES" sz="1400" dirty="0">
                <a:solidFill>
                  <a:srgbClr val="000000"/>
                </a:solidFill>
                <a:latin typeface="Consolas" panose="020B0609020204030204" pitchFamily="49" charset="0"/>
              </a:rPr>
              <a:t> </a:t>
            </a:r>
            <a:r>
              <a:rPr lang="es-ES" sz="1400" dirty="0">
                <a:solidFill>
                  <a:srgbClr val="267F99"/>
                </a:solidFill>
                <a:latin typeface="Consolas" panose="020B0609020204030204" pitchFamily="49" charset="0"/>
              </a:rPr>
              <a:t>T</a:t>
            </a:r>
            <a:r>
              <a:rPr lang="es-ES" sz="1400" dirty="0">
                <a:solidFill>
                  <a:srgbClr val="000000"/>
                </a:solidFill>
                <a:latin typeface="Consolas" panose="020B0609020204030204" pitchFamily="49" charset="0"/>
              </a:rPr>
              <a:t>&gt;</a:t>
            </a:r>
          </a:p>
          <a:p>
            <a:r>
              <a:rPr lang="es-ES" sz="1400" dirty="0" err="1">
                <a:solidFill>
                  <a:srgbClr val="0000FF"/>
                </a:solidFill>
                <a:latin typeface="Consolas" panose="020B0609020204030204" pitchFamily="49" charset="0"/>
              </a:rPr>
              <a:t>class</a:t>
            </a:r>
            <a:r>
              <a:rPr lang="es-ES" sz="1400" dirty="0">
                <a:solidFill>
                  <a:srgbClr val="000000"/>
                </a:solidFill>
                <a:latin typeface="Consolas" panose="020B0609020204030204" pitchFamily="49" charset="0"/>
              </a:rPr>
              <a:t> </a:t>
            </a:r>
            <a:r>
              <a:rPr lang="es-ES" sz="1400" dirty="0" err="1">
                <a:solidFill>
                  <a:srgbClr val="267F99"/>
                </a:solidFill>
                <a:latin typeface="Consolas" panose="020B0609020204030204" pitchFamily="49" charset="0"/>
              </a:rPr>
              <a:t>Node</a:t>
            </a:r>
            <a:r>
              <a:rPr lang="es-ES" sz="1400" dirty="0">
                <a:solidFill>
                  <a:srgbClr val="000000"/>
                </a:solidFill>
                <a:latin typeface="Consolas" panose="020B0609020204030204" pitchFamily="49" charset="0"/>
              </a:rPr>
              <a:t>{</a:t>
            </a:r>
          </a:p>
          <a:p>
            <a:r>
              <a:rPr lang="es-ES" sz="1400" dirty="0" err="1">
                <a:solidFill>
                  <a:srgbClr val="0000FF"/>
                </a:solidFill>
                <a:latin typeface="Consolas" panose="020B0609020204030204" pitchFamily="49" charset="0"/>
              </a:rPr>
              <a:t>public</a:t>
            </a:r>
            <a:r>
              <a:rPr lang="es-ES" sz="1400" dirty="0">
                <a:solidFill>
                  <a:srgbClr val="0000FF"/>
                </a:solidFill>
                <a:latin typeface="Consolas" panose="020B0609020204030204" pitchFamily="49" charset="0"/>
              </a:rPr>
              <a:t>:</a:t>
            </a:r>
            <a:endParaRPr lang="es-ES" sz="1400" dirty="0">
              <a:solidFill>
                <a:srgbClr val="000000"/>
              </a:solidFill>
              <a:latin typeface="Consolas" panose="020B0609020204030204" pitchFamily="49" charset="0"/>
            </a:endParaRPr>
          </a:p>
          <a:p>
            <a:r>
              <a:rPr lang="es-ES" sz="1400" dirty="0">
                <a:solidFill>
                  <a:srgbClr val="000000"/>
                </a:solidFill>
                <a:latin typeface="Consolas" panose="020B0609020204030204" pitchFamily="49" charset="0"/>
              </a:rPr>
              <a:t>    T </a:t>
            </a:r>
            <a:r>
              <a:rPr lang="es-ES" sz="1400" dirty="0" err="1">
                <a:solidFill>
                  <a:srgbClr val="000000"/>
                </a:solidFill>
                <a:latin typeface="Consolas" panose="020B0609020204030204" pitchFamily="49" charset="0"/>
              </a:rPr>
              <a:t>value</a:t>
            </a:r>
            <a:r>
              <a:rPr lang="es-ES" sz="1400" dirty="0">
                <a:solidFill>
                  <a:srgbClr val="000000"/>
                </a:solidFill>
                <a:latin typeface="Consolas" panose="020B0609020204030204" pitchFamily="49" charset="0"/>
              </a:rPr>
              <a:t>;</a:t>
            </a:r>
          </a:p>
          <a:p>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Node</a:t>
            </a:r>
            <a:r>
              <a:rPr lang="es-ES" sz="1400" dirty="0">
                <a:solidFill>
                  <a:srgbClr val="000000"/>
                </a:solidFill>
                <a:latin typeface="Consolas" panose="020B0609020204030204" pitchFamily="49" charset="0"/>
              </a:rPr>
              <a:t>&lt;T&gt; *</a:t>
            </a:r>
            <a:r>
              <a:rPr lang="es-ES" sz="1400" dirty="0" err="1">
                <a:solidFill>
                  <a:srgbClr val="000000"/>
                </a:solidFill>
                <a:latin typeface="Consolas" panose="020B0609020204030204" pitchFamily="49" charset="0"/>
              </a:rPr>
              <a:t>next</a:t>
            </a: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previous</a:t>
            </a:r>
            <a:r>
              <a:rPr lang="es-ES" sz="1400" dirty="0">
                <a:solidFill>
                  <a:srgbClr val="000000"/>
                </a:solidFill>
                <a:latin typeface="Consolas" panose="020B0609020204030204" pitchFamily="49" charset="0"/>
              </a:rPr>
              <a:t>;</a:t>
            </a:r>
          </a:p>
          <a:p>
            <a:r>
              <a:rPr lang="es-ES" sz="1400" dirty="0">
                <a:solidFill>
                  <a:srgbClr val="000000"/>
                </a:solidFill>
                <a:latin typeface="Consolas" panose="020B0609020204030204" pitchFamily="49" charset="0"/>
              </a:rPr>
              <a:t>    </a:t>
            </a:r>
            <a:r>
              <a:rPr lang="es-ES" sz="1400" dirty="0" err="1" smtClean="0">
                <a:solidFill>
                  <a:srgbClr val="795E26"/>
                </a:solidFill>
                <a:latin typeface="Consolas" panose="020B0609020204030204" pitchFamily="49" charset="0"/>
              </a:rPr>
              <a:t>Node</a:t>
            </a:r>
            <a:r>
              <a:rPr lang="es-ES" sz="1400" dirty="0" smtClean="0">
                <a:solidFill>
                  <a:srgbClr val="000000"/>
                </a:solidFill>
                <a:latin typeface="Consolas" panose="020B0609020204030204" pitchFamily="49" charset="0"/>
              </a:rPr>
              <a:t>(</a:t>
            </a:r>
            <a:r>
              <a:rPr lang="es-ES" sz="1400" dirty="0" smtClean="0">
                <a:solidFill>
                  <a:srgbClr val="267F99"/>
                </a:solidFill>
                <a:latin typeface="Consolas" panose="020B0609020204030204" pitchFamily="49" charset="0"/>
              </a:rPr>
              <a:t>T</a:t>
            </a:r>
            <a:r>
              <a:rPr lang="es-ES" sz="1400" dirty="0">
                <a:solidFill>
                  <a:srgbClr val="000000"/>
                </a:solidFill>
                <a:latin typeface="Consolas" panose="020B0609020204030204" pitchFamily="49" charset="0"/>
              </a:rPr>
              <a:t> </a:t>
            </a:r>
            <a:r>
              <a:rPr lang="es-ES" sz="1400" dirty="0" err="1">
                <a:solidFill>
                  <a:srgbClr val="001080"/>
                </a:solidFill>
                <a:latin typeface="Consolas" panose="020B0609020204030204" pitchFamily="49" charset="0"/>
              </a:rPr>
              <a:t>item</a:t>
            </a:r>
            <a:r>
              <a:rPr lang="es-ES" sz="1400" dirty="0">
                <a:solidFill>
                  <a:srgbClr val="000000"/>
                </a:solidFill>
                <a:latin typeface="Consolas" panose="020B0609020204030204" pitchFamily="49" charset="0"/>
              </a:rPr>
              <a:t>): </a:t>
            </a:r>
            <a:r>
              <a:rPr lang="es-ES" sz="1400" dirty="0" err="1">
                <a:solidFill>
                  <a:srgbClr val="795E26"/>
                </a:solidFill>
                <a:latin typeface="Consolas" panose="020B0609020204030204" pitchFamily="49" charset="0"/>
              </a:rPr>
              <a:t>value</a:t>
            </a:r>
            <a:r>
              <a:rPr lang="es-ES" sz="1400" dirty="0">
                <a:solidFill>
                  <a:srgbClr val="000000"/>
                </a:solidFill>
                <a:latin typeface="Consolas" panose="020B0609020204030204" pitchFamily="49" charset="0"/>
              </a:rPr>
              <a:t>(</a:t>
            </a:r>
            <a:r>
              <a:rPr lang="es-ES" sz="1400" dirty="0" err="1">
                <a:solidFill>
                  <a:srgbClr val="000000"/>
                </a:solidFill>
                <a:latin typeface="Consolas" panose="020B0609020204030204" pitchFamily="49" charset="0"/>
              </a:rPr>
              <a:t>item</a:t>
            </a:r>
            <a:r>
              <a:rPr lang="es-ES" sz="1400" dirty="0">
                <a:solidFill>
                  <a:srgbClr val="000000"/>
                </a:solidFill>
                <a:latin typeface="Consolas" panose="020B0609020204030204" pitchFamily="49" charset="0"/>
              </a:rPr>
              <a:t>), </a:t>
            </a:r>
            <a:r>
              <a:rPr lang="es-ES" sz="1400" dirty="0" err="1">
                <a:solidFill>
                  <a:srgbClr val="795E26"/>
                </a:solidFill>
                <a:latin typeface="Consolas" panose="020B0609020204030204" pitchFamily="49" charset="0"/>
              </a:rPr>
              <a:t>next</a:t>
            </a:r>
            <a:r>
              <a:rPr lang="es-ES" sz="1400" dirty="0">
                <a:solidFill>
                  <a:srgbClr val="000000"/>
                </a:solidFill>
                <a:latin typeface="Consolas" panose="020B0609020204030204" pitchFamily="49" charset="0"/>
              </a:rPr>
              <a:t>(</a:t>
            </a:r>
            <a:r>
              <a:rPr lang="es-ES" sz="1400" dirty="0">
                <a:solidFill>
                  <a:srgbClr val="0000FF"/>
                </a:solidFill>
                <a:latin typeface="Consolas" panose="020B0609020204030204" pitchFamily="49" charset="0"/>
              </a:rPr>
              <a:t>NULL</a:t>
            </a:r>
            <a:r>
              <a:rPr lang="es-ES" sz="1400" dirty="0">
                <a:solidFill>
                  <a:srgbClr val="000000"/>
                </a:solidFill>
                <a:latin typeface="Consolas" panose="020B0609020204030204" pitchFamily="49" charset="0"/>
              </a:rPr>
              <a:t>), </a:t>
            </a:r>
            <a:r>
              <a:rPr lang="es-ES" sz="1400" dirty="0" err="1">
                <a:solidFill>
                  <a:srgbClr val="795E26"/>
                </a:solidFill>
                <a:latin typeface="Consolas" panose="020B0609020204030204" pitchFamily="49" charset="0"/>
              </a:rPr>
              <a:t>previous</a:t>
            </a:r>
            <a:r>
              <a:rPr lang="es-ES" sz="1400" dirty="0">
                <a:solidFill>
                  <a:srgbClr val="000000"/>
                </a:solidFill>
                <a:latin typeface="Consolas" panose="020B0609020204030204" pitchFamily="49" charset="0"/>
              </a:rPr>
              <a:t>(</a:t>
            </a:r>
            <a:r>
              <a:rPr lang="es-ES" sz="1400" dirty="0">
                <a:solidFill>
                  <a:srgbClr val="0000FF"/>
                </a:solidFill>
                <a:latin typeface="Consolas" panose="020B0609020204030204" pitchFamily="49" charset="0"/>
              </a:rPr>
              <a:t>NULL</a:t>
            </a:r>
            <a:r>
              <a:rPr lang="es-ES" sz="1400" dirty="0">
                <a:solidFill>
                  <a:srgbClr val="000000"/>
                </a:solidFill>
                <a:latin typeface="Consolas" panose="020B0609020204030204" pitchFamily="49" charset="0"/>
              </a:rPr>
              <a:t>){}</a:t>
            </a:r>
          </a:p>
          <a:p>
            <a:r>
              <a:rPr lang="es-ES" sz="1400" dirty="0">
                <a:solidFill>
                  <a:srgbClr val="000000"/>
                </a:solidFill>
                <a:latin typeface="Consolas" panose="020B0609020204030204" pitchFamily="49" charset="0"/>
              </a:rPr>
              <a:t>};</a:t>
            </a:r>
            <a:endParaRPr lang="es-ES" sz="1400" b="0" dirty="0">
              <a:solidFill>
                <a:srgbClr val="000000"/>
              </a:solidFill>
              <a:effectLst/>
              <a:latin typeface="Consolas" panose="020B0609020204030204" pitchFamily="49" charset="0"/>
            </a:endParaRPr>
          </a:p>
        </p:txBody>
      </p:sp>
      <p:sp>
        <p:nvSpPr>
          <p:cNvPr id="5" name="Rectángulo 4"/>
          <p:cNvSpPr/>
          <p:nvPr/>
        </p:nvSpPr>
        <p:spPr>
          <a:xfrm>
            <a:off x="677334" y="2594586"/>
            <a:ext cx="8139407" cy="17367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52658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400" dirty="0" smtClean="0"/>
              <a:t>3) </a:t>
            </a:r>
            <a:r>
              <a:rPr lang="es-ES" sz="2400" dirty="0" err="1"/>
              <a:t>Deﬁnir</a:t>
            </a:r>
            <a:r>
              <a:rPr lang="es-ES" sz="2400" dirty="0"/>
              <a:t> constructores básicos de C++ y el operador =. </a:t>
            </a:r>
            <a:r>
              <a:rPr lang="es-ES" sz="2400" dirty="0" smtClean="0"/>
              <a:t/>
            </a:r>
            <a:br>
              <a:rPr lang="es-ES" sz="2400" dirty="0" smtClean="0"/>
            </a:br>
            <a:r>
              <a:rPr lang="es-ES" sz="2400" dirty="0" smtClean="0"/>
              <a:t>a) </a:t>
            </a:r>
            <a:r>
              <a:rPr lang="es-ES" sz="2400" dirty="0"/>
              <a:t>¿Qué hace cada uno de ellos? ¿Cuándo se llaman? </a:t>
            </a:r>
          </a:p>
        </p:txBody>
      </p:sp>
      <p:sp>
        <p:nvSpPr>
          <p:cNvPr id="3" name="Marcador de contenido 2"/>
          <p:cNvSpPr>
            <a:spLocks noGrp="1"/>
          </p:cNvSpPr>
          <p:nvPr>
            <p:ph idx="1"/>
          </p:nvPr>
        </p:nvSpPr>
        <p:spPr>
          <a:xfrm>
            <a:off x="677334" y="1454420"/>
            <a:ext cx="8596668" cy="1760418"/>
          </a:xfrm>
        </p:spPr>
        <p:txBody>
          <a:bodyPr>
            <a:normAutofit/>
          </a:bodyPr>
          <a:lstStyle/>
          <a:p>
            <a:r>
              <a:rPr lang="es-CU" dirty="0"/>
              <a:t>Constructor de copia: Es un constructor que tiene como parámetro de entrada una referencia a otro objeto de la misma clase, por tanto las variables del objeto que se está creando se inicializan con los valores de las variables del objeto que se pasa como </a:t>
            </a:r>
            <a:r>
              <a:rPr lang="es-CU" dirty="0" smtClean="0"/>
              <a:t>parámetro. </a:t>
            </a:r>
            <a:r>
              <a:rPr lang="es-CU" dirty="0"/>
              <a:t>En la declaración del constructor el parámetro de entrada debe tener calificación const para evitar modificaciones en el objeto que se está </a:t>
            </a:r>
            <a:r>
              <a:rPr lang="es-CU" dirty="0" smtClean="0"/>
              <a:t>copiando.</a:t>
            </a:r>
            <a:endParaRPr lang="es-ES" dirty="0"/>
          </a:p>
          <a:p>
            <a:endParaRPr lang="es-ES" dirty="0"/>
          </a:p>
          <a:p>
            <a:pPr marL="0" indent="0">
              <a:buNone/>
            </a:pPr>
            <a:endParaRPr lang="es-ES" dirty="0"/>
          </a:p>
          <a:p>
            <a:endParaRPr lang="es-ES" dirty="0"/>
          </a:p>
        </p:txBody>
      </p:sp>
      <p:sp>
        <p:nvSpPr>
          <p:cNvPr id="5" name="Rectángulo 4"/>
          <p:cNvSpPr/>
          <p:nvPr/>
        </p:nvSpPr>
        <p:spPr>
          <a:xfrm>
            <a:off x="1841990" y="4059658"/>
            <a:ext cx="6483862" cy="1815882"/>
          </a:xfrm>
          <a:prstGeom prst="rect">
            <a:avLst/>
          </a:prstGeom>
        </p:spPr>
        <p:txBody>
          <a:bodyPr wrap="square">
            <a:spAutoFit/>
          </a:bodyPr>
          <a:lstStyle/>
          <a:p>
            <a:r>
              <a:rPr lang="es-ES" sz="1200" dirty="0">
                <a:solidFill>
                  <a:srgbClr val="000000"/>
                </a:solidFill>
                <a:latin typeface="Consolas" panose="020B0609020204030204" pitchFamily="49" charset="0"/>
              </a:rPr>
              <a:t>  </a:t>
            </a:r>
            <a:r>
              <a:rPr lang="es-ES" sz="1400" dirty="0">
                <a:solidFill>
                  <a:srgbClr val="000000"/>
                </a:solidFill>
                <a:latin typeface="Consolas" panose="020B0609020204030204" pitchFamily="49" charset="0"/>
              </a:rPr>
              <a:t>  ...</a:t>
            </a:r>
          </a:p>
          <a:p>
            <a:r>
              <a:rPr lang="es-ES" sz="1400" dirty="0" smtClean="0">
                <a:solidFill>
                  <a:srgbClr val="000000"/>
                </a:solidFill>
                <a:latin typeface="Consolas" panose="020B0609020204030204" pitchFamily="49" charset="0"/>
              </a:rPr>
              <a:t>    </a:t>
            </a:r>
            <a:r>
              <a:rPr lang="es-ES" sz="1400" dirty="0" err="1" smtClean="0">
                <a:solidFill>
                  <a:srgbClr val="795E26"/>
                </a:solidFill>
                <a:latin typeface="Consolas" panose="020B0609020204030204" pitchFamily="49" charset="0"/>
              </a:rPr>
              <a:t>LinkedList</a:t>
            </a:r>
            <a:r>
              <a:rPr lang="es-ES" sz="1400" dirty="0" smtClean="0">
                <a:solidFill>
                  <a:srgbClr val="000000"/>
                </a:solidFill>
                <a:latin typeface="Consolas" panose="020B0609020204030204" pitchFamily="49" charset="0"/>
              </a:rPr>
              <a:t>(</a:t>
            </a:r>
            <a:r>
              <a:rPr lang="es-ES" sz="1400" dirty="0" err="1" smtClean="0">
                <a:solidFill>
                  <a:srgbClr val="0000FF"/>
                </a:solidFill>
                <a:latin typeface="Consolas" panose="020B0609020204030204" pitchFamily="49" charset="0"/>
              </a:rPr>
              <a:t>const</a:t>
            </a:r>
            <a:r>
              <a:rPr lang="es-ES" sz="1400" dirty="0">
                <a:solidFill>
                  <a:srgbClr val="000000"/>
                </a:solidFill>
                <a:latin typeface="Consolas" panose="020B0609020204030204" pitchFamily="49" charset="0"/>
              </a:rPr>
              <a:t> </a:t>
            </a:r>
            <a:r>
              <a:rPr lang="es-ES" sz="1400" dirty="0" err="1">
                <a:solidFill>
                  <a:srgbClr val="267F99"/>
                </a:solidFill>
                <a:latin typeface="Consolas" panose="020B0609020204030204" pitchFamily="49" charset="0"/>
              </a:rPr>
              <a:t>LinkedList</a:t>
            </a:r>
            <a:r>
              <a:rPr lang="es-ES" sz="1400" dirty="0">
                <a:solidFill>
                  <a:srgbClr val="000000"/>
                </a:solidFill>
                <a:latin typeface="Consolas" panose="020B0609020204030204" pitchFamily="49" charset="0"/>
              </a:rPr>
              <a:t>&lt;</a:t>
            </a:r>
            <a:r>
              <a:rPr lang="es-ES" sz="1400" dirty="0">
                <a:solidFill>
                  <a:srgbClr val="267F99"/>
                </a:solidFill>
                <a:latin typeface="Consolas" panose="020B0609020204030204" pitchFamily="49" charset="0"/>
              </a:rPr>
              <a:t>T</a:t>
            </a:r>
            <a:r>
              <a:rPr lang="es-ES" sz="1400" dirty="0">
                <a:solidFill>
                  <a:srgbClr val="000000"/>
                </a:solidFill>
                <a:latin typeface="Consolas" panose="020B0609020204030204" pitchFamily="49" charset="0"/>
              </a:rPr>
              <a:t>&gt; </a:t>
            </a:r>
            <a:r>
              <a:rPr lang="es-ES" sz="1400" dirty="0">
                <a:solidFill>
                  <a:srgbClr val="0000FF"/>
                </a:solidFill>
                <a:latin typeface="Consolas" panose="020B0609020204030204" pitchFamily="49" charset="0"/>
              </a:rPr>
              <a:t>&amp;</a:t>
            </a:r>
            <a:r>
              <a:rPr lang="es-ES" sz="1400" dirty="0" err="1">
                <a:solidFill>
                  <a:srgbClr val="001080"/>
                </a:solidFill>
                <a:latin typeface="Consolas" panose="020B0609020204030204" pitchFamily="49" charset="0"/>
              </a:rPr>
              <a:t>other</a:t>
            </a:r>
            <a:r>
              <a:rPr lang="es-ES" sz="1400" dirty="0">
                <a:solidFill>
                  <a:srgbClr val="000000"/>
                </a:solidFill>
                <a:latin typeface="Consolas" panose="020B0609020204030204" pitchFamily="49" charset="0"/>
              </a:rPr>
              <a:t>){</a:t>
            </a:r>
          </a:p>
          <a:p>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length</a:t>
            </a:r>
            <a:r>
              <a:rPr lang="es-ES" sz="1400" dirty="0">
                <a:solidFill>
                  <a:srgbClr val="000000"/>
                </a:solidFill>
                <a:latin typeface="Consolas" panose="020B0609020204030204" pitchFamily="49" charset="0"/>
              </a:rPr>
              <a:t> = </a:t>
            </a:r>
            <a:r>
              <a:rPr lang="es-ES" sz="1400" dirty="0" err="1">
                <a:solidFill>
                  <a:srgbClr val="001080"/>
                </a:solidFill>
                <a:latin typeface="Consolas" panose="020B0609020204030204" pitchFamily="49" charset="0"/>
              </a:rPr>
              <a:t>other</a:t>
            </a:r>
            <a:r>
              <a:rPr lang="es-ES" sz="1400" dirty="0" err="1">
                <a:solidFill>
                  <a:srgbClr val="000000"/>
                </a:solidFill>
                <a:latin typeface="Consolas" panose="020B0609020204030204" pitchFamily="49" charset="0"/>
              </a:rPr>
              <a:t>.</a:t>
            </a:r>
            <a:r>
              <a:rPr lang="es-ES" sz="1400" dirty="0" err="1">
                <a:solidFill>
                  <a:srgbClr val="001080"/>
                </a:solidFill>
                <a:latin typeface="Consolas" panose="020B0609020204030204" pitchFamily="49" charset="0"/>
              </a:rPr>
              <a:t>length</a:t>
            </a:r>
            <a:r>
              <a:rPr lang="es-ES" sz="1400" dirty="0">
                <a:solidFill>
                  <a:srgbClr val="000000"/>
                </a:solidFill>
                <a:latin typeface="Consolas" panose="020B0609020204030204" pitchFamily="49" charset="0"/>
              </a:rPr>
              <a:t>;</a:t>
            </a:r>
          </a:p>
          <a:p>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Node</a:t>
            </a:r>
            <a:r>
              <a:rPr lang="es-ES" sz="1400" dirty="0">
                <a:solidFill>
                  <a:srgbClr val="000000"/>
                </a:solidFill>
                <a:latin typeface="Consolas" panose="020B0609020204030204" pitchFamily="49" charset="0"/>
              </a:rPr>
              <a:t>&lt;T&gt; *</a:t>
            </a:r>
            <a:r>
              <a:rPr lang="es-ES" sz="1400" dirty="0" err="1">
                <a:solidFill>
                  <a:srgbClr val="000000"/>
                </a:solidFill>
                <a:latin typeface="Consolas" panose="020B0609020204030204" pitchFamily="49" charset="0"/>
              </a:rPr>
              <a:t>node</a:t>
            </a:r>
            <a:r>
              <a:rPr lang="es-ES" sz="1400" dirty="0">
                <a:solidFill>
                  <a:srgbClr val="000000"/>
                </a:solidFill>
                <a:latin typeface="Consolas" panose="020B0609020204030204" pitchFamily="49" charset="0"/>
              </a:rPr>
              <a:t> = </a:t>
            </a:r>
            <a:r>
              <a:rPr lang="es-ES" sz="1400" dirty="0" err="1">
                <a:solidFill>
                  <a:srgbClr val="001080"/>
                </a:solidFill>
                <a:latin typeface="Consolas" panose="020B0609020204030204" pitchFamily="49" charset="0"/>
              </a:rPr>
              <a:t>other</a:t>
            </a:r>
            <a:r>
              <a:rPr lang="es-ES" sz="1400" dirty="0" err="1">
                <a:solidFill>
                  <a:srgbClr val="000000"/>
                </a:solidFill>
                <a:latin typeface="Consolas" panose="020B0609020204030204" pitchFamily="49" charset="0"/>
              </a:rPr>
              <a:t>.</a:t>
            </a:r>
            <a:r>
              <a:rPr lang="es-ES" sz="1400" dirty="0" err="1">
                <a:solidFill>
                  <a:srgbClr val="001080"/>
                </a:solidFill>
                <a:latin typeface="Consolas" panose="020B0609020204030204" pitchFamily="49" charset="0"/>
              </a:rPr>
              <a:t>first</a:t>
            </a:r>
            <a:r>
              <a:rPr lang="es-ES" sz="1400" dirty="0">
                <a:solidFill>
                  <a:srgbClr val="000000"/>
                </a:solidFill>
                <a:latin typeface="Consolas" panose="020B0609020204030204" pitchFamily="49" charset="0"/>
              </a:rPr>
              <a:t>;</a:t>
            </a:r>
          </a:p>
          <a:p>
            <a:r>
              <a:rPr lang="es-ES" sz="1400" dirty="0">
                <a:solidFill>
                  <a:srgbClr val="000000"/>
                </a:solidFill>
                <a:latin typeface="Consolas" panose="020B0609020204030204" pitchFamily="49" charset="0"/>
              </a:rPr>
              <a:t>        </a:t>
            </a:r>
            <a:r>
              <a:rPr lang="es-ES" sz="1400" dirty="0" err="1">
                <a:solidFill>
                  <a:srgbClr val="AF00DB"/>
                </a:solidFill>
                <a:latin typeface="Consolas" panose="020B0609020204030204" pitchFamily="49" charset="0"/>
              </a:rPr>
              <a:t>for</a:t>
            </a:r>
            <a:r>
              <a:rPr lang="es-ES" sz="1400" dirty="0">
                <a:solidFill>
                  <a:srgbClr val="000000"/>
                </a:solidFill>
                <a:latin typeface="Consolas" panose="020B0609020204030204" pitchFamily="49" charset="0"/>
              </a:rPr>
              <a:t> (</a:t>
            </a:r>
            <a:r>
              <a:rPr lang="es-ES" sz="1400" dirty="0" err="1">
                <a:solidFill>
                  <a:srgbClr val="0000FF"/>
                </a:solidFill>
                <a:latin typeface="Consolas" panose="020B0609020204030204" pitchFamily="49" charset="0"/>
              </a:rPr>
              <a:t>int</a:t>
            </a:r>
            <a:r>
              <a:rPr lang="es-ES" sz="1400" dirty="0">
                <a:solidFill>
                  <a:srgbClr val="000000"/>
                </a:solidFill>
                <a:latin typeface="Consolas" panose="020B0609020204030204" pitchFamily="49" charset="0"/>
              </a:rPr>
              <a:t> i = </a:t>
            </a:r>
            <a:r>
              <a:rPr lang="es-ES" sz="1400" dirty="0">
                <a:solidFill>
                  <a:srgbClr val="09885A"/>
                </a:solidFill>
                <a:latin typeface="Consolas" panose="020B0609020204030204" pitchFamily="49" charset="0"/>
              </a:rPr>
              <a:t>0</a:t>
            </a:r>
            <a:r>
              <a:rPr lang="es-ES" sz="1400" dirty="0">
                <a:solidFill>
                  <a:srgbClr val="000000"/>
                </a:solidFill>
                <a:latin typeface="Consolas" panose="020B0609020204030204" pitchFamily="49" charset="0"/>
              </a:rPr>
              <a:t>; i &lt; </a:t>
            </a:r>
            <a:r>
              <a:rPr lang="es-ES" sz="1400" dirty="0" err="1">
                <a:solidFill>
                  <a:srgbClr val="000000"/>
                </a:solidFill>
                <a:latin typeface="Consolas" panose="020B0609020204030204" pitchFamily="49" charset="0"/>
              </a:rPr>
              <a:t>length</a:t>
            </a:r>
            <a:r>
              <a:rPr lang="es-ES" sz="1400" dirty="0">
                <a:solidFill>
                  <a:srgbClr val="000000"/>
                </a:solidFill>
                <a:latin typeface="Consolas" panose="020B0609020204030204" pitchFamily="49" charset="0"/>
              </a:rPr>
              <a:t>; ++i, </a:t>
            </a:r>
            <a:r>
              <a:rPr lang="es-ES" sz="1400" dirty="0" err="1">
                <a:solidFill>
                  <a:srgbClr val="000000"/>
                </a:solidFill>
                <a:latin typeface="Consolas" panose="020B0609020204030204" pitchFamily="49" charset="0"/>
              </a:rPr>
              <a:t>node</a:t>
            </a:r>
            <a:r>
              <a:rPr lang="es-ES" sz="1400" dirty="0">
                <a:solidFill>
                  <a:srgbClr val="000000"/>
                </a:solidFill>
                <a:latin typeface="Consolas" panose="020B0609020204030204" pitchFamily="49" charset="0"/>
              </a:rPr>
              <a:t> = </a:t>
            </a:r>
            <a:r>
              <a:rPr lang="es-ES" sz="1400" dirty="0" err="1">
                <a:solidFill>
                  <a:srgbClr val="001080"/>
                </a:solidFill>
                <a:latin typeface="Consolas" panose="020B0609020204030204" pitchFamily="49" charset="0"/>
              </a:rPr>
              <a:t>node</a:t>
            </a:r>
            <a:r>
              <a:rPr lang="es-ES" sz="1400" dirty="0">
                <a:solidFill>
                  <a:srgbClr val="000000"/>
                </a:solidFill>
                <a:latin typeface="Consolas" panose="020B0609020204030204" pitchFamily="49" charset="0"/>
              </a:rPr>
              <a:t>-&gt;</a:t>
            </a:r>
            <a:r>
              <a:rPr lang="es-ES" sz="1400" dirty="0" err="1">
                <a:solidFill>
                  <a:srgbClr val="001080"/>
                </a:solidFill>
                <a:latin typeface="Consolas" panose="020B0609020204030204" pitchFamily="49" charset="0"/>
              </a:rPr>
              <a:t>next</a:t>
            </a:r>
            <a:r>
              <a:rPr lang="es-ES" sz="1400" dirty="0">
                <a:solidFill>
                  <a:srgbClr val="000000"/>
                </a:solidFill>
                <a:latin typeface="Consolas" panose="020B0609020204030204" pitchFamily="49" charset="0"/>
              </a:rPr>
              <a:t>)</a:t>
            </a:r>
          </a:p>
          <a:p>
            <a:r>
              <a:rPr lang="es-ES" sz="1400" dirty="0">
                <a:solidFill>
                  <a:srgbClr val="000000"/>
                </a:solidFill>
                <a:latin typeface="Consolas" panose="020B0609020204030204" pitchFamily="49" charset="0"/>
              </a:rPr>
              <a:t>            </a:t>
            </a:r>
            <a:r>
              <a:rPr lang="es-ES" sz="1400" dirty="0" err="1">
                <a:solidFill>
                  <a:srgbClr val="795E26"/>
                </a:solidFill>
                <a:latin typeface="Consolas" panose="020B0609020204030204" pitchFamily="49" charset="0"/>
              </a:rPr>
              <a:t>AddLast</a:t>
            </a:r>
            <a:r>
              <a:rPr lang="es-ES" sz="1400" dirty="0">
                <a:solidFill>
                  <a:srgbClr val="000000"/>
                </a:solidFill>
                <a:latin typeface="Consolas" panose="020B0609020204030204" pitchFamily="49" charset="0"/>
              </a:rPr>
              <a:t>(</a:t>
            </a:r>
            <a:r>
              <a:rPr lang="es-ES" sz="1400" dirty="0" err="1">
                <a:solidFill>
                  <a:srgbClr val="001080"/>
                </a:solidFill>
                <a:latin typeface="Consolas" panose="020B0609020204030204" pitchFamily="49" charset="0"/>
              </a:rPr>
              <a:t>node</a:t>
            </a:r>
            <a:r>
              <a:rPr lang="es-ES" sz="1400" dirty="0">
                <a:solidFill>
                  <a:srgbClr val="000000"/>
                </a:solidFill>
                <a:latin typeface="Consolas" panose="020B0609020204030204" pitchFamily="49" charset="0"/>
              </a:rPr>
              <a:t>-&gt;</a:t>
            </a:r>
            <a:r>
              <a:rPr lang="es-ES" sz="1400" dirty="0" err="1">
                <a:solidFill>
                  <a:srgbClr val="001080"/>
                </a:solidFill>
                <a:latin typeface="Consolas" panose="020B0609020204030204" pitchFamily="49" charset="0"/>
              </a:rPr>
              <a:t>value</a:t>
            </a:r>
            <a:r>
              <a:rPr lang="es-ES" sz="1400" dirty="0">
                <a:solidFill>
                  <a:srgbClr val="000000"/>
                </a:solidFill>
                <a:latin typeface="Consolas" panose="020B0609020204030204" pitchFamily="49" charset="0"/>
              </a:rPr>
              <a:t>);</a:t>
            </a:r>
          </a:p>
          <a:p>
            <a:r>
              <a:rPr lang="es-ES" sz="1400" dirty="0">
                <a:solidFill>
                  <a:srgbClr val="000000"/>
                </a:solidFill>
                <a:latin typeface="Consolas" panose="020B0609020204030204" pitchFamily="49" charset="0"/>
              </a:rPr>
              <a:t>    }</a:t>
            </a:r>
          </a:p>
          <a:p>
            <a:r>
              <a:rPr lang="es-ES" sz="1400" dirty="0" smtClean="0">
                <a:solidFill>
                  <a:srgbClr val="000000"/>
                </a:solidFill>
                <a:latin typeface="Consolas" panose="020B0609020204030204" pitchFamily="49" charset="0"/>
              </a:rPr>
              <a:t>    ...</a:t>
            </a:r>
            <a:endParaRPr lang="es-ES" sz="1400" b="0" dirty="0">
              <a:solidFill>
                <a:srgbClr val="000000"/>
              </a:solidFill>
              <a:effectLst/>
              <a:latin typeface="Consolas" panose="020B0609020204030204" pitchFamily="49" charset="0"/>
            </a:endParaRPr>
          </a:p>
        </p:txBody>
      </p:sp>
      <p:sp>
        <p:nvSpPr>
          <p:cNvPr id="6" name="Rectángulo 5"/>
          <p:cNvSpPr/>
          <p:nvPr/>
        </p:nvSpPr>
        <p:spPr>
          <a:xfrm>
            <a:off x="1841990" y="4059658"/>
            <a:ext cx="6483862" cy="18158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823340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586154"/>
          </a:xfrm>
        </p:spPr>
        <p:txBody>
          <a:bodyPr>
            <a:normAutofit/>
          </a:bodyPr>
          <a:lstStyle/>
          <a:p>
            <a:r>
              <a:rPr lang="es-ES" sz="2400" dirty="0"/>
              <a:t>b</a:t>
            </a:r>
            <a:r>
              <a:rPr lang="es-ES" sz="2400" dirty="0" smtClean="0"/>
              <a:t>) </a:t>
            </a:r>
            <a:r>
              <a:rPr lang="es-ES" sz="2400" dirty="0"/>
              <a:t>Explicar la inicialización de campos.   </a:t>
            </a:r>
          </a:p>
        </p:txBody>
      </p:sp>
      <p:sp>
        <p:nvSpPr>
          <p:cNvPr id="3" name="Marcador de contenido 2"/>
          <p:cNvSpPr>
            <a:spLocks noGrp="1"/>
          </p:cNvSpPr>
          <p:nvPr>
            <p:ph idx="1"/>
          </p:nvPr>
        </p:nvSpPr>
        <p:spPr>
          <a:xfrm>
            <a:off x="677334" y="2167439"/>
            <a:ext cx="8596668" cy="3141172"/>
          </a:xfrm>
        </p:spPr>
        <p:txBody>
          <a:bodyPr>
            <a:normAutofit fontScale="92500" lnSpcReduction="20000"/>
          </a:bodyPr>
          <a:lstStyle/>
          <a:p>
            <a:r>
              <a:rPr lang="es-CU" dirty="0"/>
              <a:t>La inicialización de campos es una característica fundamental del lenguaje pues las clases, en una gran parte de los casos, necesitan que ciertos parámetros de la misma sean inicializados por el usuario para  su correcto o deseado </a:t>
            </a:r>
            <a:r>
              <a:rPr lang="es-CU" dirty="0" smtClean="0"/>
              <a:t>funcionamiento</a:t>
            </a:r>
          </a:p>
          <a:p>
            <a:r>
              <a:rPr lang="es-CU" dirty="0" smtClean="0"/>
              <a:t>Existen dos formas de hacer esta inicializacion:</a:t>
            </a:r>
          </a:p>
          <a:p>
            <a:pPr lvl="1"/>
            <a:r>
              <a:rPr lang="es-ES" dirty="0" smtClean="0">
                <a:solidFill>
                  <a:srgbClr val="0070C0"/>
                </a:solidFill>
              </a:rPr>
              <a:t>T</a:t>
            </a:r>
            <a:r>
              <a:rPr lang="es-CU" dirty="0" smtClean="0">
                <a:solidFill>
                  <a:srgbClr val="0070C0"/>
                </a:solidFill>
              </a:rPr>
              <a:t>ype </a:t>
            </a:r>
            <a:r>
              <a:rPr lang="es-CU" dirty="0" smtClean="0"/>
              <a:t>id = value;</a:t>
            </a:r>
          </a:p>
          <a:p>
            <a:pPr lvl="1"/>
            <a:r>
              <a:rPr lang="es-CU" dirty="0" smtClean="0">
                <a:solidFill>
                  <a:srgbClr val="0070C0"/>
                </a:solidFill>
              </a:rPr>
              <a:t>Type</a:t>
            </a:r>
            <a:r>
              <a:rPr lang="es-CU" dirty="0" smtClean="0"/>
              <a:t> </a:t>
            </a:r>
            <a:r>
              <a:rPr lang="es-CU" dirty="0" smtClean="0">
                <a:solidFill>
                  <a:srgbClr val="00B050"/>
                </a:solidFill>
              </a:rPr>
              <a:t>id</a:t>
            </a:r>
            <a:r>
              <a:rPr lang="es-CU" dirty="0" smtClean="0"/>
              <a:t>(value);</a:t>
            </a:r>
          </a:p>
          <a:p>
            <a:r>
              <a:rPr lang="es-CU" dirty="0" smtClean="0"/>
              <a:t>Como se pudo apreciar anteriormente C++ permite asignar valores a las variables miembro de la clase.</a:t>
            </a:r>
            <a:endParaRPr lang="es-ES" dirty="0"/>
          </a:p>
          <a:p>
            <a:endParaRPr lang="es-ES" dirty="0"/>
          </a:p>
          <a:p>
            <a:pPr marL="0" indent="0">
              <a:buNone/>
            </a:pPr>
            <a:r>
              <a:rPr lang="es-ES" sz="1500" dirty="0" smtClean="0">
                <a:solidFill>
                  <a:srgbClr val="0000FF"/>
                </a:solidFill>
                <a:latin typeface="Consolas" panose="020B0609020204030204" pitchFamily="49" charset="0"/>
              </a:rPr>
              <a:t>	</a:t>
            </a:r>
            <a:r>
              <a:rPr lang="es-ES" sz="1500" dirty="0" err="1" smtClean="0">
                <a:solidFill>
                  <a:srgbClr val="0000FF"/>
                </a:solidFill>
                <a:latin typeface="Consolas" panose="020B0609020204030204" pitchFamily="49" charset="0"/>
              </a:rPr>
              <a:t>explicit</a:t>
            </a:r>
            <a:r>
              <a:rPr lang="es-ES" sz="1500" dirty="0">
                <a:solidFill>
                  <a:srgbClr val="000000"/>
                </a:solidFill>
                <a:latin typeface="Consolas" panose="020B0609020204030204" pitchFamily="49" charset="0"/>
              </a:rPr>
              <a:t> </a:t>
            </a:r>
            <a:r>
              <a:rPr lang="es-ES" sz="1500" dirty="0" err="1">
                <a:solidFill>
                  <a:srgbClr val="795E26"/>
                </a:solidFill>
                <a:latin typeface="Consolas" panose="020B0609020204030204" pitchFamily="49" charset="0"/>
              </a:rPr>
              <a:t>Node</a:t>
            </a:r>
            <a:r>
              <a:rPr lang="es-ES" sz="1500" dirty="0">
                <a:solidFill>
                  <a:srgbClr val="000000"/>
                </a:solidFill>
                <a:latin typeface="Consolas" panose="020B0609020204030204" pitchFamily="49" charset="0"/>
              </a:rPr>
              <a:t>(</a:t>
            </a:r>
            <a:r>
              <a:rPr lang="es-ES" sz="1500" dirty="0">
                <a:solidFill>
                  <a:srgbClr val="267F99"/>
                </a:solidFill>
                <a:latin typeface="Consolas" panose="020B0609020204030204" pitchFamily="49" charset="0"/>
              </a:rPr>
              <a:t>T</a:t>
            </a:r>
            <a:r>
              <a:rPr lang="es-ES" sz="1500" dirty="0">
                <a:solidFill>
                  <a:srgbClr val="000000"/>
                </a:solidFill>
                <a:latin typeface="Consolas" panose="020B0609020204030204" pitchFamily="49" charset="0"/>
              </a:rPr>
              <a:t> </a:t>
            </a:r>
            <a:r>
              <a:rPr lang="es-ES" sz="1500" dirty="0" err="1">
                <a:solidFill>
                  <a:srgbClr val="001080"/>
                </a:solidFill>
                <a:latin typeface="Consolas" panose="020B0609020204030204" pitchFamily="49" charset="0"/>
              </a:rPr>
              <a:t>item</a:t>
            </a:r>
            <a:r>
              <a:rPr lang="es-ES" sz="1500" dirty="0">
                <a:solidFill>
                  <a:srgbClr val="000000"/>
                </a:solidFill>
                <a:latin typeface="Consolas" panose="020B0609020204030204" pitchFamily="49" charset="0"/>
              </a:rPr>
              <a:t>): </a:t>
            </a:r>
            <a:r>
              <a:rPr lang="es-ES" sz="1500" dirty="0" err="1">
                <a:solidFill>
                  <a:srgbClr val="795E26"/>
                </a:solidFill>
                <a:latin typeface="Consolas" panose="020B0609020204030204" pitchFamily="49" charset="0"/>
              </a:rPr>
              <a:t>value</a:t>
            </a:r>
            <a:r>
              <a:rPr lang="es-ES" sz="1500" dirty="0">
                <a:solidFill>
                  <a:srgbClr val="000000"/>
                </a:solidFill>
                <a:latin typeface="Consolas" panose="020B0609020204030204" pitchFamily="49" charset="0"/>
              </a:rPr>
              <a:t>(</a:t>
            </a:r>
            <a:r>
              <a:rPr lang="es-ES" sz="1500" dirty="0" err="1">
                <a:solidFill>
                  <a:srgbClr val="000000"/>
                </a:solidFill>
                <a:latin typeface="Consolas" panose="020B0609020204030204" pitchFamily="49" charset="0"/>
              </a:rPr>
              <a:t>item</a:t>
            </a:r>
            <a:r>
              <a:rPr lang="es-ES" sz="1500" dirty="0">
                <a:solidFill>
                  <a:srgbClr val="000000"/>
                </a:solidFill>
                <a:latin typeface="Consolas" panose="020B0609020204030204" pitchFamily="49" charset="0"/>
              </a:rPr>
              <a:t>), </a:t>
            </a:r>
            <a:r>
              <a:rPr lang="es-ES" sz="1500" dirty="0" err="1">
                <a:solidFill>
                  <a:srgbClr val="795E26"/>
                </a:solidFill>
                <a:latin typeface="Consolas" panose="020B0609020204030204" pitchFamily="49" charset="0"/>
              </a:rPr>
              <a:t>next</a:t>
            </a:r>
            <a:r>
              <a:rPr lang="es-ES" sz="1500" dirty="0">
                <a:solidFill>
                  <a:srgbClr val="000000"/>
                </a:solidFill>
                <a:latin typeface="Consolas" panose="020B0609020204030204" pitchFamily="49" charset="0"/>
              </a:rPr>
              <a:t>(</a:t>
            </a:r>
            <a:r>
              <a:rPr lang="es-ES" sz="1500" dirty="0">
                <a:solidFill>
                  <a:srgbClr val="0000FF"/>
                </a:solidFill>
                <a:latin typeface="Consolas" panose="020B0609020204030204" pitchFamily="49" charset="0"/>
              </a:rPr>
              <a:t>NULL</a:t>
            </a:r>
            <a:r>
              <a:rPr lang="es-ES" sz="1500" dirty="0">
                <a:solidFill>
                  <a:srgbClr val="000000"/>
                </a:solidFill>
                <a:latin typeface="Consolas" panose="020B0609020204030204" pitchFamily="49" charset="0"/>
              </a:rPr>
              <a:t>), </a:t>
            </a:r>
            <a:r>
              <a:rPr lang="es-ES" sz="1500" dirty="0" err="1">
                <a:solidFill>
                  <a:srgbClr val="795E26"/>
                </a:solidFill>
                <a:latin typeface="Consolas" panose="020B0609020204030204" pitchFamily="49" charset="0"/>
              </a:rPr>
              <a:t>previous</a:t>
            </a:r>
            <a:r>
              <a:rPr lang="es-ES" sz="1500" dirty="0">
                <a:solidFill>
                  <a:srgbClr val="000000"/>
                </a:solidFill>
                <a:latin typeface="Consolas" panose="020B0609020204030204" pitchFamily="49" charset="0"/>
              </a:rPr>
              <a:t>(</a:t>
            </a:r>
            <a:r>
              <a:rPr lang="es-ES" sz="1500" dirty="0">
                <a:solidFill>
                  <a:srgbClr val="0000FF"/>
                </a:solidFill>
                <a:latin typeface="Consolas" panose="020B0609020204030204" pitchFamily="49" charset="0"/>
              </a:rPr>
              <a:t>NULL</a:t>
            </a:r>
            <a:r>
              <a:rPr lang="es-ES" sz="1500" dirty="0">
                <a:solidFill>
                  <a:srgbClr val="000000"/>
                </a:solidFill>
                <a:latin typeface="Consolas" panose="020B0609020204030204" pitchFamily="49" charset="0"/>
              </a:rPr>
              <a:t>){}</a:t>
            </a:r>
            <a:endParaRPr lang="es-ES" sz="1500" dirty="0"/>
          </a:p>
          <a:p>
            <a:endParaRPr lang="es-ES" dirty="0"/>
          </a:p>
        </p:txBody>
      </p:sp>
      <p:sp>
        <p:nvSpPr>
          <p:cNvPr id="4" name="Rectángulo 3"/>
          <p:cNvSpPr/>
          <p:nvPr/>
        </p:nvSpPr>
        <p:spPr>
          <a:xfrm>
            <a:off x="1161418" y="4888339"/>
            <a:ext cx="6444762" cy="386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302519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400" dirty="0"/>
              <a:t>c</a:t>
            </a:r>
            <a:r>
              <a:rPr lang="es-ES" sz="2400" dirty="0" smtClean="0"/>
              <a:t>) </a:t>
            </a:r>
            <a:r>
              <a:rPr lang="es-ES" sz="2400" dirty="0"/>
              <a:t>¿Se puede hacer </a:t>
            </a:r>
            <a:r>
              <a:rPr lang="es-ES" sz="2400" dirty="0" err="1"/>
              <a:t>list-initialization</a:t>
            </a:r>
            <a:r>
              <a:rPr lang="es-ES" sz="2400" dirty="0"/>
              <a:t> al estilo C#?</a:t>
            </a:r>
          </a:p>
        </p:txBody>
      </p:sp>
      <p:sp>
        <p:nvSpPr>
          <p:cNvPr id="3" name="Marcador de contenido 2"/>
          <p:cNvSpPr>
            <a:spLocks noGrp="1"/>
          </p:cNvSpPr>
          <p:nvPr>
            <p:ph idx="1"/>
          </p:nvPr>
        </p:nvSpPr>
        <p:spPr/>
        <p:txBody>
          <a:bodyPr/>
          <a:lstStyle/>
          <a:p>
            <a:r>
              <a:rPr lang="es-ES" dirty="0" smtClean="0"/>
              <a:t>Hacer </a:t>
            </a:r>
            <a:r>
              <a:rPr lang="es-ES" dirty="0" err="1" smtClean="0"/>
              <a:t>list-initailization</a:t>
            </a:r>
            <a:r>
              <a:rPr lang="es-ES" dirty="0" smtClean="0"/>
              <a:t> solo funciona con los tipos </a:t>
            </a:r>
            <a:r>
              <a:rPr lang="es-ES" dirty="0" err="1" smtClean="0"/>
              <a:t>build</a:t>
            </a:r>
            <a:r>
              <a:rPr lang="es-ES" dirty="0" smtClean="0"/>
              <a:t>-in antes de C++11.</a:t>
            </a:r>
          </a:p>
          <a:p>
            <a:pPr lvl="1"/>
            <a:r>
              <a:rPr lang="es-ES" dirty="0" smtClean="0"/>
              <a:t>Es posible hacer :</a:t>
            </a:r>
          </a:p>
          <a:p>
            <a:pPr lvl="2"/>
            <a:r>
              <a:rPr lang="es-ES" dirty="0" err="1">
                <a:solidFill>
                  <a:srgbClr val="0000FF"/>
                </a:solidFill>
                <a:latin typeface="Consolas" panose="020B0609020204030204" pitchFamily="49" charset="0"/>
              </a:rPr>
              <a:t>int</a:t>
            </a:r>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array</a:t>
            </a:r>
            <a:r>
              <a:rPr lang="es-ES" dirty="0">
                <a:solidFill>
                  <a:srgbClr val="000000"/>
                </a:solidFill>
                <a:latin typeface="Consolas" panose="020B0609020204030204" pitchFamily="49" charset="0"/>
              </a:rPr>
              <a:t>[] = {</a:t>
            </a:r>
            <a:r>
              <a:rPr lang="es-ES" dirty="0">
                <a:solidFill>
                  <a:srgbClr val="09885A"/>
                </a:solidFill>
                <a:latin typeface="Consolas" panose="020B0609020204030204" pitchFamily="49" charset="0"/>
              </a:rPr>
              <a:t>1</a:t>
            </a:r>
            <a:r>
              <a:rPr lang="es-ES" dirty="0">
                <a:solidFill>
                  <a:srgbClr val="000000"/>
                </a:solidFill>
                <a:latin typeface="Consolas" panose="020B0609020204030204" pitchFamily="49" charset="0"/>
              </a:rPr>
              <a:t>, </a:t>
            </a:r>
            <a:r>
              <a:rPr lang="es-ES" dirty="0">
                <a:solidFill>
                  <a:srgbClr val="09885A"/>
                </a:solidFill>
                <a:latin typeface="Consolas" panose="020B0609020204030204" pitchFamily="49" charset="0"/>
              </a:rPr>
              <a:t>2</a:t>
            </a:r>
            <a:r>
              <a:rPr lang="es-ES" dirty="0">
                <a:solidFill>
                  <a:srgbClr val="000000"/>
                </a:solidFill>
                <a:latin typeface="Consolas" panose="020B0609020204030204" pitchFamily="49" charset="0"/>
              </a:rPr>
              <a:t>, </a:t>
            </a:r>
            <a:r>
              <a:rPr lang="es-ES" dirty="0">
                <a:solidFill>
                  <a:srgbClr val="09885A"/>
                </a:solidFill>
                <a:latin typeface="Consolas" panose="020B0609020204030204" pitchFamily="49" charset="0"/>
              </a:rPr>
              <a:t>3</a:t>
            </a:r>
            <a:r>
              <a:rPr lang="es-ES" dirty="0">
                <a:solidFill>
                  <a:srgbClr val="000000"/>
                </a:solidFill>
                <a:latin typeface="Consolas" panose="020B0609020204030204" pitchFamily="49" charset="0"/>
              </a:rPr>
              <a:t>, </a:t>
            </a:r>
            <a:r>
              <a:rPr lang="es-ES" dirty="0">
                <a:solidFill>
                  <a:srgbClr val="09885A"/>
                </a:solidFill>
                <a:latin typeface="Consolas" panose="020B0609020204030204" pitchFamily="49" charset="0"/>
              </a:rPr>
              <a:t>4</a:t>
            </a:r>
            <a:r>
              <a:rPr lang="es-ES" dirty="0">
                <a:solidFill>
                  <a:srgbClr val="000000"/>
                </a:solidFill>
                <a:latin typeface="Consolas" panose="020B0609020204030204" pitchFamily="49" charset="0"/>
              </a:rPr>
              <a:t>, </a:t>
            </a:r>
            <a:r>
              <a:rPr lang="es-ES" dirty="0">
                <a:solidFill>
                  <a:srgbClr val="09885A"/>
                </a:solidFill>
                <a:latin typeface="Consolas" panose="020B0609020204030204" pitchFamily="49" charset="0"/>
              </a:rPr>
              <a:t>5</a:t>
            </a:r>
            <a:r>
              <a:rPr lang="es-ES" dirty="0" smtClean="0">
                <a:solidFill>
                  <a:srgbClr val="000000"/>
                </a:solidFill>
                <a:latin typeface="Consolas" panose="020B0609020204030204" pitchFamily="49" charset="0"/>
              </a:rPr>
              <a:t>};</a:t>
            </a:r>
          </a:p>
          <a:p>
            <a:pPr lvl="1"/>
            <a:r>
              <a:rPr lang="es-ES" dirty="0" smtClean="0">
                <a:solidFill>
                  <a:srgbClr val="000000"/>
                </a:solidFill>
                <a:latin typeface="Consolas" panose="020B0609020204030204" pitchFamily="49" charset="0"/>
              </a:rPr>
              <a:t>Pero no hacer esto :</a:t>
            </a:r>
          </a:p>
          <a:p>
            <a:pPr lvl="2"/>
            <a:r>
              <a:rPr lang="es-ES" dirty="0" err="1">
                <a:solidFill>
                  <a:srgbClr val="000000"/>
                </a:solidFill>
                <a:latin typeface="Consolas" panose="020B0609020204030204" pitchFamily="49" charset="0"/>
              </a:rPr>
              <a:t>LinkedList</a:t>
            </a:r>
            <a:r>
              <a:rPr lang="es-ES" dirty="0">
                <a:solidFill>
                  <a:srgbClr val="000000"/>
                </a:solidFill>
                <a:latin typeface="Consolas" panose="020B0609020204030204" pitchFamily="49" charset="0"/>
              </a:rPr>
              <a:t>&lt;</a:t>
            </a:r>
            <a:r>
              <a:rPr lang="es-ES" dirty="0" err="1">
                <a:solidFill>
                  <a:srgbClr val="0000FF"/>
                </a:solidFill>
                <a:latin typeface="Consolas" panose="020B0609020204030204" pitchFamily="49" charset="0"/>
              </a:rPr>
              <a:t>int</a:t>
            </a:r>
            <a:r>
              <a:rPr lang="es-ES" dirty="0">
                <a:solidFill>
                  <a:srgbClr val="000000"/>
                </a:solidFill>
                <a:latin typeface="Consolas" panose="020B0609020204030204" pitchFamily="49" charset="0"/>
              </a:rPr>
              <a:t>&gt; </a:t>
            </a:r>
            <a:r>
              <a:rPr lang="es-ES" dirty="0" err="1">
                <a:solidFill>
                  <a:srgbClr val="000000"/>
                </a:solidFill>
                <a:latin typeface="Consolas" panose="020B0609020204030204" pitchFamily="49" charset="0"/>
              </a:rPr>
              <a:t>list</a:t>
            </a:r>
            <a:r>
              <a:rPr lang="es-ES" dirty="0">
                <a:solidFill>
                  <a:srgbClr val="000000"/>
                </a:solidFill>
                <a:latin typeface="Consolas" panose="020B0609020204030204" pitchFamily="49" charset="0"/>
              </a:rPr>
              <a:t> = {</a:t>
            </a:r>
            <a:r>
              <a:rPr lang="es-ES" dirty="0">
                <a:solidFill>
                  <a:srgbClr val="09885A"/>
                </a:solidFill>
                <a:latin typeface="Consolas" panose="020B0609020204030204" pitchFamily="49" charset="0"/>
              </a:rPr>
              <a:t>1</a:t>
            </a:r>
            <a:r>
              <a:rPr lang="es-ES" dirty="0">
                <a:solidFill>
                  <a:srgbClr val="000000"/>
                </a:solidFill>
                <a:latin typeface="Consolas" panose="020B0609020204030204" pitchFamily="49" charset="0"/>
              </a:rPr>
              <a:t>, </a:t>
            </a:r>
            <a:r>
              <a:rPr lang="es-ES" dirty="0">
                <a:solidFill>
                  <a:srgbClr val="09885A"/>
                </a:solidFill>
                <a:latin typeface="Consolas" panose="020B0609020204030204" pitchFamily="49" charset="0"/>
              </a:rPr>
              <a:t>2</a:t>
            </a:r>
            <a:r>
              <a:rPr lang="es-ES" dirty="0">
                <a:solidFill>
                  <a:srgbClr val="000000"/>
                </a:solidFill>
                <a:latin typeface="Consolas" panose="020B0609020204030204" pitchFamily="49" charset="0"/>
              </a:rPr>
              <a:t>, </a:t>
            </a:r>
            <a:r>
              <a:rPr lang="es-ES" dirty="0">
                <a:solidFill>
                  <a:srgbClr val="09885A"/>
                </a:solidFill>
                <a:latin typeface="Consolas" panose="020B0609020204030204" pitchFamily="49" charset="0"/>
              </a:rPr>
              <a:t>3</a:t>
            </a:r>
            <a:r>
              <a:rPr lang="es-ES" dirty="0">
                <a:solidFill>
                  <a:srgbClr val="000000"/>
                </a:solidFill>
                <a:latin typeface="Consolas" panose="020B0609020204030204" pitchFamily="49" charset="0"/>
              </a:rPr>
              <a:t>, </a:t>
            </a:r>
            <a:r>
              <a:rPr lang="es-ES" dirty="0">
                <a:solidFill>
                  <a:srgbClr val="09885A"/>
                </a:solidFill>
                <a:latin typeface="Consolas" panose="020B0609020204030204" pitchFamily="49" charset="0"/>
              </a:rPr>
              <a:t>4</a:t>
            </a:r>
            <a:r>
              <a:rPr lang="es-ES" dirty="0">
                <a:solidFill>
                  <a:srgbClr val="000000"/>
                </a:solidFill>
                <a:latin typeface="Consolas" panose="020B0609020204030204" pitchFamily="49" charset="0"/>
              </a:rPr>
              <a:t>, </a:t>
            </a:r>
            <a:r>
              <a:rPr lang="es-ES" dirty="0">
                <a:solidFill>
                  <a:srgbClr val="09885A"/>
                </a:solidFill>
                <a:latin typeface="Consolas" panose="020B0609020204030204" pitchFamily="49" charset="0"/>
              </a:rPr>
              <a:t>5</a:t>
            </a:r>
            <a:r>
              <a:rPr lang="es-ES" dirty="0">
                <a:solidFill>
                  <a:srgbClr val="000000"/>
                </a:solidFill>
                <a:latin typeface="Consolas" panose="020B0609020204030204" pitchFamily="49" charset="0"/>
              </a:rPr>
              <a:t>};</a:t>
            </a:r>
          </a:p>
          <a:p>
            <a:pPr lvl="1"/>
            <a:endParaRPr lang="es-ES" dirty="0" smtClean="0">
              <a:solidFill>
                <a:srgbClr val="000000"/>
              </a:solidFill>
              <a:latin typeface="Consolas" panose="020B0609020204030204" pitchFamily="49" charset="0"/>
            </a:endParaRPr>
          </a:p>
          <a:p>
            <a:pPr lvl="2"/>
            <a:endParaRPr lang="es-ES" dirty="0">
              <a:solidFill>
                <a:srgbClr val="000000"/>
              </a:solidFill>
              <a:latin typeface="Consolas" panose="020B0609020204030204" pitchFamily="49" charset="0"/>
            </a:endParaRPr>
          </a:p>
          <a:p>
            <a:pPr lvl="2"/>
            <a:endParaRPr lang="es-ES" dirty="0"/>
          </a:p>
          <a:p>
            <a:pPr marL="0" indent="0">
              <a:buNone/>
            </a:pPr>
            <a:endParaRPr lang="es-ES" dirty="0"/>
          </a:p>
          <a:p>
            <a:endParaRPr lang="es-ES" dirty="0"/>
          </a:p>
        </p:txBody>
      </p:sp>
    </p:spTree>
    <p:extLst>
      <p:ext uri="{BB962C8B-B14F-4D97-AF65-F5344CB8AC3E}">
        <p14:creationId xmlns:p14="http://schemas.microsoft.com/office/powerpoint/2010/main" val="42914162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400" dirty="0"/>
              <a:t>d</a:t>
            </a:r>
            <a:r>
              <a:rPr lang="es-ES" sz="2400" dirty="0" smtClean="0"/>
              <a:t>) </a:t>
            </a:r>
            <a:r>
              <a:rPr lang="es-ES" sz="2400" dirty="0"/>
              <a:t>¿Cómo funciona el paso de parámetros cuando se llama a una función? </a:t>
            </a:r>
          </a:p>
        </p:txBody>
      </p:sp>
      <p:sp>
        <p:nvSpPr>
          <p:cNvPr id="3" name="Marcador de contenido 2"/>
          <p:cNvSpPr>
            <a:spLocks noGrp="1"/>
          </p:cNvSpPr>
          <p:nvPr>
            <p:ph idx="1"/>
          </p:nvPr>
        </p:nvSpPr>
        <p:spPr/>
        <p:txBody>
          <a:bodyPr/>
          <a:lstStyle/>
          <a:p>
            <a:r>
              <a:rPr lang="es-CU" dirty="0"/>
              <a:t>El paso de parámetros cuando se llama a una función, se basa en agregar los parámetros al Stack y comenzar la ejecución de la función, estos parámetros pasados a través del Stack pueden ser utilizados como el valor o la referencia, dependiendo de la declaración de la función.</a:t>
            </a:r>
            <a:endParaRPr lang="es-ES" dirty="0"/>
          </a:p>
          <a:p>
            <a:endParaRPr lang="es-ES" dirty="0"/>
          </a:p>
          <a:p>
            <a:endParaRPr lang="es-ES" dirty="0"/>
          </a:p>
          <a:p>
            <a:endParaRPr lang="es-ES" dirty="0"/>
          </a:p>
          <a:p>
            <a:pPr marL="0" indent="0">
              <a:buNone/>
            </a:pPr>
            <a:endParaRPr lang="es-ES" dirty="0"/>
          </a:p>
          <a:p>
            <a:endParaRPr lang="es-ES" dirty="0"/>
          </a:p>
        </p:txBody>
      </p:sp>
    </p:spTree>
    <p:extLst>
      <p:ext uri="{BB962C8B-B14F-4D97-AF65-F5344CB8AC3E}">
        <p14:creationId xmlns:p14="http://schemas.microsoft.com/office/powerpoint/2010/main" val="34321582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400" dirty="0"/>
              <a:t>e</a:t>
            </a:r>
            <a:r>
              <a:rPr lang="es-ES" sz="2400" dirty="0" smtClean="0"/>
              <a:t>) </a:t>
            </a:r>
            <a:r>
              <a:rPr lang="es-ES" sz="2400" dirty="0"/>
              <a:t>¿Cuándo se deben utilizar parámetros por valor, por puntero o por referencia? </a:t>
            </a:r>
          </a:p>
        </p:txBody>
      </p:sp>
      <p:sp>
        <p:nvSpPr>
          <p:cNvPr id="3" name="Marcador de contenido 2"/>
          <p:cNvSpPr>
            <a:spLocks noGrp="1"/>
          </p:cNvSpPr>
          <p:nvPr>
            <p:ph idx="1"/>
          </p:nvPr>
        </p:nvSpPr>
        <p:spPr>
          <a:xfrm>
            <a:off x="677334" y="1424539"/>
            <a:ext cx="8596668" cy="5111015"/>
          </a:xfrm>
        </p:spPr>
        <p:txBody>
          <a:bodyPr>
            <a:normAutofit/>
          </a:bodyPr>
          <a:lstStyle/>
          <a:p>
            <a:r>
              <a:rPr lang="es-CU" dirty="0"/>
              <a:t>Valor: </a:t>
            </a:r>
            <a:endParaRPr lang="es-CU" dirty="0" smtClean="0"/>
          </a:p>
          <a:p>
            <a:pPr marL="400050" lvl="1" indent="0">
              <a:buNone/>
            </a:pPr>
            <a:r>
              <a:rPr lang="es-CU" dirty="0" smtClean="0"/>
              <a:t>Cuando </a:t>
            </a:r>
            <a:r>
              <a:rPr lang="es-CU" dirty="0"/>
              <a:t>la función no desea modificar el valor previo del objeto antes de la ejecución de la misma, </a:t>
            </a:r>
            <a:r>
              <a:rPr lang="es-CU" dirty="0" smtClean="0"/>
              <a:t>pues </a:t>
            </a:r>
            <a:r>
              <a:rPr lang="es-CU" dirty="0"/>
              <a:t>solo nos interesa la salida de </a:t>
            </a:r>
            <a:r>
              <a:rPr lang="es-CU" dirty="0" smtClean="0"/>
              <a:t>esta. Cualquier modificacion que sufra la variable no sera visible fuera de la funcion.</a:t>
            </a:r>
            <a:endParaRPr lang="es-ES" dirty="0"/>
          </a:p>
          <a:p>
            <a:r>
              <a:rPr lang="es-CU" dirty="0"/>
              <a:t>Referencia:</a:t>
            </a:r>
            <a:endParaRPr lang="es-ES" dirty="0"/>
          </a:p>
          <a:p>
            <a:pPr marL="400050" lvl="1" indent="0">
              <a:buNone/>
            </a:pPr>
            <a:r>
              <a:rPr lang="es-CU" dirty="0"/>
              <a:t>La función realiza cambios en el parámetro y es deseado que estos </a:t>
            </a:r>
            <a:r>
              <a:rPr lang="es-CU" dirty="0" smtClean="0"/>
              <a:t>cambios </a:t>
            </a:r>
            <a:r>
              <a:rPr lang="es-CU" dirty="0"/>
              <a:t>se mantengan aun después de haber terminado la ejecución de la </a:t>
            </a:r>
            <a:r>
              <a:rPr lang="es-CU" dirty="0" smtClean="0"/>
              <a:t>función. Se especifica poniendo el operador &amp; antes del nombre del paramtro.</a:t>
            </a:r>
            <a:endParaRPr lang="es-ES" dirty="0"/>
          </a:p>
          <a:p>
            <a:r>
              <a:rPr lang="es-CU" dirty="0"/>
              <a:t>Puntero:</a:t>
            </a:r>
            <a:endParaRPr lang="es-ES" dirty="0"/>
          </a:p>
          <a:p>
            <a:pPr marL="400050" lvl="1" indent="0">
              <a:buNone/>
            </a:pPr>
            <a:r>
              <a:rPr lang="es-CU" dirty="0"/>
              <a:t>Con el uso de punteros se puede lograr </a:t>
            </a:r>
            <a:r>
              <a:rPr lang="es-CU" dirty="0" smtClean="0"/>
              <a:t>un resultado parecido </a:t>
            </a:r>
            <a:r>
              <a:rPr lang="es-CU" dirty="0"/>
              <a:t>que al usar la referencia al objeto. U</a:t>
            </a:r>
            <a:r>
              <a:rPr lang="es-CU" dirty="0" smtClean="0"/>
              <a:t>til si se </a:t>
            </a:r>
            <a:r>
              <a:rPr lang="es-CU" dirty="0"/>
              <a:t>quiere que una función modifique una clase o </a:t>
            </a:r>
            <a:r>
              <a:rPr lang="es-CU" dirty="0" smtClean="0"/>
              <a:t>estructura, </a:t>
            </a:r>
            <a:r>
              <a:rPr lang="es-CU" dirty="0"/>
              <a:t>y </a:t>
            </a:r>
            <a:r>
              <a:rPr lang="es-CU" dirty="0" smtClean="0"/>
              <a:t>que </a:t>
            </a:r>
            <a:r>
              <a:rPr lang="es-CU" dirty="0"/>
              <a:t>los cambios </a:t>
            </a:r>
            <a:r>
              <a:rPr lang="es-CU" dirty="0" smtClean="0"/>
              <a:t>se </a:t>
            </a:r>
            <a:r>
              <a:rPr lang="es-CU" dirty="0"/>
              <a:t>vea reflejado en cualquier scope superior</a:t>
            </a:r>
            <a:r>
              <a:rPr lang="es-CU" dirty="0" smtClean="0"/>
              <a:t>. </a:t>
            </a:r>
            <a:r>
              <a:rPr lang="es-ES" dirty="0" smtClean="0"/>
              <a:t>P</a:t>
            </a:r>
            <a:r>
              <a:rPr lang="es-CU" dirty="0" smtClean="0"/>
              <a:t>ero cualquier reasignacion al parametro por puntero no sera visible fuera de la funcion. Al pasar un parametro por puntero se pasa un objeto de tipo puntero por valor y tambien puede ser pasado una referencia a puntero;</a:t>
            </a:r>
            <a:endParaRPr lang="es-ES" dirty="0"/>
          </a:p>
          <a:p>
            <a:pPr lvl="1"/>
            <a:endParaRPr lang="es-ES" dirty="0"/>
          </a:p>
          <a:p>
            <a:endParaRPr lang="es-ES" dirty="0"/>
          </a:p>
          <a:p>
            <a:endParaRPr lang="es-ES" dirty="0"/>
          </a:p>
          <a:p>
            <a:endParaRPr lang="es-ES" dirty="0"/>
          </a:p>
          <a:p>
            <a:pPr marL="0" indent="0">
              <a:buNone/>
            </a:pPr>
            <a:endParaRPr lang="es-ES" dirty="0"/>
          </a:p>
          <a:p>
            <a:endParaRPr lang="es-ES" dirty="0"/>
          </a:p>
        </p:txBody>
      </p:sp>
    </p:spTree>
    <p:extLst>
      <p:ext uri="{BB962C8B-B14F-4D97-AF65-F5344CB8AC3E}">
        <p14:creationId xmlns:p14="http://schemas.microsoft.com/office/powerpoint/2010/main" val="6625876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ángulo 6"/>
          <p:cNvSpPr/>
          <p:nvPr/>
        </p:nvSpPr>
        <p:spPr>
          <a:xfrm>
            <a:off x="0" y="0"/>
            <a:ext cx="6096000" cy="4708981"/>
          </a:xfrm>
          <a:prstGeom prst="rect">
            <a:avLst/>
          </a:prstGeom>
        </p:spPr>
        <p:txBody>
          <a:bodyPr>
            <a:spAutoFit/>
          </a:bodyPr>
          <a:lstStyle/>
          <a:p>
            <a:r>
              <a:rPr lang="es-ES" sz="1200" dirty="0" err="1" smtClean="0">
                <a:solidFill>
                  <a:srgbClr val="0000FF"/>
                </a:solidFill>
                <a:latin typeface="Consolas" panose="020B0609020204030204" pitchFamily="49" charset="0"/>
              </a:rPr>
              <a:t>void</a:t>
            </a:r>
            <a:r>
              <a:rPr lang="es-ES" sz="1200" dirty="0">
                <a:solidFill>
                  <a:srgbClr val="000000"/>
                </a:solidFill>
                <a:latin typeface="Consolas" panose="020B0609020204030204" pitchFamily="49" charset="0"/>
              </a:rPr>
              <a:t> </a:t>
            </a:r>
            <a:r>
              <a:rPr lang="es-ES" sz="1200" dirty="0" smtClean="0">
                <a:solidFill>
                  <a:srgbClr val="795E26"/>
                </a:solidFill>
                <a:latin typeface="Consolas" panose="020B0609020204030204" pitchFamily="49" charset="0"/>
              </a:rPr>
              <a:t>foo1</a:t>
            </a:r>
            <a:r>
              <a:rPr lang="es-ES" sz="1200" dirty="0" smtClean="0">
                <a:solidFill>
                  <a:srgbClr val="000000"/>
                </a:solidFill>
                <a:latin typeface="Consolas" panose="020B0609020204030204" pitchFamily="49" charset="0"/>
              </a:rPr>
              <a:t>(</a:t>
            </a:r>
            <a:r>
              <a:rPr lang="es-ES" sz="1200" dirty="0" err="1" smtClean="0">
                <a:solidFill>
                  <a:srgbClr val="0000FF"/>
                </a:solidFill>
                <a:latin typeface="Consolas" panose="020B0609020204030204" pitchFamily="49" charset="0"/>
              </a:rPr>
              <a:t>int</a:t>
            </a:r>
            <a:r>
              <a:rPr lang="es-ES" sz="1200" dirty="0">
                <a:solidFill>
                  <a:srgbClr val="000000"/>
                </a:solidFill>
                <a:latin typeface="Consolas" panose="020B0609020204030204" pitchFamily="49" charset="0"/>
              </a:rPr>
              <a:t> </a:t>
            </a:r>
            <a:r>
              <a:rPr lang="es-ES" sz="1200" dirty="0">
                <a:solidFill>
                  <a:srgbClr val="0000FF"/>
                </a:solidFill>
                <a:latin typeface="Consolas" panose="020B0609020204030204" pitchFamily="49" charset="0"/>
              </a:rPr>
              <a:t>*</a:t>
            </a:r>
            <a:r>
              <a:rPr lang="es-ES" sz="1200" dirty="0" err="1">
                <a:solidFill>
                  <a:srgbClr val="001080"/>
                </a:solidFill>
                <a:latin typeface="Consolas" panose="020B0609020204030204" pitchFamily="49" charset="0"/>
              </a:rPr>
              <a:t>arr</a:t>
            </a:r>
            <a:r>
              <a:rPr lang="es-ES" sz="1200" dirty="0">
                <a:solidFill>
                  <a:srgbClr val="000000"/>
                </a:solidFill>
                <a:latin typeface="Consolas" panose="020B0609020204030204" pitchFamily="49" charset="0"/>
              </a:rPr>
              <a:t>){</a:t>
            </a:r>
          </a:p>
          <a:p>
            <a:r>
              <a:rPr lang="es-ES" sz="1200" dirty="0">
                <a:solidFill>
                  <a:srgbClr val="000000"/>
                </a:solidFill>
                <a:latin typeface="Consolas" panose="020B0609020204030204" pitchFamily="49" charset="0"/>
              </a:rPr>
              <a:t>    </a:t>
            </a:r>
            <a:r>
              <a:rPr lang="es-ES" sz="1200" dirty="0" err="1">
                <a:solidFill>
                  <a:srgbClr val="000000"/>
                </a:solidFill>
                <a:latin typeface="Consolas" panose="020B0609020204030204" pitchFamily="49" charset="0"/>
              </a:rPr>
              <a:t>arr</a:t>
            </a:r>
            <a:r>
              <a:rPr lang="es-ES" sz="1200" dirty="0">
                <a:solidFill>
                  <a:srgbClr val="000000"/>
                </a:solidFill>
                <a:latin typeface="Consolas" panose="020B0609020204030204" pitchFamily="49" charset="0"/>
              </a:rPr>
              <a:t> = </a:t>
            </a:r>
            <a:r>
              <a:rPr lang="es-ES" sz="1200" dirty="0">
                <a:solidFill>
                  <a:srgbClr val="AF00DB"/>
                </a:solidFill>
                <a:latin typeface="Consolas" panose="020B0609020204030204" pitchFamily="49" charset="0"/>
              </a:rPr>
              <a:t>new</a:t>
            </a:r>
            <a:r>
              <a:rPr lang="es-ES" sz="1200" dirty="0">
                <a:solidFill>
                  <a:srgbClr val="000000"/>
                </a:solidFill>
                <a:latin typeface="Consolas" panose="020B0609020204030204" pitchFamily="49" charset="0"/>
              </a:rPr>
              <a:t> </a:t>
            </a:r>
            <a:r>
              <a:rPr lang="es-ES" sz="1200" dirty="0" err="1">
                <a:solidFill>
                  <a:srgbClr val="0000FF"/>
                </a:solidFill>
                <a:latin typeface="Consolas" panose="020B0609020204030204" pitchFamily="49" charset="0"/>
              </a:rPr>
              <a:t>int</a:t>
            </a:r>
            <a:r>
              <a:rPr lang="es-ES" sz="1200" dirty="0">
                <a:solidFill>
                  <a:srgbClr val="000000"/>
                </a:solidFill>
                <a:latin typeface="Consolas" panose="020B0609020204030204" pitchFamily="49" charset="0"/>
              </a:rPr>
              <a:t> [</a:t>
            </a:r>
            <a:r>
              <a:rPr lang="es-ES" sz="1200" dirty="0">
                <a:solidFill>
                  <a:srgbClr val="09885A"/>
                </a:solidFill>
                <a:latin typeface="Consolas" panose="020B0609020204030204" pitchFamily="49" charset="0"/>
              </a:rPr>
              <a:t>1</a:t>
            </a:r>
            <a:r>
              <a:rPr lang="es-ES" sz="1200" dirty="0">
                <a:solidFill>
                  <a:srgbClr val="000000"/>
                </a:solidFill>
                <a:latin typeface="Consolas" panose="020B0609020204030204" pitchFamily="49" charset="0"/>
              </a:rPr>
              <a:t>];</a:t>
            </a:r>
          </a:p>
          <a:p>
            <a:r>
              <a:rPr lang="es-ES" sz="1200" dirty="0">
                <a:solidFill>
                  <a:srgbClr val="000000"/>
                </a:solidFill>
                <a:latin typeface="Consolas" panose="020B0609020204030204" pitchFamily="49" charset="0"/>
              </a:rPr>
              <a:t>    </a:t>
            </a:r>
            <a:r>
              <a:rPr lang="es-ES" sz="1200" dirty="0" err="1">
                <a:solidFill>
                  <a:srgbClr val="001080"/>
                </a:solidFill>
                <a:latin typeface="Consolas" panose="020B0609020204030204" pitchFamily="49" charset="0"/>
              </a:rPr>
              <a:t>arr</a:t>
            </a:r>
            <a:r>
              <a:rPr lang="es-ES" sz="1200" dirty="0">
                <a:solidFill>
                  <a:srgbClr val="000000"/>
                </a:solidFill>
                <a:latin typeface="Consolas" panose="020B0609020204030204" pitchFamily="49" charset="0"/>
              </a:rPr>
              <a:t>[</a:t>
            </a:r>
            <a:r>
              <a:rPr lang="es-ES" sz="1200" dirty="0">
                <a:solidFill>
                  <a:srgbClr val="09885A"/>
                </a:solidFill>
                <a:latin typeface="Consolas" panose="020B0609020204030204" pitchFamily="49" charset="0"/>
              </a:rPr>
              <a:t>0</a:t>
            </a:r>
            <a:r>
              <a:rPr lang="es-ES" sz="1200" dirty="0">
                <a:solidFill>
                  <a:srgbClr val="000000"/>
                </a:solidFill>
                <a:latin typeface="Consolas" panose="020B0609020204030204" pitchFamily="49" charset="0"/>
              </a:rPr>
              <a:t>] = </a:t>
            </a:r>
            <a:r>
              <a:rPr lang="es-ES" sz="1200" dirty="0">
                <a:solidFill>
                  <a:srgbClr val="09885A"/>
                </a:solidFill>
                <a:latin typeface="Consolas" panose="020B0609020204030204" pitchFamily="49" charset="0"/>
              </a:rPr>
              <a:t>100</a:t>
            </a:r>
            <a:r>
              <a:rPr lang="es-ES" sz="1200" dirty="0" smtClean="0">
                <a:solidFill>
                  <a:srgbClr val="000000"/>
                </a:solidFill>
                <a:latin typeface="Consolas" panose="020B0609020204030204" pitchFamily="49" charset="0"/>
              </a:rPr>
              <a:t>;}</a:t>
            </a:r>
            <a:endParaRPr lang="es-ES" sz="1200" dirty="0">
              <a:solidFill>
                <a:srgbClr val="000000"/>
              </a:solidFill>
              <a:latin typeface="Consolas" panose="020B0609020204030204" pitchFamily="49" charset="0"/>
            </a:endParaRPr>
          </a:p>
          <a:p>
            <a:r>
              <a:rPr lang="es-ES" sz="1200" dirty="0">
                <a:solidFill>
                  <a:srgbClr val="000000"/>
                </a:solidFill>
                <a:latin typeface="Consolas" panose="020B0609020204030204" pitchFamily="49" charset="0"/>
              </a:rPr>
              <a:t/>
            </a:r>
            <a:br>
              <a:rPr lang="es-ES" sz="1200" dirty="0">
                <a:solidFill>
                  <a:srgbClr val="000000"/>
                </a:solidFill>
                <a:latin typeface="Consolas" panose="020B0609020204030204" pitchFamily="49" charset="0"/>
              </a:rPr>
            </a:br>
            <a:r>
              <a:rPr lang="es-ES" sz="1200" dirty="0" err="1">
                <a:solidFill>
                  <a:srgbClr val="0000FF"/>
                </a:solidFill>
                <a:latin typeface="Consolas" panose="020B0609020204030204" pitchFamily="49" charset="0"/>
              </a:rPr>
              <a:t>void</a:t>
            </a:r>
            <a:r>
              <a:rPr lang="es-ES" sz="1200" dirty="0">
                <a:solidFill>
                  <a:srgbClr val="000000"/>
                </a:solidFill>
                <a:latin typeface="Consolas" panose="020B0609020204030204" pitchFamily="49" charset="0"/>
              </a:rPr>
              <a:t> </a:t>
            </a:r>
            <a:r>
              <a:rPr lang="es-ES" sz="1200" dirty="0" smtClean="0">
                <a:solidFill>
                  <a:srgbClr val="795E26"/>
                </a:solidFill>
                <a:latin typeface="Consolas" panose="020B0609020204030204" pitchFamily="49" charset="0"/>
              </a:rPr>
              <a:t>foo2</a:t>
            </a:r>
            <a:r>
              <a:rPr lang="es-ES" sz="1200" dirty="0" smtClean="0">
                <a:solidFill>
                  <a:srgbClr val="000000"/>
                </a:solidFill>
                <a:latin typeface="Consolas" panose="020B0609020204030204" pitchFamily="49" charset="0"/>
              </a:rPr>
              <a:t>(</a:t>
            </a:r>
            <a:r>
              <a:rPr lang="es-ES" sz="1200" dirty="0" err="1" smtClean="0">
                <a:solidFill>
                  <a:srgbClr val="0000FF"/>
                </a:solidFill>
                <a:latin typeface="Consolas" panose="020B0609020204030204" pitchFamily="49" charset="0"/>
              </a:rPr>
              <a:t>int</a:t>
            </a:r>
            <a:r>
              <a:rPr lang="es-ES" sz="1200" dirty="0">
                <a:solidFill>
                  <a:srgbClr val="000000"/>
                </a:solidFill>
                <a:latin typeface="Consolas" panose="020B0609020204030204" pitchFamily="49" charset="0"/>
              </a:rPr>
              <a:t> </a:t>
            </a:r>
            <a:r>
              <a:rPr lang="es-ES" sz="1200" dirty="0" smtClean="0">
                <a:solidFill>
                  <a:srgbClr val="0000FF"/>
                </a:solidFill>
                <a:latin typeface="Consolas" panose="020B0609020204030204" pitchFamily="49" charset="0"/>
              </a:rPr>
              <a:t>*&amp;</a:t>
            </a:r>
            <a:r>
              <a:rPr lang="es-ES" sz="1200" dirty="0" err="1" smtClean="0">
                <a:solidFill>
                  <a:srgbClr val="001080"/>
                </a:solidFill>
                <a:latin typeface="Consolas" panose="020B0609020204030204" pitchFamily="49" charset="0"/>
              </a:rPr>
              <a:t>arr</a:t>
            </a:r>
            <a:r>
              <a:rPr lang="es-ES" sz="1200" dirty="0">
                <a:solidFill>
                  <a:srgbClr val="000000"/>
                </a:solidFill>
                <a:latin typeface="Consolas" panose="020B0609020204030204" pitchFamily="49" charset="0"/>
              </a:rPr>
              <a:t>){</a:t>
            </a:r>
          </a:p>
          <a:p>
            <a:r>
              <a:rPr lang="es-ES" sz="1200" dirty="0">
                <a:solidFill>
                  <a:srgbClr val="000000"/>
                </a:solidFill>
                <a:latin typeface="Consolas" panose="020B0609020204030204" pitchFamily="49" charset="0"/>
              </a:rPr>
              <a:t>    </a:t>
            </a:r>
            <a:r>
              <a:rPr lang="es-ES" sz="1200" dirty="0" err="1">
                <a:solidFill>
                  <a:srgbClr val="000000"/>
                </a:solidFill>
                <a:latin typeface="Consolas" panose="020B0609020204030204" pitchFamily="49" charset="0"/>
              </a:rPr>
              <a:t>arr</a:t>
            </a:r>
            <a:r>
              <a:rPr lang="es-ES" sz="1200" dirty="0">
                <a:solidFill>
                  <a:srgbClr val="000000"/>
                </a:solidFill>
                <a:latin typeface="Consolas" panose="020B0609020204030204" pitchFamily="49" charset="0"/>
              </a:rPr>
              <a:t> = </a:t>
            </a:r>
            <a:r>
              <a:rPr lang="es-ES" sz="1200" dirty="0">
                <a:solidFill>
                  <a:srgbClr val="AF00DB"/>
                </a:solidFill>
                <a:latin typeface="Consolas" panose="020B0609020204030204" pitchFamily="49" charset="0"/>
              </a:rPr>
              <a:t>new</a:t>
            </a:r>
            <a:r>
              <a:rPr lang="es-ES" sz="1200" dirty="0">
                <a:solidFill>
                  <a:srgbClr val="000000"/>
                </a:solidFill>
                <a:latin typeface="Consolas" panose="020B0609020204030204" pitchFamily="49" charset="0"/>
              </a:rPr>
              <a:t> </a:t>
            </a:r>
            <a:r>
              <a:rPr lang="es-ES" sz="1200" dirty="0" err="1">
                <a:solidFill>
                  <a:srgbClr val="0000FF"/>
                </a:solidFill>
                <a:latin typeface="Consolas" panose="020B0609020204030204" pitchFamily="49" charset="0"/>
              </a:rPr>
              <a:t>int</a:t>
            </a:r>
            <a:r>
              <a:rPr lang="es-ES" sz="1200" dirty="0">
                <a:solidFill>
                  <a:srgbClr val="000000"/>
                </a:solidFill>
                <a:latin typeface="Consolas" panose="020B0609020204030204" pitchFamily="49" charset="0"/>
              </a:rPr>
              <a:t> [</a:t>
            </a:r>
            <a:r>
              <a:rPr lang="es-ES" sz="1200" dirty="0">
                <a:solidFill>
                  <a:srgbClr val="09885A"/>
                </a:solidFill>
                <a:latin typeface="Consolas" panose="020B0609020204030204" pitchFamily="49" charset="0"/>
              </a:rPr>
              <a:t>1</a:t>
            </a:r>
            <a:r>
              <a:rPr lang="es-ES" sz="1200" dirty="0">
                <a:solidFill>
                  <a:srgbClr val="000000"/>
                </a:solidFill>
                <a:latin typeface="Consolas" panose="020B0609020204030204" pitchFamily="49" charset="0"/>
              </a:rPr>
              <a:t>];</a:t>
            </a:r>
          </a:p>
          <a:p>
            <a:r>
              <a:rPr lang="es-ES" sz="1200" dirty="0">
                <a:solidFill>
                  <a:srgbClr val="000000"/>
                </a:solidFill>
                <a:latin typeface="Consolas" panose="020B0609020204030204" pitchFamily="49" charset="0"/>
              </a:rPr>
              <a:t>    </a:t>
            </a:r>
            <a:r>
              <a:rPr lang="es-ES" sz="1200" dirty="0" err="1">
                <a:solidFill>
                  <a:srgbClr val="001080"/>
                </a:solidFill>
                <a:latin typeface="Consolas" panose="020B0609020204030204" pitchFamily="49" charset="0"/>
              </a:rPr>
              <a:t>arr</a:t>
            </a:r>
            <a:r>
              <a:rPr lang="es-ES" sz="1200" dirty="0">
                <a:solidFill>
                  <a:srgbClr val="000000"/>
                </a:solidFill>
                <a:latin typeface="Consolas" panose="020B0609020204030204" pitchFamily="49" charset="0"/>
              </a:rPr>
              <a:t>[</a:t>
            </a:r>
            <a:r>
              <a:rPr lang="es-ES" sz="1200" dirty="0">
                <a:solidFill>
                  <a:srgbClr val="09885A"/>
                </a:solidFill>
                <a:latin typeface="Consolas" panose="020B0609020204030204" pitchFamily="49" charset="0"/>
              </a:rPr>
              <a:t>0</a:t>
            </a:r>
            <a:r>
              <a:rPr lang="es-ES" sz="1200" dirty="0">
                <a:solidFill>
                  <a:srgbClr val="000000"/>
                </a:solidFill>
                <a:latin typeface="Consolas" panose="020B0609020204030204" pitchFamily="49" charset="0"/>
              </a:rPr>
              <a:t>] = </a:t>
            </a:r>
            <a:r>
              <a:rPr lang="es-ES" sz="1200" dirty="0">
                <a:solidFill>
                  <a:srgbClr val="09885A"/>
                </a:solidFill>
                <a:latin typeface="Consolas" panose="020B0609020204030204" pitchFamily="49" charset="0"/>
              </a:rPr>
              <a:t>100</a:t>
            </a:r>
            <a:r>
              <a:rPr lang="es-ES" sz="1200" dirty="0" smtClean="0">
                <a:solidFill>
                  <a:srgbClr val="000000"/>
                </a:solidFill>
                <a:latin typeface="Consolas" panose="020B0609020204030204" pitchFamily="49" charset="0"/>
              </a:rPr>
              <a:t>;}</a:t>
            </a:r>
            <a:endParaRPr lang="es-ES" sz="1200" dirty="0">
              <a:solidFill>
                <a:srgbClr val="000000"/>
              </a:solidFill>
              <a:latin typeface="Consolas" panose="020B0609020204030204" pitchFamily="49" charset="0"/>
            </a:endParaRPr>
          </a:p>
          <a:p>
            <a:r>
              <a:rPr lang="es-ES" sz="1200" dirty="0">
                <a:solidFill>
                  <a:srgbClr val="000000"/>
                </a:solidFill>
                <a:latin typeface="Consolas" panose="020B0609020204030204" pitchFamily="49" charset="0"/>
              </a:rPr>
              <a:t/>
            </a:r>
            <a:br>
              <a:rPr lang="es-ES" sz="1200" dirty="0">
                <a:solidFill>
                  <a:srgbClr val="000000"/>
                </a:solidFill>
                <a:latin typeface="Consolas" panose="020B0609020204030204" pitchFamily="49" charset="0"/>
              </a:rPr>
            </a:br>
            <a:r>
              <a:rPr lang="es-ES" sz="1200" dirty="0" err="1">
                <a:solidFill>
                  <a:srgbClr val="0000FF"/>
                </a:solidFill>
                <a:latin typeface="Consolas" panose="020B0609020204030204" pitchFamily="49" charset="0"/>
              </a:rPr>
              <a:t>int</a:t>
            </a:r>
            <a:r>
              <a:rPr lang="es-ES" sz="1200" dirty="0">
                <a:solidFill>
                  <a:srgbClr val="000000"/>
                </a:solidFill>
                <a:latin typeface="Consolas" panose="020B0609020204030204" pitchFamily="49" charset="0"/>
              </a:rPr>
              <a:t> </a:t>
            </a:r>
            <a:r>
              <a:rPr lang="es-ES" sz="1200" dirty="0" err="1">
                <a:solidFill>
                  <a:srgbClr val="795E26"/>
                </a:solidFill>
                <a:latin typeface="Consolas" panose="020B0609020204030204" pitchFamily="49" charset="0"/>
              </a:rPr>
              <a:t>main</a:t>
            </a:r>
            <a:r>
              <a:rPr lang="es-ES" sz="1200" dirty="0">
                <a:solidFill>
                  <a:srgbClr val="000000"/>
                </a:solidFill>
                <a:latin typeface="Consolas" panose="020B0609020204030204" pitchFamily="49" charset="0"/>
              </a:rPr>
              <a:t>() </a:t>
            </a:r>
            <a:r>
              <a:rPr lang="es-ES" sz="1200" dirty="0" smtClean="0">
                <a:solidFill>
                  <a:srgbClr val="000000"/>
                </a:solidFill>
                <a:latin typeface="Consolas" panose="020B0609020204030204" pitchFamily="49" charset="0"/>
              </a:rPr>
              <a:t>{</a:t>
            </a:r>
            <a:r>
              <a:rPr lang="es-ES" sz="1200" dirty="0">
                <a:solidFill>
                  <a:srgbClr val="000000"/>
                </a:solidFill>
                <a:latin typeface="Consolas" panose="020B0609020204030204" pitchFamily="49" charset="0"/>
              </a:rPr>
              <a:t/>
            </a:r>
            <a:br>
              <a:rPr lang="es-ES" sz="1200" dirty="0">
                <a:solidFill>
                  <a:srgbClr val="000000"/>
                </a:solidFill>
                <a:latin typeface="Consolas" panose="020B0609020204030204" pitchFamily="49" charset="0"/>
              </a:rPr>
            </a:br>
            <a:r>
              <a:rPr lang="es-ES" sz="1200" dirty="0">
                <a:solidFill>
                  <a:srgbClr val="000000"/>
                </a:solidFill>
                <a:latin typeface="Consolas" panose="020B0609020204030204" pitchFamily="49" charset="0"/>
              </a:rPr>
              <a:t>    </a:t>
            </a:r>
            <a:r>
              <a:rPr lang="es-ES" sz="1200" dirty="0" err="1">
                <a:solidFill>
                  <a:srgbClr val="0000FF"/>
                </a:solidFill>
                <a:latin typeface="Consolas" panose="020B0609020204030204" pitchFamily="49" charset="0"/>
              </a:rPr>
              <a:t>int</a:t>
            </a:r>
            <a:r>
              <a:rPr lang="es-ES" sz="1200" dirty="0">
                <a:solidFill>
                  <a:srgbClr val="000000"/>
                </a:solidFill>
                <a:latin typeface="Consolas" panose="020B0609020204030204" pitchFamily="49" charset="0"/>
              </a:rPr>
              <a:t> *b = </a:t>
            </a:r>
            <a:r>
              <a:rPr lang="es-ES" sz="1200" dirty="0">
                <a:solidFill>
                  <a:srgbClr val="AF00DB"/>
                </a:solidFill>
                <a:latin typeface="Consolas" panose="020B0609020204030204" pitchFamily="49" charset="0"/>
              </a:rPr>
              <a:t>new</a:t>
            </a:r>
            <a:r>
              <a:rPr lang="es-ES" sz="1200" dirty="0">
                <a:solidFill>
                  <a:srgbClr val="000000"/>
                </a:solidFill>
                <a:latin typeface="Consolas" panose="020B0609020204030204" pitchFamily="49" charset="0"/>
              </a:rPr>
              <a:t> </a:t>
            </a:r>
            <a:r>
              <a:rPr lang="es-ES" sz="1200" dirty="0" err="1">
                <a:solidFill>
                  <a:srgbClr val="0000FF"/>
                </a:solidFill>
                <a:latin typeface="Consolas" panose="020B0609020204030204" pitchFamily="49" charset="0"/>
              </a:rPr>
              <a:t>int</a:t>
            </a:r>
            <a:r>
              <a:rPr lang="es-ES" sz="1200" dirty="0">
                <a:solidFill>
                  <a:srgbClr val="000000"/>
                </a:solidFill>
                <a:latin typeface="Consolas" panose="020B0609020204030204" pitchFamily="49" charset="0"/>
              </a:rPr>
              <a:t> [</a:t>
            </a:r>
            <a:r>
              <a:rPr lang="es-ES" sz="1200" dirty="0">
                <a:solidFill>
                  <a:srgbClr val="09885A"/>
                </a:solidFill>
                <a:latin typeface="Consolas" panose="020B0609020204030204" pitchFamily="49" charset="0"/>
              </a:rPr>
              <a:t>1</a:t>
            </a:r>
            <a:r>
              <a:rPr lang="es-ES" sz="1200" dirty="0">
                <a:solidFill>
                  <a:srgbClr val="000000"/>
                </a:solidFill>
                <a:latin typeface="Consolas" panose="020B0609020204030204" pitchFamily="49" charset="0"/>
              </a:rPr>
              <a:t>];</a:t>
            </a:r>
          </a:p>
          <a:p>
            <a:r>
              <a:rPr lang="es-ES" sz="1200" dirty="0">
                <a:solidFill>
                  <a:srgbClr val="000000"/>
                </a:solidFill>
                <a:latin typeface="Consolas" panose="020B0609020204030204" pitchFamily="49" charset="0"/>
              </a:rPr>
              <a:t>    </a:t>
            </a:r>
            <a:r>
              <a:rPr lang="es-ES" sz="1200" dirty="0">
                <a:solidFill>
                  <a:srgbClr val="001080"/>
                </a:solidFill>
                <a:latin typeface="Consolas" panose="020B0609020204030204" pitchFamily="49" charset="0"/>
              </a:rPr>
              <a:t>b</a:t>
            </a:r>
            <a:r>
              <a:rPr lang="es-ES" sz="1200" dirty="0">
                <a:solidFill>
                  <a:srgbClr val="000000"/>
                </a:solidFill>
                <a:latin typeface="Consolas" panose="020B0609020204030204" pitchFamily="49" charset="0"/>
              </a:rPr>
              <a:t>[</a:t>
            </a:r>
            <a:r>
              <a:rPr lang="es-ES" sz="1200" dirty="0">
                <a:solidFill>
                  <a:srgbClr val="09885A"/>
                </a:solidFill>
                <a:latin typeface="Consolas" panose="020B0609020204030204" pitchFamily="49" charset="0"/>
              </a:rPr>
              <a:t>0</a:t>
            </a:r>
            <a:r>
              <a:rPr lang="es-ES" sz="1200" dirty="0">
                <a:solidFill>
                  <a:srgbClr val="000000"/>
                </a:solidFill>
                <a:latin typeface="Consolas" panose="020B0609020204030204" pitchFamily="49" charset="0"/>
              </a:rPr>
              <a:t>] = </a:t>
            </a:r>
            <a:r>
              <a:rPr lang="es-ES" sz="1200" dirty="0">
                <a:solidFill>
                  <a:srgbClr val="09885A"/>
                </a:solidFill>
                <a:latin typeface="Consolas" panose="020B0609020204030204" pitchFamily="49" charset="0"/>
              </a:rPr>
              <a:t>1</a:t>
            </a:r>
            <a:r>
              <a:rPr lang="es-ES" sz="1200" dirty="0">
                <a:solidFill>
                  <a:srgbClr val="000000"/>
                </a:solidFill>
                <a:latin typeface="Consolas" panose="020B0609020204030204" pitchFamily="49" charset="0"/>
              </a:rPr>
              <a:t>;</a:t>
            </a:r>
          </a:p>
          <a:p>
            <a:r>
              <a:rPr lang="es-ES" sz="1200" dirty="0">
                <a:solidFill>
                  <a:srgbClr val="000000"/>
                </a:solidFill>
                <a:latin typeface="Consolas" panose="020B0609020204030204" pitchFamily="49" charset="0"/>
              </a:rPr>
              <a:t>    </a:t>
            </a:r>
            <a:r>
              <a:rPr lang="es-ES" sz="1200" dirty="0" err="1">
                <a:solidFill>
                  <a:srgbClr val="000000"/>
                </a:solidFill>
                <a:latin typeface="Consolas" panose="020B0609020204030204" pitchFamily="49" charset="0"/>
              </a:rPr>
              <a:t>cout</a:t>
            </a:r>
            <a:r>
              <a:rPr lang="es-ES" sz="1200" dirty="0">
                <a:solidFill>
                  <a:srgbClr val="000000"/>
                </a:solidFill>
                <a:latin typeface="Consolas" panose="020B0609020204030204" pitchFamily="49" charset="0"/>
              </a:rPr>
              <a:t> &lt;&lt; </a:t>
            </a:r>
            <a:r>
              <a:rPr lang="es-ES" sz="1200" dirty="0">
                <a:solidFill>
                  <a:srgbClr val="A31515"/>
                </a:solidFill>
                <a:latin typeface="Consolas" panose="020B0609020204030204" pitchFamily="49" charset="0"/>
              </a:rPr>
              <a:t>"Por puntero :"</a:t>
            </a:r>
            <a:r>
              <a:rPr lang="es-ES" sz="1200" dirty="0">
                <a:solidFill>
                  <a:srgbClr val="000000"/>
                </a:solidFill>
                <a:latin typeface="Consolas" panose="020B0609020204030204" pitchFamily="49" charset="0"/>
              </a:rPr>
              <a:t> &lt;&lt; </a:t>
            </a:r>
            <a:r>
              <a:rPr lang="es-ES" sz="1200" dirty="0" err="1">
                <a:solidFill>
                  <a:srgbClr val="000000"/>
                </a:solidFill>
                <a:latin typeface="Consolas" panose="020B0609020204030204" pitchFamily="49" charset="0"/>
              </a:rPr>
              <a:t>endl</a:t>
            </a:r>
            <a:r>
              <a:rPr lang="es-ES" sz="1200" dirty="0">
                <a:solidFill>
                  <a:srgbClr val="000000"/>
                </a:solidFill>
                <a:latin typeface="Consolas" panose="020B0609020204030204" pitchFamily="49" charset="0"/>
              </a:rPr>
              <a:t>;</a:t>
            </a:r>
          </a:p>
          <a:p>
            <a:r>
              <a:rPr lang="es-ES" sz="1200" dirty="0">
                <a:solidFill>
                  <a:srgbClr val="000000"/>
                </a:solidFill>
                <a:latin typeface="Consolas" panose="020B0609020204030204" pitchFamily="49" charset="0"/>
              </a:rPr>
              <a:t>    </a:t>
            </a:r>
            <a:r>
              <a:rPr lang="es-ES" sz="1200" dirty="0" err="1">
                <a:solidFill>
                  <a:srgbClr val="000000"/>
                </a:solidFill>
                <a:latin typeface="Consolas" panose="020B0609020204030204" pitchFamily="49" charset="0"/>
              </a:rPr>
              <a:t>cout</a:t>
            </a:r>
            <a:r>
              <a:rPr lang="es-ES" sz="1200" dirty="0">
                <a:solidFill>
                  <a:srgbClr val="000000"/>
                </a:solidFill>
                <a:latin typeface="Consolas" panose="020B0609020204030204" pitchFamily="49" charset="0"/>
              </a:rPr>
              <a:t> &lt;&lt; </a:t>
            </a:r>
            <a:r>
              <a:rPr lang="es-ES" sz="1200" dirty="0">
                <a:solidFill>
                  <a:srgbClr val="A31515"/>
                </a:solidFill>
                <a:latin typeface="Consolas" panose="020B0609020204030204" pitchFamily="49" charset="0"/>
              </a:rPr>
              <a:t>"Antes   : b[0] = "</a:t>
            </a:r>
            <a:r>
              <a:rPr lang="es-ES" sz="1200" dirty="0">
                <a:solidFill>
                  <a:srgbClr val="000000"/>
                </a:solidFill>
                <a:latin typeface="Consolas" panose="020B0609020204030204" pitchFamily="49" charset="0"/>
              </a:rPr>
              <a:t> &lt;&lt; </a:t>
            </a:r>
            <a:r>
              <a:rPr lang="es-ES" sz="1200" dirty="0">
                <a:solidFill>
                  <a:srgbClr val="001080"/>
                </a:solidFill>
                <a:latin typeface="Consolas" panose="020B0609020204030204" pitchFamily="49" charset="0"/>
              </a:rPr>
              <a:t>b</a:t>
            </a:r>
            <a:r>
              <a:rPr lang="es-ES" sz="1200" dirty="0">
                <a:solidFill>
                  <a:srgbClr val="000000"/>
                </a:solidFill>
                <a:latin typeface="Consolas" panose="020B0609020204030204" pitchFamily="49" charset="0"/>
              </a:rPr>
              <a:t>[</a:t>
            </a:r>
            <a:r>
              <a:rPr lang="es-ES" sz="1200" dirty="0">
                <a:solidFill>
                  <a:srgbClr val="09885A"/>
                </a:solidFill>
                <a:latin typeface="Consolas" panose="020B0609020204030204" pitchFamily="49" charset="0"/>
              </a:rPr>
              <a:t>0</a:t>
            </a:r>
            <a:r>
              <a:rPr lang="es-ES" sz="1200" dirty="0">
                <a:solidFill>
                  <a:srgbClr val="000000"/>
                </a:solidFill>
                <a:latin typeface="Consolas" panose="020B0609020204030204" pitchFamily="49" charset="0"/>
              </a:rPr>
              <a:t>] &lt;&lt; </a:t>
            </a:r>
            <a:r>
              <a:rPr lang="es-ES" sz="1200" dirty="0" err="1">
                <a:solidFill>
                  <a:srgbClr val="000000"/>
                </a:solidFill>
                <a:latin typeface="Consolas" panose="020B0609020204030204" pitchFamily="49" charset="0"/>
              </a:rPr>
              <a:t>endl</a:t>
            </a:r>
            <a:r>
              <a:rPr lang="es-ES" sz="1200" dirty="0">
                <a:solidFill>
                  <a:srgbClr val="000000"/>
                </a:solidFill>
                <a:latin typeface="Consolas" panose="020B0609020204030204" pitchFamily="49" charset="0"/>
              </a:rPr>
              <a:t>;</a:t>
            </a:r>
          </a:p>
          <a:p>
            <a:r>
              <a:rPr lang="es-ES" sz="1200" dirty="0">
                <a:solidFill>
                  <a:srgbClr val="000000"/>
                </a:solidFill>
                <a:latin typeface="Consolas" panose="020B0609020204030204" pitchFamily="49" charset="0"/>
              </a:rPr>
              <a:t>    </a:t>
            </a:r>
            <a:r>
              <a:rPr lang="es-ES" sz="1200" dirty="0" smtClean="0">
                <a:solidFill>
                  <a:srgbClr val="795E26"/>
                </a:solidFill>
                <a:latin typeface="Consolas" panose="020B0609020204030204" pitchFamily="49" charset="0"/>
              </a:rPr>
              <a:t>foo1</a:t>
            </a:r>
            <a:r>
              <a:rPr lang="es-ES" sz="1200" dirty="0" smtClean="0">
                <a:solidFill>
                  <a:srgbClr val="000000"/>
                </a:solidFill>
                <a:latin typeface="Consolas" panose="020B0609020204030204" pitchFamily="49" charset="0"/>
              </a:rPr>
              <a:t>(b</a:t>
            </a:r>
            <a:r>
              <a:rPr lang="es-ES" sz="1200" dirty="0">
                <a:solidFill>
                  <a:srgbClr val="000000"/>
                </a:solidFill>
                <a:latin typeface="Consolas" panose="020B0609020204030204" pitchFamily="49" charset="0"/>
              </a:rPr>
              <a:t>);</a:t>
            </a:r>
          </a:p>
          <a:p>
            <a:r>
              <a:rPr lang="es-ES" sz="1200" dirty="0">
                <a:solidFill>
                  <a:srgbClr val="000000"/>
                </a:solidFill>
                <a:latin typeface="Consolas" panose="020B0609020204030204" pitchFamily="49" charset="0"/>
              </a:rPr>
              <a:t>    </a:t>
            </a:r>
            <a:r>
              <a:rPr lang="es-ES" sz="1200" dirty="0" err="1">
                <a:solidFill>
                  <a:srgbClr val="000000"/>
                </a:solidFill>
                <a:latin typeface="Consolas" panose="020B0609020204030204" pitchFamily="49" charset="0"/>
              </a:rPr>
              <a:t>cout</a:t>
            </a:r>
            <a:r>
              <a:rPr lang="es-ES" sz="1200" dirty="0">
                <a:solidFill>
                  <a:srgbClr val="000000"/>
                </a:solidFill>
                <a:latin typeface="Consolas" panose="020B0609020204030204" pitchFamily="49" charset="0"/>
              </a:rPr>
              <a:t> &lt;&lt; </a:t>
            </a:r>
            <a:r>
              <a:rPr lang="es-ES" sz="1200" dirty="0">
                <a:solidFill>
                  <a:srgbClr val="A31515"/>
                </a:solidFill>
                <a:latin typeface="Consolas" panose="020B0609020204030204" pitchFamily="49" charset="0"/>
              </a:rPr>
              <a:t>"</a:t>
            </a:r>
            <a:r>
              <a:rPr lang="es-ES" sz="1200" dirty="0" err="1">
                <a:solidFill>
                  <a:srgbClr val="A31515"/>
                </a:solidFill>
                <a:latin typeface="Consolas" panose="020B0609020204030204" pitchFamily="49" charset="0"/>
              </a:rPr>
              <a:t>Despues</a:t>
            </a:r>
            <a:r>
              <a:rPr lang="es-ES" sz="1200" dirty="0">
                <a:solidFill>
                  <a:srgbClr val="A31515"/>
                </a:solidFill>
                <a:latin typeface="Consolas" panose="020B0609020204030204" pitchFamily="49" charset="0"/>
              </a:rPr>
              <a:t> : b[0] = "</a:t>
            </a:r>
            <a:r>
              <a:rPr lang="es-ES" sz="1200" dirty="0">
                <a:solidFill>
                  <a:srgbClr val="000000"/>
                </a:solidFill>
                <a:latin typeface="Consolas" panose="020B0609020204030204" pitchFamily="49" charset="0"/>
              </a:rPr>
              <a:t> &lt;&lt; </a:t>
            </a:r>
            <a:r>
              <a:rPr lang="es-ES" sz="1200" dirty="0">
                <a:solidFill>
                  <a:srgbClr val="001080"/>
                </a:solidFill>
                <a:latin typeface="Consolas" panose="020B0609020204030204" pitchFamily="49" charset="0"/>
              </a:rPr>
              <a:t>b</a:t>
            </a:r>
            <a:r>
              <a:rPr lang="es-ES" sz="1200" dirty="0">
                <a:solidFill>
                  <a:srgbClr val="000000"/>
                </a:solidFill>
                <a:latin typeface="Consolas" panose="020B0609020204030204" pitchFamily="49" charset="0"/>
              </a:rPr>
              <a:t>[</a:t>
            </a:r>
            <a:r>
              <a:rPr lang="es-ES" sz="1200" dirty="0">
                <a:solidFill>
                  <a:srgbClr val="09885A"/>
                </a:solidFill>
                <a:latin typeface="Consolas" panose="020B0609020204030204" pitchFamily="49" charset="0"/>
              </a:rPr>
              <a:t>0</a:t>
            </a:r>
            <a:r>
              <a:rPr lang="es-ES" sz="1200" dirty="0">
                <a:solidFill>
                  <a:srgbClr val="000000"/>
                </a:solidFill>
                <a:latin typeface="Consolas" panose="020B0609020204030204" pitchFamily="49" charset="0"/>
              </a:rPr>
              <a:t>] &lt;&lt; </a:t>
            </a:r>
            <a:r>
              <a:rPr lang="es-ES" sz="1200" dirty="0" err="1">
                <a:solidFill>
                  <a:srgbClr val="000000"/>
                </a:solidFill>
                <a:latin typeface="Consolas" panose="020B0609020204030204" pitchFamily="49" charset="0"/>
              </a:rPr>
              <a:t>endl</a:t>
            </a:r>
            <a:r>
              <a:rPr lang="es-ES" sz="1200" dirty="0">
                <a:solidFill>
                  <a:srgbClr val="000000"/>
                </a:solidFill>
                <a:latin typeface="Consolas" panose="020B0609020204030204" pitchFamily="49" charset="0"/>
              </a:rPr>
              <a:t> &lt;&lt; </a:t>
            </a:r>
            <a:r>
              <a:rPr lang="es-ES" sz="1200" dirty="0" err="1">
                <a:solidFill>
                  <a:srgbClr val="000000"/>
                </a:solidFill>
                <a:latin typeface="Consolas" panose="020B0609020204030204" pitchFamily="49" charset="0"/>
              </a:rPr>
              <a:t>endl</a:t>
            </a:r>
            <a:r>
              <a:rPr lang="es-ES" sz="1200" dirty="0">
                <a:solidFill>
                  <a:srgbClr val="000000"/>
                </a:solidFill>
                <a:latin typeface="Consolas" panose="020B0609020204030204" pitchFamily="49" charset="0"/>
              </a:rPr>
              <a:t>;</a:t>
            </a:r>
          </a:p>
          <a:p>
            <a:r>
              <a:rPr lang="es-ES" sz="1200" dirty="0">
                <a:solidFill>
                  <a:srgbClr val="000000"/>
                </a:solidFill>
                <a:latin typeface="Consolas" panose="020B0609020204030204" pitchFamily="49" charset="0"/>
              </a:rPr>
              <a:t/>
            </a:r>
            <a:br>
              <a:rPr lang="es-ES" sz="1200" dirty="0">
                <a:solidFill>
                  <a:srgbClr val="000000"/>
                </a:solidFill>
                <a:latin typeface="Consolas" panose="020B0609020204030204" pitchFamily="49" charset="0"/>
              </a:rPr>
            </a:br>
            <a:r>
              <a:rPr lang="es-ES" sz="1200" dirty="0">
                <a:solidFill>
                  <a:srgbClr val="000000"/>
                </a:solidFill>
                <a:latin typeface="Consolas" panose="020B0609020204030204" pitchFamily="49" charset="0"/>
              </a:rPr>
              <a:t>    </a:t>
            </a:r>
            <a:r>
              <a:rPr lang="es-ES" sz="1200" dirty="0" err="1">
                <a:solidFill>
                  <a:srgbClr val="0000FF"/>
                </a:solidFill>
                <a:latin typeface="Consolas" panose="020B0609020204030204" pitchFamily="49" charset="0"/>
              </a:rPr>
              <a:t>int</a:t>
            </a:r>
            <a:r>
              <a:rPr lang="es-ES" sz="1200" dirty="0">
                <a:solidFill>
                  <a:srgbClr val="000000"/>
                </a:solidFill>
                <a:latin typeface="Consolas" panose="020B0609020204030204" pitchFamily="49" charset="0"/>
              </a:rPr>
              <a:t> *c = </a:t>
            </a:r>
            <a:r>
              <a:rPr lang="es-ES" sz="1200" dirty="0">
                <a:solidFill>
                  <a:srgbClr val="AF00DB"/>
                </a:solidFill>
                <a:latin typeface="Consolas" panose="020B0609020204030204" pitchFamily="49" charset="0"/>
              </a:rPr>
              <a:t>new</a:t>
            </a:r>
            <a:r>
              <a:rPr lang="es-ES" sz="1200" dirty="0">
                <a:solidFill>
                  <a:srgbClr val="000000"/>
                </a:solidFill>
                <a:latin typeface="Consolas" panose="020B0609020204030204" pitchFamily="49" charset="0"/>
              </a:rPr>
              <a:t> </a:t>
            </a:r>
            <a:r>
              <a:rPr lang="es-ES" sz="1200" dirty="0" err="1">
                <a:solidFill>
                  <a:srgbClr val="0000FF"/>
                </a:solidFill>
                <a:latin typeface="Consolas" panose="020B0609020204030204" pitchFamily="49" charset="0"/>
              </a:rPr>
              <a:t>int</a:t>
            </a:r>
            <a:r>
              <a:rPr lang="es-ES" sz="1200" dirty="0">
                <a:solidFill>
                  <a:srgbClr val="000000"/>
                </a:solidFill>
                <a:latin typeface="Consolas" panose="020B0609020204030204" pitchFamily="49" charset="0"/>
              </a:rPr>
              <a:t> [</a:t>
            </a:r>
            <a:r>
              <a:rPr lang="es-ES" sz="1200" dirty="0">
                <a:solidFill>
                  <a:srgbClr val="09885A"/>
                </a:solidFill>
                <a:latin typeface="Consolas" panose="020B0609020204030204" pitchFamily="49" charset="0"/>
              </a:rPr>
              <a:t>1</a:t>
            </a:r>
            <a:r>
              <a:rPr lang="es-ES" sz="1200" dirty="0">
                <a:solidFill>
                  <a:srgbClr val="000000"/>
                </a:solidFill>
                <a:latin typeface="Consolas" panose="020B0609020204030204" pitchFamily="49" charset="0"/>
              </a:rPr>
              <a:t>];</a:t>
            </a:r>
          </a:p>
          <a:p>
            <a:r>
              <a:rPr lang="es-ES" sz="1200" dirty="0">
                <a:solidFill>
                  <a:srgbClr val="000000"/>
                </a:solidFill>
                <a:latin typeface="Consolas" panose="020B0609020204030204" pitchFamily="49" charset="0"/>
              </a:rPr>
              <a:t>    </a:t>
            </a:r>
            <a:r>
              <a:rPr lang="es-ES" sz="1200" dirty="0">
                <a:solidFill>
                  <a:srgbClr val="001080"/>
                </a:solidFill>
                <a:latin typeface="Consolas" panose="020B0609020204030204" pitchFamily="49" charset="0"/>
              </a:rPr>
              <a:t>c</a:t>
            </a:r>
            <a:r>
              <a:rPr lang="es-ES" sz="1200" dirty="0">
                <a:solidFill>
                  <a:srgbClr val="000000"/>
                </a:solidFill>
                <a:latin typeface="Consolas" panose="020B0609020204030204" pitchFamily="49" charset="0"/>
              </a:rPr>
              <a:t>[</a:t>
            </a:r>
            <a:r>
              <a:rPr lang="es-ES" sz="1200" dirty="0">
                <a:solidFill>
                  <a:srgbClr val="09885A"/>
                </a:solidFill>
                <a:latin typeface="Consolas" panose="020B0609020204030204" pitchFamily="49" charset="0"/>
              </a:rPr>
              <a:t>0</a:t>
            </a:r>
            <a:r>
              <a:rPr lang="es-ES" sz="1200" dirty="0">
                <a:solidFill>
                  <a:srgbClr val="000000"/>
                </a:solidFill>
                <a:latin typeface="Consolas" panose="020B0609020204030204" pitchFamily="49" charset="0"/>
              </a:rPr>
              <a:t>] = </a:t>
            </a:r>
            <a:r>
              <a:rPr lang="es-ES" sz="1200" dirty="0">
                <a:solidFill>
                  <a:srgbClr val="09885A"/>
                </a:solidFill>
                <a:latin typeface="Consolas" panose="020B0609020204030204" pitchFamily="49" charset="0"/>
              </a:rPr>
              <a:t>1</a:t>
            </a:r>
            <a:r>
              <a:rPr lang="es-ES" sz="1200" dirty="0">
                <a:solidFill>
                  <a:srgbClr val="000000"/>
                </a:solidFill>
                <a:latin typeface="Consolas" panose="020B0609020204030204" pitchFamily="49" charset="0"/>
              </a:rPr>
              <a:t>;</a:t>
            </a:r>
          </a:p>
          <a:p>
            <a:r>
              <a:rPr lang="es-ES" sz="1200" dirty="0">
                <a:solidFill>
                  <a:srgbClr val="000000"/>
                </a:solidFill>
                <a:latin typeface="Consolas" panose="020B0609020204030204" pitchFamily="49" charset="0"/>
              </a:rPr>
              <a:t>    </a:t>
            </a:r>
            <a:r>
              <a:rPr lang="es-ES" sz="1200" dirty="0" err="1">
                <a:solidFill>
                  <a:srgbClr val="000000"/>
                </a:solidFill>
                <a:latin typeface="Consolas" panose="020B0609020204030204" pitchFamily="49" charset="0"/>
              </a:rPr>
              <a:t>cout</a:t>
            </a:r>
            <a:r>
              <a:rPr lang="es-ES" sz="1200" dirty="0">
                <a:solidFill>
                  <a:srgbClr val="000000"/>
                </a:solidFill>
                <a:latin typeface="Consolas" panose="020B0609020204030204" pitchFamily="49" charset="0"/>
              </a:rPr>
              <a:t> &lt;&lt; </a:t>
            </a:r>
            <a:r>
              <a:rPr lang="es-ES" sz="1200" dirty="0">
                <a:solidFill>
                  <a:srgbClr val="A31515"/>
                </a:solidFill>
                <a:latin typeface="Consolas" panose="020B0609020204030204" pitchFamily="49" charset="0"/>
              </a:rPr>
              <a:t>"Por referencia :"</a:t>
            </a:r>
            <a:r>
              <a:rPr lang="es-ES" sz="1200" dirty="0">
                <a:solidFill>
                  <a:srgbClr val="000000"/>
                </a:solidFill>
                <a:latin typeface="Consolas" panose="020B0609020204030204" pitchFamily="49" charset="0"/>
              </a:rPr>
              <a:t> &lt;&lt; </a:t>
            </a:r>
            <a:r>
              <a:rPr lang="es-ES" sz="1200" dirty="0" err="1">
                <a:solidFill>
                  <a:srgbClr val="000000"/>
                </a:solidFill>
                <a:latin typeface="Consolas" panose="020B0609020204030204" pitchFamily="49" charset="0"/>
              </a:rPr>
              <a:t>endl</a:t>
            </a:r>
            <a:r>
              <a:rPr lang="es-ES" sz="1200" dirty="0">
                <a:solidFill>
                  <a:srgbClr val="000000"/>
                </a:solidFill>
                <a:latin typeface="Consolas" panose="020B0609020204030204" pitchFamily="49" charset="0"/>
              </a:rPr>
              <a:t>;</a:t>
            </a:r>
          </a:p>
          <a:p>
            <a:r>
              <a:rPr lang="es-ES" sz="1200" dirty="0">
                <a:solidFill>
                  <a:srgbClr val="000000"/>
                </a:solidFill>
                <a:latin typeface="Consolas" panose="020B0609020204030204" pitchFamily="49" charset="0"/>
              </a:rPr>
              <a:t>    </a:t>
            </a:r>
            <a:r>
              <a:rPr lang="es-ES" sz="1200" dirty="0" err="1">
                <a:solidFill>
                  <a:srgbClr val="000000"/>
                </a:solidFill>
                <a:latin typeface="Consolas" panose="020B0609020204030204" pitchFamily="49" charset="0"/>
              </a:rPr>
              <a:t>cout</a:t>
            </a:r>
            <a:r>
              <a:rPr lang="es-ES" sz="1200" dirty="0">
                <a:solidFill>
                  <a:srgbClr val="000000"/>
                </a:solidFill>
                <a:latin typeface="Consolas" panose="020B0609020204030204" pitchFamily="49" charset="0"/>
              </a:rPr>
              <a:t> &lt;&lt; </a:t>
            </a:r>
            <a:r>
              <a:rPr lang="es-ES" sz="1200" dirty="0">
                <a:solidFill>
                  <a:srgbClr val="A31515"/>
                </a:solidFill>
                <a:latin typeface="Consolas" panose="020B0609020204030204" pitchFamily="49" charset="0"/>
              </a:rPr>
              <a:t>"Antes   : c[0] = "</a:t>
            </a:r>
            <a:r>
              <a:rPr lang="es-ES" sz="1200" dirty="0">
                <a:solidFill>
                  <a:srgbClr val="000000"/>
                </a:solidFill>
                <a:latin typeface="Consolas" panose="020B0609020204030204" pitchFamily="49" charset="0"/>
              </a:rPr>
              <a:t> &lt;&lt; </a:t>
            </a:r>
            <a:r>
              <a:rPr lang="es-ES" sz="1200" dirty="0">
                <a:solidFill>
                  <a:srgbClr val="001080"/>
                </a:solidFill>
                <a:latin typeface="Consolas" panose="020B0609020204030204" pitchFamily="49" charset="0"/>
              </a:rPr>
              <a:t>c</a:t>
            </a:r>
            <a:r>
              <a:rPr lang="es-ES" sz="1200" dirty="0">
                <a:solidFill>
                  <a:srgbClr val="000000"/>
                </a:solidFill>
                <a:latin typeface="Consolas" panose="020B0609020204030204" pitchFamily="49" charset="0"/>
              </a:rPr>
              <a:t>[</a:t>
            </a:r>
            <a:r>
              <a:rPr lang="es-ES" sz="1200" dirty="0">
                <a:solidFill>
                  <a:srgbClr val="09885A"/>
                </a:solidFill>
                <a:latin typeface="Consolas" panose="020B0609020204030204" pitchFamily="49" charset="0"/>
              </a:rPr>
              <a:t>0</a:t>
            </a:r>
            <a:r>
              <a:rPr lang="es-ES" sz="1200" dirty="0">
                <a:solidFill>
                  <a:srgbClr val="000000"/>
                </a:solidFill>
                <a:latin typeface="Consolas" panose="020B0609020204030204" pitchFamily="49" charset="0"/>
              </a:rPr>
              <a:t>] &lt;&lt; </a:t>
            </a:r>
            <a:r>
              <a:rPr lang="es-ES" sz="1200" dirty="0" err="1">
                <a:solidFill>
                  <a:srgbClr val="000000"/>
                </a:solidFill>
                <a:latin typeface="Consolas" panose="020B0609020204030204" pitchFamily="49" charset="0"/>
              </a:rPr>
              <a:t>endl</a:t>
            </a:r>
            <a:r>
              <a:rPr lang="es-ES" sz="1200" dirty="0">
                <a:solidFill>
                  <a:srgbClr val="000000"/>
                </a:solidFill>
                <a:latin typeface="Consolas" panose="020B0609020204030204" pitchFamily="49" charset="0"/>
              </a:rPr>
              <a:t>;</a:t>
            </a:r>
          </a:p>
          <a:p>
            <a:r>
              <a:rPr lang="es-ES" sz="1200" dirty="0">
                <a:solidFill>
                  <a:srgbClr val="000000"/>
                </a:solidFill>
                <a:latin typeface="Consolas" panose="020B0609020204030204" pitchFamily="49" charset="0"/>
              </a:rPr>
              <a:t>    </a:t>
            </a:r>
            <a:r>
              <a:rPr lang="es-ES" sz="1200" dirty="0" smtClean="0">
                <a:solidFill>
                  <a:srgbClr val="795E26"/>
                </a:solidFill>
                <a:latin typeface="Consolas" panose="020B0609020204030204" pitchFamily="49" charset="0"/>
              </a:rPr>
              <a:t>foo2</a:t>
            </a:r>
            <a:r>
              <a:rPr lang="es-ES" sz="1200" dirty="0" smtClean="0">
                <a:solidFill>
                  <a:srgbClr val="000000"/>
                </a:solidFill>
                <a:latin typeface="Consolas" panose="020B0609020204030204" pitchFamily="49" charset="0"/>
              </a:rPr>
              <a:t>(c</a:t>
            </a:r>
            <a:r>
              <a:rPr lang="es-ES" sz="1200" dirty="0">
                <a:solidFill>
                  <a:srgbClr val="000000"/>
                </a:solidFill>
                <a:latin typeface="Consolas" panose="020B0609020204030204" pitchFamily="49" charset="0"/>
              </a:rPr>
              <a:t>);</a:t>
            </a:r>
          </a:p>
          <a:p>
            <a:r>
              <a:rPr lang="es-ES" sz="1200" dirty="0">
                <a:solidFill>
                  <a:srgbClr val="000000"/>
                </a:solidFill>
                <a:latin typeface="Consolas" panose="020B0609020204030204" pitchFamily="49" charset="0"/>
              </a:rPr>
              <a:t>    </a:t>
            </a:r>
            <a:r>
              <a:rPr lang="es-ES" sz="1200" dirty="0" err="1">
                <a:solidFill>
                  <a:srgbClr val="000000"/>
                </a:solidFill>
                <a:latin typeface="Consolas" panose="020B0609020204030204" pitchFamily="49" charset="0"/>
              </a:rPr>
              <a:t>cout</a:t>
            </a:r>
            <a:r>
              <a:rPr lang="es-ES" sz="1200" dirty="0">
                <a:solidFill>
                  <a:srgbClr val="000000"/>
                </a:solidFill>
                <a:latin typeface="Consolas" panose="020B0609020204030204" pitchFamily="49" charset="0"/>
              </a:rPr>
              <a:t> &lt;&lt; </a:t>
            </a:r>
            <a:r>
              <a:rPr lang="es-ES" sz="1200" dirty="0">
                <a:solidFill>
                  <a:srgbClr val="A31515"/>
                </a:solidFill>
                <a:latin typeface="Consolas" panose="020B0609020204030204" pitchFamily="49" charset="0"/>
              </a:rPr>
              <a:t>"</a:t>
            </a:r>
            <a:r>
              <a:rPr lang="es-ES" sz="1200" dirty="0" err="1">
                <a:solidFill>
                  <a:srgbClr val="A31515"/>
                </a:solidFill>
                <a:latin typeface="Consolas" panose="020B0609020204030204" pitchFamily="49" charset="0"/>
              </a:rPr>
              <a:t>Despues</a:t>
            </a:r>
            <a:r>
              <a:rPr lang="es-ES" sz="1200" dirty="0">
                <a:solidFill>
                  <a:srgbClr val="A31515"/>
                </a:solidFill>
                <a:latin typeface="Consolas" panose="020B0609020204030204" pitchFamily="49" charset="0"/>
              </a:rPr>
              <a:t> : c[0] = "</a:t>
            </a:r>
            <a:r>
              <a:rPr lang="es-ES" sz="1200" dirty="0">
                <a:solidFill>
                  <a:srgbClr val="000000"/>
                </a:solidFill>
                <a:latin typeface="Consolas" panose="020B0609020204030204" pitchFamily="49" charset="0"/>
              </a:rPr>
              <a:t> &lt;&lt; </a:t>
            </a:r>
            <a:r>
              <a:rPr lang="es-ES" sz="1200" dirty="0">
                <a:solidFill>
                  <a:srgbClr val="001080"/>
                </a:solidFill>
                <a:latin typeface="Consolas" panose="020B0609020204030204" pitchFamily="49" charset="0"/>
              </a:rPr>
              <a:t>c</a:t>
            </a:r>
            <a:r>
              <a:rPr lang="es-ES" sz="1200" dirty="0">
                <a:solidFill>
                  <a:srgbClr val="000000"/>
                </a:solidFill>
                <a:latin typeface="Consolas" panose="020B0609020204030204" pitchFamily="49" charset="0"/>
              </a:rPr>
              <a:t>[</a:t>
            </a:r>
            <a:r>
              <a:rPr lang="es-ES" sz="1200" dirty="0">
                <a:solidFill>
                  <a:srgbClr val="09885A"/>
                </a:solidFill>
                <a:latin typeface="Consolas" panose="020B0609020204030204" pitchFamily="49" charset="0"/>
              </a:rPr>
              <a:t>0</a:t>
            </a:r>
            <a:r>
              <a:rPr lang="es-ES" sz="1200" dirty="0">
                <a:solidFill>
                  <a:srgbClr val="000000"/>
                </a:solidFill>
                <a:latin typeface="Consolas" panose="020B0609020204030204" pitchFamily="49" charset="0"/>
              </a:rPr>
              <a:t>] &lt;&lt; </a:t>
            </a:r>
            <a:r>
              <a:rPr lang="es-ES" sz="1200" dirty="0" err="1">
                <a:solidFill>
                  <a:srgbClr val="000000"/>
                </a:solidFill>
                <a:latin typeface="Consolas" panose="020B0609020204030204" pitchFamily="49" charset="0"/>
              </a:rPr>
              <a:t>endl</a:t>
            </a:r>
            <a:r>
              <a:rPr lang="es-ES" sz="1200" dirty="0">
                <a:solidFill>
                  <a:srgbClr val="000000"/>
                </a:solidFill>
                <a:latin typeface="Consolas" panose="020B0609020204030204" pitchFamily="49" charset="0"/>
              </a:rPr>
              <a:t>;</a:t>
            </a:r>
          </a:p>
          <a:p>
            <a:r>
              <a:rPr lang="es-ES" sz="1200" dirty="0">
                <a:solidFill>
                  <a:srgbClr val="000000"/>
                </a:solidFill>
                <a:latin typeface="Consolas" panose="020B0609020204030204" pitchFamily="49" charset="0"/>
              </a:rPr>
              <a:t/>
            </a:r>
            <a:br>
              <a:rPr lang="es-ES" sz="1200" dirty="0">
                <a:solidFill>
                  <a:srgbClr val="000000"/>
                </a:solidFill>
                <a:latin typeface="Consolas" panose="020B0609020204030204" pitchFamily="49" charset="0"/>
              </a:rPr>
            </a:br>
            <a:r>
              <a:rPr lang="es-ES" sz="1200" dirty="0">
                <a:solidFill>
                  <a:srgbClr val="000000"/>
                </a:solidFill>
                <a:latin typeface="Consolas" panose="020B0609020204030204" pitchFamily="49" charset="0"/>
              </a:rPr>
              <a:t>    </a:t>
            </a:r>
            <a:r>
              <a:rPr lang="es-ES" sz="1200" dirty="0" err="1">
                <a:solidFill>
                  <a:srgbClr val="AF00DB"/>
                </a:solidFill>
                <a:latin typeface="Consolas" panose="020B0609020204030204" pitchFamily="49" charset="0"/>
              </a:rPr>
              <a:t>return</a:t>
            </a:r>
            <a:r>
              <a:rPr lang="es-ES" sz="1200" dirty="0">
                <a:solidFill>
                  <a:srgbClr val="000000"/>
                </a:solidFill>
                <a:latin typeface="Consolas" panose="020B0609020204030204" pitchFamily="49" charset="0"/>
              </a:rPr>
              <a:t> </a:t>
            </a:r>
            <a:r>
              <a:rPr lang="es-ES" sz="1200" dirty="0">
                <a:solidFill>
                  <a:srgbClr val="09885A"/>
                </a:solidFill>
                <a:latin typeface="Consolas" panose="020B0609020204030204" pitchFamily="49" charset="0"/>
              </a:rPr>
              <a:t>0</a:t>
            </a:r>
            <a:r>
              <a:rPr lang="es-ES" sz="1200" dirty="0">
                <a:solidFill>
                  <a:srgbClr val="000000"/>
                </a:solidFill>
                <a:latin typeface="Consolas" panose="020B0609020204030204" pitchFamily="49" charset="0"/>
              </a:rPr>
              <a:t>;</a:t>
            </a:r>
          </a:p>
          <a:p>
            <a:r>
              <a:rPr lang="es-ES" sz="1200" dirty="0">
                <a:solidFill>
                  <a:srgbClr val="000000"/>
                </a:solidFill>
                <a:latin typeface="Consolas" panose="020B0609020204030204" pitchFamily="49" charset="0"/>
              </a:rPr>
              <a:t>}</a:t>
            </a:r>
            <a:endParaRPr lang="es-ES" sz="1200" b="0" dirty="0">
              <a:solidFill>
                <a:srgbClr val="000000"/>
              </a:solidFill>
              <a:effectLst/>
              <a:latin typeface="Consolas" panose="020B0609020204030204" pitchFamily="49" charset="0"/>
            </a:endParaRPr>
          </a:p>
        </p:txBody>
      </p:sp>
      <p:sp>
        <p:nvSpPr>
          <p:cNvPr id="8" name="Rectángulo 7"/>
          <p:cNvSpPr/>
          <p:nvPr/>
        </p:nvSpPr>
        <p:spPr>
          <a:xfrm>
            <a:off x="0" y="5473005"/>
            <a:ext cx="6096000" cy="1384995"/>
          </a:xfrm>
          <a:prstGeom prst="rect">
            <a:avLst/>
          </a:prstGeom>
        </p:spPr>
        <p:txBody>
          <a:bodyPr>
            <a:spAutoFit/>
          </a:bodyPr>
          <a:lstStyle/>
          <a:p>
            <a:r>
              <a:rPr lang="es-ES" sz="1200" dirty="0" smtClean="0"/>
              <a:t>Por </a:t>
            </a:r>
            <a:r>
              <a:rPr lang="es-ES" sz="1200" dirty="0"/>
              <a:t>puntero :</a:t>
            </a:r>
          </a:p>
          <a:p>
            <a:r>
              <a:rPr lang="es-ES" sz="1200" dirty="0"/>
              <a:t>Antes   : b[0] = </a:t>
            </a:r>
            <a:r>
              <a:rPr lang="es-ES" sz="1200" dirty="0" smtClean="0"/>
              <a:t>1</a:t>
            </a:r>
          </a:p>
          <a:p>
            <a:r>
              <a:rPr lang="es-ES" sz="1200" dirty="0" err="1" smtClean="0"/>
              <a:t>Despues</a:t>
            </a:r>
            <a:r>
              <a:rPr lang="es-ES" sz="1200" dirty="0" smtClean="0"/>
              <a:t> </a:t>
            </a:r>
            <a:r>
              <a:rPr lang="es-ES" sz="1200" dirty="0"/>
              <a:t>: b[0] = 1</a:t>
            </a:r>
          </a:p>
          <a:p>
            <a:endParaRPr lang="es-ES" sz="1200" dirty="0"/>
          </a:p>
          <a:p>
            <a:r>
              <a:rPr lang="es-ES" sz="1200" dirty="0"/>
              <a:t>Por referencia :</a:t>
            </a:r>
          </a:p>
          <a:p>
            <a:r>
              <a:rPr lang="es-ES" sz="1200" dirty="0"/>
              <a:t>Antes   : c[0] = </a:t>
            </a:r>
            <a:r>
              <a:rPr lang="es-ES" sz="1200" dirty="0" smtClean="0"/>
              <a:t>1</a:t>
            </a:r>
          </a:p>
          <a:p>
            <a:r>
              <a:rPr lang="es-ES" sz="1200" dirty="0" err="1" smtClean="0"/>
              <a:t>Despues</a:t>
            </a:r>
            <a:r>
              <a:rPr lang="es-ES" sz="1200" dirty="0" smtClean="0"/>
              <a:t> </a:t>
            </a:r>
            <a:r>
              <a:rPr lang="es-ES" sz="1200" dirty="0"/>
              <a:t>: c[0] = 100</a:t>
            </a:r>
          </a:p>
        </p:txBody>
      </p:sp>
      <p:sp>
        <p:nvSpPr>
          <p:cNvPr id="10" name="CuadroTexto 9"/>
          <p:cNvSpPr txBox="1"/>
          <p:nvPr/>
        </p:nvSpPr>
        <p:spPr>
          <a:xfrm>
            <a:off x="0" y="4860160"/>
            <a:ext cx="1325078" cy="461665"/>
          </a:xfrm>
          <a:prstGeom prst="rect">
            <a:avLst/>
          </a:prstGeom>
          <a:noFill/>
        </p:spPr>
        <p:txBody>
          <a:bodyPr wrap="square" rtlCol="0">
            <a:spAutoFit/>
          </a:bodyPr>
          <a:lstStyle/>
          <a:p>
            <a:r>
              <a:rPr lang="es-ES" sz="2400" dirty="0" smtClean="0"/>
              <a:t>Output:</a:t>
            </a:r>
            <a:endParaRPr lang="es-ES" sz="2400" dirty="0"/>
          </a:p>
        </p:txBody>
      </p:sp>
    </p:spTree>
    <p:extLst>
      <p:ext uri="{BB962C8B-B14F-4D97-AF65-F5344CB8AC3E}">
        <p14:creationId xmlns:p14="http://schemas.microsoft.com/office/powerpoint/2010/main" val="368941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400" dirty="0"/>
              <a:t>f</a:t>
            </a:r>
            <a:r>
              <a:rPr lang="es-ES" sz="2400" dirty="0" smtClean="0"/>
              <a:t>) </a:t>
            </a:r>
            <a:r>
              <a:rPr lang="es-ES" sz="2400" dirty="0"/>
              <a:t>Constructores con un solo argumento.</a:t>
            </a:r>
          </a:p>
        </p:txBody>
      </p:sp>
      <p:sp>
        <p:nvSpPr>
          <p:cNvPr id="3" name="Marcador de contenido 2"/>
          <p:cNvSpPr>
            <a:spLocks noGrp="1"/>
          </p:cNvSpPr>
          <p:nvPr>
            <p:ph idx="1"/>
          </p:nvPr>
        </p:nvSpPr>
        <p:spPr>
          <a:xfrm>
            <a:off x="677334" y="1823706"/>
            <a:ext cx="8596668" cy="1516262"/>
          </a:xfrm>
        </p:spPr>
        <p:txBody>
          <a:bodyPr/>
          <a:lstStyle/>
          <a:p>
            <a:r>
              <a:rPr lang="es-CU" dirty="0"/>
              <a:t>Son usados para las funciones antes planteadas, cuando se desea pasar sobrecargas o inicializar el objeto a partir de copiarlo de otro</a:t>
            </a:r>
            <a:r>
              <a:rPr lang="es-CU" dirty="0" smtClean="0"/>
              <a:t>.</a:t>
            </a:r>
          </a:p>
          <a:p>
            <a:r>
              <a:rPr lang="es-CU" dirty="0" smtClean="0"/>
              <a:t>Al igual que los constructores por copia permiten hacer una asignacion durante la inicializacion con el tipo de dato que se tenga como parametro. </a:t>
            </a:r>
            <a:endParaRPr lang="es-ES" dirty="0"/>
          </a:p>
          <a:p>
            <a:endParaRPr lang="es-ES" dirty="0"/>
          </a:p>
          <a:p>
            <a:endParaRPr lang="es-ES" dirty="0"/>
          </a:p>
          <a:p>
            <a:endParaRPr lang="es-ES" dirty="0"/>
          </a:p>
          <a:p>
            <a:endParaRPr lang="es-ES" dirty="0"/>
          </a:p>
          <a:p>
            <a:pPr marL="0" indent="0">
              <a:buNone/>
            </a:pPr>
            <a:endParaRPr lang="es-ES" dirty="0"/>
          </a:p>
          <a:p>
            <a:endParaRPr lang="es-ES" dirty="0"/>
          </a:p>
        </p:txBody>
      </p:sp>
      <p:sp>
        <p:nvSpPr>
          <p:cNvPr id="4" name="Rectángulo 3"/>
          <p:cNvSpPr/>
          <p:nvPr/>
        </p:nvSpPr>
        <p:spPr>
          <a:xfrm>
            <a:off x="677334" y="3580599"/>
            <a:ext cx="8139407" cy="2462213"/>
          </a:xfrm>
          <a:prstGeom prst="rect">
            <a:avLst/>
          </a:prstGeom>
        </p:spPr>
        <p:txBody>
          <a:bodyPr wrap="square">
            <a:spAutoFit/>
          </a:bodyPr>
          <a:lstStyle/>
          <a:p>
            <a:r>
              <a:rPr lang="es-ES" sz="1400" dirty="0">
                <a:solidFill>
                  <a:srgbClr val="008000"/>
                </a:solidFill>
                <a:latin typeface="Consolas" panose="020B0609020204030204" pitchFamily="49" charset="0"/>
              </a:rPr>
              <a:t>// </a:t>
            </a:r>
            <a:r>
              <a:rPr lang="es-ES" sz="1400" dirty="0" smtClean="0">
                <a:solidFill>
                  <a:srgbClr val="008000"/>
                </a:solidFill>
                <a:latin typeface="Consolas" panose="020B0609020204030204" pitchFamily="49" charset="0"/>
              </a:rPr>
              <a:t>...</a:t>
            </a:r>
            <a:endParaRPr lang="es-ES" sz="1400" dirty="0" smtClean="0">
              <a:solidFill>
                <a:srgbClr val="0000FF"/>
              </a:solidFill>
              <a:latin typeface="Consolas" panose="020B0609020204030204" pitchFamily="49" charset="0"/>
            </a:endParaRPr>
          </a:p>
          <a:p>
            <a:r>
              <a:rPr lang="es-ES" sz="1400" dirty="0" err="1" smtClean="0">
                <a:solidFill>
                  <a:srgbClr val="0000FF"/>
                </a:solidFill>
                <a:latin typeface="Consolas" panose="020B0609020204030204" pitchFamily="49" charset="0"/>
              </a:rPr>
              <a:t>template</a:t>
            </a:r>
            <a:r>
              <a:rPr lang="es-ES" sz="1400" dirty="0">
                <a:solidFill>
                  <a:srgbClr val="000000"/>
                </a:solidFill>
                <a:latin typeface="Consolas" panose="020B0609020204030204" pitchFamily="49" charset="0"/>
              </a:rPr>
              <a:t> &lt;</a:t>
            </a:r>
            <a:r>
              <a:rPr lang="es-ES" sz="1400" dirty="0" err="1">
                <a:solidFill>
                  <a:srgbClr val="0000FF"/>
                </a:solidFill>
                <a:latin typeface="Consolas" panose="020B0609020204030204" pitchFamily="49" charset="0"/>
              </a:rPr>
              <a:t>class</a:t>
            </a:r>
            <a:r>
              <a:rPr lang="es-ES" sz="1400" dirty="0">
                <a:solidFill>
                  <a:srgbClr val="000000"/>
                </a:solidFill>
                <a:latin typeface="Consolas" panose="020B0609020204030204" pitchFamily="49" charset="0"/>
              </a:rPr>
              <a:t> </a:t>
            </a:r>
            <a:r>
              <a:rPr lang="es-ES" sz="1400" dirty="0">
                <a:solidFill>
                  <a:srgbClr val="267F99"/>
                </a:solidFill>
                <a:latin typeface="Consolas" panose="020B0609020204030204" pitchFamily="49" charset="0"/>
              </a:rPr>
              <a:t>T</a:t>
            </a:r>
            <a:r>
              <a:rPr lang="es-ES" sz="1400" dirty="0">
                <a:solidFill>
                  <a:srgbClr val="000000"/>
                </a:solidFill>
                <a:latin typeface="Consolas" panose="020B0609020204030204" pitchFamily="49" charset="0"/>
              </a:rPr>
              <a:t>&gt;</a:t>
            </a:r>
          </a:p>
          <a:p>
            <a:r>
              <a:rPr lang="es-ES" sz="1400" dirty="0" err="1">
                <a:solidFill>
                  <a:srgbClr val="0000FF"/>
                </a:solidFill>
                <a:latin typeface="Consolas" panose="020B0609020204030204" pitchFamily="49" charset="0"/>
              </a:rPr>
              <a:t>class</a:t>
            </a:r>
            <a:r>
              <a:rPr lang="es-ES" sz="1400" dirty="0">
                <a:solidFill>
                  <a:srgbClr val="000000"/>
                </a:solidFill>
                <a:latin typeface="Consolas" panose="020B0609020204030204" pitchFamily="49" charset="0"/>
              </a:rPr>
              <a:t> </a:t>
            </a:r>
            <a:r>
              <a:rPr lang="es-ES" sz="1400" dirty="0" err="1">
                <a:solidFill>
                  <a:srgbClr val="267F99"/>
                </a:solidFill>
                <a:latin typeface="Consolas" panose="020B0609020204030204" pitchFamily="49" charset="0"/>
              </a:rPr>
              <a:t>Node</a:t>
            </a:r>
            <a:r>
              <a:rPr lang="es-ES" sz="1400" dirty="0">
                <a:solidFill>
                  <a:srgbClr val="000000"/>
                </a:solidFill>
                <a:latin typeface="Consolas" panose="020B0609020204030204" pitchFamily="49" charset="0"/>
              </a:rPr>
              <a:t>{</a:t>
            </a:r>
          </a:p>
          <a:p>
            <a:r>
              <a:rPr lang="es-ES" sz="1400" dirty="0" err="1">
                <a:solidFill>
                  <a:srgbClr val="0000FF"/>
                </a:solidFill>
                <a:latin typeface="Consolas" panose="020B0609020204030204" pitchFamily="49" charset="0"/>
              </a:rPr>
              <a:t>public</a:t>
            </a:r>
            <a:r>
              <a:rPr lang="es-ES" sz="1400" dirty="0">
                <a:solidFill>
                  <a:srgbClr val="0000FF"/>
                </a:solidFill>
                <a:latin typeface="Consolas" panose="020B0609020204030204" pitchFamily="49" charset="0"/>
              </a:rPr>
              <a:t>:</a:t>
            </a:r>
            <a:endParaRPr lang="es-ES" sz="1400" dirty="0">
              <a:solidFill>
                <a:srgbClr val="000000"/>
              </a:solidFill>
              <a:latin typeface="Consolas" panose="020B0609020204030204" pitchFamily="49" charset="0"/>
            </a:endParaRPr>
          </a:p>
          <a:p>
            <a:r>
              <a:rPr lang="es-ES" sz="1400" dirty="0">
                <a:solidFill>
                  <a:srgbClr val="000000"/>
                </a:solidFill>
                <a:latin typeface="Consolas" panose="020B0609020204030204" pitchFamily="49" charset="0"/>
              </a:rPr>
              <a:t>    T </a:t>
            </a:r>
            <a:r>
              <a:rPr lang="es-ES" sz="1400" dirty="0" err="1">
                <a:solidFill>
                  <a:srgbClr val="000000"/>
                </a:solidFill>
                <a:latin typeface="Consolas" panose="020B0609020204030204" pitchFamily="49" charset="0"/>
              </a:rPr>
              <a:t>value</a:t>
            </a:r>
            <a:r>
              <a:rPr lang="es-ES" sz="1400" dirty="0">
                <a:solidFill>
                  <a:srgbClr val="000000"/>
                </a:solidFill>
                <a:latin typeface="Consolas" panose="020B0609020204030204" pitchFamily="49" charset="0"/>
              </a:rPr>
              <a:t>;</a:t>
            </a:r>
          </a:p>
          <a:p>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Node</a:t>
            </a:r>
            <a:r>
              <a:rPr lang="es-ES" sz="1400" dirty="0">
                <a:solidFill>
                  <a:srgbClr val="000000"/>
                </a:solidFill>
                <a:latin typeface="Consolas" panose="020B0609020204030204" pitchFamily="49" charset="0"/>
              </a:rPr>
              <a:t>&lt;T&gt; *</a:t>
            </a:r>
            <a:r>
              <a:rPr lang="es-ES" sz="1400" dirty="0" err="1">
                <a:solidFill>
                  <a:srgbClr val="000000"/>
                </a:solidFill>
                <a:latin typeface="Consolas" panose="020B0609020204030204" pitchFamily="49" charset="0"/>
              </a:rPr>
              <a:t>next</a:t>
            </a: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previous</a:t>
            </a:r>
            <a:r>
              <a:rPr lang="es-ES" sz="1400" dirty="0">
                <a:solidFill>
                  <a:srgbClr val="000000"/>
                </a:solidFill>
                <a:latin typeface="Consolas" panose="020B0609020204030204" pitchFamily="49" charset="0"/>
              </a:rPr>
              <a:t>;</a:t>
            </a:r>
          </a:p>
          <a:p>
            <a:r>
              <a:rPr lang="es-ES" sz="1400" dirty="0">
                <a:solidFill>
                  <a:srgbClr val="000000"/>
                </a:solidFill>
                <a:latin typeface="Consolas" panose="020B0609020204030204" pitchFamily="49" charset="0"/>
              </a:rPr>
              <a:t>    </a:t>
            </a:r>
            <a:r>
              <a:rPr lang="es-ES" sz="1400" dirty="0" err="1" smtClean="0">
                <a:solidFill>
                  <a:srgbClr val="795E26"/>
                </a:solidFill>
                <a:latin typeface="Consolas" panose="020B0609020204030204" pitchFamily="49" charset="0"/>
              </a:rPr>
              <a:t>Node</a:t>
            </a:r>
            <a:r>
              <a:rPr lang="es-ES" sz="1400" dirty="0" smtClean="0">
                <a:solidFill>
                  <a:srgbClr val="000000"/>
                </a:solidFill>
                <a:latin typeface="Consolas" panose="020B0609020204030204" pitchFamily="49" charset="0"/>
              </a:rPr>
              <a:t>(</a:t>
            </a:r>
            <a:r>
              <a:rPr lang="es-ES" sz="1400" dirty="0" smtClean="0">
                <a:solidFill>
                  <a:srgbClr val="267F99"/>
                </a:solidFill>
                <a:latin typeface="Consolas" panose="020B0609020204030204" pitchFamily="49" charset="0"/>
              </a:rPr>
              <a:t>T</a:t>
            </a:r>
            <a:r>
              <a:rPr lang="es-ES" sz="1400" dirty="0">
                <a:solidFill>
                  <a:srgbClr val="000000"/>
                </a:solidFill>
                <a:latin typeface="Consolas" panose="020B0609020204030204" pitchFamily="49" charset="0"/>
              </a:rPr>
              <a:t> </a:t>
            </a:r>
            <a:r>
              <a:rPr lang="es-ES" sz="1400" dirty="0" err="1">
                <a:solidFill>
                  <a:srgbClr val="001080"/>
                </a:solidFill>
                <a:latin typeface="Consolas" panose="020B0609020204030204" pitchFamily="49" charset="0"/>
              </a:rPr>
              <a:t>item</a:t>
            </a:r>
            <a:r>
              <a:rPr lang="es-ES" sz="1400" dirty="0">
                <a:solidFill>
                  <a:srgbClr val="000000"/>
                </a:solidFill>
                <a:latin typeface="Consolas" panose="020B0609020204030204" pitchFamily="49" charset="0"/>
              </a:rPr>
              <a:t>): </a:t>
            </a:r>
            <a:r>
              <a:rPr lang="es-ES" sz="1400" dirty="0" err="1">
                <a:solidFill>
                  <a:srgbClr val="795E26"/>
                </a:solidFill>
                <a:latin typeface="Consolas" panose="020B0609020204030204" pitchFamily="49" charset="0"/>
              </a:rPr>
              <a:t>value</a:t>
            </a:r>
            <a:r>
              <a:rPr lang="es-ES" sz="1400" dirty="0">
                <a:solidFill>
                  <a:srgbClr val="000000"/>
                </a:solidFill>
                <a:latin typeface="Consolas" panose="020B0609020204030204" pitchFamily="49" charset="0"/>
              </a:rPr>
              <a:t>(</a:t>
            </a:r>
            <a:r>
              <a:rPr lang="es-ES" sz="1400" dirty="0" err="1">
                <a:solidFill>
                  <a:srgbClr val="000000"/>
                </a:solidFill>
                <a:latin typeface="Consolas" panose="020B0609020204030204" pitchFamily="49" charset="0"/>
              </a:rPr>
              <a:t>item</a:t>
            </a:r>
            <a:r>
              <a:rPr lang="es-ES" sz="1400" dirty="0">
                <a:solidFill>
                  <a:srgbClr val="000000"/>
                </a:solidFill>
                <a:latin typeface="Consolas" panose="020B0609020204030204" pitchFamily="49" charset="0"/>
              </a:rPr>
              <a:t>), </a:t>
            </a:r>
            <a:r>
              <a:rPr lang="es-ES" sz="1400" dirty="0" err="1">
                <a:solidFill>
                  <a:srgbClr val="795E26"/>
                </a:solidFill>
                <a:latin typeface="Consolas" panose="020B0609020204030204" pitchFamily="49" charset="0"/>
              </a:rPr>
              <a:t>next</a:t>
            </a:r>
            <a:r>
              <a:rPr lang="es-ES" sz="1400" dirty="0">
                <a:solidFill>
                  <a:srgbClr val="000000"/>
                </a:solidFill>
                <a:latin typeface="Consolas" panose="020B0609020204030204" pitchFamily="49" charset="0"/>
              </a:rPr>
              <a:t>(</a:t>
            </a:r>
            <a:r>
              <a:rPr lang="es-ES" sz="1400" dirty="0">
                <a:solidFill>
                  <a:srgbClr val="0000FF"/>
                </a:solidFill>
                <a:latin typeface="Consolas" panose="020B0609020204030204" pitchFamily="49" charset="0"/>
              </a:rPr>
              <a:t>NULL</a:t>
            </a:r>
            <a:r>
              <a:rPr lang="es-ES" sz="1400" dirty="0">
                <a:solidFill>
                  <a:srgbClr val="000000"/>
                </a:solidFill>
                <a:latin typeface="Consolas" panose="020B0609020204030204" pitchFamily="49" charset="0"/>
              </a:rPr>
              <a:t>), </a:t>
            </a:r>
            <a:r>
              <a:rPr lang="es-ES" sz="1400" dirty="0" err="1">
                <a:solidFill>
                  <a:srgbClr val="795E26"/>
                </a:solidFill>
                <a:latin typeface="Consolas" panose="020B0609020204030204" pitchFamily="49" charset="0"/>
              </a:rPr>
              <a:t>previous</a:t>
            </a:r>
            <a:r>
              <a:rPr lang="es-ES" sz="1400" dirty="0">
                <a:solidFill>
                  <a:srgbClr val="000000"/>
                </a:solidFill>
                <a:latin typeface="Consolas" panose="020B0609020204030204" pitchFamily="49" charset="0"/>
              </a:rPr>
              <a:t>(</a:t>
            </a:r>
            <a:r>
              <a:rPr lang="es-ES" sz="1400" dirty="0">
                <a:solidFill>
                  <a:srgbClr val="0000FF"/>
                </a:solidFill>
                <a:latin typeface="Consolas" panose="020B0609020204030204" pitchFamily="49" charset="0"/>
              </a:rPr>
              <a:t>NULL</a:t>
            </a:r>
            <a:r>
              <a:rPr lang="es-ES" sz="1400" dirty="0">
                <a:solidFill>
                  <a:srgbClr val="000000"/>
                </a:solidFill>
                <a:latin typeface="Consolas" panose="020B0609020204030204" pitchFamily="49" charset="0"/>
              </a:rPr>
              <a:t>){}</a:t>
            </a:r>
          </a:p>
          <a:p>
            <a:r>
              <a:rPr lang="es-ES" sz="1400" dirty="0" smtClean="0">
                <a:solidFill>
                  <a:srgbClr val="000000"/>
                </a:solidFill>
                <a:latin typeface="Consolas" panose="020B0609020204030204" pitchFamily="49" charset="0"/>
              </a:rPr>
              <a:t>};</a:t>
            </a:r>
          </a:p>
          <a:p>
            <a:endParaRPr lang="es-ES" sz="1400" dirty="0" smtClean="0">
              <a:solidFill>
                <a:srgbClr val="000000"/>
              </a:solidFill>
              <a:latin typeface="Consolas" panose="020B0609020204030204" pitchFamily="49" charset="0"/>
            </a:endParaRPr>
          </a:p>
          <a:p>
            <a:r>
              <a:rPr lang="es-ES" sz="1400" dirty="0">
                <a:solidFill>
                  <a:srgbClr val="008000"/>
                </a:solidFill>
                <a:latin typeface="Consolas" panose="020B0609020204030204" pitchFamily="49" charset="0"/>
              </a:rPr>
              <a:t>// ...</a:t>
            </a:r>
            <a:endParaRPr lang="es-ES" sz="1400" dirty="0">
              <a:solidFill>
                <a:srgbClr val="000000"/>
              </a:solidFill>
              <a:latin typeface="Consolas" panose="020B0609020204030204" pitchFamily="49" charset="0"/>
            </a:endParaRPr>
          </a:p>
          <a:p>
            <a:r>
              <a:rPr lang="es-ES" sz="1400" dirty="0" err="1">
                <a:solidFill>
                  <a:srgbClr val="000000"/>
                </a:solidFill>
                <a:latin typeface="Consolas" panose="020B0609020204030204" pitchFamily="49" charset="0"/>
              </a:rPr>
              <a:t>Node</a:t>
            </a:r>
            <a:r>
              <a:rPr lang="es-ES" sz="1400" dirty="0">
                <a:solidFill>
                  <a:srgbClr val="000000"/>
                </a:solidFill>
                <a:latin typeface="Consolas" panose="020B0609020204030204" pitchFamily="49" charset="0"/>
              </a:rPr>
              <a:t>&lt;</a:t>
            </a:r>
            <a:r>
              <a:rPr lang="es-ES" sz="1400" dirty="0" err="1">
                <a:solidFill>
                  <a:srgbClr val="0000FF"/>
                </a:solidFill>
                <a:latin typeface="Consolas" panose="020B0609020204030204" pitchFamily="49" charset="0"/>
              </a:rPr>
              <a:t>int</a:t>
            </a:r>
            <a:r>
              <a:rPr lang="es-ES" sz="1400" dirty="0">
                <a:solidFill>
                  <a:srgbClr val="000000"/>
                </a:solidFill>
                <a:latin typeface="Consolas" panose="020B0609020204030204" pitchFamily="49" charset="0"/>
              </a:rPr>
              <a:t>&gt; </a:t>
            </a:r>
            <a:r>
              <a:rPr lang="es-ES" sz="1400" dirty="0" err="1">
                <a:solidFill>
                  <a:srgbClr val="000000"/>
                </a:solidFill>
                <a:latin typeface="Consolas" panose="020B0609020204030204" pitchFamily="49" charset="0"/>
              </a:rPr>
              <a:t>node</a:t>
            </a:r>
            <a:r>
              <a:rPr lang="es-ES" sz="1400" dirty="0">
                <a:solidFill>
                  <a:srgbClr val="000000"/>
                </a:solidFill>
                <a:latin typeface="Consolas" panose="020B0609020204030204" pitchFamily="49" charset="0"/>
              </a:rPr>
              <a:t> = </a:t>
            </a:r>
            <a:r>
              <a:rPr lang="es-ES" sz="1400" dirty="0">
                <a:solidFill>
                  <a:srgbClr val="09885A"/>
                </a:solidFill>
                <a:latin typeface="Consolas" panose="020B0609020204030204" pitchFamily="49" charset="0"/>
              </a:rPr>
              <a:t>5</a:t>
            </a:r>
            <a:r>
              <a:rPr lang="es-ES" sz="1400" dirty="0" smtClean="0">
                <a:solidFill>
                  <a:srgbClr val="000000"/>
                </a:solidFill>
                <a:latin typeface="Consolas" panose="020B0609020204030204" pitchFamily="49" charset="0"/>
              </a:rPr>
              <a:t>;</a:t>
            </a:r>
          </a:p>
        </p:txBody>
      </p:sp>
      <p:sp>
        <p:nvSpPr>
          <p:cNvPr id="5" name="Rectángulo 4"/>
          <p:cNvSpPr/>
          <p:nvPr/>
        </p:nvSpPr>
        <p:spPr>
          <a:xfrm>
            <a:off x="677334" y="3580599"/>
            <a:ext cx="8139407" cy="24622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088851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sz="2700" dirty="0" smtClean="0"/>
              <a:t>1) </a:t>
            </a:r>
            <a:r>
              <a:rPr lang="es-ES" sz="2700" dirty="0" err="1"/>
              <a:t>Deﬁnir</a:t>
            </a:r>
            <a:r>
              <a:rPr lang="es-ES" sz="2700" dirty="0"/>
              <a:t> las clases genéricas </a:t>
            </a:r>
            <a:r>
              <a:rPr lang="es-ES" sz="2700" dirty="0" err="1"/>
              <a:t>linked_list</a:t>
            </a:r>
            <a:r>
              <a:rPr lang="es-ES" sz="2700" dirty="0"/>
              <a:t> y </a:t>
            </a:r>
            <a:r>
              <a:rPr lang="es-ES" sz="2700" dirty="0" err="1"/>
              <a:t>node</a:t>
            </a:r>
            <a:r>
              <a:rPr lang="es-ES" sz="2700" dirty="0"/>
              <a:t>. </a:t>
            </a:r>
            <a:r>
              <a:rPr lang="es-ES" sz="2700" dirty="0" smtClean="0"/>
              <a:t/>
            </a:r>
            <a:br>
              <a:rPr lang="es-ES" sz="2700" dirty="0" smtClean="0"/>
            </a:br>
            <a:r>
              <a:rPr lang="es-ES" sz="2700" dirty="0" smtClean="0"/>
              <a:t/>
            </a:r>
            <a:br>
              <a:rPr lang="es-ES" sz="2700" dirty="0" smtClean="0"/>
            </a:br>
            <a:r>
              <a:rPr lang="es-ES" sz="2700" dirty="0" smtClean="0"/>
              <a:t>a) </a:t>
            </a:r>
            <a:r>
              <a:rPr lang="es-ES" sz="2700" dirty="0"/>
              <a:t>Introducir lo que es un </a:t>
            </a:r>
            <a:r>
              <a:rPr lang="es-ES" sz="2700" dirty="0" err="1"/>
              <a:t>template</a:t>
            </a:r>
            <a:r>
              <a:rPr lang="es-ES" sz="2700" dirty="0"/>
              <a:t> en C++ enfocado a la </a:t>
            </a:r>
            <a:r>
              <a:rPr lang="es-ES" sz="2700" dirty="0" err="1"/>
              <a:t>genericidad</a:t>
            </a:r>
            <a:r>
              <a:rPr lang="es-ES" sz="2700" dirty="0"/>
              <a:t> y cómo funciona de manera abreviada.</a:t>
            </a:r>
            <a:r>
              <a:rPr lang="es-ES" dirty="0"/>
              <a:t> </a:t>
            </a:r>
          </a:p>
        </p:txBody>
      </p:sp>
      <p:sp>
        <p:nvSpPr>
          <p:cNvPr id="3" name="Marcador de contenido 2"/>
          <p:cNvSpPr>
            <a:spLocks noGrp="1"/>
          </p:cNvSpPr>
          <p:nvPr>
            <p:ph idx="1"/>
          </p:nvPr>
        </p:nvSpPr>
        <p:spPr>
          <a:xfrm>
            <a:off x="677334" y="2326740"/>
            <a:ext cx="8756812" cy="3714621"/>
          </a:xfrm>
        </p:spPr>
        <p:txBody>
          <a:bodyPr>
            <a:normAutofit/>
          </a:bodyPr>
          <a:lstStyle/>
          <a:p>
            <a:r>
              <a:rPr lang="es-CU" dirty="0" smtClean="0"/>
              <a:t>Gracias </a:t>
            </a:r>
            <a:r>
              <a:rPr lang="es-CU" dirty="0"/>
              <a:t>al concepto de plantilla, es posible pasar tipos como parámetros, y de este modo definir funciones genéricas. </a:t>
            </a:r>
            <a:endParaRPr lang="es-CU" dirty="0" smtClean="0"/>
          </a:p>
          <a:p>
            <a:r>
              <a:rPr lang="es-CU" b="1" dirty="0" smtClean="0"/>
              <a:t>Ventajas</a:t>
            </a:r>
            <a:r>
              <a:rPr lang="es-ES" b="1" dirty="0" smtClean="0"/>
              <a:t>:</a:t>
            </a:r>
            <a:r>
              <a:rPr lang="es-CU" dirty="0" smtClean="0"/>
              <a:t/>
            </a:r>
            <a:br>
              <a:rPr lang="es-CU" dirty="0" smtClean="0"/>
            </a:br>
            <a:r>
              <a:rPr lang="es-CU" dirty="0" smtClean="0"/>
              <a:t>-</a:t>
            </a:r>
            <a:r>
              <a:rPr lang="es-CU" i="1" dirty="0"/>
              <a:t>la generalización</a:t>
            </a:r>
            <a:r>
              <a:rPr lang="es-CU" dirty="0"/>
              <a:t>: </a:t>
            </a:r>
            <a:r>
              <a:rPr lang="es-CU" dirty="0" smtClean="0"/>
              <a:t>es </a:t>
            </a:r>
            <a:r>
              <a:rPr lang="es-CU" dirty="0"/>
              <a:t>posible pasar cualquier tipo como parámetro. </a:t>
            </a:r>
            <a:br>
              <a:rPr lang="es-CU" dirty="0"/>
            </a:br>
            <a:r>
              <a:rPr lang="es-CU" dirty="0"/>
              <a:t>-</a:t>
            </a:r>
            <a:r>
              <a:rPr lang="es-CU" i="1" dirty="0"/>
              <a:t>simplicidad</a:t>
            </a:r>
            <a:r>
              <a:rPr lang="es-CU" dirty="0"/>
              <a:t>: únicamente se codifica una función o clase sin importar el tipo pasado como </a:t>
            </a:r>
            <a:r>
              <a:rPr lang="es-CU" dirty="0" smtClean="0"/>
              <a:t>parámetro</a:t>
            </a:r>
            <a:r>
              <a:rPr lang="es-CU" dirty="0"/>
              <a:t>.</a:t>
            </a:r>
            <a:endParaRPr lang="es-ES" dirty="0"/>
          </a:p>
          <a:p>
            <a:r>
              <a:rPr lang="es-CU" b="1" dirty="0" smtClean="0"/>
              <a:t>Inconvenientes:</a:t>
            </a:r>
            <a:endParaRPr lang="es-ES" b="1" dirty="0"/>
          </a:p>
          <a:p>
            <a:pPr marL="0" indent="0">
              <a:buNone/>
            </a:pPr>
            <a:r>
              <a:rPr lang="es-CU" dirty="0" smtClean="0"/>
              <a:t>     -El uso de plantillas requiere tomar algunas precauciones</a:t>
            </a:r>
            <a:br>
              <a:rPr lang="es-CU" dirty="0" smtClean="0"/>
            </a:br>
            <a:r>
              <a:rPr lang="es-CU" dirty="0" smtClean="0"/>
              <a:t>     -El programa demora más en ser compilado. </a:t>
            </a:r>
            <a:br>
              <a:rPr lang="es-CU" dirty="0" smtClean="0"/>
            </a:br>
            <a:r>
              <a:rPr lang="es-CU" dirty="0" smtClean="0"/>
              <a:t>     -Impide que la declaración e implementación de métodos genéricos o métodos de clases genéricas en archivos distintos.</a:t>
            </a:r>
          </a:p>
          <a:p>
            <a:pPr marL="0" indent="0">
              <a:buNone/>
            </a:pPr>
            <a:endParaRPr lang="es-CU" dirty="0" smtClean="0"/>
          </a:p>
          <a:p>
            <a:pPr marL="0" indent="0">
              <a:buNone/>
            </a:pPr>
            <a:endParaRPr lang="es-ES" dirty="0"/>
          </a:p>
        </p:txBody>
      </p:sp>
    </p:spTree>
    <p:extLst>
      <p:ext uri="{BB962C8B-B14F-4D97-AF65-F5344CB8AC3E}">
        <p14:creationId xmlns:p14="http://schemas.microsoft.com/office/powerpoint/2010/main" val="6194573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400" dirty="0"/>
              <a:t>g</a:t>
            </a:r>
            <a:r>
              <a:rPr lang="es-ES" sz="2400" dirty="0" smtClean="0"/>
              <a:t>) </a:t>
            </a:r>
            <a:r>
              <a:rPr lang="es-ES" sz="2400" dirty="0"/>
              <a:t>Constructores </a:t>
            </a:r>
            <a:r>
              <a:rPr lang="es-ES" sz="2400" dirty="0" err="1"/>
              <a:t>explicit</a:t>
            </a:r>
            <a:endParaRPr lang="es-ES" sz="2400" dirty="0"/>
          </a:p>
        </p:txBody>
      </p:sp>
      <p:sp>
        <p:nvSpPr>
          <p:cNvPr id="3" name="Marcador de contenido 2"/>
          <p:cNvSpPr>
            <a:spLocks noGrp="1"/>
          </p:cNvSpPr>
          <p:nvPr>
            <p:ph idx="1"/>
          </p:nvPr>
        </p:nvSpPr>
        <p:spPr>
          <a:xfrm>
            <a:off x="677334" y="1530678"/>
            <a:ext cx="8596668" cy="2107672"/>
          </a:xfrm>
        </p:spPr>
        <p:txBody>
          <a:bodyPr/>
          <a:lstStyle/>
          <a:p>
            <a:r>
              <a:rPr lang="es-CU" dirty="0"/>
              <a:t>Para deshabilitar el uso del operador asignación ‘=’ en la declaración e inicialización de un objeto y que dicha declaración solo deba hacerse llamando al constructor del </a:t>
            </a:r>
            <a:r>
              <a:rPr lang="es-CU" dirty="0" smtClean="0"/>
              <a:t>mismo.</a:t>
            </a:r>
          </a:p>
          <a:p>
            <a:r>
              <a:rPr lang="es-CU" dirty="0" smtClean="0"/>
              <a:t>Se </a:t>
            </a:r>
            <a:r>
              <a:rPr lang="es-CU" dirty="0"/>
              <a:t>usa la palabra reservada ‘explicit ’en la declaración del constructor</a:t>
            </a:r>
            <a:r>
              <a:rPr lang="es-CU" dirty="0" smtClean="0"/>
              <a:t>.</a:t>
            </a:r>
          </a:p>
          <a:p>
            <a:r>
              <a:rPr lang="es-CU" dirty="0" smtClean="0"/>
              <a:t>Esta </a:t>
            </a:r>
            <a:r>
              <a:rPr lang="es-CU" dirty="0"/>
              <a:t>característica es muy útil cuando en la clase se va a definir una sobrecarga del operador asignación ‘=’.</a:t>
            </a:r>
            <a:endParaRPr lang="es-ES" dirty="0"/>
          </a:p>
          <a:p>
            <a:endParaRPr lang="es-ES" dirty="0"/>
          </a:p>
          <a:p>
            <a:endParaRPr lang="es-ES" dirty="0"/>
          </a:p>
          <a:p>
            <a:endParaRPr lang="es-ES" dirty="0"/>
          </a:p>
          <a:p>
            <a:endParaRPr lang="es-ES" dirty="0"/>
          </a:p>
          <a:p>
            <a:endParaRPr lang="es-ES" dirty="0"/>
          </a:p>
          <a:p>
            <a:pPr marL="0" indent="0">
              <a:buNone/>
            </a:pPr>
            <a:endParaRPr lang="es-ES" dirty="0"/>
          </a:p>
          <a:p>
            <a:endParaRPr lang="es-ES" dirty="0"/>
          </a:p>
        </p:txBody>
      </p:sp>
      <p:sp>
        <p:nvSpPr>
          <p:cNvPr id="4" name="Rectángulo 3"/>
          <p:cNvSpPr/>
          <p:nvPr/>
        </p:nvSpPr>
        <p:spPr>
          <a:xfrm>
            <a:off x="677334" y="3638350"/>
            <a:ext cx="8139407" cy="2462213"/>
          </a:xfrm>
          <a:prstGeom prst="rect">
            <a:avLst/>
          </a:prstGeom>
        </p:spPr>
        <p:txBody>
          <a:bodyPr wrap="square">
            <a:spAutoFit/>
          </a:bodyPr>
          <a:lstStyle/>
          <a:p>
            <a:r>
              <a:rPr lang="es-ES" sz="1400" dirty="0">
                <a:solidFill>
                  <a:srgbClr val="008000"/>
                </a:solidFill>
                <a:latin typeface="Consolas" panose="020B0609020204030204" pitchFamily="49" charset="0"/>
              </a:rPr>
              <a:t>// </a:t>
            </a:r>
            <a:r>
              <a:rPr lang="es-ES" sz="1400" dirty="0" smtClean="0">
                <a:solidFill>
                  <a:srgbClr val="008000"/>
                </a:solidFill>
                <a:latin typeface="Consolas" panose="020B0609020204030204" pitchFamily="49" charset="0"/>
              </a:rPr>
              <a:t>...</a:t>
            </a:r>
            <a:endParaRPr lang="es-ES" sz="1400" dirty="0" smtClean="0">
              <a:solidFill>
                <a:srgbClr val="0000FF"/>
              </a:solidFill>
              <a:latin typeface="Consolas" panose="020B0609020204030204" pitchFamily="49" charset="0"/>
            </a:endParaRPr>
          </a:p>
          <a:p>
            <a:r>
              <a:rPr lang="es-ES" sz="1400" dirty="0" err="1" smtClean="0">
                <a:solidFill>
                  <a:srgbClr val="0000FF"/>
                </a:solidFill>
                <a:latin typeface="Consolas" panose="020B0609020204030204" pitchFamily="49" charset="0"/>
              </a:rPr>
              <a:t>template</a:t>
            </a:r>
            <a:r>
              <a:rPr lang="es-ES" sz="1400" dirty="0">
                <a:solidFill>
                  <a:srgbClr val="000000"/>
                </a:solidFill>
                <a:latin typeface="Consolas" panose="020B0609020204030204" pitchFamily="49" charset="0"/>
              </a:rPr>
              <a:t> &lt;</a:t>
            </a:r>
            <a:r>
              <a:rPr lang="es-ES" sz="1400" dirty="0" err="1">
                <a:solidFill>
                  <a:srgbClr val="0000FF"/>
                </a:solidFill>
                <a:latin typeface="Consolas" panose="020B0609020204030204" pitchFamily="49" charset="0"/>
              </a:rPr>
              <a:t>class</a:t>
            </a:r>
            <a:r>
              <a:rPr lang="es-ES" sz="1400" dirty="0">
                <a:solidFill>
                  <a:srgbClr val="000000"/>
                </a:solidFill>
                <a:latin typeface="Consolas" panose="020B0609020204030204" pitchFamily="49" charset="0"/>
              </a:rPr>
              <a:t> </a:t>
            </a:r>
            <a:r>
              <a:rPr lang="es-ES" sz="1400" dirty="0">
                <a:solidFill>
                  <a:srgbClr val="267F99"/>
                </a:solidFill>
                <a:latin typeface="Consolas" panose="020B0609020204030204" pitchFamily="49" charset="0"/>
              </a:rPr>
              <a:t>T</a:t>
            </a:r>
            <a:r>
              <a:rPr lang="es-ES" sz="1400" dirty="0">
                <a:solidFill>
                  <a:srgbClr val="000000"/>
                </a:solidFill>
                <a:latin typeface="Consolas" panose="020B0609020204030204" pitchFamily="49" charset="0"/>
              </a:rPr>
              <a:t>&gt;</a:t>
            </a:r>
          </a:p>
          <a:p>
            <a:r>
              <a:rPr lang="es-ES" sz="1400" dirty="0" err="1">
                <a:solidFill>
                  <a:srgbClr val="0000FF"/>
                </a:solidFill>
                <a:latin typeface="Consolas" panose="020B0609020204030204" pitchFamily="49" charset="0"/>
              </a:rPr>
              <a:t>class</a:t>
            </a:r>
            <a:r>
              <a:rPr lang="es-ES" sz="1400" dirty="0">
                <a:solidFill>
                  <a:srgbClr val="000000"/>
                </a:solidFill>
                <a:latin typeface="Consolas" panose="020B0609020204030204" pitchFamily="49" charset="0"/>
              </a:rPr>
              <a:t> </a:t>
            </a:r>
            <a:r>
              <a:rPr lang="es-ES" sz="1400" dirty="0" err="1">
                <a:solidFill>
                  <a:srgbClr val="267F99"/>
                </a:solidFill>
                <a:latin typeface="Consolas" panose="020B0609020204030204" pitchFamily="49" charset="0"/>
              </a:rPr>
              <a:t>Node</a:t>
            </a:r>
            <a:r>
              <a:rPr lang="es-ES" sz="1400" dirty="0">
                <a:solidFill>
                  <a:srgbClr val="000000"/>
                </a:solidFill>
                <a:latin typeface="Consolas" panose="020B0609020204030204" pitchFamily="49" charset="0"/>
              </a:rPr>
              <a:t>{</a:t>
            </a:r>
          </a:p>
          <a:p>
            <a:r>
              <a:rPr lang="es-ES" sz="1400" dirty="0" err="1">
                <a:solidFill>
                  <a:srgbClr val="0000FF"/>
                </a:solidFill>
                <a:latin typeface="Consolas" panose="020B0609020204030204" pitchFamily="49" charset="0"/>
              </a:rPr>
              <a:t>public</a:t>
            </a:r>
            <a:r>
              <a:rPr lang="es-ES" sz="1400" dirty="0">
                <a:solidFill>
                  <a:srgbClr val="0000FF"/>
                </a:solidFill>
                <a:latin typeface="Consolas" panose="020B0609020204030204" pitchFamily="49" charset="0"/>
              </a:rPr>
              <a:t>:</a:t>
            </a:r>
            <a:endParaRPr lang="es-ES" sz="1400" dirty="0">
              <a:solidFill>
                <a:srgbClr val="000000"/>
              </a:solidFill>
              <a:latin typeface="Consolas" panose="020B0609020204030204" pitchFamily="49" charset="0"/>
            </a:endParaRPr>
          </a:p>
          <a:p>
            <a:r>
              <a:rPr lang="es-ES" sz="1400" dirty="0">
                <a:solidFill>
                  <a:srgbClr val="000000"/>
                </a:solidFill>
                <a:latin typeface="Consolas" panose="020B0609020204030204" pitchFamily="49" charset="0"/>
              </a:rPr>
              <a:t>    T </a:t>
            </a:r>
            <a:r>
              <a:rPr lang="es-ES" sz="1400" dirty="0" err="1">
                <a:solidFill>
                  <a:srgbClr val="000000"/>
                </a:solidFill>
                <a:latin typeface="Consolas" panose="020B0609020204030204" pitchFamily="49" charset="0"/>
              </a:rPr>
              <a:t>value</a:t>
            </a:r>
            <a:r>
              <a:rPr lang="es-ES" sz="1400" dirty="0">
                <a:solidFill>
                  <a:srgbClr val="000000"/>
                </a:solidFill>
                <a:latin typeface="Consolas" panose="020B0609020204030204" pitchFamily="49" charset="0"/>
              </a:rPr>
              <a:t>;</a:t>
            </a:r>
          </a:p>
          <a:p>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Node</a:t>
            </a:r>
            <a:r>
              <a:rPr lang="es-ES" sz="1400" dirty="0">
                <a:solidFill>
                  <a:srgbClr val="000000"/>
                </a:solidFill>
                <a:latin typeface="Consolas" panose="020B0609020204030204" pitchFamily="49" charset="0"/>
              </a:rPr>
              <a:t>&lt;T&gt; *</a:t>
            </a:r>
            <a:r>
              <a:rPr lang="es-ES" sz="1400" dirty="0" err="1">
                <a:solidFill>
                  <a:srgbClr val="000000"/>
                </a:solidFill>
                <a:latin typeface="Consolas" panose="020B0609020204030204" pitchFamily="49" charset="0"/>
              </a:rPr>
              <a:t>next</a:t>
            </a: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previous</a:t>
            </a:r>
            <a:r>
              <a:rPr lang="es-ES" sz="1400" dirty="0">
                <a:solidFill>
                  <a:srgbClr val="000000"/>
                </a:solidFill>
                <a:latin typeface="Consolas" panose="020B0609020204030204" pitchFamily="49" charset="0"/>
              </a:rPr>
              <a:t>;</a:t>
            </a:r>
          </a:p>
          <a:p>
            <a:r>
              <a:rPr lang="es-ES" sz="1400" dirty="0" smtClean="0">
                <a:solidFill>
                  <a:srgbClr val="000000"/>
                </a:solidFill>
                <a:latin typeface="Consolas" panose="020B0609020204030204" pitchFamily="49" charset="0"/>
              </a:rPr>
              <a:t>    </a:t>
            </a:r>
            <a:r>
              <a:rPr lang="es-ES" sz="1400" dirty="0" err="1" smtClean="0">
                <a:solidFill>
                  <a:srgbClr val="0000FF"/>
                </a:solidFill>
                <a:latin typeface="Consolas" panose="020B0609020204030204" pitchFamily="49" charset="0"/>
              </a:rPr>
              <a:t>explicit</a:t>
            </a:r>
            <a:r>
              <a:rPr lang="es-ES" sz="1400" dirty="0" smtClean="0">
                <a:solidFill>
                  <a:srgbClr val="000000"/>
                </a:solidFill>
                <a:latin typeface="Consolas" panose="020B0609020204030204" pitchFamily="49" charset="0"/>
              </a:rPr>
              <a:t> </a:t>
            </a:r>
            <a:r>
              <a:rPr lang="es-ES" sz="1400" dirty="0" err="1" smtClean="0">
                <a:solidFill>
                  <a:srgbClr val="795E26"/>
                </a:solidFill>
                <a:latin typeface="Consolas" panose="020B0609020204030204" pitchFamily="49" charset="0"/>
              </a:rPr>
              <a:t>Node</a:t>
            </a:r>
            <a:r>
              <a:rPr lang="es-ES" sz="1400" dirty="0" smtClean="0">
                <a:solidFill>
                  <a:srgbClr val="000000"/>
                </a:solidFill>
                <a:latin typeface="Consolas" panose="020B0609020204030204" pitchFamily="49" charset="0"/>
              </a:rPr>
              <a:t>(</a:t>
            </a:r>
            <a:r>
              <a:rPr lang="es-ES" sz="1400" dirty="0" smtClean="0">
                <a:solidFill>
                  <a:srgbClr val="267F99"/>
                </a:solidFill>
                <a:latin typeface="Consolas" panose="020B0609020204030204" pitchFamily="49" charset="0"/>
              </a:rPr>
              <a:t>T</a:t>
            </a:r>
            <a:r>
              <a:rPr lang="es-ES" sz="1400" dirty="0" smtClean="0">
                <a:solidFill>
                  <a:srgbClr val="000000"/>
                </a:solidFill>
                <a:latin typeface="Consolas" panose="020B0609020204030204" pitchFamily="49" charset="0"/>
              </a:rPr>
              <a:t> </a:t>
            </a:r>
            <a:r>
              <a:rPr lang="es-ES" sz="1400" dirty="0" err="1" smtClean="0">
                <a:solidFill>
                  <a:srgbClr val="001080"/>
                </a:solidFill>
                <a:latin typeface="Consolas" panose="020B0609020204030204" pitchFamily="49" charset="0"/>
              </a:rPr>
              <a:t>item</a:t>
            </a:r>
            <a:r>
              <a:rPr lang="es-ES" sz="1400" dirty="0" smtClean="0">
                <a:solidFill>
                  <a:srgbClr val="000000"/>
                </a:solidFill>
                <a:latin typeface="Consolas" panose="020B0609020204030204" pitchFamily="49" charset="0"/>
              </a:rPr>
              <a:t>): </a:t>
            </a:r>
            <a:r>
              <a:rPr lang="es-ES" sz="1400" dirty="0" err="1" smtClean="0">
                <a:solidFill>
                  <a:srgbClr val="795E26"/>
                </a:solidFill>
                <a:latin typeface="Consolas" panose="020B0609020204030204" pitchFamily="49" charset="0"/>
              </a:rPr>
              <a:t>value</a:t>
            </a:r>
            <a:r>
              <a:rPr lang="es-ES" sz="1400" dirty="0" smtClean="0">
                <a:solidFill>
                  <a:srgbClr val="000000"/>
                </a:solidFill>
                <a:latin typeface="Consolas" panose="020B0609020204030204" pitchFamily="49" charset="0"/>
              </a:rPr>
              <a:t>(</a:t>
            </a:r>
            <a:r>
              <a:rPr lang="es-ES" sz="1400" dirty="0" err="1" smtClean="0">
                <a:solidFill>
                  <a:srgbClr val="000000"/>
                </a:solidFill>
                <a:latin typeface="Consolas" panose="020B0609020204030204" pitchFamily="49" charset="0"/>
              </a:rPr>
              <a:t>item</a:t>
            </a:r>
            <a:r>
              <a:rPr lang="es-ES" sz="1400" dirty="0" smtClean="0">
                <a:solidFill>
                  <a:srgbClr val="000000"/>
                </a:solidFill>
                <a:latin typeface="Consolas" panose="020B0609020204030204" pitchFamily="49" charset="0"/>
              </a:rPr>
              <a:t>), </a:t>
            </a:r>
            <a:r>
              <a:rPr lang="es-ES" sz="1400" dirty="0" err="1" smtClean="0">
                <a:solidFill>
                  <a:srgbClr val="795E26"/>
                </a:solidFill>
                <a:latin typeface="Consolas" panose="020B0609020204030204" pitchFamily="49" charset="0"/>
              </a:rPr>
              <a:t>next</a:t>
            </a:r>
            <a:r>
              <a:rPr lang="es-ES" sz="1400" dirty="0" smtClean="0">
                <a:solidFill>
                  <a:srgbClr val="000000"/>
                </a:solidFill>
                <a:latin typeface="Consolas" panose="020B0609020204030204" pitchFamily="49" charset="0"/>
              </a:rPr>
              <a:t>(</a:t>
            </a:r>
            <a:r>
              <a:rPr lang="es-ES" sz="1400" dirty="0" smtClean="0">
                <a:solidFill>
                  <a:srgbClr val="0000FF"/>
                </a:solidFill>
                <a:latin typeface="Consolas" panose="020B0609020204030204" pitchFamily="49" charset="0"/>
              </a:rPr>
              <a:t>NULL</a:t>
            </a:r>
            <a:r>
              <a:rPr lang="es-ES" sz="1400" dirty="0" smtClean="0">
                <a:solidFill>
                  <a:srgbClr val="000000"/>
                </a:solidFill>
                <a:latin typeface="Consolas" panose="020B0609020204030204" pitchFamily="49" charset="0"/>
              </a:rPr>
              <a:t>), </a:t>
            </a:r>
            <a:r>
              <a:rPr lang="es-ES" sz="1400" dirty="0" err="1" smtClean="0">
                <a:solidFill>
                  <a:srgbClr val="795E26"/>
                </a:solidFill>
                <a:latin typeface="Consolas" panose="020B0609020204030204" pitchFamily="49" charset="0"/>
              </a:rPr>
              <a:t>previous</a:t>
            </a:r>
            <a:r>
              <a:rPr lang="es-ES" sz="1400" dirty="0" smtClean="0">
                <a:solidFill>
                  <a:srgbClr val="000000"/>
                </a:solidFill>
                <a:latin typeface="Consolas" panose="020B0609020204030204" pitchFamily="49" charset="0"/>
              </a:rPr>
              <a:t>(</a:t>
            </a:r>
            <a:r>
              <a:rPr lang="es-ES" sz="1400" dirty="0" smtClean="0">
                <a:solidFill>
                  <a:srgbClr val="0000FF"/>
                </a:solidFill>
                <a:latin typeface="Consolas" panose="020B0609020204030204" pitchFamily="49" charset="0"/>
              </a:rPr>
              <a:t>NULL</a:t>
            </a:r>
            <a:r>
              <a:rPr lang="es-ES" sz="1400" dirty="0" smtClean="0">
                <a:solidFill>
                  <a:srgbClr val="000000"/>
                </a:solidFill>
                <a:latin typeface="Consolas" panose="020B0609020204030204" pitchFamily="49" charset="0"/>
              </a:rPr>
              <a:t>){}</a:t>
            </a:r>
          </a:p>
          <a:p>
            <a:r>
              <a:rPr lang="es-ES" sz="1400" dirty="0" smtClean="0">
                <a:solidFill>
                  <a:srgbClr val="000000"/>
                </a:solidFill>
                <a:latin typeface="Consolas" panose="020B0609020204030204" pitchFamily="49" charset="0"/>
              </a:rPr>
              <a:t>};</a:t>
            </a:r>
          </a:p>
          <a:p>
            <a:endParaRPr lang="es-ES" sz="1400" dirty="0" smtClean="0">
              <a:solidFill>
                <a:srgbClr val="000000"/>
              </a:solidFill>
              <a:latin typeface="Consolas" panose="020B0609020204030204" pitchFamily="49" charset="0"/>
            </a:endParaRPr>
          </a:p>
          <a:p>
            <a:r>
              <a:rPr lang="es-ES" sz="1400" dirty="0">
                <a:solidFill>
                  <a:srgbClr val="008000"/>
                </a:solidFill>
                <a:latin typeface="Consolas" panose="020B0609020204030204" pitchFamily="49" charset="0"/>
              </a:rPr>
              <a:t>// ...</a:t>
            </a:r>
            <a:endParaRPr lang="es-ES" sz="1400" dirty="0">
              <a:solidFill>
                <a:srgbClr val="000000"/>
              </a:solidFill>
              <a:latin typeface="Consolas" panose="020B0609020204030204" pitchFamily="49" charset="0"/>
            </a:endParaRPr>
          </a:p>
          <a:p>
            <a:r>
              <a:rPr lang="es-ES" sz="1400" dirty="0" err="1">
                <a:solidFill>
                  <a:srgbClr val="000000"/>
                </a:solidFill>
                <a:latin typeface="Consolas" panose="020B0609020204030204" pitchFamily="49" charset="0"/>
              </a:rPr>
              <a:t>Node</a:t>
            </a:r>
            <a:r>
              <a:rPr lang="es-ES" sz="1400" dirty="0">
                <a:solidFill>
                  <a:srgbClr val="000000"/>
                </a:solidFill>
                <a:latin typeface="Consolas" panose="020B0609020204030204" pitchFamily="49" charset="0"/>
              </a:rPr>
              <a:t>&lt;</a:t>
            </a:r>
            <a:r>
              <a:rPr lang="es-ES" sz="1400" dirty="0" err="1">
                <a:solidFill>
                  <a:srgbClr val="0000FF"/>
                </a:solidFill>
                <a:latin typeface="Consolas" panose="020B0609020204030204" pitchFamily="49" charset="0"/>
              </a:rPr>
              <a:t>int</a:t>
            </a:r>
            <a:r>
              <a:rPr lang="es-ES" sz="1400" dirty="0">
                <a:solidFill>
                  <a:srgbClr val="000000"/>
                </a:solidFill>
                <a:latin typeface="Consolas" panose="020B0609020204030204" pitchFamily="49" charset="0"/>
              </a:rPr>
              <a:t>&gt; </a:t>
            </a:r>
            <a:r>
              <a:rPr lang="es-ES" sz="1400" dirty="0" err="1" smtClean="0">
                <a:solidFill>
                  <a:srgbClr val="000000"/>
                </a:solidFill>
                <a:latin typeface="Consolas" panose="020B0609020204030204" pitchFamily="49" charset="0"/>
              </a:rPr>
              <a:t>node</a:t>
            </a:r>
            <a:r>
              <a:rPr lang="es-ES" sz="1400" dirty="0" smtClean="0">
                <a:solidFill>
                  <a:srgbClr val="000000"/>
                </a:solidFill>
                <a:latin typeface="Consolas" panose="020B0609020204030204" pitchFamily="49" charset="0"/>
              </a:rPr>
              <a:t>(</a:t>
            </a:r>
            <a:r>
              <a:rPr lang="es-ES" sz="1400" dirty="0" smtClean="0">
                <a:solidFill>
                  <a:srgbClr val="09885A"/>
                </a:solidFill>
                <a:latin typeface="Consolas" panose="020B0609020204030204" pitchFamily="49" charset="0"/>
              </a:rPr>
              <a:t>5</a:t>
            </a:r>
            <a:r>
              <a:rPr lang="es-ES" sz="1400" dirty="0" smtClean="0">
                <a:latin typeface="Consolas" panose="020B0609020204030204" pitchFamily="49" charset="0"/>
              </a:rPr>
              <a:t>)</a:t>
            </a:r>
            <a:r>
              <a:rPr lang="es-ES" sz="1400" dirty="0" smtClean="0">
                <a:solidFill>
                  <a:srgbClr val="000000"/>
                </a:solidFill>
                <a:latin typeface="Consolas" panose="020B0609020204030204" pitchFamily="49" charset="0"/>
              </a:rPr>
              <a:t>; </a:t>
            </a:r>
            <a:r>
              <a:rPr lang="es-ES" sz="1400" dirty="0">
                <a:solidFill>
                  <a:srgbClr val="008000"/>
                </a:solidFill>
                <a:latin typeface="Consolas" panose="020B0609020204030204" pitchFamily="49" charset="0"/>
              </a:rPr>
              <a:t>// </a:t>
            </a:r>
            <a:r>
              <a:rPr lang="es-ES" sz="1400" dirty="0" smtClean="0">
                <a:solidFill>
                  <a:srgbClr val="008000"/>
                </a:solidFill>
                <a:latin typeface="Consolas" panose="020B0609020204030204" pitchFamily="49" charset="0"/>
              </a:rPr>
              <a:t>Ya no podemos hacer </a:t>
            </a:r>
            <a:r>
              <a:rPr lang="es-ES" sz="1400" dirty="0" err="1" smtClean="0">
                <a:solidFill>
                  <a:srgbClr val="008000"/>
                </a:solidFill>
                <a:latin typeface="Consolas" panose="020B0609020204030204" pitchFamily="49" charset="0"/>
              </a:rPr>
              <a:t>Node</a:t>
            </a:r>
            <a:r>
              <a:rPr lang="es-ES" sz="1400" dirty="0" smtClean="0">
                <a:solidFill>
                  <a:srgbClr val="008000"/>
                </a:solidFill>
                <a:latin typeface="Consolas" panose="020B0609020204030204" pitchFamily="49" charset="0"/>
              </a:rPr>
              <a:t>&lt;</a:t>
            </a:r>
            <a:r>
              <a:rPr lang="es-ES" sz="1400" dirty="0" err="1" smtClean="0">
                <a:solidFill>
                  <a:srgbClr val="008000"/>
                </a:solidFill>
                <a:latin typeface="Consolas" panose="020B0609020204030204" pitchFamily="49" charset="0"/>
              </a:rPr>
              <a:t>int</a:t>
            </a:r>
            <a:r>
              <a:rPr lang="es-ES" sz="1400" dirty="0" smtClean="0">
                <a:solidFill>
                  <a:srgbClr val="008000"/>
                </a:solidFill>
                <a:latin typeface="Consolas" panose="020B0609020204030204" pitchFamily="49" charset="0"/>
              </a:rPr>
              <a:t>&gt; </a:t>
            </a:r>
            <a:r>
              <a:rPr lang="es-ES" sz="1400" dirty="0" err="1" smtClean="0">
                <a:solidFill>
                  <a:srgbClr val="008000"/>
                </a:solidFill>
                <a:latin typeface="Consolas" panose="020B0609020204030204" pitchFamily="49" charset="0"/>
              </a:rPr>
              <a:t>node</a:t>
            </a:r>
            <a:r>
              <a:rPr lang="es-ES" sz="1400" dirty="0" smtClean="0">
                <a:solidFill>
                  <a:srgbClr val="008000"/>
                </a:solidFill>
                <a:latin typeface="Consolas" panose="020B0609020204030204" pitchFamily="49" charset="0"/>
              </a:rPr>
              <a:t> = 5; :_(</a:t>
            </a:r>
            <a:endParaRPr lang="es-ES" sz="1400" dirty="0">
              <a:solidFill>
                <a:srgbClr val="000000"/>
              </a:solidFill>
              <a:latin typeface="Consolas" panose="020B0609020204030204" pitchFamily="49" charset="0"/>
            </a:endParaRPr>
          </a:p>
        </p:txBody>
      </p:sp>
      <p:sp>
        <p:nvSpPr>
          <p:cNvPr id="5" name="Rectángulo 4"/>
          <p:cNvSpPr/>
          <p:nvPr/>
        </p:nvSpPr>
        <p:spPr>
          <a:xfrm>
            <a:off x="677334" y="3581999"/>
            <a:ext cx="8139407" cy="25185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4521372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555058"/>
          </a:xfrm>
        </p:spPr>
        <p:txBody>
          <a:bodyPr>
            <a:normAutofit/>
          </a:bodyPr>
          <a:lstStyle/>
          <a:p>
            <a:r>
              <a:rPr lang="es-ES" sz="2400" dirty="0" smtClean="0"/>
              <a:t>4) </a:t>
            </a:r>
            <a:r>
              <a:rPr lang="es-ES" sz="2400" dirty="0" err="1"/>
              <a:t>Deﬁnir</a:t>
            </a:r>
            <a:r>
              <a:rPr lang="es-ES" sz="2400" dirty="0"/>
              <a:t> un constructor que reciba un vector&lt;T&gt;. </a:t>
            </a:r>
          </a:p>
        </p:txBody>
      </p:sp>
      <p:sp>
        <p:nvSpPr>
          <p:cNvPr id="3" name="Marcador de contenido 2"/>
          <p:cNvSpPr>
            <a:spLocks noGrp="1"/>
          </p:cNvSpPr>
          <p:nvPr>
            <p:ph idx="1"/>
          </p:nvPr>
        </p:nvSpPr>
        <p:spPr>
          <a:xfrm>
            <a:off x="712268" y="3907857"/>
            <a:ext cx="8561733" cy="2133505"/>
          </a:xfrm>
        </p:spPr>
        <p:txBody>
          <a:bodyPr/>
          <a:lstStyle/>
          <a:p>
            <a:pPr lvl="1"/>
            <a:r>
              <a:rPr lang="es-ES" dirty="0" smtClean="0"/>
              <a:t>Para recorrer el vector usaremos el tipo de la miembro </a:t>
            </a:r>
            <a:r>
              <a:rPr lang="es-ES" dirty="0" err="1" smtClean="0"/>
              <a:t>iterator</a:t>
            </a:r>
            <a:r>
              <a:rPr lang="es-ES" dirty="0" smtClean="0"/>
              <a:t> del la clase vector&lt;T&gt;, accesible de la forma vector&lt;T&gt;::</a:t>
            </a:r>
            <a:r>
              <a:rPr lang="es-ES" dirty="0" err="1" smtClean="0"/>
              <a:t>iterator</a:t>
            </a:r>
            <a:r>
              <a:rPr lang="es-ES" dirty="0" smtClean="0"/>
              <a:t> el cual es un puntero a los elementos del vector. Todos los tipos que tengan esta propiedad tienen un método </a:t>
            </a:r>
            <a:r>
              <a:rPr lang="es-ES" dirty="0" err="1" smtClean="0"/>
              <a:t>begin</a:t>
            </a:r>
            <a:r>
              <a:rPr lang="es-ES" dirty="0" smtClean="0"/>
              <a:t>() y un método </a:t>
            </a:r>
            <a:r>
              <a:rPr lang="es-ES" dirty="0" err="1" smtClean="0"/>
              <a:t>end</a:t>
            </a:r>
            <a:r>
              <a:rPr lang="es-ES" dirty="0" smtClean="0"/>
              <a:t>() que son punteros al inicio y final de la secuencia. </a:t>
            </a:r>
          </a:p>
          <a:p>
            <a:endParaRPr lang="es-ES" dirty="0"/>
          </a:p>
          <a:p>
            <a:endParaRPr lang="es-ES" dirty="0"/>
          </a:p>
          <a:p>
            <a:endParaRPr lang="es-ES" dirty="0"/>
          </a:p>
          <a:p>
            <a:endParaRPr lang="es-ES" dirty="0"/>
          </a:p>
          <a:p>
            <a:endParaRPr lang="es-ES" dirty="0"/>
          </a:p>
          <a:p>
            <a:endParaRPr lang="es-ES" dirty="0"/>
          </a:p>
          <a:p>
            <a:endParaRPr lang="es-ES" dirty="0"/>
          </a:p>
        </p:txBody>
      </p:sp>
      <p:sp>
        <p:nvSpPr>
          <p:cNvPr id="4" name="Título 1"/>
          <p:cNvSpPr txBox="1">
            <a:spLocks/>
          </p:cNvSpPr>
          <p:nvPr/>
        </p:nvSpPr>
        <p:spPr>
          <a:xfrm>
            <a:off x="677334" y="3330342"/>
            <a:ext cx="8596668" cy="51976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400" dirty="0" smtClean="0"/>
              <a:t>a) Utilizar el </a:t>
            </a:r>
            <a:r>
              <a:rPr lang="es-ES" sz="2400" dirty="0" err="1" smtClean="0"/>
              <a:t>iterador</a:t>
            </a:r>
            <a:r>
              <a:rPr lang="es-ES" sz="2400" dirty="0" smtClean="0"/>
              <a:t> de vector&lt;T&gt; para recorrerlo. </a:t>
            </a:r>
            <a:endParaRPr lang="es-ES" sz="2400" dirty="0"/>
          </a:p>
        </p:txBody>
      </p:sp>
      <p:sp>
        <p:nvSpPr>
          <p:cNvPr id="5" name="Rectángulo 4"/>
          <p:cNvSpPr/>
          <p:nvPr/>
        </p:nvSpPr>
        <p:spPr>
          <a:xfrm>
            <a:off x="1880078" y="1567789"/>
            <a:ext cx="6191180" cy="1384995"/>
          </a:xfrm>
          <a:prstGeom prst="rect">
            <a:avLst/>
          </a:prstGeom>
        </p:spPr>
        <p:txBody>
          <a:bodyPr wrap="square">
            <a:spAutoFit/>
          </a:bodyPr>
          <a:lstStyle/>
          <a:p>
            <a:r>
              <a:rPr lang="en-US" sz="1400" dirty="0">
                <a:solidFill>
                  <a:srgbClr val="0000FF"/>
                </a:solidFill>
                <a:latin typeface="Consolas" panose="020B0609020204030204" pitchFamily="49" charset="0"/>
              </a:rPr>
              <a:t>explicit</a:t>
            </a:r>
            <a:r>
              <a:rPr lang="en-US" sz="1400" dirty="0">
                <a:solidFill>
                  <a:srgbClr val="000000"/>
                </a:solidFill>
                <a:latin typeface="Consolas" panose="020B0609020204030204" pitchFamily="49" charset="0"/>
              </a:rPr>
              <a:t> </a:t>
            </a:r>
            <a:r>
              <a:rPr lang="en-US" sz="1400" dirty="0" err="1">
                <a:solidFill>
                  <a:srgbClr val="795E26"/>
                </a:solidFill>
                <a:latin typeface="Consolas" panose="020B0609020204030204" pitchFamily="49" charset="0"/>
              </a:rPr>
              <a:t>LinkedList</a:t>
            </a:r>
            <a:r>
              <a:rPr lang="en-US" sz="1400" dirty="0">
                <a:solidFill>
                  <a:srgbClr val="000000"/>
                </a:solidFill>
                <a:latin typeface="Consolas" panose="020B0609020204030204" pitchFamily="49" charset="0"/>
              </a:rPr>
              <a:t>(</a:t>
            </a:r>
            <a:r>
              <a:rPr lang="en-US" sz="1400" dirty="0">
                <a:solidFill>
                  <a:srgbClr val="267F99"/>
                </a:solidFill>
                <a:latin typeface="Consolas" panose="020B0609020204030204" pitchFamily="49" charset="0"/>
              </a:rPr>
              <a:t>vector</a:t>
            </a:r>
            <a:r>
              <a:rPr lang="en-US" sz="1400" dirty="0">
                <a:solidFill>
                  <a:srgbClr val="000000"/>
                </a:solidFill>
                <a:latin typeface="Consolas" panose="020B0609020204030204" pitchFamily="49" charset="0"/>
              </a:rPr>
              <a:t>&lt;</a:t>
            </a:r>
            <a:r>
              <a:rPr lang="en-US" sz="1400" dirty="0">
                <a:solidFill>
                  <a:srgbClr val="267F99"/>
                </a:solidFill>
                <a:latin typeface="Consolas" panose="020B0609020204030204" pitchFamily="49" charset="0"/>
              </a:rPr>
              <a:t>T</a:t>
            </a:r>
            <a:r>
              <a:rPr lang="en-US" sz="1400" dirty="0">
                <a:solidFill>
                  <a:srgbClr val="000000"/>
                </a:solidFill>
                <a:latin typeface="Consolas" panose="020B0609020204030204" pitchFamily="49" charset="0"/>
              </a:rPr>
              <a:t>&gt; </a:t>
            </a:r>
            <a:r>
              <a:rPr lang="en-US" sz="1400" dirty="0">
                <a:solidFill>
                  <a:srgbClr val="0000FF"/>
                </a:solidFill>
                <a:latin typeface="Consolas" panose="020B0609020204030204" pitchFamily="49" charset="0"/>
              </a:rPr>
              <a:t>&amp;</a:t>
            </a:r>
            <a:r>
              <a:rPr lang="en-US" sz="1400" dirty="0">
                <a:solidFill>
                  <a:srgbClr val="001080"/>
                </a:solidFill>
                <a:latin typeface="Consolas" panose="020B0609020204030204" pitchFamily="49" charset="0"/>
              </a:rPr>
              <a:t>vector1</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length = </a:t>
            </a:r>
            <a:r>
              <a:rPr lang="en-US" sz="1400" dirty="0">
                <a:solidFill>
                  <a:srgbClr val="09885A"/>
                </a:solidFill>
                <a:latin typeface="Consolas" panose="020B0609020204030204" pitchFamily="49" charset="0"/>
              </a:rPr>
              <a:t>0</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typename</a:t>
            </a:r>
            <a:r>
              <a:rPr lang="en-US" sz="1400" dirty="0">
                <a:solidFill>
                  <a:srgbClr val="000000"/>
                </a:solidFill>
                <a:latin typeface="Consolas" panose="020B0609020204030204" pitchFamily="49" charset="0"/>
              </a:rPr>
              <a:t> </a:t>
            </a:r>
            <a:r>
              <a:rPr lang="en-US" sz="1400" dirty="0">
                <a:solidFill>
                  <a:srgbClr val="267F99"/>
                </a:solidFill>
                <a:latin typeface="Consolas" panose="020B0609020204030204" pitchFamily="49" charset="0"/>
              </a:rPr>
              <a:t>vector</a:t>
            </a:r>
            <a:r>
              <a:rPr lang="en-US" sz="1400" dirty="0">
                <a:solidFill>
                  <a:srgbClr val="000000"/>
                </a:solidFill>
                <a:latin typeface="Consolas" panose="020B0609020204030204" pitchFamily="49" charset="0"/>
              </a:rPr>
              <a:t>&lt;</a:t>
            </a:r>
            <a:r>
              <a:rPr lang="en-US" sz="1400" dirty="0">
                <a:solidFill>
                  <a:srgbClr val="267F99"/>
                </a:solidFill>
                <a:latin typeface="Consolas" panose="020B0609020204030204" pitchFamily="49" charset="0"/>
              </a:rPr>
              <a:t>T</a:t>
            </a:r>
            <a:r>
              <a:rPr lang="en-US" sz="1400" dirty="0">
                <a:solidFill>
                  <a:srgbClr val="000000"/>
                </a:solidFill>
                <a:latin typeface="Consolas" panose="020B0609020204030204" pitchFamily="49" charset="0"/>
              </a:rPr>
              <a:t>&gt;::</a:t>
            </a:r>
            <a:r>
              <a:rPr lang="en-US" sz="1400" dirty="0">
                <a:solidFill>
                  <a:srgbClr val="267F99"/>
                </a:solidFill>
                <a:latin typeface="Consolas" panose="020B0609020204030204" pitchFamily="49" charset="0"/>
              </a:rPr>
              <a:t>iterator</a:t>
            </a:r>
            <a:r>
              <a:rPr lang="en-US" sz="1400" dirty="0">
                <a:solidFill>
                  <a:srgbClr val="000000"/>
                </a:solidFill>
                <a:latin typeface="Consolas" panose="020B0609020204030204" pitchFamily="49" charset="0"/>
              </a:rPr>
              <a:t> it;</a:t>
            </a:r>
          </a:p>
          <a:p>
            <a:r>
              <a:rPr lang="en-US" sz="1400" dirty="0">
                <a:solidFill>
                  <a:srgbClr val="000000"/>
                </a:solidFill>
                <a:latin typeface="Consolas" panose="020B0609020204030204" pitchFamily="49" charset="0"/>
              </a:rPr>
              <a:t>        </a:t>
            </a:r>
            <a:r>
              <a:rPr lang="en-US" sz="1400" dirty="0">
                <a:solidFill>
                  <a:srgbClr val="AF00DB"/>
                </a:solidFill>
                <a:latin typeface="Consolas" panose="020B0609020204030204" pitchFamily="49" charset="0"/>
              </a:rPr>
              <a:t>for</a:t>
            </a:r>
            <a:r>
              <a:rPr lang="en-US" sz="1400" dirty="0">
                <a:solidFill>
                  <a:srgbClr val="000000"/>
                </a:solidFill>
                <a:latin typeface="Consolas" panose="020B0609020204030204" pitchFamily="49" charset="0"/>
              </a:rPr>
              <a:t> (it = </a:t>
            </a:r>
            <a:r>
              <a:rPr lang="en-US" sz="1400" dirty="0">
                <a:solidFill>
                  <a:srgbClr val="001080"/>
                </a:solidFill>
                <a:latin typeface="Consolas" panose="020B0609020204030204" pitchFamily="49" charset="0"/>
              </a:rPr>
              <a:t>vector1</a:t>
            </a:r>
            <a:r>
              <a:rPr lang="en-US" sz="1400" dirty="0">
                <a:solidFill>
                  <a:srgbClr val="000000"/>
                </a:solidFill>
                <a:latin typeface="Consolas" panose="020B0609020204030204" pitchFamily="49" charset="0"/>
              </a:rPr>
              <a:t>.</a:t>
            </a:r>
            <a:r>
              <a:rPr lang="en-US" sz="1400" dirty="0">
                <a:solidFill>
                  <a:srgbClr val="795E26"/>
                </a:solidFill>
                <a:latin typeface="Consolas" panose="020B0609020204030204" pitchFamily="49" charset="0"/>
              </a:rPr>
              <a:t>begin</a:t>
            </a:r>
            <a:r>
              <a:rPr lang="en-US" sz="1400" dirty="0">
                <a:solidFill>
                  <a:srgbClr val="000000"/>
                </a:solidFill>
                <a:latin typeface="Consolas" panose="020B0609020204030204" pitchFamily="49" charset="0"/>
              </a:rPr>
              <a:t>(); it != </a:t>
            </a:r>
            <a:r>
              <a:rPr lang="en-US" sz="1400" dirty="0">
                <a:solidFill>
                  <a:srgbClr val="001080"/>
                </a:solidFill>
                <a:latin typeface="Consolas" panose="020B0609020204030204" pitchFamily="49" charset="0"/>
              </a:rPr>
              <a:t>vector1</a:t>
            </a:r>
            <a:r>
              <a:rPr lang="en-US" sz="1400" dirty="0">
                <a:solidFill>
                  <a:srgbClr val="000000"/>
                </a:solidFill>
                <a:latin typeface="Consolas" panose="020B0609020204030204" pitchFamily="49" charset="0"/>
              </a:rPr>
              <a:t>.</a:t>
            </a:r>
            <a:r>
              <a:rPr lang="en-US" sz="1400" dirty="0">
                <a:solidFill>
                  <a:srgbClr val="795E26"/>
                </a:solidFill>
                <a:latin typeface="Consolas" panose="020B0609020204030204" pitchFamily="49" charset="0"/>
              </a:rPr>
              <a:t>end</a:t>
            </a:r>
            <a:r>
              <a:rPr lang="en-US" sz="1400" dirty="0">
                <a:solidFill>
                  <a:srgbClr val="000000"/>
                </a:solidFill>
                <a:latin typeface="Consolas" panose="020B0609020204030204" pitchFamily="49" charset="0"/>
              </a:rPr>
              <a:t>(); it++)</a:t>
            </a:r>
          </a:p>
          <a:p>
            <a:r>
              <a:rPr lang="en-US" sz="1400" dirty="0">
                <a:solidFill>
                  <a:srgbClr val="000000"/>
                </a:solidFill>
                <a:latin typeface="Consolas" panose="020B0609020204030204" pitchFamily="49" charset="0"/>
              </a:rPr>
              <a:t>            </a:t>
            </a:r>
            <a:r>
              <a:rPr lang="en-US" sz="1400" dirty="0" err="1">
                <a:solidFill>
                  <a:srgbClr val="795E26"/>
                </a:solidFill>
                <a:latin typeface="Consolas" panose="020B0609020204030204" pitchFamily="49" charset="0"/>
              </a:rPr>
              <a:t>AddLast</a:t>
            </a:r>
            <a:r>
              <a:rPr lang="en-US" sz="1400" dirty="0">
                <a:solidFill>
                  <a:srgbClr val="000000"/>
                </a:solidFill>
                <a:latin typeface="Consolas" panose="020B0609020204030204" pitchFamily="49" charset="0"/>
              </a:rPr>
              <a:t>(*it);</a:t>
            </a:r>
          </a:p>
          <a:p>
            <a:r>
              <a:rPr lang="en-US" sz="1400" dirty="0" smtClean="0">
                <a:solidFill>
                  <a:srgbClr val="000000"/>
                </a:solidFill>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
        <p:nvSpPr>
          <p:cNvPr id="6" name="Rectángulo 5"/>
          <p:cNvSpPr/>
          <p:nvPr/>
        </p:nvSpPr>
        <p:spPr>
          <a:xfrm>
            <a:off x="1771048" y="1434164"/>
            <a:ext cx="6448927" cy="1703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2487417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523350"/>
            <a:ext cx="8596668" cy="511491"/>
          </a:xfrm>
        </p:spPr>
        <p:txBody>
          <a:bodyPr>
            <a:normAutofit/>
          </a:bodyPr>
          <a:lstStyle/>
          <a:p>
            <a:r>
              <a:rPr lang="es-ES" sz="2400" dirty="0"/>
              <a:t>5. </a:t>
            </a:r>
            <a:r>
              <a:rPr lang="es-ES" sz="2400" dirty="0" err="1"/>
              <a:t>Deﬁnir</a:t>
            </a:r>
            <a:r>
              <a:rPr lang="es-ES" sz="2400" dirty="0"/>
              <a:t> el destructor de la </a:t>
            </a:r>
            <a:r>
              <a:rPr lang="es-ES" sz="2400" dirty="0" smtClean="0"/>
              <a:t>clase</a:t>
            </a:r>
            <a:endParaRPr lang="es-ES" sz="2400" dirty="0"/>
          </a:p>
        </p:txBody>
      </p:sp>
      <p:sp>
        <p:nvSpPr>
          <p:cNvPr id="3" name="Marcador de contenido 2"/>
          <p:cNvSpPr>
            <a:spLocks noGrp="1"/>
          </p:cNvSpPr>
          <p:nvPr>
            <p:ph idx="1"/>
          </p:nvPr>
        </p:nvSpPr>
        <p:spPr>
          <a:xfrm>
            <a:off x="677334" y="4526896"/>
            <a:ext cx="8596668" cy="2027910"/>
          </a:xfrm>
        </p:spPr>
        <p:txBody>
          <a:bodyPr>
            <a:normAutofit/>
          </a:bodyPr>
          <a:lstStyle/>
          <a:p>
            <a:pPr lvl="1"/>
            <a:r>
              <a:rPr lang="es-CU" dirty="0"/>
              <a:t>El destructor es un método de la clase que se usa para destruir objetos del tipo de la clase, no tiene parámetros de entrada ni valor de retorno. </a:t>
            </a:r>
            <a:endParaRPr lang="es-CU" dirty="0" smtClean="0"/>
          </a:p>
          <a:p>
            <a:pPr lvl="1"/>
            <a:r>
              <a:rPr lang="es-CU" dirty="0" smtClean="0"/>
              <a:t>Para </a:t>
            </a:r>
            <a:r>
              <a:rPr lang="es-CU" dirty="0"/>
              <a:t>declarar un destructor se utiliza el caracter(~) seguido del nombre la </a:t>
            </a:r>
            <a:r>
              <a:rPr lang="es-CU" dirty="0" smtClean="0"/>
              <a:t>clase. </a:t>
            </a:r>
          </a:p>
          <a:p>
            <a:pPr lvl="1"/>
            <a:r>
              <a:rPr lang="es-CU" dirty="0" smtClean="0"/>
              <a:t>Solo </a:t>
            </a:r>
            <a:r>
              <a:rPr lang="es-CU" dirty="0"/>
              <a:t>es necesario crear un destructor personalizado cuando la clase utiliza recursos del sistema que necesitan ser liberados</a:t>
            </a:r>
            <a:r>
              <a:rPr lang="es-CU" dirty="0" smtClean="0"/>
              <a:t>. Como es el caso de los nodos de la linkedlist.</a:t>
            </a:r>
            <a:endParaRPr lang="es-ES" dirty="0"/>
          </a:p>
          <a:p>
            <a:endParaRPr lang="es-ES" dirty="0"/>
          </a:p>
          <a:p>
            <a:endParaRPr lang="es-ES" dirty="0"/>
          </a:p>
          <a:p>
            <a:endParaRPr lang="es-ES" dirty="0"/>
          </a:p>
          <a:p>
            <a:endParaRPr lang="es-ES" dirty="0"/>
          </a:p>
          <a:p>
            <a:endParaRPr lang="es-ES" dirty="0"/>
          </a:p>
          <a:p>
            <a:endParaRPr lang="es-ES" dirty="0"/>
          </a:p>
          <a:p>
            <a:pPr marL="0" indent="0">
              <a:buNone/>
            </a:pPr>
            <a:endParaRPr lang="es-ES" dirty="0"/>
          </a:p>
          <a:p>
            <a:endParaRPr lang="es-ES" dirty="0"/>
          </a:p>
        </p:txBody>
      </p:sp>
      <p:sp>
        <p:nvSpPr>
          <p:cNvPr id="4" name="Título 1"/>
          <p:cNvSpPr txBox="1">
            <a:spLocks/>
          </p:cNvSpPr>
          <p:nvPr/>
        </p:nvSpPr>
        <p:spPr>
          <a:xfrm>
            <a:off x="677334" y="3900309"/>
            <a:ext cx="8596668" cy="51149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400" dirty="0" smtClean="0"/>
              <a:t>a) ¿Qué es un destructor? </a:t>
            </a:r>
            <a:endParaRPr lang="es-ES" sz="2400" dirty="0"/>
          </a:p>
        </p:txBody>
      </p:sp>
      <p:sp>
        <p:nvSpPr>
          <p:cNvPr id="5" name="Rectángulo 4"/>
          <p:cNvSpPr/>
          <p:nvPr/>
        </p:nvSpPr>
        <p:spPr>
          <a:xfrm>
            <a:off x="3124112" y="1590412"/>
            <a:ext cx="3703111" cy="1754326"/>
          </a:xfrm>
          <a:prstGeom prst="rect">
            <a:avLst/>
          </a:prstGeom>
        </p:spPr>
        <p:txBody>
          <a:bodyPr wrap="square">
            <a:spAutoFit/>
          </a:bodyPr>
          <a:lstStyle/>
          <a:p>
            <a:r>
              <a:rPr lang="es-ES" dirty="0">
                <a:solidFill>
                  <a:srgbClr val="008000"/>
                </a:solidFill>
                <a:latin typeface="Consolas" panose="020B0609020204030204" pitchFamily="49" charset="0"/>
              </a:rPr>
              <a:t>// </a:t>
            </a:r>
            <a:r>
              <a:rPr lang="es-ES" dirty="0" smtClean="0">
                <a:solidFill>
                  <a:srgbClr val="008000"/>
                </a:solidFill>
                <a:latin typeface="Consolas" panose="020B0609020204030204" pitchFamily="49" charset="0"/>
              </a:rPr>
              <a:t>...</a:t>
            </a:r>
            <a:endParaRPr lang="es-ES" dirty="0" smtClean="0">
              <a:solidFill>
                <a:srgbClr val="795E26"/>
              </a:solidFill>
              <a:latin typeface="Consolas" panose="020B0609020204030204" pitchFamily="49" charset="0"/>
            </a:endParaRPr>
          </a:p>
          <a:p>
            <a:r>
              <a:rPr lang="es-ES" dirty="0" smtClean="0">
                <a:solidFill>
                  <a:srgbClr val="795E26"/>
                </a:solidFill>
                <a:latin typeface="Consolas" panose="020B0609020204030204" pitchFamily="49" charset="0"/>
              </a:rPr>
              <a:t>~</a:t>
            </a:r>
            <a:r>
              <a:rPr lang="es-ES" dirty="0" err="1">
                <a:solidFill>
                  <a:srgbClr val="795E26"/>
                </a:solidFill>
                <a:latin typeface="Consolas" panose="020B0609020204030204" pitchFamily="49" charset="0"/>
              </a:rPr>
              <a:t>LinkedList</a:t>
            </a:r>
            <a:r>
              <a:rPr lang="es-ES" dirty="0">
                <a:solidFill>
                  <a:srgbClr val="000000"/>
                </a:solidFill>
                <a:latin typeface="Consolas" panose="020B0609020204030204" pitchFamily="49" charset="0"/>
              </a:rPr>
              <a:t>() {</a:t>
            </a:r>
          </a:p>
          <a:p>
            <a:r>
              <a:rPr lang="es-ES" dirty="0">
                <a:solidFill>
                  <a:srgbClr val="000000"/>
                </a:solidFill>
                <a:latin typeface="Consolas" panose="020B0609020204030204" pitchFamily="49" charset="0"/>
              </a:rPr>
              <a:t>        </a:t>
            </a:r>
            <a:r>
              <a:rPr lang="es-ES" dirty="0" err="1">
                <a:solidFill>
                  <a:srgbClr val="AF00DB"/>
                </a:solidFill>
                <a:latin typeface="Consolas" panose="020B0609020204030204" pitchFamily="49" charset="0"/>
              </a:rPr>
              <a:t>while</a:t>
            </a:r>
            <a:r>
              <a:rPr lang="es-ES" dirty="0">
                <a:solidFill>
                  <a:srgbClr val="000000"/>
                </a:solidFill>
                <a:latin typeface="Consolas" panose="020B0609020204030204" pitchFamily="49" charset="0"/>
              </a:rPr>
              <a:t>(</a:t>
            </a:r>
            <a:r>
              <a:rPr lang="es-ES" dirty="0" err="1">
                <a:solidFill>
                  <a:srgbClr val="000000"/>
                </a:solidFill>
                <a:latin typeface="Consolas" panose="020B0609020204030204" pitchFamily="49" charset="0"/>
              </a:rPr>
              <a:t>length</a:t>
            </a:r>
            <a:r>
              <a:rPr lang="es-ES" dirty="0">
                <a:solidFill>
                  <a:srgbClr val="000000"/>
                </a:solidFill>
                <a:latin typeface="Consolas" panose="020B0609020204030204" pitchFamily="49" charset="0"/>
              </a:rPr>
              <a:t> &gt; </a:t>
            </a:r>
            <a:r>
              <a:rPr lang="es-ES" dirty="0">
                <a:solidFill>
                  <a:srgbClr val="09885A"/>
                </a:solidFill>
                <a:latin typeface="Consolas" panose="020B0609020204030204" pitchFamily="49" charset="0"/>
              </a:rPr>
              <a:t>0</a:t>
            </a:r>
            <a:r>
              <a:rPr lang="es-ES"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            </a:t>
            </a:r>
            <a:r>
              <a:rPr lang="es-ES" dirty="0" err="1">
                <a:solidFill>
                  <a:srgbClr val="795E26"/>
                </a:solidFill>
                <a:latin typeface="Consolas" panose="020B0609020204030204" pitchFamily="49" charset="0"/>
              </a:rPr>
              <a:t>RemoveLast</a:t>
            </a:r>
            <a:r>
              <a:rPr lang="es-ES" dirty="0">
                <a:solidFill>
                  <a:srgbClr val="000000"/>
                </a:solidFill>
                <a:latin typeface="Consolas" panose="020B0609020204030204" pitchFamily="49" charset="0"/>
              </a:rPr>
              <a:t>();</a:t>
            </a:r>
          </a:p>
          <a:p>
            <a:r>
              <a:rPr lang="es-ES" dirty="0" smtClean="0">
                <a:solidFill>
                  <a:srgbClr val="000000"/>
                </a:solidFill>
                <a:latin typeface="Consolas" panose="020B0609020204030204" pitchFamily="49" charset="0"/>
              </a:rPr>
              <a:t>}</a:t>
            </a:r>
          </a:p>
          <a:p>
            <a:r>
              <a:rPr lang="es-ES" dirty="0">
                <a:solidFill>
                  <a:srgbClr val="008000"/>
                </a:solidFill>
                <a:latin typeface="Consolas" panose="020B0609020204030204" pitchFamily="49" charset="0"/>
              </a:rPr>
              <a:t>// </a:t>
            </a:r>
            <a:r>
              <a:rPr lang="es-ES" dirty="0" smtClean="0">
                <a:solidFill>
                  <a:srgbClr val="008000"/>
                </a:solidFill>
                <a:latin typeface="Consolas" panose="020B0609020204030204" pitchFamily="49" charset="0"/>
              </a:rPr>
              <a:t>...</a:t>
            </a:r>
            <a:endParaRPr lang="es-ES" dirty="0">
              <a:solidFill>
                <a:srgbClr val="000000"/>
              </a:solidFill>
              <a:latin typeface="Consolas" panose="020B0609020204030204" pitchFamily="49" charset="0"/>
            </a:endParaRPr>
          </a:p>
        </p:txBody>
      </p:sp>
      <p:sp>
        <p:nvSpPr>
          <p:cNvPr id="6" name="Rectángulo 5"/>
          <p:cNvSpPr/>
          <p:nvPr/>
        </p:nvSpPr>
        <p:spPr>
          <a:xfrm>
            <a:off x="3128211" y="1590412"/>
            <a:ext cx="3705726" cy="17495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7249655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526181"/>
          </a:xfrm>
        </p:spPr>
        <p:txBody>
          <a:bodyPr>
            <a:normAutofit/>
          </a:bodyPr>
          <a:lstStyle/>
          <a:p>
            <a:r>
              <a:rPr lang="es-ES" sz="2400" dirty="0"/>
              <a:t>b</a:t>
            </a:r>
            <a:r>
              <a:rPr lang="es-ES" sz="2400" dirty="0" smtClean="0"/>
              <a:t>) </a:t>
            </a:r>
            <a:r>
              <a:rPr lang="es-ES" sz="2400" dirty="0"/>
              <a:t>¿Cuándo se debe </a:t>
            </a:r>
            <a:r>
              <a:rPr lang="es-ES" sz="2400" dirty="0" err="1"/>
              <a:t>deﬁnir</a:t>
            </a:r>
            <a:r>
              <a:rPr lang="es-ES" sz="2400" dirty="0"/>
              <a:t> el destructor como virtual? </a:t>
            </a:r>
          </a:p>
        </p:txBody>
      </p:sp>
      <p:sp>
        <p:nvSpPr>
          <p:cNvPr id="3" name="Marcador de contenido 2"/>
          <p:cNvSpPr>
            <a:spLocks noGrp="1"/>
          </p:cNvSpPr>
          <p:nvPr>
            <p:ph idx="1"/>
          </p:nvPr>
        </p:nvSpPr>
        <p:spPr>
          <a:xfrm>
            <a:off x="677334" y="1142702"/>
            <a:ext cx="8596668" cy="2543774"/>
          </a:xfrm>
        </p:spPr>
        <p:txBody>
          <a:bodyPr>
            <a:normAutofit/>
          </a:bodyPr>
          <a:lstStyle/>
          <a:p>
            <a:r>
              <a:rPr lang="es-ES" dirty="0" smtClean="0"/>
              <a:t>Los destructores virtual sacar a relucir su utilidad en aquellos casos donde tenemos una clase B que hereda de una clase A y tenemos un puntero de tipo A apuntando a un objeto de tipo B. Si quisiéramos eliminar dicho puntero con </a:t>
            </a:r>
            <a:r>
              <a:rPr lang="es-ES" dirty="0" err="1" smtClean="0"/>
              <a:t>delete</a:t>
            </a:r>
            <a:r>
              <a:rPr lang="es-ES" dirty="0" smtClean="0"/>
              <a:t>, no sería llamado el destructor de la clase B, sino el de la clase A.</a:t>
            </a:r>
          </a:p>
          <a:p>
            <a:r>
              <a:rPr lang="es-ES" dirty="0" smtClean="0"/>
              <a:t> Si el destructor de la clase padre es declarado virtual entonces al llamara al destructor del hijo este se ejecuta y luego ejecuta el del padre obteniendo así un efecto contrario al del constructor que primero llama al de la clase padre y luego se ejecuta el la clase hijo.</a:t>
            </a:r>
            <a:endParaRPr lang="es-ES" dirty="0"/>
          </a:p>
          <a:p>
            <a:endParaRPr lang="es-ES" dirty="0"/>
          </a:p>
          <a:p>
            <a:endParaRPr lang="es-ES" dirty="0"/>
          </a:p>
          <a:p>
            <a:endParaRPr lang="es-ES" dirty="0"/>
          </a:p>
          <a:p>
            <a:endParaRPr lang="es-ES" dirty="0"/>
          </a:p>
          <a:p>
            <a:endParaRPr lang="es-ES" dirty="0"/>
          </a:p>
          <a:p>
            <a:endParaRPr lang="es-ES" dirty="0"/>
          </a:p>
          <a:p>
            <a:pPr marL="0" indent="0">
              <a:buNone/>
            </a:pPr>
            <a:endParaRPr lang="es-ES" dirty="0"/>
          </a:p>
          <a:p>
            <a:endParaRPr lang="es-ES" dirty="0"/>
          </a:p>
        </p:txBody>
      </p:sp>
      <p:sp>
        <p:nvSpPr>
          <p:cNvPr id="4" name="Rectángulo 3"/>
          <p:cNvSpPr/>
          <p:nvPr/>
        </p:nvSpPr>
        <p:spPr>
          <a:xfrm>
            <a:off x="1916438" y="3840665"/>
            <a:ext cx="6096000" cy="2800767"/>
          </a:xfrm>
          <a:prstGeom prst="rect">
            <a:avLst/>
          </a:prstGeom>
        </p:spPr>
        <p:txBody>
          <a:bodyPr>
            <a:spAutoFit/>
          </a:bodyPr>
          <a:lstStyle/>
          <a:p>
            <a:r>
              <a:rPr lang="es-ES" sz="1100" dirty="0" err="1">
                <a:solidFill>
                  <a:srgbClr val="0000FF"/>
                </a:solidFill>
                <a:latin typeface="Consolas" panose="020B0609020204030204" pitchFamily="49" charset="0"/>
              </a:rPr>
              <a:t>class</a:t>
            </a:r>
            <a:r>
              <a:rPr lang="es-ES" sz="1100" dirty="0">
                <a:solidFill>
                  <a:srgbClr val="000000"/>
                </a:solidFill>
                <a:latin typeface="Consolas" panose="020B0609020204030204" pitchFamily="49" charset="0"/>
              </a:rPr>
              <a:t> </a:t>
            </a:r>
            <a:r>
              <a:rPr lang="es-ES" sz="1100" dirty="0">
                <a:solidFill>
                  <a:srgbClr val="267F99"/>
                </a:solidFill>
                <a:latin typeface="Consolas" panose="020B0609020204030204" pitchFamily="49" charset="0"/>
              </a:rPr>
              <a:t>Base</a:t>
            </a:r>
            <a:r>
              <a:rPr lang="es-ES" sz="1100" dirty="0">
                <a:solidFill>
                  <a:srgbClr val="000000"/>
                </a:solidFill>
                <a:latin typeface="Consolas" panose="020B0609020204030204" pitchFamily="49" charset="0"/>
              </a:rPr>
              <a:t> {</a:t>
            </a:r>
          </a:p>
          <a:p>
            <a:r>
              <a:rPr lang="es-ES" sz="1100" dirty="0" err="1">
                <a:solidFill>
                  <a:srgbClr val="0000FF"/>
                </a:solidFill>
                <a:latin typeface="Consolas" panose="020B0609020204030204" pitchFamily="49" charset="0"/>
              </a:rPr>
              <a:t>public</a:t>
            </a:r>
            <a:r>
              <a:rPr lang="es-ES" sz="1100" dirty="0">
                <a:solidFill>
                  <a:srgbClr val="0000FF"/>
                </a:solidFill>
                <a:latin typeface="Consolas" panose="020B0609020204030204" pitchFamily="49" charset="0"/>
              </a:rPr>
              <a:t>:</a:t>
            </a:r>
            <a:endParaRPr lang="es-ES" sz="1100" dirty="0">
              <a:solidFill>
                <a:srgbClr val="000000"/>
              </a:solidFill>
              <a:latin typeface="Consolas" panose="020B0609020204030204" pitchFamily="49" charset="0"/>
            </a:endParaRPr>
          </a:p>
          <a:p>
            <a:r>
              <a:rPr lang="es-ES" sz="1100" dirty="0">
                <a:solidFill>
                  <a:srgbClr val="000000"/>
                </a:solidFill>
                <a:latin typeface="Consolas" panose="020B0609020204030204" pitchFamily="49" charset="0"/>
              </a:rPr>
              <a:t>    </a:t>
            </a:r>
            <a:r>
              <a:rPr lang="es-ES" sz="1100" dirty="0">
                <a:solidFill>
                  <a:srgbClr val="0000FF"/>
                </a:solidFill>
                <a:latin typeface="Consolas" panose="020B0609020204030204" pitchFamily="49" charset="0"/>
              </a:rPr>
              <a:t>virtual</a:t>
            </a:r>
            <a:r>
              <a:rPr lang="es-ES" sz="1100" dirty="0">
                <a:solidFill>
                  <a:srgbClr val="000000"/>
                </a:solidFill>
                <a:latin typeface="Consolas" panose="020B0609020204030204" pitchFamily="49" charset="0"/>
              </a:rPr>
              <a:t> </a:t>
            </a:r>
            <a:r>
              <a:rPr lang="es-ES" sz="1100" dirty="0">
                <a:solidFill>
                  <a:srgbClr val="795E26"/>
                </a:solidFill>
                <a:latin typeface="Consolas" panose="020B0609020204030204" pitchFamily="49" charset="0"/>
              </a:rPr>
              <a:t>~Base</a:t>
            </a:r>
            <a:r>
              <a:rPr lang="es-ES" sz="1100" dirty="0">
                <a:solidFill>
                  <a:srgbClr val="000000"/>
                </a:solidFill>
                <a:latin typeface="Consolas" panose="020B0609020204030204" pitchFamily="49" charset="0"/>
              </a:rPr>
              <a:t>(){ </a:t>
            </a:r>
            <a:r>
              <a:rPr lang="es-ES" sz="1100" dirty="0" err="1">
                <a:solidFill>
                  <a:srgbClr val="000000"/>
                </a:solidFill>
                <a:latin typeface="Consolas" panose="020B0609020204030204" pitchFamily="49" charset="0"/>
              </a:rPr>
              <a:t>cout</a:t>
            </a:r>
            <a:r>
              <a:rPr lang="es-ES" sz="1100" dirty="0">
                <a:solidFill>
                  <a:srgbClr val="000000"/>
                </a:solidFill>
                <a:latin typeface="Consolas" panose="020B0609020204030204" pitchFamily="49" charset="0"/>
              </a:rPr>
              <a:t> &lt;&lt; </a:t>
            </a:r>
            <a:r>
              <a:rPr lang="es-ES" sz="1100" dirty="0">
                <a:solidFill>
                  <a:srgbClr val="A31515"/>
                </a:solidFill>
                <a:latin typeface="Consolas" panose="020B0609020204030204" pitchFamily="49" charset="0"/>
              </a:rPr>
              <a:t>"Base destructor"</a:t>
            </a:r>
            <a:r>
              <a:rPr lang="es-ES" sz="1100" dirty="0">
                <a:solidFill>
                  <a:srgbClr val="000000"/>
                </a:solidFill>
                <a:latin typeface="Consolas" panose="020B0609020204030204" pitchFamily="49" charset="0"/>
              </a:rPr>
              <a:t> &lt;&lt; </a:t>
            </a:r>
            <a:r>
              <a:rPr lang="es-ES" sz="1100" dirty="0" err="1">
                <a:solidFill>
                  <a:srgbClr val="000000"/>
                </a:solidFill>
                <a:latin typeface="Consolas" panose="020B0609020204030204" pitchFamily="49" charset="0"/>
              </a:rPr>
              <a:t>endl</a:t>
            </a:r>
            <a:r>
              <a:rPr lang="es-ES" sz="1100" dirty="0">
                <a:solidFill>
                  <a:srgbClr val="000000"/>
                </a:solidFill>
                <a:latin typeface="Consolas" panose="020B0609020204030204" pitchFamily="49" charset="0"/>
              </a:rPr>
              <a:t>; }</a:t>
            </a:r>
          </a:p>
          <a:p>
            <a:r>
              <a:rPr lang="es-ES" sz="1100" dirty="0">
                <a:solidFill>
                  <a:srgbClr val="000000"/>
                </a:solidFill>
                <a:latin typeface="Consolas" panose="020B0609020204030204" pitchFamily="49" charset="0"/>
              </a:rPr>
              <a:t>};</a:t>
            </a:r>
          </a:p>
          <a:p>
            <a:r>
              <a:rPr lang="es-ES" sz="1100" dirty="0">
                <a:solidFill>
                  <a:srgbClr val="000000"/>
                </a:solidFill>
                <a:latin typeface="Consolas" panose="020B0609020204030204" pitchFamily="49" charset="0"/>
              </a:rPr>
              <a:t/>
            </a:r>
            <a:br>
              <a:rPr lang="es-ES" sz="1100" dirty="0">
                <a:solidFill>
                  <a:srgbClr val="000000"/>
                </a:solidFill>
                <a:latin typeface="Consolas" panose="020B0609020204030204" pitchFamily="49" charset="0"/>
              </a:rPr>
            </a:br>
            <a:r>
              <a:rPr lang="es-ES" sz="1100" dirty="0">
                <a:solidFill>
                  <a:srgbClr val="000000"/>
                </a:solidFill>
                <a:latin typeface="Consolas" panose="020B0609020204030204" pitchFamily="49" charset="0"/>
              </a:rPr>
              <a:t/>
            </a:r>
            <a:br>
              <a:rPr lang="es-ES" sz="1100" dirty="0">
                <a:solidFill>
                  <a:srgbClr val="000000"/>
                </a:solidFill>
                <a:latin typeface="Consolas" panose="020B0609020204030204" pitchFamily="49" charset="0"/>
              </a:rPr>
            </a:br>
            <a:r>
              <a:rPr lang="es-ES" sz="1100" dirty="0" err="1">
                <a:solidFill>
                  <a:srgbClr val="0000FF"/>
                </a:solidFill>
                <a:latin typeface="Consolas" panose="020B0609020204030204" pitchFamily="49" charset="0"/>
              </a:rPr>
              <a:t>class</a:t>
            </a:r>
            <a:r>
              <a:rPr lang="es-ES" sz="1100" dirty="0">
                <a:solidFill>
                  <a:srgbClr val="000000"/>
                </a:solidFill>
                <a:latin typeface="Consolas" panose="020B0609020204030204" pitchFamily="49" charset="0"/>
              </a:rPr>
              <a:t> </a:t>
            </a:r>
            <a:r>
              <a:rPr lang="es-ES" sz="1100" dirty="0" err="1">
                <a:solidFill>
                  <a:srgbClr val="267F99"/>
                </a:solidFill>
                <a:latin typeface="Consolas" panose="020B0609020204030204" pitchFamily="49" charset="0"/>
              </a:rPr>
              <a:t>Derived</a:t>
            </a:r>
            <a:r>
              <a:rPr lang="es-ES" sz="1100" dirty="0">
                <a:solidFill>
                  <a:srgbClr val="000000"/>
                </a:solidFill>
                <a:latin typeface="Consolas" panose="020B0609020204030204" pitchFamily="49" charset="0"/>
              </a:rPr>
              <a:t>: </a:t>
            </a:r>
            <a:r>
              <a:rPr lang="es-ES" sz="1100" dirty="0" err="1">
                <a:solidFill>
                  <a:srgbClr val="0000FF"/>
                </a:solidFill>
                <a:latin typeface="Consolas" panose="020B0609020204030204" pitchFamily="49" charset="0"/>
              </a:rPr>
              <a:t>public</a:t>
            </a:r>
            <a:r>
              <a:rPr lang="es-ES" sz="1100" dirty="0">
                <a:solidFill>
                  <a:srgbClr val="000000"/>
                </a:solidFill>
                <a:latin typeface="Consolas" panose="020B0609020204030204" pitchFamily="49" charset="0"/>
              </a:rPr>
              <a:t> </a:t>
            </a:r>
            <a:r>
              <a:rPr lang="es-ES" sz="1100" dirty="0">
                <a:solidFill>
                  <a:srgbClr val="267F99"/>
                </a:solidFill>
                <a:latin typeface="Consolas" panose="020B0609020204030204" pitchFamily="49" charset="0"/>
              </a:rPr>
              <a:t>Base</a:t>
            </a:r>
            <a:r>
              <a:rPr lang="es-ES" sz="1100" dirty="0">
                <a:solidFill>
                  <a:srgbClr val="000000"/>
                </a:solidFill>
                <a:latin typeface="Consolas" panose="020B0609020204030204" pitchFamily="49" charset="0"/>
              </a:rPr>
              <a:t>{</a:t>
            </a:r>
          </a:p>
          <a:p>
            <a:r>
              <a:rPr lang="es-ES" sz="1100" dirty="0" err="1">
                <a:solidFill>
                  <a:srgbClr val="0000FF"/>
                </a:solidFill>
                <a:latin typeface="Consolas" panose="020B0609020204030204" pitchFamily="49" charset="0"/>
              </a:rPr>
              <a:t>public</a:t>
            </a:r>
            <a:r>
              <a:rPr lang="es-ES" sz="1100" dirty="0">
                <a:solidFill>
                  <a:srgbClr val="0000FF"/>
                </a:solidFill>
                <a:latin typeface="Consolas" panose="020B0609020204030204" pitchFamily="49" charset="0"/>
              </a:rPr>
              <a:t>:</a:t>
            </a:r>
            <a:endParaRPr lang="es-ES" sz="1100" dirty="0">
              <a:solidFill>
                <a:srgbClr val="000000"/>
              </a:solidFill>
              <a:latin typeface="Consolas" panose="020B0609020204030204" pitchFamily="49" charset="0"/>
            </a:endParaRPr>
          </a:p>
          <a:p>
            <a:r>
              <a:rPr lang="es-ES" sz="1100" dirty="0">
                <a:solidFill>
                  <a:srgbClr val="000000"/>
                </a:solidFill>
                <a:latin typeface="Consolas" panose="020B0609020204030204" pitchFamily="49" charset="0"/>
              </a:rPr>
              <a:t>    </a:t>
            </a:r>
            <a:r>
              <a:rPr lang="es-ES" sz="1100" dirty="0">
                <a:solidFill>
                  <a:srgbClr val="795E26"/>
                </a:solidFill>
                <a:latin typeface="Consolas" panose="020B0609020204030204" pitchFamily="49" charset="0"/>
              </a:rPr>
              <a:t>~</a:t>
            </a:r>
            <a:r>
              <a:rPr lang="es-ES" sz="1100" dirty="0" err="1">
                <a:solidFill>
                  <a:srgbClr val="795E26"/>
                </a:solidFill>
                <a:latin typeface="Consolas" panose="020B0609020204030204" pitchFamily="49" charset="0"/>
              </a:rPr>
              <a:t>Derived</a:t>
            </a:r>
            <a:r>
              <a:rPr lang="es-ES" sz="1100" dirty="0">
                <a:solidFill>
                  <a:srgbClr val="000000"/>
                </a:solidFill>
                <a:latin typeface="Consolas" panose="020B0609020204030204" pitchFamily="49" charset="0"/>
              </a:rPr>
              <a:t>(){ </a:t>
            </a:r>
            <a:r>
              <a:rPr lang="es-ES" sz="1100" dirty="0" err="1">
                <a:solidFill>
                  <a:srgbClr val="000000"/>
                </a:solidFill>
                <a:latin typeface="Consolas" panose="020B0609020204030204" pitchFamily="49" charset="0"/>
              </a:rPr>
              <a:t>cout</a:t>
            </a:r>
            <a:r>
              <a:rPr lang="es-ES" sz="1100" dirty="0">
                <a:solidFill>
                  <a:srgbClr val="000000"/>
                </a:solidFill>
                <a:latin typeface="Consolas" panose="020B0609020204030204" pitchFamily="49" charset="0"/>
              </a:rPr>
              <a:t> &lt;&lt; </a:t>
            </a:r>
            <a:r>
              <a:rPr lang="es-ES" sz="1100" dirty="0">
                <a:solidFill>
                  <a:srgbClr val="A31515"/>
                </a:solidFill>
                <a:latin typeface="Consolas" panose="020B0609020204030204" pitchFamily="49" charset="0"/>
              </a:rPr>
              <a:t>"</a:t>
            </a:r>
            <a:r>
              <a:rPr lang="es-ES" sz="1100" dirty="0" err="1">
                <a:solidFill>
                  <a:srgbClr val="A31515"/>
                </a:solidFill>
                <a:latin typeface="Consolas" panose="020B0609020204030204" pitchFamily="49" charset="0"/>
              </a:rPr>
              <a:t>Derived</a:t>
            </a:r>
            <a:r>
              <a:rPr lang="es-ES" sz="1100" dirty="0">
                <a:solidFill>
                  <a:srgbClr val="A31515"/>
                </a:solidFill>
                <a:latin typeface="Consolas" panose="020B0609020204030204" pitchFamily="49" charset="0"/>
              </a:rPr>
              <a:t> destructor"</a:t>
            </a:r>
            <a:r>
              <a:rPr lang="es-ES" sz="1100" dirty="0">
                <a:solidFill>
                  <a:srgbClr val="000000"/>
                </a:solidFill>
                <a:latin typeface="Consolas" panose="020B0609020204030204" pitchFamily="49" charset="0"/>
              </a:rPr>
              <a:t> &lt;&lt; </a:t>
            </a:r>
            <a:r>
              <a:rPr lang="es-ES" sz="1100" dirty="0" err="1">
                <a:solidFill>
                  <a:srgbClr val="000000"/>
                </a:solidFill>
                <a:latin typeface="Consolas" panose="020B0609020204030204" pitchFamily="49" charset="0"/>
              </a:rPr>
              <a:t>endl</a:t>
            </a:r>
            <a:r>
              <a:rPr lang="es-ES" sz="1100" dirty="0">
                <a:solidFill>
                  <a:srgbClr val="000000"/>
                </a:solidFill>
                <a:latin typeface="Consolas" panose="020B0609020204030204" pitchFamily="49" charset="0"/>
              </a:rPr>
              <a:t>; }</a:t>
            </a:r>
          </a:p>
          <a:p>
            <a:r>
              <a:rPr lang="es-ES" sz="1100" dirty="0">
                <a:solidFill>
                  <a:srgbClr val="000000"/>
                </a:solidFill>
                <a:latin typeface="Consolas" panose="020B0609020204030204" pitchFamily="49" charset="0"/>
              </a:rPr>
              <a:t>};</a:t>
            </a:r>
          </a:p>
          <a:p>
            <a:r>
              <a:rPr lang="es-ES" sz="1100" dirty="0">
                <a:solidFill>
                  <a:srgbClr val="000000"/>
                </a:solidFill>
                <a:latin typeface="Consolas" panose="020B0609020204030204" pitchFamily="49" charset="0"/>
              </a:rPr>
              <a:t/>
            </a:r>
            <a:br>
              <a:rPr lang="es-ES" sz="1100" dirty="0">
                <a:solidFill>
                  <a:srgbClr val="000000"/>
                </a:solidFill>
                <a:latin typeface="Consolas" panose="020B0609020204030204" pitchFamily="49" charset="0"/>
              </a:rPr>
            </a:br>
            <a:r>
              <a:rPr lang="es-ES" sz="1100" dirty="0" err="1">
                <a:solidFill>
                  <a:srgbClr val="0000FF"/>
                </a:solidFill>
                <a:latin typeface="Consolas" panose="020B0609020204030204" pitchFamily="49" charset="0"/>
              </a:rPr>
              <a:t>int</a:t>
            </a:r>
            <a:r>
              <a:rPr lang="es-ES" sz="1100" dirty="0">
                <a:solidFill>
                  <a:srgbClr val="000000"/>
                </a:solidFill>
                <a:latin typeface="Consolas" panose="020B0609020204030204" pitchFamily="49" charset="0"/>
              </a:rPr>
              <a:t> </a:t>
            </a:r>
            <a:r>
              <a:rPr lang="es-ES" sz="1100" dirty="0" err="1">
                <a:solidFill>
                  <a:srgbClr val="795E26"/>
                </a:solidFill>
                <a:latin typeface="Consolas" panose="020B0609020204030204" pitchFamily="49" charset="0"/>
              </a:rPr>
              <a:t>main</a:t>
            </a:r>
            <a:r>
              <a:rPr lang="es-ES" sz="1100" dirty="0">
                <a:solidFill>
                  <a:srgbClr val="000000"/>
                </a:solidFill>
                <a:latin typeface="Consolas" panose="020B0609020204030204" pitchFamily="49" charset="0"/>
              </a:rPr>
              <a:t>(){</a:t>
            </a:r>
          </a:p>
          <a:p>
            <a:r>
              <a:rPr lang="es-ES" sz="1100" dirty="0">
                <a:solidFill>
                  <a:srgbClr val="000000"/>
                </a:solidFill>
                <a:latin typeface="Consolas" panose="020B0609020204030204" pitchFamily="49" charset="0"/>
              </a:rPr>
              <a:t>    Base *base = (Base*) </a:t>
            </a:r>
            <a:r>
              <a:rPr lang="es-ES" sz="1100" dirty="0">
                <a:solidFill>
                  <a:srgbClr val="AF00DB"/>
                </a:solidFill>
                <a:latin typeface="Consolas" panose="020B0609020204030204" pitchFamily="49" charset="0"/>
              </a:rPr>
              <a:t>new</a:t>
            </a:r>
            <a:r>
              <a:rPr lang="es-ES" sz="1100" dirty="0">
                <a:solidFill>
                  <a:srgbClr val="000000"/>
                </a:solidFill>
                <a:latin typeface="Consolas" panose="020B0609020204030204" pitchFamily="49" charset="0"/>
              </a:rPr>
              <a:t> </a:t>
            </a:r>
            <a:r>
              <a:rPr lang="es-ES" sz="1100" dirty="0" err="1">
                <a:solidFill>
                  <a:srgbClr val="795E26"/>
                </a:solidFill>
                <a:latin typeface="Consolas" panose="020B0609020204030204" pitchFamily="49" charset="0"/>
              </a:rPr>
              <a:t>Derived</a:t>
            </a:r>
            <a:r>
              <a:rPr lang="es-ES" sz="1100" dirty="0">
                <a:solidFill>
                  <a:srgbClr val="000000"/>
                </a:solidFill>
                <a:latin typeface="Consolas" panose="020B0609020204030204" pitchFamily="49" charset="0"/>
              </a:rPr>
              <a:t>();</a:t>
            </a:r>
          </a:p>
          <a:p>
            <a:r>
              <a:rPr lang="es-ES" sz="1100" dirty="0">
                <a:solidFill>
                  <a:srgbClr val="000000"/>
                </a:solidFill>
                <a:latin typeface="Consolas" panose="020B0609020204030204" pitchFamily="49" charset="0"/>
              </a:rPr>
              <a:t>    </a:t>
            </a:r>
            <a:r>
              <a:rPr lang="es-ES" sz="1100" dirty="0" err="1">
                <a:solidFill>
                  <a:srgbClr val="AF00DB"/>
                </a:solidFill>
                <a:latin typeface="Consolas" panose="020B0609020204030204" pitchFamily="49" charset="0"/>
              </a:rPr>
              <a:t>delete</a:t>
            </a:r>
            <a:r>
              <a:rPr lang="es-ES" sz="1100" dirty="0">
                <a:solidFill>
                  <a:srgbClr val="000000"/>
                </a:solidFill>
                <a:latin typeface="Consolas" panose="020B0609020204030204" pitchFamily="49" charset="0"/>
              </a:rPr>
              <a:t> base;</a:t>
            </a:r>
          </a:p>
          <a:p>
            <a:r>
              <a:rPr lang="es-ES" sz="1100" dirty="0">
                <a:solidFill>
                  <a:srgbClr val="000000"/>
                </a:solidFill>
                <a:latin typeface="Consolas" panose="020B0609020204030204" pitchFamily="49" charset="0"/>
              </a:rPr>
              <a:t>    </a:t>
            </a:r>
            <a:r>
              <a:rPr lang="es-ES" sz="1100" dirty="0" err="1">
                <a:solidFill>
                  <a:srgbClr val="AF00DB"/>
                </a:solidFill>
                <a:latin typeface="Consolas" panose="020B0609020204030204" pitchFamily="49" charset="0"/>
              </a:rPr>
              <a:t>return</a:t>
            </a:r>
            <a:r>
              <a:rPr lang="es-ES" sz="1100" dirty="0">
                <a:solidFill>
                  <a:srgbClr val="000000"/>
                </a:solidFill>
                <a:latin typeface="Consolas" panose="020B0609020204030204" pitchFamily="49" charset="0"/>
              </a:rPr>
              <a:t> </a:t>
            </a:r>
            <a:r>
              <a:rPr lang="es-ES" sz="1100" dirty="0">
                <a:solidFill>
                  <a:srgbClr val="09885A"/>
                </a:solidFill>
                <a:latin typeface="Consolas" panose="020B0609020204030204" pitchFamily="49" charset="0"/>
              </a:rPr>
              <a:t>0</a:t>
            </a:r>
            <a:r>
              <a:rPr lang="es-ES" sz="1100" dirty="0">
                <a:solidFill>
                  <a:srgbClr val="000000"/>
                </a:solidFill>
                <a:latin typeface="Consolas" panose="020B0609020204030204" pitchFamily="49" charset="0"/>
              </a:rPr>
              <a:t>;</a:t>
            </a:r>
          </a:p>
          <a:p>
            <a:r>
              <a:rPr lang="es-ES" sz="1100" dirty="0">
                <a:solidFill>
                  <a:srgbClr val="000000"/>
                </a:solidFill>
                <a:latin typeface="Consolas" panose="020B0609020204030204" pitchFamily="49" charset="0"/>
              </a:rPr>
              <a:t>}</a:t>
            </a:r>
            <a:endParaRPr lang="es-ES" sz="1100" b="0" dirty="0">
              <a:solidFill>
                <a:srgbClr val="000000"/>
              </a:solidFill>
              <a:effectLst/>
              <a:latin typeface="Consolas" panose="020B0609020204030204" pitchFamily="49" charset="0"/>
            </a:endParaRPr>
          </a:p>
        </p:txBody>
      </p:sp>
      <p:sp>
        <p:nvSpPr>
          <p:cNvPr id="5" name="Rectángulo 4"/>
          <p:cNvSpPr/>
          <p:nvPr/>
        </p:nvSpPr>
        <p:spPr>
          <a:xfrm>
            <a:off x="1900396" y="3840665"/>
            <a:ext cx="6112042" cy="27938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7266901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400" dirty="0"/>
              <a:t>c</a:t>
            </a:r>
            <a:r>
              <a:rPr lang="es-ES" sz="2400" dirty="0" smtClean="0"/>
              <a:t>) </a:t>
            </a:r>
            <a:r>
              <a:rPr lang="es-ES" sz="2400" dirty="0"/>
              <a:t>Explicar los operadores </a:t>
            </a:r>
            <a:r>
              <a:rPr lang="es-ES" sz="2400" dirty="0" err="1"/>
              <a:t>delete</a:t>
            </a:r>
            <a:r>
              <a:rPr lang="es-ES" sz="2400" dirty="0"/>
              <a:t> y </a:t>
            </a:r>
            <a:r>
              <a:rPr lang="es-ES" sz="2400" dirty="0" err="1"/>
              <a:t>delete</a:t>
            </a:r>
            <a:r>
              <a:rPr lang="es-ES" sz="2400" dirty="0"/>
              <a:t>[] </a:t>
            </a:r>
          </a:p>
        </p:txBody>
      </p:sp>
      <p:sp>
        <p:nvSpPr>
          <p:cNvPr id="3" name="Marcador de contenido 2"/>
          <p:cNvSpPr>
            <a:spLocks noGrp="1"/>
          </p:cNvSpPr>
          <p:nvPr>
            <p:ph idx="1"/>
          </p:nvPr>
        </p:nvSpPr>
        <p:spPr/>
        <p:txBody>
          <a:bodyPr/>
          <a:lstStyle/>
          <a:p>
            <a:r>
              <a:rPr lang="es-CU" dirty="0"/>
              <a:t>Los operadores delete y delete[] ambos se utilizan para liberar memoria que ha sido utilizada mediante función new. </a:t>
            </a:r>
            <a:endParaRPr lang="es-CU" dirty="0" smtClean="0"/>
          </a:p>
          <a:p>
            <a:r>
              <a:rPr lang="es-CU" dirty="0" smtClean="0"/>
              <a:t>delete</a:t>
            </a:r>
            <a:r>
              <a:rPr lang="es-CU" dirty="0"/>
              <a:t>[] es utilizado para elementos de tipo arreglo[], se utiliza delete en otro caso. </a:t>
            </a:r>
            <a:endParaRPr lang="es-CU" dirty="0" smtClean="0"/>
          </a:p>
          <a:p>
            <a:r>
              <a:rPr lang="es-CU" dirty="0" smtClean="0"/>
              <a:t>Estos </a:t>
            </a:r>
            <a:r>
              <a:rPr lang="es-CU" dirty="0"/>
              <a:t>liberan la memoria ocupada por dichas estructuras, evitando de esta forma el uso innecesario de memoria</a:t>
            </a:r>
            <a:r>
              <a:rPr lang="es-CU" dirty="0" smtClean="0"/>
              <a:t>.</a:t>
            </a:r>
          </a:p>
          <a:p>
            <a:r>
              <a:rPr lang="es-CU" dirty="0" smtClean="0"/>
              <a:t>El metodo delete invoca al destructor de la clase y delete[] va llamando al destructor de cada uno de lo elementos del array.</a:t>
            </a:r>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pPr marL="0" indent="0">
              <a:buNone/>
            </a:pPr>
            <a:endParaRPr lang="es-ES" dirty="0"/>
          </a:p>
          <a:p>
            <a:endParaRPr lang="es-ES" dirty="0"/>
          </a:p>
        </p:txBody>
      </p:sp>
    </p:spTree>
    <p:extLst>
      <p:ext uri="{BB962C8B-B14F-4D97-AF65-F5344CB8AC3E}">
        <p14:creationId xmlns:p14="http://schemas.microsoft.com/office/powerpoint/2010/main" val="35298543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ángulo 3"/>
          <p:cNvSpPr/>
          <p:nvPr/>
        </p:nvSpPr>
        <p:spPr>
          <a:xfrm>
            <a:off x="1522753" y="1918530"/>
            <a:ext cx="3549761" cy="276999"/>
          </a:xfrm>
          <a:prstGeom prst="rect">
            <a:avLst/>
          </a:prstGeom>
        </p:spPr>
        <p:txBody>
          <a:bodyPr wrap="square">
            <a:spAutoFit/>
          </a:bodyPr>
          <a:lstStyle/>
          <a:p>
            <a:r>
              <a:rPr lang="en-US" sz="1200" dirty="0">
                <a:solidFill>
                  <a:srgbClr val="0000FF"/>
                </a:solidFill>
                <a:latin typeface="Consolas" panose="020B0609020204030204" pitchFamily="49" charset="0"/>
              </a:rPr>
              <a:t>inline</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a:solidFill>
                  <a:srgbClr val="795E26"/>
                </a:solidFill>
                <a:latin typeface="Consolas" panose="020B0609020204030204" pitchFamily="49" charset="0"/>
              </a:rPr>
              <a:t>Length</a:t>
            </a:r>
            <a:r>
              <a:rPr lang="en-US" sz="1200" dirty="0">
                <a:solidFill>
                  <a:srgbClr val="000000"/>
                </a:solidFill>
                <a:latin typeface="Consolas" panose="020B0609020204030204" pitchFamily="49" charset="0"/>
              </a:rPr>
              <a:t>() </a:t>
            </a:r>
            <a:r>
              <a:rPr lang="en-US" sz="1200" dirty="0" smtClean="0">
                <a:solidFill>
                  <a:srgbClr val="000000"/>
                </a:solidFill>
                <a:latin typeface="Consolas" panose="020B0609020204030204" pitchFamily="49" charset="0"/>
              </a:rPr>
              <a:t>{ </a:t>
            </a:r>
            <a:r>
              <a:rPr lang="en-US" sz="1200" dirty="0" smtClean="0">
                <a:solidFill>
                  <a:srgbClr val="AF00DB"/>
                </a:solidFill>
                <a:latin typeface="Consolas" panose="020B0609020204030204" pitchFamily="49" charset="0"/>
              </a:rPr>
              <a:t>return</a:t>
            </a:r>
            <a:r>
              <a:rPr lang="en-US" sz="1200" dirty="0">
                <a:solidFill>
                  <a:srgbClr val="000000"/>
                </a:solidFill>
                <a:latin typeface="Consolas" panose="020B0609020204030204" pitchFamily="49" charset="0"/>
              </a:rPr>
              <a:t>  length</a:t>
            </a:r>
            <a:r>
              <a:rPr lang="en-US" sz="1200" dirty="0" smtClean="0">
                <a:solidFill>
                  <a:srgbClr val="000000"/>
                </a:solidFill>
                <a:latin typeface="Consolas" panose="020B0609020204030204" pitchFamily="49" charset="0"/>
              </a:rPr>
              <a:t>; }</a:t>
            </a:r>
            <a:endParaRPr lang="en-US" sz="1200" b="0" dirty="0">
              <a:solidFill>
                <a:srgbClr val="000000"/>
              </a:solidFill>
              <a:effectLst/>
              <a:latin typeface="Consolas" panose="020B0609020204030204" pitchFamily="49" charset="0"/>
            </a:endParaRPr>
          </a:p>
        </p:txBody>
      </p:sp>
      <p:sp>
        <p:nvSpPr>
          <p:cNvPr id="5" name="Rectángulo 4"/>
          <p:cNvSpPr/>
          <p:nvPr/>
        </p:nvSpPr>
        <p:spPr>
          <a:xfrm>
            <a:off x="1524950" y="1918530"/>
            <a:ext cx="3557189" cy="2769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Título 1"/>
          <p:cNvSpPr txBox="1">
            <a:spLocks/>
          </p:cNvSpPr>
          <p:nvPr/>
        </p:nvSpPr>
        <p:spPr>
          <a:xfrm>
            <a:off x="1522752" y="482868"/>
            <a:ext cx="8596668" cy="614413"/>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smtClean="0"/>
              <a:t>   6) </a:t>
            </a:r>
            <a:r>
              <a:rPr lang="en-US" sz="2400" dirty="0" err="1" smtClean="0"/>
              <a:t>Deﬁnir</a:t>
            </a:r>
            <a:r>
              <a:rPr lang="en-US" sz="2400" dirty="0" smtClean="0"/>
              <a:t> </a:t>
            </a:r>
            <a:r>
              <a:rPr lang="en-US" sz="2400" dirty="0" err="1" smtClean="0"/>
              <a:t>funciones</a:t>
            </a:r>
            <a:r>
              <a:rPr lang="en-US" sz="2400" dirty="0" smtClean="0"/>
              <a:t> length, </a:t>
            </a:r>
            <a:r>
              <a:rPr lang="en-US" sz="2400" dirty="0" err="1" smtClean="0"/>
              <a:t>Add_Last</a:t>
            </a:r>
            <a:r>
              <a:rPr lang="en-US" sz="2400" dirty="0" smtClean="0"/>
              <a:t>, </a:t>
            </a:r>
            <a:r>
              <a:rPr lang="en-US" sz="2400" dirty="0" err="1" smtClean="0"/>
              <a:t>Remove_Last</a:t>
            </a:r>
            <a:r>
              <a:rPr lang="en-US" sz="2400" dirty="0" smtClean="0"/>
              <a:t>, At, </a:t>
            </a:r>
            <a:r>
              <a:rPr lang="en-US" sz="2400" dirty="0" err="1" smtClean="0"/>
              <a:t>Remove_At</a:t>
            </a:r>
            <a:r>
              <a:rPr lang="en-US" sz="2400" dirty="0" smtClean="0"/>
              <a:t>. </a:t>
            </a:r>
            <a:endParaRPr lang="es-ES" sz="2400" dirty="0"/>
          </a:p>
        </p:txBody>
      </p:sp>
      <p:sp>
        <p:nvSpPr>
          <p:cNvPr id="12" name="Rectángulo 11"/>
          <p:cNvSpPr/>
          <p:nvPr/>
        </p:nvSpPr>
        <p:spPr>
          <a:xfrm>
            <a:off x="1522754" y="3384476"/>
            <a:ext cx="3549760" cy="2492990"/>
          </a:xfrm>
          <a:prstGeom prst="rect">
            <a:avLst/>
          </a:prstGeom>
        </p:spPr>
        <p:txBody>
          <a:bodyPr wrap="square">
            <a:spAutoFit/>
          </a:bodyPr>
          <a:lstStyle/>
          <a:p>
            <a:r>
              <a:rPr lang="es-ES" sz="1200" dirty="0" err="1">
                <a:solidFill>
                  <a:srgbClr val="0000FF"/>
                </a:solidFill>
                <a:latin typeface="Consolas" panose="020B0609020204030204" pitchFamily="49" charset="0"/>
              </a:rPr>
              <a:t>void</a:t>
            </a:r>
            <a:r>
              <a:rPr lang="es-ES" sz="1200" dirty="0">
                <a:solidFill>
                  <a:srgbClr val="000000"/>
                </a:solidFill>
                <a:latin typeface="Consolas" panose="020B0609020204030204" pitchFamily="49" charset="0"/>
              </a:rPr>
              <a:t> </a:t>
            </a:r>
            <a:r>
              <a:rPr lang="es-ES" sz="1200" dirty="0" err="1">
                <a:solidFill>
                  <a:srgbClr val="795E26"/>
                </a:solidFill>
                <a:latin typeface="Consolas" panose="020B0609020204030204" pitchFamily="49" charset="0"/>
              </a:rPr>
              <a:t>AddLast</a:t>
            </a:r>
            <a:r>
              <a:rPr lang="es-ES" sz="1200" dirty="0">
                <a:solidFill>
                  <a:srgbClr val="000000"/>
                </a:solidFill>
                <a:latin typeface="Consolas" panose="020B0609020204030204" pitchFamily="49" charset="0"/>
              </a:rPr>
              <a:t>(</a:t>
            </a:r>
            <a:r>
              <a:rPr lang="es-ES" sz="1200" dirty="0">
                <a:solidFill>
                  <a:srgbClr val="267F99"/>
                </a:solidFill>
                <a:latin typeface="Consolas" panose="020B0609020204030204" pitchFamily="49" charset="0"/>
              </a:rPr>
              <a:t>T</a:t>
            </a:r>
            <a:r>
              <a:rPr lang="es-ES" sz="1200" dirty="0">
                <a:solidFill>
                  <a:srgbClr val="000000"/>
                </a:solidFill>
                <a:latin typeface="Consolas" panose="020B0609020204030204" pitchFamily="49" charset="0"/>
              </a:rPr>
              <a:t> </a:t>
            </a:r>
            <a:r>
              <a:rPr lang="es-ES" sz="1200" dirty="0" err="1">
                <a:solidFill>
                  <a:srgbClr val="001080"/>
                </a:solidFill>
                <a:latin typeface="Consolas" panose="020B0609020204030204" pitchFamily="49" charset="0"/>
              </a:rPr>
              <a:t>item</a:t>
            </a:r>
            <a:r>
              <a:rPr lang="es-ES" sz="1200" dirty="0">
                <a:solidFill>
                  <a:srgbClr val="000000"/>
                </a:solidFill>
                <a:latin typeface="Consolas" panose="020B0609020204030204" pitchFamily="49" charset="0"/>
              </a:rPr>
              <a:t>) {</a:t>
            </a:r>
          </a:p>
          <a:p>
            <a:r>
              <a:rPr lang="es-ES" sz="1200" dirty="0" smtClean="0">
                <a:solidFill>
                  <a:srgbClr val="000000"/>
                </a:solidFill>
                <a:latin typeface="Consolas" panose="020B0609020204030204" pitchFamily="49" charset="0"/>
              </a:rPr>
              <a:t>    </a:t>
            </a:r>
            <a:r>
              <a:rPr lang="es-ES" sz="1200" dirty="0" err="1" smtClean="0">
                <a:solidFill>
                  <a:srgbClr val="000000"/>
                </a:solidFill>
                <a:latin typeface="Consolas" panose="020B0609020204030204" pitchFamily="49" charset="0"/>
              </a:rPr>
              <a:t>Node</a:t>
            </a:r>
            <a:r>
              <a:rPr lang="es-ES" sz="1200" dirty="0" smtClean="0">
                <a:solidFill>
                  <a:srgbClr val="000000"/>
                </a:solidFill>
                <a:latin typeface="Consolas" panose="020B0609020204030204" pitchFamily="49" charset="0"/>
              </a:rPr>
              <a:t>&lt;T</a:t>
            </a:r>
            <a:r>
              <a:rPr lang="es-ES" sz="1200" dirty="0">
                <a:solidFill>
                  <a:srgbClr val="000000"/>
                </a:solidFill>
                <a:latin typeface="Consolas" panose="020B0609020204030204" pitchFamily="49" charset="0"/>
              </a:rPr>
              <a:t>&gt; *</a:t>
            </a:r>
            <a:r>
              <a:rPr lang="es-ES" sz="1200" dirty="0" err="1">
                <a:solidFill>
                  <a:srgbClr val="000000"/>
                </a:solidFill>
                <a:latin typeface="Consolas" panose="020B0609020204030204" pitchFamily="49" charset="0"/>
              </a:rPr>
              <a:t>node</a:t>
            </a:r>
            <a:r>
              <a:rPr lang="es-ES" sz="1200" dirty="0">
                <a:solidFill>
                  <a:srgbClr val="000000"/>
                </a:solidFill>
                <a:latin typeface="Consolas" panose="020B0609020204030204" pitchFamily="49" charset="0"/>
              </a:rPr>
              <a:t> = </a:t>
            </a:r>
            <a:r>
              <a:rPr lang="es-ES" sz="1200" dirty="0">
                <a:solidFill>
                  <a:srgbClr val="AF00DB"/>
                </a:solidFill>
                <a:latin typeface="Consolas" panose="020B0609020204030204" pitchFamily="49" charset="0"/>
              </a:rPr>
              <a:t>new</a:t>
            </a:r>
            <a:r>
              <a:rPr lang="es-ES" sz="1200" dirty="0">
                <a:solidFill>
                  <a:srgbClr val="000000"/>
                </a:solidFill>
                <a:latin typeface="Consolas" panose="020B0609020204030204" pitchFamily="49" charset="0"/>
              </a:rPr>
              <a:t> </a:t>
            </a:r>
            <a:r>
              <a:rPr lang="es-ES" sz="1200" dirty="0" err="1">
                <a:solidFill>
                  <a:srgbClr val="795E26"/>
                </a:solidFill>
                <a:latin typeface="Consolas" panose="020B0609020204030204" pitchFamily="49" charset="0"/>
              </a:rPr>
              <a:t>Node</a:t>
            </a:r>
            <a:r>
              <a:rPr lang="es-ES" sz="1200" dirty="0">
                <a:solidFill>
                  <a:srgbClr val="000000"/>
                </a:solidFill>
                <a:latin typeface="Consolas" panose="020B0609020204030204" pitchFamily="49" charset="0"/>
              </a:rPr>
              <a:t>&lt;</a:t>
            </a:r>
            <a:r>
              <a:rPr lang="es-ES" sz="1200" dirty="0">
                <a:solidFill>
                  <a:srgbClr val="267F99"/>
                </a:solidFill>
                <a:latin typeface="Consolas" panose="020B0609020204030204" pitchFamily="49" charset="0"/>
              </a:rPr>
              <a:t>T</a:t>
            </a:r>
            <a:r>
              <a:rPr lang="es-ES" sz="1200" dirty="0">
                <a:solidFill>
                  <a:srgbClr val="000000"/>
                </a:solidFill>
                <a:latin typeface="Consolas" panose="020B0609020204030204" pitchFamily="49" charset="0"/>
              </a:rPr>
              <a:t>&gt;(</a:t>
            </a:r>
            <a:r>
              <a:rPr lang="es-ES" sz="1200" dirty="0" err="1">
                <a:solidFill>
                  <a:srgbClr val="000000"/>
                </a:solidFill>
                <a:latin typeface="Consolas" panose="020B0609020204030204" pitchFamily="49" charset="0"/>
              </a:rPr>
              <a:t>item</a:t>
            </a:r>
            <a:r>
              <a:rPr lang="es-ES" sz="1200" dirty="0">
                <a:solidFill>
                  <a:srgbClr val="000000"/>
                </a:solidFill>
                <a:latin typeface="Consolas" panose="020B0609020204030204" pitchFamily="49" charset="0"/>
              </a:rPr>
              <a:t>);</a:t>
            </a:r>
          </a:p>
          <a:p>
            <a:r>
              <a:rPr lang="es-ES" sz="1200" dirty="0">
                <a:solidFill>
                  <a:srgbClr val="000000"/>
                </a:solidFill>
                <a:latin typeface="Consolas" panose="020B0609020204030204" pitchFamily="49" charset="0"/>
              </a:rPr>
              <a:t/>
            </a:r>
            <a:br>
              <a:rPr lang="es-ES" sz="1200" dirty="0">
                <a:solidFill>
                  <a:srgbClr val="000000"/>
                </a:solidFill>
                <a:latin typeface="Consolas" panose="020B0609020204030204" pitchFamily="49" charset="0"/>
              </a:rPr>
            </a:br>
            <a:r>
              <a:rPr lang="es-ES" sz="1200" dirty="0">
                <a:solidFill>
                  <a:srgbClr val="000000"/>
                </a:solidFill>
                <a:latin typeface="Consolas" panose="020B0609020204030204" pitchFamily="49" charset="0"/>
              </a:rPr>
              <a:t>    </a:t>
            </a:r>
            <a:r>
              <a:rPr lang="es-ES" sz="1200" dirty="0" err="1" smtClean="0">
                <a:solidFill>
                  <a:srgbClr val="AF00DB"/>
                </a:solidFill>
                <a:latin typeface="Consolas" panose="020B0609020204030204" pitchFamily="49" charset="0"/>
              </a:rPr>
              <a:t>if</a:t>
            </a:r>
            <a:r>
              <a:rPr lang="es-ES" sz="1200" dirty="0">
                <a:solidFill>
                  <a:srgbClr val="000000"/>
                </a:solidFill>
                <a:latin typeface="Consolas" panose="020B0609020204030204" pitchFamily="49" charset="0"/>
              </a:rPr>
              <a:t> (</a:t>
            </a:r>
            <a:r>
              <a:rPr lang="es-ES" sz="1200" dirty="0" err="1">
                <a:solidFill>
                  <a:srgbClr val="000000"/>
                </a:solidFill>
                <a:latin typeface="Consolas" panose="020B0609020204030204" pitchFamily="49" charset="0"/>
              </a:rPr>
              <a:t>length</a:t>
            </a:r>
            <a:r>
              <a:rPr lang="es-ES" sz="1200" dirty="0">
                <a:solidFill>
                  <a:srgbClr val="000000"/>
                </a:solidFill>
                <a:latin typeface="Consolas" panose="020B0609020204030204" pitchFamily="49" charset="0"/>
              </a:rPr>
              <a:t> == </a:t>
            </a:r>
            <a:r>
              <a:rPr lang="es-ES" sz="1200" dirty="0" smtClean="0">
                <a:solidFill>
                  <a:srgbClr val="09885A"/>
                </a:solidFill>
                <a:latin typeface="Consolas" panose="020B0609020204030204" pitchFamily="49" charset="0"/>
              </a:rPr>
              <a:t>0</a:t>
            </a:r>
            <a:r>
              <a:rPr lang="es-ES" sz="1200" dirty="0" smtClean="0">
                <a:solidFill>
                  <a:srgbClr val="000000"/>
                </a:solidFill>
                <a:latin typeface="Consolas" panose="020B0609020204030204" pitchFamily="49" charset="0"/>
              </a:rPr>
              <a:t>)</a:t>
            </a:r>
          </a:p>
          <a:p>
            <a:r>
              <a:rPr lang="es-ES" sz="1200" dirty="0" smtClean="0">
                <a:solidFill>
                  <a:srgbClr val="000000"/>
                </a:solidFill>
                <a:latin typeface="Consolas" panose="020B0609020204030204" pitchFamily="49" charset="0"/>
              </a:rPr>
              <a:t>    </a:t>
            </a:r>
            <a:r>
              <a:rPr lang="es-ES" sz="1200" dirty="0">
                <a:solidFill>
                  <a:srgbClr val="000000"/>
                </a:solidFill>
                <a:latin typeface="Consolas" panose="020B0609020204030204" pitchFamily="49" charset="0"/>
              </a:rPr>
              <a:t> </a:t>
            </a:r>
            <a:r>
              <a:rPr lang="es-ES" sz="1200" dirty="0" smtClean="0">
                <a:solidFill>
                  <a:srgbClr val="000000"/>
                </a:solidFill>
                <a:latin typeface="Consolas" panose="020B0609020204030204" pitchFamily="49" charset="0"/>
              </a:rPr>
              <a:t>   </a:t>
            </a:r>
            <a:r>
              <a:rPr lang="es-ES" sz="1200" dirty="0" err="1" smtClean="0">
                <a:solidFill>
                  <a:srgbClr val="000000"/>
                </a:solidFill>
                <a:latin typeface="Consolas" panose="020B0609020204030204" pitchFamily="49" charset="0"/>
              </a:rPr>
              <a:t>last</a:t>
            </a:r>
            <a:r>
              <a:rPr lang="es-ES" sz="1200" dirty="0" smtClean="0">
                <a:solidFill>
                  <a:srgbClr val="000000"/>
                </a:solidFill>
                <a:latin typeface="Consolas" panose="020B0609020204030204" pitchFamily="49" charset="0"/>
              </a:rPr>
              <a:t> = </a:t>
            </a:r>
            <a:r>
              <a:rPr lang="es-ES" sz="1200" dirty="0" err="1" smtClean="0">
                <a:solidFill>
                  <a:srgbClr val="000000"/>
                </a:solidFill>
                <a:latin typeface="Consolas" panose="020B0609020204030204" pitchFamily="49" charset="0"/>
              </a:rPr>
              <a:t>first</a:t>
            </a:r>
            <a:r>
              <a:rPr lang="es-ES" sz="1200" dirty="0" smtClean="0">
                <a:solidFill>
                  <a:srgbClr val="000000"/>
                </a:solidFill>
                <a:latin typeface="Consolas" panose="020B0609020204030204" pitchFamily="49" charset="0"/>
              </a:rPr>
              <a:t> = </a:t>
            </a:r>
            <a:r>
              <a:rPr lang="es-ES" sz="1200" dirty="0" err="1" smtClean="0">
                <a:solidFill>
                  <a:srgbClr val="000000"/>
                </a:solidFill>
                <a:latin typeface="Consolas" panose="020B0609020204030204" pitchFamily="49" charset="0"/>
              </a:rPr>
              <a:t>node</a:t>
            </a:r>
            <a:r>
              <a:rPr lang="es-ES" sz="1200" dirty="0" smtClean="0">
                <a:solidFill>
                  <a:srgbClr val="000000"/>
                </a:solidFill>
                <a:latin typeface="Consolas" panose="020B0609020204030204" pitchFamily="49" charset="0"/>
              </a:rPr>
              <a:t>;</a:t>
            </a:r>
          </a:p>
          <a:p>
            <a:r>
              <a:rPr lang="es-ES" sz="1200" dirty="0">
                <a:solidFill>
                  <a:srgbClr val="000000"/>
                </a:solidFill>
                <a:latin typeface="Consolas" panose="020B0609020204030204" pitchFamily="49" charset="0"/>
              </a:rPr>
              <a:t>    </a:t>
            </a:r>
            <a:r>
              <a:rPr lang="es-ES" sz="1200" dirty="0" err="1" smtClean="0">
                <a:solidFill>
                  <a:srgbClr val="AF00DB"/>
                </a:solidFill>
                <a:latin typeface="Consolas" panose="020B0609020204030204" pitchFamily="49" charset="0"/>
              </a:rPr>
              <a:t>else</a:t>
            </a:r>
            <a:r>
              <a:rPr lang="es-ES" sz="1200" dirty="0">
                <a:solidFill>
                  <a:srgbClr val="000000"/>
                </a:solidFill>
                <a:latin typeface="Consolas" panose="020B0609020204030204" pitchFamily="49" charset="0"/>
              </a:rPr>
              <a:t> {</a:t>
            </a:r>
          </a:p>
          <a:p>
            <a:r>
              <a:rPr lang="es-ES" sz="1200" dirty="0">
                <a:solidFill>
                  <a:srgbClr val="000000"/>
                </a:solidFill>
                <a:latin typeface="Consolas" panose="020B0609020204030204" pitchFamily="49" charset="0"/>
              </a:rPr>
              <a:t>        </a:t>
            </a:r>
            <a:r>
              <a:rPr lang="es-ES" sz="1200" dirty="0" err="1" smtClean="0">
                <a:solidFill>
                  <a:srgbClr val="001080"/>
                </a:solidFill>
                <a:latin typeface="Consolas" panose="020B0609020204030204" pitchFamily="49" charset="0"/>
              </a:rPr>
              <a:t>node</a:t>
            </a:r>
            <a:r>
              <a:rPr lang="es-ES" sz="1200" dirty="0" smtClean="0">
                <a:solidFill>
                  <a:srgbClr val="000000"/>
                </a:solidFill>
                <a:latin typeface="Consolas" panose="020B0609020204030204" pitchFamily="49" charset="0"/>
              </a:rPr>
              <a:t>-</a:t>
            </a:r>
            <a:r>
              <a:rPr lang="es-ES" sz="1200" dirty="0">
                <a:solidFill>
                  <a:srgbClr val="000000"/>
                </a:solidFill>
                <a:latin typeface="Consolas" panose="020B0609020204030204" pitchFamily="49" charset="0"/>
              </a:rPr>
              <a:t>&gt;</a:t>
            </a:r>
            <a:r>
              <a:rPr lang="es-ES" sz="1200" dirty="0" err="1">
                <a:solidFill>
                  <a:srgbClr val="001080"/>
                </a:solidFill>
                <a:latin typeface="Consolas" panose="020B0609020204030204" pitchFamily="49" charset="0"/>
              </a:rPr>
              <a:t>previous</a:t>
            </a:r>
            <a:r>
              <a:rPr lang="es-ES" sz="1200" dirty="0">
                <a:solidFill>
                  <a:srgbClr val="000000"/>
                </a:solidFill>
                <a:latin typeface="Consolas" panose="020B0609020204030204" pitchFamily="49" charset="0"/>
              </a:rPr>
              <a:t> = </a:t>
            </a:r>
            <a:r>
              <a:rPr lang="es-ES" sz="1200" dirty="0" err="1">
                <a:solidFill>
                  <a:srgbClr val="000000"/>
                </a:solidFill>
                <a:latin typeface="Consolas" panose="020B0609020204030204" pitchFamily="49" charset="0"/>
              </a:rPr>
              <a:t>last</a:t>
            </a:r>
            <a:r>
              <a:rPr lang="es-ES" sz="1200" dirty="0">
                <a:solidFill>
                  <a:srgbClr val="000000"/>
                </a:solidFill>
                <a:latin typeface="Consolas" panose="020B0609020204030204" pitchFamily="49" charset="0"/>
              </a:rPr>
              <a:t>;</a:t>
            </a:r>
          </a:p>
          <a:p>
            <a:r>
              <a:rPr lang="es-ES" sz="1200" dirty="0">
                <a:solidFill>
                  <a:srgbClr val="000000"/>
                </a:solidFill>
                <a:latin typeface="Consolas" panose="020B0609020204030204" pitchFamily="49" charset="0"/>
              </a:rPr>
              <a:t>        </a:t>
            </a:r>
            <a:r>
              <a:rPr lang="es-ES" sz="1200" dirty="0" err="1" smtClean="0">
                <a:solidFill>
                  <a:srgbClr val="001080"/>
                </a:solidFill>
                <a:latin typeface="Consolas" panose="020B0609020204030204" pitchFamily="49" charset="0"/>
              </a:rPr>
              <a:t>last</a:t>
            </a:r>
            <a:r>
              <a:rPr lang="es-ES" sz="1200" dirty="0" smtClean="0">
                <a:solidFill>
                  <a:srgbClr val="000000"/>
                </a:solidFill>
                <a:latin typeface="Consolas" panose="020B0609020204030204" pitchFamily="49" charset="0"/>
              </a:rPr>
              <a:t>-</a:t>
            </a:r>
            <a:r>
              <a:rPr lang="es-ES" sz="1200" dirty="0">
                <a:solidFill>
                  <a:srgbClr val="000000"/>
                </a:solidFill>
                <a:latin typeface="Consolas" panose="020B0609020204030204" pitchFamily="49" charset="0"/>
              </a:rPr>
              <a:t>&gt;</a:t>
            </a:r>
            <a:r>
              <a:rPr lang="es-ES" sz="1200" dirty="0" err="1">
                <a:solidFill>
                  <a:srgbClr val="001080"/>
                </a:solidFill>
                <a:latin typeface="Consolas" panose="020B0609020204030204" pitchFamily="49" charset="0"/>
              </a:rPr>
              <a:t>next</a:t>
            </a:r>
            <a:r>
              <a:rPr lang="es-ES" sz="1200" dirty="0">
                <a:solidFill>
                  <a:srgbClr val="000000"/>
                </a:solidFill>
                <a:latin typeface="Consolas" panose="020B0609020204030204" pitchFamily="49" charset="0"/>
              </a:rPr>
              <a:t> = </a:t>
            </a:r>
            <a:r>
              <a:rPr lang="es-ES" sz="1200" dirty="0" err="1">
                <a:solidFill>
                  <a:srgbClr val="000000"/>
                </a:solidFill>
                <a:latin typeface="Consolas" panose="020B0609020204030204" pitchFamily="49" charset="0"/>
              </a:rPr>
              <a:t>node</a:t>
            </a:r>
            <a:r>
              <a:rPr lang="es-ES" sz="1200" dirty="0">
                <a:solidFill>
                  <a:srgbClr val="000000"/>
                </a:solidFill>
                <a:latin typeface="Consolas" panose="020B0609020204030204" pitchFamily="49" charset="0"/>
              </a:rPr>
              <a:t>;</a:t>
            </a:r>
          </a:p>
          <a:p>
            <a:r>
              <a:rPr lang="es-ES" sz="1200" dirty="0">
                <a:solidFill>
                  <a:srgbClr val="000000"/>
                </a:solidFill>
                <a:latin typeface="Consolas" panose="020B0609020204030204" pitchFamily="49" charset="0"/>
              </a:rPr>
              <a:t>        </a:t>
            </a:r>
            <a:r>
              <a:rPr lang="es-ES" sz="1200" dirty="0" err="1">
                <a:solidFill>
                  <a:srgbClr val="000000"/>
                </a:solidFill>
                <a:latin typeface="Consolas" panose="020B0609020204030204" pitchFamily="49" charset="0"/>
              </a:rPr>
              <a:t>last</a:t>
            </a:r>
            <a:r>
              <a:rPr lang="es-ES" sz="1200" dirty="0">
                <a:solidFill>
                  <a:srgbClr val="000000"/>
                </a:solidFill>
                <a:latin typeface="Consolas" panose="020B0609020204030204" pitchFamily="49" charset="0"/>
              </a:rPr>
              <a:t> = </a:t>
            </a:r>
            <a:r>
              <a:rPr lang="es-ES" sz="1200" dirty="0" err="1">
                <a:solidFill>
                  <a:srgbClr val="000000"/>
                </a:solidFill>
                <a:latin typeface="Consolas" panose="020B0609020204030204" pitchFamily="49" charset="0"/>
              </a:rPr>
              <a:t>node</a:t>
            </a:r>
            <a:r>
              <a:rPr lang="es-ES" sz="1200" dirty="0">
                <a:solidFill>
                  <a:srgbClr val="000000"/>
                </a:solidFill>
                <a:latin typeface="Consolas" panose="020B0609020204030204" pitchFamily="49" charset="0"/>
              </a:rPr>
              <a:t>;</a:t>
            </a:r>
          </a:p>
          <a:p>
            <a:r>
              <a:rPr lang="es-ES" sz="1200" dirty="0">
                <a:solidFill>
                  <a:srgbClr val="000000"/>
                </a:solidFill>
                <a:latin typeface="Consolas" panose="020B0609020204030204" pitchFamily="49" charset="0"/>
              </a:rPr>
              <a:t>    </a:t>
            </a:r>
            <a:r>
              <a:rPr lang="es-ES" sz="1200" dirty="0" smtClean="0">
                <a:solidFill>
                  <a:srgbClr val="000000"/>
                </a:solidFill>
                <a:latin typeface="Consolas" panose="020B0609020204030204" pitchFamily="49" charset="0"/>
              </a:rPr>
              <a:t>}</a:t>
            </a:r>
            <a:endParaRPr lang="es-ES" sz="1200" dirty="0">
              <a:solidFill>
                <a:srgbClr val="000000"/>
              </a:solidFill>
              <a:latin typeface="Consolas" panose="020B0609020204030204" pitchFamily="49" charset="0"/>
            </a:endParaRPr>
          </a:p>
          <a:p>
            <a:r>
              <a:rPr lang="es-ES" sz="1200" dirty="0">
                <a:solidFill>
                  <a:srgbClr val="000000"/>
                </a:solidFill>
                <a:latin typeface="Consolas" panose="020B0609020204030204" pitchFamily="49" charset="0"/>
              </a:rPr>
              <a:t/>
            </a:r>
            <a:br>
              <a:rPr lang="es-ES" sz="1200" dirty="0">
                <a:solidFill>
                  <a:srgbClr val="000000"/>
                </a:solidFill>
                <a:latin typeface="Consolas" panose="020B0609020204030204" pitchFamily="49" charset="0"/>
              </a:rPr>
            </a:br>
            <a:r>
              <a:rPr lang="es-ES" sz="1200" dirty="0">
                <a:solidFill>
                  <a:srgbClr val="000000"/>
                </a:solidFill>
                <a:latin typeface="Consolas" panose="020B0609020204030204" pitchFamily="49" charset="0"/>
              </a:rPr>
              <a:t>    </a:t>
            </a:r>
            <a:r>
              <a:rPr lang="es-ES" sz="1200" dirty="0" err="1" smtClean="0">
                <a:solidFill>
                  <a:srgbClr val="000000"/>
                </a:solidFill>
                <a:latin typeface="Consolas" panose="020B0609020204030204" pitchFamily="49" charset="0"/>
              </a:rPr>
              <a:t>length</a:t>
            </a:r>
            <a:r>
              <a:rPr lang="es-ES" sz="1200" dirty="0" smtClean="0">
                <a:solidFill>
                  <a:srgbClr val="000000"/>
                </a:solidFill>
                <a:latin typeface="Consolas" panose="020B0609020204030204" pitchFamily="49" charset="0"/>
              </a:rPr>
              <a:t>++;</a:t>
            </a:r>
          </a:p>
          <a:p>
            <a:r>
              <a:rPr lang="es-ES" sz="1200" dirty="0" smtClean="0">
                <a:solidFill>
                  <a:srgbClr val="000000"/>
                </a:solidFill>
                <a:latin typeface="Consolas" panose="020B0609020204030204" pitchFamily="49" charset="0"/>
              </a:rPr>
              <a:t>}</a:t>
            </a:r>
            <a:endParaRPr lang="es-ES" sz="1200" b="0" dirty="0">
              <a:solidFill>
                <a:srgbClr val="000000"/>
              </a:solidFill>
              <a:effectLst/>
              <a:latin typeface="Consolas" panose="020B0609020204030204" pitchFamily="49" charset="0"/>
            </a:endParaRPr>
          </a:p>
        </p:txBody>
      </p:sp>
      <p:sp>
        <p:nvSpPr>
          <p:cNvPr id="14" name="Rectángulo 13"/>
          <p:cNvSpPr/>
          <p:nvPr/>
        </p:nvSpPr>
        <p:spPr>
          <a:xfrm>
            <a:off x="6397652" y="1917713"/>
            <a:ext cx="3721768" cy="276999"/>
          </a:xfrm>
          <a:prstGeom prst="rect">
            <a:avLst/>
          </a:prstGeom>
        </p:spPr>
        <p:txBody>
          <a:bodyPr wrap="square">
            <a:spAutoFit/>
          </a:bodyPr>
          <a:lstStyle/>
          <a:p>
            <a:r>
              <a:rPr lang="es-ES" sz="1200" dirty="0">
                <a:solidFill>
                  <a:srgbClr val="267F99"/>
                </a:solidFill>
                <a:latin typeface="Consolas" panose="020B0609020204030204" pitchFamily="49" charset="0"/>
              </a:rPr>
              <a:t>T</a:t>
            </a:r>
            <a:r>
              <a:rPr lang="es-ES" sz="1200" dirty="0">
                <a:solidFill>
                  <a:srgbClr val="0000FF"/>
                </a:solidFill>
                <a:latin typeface="Consolas" panose="020B0609020204030204" pitchFamily="49" charset="0"/>
              </a:rPr>
              <a:t>&amp;</a:t>
            </a:r>
            <a:r>
              <a:rPr lang="es-ES" sz="1200" dirty="0">
                <a:solidFill>
                  <a:srgbClr val="000000"/>
                </a:solidFill>
                <a:latin typeface="Consolas" panose="020B0609020204030204" pitchFamily="49" charset="0"/>
              </a:rPr>
              <a:t> </a:t>
            </a:r>
            <a:r>
              <a:rPr lang="es-ES" sz="1200" dirty="0">
                <a:solidFill>
                  <a:srgbClr val="795E26"/>
                </a:solidFill>
                <a:latin typeface="Consolas" panose="020B0609020204030204" pitchFamily="49" charset="0"/>
              </a:rPr>
              <a:t>At</a:t>
            </a:r>
            <a:r>
              <a:rPr lang="es-ES" sz="1200" dirty="0">
                <a:solidFill>
                  <a:srgbClr val="000000"/>
                </a:solidFill>
                <a:latin typeface="Consolas" panose="020B0609020204030204" pitchFamily="49" charset="0"/>
              </a:rPr>
              <a:t>(</a:t>
            </a:r>
            <a:r>
              <a:rPr lang="es-ES" sz="1200" dirty="0" err="1">
                <a:solidFill>
                  <a:srgbClr val="0000FF"/>
                </a:solidFill>
                <a:latin typeface="Consolas" panose="020B0609020204030204" pitchFamily="49" charset="0"/>
              </a:rPr>
              <a:t>int</a:t>
            </a:r>
            <a:r>
              <a:rPr lang="es-ES" sz="1200" dirty="0">
                <a:solidFill>
                  <a:srgbClr val="000000"/>
                </a:solidFill>
                <a:latin typeface="Consolas" panose="020B0609020204030204" pitchFamily="49" charset="0"/>
              </a:rPr>
              <a:t> </a:t>
            </a:r>
            <a:r>
              <a:rPr lang="es-ES" sz="1200" dirty="0">
                <a:solidFill>
                  <a:srgbClr val="001080"/>
                </a:solidFill>
                <a:latin typeface="Consolas" panose="020B0609020204030204" pitchFamily="49" charset="0"/>
              </a:rPr>
              <a:t>i</a:t>
            </a:r>
            <a:r>
              <a:rPr lang="es-ES" sz="1200" dirty="0">
                <a:solidFill>
                  <a:srgbClr val="000000"/>
                </a:solidFill>
                <a:latin typeface="Consolas" panose="020B0609020204030204" pitchFamily="49" charset="0"/>
              </a:rPr>
              <a:t>) </a:t>
            </a:r>
            <a:r>
              <a:rPr lang="es-ES" sz="1200" dirty="0" smtClean="0">
                <a:solidFill>
                  <a:srgbClr val="000000"/>
                </a:solidFill>
                <a:latin typeface="Consolas" panose="020B0609020204030204" pitchFamily="49" charset="0"/>
              </a:rPr>
              <a:t>{</a:t>
            </a:r>
            <a:r>
              <a:rPr lang="es-ES" sz="1200" dirty="0">
                <a:solidFill>
                  <a:srgbClr val="000000"/>
                </a:solidFill>
                <a:latin typeface="Consolas" panose="020B0609020204030204" pitchFamily="49" charset="0"/>
              </a:rPr>
              <a:t> </a:t>
            </a:r>
            <a:r>
              <a:rPr lang="es-ES" sz="1200" dirty="0" err="1">
                <a:solidFill>
                  <a:srgbClr val="AF00DB"/>
                </a:solidFill>
                <a:latin typeface="Consolas" panose="020B0609020204030204" pitchFamily="49" charset="0"/>
              </a:rPr>
              <a:t>return</a:t>
            </a:r>
            <a:r>
              <a:rPr lang="es-ES" sz="1200" dirty="0">
                <a:solidFill>
                  <a:srgbClr val="000000"/>
                </a:solidFill>
                <a:latin typeface="Consolas" panose="020B0609020204030204" pitchFamily="49" charset="0"/>
              </a:rPr>
              <a:t> </a:t>
            </a:r>
            <a:r>
              <a:rPr lang="es-ES" sz="1200" dirty="0" err="1">
                <a:solidFill>
                  <a:srgbClr val="795E26"/>
                </a:solidFill>
                <a:latin typeface="Consolas" panose="020B0609020204030204" pitchFamily="49" charset="0"/>
              </a:rPr>
              <a:t>GetNode</a:t>
            </a:r>
            <a:r>
              <a:rPr lang="es-ES" sz="1200" dirty="0">
                <a:solidFill>
                  <a:srgbClr val="000000"/>
                </a:solidFill>
                <a:latin typeface="Consolas" panose="020B0609020204030204" pitchFamily="49" charset="0"/>
              </a:rPr>
              <a:t>(i)-&gt;</a:t>
            </a:r>
            <a:r>
              <a:rPr lang="es-ES" sz="1200" dirty="0" err="1">
                <a:solidFill>
                  <a:srgbClr val="001080"/>
                </a:solidFill>
                <a:latin typeface="Consolas" panose="020B0609020204030204" pitchFamily="49" charset="0"/>
              </a:rPr>
              <a:t>value</a:t>
            </a:r>
            <a:r>
              <a:rPr lang="es-ES" sz="1200" dirty="0" smtClean="0">
                <a:solidFill>
                  <a:srgbClr val="000000"/>
                </a:solidFill>
                <a:latin typeface="Consolas" panose="020B0609020204030204" pitchFamily="49" charset="0"/>
              </a:rPr>
              <a:t>; }</a:t>
            </a:r>
            <a:endParaRPr lang="es-ES" sz="1200" b="0" dirty="0">
              <a:solidFill>
                <a:srgbClr val="000000"/>
              </a:solidFill>
              <a:effectLst/>
              <a:latin typeface="Consolas" panose="020B0609020204030204" pitchFamily="49" charset="0"/>
            </a:endParaRPr>
          </a:p>
        </p:txBody>
      </p:sp>
      <p:sp>
        <p:nvSpPr>
          <p:cNvPr id="15" name="Rectángulo 14"/>
          <p:cNvSpPr/>
          <p:nvPr/>
        </p:nvSpPr>
        <p:spPr>
          <a:xfrm>
            <a:off x="1522753" y="3384476"/>
            <a:ext cx="3549761" cy="24929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Rectángulo 15"/>
          <p:cNvSpPr/>
          <p:nvPr/>
        </p:nvSpPr>
        <p:spPr>
          <a:xfrm>
            <a:off x="6397653" y="3396039"/>
            <a:ext cx="3721767" cy="2862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Rectángulo 16"/>
          <p:cNvSpPr/>
          <p:nvPr/>
        </p:nvSpPr>
        <p:spPr>
          <a:xfrm>
            <a:off x="6397652" y="1930093"/>
            <a:ext cx="3721768" cy="2646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Rectángulo 17"/>
          <p:cNvSpPr/>
          <p:nvPr/>
        </p:nvSpPr>
        <p:spPr>
          <a:xfrm>
            <a:off x="6397652" y="3396039"/>
            <a:ext cx="3721768" cy="2862322"/>
          </a:xfrm>
          <a:prstGeom prst="rect">
            <a:avLst/>
          </a:prstGeom>
        </p:spPr>
        <p:txBody>
          <a:bodyPr wrap="square">
            <a:spAutoFit/>
          </a:bodyPr>
          <a:lstStyle/>
          <a:p>
            <a:r>
              <a:rPr lang="es-ES" sz="1200" dirty="0" err="1">
                <a:solidFill>
                  <a:srgbClr val="0000FF"/>
                </a:solidFill>
                <a:latin typeface="Consolas" panose="020B0609020204030204" pitchFamily="49" charset="0"/>
              </a:rPr>
              <a:t>void</a:t>
            </a:r>
            <a:r>
              <a:rPr lang="es-ES" sz="1200" dirty="0">
                <a:solidFill>
                  <a:srgbClr val="000000"/>
                </a:solidFill>
                <a:latin typeface="Consolas" panose="020B0609020204030204" pitchFamily="49" charset="0"/>
              </a:rPr>
              <a:t> </a:t>
            </a:r>
            <a:r>
              <a:rPr lang="es-ES" sz="1200" dirty="0" err="1">
                <a:solidFill>
                  <a:srgbClr val="795E26"/>
                </a:solidFill>
                <a:latin typeface="Consolas" panose="020B0609020204030204" pitchFamily="49" charset="0"/>
              </a:rPr>
              <a:t>RemoveLast</a:t>
            </a:r>
            <a:r>
              <a:rPr lang="es-ES" sz="1200" dirty="0">
                <a:solidFill>
                  <a:srgbClr val="000000"/>
                </a:solidFill>
                <a:latin typeface="Consolas" panose="020B0609020204030204" pitchFamily="49" charset="0"/>
              </a:rPr>
              <a:t>() {</a:t>
            </a:r>
          </a:p>
          <a:p>
            <a:r>
              <a:rPr lang="es-ES" sz="1200" dirty="0" smtClean="0">
                <a:solidFill>
                  <a:srgbClr val="000000"/>
                </a:solidFill>
                <a:latin typeface="Consolas" panose="020B0609020204030204" pitchFamily="49" charset="0"/>
              </a:rPr>
              <a:t>    </a:t>
            </a:r>
            <a:r>
              <a:rPr lang="es-ES" sz="1200" dirty="0" err="1" smtClean="0">
                <a:solidFill>
                  <a:srgbClr val="AF00DB"/>
                </a:solidFill>
                <a:latin typeface="Consolas" panose="020B0609020204030204" pitchFamily="49" charset="0"/>
              </a:rPr>
              <a:t>if</a:t>
            </a:r>
            <a:r>
              <a:rPr lang="es-ES" sz="1200" dirty="0">
                <a:solidFill>
                  <a:srgbClr val="000000"/>
                </a:solidFill>
                <a:latin typeface="Consolas" panose="020B0609020204030204" pitchFamily="49" charset="0"/>
              </a:rPr>
              <a:t> (</a:t>
            </a:r>
            <a:r>
              <a:rPr lang="es-ES" sz="1200" dirty="0" err="1">
                <a:solidFill>
                  <a:srgbClr val="000000"/>
                </a:solidFill>
                <a:latin typeface="Consolas" panose="020B0609020204030204" pitchFamily="49" charset="0"/>
              </a:rPr>
              <a:t>length</a:t>
            </a:r>
            <a:r>
              <a:rPr lang="es-ES" sz="1200" dirty="0">
                <a:solidFill>
                  <a:srgbClr val="000000"/>
                </a:solidFill>
                <a:latin typeface="Consolas" panose="020B0609020204030204" pitchFamily="49" charset="0"/>
              </a:rPr>
              <a:t> == </a:t>
            </a:r>
            <a:r>
              <a:rPr lang="es-ES" sz="1200" dirty="0">
                <a:solidFill>
                  <a:srgbClr val="09885A"/>
                </a:solidFill>
                <a:latin typeface="Consolas" panose="020B0609020204030204" pitchFamily="49" charset="0"/>
              </a:rPr>
              <a:t>0</a:t>
            </a:r>
            <a:r>
              <a:rPr lang="es-ES" sz="1200" dirty="0">
                <a:solidFill>
                  <a:srgbClr val="000000"/>
                </a:solidFill>
                <a:latin typeface="Consolas" panose="020B0609020204030204" pitchFamily="49" charset="0"/>
              </a:rPr>
              <a:t>)</a:t>
            </a:r>
          </a:p>
          <a:p>
            <a:r>
              <a:rPr lang="es-ES" sz="1200" dirty="0">
                <a:solidFill>
                  <a:srgbClr val="000000"/>
                </a:solidFill>
                <a:latin typeface="Consolas" panose="020B0609020204030204" pitchFamily="49" charset="0"/>
              </a:rPr>
              <a:t>    </a:t>
            </a:r>
            <a:r>
              <a:rPr lang="es-ES" sz="1200" dirty="0" smtClean="0">
                <a:solidFill>
                  <a:srgbClr val="000000"/>
                </a:solidFill>
                <a:latin typeface="Consolas" panose="020B0609020204030204" pitchFamily="49" charset="0"/>
              </a:rPr>
              <a:t>    </a:t>
            </a:r>
            <a:r>
              <a:rPr lang="es-ES" sz="1200" dirty="0" err="1" smtClean="0">
                <a:solidFill>
                  <a:srgbClr val="AF00DB"/>
                </a:solidFill>
                <a:latin typeface="Consolas" panose="020B0609020204030204" pitchFamily="49" charset="0"/>
              </a:rPr>
              <a:t>return</a:t>
            </a:r>
            <a:r>
              <a:rPr lang="es-ES" sz="1200" dirty="0">
                <a:solidFill>
                  <a:srgbClr val="000000"/>
                </a:solidFill>
                <a:latin typeface="Consolas" panose="020B0609020204030204" pitchFamily="49" charset="0"/>
              </a:rPr>
              <a:t>;</a:t>
            </a:r>
          </a:p>
          <a:p>
            <a:r>
              <a:rPr lang="es-ES" sz="1200" dirty="0">
                <a:solidFill>
                  <a:srgbClr val="000000"/>
                </a:solidFill>
                <a:latin typeface="Consolas" panose="020B0609020204030204" pitchFamily="49" charset="0"/>
              </a:rPr>
              <a:t>    </a:t>
            </a:r>
            <a:r>
              <a:rPr lang="es-ES" sz="1200" dirty="0" err="1" smtClean="0">
                <a:solidFill>
                  <a:srgbClr val="AF00DB"/>
                </a:solidFill>
                <a:latin typeface="Consolas" panose="020B0609020204030204" pitchFamily="49" charset="0"/>
              </a:rPr>
              <a:t>else</a:t>
            </a:r>
            <a:r>
              <a:rPr lang="es-ES" sz="1200" dirty="0">
                <a:solidFill>
                  <a:srgbClr val="000000"/>
                </a:solidFill>
                <a:latin typeface="Consolas" panose="020B0609020204030204" pitchFamily="49" charset="0"/>
              </a:rPr>
              <a:t> </a:t>
            </a:r>
            <a:r>
              <a:rPr lang="es-ES" sz="1200" dirty="0" err="1">
                <a:solidFill>
                  <a:srgbClr val="AF00DB"/>
                </a:solidFill>
                <a:latin typeface="Consolas" panose="020B0609020204030204" pitchFamily="49" charset="0"/>
              </a:rPr>
              <a:t>if</a:t>
            </a:r>
            <a:r>
              <a:rPr lang="es-ES" sz="1200" dirty="0">
                <a:solidFill>
                  <a:srgbClr val="000000"/>
                </a:solidFill>
                <a:latin typeface="Consolas" panose="020B0609020204030204" pitchFamily="49" charset="0"/>
              </a:rPr>
              <a:t> (</a:t>
            </a:r>
            <a:r>
              <a:rPr lang="es-ES" sz="1200" dirty="0" err="1">
                <a:solidFill>
                  <a:srgbClr val="000000"/>
                </a:solidFill>
                <a:latin typeface="Consolas" panose="020B0609020204030204" pitchFamily="49" charset="0"/>
              </a:rPr>
              <a:t>first</a:t>
            </a:r>
            <a:r>
              <a:rPr lang="es-ES" sz="1200" dirty="0">
                <a:solidFill>
                  <a:srgbClr val="000000"/>
                </a:solidFill>
                <a:latin typeface="Consolas" panose="020B0609020204030204" pitchFamily="49" charset="0"/>
              </a:rPr>
              <a:t> == </a:t>
            </a:r>
            <a:r>
              <a:rPr lang="es-ES" sz="1200" dirty="0" err="1">
                <a:solidFill>
                  <a:srgbClr val="000000"/>
                </a:solidFill>
                <a:latin typeface="Consolas" panose="020B0609020204030204" pitchFamily="49" charset="0"/>
              </a:rPr>
              <a:t>last</a:t>
            </a:r>
            <a:r>
              <a:rPr lang="es-ES" sz="1200" dirty="0">
                <a:solidFill>
                  <a:srgbClr val="000000"/>
                </a:solidFill>
                <a:latin typeface="Consolas" panose="020B0609020204030204" pitchFamily="49" charset="0"/>
              </a:rPr>
              <a:t>) {</a:t>
            </a:r>
          </a:p>
          <a:p>
            <a:r>
              <a:rPr lang="es-ES" sz="1200" dirty="0">
                <a:solidFill>
                  <a:srgbClr val="000000"/>
                </a:solidFill>
                <a:latin typeface="Consolas" panose="020B0609020204030204" pitchFamily="49" charset="0"/>
              </a:rPr>
              <a:t>        </a:t>
            </a:r>
            <a:r>
              <a:rPr lang="es-ES" sz="1200" dirty="0" err="1" smtClean="0">
                <a:solidFill>
                  <a:srgbClr val="AF00DB"/>
                </a:solidFill>
                <a:latin typeface="Consolas" panose="020B0609020204030204" pitchFamily="49" charset="0"/>
              </a:rPr>
              <a:t>delete</a:t>
            </a:r>
            <a:r>
              <a:rPr lang="es-ES" sz="1200" dirty="0">
                <a:solidFill>
                  <a:srgbClr val="000000"/>
                </a:solidFill>
                <a:latin typeface="Consolas" panose="020B0609020204030204" pitchFamily="49" charset="0"/>
              </a:rPr>
              <a:t> </a:t>
            </a:r>
            <a:r>
              <a:rPr lang="es-ES" sz="1200" dirty="0" err="1">
                <a:solidFill>
                  <a:srgbClr val="000000"/>
                </a:solidFill>
                <a:latin typeface="Consolas" panose="020B0609020204030204" pitchFamily="49" charset="0"/>
              </a:rPr>
              <a:t>first</a:t>
            </a:r>
            <a:r>
              <a:rPr lang="es-ES" sz="1200" dirty="0">
                <a:solidFill>
                  <a:srgbClr val="000000"/>
                </a:solidFill>
                <a:latin typeface="Consolas" panose="020B0609020204030204" pitchFamily="49" charset="0"/>
              </a:rPr>
              <a:t>;</a:t>
            </a:r>
          </a:p>
          <a:p>
            <a:r>
              <a:rPr lang="es-ES" sz="1200" dirty="0">
                <a:solidFill>
                  <a:srgbClr val="000000"/>
                </a:solidFill>
                <a:latin typeface="Consolas" panose="020B0609020204030204" pitchFamily="49" charset="0"/>
              </a:rPr>
              <a:t>        </a:t>
            </a:r>
            <a:r>
              <a:rPr lang="es-ES" sz="1200" dirty="0" err="1" smtClean="0">
                <a:solidFill>
                  <a:srgbClr val="000000"/>
                </a:solidFill>
                <a:latin typeface="Consolas" panose="020B0609020204030204" pitchFamily="49" charset="0"/>
              </a:rPr>
              <a:t>first</a:t>
            </a:r>
            <a:r>
              <a:rPr lang="es-ES" sz="1200" dirty="0">
                <a:solidFill>
                  <a:srgbClr val="000000"/>
                </a:solidFill>
                <a:latin typeface="Consolas" panose="020B0609020204030204" pitchFamily="49" charset="0"/>
              </a:rPr>
              <a:t> = </a:t>
            </a:r>
            <a:r>
              <a:rPr lang="es-ES" sz="1200" dirty="0" err="1">
                <a:solidFill>
                  <a:srgbClr val="000000"/>
                </a:solidFill>
                <a:latin typeface="Consolas" panose="020B0609020204030204" pitchFamily="49" charset="0"/>
              </a:rPr>
              <a:t>last</a:t>
            </a:r>
            <a:r>
              <a:rPr lang="es-ES" sz="1200" dirty="0">
                <a:solidFill>
                  <a:srgbClr val="000000"/>
                </a:solidFill>
                <a:latin typeface="Consolas" panose="020B0609020204030204" pitchFamily="49" charset="0"/>
              </a:rPr>
              <a:t> = </a:t>
            </a:r>
            <a:r>
              <a:rPr lang="es-ES" sz="1200" dirty="0">
                <a:solidFill>
                  <a:srgbClr val="0000FF"/>
                </a:solidFill>
                <a:latin typeface="Consolas" panose="020B0609020204030204" pitchFamily="49" charset="0"/>
              </a:rPr>
              <a:t>NULL</a:t>
            </a:r>
            <a:r>
              <a:rPr lang="es-ES" sz="1200" dirty="0">
                <a:solidFill>
                  <a:srgbClr val="000000"/>
                </a:solidFill>
                <a:latin typeface="Consolas" panose="020B0609020204030204" pitchFamily="49" charset="0"/>
              </a:rPr>
              <a:t>;</a:t>
            </a:r>
          </a:p>
          <a:p>
            <a:r>
              <a:rPr lang="es-ES" sz="1200" dirty="0">
                <a:solidFill>
                  <a:srgbClr val="000000"/>
                </a:solidFill>
                <a:latin typeface="Consolas" panose="020B0609020204030204" pitchFamily="49" charset="0"/>
              </a:rPr>
              <a:t>    </a:t>
            </a:r>
            <a:r>
              <a:rPr lang="es-ES" sz="1200" dirty="0" smtClean="0">
                <a:solidFill>
                  <a:srgbClr val="000000"/>
                </a:solidFill>
                <a:latin typeface="Consolas" panose="020B0609020204030204" pitchFamily="49" charset="0"/>
              </a:rPr>
              <a:t>}</a:t>
            </a:r>
            <a:r>
              <a:rPr lang="es-ES" sz="1200" dirty="0">
                <a:solidFill>
                  <a:srgbClr val="000000"/>
                </a:solidFill>
                <a:latin typeface="Consolas" panose="020B0609020204030204" pitchFamily="49" charset="0"/>
              </a:rPr>
              <a:t> </a:t>
            </a:r>
            <a:r>
              <a:rPr lang="es-ES" sz="1200" dirty="0" err="1">
                <a:solidFill>
                  <a:srgbClr val="AF00DB"/>
                </a:solidFill>
                <a:latin typeface="Consolas" panose="020B0609020204030204" pitchFamily="49" charset="0"/>
              </a:rPr>
              <a:t>else</a:t>
            </a:r>
            <a:r>
              <a:rPr lang="es-ES" sz="1200" dirty="0">
                <a:solidFill>
                  <a:srgbClr val="000000"/>
                </a:solidFill>
                <a:latin typeface="Consolas" panose="020B0609020204030204" pitchFamily="49" charset="0"/>
              </a:rPr>
              <a:t> {</a:t>
            </a:r>
          </a:p>
          <a:p>
            <a:r>
              <a:rPr lang="es-ES" sz="1200" dirty="0">
                <a:solidFill>
                  <a:srgbClr val="000000"/>
                </a:solidFill>
                <a:latin typeface="Consolas" panose="020B0609020204030204" pitchFamily="49" charset="0"/>
              </a:rPr>
              <a:t>        </a:t>
            </a:r>
            <a:r>
              <a:rPr lang="es-ES" sz="1200" dirty="0" err="1" smtClean="0">
                <a:solidFill>
                  <a:srgbClr val="000000"/>
                </a:solidFill>
                <a:latin typeface="Consolas" panose="020B0609020204030204" pitchFamily="49" charset="0"/>
              </a:rPr>
              <a:t>Node</a:t>
            </a:r>
            <a:r>
              <a:rPr lang="es-ES" sz="1200" dirty="0" smtClean="0">
                <a:solidFill>
                  <a:srgbClr val="000000"/>
                </a:solidFill>
                <a:latin typeface="Consolas" panose="020B0609020204030204" pitchFamily="49" charset="0"/>
              </a:rPr>
              <a:t>&lt;T</a:t>
            </a:r>
            <a:r>
              <a:rPr lang="es-ES" sz="1200" dirty="0">
                <a:solidFill>
                  <a:srgbClr val="000000"/>
                </a:solidFill>
                <a:latin typeface="Consolas" panose="020B0609020204030204" pitchFamily="49" charset="0"/>
              </a:rPr>
              <a:t>&gt; *</a:t>
            </a:r>
            <a:r>
              <a:rPr lang="es-ES" sz="1200" dirty="0" err="1">
                <a:solidFill>
                  <a:srgbClr val="000000"/>
                </a:solidFill>
                <a:latin typeface="Consolas" panose="020B0609020204030204" pitchFamily="49" charset="0"/>
              </a:rPr>
              <a:t>node</a:t>
            </a:r>
            <a:r>
              <a:rPr lang="es-ES" sz="1200" dirty="0">
                <a:solidFill>
                  <a:srgbClr val="000000"/>
                </a:solidFill>
                <a:latin typeface="Consolas" panose="020B0609020204030204" pitchFamily="49" charset="0"/>
              </a:rPr>
              <a:t> = </a:t>
            </a:r>
            <a:r>
              <a:rPr lang="es-ES" sz="1200" dirty="0" err="1">
                <a:solidFill>
                  <a:srgbClr val="001080"/>
                </a:solidFill>
                <a:latin typeface="Consolas" panose="020B0609020204030204" pitchFamily="49" charset="0"/>
              </a:rPr>
              <a:t>last</a:t>
            </a:r>
            <a:r>
              <a:rPr lang="es-ES" sz="1200" dirty="0">
                <a:solidFill>
                  <a:srgbClr val="000000"/>
                </a:solidFill>
                <a:latin typeface="Consolas" panose="020B0609020204030204" pitchFamily="49" charset="0"/>
              </a:rPr>
              <a:t>-&gt;</a:t>
            </a:r>
            <a:r>
              <a:rPr lang="es-ES" sz="1200" dirty="0" err="1">
                <a:solidFill>
                  <a:srgbClr val="001080"/>
                </a:solidFill>
                <a:latin typeface="Consolas" panose="020B0609020204030204" pitchFamily="49" charset="0"/>
              </a:rPr>
              <a:t>previous</a:t>
            </a:r>
            <a:r>
              <a:rPr lang="es-ES" sz="1200" dirty="0">
                <a:solidFill>
                  <a:srgbClr val="000000"/>
                </a:solidFill>
                <a:latin typeface="Consolas" panose="020B0609020204030204" pitchFamily="49" charset="0"/>
              </a:rPr>
              <a:t>;</a:t>
            </a:r>
          </a:p>
          <a:p>
            <a:r>
              <a:rPr lang="es-ES" sz="1200" dirty="0">
                <a:solidFill>
                  <a:srgbClr val="000000"/>
                </a:solidFill>
                <a:latin typeface="Consolas" panose="020B0609020204030204" pitchFamily="49" charset="0"/>
              </a:rPr>
              <a:t>        </a:t>
            </a:r>
            <a:r>
              <a:rPr lang="es-ES" sz="1200" dirty="0" err="1" smtClean="0">
                <a:solidFill>
                  <a:srgbClr val="AF00DB"/>
                </a:solidFill>
                <a:latin typeface="Consolas" panose="020B0609020204030204" pitchFamily="49" charset="0"/>
              </a:rPr>
              <a:t>delete</a:t>
            </a:r>
            <a:r>
              <a:rPr lang="es-ES" sz="1200" dirty="0">
                <a:solidFill>
                  <a:srgbClr val="000000"/>
                </a:solidFill>
                <a:latin typeface="Consolas" panose="020B0609020204030204" pitchFamily="49" charset="0"/>
              </a:rPr>
              <a:t> </a:t>
            </a:r>
            <a:r>
              <a:rPr lang="es-ES" sz="1200" dirty="0" err="1">
                <a:solidFill>
                  <a:srgbClr val="000000"/>
                </a:solidFill>
                <a:latin typeface="Consolas" panose="020B0609020204030204" pitchFamily="49" charset="0"/>
              </a:rPr>
              <a:t>last</a:t>
            </a:r>
            <a:r>
              <a:rPr lang="es-ES" sz="1200" dirty="0">
                <a:solidFill>
                  <a:srgbClr val="000000"/>
                </a:solidFill>
                <a:latin typeface="Consolas" panose="020B0609020204030204" pitchFamily="49" charset="0"/>
              </a:rPr>
              <a:t>;</a:t>
            </a:r>
          </a:p>
          <a:p>
            <a:r>
              <a:rPr lang="es-ES" sz="1200" dirty="0">
                <a:solidFill>
                  <a:srgbClr val="000000"/>
                </a:solidFill>
                <a:latin typeface="Consolas" panose="020B0609020204030204" pitchFamily="49" charset="0"/>
              </a:rPr>
              <a:t>        </a:t>
            </a:r>
            <a:r>
              <a:rPr lang="es-ES" sz="1200" dirty="0" err="1" smtClean="0">
                <a:solidFill>
                  <a:srgbClr val="000000"/>
                </a:solidFill>
                <a:latin typeface="Consolas" panose="020B0609020204030204" pitchFamily="49" charset="0"/>
              </a:rPr>
              <a:t>last</a:t>
            </a:r>
            <a:r>
              <a:rPr lang="es-ES" sz="1200" dirty="0">
                <a:solidFill>
                  <a:srgbClr val="000000"/>
                </a:solidFill>
                <a:latin typeface="Consolas" panose="020B0609020204030204" pitchFamily="49" charset="0"/>
              </a:rPr>
              <a:t> = </a:t>
            </a:r>
            <a:r>
              <a:rPr lang="es-ES" sz="1200" dirty="0" err="1">
                <a:solidFill>
                  <a:srgbClr val="000000"/>
                </a:solidFill>
                <a:latin typeface="Consolas" panose="020B0609020204030204" pitchFamily="49" charset="0"/>
              </a:rPr>
              <a:t>node</a:t>
            </a:r>
            <a:r>
              <a:rPr lang="es-ES" sz="1200" dirty="0">
                <a:solidFill>
                  <a:srgbClr val="000000"/>
                </a:solidFill>
                <a:latin typeface="Consolas" panose="020B0609020204030204" pitchFamily="49" charset="0"/>
              </a:rPr>
              <a:t>;</a:t>
            </a:r>
          </a:p>
          <a:p>
            <a:r>
              <a:rPr lang="es-ES" sz="1200" dirty="0">
                <a:solidFill>
                  <a:srgbClr val="000000"/>
                </a:solidFill>
                <a:latin typeface="Consolas" panose="020B0609020204030204" pitchFamily="49" charset="0"/>
              </a:rPr>
              <a:t>        </a:t>
            </a:r>
            <a:r>
              <a:rPr lang="es-ES" sz="1200" dirty="0" err="1" smtClean="0">
                <a:solidFill>
                  <a:srgbClr val="001080"/>
                </a:solidFill>
                <a:latin typeface="Consolas" panose="020B0609020204030204" pitchFamily="49" charset="0"/>
              </a:rPr>
              <a:t>last</a:t>
            </a:r>
            <a:r>
              <a:rPr lang="es-ES" sz="1200" dirty="0" smtClean="0">
                <a:solidFill>
                  <a:srgbClr val="000000"/>
                </a:solidFill>
                <a:latin typeface="Consolas" panose="020B0609020204030204" pitchFamily="49" charset="0"/>
              </a:rPr>
              <a:t>-</a:t>
            </a:r>
            <a:r>
              <a:rPr lang="es-ES" sz="1200" dirty="0">
                <a:solidFill>
                  <a:srgbClr val="000000"/>
                </a:solidFill>
                <a:latin typeface="Consolas" panose="020B0609020204030204" pitchFamily="49" charset="0"/>
              </a:rPr>
              <a:t>&gt;</a:t>
            </a:r>
            <a:r>
              <a:rPr lang="es-ES" sz="1200" dirty="0" err="1">
                <a:solidFill>
                  <a:srgbClr val="001080"/>
                </a:solidFill>
                <a:latin typeface="Consolas" panose="020B0609020204030204" pitchFamily="49" charset="0"/>
              </a:rPr>
              <a:t>next</a:t>
            </a:r>
            <a:r>
              <a:rPr lang="es-ES" sz="1200" dirty="0">
                <a:solidFill>
                  <a:srgbClr val="000000"/>
                </a:solidFill>
                <a:latin typeface="Consolas" panose="020B0609020204030204" pitchFamily="49" charset="0"/>
              </a:rPr>
              <a:t> = </a:t>
            </a:r>
            <a:r>
              <a:rPr lang="es-ES" sz="1200" dirty="0">
                <a:solidFill>
                  <a:srgbClr val="0000FF"/>
                </a:solidFill>
                <a:latin typeface="Consolas" panose="020B0609020204030204" pitchFamily="49" charset="0"/>
              </a:rPr>
              <a:t>NULL</a:t>
            </a:r>
            <a:r>
              <a:rPr lang="es-ES" sz="1200" dirty="0">
                <a:solidFill>
                  <a:srgbClr val="000000"/>
                </a:solidFill>
                <a:latin typeface="Consolas" panose="020B0609020204030204" pitchFamily="49" charset="0"/>
              </a:rPr>
              <a:t>;</a:t>
            </a:r>
          </a:p>
          <a:p>
            <a:r>
              <a:rPr lang="es-ES" sz="1200" dirty="0">
                <a:solidFill>
                  <a:srgbClr val="000000"/>
                </a:solidFill>
                <a:latin typeface="Consolas" panose="020B0609020204030204" pitchFamily="49" charset="0"/>
              </a:rPr>
              <a:t>    </a:t>
            </a:r>
            <a:r>
              <a:rPr lang="es-ES" sz="1200" dirty="0" smtClean="0">
                <a:solidFill>
                  <a:srgbClr val="000000"/>
                </a:solidFill>
                <a:latin typeface="Consolas" panose="020B0609020204030204" pitchFamily="49" charset="0"/>
              </a:rPr>
              <a:t>}</a:t>
            </a:r>
            <a:endParaRPr lang="es-ES" sz="1200" dirty="0">
              <a:solidFill>
                <a:srgbClr val="000000"/>
              </a:solidFill>
              <a:latin typeface="Consolas" panose="020B0609020204030204" pitchFamily="49" charset="0"/>
            </a:endParaRPr>
          </a:p>
          <a:p>
            <a:r>
              <a:rPr lang="es-ES" sz="1200" dirty="0">
                <a:solidFill>
                  <a:srgbClr val="000000"/>
                </a:solidFill>
                <a:latin typeface="Consolas" panose="020B0609020204030204" pitchFamily="49" charset="0"/>
              </a:rPr>
              <a:t/>
            </a:r>
            <a:br>
              <a:rPr lang="es-ES" sz="1200" dirty="0">
                <a:solidFill>
                  <a:srgbClr val="000000"/>
                </a:solidFill>
                <a:latin typeface="Consolas" panose="020B0609020204030204" pitchFamily="49" charset="0"/>
              </a:rPr>
            </a:br>
            <a:r>
              <a:rPr lang="es-ES" sz="1200" dirty="0">
                <a:solidFill>
                  <a:srgbClr val="000000"/>
                </a:solidFill>
                <a:latin typeface="Consolas" panose="020B0609020204030204" pitchFamily="49" charset="0"/>
              </a:rPr>
              <a:t>    </a:t>
            </a:r>
            <a:r>
              <a:rPr lang="es-ES" sz="1200" dirty="0" err="1" smtClean="0">
                <a:solidFill>
                  <a:srgbClr val="000000"/>
                </a:solidFill>
                <a:latin typeface="Consolas" panose="020B0609020204030204" pitchFamily="49" charset="0"/>
              </a:rPr>
              <a:t>length</a:t>
            </a:r>
            <a:r>
              <a:rPr lang="es-ES" sz="1200" dirty="0" smtClean="0">
                <a:solidFill>
                  <a:srgbClr val="000000"/>
                </a:solidFill>
                <a:latin typeface="Consolas" panose="020B0609020204030204" pitchFamily="49" charset="0"/>
              </a:rPr>
              <a:t>--;</a:t>
            </a:r>
          </a:p>
          <a:p>
            <a:r>
              <a:rPr lang="es-ES" sz="1200" dirty="0" smtClean="0">
                <a:solidFill>
                  <a:srgbClr val="000000"/>
                </a:solidFill>
                <a:latin typeface="Consolas" panose="020B0609020204030204" pitchFamily="49" charset="0"/>
              </a:rPr>
              <a:t>}</a:t>
            </a:r>
            <a:endParaRPr lang="es-ES" sz="1200" b="0" dirty="0">
              <a:solidFill>
                <a:srgbClr val="000000"/>
              </a:solidFill>
              <a:effectLst/>
              <a:latin typeface="Consolas" panose="020B0609020204030204" pitchFamily="49" charset="0"/>
            </a:endParaRPr>
          </a:p>
        </p:txBody>
      </p:sp>
      <p:sp>
        <p:nvSpPr>
          <p:cNvPr id="20" name="CuadroTexto 19"/>
          <p:cNvSpPr txBox="1"/>
          <p:nvPr/>
        </p:nvSpPr>
        <p:spPr>
          <a:xfrm>
            <a:off x="1522752" y="1534685"/>
            <a:ext cx="2643672" cy="369332"/>
          </a:xfrm>
          <a:prstGeom prst="rect">
            <a:avLst/>
          </a:prstGeom>
          <a:noFill/>
        </p:spPr>
        <p:txBody>
          <a:bodyPr wrap="none" rtlCol="0">
            <a:spAutoFit/>
          </a:bodyPr>
          <a:lstStyle/>
          <a:p>
            <a:r>
              <a:rPr lang="es-ES" dirty="0" err="1" smtClean="0"/>
              <a:t>Definicion</a:t>
            </a:r>
            <a:r>
              <a:rPr lang="es-ES" dirty="0" smtClean="0"/>
              <a:t> de </a:t>
            </a:r>
            <a:r>
              <a:rPr lang="es-ES" dirty="0" err="1" smtClean="0"/>
              <a:t>Length</a:t>
            </a:r>
            <a:r>
              <a:rPr lang="es-ES" dirty="0" smtClean="0"/>
              <a:t>():</a:t>
            </a:r>
            <a:endParaRPr lang="es-ES" dirty="0"/>
          </a:p>
        </p:txBody>
      </p:sp>
      <p:sp>
        <p:nvSpPr>
          <p:cNvPr id="21" name="CuadroTexto 20"/>
          <p:cNvSpPr txBox="1"/>
          <p:nvPr/>
        </p:nvSpPr>
        <p:spPr>
          <a:xfrm>
            <a:off x="6397652" y="1534685"/>
            <a:ext cx="2087495" cy="369332"/>
          </a:xfrm>
          <a:prstGeom prst="rect">
            <a:avLst/>
          </a:prstGeom>
          <a:noFill/>
        </p:spPr>
        <p:txBody>
          <a:bodyPr wrap="none" rtlCol="0">
            <a:spAutoFit/>
          </a:bodyPr>
          <a:lstStyle/>
          <a:p>
            <a:r>
              <a:rPr lang="es-ES" dirty="0" err="1" smtClean="0"/>
              <a:t>Definicion</a:t>
            </a:r>
            <a:r>
              <a:rPr lang="es-ES" dirty="0" smtClean="0"/>
              <a:t> de At():</a:t>
            </a:r>
            <a:endParaRPr lang="es-ES" dirty="0"/>
          </a:p>
        </p:txBody>
      </p:sp>
      <p:sp>
        <p:nvSpPr>
          <p:cNvPr id="22" name="CuadroTexto 21"/>
          <p:cNvSpPr txBox="1"/>
          <p:nvPr/>
        </p:nvSpPr>
        <p:spPr>
          <a:xfrm>
            <a:off x="1522752" y="3015144"/>
            <a:ext cx="2675797" cy="369332"/>
          </a:xfrm>
          <a:prstGeom prst="rect">
            <a:avLst/>
          </a:prstGeom>
          <a:noFill/>
        </p:spPr>
        <p:txBody>
          <a:bodyPr wrap="none" rtlCol="0">
            <a:spAutoFit/>
          </a:bodyPr>
          <a:lstStyle/>
          <a:p>
            <a:r>
              <a:rPr lang="es-ES" dirty="0" err="1" smtClean="0"/>
              <a:t>Definicion</a:t>
            </a:r>
            <a:r>
              <a:rPr lang="es-ES" dirty="0" smtClean="0"/>
              <a:t> de </a:t>
            </a:r>
            <a:r>
              <a:rPr lang="es-ES" dirty="0" err="1" smtClean="0"/>
              <a:t>AddLast</a:t>
            </a:r>
            <a:r>
              <a:rPr lang="es-ES" dirty="0" smtClean="0"/>
              <a:t>():</a:t>
            </a:r>
            <a:endParaRPr lang="es-ES" dirty="0"/>
          </a:p>
        </p:txBody>
      </p:sp>
      <p:sp>
        <p:nvSpPr>
          <p:cNvPr id="23" name="CuadroTexto 22"/>
          <p:cNvSpPr txBox="1"/>
          <p:nvPr/>
        </p:nvSpPr>
        <p:spPr>
          <a:xfrm>
            <a:off x="6397652" y="3015144"/>
            <a:ext cx="3102388" cy="369332"/>
          </a:xfrm>
          <a:prstGeom prst="rect">
            <a:avLst/>
          </a:prstGeom>
          <a:noFill/>
        </p:spPr>
        <p:txBody>
          <a:bodyPr wrap="none" rtlCol="0">
            <a:spAutoFit/>
          </a:bodyPr>
          <a:lstStyle/>
          <a:p>
            <a:r>
              <a:rPr lang="es-ES" dirty="0" err="1" smtClean="0"/>
              <a:t>Definicion</a:t>
            </a:r>
            <a:r>
              <a:rPr lang="es-ES" dirty="0" smtClean="0"/>
              <a:t> de </a:t>
            </a:r>
            <a:r>
              <a:rPr lang="es-ES" dirty="0" err="1" smtClean="0"/>
              <a:t>RemoveLast</a:t>
            </a:r>
            <a:r>
              <a:rPr lang="es-ES" dirty="0" smtClean="0"/>
              <a:t>():</a:t>
            </a:r>
            <a:endParaRPr lang="es-ES" dirty="0"/>
          </a:p>
        </p:txBody>
      </p:sp>
    </p:spTree>
    <p:extLst>
      <p:ext uri="{BB962C8B-B14F-4D97-AF65-F5344CB8AC3E}">
        <p14:creationId xmlns:p14="http://schemas.microsoft.com/office/powerpoint/2010/main" val="2259858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4" grpId="0"/>
      <p:bldP spid="18" grpId="0"/>
      <p:bldP spid="20" grpId="0"/>
      <p:bldP spid="21" grpId="0"/>
      <p:bldP spid="22" grpId="0"/>
      <p:bldP spid="2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sz="2400" dirty="0" smtClean="0"/>
              <a:t>a) </a:t>
            </a:r>
            <a:r>
              <a:rPr lang="en-US" sz="2400" dirty="0" err="1"/>
              <a:t>Funciones</a:t>
            </a:r>
            <a:r>
              <a:rPr lang="en-US" sz="2400" dirty="0"/>
              <a:t> inline </a:t>
            </a:r>
            <a:r>
              <a:rPr lang="en-US" sz="2400" dirty="0" err="1"/>
              <a:t>v.s</a:t>
            </a:r>
            <a:r>
              <a:rPr lang="en-US" sz="2400" dirty="0"/>
              <a:t> Macros de C. </a:t>
            </a:r>
            <a:endParaRPr lang="es-ES" sz="2400" dirty="0"/>
          </a:p>
        </p:txBody>
      </p:sp>
      <p:sp>
        <p:nvSpPr>
          <p:cNvPr id="3" name="Marcador de contenido 2"/>
          <p:cNvSpPr>
            <a:spLocks noGrp="1"/>
          </p:cNvSpPr>
          <p:nvPr>
            <p:ph idx="1"/>
          </p:nvPr>
        </p:nvSpPr>
        <p:spPr>
          <a:xfrm>
            <a:off x="677334" y="2160589"/>
            <a:ext cx="8596668" cy="2854173"/>
          </a:xfrm>
        </p:spPr>
        <p:txBody>
          <a:bodyPr/>
          <a:lstStyle/>
          <a:p>
            <a:r>
              <a:rPr lang="es-CU" dirty="0"/>
              <a:t>Con la palabra clave inline podemos declarar en c++ una función, </a:t>
            </a:r>
            <a:r>
              <a:rPr lang="es-CU" dirty="0" smtClean="0"/>
              <a:t>con la que un </a:t>
            </a:r>
            <a:r>
              <a:rPr lang="es-CU" dirty="0"/>
              <a:t>llamado a esta en tiempo de </a:t>
            </a:r>
            <a:r>
              <a:rPr lang="es-CU" dirty="0" smtClean="0"/>
              <a:t>compilación </a:t>
            </a:r>
            <a:r>
              <a:rPr lang="es-CU" dirty="0"/>
              <a:t>se </a:t>
            </a:r>
            <a:r>
              <a:rPr lang="es-CU" dirty="0" smtClean="0"/>
              <a:t>trata </a:t>
            </a:r>
            <a:r>
              <a:rPr lang="es-CU" dirty="0"/>
              <a:t>como un llamado normal a función </a:t>
            </a:r>
            <a:r>
              <a:rPr lang="es-CU" dirty="0" smtClean="0"/>
              <a:t>pero se </a:t>
            </a:r>
            <a:r>
              <a:rPr lang="es-CU" dirty="0"/>
              <a:t>sustituirá el cuerpo de la misma en la fragmento de código </a:t>
            </a:r>
            <a:r>
              <a:rPr lang="es-CU" dirty="0" smtClean="0"/>
              <a:t>correspondiente en el ejecutable, </a:t>
            </a:r>
            <a:r>
              <a:rPr lang="es-CU" dirty="0"/>
              <a:t>no se pasara por alto el chequeo sintáctico ni de de tipos.</a:t>
            </a:r>
            <a:endParaRPr lang="es-ES" dirty="0"/>
          </a:p>
          <a:p>
            <a:r>
              <a:rPr lang="es-CU" dirty="0" smtClean="0"/>
              <a:t>Loas </a:t>
            </a:r>
            <a:r>
              <a:rPr lang="es-CU" dirty="0"/>
              <a:t>macros utilizan la misma idea pero estos sustituyen el cuerpo del macro de manera arbitraria sin </a:t>
            </a:r>
            <a:r>
              <a:rPr lang="es-CU" dirty="0" smtClean="0"/>
              <a:t>chequeo </a:t>
            </a:r>
            <a:r>
              <a:rPr lang="es-CU" dirty="0"/>
              <a:t>semántico ni de </a:t>
            </a:r>
            <a:r>
              <a:rPr lang="es-CU" dirty="0" smtClean="0"/>
              <a:t>tipos, </a:t>
            </a:r>
            <a:r>
              <a:rPr lang="es-CU" dirty="0"/>
              <a:t>lo cual puede provocar errores en tiempo de ejecución o compilación no deseados y difíciles de encontrar pues ocurrieron dentro del cuerpo del macro</a:t>
            </a:r>
            <a:r>
              <a:rPr lang="es-CU" dirty="0" smtClean="0"/>
              <a:t>.</a:t>
            </a:r>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pPr marL="0" indent="0">
              <a:buNone/>
            </a:pPr>
            <a:endParaRPr lang="es-ES" dirty="0"/>
          </a:p>
          <a:p>
            <a:endParaRPr lang="es-ES" dirty="0"/>
          </a:p>
        </p:txBody>
      </p:sp>
      <p:sp>
        <p:nvSpPr>
          <p:cNvPr id="4" name="Rectángulo 3"/>
          <p:cNvSpPr/>
          <p:nvPr/>
        </p:nvSpPr>
        <p:spPr>
          <a:xfrm>
            <a:off x="2423369" y="5244951"/>
            <a:ext cx="5104598" cy="369332"/>
          </a:xfrm>
          <a:prstGeom prst="rect">
            <a:avLst/>
          </a:prstGeom>
        </p:spPr>
        <p:txBody>
          <a:bodyPr wrap="square">
            <a:spAutoFit/>
          </a:bodyPr>
          <a:lstStyle/>
          <a:p>
            <a:r>
              <a:rPr lang="en-US" dirty="0">
                <a:solidFill>
                  <a:srgbClr val="0000FF"/>
                </a:solidFill>
                <a:latin typeface="Consolas" panose="020B0609020204030204" pitchFamily="49" charset="0"/>
              </a:rPr>
              <a:t>inline</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Length</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smtClean="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length</a:t>
            </a:r>
            <a:r>
              <a:rPr lang="en-US" dirty="0" smtClean="0">
                <a:solidFill>
                  <a:srgbClr val="000000"/>
                </a:solidFill>
                <a:latin typeface="Consolas" panose="020B0609020204030204" pitchFamily="49" charset="0"/>
              </a:rPr>
              <a:t>; }</a:t>
            </a:r>
            <a:endParaRPr lang="en-US" b="0" dirty="0">
              <a:solidFill>
                <a:srgbClr val="000000"/>
              </a:solidFill>
              <a:effectLst/>
              <a:latin typeface="Consolas" panose="020B0609020204030204" pitchFamily="49" charset="0"/>
            </a:endParaRPr>
          </a:p>
        </p:txBody>
      </p:sp>
      <p:sp>
        <p:nvSpPr>
          <p:cNvPr id="5" name="Rectángulo 4"/>
          <p:cNvSpPr/>
          <p:nvPr/>
        </p:nvSpPr>
        <p:spPr>
          <a:xfrm>
            <a:off x="2425566" y="5244951"/>
            <a:ext cx="5101390" cy="3569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7533246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400" dirty="0"/>
              <a:t>b</a:t>
            </a:r>
            <a:r>
              <a:rPr lang="es-ES" sz="2400" dirty="0" smtClean="0"/>
              <a:t>) </a:t>
            </a:r>
            <a:r>
              <a:rPr lang="es-ES" sz="2400" dirty="0"/>
              <a:t>¿Cuándo usar funciones </a:t>
            </a:r>
            <a:r>
              <a:rPr lang="es-ES" sz="2400" dirty="0" err="1"/>
              <a:t>inline</a:t>
            </a:r>
            <a:r>
              <a:rPr lang="es-ES" sz="2400" dirty="0"/>
              <a:t>? </a:t>
            </a:r>
          </a:p>
        </p:txBody>
      </p:sp>
      <p:sp>
        <p:nvSpPr>
          <p:cNvPr id="3" name="Marcador de contenido 2"/>
          <p:cNvSpPr>
            <a:spLocks noGrp="1"/>
          </p:cNvSpPr>
          <p:nvPr>
            <p:ph idx="1"/>
          </p:nvPr>
        </p:nvSpPr>
        <p:spPr/>
        <p:txBody>
          <a:bodyPr/>
          <a:lstStyle/>
          <a:p>
            <a:r>
              <a:rPr lang="es-CU" dirty="0"/>
              <a:t>Las funciones inline pueden ser usadas siempre, de la misma manera que son utilizadas las funciones comunes, </a:t>
            </a:r>
            <a:endParaRPr lang="es-CU" dirty="0" smtClean="0"/>
          </a:p>
          <a:p>
            <a:r>
              <a:rPr lang="es-CU" dirty="0" smtClean="0"/>
              <a:t>Se </a:t>
            </a:r>
            <a:r>
              <a:rPr lang="es-CU" dirty="0"/>
              <a:t>debe tener cuidado pues demasiados llamados a funciones inline o una función inline demasiado grande puede generar que el tamaño del ejecutable sea demasiado grande. </a:t>
            </a:r>
            <a:endParaRPr lang="es-CU" dirty="0" smtClean="0"/>
          </a:p>
          <a:p>
            <a:r>
              <a:rPr lang="es-CU" dirty="0" smtClean="0"/>
              <a:t>Sus </a:t>
            </a:r>
            <a:r>
              <a:rPr lang="es-CU" dirty="0"/>
              <a:t>ventajas residen en que se puede lograr una ejecución del programa mas rápida pues no necesitan que sean pasados parámetros por la pila. </a:t>
            </a:r>
            <a:endParaRPr lang="es-CU" dirty="0" smtClean="0"/>
          </a:p>
          <a:p>
            <a:r>
              <a:rPr lang="es-CU" dirty="0" smtClean="0"/>
              <a:t>Se </a:t>
            </a:r>
            <a:r>
              <a:rPr lang="es-CU" dirty="0"/>
              <a:t>recomienda su uso si queremos mejorar el rendimiento pero no nos preocupa el tamaño del ejecutable.</a:t>
            </a:r>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pPr marL="0" indent="0">
              <a:buNone/>
            </a:pPr>
            <a:endParaRPr lang="es-ES" dirty="0"/>
          </a:p>
          <a:p>
            <a:endParaRPr lang="es-ES" dirty="0"/>
          </a:p>
        </p:txBody>
      </p:sp>
    </p:spTree>
    <p:extLst>
      <p:ext uri="{BB962C8B-B14F-4D97-AF65-F5344CB8AC3E}">
        <p14:creationId xmlns:p14="http://schemas.microsoft.com/office/powerpoint/2010/main" val="40398591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400" dirty="0"/>
              <a:t>c</a:t>
            </a:r>
            <a:r>
              <a:rPr lang="es-ES" sz="2400" dirty="0" smtClean="0"/>
              <a:t>) </a:t>
            </a:r>
            <a:r>
              <a:rPr lang="es-ES" sz="2400" dirty="0"/>
              <a:t>¿Cómo se comportan las variables por valor, punteros y las referencias como retorno de una función?</a:t>
            </a:r>
          </a:p>
        </p:txBody>
      </p:sp>
      <p:sp>
        <p:nvSpPr>
          <p:cNvPr id="3" name="Marcador de contenido 2"/>
          <p:cNvSpPr>
            <a:spLocks noGrp="1"/>
          </p:cNvSpPr>
          <p:nvPr>
            <p:ph idx="1"/>
          </p:nvPr>
        </p:nvSpPr>
        <p:spPr/>
        <p:txBody>
          <a:bodyPr>
            <a:normAutofit/>
          </a:bodyPr>
          <a:lstStyle/>
          <a:p>
            <a:r>
              <a:rPr lang="es-CU" dirty="0"/>
              <a:t>Valor:</a:t>
            </a:r>
            <a:endParaRPr lang="es-ES" dirty="0"/>
          </a:p>
          <a:p>
            <a:pPr marL="400050" lvl="1" indent="0">
              <a:buNone/>
            </a:pPr>
            <a:r>
              <a:rPr lang="es-CU" dirty="0"/>
              <a:t>Se retorna el valor de la instancia del objeto que deseamos devolver, se debe intentar no devolver clases que ocupen demasiado espacio en memoria pues su copia puede ser lenta.</a:t>
            </a:r>
            <a:endParaRPr lang="es-ES" dirty="0"/>
          </a:p>
          <a:p>
            <a:r>
              <a:rPr lang="es-CU" dirty="0" smtClean="0"/>
              <a:t>Referencia:</a:t>
            </a:r>
          </a:p>
          <a:p>
            <a:pPr marL="400050" lvl="1" indent="0">
              <a:buNone/>
            </a:pPr>
            <a:r>
              <a:rPr lang="es-CU" dirty="0" smtClean="0"/>
              <a:t>Se </a:t>
            </a:r>
            <a:r>
              <a:rPr lang="es-CU" dirty="0"/>
              <a:t>retorna una copia de la dirección donde esta almacenado el valor de retorno, es el candidato si se quiere retornar clases que ocupen gran espacio en memoria.</a:t>
            </a:r>
            <a:endParaRPr lang="es-ES" dirty="0"/>
          </a:p>
          <a:p>
            <a:r>
              <a:rPr lang="es-CU" dirty="0"/>
              <a:t>Puntero:</a:t>
            </a:r>
            <a:endParaRPr lang="es-ES" dirty="0"/>
          </a:p>
          <a:p>
            <a:pPr marL="400050" lvl="1" indent="0">
              <a:buNone/>
            </a:pPr>
            <a:r>
              <a:rPr lang="es-CU" dirty="0"/>
              <a:t>Se retorna una copia del puntero, es el candidato si se quiere retornar arreglos u objetos  que se encuentren en la memoria dinámica.</a:t>
            </a:r>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pPr marL="0" indent="0">
              <a:buNone/>
            </a:pPr>
            <a:endParaRPr lang="es-ES" dirty="0"/>
          </a:p>
          <a:p>
            <a:endParaRPr lang="es-ES" dirty="0"/>
          </a:p>
        </p:txBody>
      </p:sp>
    </p:spTree>
    <p:extLst>
      <p:ext uri="{BB962C8B-B14F-4D97-AF65-F5344CB8AC3E}">
        <p14:creationId xmlns:p14="http://schemas.microsoft.com/office/powerpoint/2010/main" val="119672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400" dirty="0"/>
              <a:t>d</a:t>
            </a:r>
            <a:r>
              <a:rPr lang="es-ES" sz="2400" dirty="0" smtClean="0"/>
              <a:t>) </a:t>
            </a:r>
            <a:r>
              <a:rPr lang="es-ES" sz="2400" dirty="0"/>
              <a:t>Explicar las funciones </a:t>
            </a:r>
            <a:r>
              <a:rPr lang="es-ES" sz="2400" dirty="0" err="1"/>
              <a:t>const.</a:t>
            </a:r>
            <a:endParaRPr lang="es-ES" sz="2400" dirty="0"/>
          </a:p>
        </p:txBody>
      </p:sp>
      <p:sp>
        <p:nvSpPr>
          <p:cNvPr id="3" name="Marcador de contenido 2"/>
          <p:cNvSpPr>
            <a:spLocks noGrp="1"/>
          </p:cNvSpPr>
          <p:nvPr>
            <p:ph idx="1"/>
          </p:nvPr>
        </p:nvSpPr>
        <p:spPr/>
        <p:txBody>
          <a:bodyPr/>
          <a:lstStyle/>
          <a:p>
            <a:r>
              <a:rPr lang="es-CU" dirty="0"/>
              <a:t>Una función constante es una función que no modifica los miembros de una clase, o sea despues de un llamado a esta función la instancia de la clase se mantiene igual</a:t>
            </a:r>
            <a:r>
              <a:rPr lang="es-CU" dirty="0" smtClean="0"/>
              <a:t>.</a:t>
            </a:r>
          </a:p>
          <a:p>
            <a:r>
              <a:rPr lang="es-CU" dirty="0" smtClean="0"/>
              <a:t>Una funcion marcada como const solo puede llamar a otras funciones const</a:t>
            </a:r>
            <a:endParaRPr lang="es-ES" dirty="0"/>
          </a:p>
          <a:p>
            <a:pPr marL="0" indent="0">
              <a:buNone/>
            </a:pPr>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pPr marL="0" indent="0">
              <a:buNone/>
            </a:pPr>
            <a:endParaRPr lang="es-ES" dirty="0"/>
          </a:p>
          <a:p>
            <a:endParaRPr lang="es-ES" dirty="0"/>
          </a:p>
        </p:txBody>
      </p:sp>
    </p:spTree>
    <p:extLst>
      <p:ext uri="{BB962C8B-B14F-4D97-AF65-F5344CB8AC3E}">
        <p14:creationId xmlns:p14="http://schemas.microsoft.com/office/powerpoint/2010/main" val="3996213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ángulo 5"/>
          <p:cNvSpPr/>
          <p:nvPr/>
        </p:nvSpPr>
        <p:spPr>
          <a:xfrm>
            <a:off x="4257964" y="0"/>
            <a:ext cx="7934036" cy="5355312"/>
          </a:xfrm>
          <a:prstGeom prst="rect">
            <a:avLst/>
          </a:prstGeom>
        </p:spPr>
        <p:txBody>
          <a:bodyPr wrap="square">
            <a:spAutoFit/>
          </a:bodyPr>
          <a:lstStyle/>
          <a:p>
            <a:endParaRPr lang="en-US" b="0" dirty="0" smtClean="0">
              <a:solidFill>
                <a:srgbClr val="0000FF"/>
              </a:solidFill>
              <a:effectLst/>
              <a:latin typeface="Consolas" panose="020B0609020204030204" pitchFamily="49" charset="0"/>
            </a:endParaRPr>
          </a:p>
          <a:p>
            <a:endParaRPr lang="en-US" dirty="0">
              <a:solidFill>
                <a:srgbClr val="0000FF"/>
              </a:solidFill>
              <a:latin typeface="Consolas" panose="020B0609020204030204" pitchFamily="49" charset="0"/>
            </a:endParaRPr>
          </a:p>
          <a:p>
            <a:endParaRPr lang="en-US" b="0" dirty="0" smtClean="0">
              <a:solidFill>
                <a:srgbClr val="0000FF"/>
              </a:solidFill>
              <a:effectLst/>
              <a:latin typeface="Consolas" panose="020B0609020204030204" pitchFamily="49" charset="0"/>
            </a:endParaRPr>
          </a:p>
          <a:p>
            <a:endParaRPr lang="en-US" dirty="0" smtClean="0">
              <a:solidFill>
                <a:srgbClr val="0000FF"/>
              </a:solidFill>
              <a:latin typeface="Consolas" panose="020B0609020204030204" pitchFamily="49" charset="0"/>
            </a:endParaRPr>
          </a:p>
          <a:p>
            <a:endParaRPr lang="en-US" dirty="0">
              <a:solidFill>
                <a:srgbClr val="0000FF"/>
              </a:solidFill>
              <a:latin typeface="Consolas" panose="020B0609020204030204" pitchFamily="49" charset="0"/>
            </a:endParaRPr>
          </a:p>
          <a:p>
            <a:r>
              <a:rPr lang="en-US" b="0" dirty="0" smtClean="0">
                <a:solidFill>
                  <a:srgbClr val="0000FF"/>
                </a:solidFill>
                <a:effectLst/>
                <a:latin typeface="Consolas" panose="020B0609020204030204" pitchFamily="49" charset="0"/>
              </a:rPr>
              <a:t>template </a:t>
            </a:r>
            <a:r>
              <a:rPr lang="en-US" b="0" dirty="0" smtClean="0">
                <a:solidFill>
                  <a:srgbClr val="000000"/>
                </a:solidFill>
                <a:effectLst/>
                <a:latin typeface="Consolas" panose="020B0609020204030204" pitchFamily="49" charset="0"/>
              </a:rPr>
              <a:t>&lt;</a:t>
            </a:r>
            <a:r>
              <a:rPr lang="en-US" b="0" dirty="0" smtClean="0">
                <a:solidFill>
                  <a:srgbClr val="0000FF"/>
                </a:solidFill>
                <a:effectLst/>
                <a:latin typeface="Consolas" panose="020B0609020204030204" pitchFamily="49" charset="0"/>
              </a:rPr>
              <a:t>class</a:t>
            </a:r>
            <a:r>
              <a:rPr lang="en-US" b="0" dirty="0" smtClean="0">
                <a:solidFill>
                  <a:srgbClr val="000000"/>
                </a:solidFill>
                <a:effectLst/>
                <a:latin typeface="Consolas" panose="020B0609020204030204" pitchFamily="49" charset="0"/>
              </a:rPr>
              <a:t> </a:t>
            </a:r>
            <a:r>
              <a:rPr lang="en-US" b="0" dirty="0" smtClean="0">
                <a:solidFill>
                  <a:srgbClr val="267F99"/>
                </a:solidFill>
                <a:effectLst/>
                <a:latin typeface="Consolas" panose="020B0609020204030204" pitchFamily="49" charset="0"/>
              </a:rPr>
              <a:t>T</a:t>
            </a:r>
            <a:r>
              <a:rPr lang="en-US" b="0" dirty="0" smtClean="0">
                <a:solidFill>
                  <a:srgbClr val="000000"/>
                </a:solidFill>
                <a:effectLst/>
                <a:latin typeface="Consolas" panose="020B0609020204030204" pitchFamily="49" charset="0"/>
              </a:rPr>
              <a:t>&gt;</a:t>
            </a:r>
          </a:p>
          <a:p>
            <a:r>
              <a:rPr lang="en-US" b="0" dirty="0" smtClean="0">
                <a:solidFill>
                  <a:srgbClr val="0000FF"/>
                </a:solidFill>
                <a:effectLst/>
                <a:latin typeface="Consolas" panose="020B0609020204030204" pitchFamily="49" charset="0"/>
              </a:rPr>
              <a:t>class</a:t>
            </a:r>
            <a:r>
              <a:rPr lang="en-US" b="0" dirty="0" smtClean="0">
                <a:solidFill>
                  <a:srgbClr val="000000"/>
                </a:solidFill>
                <a:effectLst/>
                <a:latin typeface="Consolas" panose="020B0609020204030204" pitchFamily="49" charset="0"/>
              </a:rPr>
              <a:t> </a:t>
            </a:r>
            <a:r>
              <a:rPr lang="en-US" b="0" dirty="0" smtClean="0">
                <a:solidFill>
                  <a:srgbClr val="267F99"/>
                </a:solidFill>
                <a:effectLst/>
                <a:latin typeface="Consolas" panose="020B0609020204030204" pitchFamily="49" charset="0"/>
              </a:rPr>
              <a:t>Node</a:t>
            </a:r>
            <a:r>
              <a:rPr lang="en-US" b="0" dirty="0" smtClean="0">
                <a:solidFill>
                  <a:srgbClr val="000000"/>
                </a:solidFill>
                <a:effectLst/>
                <a:latin typeface="Consolas" panose="020B0609020204030204" pitchFamily="49" charset="0"/>
              </a:rPr>
              <a:t>{</a:t>
            </a:r>
          </a:p>
          <a:p>
            <a:r>
              <a:rPr lang="en-US" b="0" dirty="0" smtClean="0">
                <a:solidFill>
                  <a:srgbClr val="008000"/>
                </a:solidFill>
                <a:effectLst/>
                <a:latin typeface="Consolas" panose="020B0609020204030204" pitchFamily="49" charset="0"/>
              </a:rPr>
              <a:t>	// Empty ...</a:t>
            </a:r>
            <a:endParaRPr lang="en-US" b="0" dirty="0" smtClean="0">
              <a:solidFill>
                <a:srgbClr val="000000"/>
              </a:solidFill>
              <a:effectLst/>
              <a:latin typeface="Consolas" panose="020B0609020204030204" pitchFamily="49" charset="0"/>
            </a:endParaRPr>
          </a:p>
          <a:p>
            <a:r>
              <a:rPr lang="en-US" b="0" dirty="0" smtClean="0">
                <a:solidFill>
                  <a:srgbClr val="000000"/>
                </a:solidFill>
                <a:effectLst/>
                <a:latin typeface="Consolas" panose="020B0609020204030204" pitchFamily="49" charset="0"/>
              </a:rPr>
              <a:t>};</a:t>
            </a:r>
          </a:p>
          <a:p>
            <a:endParaRPr lang="en-US" b="0" dirty="0" smtClean="0">
              <a:solidFill>
                <a:srgbClr val="000000"/>
              </a:solidFill>
              <a:effectLst/>
              <a:latin typeface="Consolas" panose="020B0609020204030204" pitchFamily="49" charset="0"/>
            </a:endParaRPr>
          </a:p>
          <a:p>
            <a:endParaRPr lang="en-US" dirty="0">
              <a:solidFill>
                <a:srgbClr val="000000"/>
              </a:solidFill>
              <a:latin typeface="Consolas" panose="020B0609020204030204" pitchFamily="49" charset="0"/>
            </a:endParaRPr>
          </a:p>
          <a:p>
            <a:endParaRPr lang="en-US" b="0" dirty="0" smtClean="0">
              <a:solidFill>
                <a:srgbClr val="000000"/>
              </a:solidFill>
              <a:effectLst/>
              <a:latin typeface="Consolas" panose="020B0609020204030204" pitchFamily="49" charset="0"/>
            </a:endParaRPr>
          </a:p>
          <a:p>
            <a:endParaRPr lang="en-US" dirty="0" smtClean="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b="0" dirty="0" smtClean="0">
                <a:solidFill>
                  <a:srgbClr val="0000FF"/>
                </a:solidFill>
                <a:effectLst/>
                <a:latin typeface="Consolas" panose="020B0609020204030204" pitchFamily="49" charset="0"/>
              </a:rPr>
              <a:t>template </a:t>
            </a:r>
            <a:r>
              <a:rPr lang="en-US" b="0" dirty="0" smtClean="0">
                <a:solidFill>
                  <a:srgbClr val="000000"/>
                </a:solidFill>
                <a:effectLst/>
                <a:latin typeface="Consolas" panose="020B0609020204030204" pitchFamily="49" charset="0"/>
              </a:rPr>
              <a:t>&lt;</a:t>
            </a:r>
            <a:r>
              <a:rPr lang="en-US" b="0" dirty="0" smtClean="0">
                <a:solidFill>
                  <a:srgbClr val="0000FF"/>
                </a:solidFill>
                <a:effectLst/>
                <a:latin typeface="Consolas" panose="020B0609020204030204" pitchFamily="49" charset="0"/>
              </a:rPr>
              <a:t>class</a:t>
            </a:r>
            <a:r>
              <a:rPr lang="en-US" b="0" dirty="0" smtClean="0">
                <a:solidFill>
                  <a:srgbClr val="000000"/>
                </a:solidFill>
                <a:effectLst/>
                <a:latin typeface="Consolas" panose="020B0609020204030204" pitchFamily="49" charset="0"/>
              </a:rPr>
              <a:t> </a:t>
            </a:r>
            <a:r>
              <a:rPr lang="en-US" b="0" dirty="0" smtClean="0">
                <a:solidFill>
                  <a:srgbClr val="267F99"/>
                </a:solidFill>
                <a:effectLst/>
                <a:latin typeface="Consolas" panose="020B0609020204030204" pitchFamily="49" charset="0"/>
              </a:rPr>
              <a:t>T</a:t>
            </a:r>
            <a:r>
              <a:rPr lang="en-US" b="0" dirty="0" smtClean="0">
                <a:solidFill>
                  <a:srgbClr val="000000"/>
                </a:solidFill>
                <a:effectLst/>
                <a:latin typeface="Consolas" panose="020B0609020204030204" pitchFamily="49" charset="0"/>
              </a:rPr>
              <a:t>&gt;</a:t>
            </a:r>
          </a:p>
          <a:p>
            <a:r>
              <a:rPr lang="en-US" b="0" dirty="0" smtClean="0">
                <a:solidFill>
                  <a:srgbClr val="0000FF"/>
                </a:solidFill>
                <a:effectLst/>
                <a:latin typeface="Consolas" panose="020B0609020204030204" pitchFamily="49" charset="0"/>
              </a:rPr>
              <a:t>class</a:t>
            </a:r>
            <a:r>
              <a:rPr lang="en-US" b="0" dirty="0" smtClean="0">
                <a:solidFill>
                  <a:srgbClr val="000000"/>
                </a:solidFill>
                <a:effectLst/>
                <a:latin typeface="Consolas" panose="020B0609020204030204" pitchFamily="49" charset="0"/>
              </a:rPr>
              <a:t> </a:t>
            </a:r>
            <a:r>
              <a:rPr lang="en-US" b="0" dirty="0" err="1" smtClean="0">
                <a:solidFill>
                  <a:srgbClr val="267F99"/>
                </a:solidFill>
                <a:effectLst/>
                <a:latin typeface="Consolas" panose="020B0609020204030204" pitchFamily="49" charset="0"/>
              </a:rPr>
              <a:t>LinkedList</a:t>
            </a:r>
            <a:r>
              <a:rPr lang="en-US" b="0" dirty="0" smtClean="0">
                <a:solidFill>
                  <a:srgbClr val="000000"/>
                </a:solidFill>
                <a:effectLst/>
                <a:latin typeface="Consolas" panose="020B0609020204030204" pitchFamily="49" charset="0"/>
              </a:rPr>
              <a:t> {</a:t>
            </a:r>
          </a:p>
          <a:p>
            <a:r>
              <a:rPr lang="en-US" b="0" dirty="0" smtClean="0">
                <a:solidFill>
                  <a:srgbClr val="008000"/>
                </a:solidFill>
                <a:effectLst/>
                <a:latin typeface="Consolas" panose="020B0609020204030204" pitchFamily="49" charset="0"/>
              </a:rPr>
              <a:t>	// Empty ...</a:t>
            </a:r>
            <a:endParaRPr lang="en-US" b="0" dirty="0" smtClean="0">
              <a:solidFill>
                <a:srgbClr val="000000"/>
              </a:solidFill>
              <a:effectLst/>
              <a:latin typeface="Consolas" panose="020B0609020204030204" pitchFamily="49" charset="0"/>
            </a:endParaRPr>
          </a:p>
          <a:p>
            <a:r>
              <a:rPr lang="en-US" b="0" dirty="0" smtClean="0">
                <a:solidFill>
                  <a:srgbClr val="000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0747594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400" dirty="0"/>
              <a:t>e</a:t>
            </a:r>
            <a:r>
              <a:rPr lang="es-ES" sz="2400" dirty="0" smtClean="0"/>
              <a:t>) </a:t>
            </a:r>
            <a:r>
              <a:rPr lang="es-ES" sz="2400" dirty="0"/>
              <a:t>¿Cómo se capturan y lanzan las excepciones?</a:t>
            </a:r>
          </a:p>
        </p:txBody>
      </p:sp>
      <p:sp>
        <p:nvSpPr>
          <p:cNvPr id="3" name="Marcador de contenido 2"/>
          <p:cNvSpPr>
            <a:spLocks noGrp="1"/>
          </p:cNvSpPr>
          <p:nvPr>
            <p:ph idx="1"/>
          </p:nvPr>
        </p:nvSpPr>
        <p:spPr/>
        <p:txBody>
          <a:bodyPr>
            <a:normAutofit/>
          </a:bodyPr>
          <a:lstStyle/>
          <a:p>
            <a:r>
              <a:rPr lang="es-CU" dirty="0"/>
              <a:t>Para lanzar excepciones en c++ se utiliza la palabra clave </a:t>
            </a:r>
            <a:r>
              <a:rPr lang="es-CU" dirty="0" smtClean="0"/>
              <a:t>throw:</a:t>
            </a:r>
          </a:p>
          <a:p>
            <a:pPr marL="400050" lvl="1" indent="0">
              <a:buNone/>
            </a:pPr>
            <a:r>
              <a:rPr lang="en-US" sz="1400" dirty="0">
                <a:solidFill>
                  <a:srgbClr val="AF00DB"/>
                </a:solidFill>
                <a:latin typeface="Consolas" panose="020B0609020204030204" pitchFamily="49" charset="0"/>
              </a:rPr>
              <a:t>throw</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"This is my exception</a:t>
            </a:r>
            <a:r>
              <a:rPr lang="en-US" sz="1400" dirty="0" smtClean="0">
                <a:solidFill>
                  <a:srgbClr val="A31515"/>
                </a:solidFill>
                <a:latin typeface="Consolas" panose="020B0609020204030204" pitchFamily="49" charset="0"/>
              </a:rPr>
              <a:t>"</a:t>
            </a:r>
            <a:r>
              <a:rPr lang="en-US" sz="1400" dirty="0" smtClean="0">
                <a:solidFill>
                  <a:srgbClr val="000000"/>
                </a:solidFill>
                <a:latin typeface="Consolas" panose="020B0609020204030204" pitchFamily="49" charset="0"/>
              </a:rPr>
              <a:t>;</a:t>
            </a:r>
            <a:endParaRPr lang="es-ES" sz="1400" dirty="0"/>
          </a:p>
          <a:p>
            <a:r>
              <a:rPr lang="es-CU" dirty="0"/>
              <a:t>Para atrapar exepcionec en c++ se utilizan las palabras </a:t>
            </a:r>
            <a:r>
              <a:rPr lang="es-CU" dirty="0" smtClean="0"/>
              <a:t>claves try y catch:</a:t>
            </a:r>
          </a:p>
          <a:p>
            <a:pPr marL="400050" lvl="1" indent="0">
              <a:buNone/>
            </a:pPr>
            <a:r>
              <a:rPr lang="en-US" sz="1400" dirty="0">
                <a:solidFill>
                  <a:srgbClr val="AF00DB"/>
                </a:solidFill>
                <a:latin typeface="Consolas" panose="020B0609020204030204" pitchFamily="49" charset="0"/>
              </a:rPr>
              <a:t>try</a:t>
            </a:r>
            <a:r>
              <a:rPr lang="en-US" sz="1400" dirty="0">
                <a:solidFill>
                  <a:srgbClr val="000000"/>
                </a:solidFill>
                <a:latin typeface="Consolas" panose="020B0609020204030204" pitchFamily="49" charset="0"/>
              </a:rPr>
              <a:t> {</a:t>
            </a:r>
          </a:p>
          <a:p>
            <a:pPr marL="400050" lvl="1" indent="0">
              <a:buNone/>
            </a:pPr>
            <a:r>
              <a:rPr lang="en-US" sz="1400" dirty="0" smtClean="0">
                <a:solidFill>
                  <a:srgbClr val="008000"/>
                </a:solidFill>
                <a:latin typeface="Consolas" panose="020B0609020204030204" pitchFamily="49" charset="0"/>
              </a:rPr>
              <a:t>    //</a:t>
            </a:r>
            <a:r>
              <a:rPr lang="en-US" sz="1400" dirty="0">
                <a:solidFill>
                  <a:srgbClr val="008000"/>
                </a:solidFill>
                <a:latin typeface="Consolas" panose="020B0609020204030204" pitchFamily="49" charset="0"/>
              </a:rPr>
              <a:t> something here ...</a:t>
            </a:r>
            <a:endParaRPr lang="en-US" sz="1400" dirty="0">
              <a:solidFill>
                <a:srgbClr val="000000"/>
              </a:solidFill>
              <a:latin typeface="Consolas" panose="020B0609020204030204" pitchFamily="49" charset="0"/>
            </a:endParaRPr>
          </a:p>
          <a:p>
            <a:pPr marL="400050" lvl="1" indent="0">
              <a:buNone/>
            </a:pPr>
            <a:r>
              <a:rPr lang="en-US" sz="1400" dirty="0" smtClean="0">
                <a:solidFill>
                  <a:srgbClr val="00000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AF00DB"/>
                </a:solidFill>
                <a:latin typeface="Consolas" panose="020B0609020204030204" pitchFamily="49" charset="0"/>
              </a:rPr>
              <a:t>catch</a:t>
            </a:r>
            <a:r>
              <a:rPr lang="en-US" sz="1400" dirty="0">
                <a:solidFill>
                  <a:srgbClr val="000000"/>
                </a:solidFill>
                <a:latin typeface="Consolas" panose="020B0609020204030204" pitchFamily="49" charset="0"/>
              </a:rPr>
              <a:t> (...){</a:t>
            </a:r>
          </a:p>
          <a:p>
            <a:pPr marL="400050" lvl="1" indent="0">
              <a:buNone/>
            </a:pPr>
            <a:r>
              <a:rPr lang="en-US" sz="1400" dirty="0" smtClean="0">
                <a:solidFill>
                  <a:srgbClr val="008000"/>
                </a:solidFill>
                <a:latin typeface="Consolas" panose="020B0609020204030204" pitchFamily="49" charset="0"/>
              </a:rPr>
              <a:t>    //</a:t>
            </a:r>
            <a:r>
              <a:rPr lang="en-US" sz="1400" dirty="0">
                <a:solidFill>
                  <a:srgbClr val="008000"/>
                </a:solidFill>
                <a:latin typeface="Consolas" panose="020B0609020204030204" pitchFamily="49" charset="0"/>
              </a:rPr>
              <a:t> something there ...</a:t>
            </a:r>
            <a:endParaRPr lang="en-US" sz="1400" dirty="0">
              <a:solidFill>
                <a:srgbClr val="000000"/>
              </a:solidFill>
              <a:latin typeface="Consolas" panose="020B0609020204030204" pitchFamily="49" charset="0"/>
            </a:endParaRPr>
          </a:p>
          <a:p>
            <a:pPr marL="400050" lvl="1" indent="0">
              <a:buNone/>
            </a:pPr>
            <a:r>
              <a:rPr lang="en-US" sz="1400" dirty="0" smtClean="0">
                <a:solidFill>
                  <a:srgbClr val="000000"/>
                </a:solidFill>
                <a:latin typeface="Consolas" panose="020B0609020204030204" pitchFamily="49" charset="0"/>
              </a:rPr>
              <a:t>}</a:t>
            </a:r>
            <a:endParaRPr lang="es-ES" sz="1400" dirty="0"/>
          </a:p>
          <a:p>
            <a:r>
              <a:rPr lang="es-CU" dirty="0" smtClean="0"/>
              <a:t>Si </a:t>
            </a:r>
            <a:r>
              <a:rPr lang="es-CU" dirty="0"/>
              <a:t>solo se escribe catch</a:t>
            </a:r>
            <a:r>
              <a:rPr lang="es-CU" dirty="0" smtClean="0"/>
              <a:t>(…) </a:t>
            </a:r>
            <a:r>
              <a:rPr lang="es-CU" dirty="0"/>
              <a:t>se </a:t>
            </a:r>
            <a:r>
              <a:rPr lang="es-CU" dirty="0" smtClean="0"/>
              <a:t>atrapa </a:t>
            </a:r>
            <a:r>
              <a:rPr lang="es-CU" dirty="0"/>
              <a:t>cualquier tipo de </a:t>
            </a:r>
            <a:r>
              <a:rPr lang="es-CU" dirty="0" smtClean="0"/>
              <a:t>excepcion</a:t>
            </a:r>
            <a:r>
              <a:rPr lang="es-CU" dirty="0"/>
              <a:t>.</a:t>
            </a:r>
            <a:endParaRPr lang="es-ES" dirty="0"/>
          </a:p>
          <a:p>
            <a:endParaRPr lang="es-ES" dirty="0"/>
          </a:p>
          <a:p>
            <a:pPr marL="0" indent="0">
              <a:buNone/>
            </a:pPr>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pPr marL="0" indent="0">
              <a:buNone/>
            </a:pPr>
            <a:endParaRPr lang="es-ES" dirty="0"/>
          </a:p>
          <a:p>
            <a:endParaRPr lang="es-ES" dirty="0"/>
          </a:p>
        </p:txBody>
      </p:sp>
    </p:spTree>
    <p:extLst>
      <p:ext uri="{BB962C8B-B14F-4D97-AF65-F5344CB8AC3E}">
        <p14:creationId xmlns:p14="http://schemas.microsoft.com/office/powerpoint/2010/main" val="21949219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a:xfrm>
            <a:off x="914401" y="484472"/>
            <a:ext cx="10443409" cy="1151823"/>
          </a:xfrm>
        </p:spPr>
        <p:txBody>
          <a:bodyPr>
            <a:normAutofit fontScale="90000"/>
          </a:bodyPr>
          <a:lstStyle/>
          <a:p>
            <a:pPr algn="just"/>
            <a:r>
              <a:rPr lang="es-ES" sz="2400" dirty="0"/>
              <a:t>7. </a:t>
            </a:r>
            <a:r>
              <a:rPr lang="es-ES" sz="2400" dirty="0" err="1"/>
              <a:t>Deﬁnir</a:t>
            </a:r>
            <a:r>
              <a:rPr lang="es-ES" sz="2400" dirty="0"/>
              <a:t> el operador [] para </a:t>
            </a:r>
            <a:r>
              <a:rPr lang="es-ES" sz="2400" dirty="0" err="1"/>
              <a:t>linked_list</a:t>
            </a:r>
            <a:r>
              <a:rPr lang="es-ES" sz="2400" dirty="0"/>
              <a:t>. </a:t>
            </a:r>
            <a:r>
              <a:rPr lang="es-ES" sz="2400" dirty="0" err="1"/>
              <a:t>Deﬁnir</a:t>
            </a:r>
            <a:r>
              <a:rPr lang="es-ES" sz="2400" dirty="0"/>
              <a:t> el operador () con parámetros (</a:t>
            </a:r>
            <a:r>
              <a:rPr lang="es-ES" sz="2400" dirty="0" err="1"/>
              <a:t>int</a:t>
            </a:r>
            <a:r>
              <a:rPr lang="es-ES" sz="2400" dirty="0"/>
              <a:t> </a:t>
            </a:r>
            <a:r>
              <a:rPr lang="es-ES" sz="2400" dirty="0" err="1"/>
              <a:t>start</a:t>
            </a:r>
            <a:r>
              <a:rPr lang="es-ES" sz="2400" dirty="0"/>
              <a:t>, </a:t>
            </a:r>
            <a:r>
              <a:rPr lang="es-ES" sz="2400" dirty="0" err="1"/>
              <a:t>int</a:t>
            </a:r>
            <a:r>
              <a:rPr lang="es-ES" sz="2400" dirty="0"/>
              <a:t> </a:t>
            </a:r>
            <a:r>
              <a:rPr lang="es-ES" sz="2400" dirty="0" err="1"/>
              <a:t>count</a:t>
            </a:r>
            <a:r>
              <a:rPr lang="es-ES" sz="2400" dirty="0"/>
              <a:t>) para </a:t>
            </a:r>
            <a:r>
              <a:rPr lang="es-ES" sz="2400" dirty="0" err="1"/>
              <a:t>linked_list</a:t>
            </a:r>
            <a:r>
              <a:rPr lang="es-ES" sz="2400" dirty="0"/>
              <a:t>, el cual crea una nueva instancia de la clase que contiene una copia de los </a:t>
            </a:r>
            <a:r>
              <a:rPr lang="es-ES" sz="2400" dirty="0" err="1"/>
              <a:t>count</a:t>
            </a:r>
            <a:r>
              <a:rPr lang="es-ES" sz="2400" dirty="0"/>
              <a:t> elementos consecutivos empezando en </a:t>
            </a:r>
            <a:r>
              <a:rPr lang="es-ES" sz="2400" dirty="0" err="1"/>
              <a:t>start</a:t>
            </a:r>
            <a:r>
              <a:rPr lang="es-ES" sz="2400" dirty="0" smtClean="0"/>
              <a:t>.</a:t>
            </a:r>
            <a:br>
              <a:rPr lang="es-ES" sz="2400" dirty="0" smtClean="0"/>
            </a:br>
            <a:endParaRPr lang="es-ES" sz="2400" dirty="0"/>
          </a:p>
        </p:txBody>
      </p:sp>
      <p:sp>
        <p:nvSpPr>
          <p:cNvPr id="6" name="Rectángulo 5"/>
          <p:cNvSpPr/>
          <p:nvPr/>
        </p:nvSpPr>
        <p:spPr>
          <a:xfrm>
            <a:off x="5515276" y="2795101"/>
            <a:ext cx="6108833" cy="1600438"/>
          </a:xfrm>
          <a:prstGeom prst="rect">
            <a:avLst/>
          </a:prstGeom>
        </p:spPr>
        <p:txBody>
          <a:bodyPr wrap="square">
            <a:spAutoFit/>
          </a:bodyPr>
          <a:lstStyle/>
          <a:p>
            <a:r>
              <a:rPr lang="es-ES" sz="1400" dirty="0" err="1">
                <a:solidFill>
                  <a:srgbClr val="267F99"/>
                </a:solidFill>
                <a:latin typeface="Consolas" panose="020B0609020204030204" pitchFamily="49" charset="0"/>
              </a:rPr>
              <a:t>LinkedList</a:t>
            </a:r>
            <a:r>
              <a:rPr lang="es-ES" sz="1400" dirty="0">
                <a:solidFill>
                  <a:srgbClr val="000000"/>
                </a:solidFill>
                <a:latin typeface="Consolas" panose="020B0609020204030204" pitchFamily="49" charset="0"/>
              </a:rPr>
              <a:t>&lt;</a:t>
            </a:r>
            <a:r>
              <a:rPr lang="es-ES" sz="1400" dirty="0">
                <a:solidFill>
                  <a:srgbClr val="267F99"/>
                </a:solidFill>
                <a:latin typeface="Consolas" panose="020B0609020204030204" pitchFamily="49" charset="0"/>
              </a:rPr>
              <a:t>T</a:t>
            </a:r>
            <a:r>
              <a:rPr lang="es-ES" sz="1400" dirty="0">
                <a:solidFill>
                  <a:srgbClr val="000000"/>
                </a:solidFill>
                <a:latin typeface="Consolas" panose="020B0609020204030204" pitchFamily="49" charset="0"/>
              </a:rPr>
              <a:t>&gt; </a:t>
            </a:r>
            <a:r>
              <a:rPr lang="es-ES" sz="1400" dirty="0">
                <a:solidFill>
                  <a:srgbClr val="0000FF"/>
                </a:solidFill>
                <a:latin typeface="Consolas" panose="020B0609020204030204" pitchFamily="49" charset="0"/>
              </a:rPr>
              <a:t>*</a:t>
            </a:r>
            <a:r>
              <a:rPr lang="es-ES" sz="1400" dirty="0" err="1">
                <a:solidFill>
                  <a:srgbClr val="AF00DB"/>
                </a:solidFill>
                <a:latin typeface="Consolas" panose="020B0609020204030204" pitchFamily="49" charset="0"/>
              </a:rPr>
              <a:t>operator</a:t>
            </a:r>
            <a:r>
              <a:rPr lang="es-ES" sz="1400" dirty="0">
                <a:solidFill>
                  <a:srgbClr val="AF00DB"/>
                </a:solidFill>
                <a:latin typeface="Consolas" panose="020B0609020204030204" pitchFamily="49" charset="0"/>
              </a:rPr>
              <a:t>()</a:t>
            </a:r>
            <a:r>
              <a:rPr lang="es-ES" sz="1400" dirty="0">
                <a:solidFill>
                  <a:srgbClr val="000000"/>
                </a:solidFill>
                <a:latin typeface="Consolas" panose="020B0609020204030204" pitchFamily="49" charset="0"/>
              </a:rPr>
              <a:t>(</a:t>
            </a:r>
            <a:r>
              <a:rPr lang="es-ES" sz="1400" dirty="0" err="1">
                <a:solidFill>
                  <a:srgbClr val="0000FF"/>
                </a:solidFill>
                <a:latin typeface="Consolas" panose="020B0609020204030204" pitchFamily="49" charset="0"/>
              </a:rPr>
              <a:t>int</a:t>
            </a:r>
            <a:r>
              <a:rPr lang="es-ES" sz="1400" dirty="0">
                <a:solidFill>
                  <a:srgbClr val="000000"/>
                </a:solidFill>
                <a:latin typeface="Consolas" panose="020B0609020204030204" pitchFamily="49" charset="0"/>
              </a:rPr>
              <a:t> </a:t>
            </a:r>
            <a:r>
              <a:rPr lang="es-ES" sz="1400" dirty="0" err="1">
                <a:solidFill>
                  <a:srgbClr val="001080"/>
                </a:solidFill>
                <a:latin typeface="Consolas" panose="020B0609020204030204" pitchFamily="49" charset="0"/>
              </a:rPr>
              <a:t>start</a:t>
            </a:r>
            <a:r>
              <a:rPr lang="es-ES" sz="1400" dirty="0">
                <a:solidFill>
                  <a:srgbClr val="000000"/>
                </a:solidFill>
                <a:latin typeface="Consolas" panose="020B0609020204030204" pitchFamily="49" charset="0"/>
              </a:rPr>
              <a:t>, </a:t>
            </a:r>
            <a:r>
              <a:rPr lang="es-ES" sz="1400" dirty="0" err="1">
                <a:solidFill>
                  <a:srgbClr val="0000FF"/>
                </a:solidFill>
                <a:latin typeface="Consolas" panose="020B0609020204030204" pitchFamily="49" charset="0"/>
              </a:rPr>
              <a:t>int</a:t>
            </a:r>
            <a:r>
              <a:rPr lang="es-ES" sz="1400" dirty="0">
                <a:solidFill>
                  <a:srgbClr val="000000"/>
                </a:solidFill>
                <a:latin typeface="Consolas" panose="020B0609020204030204" pitchFamily="49" charset="0"/>
              </a:rPr>
              <a:t> </a:t>
            </a:r>
            <a:r>
              <a:rPr lang="es-ES" sz="1400" dirty="0" err="1">
                <a:solidFill>
                  <a:srgbClr val="001080"/>
                </a:solidFill>
                <a:latin typeface="Consolas" panose="020B0609020204030204" pitchFamily="49" charset="0"/>
              </a:rPr>
              <a:t>count</a:t>
            </a:r>
            <a:r>
              <a:rPr lang="es-ES" sz="1400" dirty="0">
                <a:solidFill>
                  <a:srgbClr val="000000"/>
                </a:solidFill>
                <a:latin typeface="Consolas" panose="020B0609020204030204" pitchFamily="49" charset="0"/>
              </a:rPr>
              <a:t>){</a:t>
            </a:r>
          </a:p>
          <a:p>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LinkedList</a:t>
            </a:r>
            <a:r>
              <a:rPr lang="es-ES" sz="1400" dirty="0">
                <a:solidFill>
                  <a:srgbClr val="000000"/>
                </a:solidFill>
                <a:latin typeface="Consolas" panose="020B0609020204030204" pitchFamily="49" charset="0"/>
              </a:rPr>
              <a:t>&lt;T&gt; *</a:t>
            </a:r>
            <a:r>
              <a:rPr lang="es-ES" sz="1400" dirty="0" err="1">
                <a:solidFill>
                  <a:srgbClr val="000000"/>
                </a:solidFill>
                <a:latin typeface="Consolas" panose="020B0609020204030204" pitchFamily="49" charset="0"/>
              </a:rPr>
              <a:t>linkedList</a:t>
            </a:r>
            <a:r>
              <a:rPr lang="es-ES" sz="1400" dirty="0">
                <a:solidFill>
                  <a:srgbClr val="000000"/>
                </a:solidFill>
                <a:latin typeface="Consolas" panose="020B0609020204030204" pitchFamily="49" charset="0"/>
              </a:rPr>
              <a:t> = </a:t>
            </a:r>
            <a:r>
              <a:rPr lang="es-ES" sz="1400" dirty="0">
                <a:solidFill>
                  <a:srgbClr val="AF00DB"/>
                </a:solidFill>
                <a:latin typeface="Consolas" panose="020B0609020204030204" pitchFamily="49" charset="0"/>
              </a:rPr>
              <a:t>new</a:t>
            </a:r>
            <a:r>
              <a:rPr lang="es-ES" sz="1400" dirty="0">
                <a:solidFill>
                  <a:srgbClr val="000000"/>
                </a:solidFill>
                <a:latin typeface="Consolas" panose="020B0609020204030204" pitchFamily="49" charset="0"/>
              </a:rPr>
              <a:t> </a:t>
            </a:r>
            <a:r>
              <a:rPr lang="es-ES" sz="1400" dirty="0" err="1">
                <a:solidFill>
                  <a:srgbClr val="795E26"/>
                </a:solidFill>
                <a:latin typeface="Consolas" panose="020B0609020204030204" pitchFamily="49" charset="0"/>
              </a:rPr>
              <a:t>LinkedList</a:t>
            </a:r>
            <a:r>
              <a:rPr lang="es-ES" sz="1400" dirty="0">
                <a:solidFill>
                  <a:srgbClr val="000000"/>
                </a:solidFill>
                <a:latin typeface="Consolas" panose="020B0609020204030204" pitchFamily="49" charset="0"/>
              </a:rPr>
              <a:t>&lt;</a:t>
            </a:r>
            <a:r>
              <a:rPr lang="es-ES" sz="1400" dirty="0">
                <a:solidFill>
                  <a:srgbClr val="267F99"/>
                </a:solidFill>
                <a:latin typeface="Consolas" panose="020B0609020204030204" pitchFamily="49" charset="0"/>
              </a:rPr>
              <a:t>T</a:t>
            </a:r>
            <a:r>
              <a:rPr lang="es-ES" sz="1400" dirty="0">
                <a:solidFill>
                  <a:srgbClr val="000000"/>
                </a:solidFill>
                <a:latin typeface="Consolas" panose="020B0609020204030204" pitchFamily="49" charset="0"/>
              </a:rPr>
              <a:t>&gt;();</a:t>
            </a:r>
          </a:p>
          <a:p>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Node</a:t>
            </a:r>
            <a:r>
              <a:rPr lang="es-ES" sz="1400" dirty="0">
                <a:solidFill>
                  <a:srgbClr val="000000"/>
                </a:solidFill>
                <a:latin typeface="Consolas" panose="020B0609020204030204" pitchFamily="49" charset="0"/>
              </a:rPr>
              <a:t>&lt;T&gt; *</a:t>
            </a:r>
            <a:r>
              <a:rPr lang="es-ES" sz="1400" dirty="0" err="1">
                <a:solidFill>
                  <a:srgbClr val="000000"/>
                </a:solidFill>
                <a:latin typeface="Consolas" panose="020B0609020204030204" pitchFamily="49" charset="0"/>
              </a:rPr>
              <a:t>node</a:t>
            </a:r>
            <a:r>
              <a:rPr lang="es-ES" sz="1400" dirty="0">
                <a:solidFill>
                  <a:srgbClr val="000000"/>
                </a:solidFill>
                <a:latin typeface="Consolas" panose="020B0609020204030204" pitchFamily="49" charset="0"/>
              </a:rPr>
              <a:t> = </a:t>
            </a:r>
            <a:r>
              <a:rPr lang="es-ES" sz="1400" dirty="0" err="1">
                <a:solidFill>
                  <a:srgbClr val="795E26"/>
                </a:solidFill>
                <a:latin typeface="Consolas" panose="020B0609020204030204" pitchFamily="49" charset="0"/>
              </a:rPr>
              <a:t>GetNode</a:t>
            </a:r>
            <a:r>
              <a:rPr lang="es-ES" sz="1400" dirty="0">
                <a:solidFill>
                  <a:srgbClr val="000000"/>
                </a:solidFill>
                <a:latin typeface="Consolas" panose="020B0609020204030204" pitchFamily="49" charset="0"/>
              </a:rPr>
              <a:t>(</a:t>
            </a:r>
            <a:r>
              <a:rPr lang="es-ES" sz="1400" dirty="0" err="1">
                <a:solidFill>
                  <a:srgbClr val="000000"/>
                </a:solidFill>
                <a:latin typeface="Consolas" panose="020B0609020204030204" pitchFamily="49" charset="0"/>
              </a:rPr>
              <a:t>start</a:t>
            </a:r>
            <a:r>
              <a:rPr lang="es-ES" sz="1400" dirty="0">
                <a:solidFill>
                  <a:srgbClr val="000000"/>
                </a:solidFill>
                <a:latin typeface="Consolas" panose="020B0609020204030204" pitchFamily="49" charset="0"/>
              </a:rPr>
              <a:t>);</a:t>
            </a:r>
          </a:p>
          <a:p>
            <a:r>
              <a:rPr lang="es-ES" sz="1400" dirty="0">
                <a:solidFill>
                  <a:srgbClr val="000000"/>
                </a:solidFill>
                <a:latin typeface="Consolas" panose="020B0609020204030204" pitchFamily="49" charset="0"/>
              </a:rPr>
              <a:t>        </a:t>
            </a:r>
            <a:r>
              <a:rPr lang="es-ES" sz="1400" dirty="0" err="1">
                <a:solidFill>
                  <a:srgbClr val="AF00DB"/>
                </a:solidFill>
                <a:latin typeface="Consolas" panose="020B0609020204030204" pitchFamily="49" charset="0"/>
              </a:rPr>
              <a:t>for</a:t>
            </a:r>
            <a:r>
              <a:rPr lang="es-ES" sz="1400" dirty="0">
                <a:solidFill>
                  <a:srgbClr val="000000"/>
                </a:solidFill>
                <a:latin typeface="Consolas" panose="020B0609020204030204" pitchFamily="49" charset="0"/>
              </a:rPr>
              <a:t> (</a:t>
            </a:r>
            <a:r>
              <a:rPr lang="es-ES" sz="1400" dirty="0" err="1">
                <a:solidFill>
                  <a:srgbClr val="0000FF"/>
                </a:solidFill>
                <a:latin typeface="Consolas" panose="020B0609020204030204" pitchFamily="49" charset="0"/>
              </a:rPr>
              <a:t>int</a:t>
            </a:r>
            <a:r>
              <a:rPr lang="es-ES" sz="1400" dirty="0">
                <a:solidFill>
                  <a:srgbClr val="000000"/>
                </a:solidFill>
                <a:latin typeface="Consolas" panose="020B0609020204030204" pitchFamily="49" charset="0"/>
              </a:rPr>
              <a:t> i = </a:t>
            </a:r>
            <a:r>
              <a:rPr lang="es-ES" sz="1400" dirty="0">
                <a:solidFill>
                  <a:srgbClr val="09885A"/>
                </a:solidFill>
                <a:latin typeface="Consolas" panose="020B0609020204030204" pitchFamily="49" charset="0"/>
              </a:rPr>
              <a:t>0</a:t>
            </a:r>
            <a:r>
              <a:rPr lang="es-ES" sz="1400" dirty="0">
                <a:solidFill>
                  <a:srgbClr val="000000"/>
                </a:solidFill>
                <a:latin typeface="Consolas" panose="020B0609020204030204" pitchFamily="49" charset="0"/>
              </a:rPr>
              <a:t>; i &lt; </a:t>
            </a:r>
            <a:r>
              <a:rPr lang="es-ES" sz="1400" dirty="0" err="1">
                <a:solidFill>
                  <a:srgbClr val="000000"/>
                </a:solidFill>
                <a:latin typeface="Consolas" panose="020B0609020204030204" pitchFamily="49" charset="0"/>
              </a:rPr>
              <a:t>count</a:t>
            </a:r>
            <a:r>
              <a:rPr lang="es-ES" sz="1400" dirty="0">
                <a:solidFill>
                  <a:srgbClr val="000000"/>
                </a:solidFill>
                <a:latin typeface="Consolas" panose="020B0609020204030204" pitchFamily="49" charset="0"/>
              </a:rPr>
              <a:t>; ++i, </a:t>
            </a:r>
            <a:r>
              <a:rPr lang="es-ES" sz="1400" dirty="0" err="1">
                <a:solidFill>
                  <a:srgbClr val="000000"/>
                </a:solidFill>
                <a:latin typeface="Consolas" panose="020B0609020204030204" pitchFamily="49" charset="0"/>
              </a:rPr>
              <a:t>node</a:t>
            </a:r>
            <a:r>
              <a:rPr lang="es-ES" sz="1400" dirty="0">
                <a:solidFill>
                  <a:srgbClr val="000000"/>
                </a:solidFill>
                <a:latin typeface="Consolas" panose="020B0609020204030204" pitchFamily="49" charset="0"/>
              </a:rPr>
              <a:t> = </a:t>
            </a:r>
            <a:r>
              <a:rPr lang="es-ES" sz="1400" dirty="0" err="1">
                <a:solidFill>
                  <a:srgbClr val="001080"/>
                </a:solidFill>
                <a:latin typeface="Consolas" panose="020B0609020204030204" pitchFamily="49" charset="0"/>
              </a:rPr>
              <a:t>node</a:t>
            </a:r>
            <a:r>
              <a:rPr lang="es-ES" sz="1400" dirty="0">
                <a:solidFill>
                  <a:srgbClr val="000000"/>
                </a:solidFill>
                <a:latin typeface="Consolas" panose="020B0609020204030204" pitchFamily="49" charset="0"/>
              </a:rPr>
              <a:t>-&gt;</a:t>
            </a:r>
            <a:r>
              <a:rPr lang="es-ES" sz="1400" dirty="0" err="1">
                <a:solidFill>
                  <a:srgbClr val="001080"/>
                </a:solidFill>
                <a:latin typeface="Consolas" panose="020B0609020204030204" pitchFamily="49" charset="0"/>
              </a:rPr>
              <a:t>next</a:t>
            </a:r>
            <a:r>
              <a:rPr lang="es-ES" sz="1400" dirty="0">
                <a:solidFill>
                  <a:srgbClr val="000000"/>
                </a:solidFill>
                <a:latin typeface="Consolas" panose="020B0609020204030204" pitchFamily="49" charset="0"/>
              </a:rPr>
              <a:t>)</a:t>
            </a:r>
          </a:p>
          <a:p>
            <a:r>
              <a:rPr lang="es-ES" sz="1400" dirty="0">
                <a:solidFill>
                  <a:srgbClr val="000000"/>
                </a:solidFill>
                <a:latin typeface="Consolas" panose="020B0609020204030204" pitchFamily="49" charset="0"/>
              </a:rPr>
              <a:t>            </a:t>
            </a:r>
            <a:r>
              <a:rPr lang="es-ES" sz="1400" dirty="0" err="1">
                <a:solidFill>
                  <a:srgbClr val="001080"/>
                </a:solidFill>
                <a:latin typeface="Consolas" panose="020B0609020204030204" pitchFamily="49" charset="0"/>
              </a:rPr>
              <a:t>linkedList</a:t>
            </a:r>
            <a:r>
              <a:rPr lang="es-ES" sz="1400" dirty="0">
                <a:solidFill>
                  <a:srgbClr val="000000"/>
                </a:solidFill>
                <a:latin typeface="Consolas" panose="020B0609020204030204" pitchFamily="49" charset="0"/>
              </a:rPr>
              <a:t>-&gt;</a:t>
            </a:r>
            <a:r>
              <a:rPr lang="es-ES" sz="1400" dirty="0" err="1">
                <a:solidFill>
                  <a:srgbClr val="795E26"/>
                </a:solidFill>
                <a:latin typeface="Consolas" panose="020B0609020204030204" pitchFamily="49" charset="0"/>
              </a:rPr>
              <a:t>AddLast</a:t>
            </a:r>
            <a:r>
              <a:rPr lang="es-ES" sz="1400" dirty="0">
                <a:solidFill>
                  <a:srgbClr val="000000"/>
                </a:solidFill>
                <a:latin typeface="Consolas" panose="020B0609020204030204" pitchFamily="49" charset="0"/>
              </a:rPr>
              <a:t>(</a:t>
            </a:r>
            <a:r>
              <a:rPr lang="es-ES" sz="1400" dirty="0" err="1">
                <a:solidFill>
                  <a:srgbClr val="001080"/>
                </a:solidFill>
                <a:latin typeface="Consolas" panose="020B0609020204030204" pitchFamily="49" charset="0"/>
              </a:rPr>
              <a:t>node</a:t>
            </a:r>
            <a:r>
              <a:rPr lang="es-ES" sz="1400" dirty="0">
                <a:solidFill>
                  <a:srgbClr val="000000"/>
                </a:solidFill>
                <a:latin typeface="Consolas" panose="020B0609020204030204" pitchFamily="49" charset="0"/>
              </a:rPr>
              <a:t>-&gt;</a:t>
            </a:r>
            <a:r>
              <a:rPr lang="es-ES" sz="1400" dirty="0" err="1">
                <a:solidFill>
                  <a:srgbClr val="001080"/>
                </a:solidFill>
                <a:latin typeface="Consolas" panose="020B0609020204030204" pitchFamily="49" charset="0"/>
              </a:rPr>
              <a:t>value</a:t>
            </a:r>
            <a:r>
              <a:rPr lang="es-ES" sz="1400" dirty="0">
                <a:solidFill>
                  <a:srgbClr val="000000"/>
                </a:solidFill>
                <a:latin typeface="Consolas" panose="020B0609020204030204" pitchFamily="49" charset="0"/>
              </a:rPr>
              <a:t>);</a:t>
            </a:r>
          </a:p>
          <a:p>
            <a:r>
              <a:rPr lang="es-ES" sz="1400" dirty="0">
                <a:solidFill>
                  <a:srgbClr val="000000"/>
                </a:solidFill>
                <a:latin typeface="Consolas" panose="020B0609020204030204" pitchFamily="49" charset="0"/>
              </a:rPr>
              <a:t>        </a:t>
            </a:r>
            <a:r>
              <a:rPr lang="es-ES" sz="1400" dirty="0" err="1">
                <a:solidFill>
                  <a:srgbClr val="AF00DB"/>
                </a:solidFill>
                <a:latin typeface="Consolas" panose="020B0609020204030204" pitchFamily="49" charset="0"/>
              </a:rPr>
              <a:t>return</a:t>
            </a: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linkedList</a:t>
            </a:r>
            <a:r>
              <a:rPr lang="es-ES" sz="1400" dirty="0">
                <a:solidFill>
                  <a:srgbClr val="000000"/>
                </a:solidFill>
                <a:latin typeface="Consolas" panose="020B0609020204030204" pitchFamily="49" charset="0"/>
              </a:rPr>
              <a:t>;</a:t>
            </a:r>
          </a:p>
          <a:p>
            <a:r>
              <a:rPr lang="es-ES" sz="1400" dirty="0" smtClean="0">
                <a:solidFill>
                  <a:srgbClr val="000000"/>
                </a:solidFill>
                <a:latin typeface="Consolas" panose="020B0609020204030204" pitchFamily="49" charset="0"/>
              </a:rPr>
              <a:t>}</a:t>
            </a:r>
            <a:endParaRPr lang="es-ES" sz="1400" b="0" dirty="0">
              <a:solidFill>
                <a:srgbClr val="000000"/>
              </a:solidFill>
              <a:effectLst/>
              <a:latin typeface="Consolas" panose="020B0609020204030204" pitchFamily="49" charset="0"/>
            </a:endParaRPr>
          </a:p>
        </p:txBody>
      </p:sp>
      <p:sp>
        <p:nvSpPr>
          <p:cNvPr id="7" name="CuadroTexto 6"/>
          <p:cNvSpPr txBox="1"/>
          <p:nvPr/>
        </p:nvSpPr>
        <p:spPr>
          <a:xfrm>
            <a:off x="5515275" y="2435192"/>
            <a:ext cx="1872629" cy="369332"/>
          </a:xfrm>
          <a:prstGeom prst="rect">
            <a:avLst/>
          </a:prstGeom>
          <a:noFill/>
        </p:spPr>
        <p:txBody>
          <a:bodyPr wrap="none" rtlCol="0">
            <a:spAutoFit/>
          </a:bodyPr>
          <a:lstStyle/>
          <a:p>
            <a:r>
              <a:rPr lang="es-ES" dirty="0" err="1" smtClean="0"/>
              <a:t>Definicion</a:t>
            </a:r>
            <a:r>
              <a:rPr lang="es-ES" dirty="0" smtClean="0"/>
              <a:t> de ():</a:t>
            </a:r>
            <a:endParaRPr lang="es-ES" dirty="0"/>
          </a:p>
        </p:txBody>
      </p:sp>
      <p:sp>
        <p:nvSpPr>
          <p:cNvPr id="8" name="CuadroTexto 7"/>
          <p:cNvSpPr txBox="1"/>
          <p:nvPr/>
        </p:nvSpPr>
        <p:spPr>
          <a:xfrm>
            <a:off x="914401" y="2435192"/>
            <a:ext cx="1872629" cy="369332"/>
          </a:xfrm>
          <a:prstGeom prst="rect">
            <a:avLst/>
          </a:prstGeom>
          <a:noFill/>
        </p:spPr>
        <p:txBody>
          <a:bodyPr wrap="none" rtlCol="0">
            <a:spAutoFit/>
          </a:bodyPr>
          <a:lstStyle/>
          <a:p>
            <a:r>
              <a:rPr lang="es-ES" dirty="0" err="1" smtClean="0"/>
              <a:t>Definicion</a:t>
            </a:r>
            <a:r>
              <a:rPr lang="es-ES" dirty="0" smtClean="0"/>
              <a:t> de []:</a:t>
            </a:r>
            <a:endParaRPr lang="es-ES" dirty="0"/>
          </a:p>
        </p:txBody>
      </p:sp>
      <p:sp>
        <p:nvSpPr>
          <p:cNvPr id="9" name="Rectángulo 8"/>
          <p:cNvSpPr/>
          <p:nvPr/>
        </p:nvSpPr>
        <p:spPr>
          <a:xfrm>
            <a:off x="914402" y="2804524"/>
            <a:ext cx="4379494" cy="31480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ángulo 9"/>
          <p:cNvSpPr/>
          <p:nvPr/>
        </p:nvSpPr>
        <p:spPr>
          <a:xfrm>
            <a:off x="5515276" y="2804523"/>
            <a:ext cx="6108833" cy="15910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ángulo 10"/>
          <p:cNvSpPr/>
          <p:nvPr/>
        </p:nvSpPr>
        <p:spPr>
          <a:xfrm>
            <a:off x="914401" y="2808733"/>
            <a:ext cx="4379494" cy="3108543"/>
          </a:xfrm>
          <a:prstGeom prst="rect">
            <a:avLst/>
          </a:prstGeom>
        </p:spPr>
        <p:txBody>
          <a:bodyPr wrap="square">
            <a:spAutoFit/>
          </a:bodyPr>
          <a:lstStyle/>
          <a:p>
            <a:r>
              <a:rPr lang="es-ES" sz="1400" dirty="0" err="1">
                <a:solidFill>
                  <a:srgbClr val="267F99"/>
                </a:solidFill>
                <a:latin typeface="Consolas" panose="020B0609020204030204" pitchFamily="49" charset="0"/>
              </a:rPr>
              <a:t>Node</a:t>
            </a:r>
            <a:r>
              <a:rPr lang="es-ES" sz="1400" dirty="0">
                <a:solidFill>
                  <a:srgbClr val="000000"/>
                </a:solidFill>
                <a:latin typeface="Consolas" panose="020B0609020204030204" pitchFamily="49" charset="0"/>
              </a:rPr>
              <a:t>&lt;</a:t>
            </a:r>
            <a:r>
              <a:rPr lang="es-ES" sz="1400" dirty="0">
                <a:solidFill>
                  <a:srgbClr val="267F99"/>
                </a:solidFill>
                <a:latin typeface="Consolas" panose="020B0609020204030204" pitchFamily="49" charset="0"/>
              </a:rPr>
              <a:t>T</a:t>
            </a:r>
            <a:r>
              <a:rPr lang="es-ES" sz="1400" dirty="0">
                <a:solidFill>
                  <a:srgbClr val="000000"/>
                </a:solidFill>
                <a:latin typeface="Consolas" panose="020B0609020204030204" pitchFamily="49" charset="0"/>
              </a:rPr>
              <a:t>&gt; </a:t>
            </a:r>
            <a:r>
              <a:rPr lang="es-ES" sz="1400" dirty="0">
                <a:solidFill>
                  <a:srgbClr val="0000FF"/>
                </a:solidFill>
                <a:latin typeface="Consolas" panose="020B0609020204030204" pitchFamily="49" charset="0"/>
              </a:rPr>
              <a:t>*</a:t>
            </a:r>
            <a:r>
              <a:rPr lang="es-ES" sz="1400" dirty="0" err="1">
                <a:solidFill>
                  <a:srgbClr val="795E26"/>
                </a:solidFill>
                <a:latin typeface="Consolas" panose="020B0609020204030204" pitchFamily="49" charset="0"/>
              </a:rPr>
              <a:t>GetNode</a:t>
            </a:r>
            <a:r>
              <a:rPr lang="es-ES" sz="1400" dirty="0">
                <a:solidFill>
                  <a:srgbClr val="000000"/>
                </a:solidFill>
                <a:latin typeface="Consolas" panose="020B0609020204030204" pitchFamily="49" charset="0"/>
              </a:rPr>
              <a:t>(</a:t>
            </a:r>
            <a:r>
              <a:rPr lang="es-ES" sz="1400" dirty="0" err="1">
                <a:solidFill>
                  <a:srgbClr val="0000FF"/>
                </a:solidFill>
                <a:latin typeface="Consolas" panose="020B0609020204030204" pitchFamily="49" charset="0"/>
              </a:rPr>
              <a:t>int</a:t>
            </a:r>
            <a:r>
              <a:rPr lang="es-ES" sz="1400" dirty="0">
                <a:solidFill>
                  <a:srgbClr val="000000"/>
                </a:solidFill>
                <a:latin typeface="Consolas" panose="020B0609020204030204" pitchFamily="49" charset="0"/>
              </a:rPr>
              <a:t> </a:t>
            </a:r>
            <a:r>
              <a:rPr lang="es-ES" sz="1400" dirty="0">
                <a:solidFill>
                  <a:srgbClr val="001080"/>
                </a:solidFill>
                <a:latin typeface="Consolas" panose="020B0609020204030204" pitchFamily="49" charset="0"/>
              </a:rPr>
              <a:t>i</a:t>
            </a:r>
            <a:r>
              <a:rPr lang="es-ES" sz="1400" dirty="0">
                <a:solidFill>
                  <a:srgbClr val="000000"/>
                </a:solidFill>
                <a:latin typeface="Consolas" panose="020B0609020204030204" pitchFamily="49" charset="0"/>
              </a:rPr>
              <a:t>) {</a:t>
            </a:r>
          </a:p>
          <a:p>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Node</a:t>
            </a:r>
            <a:r>
              <a:rPr lang="es-ES" sz="1400" dirty="0">
                <a:solidFill>
                  <a:srgbClr val="000000"/>
                </a:solidFill>
                <a:latin typeface="Consolas" panose="020B0609020204030204" pitchFamily="49" charset="0"/>
              </a:rPr>
              <a:t>&lt;T&gt; *</a:t>
            </a:r>
            <a:r>
              <a:rPr lang="es-ES" sz="1400" dirty="0" err="1">
                <a:solidFill>
                  <a:srgbClr val="000000"/>
                </a:solidFill>
                <a:latin typeface="Consolas" panose="020B0609020204030204" pitchFamily="49" charset="0"/>
              </a:rPr>
              <a:t>node</a:t>
            </a:r>
            <a:r>
              <a:rPr lang="es-ES" sz="1400" dirty="0">
                <a:solidFill>
                  <a:srgbClr val="000000"/>
                </a:solidFill>
                <a:latin typeface="Consolas" panose="020B0609020204030204" pitchFamily="49" charset="0"/>
              </a:rPr>
              <a:t> = </a:t>
            </a:r>
            <a:r>
              <a:rPr lang="es-ES" sz="1400" dirty="0" err="1">
                <a:solidFill>
                  <a:srgbClr val="000000"/>
                </a:solidFill>
                <a:latin typeface="Consolas" panose="020B0609020204030204" pitchFamily="49" charset="0"/>
              </a:rPr>
              <a:t>first</a:t>
            </a:r>
            <a:r>
              <a:rPr lang="es-ES" sz="1400" dirty="0">
                <a:solidFill>
                  <a:srgbClr val="000000"/>
                </a:solidFill>
                <a:latin typeface="Consolas" panose="020B0609020204030204" pitchFamily="49" charset="0"/>
              </a:rPr>
              <a:t>;</a:t>
            </a:r>
          </a:p>
          <a:p>
            <a:r>
              <a:rPr lang="es-ES" sz="1400" dirty="0">
                <a:solidFill>
                  <a:srgbClr val="000000"/>
                </a:solidFill>
                <a:latin typeface="Consolas" panose="020B0609020204030204" pitchFamily="49" charset="0"/>
              </a:rPr>
              <a:t>        </a:t>
            </a:r>
            <a:r>
              <a:rPr lang="es-ES" sz="1400" dirty="0" err="1">
                <a:solidFill>
                  <a:srgbClr val="AF00DB"/>
                </a:solidFill>
                <a:latin typeface="Consolas" panose="020B0609020204030204" pitchFamily="49" charset="0"/>
              </a:rPr>
              <a:t>for</a:t>
            </a:r>
            <a:r>
              <a:rPr lang="es-ES" sz="1400" dirty="0">
                <a:solidFill>
                  <a:srgbClr val="000000"/>
                </a:solidFill>
                <a:latin typeface="Consolas" panose="020B0609020204030204" pitchFamily="49" charset="0"/>
              </a:rPr>
              <a:t> (</a:t>
            </a:r>
            <a:r>
              <a:rPr lang="es-ES" sz="1400" dirty="0" err="1">
                <a:solidFill>
                  <a:srgbClr val="0000FF"/>
                </a:solidFill>
                <a:latin typeface="Consolas" panose="020B0609020204030204" pitchFamily="49" charset="0"/>
              </a:rPr>
              <a:t>int</a:t>
            </a:r>
            <a:r>
              <a:rPr lang="es-ES" sz="1400" dirty="0">
                <a:solidFill>
                  <a:srgbClr val="000000"/>
                </a:solidFill>
                <a:latin typeface="Consolas" panose="020B0609020204030204" pitchFamily="49" charset="0"/>
              </a:rPr>
              <a:t> j = </a:t>
            </a:r>
            <a:r>
              <a:rPr lang="es-ES" sz="1400" dirty="0">
                <a:solidFill>
                  <a:srgbClr val="09885A"/>
                </a:solidFill>
                <a:latin typeface="Consolas" panose="020B0609020204030204" pitchFamily="49" charset="0"/>
              </a:rPr>
              <a:t>0</a:t>
            </a:r>
            <a:r>
              <a:rPr lang="es-ES" sz="1400" dirty="0">
                <a:solidFill>
                  <a:srgbClr val="000000"/>
                </a:solidFill>
                <a:latin typeface="Consolas" panose="020B0609020204030204" pitchFamily="49" charset="0"/>
              </a:rPr>
              <a:t>; j &lt; i; ++j)</a:t>
            </a:r>
          </a:p>
          <a:p>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node</a:t>
            </a:r>
            <a:r>
              <a:rPr lang="es-ES" sz="1400" dirty="0">
                <a:solidFill>
                  <a:srgbClr val="000000"/>
                </a:solidFill>
                <a:latin typeface="Consolas" panose="020B0609020204030204" pitchFamily="49" charset="0"/>
              </a:rPr>
              <a:t> = </a:t>
            </a:r>
            <a:r>
              <a:rPr lang="es-ES" sz="1400" dirty="0" err="1">
                <a:solidFill>
                  <a:srgbClr val="001080"/>
                </a:solidFill>
                <a:latin typeface="Consolas" panose="020B0609020204030204" pitchFamily="49" charset="0"/>
              </a:rPr>
              <a:t>node</a:t>
            </a:r>
            <a:r>
              <a:rPr lang="es-ES" sz="1400" dirty="0">
                <a:solidFill>
                  <a:srgbClr val="000000"/>
                </a:solidFill>
                <a:latin typeface="Consolas" panose="020B0609020204030204" pitchFamily="49" charset="0"/>
              </a:rPr>
              <a:t>-&gt;</a:t>
            </a:r>
            <a:r>
              <a:rPr lang="es-ES" sz="1400" dirty="0" err="1">
                <a:solidFill>
                  <a:srgbClr val="001080"/>
                </a:solidFill>
                <a:latin typeface="Consolas" panose="020B0609020204030204" pitchFamily="49" charset="0"/>
              </a:rPr>
              <a:t>next</a:t>
            </a:r>
            <a:r>
              <a:rPr lang="es-ES" sz="1400" dirty="0">
                <a:solidFill>
                  <a:srgbClr val="000000"/>
                </a:solidFill>
                <a:latin typeface="Consolas" panose="020B0609020204030204" pitchFamily="49" charset="0"/>
              </a:rPr>
              <a:t>;</a:t>
            </a:r>
          </a:p>
          <a:p>
            <a:r>
              <a:rPr lang="es-ES" sz="1400" dirty="0">
                <a:solidFill>
                  <a:srgbClr val="000000"/>
                </a:solidFill>
                <a:latin typeface="Consolas" panose="020B0609020204030204" pitchFamily="49" charset="0"/>
              </a:rPr>
              <a:t>        </a:t>
            </a:r>
            <a:r>
              <a:rPr lang="es-ES" sz="1400" dirty="0" err="1">
                <a:solidFill>
                  <a:srgbClr val="AF00DB"/>
                </a:solidFill>
                <a:latin typeface="Consolas" panose="020B0609020204030204" pitchFamily="49" charset="0"/>
              </a:rPr>
              <a:t>return</a:t>
            </a: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node</a:t>
            </a:r>
            <a:r>
              <a:rPr lang="es-ES" sz="1400" dirty="0">
                <a:solidFill>
                  <a:srgbClr val="000000"/>
                </a:solidFill>
                <a:latin typeface="Consolas" panose="020B0609020204030204" pitchFamily="49" charset="0"/>
              </a:rPr>
              <a:t>;</a:t>
            </a:r>
          </a:p>
          <a:p>
            <a:r>
              <a:rPr lang="es-ES" sz="1400" dirty="0" smtClean="0">
                <a:solidFill>
                  <a:srgbClr val="000000"/>
                </a:solidFill>
                <a:latin typeface="Consolas" panose="020B0609020204030204" pitchFamily="49" charset="0"/>
              </a:rPr>
              <a:t>}</a:t>
            </a:r>
          </a:p>
          <a:p>
            <a:endParaRPr lang="es-ES" sz="1400" dirty="0">
              <a:solidFill>
                <a:srgbClr val="000000"/>
              </a:solidFill>
              <a:latin typeface="Consolas" panose="020B0609020204030204" pitchFamily="49" charset="0"/>
            </a:endParaRPr>
          </a:p>
          <a:p>
            <a:r>
              <a:rPr lang="es-ES" sz="1400" dirty="0">
                <a:solidFill>
                  <a:srgbClr val="008000"/>
                </a:solidFill>
                <a:latin typeface="Consolas" panose="020B0609020204030204" pitchFamily="49" charset="0"/>
              </a:rPr>
              <a:t>// </a:t>
            </a:r>
            <a:r>
              <a:rPr lang="es-ES" sz="1400" dirty="0" smtClean="0">
                <a:solidFill>
                  <a:srgbClr val="008000"/>
                </a:solidFill>
                <a:latin typeface="Consolas" panose="020B0609020204030204" pitchFamily="49" charset="0"/>
              </a:rPr>
              <a:t>...</a:t>
            </a:r>
            <a:endParaRPr lang="es-ES" sz="1400" b="0" dirty="0" smtClean="0">
              <a:solidFill>
                <a:srgbClr val="000000"/>
              </a:solidFill>
              <a:effectLst/>
              <a:latin typeface="Consolas" panose="020B0609020204030204" pitchFamily="49" charset="0"/>
            </a:endParaRPr>
          </a:p>
          <a:p>
            <a:endParaRPr lang="es-ES" sz="1400" dirty="0">
              <a:solidFill>
                <a:srgbClr val="000000"/>
              </a:solidFill>
              <a:latin typeface="Consolas" panose="020B0609020204030204" pitchFamily="49" charset="0"/>
            </a:endParaRPr>
          </a:p>
          <a:p>
            <a:r>
              <a:rPr lang="es-ES" sz="1400" dirty="0">
                <a:solidFill>
                  <a:srgbClr val="267F99"/>
                </a:solidFill>
                <a:latin typeface="Consolas" panose="020B0609020204030204" pitchFamily="49" charset="0"/>
              </a:rPr>
              <a:t>T</a:t>
            </a:r>
            <a:r>
              <a:rPr lang="es-ES" sz="1400" dirty="0">
                <a:solidFill>
                  <a:srgbClr val="0000FF"/>
                </a:solidFill>
                <a:latin typeface="Consolas" panose="020B0609020204030204" pitchFamily="49" charset="0"/>
              </a:rPr>
              <a:t>&amp;</a:t>
            </a:r>
            <a:r>
              <a:rPr lang="es-ES" sz="1400" dirty="0">
                <a:solidFill>
                  <a:srgbClr val="000000"/>
                </a:solidFill>
                <a:latin typeface="Consolas" panose="020B0609020204030204" pitchFamily="49" charset="0"/>
              </a:rPr>
              <a:t> </a:t>
            </a:r>
            <a:r>
              <a:rPr lang="es-ES" sz="1400" dirty="0">
                <a:solidFill>
                  <a:srgbClr val="795E26"/>
                </a:solidFill>
                <a:latin typeface="Consolas" panose="020B0609020204030204" pitchFamily="49" charset="0"/>
              </a:rPr>
              <a:t>At</a:t>
            </a:r>
            <a:r>
              <a:rPr lang="es-ES" sz="1400" dirty="0">
                <a:solidFill>
                  <a:srgbClr val="000000"/>
                </a:solidFill>
                <a:latin typeface="Consolas" panose="020B0609020204030204" pitchFamily="49" charset="0"/>
              </a:rPr>
              <a:t>(</a:t>
            </a:r>
            <a:r>
              <a:rPr lang="es-ES" sz="1400" dirty="0" err="1">
                <a:solidFill>
                  <a:srgbClr val="0000FF"/>
                </a:solidFill>
                <a:latin typeface="Consolas" panose="020B0609020204030204" pitchFamily="49" charset="0"/>
              </a:rPr>
              <a:t>int</a:t>
            </a:r>
            <a:r>
              <a:rPr lang="es-ES" sz="1400" dirty="0">
                <a:solidFill>
                  <a:srgbClr val="000000"/>
                </a:solidFill>
                <a:latin typeface="Consolas" panose="020B0609020204030204" pitchFamily="49" charset="0"/>
              </a:rPr>
              <a:t> </a:t>
            </a:r>
            <a:r>
              <a:rPr lang="es-ES" sz="1400" dirty="0">
                <a:solidFill>
                  <a:srgbClr val="001080"/>
                </a:solidFill>
                <a:latin typeface="Consolas" panose="020B0609020204030204" pitchFamily="49" charset="0"/>
              </a:rPr>
              <a:t>i</a:t>
            </a:r>
            <a:r>
              <a:rPr lang="es-ES" sz="1400" dirty="0">
                <a:solidFill>
                  <a:srgbClr val="000000"/>
                </a:solidFill>
                <a:latin typeface="Consolas" panose="020B0609020204030204" pitchFamily="49" charset="0"/>
              </a:rPr>
              <a:t>) { </a:t>
            </a:r>
            <a:r>
              <a:rPr lang="es-ES" sz="1400" dirty="0" err="1">
                <a:solidFill>
                  <a:srgbClr val="AF00DB"/>
                </a:solidFill>
                <a:latin typeface="Consolas" panose="020B0609020204030204" pitchFamily="49" charset="0"/>
              </a:rPr>
              <a:t>return</a:t>
            </a:r>
            <a:r>
              <a:rPr lang="es-ES" sz="1400" dirty="0">
                <a:solidFill>
                  <a:srgbClr val="000000"/>
                </a:solidFill>
                <a:latin typeface="Consolas" panose="020B0609020204030204" pitchFamily="49" charset="0"/>
              </a:rPr>
              <a:t> </a:t>
            </a:r>
            <a:r>
              <a:rPr lang="es-ES" sz="1400" dirty="0" err="1">
                <a:solidFill>
                  <a:srgbClr val="795E26"/>
                </a:solidFill>
                <a:latin typeface="Consolas" panose="020B0609020204030204" pitchFamily="49" charset="0"/>
              </a:rPr>
              <a:t>GetNode</a:t>
            </a:r>
            <a:r>
              <a:rPr lang="es-ES" sz="1400" dirty="0">
                <a:solidFill>
                  <a:srgbClr val="000000"/>
                </a:solidFill>
                <a:latin typeface="Consolas" panose="020B0609020204030204" pitchFamily="49" charset="0"/>
              </a:rPr>
              <a:t>(i)-&gt;</a:t>
            </a:r>
            <a:r>
              <a:rPr lang="es-ES" sz="1400" dirty="0" err="1">
                <a:solidFill>
                  <a:srgbClr val="001080"/>
                </a:solidFill>
                <a:latin typeface="Consolas" panose="020B0609020204030204" pitchFamily="49" charset="0"/>
              </a:rPr>
              <a:t>value</a:t>
            </a:r>
            <a:r>
              <a:rPr lang="es-ES" sz="1400" dirty="0">
                <a:solidFill>
                  <a:srgbClr val="000000"/>
                </a:solidFill>
                <a:latin typeface="Consolas" panose="020B0609020204030204" pitchFamily="49" charset="0"/>
              </a:rPr>
              <a:t>; </a:t>
            </a:r>
            <a:r>
              <a:rPr lang="es-ES" sz="1400" dirty="0" smtClean="0">
                <a:solidFill>
                  <a:srgbClr val="000000"/>
                </a:solidFill>
                <a:latin typeface="Consolas" panose="020B0609020204030204" pitchFamily="49" charset="0"/>
              </a:rPr>
              <a:t>}</a:t>
            </a:r>
          </a:p>
          <a:p>
            <a:endParaRPr lang="es-ES" sz="1400" dirty="0">
              <a:solidFill>
                <a:srgbClr val="000000"/>
              </a:solidFill>
              <a:latin typeface="Consolas" panose="020B0609020204030204" pitchFamily="49" charset="0"/>
            </a:endParaRPr>
          </a:p>
          <a:p>
            <a:r>
              <a:rPr lang="es-ES" sz="1400" dirty="0">
                <a:solidFill>
                  <a:srgbClr val="008000"/>
                </a:solidFill>
                <a:latin typeface="Consolas" panose="020B0609020204030204" pitchFamily="49" charset="0"/>
              </a:rPr>
              <a:t>// ...</a:t>
            </a:r>
            <a:endParaRPr lang="es-ES" sz="1400" dirty="0">
              <a:solidFill>
                <a:srgbClr val="000000"/>
              </a:solidFill>
              <a:latin typeface="Consolas" panose="020B0609020204030204" pitchFamily="49" charset="0"/>
            </a:endParaRPr>
          </a:p>
          <a:p>
            <a:endParaRPr lang="es-ES" sz="1400" b="0" dirty="0">
              <a:solidFill>
                <a:srgbClr val="000000"/>
              </a:solidFill>
              <a:effectLst/>
              <a:latin typeface="Consolas" panose="020B0609020204030204" pitchFamily="49" charset="0"/>
            </a:endParaRPr>
          </a:p>
          <a:p>
            <a:r>
              <a:rPr lang="es-ES" sz="1400" dirty="0">
                <a:solidFill>
                  <a:srgbClr val="267F99"/>
                </a:solidFill>
                <a:latin typeface="Consolas" panose="020B0609020204030204" pitchFamily="49" charset="0"/>
              </a:rPr>
              <a:t>T</a:t>
            </a:r>
            <a:r>
              <a:rPr lang="es-ES" sz="1400" dirty="0">
                <a:solidFill>
                  <a:srgbClr val="0000FF"/>
                </a:solidFill>
                <a:latin typeface="Consolas" panose="020B0609020204030204" pitchFamily="49" charset="0"/>
              </a:rPr>
              <a:t>&amp;</a:t>
            </a:r>
            <a:r>
              <a:rPr lang="es-ES" sz="1400" dirty="0">
                <a:solidFill>
                  <a:srgbClr val="000000"/>
                </a:solidFill>
                <a:latin typeface="Consolas" panose="020B0609020204030204" pitchFamily="49" charset="0"/>
              </a:rPr>
              <a:t> </a:t>
            </a:r>
            <a:r>
              <a:rPr lang="es-ES" sz="1400" dirty="0" err="1">
                <a:solidFill>
                  <a:srgbClr val="AF00DB"/>
                </a:solidFill>
                <a:latin typeface="Consolas" panose="020B0609020204030204" pitchFamily="49" charset="0"/>
              </a:rPr>
              <a:t>operator</a:t>
            </a:r>
            <a:r>
              <a:rPr lang="es-ES" sz="1400" dirty="0">
                <a:solidFill>
                  <a:srgbClr val="AF00DB"/>
                </a:solidFill>
                <a:latin typeface="Consolas" panose="020B0609020204030204" pitchFamily="49" charset="0"/>
              </a:rPr>
              <a:t>[]</a:t>
            </a:r>
            <a:r>
              <a:rPr lang="es-ES" sz="1400" dirty="0">
                <a:solidFill>
                  <a:srgbClr val="000000"/>
                </a:solidFill>
                <a:latin typeface="Consolas" panose="020B0609020204030204" pitchFamily="49" charset="0"/>
              </a:rPr>
              <a:t>(</a:t>
            </a:r>
            <a:r>
              <a:rPr lang="es-ES" sz="1400" dirty="0" err="1">
                <a:solidFill>
                  <a:srgbClr val="0000FF"/>
                </a:solidFill>
                <a:latin typeface="Consolas" panose="020B0609020204030204" pitchFamily="49" charset="0"/>
              </a:rPr>
              <a:t>int</a:t>
            </a:r>
            <a:r>
              <a:rPr lang="es-ES" sz="1400" dirty="0">
                <a:solidFill>
                  <a:srgbClr val="000000"/>
                </a:solidFill>
                <a:latin typeface="Consolas" panose="020B0609020204030204" pitchFamily="49" charset="0"/>
              </a:rPr>
              <a:t> </a:t>
            </a:r>
            <a:r>
              <a:rPr lang="es-ES" sz="1400" dirty="0">
                <a:solidFill>
                  <a:srgbClr val="001080"/>
                </a:solidFill>
                <a:latin typeface="Consolas" panose="020B0609020204030204" pitchFamily="49" charset="0"/>
              </a:rPr>
              <a:t>i</a:t>
            </a:r>
            <a:r>
              <a:rPr lang="es-ES" sz="1400" dirty="0">
                <a:solidFill>
                  <a:srgbClr val="000000"/>
                </a:solidFill>
                <a:latin typeface="Consolas" panose="020B0609020204030204" pitchFamily="49" charset="0"/>
              </a:rPr>
              <a:t>) { </a:t>
            </a:r>
            <a:r>
              <a:rPr lang="es-ES" sz="1400" dirty="0" err="1">
                <a:solidFill>
                  <a:srgbClr val="AF00DB"/>
                </a:solidFill>
                <a:latin typeface="Consolas" panose="020B0609020204030204" pitchFamily="49" charset="0"/>
              </a:rPr>
              <a:t>return</a:t>
            </a:r>
            <a:r>
              <a:rPr lang="es-ES" sz="1400" dirty="0">
                <a:solidFill>
                  <a:srgbClr val="000000"/>
                </a:solidFill>
                <a:latin typeface="Consolas" panose="020B0609020204030204" pitchFamily="49" charset="0"/>
              </a:rPr>
              <a:t> </a:t>
            </a:r>
            <a:r>
              <a:rPr lang="es-ES" sz="1400" dirty="0">
                <a:solidFill>
                  <a:srgbClr val="795E26"/>
                </a:solidFill>
                <a:latin typeface="Consolas" panose="020B0609020204030204" pitchFamily="49" charset="0"/>
              </a:rPr>
              <a:t>At</a:t>
            </a:r>
            <a:r>
              <a:rPr lang="es-ES" sz="1400" dirty="0">
                <a:solidFill>
                  <a:srgbClr val="000000"/>
                </a:solidFill>
                <a:latin typeface="Consolas" panose="020B0609020204030204" pitchFamily="49" charset="0"/>
              </a:rPr>
              <a:t>(i); </a:t>
            </a:r>
            <a:r>
              <a:rPr lang="es-ES" sz="1400" dirty="0" smtClean="0">
                <a:solidFill>
                  <a:srgbClr val="000000"/>
                </a:solidFill>
                <a:latin typeface="Consolas" panose="020B0609020204030204" pitchFamily="49" charset="0"/>
              </a:rPr>
              <a:t>}</a:t>
            </a:r>
            <a:endParaRPr lang="es-ES" sz="1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97998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10" grpId="0" animBg="1"/>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455596"/>
            <a:ext cx="8755425" cy="1026695"/>
          </a:xfrm>
        </p:spPr>
        <p:txBody>
          <a:bodyPr>
            <a:normAutofit/>
          </a:bodyPr>
          <a:lstStyle/>
          <a:p>
            <a:r>
              <a:rPr lang="es-ES" sz="2400" dirty="0" smtClean="0"/>
              <a:t>a) </a:t>
            </a:r>
            <a:r>
              <a:rPr lang="es-ES" sz="2400" dirty="0"/>
              <a:t>Sobrecargar operador = de </a:t>
            </a:r>
            <a:r>
              <a:rPr lang="es-ES" sz="2400" dirty="0" err="1"/>
              <a:t>node</a:t>
            </a:r>
            <a:r>
              <a:rPr lang="es-ES" sz="2400" dirty="0"/>
              <a:t> para que pueda recibir un elemento de tipo T.</a:t>
            </a:r>
          </a:p>
        </p:txBody>
      </p:sp>
      <p:sp>
        <p:nvSpPr>
          <p:cNvPr id="3" name="Marcador de contenido 2"/>
          <p:cNvSpPr>
            <a:spLocks noGrp="1"/>
          </p:cNvSpPr>
          <p:nvPr>
            <p:ph idx="1"/>
          </p:nvPr>
        </p:nvSpPr>
        <p:spPr>
          <a:xfrm>
            <a:off x="677334" y="2641852"/>
            <a:ext cx="8596668" cy="3880773"/>
          </a:xfrm>
        </p:spPr>
        <p:txBody>
          <a:bodyPr/>
          <a:lstStyle/>
          <a:p>
            <a:endParaRPr lang="es-ES" dirty="0"/>
          </a:p>
          <a:p>
            <a:endParaRPr lang="es-ES" dirty="0"/>
          </a:p>
          <a:p>
            <a:pPr marL="0" indent="0">
              <a:buNone/>
            </a:pPr>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pPr marL="0" indent="0">
              <a:buNone/>
            </a:pPr>
            <a:endParaRPr lang="es-ES" dirty="0"/>
          </a:p>
          <a:p>
            <a:endParaRPr lang="es-ES" dirty="0"/>
          </a:p>
        </p:txBody>
      </p:sp>
      <p:sp>
        <p:nvSpPr>
          <p:cNvPr id="4" name="Rectángulo 3"/>
          <p:cNvSpPr/>
          <p:nvPr/>
        </p:nvSpPr>
        <p:spPr>
          <a:xfrm>
            <a:off x="2258728" y="2641852"/>
            <a:ext cx="6096000" cy="1200329"/>
          </a:xfrm>
          <a:prstGeom prst="rect">
            <a:avLst/>
          </a:prstGeom>
        </p:spPr>
        <p:txBody>
          <a:bodyPr>
            <a:spAutoFit/>
          </a:bodyPr>
          <a:lstStyle/>
          <a:p>
            <a:r>
              <a:rPr lang="en-US" dirty="0">
                <a:solidFill>
                  <a:srgbClr val="267F99"/>
                </a:solidFill>
                <a:latin typeface="Consolas" panose="020B0609020204030204" pitchFamily="49" charset="0"/>
              </a:rPr>
              <a:t>Node</a:t>
            </a:r>
            <a:r>
              <a:rPr lang="en-US" dirty="0">
                <a:solidFill>
                  <a:srgbClr val="000000"/>
                </a:solidFill>
                <a:latin typeface="Consolas" panose="020B0609020204030204" pitchFamily="49" charset="0"/>
              </a:rPr>
              <a:t>&lt;</a:t>
            </a:r>
            <a:r>
              <a:rPr lang="en-US" dirty="0">
                <a:solidFill>
                  <a:srgbClr val="267F99"/>
                </a:solidFill>
                <a:latin typeface="Consolas" panose="020B0609020204030204" pitchFamily="49" charset="0"/>
              </a:rPr>
              <a:t>T</a:t>
            </a:r>
            <a:r>
              <a:rPr lang="en-US" dirty="0">
                <a:solidFill>
                  <a:srgbClr val="000000"/>
                </a:solidFill>
                <a:latin typeface="Consolas" panose="020B0609020204030204" pitchFamily="49" charset="0"/>
              </a:rPr>
              <a:t>&gt;</a:t>
            </a:r>
            <a:r>
              <a:rPr lang="en-US" dirty="0">
                <a:solidFill>
                  <a:srgbClr val="0000FF"/>
                </a:solidFill>
                <a:latin typeface="Consolas" panose="020B0609020204030204" pitchFamily="49" charset="0"/>
              </a:rPr>
              <a:t>&amp;</a:t>
            </a:r>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operator</a:t>
            </a:r>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a:t>
            </a:r>
            <a:r>
              <a:rPr lang="en-US" dirty="0">
                <a:solidFill>
                  <a:srgbClr val="000000"/>
                </a:solidFill>
                <a:latin typeface="Consolas" panose="020B0609020204030204" pitchFamily="49" charset="0"/>
              </a:rPr>
              <a:t>(</a:t>
            </a:r>
            <a:r>
              <a:rPr lang="en-US" dirty="0">
                <a:solidFill>
                  <a:srgbClr val="267F99"/>
                </a:solidFill>
                <a:latin typeface="Consolas" panose="020B0609020204030204" pitchFamily="49" charset="0"/>
              </a:rPr>
              <a:t>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item</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value = item; </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this</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5" name="Rectángulo 4"/>
          <p:cNvSpPr/>
          <p:nvPr/>
        </p:nvSpPr>
        <p:spPr>
          <a:xfrm>
            <a:off x="2252312" y="2641852"/>
            <a:ext cx="6102416" cy="12082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1698836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000" dirty="0"/>
              <a:t>b</a:t>
            </a:r>
            <a:r>
              <a:rPr lang="es-ES" sz="2000" dirty="0" smtClean="0"/>
              <a:t>) </a:t>
            </a:r>
            <a:r>
              <a:rPr lang="es-ES" sz="2000" dirty="0"/>
              <a:t>Limitaciones del operador [].</a:t>
            </a:r>
            <a:br>
              <a:rPr lang="es-ES" sz="2000" dirty="0"/>
            </a:br>
            <a:endParaRPr lang="es-ES" sz="2400"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677334" y="1679325"/>
                <a:ext cx="8596668" cy="3880773"/>
              </a:xfrm>
            </p:spPr>
            <p:txBody>
              <a:bodyPr/>
              <a:lstStyle/>
              <a:p>
                <a:endParaRPr lang="es-ES" dirty="0"/>
              </a:p>
              <a:p>
                <a:r>
                  <a:rPr lang="es-CU" dirty="0"/>
                  <a:t>El operador [] es lento en cuanto a complejidad algoritmica si lo comparamos con una lista normal pues en una lita normal acceder al i-esimo elemento es </a:t>
                </a:r>
                <a14:m>
                  <m:oMath xmlns:m="http://schemas.openxmlformats.org/officeDocument/2006/math">
                    <m:r>
                      <a:rPr lang="es-CU" i="1" dirty="0" smtClean="0">
                        <a:latin typeface="Cambria Math" panose="02040503050406030204" pitchFamily="18" charset="0"/>
                      </a:rPr>
                      <m:t>𝑂</m:t>
                    </m:r>
                    <m:r>
                      <a:rPr lang="es-CU" i="1" dirty="0" smtClean="0">
                        <a:latin typeface="Cambria Math" panose="02040503050406030204" pitchFamily="18" charset="0"/>
                      </a:rPr>
                      <m:t>(1), </m:t>
                    </m:r>
                  </m:oMath>
                </a14:m>
                <a:r>
                  <a:rPr lang="es-CU" dirty="0"/>
                  <a:t>en cambio en el caso de nuestra lista enlazada es </a:t>
                </a:r>
                <a14:m>
                  <m:oMath xmlns:m="http://schemas.openxmlformats.org/officeDocument/2006/math">
                    <m:r>
                      <a:rPr lang="es-CU" i="1" dirty="0" smtClean="0">
                        <a:latin typeface="Cambria Math" panose="02040503050406030204" pitchFamily="18" charset="0"/>
                      </a:rPr>
                      <m:t>𝑂</m:t>
                    </m:r>
                    <m:r>
                      <a:rPr lang="es-CU" i="1" dirty="0" smtClean="0">
                        <a:latin typeface="Cambria Math" panose="02040503050406030204" pitchFamily="18" charset="0"/>
                      </a:rPr>
                      <m:t>(</m:t>
                    </m:r>
                    <m:r>
                      <a:rPr lang="es-CU" i="1" dirty="0" smtClean="0">
                        <a:latin typeface="Cambria Math" panose="02040503050406030204" pitchFamily="18" charset="0"/>
                      </a:rPr>
                      <m:t>𝑛</m:t>
                    </m:r>
                    <m:r>
                      <a:rPr lang="es-CU" i="1" dirty="0" smtClean="0">
                        <a:latin typeface="Cambria Math" panose="02040503050406030204" pitchFamily="18" charset="0"/>
                      </a:rPr>
                      <m:t>) </m:t>
                    </m:r>
                  </m:oMath>
                </a14:m>
                <a:r>
                  <a:rPr lang="es-CU" dirty="0"/>
                  <a:t>en el peor caso donde n es el largo de la lista </a:t>
                </a:r>
                <a:r>
                  <a:rPr lang="es-CU" dirty="0" smtClean="0"/>
                  <a:t>y </a:t>
                </a:r>
                <a:r>
                  <a:rPr lang="es-CU" dirty="0"/>
                  <a:t>el elemento </a:t>
                </a:r>
                <a:r>
                  <a:rPr lang="es-CU" dirty="0" smtClean="0"/>
                  <a:t>solicitado es el último .</a:t>
                </a:r>
                <a:endParaRPr lang="es-ES" dirty="0"/>
              </a:p>
              <a:p>
                <a:endParaRPr lang="es-ES" dirty="0"/>
              </a:p>
              <a:p>
                <a:pPr marL="0" indent="0">
                  <a:buNone/>
                </a:pPr>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pPr marL="0" indent="0">
                  <a:buNone/>
                </a:pPr>
                <a:endParaRPr lang="es-ES" dirty="0"/>
              </a:p>
              <a:p>
                <a:endParaRPr lang="es-ES"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677334" y="1679325"/>
                <a:ext cx="8596668" cy="3880773"/>
              </a:xfrm>
              <a:blipFill rotWithShape="0">
                <a:blip r:embed="rId2"/>
                <a:stretch>
                  <a:fillRect l="-142" r="-284"/>
                </a:stretch>
              </a:blipFill>
            </p:spPr>
            <p:txBody>
              <a:bodyPr/>
              <a:lstStyle/>
              <a:p>
                <a:r>
                  <a:rPr lang="es-ES">
                    <a:noFill/>
                  </a:rPr>
                  <a:t> </a:t>
                </a:r>
              </a:p>
            </p:txBody>
          </p:sp>
        </mc:Fallback>
      </mc:AlternateContent>
    </p:spTree>
    <p:extLst>
      <p:ext uri="{BB962C8B-B14F-4D97-AF65-F5344CB8AC3E}">
        <p14:creationId xmlns:p14="http://schemas.microsoft.com/office/powerpoint/2010/main" val="2508962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000" dirty="0"/>
              <a:t>c</a:t>
            </a:r>
            <a:r>
              <a:rPr lang="es-ES" sz="2000" dirty="0" smtClean="0"/>
              <a:t>) </a:t>
            </a:r>
            <a:r>
              <a:rPr lang="es-ES" sz="2000" dirty="0"/>
              <a:t>Usar una función como </a:t>
            </a:r>
            <a:r>
              <a:rPr lang="es-ES" sz="2000" dirty="0" err="1"/>
              <a:t>lvalue</a:t>
            </a:r>
            <a:r>
              <a:rPr lang="es-ES" sz="2000" dirty="0"/>
              <a:t> (</a:t>
            </a:r>
            <a:r>
              <a:rPr lang="es-ES" sz="2000" dirty="0" err="1"/>
              <a:t>list</a:t>
            </a:r>
            <a:r>
              <a:rPr lang="es-ES" sz="2000" dirty="0"/>
              <a:t>-&gt;At(3) = 6;) “C++ </a:t>
            </a:r>
            <a:r>
              <a:rPr lang="es-ES" sz="2000" dirty="0" err="1"/>
              <a:t>Return</a:t>
            </a:r>
            <a:r>
              <a:rPr lang="es-ES" sz="2000" dirty="0"/>
              <a:t> </a:t>
            </a:r>
            <a:r>
              <a:rPr lang="es-ES" sz="2000" dirty="0" err="1"/>
              <a:t>by</a:t>
            </a:r>
            <a:r>
              <a:rPr lang="es-ES" sz="2000" dirty="0"/>
              <a:t> Reference”.</a:t>
            </a:r>
            <a:br>
              <a:rPr lang="es-ES" sz="2000" dirty="0"/>
            </a:br>
            <a:endParaRPr lang="es-ES" sz="2400" dirty="0"/>
          </a:p>
        </p:txBody>
      </p:sp>
      <p:sp>
        <p:nvSpPr>
          <p:cNvPr id="3" name="Marcador de contenido 2"/>
          <p:cNvSpPr>
            <a:spLocks noGrp="1"/>
          </p:cNvSpPr>
          <p:nvPr>
            <p:ph idx="1"/>
          </p:nvPr>
        </p:nvSpPr>
        <p:spPr>
          <a:xfrm>
            <a:off x="677334" y="2655867"/>
            <a:ext cx="8596668" cy="3880773"/>
          </a:xfrm>
        </p:spPr>
        <p:txBody>
          <a:bodyPr/>
          <a:lstStyle/>
          <a:p>
            <a:endParaRPr lang="es-ES" dirty="0" smtClean="0"/>
          </a:p>
          <a:p>
            <a:r>
              <a:rPr lang="es-ES" dirty="0" smtClean="0"/>
              <a:t>Como la función At retorna una referencia a un elemento podemos usar la parte izquierda de la asignación anterior.</a:t>
            </a:r>
            <a:endParaRPr lang="es-ES" dirty="0"/>
          </a:p>
          <a:p>
            <a:endParaRPr lang="es-ES" dirty="0"/>
          </a:p>
          <a:p>
            <a:endParaRPr lang="es-ES" dirty="0"/>
          </a:p>
          <a:p>
            <a:pPr marL="0" indent="0">
              <a:buNone/>
            </a:pPr>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pPr marL="0" indent="0">
              <a:buNone/>
            </a:pPr>
            <a:endParaRPr lang="es-ES" dirty="0"/>
          </a:p>
          <a:p>
            <a:endParaRPr lang="es-ES" dirty="0"/>
          </a:p>
        </p:txBody>
      </p:sp>
      <p:sp>
        <p:nvSpPr>
          <p:cNvPr id="4" name="Rectángulo 3"/>
          <p:cNvSpPr/>
          <p:nvPr/>
        </p:nvSpPr>
        <p:spPr>
          <a:xfrm>
            <a:off x="3870237" y="1930400"/>
            <a:ext cx="2210862" cy="369332"/>
          </a:xfrm>
          <a:prstGeom prst="rect">
            <a:avLst/>
          </a:prstGeom>
        </p:spPr>
        <p:txBody>
          <a:bodyPr wrap="none">
            <a:spAutoFit/>
          </a:bodyPr>
          <a:lstStyle/>
          <a:p>
            <a:r>
              <a:rPr lang="es-ES" dirty="0" err="1">
                <a:solidFill>
                  <a:srgbClr val="001080"/>
                </a:solidFill>
                <a:latin typeface="Consolas" panose="020B0609020204030204" pitchFamily="49" charset="0"/>
              </a:rPr>
              <a:t>list</a:t>
            </a:r>
            <a:r>
              <a:rPr lang="es-ES" dirty="0" err="1">
                <a:solidFill>
                  <a:srgbClr val="000000"/>
                </a:solidFill>
                <a:latin typeface="Consolas" panose="020B0609020204030204" pitchFamily="49" charset="0"/>
              </a:rPr>
              <a:t>.</a:t>
            </a:r>
            <a:r>
              <a:rPr lang="es-ES" dirty="0" err="1">
                <a:solidFill>
                  <a:srgbClr val="795E26"/>
                </a:solidFill>
                <a:latin typeface="Consolas" panose="020B0609020204030204" pitchFamily="49" charset="0"/>
              </a:rPr>
              <a:t>At</a:t>
            </a:r>
            <a:r>
              <a:rPr lang="es-ES" dirty="0">
                <a:solidFill>
                  <a:srgbClr val="000000"/>
                </a:solidFill>
                <a:latin typeface="Consolas" panose="020B0609020204030204" pitchFamily="49" charset="0"/>
              </a:rPr>
              <a:t>(</a:t>
            </a:r>
            <a:r>
              <a:rPr lang="es-ES" dirty="0">
                <a:solidFill>
                  <a:srgbClr val="09885A"/>
                </a:solidFill>
                <a:latin typeface="Consolas" panose="020B0609020204030204" pitchFamily="49" charset="0"/>
              </a:rPr>
              <a:t>3</a:t>
            </a:r>
            <a:r>
              <a:rPr lang="es-ES" dirty="0">
                <a:solidFill>
                  <a:srgbClr val="000000"/>
                </a:solidFill>
                <a:latin typeface="Consolas" panose="020B0609020204030204" pitchFamily="49" charset="0"/>
              </a:rPr>
              <a:t>) = </a:t>
            </a:r>
            <a:r>
              <a:rPr lang="es-ES" dirty="0">
                <a:solidFill>
                  <a:srgbClr val="09885A"/>
                </a:solidFill>
                <a:latin typeface="Consolas" panose="020B0609020204030204" pitchFamily="49" charset="0"/>
              </a:rPr>
              <a:t>25</a:t>
            </a:r>
            <a:r>
              <a:rPr lang="es-ES" dirty="0">
                <a:solidFill>
                  <a:srgbClr val="000000"/>
                </a:solidFill>
                <a:latin typeface="Consolas" panose="020B0609020204030204" pitchFamily="49" charset="0"/>
              </a:rPr>
              <a:t>;</a:t>
            </a:r>
            <a:endParaRPr lang="es-E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7869932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000" dirty="0" smtClean="0"/>
              <a:t>d) </a:t>
            </a:r>
            <a:r>
              <a:rPr lang="es-ES" sz="2000" dirty="0"/>
              <a:t>Cómo debe ser el tipo de retorno del operador ()?</a:t>
            </a:r>
            <a:br>
              <a:rPr lang="es-ES" sz="2000" dirty="0"/>
            </a:br>
            <a:endParaRPr lang="es-ES" sz="2400" dirty="0"/>
          </a:p>
        </p:txBody>
      </p:sp>
      <p:sp>
        <p:nvSpPr>
          <p:cNvPr id="3" name="Marcador de contenido 2"/>
          <p:cNvSpPr>
            <a:spLocks noGrp="1"/>
          </p:cNvSpPr>
          <p:nvPr>
            <p:ph idx="1"/>
          </p:nvPr>
        </p:nvSpPr>
        <p:spPr>
          <a:xfrm>
            <a:off x="677334" y="1679325"/>
            <a:ext cx="8596668" cy="3880773"/>
          </a:xfrm>
        </p:spPr>
        <p:txBody>
          <a:bodyPr/>
          <a:lstStyle/>
          <a:p>
            <a:r>
              <a:rPr lang="es-CU" dirty="0"/>
              <a:t>El retorno del operador () debe ser descrito por valor pues al este ser el llamado a una función todas las declaraciones de variables que este haga serán en el stack, por tanto devolver una referencia a una de estas variables, tanto si es mediante referencia o puntero, podria generar errores no deseados en tiempo de ejecucion por tanto lo mejor seria devolver la nueva lista creada por valor.</a:t>
            </a:r>
            <a:endParaRPr lang="es-ES" dirty="0"/>
          </a:p>
          <a:p>
            <a:endParaRPr lang="es-ES" dirty="0"/>
          </a:p>
          <a:p>
            <a:endParaRPr lang="es-ES" dirty="0"/>
          </a:p>
          <a:p>
            <a:endParaRPr lang="es-ES" dirty="0"/>
          </a:p>
          <a:p>
            <a:pPr marL="0" indent="0">
              <a:buNone/>
            </a:pPr>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pPr marL="0" indent="0">
              <a:buNone/>
            </a:pPr>
            <a:endParaRPr lang="es-ES" dirty="0"/>
          </a:p>
          <a:p>
            <a:endParaRPr lang="es-ES" dirty="0"/>
          </a:p>
        </p:txBody>
      </p:sp>
    </p:spTree>
    <p:extLst>
      <p:ext uri="{BB962C8B-B14F-4D97-AF65-F5344CB8AC3E}">
        <p14:creationId xmlns:p14="http://schemas.microsoft.com/office/powerpoint/2010/main" val="17037881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599"/>
            <a:ext cx="8596668" cy="2924414"/>
          </a:xfrm>
        </p:spPr>
        <p:txBody>
          <a:bodyPr>
            <a:normAutofit fontScale="90000"/>
          </a:bodyPr>
          <a:lstStyle/>
          <a:p>
            <a:r>
              <a:rPr lang="es-ES" sz="2000" dirty="0" smtClean="0"/>
              <a:t>8) </a:t>
            </a:r>
            <a:r>
              <a:rPr lang="es-ES" sz="2000" dirty="0"/>
              <a:t>Crear un puntero a función </a:t>
            </a:r>
            <a:r>
              <a:rPr lang="es-ES" sz="2000" dirty="0" err="1"/>
              <a:t>Function</a:t>
            </a:r>
            <a:r>
              <a:rPr lang="es-ES" sz="2000" dirty="0"/>
              <a:t>&lt;R,T&gt; que devuelva un valor de tipo R y recibe un parámetro de tipo T. </a:t>
            </a:r>
            <a:r>
              <a:rPr lang="es-ES" sz="2000" dirty="0" smtClean="0"/>
              <a:t/>
            </a:r>
            <a:br>
              <a:rPr lang="es-ES" sz="2000" dirty="0" smtClean="0"/>
            </a:br>
            <a:r>
              <a:rPr lang="es-ES" sz="2000" dirty="0" smtClean="0"/>
              <a:t/>
            </a:r>
            <a:br>
              <a:rPr lang="es-ES" sz="2000" dirty="0" smtClean="0"/>
            </a:br>
            <a:r>
              <a:rPr lang="es-ES" sz="2000" dirty="0" smtClean="0"/>
              <a:t>a) </a:t>
            </a:r>
            <a:r>
              <a:rPr lang="es-ES" sz="2000" dirty="0" err="1"/>
              <a:t>Deﬁnir</a:t>
            </a:r>
            <a:r>
              <a:rPr lang="es-ES" sz="2000" dirty="0"/>
              <a:t> una función genérica </a:t>
            </a:r>
            <a:r>
              <a:rPr lang="es-ES" sz="2000" dirty="0" err="1"/>
              <a:t>Map</a:t>
            </a:r>
            <a:r>
              <a:rPr lang="es-ES" sz="2000" dirty="0"/>
              <a:t> en </a:t>
            </a:r>
            <a:r>
              <a:rPr lang="es-ES" sz="2000" dirty="0" err="1"/>
              <a:t>linked_list</a:t>
            </a:r>
            <a:r>
              <a:rPr lang="es-ES" sz="2000" dirty="0"/>
              <a:t> en R, que reciba un puntero a función que transforma un elemento T (parámetro genérico del tipo) en uno R (parámetro genérico del método); de manera que </a:t>
            </a:r>
            <a:r>
              <a:rPr lang="es-ES" sz="2000" dirty="0" err="1"/>
              <a:t>Map</a:t>
            </a:r>
            <a:r>
              <a:rPr lang="es-ES" sz="2000" dirty="0"/>
              <a:t> devuelve una instancia de </a:t>
            </a:r>
            <a:r>
              <a:rPr lang="es-ES" sz="2000" dirty="0" err="1"/>
              <a:t>linked_list</a:t>
            </a:r>
            <a:r>
              <a:rPr lang="es-ES" sz="2000" dirty="0"/>
              <a:t>&lt;R&gt; resultado de aplicar a todos los elementos T de la lista original la función de transformación</a:t>
            </a:r>
            <a:r>
              <a:rPr lang="es-ES" sz="2000" dirty="0" smtClean="0"/>
              <a:t>.</a:t>
            </a:r>
            <a:br>
              <a:rPr lang="es-ES" sz="2000" dirty="0" smtClean="0"/>
            </a:br>
            <a:r>
              <a:rPr lang="es-ES" sz="2000" dirty="0"/>
              <a:t/>
            </a:r>
            <a:br>
              <a:rPr lang="es-ES" sz="2000" dirty="0"/>
            </a:br>
            <a:r>
              <a:rPr lang="es-ES" sz="2000" dirty="0"/>
              <a:t>b) Crear punteros a funciones usando </a:t>
            </a:r>
            <a:r>
              <a:rPr lang="es-ES" sz="2000" dirty="0" err="1"/>
              <a:t>typedef</a:t>
            </a:r>
            <a:r>
              <a:rPr lang="es-ES" sz="2000" dirty="0"/>
              <a:t> (ver </a:t>
            </a:r>
            <a:r>
              <a:rPr lang="es-ES" sz="2000"/>
              <a:t>diapositiva </a:t>
            </a:r>
            <a:r>
              <a:rPr lang="es-ES" sz="2000" smtClean="0"/>
              <a:t>siguiente</a:t>
            </a:r>
            <a:r>
              <a:rPr lang="es-ES" sz="2000" dirty="0" smtClean="0"/>
              <a:t>)</a:t>
            </a:r>
            <a:r>
              <a:rPr lang="es-ES" sz="2400" dirty="0"/>
              <a:t/>
            </a:r>
            <a:br>
              <a:rPr lang="es-ES" sz="2400" dirty="0"/>
            </a:br>
            <a:r>
              <a:rPr lang="es-ES" sz="2000" dirty="0"/>
              <a:t/>
            </a:r>
            <a:br>
              <a:rPr lang="es-ES" sz="2000" dirty="0"/>
            </a:br>
            <a:endParaRPr lang="es-ES" sz="2400" dirty="0"/>
          </a:p>
        </p:txBody>
      </p:sp>
      <p:sp>
        <p:nvSpPr>
          <p:cNvPr id="3" name="Marcador de contenido 2"/>
          <p:cNvSpPr>
            <a:spLocks noGrp="1"/>
          </p:cNvSpPr>
          <p:nvPr>
            <p:ph idx="1"/>
          </p:nvPr>
        </p:nvSpPr>
        <p:spPr>
          <a:xfrm>
            <a:off x="677334" y="2977227"/>
            <a:ext cx="8596668" cy="3880773"/>
          </a:xfrm>
        </p:spPr>
        <p:txBody>
          <a:bodyPr/>
          <a:lstStyle/>
          <a:p>
            <a:pPr marL="0" indent="0">
              <a:buNone/>
            </a:pPr>
            <a:endParaRPr lang="es-ES" dirty="0"/>
          </a:p>
          <a:p>
            <a:endParaRPr lang="es-ES" dirty="0"/>
          </a:p>
          <a:p>
            <a:pPr marL="0" indent="0">
              <a:buNone/>
            </a:pPr>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pPr marL="0" indent="0">
              <a:buNone/>
            </a:pPr>
            <a:endParaRPr lang="es-ES" dirty="0"/>
          </a:p>
          <a:p>
            <a:endParaRPr lang="es-ES" dirty="0"/>
          </a:p>
        </p:txBody>
      </p:sp>
      <p:sp>
        <p:nvSpPr>
          <p:cNvPr id="6" name="Título 1"/>
          <p:cNvSpPr txBox="1">
            <a:spLocks/>
          </p:cNvSpPr>
          <p:nvPr/>
        </p:nvSpPr>
        <p:spPr>
          <a:xfrm>
            <a:off x="677334" y="2640437"/>
            <a:ext cx="8716922" cy="48768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s-ES" sz="2400" dirty="0"/>
          </a:p>
        </p:txBody>
      </p:sp>
    </p:spTree>
    <p:extLst>
      <p:ext uri="{BB962C8B-B14F-4D97-AF65-F5344CB8AC3E}">
        <p14:creationId xmlns:p14="http://schemas.microsoft.com/office/powerpoint/2010/main" val="26863561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2977227"/>
            <a:ext cx="8596668" cy="3880773"/>
          </a:xfrm>
        </p:spPr>
        <p:txBody>
          <a:bodyPr/>
          <a:lstStyle/>
          <a:p>
            <a:endParaRPr lang="es-ES" dirty="0"/>
          </a:p>
          <a:p>
            <a:endParaRPr lang="es-ES" dirty="0"/>
          </a:p>
          <a:p>
            <a:endParaRPr lang="es-ES" dirty="0"/>
          </a:p>
          <a:p>
            <a:endParaRPr lang="es-ES" dirty="0"/>
          </a:p>
          <a:p>
            <a:pPr marL="0" indent="0">
              <a:buNone/>
            </a:pPr>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pPr marL="0" indent="0">
              <a:buNone/>
            </a:pPr>
            <a:endParaRPr lang="es-ES" dirty="0"/>
          </a:p>
          <a:p>
            <a:endParaRPr lang="es-ES" dirty="0"/>
          </a:p>
        </p:txBody>
      </p:sp>
      <p:sp>
        <p:nvSpPr>
          <p:cNvPr id="6" name="Título 1"/>
          <p:cNvSpPr txBox="1">
            <a:spLocks/>
          </p:cNvSpPr>
          <p:nvPr/>
        </p:nvSpPr>
        <p:spPr>
          <a:xfrm>
            <a:off x="677334" y="2640437"/>
            <a:ext cx="8716922" cy="48768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s-ES" sz="2400" dirty="0"/>
          </a:p>
        </p:txBody>
      </p:sp>
      <p:sp>
        <p:nvSpPr>
          <p:cNvPr id="7" name="Rectángulo 6"/>
          <p:cNvSpPr/>
          <p:nvPr/>
        </p:nvSpPr>
        <p:spPr>
          <a:xfrm>
            <a:off x="0" y="306673"/>
            <a:ext cx="9386830" cy="6340197"/>
          </a:xfrm>
          <a:prstGeom prst="rect">
            <a:avLst/>
          </a:prstGeom>
        </p:spPr>
        <p:txBody>
          <a:bodyPr wrap="square">
            <a:spAutoFit/>
          </a:bodyPr>
          <a:lstStyle/>
          <a:p>
            <a:r>
              <a:rPr lang="en-US" sz="1400" dirty="0">
                <a:solidFill>
                  <a:srgbClr val="0000FF"/>
                </a:solidFill>
                <a:latin typeface="Consolas" panose="020B0609020204030204" pitchFamily="49" charset="0"/>
              </a:rPr>
              <a:t>template</a:t>
            </a:r>
            <a:r>
              <a:rPr lang="en-US" sz="1400" dirty="0">
                <a:solidFill>
                  <a:srgbClr val="000000"/>
                </a:solidFill>
                <a:latin typeface="Consolas" panose="020B0609020204030204" pitchFamily="49" charset="0"/>
              </a:rPr>
              <a:t> &lt;</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67F99"/>
                </a:solidFill>
                <a:latin typeface="Consolas" panose="020B0609020204030204" pitchFamily="49" charset="0"/>
              </a:rPr>
              <a:t>R</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67F99"/>
                </a:solidFill>
                <a:latin typeface="Consolas" panose="020B0609020204030204" pitchFamily="49" charset="0"/>
              </a:rPr>
              <a:t>T</a:t>
            </a:r>
            <a:r>
              <a:rPr lang="en-US" sz="1400" dirty="0">
                <a:solidFill>
                  <a:srgbClr val="000000"/>
                </a:solidFill>
                <a:latin typeface="Consolas" panose="020B0609020204030204" pitchFamily="49" charset="0"/>
              </a:rPr>
              <a:t>&gt;</a:t>
            </a:r>
          </a:p>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67F99"/>
                </a:solidFill>
                <a:latin typeface="Consolas" panose="020B0609020204030204" pitchFamily="49" charset="0"/>
              </a:rPr>
              <a:t>Function</a:t>
            </a:r>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public:</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typedef</a:t>
            </a:r>
            <a:r>
              <a:rPr lang="en-US" sz="1400" dirty="0">
                <a:solidFill>
                  <a:srgbClr val="000000"/>
                </a:solidFill>
                <a:latin typeface="Consolas" panose="020B0609020204030204" pitchFamily="49" charset="0"/>
              </a:rPr>
              <a:t> </a:t>
            </a:r>
            <a:r>
              <a:rPr lang="en-US" sz="1400" dirty="0">
                <a:solidFill>
                  <a:srgbClr val="267F99"/>
                </a:solidFill>
                <a:latin typeface="Consolas" panose="020B0609020204030204" pitchFamily="49" charset="0"/>
              </a:rPr>
              <a:t>R</a:t>
            </a:r>
            <a:r>
              <a:rPr lang="en-US" sz="1400" dirty="0">
                <a:solidFill>
                  <a:srgbClr val="000000"/>
                </a:solidFill>
                <a:latin typeface="Consolas" panose="020B0609020204030204" pitchFamily="49" charset="0"/>
              </a:rPr>
              <a:t>(*</a:t>
            </a:r>
            <a:r>
              <a:rPr lang="en-US" sz="1400" dirty="0">
                <a:solidFill>
                  <a:srgbClr val="001080"/>
                </a:solidFill>
                <a:latin typeface="Consolas" panose="020B0609020204030204" pitchFamily="49" charset="0"/>
              </a:rPr>
              <a:t>Mapper</a:t>
            </a:r>
            <a:r>
              <a:rPr lang="en-US" sz="1400" dirty="0">
                <a:solidFill>
                  <a:srgbClr val="000000"/>
                </a:solidFill>
                <a:latin typeface="Consolas" panose="020B0609020204030204" pitchFamily="49" charset="0"/>
              </a:rPr>
              <a:t>)(</a:t>
            </a:r>
            <a:r>
              <a:rPr lang="en-US" sz="1400" dirty="0">
                <a:solidFill>
                  <a:srgbClr val="267F99"/>
                </a:solidFill>
                <a:latin typeface="Consolas" panose="020B0609020204030204" pitchFamily="49" charset="0"/>
              </a:rPr>
              <a:t>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a:p>
            <a:endParaRPr lang="es-ES" sz="1400" dirty="0">
              <a:solidFill>
                <a:srgbClr val="000000"/>
              </a:solidFill>
              <a:latin typeface="Consolas" panose="020B0609020204030204" pitchFamily="49" charset="0"/>
            </a:endParaRPr>
          </a:p>
          <a:p>
            <a:r>
              <a:rPr lang="es-ES" sz="1400" dirty="0">
                <a:solidFill>
                  <a:srgbClr val="008000"/>
                </a:solidFill>
                <a:latin typeface="Consolas" panose="020B0609020204030204" pitchFamily="49" charset="0"/>
              </a:rPr>
              <a:t>// </a:t>
            </a:r>
            <a:r>
              <a:rPr lang="es-ES" sz="1400" dirty="0" smtClean="0">
                <a:solidFill>
                  <a:srgbClr val="008000"/>
                </a:solidFill>
                <a:latin typeface="Consolas" panose="020B0609020204030204" pitchFamily="49" charset="0"/>
              </a:rPr>
              <a:t>...</a:t>
            </a:r>
          </a:p>
          <a:p>
            <a:endParaRPr lang="es-ES" sz="1400" dirty="0">
              <a:solidFill>
                <a:srgbClr val="008000"/>
              </a:solidFill>
              <a:latin typeface="Consolas" panose="020B0609020204030204" pitchFamily="49" charset="0"/>
            </a:endParaRPr>
          </a:p>
          <a:p>
            <a:r>
              <a:rPr lang="es-ES" sz="1400" dirty="0" err="1" smtClean="0">
                <a:solidFill>
                  <a:srgbClr val="0000FF"/>
                </a:solidFill>
                <a:latin typeface="Consolas" panose="020B0609020204030204" pitchFamily="49" charset="0"/>
              </a:rPr>
              <a:t>template</a:t>
            </a:r>
            <a:r>
              <a:rPr lang="es-ES" sz="1400" dirty="0">
                <a:solidFill>
                  <a:srgbClr val="000000"/>
                </a:solidFill>
                <a:latin typeface="Consolas" panose="020B0609020204030204" pitchFamily="49" charset="0"/>
              </a:rPr>
              <a:t> &lt;</a:t>
            </a:r>
            <a:r>
              <a:rPr lang="es-ES" sz="1400" dirty="0" err="1">
                <a:solidFill>
                  <a:srgbClr val="0000FF"/>
                </a:solidFill>
                <a:latin typeface="Consolas" panose="020B0609020204030204" pitchFamily="49" charset="0"/>
              </a:rPr>
              <a:t>class</a:t>
            </a:r>
            <a:r>
              <a:rPr lang="es-ES" sz="1400" dirty="0">
                <a:solidFill>
                  <a:srgbClr val="000000"/>
                </a:solidFill>
                <a:latin typeface="Consolas" panose="020B0609020204030204" pitchFamily="49" charset="0"/>
              </a:rPr>
              <a:t> </a:t>
            </a:r>
            <a:r>
              <a:rPr lang="es-ES" sz="1400" dirty="0">
                <a:solidFill>
                  <a:srgbClr val="267F99"/>
                </a:solidFill>
                <a:latin typeface="Consolas" panose="020B0609020204030204" pitchFamily="49" charset="0"/>
              </a:rPr>
              <a:t>T</a:t>
            </a:r>
            <a:r>
              <a:rPr lang="es-ES" sz="1400" dirty="0">
                <a:solidFill>
                  <a:srgbClr val="000000"/>
                </a:solidFill>
                <a:latin typeface="Consolas" panose="020B0609020204030204" pitchFamily="49" charset="0"/>
              </a:rPr>
              <a:t>&gt;</a:t>
            </a:r>
          </a:p>
          <a:p>
            <a:r>
              <a:rPr lang="es-ES" sz="1400" dirty="0" err="1">
                <a:solidFill>
                  <a:srgbClr val="0000FF"/>
                </a:solidFill>
                <a:latin typeface="Consolas" panose="020B0609020204030204" pitchFamily="49" charset="0"/>
              </a:rPr>
              <a:t>class</a:t>
            </a:r>
            <a:r>
              <a:rPr lang="es-ES" sz="1400" dirty="0">
                <a:solidFill>
                  <a:srgbClr val="000000"/>
                </a:solidFill>
                <a:latin typeface="Consolas" panose="020B0609020204030204" pitchFamily="49" charset="0"/>
              </a:rPr>
              <a:t> </a:t>
            </a:r>
            <a:r>
              <a:rPr lang="es-ES" sz="1400" dirty="0" err="1">
                <a:solidFill>
                  <a:srgbClr val="267F99"/>
                </a:solidFill>
                <a:latin typeface="Consolas" panose="020B0609020204030204" pitchFamily="49" charset="0"/>
              </a:rPr>
              <a:t>LinkedList</a:t>
            </a:r>
            <a:r>
              <a:rPr lang="es-ES" sz="1400" dirty="0">
                <a:solidFill>
                  <a:srgbClr val="000000"/>
                </a:solidFill>
                <a:latin typeface="Consolas" panose="020B0609020204030204" pitchFamily="49" charset="0"/>
              </a:rPr>
              <a:t> </a:t>
            </a:r>
            <a:r>
              <a:rPr lang="es-ES" sz="1400" dirty="0" smtClean="0">
                <a:solidFill>
                  <a:srgbClr val="000000"/>
                </a:solidFill>
                <a:latin typeface="Consolas" panose="020B0609020204030204" pitchFamily="49" charset="0"/>
              </a:rPr>
              <a:t>{</a:t>
            </a:r>
          </a:p>
          <a:p>
            <a:endParaRPr lang="es-ES" sz="1400" dirty="0">
              <a:solidFill>
                <a:srgbClr val="000000"/>
              </a:solidFill>
              <a:latin typeface="Consolas" panose="020B0609020204030204" pitchFamily="49" charset="0"/>
            </a:endParaRPr>
          </a:p>
          <a:p>
            <a:r>
              <a:rPr lang="es-ES" sz="1400" dirty="0">
                <a:solidFill>
                  <a:srgbClr val="008000"/>
                </a:solidFill>
                <a:latin typeface="Consolas" panose="020B0609020204030204" pitchFamily="49" charset="0"/>
              </a:rPr>
              <a:t>// </a:t>
            </a:r>
            <a:r>
              <a:rPr lang="es-ES" sz="1400" dirty="0" smtClean="0">
                <a:solidFill>
                  <a:srgbClr val="008000"/>
                </a:solidFill>
                <a:latin typeface="Consolas" panose="020B0609020204030204" pitchFamily="49" charset="0"/>
              </a:rPr>
              <a:t>...</a:t>
            </a:r>
          </a:p>
          <a:p>
            <a:endParaRPr lang="es-ES" sz="1400" dirty="0">
              <a:solidFill>
                <a:srgbClr val="000000"/>
              </a:solidFill>
              <a:latin typeface="Consolas" panose="020B0609020204030204" pitchFamily="49" charset="0"/>
            </a:endParaRPr>
          </a:p>
          <a:p>
            <a:r>
              <a:rPr lang="es-ES" sz="1400" dirty="0" err="1">
                <a:solidFill>
                  <a:srgbClr val="0000FF"/>
                </a:solidFill>
                <a:latin typeface="Consolas" panose="020B0609020204030204" pitchFamily="49" charset="0"/>
              </a:rPr>
              <a:t>public</a:t>
            </a:r>
            <a:r>
              <a:rPr lang="es-ES" sz="1400" dirty="0" smtClean="0">
                <a:solidFill>
                  <a:srgbClr val="0000FF"/>
                </a:solidFill>
                <a:latin typeface="Consolas" panose="020B0609020204030204" pitchFamily="49" charset="0"/>
              </a:rPr>
              <a:t>:</a:t>
            </a:r>
          </a:p>
          <a:p>
            <a:endParaRPr lang="es-ES" sz="1400" dirty="0">
              <a:solidFill>
                <a:srgbClr val="000000"/>
              </a:solidFill>
              <a:latin typeface="Consolas" panose="020B0609020204030204" pitchFamily="49" charset="0"/>
            </a:endParaRPr>
          </a:p>
          <a:p>
            <a:r>
              <a:rPr lang="es-ES" sz="1400" dirty="0">
                <a:solidFill>
                  <a:srgbClr val="008000"/>
                </a:solidFill>
                <a:latin typeface="Consolas" panose="020B0609020204030204" pitchFamily="49" charset="0"/>
              </a:rPr>
              <a:t>// </a:t>
            </a:r>
            <a:r>
              <a:rPr lang="es-ES" sz="1400" dirty="0" smtClean="0">
                <a:solidFill>
                  <a:srgbClr val="008000"/>
                </a:solidFill>
                <a:latin typeface="Consolas" panose="020B0609020204030204" pitchFamily="49" charset="0"/>
              </a:rPr>
              <a:t>...</a:t>
            </a:r>
          </a:p>
          <a:p>
            <a:endParaRPr lang="es-ES" sz="1400" dirty="0">
              <a:solidFill>
                <a:srgbClr val="000000"/>
              </a:solidFill>
              <a:latin typeface="Consolas" panose="020B0609020204030204" pitchFamily="49" charset="0"/>
            </a:endParaRPr>
          </a:p>
          <a:p>
            <a:r>
              <a:rPr lang="es-ES" sz="1400" dirty="0">
                <a:solidFill>
                  <a:srgbClr val="000000"/>
                </a:solidFill>
                <a:latin typeface="Consolas" panose="020B0609020204030204" pitchFamily="49" charset="0"/>
              </a:rPr>
              <a:t>    </a:t>
            </a:r>
            <a:r>
              <a:rPr lang="es-ES" sz="1400" dirty="0" err="1">
                <a:solidFill>
                  <a:srgbClr val="0000FF"/>
                </a:solidFill>
                <a:latin typeface="Consolas" panose="020B0609020204030204" pitchFamily="49" charset="0"/>
              </a:rPr>
              <a:t>template</a:t>
            </a:r>
            <a:r>
              <a:rPr lang="es-ES" sz="1400" dirty="0">
                <a:solidFill>
                  <a:srgbClr val="000000"/>
                </a:solidFill>
                <a:latin typeface="Consolas" panose="020B0609020204030204" pitchFamily="49" charset="0"/>
              </a:rPr>
              <a:t> &lt;</a:t>
            </a:r>
            <a:r>
              <a:rPr lang="es-ES" sz="1400" dirty="0" err="1">
                <a:solidFill>
                  <a:srgbClr val="0000FF"/>
                </a:solidFill>
                <a:latin typeface="Consolas" panose="020B0609020204030204" pitchFamily="49" charset="0"/>
              </a:rPr>
              <a:t>class</a:t>
            </a:r>
            <a:r>
              <a:rPr lang="es-ES" sz="1400" dirty="0">
                <a:solidFill>
                  <a:srgbClr val="000000"/>
                </a:solidFill>
                <a:latin typeface="Consolas" panose="020B0609020204030204" pitchFamily="49" charset="0"/>
              </a:rPr>
              <a:t> </a:t>
            </a:r>
            <a:r>
              <a:rPr lang="es-ES" sz="1400" dirty="0">
                <a:solidFill>
                  <a:srgbClr val="267F99"/>
                </a:solidFill>
                <a:latin typeface="Consolas" panose="020B0609020204030204" pitchFamily="49" charset="0"/>
              </a:rPr>
              <a:t>R</a:t>
            </a:r>
            <a:r>
              <a:rPr lang="es-ES" sz="1400" dirty="0">
                <a:solidFill>
                  <a:srgbClr val="000000"/>
                </a:solidFill>
                <a:latin typeface="Consolas" panose="020B0609020204030204" pitchFamily="49" charset="0"/>
              </a:rPr>
              <a:t>&gt;</a:t>
            </a:r>
          </a:p>
          <a:p>
            <a:r>
              <a:rPr lang="es-ES" sz="1400" dirty="0">
                <a:solidFill>
                  <a:srgbClr val="000000"/>
                </a:solidFill>
                <a:latin typeface="Consolas" panose="020B0609020204030204" pitchFamily="49" charset="0"/>
              </a:rPr>
              <a:t>    </a:t>
            </a:r>
            <a:r>
              <a:rPr lang="es-ES" sz="1400" dirty="0" err="1">
                <a:solidFill>
                  <a:srgbClr val="0000FF"/>
                </a:solidFill>
                <a:latin typeface="Consolas" panose="020B0609020204030204" pitchFamily="49" charset="0"/>
              </a:rPr>
              <a:t>static</a:t>
            </a:r>
            <a:r>
              <a:rPr lang="es-ES" sz="1400" dirty="0">
                <a:solidFill>
                  <a:srgbClr val="000000"/>
                </a:solidFill>
                <a:latin typeface="Consolas" panose="020B0609020204030204" pitchFamily="49" charset="0"/>
              </a:rPr>
              <a:t> </a:t>
            </a:r>
            <a:r>
              <a:rPr lang="es-ES" sz="1400" dirty="0" err="1">
                <a:solidFill>
                  <a:srgbClr val="267F99"/>
                </a:solidFill>
                <a:latin typeface="Consolas" panose="020B0609020204030204" pitchFamily="49" charset="0"/>
              </a:rPr>
              <a:t>LinkedList</a:t>
            </a:r>
            <a:r>
              <a:rPr lang="es-ES" sz="1400" dirty="0">
                <a:solidFill>
                  <a:srgbClr val="000000"/>
                </a:solidFill>
                <a:latin typeface="Consolas" panose="020B0609020204030204" pitchFamily="49" charset="0"/>
              </a:rPr>
              <a:t>&lt;</a:t>
            </a:r>
            <a:r>
              <a:rPr lang="es-ES" sz="1400" dirty="0">
                <a:solidFill>
                  <a:srgbClr val="267F99"/>
                </a:solidFill>
                <a:latin typeface="Consolas" panose="020B0609020204030204" pitchFamily="49" charset="0"/>
              </a:rPr>
              <a:t>R</a:t>
            </a:r>
            <a:r>
              <a:rPr lang="es-ES" sz="1400" dirty="0">
                <a:solidFill>
                  <a:srgbClr val="000000"/>
                </a:solidFill>
                <a:latin typeface="Consolas" panose="020B0609020204030204" pitchFamily="49" charset="0"/>
              </a:rPr>
              <a:t>&gt; </a:t>
            </a:r>
            <a:r>
              <a:rPr lang="es-ES" sz="1400" dirty="0">
                <a:solidFill>
                  <a:srgbClr val="0000FF"/>
                </a:solidFill>
                <a:latin typeface="Consolas" panose="020B0609020204030204" pitchFamily="49" charset="0"/>
              </a:rPr>
              <a:t>*</a:t>
            </a:r>
            <a:r>
              <a:rPr lang="es-ES" sz="1400" dirty="0" err="1">
                <a:solidFill>
                  <a:srgbClr val="795E26"/>
                </a:solidFill>
                <a:latin typeface="Consolas" panose="020B0609020204030204" pitchFamily="49" charset="0"/>
              </a:rPr>
              <a:t>Map</a:t>
            </a:r>
            <a:r>
              <a:rPr lang="es-ES" sz="1400" dirty="0">
                <a:solidFill>
                  <a:srgbClr val="000000"/>
                </a:solidFill>
                <a:latin typeface="Consolas" panose="020B0609020204030204" pitchFamily="49" charset="0"/>
              </a:rPr>
              <a:t>(</a:t>
            </a:r>
            <a:r>
              <a:rPr lang="es-ES" sz="1400" dirty="0" err="1">
                <a:solidFill>
                  <a:srgbClr val="267F99"/>
                </a:solidFill>
                <a:latin typeface="Consolas" panose="020B0609020204030204" pitchFamily="49" charset="0"/>
              </a:rPr>
              <a:t>LinkedList</a:t>
            </a:r>
            <a:r>
              <a:rPr lang="es-ES" sz="1400" dirty="0">
                <a:solidFill>
                  <a:srgbClr val="000000"/>
                </a:solidFill>
                <a:latin typeface="Consolas" panose="020B0609020204030204" pitchFamily="49" charset="0"/>
              </a:rPr>
              <a:t>&lt;</a:t>
            </a:r>
            <a:r>
              <a:rPr lang="es-ES" sz="1400" dirty="0">
                <a:solidFill>
                  <a:srgbClr val="267F99"/>
                </a:solidFill>
                <a:latin typeface="Consolas" panose="020B0609020204030204" pitchFamily="49" charset="0"/>
              </a:rPr>
              <a:t>T</a:t>
            </a:r>
            <a:r>
              <a:rPr lang="es-ES" sz="1400" dirty="0">
                <a:solidFill>
                  <a:srgbClr val="000000"/>
                </a:solidFill>
                <a:latin typeface="Consolas" panose="020B0609020204030204" pitchFamily="49" charset="0"/>
              </a:rPr>
              <a:t>&gt; </a:t>
            </a:r>
            <a:r>
              <a:rPr lang="es-ES" sz="1400" dirty="0">
                <a:solidFill>
                  <a:srgbClr val="0000FF"/>
                </a:solidFill>
                <a:latin typeface="Consolas" panose="020B0609020204030204" pitchFamily="49" charset="0"/>
              </a:rPr>
              <a:t>&amp;</a:t>
            </a:r>
            <a:r>
              <a:rPr lang="es-ES" sz="1400" dirty="0" err="1">
                <a:solidFill>
                  <a:srgbClr val="001080"/>
                </a:solidFill>
                <a:latin typeface="Consolas" panose="020B0609020204030204" pitchFamily="49" charset="0"/>
              </a:rPr>
              <a:t>tlist</a:t>
            </a:r>
            <a:r>
              <a:rPr lang="es-ES" sz="1400" dirty="0">
                <a:solidFill>
                  <a:srgbClr val="000000"/>
                </a:solidFill>
                <a:latin typeface="Consolas" panose="020B0609020204030204" pitchFamily="49" charset="0"/>
              </a:rPr>
              <a:t>, </a:t>
            </a:r>
            <a:r>
              <a:rPr lang="es-ES" sz="1400" dirty="0" err="1">
                <a:solidFill>
                  <a:srgbClr val="0000FF"/>
                </a:solidFill>
                <a:latin typeface="Consolas" panose="020B0609020204030204" pitchFamily="49" charset="0"/>
              </a:rPr>
              <a:t>typename</a:t>
            </a:r>
            <a:r>
              <a:rPr lang="es-ES" sz="1400" dirty="0">
                <a:solidFill>
                  <a:srgbClr val="000000"/>
                </a:solidFill>
                <a:latin typeface="Consolas" panose="020B0609020204030204" pitchFamily="49" charset="0"/>
              </a:rPr>
              <a:t> </a:t>
            </a:r>
            <a:r>
              <a:rPr lang="es-ES" sz="1400" dirty="0" err="1">
                <a:solidFill>
                  <a:srgbClr val="267F99"/>
                </a:solidFill>
                <a:latin typeface="Consolas" panose="020B0609020204030204" pitchFamily="49" charset="0"/>
              </a:rPr>
              <a:t>Function</a:t>
            </a:r>
            <a:r>
              <a:rPr lang="es-ES" sz="1400" dirty="0">
                <a:solidFill>
                  <a:srgbClr val="000000"/>
                </a:solidFill>
                <a:latin typeface="Consolas" panose="020B0609020204030204" pitchFamily="49" charset="0"/>
              </a:rPr>
              <a:t>&lt;</a:t>
            </a:r>
            <a:r>
              <a:rPr lang="es-ES" sz="1400" dirty="0">
                <a:solidFill>
                  <a:srgbClr val="267F99"/>
                </a:solidFill>
                <a:latin typeface="Consolas" panose="020B0609020204030204" pitchFamily="49" charset="0"/>
              </a:rPr>
              <a:t>R</a:t>
            </a:r>
            <a:r>
              <a:rPr lang="es-ES" sz="1400" dirty="0">
                <a:solidFill>
                  <a:srgbClr val="000000"/>
                </a:solidFill>
                <a:latin typeface="Consolas" panose="020B0609020204030204" pitchFamily="49" charset="0"/>
              </a:rPr>
              <a:t>, </a:t>
            </a:r>
            <a:r>
              <a:rPr lang="es-ES" sz="1400" dirty="0">
                <a:solidFill>
                  <a:srgbClr val="267F99"/>
                </a:solidFill>
                <a:latin typeface="Consolas" panose="020B0609020204030204" pitchFamily="49" charset="0"/>
              </a:rPr>
              <a:t>T</a:t>
            </a:r>
            <a:r>
              <a:rPr lang="es-ES" sz="1400" dirty="0">
                <a:solidFill>
                  <a:srgbClr val="000000"/>
                </a:solidFill>
                <a:latin typeface="Consolas" panose="020B0609020204030204" pitchFamily="49" charset="0"/>
              </a:rPr>
              <a:t>&gt;::</a:t>
            </a:r>
            <a:r>
              <a:rPr lang="es-ES" sz="1400" dirty="0" err="1">
                <a:solidFill>
                  <a:srgbClr val="267F99"/>
                </a:solidFill>
                <a:latin typeface="Consolas" panose="020B0609020204030204" pitchFamily="49" charset="0"/>
              </a:rPr>
              <a:t>Mapper</a:t>
            </a:r>
            <a:r>
              <a:rPr lang="es-ES" sz="1400" dirty="0">
                <a:solidFill>
                  <a:srgbClr val="000000"/>
                </a:solidFill>
                <a:latin typeface="Consolas" panose="020B0609020204030204" pitchFamily="49" charset="0"/>
              </a:rPr>
              <a:t> </a:t>
            </a:r>
            <a:r>
              <a:rPr lang="es-ES" sz="1400" dirty="0" err="1">
                <a:solidFill>
                  <a:srgbClr val="001080"/>
                </a:solidFill>
                <a:latin typeface="Consolas" panose="020B0609020204030204" pitchFamily="49" charset="0"/>
              </a:rPr>
              <a:t>mapper</a:t>
            </a:r>
            <a:r>
              <a:rPr lang="es-ES" sz="1400" dirty="0">
                <a:solidFill>
                  <a:srgbClr val="000000"/>
                </a:solidFill>
                <a:latin typeface="Consolas" panose="020B0609020204030204" pitchFamily="49" charset="0"/>
              </a:rPr>
              <a:t>){</a:t>
            </a:r>
          </a:p>
          <a:p>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LinkedList</a:t>
            </a:r>
            <a:r>
              <a:rPr lang="es-ES" sz="1400" dirty="0">
                <a:solidFill>
                  <a:srgbClr val="000000"/>
                </a:solidFill>
                <a:latin typeface="Consolas" panose="020B0609020204030204" pitchFamily="49" charset="0"/>
              </a:rPr>
              <a:t>&lt;R&gt; *</a:t>
            </a:r>
            <a:r>
              <a:rPr lang="es-ES" sz="1400" dirty="0" err="1">
                <a:solidFill>
                  <a:srgbClr val="000000"/>
                </a:solidFill>
                <a:latin typeface="Consolas" panose="020B0609020204030204" pitchFamily="49" charset="0"/>
              </a:rPr>
              <a:t>rlist</a:t>
            </a:r>
            <a:r>
              <a:rPr lang="es-ES" sz="1400" dirty="0">
                <a:solidFill>
                  <a:srgbClr val="000000"/>
                </a:solidFill>
                <a:latin typeface="Consolas" panose="020B0609020204030204" pitchFamily="49" charset="0"/>
              </a:rPr>
              <a:t> = </a:t>
            </a:r>
            <a:r>
              <a:rPr lang="es-ES" sz="1400" dirty="0">
                <a:solidFill>
                  <a:srgbClr val="AF00DB"/>
                </a:solidFill>
                <a:latin typeface="Consolas" panose="020B0609020204030204" pitchFamily="49" charset="0"/>
              </a:rPr>
              <a:t>new</a:t>
            </a:r>
            <a:r>
              <a:rPr lang="es-ES" sz="1400" dirty="0">
                <a:solidFill>
                  <a:srgbClr val="000000"/>
                </a:solidFill>
                <a:latin typeface="Consolas" panose="020B0609020204030204" pitchFamily="49" charset="0"/>
              </a:rPr>
              <a:t> </a:t>
            </a:r>
            <a:r>
              <a:rPr lang="es-ES" sz="1400" dirty="0" err="1">
                <a:solidFill>
                  <a:srgbClr val="795E26"/>
                </a:solidFill>
                <a:latin typeface="Consolas" panose="020B0609020204030204" pitchFamily="49" charset="0"/>
              </a:rPr>
              <a:t>LinkedList</a:t>
            </a:r>
            <a:r>
              <a:rPr lang="es-ES" sz="1400" dirty="0">
                <a:solidFill>
                  <a:srgbClr val="000000"/>
                </a:solidFill>
                <a:latin typeface="Consolas" panose="020B0609020204030204" pitchFamily="49" charset="0"/>
              </a:rPr>
              <a:t>&lt;</a:t>
            </a:r>
            <a:r>
              <a:rPr lang="es-ES" sz="1400" dirty="0">
                <a:solidFill>
                  <a:srgbClr val="267F99"/>
                </a:solidFill>
                <a:latin typeface="Consolas" panose="020B0609020204030204" pitchFamily="49" charset="0"/>
              </a:rPr>
              <a:t>R</a:t>
            </a:r>
            <a:r>
              <a:rPr lang="es-ES" sz="1400" dirty="0">
                <a:solidFill>
                  <a:srgbClr val="000000"/>
                </a:solidFill>
                <a:latin typeface="Consolas" panose="020B0609020204030204" pitchFamily="49" charset="0"/>
              </a:rPr>
              <a:t>&gt;();</a:t>
            </a:r>
          </a:p>
          <a:p>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Node</a:t>
            </a:r>
            <a:r>
              <a:rPr lang="es-ES" sz="1400" dirty="0">
                <a:solidFill>
                  <a:srgbClr val="000000"/>
                </a:solidFill>
                <a:latin typeface="Consolas" panose="020B0609020204030204" pitchFamily="49" charset="0"/>
              </a:rPr>
              <a:t>&lt;T&gt; *</a:t>
            </a:r>
            <a:r>
              <a:rPr lang="es-ES" sz="1400" dirty="0" err="1">
                <a:solidFill>
                  <a:srgbClr val="000000"/>
                </a:solidFill>
                <a:latin typeface="Consolas" panose="020B0609020204030204" pitchFamily="49" charset="0"/>
              </a:rPr>
              <a:t>node</a:t>
            </a:r>
            <a:r>
              <a:rPr lang="es-ES" sz="1400" dirty="0">
                <a:solidFill>
                  <a:srgbClr val="000000"/>
                </a:solidFill>
                <a:latin typeface="Consolas" panose="020B0609020204030204" pitchFamily="49" charset="0"/>
              </a:rPr>
              <a:t> = </a:t>
            </a:r>
            <a:r>
              <a:rPr lang="es-ES" sz="1400" dirty="0" err="1">
                <a:solidFill>
                  <a:srgbClr val="001080"/>
                </a:solidFill>
                <a:latin typeface="Consolas" panose="020B0609020204030204" pitchFamily="49" charset="0"/>
              </a:rPr>
              <a:t>tlist</a:t>
            </a:r>
            <a:r>
              <a:rPr lang="es-ES" sz="1400" dirty="0" err="1">
                <a:solidFill>
                  <a:srgbClr val="000000"/>
                </a:solidFill>
                <a:latin typeface="Consolas" panose="020B0609020204030204" pitchFamily="49" charset="0"/>
              </a:rPr>
              <a:t>.</a:t>
            </a:r>
            <a:r>
              <a:rPr lang="es-ES" sz="1400" dirty="0" err="1">
                <a:solidFill>
                  <a:srgbClr val="001080"/>
                </a:solidFill>
                <a:latin typeface="Consolas" panose="020B0609020204030204" pitchFamily="49" charset="0"/>
              </a:rPr>
              <a:t>first</a:t>
            </a:r>
            <a:r>
              <a:rPr lang="es-ES" sz="1400" dirty="0">
                <a:solidFill>
                  <a:srgbClr val="000000"/>
                </a:solidFill>
                <a:latin typeface="Consolas" panose="020B0609020204030204" pitchFamily="49" charset="0"/>
              </a:rPr>
              <a:t>;</a:t>
            </a:r>
          </a:p>
          <a:p>
            <a:r>
              <a:rPr lang="es-ES" sz="1400" dirty="0">
                <a:solidFill>
                  <a:srgbClr val="000000"/>
                </a:solidFill>
                <a:latin typeface="Consolas" panose="020B0609020204030204" pitchFamily="49" charset="0"/>
              </a:rPr>
              <a:t>        </a:t>
            </a:r>
            <a:r>
              <a:rPr lang="es-ES" sz="1400" dirty="0" err="1">
                <a:solidFill>
                  <a:srgbClr val="AF00DB"/>
                </a:solidFill>
                <a:latin typeface="Consolas" panose="020B0609020204030204" pitchFamily="49" charset="0"/>
              </a:rPr>
              <a:t>for</a:t>
            </a:r>
            <a:r>
              <a:rPr lang="es-ES" sz="1400" dirty="0">
                <a:solidFill>
                  <a:srgbClr val="000000"/>
                </a:solidFill>
                <a:latin typeface="Consolas" panose="020B0609020204030204" pitchFamily="49" charset="0"/>
              </a:rPr>
              <a:t> (</a:t>
            </a:r>
            <a:r>
              <a:rPr lang="es-ES" sz="1400" dirty="0" err="1">
                <a:solidFill>
                  <a:srgbClr val="0000FF"/>
                </a:solidFill>
                <a:latin typeface="Consolas" panose="020B0609020204030204" pitchFamily="49" charset="0"/>
              </a:rPr>
              <a:t>int</a:t>
            </a:r>
            <a:r>
              <a:rPr lang="es-ES" sz="1400" dirty="0">
                <a:solidFill>
                  <a:srgbClr val="000000"/>
                </a:solidFill>
                <a:latin typeface="Consolas" panose="020B0609020204030204" pitchFamily="49" charset="0"/>
              </a:rPr>
              <a:t> i = </a:t>
            </a:r>
            <a:r>
              <a:rPr lang="es-ES" sz="1400" dirty="0">
                <a:solidFill>
                  <a:srgbClr val="09885A"/>
                </a:solidFill>
                <a:latin typeface="Consolas" panose="020B0609020204030204" pitchFamily="49" charset="0"/>
              </a:rPr>
              <a:t>0</a:t>
            </a:r>
            <a:r>
              <a:rPr lang="es-ES" sz="1400" dirty="0">
                <a:solidFill>
                  <a:srgbClr val="000000"/>
                </a:solidFill>
                <a:latin typeface="Consolas" panose="020B0609020204030204" pitchFamily="49" charset="0"/>
              </a:rPr>
              <a:t>; i &lt; </a:t>
            </a:r>
            <a:r>
              <a:rPr lang="es-ES" sz="1400" dirty="0" err="1">
                <a:solidFill>
                  <a:srgbClr val="001080"/>
                </a:solidFill>
                <a:latin typeface="Consolas" panose="020B0609020204030204" pitchFamily="49" charset="0"/>
              </a:rPr>
              <a:t>tlist</a:t>
            </a:r>
            <a:r>
              <a:rPr lang="es-ES" sz="1400" dirty="0" err="1">
                <a:solidFill>
                  <a:srgbClr val="000000"/>
                </a:solidFill>
                <a:latin typeface="Consolas" panose="020B0609020204030204" pitchFamily="49" charset="0"/>
              </a:rPr>
              <a:t>.</a:t>
            </a:r>
            <a:r>
              <a:rPr lang="es-ES" sz="1400" dirty="0" err="1">
                <a:solidFill>
                  <a:srgbClr val="795E26"/>
                </a:solidFill>
                <a:latin typeface="Consolas" panose="020B0609020204030204" pitchFamily="49" charset="0"/>
              </a:rPr>
              <a:t>Length</a:t>
            </a:r>
            <a:r>
              <a:rPr lang="es-ES" sz="1400" dirty="0">
                <a:solidFill>
                  <a:srgbClr val="000000"/>
                </a:solidFill>
                <a:latin typeface="Consolas" panose="020B0609020204030204" pitchFamily="49" charset="0"/>
              </a:rPr>
              <a:t>(); ++i, </a:t>
            </a:r>
            <a:r>
              <a:rPr lang="es-ES" sz="1400" dirty="0" err="1">
                <a:solidFill>
                  <a:srgbClr val="000000"/>
                </a:solidFill>
                <a:latin typeface="Consolas" panose="020B0609020204030204" pitchFamily="49" charset="0"/>
              </a:rPr>
              <a:t>node</a:t>
            </a:r>
            <a:r>
              <a:rPr lang="es-ES" sz="1400" dirty="0">
                <a:solidFill>
                  <a:srgbClr val="000000"/>
                </a:solidFill>
                <a:latin typeface="Consolas" panose="020B0609020204030204" pitchFamily="49" charset="0"/>
              </a:rPr>
              <a:t>  = </a:t>
            </a:r>
            <a:r>
              <a:rPr lang="es-ES" sz="1400" dirty="0" err="1">
                <a:solidFill>
                  <a:srgbClr val="001080"/>
                </a:solidFill>
                <a:latin typeface="Consolas" panose="020B0609020204030204" pitchFamily="49" charset="0"/>
              </a:rPr>
              <a:t>node</a:t>
            </a:r>
            <a:r>
              <a:rPr lang="es-ES" sz="1400" dirty="0">
                <a:solidFill>
                  <a:srgbClr val="000000"/>
                </a:solidFill>
                <a:latin typeface="Consolas" panose="020B0609020204030204" pitchFamily="49" charset="0"/>
              </a:rPr>
              <a:t>-&gt;</a:t>
            </a:r>
            <a:r>
              <a:rPr lang="es-ES" sz="1400" dirty="0" err="1">
                <a:solidFill>
                  <a:srgbClr val="001080"/>
                </a:solidFill>
                <a:latin typeface="Consolas" panose="020B0609020204030204" pitchFamily="49" charset="0"/>
              </a:rPr>
              <a:t>next</a:t>
            </a:r>
            <a:r>
              <a:rPr lang="es-ES" sz="1400" dirty="0">
                <a:solidFill>
                  <a:srgbClr val="000000"/>
                </a:solidFill>
                <a:latin typeface="Consolas" panose="020B0609020204030204" pitchFamily="49" charset="0"/>
              </a:rPr>
              <a:t>)</a:t>
            </a:r>
          </a:p>
          <a:p>
            <a:r>
              <a:rPr lang="es-ES" sz="1400" dirty="0">
                <a:solidFill>
                  <a:srgbClr val="000000"/>
                </a:solidFill>
                <a:latin typeface="Consolas" panose="020B0609020204030204" pitchFamily="49" charset="0"/>
              </a:rPr>
              <a:t>            </a:t>
            </a:r>
            <a:r>
              <a:rPr lang="es-ES" sz="1400" dirty="0" err="1">
                <a:solidFill>
                  <a:srgbClr val="001080"/>
                </a:solidFill>
                <a:latin typeface="Consolas" panose="020B0609020204030204" pitchFamily="49" charset="0"/>
              </a:rPr>
              <a:t>rlist</a:t>
            </a:r>
            <a:r>
              <a:rPr lang="es-ES" sz="1400" dirty="0">
                <a:solidFill>
                  <a:srgbClr val="000000"/>
                </a:solidFill>
                <a:latin typeface="Consolas" panose="020B0609020204030204" pitchFamily="49" charset="0"/>
              </a:rPr>
              <a:t>-&gt;</a:t>
            </a:r>
            <a:r>
              <a:rPr lang="es-ES" sz="1400" dirty="0" err="1">
                <a:solidFill>
                  <a:srgbClr val="795E26"/>
                </a:solidFill>
                <a:latin typeface="Consolas" panose="020B0609020204030204" pitchFamily="49" charset="0"/>
              </a:rPr>
              <a:t>AddLast</a:t>
            </a:r>
            <a:r>
              <a:rPr lang="es-ES" sz="1400" dirty="0">
                <a:solidFill>
                  <a:srgbClr val="000000"/>
                </a:solidFill>
                <a:latin typeface="Consolas" panose="020B0609020204030204" pitchFamily="49" charset="0"/>
              </a:rPr>
              <a:t>(</a:t>
            </a:r>
            <a:r>
              <a:rPr lang="es-ES" sz="1400" dirty="0" err="1">
                <a:solidFill>
                  <a:srgbClr val="795E26"/>
                </a:solidFill>
                <a:latin typeface="Consolas" panose="020B0609020204030204" pitchFamily="49" charset="0"/>
              </a:rPr>
              <a:t>mapper</a:t>
            </a:r>
            <a:r>
              <a:rPr lang="es-ES" sz="1400" dirty="0">
                <a:solidFill>
                  <a:srgbClr val="000000"/>
                </a:solidFill>
                <a:latin typeface="Consolas" panose="020B0609020204030204" pitchFamily="49" charset="0"/>
              </a:rPr>
              <a:t>(</a:t>
            </a:r>
            <a:r>
              <a:rPr lang="es-ES" sz="1400" dirty="0" err="1">
                <a:solidFill>
                  <a:srgbClr val="001080"/>
                </a:solidFill>
                <a:latin typeface="Consolas" panose="020B0609020204030204" pitchFamily="49" charset="0"/>
              </a:rPr>
              <a:t>node</a:t>
            </a:r>
            <a:r>
              <a:rPr lang="es-ES" sz="1400" dirty="0">
                <a:solidFill>
                  <a:srgbClr val="000000"/>
                </a:solidFill>
                <a:latin typeface="Consolas" panose="020B0609020204030204" pitchFamily="49" charset="0"/>
              </a:rPr>
              <a:t>-&gt;</a:t>
            </a:r>
            <a:r>
              <a:rPr lang="es-ES" sz="1400" dirty="0" err="1">
                <a:solidFill>
                  <a:srgbClr val="001080"/>
                </a:solidFill>
                <a:latin typeface="Consolas" panose="020B0609020204030204" pitchFamily="49" charset="0"/>
              </a:rPr>
              <a:t>value</a:t>
            </a:r>
            <a:r>
              <a:rPr lang="es-ES" sz="1400" dirty="0">
                <a:solidFill>
                  <a:srgbClr val="000000"/>
                </a:solidFill>
                <a:latin typeface="Consolas" panose="020B0609020204030204" pitchFamily="49" charset="0"/>
              </a:rPr>
              <a:t>));</a:t>
            </a:r>
          </a:p>
          <a:p>
            <a:r>
              <a:rPr lang="es-ES" sz="1400" dirty="0">
                <a:solidFill>
                  <a:srgbClr val="000000"/>
                </a:solidFill>
                <a:latin typeface="Consolas" panose="020B0609020204030204" pitchFamily="49" charset="0"/>
              </a:rPr>
              <a:t>        </a:t>
            </a:r>
            <a:r>
              <a:rPr lang="es-ES" sz="1400" dirty="0" err="1">
                <a:solidFill>
                  <a:srgbClr val="AF00DB"/>
                </a:solidFill>
                <a:latin typeface="Consolas" panose="020B0609020204030204" pitchFamily="49" charset="0"/>
              </a:rPr>
              <a:t>return</a:t>
            </a: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rlist</a:t>
            </a:r>
            <a:r>
              <a:rPr lang="es-ES" sz="1400" dirty="0">
                <a:solidFill>
                  <a:srgbClr val="000000"/>
                </a:solidFill>
                <a:latin typeface="Consolas" panose="020B0609020204030204" pitchFamily="49" charset="0"/>
              </a:rPr>
              <a:t>;</a:t>
            </a:r>
          </a:p>
          <a:p>
            <a:r>
              <a:rPr lang="es-ES" sz="1400" dirty="0">
                <a:solidFill>
                  <a:srgbClr val="000000"/>
                </a:solidFill>
                <a:latin typeface="Consolas" panose="020B0609020204030204" pitchFamily="49" charset="0"/>
              </a:rPr>
              <a:t>    </a:t>
            </a:r>
            <a:r>
              <a:rPr lang="es-ES" sz="1400" dirty="0" smtClean="0">
                <a:solidFill>
                  <a:srgbClr val="000000"/>
                </a:solidFill>
                <a:latin typeface="Consolas" panose="020B0609020204030204" pitchFamily="49" charset="0"/>
              </a:rPr>
              <a:t>}</a:t>
            </a:r>
          </a:p>
          <a:p>
            <a:endParaRPr lang="es-ES" sz="1400" dirty="0">
              <a:solidFill>
                <a:srgbClr val="000000"/>
              </a:solidFill>
              <a:latin typeface="Consolas" panose="020B0609020204030204" pitchFamily="49" charset="0"/>
            </a:endParaRPr>
          </a:p>
          <a:p>
            <a:r>
              <a:rPr lang="es-ES" sz="1400" dirty="0">
                <a:solidFill>
                  <a:srgbClr val="008000"/>
                </a:solidFill>
                <a:latin typeface="Consolas" panose="020B0609020204030204" pitchFamily="49" charset="0"/>
              </a:rPr>
              <a:t>// </a:t>
            </a:r>
            <a:r>
              <a:rPr lang="es-ES" sz="1400" dirty="0" smtClean="0">
                <a:solidFill>
                  <a:srgbClr val="008000"/>
                </a:solidFill>
                <a:latin typeface="Consolas" panose="020B0609020204030204" pitchFamily="49" charset="0"/>
              </a:rPr>
              <a:t>...</a:t>
            </a:r>
          </a:p>
          <a:p>
            <a:endParaRPr lang="es-ES" sz="1400" dirty="0">
              <a:solidFill>
                <a:srgbClr val="000000"/>
              </a:solidFill>
              <a:latin typeface="Consolas" panose="020B0609020204030204" pitchFamily="49" charset="0"/>
            </a:endParaRPr>
          </a:p>
          <a:p>
            <a:r>
              <a:rPr lang="es-ES" sz="1400" dirty="0">
                <a:solidFill>
                  <a:srgbClr val="000000"/>
                </a:solidFill>
                <a:latin typeface="Consolas" panose="020B0609020204030204" pitchFamily="49" charset="0"/>
              </a:rPr>
              <a:t>};</a:t>
            </a:r>
            <a:endParaRPr lang="es-E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547701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2977227"/>
            <a:ext cx="8596668" cy="3880773"/>
          </a:xfrm>
        </p:spPr>
        <p:txBody>
          <a:bodyPr/>
          <a:lstStyle/>
          <a:p>
            <a:endParaRPr lang="es-ES" dirty="0"/>
          </a:p>
          <a:p>
            <a:endParaRPr lang="es-ES" dirty="0"/>
          </a:p>
          <a:p>
            <a:endParaRPr lang="es-ES" dirty="0"/>
          </a:p>
          <a:p>
            <a:endParaRPr lang="es-ES" dirty="0"/>
          </a:p>
          <a:p>
            <a:pPr marL="0" indent="0">
              <a:buNone/>
            </a:pPr>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pPr marL="0" indent="0">
              <a:buNone/>
            </a:pPr>
            <a:endParaRPr lang="es-ES" dirty="0"/>
          </a:p>
          <a:p>
            <a:endParaRPr lang="es-ES" dirty="0"/>
          </a:p>
        </p:txBody>
      </p:sp>
      <p:sp>
        <p:nvSpPr>
          <p:cNvPr id="4" name="Título 1"/>
          <p:cNvSpPr txBox="1">
            <a:spLocks/>
          </p:cNvSpPr>
          <p:nvPr/>
        </p:nvSpPr>
        <p:spPr>
          <a:xfrm>
            <a:off x="677334" y="455596"/>
            <a:ext cx="8716922" cy="48826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000" dirty="0" smtClean="0"/>
              <a:t>C) ¿Se puede crear un </a:t>
            </a:r>
            <a:r>
              <a:rPr lang="es-ES" sz="2000" dirty="0" err="1" smtClean="0"/>
              <a:t>Function</a:t>
            </a:r>
            <a:r>
              <a:rPr lang="es-ES" sz="2000" dirty="0" smtClean="0"/>
              <a:t>&lt;R, T...&gt; con un número variable de </a:t>
            </a:r>
            <a:r>
              <a:rPr lang="es-ES" sz="2000" dirty="0" err="1" smtClean="0"/>
              <a:t>Ts</a:t>
            </a:r>
            <a:r>
              <a:rPr lang="es-ES" sz="2000" dirty="0" smtClean="0"/>
              <a:t>?</a:t>
            </a:r>
            <a:endParaRPr lang="es-ES" sz="2400" dirty="0"/>
          </a:p>
        </p:txBody>
      </p:sp>
      <p:sp>
        <p:nvSpPr>
          <p:cNvPr id="5" name="Marcador de contenido 2"/>
          <p:cNvSpPr txBox="1">
            <a:spLocks/>
          </p:cNvSpPr>
          <p:nvPr/>
        </p:nvSpPr>
        <p:spPr>
          <a:xfrm>
            <a:off x="677333" y="1177492"/>
            <a:ext cx="8716923" cy="5680508"/>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CU" dirty="0" smtClean="0"/>
              <a:t>Esto no es posible en C</a:t>
            </a:r>
            <a:r>
              <a:rPr lang="es-CU" smtClean="0"/>
              <a:t>++98, C++0x, </a:t>
            </a:r>
            <a:r>
              <a:rPr lang="es-CU" dirty="0" smtClean="0"/>
              <a:t>esta función esta implementada a partir de C++11. </a:t>
            </a:r>
            <a:r>
              <a:rPr lang="es-CU" sz="2400" dirty="0" smtClean="0">
                <a:sym typeface="Wingdings" panose="05000000000000000000" pitchFamily="2" charset="2"/>
              </a:rPr>
              <a:t>:-(</a:t>
            </a:r>
            <a:endParaRPr lang="es-CU" sz="2400" dirty="0" smtClean="0"/>
          </a:p>
          <a:p>
            <a:r>
              <a:rPr lang="es-CU" dirty="0" smtClean="0"/>
              <a:t>Con esta sobrecarga se podría dada una sola implementación de la función que sea posible utilizarla para que reciba una cantidad variable de parámetros, o incluso se pueden definir clases con varios parámetros genéricos como una tupla. </a:t>
            </a:r>
          </a:p>
          <a:p>
            <a:r>
              <a:rPr lang="es-CU" dirty="0" smtClean="0"/>
              <a:t>Esta alternativa nos permite aumentar reutilización y genericidad del código en más de una forma que puede ser considerada útil.</a:t>
            </a:r>
          </a:p>
          <a:p>
            <a:pPr lvl="1"/>
            <a:r>
              <a:rPr lang="es-CU" dirty="0" smtClean="0"/>
              <a:t>Definitivamente esto:</a:t>
            </a:r>
          </a:p>
          <a:p>
            <a:pPr marL="857250" lvl="2" indent="0">
              <a:lnSpc>
                <a:spcPct val="35000"/>
              </a:lnSpc>
              <a:buNone/>
            </a:pPr>
            <a:r>
              <a:rPr lang="en-US" sz="1200" dirty="0">
                <a:solidFill>
                  <a:srgbClr val="0000FF"/>
                </a:solidFill>
                <a:latin typeface="Consolas" panose="020B0609020204030204" pitchFamily="49" charset="0"/>
              </a:rPr>
              <a:t>template</a:t>
            </a:r>
            <a:r>
              <a:rPr lang="en-US" sz="1200" dirty="0">
                <a:solidFill>
                  <a:srgbClr val="000000"/>
                </a:solidFill>
                <a:latin typeface="Consolas" panose="020B0609020204030204" pitchFamily="49" charset="0"/>
              </a:rPr>
              <a:t> &lt;</a:t>
            </a:r>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a:solidFill>
                  <a:srgbClr val="267F99"/>
                </a:solidFill>
                <a:latin typeface="Consolas" panose="020B0609020204030204" pitchFamily="49" charset="0"/>
              </a:rPr>
              <a:t>Element</a:t>
            </a:r>
            <a:r>
              <a:rPr lang="en-US" sz="1200" dirty="0">
                <a:solidFill>
                  <a:srgbClr val="000000"/>
                </a:solidFill>
                <a:latin typeface="Consolas" panose="020B0609020204030204" pitchFamily="49" charset="0"/>
              </a:rPr>
              <a:t>&gt;</a:t>
            </a:r>
          </a:p>
          <a:p>
            <a:pPr marL="857250" lvl="2" indent="0">
              <a:lnSpc>
                <a:spcPct val="35000"/>
              </a:lnSpc>
              <a:buNone/>
            </a:pPr>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a:solidFill>
                  <a:srgbClr val="267F99"/>
                </a:solidFill>
                <a:latin typeface="Consolas" panose="020B0609020204030204" pitchFamily="49" charset="0"/>
              </a:rPr>
              <a:t>Tuple</a:t>
            </a:r>
            <a:r>
              <a:rPr lang="en-US" sz="1200" dirty="0">
                <a:solidFill>
                  <a:srgbClr val="000000"/>
                </a:solidFill>
                <a:latin typeface="Consolas" panose="020B0609020204030204" pitchFamily="49" charset="0"/>
              </a:rPr>
              <a:t>{</a:t>
            </a:r>
          </a:p>
          <a:p>
            <a:pPr marL="857250" lvl="2" indent="0">
              <a:lnSpc>
                <a:spcPct val="35000"/>
              </a:lnSpc>
              <a:buNone/>
            </a:pPr>
            <a:r>
              <a:rPr lang="en-US" sz="1200" dirty="0">
                <a:solidFill>
                  <a:srgbClr val="008000"/>
                </a:solidFill>
                <a:latin typeface="Consolas" panose="020B0609020204030204" pitchFamily="49" charset="0"/>
              </a:rPr>
              <a:t>    // ...</a:t>
            </a:r>
            <a:endParaRPr lang="en-US" sz="1200" dirty="0">
              <a:solidFill>
                <a:srgbClr val="000000"/>
              </a:solidFill>
              <a:latin typeface="Consolas" panose="020B0609020204030204" pitchFamily="49" charset="0"/>
            </a:endParaRPr>
          </a:p>
          <a:p>
            <a:pPr marL="857250" lvl="2" indent="0">
              <a:lnSpc>
                <a:spcPct val="35000"/>
              </a:lnSpc>
              <a:buNone/>
            </a:pPr>
            <a:r>
              <a:rPr lang="en-US" sz="1200" dirty="0" smtClean="0">
                <a:solidFill>
                  <a:srgbClr val="000000"/>
                </a:solidFill>
                <a:latin typeface="Consolas" panose="020B0609020204030204" pitchFamily="49" charset="0"/>
              </a:rPr>
              <a:t>};</a:t>
            </a:r>
          </a:p>
          <a:p>
            <a:pPr marL="628650" lvl="1" indent="-171450"/>
            <a:r>
              <a:rPr lang="en-US" dirty="0" smtClean="0">
                <a:solidFill>
                  <a:srgbClr val="000000"/>
                </a:solidFill>
                <a:latin typeface="+mj-lt"/>
              </a:rPr>
              <a:t> </a:t>
            </a:r>
            <a:r>
              <a:rPr lang="en-US" dirty="0" err="1" smtClean="0">
                <a:solidFill>
                  <a:srgbClr val="000000"/>
                </a:solidFill>
                <a:latin typeface="+mj-lt"/>
              </a:rPr>
              <a:t>Es</a:t>
            </a:r>
            <a:r>
              <a:rPr lang="en-US" dirty="0" smtClean="0">
                <a:solidFill>
                  <a:srgbClr val="000000"/>
                </a:solidFill>
                <a:latin typeface="+mj-lt"/>
              </a:rPr>
              <a:t> mucho </a:t>
            </a:r>
            <a:r>
              <a:rPr lang="en-US" dirty="0" err="1" smtClean="0">
                <a:solidFill>
                  <a:srgbClr val="000000"/>
                </a:solidFill>
                <a:latin typeface="+mj-lt"/>
              </a:rPr>
              <a:t>mejor</a:t>
            </a:r>
            <a:r>
              <a:rPr lang="en-US" dirty="0" smtClean="0">
                <a:solidFill>
                  <a:srgbClr val="000000"/>
                </a:solidFill>
                <a:latin typeface="+mj-lt"/>
              </a:rPr>
              <a:t> que </a:t>
            </a:r>
            <a:r>
              <a:rPr lang="en-US" dirty="0" err="1" smtClean="0">
                <a:solidFill>
                  <a:srgbClr val="000000"/>
                </a:solidFill>
                <a:latin typeface="+mj-lt"/>
              </a:rPr>
              <a:t>esto</a:t>
            </a:r>
            <a:r>
              <a:rPr lang="en-US" dirty="0" smtClean="0">
                <a:solidFill>
                  <a:srgbClr val="000000"/>
                </a:solidFill>
                <a:latin typeface="Consolas" panose="020B0609020204030204" pitchFamily="49" charset="0"/>
              </a:rPr>
              <a:t>:</a:t>
            </a:r>
          </a:p>
          <a:p>
            <a:pPr marL="800100" lvl="2" indent="0">
              <a:lnSpc>
                <a:spcPct val="45000"/>
              </a:lnSpc>
              <a:buNone/>
            </a:pPr>
            <a:r>
              <a:rPr lang="en-US" sz="1200" dirty="0">
                <a:solidFill>
                  <a:srgbClr val="0000FF"/>
                </a:solidFill>
                <a:latin typeface="Consolas" panose="020B0609020204030204" pitchFamily="49" charset="0"/>
              </a:rPr>
              <a:t>template</a:t>
            </a:r>
            <a:r>
              <a:rPr lang="en-US" sz="1200" dirty="0">
                <a:solidFill>
                  <a:srgbClr val="000000"/>
                </a:solidFill>
                <a:latin typeface="Consolas" panose="020B0609020204030204" pitchFamily="49" charset="0"/>
              </a:rPr>
              <a:t> &lt;</a:t>
            </a:r>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a:solidFill>
                  <a:srgbClr val="267F99"/>
                </a:solidFill>
                <a:latin typeface="Consolas" panose="020B0609020204030204" pitchFamily="49" charset="0"/>
              </a:rPr>
              <a:t>T1</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a:solidFill>
                  <a:srgbClr val="267F99"/>
                </a:solidFill>
                <a:latin typeface="Consolas" panose="020B0609020204030204" pitchFamily="49" charset="0"/>
              </a:rPr>
              <a:t>T2</a:t>
            </a:r>
            <a:r>
              <a:rPr lang="en-US" sz="1200" dirty="0">
                <a:solidFill>
                  <a:srgbClr val="000000"/>
                </a:solidFill>
                <a:latin typeface="Consolas" panose="020B0609020204030204" pitchFamily="49" charset="0"/>
              </a:rPr>
              <a:t>&gt;</a:t>
            </a:r>
          </a:p>
          <a:p>
            <a:pPr marL="800100" lvl="2" indent="0">
              <a:lnSpc>
                <a:spcPct val="45000"/>
              </a:lnSpc>
              <a:buNone/>
            </a:pPr>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err="1">
                <a:solidFill>
                  <a:srgbClr val="267F99"/>
                </a:solidFill>
                <a:latin typeface="Consolas" panose="020B0609020204030204" pitchFamily="49" charset="0"/>
              </a:rPr>
              <a:t>TwoItemsTuples</a:t>
            </a:r>
            <a:r>
              <a:rPr lang="en-US" sz="1200" dirty="0">
                <a:solidFill>
                  <a:srgbClr val="000000"/>
                </a:solidFill>
                <a:latin typeface="Consolas" panose="020B0609020204030204" pitchFamily="49" charset="0"/>
              </a:rPr>
              <a:t>{</a:t>
            </a:r>
          </a:p>
          <a:p>
            <a:pPr marL="800100" lvl="2" indent="0">
              <a:lnSpc>
                <a:spcPct val="45000"/>
              </a:lnSpc>
              <a:buNone/>
            </a:pPr>
            <a:r>
              <a:rPr lang="en-US" sz="1200" dirty="0">
                <a:solidFill>
                  <a:srgbClr val="008000"/>
                </a:solidFill>
                <a:latin typeface="Consolas" panose="020B0609020204030204" pitchFamily="49" charset="0"/>
              </a:rPr>
              <a:t>    // ...</a:t>
            </a:r>
            <a:endParaRPr lang="en-US" sz="1200" dirty="0">
              <a:solidFill>
                <a:srgbClr val="000000"/>
              </a:solidFill>
              <a:latin typeface="Consolas" panose="020B0609020204030204" pitchFamily="49" charset="0"/>
            </a:endParaRPr>
          </a:p>
          <a:p>
            <a:pPr marL="800100" lvl="2" indent="0">
              <a:lnSpc>
                <a:spcPct val="45000"/>
              </a:lnSpc>
              <a:buNone/>
            </a:pPr>
            <a:r>
              <a:rPr lang="en-US" sz="1200" dirty="0">
                <a:solidFill>
                  <a:srgbClr val="000000"/>
                </a:solidFill>
                <a:latin typeface="Consolas" panose="020B0609020204030204" pitchFamily="49" charset="0"/>
              </a:rPr>
              <a:t>};</a:t>
            </a:r>
          </a:p>
          <a:p>
            <a:pPr marL="800100" lvl="2" indent="0">
              <a:lnSpc>
                <a:spcPct val="45000"/>
              </a:lnSpc>
              <a:buNone/>
            </a:pPr>
            <a:r>
              <a:rPr lang="en-US" sz="1200" dirty="0">
                <a:solidFill>
                  <a:srgbClr val="000000"/>
                </a:solidFill>
                <a:latin typeface="Consolas" panose="020B0609020204030204" pitchFamily="49" charset="0"/>
              </a:rPr>
              <a:t/>
            </a:r>
            <a:br>
              <a:rPr lang="en-US" sz="1200" dirty="0">
                <a:solidFill>
                  <a:srgbClr val="000000"/>
                </a:solidFill>
                <a:latin typeface="Consolas" panose="020B0609020204030204" pitchFamily="49" charset="0"/>
              </a:rPr>
            </a:br>
            <a:r>
              <a:rPr lang="en-US" sz="1200" dirty="0">
                <a:solidFill>
                  <a:srgbClr val="008000"/>
                </a:solidFill>
                <a:latin typeface="Consolas" panose="020B0609020204030204" pitchFamily="49" charset="0"/>
              </a:rPr>
              <a:t>// ...</a:t>
            </a:r>
            <a:endParaRPr lang="en-US" sz="1200" dirty="0">
              <a:solidFill>
                <a:srgbClr val="000000"/>
              </a:solidFill>
              <a:latin typeface="Consolas" panose="020B0609020204030204" pitchFamily="49" charset="0"/>
            </a:endParaRPr>
          </a:p>
          <a:p>
            <a:pPr marL="800100" lvl="2" indent="0">
              <a:lnSpc>
                <a:spcPct val="45000"/>
              </a:lnSpc>
              <a:buNone/>
            </a:pPr>
            <a:r>
              <a:rPr lang="en-US" sz="1200" dirty="0">
                <a:solidFill>
                  <a:srgbClr val="000000"/>
                </a:solidFill>
                <a:latin typeface="Consolas" panose="020B0609020204030204" pitchFamily="49" charset="0"/>
              </a:rPr>
              <a:t/>
            </a:r>
            <a:br>
              <a:rPr lang="en-US" sz="1200" dirty="0">
                <a:solidFill>
                  <a:srgbClr val="000000"/>
                </a:solidFill>
                <a:latin typeface="Consolas" panose="020B0609020204030204" pitchFamily="49" charset="0"/>
              </a:rPr>
            </a:br>
            <a:r>
              <a:rPr lang="en-US" sz="1200" dirty="0">
                <a:solidFill>
                  <a:srgbClr val="0000FF"/>
                </a:solidFill>
                <a:latin typeface="Consolas" panose="020B0609020204030204" pitchFamily="49" charset="0"/>
              </a:rPr>
              <a:t>template</a:t>
            </a:r>
            <a:r>
              <a:rPr lang="en-US" sz="1200" dirty="0">
                <a:solidFill>
                  <a:srgbClr val="000000"/>
                </a:solidFill>
                <a:latin typeface="Consolas" panose="020B0609020204030204" pitchFamily="49" charset="0"/>
              </a:rPr>
              <a:t> &lt;</a:t>
            </a:r>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a:solidFill>
                  <a:srgbClr val="267F99"/>
                </a:solidFill>
                <a:latin typeface="Consolas" panose="020B0609020204030204" pitchFamily="49" charset="0"/>
              </a:rPr>
              <a:t>T1</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a:solidFill>
                  <a:srgbClr val="267F99"/>
                </a:solidFill>
                <a:latin typeface="Consolas" panose="020B0609020204030204" pitchFamily="49" charset="0"/>
              </a:rPr>
              <a:t>T2</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a:solidFill>
                  <a:srgbClr val="267F99"/>
                </a:solidFill>
                <a:latin typeface="Consolas" panose="020B0609020204030204" pitchFamily="49" charset="0"/>
              </a:rPr>
              <a:t>T3</a:t>
            </a:r>
            <a:r>
              <a:rPr lang="en-US" sz="1200" dirty="0">
                <a:solidFill>
                  <a:srgbClr val="000000"/>
                </a:solidFill>
                <a:latin typeface="Consolas" panose="020B0609020204030204" pitchFamily="49" charset="0"/>
              </a:rPr>
              <a:t>&gt;</a:t>
            </a:r>
          </a:p>
          <a:p>
            <a:pPr marL="800100" lvl="2" indent="0">
              <a:lnSpc>
                <a:spcPct val="45000"/>
              </a:lnSpc>
              <a:buNone/>
            </a:pPr>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err="1">
                <a:solidFill>
                  <a:srgbClr val="267F99"/>
                </a:solidFill>
                <a:latin typeface="Consolas" panose="020B0609020204030204" pitchFamily="49" charset="0"/>
              </a:rPr>
              <a:t>ThreeItemsTuple</a:t>
            </a:r>
            <a:r>
              <a:rPr lang="en-US" sz="1200" dirty="0">
                <a:solidFill>
                  <a:srgbClr val="000000"/>
                </a:solidFill>
                <a:latin typeface="Consolas" panose="020B0609020204030204" pitchFamily="49" charset="0"/>
              </a:rPr>
              <a:t>{</a:t>
            </a:r>
          </a:p>
          <a:p>
            <a:pPr marL="800100" lvl="2" indent="0">
              <a:lnSpc>
                <a:spcPct val="45000"/>
              </a:lnSpc>
              <a:buNone/>
            </a:pPr>
            <a:r>
              <a:rPr lang="en-US" sz="1200" dirty="0">
                <a:solidFill>
                  <a:srgbClr val="008000"/>
                </a:solidFill>
                <a:latin typeface="Consolas" panose="020B0609020204030204" pitchFamily="49" charset="0"/>
              </a:rPr>
              <a:t>    // ...</a:t>
            </a:r>
            <a:endParaRPr lang="en-US" sz="1200" dirty="0">
              <a:solidFill>
                <a:srgbClr val="000000"/>
              </a:solidFill>
              <a:latin typeface="Consolas" panose="020B0609020204030204" pitchFamily="49" charset="0"/>
            </a:endParaRPr>
          </a:p>
          <a:p>
            <a:pPr marL="800100" lvl="2" indent="0">
              <a:lnSpc>
                <a:spcPct val="45000"/>
              </a:lnSpc>
              <a:buNone/>
            </a:pPr>
            <a:r>
              <a:rPr lang="en-US" sz="1200" dirty="0">
                <a:solidFill>
                  <a:srgbClr val="000000"/>
                </a:solidFill>
                <a:latin typeface="Consolas" panose="020B0609020204030204" pitchFamily="49" charset="0"/>
              </a:rPr>
              <a:t>};</a:t>
            </a:r>
          </a:p>
          <a:p>
            <a:pPr marL="628650" lvl="1" indent="-171450"/>
            <a:endParaRPr lang="en-US" dirty="0" smtClean="0">
              <a:solidFill>
                <a:srgbClr val="000000"/>
              </a:solidFill>
              <a:latin typeface="Consolas" panose="020B0609020204030204" pitchFamily="49" charset="0"/>
            </a:endParaRPr>
          </a:p>
          <a:p>
            <a:endParaRPr lang="es-CU" dirty="0" smtClean="0"/>
          </a:p>
          <a:p>
            <a:endParaRPr lang="es-ES" dirty="0"/>
          </a:p>
        </p:txBody>
      </p:sp>
    </p:spTree>
    <p:extLst>
      <p:ext uri="{BB962C8B-B14F-4D97-AF65-F5344CB8AC3E}">
        <p14:creationId xmlns:p14="http://schemas.microsoft.com/office/powerpoint/2010/main" val="30763247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940067"/>
          </a:xfrm>
        </p:spPr>
        <p:txBody>
          <a:bodyPr>
            <a:normAutofit fontScale="90000"/>
          </a:bodyPr>
          <a:lstStyle/>
          <a:p>
            <a:r>
              <a:rPr lang="es-ES" sz="2000" dirty="0"/>
              <a:t>9. Sobrecargar operadores &lt;&lt; y &gt;&gt; para poder utilizar la clase con la salida estándar. </a:t>
            </a:r>
            <a:br>
              <a:rPr lang="es-ES" sz="2000" dirty="0"/>
            </a:br>
            <a:endParaRPr lang="es-ES" sz="2400" dirty="0"/>
          </a:p>
        </p:txBody>
      </p:sp>
      <p:sp>
        <p:nvSpPr>
          <p:cNvPr id="5" name="Rectángulo 4"/>
          <p:cNvSpPr/>
          <p:nvPr/>
        </p:nvSpPr>
        <p:spPr>
          <a:xfrm>
            <a:off x="877564" y="1549667"/>
            <a:ext cx="8396438" cy="4278094"/>
          </a:xfrm>
          <a:prstGeom prst="rect">
            <a:avLst/>
          </a:prstGeom>
        </p:spPr>
        <p:txBody>
          <a:bodyPr wrap="square">
            <a:spAutoFit/>
          </a:bodyPr>
          <a:lstStyle/>
          <a:p>
            <a:r>
              <a:rPr lang="es-ES" sz="1600" dirty="0" err="1">
                <a:solidFill>
                  <a:srgbClr val="0000FF"/>
                </a:solidFill>
                <a:latin typeface="Consolas" panose="020B0609020204030204" pitchFamily="49" charset="0"/>
              </a:rPr>
              <a:t>friend</a:t>
            </a:r>
            <a:r>
              <a:rPr lang="es-ES" sz="1600" dirty="0">
                <a:solidFill>
                  <a:srgbClr val="000000"/>
                </a:solidFill>
                <a:latin typeface="Consolas" panose="020B0609020204030204" pitchFamily="49" charset="0"/>
              </a:rPr>
              <a:t> </a:t>
            </a:r>
            <a:r>
              <a:rPr lang="es-ES" sz="1600" dirty="0" err="1">
                <a:solidFill>
                  <a:srgbClr val="267F99"/>
                </a:solidFill>
                <a:latin typeface="Consolas" panose="020B0609020204030204" pitchFamily="49" charset="0"/>
              </a:rPr>
              <a:t>ostream</a:t>
            </a:r>
            <a:r>
              <a:rPr lang="es-ES" sz="1600" dirty="0">
                <a:solidFill>
                  <a:srgbClr val="0000FF"/>
                </a:solidFill>
                <a:latin typeface="Consolas" panose="020B0609020204030204" pitchFamily="49" charset="0"/>
              </a:rPr>
              <a:t>&amp;</a:t>
            </a:r>
            <a:r>
              <a:rPr lang="es-ES" sz="1600" dirty="0">
                <a:solidFill>
                  <a:srgbClr val="000000"/>
                </a:solidFill>
                <a:latin typeface="Consolas" panose="020B0609020204030204" pitchFamily="49" charset="0"/>
              </a:rPr>
              <a:t> </a:t>
            </a:r>
            <a:r>
              <a:rPr lang="es-ES" sz="1600" dirty="0" err="1">
                <a:solidFill>
                  <a:srgbClr val="AF00DB"/>
                </a:solidFill>
                <a:latin typeface="Consolas" panose="020B0609020204030204" pitchFamily="49" charset="0"/>
              </a:rPr>
              <a:t>operator</a:t>
            </a:r>
            <a:r>
              <a:rPr lang="es-ES" sz="1600" dirty="0">
                <a:solidFill>
                  <a:srgbClr val="AF00DB"/>
                </a:solidFill>
                <a:latin typeface="Consolas" panose="020B0609020204030204" pitchFamily="49" charset="0"/>
              </a:rPr>
              <a:t>&lt;&lt;</a:t>
            </a:r>
            <a:r>
              <a:rPr lang="es-ES" sz="1600" dirty="0">
                <a:solidFill>
                  <a:srgbClr val="000000"/>
                </a:solidFill>
                <a:latin typeface="Consolas" panose="020B0609020204030204" pitchFamily="49" charset="0"/>
              </a:rPr>
              <a:t>(</a:t>
            </a:r>
            <a:r>
              <a:rPr lang="es-ES" sz="1600" dirty="0" err="1">
                <a:solidFill>
                  <a:srgbClr val="267F99"/>
                </a:solidFill>
                <a:latin typeface="Consolas" panose="020B0609020204030204" pitchFamily="49" charset="0"/>
              </a:rPr>
              <a:t>ostream</a:t>
            </a:r>
            <a:r>
              <a:rPr lang="es-ES" sz="1600" dirty="0">
                <a:solidFill>
                  <a:srgbClr val="0000FF"/>
                </a:solidFill>
                <a:latin typeface="Consolas" panose="020B0609020204030204" pitchFamily="49" charset="0"/>
              </a:rPr>
              <a:t>&amp;</a:t>
            </a:r>
            <a:r>
              <a:rPr lang="es-ES" sz="1600" dirty="0">
                <a:solidFill>
                  <a:srgbClr val="000000"/>
                </a:solidFill>
                <a:latin typeface="Consolas" panose="020B0609020204030204" pitchFamily="49" charset="0"/>
              </a:rPr>
              <a:t> </a:t>
            </a:r>
            <a:r>
              <a:rPr lang="es-ES" sz="1600" dirty="0" err="1">
                <a:solidFill>
                  <a:srgbClr val="001080"/>
                </a:solidFill>
                <a:latin typeface="Consolas" panose="020B0609020204030204" pitchFamily="49" charset="0"/>
              </a:rPr>
              <a:t>out</a:t>
            </a:r>
            <a:r>
              <a:rPr lang="es-ES" sz="1600" dirty="0">
                <a:solidFill>
                  <a:srgbClr val="000000"/>
                </a:solidFill>
                <a:latin typeface="Consolas" panose="020B0609020204030204" pitchFamily="49" charset="0"/>
              </a:rPr>
              <a:t>, </a:t>
            </a:r>
            <a:r>
              <a:rPr lang="es-ES" sz="1600" dirty="0" err="1">
                <a:solidFill>
                  <a:srgbClr val="267F99"/>
                </a:solidFill>
                <a:latin typeface="Consolas" panose="020B0609020204030204" pitchFamily="49" charset="0"/>
              </a:rPr>
              <a:t>LinkedList</a:t>
            </a:r>
            <a:r>
              <a:rPr lang="es-ES" sz="1600" dirty="0">
                <a:solidFill>
                  <a:srgbClr val="000000"/>
                </a:solidFill>
                <a:latin typeface="Consolas" panose="020B0609020204030204" pitchFamily="49" charset="0"/>
              </a:rPr>
              <a:t>&lt;</a:t>
            </a:r>
            <a:r>
              <a:rPr lang="es-ES" sz="1600" dirty="0">
                <a:solidFill>
                  <a:srgbClr val="267F99"/>
                </a:solidFill>
                <a:latin typeface="Consolas" panose="020B0609020204030204" pitchFamily="49" charset="0"/>
              </a:rPr>
              <a:t>T</a:t>
            </a:r>
            <a:r>
              <a:rPr lang="es-ES" sz="1600" dirty="0">
                <a:solidFill>
                  <a:srgbClr val="000000"/>
                </a:solidFill>
                <a:latin typeface="Consolas" panose="020B0609020204030204" pitchFamily="49" charset="0"/>
              </a:rPr>
              <a:t>&gt;</a:t>
            </a:r>
            <a:r>
              <a:rPr lang="es-ES" sz="1600" dirty="0">
                <a:solidFill>
                  <a:srgbClr val="0000FF"/>
                </a:solidFill>
                <a:latin typeface="Consolas" panose="020B0609020204030204" pitchFamily="49" charset="0"/>
              </a:rPr>
              <a:t>&amp;</a:t>
            </a:r>
            <a:r>
              <a:rPr lang="es-ES" sz="1600" dirty="0">
                <a:solidFill>
                  <a:srgbClr val="000000"/>
                </a:solidFill>
                <a:latin typeface="Consolas" panose="020B0609020204030204" pitchFamily="49" charset="0"/>
              </a:rPr>
              <a:t> </a:t>
            </a:r>
            <a:r>
              <a:rPr lang="es-ES" sz="1600" dirty="0" err="1">
                <a:solidFill>
                  <a:srgbClr val="001080"/>
                </a:solidFill>
                <a:latin typeface="Consolas" panose="020B0609020204030204" pitchFamily="49" charset="0"/>
              </a:rPr>
              <a:t>linkedList</a:t>
            </a:r>
            <a:r>
              <a:rPr lang="es-ES" sz="1600" dirty="0">
                <a:solidFill>
                  <a:srgbClr val="000000"/>
                </a:solidFill>
                <a:latin typeface="Consolas" panose="020B0609020204030204" pitchFamily="49" charset="0"/>
              </a:rPr>
              <a:t>) {</a:t>
            </a:r>
          </a:p>
          <a:p>
            <a:r>
              <a:rPr lang="es-ES" sz="1600" dirty="0" smtClean="0">
                <a:solidFill>
                  <a:srgbClr val="000000"/>
                </a:solidFill>
                <a:latin typeface="Consolas" panose="020B0609020204030204" pitchFamily="49" charset="0"/>
              </a:rPr>
              <a:t>    </a:t>
            </a:r>
            <a:r>
              <a:rPr lang="es-ES" sz="1600" dirty="0" err="1" smtClean="0">
                <a:solidFill>
                  <a:srgbClr val="000000"/>
                </a:solidFill>
                <a:latin typeface="Consolas" panose="020B0609020204030204" pitchFamily="49" charset="0"/>
              </a:rPr>
              <a:t>Node</a:t>
            </a:r>
            <a:r>
              <a:rPr lang="es-ES" sz="1600" dirty="0" smtClean="0">
                <a:solidFill>
                  <a:srgbClr val="000000"/>
                </a:solidFill>
                <a:latin typeface="Consolas" panose="020B0609020204030204" pitchFamily="49" charset="0"/>
              </a:rPr>
              <a:t>&lt;T</a:t>
            </a:r>
            <a:r>
              <a:rPr lang="es-ES" sz="1600" dirty="0">
                <a:solidFill>
                  <a:srgbClr val="000000"/>
                </a:solidFill>
                <a:latin typeface="Consolas" panose="020B0609020204030204" pitchFamily="49" charset="0"/>
              </a:rPr>
              <a:t>&gt;* </a:t>
            </a:r>
            <a:r>
              <a:rPr lang="es-ES" sz="1600" dirty="0" err="1">
                <a:solidFill>
                  <a:srgbClr val="000000"/>
                </a:solidFill>
                <a:latin typeface="Consolas" panose="020B0609020204030204" pitchFamily="49" charset="0"/>
              </a:rPr>
              <a:t>node</a:t>
            </a:r>
            <a:r>
              <a:rPr lang="es-ES" sz="1600" dirty="0">
                <a:solidFill>
                  <a:srgbClr val="000000"/>
                </a:solidFill>
                <a:latin typeface="Consolas" panose="020B0609020204030204" pitchFamily="49" charset="0"/>
              </a:rPr>
              <a:t> = </a:t>
            </a:r>
            <a:r>
              <a:rPr lang="es-ES" sz="1600" dirty="0" err="1">
                <a:solidFill>
                  <a:srgbClr val="001080"/>
                </a:solidFill>
                <a:latin typeface="Consolas" panose="020B0609020204030204" pitchFamily="49" charset="0"/>
              </a:rPr>
              <a:t>linkedList</a:t>
            </a:r>
            <a:r>
              <a:rPr lang="es-ES" sz="1600" dirty="0" err="1">
                <a:solidFill>
                  <a:srgbClr val="000000"/>
                </a:solidFill>
                <a:latin typeface="Consolas" panose="020B0609020204030204" pitchFamily="49" charset="0"/>
              </a:rPr>
              <a:t>.</a:t>
            </a:r>
            <a:r>
              <a:rPr lang="es-ES" sz="1600" dirty="0" err="1">
                <a:solidFill>
                  <a:srgbClr val="001080"/>
                </a:solidFill>
                <a:latin typeface="Consolas" panose="020B0609020204030204" pitchFamily="49" charset="0"/>
              </a:rPr>
              <a:t>first</a:t>
            </a:r>
            <a:r>
              <a:rPr lang="es-ES" sz="1600" dirty="0">
                <a:solidFill>
                  <a:srgbClr val="000000"/>
                </a:solidFill>
                <a:latin typeface="Consolas" panose="020B0609020204030204" pitchFamily="49" charset="0"/>
              </a:rPr>
              <a:t>;</a:t>
            </a:r>
          </a:p>
          <a:p>
            <a:r>
              <a:rPr lang="es-ES" sz="1600" dirty="0">
                <a:solidFill>
                  <a:srgbClr val="000000"/>
                </a:solidFill>
                <a:latin typeface="Consolas" panose="020B0609020204030204" pitchFamily="49" charset="0"/>
              </a:rPr>
              <a:t>    </a:t>
            </a:r>
            <a:r>
              <a:rPr lang="es-ES" sz="1600" dirty="0" err="1" smtClean="0">
                <a:solidFill>
                  <a:srgbClr val="000000"/>
                </a:solidFill>
                <a:latin typeface="Consolas" panose="020B0609020204030204" pitchFamily="49" charset="0"/>
              </a:rPr>
              <a:t>cout</a:t>
            </a:r>
            <a:r>
              <a:rPr lang="es-ES" sz="1600" dirty="0">
                <a:solidFill>
                  <a:srgbClr val="000000"/>
                </a:solidFill>
                <a:latin typeface="Consolas" panose="020B0609020204030204" pitchFamily="49" charset="0"/>
              </a:rPr>
              <a:t> &lt;&lt; </a:t>
            </a:r>
            <a:r>
              <a:rPr lang="es-ES" sz="1600" dirty="0">
                <a:solidFill>
                  <a:srgbClr val="A31515"/>
                </a:solidFill>
                <a:latin typeface="Consolas" panose="020B0609020204030204" pitchFamily="49" charset="0"/>
              </a:rPr>
              <a:t>"["</a:t>
            </a:r>
            <a:r>
              <a:rPr lang="es-ES" sz="1600" dirty="0">
                <a:solidFill>
                  <a:srgbClr val="000000"/>
                </a:solidFill>
                <a:latin typeface="Consolas" panose="020B0609020204030204" pitchFamily="49" charset="0"/>
              </a:rPr>
              <a:t>;</a:t>
            </a:r>
          </a:p>
          <a:p>
            <a:r>
              <a:rPr lang="es-ES" sz="1600" dirty="0">
                <a:solidFill>
                  <a:srgbClr val="000000"/>
                </a:solidFill>
                <a:latin typeface="Consolas" panose="020B0609020204030204" pitchFamily="49" charset="0"/>
              </a:rPr>
              <a:t>    </a:t>
            </a:r>
            <a:r>
              <a:rPr lang="es-ES" sz="1600" dirty="0" err="1" smtClean="0">
                <a:solidFill>
                  <a:srgbClr val="AF00DB"/>
                </a:solidFill>
                <a:latin typeface="Consolas" panose="020B0609020204030204" pitchFamily="49" charset="0"/>
              </a:rPr>
              <a:t>for</a:t>
            </a:r>
            <a:r>
              <a:rPr lang="es-ES" sz="1600" dirty="0">
                <a:solidFill>
                  <a:srgbClr val="000000"/>
                </a:solidFill>
                <a:latin typeface="Consolas" panose="020B0609020204030204" pitchFamily="49" charset="0"/>
              </a:rPr>
              <a:t> (</a:t>
            </a:r>
            <a:r>
              <a:rPr lang="es-ES" sz="1600" dirty="0" err="1">
                <a:solidFill>
                  <a:srgbClr val="0000FF"/>
                </a:solidFill>
                <a:latin typeface="Consolas" panose="020B0609020204030204" pitchFamily="49" charset="0"/>
              </a:rPr>
              <a:t>int</a:t>
            </a:r>
            <a:r>
              <a:rPr lang="es-ES" sz="1600" dirty="0">
                <a:solidFill>
                  <a:srgbClr val="000000"/>
                </a:solidFill>
                <a:latin typeface="Consolas" panose="020B0609020204030204" pitchFamily="49" charset="0"/>
              </a:rPr>
              <a:t> i = </a:t>
            </a:r>
            <a:r>
              <a:rPr lang="es-ES" sz="1600" dirty="0">
                <a:solidFill>
                  <a:srgbClr val="09885A"/>
                </a:solidFill>
                <a:latin typeface="Consolas" panose="020B0609020204030204" pitchFamily="49" charset="0"/>
              </a:rPr>
              <a:t>0</a:t>
            </a:r>
            <a:r>
              <a:rPr lang="es-ES" sz="1600" dirty="0">
                <a:solidFill>
                  <a:srgbClr val="000000"/>
                </a:solidFill>
                <a:latin typeface="Consolas" panose="020B0609020204030204" pitchFamily="49" charset="0"/>
              </a:rPr>
              <a:t>; i &lt; </a:t>
            </a:r>
            <a:r>
              <a:rPr lang="es-ES" sz="1600" dirty="0" err="1">
                <a:solidFill>
                  <a:srgbClr val="001080"/>
                </a:solidFill>
                <a:latin typeface="Consolas" panose="020B0609020204030204" pitchFamily="49" charset="0"/>
              </a:rPr>
              <a:t>linkedList</a:t>
            </a:r>
            <a:r>
              <a:rPr lang="es-ES" sz="1600" dirty="0" err="1">
                <a:solidFill>
                  <a:srgbClr val="000000"/>
                </a:solidFill>
                <a:latin typeface="Consolas" panose="020B0609020204030204" pitchFamily="49" charset="0"/>
              </a:rPr>
              <a:t>.</a:t>
            </a:r>
            <a:r>
              <a:rPr lang="es-ES" sz="1600" dirty="0" err="1">
                <a:solidFill>
                  <a:srgbClr val="795E26"/>
                </a:solidFill>
                <a:latin typeface="Consolas" panose="020B0609020204030204" pitchFamily="49" charset="0"/>
              </a:rPr>
              <a:t>Length</a:t>
            </a:r>
            <a:r>
              <a:rPr lang="es-ES" sz="1600" dirty="0">
                <a:solidFill>
                  <a:srgbClr val="000000"/>
                </a:solidFill>
                <a:latin typeface="Consolas" panose="020B0609020204030204" pitchFamily="49" charset="0"/>
              </a:rPr>
              <a:t>() - </a:t>
            </a:r>
            <a:r>
              <a:rPr lang="es-ES" sz="1600" dirty="0">
                <a:solidFill>
                  <a:srgbClr val="09885A"/>
                </a:solidFill>
                <a:latin typeface="Consolas" panose="020B0609020204030204" pitchFamily="49" charset="0"/>
              </a:rPr>
              <a:t>1</a:t>
            </a:r>
            <a:r>
              <a:rPr lang="es-ES" sz="1600" dirty="0">
                <a:solidFill>
                  <a:srgbClr val="000000"/>
                </a:solidFill>
                <a:latin typeface="Consolas" panose="020B0609020204030204" pitchFamily="49" charset="0"/>
              </a:rPr>
              <a:t>; i++) {</a:t>
            </a:r>
          </a:p>
          <a:p>
            <a:r>
              <a:rPr lang="es-ES" sz="1600" dirty="0">
                <a:solidFill>
                  <a:srgbClr val="000000"/>
                </a:solidFill>
                <a:latin typeface="Consolas" panose="020B0609020204030204" pitchFamily="49" charset="0"/>
              </a:rPr>
              <a:t>    </a:t>
            </a:r>
            <a:r>
              <a:rPr lang="es-ES" sz="1600" dirty="0" smtClean="0">
                <a:solidFill>
                  <a:srgbClr val="000000"/>
                </a:solidFill>
                <a:latin typeface="Consolas" panose="020B0609020204030204" pitchFamily="49" charset="0"/>
              </a:rPr>
              <a:t>    </a:t>
            </a:r>
            <a:r>
              <a:rPr lang="es-ES" sz="1600" dirty="0" err="1" smtClean="0">
                <a:solidFill>
                  <a:srgbClr val="000000"/>
                </a:solidFill>
                <a:latin typeface="Consolas" panose="020B0609020204030204" pitchFamily="49" charset="0"/>
              </a:rPr>
              <a:t>out</a:t>
            </a:r>
            <a:r>
              <a:rPr lang="es-ES" sz="1600" dirty="0">
                <a:solidFill>
                  <a:srgbClr val="000000"/>
                </a:solidFill>
                <a:latin typeface="Consolas" panose="020B0609020204030204" pitchFamily="49" charset="0"/>
              </a:rPr>
              <a:t> &lt;&lt; </a:t>
            </a:r>
            <a:r>
              <a:rPr lang="es-ES" sz="1600" dirty="0" err="1">
                <a:solidFill>
                  <a:srgbClr val="001080"/>
                </a:solidFill>
                <a:latin typeface="Consolas" panose="020B0609020204030204" pitchFamily="49" charset="0"/>
              </a:rPr>
              <a:t>node</a:t>
            </a:r>
            <a:r>
              <a:rPr lang="es-ES" sz="1600" dirty="0">
                <a:solidFill>
                  <a:srgbClr val="000000"/>
                </a:solidFill>
                <a:latin typeface="Consolas" panose="020B0609020204030204" pitchFamily="49" charset="0"/>
              </a:rPr>
              <a:t>-&gt;</a:t>
            </a:r>
            <a:r>
              <a:rPr lang="es-ES" sz="1600" dirty="0" err="1">
                <a:solidFill>
                  <a:srgbClr val="001080"/>
                </a:solidFill>
                <a:latin typeface="Consolas" panose="020B0609020204030204" pitchFamily="49" charset="0"/>
              </a:rPr>
              <a:t>value</a:t>
            </a:r>
            <a:r>
              <a:rPr lang="es-ES" sz="1600" dirty="0">
                <a:solidFill>
                  <a:srgbClr val="000000"/>
                </a:solidFill>
                <a:latin typeface="Consolas" panose="020B0609020204030204" pitchFamily="49" charset="0"/>
              </a:rPr>
              <a:t> &lt;&lt; </a:t>
            </a:r>
            <a:r>
              <a:rPr lang="es-ES" sz="1600" dirty="0">
                <a:solidFill>
                  <a:srgbClr val="A31515"/>
                </a:solidFill>
                <a:latin typeface="Consolas" panose="020B0609020204030204" pitchFamily="49" charset="0"/>
              </a:rPr>
              <a:t>", "</a:t>
            </a:r>
            <a:r>
              <a:rPr lang="es-ES" sz="1600" dirty="0">
                <a:solidFill>
                  <a:srgbClr val="000000"/>
                </a:solidFill>
                <a:latin typeface="Consolas" panose="020B0609020204030204" pitchFamily="49" charset="0"/>
              </a:rPr>
              <a:t>;</a:t>
            </a:r>
          </a:p>
          <a:p>
            <a:r>
              <a:rPr lang="es-ES" sz="1600" dirty="0">
                <a:solidFill>
                  <a:srgbClr val="000000"/>
                </a:solidFill>
                <a:latin typeface="Consolas" panose="020B0609020204030204" pitchFamily="49" charset="0"/>
              </a:rPr>
              <a:t>        </a:t>
            </a:r>
            <a:r>
              <a:rPr lang="es-ES" sz="1600" dirty="0" err="1" smtClean="0">
                <a:solidFill>
                  <a:srgbClr val="000000"/>
                </a:solidFill>
                <a:latin typeface="Consolas" panose="020B0609020204030204" pitchFamily="49" charset="0"/>
              </a:rPr>
              <a:t>node</a:t>
            </a:r>
            <a:r>
              <a:rPr lang="es-ES" sz="1600" dirty="0">
                <a:solidFill>
                  <a:srgbClr val="000000"/>
                </a:solidFill>
                <a:latin typeface="Consolas" panose="020B0609020204030204" pitchFamily="49" charset="0"/>
              </a:rPr>
              <a:t> = </a:t>
            </a:r>
            <a:r>
              <a:rPr lang="es-ES" sz="1600" dirty="0" err="1">
                <a:solidFill>
                  <a:srgbClr val="001080"/>
                </a:solidFill>
                <a:latin typeface="Consolas" panose="020B0609020204030204" pitchFamily="49" charset="0"/>
              </a:rPr>
              <a:t>node</a:t>
            </a:r>
            <a:r>
              <a:rPr lang="es-ES" sz="1600" dirty="0">
                <a:solidFill>
                  <a:srgbClr val="000000"/>
                </a:solidFill>
                <a:latin typeface="Consolas" panose="020B0609020204030204" pitchFamily="49" charset="0"/>
              </a:rPr>
              <a:t>-&gt;</a:t>
            </a:r>
            <a:r>
              <a:rPr lang="es-ES" sz="1600" dirty="0" err="1">
                <a:solidFill>
                  <a:srgbClr val="001080"/>
                </a:solidFill>
                <a:latin typeface="Consolas" panose="020B0609020204030204" pitchFamily="49" charset="0"/>
              </a:rPr>
              <a:t>next</a:t>
            </a:r>
            <a:r>
              <a:rPr lang="es-ES" sz="1600" dirty="0">
                <a:solidFill>
                  <a:srgbClr val="000000"/>
                </a:solidFill>
                <a:latin typeface="Consolas" panose="020B0609020204030204" pitchFamily="49" charset="0"/>
              </a:rPr>
              <a:t>;</a:t>
            </a:r>
          </a:p>
          <a:p>
            <a:r>
              <a:rPr lang="es-ES" sz="1600" dirty="0">
                <a:solidFill>
                  <a:srgbClr val="000000"/>
                </a:solidFill>
                <a:latin typeface="Consolas" panose="020B0609020204030204" pitchFamily="49" charset="0"/>
              </a:rPr>
              <a:t>    </a:t>
            </a:r>
            <a:r>
              <a:rPr lang="es-ES" sz="1600" dirty="0" smtClean="0">
                <a:solidFill>
                  <a:srgbClr val="000000"/>
                </a:solidFill>
                <a:latin typeface="Consolas" panose="020B0609020204030204" pitchFamily="49" charset="0"/>
              </a:rPr>
              <a:t>}</a:t>
            </a:r>
            <a:endParaRPr lang="es-ES" sz="1600" dirty="0">
              <a:solidFill>
                <a:srgbClr val="000000"/>
              </a:solidFill>
              <a:latin typeface="Consolas" panose="020B0609020204030204" pitchFamily="49" charset="0"/>
            </a:endParaRPr>
          </a:p>
          <a:p>
            <a:r>
              <a:rPr lang="es-ES" sz="1600" dirty="0">
                <a:solidFill>
                  <a:srgbClr val="000000"/>
                </a:solidFill>
                <a:latin typeface="Consolas" panose="020B0609020204030204" pitchFamily="49" charset="0"/>
              </a:rPr>
              <a:t>    </a:t>
            </a:r>
            <a:r>
              <a:rPr lang="es-ES" sz="1600" dirty="0" err="1">
                <a:solidFill>
                  <a:srgbClr val="000000"/>
                </a:solidFill>
                <a:latin typeface="Consolas" panose="020B0609020204030204" pitchFamily="49" charset="0"/>
              </a:rPr>
              <a:t>cout</a:t>
            </a:r>
            <a:r>
              <a:rPr lang="es-ES" sz="1600" dirty="0">
                <a:solidFill>
                  <a:srgbClr val="000000"/>
                </a:solidFill>
                <a:latin typeface="Consolas" panose="020B0609020204030204" pitchFamily="49" charset="0"/>
              </a:rPr>
              <a:t> &lt;&lt; </a:t>
            </a:r>
            <a:r>
              <a:rPr lang="es-ES" sz="1600" dirty="0" err="1">
                <a:solidFill>
                  <a:srgbClr val="001080"/>
                </a:solidFill>
                <a:latin typeface="Consolas" panose="020B0609020204030204" pitchFamily="49" charset="0"/>
              </a:rPr>
              <a:t>linkedList</a:t>
            </a:r>
            <a:r>
              <a:rPr lang="es-ES" sz="1600" dirty="0" err="1">
                <a:solidFill>
                  <a:srgbClr val="000000"/>
                </a:solidFill>
                <a:latin typeface="Consolas" panose="020B0609020204030204" pitchFamily="49" charset="0"/>
              </a:rPr>
              <a:t>.</a:t>
            </a:r>
            <a:r>
              <a:rPr lang="es-ES" sz="1600" dirty="0" err="1">
                <a:solidFill>
                  <a:srgbClr val="001080"/>
                </a:solidFill>
                <a:latin typeface="Consolas" panose="020B0609020204030204" pitchFamily="49" charset="0"/>
              </a:rPr>
              <a:t>last</a:t>
            </a:r>
            <a:r>
              <a:rPr lang="es-ES" sz="1600" dirty="0">
                <a:solidFill>
                  <a:srgbClr val="000000"/>
                </a:solidFill>
                <a:latin typeface="Consolas" panose="020B0609020204030204" pitchFamily="49" charset="0"/>
              </a:rPr>
              <a:t>-&gt;</a:t>
            </a:r>
            <a:r>
              <a:rPr lang="es-ES" sz="1600" dirty="0" err="1">
                <a:solidFill>
                  <a:srgbClr val="001080"/>
                </a:solidFill>
                <a:latin typeface="Consolas" panose="020B0609020204030204" pitchFamily="49" charset="0"/>
              </a:rPr>
              <a:t>value</a:t>
            </a:r>
            <a:r>
              <a:rPr lang="es-ES" sz="1600" dirty="0">
                <a:solidFill>
                  <a:srgbClr val="000000"/>
                </a:solidFill>
                <a:latin typeface="Consolas" panose="020B0609020204030204" pitchFamily="49" charset="0"/>
              </a:rPr>
              <a:t> &lt;&lt; </a:t>
            </a:r>
            <a:r>
              <a:rPr lang="es-ES" sz="1600" dirty="0">
                <a:solidFill>
                  <a:srgbClr val="A31515"/>
                </a:solidFill>
                <a:latin typeface="Consolas" panose="020B0609020204030204" pitchFamily="49" charset="0"/>
              </a:rPr>
              <a:t>"]"</a:t>
            </a:r>
            <a:r>
              <a:rPr lang="es-ES" sz="1600" dirty="0">
                <a:solidFill>
                  <a:srgbClr val="000000"/>
                </a:solidFill>
                <a:latin typeface="Consolas" panose="020B0609020204030204" pitchFamily="49" charset="0"/>
              </a:rPr>
              <a:t>;</a:t>
            </a:r>
          </a:p>
          <a:p>
            <a:r>
              <a:rPr lang="es-ES" sz="1600" dirty="0">
                <a:solidFill>
                  <a:srgbClr val="000000"/>
                </a:solidFill>
                <a:latin typeface="Consolas" panose="020B0609020204030204" pitchFamily="49" charset="0"/>
              </a:rPr>
              <a:t>    </a:t>
            </a:r>
            <a:r>
              <a:rPr lang="es-ES" sz="1600" dirty="0" err="1">
                <a:solidFill>
                  <a:srgbClr val="AF00DB"/>
                </a:solidFill>
                <a:latin typeface="Consolas" panose="020B0609020204030204" pitchFamily="49" charset="0"/>
              </a:rPr>
              <a:t>return</a:t>
            </a:r>
            <a:r>
              <a:rPr lang="es-ES" sz="1600" dirty="0">
                <a:solidFill>
                  <a:srgbClr val="000000"/>
                </a:solidFill>
                <a:latin typeface="Consolas" panose="020B0609020204030204" pitchFamily="49" charset="0"/>
              </a:rPr>
              <a:t> </a:t>
            </a:r>
            <a:r>
              <a:rPr lang="es-ES" sz="1600" dirty="0" err="1">
                <a:solidFill>
                  <a:srgbClr val="000000"/>
                </a:solidFill>
                <a:latin typeface="Consolas" panose="020B0609020204030204" pitchFamily="49" charset="0"/>
              </a:rPr>
              <a:t>out</a:t>
            </a:r>
            <a:r>
              <a:rPr lang="es-ES" sz="1600" dirty="0" smtClean="0">
                <a:solidFill>
                  <a:srgbClr val="000000"/>
                </a:solidFill>
                <a:latin typeface="Consolas" panose="020B0609020204030204" pitchFamily="49" charset="0"/>
              </a:rPr>
              <a:t>;</a:t>
            </a:r>
          </a:p>
          <a:p>
            <a:r>
              <a:rPr lang="es-ES" sz="1600" dirty="0" smtClean="0">
                <a:solidFill>
                  <a:srgbClr val="000000"/>
                </a:solidFill>
                <a:latin typeface="Consolas" panose="020B0609020204030204" pitchFamily="49" charset="0"/>
              </a:rPr>
              <a:t>}</a:t>
            </a:r>
            <a:endParaRPr lang="es-ES" sz="1600" dirty="0">
              <a:solidFill>
                <a:srgbClr val="000000"/>
              </a:solidFill>
              <a:latin typeface="Consolas" panose="020B0609020204030204" pitchFamily="49" charset="0"/>
            </a:endParaRPr>
          </a:p>
          <a:p>
            <a:endParaRPr lang="es-ES" sz="1600" dirty="0" smtClean="0">
              <a:solidFill>
                <a:srgbClr val="000000"/>
              </a:solidFill>
              <a:latin typeface="Consolas" panose="020B0609020204030204" pitchFamily="49" charset="0"/>
            </a:endParaRPr>
          </a:p>
          <a:p>
            <a:r>
              <a:rPr lang="es-ES" sz="1600" dirty="0" err="1" smtClean="0">
                <a:solidFill>
                  <a:srgbClr val="0000FF"/>
                </a:solidFill>
                <a:latin typeface="Consolas" panose="020B0609020204030204" pitchFamily="49" charset="0"/>
              </a:rPr>
              <a:t>friend</a:t>
            </a:r>
            <a:r>
              <a:rPr lang="es-ES" sz="1600" dirty="0">
                <a:solidFill>
                  <a:srgbClr val="000000"/>
                </a:solidFill>
                <a:latin typeface="Consolas" panose="020B0609020204030204" pitchFamily="49" charset="0"/>
              </a:rPr>
              <a:t> </a:t>
            </a:r>
            <a:r>
              <a:rPr lang="es-ES" sz="1600" dirty="0" err="1">
                <a:solidFill>
                  <a:srgbClr val="267F99"/>
                </a:solidFill>
                <a:latin typeface="Consolas" panose="020B0609020204030204" pitchFamily="49" charset="0"/>
              </a:rPr>
              <a:t>istream</a:t>
            </a:r>
            <a:r>
              <a:rPr lang="es-ES" sz="1600" dirty="0">
                <a:solidFill>
                  <a:srgbClr val="0000FF"/>
                </a:solidFill>
                <a:latin typeface="Consolas" panose="020B0609020204030204" pitchFamily="49" charset="0"/>
              </a:rPr>
              <a:t>&amp;</a:t>
            </a:r>
            <a:r>
              <a:rPr lang="es-ES" sz="1600" dirty="0">
                <a:solidFill>
                  <a:srgbClr val="000000"/>
                </a:solidFill>
                <a:latin typeface="Consolas" panose="020B0609020204030204" pitchFamily="49" charset="0"/>
              </a:rPr>
              <a:t> </a:t>
            </a:r>
            <a:r>
              <a:rPr lang="es-ES" sz="1600" dirty="0" err="1">
                <a:solidFill>
                  <a:srgbClr val="AF00DB"/>
                </a:solidFill>
                <a:latin typeface="Consolas" panose="020B0609020204030204" pitchFamily="49" charset="0"/>
              </a:rPr>
              <a:t>operator</a:t>
            </a:r>
            <a:r>
              <a:rPr lang="es-ES" sz="1600" dirty="0">
                <a:solidFill>
                  <a:srgbClr val="AF00DB"/>
                </a:solidFill>
                <a:latin typeface="Consolas" panose="020B0609020204030204" pitchFamily="49" charset="0"/>
              </a:rPr>
              <a:t>&gt;&gt;</a:t>
            </a:r>
            <a:r>
              <a:rPr lang="es-ES" sz="1600" dirty="0">
                <a:solidFill>
                  <a:srgbClr val="000000"/>
                </a:solidFill>
                <a:latin typeface="Consolas" panose="020B0609020204030204" pitchFamily="49" charset="0"/>
              </a:rPr>
              <a:t>(</a:t>
            </a:r>
            <a:r>
              <a:rPr lang="es-ES" sz="1600" dirty="0" err="1">
                <a:solidFill>
                  <a:srgbClr val="267F99"/>
                </a:solidFill>
                <a:latin typeface="Consolas" panose="020B0609020204030204" pitchFamily="49" charset="0"/>
              </a:rPr>
              <a:t>istream</a:t>
            </a:r>
            <a:r>
              <a:rPr lang="es-ES" sz="1600" dirty="0">
                <a:solidFill>
                  <a:srgbClr val="0000FF"/>
                </a:solidFill>
                <a:latin typeface="Consolas" panose="020B0609020204030204" pitchFamily="49" charset="0"/>
              </a:rPr>
              <a:t>&amp;</a:t>
            </a:r>
            <a:r>
              <a:rPr lang="es-ES" sz="1600" dirty="0">
                <a:solidFill>
                  <a:srgbClr val="000000"/>
                </a:solidFill>
                <a:latin typeface="Consolas" panose="020B0609020204030204" pitchFamily="49" charset="0"/>
              </a:rPr>
              <a:t> </a:t>
            </a:r>
            <a:r>
              <a:rPr lang="es-ES" sz="1600" dirty="0">
                <a:solidFill>
                  <a:srgbClr val="001080"/>
                </a:solidFill>
                <a:latin typeface="Consolas" panose="020B0609020204030204" pitchFamily="49" charset="0"/>
              </a:rPr>
              <a:t>in</a:t>
            </a:r>
            <a:r>
              <a:rPr lang="es-ES" sz="1600" dirty="0">
                <a:solidFill>
                  <a:srgbClr val="000000"/>
                </a:solidFill>
                <a:latin typeface="Consolas" panose="020B0609020204030204" pitchFamily="49" charset="0"/>
              </a:rPr>
              <a:t>, </a:t>
            </a:r>
            <a:r>
              <a:rPr lang="es-ES" sz="1600" dirty="0" err="1">
                <a:solidFill>
                  <a:srgbClr val="267F99"/>
                </a:solidFill>
                <a:latin typeface="Consolas" panose="020B0609020204030204" pitchFamily="49" charset="0"/>
              </a:rPr>
              <a:t>LinkedList</a:t>
            </a:r>
            <a:r>
              <a:rPr lang="es-ES" sz="1600" dirty="0">
                <a:solidFill>
                  <a:srgbClr val="000000"/>
                </a:solidFill>
                <a:latin typeface="Consolas" panose="020B0609020204030204" pitchFamily="49" charset="0"/>
              </a:rPr>
              <a:t>&lt;</a:t>
            </a:r>
            <a:r>
              <a:rPr lang="es-ES" sz="1600" dirty="0">
                <a:solidFill>
                  <a:srgbClr val="267F99"/>
                </a:solidFill>
                <a:latin typeface="Consolas" panose="020B0609020204030204" pitchFamily="49" charset="0"/>
              </a:rPr>
              <a:t>T</a:t>
            </a:r>
            <a:r>
              <a:rPr lang="es-ES" sz="1600" dirty="0">
                <a:solidFill>
                  <a:srgbClr val="000000"/>
                </a:solidFill>
                <a:latin typeface="Consolas" panose="020B0609020204030204" pitchFamily="49" charset="0"/>
              </a:rPr>
              <a:t>&gt;</a:t>
            </a:r>
            <a:r>
              <a:rPr lang="es-ES" sz="1600" dirty="0">
                <a:solidFill>
                  <a:srgbClr val="0000FF"/>
                </a:solidFill>
                <a:latin typeface="Consolas" panose="020B0609020204030204" pitchFamily="49" charset="0"/>
              </a:rPr>
              <a:t>&amp;</a:t>
            </a:r>
            <a:r>
              <a:rPr lang="es-ES" sz="1600" dirty="0">
                <a:solidFill>
                  <a:srgbClr val="000000"/>
                </a:solidFill>
                <a:latin typeface="Consolas" panose="020B0609020204030204" pitchFamily="49" charset="0"/>
              </a:rPr>
              <a:t> </a:t>
            </a:r>
            <a:r>
              <a:rPr lang="es-ES" sz="1600" dirty="0" err="1">
                <a:solidFill>
                  <a:srgbClr val="001080"/>
                </a:solidFill>
                <a:latin typeface="Consolas" panose="020B0609020204030204" pitchFamily="49" charset="0"/>
              </a:rPr>
              <a:t>linkedList</a:t>
            </a:r>
            <a:r>
              <a:rPr lang="es-ES" sz="1600" dirty="0">
                <a:solidFill>
                  <a:srgbClr val="000000"/>
                </a:solidFill>
                <a:latin typeface="Consolas" panose="020B0609020204030204" pitchFamily="49" charset="0"/>
              </a:rPr>
              <a:t>) {</a:t>
            </a:r>
          </a:p>
          <a:p>
            <a:r>
              <a:rPr lang="es-ES" sz="1600" dirty="0">
                <a:solidFill>
                  <a:srgbClr val="000000"/>
                </a:solidFill>
                <a:latin typeface="Consolas" panose="020B0609020204030204" pitchFamily="49" charset="0"/>
              </a:rPr>
              <a:t>   </a:t>
            </a:r>
            <a:r>
              <a:rPr lang="es-ES" sz="1600" dirty="0" smtClean="0">
                <a:solidFill>
                  <a:srgbClr val="000000"/>
                </a:solidFill>
                <a:latin typeface="Consolas" panose="020B0609020204030204" pitchFamily="49" charset="0"/>
              </a:rPr>
              <a:t>T</a:t>
            </a:r>
            <a:r>
              <a:rPr lang="es-ES" sz="1600" dirty="0">
                <a:solidFill>
                  <a:srgbClr val="000000"/>
                </a:solidFill>
                <a:latin typeface="Consolas" panose="020B0609020204030204" pitchFamily="49" charset="0"/>
              </a:rPr>
              <a:t> val;</a:t>
            </a:r>
          </a:p>
          <a:p>
            <a:r>
              <a:rPr lang="es-ES" sz="1600" dirty="0">
                <a:solidFill>
                  <a:srgbClr val="000000"/>
                </a:solidFill>
                <a:latin typeface="Consolas" panose="020B0609020204030204" pitchFamily="49" charset="0"/>
              </a:rPr>
              <a:t>   in &gt;&gt; val;</a:t>
            </a:r>
          </a:p>
          <a:p>
            <a:r>
              <a:rPr lang="es-ES" sz="1600" dirty="0">
                <a:solidFill>
                  <a:srgbClr val="000000"/>
                </a:solidFill>
                <a:latin typeface="Consolas" panose="020B0609020204030204" pitchFamily="49" charset="0"/>
              </a:rPr>
              <a:t>   </a:t>
            </a:r>
            <a:r>
              <a:rPr lang="es-ES" sz="1600" dirty="0" err="1">
                <a:solidFill>
                  <a:srgbClr val="001080"/>
                </a:solidFill>
                <a:latin typeface="Consolas" panose="020B0609020204030204" pitchFamily="49" charset="0"/>
              </a:rPr>
              <a:t>linkedList</a:t>
            </a:r>
            <a:r>
              <a:rPr lang="es-ES" sz="1600" dirty="0" err="1">
                <a:solidFill>
                  <a:srgbClr val="000000"/>
                </a:solidFill>
                <a:latin typeface="Consolas" panose="020B0609020204030204" pitchFamily="49" charset="0"/>
              </a:rPr>
              <a:t>.</a:t>
            </a:r>
            <a:r>
              <a:rPr lang="es-ES" sz="1600" dirty="0" err="1">
                <a:solidFill>
                  <a:srgbClr val="795E26"/>
                </a:solidFill>
                <a:latin typeface="Consolas" panose="020B0609020204030204" pitchFamily="49" charset="0"/>
              </a:rPr>
              <a:t>Add_Last</a:t>
            </a:r>
            <a:r>
              <a:rPr lang="es-ES" sz="1600" dirty="0">
                <a:solidFill>
                  <a:srgbClr val="000000"/>
                </a:solidFill>
                <a:latin typeface="Consolas" panose="020B0609020204030204" pitchFamily="49" charset="0"/>
              </a:rPr>
              <a:t>(val);</a:t>
            </a:r>
          </a:p>
          <a:p>
            <a:r>
              <a:rPr lang="es-ES" sz="1600" dirty="0">
                <a:solidFill>
                  <a:srgbClr val="000000"/>
                </a:solidFill>
                <a:latin typeface="Consolas" panose="020B0609020204030204" pitchFamily="49" charset="0"/>
              </a:rPr>
              <a:t>   </a:t>
            </a:r>
            <a:r>
              <a:rPr lang="es-ES" sz="1600" dirty="0" err="1" smtClean="0">
                <a:solidFill>
                  <a:srgbClr val="AF00DB"/>
                </a:solidFill>
                <a:latin typeface="Consolas" panose="020B0609020204030204" pitchFamily="49" charset="0"/>
              </a:rPr>
              <a:t>return</a:t>
            </a:r>
            <a:r>
              <a:rPr lang="es-ES" sz="1600" dirty="0">
                <a:solidFill>
                  <a:srgbClr val="000000"/>
                </a:solidFill>
                <a:latin typeface="Consolas" panose="020B0609020204030204" pitchFamily="49" charset="0"/>
              </a:rPr>
              <a:t> in</a:t>
            </a:r>
            <a:r>
              <a:rPr lang="es-ES" sz="1600" dirty="0" smtClean="0">
                <a:solidFill>
                  <a:srgbClr val="000000"/>
                </a:solidFill>
                <a:latin typeface="Consolas" panose="020B0609020204030204" pitchFamily="49" charset="0"/>
              </a:rPr>
              <a:t>;</a:t>
            </a:r>
          </a:p>
          <a:p>
            <a:r>
              <a:rPr lang="es-ES" sz="1600" dirty="0" smtClean="0">
                <a:solidFill>
                  <a:srgbClr val="000000"/>
                </a:solidFill>
                <a:latin typeface="Consolas" panose="020B0609020204030204" pitchFamily="49" charset="0"/>
              </a:rPr>
              <a:t>}</a:t>
            </a:r>
            <a:endParaRPr lang="es-ES" sz="1600" b="0" dirty="0">
              <a:solidFill>
                <a:srgbClr val="000000"/>
              </a:solidFill>
              <a:effectLst/>
              <a:latin typeface="Consolas" panose="020B0609020204030204" pitchFamily="49" charset="0"/>
            </a:endParaRPr>
          </a:p>
        </p:txBody>
      </p:sp>
      <p:sp>
        <p:nvSpPr>
          <p:cNvPr id="6" name="Rectángulo 5"/>
          <p:cNvSpPr/>
          <p:nvPr/>
        </p:nvSpPr>
        <p:spPr>
          <a:xfrm>
            <a:off x="875899" y="1549667"/>
            <a:ext cx="8398103" cy="42832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1544828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a:xfrm>
            <a:off x="2179782" y="0"/>
            <a:ext cx="10012218" cy="1256145"/>
          </a:xfrm>
        </p:spPr>
        <p:txBody>
          <a:bodyPr>
            <a:normAutofit/>
          </a:bodyPr>
          <a:lstStyle/>
          <a:p>
            <a:r>
              <a:rPr lang="es-ES" sz="2400" dirty="0" smtClean="0"/>
              <a:t/>
            </a:r>
            <a:br>
              <a:rPr lang="es-ES" sz="2400" dirty="0" smtClean="0"/>
            </a:br>
            <a:r>
              <a:rPr lang="es-ES" sz="2400" dirty="0" smtClean="0"/>
              <a:t>2) </a:t>
            </a:r>
            <a:r>
              <a:rPr lang="es-ES" sz="2400" dirty="0" err="1"/>
              <a:t>Deﬁnir</a:t>
            </a:r>
            <a:r>
              <a:rPr lang="es-ES" sz="2400" dirty="0"/>
              <a:t> miembros de datos necesarios de ambas clases. </a:t>
            </a:r>
          </a:p>
        </p:txBody>
      </p:sp>
      <p:sp>
        <p:nvSpPr>
          <p:cNvPr id="4" name="Rectángulo 3"/>
          <p:cNvSpPr/>
          <p:nvPr/>
        </p:nvSpPr>
        <p:spPr>
          <a:xfrm>
            <a:off x="4100944" y="1256145"/>
            <a:ext cx="8091055" cy="4524315"/>
          </a:xfrm>
          <a:prstGeom prst="rect">
            <a:avLst/>
          </a:prstGeom>
        </p:spPr>
        <p:txBody>
          <a:bodyPr wrap="square">
            <a:spAutoFit/>
          </a:bodyPr>
          <a:lstStyle/>
          <a:p>
            <a:r>
              <a:rPr lang="es-ES" dirty="0" err="1">
                <a:solidFill>
                  <a:srgbClr val="0000FF"/>
                </a:solidFill>
                <a:latin typeface="Consolas" panose="020B0609020204030204" pitchFamily="49" charset="0"/>
              </a:rPr>
              <a:t>template</a:t>
            </a:r>
            <a:r>
              <a:rPr lang="es-ES" dirty="0">
                <a:solidFill>
                  <a:srgbClr val="000000"/>
                </a:solidFill>
                <a:latin typeface="Consolas" panose="020B0609020204030204" pitchFamily="49" charset="0"/>
              </a:rPr>
              <a:t> &lt;</a:t>
            </a:r>
            <a:r>
              <a:rPr lang="es-ES" dirty="0" err="1">
                <a:solidFill>
                  <a:srgbClr val="0000FF"/>
                </a:solidFill>
                <a:latin typeface="Consolas" panose="020B0609020204030204" pitchFamily="49" charset="0"/>
              </a:rPr>
              <a:t>class</a:t>
            </a:r>
            <a:r>
              <a:rPr lang="es-ES" dirty="0">
                <a:solidFill>
                  <a:srgbClr val="000000"/>
                </a:solidFill>
                <a:latin typeface="Consolas" panose="020B0609020204030204" pitchFamily="49" charset="0"/>
              </a:rPr>
              <a:t> </a:t>
            </a:r>
            <a:r>
              <a:rPr lang="es-ES" dirty="0">
                <a:solidFill>
                  <a:srgbClr val="267F99"/>
                </a:solidFill>
                <a:latin typeface="Consolas" panose="020B0609020204030204" pitchFamily="49" charset="0"/>
              </a:rPr>
              <a:t>T</a:t>
            </a:r>
            <a:r>
              <a:rPr lang="es-ES" dirty="0">
                <a:solidFill>
                  <a:srgbClr val="000000"/>
                </a:solidFill>
                <a:latin typeface="Consolas" panose="020B0609020204030204" pitchFamily="49" charset="0"/>
              </a:rPr>
              <a:t>&gt;</a:t>
            </a:r>
          </a:p>
          <a:p>
            <a:r>
              <a:rPr lang="es-ES" dirty="0" err="1">
                <a:solidFill>
                  <a:srgbClr val="0000FF"/>
                </a:solidFill>
                <a:latin typeface="Consolas" panose="020B0609020204030204" pitchFamily="49" charset="0"/>
              </a:rPr>
              <a:t>class</a:t>
            </a:r>
            <a:r>
              <a:rPr lang="es-ES" dirty="0">
                <a:solidFill>
                  <a:srgbClr val="000000"/>
                </a:solidFill>
                <a:latin typeface="Consolas" panose="020B0609020204030204" pitchFamily="49" charset="0"/>
              </a:rPr>
              <a:t> </a:t>
            </a:r>
            <a:r>
              <a:rPr lang="es-ES" dirty="0" err="1">
                <a:solidFill>
                  <a:srgbClr val="267F99"/>
                </a:solidFill>
                <a:latin typeface="Consolas" panose="020B0609020204030204" pitchFamily="49" charset="0"/>
              </a:rPr>
              <a:t>Node</a:t>
            </a:r>
            <a:r>
              <a:rPr lang="es-ES" dirty="0">
                <a:solidFill>
                  <a:srgbClr val="000000"/>
                </a:solidFill>
                <a:latin typeface="Consolas" panose="020B0609020204030204" pitchFamily="49" charset="0"/>
              </a:rPr>
              <a:t>{</a:t>
            </a:r>
          </a:p>
          <a:p>
            <a:r>
              <a:rPr lang="es-ES" dirty="0" err="1">
                <a:solidFill>
                  <a:srgbClr val="0000FF"/>
                </a:solidFill>
                <a:latin typeface="Consolas" panose="020B0609020204030204" pitchFamily="49" charset="0"/>
              </a:rPr>
              <a:t>public</a:t>
            </a:r>
            <a:r>
              <a:rPr lang="es-ES" dirty="0">
                <a:solidFill>
                  <a:srgbClr val="0000FF"/>
                </a:solidFill>
                <a:latin typeface="Consolas" panose="020B0609020204030204" pitchFamily="49" charset="0"/>
              </a:rPr>
              <a:t>:</a:t>
            </a:r>
            <a:endParaRPr lang="es-ES" dirty="0">
              <a:solidFill>
                <a:srgbClr val="000000"/>
              </a:solidFill>
              <a:latin typeface="Consolas" panose="020B0609020204030204" pitchFamily="49" charset="0"/>
            </a:endParaRPr>
          </a:p>
          <a:p>
            <a:r>
              <a:rPr lang="es-ES" dirty="0">
                <a:solidFill>
                  <a:srgbClr val="000000"/>
                </a:solidFill>
                <a:latin typeface="Consolas" panose="020B0609020204030204" pitchFamily="49" charset="0"/>
              </a:rPr>
              <a:t>    T </a:t>
            </a:r>
            <a:r>
              <a:rPr lang="es-ES" dirty="0" err="1">
                <a:solidFill>
                  <a:srgbClr val="000000"/>
                </a:solidFill>
                <a:latin typeface="Consolas" panose="020B0609020204030204" pitchFamily="49" charset="0"/>
              </a:rPr>
              <a:t>value</a:t>
            </a:r>
            <a:r>
              <a:rPr lang="es-ES"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Node</a:t>
            </a:r>
            <a:r>
              <a:rPr lang="es-ES" dirty="0">
                <a:solidFill>
                  <a:srgbClr val="000000"/>
                </a:solidFill>
                <a:latin typeface="Consolas" panose="020B0609020204030204" pitchFamily="49" charset="0"/>
              </a:rPr>
              <a:t>&lt;T&gt; *</a:t>
            </a:r>
            <a:r>
              <a:rPr lang="es-ES" dirty="0" err="1">
                <a:solidFill>
                  <a:srgbClr val="000000"/>
                </a:solidFill>
                <a:latin typeface="Consolas" panose="020B0609020204030204" pitchFamily="49" charset="0"/>
              </a:rPr>
              <a:t>next</a:t>
            </a:r>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previous</a:t>
            </a:r>
            <a:r>
              <a:rPr lang="es-ES"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a:t>
            </a:r>
          </a:p>
          <a:p>
            <a:endParaRPr lang="es-ES" dirty="0" smtClean="0">
              <a:solidFill>
                <a:srgbClr val="000000"/>
              </a:solidFill>
              <a:latin typeface="Consolas" panose="020B0609020204030204" pitchFamily="49" charset="0"/>
            </a:endParaRPr>
          </a:p>
          <a:p>
            <a:endParaRPr lang="es-ES" dirty="0">
              <a:solidFill>
                <a:srgbClr val="000000"/>
              </a:solidFill>
              <a:latin typeface="Consolas" panose="020B0609020204030204" pitchFamily="49" charset="0"/>
            </a:endParaRPr>
          </a:p>
          <a:p>
            <a:endParaRPr lang="es-ES" dirty="0" smtClean="0">
              <a:solidFill>
                <a:srgbClr val="000000"/>
              </a:solidFill>
              <a:latin typeface="Consolas" panose="020B0609020204030204" pitchFamily="49" charset="0"/>
            </a:endParaRPr>
          </a:p>
          <a:p>
            <a:r>
              <a:rPr lang="es-ES" dirty="0">
                <a:solidFill>
                  <a:srgbClr val="000000"/>
                </a:solidFill>
                <a:latin typeface="Consolas" panose="020B0609020204030204" pitchFamily="49" charset="0"/>
              </a:rPr>
              <a:t/>
            </a:r>
            <a:br>
              <a:rPr lang="es-ES" dirty="0">
                <a:solidFill>
                  <a:srgbClr val="000000"/>
                </a:solidFill>
                <a:latin typeface="Consolas" panose="020B0609020204030204" pitchFamily="49" charset="0"/>
              </a:rPr>
            </a:br>
            <a:r>
              <a:rPr lang="es-ES" dirty="0" err="1">
                <a:solidFill>
                  <a:srgbClr val="0000FF"/>
                </a:solidFill>
                <a:latin typeface="Consolas" panose="020B0609020204030204" pitchFamily="49" charset="0"/>
              </a:rPr>
              <a:t>template</a:t>
            </a:r>
            <a:r>
              <a:rPr lang="es-ES" dirty="0">
                <a:solidFill>
                  <a:srgbClr val="000000"/>
                </a:solidFill>
                <a:latin typeface="Consolas" panose="020B0609020204030204" pitchFamily="49" charset="0"/>
              </a:rPr>
              <a:t> &lt;</a:t>
            </a:r>
            <a:r>
              <a:rPr lang="es-ES" dirty="0" err="1">
                <a:solidFill>
                  <a:srgbClr val="0000FF"/>
                </a:solidFill>
                <a:latin typeface="Consolas" panose="020B0609020204030204" pitchFamily="49" charset="0"/>
              </a:rPr>
              <a:t>class</a:t>
            </a:r>
            <a:r>
              <a:rPr lang="es-ES" dirty="0">
                <a:solidFill>
                  <a:srgbClr val="000000"/>
                </a:solidFill>
                <a:latin typeface="Consolas" panose="020B0609020204030204" pitchFamily="49" charset="0"/>
              </a:rPr>
              <a:t> </a:t>
            </a:r>
            <a:r>
              <a:rPr lang="es-ES" dirty="0">
                <a:solidFill>
                  <a:srgbClr val="267F99"/>
                </a:solidFill>
                <a:latin typeface="Consolas" panose="020B0609020204030204" pitchFamily="49" charset="0"/>
              </a:rPr>
              <a:t>T</a:t>
            </a:r>
            <a:r>
              <a:rPr lang="es-ES" dirty="0">
                <a:solidFill>
                  <a:srgbClr val="000000"/>
                </a:solidFill>
                <a:latin typeface="Consolas" panose="020B0609020204030204" pitchFamily="49" charset="0"/>
              </a:rPr>
              <a:t>&gt;</a:t>
            </a:r>
          </a:p>
          <a:p>
            <a:r>
              <a:rPr lang="es-ES" dirty="0" err="1">
                <a:solidFill>
                  <a:srgbClr val="0000FF"/>
                </a:solidFill>
                <a:latin typeface="Consolas" panose="020B0609020204030204" pitchFamily="49" charset="0"/>
              </a:rPr>
              <a:t>class</a:t>
            </a:r>
            <a:r>
              <a:rPr lang="es-ES" dirty="0">
                <a:solidFill>
                  <a:srgbClr val="000000"/>
                </a:solidFill>
                <a:latin typeface="Consolas" panose="020B0609020204030204" pitchFamily="49" charset="0"/>
              </a:rPr>
              <a:t> </a:t>
            </a:r>
            <a:r>
              <a:rPr lang="es-ES" dirty="0" err="1">
                <a:solidFill>
                  <a:srgbClr val="267F99"/>
                </a:solidFill>
                <a:latin typeface="Consolas" panose="020B0609020204030204" pitchFamily="49" charset="0"/>
              </a:rPr>
              <a:t>LinkedList</a:t>
            </a:r>
            <a:r>
              <a:rPr lang="es-ES" dirty="0">
                <a:solidFill>
                  <a:srgbClr val="000000"/>
                </a:solidFill>
                <a:latin typeface="Consolas" panose="020B0609020204030204" pitchFamily="49" charset="0"/>
              </a:rPr>
              <a:t> {</a:t>
            </a:r>
          </a:p>
          <a:p>
            <a:r>
              <a:rPr lang="es-ES" dirty="0" err="1">
                <a:solidFill>
                  <a:srgbClr val="0000FF"/>
                </a:solidFill>
                <a:latin typeface="Consolas" panose="020B0609020204030204" pitchFamily="49" charset="0"/>
              </a:rPr>
              <a:t>private</a:t>
            </a:r>
            <a:r>
              <a:rPr lang="es-ES" dirty="0">
                <a:solidFill>
                  <a:srgbClr val="0000FF"/>
                </a:solidFill>
                <a:latin typeface="Consolas" panose="020B0609020204030204" pitchFamily="49" charset="0"/>
              </a:rPr>
              <a:t>:</a:t>
            </a:r>
            <a:endParaRPr lang="es-ES" dirty="0">
              <a:solidFill>
                <a:srgbClr val="000000"/>
              </a:solidFill>
              <a:latin typeface="Consolas" panose="020B0609020204030204" pitchFamily="49" charset="0"/>
            </a:endParaRPr>
          </a:p>
          <a:p>
            <a:r>
              <a:rPr lang="es-ES" dirty="0">
                <a:solidFill>
                  <a:srgbClr val="000000"/>
                </a:solidFill>
                <a:latin typeface="Consolas" panose="020B0609020204030204" pitchFamily="49" charset="0"/>
              </a:rPr>
              <a:t>    </a:t>
            </a:r>
            <a:r>
              <a:rPr lang="es-ES" dirty="0" err="1">
                <a:solidFill>
                  <a:srgbClr val="0000FF"/>
                </a:solidFill>
                <a:latin typeface="Consolas" panose="020B0609020204030204" pitchFamily="49" charset="0"/>
              </a:rPr>
              <a:t>int</a:t>
            </a:r>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length</a:t>
            </a:r>
            <a:r>
              <a:rPr lang="es-ES"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Node</a:t>
            </a:r>
            <a:r>
              <a:rPr lang="es-ES" dirty="0">
                <a:solidFill>
                  <a:srgbClr val="000000"/>
                </a:solidFill>
                <a:latin typeface="Consolas" panose="020B0609020204030204" pitchFamily="49" charset="0"/>
              </a:rPr>
              <a:t>&lt;T&gt; *</a:t>
            </a:r>
            <a:r>
              <a:rPr lang="es-ES" dirty="0" err="1">
                <a:solidFill>
                  <a:srgbClr val="000000"/>
                </a:solidFill>
                <a:latin typeface="Consolas" panose="020B0609020204030204" pitchFamily="49" charset="0"/>
              </a:rPr>
              <a:t>first</a:t>
            </a:r>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last</a:t>
            </a:r>
            <a:r>
              <a:rPr lang="es-ES"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a:t>
            </a:r>
            <a:endParaRPr lang="es-E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537735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sz="2000" dirty="0"/>
              <a:t>9. Sobrecargar operadores &lt;&lt; y &gt;&gt; para poder utilizar la clase con la salida estándar. </a:t>
            </a:r>
            <a:r>
              <a:rPr lang="es-ES" sz="2000" dirty="0" smtClean="0"/>
              <a:t/>
            </a:r>
            <a:br>
              <a:rPr lang="es-ES" sz="2000" dirty="0" smtClean="0"/>
            </a:br>
            <a:r>
              <a:rPr lang="es-ES" sz="2000" dirty="0" smtClean="0"/>
              <a:t>a) </a:t>
            </a:r>
            <a:r>
              <a:rPr lang="es-ES" sz="2000" dirty="0"/>
              <a:t>Uso de la palabra reservada </a:t>
            </a:r>
            <a:r>
              <a:rPr lang="es-ES" sz="2000" dirty="0" err="1"/>
              <a:t>friend</a:t>
            </a:r>
            <a:r>
              <a:rPr lang="es-ES" sz="2000" dirty="0"/>
              <a:t>.</a:t>
            </a:r>
            <a:br>
              <a:rPr lang="es-ES" sz="2000" dirty="0"/>
            </a:br>
            <a:endParaRPr lang="es-ES" sz="2400" dirty="0"/>
          </a:p>
        </p:txBody>
      </p:sp>
      <p:sp>
        <p:nvSpPr>
          <p:cNvPr id="3" name="Marcador de contenido 2"/>
          <p:cNvSpPr>
            <a:spLocks noGrp="1"/>
          </p:cNvSpPr>
          <p:nvPr>
            <p:ph idx="1"/>
          </p:nvPr>
        </p:nvSpPr>
        <p:spPr>
          <a:xfrm>
            <a:off x="677334" y="1930400"/>
            <a:ext cx="8596668" cy="3880773"/>
          </a:xfrm>
        </p:spPr>
        <p:txBody>
          <a:bodyPr>
            <a:normAutofit/>
          </a:bodyPr>
          <a:lstStyle/>
          <a:p>
            <a:r>
              <a:rPr lang="es-CU" dirty="0"/>
              <a:t>Una función que tiene acceso a los miembros privados de una clase, sin pertenecer a esta, se dice que es friend a la </a:t>
            </a:r>
            <a:r>
              <a:rPr lang="es-CU" dirty="0" smtClean="0"/>
              <a:t>clase.</a:t>
            </a:r>
          </a:p>
          <a:p>
            <a:r>
              <a:rPr lang="es-CU" dirty="0" smtClean="0"/>
              <a:t>Esto </a:t>
            </a:r>
            <a:r>
              <a:rPr lang="es-CU" dirty="0"/>
              <a:t>se logra declarando dentro de la clase con la palabra reservada friend a la función </a:t>
            </a:r>
            <a:r>
              <a:rPr lang="es-CU" dirty="0" smtClean="0"/>
              <a:t>amiga</a:t>
            </a:r>
            <a:r>
              <a:rPr lang="es-CU" dirty="0"/>
              <a:t>.</a:t>
            </a:r>
            <a:endParaRPr lang="es-CU" dirty="0" smtClean="0"/>
          </a:p>
          <a:p>
            <a:r>
              <a:rPr lang="es-CU" dirty="0" smtClean="0"/>
              <a:t>Una </a:t>
            </a:r>
            <a:r>
              <a:rPr lang="es-CU" dirty="0"/>
              <a:t>función puede ser amiga de muchas </a:t>
            </a:r>
            <a:endParaRPr lang="es-CU" dirty="0" smtClean="0"/>
          </a:p>
          <a:p>
            <a:r>
              <a:rPr lang="es-CU" dirty="0" smtClean="0"/>
              <a:t>Una </a:t>
            </a:r>
            <a:r>
              <a:rPr lang="es-CU" dirty="0"/>
              <a:t>función amiga necesita que le sea pasado una instancia de la clase como parámetro pues esta no tiene una instancia de la clase asignada</a:t>
            </a:r>
            <a:r>
              <a:rPr lang="es-CU" dirty="0" smtClean="0"/>
              <a:t>.</a:t>
            </a:r>
          </a:p>
          <a:p>
            <a:r>
              <a:rPr lang="es-CU" dirty="0" smtClean="0"/>
              <a:t>Una funcion friend no es simetrica.</a:t>
            </a:r>
            <a:endParaRPr lang="es-ES" dirty="0"/>
          </a:p>
          <a:p>
            <a:endParaRPr lang="es-ES" dirty="0"/>
          </a:p>
        </p:txBody>
      </p:sp>
    </p:spTree>
    <p:extLst>
      <p:ext uri="{BB962C8B-B14F-4D97-AF65-F5344CB8AC3E}">
        <p14:creationId xmlns:p14="http://schemas.microsoft.com/office/powerpoint/2010/main" val="3072971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400" dirty="0"/>
              <a:t>a</a:t>
            </a:r>
            <a:r>
              <a:rPr lang="es-ES" sz="2400" dirty="0" smtClean="0"/>
              <a:t>) </a:t>
            </a:r>
            <a:r>
              <a:rPr lang="es-ES" sz="2400" dirty="0"/>
              <a:t>¿</a:t>
            </a:r>
            <a:r>
              <a:rPr lang="es-ES" sz="2400" dirty="0" smtClean="0"/>
              <a:t>Qué </a:t>
            </a:r>
            <a:r>
              <a:rPr lang="es-ES" sz="2400" dirty="0" err="1" smtClean="0"/>
              <a:t>signiﬁcan</a:t>
            </a:r>
            <a:r>
              <a:rPr lang="es-ES" sz="2400" dirty="0" smtClean="0"/>
              <a:t> por </a:t>
            </a:r>
            <a:r>
              <a:rPr lang="es-ES" sz="2400" dirty="0"/>
              <a:t>valor, por puntero </a:t>
            </a:r>
            <a:r>
              <a:rPr lang="es-ES" sz="2400" dirty="0" smtClean="0"/>
              <a:t>y por </a:t>
            </a:r>
            <a:r>
              <a:rPr lang="es-ES" sz="2400" dirty="0"/>
              <a:t>referencia en C++? ¿</a:t>
            </a:r>
            <a:r>
              <a:rPr lang="es-ES" sz="2400" dirty="0" smtClean="0"/>
              <a:t>Cómo funciona </a:t>
            </a:r>
            <a:r>
              <a:rPr lang="es-ES" sz="2400" dirty="0"/>
              <a:t>esto en memoria? </a:t>
            </a:r>
          </a:p>
        </p:txBody>
      </p:sp>
      <p:sp>
        <p:nvSpPr>
          <p:cNvPr id="3" name="Marcador de contenido 2"/>
          <p:cNvSpPr>
            <a:spLocks noGrp="1"/>
          </p:cNvSpPr>
          <p:nvPr>
            <p:ph idx="1"/>
          </p:nvPr>
        </p:nvSpPr>
        <p:spPr/>
        <p:txBody>
          <a:bodyPr/>
          <a:lstStyle/>
          <a:p>
            <a:r>
              <a:rPr lang="es-CU" dirty="0"/>
              <a:t>Por valor: Se utiliza el valor del objeto que esta guardado en </a:t>
            </a:r>
            <a:r>
              <a:rPr lang="es-CU" dirty="0" smtClean="0"/>
              <a:t>memoria, </a:t>
            </a:r>
            <a:r>
              <a:rPr lang="es-CU" dirty="0"/>
              <a:t>la modificación del mismo en un método no afecta al valor de esta variable en otros pues, visto de la manera de la memoria, esta valor es pasado por el stack, y cada vez que se vuelve a pasar esta variable por valor se repite la misma operación, o sea se vuelve a agregar a la pila este valor. </a:t>
            </a:r>
            <a:endParaRPr lang="es-ES" dirty="0"/>
          </a:p>
        </p:txBody>
      </p:sp>
    </p:spTree>
    <p:extLst>
      <p:ext uri="{BB962C8B-B14F-4D97-AF65-F5344CB8AC3E}">
        <p14:creationId xmlns:p14="http://schemas.microsoft.com/office/powerpoint/2010/main" val="25743284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400" dirty="0"/>
              <a:t>a</a:t>
            </a:r>
            <a:r>
              <a:rPr lang="es-ES" sz="2400" dirty="0" smtClean="0"/>
              <a:t>) </a:t>
            </a:r>
            <a:r>
              <a:rPr lang="es-ES" sz="2400" dirty="0"/>
              <a:t>¿</a:t>
            </a:r>
            <a:r>
              <a:rPr lang="es-ES" sz="2400" dirty="0" smtClean="0"/>
              <a:t>Qué </a:t>
            </a:r>
            <a:r>
              <a:rPr lang="es-ES" sz="2400" dirty="0" err="1" smtClean="0"/>
              <a:t>signiﬁcan</a:t>
            </a:r>
            <a:r>
              <a:rPr lang="es-ES" sz="2400" dirty="0" smtClean="0"/>
              <a:t> por </a:t>
            </a:r>
            <a:r>
              <a:rPr lang="es-ES" sz="2400" dirty="0"/>
              <a:t>valor, por puntero </a:t>
            </a:r>
            <a:r>
              <a:rPr lang="es-ES" sz="2400" dirty="0" smtClean="0"/>
              <a:t>y por </a:t>
            </a:r>
            <a:r>
              <a:rPr lang="es-ES" sz="2400" dirty="0"/>
              <a:t>referencia en C++? ¿</a:t>
            </a:r>
            <a:r>
              <a:rPr lang="es-ES" sz="2400" dirty="0" smtClean="0"/>
              <a:t>Cómo funciona </a:t>
            </a:r>
            <a:r>
              <a:rPr lang="es-ES" sz="2400" dirty="0"/>
              <a:t>esto en memoria? </a:t>
            </a:r>
          </a:p>
        </p:txBody>
      </p:sp>
      <p:sp>
        <p:nvSpPr>
          <p:cNvPr id="3" name="Marcador de contenido 2"/>
          <p:cNvSpPr>
            <a:spLocks noGrp="1"/>
          </p:cNvSpPr>
          <p:nvPr>
            <p:ph idx="1"/>
          </p:nvPr>
        </p:nvSpPr>
        <p:spPr/>
        <p:txBody>
          <a:bodyPr/>
          <a:lstStyle/>
          <a:p>
            <a:r>
              <a:rPr lang="es-CU" dirty="0"/>
              <a:t>Por referencia: Se utiliza la referencia al objeto que esta en algún lugar de la memoria, una modificación al valor del mismo lo modifica en todos los lugares que se este usando la misma </a:t>
            </a:r>
            <a:r>
              <a:rPr lang="es-CU" dirty="0" smtClean="0"/>
              <a:t>variable. </a:t>
            </a:r>
            <a:r>
              <a:rPr lang="es-CU" dirty="0"/>
              <a:t>Visto del punto de vista de la memoria, lo que pasa es que en la pila se escribe el entero que apunta a la dirección de la memoria en la que esta guardada el </a:t>
            </a:r>
            <a:r>
              <a:rPr lang="es-CU" dirty="0" smtClean="0"/>
              <a:t>objeto</a:t>
            </a:r>
            <a:r>
              <a:rPr lang="es-CU" dirty="0"/>
              <a:t>.</a:t>
            </a:r>
            <a:endParaRPr lang="es-ES" dirty="0"/>
          </a:p>
          <a:p>
            <a:endParaRPr lang="es-ES" dirty="0"/>
          </a:p>
          <a:p>
            <a:endParaRPr lang="es-ES" dirty="0"/>
          </a:p>
        </p:txBody>
      </p:sp>
    </p:spTree>
    <p:extLst>
      <p:ext uri="{BB962C8B-B14F-4D97-AF65-F5344CB8AC3E}">
        <p14:creationId xmlns:p14="http://schemas.microsoft.com/office/powerpoint/2010/main" val="18199340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400" dirty="0"/>
              <a:t>a</a:t>
            </a:r>
            <a:r>
              <a:rPr lang="es-ES" sz="2400" dirty="0" smtClean="0"/>
              <a:t>) </a:t>
            </a:r>
            <a:r>
              <a:rPr lang="es-ES" sz="2400" dirty="0"/>
              <a:t>¿</a:t>
            </a:r>
            <a:r>
              <a:rPr lang="es-ES" sz="2400" dirty="0" smtClean="0"/>
              <a:t>Qué </a:t>
            </a:r>
            <a:r>
              <a:rPr lang="es-ES" sz="2400" dirty="0" err="1" smtClean="0"/>
              <a:t>signiﬁcan</a:t>
            </a:r>
            <a:r>
              <a:rPr lang="es-ES" sz="2400" dirty="0" smtClean="0"/>
              <a:t> por </a:t>
            </a:r>
            <a:r>
              <a:rPr lang="es-ES" sz="2400" dirty="0"/>
              <a:t>valor, por puntero </a:t>
            </a:r>
            <a:r>
              <a:rPr lang="es-ES" sz="2400" dirty="0" smtClean="0"/>
              <a:t>y por </a:t>
            </a:r>
            <a:r>
              <a:rPr lang="es-ES" sz="2400" dirty="0"/>
              <a:t>referencia en C++? ¿</a:t>
            </a:r>
            <a:r>
              <a:rPr lang="es-ES" sz="2400" dirty="0" smtClean="0"/>
              <a:t>Cómo funciona </a:t>
            </a:r>
            <a:r>
              <a:rPr lang="es-ES" sz="2400" dirty="0"/>
              <a:t>esto en memoria? </a:t>
            </a:r>
          </a:p>
        </p:txBody>
      </p:sp>
      <p:sp>
        <p:nvSpPr>
          <p:cNvPr id="3" name="Marcador de contenido 2"/>
          <p:cNvSpPr>
            <a:spLocks noGrp="1"/>
          </p:cNvSpPr>
          <p:nvPr>
            <p:ph idx="1"/>
          </p:nvPr>
        </p:nvSpPr>
        <p:spPr/>
        <p:txBody>
          <a:bodyPr/>
          <a:lstStyle/>
          <a:p>
            <a:r>
              <a:rPr lang="es-CU" dirty="0"/>
              <a:t>Por puntero: Un puntero en C++ es un entero, que representa el lugar de la memoria donde esta guardado el objeto en cuestión. Al ser pasado como parámetro de funciones en el stack se escribe el valor del </a:t>
            </a:r>
            <a:r>
              <a:rPr lang="es-CU" dirty="0" smtClean="0"/>
              <a:t>puntero. Cualquier </a:t>
            </a:r>
            <a:r>
              <a:rPr lang="es-CU" dirty="0"/>
              <a:t>cambio en dicho objeto, análogamente a como sucedía al trabajar con referencia, este cambio se ve reflejado en todos los punteros o referencias que trabajen con el mismo </a:t>
            </a:r>
            <a:r>
              <a:rPr lang="es-CU" dirty="0" smtClean="0"/>
              <a:t>objeto</a:t>
            </a:r>
            <a:r>
              <a:rPr lang="es-CU" dirty="0"/>
              <a:t>.</a:t>
            </a:r>
            <a:endParaRPr lang="es-ES" dirty="0"/>
          </a:p>
          <a:p>
            <a:endParaRPr lang="es-ES" dirty="0"/>
          </a:p>
        </p:txBody>
      </p:sp>
    </p:spTree>
    <p:extLst>
      <p:ext uri="{BB962C8B-B14F-4D97-AF65-F5344CB8AC3E}">
        <p14:creationId xmlns:p14="http://schemas.microsoft.com/office/powerpoint/2010/main" val="11470899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ángulo 6"/>
          <p:cNvSpPr/>
          <p:nvPr/>
        </p:nvSpPr>
        <p:spPr>
          <a:xfrm>
            <a:off x="0" y="0"/>
            <a:ext cx="12192000" cy="4801314"/>
          </a:xfrm>
          <a:prstGeom prst="rect">
            <a:avLst/>
          </a:prstGeom>
        </p:spPr>
        <p:txBody>
          <a:bodyPr wrap="square">
            <a:spAutoFit/>
          </a:bodyPr>
          <a:lstStyle/>
          <a:p>
            <a:r>
              <a:rPr lang="es-ES" b="0" dirty="0" err="1" smtClean="0">
                <a:solidFill>
                  <a:srgbClr val="0000FF"/>
                </a:solidFill>
                <a:effectLst/>
                <a:latin typeface="Consolas" panose="020B0609020204030204" pitchFamily="49" charset="0"/>
              </a:rPr>
              <a:t>int</a:t>
            </a:r>
            <a:r>
              <a:rPr lang="es-ES" b="0" dirty="0" smtClean="0">
                <a:solidFill>
                  <a:srgbClr val="000000"/>
                </a:solidFill>
                <a:effectLst/>
                <a:latin typeface="Consolas" panose="020B0609020204030204" pitchFamily="49" charset="0"/>
              </a:rPr>
              <a:t> </a:t>
            </a:r>
            <a:r>
              <a:rPr lang="es-ES" b="0" dirty="0" err="1" smtClean="0">
                <a:solidFill>
                  <a:srgbClr val="795E26"/>
                </a:solidFill>
                <a:effectLst/>
                <a:latin typeface="Consolas" panose="020B0609020204030204" pitchFamily="49" charset="0"/>
              </a:rPr>
              <a:t>main</a:t>
            </a:r>
            <a:r>
              <a:rPr lang="es-ES" b="0" dirty="0" smtClean="0">
                <a:solidFill>
                  <a:srgbClr val="000000"/>
                </a:solidFill>
                <a:effectLst/>
                <a:latin typeface="Consolas" panose="020B0609020204030204" pitchFamily="49" charset="0"/>
              </a:rPr>
              <a:t>(){</a:t>
            </a:r>
          </a:p>
          <a:p>
            <a:pPr lvl="1"/>
            <a:r>
              <a:rPr lang="es-ES" b="0" dirty="0" err="1" smtClean="0">
                <a:solidFill>
                  <a:srgbClr val="000000"/>
                </a:solidFill>
                <a:effectLst/>
                <a:latin typeface="Consolas" panose="020B0609020204030204" pitchFamily="49" charset="0"/>
              </a:rPr>
              <a:t>Node</a:t>
            </a:r>
            <a:r>
              <a:rPr lang="es-ES" b="0" dirty="0" smtClean="0">
                <a:solidFill>
                  <a:srgbClr val="000000"/>
                </a:solidFill>
                <a:effectLst/>
                <a:latin typeface="Consolas" panose="020B0609020204030204" pitchFamily="49" charset="0"/>
              </a:rPr>
              <a:t>&lt;</a:t>
            </a:r>
            <a:r>
              <a:rPr lang="es-ES" b="0" dirty="0" err="1" smtClean="0">
                <a:solidFill>
                  <a:srgbClr val="0000FF"/>
                </a:solidFill>
                <a:effectLst/>
                <a:latin typeface="Consolas" panose="020B0609020204030204" pitchFamily="49" charset="0"/>
              </a:rPr>
              <a:t>int</a:t>
            </a:r>
            <a:r>
              <a:rPr lang="es-ES" b="0" dirty="0" smtClean="0">
                <a:solidFill>
                  <a:srgbClr val="000000"/>
                </a:solidFill>
                <a:effectLst/>
                <a:latin typeface="Consolas" panose="020B0609020204030204" pitchFamily="49" charset="0"/>
              </a:rPr>
              <a:t>&gt; </a:t>
            </a:r>
            <a:r>
              <a:rPr lang="es-ES" b="0" dirty="0" err="1" smtClean="0">
                <a:solidFill>
                  <a:srgbClr val="795E26"/>
                </a:solidFill>
                <a:effectLst/>
                <a:latin typeface="Consolas" panose="020B0609020204030204" pitchFamily="49" charset="0"/>
              </a:rPr>
              <a:t>node</a:t>
            </a:r>
            <a:r>
              <a:rPr lang="es-ES" dirty="0" smtClean="0">
                <a:solidFill>
                  <a:srgbClr val="000000"/>
                </a:solidFill>
                <a:latin typeface="Consolas" panose="020B0609020204030204" pitchFamily="49" charset="0"/>
              </a:rPr>
              <a:t>(5)</a:t>
            </a:r>
            <a:r>
              <a:rPr lang="es-ES" b="0" dirty="0" smtClean="0">
                <a:solidFill>
                  <a:srgbClr val="000000"/>
                </a:solidFill>
                <a:effectLst/>
                <a:latin typeface="Consolas" panose="020B0609020204030204" pitchFamily="49" charset="0"/>
              </a:rPr>
              <a:t>; </a:t>
            </a:r>
            <a:r>
              <a:rPr lang="es-ES" b="0" dirty="0" smtClean="0">
                <a:solidFill>
                  <a:srgbClr val="008000"/>
                </a:solidFill>
                <a:effectLst/>
                <a:latin typeface="Consolas" panose="020B0609020204030204" pitchFamily="49" charset="0"/>
              </a:rPr>
              <a:t>// Por Valor</a:t>
            </a:r>
            <a:endParaRPr lang="es-ES" b="0" dirty="0" smtClean="0">
              <a:solidFill>
                <a:srgbClr val="000000"/>
              </a:solidFill>
              <a:effectLst/>
              <a:latin typeface="Consolas" panose="020B0609020204030204" pitchFamily="49" charset="0"/>
            </a:endParaRPr>
          </a:p>
          <a:p>
            <a:pPr lvl="1"/>
            <a:r>
              <a:rPr lang="es-ES" b="0" dirty="0" err="1" smtClean="0">
                <a:solidFill>
                  <a:srgbClr val="000000"/>
                </a:solidFill>
                <a:effectLst/>
                <a:latin typeface="Consolas" panose="020B0609020204030204" pitchFamily="49" charset="0"/>
              </a:rPr>
              <a:t>Node</a:t>
            </a:r>
            <a:r>
              <a:rPr lang="es-ES" b="0" dirty="0" smtClean="0">
                <a:solidFill>
                  <a:srgbClr val="000000"/>
                </a:solidFill>
                <a:effectLst/>
                <a:latin typeface="Consolas" panose="020B0609020204030204" pitchFamily="49" charset="0"/>
              </a:rPr>
              <a:t>&lt;</a:t>
            </a:r>
            <a:r>
              <a:rPr lang="es-ES" b="0" dirty="0" err="1" smtClean="0">
                <a:solidFill>
                  <a:srgbClr val="0000FF"/>
                </a:solidFill>
                <a:effectLst/>
                <a:latin typeface="Consolas" panose="020B0609020204030204" pitchFamily="49" charset="0"/>
              </a:rPr>
              <a:t>int</a:t>
            </a:r>
            <a:r>
              <a:rPr lang="es-ES" b="0" dirty="0" smtClean="0">
                <a:solidFill>
                  <a:srgbClr val="000000"/>
                </a:solidFill>
                <a:effectLst/>
                <a:latin typeface="Consolas" panose="020B0609020204030204" pitchFamily="49" charset="0"/>
              </a:rPr>
              <a:t>&gt; &amp;</a:t>
            </a:r>
            <a:r>
              <a:rPr lang="es-ES" b="0" dirty="0" err="1" smtClean="0">
                <a:solidFill>
                  <a:srgbClr val="000000"/>
                </a:solidFill>
                <a:effectLst/>
                <a:latin typeface="Consolas" panose="020B0609020204030204" pitchFamily="49" charset="0"/>
              </a:rPr>
              <a:t>refNode</a:t>
            </a:r>
            <a:r>
              <a:rPr lang="es-ES" b="0" dirty="0" smtClean="0">
                <a:solidFill>
                  <a:srgbClr val="000000"/>
                </a:solidFill>
                <a:effectLst/>
                <a:latin typeface="Consolas" panose="020B0609020204030204" pitchFamily="49" charset="0"/>
              </a:rPr>
              <a:t> = </a:t>
            </a:r>
            <a:r>
              <a:rPr lang="es-ES" b="0" dirty="0" err="1" smtClean="0">
                <a:solidFill>
                  <a:srgbClr val="000000"/>
                </a:solidFill>
                <a:effectLst/>
                <a:latin typeface="Consolas" panose="020B0609020204030204" pitchFamily="49" charset="0"/>
              </a:rPr>
              <a:t>node</a:t>
            </a:r>
            <a:r>
              <a:rPr lang="es-ES" b="0" dirty="0" smtClean="0">
                <a:solidFill>
                  <a:srgbClr val="000000"/>
                </a:solidFill>
                <a:effectLst/>
                <a:latin typeface="Consolas" panose="020B0609020204030204" pitchFamily="49" charset="0"/>
              </a:rPr>
              <a:t>; </a:t>
            </a:r>
            <a:r>
              <a:rPr lang="es-ES" b="0" dirty="0" smtClean="0">
                <a:solidFill>
                  <a:srgbClr val="008000"/>
                </a:solidFill>
                <a:effectLst/>
                <a:latin typeface="Consolas" panose="020B0609020204030204" pitchFamily="49" charset="0"/>
              </a:rPr>
              <a:t>// Por Referencia</a:t>
            </a:r>
            <a:endParaRPr lang="es-ES" b="0" dirty="0" smtClean="0">
              <a:solidFill>
                <a:srgbClr val="000000"/>
              </a:solidFill>
              <a:effectLst/>
              <a:latin typeface="Consolas" panose="020B0609020204030204" pitchFamily="49" charset="0"/>
            </a:endParaRPr>
          </a:p>
          <a:p>
            <a:pPr lvl="1"/>
            <a:r>
              <a:rPr lang="es-ES" b="0" dirty="0" err="1" smtClean="0">
                <a:solidFill>
                  <a:srgbClr val="000000"/>
                </a:solidFill>
                <a:effectLst/>
                <a:latin typeface="Consolas" panose="020B0609020204030204" pitchFamily="49" charset="0"/>
              </a:rPr>
              <a:t>Node</a:t>
            </a:r>
            <a:r>
              <a:rPr lang="es-ES" b="0" dirty="0" smtClean="0">
                <a:solidFill>
                  <a:srgbClr val="000000"/>
                </a:solidFill>
                <a:effectLst/>
                <a:latin typeface="Consolas" panose="020B0609020204030204" pitchFamily="49" charset="0"/>
              </a:rPr>
              <a:t>&lt;</a:t>
            </a:r>
            <a:r>
              <a:rPr lang="es-ES" b="0" dirty="0" err="1" smtClean="0">
                <a:solidFill>
                  <a:srgbClr val="0000FF"/>
                </a:solidFill>
                <a:effectLst/>
                <a:latin typeface="Consolas" panose="020B0609020204030204" pitchFamily="49" charset="0"/>
              </a:rPr>
              <a:t>int</a:t>
            </a:r>
            <a:r>
              <a:rPr lang="es-ES" b="0" dirty="0" smtClean="0">
                <a:solidFill>
                  <a:srgbClr val="000000"/>
                </a:solidFill>
                <a:effectLst/>
                <a:latin typeface="Consolas" panose="020B0609020204030204" pitchFamily="49" charset="0"/>
              </a:rPr>
              <a:t>&gt; *</a:t>
            </a:r>
            <a:r>
              <a:rPr lang="es-ES" b="0" dirty="0" err="1" smtClean="0">
                <a:solidFill>
                  <a:srgbClr val="000000"/>
                </a:solidFill>
                <a:effectLst/>
                <a:latin typeface="Consolas" panose="020B0609020204030204" pitchFamily="49" charset="0"/>
              </a:rPr>
              <a:t>ptrNode</a:t>
            </a:r>
            <a:r>
              <a:rPr lang="es-ES" b="0" dirty="0" smtClean="0">
                <a:solidFill>
                  <a:srgbClr val="000000"/>
                </a:solidFill>
                <a:effectLst/>
                <a:latin typeface="Consolas" panose="020B0609020204030204" pitchFamily="49" charset="0"/>
              </a:rPr>
              <a:t> = &amp;</a:t>
            </a:r>
            <a:r>
              <a:rPr lang="es-ES" b="0" dirty="0" err="1" smtClean="0">
                <a:solidFill>
                  <a:srgbClr val="000000"/>
                </a:solidFill>
                <a:effectLst/>
                <a:latin typeface="Consolas" panose="020B0609020204030204" pitchFamily="49" charset="0"/>
              </a:rPr>
              <a:t>node</a:t>
            </a:r>
            <a:r>
              <a:rPr lang="es-ES" b="0" dirty="0" smtClean="0">
                <a:solidFill>
                  <a:srgbClr val="000000"/>
                </a:solidFill>
                <a:effectLst/>
                <a:latin typeface="Consolas" panose="020B0609020204030204" pitchFamily="49" charset="0"/>
              </a:rPr>
              <a:t>; </a:t>
            </a:r>
            <a:r>
              <a:rPr lang="es-ES" b="0" dirty="0" smtClean="0">
                <a:solidFill>
                  <a:srgbClr val="008000"/>
                </a:solidFill>
                <a:effectLst/>
                <a:latin typeface="Consolas" panose="020B0609020204030204" pitchFamily="49" charset="0"/>
              </a:rPr>
              <a:t>//Por Puntero</a:t>
            </a:r>
            <a:endParaRPr lang="es-ES" b="0" dirty="0" smtClean="0">
              <a:solidFill>
                <a:srgbClr val="000000"/>
              </a:solidFill>
              <a:effectLst/>
              <a:latin typeface="Consolas" panose="020B0609020204030204" pitchFamily="49" charset="0"/>
            </a:endParaRPr>
          </a:p>
          <a:p>
            <a:pPr lvl="1"/>
            <a:r>
              <a:rPr lang="es-ES" b="0" dirty="0" err="1" smtClean="0">
                <a:solidFill>
                  <a:srgbClr val="000000"/>
                </a:solidFill>
                <a:effectLst/>
                <a:latin typeface="Consolas" panose="020B0609020204030204" pitchFamily="49" charset="0"/>
              </a:rPr>
              <a:t>Node</a:t>
            </a:r>
            <a:r>
              <a:rPr lang="es-ES" b="0" dirty="0" smtClean="0">
                <a:solidFill>
                  <a:srgbClr val="000000"/>
                </a:solidFill>
                <a:effectLst/>
                <a:latin typeface="Consolas" panose="020B0609020204030204" pitchFamily="49" charset="0"/>
              </a:rPr>
              <a:t>&lt;</a:t>
            </a:r>
            <a:r>
              <a:rPr lang="es-ES" b="0" dirty="0" err="1" smtClean="0">
                <a:solidFill>
                  <a:srgbClr val="0000FF"/>
                </a:solidFill>
                <a:effectLst/>
                <a:latin typeface="Consolas" panose="020B0609020204030204" pitchFamily="49" charset="0"/>
              </a:rPr>
              <a:t>int</a:t>
            </a:r>
            <a:r>
              <a:rPr lang="es-ES" b="0" dirty="0" smtClean="0">
                <a:solidFill>
                  <a:srgbClr val="000000"/>
                </a:solidFill>
                <a:effectLst/>
                <a:latin typeface="Consolas" panose="020B0609020204030204" pitchFamily="49" charset="0"/>
              </a:rPr>
              <a:t>&gt; </a:t>
            </a:r>
            <a:r>
              <a:rPr lang="es-ES" b="0" dirty="0" err="1" smtClean="0">
                <a:solidFill>
                  <a:srgbClr val="000000"/>
                </a:solidFill>
                <a:effectLst/>
                <a:latin typeface="Consolas" panose="020B0609020204030204" pitchFamily="49" charset="0"/>
              </a:rPr>
              <a:t>otherNode</a:t>
            </a:r>
            <a:r>
              <a:rPr lang="es-ES" b="0" dirty="0" smtClean="0">
                <a:solidFill>
                  <a:srgbClr val="000000"/>
                </a:solidFill>
                <a:effectLst/>
                <a:latin typeface="Consolas" panose="020B0609020204030204" pitchFamily="49" charset="0"/>
              </a:rPr>
              <a:t> = </a:t>
            </a:r>
            <a:r>
              <a:rPr lang="es-ES" b="0" dirty="0" err="1" smtClean="0">
                <a:solidFill>
                  <a:srgbClr val="000000"/>
                </a:solidFill>
                <a:effectLst/>
                <a:latin typeface="Consolas" panose="020B0609020204030204" pitchFamily="49" charset="0"/>
              </a:rPr>
              <a:t>refNode</a:t>
            </a:r>
            <a:r>
              <a:rPr lang="es-ES" b="0" dirty="0" smtClean="0">
                <a:solidFill>
                  <a:srgbClr val="000000"/>
                </a:solidFill>
                <a:effectLst/>
                <a:latin typeface="Consolas" panose="020B0609020204030204" pitchFamily="49" charset="0"/>
              </a:rPr>
              <a:t>; </a:t>
            </a:r>
          </a:p>
          <a:p>
            <a:pPr lvl="1"/>
            <a:r>
              <a:rPr lang="es-ES" b="0" dirty="0" smtClean="0">
                <a:solidFill>
                  <a:srgbClr val="000000"/>
                </a:solidFill>
                <a:effectLst/>
                <a:latin typeface="Consolas" panose="020B0609020204030204" pitchFamily="49" charset="0"/>
              </a:rPr>
              <a:t/>
            </a:r>
            <a:br>
              <a:rPr lang="es-ES" b="0" dirty="0" smtClean="0">
                <a:solidFill>
                  <a:srgbClr val="000000"/>
                </a:solidFill>
                <a:effectLst/>
                <a:latin typeface="Consolas" panose="020B0609020204030204" pitchFamily="49" charset="0"/>
              </a:rPr>
            </a:br>
            <a:r>
              <a:rPr lang="es-ES" b="0" dirty="0" err="1" smtClean="0">
                <a:solidFill>
                  <a:srgbClr val="000000"/>
                </a:solidFill>
                <a:effectLst/>
                <a:latin typeface="Consolas" panose="020B0609020204030204" pitchFamily="49" charset="0"/>
              </a:rPr>
              <a:t>node</a:t>
            </a:r>
            <a:r>
              <a:rPr lang="es-ES" b="0" dirty="0" smtClean="0">
                <a:solidFill>
                  <a:srgbClr val="000000"/>
                </a:solidFill>
                <a:effectLst/>
                <a:latin typeface="Consolas" panose="020B0609020204030204" pitchFamily="49" charset="0"/>
              </a:rPr>
              <a:t> = </a:t>
            </a:r>
            <a:r>
              <a:rPr lang="es-ES" b="0" dirty="0" smtClean="0">
                <a:solidFill>
                  <a:srgbClr val="09885A"/>
                </a:solidFill>
                <a:effectLst/>
                <a:latin typeface="Consolas" panose="020B0609020204030204" pitchFamily="49" charset="0"/>
              </a:rPr>
              <a:t>8</a:t>
            </a:r>
            <a:r>
              <a:rPr lang="es-ES" b="0" dirty="0" smtClean="0">
                <a:solidFill>
                  <a:srgbClr val="000000"/>
                </a:solidFill>
                <a:effectLst/>
                <a:latin typeface="Consolas" panose="020B0609020204030204" pitchFamily="49" charset="0"/>
              </a:rPr>
              <a:t>;</a:t>
            </a:r>
          </a:p>
          <a:p>
            <a:pPr lvl="1"/>
            <a:r>
              <a:rPr lang="es-ES" b="0" dirty="0" err="1" smtClean="0">
                <a:solidFill>
                  <a:srgbClr val="000000"/>
                </a:solidFill>
                <a:effectLst/>
                <a:latin typeface="Consolas" panose="020B0609020204030204" pitchFamily="49" charset="0"/>
              </a:rPr>
              <a:t>refNode</a:t>
            </a:r>
            <a:r>
              <a:rPr lang="es-ES" b="0" dirty="0" smtClean="0">
                <a:solidFill>
                  <a:srgbClr val="000000"/>
                </a:solidFill>
                <a:effectLst/>
                <a:latin typeface="Consolas" panose="020B0609020204030204" pitchFamily="49" charset="0"/>
              </a:rPr>
              <a:t> = </a:t>
            </a:r>
            <a:r>
              <a:rPr lang="es-ES" b="0" dirty="0" smtClean="0">
                <a:solidFill>
                  <a:srgbClr val="09885A"/>
                </a:solidFill>
                <a:effectLst/>
                <a:latin typeface="Consolas" panose="020B0609020204030204" pitchFamily="49" charset="0"/>
              </a:rPr>
              <a:t>10</a:t>
            </a:r>
            <a:r>
              <a:rPr lang="es-ES" b="0" dirty="0" smtClean="0">
                <a:solidFill>
                  <a:srgbClr val="000000"/>
                </a:solidFill>
                <a:effectLst/>
                <a:latin typeface="Consolas" panose="020B0609020204030204" pitchFamily="49" charset="0"/>
              </a:rPr>
              <a:t>;</a:t>
            </a:r>
          </a:p>
          <a:p>
            <a:pPr lvl="1"/>
            <a:r>
              <a:rPr lang="es-ES" b="0" dirty="0" smtClean="0">
                <a:solidFill>
                  <a:srgbClr val="000000"/>
                </a:solidFill>
                <a:effectLst/>
                <a:latin typeface="Consolas" panose="020B0609020204030204" pitchFamily="49" charset="0"/>
              </a:rPr>
              <a:t>*</a:t>
            </a:r>
            <a:r>
              <a:rPr lang="es-ES" b="0" dirty="0" err="1" smtClean="0">
                <a:solidFill>
                  <a:srgbClr val="000000"/>
                </a:solidFill>
                <a:effectLst/>
                <a:latin typeface="Consolas" panose="020B0609020204030204" pitchFamily="49" charset="0"/>
              </a:rPr>
              <a:t>ptrNode</a:t>
            </a:r>
            <a:r>
              <a:rPr lang="es-ES" b="0" dirty="0" smtClean="0">
                <a:solidFill>
                  <a:srgbClr val="000000"/>
                </a:solidFill>
                <a:effectLst/>
                <a:latin typeface="Consolas" panose="020B0609020204030204" pitchFamily="49" charset="0"/>
              </a:rPr>
              <a:t> = </a:t>
            </a:r>
            <a:r>
              <a:rPr lang="es-ES" b="0" dirty="0" smtClean="0">
                <a:solidFill>
                  <a:srgbClr val="09885A"/>
                </a:solidFill>
                <a:effectLst/>
                <a:latin typeface="Consolas" panose="020B0609020204030204" pitchFamily="49" charset="0"/>
              </a:rPr>
              <a:t>12</a:t>
            </a:r>
            <a:r>
              <a:rPr lang="es-ES" b="0" dirty="0" smtClean="0">
                <a:solidFill>
                  <a:srgbClr val="000000"/>
                </a:solidFill>
                <a:effectLst/>
                <a:latin typeface="Consolas" panose="020B0609020204030204" pitchFamily="49" charset="0"/>
              </a:rPr>
              <a:t>;</a:t>
            </a:r>
          </a:p>
          <a:p>
            <a:pPr lvl="1"/>
            <a:r>
              <a:rPr lang="es-ES" b="0" dirty="0" smtClean="0">
                <a:solidFill>
                  <a:srgbClr val="000000"/>
                </a:solidFill>
                <a:effectLst/>
                <a:latin typeface="Consolas" panose="020B0609020204030204" pitchFamily="49" charset="0"/>
              </a:rPr>
              <a:t/>
            </a:r>
            <a:br>
              <a:rPr lang="es-ES" b="0" dirty="0" smtClean="0">
                <a:solidFill>
                  <a:srgbClr val="000000"/>
                </a:solidFill>
                <a:effectLst/>
                <a:latin typeface="Consolas" panose="020B0609020204030204" pitchFamily="49" charset="0"/>
              </a:rPr>
            </a:br>
            <a:r>
              <a:rPr lang="es-ES" b="0" dirty="0" err="1" smtClean="0">
                <a:solidFill>
                  <a:srgbClr val="000000"/>
                </a:solidFill>
                <a:effectLst/>
                <a:latin typeface="Consolas" panose="020B0609020204030204" pitchFamily="49" charset="0"/>
              </a:rPr>
              <a:t>cout</a:t>
            </a:r>
            <a:r>
              <a:rPr lang="es-ES" b="0" dirty="0" smtClean="0">
                <a:solidFill>
                  <a:srgbClr val="000000"/>
                </a:solidFill>
                <a:effectLst/>
                <a:latin typeface="Consolas" panose="020B0609020204030204" pitchFamily="49" charset="0"/>
              </a:rPr>
              <a:t> &lt;&lt; </a:t>
            </a:r>
            <a:r>
              <a:rPr lang="es-ES" b="0" dirty="0" smtClean="0">
                <a:solidFill>
                  <a:srgbClr val="A31515"/>
                </a:solidFill>
                <a:effectLst/>
                <a:latin typeface="Consolas" panose="020B0609020204030204" pitchFamily="49" charset="0"/>
              </a:rPr>
              <a:t>"</a:t>
            </a:r>
            <a:r>
              <a:rPr lang="es-ES" b="0" dirty="0" err="1" smtClean="0">
                <a:solidFill>
                  <a:srgbClr val="A31515"/>
                </a:solidFill>
                <a:effectLst/>
                <a:latin typeface="Consolas" panose="020B0609020204030204" pitchFamily="49" charset="0"/>
              </a:rPr>
              <a:t>node.value</a:t>
            </a:r>
            <a:r>
              <a:rPr lang="es-ES" b="0" dirty="0" smtClean="0">
                <a:solidFill>
                  <a:srgbClr val="A31515"/>
                </a:solidFill>
                <a:effectLst/>
                <a:latin typeface="Consolas" panose="020B0609020204030204" pitchFamily="49" charset="0"/>
              </a:rPr>
              <a:t>      : "</a:t>
            </a:r>
            <a:r>
              <a:rPr lang="es-ES" b="0" dirty="0" smtClean="0">
                <a:solidFill>
                  <a:srgbClr val="000000"/>
                </a:solidFill>
                <a:effectLst/>
                <a:latin typeface="Consolas" panose="020B0609020204030204" pitchFamily="49" charset="0"/>
              </a:rPr>
              <a:t> &lt;&lt; </a:t>
            </a:r>
            <a:r>
              <a:rPr lang="es-ES" b="0" dirty="0" err="1" smtClean="0">
                <a:solidFill>
                  <a:srgbClr val="000000"/>
                </a:solidFill>
                <a:effectLst/>
                <a:latin typeface="Consolas" panose="020B0609020204030204" pitchFamily="49" charset="0"/>
              </a:rPr>
              <a:t>node.</a:t>
            </a:r>
            <a:r>
              <a:rPr lang="es-ES" b="0" dirty="0" err="1" smtClean="0">
                <a:solidFill>
                  <a:srgbClr val="001080"/>
                </a:solidFill>
                <a:effectLst/>
                <a:latin typeface="Consolas" panose="020B0609020204030204" pitchFamily="49" charset="0"/>
              </a:rPr>
              <a:t>value</a:t>
            </a:r>
            <a:r>
              <a:rPr lang="es-ES" b="0" dirty="0" smtClean="0">
                <a:solidFill>
                  <a:srgbClr val="000000"/>
                </a:solidFill>
                <a:effectLst/>
                <a:latin typeface="Consolas" panose="020B0609020204030204" pitchFamily="49" charset="0"/>
              </a:rPr>
              <a:t> &lt;&lt; </a:t>
            </a:r>
            <a:r>
              <a:rPr lang="es-ES" b="0" dirty="0" err="1" smtClean="0">
                <a:solidFill>
                  <a:srgbClr val="000000"/>
                </a:solidFill>
                <a:effectLst/>
                <a:latin typeface="Consolas" panose="020B0609020204030204" pitchFamily="49" charset="0"/>
              </a:rPr>
              <a:t>endl</a:t>
            </a:r>
            <a:r>
              <a:rPr lang="es-ES" b="0" dirty="0" smtClean="0">
                <a:solidFill>
                  <a:srgbClr val="000000"/>
                </a:solidFill>
                <a:effectLst/>
                <a:latin typeface="Consolas" panose="020B0609020204030204" pitchFamily="49" charset="0"/>
              </a:rPr>
              <a:t>;</a:t>
            </a:r>
          </a:p>
          <a:p>
            <a:pPr lvl="1"/>
            <a:r>
              <a:rPr lang="es-ES" b="0" dirty="0" err="1" smtClean="0">
                <a:solidFill>
                  <a:srgbClr val="000000"/>
                </a:solidFill>
                <a:effectLst/>
                <a:latin typeface="Consolas" panose="020B0609020204030204" pitchFamily="49" charset="0"/>
              </a:rPr>
              <a:t>cout</a:t>
            </a:r>
            <a:r>
              <a:rPr lang="es-ES" b="0" dirty="0" smtClean="0">
                <a:solidFill>
                  <a:srgbClr val="000000"/>
                </a:solidFill>
                <a:effectLst/>
                <a:latin typeface="Consolas" panose="020B0609020204030204" pitchFamily="49" charset="0"/>
              </a:rPr>
              <a:t> &lt;&lt; </a:t>
            </a:r>
            <a:r>
              <a:rPr lang="es-ES" b="0" dirty="0" smtClean="0">
                <a:solidFill>
                  <a:srgbClr val="A31515"/>
                </a:solidFill>
                <a:effectLst/>
                <a:latin typeface="Consolas" panose="020B0609020204030204" pitchFamily="49" charset="0"/>
              </a:rPr>
              <a:t>"</a:t>
            </a:r>
            <a:r>
              <a:rPr lang="es-ES" b="0" dirty="0" err="1" smtClean="0">
                <a:solidFill>
                  <a:srgbClr val="A31515"/>
                </a:solidFill>
                <a:effectLst/>
                <a:latin typeface="Consolas" panose="020B0609020204030204" pitchFamily="49" charset="0"/>
              </a:rPr>
              <a:t>refNode.value</a:t>
            </a:r>
            <a:r>
              <a:rPr lang="es-ES" b="0" dirty="0" smtClean="0">
                <a:solidFill>
                  <a:srgbClr val="A31515"/>
                </a:solidFill>
                <a:effectLst/>
                <a:latin typeface="Consolas" panose="020B0609020204030204" pitchFamily="49" charset="0"/>
              </a:rPr>
              <a:t>   : "</a:t>
            </a:r>
            <a:r>
              <a:rPr lang="es-ES" b="0" dirty="0" smtClean="0">
                <a:solidFill>
                  <a:srgbClr val="000000"/>
                </a:solidFill>
                <a:effectLst/>
                <a:latin typeface="Consolas" panose="020B0609020204030204" pitchFamily="49" charset="0"/>
              </a:rPr>
              <a:t> &lt;&lt; </a:t>
            </a:r>
            <a:r>
              <a:rPr lang="es-ES" b="0" dirty="0" err="1" smtClean="0">
                <a:solidFill>
                  <a:srgbClr val="000000"/>
                </a:solidFill>
                <a:effectLst/>
                <a:latin typeface="Consolas" panose="020B0609020204030204" pitchFamily="49" charset="0"/>
              </a:rPr>
              <a:t>refNode.</a:t>
            </a:r>
            <a:r>
              <a:rPr lang="es-ES" b="0" dirty="0" err="1" smtClean="0">
                <a:solidFill>
                  <a:srgbClr val="001080"/>
                </a:solidFill>
                <a:effectLst/>
                <a:latin typeface="Consolas" panose="020B0609020204030204" pitchFamily="49" charset="0"/>
              </a:rPr>
              <a:t>value</a:t>
            </a:r>
            <a:r>
              <a:rPr lang="es-ES" b="0" dirty="0" smtClean="0">
                <a:solidFill>
                  <a:srgbClr val="000000"/>
                </a:solidFill>
                <a:effectLst/>
                <a:latin typeface="Consolas" panose="020B0609020204030204" pitchFamily="49" charset="0"/>
              </a:rPr>
              <a:t> &lt;&lt; </a:t>
            </a:r>
            <a:r>
              <a:rPr lang="es-ES" b="0" dirty="0" err="1" smtClean="0">
                <a:solidFill>
                  <a:srgbClr val="000000"/>
                </a:solidFill>
                <a:effectLst/>
                <a:latin typeface="Consolas" panose="020B0609020204030204" pitchFamily="49" charset="0"/>
              </a:rPr>
              <a:t>endl</a:t>
            </a:r>
            <a:r>
              <a:rPr lang="es-ES" b="0" dirty="0" smtClean="0">
                <a:solidFill>
                  <a:srgbClr val="000000"/>
                </a:solidFill>
                <a:effectLst/>
                <a:latin typeface="Consolas" panose="020B0609020204030204" pitchFamily="49" charset="0"/>
              </a:rPr>
              <a:t>;</a:t>
            </a:r>
          </a:p>
          <a:p>
            <a:pPr lvl="1"/>
            <a:r>
              <a:rPr lang="es-ES" b="0" dirty="0" err="1" smtClean="0">
                <a:solidFill>
                  <a:srgbClr val="000000"/>
                </a:solidFill>
                <a:effectLst/>
                <a:latin typeface="Consolas" panose="020B0609020204030204" pitchFamily="49" charset="0"/>
              </a:rPr>
              <a:t>cout</a:t>
            </a:r>
            <a:r>
              <a:rPr lang="es-ES" b="0" dirty="0" smtClean="0">
                <a:solidFill>
                  <a:srgbClr val="000000"/>
                </a:solidFill>
                <a:effectLst/>
                <a:latin typeface="Consolas" panose="020B0609020204030204" pitchFamily="49" charset="0"/>
              </a:rPr>
              <a:t> &lt;&lt; </a:t>
            </a:r>
            <a:r>
              <a:rPr lang="es-ES" b="0" dirty="0" smtClean="0">
                <a:solidFill>
                  <a:srgbClr val="A31515"/>
                </a:solidFill>
                <a:effectLst/>
                <a:latin typeface="Consolas" panose="020B0609020204030204" pitchFamily="49" charset="0"/>
              </a:rPr>
              <a:t>"</a:t>
            </a:r>
            <a:r>
              <a:rPr lang="es-ES" b="0" dirty="0" err="1" smtClean="0">
                <a:solidFill>
                  <a:srgbClr val="A31515"/>
                </a:solidFill>
                <a:effectLst/>
                <a:latin typeface="Consolas" panose="020B0609020204030204" pitchFamily="49" charset="0"/>
              </a:rPr>
              <a:t>ptrNode</a:t>
            </a:r>
            <a:r>
              <a:rPr lang="es-ES" b="0" dirty="0" smtClean="0">
                <a:solidFill>
                  <a:srgbClr val="A31515"/>
                </a:solidFill>
                <a:effectLst/>
                <a:latin typeface="Consolas" panose="020B0609020204030204" pitchFamily="49" charset="0"/>
              </a:rPr>
              <a:t>-&gt;</a:t>
            </a:r>
            <a:r>
              <a:rPr lang="es-ES" b="0" dirty="0" err="1" smtClean="0">
                <a:solidFill>
                  <a:srgbClr val="A31515"/>
                </a:solidFill>
                <a:effectLst/>
                <a:latin typeface="Consolas" panose="020B0609020204030204" pitchFamily="49" charset="0"/>
              </a:rPr>
              <a:t>value</a:t>
            </a:r>
            <a:r>
              <a:rPr lang="es-ES" b="0" dirty="0" smtClean="0">
                <a:solidFill>
                  <a:srgbClr val="A31515"/>
                </a:solidFill>
                <a:effectLst/>
                <a:latin typeface="Consolas" panose="020B0609020204030204" pitchFamily="49" charset="0"/>
              </a:rPr>
              <a:t>  : "</a:t>
            </a:r>
            <a:r>
              <a:rPr lang="es-ES" b="0" dirty="0" smtClean="0">
                <a:solidFill>
                  <a:srgbClr val="000000"/>
                </a:solidFill>
                <a:effectLst/>
                <a:latin typeface="Consolas" panose="020B0609020204030204" pitchFamily="49" charset="0"/>
              </a:rPr>
              <a:t> &lt;&lt; </a:t>
            </a:r>
            <a:r>
              <a:rPr lang="es-ES" b="0" dirty="0" err="1" smtClean="0">
                <a:solidFill>
                  <a:srgbClr val="000000"/>
                </a:solidFill>
                <a:effectLst/>
                <a:latin typeface="Consolas" panose="020B0609020204030204" pitchFamily="49" charset="0"/>
              </a:rPr>
              <a:t>ptrNode</a:t>
            </a:r>
            <a:r>
              <a:rPr lang="es-ES" b="0" dirty="0" smtClean="0">
                <a:solidFill>
                  <a:srgbClr val="000000"/>
                </a:solidFill>
                <a:effectLst/>
                <a:latin typeface="Consolas" panose="020B0609020204030204" pitchFamily="49" charset="0"/>
              </a:rPr>
              <a:t>-&gt;</a:t>
            </a:r>
            <a:r>
              <a:rPr lang="es-ES" b="0" dirty="0" err="1" smtClean="0">
                <a:solidFill>
                  <a:srgbClr val="001080"/>
                </a:solidFill>
                <a:effectLst/>
                <a:latin typeface="Consolas" panose="020B0609020204030204" pitchFamily="49" charset="0"/>
              </a:rPr>
              <a:t>value</a:t>
            </a:r>
            <a:r>
              <a:rPr lang="es-ES" b="0" dirty="0" smtClean="0">
                <a:solidFill>
                  <a:srgbClr val="000000"/>
                </a:solidFill>
                <a:effectLst/>
                <a:latin typeface="Consolas" panose="020B0609020204030204" pitchFamily="49" charset="0"/>
              </a:rPr>
              <a:t> &lt;&lt; </a:t>
            </a:r>
            <a:r>
              <a:rPr lang="es-ES" b="0" dirty="0" err="1" smtClean="0">
                <a:solidFill>
                  <a:srgbClr val="000000"/>
                </a:solidFill>
                <a:effectLst/>
                <a:latin typeface="Consolas" panose="020B0609020204030204" pitchFamily="49" charset="0"/>
              </a:rPr>
              <a:t>endl</a:t>
            </a:r>
            <a:r>
              <a:rPr lang="es-ES" b="0" dirty="0" smtClean="0">
                <a:solidFill>
                  <a:srgbClr val="000000"/>
                </a:solidFill>
                <a:effectLst/>
                <a:latin typeface="Consolas" panose="020B0609020204030204" pitchFamily="49" charset="0"/>
              </a:rPr>
              <a:t>;</a:t>
            </a:r>
          </a:p>
          <a:p>
            <a:pPr lvl="1"/>
            <a:r>
              <a:rPr lang="es-ES" b="0" dirty="0" err="1" smtClean="0">
                <a:solidFill>
                  <a:srgbClr val="000000"/>
                </a:solidFill>
                <a:effectLst/>
                <a:latin typeface="Consolas" panose="020B0609020204030204" pitchFamily="49" charset="0"/>
              </a:rPr>
              <a:t>cout</a:t>
            </a:r>
            <a:r>
              <a:rPr lang="es-ES" b="0" dirty="0" smtClean="0">
                <a:solidFill>
                  <a:srgbClr val="000000"/>
                </a:solidFill>
                <a:effectLst/>
                <a:latin typeface="Consolas" panose="020B0609020204030204" pitchFamily="49" charset="0"/>
              </a:rPr>
              <a:t> &lt;&lt; </a:t>
            </a:r>
            <a:r>
              <a:rPr lang="es-ES" b="0" dirty="0" smtClean="0">
                <a:solidFill>
                  <a:srgbClr val="A31515"/>
                </a:solidFill>
                <a:effectLst/>
                <a:latin typeface="Consolas" panose="020B0609020204030204" pitchFamily="49" charset="0"/>
              </a:rPr>
              <a:t>"</a:t>
            </a:r>
            <a:r>
              <a:rPr lang="es-ES" b="0" dirty="0" err="1" smtClean="0">
                <a:solidFill>
                  <a:srgbClr val="A31515"/>
                </a:solidFill>
                <a:effectLst/>
                <a:latin typeface="Consolas" panose="020B0609020204030204" pitchFamily="49" charset="0"/>
              </a:rPr>
              <a:t>otherNode.value</a:t>
            </a:r>
            <a:r>
              <a:rPr lang="es-ES" b="0" dirty="0" smtClean="0">
                <a:solidFill>
                  <a:srgbClr val="A31515"/>
                </a:solidFill>
                <a:effectLst/>
                <a:latin typeface="Consolas" panose="020B0609020204030204" pitchFamily="49" charset="0"/>
              </a:rPr>
              <a:t> : "</a:t>
            </a:r>
            <a:r>
              <a:rPr lang="es-ES" b="0" dirty="0" smtClean="0">
                <a:solidFill>
                  <a:srgbClr val="000000"/>
                </a:solidFill>
                <a:effectLst/>
                <a:latin typeface="Consolas" panose="020B0609020204030204" pitchFamily="49" charset="0"/>
              </a:rPr>
              <a:t> &lt;&lt; </a:t>
            </a:r>
            <a:r>
              <a:rPr lang="es-ES" b="0" dirty="0" err="1" smtClean="0">
                <a:solidFill>
                  <a:srgbClr val="000000"/>
                </a:solidFill>
                <a:effectLst/>
                <a:latin typeface="Consolas" panose="020B0609020204030204" pitchFamily="49" charset="0"/>
              </a:rPr>
              <a:t>otherNode.</a:t>
            </a:r>
            <a:r>
              <a:rPr lang="es-ES" b="0" dirty="0" err="1" smtClean="0">
                <a:solidFill>
                  <a:srgbClr val="001080"/>
                </a:solidFill>
                <a:effectLst/>
                <a:latin typeface="Consolas" panose="020B0609020204030204" pitchFamily="49" charset="0"/>
              </a:rPr>
              <a:t>value</a:t>
            </a:r>
            <a:r>
              <a:rPr lang="es-ES" b="0" dirty="0" smtClean="0">
                <a:solidFill>
                  <a:srgbClr val="000000"/>
                </a:solidFill>
                <a:effectLst/>
                <a:latin typeface="Consolas" panose="020B0609020204030204" pitchFamily="49" charset="0"/>
              </a:rPr>
              <a:t> &lt;&lt; </a:t>
            </a:r>
            <a:r>
              <a:rPr lang="es-ES" b="0" dirty="0" err="1" smtClean="0">
                <a:solidFill>
                  <a:srgbClr val="000000"/>
                </a:solidFill>
                <a:effectLst/>
                <a:latin typeface="Consolas" panose="020B0609020204030204" pitchFamily="49" charset="0"/>
              </a:rPr>
              <a:t>endl</a:t>
            </a:r>
            <a:r>
              <a:rPr lang="es-ES" b="0" dirty="0" smtClean="0">
                <a:solidFill>
                  <a:srgbClr val="000000"/>
                </a:solidFill>
                <a:effectLst/>
                <a:latin typeface="Consolas" panose="020B0609020204030204" pitchFamily="49" charset="0"/>
              </a:rPr>
              <a:t>;</a:t>
            </a:r>
          </a:p>
          <a:p>
            <a:pPr lvl="1"/>
            <a:endParaRPr lang="es-ES" dirty="0">
              <a:solidFill>
                <a:srgbClr val="000000"/>
              </a:solidFill>
              <a:latin typeface="Consolas" panose="020B0609020204030204" pitchFamily="49" charset="0"/>
            </a:endParaRPr>
          </a:p>
          <a:p>
            <a:pPr lvl="1"/>
            <a:r>
              <a:rPr lang="es-ES" b="0" dirty="0" err="1" smtClean="0">
                <a:solidFill>
                  <a:srgbClr val="AF00DB"/>
                </a:solidFill>
                <a:effectLst/>
                <a:latin typeface="Consolas" panose="020B0609020204030204" pitchFamily="49" charset="0"/>
              </a:rPr>
              <a:t>return</a:t>
            </a:r>
            <a:r>
              <a:rPr lang="es-ES" b="0" dirty="0" smtClean="0">
                <a:solidFill>
                  <a:srgbClr val="000000"/>
                </a:solidFill>
                <a:effectLst/>
                <a:latin typeface="Consolas" panose="020B0609020204030204" pitchFamily="49" charset="0"/>
              </a:rPr>
              <a:t> </a:t>
            </a:r>
            <a:r>
              <a:rPr lang="es-ES" b="0" dirty="0" smtClean="0">
                <a:solidFill>
                  <a:srgbClr val="09885A"/>
                </a:solidFill>
                <a:effectLst/>
                <a:latin typeface="Consolas" panose="020B0609020204030204" pitchFamily="49" charset="0"/>
              </a:rPr>
              <a:t>0</a:t>
            </a:r>
            <a:r>
              <a:rPr lang="es-ES" b="0" dirty="0" smtClean="0">
                <a:solidFill>
                  <a:srgbClr val="000000"/>
                </a:solidFill>
                <a:effectLst/>
                <a:latin typeface="Consolas" panose="020B0609020204030204" pitchFamily="49" charset="0"/>
              </a:rPr>
              <a:t>;</a:t>
            </a:r>
          </a:p>
          <a:p>
            <a:r>
              <a:rPr lang="es-ES" b="0" dirty="0" smtClean="0">
                <a:solidFill>
                  <a:srgbClr val="000000"/>
                </a:solidFill>
                <a:effectLst/>
                <a:latin typeface="Consolas" panose="020B0609020204030204" pitchFamily="49" charset="0"/>
              </a:rPr>
              <a:t>}</a:t>
            </a:r>
            <a:endParaRPr lang="es-ES" b="0" dirty="0">
              <a:solidFill>
                <a:srgbClr val="000000"/>
              </a:solidFill>
              <a:effectLst/>
              <a:latin typeface="Consolas" panose="020B0609020204030204" pitchFamily="49" charset="0"/>
            </a:endParaRPr>
          </a:p>
        </p:txBody>
      </p:sp>
      <p:sp>
        <p:nvSpPr>
          <p:cNvPr id="8" name="Rectángulo 7"/>
          <p:cNvSpPr/>
          <p:nvPr/>
        </p:nvSpPr>
        <p:spPr>
          <a:xfrm>
            <a:off x="0" y="5103674"/>
            <a:ext cx="6096000" cy="1754326"/>
          </a:xfrm>
          <a:prstGeom prst="rect">
            <a:avLst/>
          </a:prstGeom>
        </p:spPr>
        <p:txBody>
          <a:bodyPr>
            <a:spAutoFit/>
          </a:bodyPr>
          <a:lstStyle/>
          <a:p>
            <a:r>
              <a:rPr lang="es-ES" dirty="0" smtClean="0">
                <a:solidFill>
                  <a:srgbClr val="000000"/>
                </a:solidFill>
                <a:latin typeface="Consolas" panose="020B0609020204030204" pitchFamily="49" charset="0"/>
              </a:rPr>
              <a:t>O</a:t>
            </a:r>
            <a:r>
              <a:rPr lang="es-ES" b="0" dirty="0" smtClean="0">
                <a:solidFill>
                  <a:srgbClr val="000000"/>
                </a:solidFill>
                <a:effectLst/>
                <a:latin typeface="Consolas" panose="020B0609020204030204" pitchFamily="49" charset="0"/>
              </a:rPr>
              <a:t>utput :</a:t>
            </a:r>
          </a:p>
          <a:p>
            <a:endParaRPr lang="es-ES" b="0" dirty="0" smtClean="0">
              <a:solidFill>
                <a:srgbClr val="000000"/>
              </a:solidFill>
              <a:effectLst/>
              <a:latin typeface="Consolas" panose="020B0609020204030204" pitchFamily="49" charset="0"/>
            </a:endParaRPr>
          </a:p>
          <a:p>
            <a:r>
              <a:rPr lang="es-ES" b="0" dirty="0" err="1" smtClean="0">
                <a:solidFill>
                  <a:srgbClr val="000000"/>
                </a:solidFill>
                <a:effectLst/>
                <a:latin typeface="Consolas" panose="020B0609020204030204" pitchFamily="49" charset="0"/>
              </a:rPr>
              <a:t>node.value</a:t>
            </a:r>
            <a:r>
              <a:rPr lang="es-ES" b="0" dirty="0" smtClean="0">
                <a:solidFill>
                  <a:srgbClr val="000000"/>
                </a:solidFill>
                <a:effectLst/>
                <a:latin typeface="Consolas" panose="020B0609020204030204" pitchFamily="49" charset="0"/>
              </a:rPr>
              <a:t>      : </a:t>
            </a:r>
            <a:r>
              <a:rPr lang="es-ES" b="0" dirty="0" smtClean="0">
                <a:solidFill>
                  <a:srgbClr val="09885A"/>
                </a:solidFill>
                <a:effectLst/>
                <a:latin typeface="Consolas" panose="020B0609020204030204" pitchFamily="49" charset="0"/>
              </a:rPr>
              <a:t>12</a:t>
            </a:r>
            <a:endParaRPr lang="es-ES" b="0" dirty="0" smtClean="0">
              <a:solidFill>
                <a:srgbClr val="000000"/>
              </a:solidFill>
              <a:effectLst/>
              <a:latin typeface="Consolas" panose="020B0609020204030204" pitchFamily="49" charset="0"/>
            </a:endParaRPr>
          </a:p>
          <a:p>
            <a:r>
              <a:rPr lang="es-ES" b="0" dirty="0" err="1" smtClean="0">
                <a:solidFill>
                  <a:srgbClr val="000000"/>
                </a:solidFill>
                <a:effectLst/>
                <a:latin typeface="Consolas" panose="020B0609020204030204" pitchFamily="49" charset="0"/>
              </a:rPr>
              <a:t>refNode.value</a:t>
            </a:r>
            <a:r>
              <a:rPr lang="es-ES" b="0" dirty="0" smtClean="0">
                <a:solidFill>
                  <a:srgbClr val="000000"/>
                </a:solidFill>
                <a:effectLst/>
                <a:latin typeface="Consolas" panose="020B0609020204030204" pitchFamily="49" charset="0"/>
              </a:rPr>
              <a:t>   : </a:t>
            </a:r>
            <a:r>
              <a:rPr lang="es-ES" b="0" dirty="0" smtClean="0">
                <a:solidFill>
                  <a:srgbClr val="09885A"/>
                </a:solidFill>
                <a:effectLst/>
                <a:latin typeface="Consolas" panose="020B0609020204030204" pitchFamily="49" charset="0"/>
              </a:rPr>
              <a:t>12</a:t>
            </a:r>
            <a:endParaRPr lang="es-ES" b="0" dirty="0" smtClean="0">
              <a:solidFill>
                <a:srgbClr val="000000"/>
              </a:solidFill>
              <a:effectLst/>
              <a:latin typeface="Consolas" panose="020B0609020204030204" pitchFamily="49" charset="0"/>
            </a:endParaRPr>
          </a:p>
          <a:p>
            <a:r>
              <a:rPr lang="es-ES" b="0" dirty="0" err="1" smtClean="0">
                <a:solidFill>
                  <a:srgbClr val="000000"/>
                </a:solidFill>
                <a:effectLst/>
                <a:latin typeface="Consolas" panose="020B0609020204030204" pitchFamily="49" charset="0"/>
              </a:rPr>
              <a:t>ptrNode</a:t>
            </a:r>
            <a:r>
              <a:rPr lang="es-ES" b="0" dirty="0" smtClean="0">
                <a:solidFill>
                  <a:srgbClr val="000000"/>
                </a:solidFill>
                <a:effectLst/>
                <a:latin typeface="Consolas" panose="020B0609020204030204" pitchFamily="49" charset="0"/>
              </a:rPr>
              <a:t>-&gt;</a:t>
            </a:r>
            <a:r>
              <a:rPr lang="es-ES" b="0" dirty="0" err="1" smtClean="0">
                <a:solidFill>
                  <a:srgbClr val="000000"/>
                </a:solidFill>
                <a:effectLst/>
                <a:latin typeface="Consolas" panose="020B0609020204030204" pitchFamily="49" charset="0"/>
              </a:rPr>
              <a:t>value</a:t>
            </a:r>
            <a:r>
              <a:rPr lang="es-ES" b="0" dirty="0" smtClean="0">
                <a:solidFill>
                  <a:srgbClr val="000000"/>
                </a:solidFill>
                <a:effectLst/>
                <a:latin typeface="Consolas" panose="020B0609020204030204" pitchFamily="49" charset="0"/>
              </a:rPr>
              <a:t>  : </a:t>
            </a:r>
            <a:r>
              <a:rPr lang="es-ES" b="0" dirty="0" smtClean="0">
                <a:solidFill>
                  <a:srgbClr val="09885A"/>
                </a:solidFill>
                <a:effectLst/>
                <a:latin typeface="Consolas" panose="020B0609020204030204" pitchFamily="49" charset="0"/>
              </a:rPr>
              <a:t>12</a:t>
            </a:r>
            <a:endParaRPr lang="es-ES" b="0" dirty="0" smtClean="0">
              <a:solidFill>
                <a:srgbClr val="000000"/>
              </a:solidFill>
              <a:effectLst/>
              <a:latin typeface="Consolas" panose="020B0609020204030204" pitchFamily="49" charset="0"/>
            </a:endParaRPr>
          </a:p>
          <a:p>
            <a:r>
              <a:rPr lang="es-ES" b="0" dirty="0" err="1" smtClean="0">
                <a:solidFill>
                  <a:srgbClr val="000000"/>
                </a:solidFill>
                <a:effectLst/>
                <a:latin typeface="Consolas" panose="020B0609020204030204" pitchFamily="49" charset="0"/>
              </a:rPr>
              <a:t>otherNode.value</a:t>
            </a:r>
            <a:r>
              <a:rPr lang="es-ES" b="0" dirty="0" smtClean="0">
                <a:solidFill>
                  <a:srgbClr val="000000"/>
                </a:solidFill>
                <a:effectLst/>
                <a:latin typeface="Consolas" panose="020B0609020204030204" pitchFamily="49" charset="0"/>
              </a:rPr>
              <a:t> : </a:t>
            </a:r>
            <a:r>
              <a:rPr lang="es-ES" b="0" dirty="0" smtClean="0">
                <a:solidFill>
                  <a:srgbClr val="09885A"/>
                </a:solidFill>
                <a:effectLst/>
                <a:latin typeface="Consolas" panose="020B0609020204030204" pitchFamily="49" charset="0"/>
              </a:rPr>
              <a:t>5</a:t>
            </a:r>
            <a:endParaRPr lang="es-E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690311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400" dirty="0"/>
              <a:t>b</a:t>
            </a:r>
            <a:r>
              <a:rPr lang="es-ES" sz="2400" dirty="0" smtClean="0"/>
              <a:t>) </a:t>
            </a:r>
            <a:r>
              <a:rPr lang="es-ES" sz="2400" dirty="0"/>
              <a:t>¿Cuál es la </a:t>
            </a:r>
            <a:r>
              <a:rPr lang="es-ES" sz="2400" dirty="0" err="1"/>
              <a:t>ﬁlosofía</a:t>
            </a:r>
            <a:r>
              <a:rPr lang="es-ES" sz="2400" dirty="0"/>
              <a:t> en el uso de la memoria defendida por C++? </a:t>
            </a:r>
          </a:p>
        </p:txBody>
      </p:sp>
      <p:sp>
        <p:nvSpPr>
          <p:cNvPr id="3" name="Marcador de contenido 2"/>
          <p:cNvSpPr>
            <a:spLocks noGrp="1"/>
          </p:cNvSpPr>
          <p:nvPr>
            <p:ph idx="1"/>
          </p:nvPr>
        </p:nvSpPr>
        <p:spPr/>
        <p:txBody>
          <a:bodyPr>
            <a:normAutofit/>
          </a:bodyPr>
          <a:lstStyle/>
          <a:p>
            <a:r>
              <a:rPr lang="es-CU" dirty="0"/>
              <a:t>La política para la liberación de memoria en c++ es determinista, el programador sabe cuando este ha terminado de usar la memoria y este se encarga de liberarla cuando esta ha cumplido su objetivo</a:t>
            </a:r>
            <a:r>
              <a:rPr lang="es-CU" dirty="0" smtClean="0"/>
              <a:t>,</a:t>
            </a:r>
          </a:p>
          <a:p>
            <a:r>
              <a:rPr lang="es-CU" dirty="0" smtClean="0"/>
              <a:t>Ventajas:</a:t>
            </a:r>
          </a:p>
          <a:p>
            <a:pPr marL="400050" lvl="1" indent="0">
              <a:buNone/>
            </a:pPr>
            <a:r>
              <a:rPr lang="es-CU" dirty="0" smtClean="0"/>
              <a:t>Le </a:t>
            </a:r>
            <a:r>
              <a:rPr lang="es-CU" dirty="0"/>
              <a:t>da al programador la libertad y poder de decir cuando quiere que la memoria sea </a:t>
            </a:r>
            <a:r>
              <a:rPr lang="es-CU" dirty="0" smtClean="0"/>
              <a:t>eliminada</a:t>
            </a:r>
          </a:p>
          <a:p>
            <a:pPr marL="400050" lvl="1" indent="0">
              <a:buNone/>
            </a:pPr>
            <a:r>
              <a:rPr lang="es-CU" dirty="0" smtClean="0"/>
              <a:t>No </a:t>
            </a:r>
            <a:r>
              <a:rPr lang="es-CU" dirty="0"/>
              <a:t>tiene el costo en tiempo de ejecución de tener otro proceso corriendo que determine que memoria debe ser </a:t>
            </a:r>
            <a:r>
              <a:rPr lang="es-CU" dirty="0" smtClean="0"/>
              <a:t>liberada.</a:t>
            </a:r>
          </a:p>
          <a:p>
            <a:r>
              <a:rPr lang="es-CU" dirty="0" smtClean="0"/>
              <a:t>Desventajas:</a:t>
            </a:r>
          </a:p>
          <a:p>
            <a:pPr marL="400050" lvl="1" indent="0">
              <a:buNone/>
            </a:pPr>
            <a:r>
              <a:rPr lang="es-CU" dirty="0" smtClean="0"/>
              <a:t>El </a:t>
            </a:r>
            <a:r>
              <a:rPr lang="es-CU" dirty="0"/>
              <a:t>programador en todo momento tiene que estar atento a cual memoria dejo de usar para liberarla, pues de no prestar atención a esto, estaría utilizando mas memoria de la que necesita y podría provocar fragmentación en la memoria.</a:t>
            </a:r>
            <a:endParaRPr lang="es-ES" dirty="0"/>
          </a:p>
          <a:p>
            <a:pPr marL="0" indent="0">
              <a:buNone/>
            </a:pPr>
            <a:endParaRPr lang="es-ES" dirty="0"/>
          </a:p>
          <a:p>
            <a:endParaRPr lang="es-ES" dirty="0"/>
          </a:p>
        </p:txBody>
      </p:sp>
    </p:spTree>
    <p:extLst>
      <p:ext uri="{BB962C8B-B14F-4D97-AF65-F5344CB8AC3E}">
        <p14:creationId xmlns:p14="http://schemas.microsoft.com/office/powerpoint/2010/main" val="417840043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723</TotalTime>
  <Words>2617</Words>
  <Application>Microsoft Office PowerPoint</Application>
  <PresentationFormat>Panorámica</PresentationFormat>
  <Paragraphs>616</Paragraphs>
  <Slides>40</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40</vt:i4>
      </vt:variant>
    </vt:vector>
  </HeadingPairs>
  <TitlesOfParts>
    <vt:vector size="48" baseType="lpstr">
      <vt:lpstr>Arial</vt:lpstr>
      <vt:lpstr>Calibri</vt:lpstr>
      <vt:lpstr>Cambria Math</vt:lpstr>
      <vt:lpstr>Consolas</vt:lpstr>
      <vt:lpstr>Trebuchet MS</vt:lpstr>
      <vt:lpstr>Wingdings</vt:lpstr>
      <vt:lpstr>Wingdings 3</vt:lpstr>
      <vt:lpstr>Faceta</vt:lpstr>
      <vt:lpstr>Seminario 1</vt:lpstr>
      <vt:lpstr>1) Deﬁnir las clases genéricas linked_list y node.   a) Introducir lo que es un template en C++ enfocado a la genericidad y cómo funciona de manera abreviada. </vt:lpstr>
      <vt:lpstr>Presentación de PowerPoint</vt:lpstr>
      <vt:lpstr> 2) Deﬁnir miembros de datos necesarios de ambas clases. </vt:lpstr>
      <vt:lpstr>a) ¿Qué signiﬁcan por valor, por puntero y por referencia en C++? ¿Cómo funciona esto en memoria? </vt:lpstr>
      <vt:lpstr>a) ¿Qué signiﬁcan por valor, por puntero y por referencia en C++? ¿Cómo funciona esto en memoria? </vt:lpstr>
      <vt:lpstr>a) ¿Qué signiﬁcan por valor, por puntero y por referencia en C++? ¿Cómo funciona esto en memoria? </vt:lpstr>
      <vt:lpstr>Presentación de PowerPoint</vt:lpstr>
      <vt:lpstr>b) ¿Cuál es la ﬁlosofía en el uso de la memoria defendida por C++? </vt:lpstr>
      <vt:lpstr> c) Usar typedef para simpliﬁcar nombres de tipos.  </vt:lpstr>
      <vt:lpstr>3) Deﬁnir constructores básicos de C++ y el operador =.  a) ¿Qué hace cada uno de ellos? ¿Cuándo se llaman? </vt:lpstr>
      <vt:lpstr>3) Deﬁnir constructores básicos de C++ y el operador =.  a) ¿Qué hace cada uno de ellos? ¿Cuándo se llaman? </vt:lpstr>
      <vt:lpstr>3) Deﬁnir constructores básicos de C++ y el operador =.  a) ¿Qué hace cada uno de ellos? ¿Cuándo se llaman? </vt:lpstr>
      <vt:lpstr>b) Explicar la inicialización de campos.   </vt:lpstr>
      <vt:lpstr>c) ¿Se puede hacer list-initialization al estilo C#?</vt:lpstr>
      <vt:lpstr>d) ¿Cómo funciona el paso de parámetros cuando se llama a una función? </vt:lpstr>
      <vt:lpstr>e) ¿Cuándo se deben utilizar parámetros por valor, por puntero o por referencia? </vt:lpstr>
      <vt:lpstr>Presentación de PowerPoint</vt:lpstr>
      <vt:lpstr>f) Constructores con un solo argumento.</vt:lpstr>
      <vt:lpstr>g) Constructores explicit</vt:lpstr>
      <vt:lpstr>4) Deﬁnir un constructor que reciba un vector&lt;T&gt;. </vt:lpstr>
      <vt:lpstr>5. Deﬁnir el destructor de la clase</vt:lpstr>
      <vt:lpstr>b) ¿Cuándo se debe deﬁnir el destructor como virtual? </vt:lpstr>
      <vt:lpstr>c) Explicar los operadores delete y delete[] </vt:lpstr>
      <vt:lpstr>Presentación de PowerPoint</vt:lpstr>
      <vt:lpstr>a) Funciones inline v.s Macros de C. </vt:lpstr>
      <vt:lpstr>b) ¿Cuándo usar funciones inline? </vt:lpstr>
      <vt:lpstr>c) ¿Cómo se comportan las variables por valor, punteros y las referencias como retorno de una función?</vt:lpstr>
      <vt:lpstr>d) Explicar las funciones const.</vt:lpstr>
      <vt:lpstr>e) ¿Cómo se capturan y lanzan las excepciones?</vt:lpstr>
      <vt:lpstr>7. Deﬁnir el operador [] para linked_list. Deﬁnir el operador () con parámetros (int start, int count) para linked_list, el cual crea una nueva instancia de la clase que contiene una copia de los count elementos consecutivos empezando en start. </vt:lpstr>
      <vt:lpstr>a) Sobrecargar operador = de node para que pueda recibir un elemento de tipo T.</vt:lpstr>
      <vt:lpstr>b) Limitaciones del operador []. </vt:lpstr>
      <vt:lpstr>c) Usar una función como lvalue (list-&gt;At(3) = 6;) “C++ Return by Reference”. </vt:lpstr>
      <vt:lpstr>d) Cómo debe ser el tipo de retorno del operador ()? </vt:lpstr>
      <vt:lpstr>8) Crear un puntero a función Function&lt;R,T&gt; que devuelva un valor de tipo R y recibe un parámetro de tipo T.   a) Deﬁnir una función genérica Map en linked_list en R, que reciba un puntero a función que transforma un elemento T (parámetro genérico del tipo) en uno R (parámetro genérico del método); de manera que Map devuelve una instancia de linked_list&lt;R&gt; resultado de aplicar a todos los elementos T de la lista original la función de transformación.  b) Crear punteros a funciones usando typedef (ver diapositiva siguiente)  </vt:lpstr>
      <vt:lpstr>Presentación de PowerPoint</vt:lpstr>
      <vt:lpstr>Presentación de PowerPoint</vt:lpstr>
      <vt:lpstr>9. Sobrecargar operadores &lt;&lt; y &gt;&gt; para poder utilizar la clase con la salida estándar.  </vt:lpstr>
      <vt:lpstr>9. Sobrecargar operadores &lt;&lt; y &gt;&gt; para poder utilizar la clase con la salida estándar.  a) Uso de la palabra reservada friend.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Seminario 1</dc:title>
  <dc:creator>Miguel Angel</dc:creator>
  <cp:lastModifiedBy>Miguel Angel</cp:lastModifiedBy>
  <cp:revision>62</cp:revision>
  <dcterms:created xsi:type="dcterms:W3CDTF">2020-02-22T21:25:08Z</dcterms:created>
  <dcterms:modified xsi:type="dcterms:W3CDTF">2020-02-25T04:42:50Z</dcterms:modified>
</cp:coreProperties>
</file>