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2"/>
  </p:notesMasterIdLst>
  <p:sldIdLst>
    <p:sldId id="317" r:id="rId2"/>
    <p:sldId id="256" r:id="rId3"/>
    <p:sldId id="257" r:id="rId4"/>
    <p:sldId id="268" r:id="rId5"/>
    <p:sldId id="269" r:id="rId6"/>
    <p:sldId id="270" r:id="rId7"/>
    <p:sldId id="258" r:id="rId8"/>
    <p:sldId id="259" r:id="rId9"/>
    <p:sldId id="260" r:id="rId10"/>
    <p:sldId id="261" r:id="rId11"/>
    <p:sldId id="262" r:id="rId12"/>
    <p:sldId id="263" r:id="rId13"/>
    <p:sldId id="264" r:id="rId14"/>
    <p:sldId id="275" r:id="rId15"/>
    <p:sldId id="299" r:id="rId16"/>
    <p:sldId id="300" r:id="rId17"/>
    <p:sldId id="280" r:id="rId18"/>
    <p:sldId id="281" r:id="rId19"/>
    <p:sldId id="282" r:id="rId20"/>
    <p:sldId id="283" r:id="rId21"/>
    <p:sldId id="284" r:id="rId22"/>
    <p:sldId id="285" r:id="rId23"/>
    <p:sldId id="286" r:id="rId24"/>
    <p:sldId id="287" r:id="rId25"/>
    <p:sldId id="289" r:id="rId26"/>
    <p:sldId id="298" r:id="rId27"/>
    <p:sldId id="301" r:id="rId28"/>
    <p:sldId id="303" r:id="rId29"/>
    <p:sldId id="306" r:id="rId30"/>
    <p:sldId id="304" r:id="rId31"/>
    <p:sldId id="307" r:id="rId32"/>
    <p:sldId id="308" r:id="rId33"/>
    <p:sldId id="310" r:id="rId34"/>
    <p:sldId id="311" r:id="rId35"/>
    <p:sldId id="309" r:id="rId36"/>
    <p:sldId id="313" r:id="rId37"/>
    <p:sldId id="314" r:id="rId38"/>
    <p:sldId id="315" r:id="rId39"/>
    <p:sldId id="316" r:id="rId40"/>
    <p:sldId id="305" r:id="rId41"/>
    <p:sldId id="312" r:id="rId42"/>
    <p:sldId id="290" r:id="rId43"/>
    <p:sldId id="291" r:id="rId44"/>
    <p:sldId id="292" r:id="rId45"/>
    <p:sldId id="294" r:id="rId46"/>
    <p:sldId id="295" r:id="rId47"/>
    <p:sldId id="296" r:id="rId48"/>
    <p:sldId id="318" r:id="rId49"/>
    <p:sldId id="293" r:id="rId50"/>
    <p:sldId id="297"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5297A0-174E-49D5-AFB9-6AD527163843}" type="datetimeFigureOut">
              <a:rPr lang="en-US" smtClean="0"/>
              <a:t>3/3/2020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4455B9-4675-47BE-9568-7ABBBEEEFEB4}" type="slidenum">
              <a:rPr lang="en-US" smtClean="0"/>
              <a:t>‹Nº›</a:t>
            </a:fld>
            <a:endParaRPr lang="en-US"/>
          </a:p>
        </p:txBody>
      </p:sp>
    </p:spTree>
    <p:extLst>
      <p:ext uri="{BB962C8B-B14F-4D97-AF65-F5344CB8AC3E}">
        <p14:creationId xmlns:p14="http://schemas.microsoft.com/office/powerpoint/2010/main" val="815057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3/3/2020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83B84E-4F14-453E-8E8C-349AB7346430}"/>
              </a:ext>
            </a:extLst>
          </p:cNvPr>
          <p:cNvSpPr>
            <a:spLocks noGrp="1"/>
          </p:cNvSpPr>
          <p:nvPr>
            <p:ph type="title"/>
          </p:nvPr>
        </p:nvSpPr>
        <p:spPr/>
        <p:txBody>
          <a:bodyPr/>
          <a:lstStyle/>
          <a:p>
            <a:endParaRPr lang="es-ES"/>
          </a:p>
        </p:txBody>
      </p:sp>
      <p:pic>
        <p:nvPicPr>
          <p:cNvPr id="5" name="Marcador de contenido 4">
            <a:extLst>
              <a:ext uri="{FF2B5EF4-FFF2-40B4-BE49-F238E27FC236}">
                <a16:creationId xmlns:a16="http://schemas.microsoft.com/office/drawing/2014/main" id="{121013AF-C7BB-4507-87B4-85A60863FA4A}"/>
              </a:ext>
            </a:extLst>
          </p:cNvPr>
          <p:cNvPicPr>
            <a:picLocks noGrp="1" noChangeAspect="1"/>
          </p:cNvPicPr>
          <p:nvPr>
            <p:ph idx="1"/>
          </p:nvPr>
        </p:nvPicPr>
        <p:blipFill>
          <a:blip r:embed="rId2"/>
          <a:stretch>
            <a:fillRect/>
          </a:stretch>
        </p:blipFill>
        <p:spPr>
          <a:xfrm>
            <a:off x="0" y="0"/>
            <a:ext cx="12192000" cy="6858001"/>
          </a:xfrm>
        </p:spPr>
      </p:pic>
    </p:spTree>
    <p:extLst>
      <p:ext uri="{BB962C8B-B14F-4D97-AF65-F5344CB8AC3E}">
        <p14:creationId xmlns:p14="http://schemas.microsoft.com/office/powerpoint/2010/main" val="588144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5D6D9-002C-4B37-B426-1F310A320A4C}"/>
              </a:ext>
            </a:extLst>
          </p:cNvPr>
          <p:cNvSpPr>
            <a:spLocks noGrp="1"/>
          </p:cNvSpPr>
          <p:nvPr>
            <p:ph type="title"/>
          </p:nvPr>
        </p:nvSpPr>
        <p:spPr/>
        <p:txBody>
          <a:bodyPr/>
          <a:lstStyle/>
          <a:p>
            <a:r>
              <a:rPr lang="en-US" dirty="0"/>
              <a:t>Raza Terran</a:t>
            </a:r>
            <a:br>
              <a:rPr lang="en-US" dirty="0"/>
            </a:br>
            <a:endParaRPr lang="en-US" dirty="0"/>
          </a:p>
        </p:txBody>
      </p:sp>
      <p:pic>
        <p:nvPicPr>
          <p:cNvPr id="5" name="Imagen 4">
            <a:extLst>
              <a:ext uri="{FF2B5EF4-FFF2-40B4-BE49-F238E27FC236}">
                <a16:creationId xmlns:a16="http://schemas.microsoft.com/office/drawing/2014/main" id="{8C4DAE47-62FA-4FD8-AF26-7D4AD9A6F8E2}"/>
              </a:ext>
            </a:extLst>
          </p:cNvPr>
          <p:cNvPicPr>
            <a:picLocks noChangeAspect="1"/>
          </p:cNvPicPr>
          <p:nvPr/>
        </p:nvPicPr>
        <p:blipFill>
          <a:blip r:embed="rId2"/>
          <a:stretch>
            <a:fillRect/>
          </a:stretch>
        </p:blipFill>
        <p:spPr>
          <a:xfrm>
            <a:off x="1060186" y="2781837"/>
            <a:ext cx="10573215" cy="2171164"/>
          </a:xfrm>
          <a:prstGeom prst="rect">
            <a:avLst/>
          </a:prstGeom>
        </p:spPr>
      </p:pic>
    </p:spTree>
    <p:extLst>
      <p:ext uri="{BB962C8B-B14F-4D97-AF65-F5344CB8AC3E}">
        <p14:creationId xmlns:p14="http://schemas.microsoft.com/office/powerpoint/2010/main" val="380750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93E52-A682-4BB1-B9AE-86D244DF0534}"/>
              </a:ext>
            </a:extLst>
          </p:cNvPr>
          <p:cNvSpPr>
            <a:spLocks noGrp="1"/>
          </p:cNvSpPr>
          <p:nvPr>
            <p:ph type="title"/>
          </p:nvPr>
        </p:nvSpPr>
        <p:spPr/>
        <p:txBody>
          <a:bodyPr/>
          <a:lstStyle/>
          <a:p>
            <a:r>
              <a:rPr lang="en-US" dirty="0"/>
              <a:t>Herencia M</a:t>
            </a:r>
            <a:r>
              <a:rPr lang="es-US" dirty="0"/>
              <a:t>ú</a:t>
            </a:r>
            <a:r>
              <a:rPr lang="en-US" dirty="0"/>
              <a:t>ltiple</a:t>
            </a:r>
          </a:p>
        </p:txBody>
      </p:sp>
      <p:sp>
        <p:nvSpPr>
          <p:cNvPr id="3" name="Content Placeholder 2">
            <a:extLst>
              <a:ext uri="{FF2B5EF4-FFF2-40B4-BE49-F238E27FC236}">
                <a16:creationId xmlns:a16="http://schemas.microsoft.com/office/drawing/2014/main" id="{5EB1A1D9-B4BE-4CF7-B4C4-5516BBDE0D39}"/>
              </a:ext>
            </a:extLst>
          </p:cNvPr>
          <p:cNvSpPr>
            <a:spLocks noGrp="1"/>
          </p:cNvSpPr>
          <p:nvPr>
            <p:ph idx="1"/>
          </p:nvPr>
        </p:nvSpPr>
        <p:spPr>
          <a:xfrm>
            <a:off x="2589212" y="2133600"/>
            <a:ext cx="8915400" cy="2133600"/>
          </a:xfrm>
        </p:spPr>
        <p:txBody>
          <a:bodyPr/>
          <a:lstStyle/>
          <a:p>
            <a:r>
              <a:rPr lang="es-US" sz="2400" dirty="0"/>
              <a:t>Al ser C++ un lenguaje que permite la herencia múltiple cualquier tipo de clase declarado puede derivarse de una o mas clases base, las cuales a su vez, pueden derivarse de sus propias clases base formando una jerarquía de clases. </a:t>
            </a:r>
            <a:endParaRPr lang="en-US" sz="2400" dirty="0"/>
          </a:p>
          <a:p>
            <a:pPr marL="0" indent="0">
              <a:buNone/>
            </a:pPr>
            <a:endParaRPr lang="en-US" dirty="0"/>
          </a:p>
          <a:p>
            <a:endParaRPr lang="en-US" dirty="0"/>
          </a:p>
          <a:p>
            <a:endParaRPr lang="en-US" dirty="0"/>
          </a:p>
        </p:txBody>
      </p:sp>
      <p:sp>
        <p:nvSpPr>
          <p:cNvPr id="4" name="TextBox 3">
            <a:extLst>
              <a:ext uri="{FF2B5EF4-FFF2-40B4-BE49-F238E27FC236}">
                <a16:creationId xmlns:a16="http://schemas.microsoft.com/office/drawing/2014/main" id="{CF3C86BA-3A12-4C5F-ABCD-FC5D4AE64E80}"/>
              </a:ext>
            </a:extLst>
          </p:cNvPr>
          <p:cNvSpPr txBox="1"/>
          <p:nvPr/>
        </p:nvSpPr>
        <p:spPr>
          <a:xfrm>
            <a:off x="2592925" y="4847771"/>
            <a:ext cx="8911687" cy="1107996"/>
          </a:xfrm>
          <a:prstGeom prst="rect">
            <a:avLst/>
          </a:prstGeom>
          <a:noFill/>
        </p:spPr>
        <p:txBody>
          <a:bodyPr wrap="square" rtlCol="0">
            <a:spAutoFit/>
          </a:bodyPr>
          <a:lstStyle/>
          <a:p>
            <a:r>
              <a:rPr lang="en-US" sz="2400" dirty="0" err="1"/>
              <a:t>Conociendo</a:t>
            </a:r>
            <a:r>
              <a:rPr lang="en-US" sz="2400" dirty="0"/>
              <a:t> </a:t>
            </a:r>
            <a:r>
              <a:rPr lang="en-US" sz="2400" dirty="0" err="1"/>
              <a:t>otros</a:t>
            </a:r>
            <a:r>
              <a:rPr lang="en-US" sz="2400" dirty="0"/>
              <a:t> </a:t>
            </a:r>
            <a:r>
              <a:rPr lang="en-US" sz="2400" dirty="0" err="1"/>
              <a:t>lenguajes</a:t>
            </a:r>
            <a:r>
              <a:rPr lang="en-US" sz="2400" dirty="0"/>
              <a:t> </a:t>
            </a:r>
            <a:r>
              <a:rPr lang="en-US" sz="2400" dirty="0" err="1"/>
              <a:t>donde</a:t>
            </a:r>
            <a:r>
              <a:rPr lang="en-US" sz="2400" dirty="0"/>
              <a:t> la </a:t>
            </a:r>
            <a:r>
              <a:rPr lang="en-US" sz="2400" dirty="0" err="1"/>
              <a:t>herencia</a:t>
            </a:r>
            <a:r>
              <a:rPr lang="en-US" sz="2400" dirty="0"/>
              <a:t> es simple </a:t>
            </a:r>
            <a:r>
              <a:rPr lang="en-US" sz="2400" dirty="0" err="1"/>
              <a:t>puede</a:t>
            </a:r>
            <a:r>
              <a:rPr lang="en-US" sz="2400" dirty="0"/>
              <a:t> </a:t>
            </a:r>
            <a:r>
              <a:rPr lang="en-US" sz="2400" dirty="0" err="1"/>
              <a:t>surgir</a:t>
            </a:r>
            <a:r>
              <a:rPr lang="en-US" sz="2400" dirty="0"/>
              <a:t> la </a:t>
            </a:r>
            <a:r>
              <a:rPr lang="en-US" sz="2400" dirty="0" err="1"/>
              <a:t>siguiente</a:t>
            </a:r>
            <a:r>
              <a:rPr lang="en-US" sz="2400" dirty="0"/>
              <a:t> </a:t>
            </a:r>
            <a:r>
              <a:rPr lang="en-US" sz="2400" dirty="0" err="1"/>
              <a:t>interrogante</a:t>
            </a:r>
            <a:r>
              <a:rPr lang="en-US" sz="2400" dirty="0"/>
              <a:t>:</a:t>
            </a:r>
          </a:p>
          <a:p>
            <a:endParaRPr lang="en-US" dirty="0"/>
          </a:p>
        </p:txBody>
      </p:sp>
    </p:spTree>
    <p:extLst>
      <p:ext uri="{BB962C8B-B14F-4D97-AF65-F5344CB8AC3E}">
        <p14:creationId xmlns:p14="http://schemas.microsoft.com/office/powerpoint/2010/main" val="1565341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59223-C4DA-41EE-86CA-715BD693D867}"/>
              </a:ext>
            </a:extLst>
          </p:cNvPr>
          <p:cNvSpPr>
            <a:spLocks noGrp="1"/>
          </p:cNvSpPr>
          <p:nvPr>
            <p:ph type="title"/>
          </p:nvPr>
        </p:nvSpPr>
        <p:spPr/>
        <p:txBody>
          <a:bodyPr/>
          <a:lstStyle/>
          <a:p>
            <a:r>
              <a:rPr lang="es-US" dirty="0"/>
              <a:t>¿Es necesaria la herencia múltiple?</a:t>
            </a:r>
            <a:br>
              <a:rPr lang="en-US" dirty="0"/>
            </a:br>
            <a:endParaRPr lang="en-US" dirty="0"/>
          </a:p>
        </p:txBody>
      </p:sp>
      <p:sp>
        <p:nvSpPr>
          <p:cNvPr id="3" name="Content Placeholder 2">
            <a:extLst>
              <a:ext uri="{FF2B5EF4-FFF2-40B4-BE49-F238E27FC236}">
                <a16:creationId xmlns:a16="http://schemas.microsoft.com/office/drawing/2014/main" id="{A170067E-C041-46BD-8812-0B9998B76448}"/>
              </a:ext>
            </a:extLst>
          </p:cNvPr>
          <p:cNvSpPr>
            <a:spLocks noGrp="1"/>
          </p:cNvSpPr>
          <p:nvPr>
            <p:ph idx="1"/>
          </p:nvPr>
        </p:nvSpPr>
        <p:spPr>
          <a:xfrm>
            <a:off x="2592924" y="1905000"/>
            <a:ext cx="8911687" cy="3048002"/>
          </a:xfrm>
        </p:spPr>
        <p:txBody>
          <a:bodyPr>
            <a:normAutofit lnSpcReduction="10000"/>
          </a:bodyPr>
          <a:lstStyle/>
          <a:p>
            <a:pPr marL="0" indent="0">
              <a:buNone/>
            </a:pPr>
            <a:endParaRPr lang="es-US" sz="2400" b="1" dirty="0"/>
          </a:p>
          <a:p>
            <a:pPr marL="0" indent="0">
              <a:buNone/>
            </a:pPr>
            <a:r>
              <a:rPr lang="es-US" sz="2400" dirty="0"/>
              <a:t>La herencia múltiple no es necesaria en el sentido estricto de la palabra, puede construirse de manera equivalente con la herencia simple y el uso de interfaces, el caso es que puede ser útil en muchos casos por lo que es a consideración del programador si la prefiere en la construcción de su aplicación o prefiere escoger un lenguaje con otro tipo de herencia. </a:t>
            </a:r>
            <a:endParaRPr lang="en-US" dirty="0"/>
          </a:p>
        </p:txBody>
      </p:sp>
      <p:sp>
        <p:nvSpPr>
          <p:cNvPr id="4" name="TextBox 3">
            <a:extLst>
              <a:ext uri="{FF2B5EF4-FFF2-40B4-BE49-F238E27FC236}">
                <a16:creationId xmlns:a16="http://schemas.microsoft.com/office/drawing/2014/main" id="{FEFFB013-3146-4F75-8132-AA1053C5F513}"/>
              </a:ext>
            </a:extLst>
          </p:cNvPr>
          <p:cNvSpPr txBox="1"/>
          <p:nvPr/>
        </p:nvSpPr>
        <p:spPr>
          <a:xfrm>
            <a:off x="1690255" y="5153890"/>
            <a:ext cx="9814357" cy="1107996"/>
          </a:xfrm>
          <a:prstGeom prst="rect">
            <a:avLst/>
          </a:prstGeom>
          <a:noFill/>
        </p:spPr>
        <p:txBody>
          <a:bodyPr wrap="square" rtlCol="0">
            <a:spAutoFit/>
          </a:bodyPr>
          <a:lstStyle/>
          <a:p>
            <a:r>
              <a:rPr lang="es-US" sz="2400" b="1" dirty="0"/>
              <a:t>Por lo tanto, la cuestión no sería si es necesaria o no, la pregunta correcta sería si es útil en el ámbito que se esté trabajando.</a:t>
            </a:r>
            <a:endParaRPr lang="en-US" sz="2400" b="1" dirty="0"/>
          </a:p>
          <a:p>
            <a:endParaRPr lang="en-US" dirty="0"/>
          </a:p>
        </p:txBody>
      </p:sp>
      <p:sp>
        <p:nvSpPr>
          <p:cNvPr id="5" name="TextBox 4">
            <a:extLst>
              <a:ext uri="{FF2B5EF4-FFF2-40B4-BE49-F238E27FC236}">
                <a16:creationId xmlns:a16="http://schemas.microsoft.com/office/drawing/2014/main" id="{B40DC7B6-05EF-488A-A829-4091C973B2AB}"/>
              </a:ext>
            </a:extLst>
          </p:cNvPr>
          <p:cNvSpPr txBox="1"/>
          <p:nvPr/>
        </p:nvSpPr>
        <p:spPr>
          <a:xfrm>
            <a:off x="2592923" y="1543779"/>
            <a:ext cx="8172058" cy="461665"/>
          </a:xfrm>
          <a:prstGeom prst="rect">
            <a:avLst/>
          </a:prstGeom>
          <a:noFill/>
        </p:spPr>
        <p:txBody>
          <a:bodyPr wrap="square" rtlCol="0">
            <a:spAutoFit/>
          </a:bodyPr>
          <a:lstStyle/>
          <a:p>
            <a:r>
              <a:rPr lang="en-US" sz="2400" b="1" dirty="0"/>
              <a:t>No </a:t>
            </a:r>
            <a:r>
              <a:rPr lang="en-US" sz="2400" b="1" dirty="0" err="1"/>
              <a:t>existe</a:t>
            </a:r>
            <a:r>
              <a:rPr lang="en-US" sz="2400" b="1" dirty="0"/>
              <a:t> una </a:t>
            </a:r>
            <a:r>
              <a:rPr lang="en-US" sz="2400" b="1" dirty="0" err="1"/>
              <a:t>respuesta</a:t>
            </a:r>
            <a:r>
              <a:rPr lang="en-US" sz="2400" b="1" dirty="0"/>
              <a:t> </a:t>
            </a:r>
            <a:r>
              <a:rPr lang="en-US" sz="2400" b="1" dirty="0" err="1"/>
              <a:t>correcta</a:t>
            </a:r>
            <a:r>
              <a:rPr lang="en-US" sz="2400" b="1" dirty="0"/>
              <a:t> para </a:t>
            </a:r>
            <a:r>
              <a:rPr lang="en-US" sz="2400" b="1" dirty="0" err="1"/>
              <a:t>esta</a:t>
            </a:r>
            <a:r>
              <a:rPr lang="en-US" sz="2400" b="1" dirty="0"/>
              <a:t> </a:t>
            </a:r>
            <a:r>
              <a:rPr lang="en-US" sz="2400" b="1" dirty="0" err="1"/>
              <a:t>pregunta</a:t>
            </a:r>
            <a:endParaRPr lang="en-US" sz="2400" b="1" dirty="0"/>
          </a:p>
        </p:txBody>
      </p:sp>
    </p:spTree>
    <p:extLst>
      <p:ext uri="{BB962C8B-B14F-4D97-AF65-F5344CB8AC3E}">
        <p14:creationId xmlns:p14="http://schemas.microsoft.com/office/powerpoint/2010/main" val="3749447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7910A-DB33-4CC7-8317-48E2B3E6BA2C}"/>
              </a:ext>
            </a:extLst>
          </p:cNvPr>
          <p:cNvSpPr>
            <a:spLocks noGrp="1"/>
          </p:cNvSpPr>
          <p:nvPr>
            <p:ph type="title"/>
          </p:nvPr>
        </p:nvSpPr>
        <p:spPr/>
        <p:txBody>
          <a:bodyPr/>
          <a:lstStyle/>
          <a:p>
            <a:r>
              <a:rPr lang="es-US" dirty="0"/>
              <a:t>Sintaxis para declarar la Herencia</a:t>
            </a:r>
            <a:br>
              <a:rPr lang="es-US" dirty="0"/>
            </a:br>
            <a:endParaRPr lang="en-US" dirty="0"/>
          </a:p>
        </p:txBody>
      </p:sp>
      <p:sp>
        <p:nvSpPr>
          <p:cNvPr id="3" name="Content Placeholder 2">
            <a:extLst>
              <a:ext uri="{FF2B5EF4-FFF2-40B4-BE49-F238E27FC236}">
                <a16:creationId xmlns:a16="http://schemas.microsoft.com/office/drawing/2014/main" id="{70A2F027-37F0-41D5-B9B3-74DF60D50678}"/>
              </a:ext>
            </a:extLst>
          </p:cNvPr>
          <p:cNvSpPr>
            <a:spLocks noGrp="1"/>
          </p:cNvSpPr>
          <p:nvPr>
            <p:ph idx="1"/>
          </p:nvPr>
        </p:nvSpPr>
        <p:spPr>
          <a:xfrm>
            <a:off x="2589212" y="2127426"/>
            <a:ext cx="8915400" cy="865909"/>
          </a:xfrm>
        </p:spPr>
        <p:txBody>
          <a:bodyPr/>
          <a:lstStyle/>
          <a:p>
            <a:pPr marL="0" indent="0">
              <a:buNone/>
            </a:pPr>
            <a:r>
              <a:rPr lang="en-US" sz="2400" i="1" dirty="0">
                <a:effectLst>
                  <a:outerShdw blurRad="38100" dist="38100" dir="2700000" algn="tl">
                    <a:srgbClr val="000000">
                      <a:alpha val="43137"/>
                    </a:srgbClr>
                  </a:outerShdw>
                </a:effectLst>
              </a:rPr>
              <a:t>Attribute     Access-Specifier     Virtual-Specifier      Class</a:t>
            </a:r>
          </a:p>
          <a:p>
            <a:pPr marL="0" indent="0">
              <a:buNone/>
            </a:pPr>
            <a:endParaRPr lang="en-US" i="1" dirty="0">
              <a:effectLst>
                <a:outerShdw blurRad="38100" dist="38100" dir="2700000" algn="tl">
                  <a:srgbClr val="000000">
                    <a:alpha val="43137"/>
                  </a:srgbClr>
                </a:outerShdw>
              </a:effectLst>
            </a:endParaRPr>
          </a:p>
          <a:p>
            <a:pPr marL="0" indent="0">
              <a:buNone/>
            </a:pPr>
            <a:endParaRPr lang="en-US" i="1" dirty="0">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E97FDFCD-AA1F-4A39-A573-02A619AB983A}"/>
              </a:ext>
            </a:extLst>
          </p:cNvPr>
          <p:cNvSpPr txBox="1"/>
          <p:nvPr/>
        </p:nvSpPr>
        <p:spPr>
          <a:xfrm>
            <a:off x="2589212" y="1425193"/>
            <a:ext cx="9268690" cy="461665"/>
          </a:xfrm>
          <a:prstGeom prst="rect">
            <a:avLst/>
          </a:prstGeom>
          <a:noFill/>
        </p:spPr>
        <p:txBody>
          <a:bodyPr wrap="square" rtlCol="0">
            <a:spAutoFit/>
          </a:bodyPr>
          <a:lstStyle/>
          <a:p>
            <a:r>
              <a:rPr lang="es-US" sz="2400" dirty="0"/>
              <a:t>Declaración de las clases bases dentro de Base-Clause </a:t>
            </a:r>
            <a:endParaRPr lang="en-US" sz="2400" dirty="0"/>
          </a:p>
        </p:txBody>
      </p:sp>
      <p:sp>
        <p:nvSpPr>
          <p:cNvPr id="5" name="TextBox 4">
            <a:extLst>
              <a:ext uri="{FF2B5EF4-FFF2-40B4-BE49-F238E27FC236}">
                <a16:creationId xmlns:a16="http://schemas.microsoft.com/office/drawing/2014/main" id="{574A7841-3DDE-4249-A83F-62A25C0B802B}"/>
              </a:ext>
            </a:extLst>
          </p:cNvPr>
          <p:cNvSpPr txBox="1"/>
          <p:nvPr/>
        </p:nvSpPr>
        <p:spPr>
          <a:xfrm>
            <a:off x="2589212" y="3000331"/>
            <a:ext cx="8915400" cy="1477328"/>
          </a:xfrm>
          <a:prstGeom prst="rect">
            <a:avLst/>
          </a:prstGeom>
          <a:noFill/>
        </p:spPr>
        <p:txBody>
          <a:bodyPr wrap="square" rtlCol="0">
            <a:spAutoFit/>
          </a:bodyPr>
          <a:lstStyle/>
          <a:p>
            <a:r>
              <a:rPr lang="es-US" sz="2400" b="1" dirty="0" err="1"/>
              <a:t>Attribute</a:t>
            </a:r>
            <a:r>
              <a:rPr lang="es-US" sz="2400" b="1" dirty="0"/>
              <a:t>: </a:t>
            </a:r>
            <a:r>
              <a:rPr lang="en-US" sz="2400" b="1" dirty="0"/>
              <a:t> </a:t>
            </a:r>
            <a:r>
              <a:rPr lang="es-US" sz="2400" dirty="0"/>
              <a:t>Secuencia opcional de atributos (Al igual que en la declaración de la clase). A partir de C++11. Opcional</a:t>
            </a:r>
            <a:endParaRPr lang="en-US" sz="2400" dirty="0"/>
          </a:p>
          <a:p>
            <a:endParaRPr lang="en-US" dirty="0"/>
          </a:p>
        </p:txBody>
      </p:sp>
      <p:sp>
        <p:nvSpPr>
          <p:cNvPr id="6" name="TextBox 5">
            <a:extLst>
              <a:ext uri="{FF2B5EF4-FFF2-40B4-BE49-F238E27FC236}">
                <a16:creationId xmlns:a16="http://schemas.microsoft.com/office/drawing/2014/main" id="{A4848172-B900-4DE4-84CC-499F1BF7570E}"/>
              </a:ext>
            </a:extLst>
          </p:cNvPr>
          <p:cNvSpPr txBox="1"/>
          <p:nvPr/>
        </p:nvSpPr>
        <p:spPr>
          <a:xfrm>
            <a:off x="2589212" y="4295731"/>
            <a:ext cx="8915400" cy="1200329"/>
          </a:xfrm>
          <a:prstGeom prst="rect">
            <a:avLst/>
          </a:prstGeom>
          <a:noFill/>
        </p:spPr>
        <p:txBody>
          <a:bodyPr wrap="square" rtlCol="0">
            <a:spAutoFit/>
          </a:bodyPr>
          <a:lstStyle/>
          <a:p>
            <a:r>
              <a:rPr lang="es-US" sz="2400" b="1" dirty="0"/>
              <a:t>Access-</a:t>
            </a:r>
            <a:r>
              <a:rPr lang="es-US" sz="2400" b="1" dirty="0" err="1"/>
              <a:t>Specifier</a:t>
            </a:r>
            <a:r>
              <a:rPr lang="es-US" sz="2400" dirty="0"/>
              <a:t>:  Puede ser </a:t>
            </a:r>
            <a:r>
              <a:rPr lang="es-US" sz="2400" dirty="0" err="1"/>
              <a:t>public</a:t>
            </a:r>
            <a:r>
              <a:rPr lang="es-US" sz="2400" dirty="0"/>
              <a:t>, </a:t>
            </a:r>
            <a:r>
              <a:rPr lang="es-US" sz="2400" dirty="0" err="1"/>
              <a:t>private</a:t>
            </a:r>
            <a:r>
              <a:rPr lang="es-US" sz="2400" dirty="0"/>
              <a:t> o </a:t>
            </a:r>
            <a:r>
              <a:rPr lang="es-US" sz="2400" dirty="0" err="1"/>
              <a:t>protected</a:t>
            </a:r>
            <a:r>
              <a:rPr lang="es-US" sz="2400" dirty="0"/>
              <a:t>. Opcional</a:t>
            </a:r>
            <a:endParaRPr lang="en-US" sz="2400" dirty="0"/>
          </a:p>
          <a:p>
            <a:endParaRPr lang="en-US" sz="2400" dirty="0"/>
          </a:p>
        </p:txBody>
      </p:sp>
      <p:sp>
        <p:nvSpPr>
          <p:cNvPr id="7" name="TextBox 6">
            <a:extLst>
              <a:ext uri="{FF2B5EF4-FFF2-40B4-BE49-F238E27FC236}">
                <a16:creationId xmlns:a16="http://schemas.microsoft.com/office/drawing/2014/main" id="{32E8F6A0-0B9B-4E81-BC78-169C7CA8FFB7}"/>
              </a:ext>
            </a:extLst>
          </p:cNvPr>
          <p:cNvSpPr txBox="1"/>
          <p:nvPr/>
        </p:nvSpPr>
        <p:spPr>
          <a:xfrm>
            <a:off x="2589212" y="5357560"/>
            <a:ext cx="8915400" cy="830997"/>
          </a:xfrm>
          <a:prstGeom prst="rect">
            <a:avLst/>
          </a:prstGeom>
          <a:noFill/>
        </p:spPr>
        <p:txBody>
          <a:bodyPr wrap="square" rtlCol="0">
            <a:spAutoFit/>
          </a:bodyPr>
          <a:lstStyle/>
          <a:p>
            <a:r>
              <a:rPr lang="es-US" sz="2400" b="1" dirty="0"/>
              <a:t>Virtual-</a:t>
            </a:r>
            <a:r>
              <a:rPr lang="es-US" sz="2400" b="1" dirty="0" err="1"/>
              <a:t>Specifier</a:t>
            </a:r>
            <a:r>
              <a:rPr lang="es-US" sz="2400" b="1" dirty="0"/>
              <a:t>:  </a:t>
            </a:r>
            <a:r>
              <a:rPr lang="es-US" sz="2400" dirty="0"/>
              <a:t>La palabra clave virtual. Opcional</a:t>
            </a:r>
            <a:endParaRPr lang="en-US" sz="2400" dirty="0"/>
          </a:p>
          <a:p>
            <a:endParaRPr lang="en-US" sz="2400" dirty="0"/>
          </a:p>
        </p:txBody>
      </p:sp>
      <p:sp>
        <p:nvSpPr>
          <p:cNvPr id="8" name="TextBox 7">
            <a:extLst>
              <a:ext uri="{FF2B5EF4-FFF2-40B4-BE49-F238E27FC236}">
                <a16:creationId xmlns:a16="http://schemas.microsoft.com/office/drawing/2014/main" id="{A758E6BB-01A7-4A32-AB85-3140E2B50A71}"/>
              </a:ext>
            </a:extLst>
          </p:cNvPr>
          <p:cNvSpPr txBox="1"/>
          <p:nvPr/>
        </p:nvSpPr>
        <p:spPr>
          <a:xfrm>
            <a:off x="2589212" y="6003057"/>
            <a:ext cx="8915400" cy="461665"/>
          </a:xfrm>
          <a:prstGeom prst="rect">
            <a:avLst/>
          </a:prstGeom>
          <a:noFill/>
        </p:spPr>
        <p:txBody>
          <a:bodyPr wrap="square" rtlCol="0">
            <a:spAutoFit/>
          </a:bodyPr>
          <a:lstStyle/>
          <a:p>
            <a:r>
              <a:rPr lang="es-US" sz="2400" b="1" dirty="0"/>
              <a:t>Class:   </a:t>
            </a:r>
            <a:r>
              <a:rPr lang="es-US" sz="2400" dirty="0"/>
              <a:t>Nombre de la clase de la cual se va a heredar</a:t>
            </a:r>
            <a:endParaRPr lang="en-US" sz="2400" dirty="0"/>
          </a:p>
        </p:txBody>
      </p:sp>
    </p:spTree>
    <p:extLst>
      <p:ext uri="{BB962C8B-B14F-4D97-AF65-F5344CB8AC3E}">
        <p14:creationId xmlns:p14="http://schemas.microsoft.com/office/powerpoint/2010/main" val="3898566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48B76-66FA-4E46-B7F5-75CE53789F6E}"/>
              </a:ext>
            </a:extLst>
          </p:cNvPr>
          <p:cNvSpPr>
            <a:spLocks noGrp="1"/>
          </p:cNvSpPr>
          <p:nvPr>
            <p:ph type="title"/>
          </p:nvPr>
        </p:nvSpPr>
        <p:spPr/>
        <p:txBody>
          <a:bodyPr/>
          <a:lstStyle/>
          <a:p>
            <a:r>
              <a:rPr lang="es-US" dirty="0"/>
              <a:t>¿</a:t>
            </a:r>
            <a:r>
              <a:rPr lang="en-US" dirty="0" err="1"/>
              <a:t>Cuál</a:t>
            </a:r>
            <a:r>
              <a:rPr lang="en-US" dirty="0"/>
              <a:t> es el </a:t>
            </a:r>
            <a:r>
              <a:rPr lang="en-US" dirty="0" err="1"/>
              <a:t>tipo</a:t>
            </a:r>
            <a:r>
              <a:rPr lang="en-US" dirty="0"/>
              <a:t> de </a:t>
            </a:r>
            <a:r>
              <a:rPr lang="en-US" dirty="0" err="1"/>
              <a:t>herencia</a:t>
            </a:r>
            <a:r>
              <a:rPr lang="en-US" dirty="0"/>
              <a:t> por </a:t>
            </a:r>
            <a:r>
              <a:rPr lang="en-US" dirty="0" err="1"/>
              <a:t>defecto</a:t>
            </a:r>
            <a:r>
              <a:rPr lang="en-US" dirty="0"/>
              <a:t>?</a:t>
            </a:r>
          </a:p>
        </p:txBody>
      </p:sp>
      <p:sp>
        <p:nvSpPr>
          <p:cNvPr id="3" name="Content Placeholder 2">
            <a:extLst>
              <a:ext uri="{FF2B5EF4-FFF2-40B4-BE49-F238E27FC236}">
                <a16:creationId xmlns:a16="http://schemas.microsoft.com/office/drawing/2014/main" id="{433C715B-601E-4832-955A-E1ACFE65C5DC}"/>
              </a:ext>
            </a:extLst>
          </p:cNvPr>
          <p:cNvSpPr>
            <a:spLocks noGrp="1"/>
          </p:cNvSpPr>
          <p:nvPr>
            <p:ph idx="1"/>
          </p:nvPr>
        </p:nvSpPr>
        <p:spPr>
          <a:xfrm>
            <a:off x="2589212" y="2133600"/>
            <a:ext cx="8915400" cy="4100290"/>
          </a:xfrm>
        </p:spPr>
        <p:txBody>
          <a:bodyPr>
            <a:normAutofit/>
          </a:bodyPr>
          <a:lstStyle/>
          <a:p>
            <a:pPr marL="0" indent="0">
              <a:buNone/>
            </a:pPr>
            <a:r>
              <a:rPr lang="es-US" sz="2400" dirty="0"/>
              <a:t>Los modificadores de acceso (</a:t>
            </a:r>
            <a:r>
              <a:rPr lang="es-US" sz="2400" dirty="0" err="1"/>
              <a:t>public</a:t>
            </a:r>
            <a:r>
              <a:rPr lang="es-US" sz="2400" dirty="0"/>
              <a:t>, </a:t>
            </a:r>
            <a:r>
              <a:rPr lang="es-US" sz="2400" dirty="0" err="1"/>
              <a:t>private</a:t>
            </a:r>
            <a:r>
              <a:rPr lang="es-US" sz="2400" dirty="0"/>
              <a:t> o </a:t>
            </a:r>
            <a:r>
              <a:rPr lang="es-US" sz="2400" dirty="0" err="1"/>
              <a:t>protected</a:t>
            </a:r>
            <a:r>
              <a:rPr lang="es-US" sz="2400" dirty="0"/>
              <a:t>) en la herencia de las clases definen la accesibilidad de los miembros heredados. Cuando una clase hereda de otra, los miembros de la clase base se convierten en miembros de la clase derivada. </a:t>
            </a:r>
          </a:p>
          <a:p>
            <a:pPr marL="0" indent="0">
              <a:buNone/>
            </a:pPr>
            <a:endParaRPr lang="en-US" sz="2400" dirty="0"/>
          </a:p>
          <a:p>
            <a:r>
              <a:rPr lang="es-US" sz="2400" dirty="0"/>
              <a:t>Si se omite en la declaración el modificador de acceso, el tipo de </a:t>
            </a:r>
            <a:r>
              <a:rPr lang="es-US" sz="2400" b="1" dirty="0"/>
              <a:t>herencia por defecto</a:t>
            </a:r>
            <a:r>
              <a:rPr lang="es-US" sz="2400" dirty="0"/>
              <a:t> es privada en las clases y pública para los </a:t>
            </a:r>
            <a:r>
              <a:rPr lang="es-US" sz="2400" dirty="0" err="1"/>
              <a:t>struct</a:t>
            </a:r>
            <a:r>
              <a:rPr lang="es-US" sz="2400" dirty="0"/>
              <a:t>.</a:t>
            </a:r>
            <a:endParaRPr lang="en-US" sz="2400" dirty="0"/>
          </a:p>
          <a:p>
            <a:endParaRPr lang="en-US" dirty="0"/>
          </a:p>
        </p:txBody>
      </p:sp>
    </p:spTree>
    <p:extLst>
      <p:ext uri="{BB962C8B-B14F-4D97-AF65-F5344CB8AC3E}">
        <p14:creationId xmlns:p14="http://schemas.microsoft.com/office/powerpoint/2010/main" val="795376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239CB6A-430A-4293-BE0B-C80C420393D5}"/>
              </a:ext>
            </a:extLst>
          </p:cNvPr>
          <p:cNvSpPr>
            <a:spLocks noGrp="1"/>
          </p:cNvSpPr>
          <p:nvPr>
            <p:ph type="title"/>
          </p:nvPr>
        </p:nvSpPr>
        <p:spPr>
          <a:xfrm>
            <a:off x="2592388" y="623888"/>
            <a:ext cx="8912225" cy="1281112"/>
          </a:xfrm>
        </p:spPr>
        <p:txBody>
          <a:bodyPr/>
          <a:lstStyle/>
          <a:p>
            <a:r>
              <a:rPr lang="es-US" dirty="0"/>
              <a:t>¿Qué representan los modificadores de acceso dentro de una clase?</a:t>
            </a:r>
            <a:endParaRPr lang="en-US" dirty="0"/>
          </a:p>
        </p:txBody>
      </p:sp>
      <p:graphicFrame>
        <p:nvGraphicFramePr>
          <p:cNvPr id="7" name="Table 6">
            <a:extLst>
              <a:ext uri="{FF2B5EF4-FFF2-40B4-BE49-F238E27FC236}">
                <a16:creationId xmlns:a16="http://schemas.microsoft.com/office/drawing/2014/main" id="{369D2F3F-49C2-4747-ADA1-44690844E026}"/>
              </a:ext>
            </a:extLst>
          </p:cNvPr>
          <p:cNvGraphicFramePr>
            <a:graphicFrameLocks noGrp="1"/>
          </p:cNvGraphicFramePr>
          <p:nvPr>
            <p:extLst>
              <p:ext uri="{D42A27DB-BD31-4B8C-83A1-F6EECF244321}">
                <p14:modId xmlns:p14="http://schemas.microsoft.com/office/powerpoint/2010/main" val="1698397997"/>
              </p:ext>
            </p:extLst>
          </p:nvPr>
        </p:nvGraphicFramePr>
        <p:xfrm>
          <a:off x="2592388" y="2113036"/>
          <a:ext cx="8912224" cy="4121076"/>
        </p:xfrm>
        <a:graphic>
          <a:graphicData uri="http://schemas.openxmlformats.org/drawingml/2006/table">
            <a:tbl>
              <a:tblPr firstRow="1" bandRow="1">
                <a:tableStyleId>{F5AB1C69-6EDB-4FF4-983F-18BD219EF322}</a:tableStyleId>
              </a:tblPr>
              <a:tblGrid>
                <a:gridCol w="2228056">
                  <a:extLst>
                    <a:ext uri="{9D8B030D-6E8A-4147-A177-3AD203B41FA5}">
                      <a16:colId xmlns:a16="http://schemas.microsoft.com/office/drawing/2014/main" val="3107414017"/>
                    </a:ext>
                  </a:extLst>
                </a:gridCol>
                <a:gridCol w="2228056">
                  <a:extLst>
                    <a:ext uri="{9D8B030D-6E8A-4147-A177-3AD203B41FA5}">
                      <a16:colId xmlns:a16="http://schemas.microsoft.com/office/drawing/2014/main" val="2741174115"/>
                    </a:ext>
                  </a:extLst>
                </a:gridCol>
                <a:gridCol w="2228056">
                  <a:extLst>
                    <a:ext uri="{9D8B030D-6E8A-4147-A177-3AD203B41FA5}">
                      <a16:colId xmlns:a16="http://schemas.microsoft.com/office/drawing/2014/main" val="2072730959"/>
                    </a:ext>
                  </a:extLst>
                </a:gridCol>
                <a:gridCol w="2228056">
                  <a:extLst>
                    <a:ext uri="{9D8B030D-6E8A-4147-A177-3AD203B41FA5}">
                      <a16:colId xmlns:a16="http://schemas.microsoft.com/office/drawing/2014/main" val="2836330603"/>
                    </a:ext>
                  </a:extLst>
                </a:gridCol>
              </a:tblGrid>
              <a:tr h="490764">
                <a:tc>
                  <a:txBody>
                    <a:bodyPr/>
                    <a:lstStyle/>
                    <a:p>
                      <a:pPr algn="ctr"/>
                      <a:r>
                        <a:rPr lang="en-US" dirty="0"/>
                        <a:t>Acceso</a:t>
                      </a:r>
                    </a:p>
                  </a:txBody>
                  <a:tcPr/>
                </a:tc>
                <a:tc>
                  <a:txBody>
                    <a:bodyPr/>
                    <a:lstStyle/>
                    <a:p>
                      <a:pPr algn="ctr"/>
                      <a:r>
                        <a:rPr lang="en-US" dirty="0"/>
                        <a:t>P</a:t>
                      </a:r>
                      <a:r>
                        <a:rPr lang="es-US" dirty="0"/>
                        <a:t>úblico</a:t>
                      </a:r>
                      <a:endParaRPr lang="en-US" dirty="0"/>
                    </a:p>
                  </a:txBody>
                  <a:tcPr/>
                </a:tc>
                <a:tc>
                  <a:txBody>
                    <a:bodyPr/>
                    <a:lstStyle/>
                    <a:p>
                      <a:pPr algn="ctr"/>
                      <a:r>
                        <a:rPr lang="es-US" dirty="0"/>
                        <a:t>Protegido</a:t>
                      </a:r>
                      <a:endParaRPr lang="en-US" dirty="0"/>
                    </a:p>
                  </a:txBody>
                  <a:tcPr/>
                </a:tc>
                <a:tc>
                  <a:txBody>
                    <a:bodyPr/>
                    <a:lstStyle/>
                    <a:p>
                      <a:pPr algn="ctr"/>
                      <a:r>
                        <a:rPr lang="es-US" dirty="0"/>
                        <a:t>Privado</a:t>
                      </a:r>
                      <a:endParaRPr lang="en-US" dirty="0"/>
                    </a:p>
                  </a:txBody>
                  <a:tcPr/>
                </a:tc>
                <a:extLst>
                  <a:ext uri="{0D108BD9-81ED-4DB2-BD59-A6C34878D82A}">
                    <a16:rowId xmlns:a16="http://schemas.microsoft.com/office/drawing/2014/main" val="3917953781"/>
                  </a:ext>
                </a:extLst>
              </a:tr>
              <a:tr h="1210104">
                <a:tc>
                  <a:txBody>
                    <a:bodyPr/>
                    <a:lstStyle/>
                    <a:p>
                      <a:pPr algn="ctr"/>
                      <a:r>
                        <a:rPr lang="es-US" dirty="0"/>
                        <a:t>Miembros de la misma clase o amiga</a:t>
                      </a:r>
                      <a:endParaRPr lang="en-US" dirty="0"/>
                    </a:p>
                  </a:txBody>
                  <a:tcPr/>
                </a:tc>
                <a:tc>
                  <a:txBody>
                    <a:bodyPr/>
                    <a:lstStyle/>
                    <a:p>
                      <a:pPr algn="ctr"/>
                      <a:r>
                        <a:rPr lang="es-US" dirty="0"/>
                        <a:t>Si</a:t>
                      </a:r>
                      <a:endParaRPr lang="en-US" dirty="0"/>
                    </a:p>
                  </a:txBody>
                  <a:tcPr/>
                </a:tc>
                <a:tc>
                  <a:txBody>
                    <a:bodyPr/>
                    <a:lstStyle/>
                    <a:p>
                      <a:pPr algn="ctr"/>
                      <a:r>
                        <a:rPr lang="es-US" dirty="0"/>
                        <a:t>Si</a:t>
                      </a:r>
                      <a:endParaRPr lang="en-US" dirty="0"/>
                    </a:p>
                  </a:txBody>
                  <a:tcPr/>
                </a:tc>
                <a:tc>
                  <a:txBody>
                    <a:bodyPr/>
                    <a:lstStyle/>
                    <a:p>
                      <a:pPr algn="ctr"/>
                      <a:r>
                        <a:rPr lang="es-US" dirty="0"/>
                        <a:t>Si</a:t>
                      </a:r>
                      <a:endParaRPr lang="en-US" dirty="0"/>
                    </a:p>
                  </a:txBody>
                  <a:tcPr/>
                </a:tc>
                <a:extLst>
                  <a:ext uri="{0D108BD9-81ED-4DB2-BD59-A6C34878D82A}">
                    <a16:rowId xmlns:a16="http://schemas.microsoft.com/office/drawing/2014/main" val="2326553739"/>
                  </a:ext>
                </a:extLst>
              </a:tr>
              <a:tr h="1210104">
                <a:tc>
                  <a:txBody>
                    <a:bodyPr/>
                    <a:lstStyle/>
                    <a:p>
                      <a:pPr algn="ctr"/>
                      <a:r>
                        <a:rPr lang="es-US" dirty="0"/>
                        <a:t>Miembros de una clase derivada</a:t>
                      </a:r>
                      <a:endParaRPr lang="en-US" dirty="0"/>
                    </a:p>
                  </a:txBody>
                  <a:tcPr/>
                </a:tc>
                <a:tc>
                  <a:txBody>
                    <a:bodyPr/>
                    <a:lstStyle/>
                    <a:p>
                      <a:pPr algn="ctr"/>
                      <a:r>
                        <a:rPr lang="es-US" dirty="0"/>
                        <a:t>Si</a:t>
                      </a:r>
                      <a:endParaRPr lang="en-US" dirty="0"/>
                    </a:p>
                  </a:txBody>
                  <a:tcPr/>
                </a:tc>
                <a:tc>
                  <a:txBody>
                    <a:bodyPr/>
                    <a:lstStyle/>
                    <a:p>
                      <a:pPr algn="ctr"/>
                      <a:r>
                        <a:rPr lang="es-US" dirty="0"/>
                        <a:t>Si</a:t>
                      </a:r>
                      <a:endParaRPr lang="en-US" dirty="0"/>
                    </a:p>
                  </a:txBody>
                  <a:tcPr/>
                </a:tc>
                <a:tc>
                  <a:txBody>
                    <a:bodyPr/>
                    <a:lstStyle/>
                    <a:p>
                      <a:pPr algn="ctr"/>
                      <a:r>
                        <a:rPr lang="es-US" dirty="0"/>
                        <a:t>No</a:t>
                      </a:r>
                      <a:endParaRPr lang="en-US" dirty="0"/>
                    </a:p>
                  </a:txBody>
                  <a:tcPr/>
                </a:tc>
                <a:extLst>
                  <a:ext uri="{0D108BD9-81ED-4DB2-BD59-A6C34878D82A}">
                    <a16:rowId xmlns:a16="http://schemas.microsoft.com/office/drawing/2014/main" val="2415917476"/>
                  </a:ext>
                </a:extLst>
              </a:tr>
              <a:tr h="1210104">
                <a:tc>
                  <a:txBody>
                    <a:bodyPr/>
                    <a:lstStyle/>
                    <a:p>
                      <a:pPr algn="ctr"/>
                      <a:r>
                        <a:rPr lang="es-US" dirty="0"/>
                        <a:t>Miembros desde instancias de la clase</a:t>
                      </a:r>
                      <a:endParaRPr lang="en-US" dirty="0"/>
                    </a:p>
                  </a:txBody>
                  <a:tcPr/>
                </a:tc>
                <a:tc>
                  <a:txBody>
                    <a:bodyPr/>
                    <a:lstStyle/>
                    <a:p>
                      <a:pPr algn="ctr"/>
                      <a:r>
                        <a:rPr lang="es-US" dirty="0"/>
                        <a:t>Si</a:t>
                      </a:r>
                      <a:endParaRPr lang="en-US" dirty="0"/>
                    </a:p>
                  </a:txBody>
                  <a:tcPr/>
                </a:tc>
                <a:tc>
                  <a:txBody>
                    <a:bodyPr/>
                    <a:lstStyle/>
                    <a:p>
                      <a:pPr algn="ctr"/>
                      <a:r>
                        <a:rPr lang="es-US" dirty="0"/>
                        <a:t>No </a:t>
                      </a:r>
                      <a:endParaRPr lang="en-US" dirty="0"/>
                    </a:p>
                  </a:txBody>
                  <a:tcPr/>
                </a:tc>
                <a:tc>
                  <a:txBody>
                    <a:bodyPr/>
                    <a:lstStyle/>
                    <a:p>
                      <a:pPr algn="ctr"/>
                      <a:r>
                        <a:rPr lang="es-US" dirty="0"/>
                        <a:t>No</a:t>
                      </a:r>
                      <a:endParaRPr lang="en-US" dirty="0"/>
                    </a:p>
                  </a:txBody>
                  <a:tcPr/>
                </a:tc>
                <a:extLst>
                  <a:ext uri="{0D108BD9-81ED-4DB2-BD59-A6C34878D82A}">
                    <a16:rowId xmlns:a16="http://schemas.microsoft.com/office/drawing/2014/main" val="3427177752"/>
                  </a:ext>
                </a:extLst>
              </a:tr>
            </a:tbl>
          </a:graphicData>
        </a:graphic>
      </p:graphicFrame>
    </p:spTree>
    <p:extLst>
      <p:ext uri="{BB962C8B-B14F-4D97-AF65-F5344CB8AC3E}">
        <p14:creationId xmlns:p14="http://schemas.microsoft.com/office/powerpoint/2010/main" val="1044145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19D8B-80BF-4A3D-8C5C-F71DCDFA8FE0}"/>
              </a:ext>
            </a:extLst>
          </p:cNvPr>
          <p:cNvSpPr>
            <a:spLocks noGrp="1"/>
          </p:cNvSpPr>
          <p:nvPr>
            <p:ph type="title"/>
          </p:nvPr>
        </p:nvSpPr>
        <p:spPr/>
        <p:txBody>
          <a:bodyPr/>
          <a:lstStyle/>
          <a:p>
            <a:r>
              <a:rPr lang="es-US" dirty="0"/>
              <a:t>¿Qué representan los modificadores de acceso para la herencia?</a:t>
            </a:r>
            <a:endParaRPr lang="en-US" dirty="0"/>
          </a:p>
        </p:txBody>
      </p:sp>
      <p:graphicFrame>
        <p:nvGraphicFramePr>
          <p:cNvPr id="4" name="Table 3">
            <a:extLst>
              <a:ext uri="{FF2B5EF4-FFF2-40B4-BE49-F238E27FC236}">
                <a16:creationId xmlns:a16="http://schemas.microsoft.com/office/drawing/2014/main" id="{E5C86820-382E-44D5-BC37-15F3A2630E2E}"/>
              </a:ext>
            </a:extLst>
          </p:cNvPr>
          <p:cNvGraphicFramePr>
            <a:graphicFrameLocks noGrp="1"/>
          </p:cNvGraphicFramePr>
          <p:nvPr>
            <p:extLst>
              <p:ext uri="{D42A27DB-BD31-4B8C-83A1-F6EECF244321}">
                <p14:modId xmlns:p14="http://schemas.microsoft.com/office/powerpoint/2010/main" val="1447090406"/>
              </p:ext>
            </p:extLst>
          </p:nvPr>
        </p:nvGraphicFramePr>
        <p:xfrm>
          <a:off x="2592925" y="3012922"/>
          <a:ext cx="8911688" cy="2972358"/>
        </p:xfrm>
        <a:graphic>
          <a:graphicData uri="http://schemas.openxmlformats.org/drawingml/2006/table">
            <a:tbl>
              <a:tblPr firstRow="1" bandRow="1">
                <a:tableStyleId>{F5AB1C69-6EDB-4FF4-983F-18BD219EF322}</a:tableStyleId>
              </a:tblPr>
              <a:tblGrid>
                <a:gridCol w="2227922">
                  <a:extLst>
                    <a:ext uri="{9D8B030D-6E8A-4147-A177-3AD203B41FA5}">
                      <a16:colId xmlns:a16="http://schemas.microsoft.com/office/drawing/2014/main" val="1949719719"/>
                    </a:ext>
                  </a:extLst>
                </a:gridCol>
                <a:gridCol w="2227922">
                  <a:extLst>
                    <a:ext uri="{9D8B030D-6E8A-4147-A177-3AD203B41FA5}">
                      <a16:colId xmlns:a16="http://schemas.microsoft.com/office/drawing/2014/main" val="1163484326"/>
                    </a:ext>
                  </a:extLst>
                </a:gridCol>
                <a:gridCol w="2227922">
                  <a:extLst>
                    <a:ext uri="{9D8B030D-6E8A-4147-A177-3AD203B41FA5}">
                      <a16:colId xmlns:a16="http://schemas.microsoft.com/office/drawing/2014/main" val="4140440943"/>
                    </a:ext>
                  </a:extLst>
                </a:gridCol>
                <a:gridCol w="2227922">
                  <a:extLst>
                    <a:ext uri="{9D8B030D-6E8A-4147-A177-3AD203B41FA5}">
                      <a16:colId xmlns:a16="http://schemas.microsoft.com/office/drawing/2014/main" val="1972503885"/>
                    </a:ext>
                  </a:extLst>
                </a:gridCol>
              </a:tblGrid>
              <a:tr h="1152678">
                <a:tc>
                  <a:txBody>
                    <a:bodyPr/>
                    <a:lstStyle/>
                    <a:p>
                      <a:pPr algn="ctr"/>
                      <a:r>
                        <a:rPr lang="es-US" dirty="0"/>
                        <a:t>Tipo de Herencia</a:t>
                      </a:r>
                      <a:endParaRPr lang="en-US" dirty="0"/>
                    </a:p>
                  </a:txBody>
                  <a:tcPr/>
                </a:tc>
                <a:tc>
                  <a:txBody>
                    <a:bodyPr/>
                    <a:lstStyle/>
                    <a:p>
                      <a:pPr algn="ctr"/>
                      <a:r>
                        <a:rPr lang="es-US" dirty="0"/>
                        <a:t>Miembros públicos de la clase base</a:t>
                      </a:r>
                      <a:endParaRPr lang="en-US" dirty="0"/>
                    </a:p>
                  </a:txBody>
                  <a:tcPr/>
                </a:tc>
                <a:tc>
                  <a:txBody>
                    <a:bodyPr/>
                    <a:lstStyle/>
                    <a:p>
                      <a:pPr algn="ctr"/>
                      <a:r>
                        <a:rPr lang="es-US" dirty="0"/>
                        <a:t>Miembros protegidos de la clase base</a:t>
                      </a:r>
                      <a:endParaRPr lang="en-US" dirty="0"/>
                    </a:p>
                  </a:txBody>
                  <a:tcPr/>
                </a:tc>
                <a:tc>
                  <a:txBody>
                    <a:bodyPr/>
                    <a:lstStyle/>
                    <a:p>
                      <a:pPr algn="ctr"/>
                      <a:r>
                        <a:rPr lang="es-US" dirty="0"/>
                        <a:t>Miembros privados de la clase base</a:t>
                      </a:r>
                      <a:endParaRPr lang="en-US" dirty="0"/>
                    </a:p>
                  </a:txBody>
                  <a:tcPr/>
                </a:tc>
                <a:extLst>
                  <a:ext uri="{0D108BD9-81ED-4DB2-BD59-A6C34878D82A}">
                    <a16:rowId xmlns:a16="http://schemas.microsoft.com/office/drawing/2014/main" val="3952302672"/>
                  </a:ext>
                </a:extLst>
              </a:tr>
              <a:tr h="606560">
                <a:tc>
                  <a:txBody>
                    <a:bodyPr/>
                    <a:lstStyle/>
                    <a:p>
                      <a:pPr algn="ctr"/>
                      <a:r>
                        <a:rPr lang="es-US" dirty="0" err="1"/>
                        <a:t>Pú</a:t>
                      </a:r>
                      <a:r>
                        <a:rPr lang="en-US" dirty="0" err="1"/>
                        <a:t>blica</a:t>
                      </a:r>
                      <a:endParaRPr lang="en-US" dirty="0"/>
                    </a:p>
                  </a:txBody>
                  <a:tcPr/>
                </a:tc>
                <a:tc>
                  <a:txBody>
                    <a:bodyPr/>
                    <a:lstStyle/>
                    <a:p>
                      <a:pPr algn="ctr"/>
                      <a:r>
                        <a:rPr lang="es-US" dirty="0" err="1"/>
                        <a:t>Pú</a:t>
                      </a:r>
                      <a:r>
                        <a:rPr lang="en-US" dirty="0" err="1"/>
                        <a:t>blicos</a:t>
                      </a:r>
                      <a:endParaRPr lang="en-US" dirty="0"/>
                    </a:p>
                  </a:txBody>
                  <a:tcPr/>
                </a:tc>
                <a:tc>
                  <a:txBody>
                    <a:bodyPr/>
                    <a:lstStyle/>
                    <a:p>
                      <a:pPr algn="ctr"/>
                      <a:r>
                        <a:rPr lang="en-US" dirty="0" err="1"/>
                        <a:t>Protegidos</a:t>
                      </a:r>
                      <a:endParaRPr lang="en-US" dirty="0"/>
                    </a:p>
                  </a:txBody>
                  <a:tcPr/>
                </a:tc>
                <a:tc>
                  <a:txBody>
                    <a:bodyPr/>
                    <a:lstStyle/>
                    <a:p>
                      <a:pPr algn="ctr"/>
                      <a:r>
                        <a:rPr lang="en-US" dirty="0"/>
                        <a:t>Privados</a:t>
                      </a:r>
                    </a:p>
                  </a:txBody>
                  <a:tcPr/>
                </a:tc>
                <a:extLst>
                  <a:ext uri="{0D108BD9-81ED-4DB2-BD59-A6C34878D82A}">
                    <a16:rowId xmlns:a16="http://schemas.microsoft.com/office/drawing/2014/main" val="449473054"/>
                  </a:ext>
                </a:extLst>
              </a:tr>
              <a:tr h="606560">
                <a:tc>
                  <a:txBody>
                    <a:bodyPr/>
                    <a:lstStyle/>
                    <a:p>
                      <a:pPr algn="ctr"/>
                      <a:r>
                        <a:rPr lang="en-US" dirty="0" err="1"/>
                        <a:t>Protegida</a:t>
                      </a:r>
                      <a:endParaRPr lang="en-US" dirty="0"/>
                    </a:p>
                  </a:txBody>
                  <a:tcPr/>
                </a:tc>
                <a:tc>
                  <a:txBody>
                    <a:bodyPr/>
                    <a:lstStyle/>
                    <a:p>
                      <a:pPr algn="ctr"/>
                      <a:r>
                        <a:rPr lang="en-US" dirty="0" err="1"/>
                        <a:t>Protegidos</a:t>
                      </a:r>
                      <a:endParaRPr lang="en-US" dirty="0"/>
                    </a:p>
                  </a:txBody>
                  <a:tcPr/>
                </a:tc>
                <a:tc>
                  <a:txBody>
                    <a:bodyPr/>
                    <a:lstStyle/>
                    <a:p>
                      <a:pPr algn="ctr"/>
                      <a:r>
                        <a:rPr lang="en-US" dirty="0" err="1"/>
                        <a:t>Protegidos</a:t>
                      </a:r>
                      <a:endParaRPr lang="en-US" dirty="0"/>
                    </a:p>
                  </a:txBody>
                  <a:tcPr/>
                </a:tc>
                <a:tc>
                  <a:txBody>
                    <a:bodyPr/>
                    <a:lstStyle/>
                    <a:p>
                      <a:pPr algn="ctr"/>
                      <a:r>
                        <a:rPr lang="en-US" dirty="0"/>
                        <a:t>Privados</a:t>
                      </a:r>
                    </a:p>
                  </a:txBody>
                  <a:tcPr/>
                </a:tc>
                <a:extLst>
                  <a:ext uri="{0D108BD9-81ED-4DB2-BD59-A6C34878D82A}">
                    <a16:rowId xmlns:a16="http://schemas.microsoft.com/office/drawing/2014/main" val="2374865904"/>
                  </a:ext>
                </a:extLst>
              </a:tr>
              <a:tr h="606560">
                <a:tc>
                  <a:txBody>
                    <a:bodyPr/>
                    <a:lstStyle/>
                    <a:p>
                      <a:pPr algn="ctr"/>
                      <a:r>
                        <a:rPr lang="en-US" dirty="0" err="1"/>
                        <a:t>Privada</a:t>
                      </a:r>
                      <a:endParaRPr lang="en-US" dirty="0"/>
                    </a:p>
                  </a:txBody>
                  <a:tcPr/>
                </a:tc>
                <a:tc>
                  <a:txBody>
                    <a:bodyPr/>
                    <a:lstStyle/>
                    <a:p>
                      <a:pPr algn="ctr"/>
                      <a:r>
                        <a:rPr lang="en-US" dirty="0"/>
                        <a:t>Privados</a:t>
                      </a:r>
                    </a:p>
                  </a:txBody>
                  <a:tcPr/>
                </a:tc>
                <a:tc>
                  <a:txBody>
                    <a:bodyPr/>
                    <a:lstStyle/>
                    <a:p>
                      <a:pPr algn="ctr"/>
                      <a:r>
                        <a:rPr lang="en-US" dirty="0"/>
                        <a:t>Privados</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Privados</a:t>
                      </a:r>
                    </a:p>
                  </a:txBody>
                  <a:tcPr/>
                </a:tc>
                <a:extLst>
                  <a:ext uri="{0D108BD9-81ED-4DB2-BD59-A6C34878D82A}">
                    <a16:rowId xmlns:a16="http://schemas.microsoft.com/office/drawing/2014/main" val="4237022951"/>
                  </a:ext>
                </a:extLst>
              </a:tr>
            </a:tbl>
          </a:graphicData>
        </a:graphic>
      </p:graphicFrame>
    </p:spTree>
    <p:extLst>
      <p:ext uri="{BB962C8B-B14F-4D97-AF65-F5344CB8AC3E}">
        <p14:creationId xmlns:p14="http://schemas.microsoft.com/office/powerpoint/2010/main" val="3615595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D67CC-007A-43B8-AAA9-A6253C6B7C01}"/>
              </a:ext>
            </a:extLst>
          </p:cNvPr>
          <p:cNvSpPr>
            <a:spLocks noGrp="1"/>
          </p:cNvSpPr>
          <p:nvPr>
            <p:ph type="title"/>
          </p:nvPr>
        </p:nvSpPr>
        <p:spPr>
          <a:xfrm>
            <a:off x="1687669" y="624110"/>
            <a:ext cx="4137059" cy="1280890"/>
          </a:xfrm>
        </p:spPr>
        <p:txBody>
          <a:bodyPr>
            <a:normAutofit/>
          </a:bodyPr>
          <a:lstStyle/>
          <a:p>
            <a:r>
              <a:rPr lang="es-US" sz="3200"/>
              <a:t>Ejemplo</a:t>
            </a:r>
            <a:endParaRPr lang="en-US" sz="3200"/>
          </a:p>
        </p:txBody>
      </p:sp>
      <p:sp>
        <p:nvSpPr>
          <p:cNvPr id="3" name="Content Placeholder 2">
            <a:extLst>
              <a:ext uri="{FF2B5EF4-FFF2-40B4-BE49-F238E27FC236}">
                <a16:creationId xmlns:a16="http://schemas.microsoft.com/office/drawing/2014/main" id="{500295C7-CE60-4569-A238-A2E2A62D01F1}"/>
              </a:ext>
            </a:extLst>
          </p:cNvPr>
          <p:cNvSpPr>
            <a:spLocks noGrp="1"/>
          </p:cNvSpPr>
          <p:nvPr>
            <p:ph idx="1"/>
          </p:nvPr>
        </p:nvSpPr>
        <p:spPr>
          <a:xfrm>
            <a:off x="1683956" y="2133600"/>
            <a:ext cx="4140772" cy="3777622"/>
          </a:xfrm>
        </p:spPr>
        <p:txBody>
          <a:bodyPr>
            <a:normAutofit/>
          </a:bodyPr>
          <a:lstStyle/>
          <a:p>
            <a:r>
              <a:rPr lang="es-US" dirty="0">
                <a:solidFill>
                  <a:srgbClr val="000000"/>
                </a:solidFill>
              </a:rPr>
              <a:t>Tomemos una clase base con tres campos con los tres tipos de acceso</a:t>
            </a:r>
            <a:endParaRPr lang="en-US" dirty="0">
              <a:solidFill>
                <a:srgbClr val="000000"/>
              </a:solidFill>
            </a:endParaRPr>
          </a:p>
        </p:txBody>
      </p:sp>
      <p:pic>
        <p:nvPicPr>
          <p:cNvPr id="5" name="Picture 4">
            <a:extLst>
              <a:ext uri="{FF2B5EF4-FFF2-40B4-BE49-F238E27FC236}">
                <a16:creationId xmlns:a16="http://schemas.microsoft.com/office/drawing/2014/main" id="{AD602791-65A9-41FB-A94E-81A94058F4C7}"/>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6091916" y="931950"/>
            <a:ext cx="5451627" cy="4674058"/>
          </a:xfrm>
          <a:prstGeom prst="rect">
            <a:avLst/>
          </a:prstGeom>
          <a:noFill/>
        </p:spPr>
      </p:pic>
    </p:spTree>
    <p:extLst>
      <p:ext uri="{BB962C8B-B14F-4D97-AF65-F5344CB8AC3E}">
        <p14:creationId xmlns:p14="http://schemas.microsoft.com/office/powerpoint/2010/main" val="451330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59A8720-E3B8-4ABA-8BE5-D3F1EFDD2F87}"/>
              </a:ext>
            </a:extLst>
          </p:cNvPr>
          <p:cNvSpPr>
            <a:spLocks noGrp="1"/>
          </p:cNvSpPr>
          <p:nvPr>
            <p:ph type="title"/>
          </p:nvPr>
        </p:nvSpPr>
        <p:spPr>
          <a:xfrm>
            <a:off x="2592388" y="623888"/>
            <a:ext cx="8912225" cy="1281112"/>
          </a:xfrm>
        </p:spPr>
        <p:txBody>
          <a:bodyPr/>
          <a:lstStyle/>
          <a:p>
            <a:r>
              <a:rPr lang="es-US" dirty="0"/>
              <a:t>Ejemplo</a:t>
            </a:r>
            <a:endParaRPr lang="en-US" dirty="0"/>
          </a:p>
        </p:txBody>
      </p:sp>
      <p:pic>
        <p:nvPicPr>
          <p:cNvPr id="5" name="Content Placeholder 4">
            <a:extLst>
              <a:ext uri="{FF2B5EF4-FFF2-40B4-BE49-F238E27FC236}">
                <a16:creationId xmlns:a16="http://schemas.microsoft.com/office/drawing/2014/main" id="{8FFB0AAA-6324-4C94-8037-C0EF88637C3D}"/>
              </a:ext>
            </a:extLst>
          </p:cNvPr>
          <p:cNvPicPr>
            <a:picLocks noGrp="1"/>
          </p:cNvPicPr>
          <p:nvPr>
            <p:ph idx="1"/>
          </p:nvPr>
        </p:nvPicPr>
        <p:blipFill rotWithShape="1">
          <a:blip r:embed="rId2">
            <a:extLst>
              <a:ext uri="{28A0092B-C50C-407E-A947-70E740481C1C}">
                <a14:useLocalDpi xmlns:a14="http://schemas.microsoft.com/office/drawing/2010/main" val="0"/>
              </a:ext>
            </a:extLst>
          </a:blip>
          <a:srcRect r="68345"/>
          <a:stretch/>
        </p:blipFill>
        <p:spPr bwMode="auto">
          <a:xfrm>
            <a:off x="2064349" y="1641762"/>
            <a:ext cx="3503612" cy="3027219"/>
          </a:xfrm>
          <a:prstGeom prst="rect">
            <a:avLst/>
          </a:prstGeom>
          <a:noFill/>
          <a:ln>
            <a:noFill/>
          </a:ln>
        </p:spPr>
      </p:pic>
      <p:sp>
        <p:nvSpPr>
          <p:cNvPr id="10" name="TextBox 9">
            <a:extLst>
              <a:ext uri="{FF2B5EF4-FFF2-40B4-BE49-F238E27FC236}">
                <a16:creationId xmlns:a16="http://schemas.microsoft.com/office/drawing/2014/main" id="{68D45D55-B785-4E27-BD86-01E47C79C941}"/>
              </a:ext>
            </a:extLst>
          </p:cNvPr>
          <p:cNvSpPr txBox="1"/>
          <p:nvPr/>
        </p:nvSpPr>
        <p:spPr>
          <a:xfrm>
            <a:off x="5761146" y="2693959"/>
            <a:ext cx="5943599" cy="400110"/>
          </a:xfrm>
          <a:prstGeom prst="rect">
            <a:avLst/>
          </a:prstGeom>
          <a:noFill/>
        </p:spPr>
        <p:txBody>
          <a:bodyPr wrap="square" rtlCol="0">
            <a:spAutoFit/>
          </a:bodyPr>
          <a:lstStyle/>
          <a:p>
            <a:r>
              <a:rPr lang="es-US" sz="2000" dirty="0">
                <a:solidFill>
                  <a:srgbClr val="00B050"/>
                </a:solidFill>
              </a:rPr>
              <a:t>Ok</a:t>
            </a:r>
            <a:r>
              <a:rPr lang="en-US" sz="2000" dirty="0"/>
              <a:t>:</a:t>
            </a:r>
            <a:r>
              <a:rPr lang="es-ES" sz="2000" dirty="0"/>
              <a:t> </a:t>
            </a:r>
            <a:r>
              <a:rPr lang="es-ES" sz="2000" dirty="0" err="1"/>
              <a:t>public_field</a:t>
            </a:r>
            <a:r>
              <a:rPr lang="es-ES" sz="2000" dirty="0"/>
              <a:t> fue heredado como </a:t>
            </a:r>
            <a:r>
              <a:rPr lang="es-ES" sz="2000" b="1" dirty="0"/>
              <a:t>público</a:t>
            </a:r>
            <a:endParaRPr lang="en-US" sz="2000" b="1" dirty="0"/>
          </a:p>
        </p:txBody>
      </p:sp>
      <p:sp>
        <p:nvSpPr>
          <p:cNvPr id="11" name="TextBox 10">
            <a:extLst>
              <a:ext uri="{FF2B5EF4-FFF2-40B4-BE49-F238E27FC236}">
                <a16:creationId xmlns:a16="http://schemas.microsoft.com/office/drawing/2014/main" id="{FD343B22-93DA-4230-A588-A8D032731BCD}"/>
              </a:ext>
            </a:extLst>
          </p:cNvPr>
          <p:cNvSpPr txBox="1"/>
          <p:nvPr/>
        </p:nvSpPr>
        <p:spPr>
          <a:xfrm>
            <a:off x="5761146" y="3081621"/>
            <a:ext cx="6622472" cy="400110"/>
          </a:xfrm>
          <a:prstGeom prst="rect">
            <a:avLst/>
          </a:prstGeom>
          <a:noFill/>
        </p:spPr>
        <p:txBody>
          <a:bodyPr wrap="square" rtlCol="0">
            <a:spAutoFit/>
          </a:bodyPr>
          <a:lstStyle/>
          <a:p>
            <a:r>
              <a:rPr lang="es-US" sz="2000" dirty="0">
                <a:solidFill>
                  <a:srgbClr val="00B050"/>
                </a:solidFill>
              </a:rPr>
              <a:t>Ok</a:t>
            </a:r>
            <a:r>
              <a:rPr lang="en-US" sz="2000" dirty="0"/>
              <a:t>:</a:t>
            </a:r>
            <a:r>
              <a:rPr lang="es-ES" sz="2000" dirty="0"/>
              <a:t> </a:t>
            </a:r>
            <a:r>
              <a:rPr lang="es-ES" sz="2000" dirty="0" err="1"/>
              <a:t>protected_field</a:t>
            </a:r>
            <a:r>
              <a:rPr lang="es-ES" sz="2000" dirty="0"/>
              <a:t> fue heredado como </a:t>
            </a:r>
            <a:r>
              <a:rPr lang="es-ES" sz="2000" b="1" dirty="0"/>
              <a:t>protegido</a:t>
            </a:r>
            <a:endParaRPr lang="en-US" sz="2000" b="1" dirty="0"/>
          </a:p>
        </p:txBody>
      </p:sp>
      <p:sp>
        <p:nvSpPr>
          <p:cNvPr id="12" name="TextBox 11">
            <a:extLst>
              <a:ext uri="{FF2B5EF4-FFF2-40B4-BE49-F238E27FC236}">
                <a16:creationId xmlns:a16="http://schemas.microsoft.com/office/drawing/2014/main" id="{26F47C89-D060-4F40-98C5-BA2C9844C821}"/>
              </a:ext>
            </a:extLst>
          </p:cNvPr>
          <p:cNvSpPr txBox="1"/>
          <p:nvPr/>
        </p:nvSpPr>
        <p:spPr>
          <a:xfrm>
            <a:off x="5799783" y="3469791"/>
            <a:ext cx="7933084" cy="707886"/>
          </a:xfrm>
          <a:prstGeom prst="rect">
            <a:avLst/>
          </a:prstGeom>
          <a:noFill/>
        </p:spPr>
        <p:txBody>
          <a:bodyPr wrap="square" rtlCol="0">
            <a:spAutoFit/>
          </a:bodyPr>
          <a:lstStyle/>
          <a:p>
            <a:r>
              <a:rPr lang="es-US" sz="2000" dirty="0" err="1">
                <a:solidFill>
                  <a:srgbClr val="FF0000"/>
                </a:solidFill>
              </a:rPr>
              <a:t>Not</a:t>
            </a:r>
            <a:r>
              <a:rPr lang="es-US" sz="2000" dirty="0">
                <a:solidFill>
                  <a:srgbClr val="FF0000"/>
                </a:solidFill>
              </a:rPr>
              <a:t> Ok</a:t>
            </a:r>
            <a:r>
              <a:rPr lang="en-US" sz="2000" dirty="0"/>
              <a:t>:</a:t>
            </a:r>
            <a:r>
              <a:rPr lang="es-ES" sz="2000" dirty="0"/>
              <a:t> </a:t>
            </a:r>
            <a:r>
              <a:rPr lang="es-ES" sz="2000" dirty="0" err="1"/>
              <a:t>private_field</a:t>
            </a:r>
            <a:r>
              <a:rPr lang="es-ES" sz="2000" dirty="0"/>
              <a:t> </a:t>
            </a:r>
            <a:r>
              <a:rPr lang="es-ES" sz="2000" b="1" dirty="0"/>
              <a:t>no es accesible </a:t>
            </a:r>
            <a:r>
              <a:rPr lang="es-ES" sz="2000" dirty="0"/>
              <a:t>en la clase </a:t>
            </a:r>
          </a:p>
          <a:p>
            <a:r>
              <a:rPr lang="es-ES" sz="2000" dirty="0"/>
              <a:t>		 derivada</a:t>
            </a:r>
            <a:endParaRPr lang="en-US" sz="2000" dirty="0"/>
          </a:p>
        </p:txBody>
      </p:sp>
    </p:spTree>
    <p:extLst>
      <p:ext uri="{BB962C8B-B14F-4D97-AF65-F5344CB8AC3E}">
        <p14:creationId xmlns:p14="http://schemas.microsoft.com/office/powerpoint/2010/main" val="2272548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BEF7325-7BDA-4ECD-ACA8-74A2AEF3DF87}"/>
              </a:ext>
            </a:extLst>
          </p:cNvPr>
          <p:cNvSpPr>
            <a:spLocks noGrp="1"/>
          </p:cNvSpPr>
          <p:nvPr>
            <p:ph type="title"/>
          </p:nvPr>
        </p:nvSpPr>
        <p:spPr>
          <a:xfrm>
            <a:off x="2592388" y="623888"/>
            <a:ext cx="8912225" cy="1281112"/>
          </a:xfrm>
        </p:spPr>
        <p:txBody>
          <a:bodyPr/>
          <a:lstStyle/>
          <a:p>
            <a:r>
              <a:rPr lang="es-US" dirty="0"/>
              <a:t>Ejemplo</a:t>
            </a:r>
            <a:endParaRPr lang="en-US" dirty="0"/>
          </a:p>
        </p:txBody>
      </p:sp>
      <p:pic>
        <p:nvPicPr>
          <p:cNvPr id="5" name="Content Placeholder 4">
            <a:extLst>
              <a:ext uri="{FF2B5EF4-FFF2-40B4-BE49-F238E27FC236}">
                <a16:creationId xmlns:a16="http://schemas.microsoft.com/office/drawing/2014/main" id="{B18FDC12-C5A0-437C-878A-30AC6A163DA0}"/>
              </a:ext>
            </a:extLst>
          </p:cNvPr>
          <p:cNvPicPr>
            <a:picLocks noGrp="1"/>
          </p:cNvPicPr>
          <p:nvPr>
            <p:ph idx="1"/>
          </p:nvPr>
        </p:nvPicPr>
        <p:blipFill rotWithShape="1">
          <a:blip r:embed="rId2">
            <a:extLst>
              <a:ext uri="{28A0092B-C50C-407E-A947-70E740481C1C}">
                <a14:useLocalDpi xmlns:a14="http://schemas.microsoft.com/office/drawing/2010/main" val="0"/>
              </a:ext>
            </a:extLst>
          </a:blip>
          <a:srcRect r="69430"/>
          <a:stretch/>
        </p:blipFill>
        <p:spPr bwMode="auto">
          <a:xfrm>
            <a:off x="2620098" y="1607128"/>
            <a:ext cx="3365067" cy="3359727"/>
          </a:xfrm>
          <a:prstGeom prst="rect">
            <a:avLst/>
          </a:prstGeom>
          <a:noFill/>
          <a:ln>
            <a:noFill/>
          </a:ln>
        </p:spPr>
      </p:pic>
      <p:sp>
        <p:nvSpPr>
          <p:cNvPr id="6" name="TextBox 5">
            <a:extLst>
              <a:ext uri="{FF2B5EF4-FFF2-40B4-BE49-F238E27FC236}">
                <a16:creationId xmlns:a16="http://schemas.microsoft.com/office/drawing/2014/main" id="{FF32947D-A406-441B-8357-FD45D41F5D4B}"/>
              </a:ext>
            </a:extLst>
          </p:cNvPr>
          <p:cNvSpPr txBox="1"/>
          <p:nvPr/>
        </p:nvSpPr>
        <p:spPr>
          <a:xfrm>
            <a:off x="5957454" y="3053278"/>
            <a:ext cx="6899563" cy="400110"/>
          </a:xfrm>
          <a:prstGeom prst="rect">
            <a:avLst/>
          </a:prstGeom>
          <a:noFill/>
        </p:spPr>
        <p:txBody>
          <a:bodyPr wrap="square" rtlCol="0">
            <a:spAutoFit/>
          </a:bodyPr>
          <a:lstStyle/>
          <a:p>
            <a:r>
              <a:rPr lang="es-US" sz="2000" dirty="0">
                <a:solidFill>
                  <a:srgbClr val="00B050"/>
                </a:solidFill>
              </a:rPr>
              <a:t>Ok</a:t>
            </a:r>
            <a:r>
              <a:rPr lang="en-US" sz="2000" dirty="0"/>
              <a:t>:</a:t>
            </a:r>
            <a:r>
              <a:rPr lang="es-ES" sz="2000" dirty="0"/>
              <a:t> </a:t>
            </a:r>
            <a:r>
              <a:rPr lang="es-ES" sz="2000" dirty="0" err="1"/>
              <a:t>public_field</a:t>
            </a:r>
            <a:r>
              <a:rPr lang="es-ES" sz="2000" dirty="0"/>
              <a:t> es </a:t>
            </a:r>
            <a:r>
              <a:rPr lang="es-ES" sz="2000" b="1" dirty="0"/>
              <a:t>privado</a:t>
            </a:r>
            <a:r>
              <a:rPr lang="es-ES" sz="2000" dirty="0"/>
              <a:t> en la clase derivada</a:t>
            </a:r>
            <a:endParaRPr lang="en-US" sz="2000" dirty="0"/>
          </a:p>
        </p:txBody>
      </p:sp>
      <p:sp>
        <p:nvSpPr>
          <p:cNvPr id="7" name="TextBox 6">
            <a:extLst>
              <a:ext uri="{FF2B5EF4-FFF2-40B4-BE49-F238E27FC236}">
                <a16:creationId xmlns:a16="http://schemas.microsoft.com/office/drawing/2014/main" id="{CDFE59AF-0E65-4D34-AFAB-C4631801E0BF}"/>
              </a:ext>
            </a:extLst>
          </p:cNvPr>
          <p:cNvSpPr txBox="1"/>
          <p:nvPr/>
        </p:nvSpPr>
        <p:spPr>
          <a:xfrm>
            <a:off x="5957454" y="3416552"/>
            <a:ext cx="6622472" cy="707886"/>
          </a:xfrm>
          <a:prstGeom prst="rect">
            <a:avLst/>
          </a:prstGeom>
          <a:noFill/>
        </p:spPr>
        <p:txBody>
          <a:bodyPr wrap="square" rtlCol="0">
            <a:spAutoFit/>
          </a:bodyPr>
          <a:lstStyle/>
          <a:p>
            <a:r>
              <a:rPr lang="es-US" sz="2000" dirty="0">
                <a:solidFill>
                  <a:srgbClr val="00B050"/>
                </a:solidFill>
              </a:rPr>
              <a:t>Ok</a:t>
            </a:r>
            <a:r>
              <a:rPr lang="en-US" sz="2000" dirty="0"/>
              <a:t>:</a:t>
            </a:r>
            <a:r>
              <a:rPr lang="es-ES" sz="2000" dirty="0"/>
              <a:t> </a:t>
            </a:r>
            <a:r>
              <a:rPr lang="es-ES" sz="2000" dirty="0" err="1"/>
              <a:t>protected_field</a:t>
            </a:r>
            <a:r>
              <a:rPr lang="es-ES" sz="2000" dirty="0"/>
              <a:t> fue heredado como </a:t>
            </a:r>
            <a:r>
              <a:rPr lang="es-ES" sz="2000" b="1" dirty="0"/>
              <a:t>privado</a:t>
            </a:r>
          </a:p>
          <a:p>
            <a:endParaRPr lang="en-US" sz="2000" b="1" dirty="0"/>
          </a:p>
        </p:txBody>
      </p:sp>
      <p:sp>
        <p:nvSpPr>
          <p:cNvPr id="8" name="TextBox 7">
            <a:extLst>
              <a:ext uri="{FF2B5EF4-FFF2-40B4-BE49-F238E27FC236}">
                <a16:creationId xmlns:a16="http://schemas.microsoft.com/office/drawing/2014/main" id="{55E0625E-D996-4FE5-928B-BE9D4918DC7F}"/>
              </a:ext>
            </a:extLst>
          </p:cNvPr>
          <p:cNvSpPr txBox="1"/>
          <p:nvPr/>
        </p:nvSpPr>
        <p:spPr>
          <a:xfrm>
            <a:off x="5957454" y="3804722"/>
            <a:ext cx="7933084" cy="707886"/>
          </a:xfrm>
          <a:prstGeom prst="rect">
            <a:avLst/>
          </a:prstGeom>
          <a:noFill/>
        </p:spPr>
        <p:txBody>
          <a:bodyPr wrap="square" rtlCol="0">
            <a:spAutoFit/>
          </a:bodyPr>
          <a:lstStyle/>
          <a:p>
            <a:r>
              <a:rPr lang="es-US" sz="2000" dirty="0" err="1">
                <a:solidFill>
                  <a:srgbClr val="FF0000"/>
                </a:solidFill>
              </a:rPr>
              <a:t>Not</a:t>
            </a:r>
            <a:r>
              <a:rPr lang="es-US" sz="2000" dirty="0">
                <a:solidFill>
                  <a:srgbClr val="FF0000"/>
                </a:solidFill>
              </a:rPr>
              <a:t> Ok</a:t>
            </a:r>
            <a:r>
              <a:rPr lang="en-US" sz="2000" dirty="0"/>
              <a:t>:</a:t>
            </a:r>
            <a:r>
              <a:rPr lang="es-ES" sz="2000" dirty="0"/>
              <a:t> </a:t>
            </a:r>
            <a:r>
              <a:rPr lang="es-ES" sz="2000" dirty="0" err="1"/>
              <a:t>private_field</a:t>
            </a:r>
            <a:r>
              <a:rPr lang="es-ES" sz="2000" dirty="0"/>
              <a:t> </a:t>
            </a:r>
            <a:r>
              <a:rPr lang="es-ES" sz="2000" b="1" dirty="0"/>
              <a:t>no es accesible </a:t>
            </a:r>
            <a:r>
              <a:rPr lang="es-ES" sz="2000" dirty="0"/>
              <a:t>en la clase </a:t>
            </a:r>
          </a:p>
          <a:p>
            <a:r>
              <a:rPr lang="es-ES" sz="2000" dirty="0"/>
              <a:t>		 derivada</a:t>
            </a:r>
            <a:endParaRPr lang="en-US" sz="2000" dirty="0"/>
          </a:p>
        </p:txBody>
      </p:sp>
    </p:spTree>
    <p:extLst>
      <p:ext uri="{BB962C8B-B14F-4D97-AF65-F5344CB8AC3E}">
        <p14:creationId xmlns:p14="http://schemas.microsoft.com/office/powerpoint/2010/main" val="317610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77190-046F-4160-B381-185A2B3D1633}"/>
              </a:ext>
            </a:extLst>
          </p:cNvPr>
          <p:cNvSpPr>
            <a:spLocks noGrp="1"/>
          </p:cNvSpPr>
          <p:nvPr>
            <p:ph type="ctrTitle"/>
          </p:nvPr>
        </p:nvSpPr>
        <p:spPr>
          <a:xfrm>
            <a:off x="2589213" y="949230"/>
            <a:ext cx="8915399" cy="2262781"/>
          </a:xfrm>
        </p:spPr>
        <p:txBody>
          <a:bodyPr/>
          <a:lstStyle/>
          <a:p>
            <a:r>
              <a:rPr lang="en-US" dirty="0"/>
              <a:t>Herencia y </a:t>
            </a:r>
            <a:r>
              <a:rPr lang="en-US" dirty="0" err="1"/>
              <a:t>Genericidad</a:t>
            </a:r>
            <a:br>
              <a:rPr lang="en-US" dirty="0"/>
            </a:br>
            <a:r>
              <a:rPr lang="en-US" dirty="0"/>
              <a:t>C++</a:t>
            </a:r>
          </a:p>
        </p:txBody>
      </p:sp>
      <p:sp>
        <p:nvSpPr>
          <p:cNvPr id="3" name="Subtitle 2">
            <a:extLst>
              <a:ext uri="{FF2B5EF4-FFF2-40B4-BE49-F238E27FC236}">
                <a16:creationId xmlns:a16="http://schemas.microsoft.com/office/drawing/2014/main" id="{4191D88B-C91C-4A1E-B08E-88B2C8787B43}"/>
              </a:ext>
            </a:extLst>
          </p:cNvPr>
          <p:cNvSpPr>
            <a:spLocks noGrp="1"/>
          </p:cNvSpPr>
          <p:nvPr>
            <p:ph type="subTitle" idx="1"/>
          </p:nvPr>
        </p:nvSpPr>
        <p:spPr>
          <a:xfrm>
            <a:off x="2589213" y="4777379"/>
            <a:ext cx="8915399" cy="1831239"/>
          </a:xfrm>
        </p:spPr>
        <p:txBody>
          <a:bodyPr>
            <a:normAutofit fontScale="92500" lnSpcReduction="10000"/>
          </a:bodyPr>
          <a:lstStyle/>
          <a:p>
            <a:r>
              <a:rPr lang="en-US" dirty="0"/>
              <a:t>Claudia </a:t>
            </a:r>
            <a:r>
              <a:rPr lang="en-US" dirty="0" err="1"/>
              <a:t>Olavarrieta</a:t>
            </a:r>
            <a:r>
              <a:rPr lang="en-US" dirty="0"/>
              <a:t> Martínez </a:t>
            </a:r>
          </a:p>
          <a:p>
            <a:r>
              <a:rPr lang="en-US" dirty="0"/>
              <a:t>Amanda González Borrell</a:t>
            </a:r>
          </a:p>
          <a:p>
            <a:r>
              <a:rPr lang="en-US" dirty="0"/>
              <a:t>Karla Olivera Hern</a:t>
            </a:r>
            <a:r>
              <a:rPr lang="es-ES" dirty="0"/>
              <a:t>á</a:t>
            </a:r>
            <a:r>
              <a:rPr lang="en-US" dirty="0" err="1"/>
              <a:t>ndez</a:t>
            </a:r>
            <a:r>
              <a:rPr lang="en-US" dirty="0"/>
              <a:t> </a:t>
            </a:r>
          </a:p>
          <a:p>
            <a:r>
              <a:rPr lang="en-US" dirty="0"/>
              <a:t>Marcos Adrián </a:t>
            </a:r>
            <a:r>
              <a:rPr lang="en-US" dirty="0" err="1"/>
              <a:t>Valdivié</a:t>
            </a:r>
            <a:r>
              <a:rPr lang="en-US" dirty="0"/>
              <a:t> Rodríguez</a:t>
            </a:r>
          </a:p>
          <a:p>
            <a:r>
              <a:rPr lang="en-US" dirty="0"/>
              <a:t>Victor </a:t>
            </a:r>
            <a:r>
              <a:rPr lang="en-US" dirty="0" err="1"/>
              <a:t>Cardentey</a:t>
            </a:r>
            <a:r>
              <a:rPr lang="en-US" dirty="0"/>
              <a:t> Fundora</a:t>
            </a:r>
          </a:p>
        </p:txBody>
      </p:sp>
    </p:spTree>
    <p:extLst>
      <p:ext uri="{BB962C8B-B14F-4D97-AF65-F5344CB8AC3E}">
        <p14:creationId xmlns:p14="http://schemas.microsoft.com/office/powerpoint/2010/main" val="12192091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E3B7C71-A618-4AAA-B483-C28ACA479A1B}"/>
              </a:ext>
            </a:extLst>
          </p:cNvPr>
          <p:cNvSpPr>
            <a:spLocks noGrp="1"/>
          </p:cNvSpPr>
          <p:nvPr>
            <p:ph type="title"/>
          </p:nvPr>
        </p:nvSpPr>
        <p:spPr>
          <a:xfrm>
            <a:off x="2592388" y="637743"/>
            <a:ext cx="8912225" cy="1281112"/>
          </a:xfrm>
        </p:spPr>
        <p:txBody>
          <a:bodyPr/>
          <a:lstStyle/>
          <a:p>
            <a:r>
              <a:rPr lang="es-US" dirty="0"/>
              <a:t>Ejemplo</a:t>
            </a:r>
            <a:endParaRPr lang="en-US" dirty="0"/>
          </a:p>
        </p:txBody>
      </p:sp>
      <p:pic>
        <p:nvPicPr>
          <p:cNvPr id="5" name="Content Placeholder 4">
            <a:extLst>
              <a:ext uri="{FF2B5EF4-FFF2-40B4-BE49-F238E27FC236}">
                <a16:creationId xmlns:a16="http://schemas.microsoft.com/office/drawing/2014/main" id="{B997E8B9-7A0C-447C-ABCD-A83DB53249FC}"/>
              </a:ext>
            </a:extLst>
          </p:cNvPr>
          <p:cNvPicPr>
            <a:picLocks noGrp="1"/>
          </p:cNvPicPr>
          <p:nvPr>
            <p:ph idx="1"/>
          </p:nvPr>
        </p:nvPicPr>
        <p:blipFill rotWithShape="1">
          <a:blip r:embed="rId2">
            <a:extLst>
              <a:ext uri="{28A0092B-C50C-407E-A947-70E740481C1C}">
                <a14:useLocalDpi xmlns:a14="http://schemas.microsoft.com/office/drawing/2010/main" val="0"/>
              </a:ext>
            </a:extLst>
          </a:blip>
          <a:srcRect r="70636"/>
          <a:stretch/>
        </p:blipFill>
        <p:spPr bwMode="auto">
          <a:xfrm>
            <a:off x="1871944" y="1808015"/>
            <a:ext cx="3281939" cy="3144986"/>
          </a:xfrm>
          <a:prstGeom prst="rect">
            <a:avLst/>
          </a:prstGeom>
          <a:noFill/>
          <a:ln>
            <a:noFill/>
          </a:ln>
        </p:spPr>
      </p:pic>
      <p:sp>
        <p:nvSpPr>
          <p:cNvPr id="6" name="TextBox 5">
            <a:extLst>
              <a:ext uri="{FF2B5EF4-FFF2-40B4-BE49-F238E27FC236}">
                <a16:creationId xmlns:a16="http://schemas.microsoft.com/office/drawing/2014/main" id="{012A61D2-DF64-4196-B226-AA6C53A58220}"/>
              </a:ext>
            </a:extLst>
          </p:cNvPr>
          <p:cNvSpPr txBox="1"/>
          <p:nvPr/>
        </p:nvSpPr>
        <p:spPr>
          <a:xfrm>
            <a:off x="5249293" y="2992074"/>
            <a:ext cx="6899563" cy="400110"/>
          </a:xfrm>
          <a:prstGeom prst="rect">
            <a:avLst/>
          </a:prstGeom>
          <a:noFill/>
        </p:spPr>
        <p:txBody>
          <a:bodyPr wrap="square" rtlCol="0">
            <a:spAutoFit/>
          </a:bodyPr>
          <a:lstStyle/>
          <a:p>
            <a:r>
              <a:rPr lang="es-US" sz="2000" dirty="0">
                <a:solidFill>
                  <a:srgbClr val="00B050"/>
                </a:solidFill>
              </a:rPr>
              <a:t>Ok</a:t>
            </a:r>
            <a:r>
              <a:rPr lang="en-US" sz="2000" dirty="0"/>
              <a:t>:</a:t>
            </a:r>
            <a:r>
              <a:rPr lang="es-ES" sz="2000" dirty="0"/>
              <a:t>  </a:t>
            </a:r>
            <a:r>
              <a:rPr lang="es-ES" sz="2000" dirty="0" err="1"/>
              <a:t>public_field</a:t>
            </a:r>
            <a:r>
              <a:rPr lang="es-ES" sz="2000" dirty="0"/>
              <a:t> es </a:t>
            </a:r>
            <a:r>
              <a:rPr lang="es-ES" sz="2000" b="1" dirty="0"/>
              <a:t>protegido</a:t>
            </a:r>
            <a:r>
              <a:rPr lang="es-ES" sz="2000" dirty="0"/>
              <a:t> en la clase derivada</a:t>
            </a:r>
            <a:endParaRPr lang="en-US" sz="2000" dirty="0"/>
          </a:p>
        </p:txBody>
      </p:sp>
      <p:sp>
        <p:nvSpPr>
          <p:cNvPr id="7" name="TextBox 6">
            <a:extLst>
              <a:ext uri="{FF2B5EF4-FFF2-40B4-BE49-F238E27FC236}">
                <a16:creationId xmlns:a16="http://schemas.microsoft.com/office/drawing/2014/main" id="{EDC0CD4F-A330-454F-9072-E31280A1194F}"/>
              </a:ext>
            </a:extLst>
          </p:cNvPr>
          <p:cNvSpPr txBox="1"/>
          <p:nvPr/>
        </p:nvSpPr>
        <p:spPr>
          <a:xfrm>
            <a:off x="5235444" y="3355348"/>
            <a:ext cx="6802581" cy="400110"/>
          </a:xfrm>
          <a:prstGeom prst="rect">
            <a:avLst/>
          </a:prstGeom>
          <a:noFill/>
        </p:spPr>
        <p:txBody>
          <a:bodyPr wrap="square" rtlCol="0">
            <a:spAutoFit/>
          </a:bodyPr>
          <a:lstStyle/>
          <a:p>
            <a:r>
              <a:rPr lang="es-US" sz="2000" dirty="0">
                <a:solidFill>
                  <a:srgbClr val="00B050"/>
                </a:solidFill>
              </a:rPr>
              <a:t>Ok</a:t>
            </a:r>
            <a:r>
              <a:rPr lang="en-US" sz="2000" dirty="0"/>
              <a:t>:</a:t>
            </a:r>
            <a:r>
              <a:rPr lang="es-ES" sz="2000" dirty="0"/>
              <a:t> </a:t>
            </a:r>
            <a:r>
              <a:rPr lang="es-ES" sz="2000" dirty="0" err="1"/>
              <a:t>protected_field</a:t>
            </a:r>
            <a:r>
              <a:rPr lang="es-ES" sz="2000" dirty="0"/>
              <a:t> es </a:t>
            </a:r>
            <a:r>
              <a:rPr lang="es-ES" sz="2000" b="1" dirty="0"/>
              <a:t>protegido</a:t>
            </a:r>
            <a:r>
              <a:rPr lang="es-ES" sz="2000" dirty="0"/>
              <a:t> en la clase derivada</a:t>
            </a:r>
            <a:endParaRPr lang="en-US" sz="2000" b="1" dirty="0"/>
          </a:p>
        </p:txBody>
      </p:sp>
      <p:sp>
        <p:nvSpPr>
          <p:cNvPr id="8" name="TextBox 7">
            <a:extLst>
              <a:ext uri="{FF2B5EF4-FFF2-40B4-BE49-F238E27FC236}">
                <a16:creationId xmlns:a16="http://schemas.microsoft.com/office/drawing/2014/main" id="{85C0ED37-3C58-4D0F-81A6-11B4E0FF42C4}"/>
              </a:ext>
            </a:extLst>
          </p:cNvPr>
          <p:cNvSpPr txBox="1"/>
          <p:nvPr/>
        </p:nvSpPr>
        <p:spPr>
          <a:xfrm>
            <a:off x="5223160" y="3679258"/>
            <a:ext cx="7933084" cy="707886"/>
          </a:xfrm>
          <a:prstGeom prst="rect">
            <a:avLst/>
          </a:prstGeom>
          <a:noFill/>
        </p:spPr>
        <p:txBody>
          <a:bodyPr wrap="square" rtlCol="0">
            <a:spAutoFit/>
          </a:bodyPr>
          <a:lstStyle/>
          <a:p>
            <a:r>
              <a:rPr lang="es-US" sz="2000" dirty="0" err="1">
                <a:solidFill>
                  <a:srgbClr val="FF0000"/>
                </a:solidFill>
              </a:rPr>
              <a:t>Not</a:t>
            </a:r>
            <a:r>
              <a:rPr lang="es-US" sz="2000" dirty="0">
                <a:solidFill>
                  <a:srgbClr val="FF0000"/>
                </a:solidFill>
              </a:rPr>
              <a:t> Ok</a:t>
            </a:r>
            <a:r>
              <a:rPr lang="en-US" sz="2000" dirty="0"/>
              <a:t>:</a:t>
            </a:r>
            <a:r>
              <a:rPr lang="es-ES" sz="2000" dirty="0"/>
              <a:t> </a:t>
            </a:r>
            <a:r>
              <a:rPr lang="es-ES" sz="2000" dirty="0" err="1"/>
              <a:t>private_field</a:t>
            </a:r>
            <a:r>
              <a:rPr lang="es-ES" sz="2000" dirty="0"/>
              <a:t> </a:t>
            </a:r>
            <a:r>
              <a:rPr lang="es-ES" sz="2000" b="1" dirty="0"/>
              <a:t>no es accesible </a:t>
            </a:r>
            <a:r>
              <a:rPr lang="es-ES" sz="2000" dirty="0"/>
              <a:t>en la clase </a:t>
            </a:r>
          </a:p>
          <a:p>
            <a:r>
              <a:rPr lang="es-ES" sz="2000" dirty="0"/>
              <a:t>		 derivada</a:t>
            </a:r>
            <a:endParaRPr lang="en-US" sz="2000" dirty="0"/>
          </a:p>
        </p:txBody>
      </p:sp>
    </p:spTree>
    <p:extLst>
      <p:ext uri="{BB962C8B-B14F-4D97-AF65-F5344CB8AC3E}">
        <p14:creationId xmlns:p14="http://schemas.microsoft.com/office/powerpoint/2010/main" val="830439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DEA11-588A-43EC-B002-5672EA173233}"/>
              </a:ext>
            </a:extLst>
          </p:cNvPr>
          <p:cNvSpPr>
            <a:spLocks noGrp="1"/>
          </p:cNvSpPr>
          <p:nvPr>
            <p:ph type="title"/>
          </p:nvPr>
        </p:nvSpPr>
        <p:spPr/>
        <p:txBody>
          <a:bodyPr>
            <a:normAutofit fontScale="90000"/>
          </a:bodyPr>
          <a:lstStyle/>
          <a:p>
            <a:r>
              <a:rPr lang="es-US" dirty="0"/>
              <a:t>¿Cómo se representa en memoria la herencia en C++?</a:t>
            </a:r>
            <a:br>
              <a:rPr lang="en-US" dirty="0"/>
            </a:br>
            <a:endParaRPr lang="en-US" dirty="0"/>
          </a:p>
        </p:txBody>
      </p:sp>
      <p:sp>
        <p:nvSpPr>
          <p:cNvPr id="3" name="Content Placeholder 2">
            <a:extLst>
              <a:ext uri="{FF2B5EF4-FFF2-40B4-BE49-F238E27FC236}">
                <a16:creationId xmlns:a16="http://schemas.microsoft.com/office/drawing/2014/main" id="{619E9DEB-9E2E-431C-B5D4-CCB3379658C2}"/>
              </a:ext>
            </a:extLst>
          </p:cNvPr>
          <p:cNvSpPr>
            <a:spLocks noGrp="1"/>
          </p:cNvSpPr>
          <p:nvPr>
            <p:ph idx="1"/>
          </p:nvPr>
        </p:nvSpPr>
        <p:spPr>
          <a:xfrm>
            <a:off x="2592925" y="2878276"/>
            <a:ext cx="8915400" cy="1607127"/>
          </a:xfrm>
        </p:spPr>
        <p:txBody>
          <a:bodyPr/>
          <a:lstStyle/>
          <a:p>
            <a:r>
              <a:rPr lang="es-US" sz="2000" dirty="0"/>
              <a:t>Herencia Simple:</a:t>
            </a:r>
            <a:endParaRPr lang="en-US" sz="2000" dirty="0"/>
          </a:p>
          <a:p>
            <a:pPr marL="0" indent="0">
              <a:buNone/>
            </a:pPr>
            <a:r>
              <a:rPr lang="es-US" dirty="0"/>
              <a:t>Un objeto de tipo clase es representado por una región continua en la memoria. Un puntero a una instancia de una clase apunta el primer byte de esa región de memoria. </a:t>
            </a:r>
            <a:endParaRPr lang="en-US" dirty="0"/>
          </a:p>
          <a:p>
            <a:endParaRPr lang="en-US" dirty="0"/>
          </a:p>
        </p:txBody>
      </p:sp>
      <p:pic>
        <p:nvPicPr>
          <p:cNvPr id="7" name="Picture 6">
            <a:extLst>
              <a:ext uri="{FF2B5EF4-FFF2-40B4-BE49-F238E27FC236}">
                <a16:creationId xmlns:a16="http://schemas.microsoft.com/office/drawing/2014/main" id="{EC603AF1-51C2-4CD7-B29D-89991531DAF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592924" y="1745942"/>
            <a:ext cx="8310563" cy="1080384"/>
          </a:xfrm>
          <a:prstGeom prst="rect">
            <a:avLst/>
          </a:prstGeom>
          <a:noFill/>
          <a:ln>
            <a:noFill/>
          </a:ln>
        </p:spPr>
      </p:pic>
      <p:sp>
        <p:nvSpPr>
          <p:cNvPr id="6" name="TextBox 5">
            <a:extLst>
              <a:ext uri="{FF2B5EF4-FFF2-40B4-BE49-F238E27FC236}">
                <a16:creationId xmlns:a16="http://schemas.microsoft.com/office/drawing/2014/main" id="{36A0AA17-6B95-4529-BE9A-A25A668E6B55}"/>
              </a:ext>
            </a:extLst>
          </p:cNvPr>
          <p:cNvSpPr txBox="1"/>
          <p:nvPr/>
        </p:nvSpPr>
        <p:spPr>
          <a:xfrm>
            <a:off x="2592925" y="5934670"/>
            <a:ext cx="9020359" cy="923330"/>
          </a:xfrm>
          <a:prstGeom prst="rect">
            <a:avLst/>
          </a:prstGeom>
          <a:noFill/>
        </p:spPr>
        <p:txBody>
          <a:bodyPr wrap="square" rtlCol="0">
            <a:spAutoFit/>
          </a:bodyPr>
          <a:lstStyle/>
          <a:p>
            <a:r>
              <a:rPr lang="es-US" dirty="0"/>
              <a:t>En la memoria correspondiente a una instancia de A solo aparecerá el entero especificado por el usuario.</a:t>
            </a:r>
            <a:endParaRPr lang="en-US" dirty="0"/>
          </a:p>
          <a:p>
            <a:endParaRPr lang="en-US" dirty="0"/>
          </a:p>
        </p:txBody>
      </p:sp>
      <p:pic>
        <p:nvPicPr>
          <p:cNvPr id="4" name="Picture 3">
            <a:extLst>
              <a:ext uri="{FF2B5EF4-FFF2-40B4-BE49-F238E27FC236}">
                <a16:creationId xmlns:a16="http://schemas.microsoft.com/office/drawing/2014/main" id="{7BA18C0E-71A2-4991-AE2C-998EA8FD0F0F}"/>
              </a:ext>
            </a:extLst>
          </p:cNvPr>
          <p:cNvPicPr>
            <a:picLocks noChangeAspect="1"/>
          </p:cNvPicPr>
          <p:nvPr/>
        </p:nvPicPr>
        <p:blipFill>
          <a:blip r:embed="rId3"/>
          <a:stretch>
            <a:fillRect/>
          </a:stretch>
        </p:blipFill>
        <p:spPr>
          <a:xfrm>
            <a:off x="2592925" y="4327544"/>
            <a:ext cx="8310563" cy="1607127"/>
          </a:xfrm>
          <a:prstGeom prst="rect">
            <a:avLst/>
          </a:prstGeom>
        </p:spPr>
      </p:pic>
    </p:spTree>
    <p:extLst>
      <p:ext uri="{BB962C8B-B14F-4D97-AF65-F5344CB8AC3E}">
        <p14:creationId xmlns:p14="http://schemas.microsoft.com/office/powerpoint/2010/main" val="3626780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612BAD-DCA8-4CA3-A50B-CA82B97C8E03}"/>
              </a:ext>
            </a:extLst>
          </p:cNvPr>
          <p:cNvSpPr>
            <a:spLocks noGrp="1"/>
          </p:cNvSpPr>
          <p:nvPr>
            <p:ph idx="1"/>
          </p:nvPr>
        </p:nvSpPr>
        <p:spPr>
          <a:xfrm>
            <a:off x="2589212" y="2133600"/>
            <a:ext cx="8915400" cy="3777622"/>
          </a:xfrm>
        </p:spPr>
        <p:txBody>
          <a:bodyPr/>
          <a:lstStyle/>
          <a:p>
            <a:r>
              <a:rPr lang="es-US" sz="2400" dirty="0"/>
              <a:t>Herencia Múltiple:</a:t>
            </a:r>
            <a:endParaRPr lang="en-US" sz="2400" dirty="0"/>
          </a:p>
          <a:p>
            <a:pPr marL="0" indent="0">
              <a:buNone/>
            </a:pPr>
            <a:r>
              <a:rPr lang="es-US" sz="2400" dirty="0"/>
              <a:t>De igual manera se designa una región continua en memoria donde se almacena una instancia de cada una de las clases de las que hereda el objeto. Por ejemplo:</a:t>
            </a:r>
            <a:endParaRPr lang="en-US" sz="2400" dirty="0"/>
          </a:p>
          <a:p>
            <a:endParaRPr lang="en-US" dirty="0"/>
          </a:p>
        </p:txBody>
      </p:sp>
      <p:sp>
        <p:nvSpPr>
          <p:cNvPr id="4" name="Title 1">
            <a:extLst>
              <a:ext uri="{FF2B5EF4-FFF2-40B4-BE49-F238E27FC236}">
                <a16:creationId xmlns:a16="http://schemas.microsoft.com/office/drawing/2014/main" id="{F80503FC-D0A3-45FE-ADB0-8EC83A0A5090}"/>
              </a:ext>
            </a:extLst>
          </p:cNvPr>
          <p:cNvSpPr>
            <a:spLocks noGrp="1"/>
          </p:cNvSpPr>
          <p:nvPr>
            <p:ph type="title"/>
          </p:nvPr>
        </p:nvSpPr>
        <p:spPr>
          <a:xfrm>
            <a:off x="2592388" y="623888"/>
            <a:ext cx="8912225" cy="1281112"/>
          </a:xfrm>
        </p:spPr>
        <p:txBody>
          <a:bodyPr>
            <a:normAutofit fontScale="90000"/>
          </a:bodyPr>
          <a:lstStyle/>
          <a:p>
            <a:r>
              <a:rPr lang="es-US"/>
              <a:t>¿Cómo se representa en memoria la herencia en C++?</a:t>
            </a:r>
            <a:br>
              <a:rPr lang="en-US"/>
            </a:br>
            <a:endParaRPr lang="en-US" dirty="0"/>
          </a:p>
        </p:txBody>
      </p:sp>
      <p:pic>
        <p:nvPicPr>
          <p:cNvPr id="5" name="Picture 4">
            <a:extLst>
              <a:ext uri="{FF2B5EF4-FFF2-40B4-BE49-F238E27FC236}">
                <a16:creationId xmlns:a16="http://schemas.microsoft.com/office/drawing/2014/main" id="{9DE1EA5D-4D69-46BB-A817-4A85DBBB69A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589211" y="4406272"/>
            <a:ext cx="8757661" cy="1827840"/>
          </a:xfrm>
          <a:prstGeom prst="rect">
            <a:avLst/>
          </a:prstGeom>
          <a:noFill/>
          <a:ln>
            <a:noFill/>
          </a:ln>
        </p:spPr>
      </p:pic>
    </p:spTree>
    <p:extLst>
      <p:ext uri="{BB962C8B-B14F-4D97-AF65-F5344CB8AC3E}">
        <p14:creationId xmlns:p14="http://schemas.microsoft.com/office/powerpoint/2010/main" val="3392209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1E4A7A-1B0B-4E7F-A1FA-8BCEE19DA283}"/>
              </a:ext>
            </a:extLst>
          </p:cNvPr>
          <p:cNvSpPr>
            <a:spLocks noGrp="1"/>
          </p:cNvSpPr>
          <p:nvPr>
            <p:ph idx="1"/>
          </p:nvPr>
        </p:nvSpPr>
        <p:spPr>
          <a:xfrm>
            <a:off x="2589212" y="540328"/>
            <a:ext cx="8915400" cy="1510146"/>
          </a:xfrm>
        </p:spPr>
        <p:txBody>
          <a:bodyPr/>
          <a:lstStyle/>
          <a:p>
            <a:pPr marL="0" lvl="0" indent="0">
              <a:buNone/>
            </a:pPr>
            <a:r>
              <a:rPr lang="es-US" sz="2000" dirty="0"/>
              <a:t>Además de estas 3 razas, existen 2 adicionales que son mezclas de las anteriores, modelarlas usando herencia múltiple y virtual:</a:t>
            </a:r>
            <a:endParaRPr lang="en-US" sz="2000" dirty="0"/>
          </a:p>
          <a:p>
            <a:r>
              <a:rPr lang="es-US" dirty="0" err="1"/>
              <a:t>Terran</a:t>
            </a:r>
            <a:r>
              <a:rPr lang="es-US" dirty="0"/>
              <a:t> Infestados(</a:t>
            </a:r>
            <a:r>
              <a:rPr lang="es-US" dirty="0" err="1"/>
              <a:t>Terran-Zerg</a:t>
            </a:r>
            <a:r>
              <a:rPr lang="es-US" dirty="0"/>
              <a:t>)</a:t>
            </a:r>
            <a:endParaRPr lang="en-US" dirty="0"/>
          </a:p>
          <a:p>
            <a:r>
              <a:rPr lang="es-US" dirty="0"/>
              <a:t> Los Híbridos(</a:t>
            </a:r>
            <a:r>
              <a:rPr lang="es-US" dirty="0" err="1"/>
              <a:t>Protoss-Zerg</a:t>
            </a:r>
            <a:r>
              <a:rPr lang="es-US" dirty="0"/>
              <a:t>)</a:t>
            </a:r>
            <a:endParaRPr lang="en-US" dirty="0"/>
          </a:p>
          <a:p>
            <a:endParaRPr lang="en-US" dirty="0"/>
          </a:p>
        </p:txBody>
      </p:sp>
      <p:pic>
        <p:nvPicPr>
          <p:cNvPr id="2" name="Picture 1">
            <a:extLst>
              <a:ext uri="{FF2B5EF4-FFF2-40B4-BE49-F238E27FC236}">
                <a16:creationId xmlns:a16="http://schemas.microsoft.com/office/drawing/2014/main" id="{CFD54C13-BE8C-49CE-AC0F-07B594F7CF28}"/>
              </a:ext>
            </a:extLst>
          </p:cNvPr>
          <p:cNvPicPr>
            <a:picLocks noChangeAspect="1"/>
          </p:cNvPicPr>
          <p:nvPr/>
        </p:nvPicPr>
        <p:blipFill rotWithShape="1">
          <a:blip r:embed="rId2"/>
          <a:srcRect l="17955" t="26453" r="16023" b="32719"/>
          <a:stretch/>
        </p:blipFill>
        <p:spPr>
          <a:xfrm>
            <a:off x="1496291" y="2092031"/>
            <a:ext cx="9892677" cy="4613563"/>
          </a:xfrm>
          <a:prstGeom prst="rect">
            <a:avLst/>
          </a:prstGeom>
        </p:spPr>
      </p:pic>
    </p:spTree>
    <p:extLst>
      <p:ext uri="{BB962C8B-B14F-4D97-AF65-F5344CB8AC3E}">
        <p14:creationId xmlns:p14="http://schemas.microsoft.com/office/powerpoint/2010/main" val="1568064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A06CFD-AAE8-490A-98EE-5DF4D460B369}"/>
              </a:ext>
            </a:extLst>
          </p:cNvPr>
          <p:cNvSpPr>
            <a:spLocks noGrp="1"/>
          </p:cNvSpPr>
          <p:nvPr>
            <p:ph idx="1"/>
          </p:nvPr>
        </p:nvSpPr>
        <p:spPr>
          <a:xfrm>
            <a:off x="2589212" y="1108365"/>
            <a:ext cx="8915400" cy="3186544"/>
          </a:xfrm>
        </p:spPr>
        <p:txBody>
          <a:bodyPr/>
          <a:lstStyle/>
          <a:p>
            <a:pPr marL="0" indent="0">
              <a:buNone/>
            </a:pPr>
            <a:endParaRPr lang="en-US" sz="2000" dirty="0"/>
          </a:p>
          <a:p>
            <a:r>
              <a:rPr lang="es-US" sz="2400" dirty="0"/>
              <a:t>Modificador de función:</a:t>
            </a:r>
            <a:endParaRPr lang="en-US" sz="2400" dirty="0"/>
          </a:p>
          <a:p>
            <a:pPr marL="0" indent="0">
              <a:buNone/>
            </a:pPr>
            <a:r>
              <a:rPr lang="es-US" sz="2000" dirty="0"/>
              <a:t>Las funciones virtuales son aquellas que se puede </a:t>
            </a:r>
            <a:r>
              <a:rPr lang="es-US" sz="2000" dirty="0" err="1"/>
              <a:t>sobreescribir</a:t>
            </a:r>
            <a:r>
              <a:rPr lang="es-US" sz="2000" dirty="0"/>
              <a:t> en las clases derivadas</a:t>
            </a:r>
            <a:endParaRPr lang="en-US" sz="2000" dirty="0"/>
          </a:p>
          <a:p>
            <a:pPr marL="0" indent="0">
              <a:buNone/>
            </a:pPr>
            <a:r>
              <a:rPr lang="es-US" sz="2000" dirty="0"/>
              <a:t>Cada instancia de una clase posee al inicio de su representación en memoria un puntero virtual a una tabla virtual donde se guardan las definiciones de los métodos virtuales usados por ella.</a:t>
            </a:r>
            <a:endParaRPr lang="en-US" sz="2000" dirty="0"/>
          </a:p>
        </p:txBody>
      </p:sp>
      <p:sp>
        <p:nvSpPr>
          <p:cNvPr id="6" name="Title 1">
            <a:extLst>
              <a:ext uri="{FF2B5EF4-FFF2-40B4-BE49-F238E27FC236}">
                <a16:creationId xmlns:a16="http://schemas.microsoft.com/office/drawing/2014/main" id="{E284CD64-F973-408E-A00E-D8882DF436E7}"/>
              </a:ext>
            </a:extLst>
          </p:cNvPr>
          <p:cNvSpPr>
            <a:spLocks noGrp="1"/>
          </p:cNvSpPr>
          <p:nvPr>
            <p:ph type="title"/>
          </p:nvPr>
        </p:nvSpPr>
        <p:spPr>
          <a:xfrm>
            <a:off x="2592925" y="624110"/>
            <a:ext cx="8911687" cy="1280890"/>
          </a:xfrm>
        </p:spPr>
        <p:txBody>
          <a:bodyPr/>
          <a:lstStyle/>
          <a:p>
            <a:r>
              <a:rPr lang="en-US" dirty="0"/>
              <a:t>Palabra clave Virtual</a:t>
            </a:r>
          </a:p>
        </p:txBody>
      </p:sp>
      <p:pic>
        <p:nvPicPr>
          <p:cNvPr id="7" name="Picture 6">
            <a:extLst>
              <a:ext uri="{FF2B5EF4-FFF2-40B4-BE49-F238E27FC236}">
                <a16:creationId xmlns:a16="http://schemas.microsoft.com/office/drawing/2014/main" id="{2CF40BC1-ED2D-4BF7-A5A9-4CD2E6E90CA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589212" y="4013055"/>
            <a:ext cx="8911687" cy="2220835"/>
          </a:xfrm>
          <a:prstGeom prst="rect">
            <a:avLst/>
          </a:prstGeom>
          <a:noFill/>
          <a:ln>
            <a:noFill/>
          </a:ln>
        </p:spPr>
      </p:pic>
    </p:spTree>
    <p:extLst>
      <p:ext uri="{BB962C8B-B14F-4D97-AF65-F5344CB8AC3E}">
        <p14:creationId xmlns:p14="http://schemas.microsoft.com/office/powerpoint/2010/main" val="1330167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1875D-6146-43A1-B6CB-5BE021DB7B9D}"/>
              </a:ext>
            </a:extLst>
          </p:cNvPr>
          <p:cNvSpPr>
            <a:spLocks noGrp="1"/>
          </p:cNvSpPr>
          <p:nvPr>
            <p:ph type="title"/>
          </p:nvPr>
        </p:nvSpPr>
        <p:spPr/>
        <p:txBody>
          <a:bodyPr/>
          <a:lstStyle/>
          <a:p>
            <a:r>
              <a:rPr lang="en-US" dirty="0"/>
              <a:t>Herencia Virtual</a:t>
            </a:r>
          </a:p>
        </p:txBody>
      </p:sp>
      <p:sp>
        <p:nvSpPr>
          <p:cNvPr id="3" name="Content Placeholder 2">
            <a:extLst>
              <a:ext uri="{FF2B5EF4-FFF2-40B4-BE49-F238E27FC236}">
                <a16:creationId xmlns:a16="http://schemas.microsoft.com/office/drawing/2014/main" id="{18C32DF8-EFD3-490D-9AAE-AE9B83B24D52}"/>
              </a:ext>
            </a:extLst>
          </p:cNvPr>
          <p:cNvSpPr>
            <a:spLocks noGrp="1"/>
          </p:cNvSpPr>
          <p:nvPr>
            <p:ph idx="1"/>
          </p:nvPr>
        </p:nvSpPr>
        <p:spPr>
          <a:xfrm>
            <a:off x="2589212" y="1611086"/>
            <a:ext cx="8915400" cy="4300136"/>
          </a:xfrm>
        </p:spPr>
        <p:txBody>
          <a:bodyPr/>
          <a:lstStyle/>
          <a:p>
            <a:pPr>
              <a:buClr>
                <a:srgbClr val="9BE4FF"/>
              </a:buClr>
            </a:pPr>
            <a:r>
              <a:rPr lang="es-US" dirty="0">
                <a:solidFill>
                  <a:srgbClr val="000000"/>
                </a:solidFill>
              </a:rPr>
              <a:t>Por cada clase base distinta que es especificada virtual, el objeto general mas derivado posee una sola instancia de dicha clase, incluso si la clase aparece varias veces en la jerarquía de herencia.</a:t>
            </a:r>
            <a:endParaRPr lang="en-US" dirty="0">
              <a:solidFill>
                <a:srgbClr val="000000"/>
              </a:solidFill>
            </a:endParaRPr>
          </a:p>
          <a:p>
            <a:pPr>
              <a:buClr>
                <a:srgbClr val="9BE4FF"/>
              </a:buClr>
            </a:pPr>
            <a:r>
              <a:rPr lang="es-US" dirty="0">
                <a:solidFill>
                  <a:srgbClr val="000000"/>
                </a:solidFill>
              </a:rPr>
              <a:t>En memoria, por cada clase A que hereda virtualmente de otra clase B, se mantiene un puntero virtual hacia la clase B antes de la representación de dicha clase A.</a:t>
            </a:r>
            <a:endParaRPr lang="en-US" dirty="0">
              <a:solidFill>
                <a:srgbClr val="000000"/>
              </a:solidFill>
            </a:endParaRPr>
          </a:p>
          <a:p>
            <a:pPr>
              <a:buClr>
                <a:srgbClr val="9BE4FF"/>
              </a:buClr>
            </a:pPr>
            <a:endParaRPr lang="en-US" dirty="0">
              <a:solidFill>
                <a:srgbClr val="000000"/>
              </a:solidFill>
            </a:endParaRPr>
          </a:p>
          <a:p>
            <a:endParaRPr lang="en-US" dirty="0"/>
          </a:p>
        </p:txBody>
      </p:sp>
      <p:pic>
        <p:nvPicPr>
          <p:cNvPr id="4" name="Picture 3">
            <a:extLst>
              <a:ext uri="{FF2B5EF4-FFF2-40B4-BE49-F238E27FC236}">
                <a16:creationId xmlns:a16="http://schemas.microsoft.com/office/drawing/2014/main" id="{882FE49D-5D10-4C86-BD1E-0669605A70B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748868" y="3764784"/>
            <a:ext cx="8755743" cy="2650530"/>
          </a:xfrm>
          <a:prstGeom prst="rect">
            <a:avLst/>
          </a:prstGeom>
          <a:noFill/>
          <a:ln>
            <a:noFill/>
          </a:ln>
        </p:spPr>
      </p:pic>
    </p:spTree>
    <p:extLst>
      <p:ext uri="{BB962C8B-B14F-4D97-AF65-F5344CB8AC3E}">
        <p14:creationId xmlns:p14="http://schemas.microsoft.com/office/powerpoint/2010/main" val="1993506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45303F1-AF94-4311-B5EF-A9C5F6D18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FA1665A5-1AF6-47D3-A30E-16102E3B2A11}"/>
              </a:ext>
            </a:extLst>
          </p:cNvPr>
          <p:cNvSpPr>
            <a:spLocks noGrp="1"/>
          </p:cNvSpPr>
          <p:nvPr>
            <p:ph type="title"/>
          </p:nvPr>
        </p:nvSpPr>
        <p:spPr>
          <a:xfrm>
            <a:off x="649224" y="645106"/>
            <a:ext cx="6574536" cy="1259894"/>
          </a:xfrm>
        </p:spPr>
        <p:txBody>
          <a:bodyPr>
            <a:noAutofit/>
          </a:bodyPr>
          <a:lstStyle/>
          <a:p>
            <a:pPr>
              <a:lnSpc>
                <a:spcPct val="90000"/>
              </a:lnSpc>
            </a:pPr>
            <a:r>
              <a:rPr lang="es-US" sz="2400" dirty="0"/>
              <a:t>¿Qué problemas trae la herencia múltiple con respecto a la representación en memoria de la herencia?</a:t>
            </a:r>
            <a:br>
              <a:rPr lang="en-US" sz="2400" dirty="0"/>
            </a:br>
            <a:endParaRPr lang="en-US" sz="2400" dirty="0"/>
          </a:p>
        </p:txBody>
      </p:sp>
      <p:sp>
        <p:nvSpPr>
          <p:cNvPr id="11" name="Rectangle 10">
            <a:extLst>
              <a:ext uri="{FF2B5EF4-FFF2-40B4-BE49-F238E27FC236}">
                <a16:creationId xmlns:a16="http://schemas.microsoft.com/office/drawing/2014/main" id="{11310D98-E16D-4AA1-8834-28F2202C0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6007AF40-C0EB-48BD-A42A-BECC6F34FCC7}"/>
              </a:ext>
            </a:extLst>
          </p:cNvPr>
          <p:cNvSpPr>
            <a:spLocks noGrp="1"/>
          </p:cNvSpPr>
          <p:nvPr>
            <p:ph idx="1"/>
          </p:nvPr>
        </p:nvSpPr>
        <p:spPr>
          <a:xfrm>
            <a:off x="649224" y="2133600"/>
            <a:ext cx="6753062" cy="4079294"/>
          </a:xfrm>
        </p:spPr>
        <p:txBody>
          <a:bodyPr>
            <a:normAutofit/>
          </a:bodyPr>
          <a:lstStyle/>
          <a:p>
            <a:r>
              <a:rPr lang="es-US" sz="2000" dirty="0"/>
              <a:t>En los lenguajes de programación orientada a objetos, el </a:t>
            </a:r>
            <a:r>
              <a:rPr lang="es-US" sz="2000" b="1" dirty="0"/>
              <a:t>problema del diamante</a:t>
            </a:r>
            <a:r>
              <a:rPr lang="es-US" sz="2000" dirty="0"/>
              <a:t> </a:t>
            </a:r>
          </a:p>
          <a:p>
            <a:r>
              <a:rPr lang="es-US" sz="2000" dirty="0"/>
              <a:t>La solución a este problema es el uso de la herencia virtual en las clases, por ejemplo, al hacer a </a:t>
            </a:r>
            <a:r>
              <a:rPr lang="es-US" sz="2000" dirty="0" err="1"/>
              <a:t>Protoss</a:t>
            </a:r>
            <a:r>
              <a:rPr lang="es-US" sz="2000" dirty="0"/>
              <a:t> y </a:t>
            </a:r>
            <a:r>
              <a:rPr lang="es-US" sz="2000" dirty="0" err="1"/>
              <a:t>Zerg</a:t>
            </a:r>
            <a:r>
              <a:rPr lang="es-US" sz="2000" dirty="0"/>
              <a:t> heredar virtualmente de Unit, un objeto </a:t>
            </a:r>
            <a:r>
              <a:rPr lang="es-US" sz="2000" dirty="0" err="1"/>
              <a:t>Hybrid</a:t>
            </a:r>
            <a:r>
              <a:rPr lang="es-US" sz="2000" dirty="0"/>
              <a:t> poseerá una sola instancia de la clase Unit, eliminando las ambigüedades. Aun así, la herencia virtual puede traer un uso excesivo de la memoria debido a que la cantidad de punteros que se creen para una clase en especifico puede llegar a ser muy grande.</a:t>
            </a:r>
            <a:endParaRPr lang="en-US" sz="2000" dirty="0"/>
          </a:p>
          <a:p>
            <a:endParaRPr lang="en-US" dirty="0"/>
          </a:p>
        </p:txBody>
      </p:sp>
      <p:pic>
        <p:nvPicPr>
          <p:cNvPr id="4" name="Picture 3" descr="A close up of a clock&#10;&#10;Description automatically generated">
            <a:extLst>
              <a:ext uri="{FF2B5EF4-FFF2-40B4-BE49-F238E27FC236}">
                <a16:creationId xmlns:a16="http://schemas.microsoft.com/office/drawing/2014/main" id="{0F9B07E7-015E-4E9E-91F0-D2C4B5FC22D2}"/>
              </a:ext>
            </a:extLst>
          </p:cNvPr>
          <p:cNvPicPr/>
          <p:nvPr/>
        </p:nvPicPr>
        <p:blipFill rotWithShape="1">
          <a:blip r:embed="rId2">
            <a:extLst>
              <a:ext uri="{28A0092B-C50C-407E-A947-70E740481C1C}">
                <a14:useLocalDpi xmlns:a14="http://schemas.microsoft.com/office/drawing/2010/main" val="0"/>
              </a:ext>
            </a:extLst>
          </a:blip>
          <a:stretch/>
        </p:blipFill>
        <p:spPr bwMode="auto">
          <a:xfrm>
            <a:off x="7842612" y="645106"/>
            <a:ext cx="3420406" cy="5247747"/>
          </a:xfrm>
          <a:prstGeom prst="rect">
            <a:avLst/>
          </a:prstGeom>
          <a:noFill/>
          <a:extLst>
            <a:ext uri="{53640926-AAD7-44D8-BBD7-CCE9431645EC}">
              <a14:shadowObscured xmlns:a14="http://schemas.microsoft.com/office/drawing/2010/main"/>
            </a:ext>
          </a:extLst>
        </p:spPr>
      </p:pic>
      <p:sp>
        <p:nvSpPr>
          <p:cNvPr id="13" name="Freeform 10">
            <a:extLst>
              <a:ext uri="{FF2B5EF4-FFF2-40B4-BE49-F238E27FC236}">
                <a16:creationId xmlns:a16="http://schemas.microsoft.com/office/drawing/2014/main" id="{5B65E675-687B-4B31-9CB4-880C46205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881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5CF09F-C35B-4B1E-955D-4D9B1EB063F6}"/>
              </a:ext>
            </a:extLst>
          </p:cNvPr>
          <p:cNvSpPr>
            <a:spLocks noGrp="1"/>
          </p:cNvSpPr>
          <p:nvPr>
            <p:ph idx="1"/>
          </p:nvPr>
        </p:nvSpPr>
        <p:spPr>
          <a:xfrm>
            <a:off x="1731818" y="346363"/>
            <a:ext cx="10425543" cy="3200400"/>
          </a:xfrm>
        </p:spPr>
        <p:txBody>
          <a:bodyPr>
            <a:normAutofit/>
          </a:bodyPr>
          <a:lstStyle/>
          <a:p>
            <a:pPr marL="0" indent="0">
              <a:buNone/>
            </a:pPr>
            <a:r>
              <a:rPr lang="es-ES" sz="2000" dirty="0"/>
              <a:t>3- A partir de estas clases cree una que represente las unidades con poderes. Esta clase debe ser genérica en 3 parámetros que representan los poderes que se les puede asignar. Se deben restringir los parámetros genéricos para que sólo acepten clases concretas que hereden de </a:t>
            </a:r>
            <a:r>
              <a:rPr lang="es-ES" sz="2000" dirty="0" err="1"/>
              <a:t>Power</a:t>
            </a:r>
            <a:r>
              <a:rPr lang="es-ES" sz="2000" dirty="0"/>
              <a:t>. Sólo el primer parámetro genérico debe ser obligatorio, los demás pueden no asignarse.</a:t>
            </a:r>
            <a:endParaRPr lang="en-US" sz="2000" dirty="0"/>
          </a:p>
        </p:txBody>
      </p:sp>
      <p:pic>
        <p:nvPicPr>
          <p:cNvPr id="4" name="Content Placeholder 3">
            <a:extLst>
              <a:ext uri="{FF2B5EF4-FFF2-40B4-BE49-F238E27FC236}">
                <a16:creationId xmlns:a16="http://schemas.microsoft.com/office/drawing/2014/main" id="{B3258678-F82F-454E-B0B4-340D7DCCEAC6}"/>
              </a:ext>
            </a:extLst>
          </p:cNvPr>
          <p:cNvPicPr>
            <a:picLocks/>
          </p:cNvPicPr>
          <p:nvPr/>
        </p:nvPicPr>
        <p:blipFill rotWithShape="1">
          <a:blip r:embed="rId2"/>
          <a:srcRect l="17788" t="19099" r="9775" b="29019"/>
          <a:stretch/>
        </p:blipFill>
        <p:spPr bwMode="auto">
          <a:xfrm>
            <a:off x="1870362" y="2107021"/>
            <a:ext cx="9518074" cy="440461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093313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16873-3D12-4D17-BF6B-F67671CD18EB}"/>
              </a:ext>
            </a:extLst>
          </p:cNvPr>
          <p:cNvSpPr>
            <a:spLocks noGrp="1"/>
          </p:cNvSpPr>
          <p:nvPr>
            <p:ph type="title"/>
          </p:nvPr>
        </p:nvSpPr>
        <p:spPr/>
        <p:txBody>
          <a:bodyPr/>
          <a:lstStyle/>
          <a:p>
            <a:r>
              <a:rPr lang="es-ES" dirty="0"/>
              <a:t>Genericidad con </a:t>
            </a:r>
            <a:r>
              <a:rPr lang="es-ES" dirty="0" err="1"/>
              <a:t>templates</a:t>
            </a:r>
            <a:r>
              <a:rPr lang="es-ES" dirty="0"/>
              <a:t>.</a:t>
            </a:r>
            <a:br>
              <a:rPr lang="es-ES" dirty="0"/>
            </a:br>
            <a:endParaRPr lang="en-US" dirty="0"/>
          </a:p>
        </p:txBody>
      </p:sp>
    </p:spTree>
    <p:extLst>
      <p:ext uri="{BB962C8B-B14F-4D97-AF65-F5344CB8AC3E}">
        <p14:creationId xmlns:p14="http://schemas.microsoft.com/office/powerpoint/2010/main" val="30414342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A1665A5-1AF6-47D3-A30E-16102E3B2A11}"/>
              </a:ext>
            </a:extLst>
          </p:cNvPr>
          <p:cNvSpPr>
            <a:spLocks noGrp="1"/>
          </p:cNvSpPr>
          <p:nvPr>
            <p:ph type="title"/>
          </p:nvPr>
        </p:nvSpPr>
        <p:spPr>
          <a:xfrm>
            <a:off x="3090500" y="696864"/>
            <a:ext cx="6574536" cy="1259894"/>
          </a:xfrm>
        </p:spPr>
        <p:txBody>
          <a:bodyPr>
            <a:noAutofit/>
          </a:bodyPr>
          <a:lstStyle/>
          <a:p>
            <a:pPr algn="ctr">
              <a:lnSpc>
                <a:spcPct val="90000"/>
              </a:lnSpc>
            </a:pPr>
            <a:r>
              <a:rPr lang="es-US" sz="2400" dirty="0"/>
              <a:t>¿Qué es un </a:t>
            </a:r>
            <a:r>
              <a:rPr lang="es-US" sz="2400" dirty="0" err="1"/>
              <a:t>template</a:t>
            </a:r>
            <a:r>
              <a:rPr lang="es-US" sz="2400" dirty="0"/>
              <a:t>?</a:t>
            </a:r>
            <a:br>
              <a:rPr lang="en-US" sz="2400" dirty="0"/>
            </a:br>
            <a:endParaRPr lang="en-US" sz="2400" dirty="0"/>
          </a:p>
        </p:txBody>
      </p:sp>
      <p:sp>
        <p:nvSpPr>
          <p:cNvPr id="5" name="Content Placeholder 2">
            <a:extLst>
              <a:ext uri="{FF2B5EF4-FFF2-40B4-BE49-F238E27FC236}">
                <a16:creationId xmlns:a16="http://schemas.microsoft.com/office/drawing/2014/main" id="{6007AF40-C0EB-48BD-A42A-BECC6F34FCC7}"/>
              </a:ext>
            </a:extLst>
          </p:cNvPr>
          <p:cNvSpPr txBox="1">
            <a:spLocks/>
          </p:cNvSpPr>
          <p:nvPr/>
        </p:nvSpPr>
        <p:spPr>
          <a:xfrm>
            <a:off x="3001236" y="2021457"/>
            <a:ext cx="8119609" cy="3804577"/>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2000" kern="1200">
                <a:solidFill>
                  <a:schemeClr val="tx1">
                    <a:lumMod val="65000"/>
                    <a:lumOff val="3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Font typeface="Wingdings 3"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9pPr>
          </a:lstStyle>
          <a:p>
            <a:r>
              <a:rPr lang="en-US" dirty="0"/>
              <a:t>Un template </a:t>
            </a:r>
            <a:r>
              <a:rPr lang="en-US" dirty="0" err="1"/>
              <a:t>es</a:t>
            </a:r>
            <a:r>
              <a:rPr lang="en-US" dirty="0"/>
              <a:t> </a:t>
            </a:r>
            <a:r>
              <a:rPr lang="en-US" dirty="0" err="1"/>
              <a:t>una</a:t>
            </a:r>
            <a:r>
              <a:rPr lang="en-US" dirty="0"/>
              <a:t> </a:t>
            </a:r>
            <a:r>
              <a:rPr lang="en-US" dirty="0" err="1"/>
              <a:t>entidad</a:t>
            </a:r>
            <a:r>
              <a:rPr lang="en-US" dirty="0"/>
              <a:t> de C++ la </a:t>
            </a:r>
            <a:r>
              <a:rPr lang="en-US" dirty="0" err="1"/>
              <a:t>cual</a:t>
            </a:r>
            <a:r>
              <a:rPr lang="en-US" dirty="0"/>
              <a:t> define:</a:t>
            </a:r>
          </a:p>
          <a:p>
            <a:pPr marL="342900" indent="-342900">
              <a:buFont typeface="Arial" panose="020B0604020202020204" pitchFamily="34" charset="0"/>
              <a:buChar char="•"/>
            </a:pPr>
            <a:r>
              <a:rPr lang="en-US" dirty="0" err="1"/>
              <a:t>Una</a:t>
            </a:r>
            <a:r>
              <a:rPr lang="en-US" dirty="0"/>
              <a:t> </a:t>
            </a:r>
            <a:r>
              <a:rPr lang="en-US" dirty="0" err="1"/>
              <a:t>familia</a:t>
            </a:r>
            <a:r>
              <a:rPr lang="en-US" dirty="0"/>
              <a:t> de </a:t>
            </a:r>
            <a:r>
              <a:rPr lang="en-US" dirty="0" err="1"/>
              <a:t>clases</a:t>
            </a:r>
            <a:r>
              <a:rPr lang="en-US" dirty="0"/>
              <a:t> (class template)</a:t>
            </a:r>
          </a:p>
          <a:p>
            <a:pPr marL="342900" indent="-342900">
              <a:buFont typeface="Arial" panose="020B0604020202020204" pitchFamily="34" charset="0"/>
              <a:buChar char="•"/>
            </a:pPr>
            <a:r>
              <a:rPr lang="en-US" dirty="0" err="1"/>
              <a:t>Una</a:t>
            </a:r>
            <a:r>
              <a:rPr lang="en-US" dirty="0"/>
              <a:t> </a:t>
            </a:r>
            <a:r>
              <a:rPr lang="en-US" dirty="0" err="1"/>
              <a:t>familia</a:t>
            </a:r>
            <a:r>
              <a:rPr lang="en-US" dirty="0"/>
              <a:t> de </a:t>
            </a:r>
            <a:r>
              <a:rPr lang="en-US" dirty="0" err="1"/>
              <a:t>funciones</a:t>
            </a:r>
            <a:r>
              <a:rPr lang="en-US" dirty="0"/>
              <a:t> (function template)</a:t>
            </a:r>
          </a:p>
          <a:p>
            <a:pPr marL="342900" indent="-342900">
              <a:buFont typeface="Arial" panose="020B0604020202020204" pitchFamily="34" charset="0"/>
              <a:buChar char="•"/>
            </a:pPr>
            <a:r>
              <a:rPr lang="en-US" dirty="0"/>
              <a:t>Un alias de </a:t>
            </a:r>
            <a:r>
              <a:rPr lang="en-US" dirty="0" err="1"/>
              <a:t>una</a:t>
            </a:r>
            <a:r>
              <a:rPr lang="en-US" dirty="0"/>
              <a:t> </a:t>
            </a:r>
            <a:r>
              <a:rPr lang="en-US" dirty="0" err="1"/>
              <a:t>familia</a:t>
            </a:r>
            <a:r>
              <a:rPr lang="en-US" dirty="0"/>
              <a:t> de </a:t>
            </a:r>
            <a:r>
              <a:rPr lang="en-US" dirty="0" err="1"/>
              <a:t>funciones</a:t>
            </a:r>
            <a:r>
              <a:rPr lang="en-US" dirty="0"/>
              <a:t> (alias template) C++11</a:t>
            </a:r>
          </a:p>
          <a:p>
            <a:pPr marL="342900" indent="-342900">
              <a:buFont typeface="Arial" panose="020B0604020202020204" pitchFamily="34" charset="0"/>
              <a:buChar char="•"/>
            </a:pPr>
            <a:r>
              <a:rPr lang="en-US" dirty="0" err="1"/>
              <a:t>Una</a:t>
            </a:r>
            <a:r>
              <a:rPr lang="en-US" dirty="0"/>
              <a:t> </a:t>
            </a:r>
            <a:r>
              <a:rPr lang="en-US" dirty="0" err="1"/>
              <a:t>familia</a:t>
            </a:r>
            <a:r>
              <a:rPr lang="en-US" dirty="0"/>
              <a:t> de variables (variable template) C++14</a:t>
            </a:r>
          </a:p>
          <a:p>
            <a:pPr marL="342900" indent="-342900">
              <a:buFont typeface="Arial" panose="020B0604020202020204" pitchFamily="34" charset="0"/>
              <a:buChar char="•"/>
            </a:pPr>
            <a:r>
              <a:rPr lang="en-US" dirty="0"/>
              <a:t>Un </a:t>
            </a:r>
            <a:r>
              <a:rPr lang="en-US" dirty="0" err="1"/>
              <a:t>concepto</a:t>
            </a:r>
            <a:r>
              <a:rPr lang="en-US" dirty="0"/>
              <a:t> (</a:t>
            </a:r>
            <a:r>
              <a:rPr lang="en-US" dirty="0" err="1"/>
              <a:t>restricciones</a:t>
            </a:r>
            <a:r>
              <a:rPr lang="en-US" dirty="0"/>
              <a:t> y </a:t>
            </a:r>
            <a:r>
              <a:rPr lang="en-US" dirty="0" err="1"/>
              <a:t>conceptos</a:t>
            </a:r>
            <a:r>
              <a:rPr lang="en-US" dirty="0"/>
              <a:t>) C++20</a:t>
            </a:r>
          </a:p>
          <a:p>
            <a:r>
              <a:rPr lang="en-US" dirty="0"/>
              <a:t>Lo </a:t>
            </a:r>
            <a:r>
              <a:rPr lang="en-US" dirty="0" err="1"/>
              <a:t>cual</a:t>
            </a:r>
            <a:r>
              <a:rPr lang="en-US" dirty="0"/>
              <a:t> se </a:t>
            </a:r>
            <a:r>
              <a:rPr lang="es-419" dirty="0"/>
              <a:t>consigue</a:t>
            </a:r>
            <a:r>
              <a:rPr lang="en-US" dirty="0"/>
              <a:t> a </a:t>
            </a:r>
            <a:r>
              <a:rPr lang="es-MX" dirty="0"/>
              <a:t>través</a:t>
            </a:r>
            <a:r>
              <a:rPr lang="en-US" dirty="0"/>
              <a:t> de la </a:t>
            </a:r>
            <a:r>
              <a:rPr lang="en-US" dirty="0" err="1"/>
              <a:t>parametrizacion</a:t>
            </a:r>
            <a:r>
              <a:rPr lang="en-US" dirty="0"/>
              <a:t> de las </a:t>
            </a:r>
            <a:r>
              <a:rPr lang="en-US" dirty="0" err="1"/>
              <a:t>definiciones</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3772532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fade">
                                      <p:cBhvr>
                                        <p:cTn id="3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98EF5A-45CE-4527-8CD1-403EB93C4E3A}"/>
              </a:ext>
            </a:extLst>
          </p:cNvPr>
          <p:cNvSpPr>
            <a:spLocks noGrp="1"/>
          </p:cNvSpPr>
          <p:nvPr>
            <p:ph idx="1"/>
          </p:nvPr>
        </p:nvSpPr>
        <p:spPr>
          <a:xfrm>
            <a:off x="2078181" y="448668"/>
            <a:ext cx="9213273" cy="6007549"/>
          </a:xfrm>
        </p:spPr>
        <p:txBody>
          <a:bodyPr/>
          <a:lstStyle/>
          <a:p>
            <a:pPr>
              <a:buAutoNum type="arabicParenR"/>
            </a:pPr>
            <a:r>
              <a:rPr lang="es-US" dirty="0"/>
              <a:t>Diseñar una jerarquía de clases que permita modelar las unidades y personajes del universo de </a:t>
            </a:r>
            <a:r>
              <a:rPr lang="es-US" dirty="0" err="1"/>
              <a:t>Starcraft</a:t>
            </a:r>
            <a:r>
              <a:rPr lang="es-US" dirty="0"/>
              <a:t>. </a:t>
            </a:r>
          </a:p>
          <a:p>
            <a:pPr>
              <a:buAutoNum type="arabicParenR"/>
            </a:pPr>
            <a:endParaRPr lang="en-US" dirty="0"/>
          </a:p>
          <a:p>
            <a:pPr marL="0" indent="0">
              <a:buNone/>
            </a:pPr>
            <a:r>
              <a:rPr lang="es-US" dirty="0"/>
              <a:t>En este videojuego existen 3 razas principales: </a:t>
            </a:r>
            <a:r>
              <a:rPr lang="es-US" b="1" dirty="0" err="1"/>
              <a:t>Terran</a:t>
            </a:r>
            <a:r>
              <a:rPr lang="es-US" dirty="0"/>
              <a:t>, </a:t>
            </a:r>
            <a:r>
              <a:rPr lang="es-US" b="1" dirty="0" err="1"/>
              <a:t>Protoss</a:t>
            </a:r>
            <a:r>
              <a:rPr lang="es-US" dirty="0"/>
              <a:t> y </a:t>
            </a:r>
            <a:r>
              <a:rPr lang="es-US" b="1" dirty="0" err="1"/>
              <a:t>Zerg</a:t>
            </a:r>
            <a:r>
              <a:rPr lang="es-US" dirty="0"/>
              <a:t>.</a:t>
            </a:r>
          </a:p>
          <a:p>
            <a:pPr marL="0" indent="0">
              <a:buNone/>
            </a:pPr>
            <a:endParaRPr lang="en-US" dirty="0"/>
          </a:p>
          <a:p>
            <a:pPr marL="0" indent="0">
              <a:buNone/>
            </a:pPr>
            <a:r>
              <a:rPr lang="es-US" dirty="0"/>
              <a:t> Todas las unidades de cualquier raza tienen 3 valores enteros:</a:t>
            </a:r>
            <a:endParaRPr lang="en-US" dirty="0"/>
          </a:p>
          <a:p>
            <a:pPr lvl="0"/>
            <a:r>
              <a:rPr lang="es-US" dirty="0"/>
              <a:t>la vida</a:t>
            </a:r>
            <a:endParaRPr lang="en-US" dirty="0"/>
          </a:p>
          <a:p>
            <a:pPr lvl="0"/>
            <a:r>
              <a:rPr lang="es-US" dirty="0"/>
              <a:t>índice de ataque</a:t>
            </a:r>
            <a:endParaRPr lang="en-US" dirty="0"/>
          </a:p>
          <a:p>
            <a:pPr lvl="0"/>
            <a:r>
              <a:rPr lang="es-US" dirty="0"/>
              <a:t>índice de defensa.</a:t>
            </a:r>
            <a:endParaRPr lang="en-US" dirty="0"/>
          </a:p>
          <a:p>
            <a:pPr marL="0" indent="0">
              <a:buNone/>
            </a:pPr>
            <a:r>
              <a:rPr lang="es-US" dirty="0"/>
              <a:t>Los </a:t>
            </a:r>
            <a:r>
              <a:rPr lang="es-US" dirty="0" err="1"/>
              <a:t>Protoss</a:t>
            </a:r>
            <a:r>
              <a:rPr lang="es-US" dirty="0"/>
              <a:t> además poseen dos valores adicionales:</a:t>
            </a:r>
            <a:endParaRPr lang="en-US" dirty="0"/>
          </a:p>
          <a:p>
            <a:pPr lvl="0"/>
            <a:r>
              <a:rPr lang="es-US" dirty="0"/>
              <a:t>Un valor que representa su escudo de protección.</a:t>
            </a:r>
            <a:endParaRPr lang="en-US" dirty="0"/>
          </a:p>
          <a:p>
            <a:pPr lvl="0"/>
            <a:r>
              <a:rPr lang="es-US" dirty="0"/>
              <a:t>Un valor que representa cuánto escudo se regenera en un segundo.</a:t>
            </a:r>
            <a:endParaRPr lang="en-US" dirty="0"/>
          </a:p>
          <a:p>
            <a:pPr marL="0" indent="0">
              <a:buNone/>
            </a:pPr>
            <a:r>
              <a:rPr lang="es-US" dirty="0"/>
              <a:t>Los </a:t>
            </a:r>
            <a:r>
              <a:rPr lang="es-US" dirty="0" err="1"/>
              <a:t>Zerg</a:t>
            </a:r>
            <a:r>
              <a:rPr lang="es-US" dirty="0"/>
              <a:t> por otro lado tienen:</a:t>
            </a:r>
            <a:endParaRPr lang="en-US" dirty="0"/>
          </a:p>
          <a:p>
            <a:pPr lvl="0"/>
            <a:r>
              <a:rPr lang="es-US" dirty="0"/>
              <a:t>Un valor extra que representa cuánta vida regeneran en un segundo</a:t>
            </a:r>
            <a:endParaRPr lang="en-US" dirty="0"/>
          </a:p>
          <a:p>
            <a:endParaRPr lang="en-US" dirty="0"/>
          </a:p>
        </p:txBody>
      </p:sp>
    </p:spTree>
    <p:extLst>
      <p:ext uri="{BB962C8B-B14F-4D97-AF65-F5344CB8AC3E}">
        <p14:creationId xmlns:p14="http://schemas.microsoft.com/office/powerpoint/2010/main" val="16655037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78D53-40DE-46A8-89C1-353DC47700F5}"/>
              </a:ext>
            </a:extLst>
          </p:cNvPr>
          <p:cNvSpPr>
            <a:spLocks noGrp="1"/>
          </p:cNvSpPr>
          <p:nvPr>
            <p:ph type="title"/>
          </p:nvPr>
        </p:nvSpPr>
        <p:spPr>
          <a:xfrm>
            <a:off x="2148783" y="632819"/>
            <a:ext cx="8911687" cy="743136"/>
          </a:xfrm>
        </p:spPr>
        <p:txBody>
          <a:bodyPr>
            <a:normAutofit fontScale="90000"/>
          </a:bodyPr>
          <a:lstStyle/>
          <a:p>
            <a:pPr algn="ctr"/>
            <a:r>
              <a:rPr lang="es-ES" sz="2800" dirty="0"/>
              <a:t>¿Cómo se declara un </a:t>
            </a:r>
            <a:r>
              <a:rPr lang="es-ES" sz="2800" dirty="0" err="1"/>
              <a:t>template</a:t>
            </a:r>
            <a:r>
              <a:rPr lang="es-ES" sz="2800" dirty="0"/>
              <a:t>?</a:t>
            </a:r>
            <a:br>
              <a:rPr lang="es-ES" dirty="0"/>
            </a:br>
            <a:endParaRPr lang="en-US" dirty="0"/>
          </a:p>
        </p:txBody>
      </p:sp>
      <p:sp>
        <p:nvSpPr>
          <p:cNvPr id="10" name="Rectangle 9"/>
          <p:cNvSpPr/>
          <p:nvPr/>
        </p:nvSpPr>
        <p:spPr>
          <a:xfrm>
            <a:off x="2254698" y="3640467"/>
            <a:ext cx="3457304" cy="1015663"/>
          </a:xfrm>
          <a:prstGeom prst="rect">
            <a:avLst/>
          </a:prstGeom>
        </p:spPr>
        <p:txBody>
          <a:bodyPr wrap="square">
            <a:spAutoFit/>
          </a:bodyPr>
          <a:lstStyle/>
          <a:p>
            <a:pPr>
              <a:lnSpc>
                <a:spcPts val="1800"/>
              </a:lnSpc>
            </a:pP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template</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&lt;</a:t>
            </a:r>
            <a:r>
              <a:rPr lang="en-US"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typename</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T&gt;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 max(T a, T b)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return</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b &lt; a ? a : b;</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Rectangle 11"/>
          <p:cNvSpPr/>
          <p:nvPr/>
        </p:nvSpPr>
        <p:spPr>
          <a:xfrm>
            <a:off x="7221173" y="3640467"/>
            <a:ext cx="2934789" cy="646331"/>
          </a:xfrm>
          <a:prstGeom prst="rect">
            <a:avLst/>
          </a:prstGeom>
        </p:spPr>
        <p:txBody>
          <a:bodyPr wrap="square">
            <a:spAutoFit/>
          </a:bodyPr>
          <a:lstStyle/>
          <a:p>
            <a:r>
              <a:rPr lang="en-US" dirty="0">
                <a:solidFill>
                  <a:srgbClr val="000000"/>
                </a:solidFill>
                <a:latin typeface="Consolas" panose="020B0609020204030204" pitchFamily="49" charset="0"/>
              </a:rPr>
              <a:t>template&lt;</a:t>
            </a:r>
            <a:r>
              <a:rPr lang="en-US" dirty="0" err="1">
                <a:solidFill>
                  <a:srgbClr val="0000FF"/>
                </a:solidFill>
                <a:latin typeface="Consolas" panose="020B0609020204030204" pitchFamily="49" charset="0"/>
              </a:rPr>
              <a:t>typename</a:t>
            </a:r>
            <a:r>
              <a:rPr lang="en-US" dirty="0">
                <a:solidFill>
                  <a:srgbClr val="000000"/>
                </a:solidFill>
                <a:latin typeface="Consolas" panose="020B0609020204030204" pitchFamily="49" charset="0"/>
              </a:rPr>
              <a:t> T&gt;</a:t>
            </a:r>
          </a:p>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Stack&lt;T&gt;{...}</a:t>
            </a:r>
            <a:endParaRPr lang="en-US" b="0" dirty="0">
              <a:solidFill>
                <a:srgbClr val="000000"/>
              </a:solidFill>
              <a:effectLst/>
              <a:latin typeface="Consolas" panose="020B0609020204030204" pitchFamily="49" charset="0"/>
            </a:endParaRPr>
          </a:p>
        </p:txBody>
      </p:sp>
      <p:sp>
        <p:nvSpPr>
          <p:cNvPr id="3" name="Rectangle 2"/>
          <p:cNvSpPr/>
          <p:nvPr/>
        </p:nvSpPr>
        <p:spPr>
          <a:xfrm>
            <a:off x="2337426" y="1532709"/>
            <a:ext cx="8534399" cy="1200329"/>
          </a:xfrm>
          <a:prstGeom prst="rect">
            <a:avLst/>
          </a:prstGeom>
        </p:spPr>
        <p:txBody>
          <a:bodyPr wrap="square">
            <a:spAutoFit/>
          </a:bodyPr>
          <a:lstStyle/>
          <a:p>
            <a:r>
              <a:rPr lang="en-US" dirty="0">
                <a:solidFill>
                  <a:srgbClr val="008000"/>
                </a:solidFill>
                <a:latin typeface="Consolas" panose="020B0609020204030204" pitchFamily="49" charset="0"/>
              </a:rPr>
              <a:t>//template&lt; comma-separated-list-of-parameters &gt; i.e.</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template</a:t>
            </a:r>
            <a:r>
              <a:rPr lang="en-US" dirty="0">
                <a:solidFill>
                  <a:srgbClr val="000000"/>
                </a:solidFill>
                <a:latin typeface="Consolas" panose="020B0609020204030204" pitchFamily="49" charset="0"/>
              </a:rPr>
              <a:t>&lt;</a:t>
            </a:r>
            <a:r>
              <a:rPr lang="en-US" dirty="0" err="1">
                <a:solidFill>
                  <a:srgbClr val="0000FF"/>
                </a:solidFill>
                <a:latin typeface="Consolas" panose="020B0609020204030204" pitchFamily="49" charset="0"/>
              </a:rPr>
              <a:t>typename</a:t>
            </a:r>
            <a:r>
              <a:rPr lang="en-US" dirty="0">
                <a:solidFill>
                  <a:srgbClr val="000000"/>
                </a:solidFill>
                <a:latin typeface="Consolas" panose="020B0609020204030204" pitchFamily="49" charset="0"/>
              </a:rPr>
              <a:t> T&gt;</a:t>
            </a:r>
            <a:r>
              <a:rPr lang="en-US" dirty="0">
                <a:solidFill>
                  <a:srgbClr val="008000"/>
                </a:solidFill>
                <a:latin typeface="Consolas" panose="020B0609020204030204" pitchFamily="49" charset="0"/>
              </a:rPr>
              <a:t> //template&lt;class T&gt;,</a:t>
            </a:r>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//template&lt;</a:t>
            </a:r>
            <a:r>
              <a:rPr lang="en-US" dirty="0" err="1">
                <a:solidFill>
                  <a:srgbClr val="008000"/>
                </a:solidFill>
                <a:latin typeface="Consolas" panose="020B0609020204030204" pitchFamily="49" charset="0"/>
              </a:rPr>
              <a:t>typename</a:t>
            </a: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Ts</a:t>
            </a:r>
            <a:r>
              <a:rPr lang="en-US" dirty="0">
                <a:solidFill>
                  <a:srgbClr val="008000"/>
                </a:solidFill>
                <a:latin typeface="Consolas" panose="020B0609020204030204" pitchFamily="49" charset="0"/>
              </a:rPr>
              <a:t>&gt;, template&lt;</a:t>
            </a:r>
            <a:r>
              <a:rPr lang="en-US" dirty="0" err="1">
                <a:solidFill>
                  <a:srgbClr val="008000"/>
                </a:solidFill>
                <a:latin typeface="Consolas" panose="020B0609020204030204" pitchFamily="49" charset="0"/>
              </a:rPr>
              <a:t>typename</a:t>
            </a:r>
            <a:r>
              <a:rPr lang="en-US" dirty="0">
                <a:solidFill>
                  <a:srgbClr val="008000"/>
                </a:solidFill>
                <a:latin typeface="Consolas" panose="020B0609020204030204" pitchFamily="49" charset="0"/>
              </a:rPr>
              <a:t> T1, </a:t>
            </a:r>
            <a:r>
              <a:rPr lang="en-US" dirty="0" err="1">
                <a:solidFill>
                  <a:srgbClr val="008000"/>
                </a:solidFill>
                <a:latin typeface="Consolas" panose="020B0609020204030204" pitchFamily="49" charset="0"/>
              </a:rPr>
              <a:t>typename</a:t>
            </a: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Ts</a:t>
            </a:r>
            <a:r>
              <a:rPr lang="en-US" dirty="0">
                <a:solidFill>
                  <a:srgbClr val="008000"/>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//some class or function definition...</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699099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1412" y="704011"/>
            <a:ext cx="8911687" cy="664759"/>
          </a:xfrm>
        </p:spPr>
        <p:txBody>
          <a:bodyPr>
            <a:normAutofit/>
          </a:bodyPr>
          <a:lstStyle/>
          <a:p>
            <a:pPr algn="ctr"/>
            <a:r>
              <a:rPr lang="en-US" sz="2800" dirty="0"/>
              <a:t>¿Solo </a:t>
            </a:r>
            <a:r>
              <a:rPr lang="en-US" sz="2800" dirty="0" err="1"/>
              <a:t>typename</a:t>
            </a:r>
            <a:r>
              <a:rPr lang="en-US" sz="2800" dirty="0"/>
              <a:t>?</a:t>
            </a:r>
          </a:p>
        </p:txBody>
      </p:sp>
      <p:sp>
        <p:nvSpPr>
          <p:cNvPr id="5" name="Rectangle 4"/>
          <p:cNvSpPr/>
          <p:nvPr/>
        </p:nvSpPr>
        <p:spPr>
          <a:xfrm>
            <a:off x="3248296" y="1580532"/>
            <a:ext cx="6217917" cy="2308324"/>
          </a:xfrm>
          <a:prstGeom prst="rect">
            <a:avLst/>
          </a:prstGeom>
        </p:spPr>
        <p:txBody>
          <a:bodyPr wrap="square">
            <a:spAutoFit/>
          </a:bodyPr>
          <a:lstStyle/>
          <a:p>
            <a:r>
              <a:rPr lang="en-US" dirty="0">
                <a:solidFill>
                  <a:srgbClr val="000000"/>
                </a:solidFill>
                <a:latin typeface="Consolas" panose="020B0609020204030204" pitchFamily="49" charset="0"/>
              </a:rPr>
              <a:t>template&lt;</a:t>
            </a:r>
            <a:r>
              <a:rPr lang="en-US" dirty="0" err="1">
                <a:solidFill>
                  <a:srgbClr val="0000FF"/>
                </a:solidFill>
                <a:latin typeface="Consolas" panose="020B0609020204030204" pitchFamily="49" charset="0"/>
              </a:rPr>
              <a:t>typename</a:t>
            </a:r>
            <a:r>
              <a:rPr lang="en-US" dirty="0">
                <a:solidFill>
                  <a:srgbClr val="000000"/>
                </a:solidFill>
                <a:latin typeface="Consolas" panose="020B0609020204030204" pitchFamily="49" charset="0"/>
              </a:rPr>
              <a:t> T, </a:t>
            </a:r>
            <a:r>
              <a:rPr lang="en-US" dirty="0" err="1">
                <a:solidFill>
                  <a:srgbClr val="0000FF"/>
                </a:solidFill>
                <a:latin typeface="Consolas" panose="020B0609020204030204" pitchFamily="49" charset="0"/>
              </a:rPr>
              <a:t>size_t</a:t>
            </a:r>
            <a:r>
              <a:rPr lang="en-US" dirty="0">
                <a:solidFill>
                  <a:srgbClr val="000000"/>
                </a:solidFill>
                <a:latin typeface="Consolas" panose="020B0609020204030204" pitchFamily="49" charset="0"/>
              </a:rPr>
              <a:t> L&gt;</a:t>
            </a:r>
          </a:p>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MyArray</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T </a:t>
            </a:r>
            <a:r>
              <a:rPr lang="en-US" dirty="0" err="1">
                <a:solidFill>
                  <a:srgbClr val="000000"/>
                </a:solidFill>
                <a:latin typeface="Consolas" panose="020B0609020204030204" pitchFamily="49" charset="0"/>
              </a:rPr>
              <a:t>arr</a:t>
            </a:r>
            <a:r>
              <a:rPr lang="en-US" dirty="0">
                <a:solidFill>
                  <a:srgbClr val="000000"/>
                </a:solidFill>
                <a:latin typeface="Consolas" panose="020B0609020204030204" pitchFamily="49" charset="0"/>
              </a:rPr>
              <a:t>[L];</a:t>
            </a:r>
          </a:p>
          <a:p>
            <a:r>
              <a:rPr lang="en-US" dirty="0">
                <a:solidFill>
                  <a:srgbClr val="000000"/>
                </a:solidFill>
                <a:latin typeface="Consolas" panose="020B0609020204030204" pitchFamily="49" charset="0"/>
              </a:rPr>
              <a:t>public:</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MyArray</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err="1">
                <a:solidFill>
                  <a:srgbClr val="000000"/>
                </a:solidFill>
                <a:latin typeface="Consolas" panose="020B0609020204030204" pitchFamily="49" charset="0"/>
              </a:rPr>
              <a:t>MyArray</a:t>
            </a:r>
            <a:r>
              <a:rPr lang="en-US" dirty="0">
                <a:solidFill>
                  <a:srgbClr val="000000"/>
                </a:solidFill>
                <a:latin typeface="Consolas" panose="020B0609020204030204" pitchFamily="49" charset="0"/>
              </a:rPr>
              <a:t>&lt;</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&gt; </a:t>
            </a:r>
            <a:r>
              <a:rPr lang="en-US" dirty="0" err="1">
                <a:solidFill>
                  <a:srgbClr val="000000"/>
                </a:solidFill>
                <a:latin typeface="Consolas" panose="020B0609020204030204" pitchFamily="49" charset="0"/>
              </a:rPr>
              <a:t>arr</a:t>
            </a:r>
            <a:r>
              <a:rPr lang="en-US" dirty="0">
                <a:solidFill>
                  <a:srgbClr val="000000"/>
                </a:solidFill>
                <a:latin typeface="Consolas" panose="020B0609020204030204" pitchFamily="49" charset="0"/>
              </a:rPr>
              <a:t>;</a:t>
            </a:r>
            <a:r>
              <a:rPr lang="en-US" dirty="0">
                <a:solidFill>
                  <a:srgbClr val="008000"/>
                </a:solidFill>
                <a:latin typeface="Consolas" panose="020B0609020204030204" pitchFamily="49" charset="0"/>
              </a:rPr>
              <a:t> //An array for ten </a:t>
            </a:r>
            <a:r>
              <a:rPr lang="en-US" dirty="0" err="1">
                <a:solidFill>
                  <a:srgbClr val="008000"/>
                </a:solidFill>
                <a:latin typeface="Consolas" panose="020B0609020204030204" pitchFamily="49" charset="0"/>
              </a:rPr>
              <a:t>ints</a:t>
            </a:r>
            <a:endParaRPr lang="en-US" b="0" dirty="0">
              <a:solidFill>
                <a:srgbClr val="000000"/>
              </a:solidFill>
              <a:effectLst/>
              <a:latin typeface="Consolas" panose="020B0609020204030204" pitchFamily="49" charset="0"/>
            </a:endParaRPr>
          </a:p>
        </p:txBody>
      </p:sp>
      <p:sp>
        <p:nvSpPr>
          <p:cNvPr id="6" name="Rectangle 5"/>
          <p:cNvSpPr/>
          <p:nvPr/>
        </p:nvSpPr>
        <p:spPr>
          <a:xfrm>
            <a:off x="3309256" y="4515321"/>
            <a:ext cx="8024152" cy="923330"/>
          </a:xfrm>
          <a:prstGeom prst="rect">
            <a:avLst/>
          </a:prstGeom>
        </p:spPr>
        <p:txBody>
          <a:bodyPr wrap="square">
            <a:spAutoFit/>
          </a:bodyPr>
          <a:lstStyle/>
          <a:p>
            <a:r>
              <a:rPr lang="en-US" dirty="0">
                <a:solidFill>
                  <a:srgbClr val="008000"/>
                </a:solidFill>
                <a:latin typeface="Consolas" panose="020B0609020204030204" pitchFamily="49" charset="0"/>
              </a:rPr>
              <a:t>//templates as parameters</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template&lt;</a:t>
            </a:r>
            <a:r>
              <a:rPr lang="en-US" dirty="0" err="1">
                <a:solidFill>
                  <a:srgbClr val="0000FF"/>
                </a:solidFill>
                <a:latin typeface="Consolas" panose="020B0609020204030204" pitchFamily="49" charset="0"/>
              </a:rPr>
              <a:t>typename</a:t>
            </a:r>
            <a:r>
              <a:rPr lang="en-US" dirty="0">
                <a:solidFill>
                  <a:srgbClr val="000000"/>
                </a:solidFill>
                <a:latin typeface="Consolas" panose="020B0609020204030204" pitchFamily="49" charset="0"/>
              </a:rPr>
              <a:t> T, template&lt;</a:t>
            </a:r>
            <a:r>
              <a:rPr lang="en-US" dirty="0" err="1">
                <a:solidFill>
                  <a:srgbClr val="0000FF"/>
                </a:solidFill>
                <a:latin typeface="Consolas" panose="020B0609020204030204" pitchFamily="49" charset="0"/>
              </a:rPr>
              <a:t>typename</a:t>
            </a:r>
            <a:r>
              <a:rPr lang="en-US" dirty="0">
                <a:solidFill>
                  <a:srgbClr val="000000"/>
                </a:solidFill>
                <a:latin typeface="Consolas" panose="020B0609020204030204" pitchFamily="49" charset="0"/>
              </a:rPr>
              <a:t> U,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I&gt;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Arr</a:t>
            </a:r>
            <a:r>
              <a:rPr lang="en-US" dirty="0">
                <a:solidFill>
                  <a:srgbClr val="000000"/>
                </a:solidFill>
                <a:latin typeface="Consolas" panose="020B0609020204030204" pitchFamily="49" charset="0"/>
              </a:rPr>
              <a:t>&gt;</a:t>
            </a:r>
          </a:p>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SomeClass</a:t>
            </a: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560800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2067" y="627012"/>
            <a:ext cx="8911687" cy="751844"/>
          </a:xfrm>
        </p:spPr>
        <p:txBody>
          <a:bodyPr/>
          <a:lstStyle/>
          <a:p>
            <a:pPr algn="ctr"/>
            <a:r>
              <a:rPr lang="en-US" dirty="0"/>
              <a:t>Function Templates</a:t>
            </a:r>
          </a:p>
        </p:txBody>
      </p:sp>
      <p:sp>
        <p:nvSpPr>
          <p:cNvPr id="3" name="Content Placeholder 2"/>
          <p:cNvSpPr>
            <a:spLocks noGrp="1"/>
          </p:cNvSpPr>
          <p:nvPr>
            <p:ph idx="1"/>
          </p:nvPr>
        </p:nvSpPr>
        <p:spPr>
          <a:xfrm>
            <a:off x="4130630" y="3780973"/>
            <a:ext cx="4412479" cy="1079863"/>
          </a:xfrm>
        </p:spPr>
        <p:txBody>
          <a:bodyPr/>
          <a:lstStyle/>
          <a:p>
            <a:pPr marL="0" indent="0">
              <a:buNone/>
            </a:pPr>
            <a:r>
              <a:rPr lang="en-US" dirty="0"/>
              <a:t>Define </a:t>
            </a:r>
            <a:r>
              <a:rPr lang="en-US" dirty="0" err="1"/>
              <a:t>una</a:t>
            </a:r>
            <a:r>
              <a:rPr lang="en-US" dirty="0"/>
              <a:t> </a:t>
            </a:r>
            <a:r>
              <a:rPr lang="en-US" dirty="0" err="1"/>
              <a:t>familia</a:t>
            </a:r>
            <a:r>
              <a:rPr lang="en-US" dirty="0"/>
              <a:t> de </a:t>
            </a:r>
            <a:r>
              <a:rPr lang="en-US" dirty="0" err="1"/>
              <a:t>funciones</a:t>
            </a:r>
            <a:r>
              <a:rPr lang="en-US" dirty="0"/>
              <a:t> que </a:t>
            </a:r>
            <a:r>
              <a:rPr lang="en-US" dirty="0" err="1"/>
              <a:t>comparan</a:t>
            </a:r>
            <a:r>
              <a:rPr lang="en-US" dirty="0"/>
              <a:t> dos </a:t>
            </a:r>
            <a:r>
              <a:rPr lang="en-US" dirty="0" err="1"/>
              <a:t>elementos</a:t>
            </a:r>
            <a:r>
              <a:rPr lang="en-US" dirty="0"/>
              <a:t> del </a:t>
            </a:r>
            <a:r>
              <a:rPr lang="en-US" dirty="0" err="1"/>
              <a:t>mismo</a:t>
            </a:r>
            <a:r>
              <a:rPr lang="en-US" dirty="0"/>
              <a:t> </a:t>
            </a:r>
            <a:r>
              <a:rPr lang="en-US" dirty="0" err="1"/>
              <a:t>tipo</a:t>
            </a:r>
            <a:r>
              <a:rPr lang="en-US" dirty="0"/>
              <a:t>.</a:t>
            </a:r>
          </a:p>
        </p:txBody>
      </p:sp>
      <p:sp>
        <p:nvSpPr>
          <p:cNvPr id="4" name="Title 1"/>
          <p:cNvSpPr txBox="1">
            <a:spLocks/>
          </p:cNvSpPr>
          <p:nvPr/>
        </p:nvSpPr>
        <p:spPr>
          <a:xfrm>
            <a:off x="1722066" y="1616888"/>
            <a:ext cx="8911687" cy="75184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dirty="0" err="1"/>
              <a:t>Familia</a:t>
            </a:r>
            <a:r>
              <a:rPr lang="en-US" sz="2800" dirty="0"/>
              <a:t> de </a:t>
            </a:r>
            <a:r>
              <a:rPr lang="en-US" sz="2800" dirty="0" err="1"/>
              <a:t>funciones</a:t>
            </a:r>
            <a:endParaRPr lang="en-US" sz="2800" dirty="0"/>
          </a:p>
        </p:txBody>
      </p:sp>
      <p:sp>
        <p:nvSpPr>
          <p:cNvPr id="5" name="Rectangle 4"/>
          <p:cNvSpPr/>
          <p:nvPr/>
        </p:nvSpPr>
        <p:spPr>
          <a:xfrm>
            <a:off x="4792481" y="2368732"/>
            <a:ext cx="6096000" cy="1200329"/>
          </a:xfrm>
          <a:prstGeom prst="rect">
            <a:avLst/>
          </a:prstGeom>
        </p:spPr>
        <p:txBody>
          <a:bodyPr>
            <a:spAutoFit/>
          </a:bodyPr>
          <a:lstStyle/>
          <a:p>
            <a:r>
              <a:rPr lang="en-US" dirty="0">
                <a:solidFill>
                  <a:srgbClr val="0000FF"/>
                </a:solidFill>
                <a:latin typeface="Consolas" panose="020B0609020204030204" pitchFamily="49" charset="0"/>
              </a:rPr>
              <a:t>template</a:t>
            </a:r>
            <a:r>
              <a:rPr lang="en-US" dirty="0">
                <a:solidFill>
                  <a:srgbClr val="000000"/>
                </a:solidFill>
                <a:latin typeface="Consolas" panose="020B0609020204030204" pitchFamily="49" charset="0"/>
              </a:rPr>
              <a:t>&lt;</a:t>
            </a:r>
            <a:r>
              <a:rPr lang="en-US" dirty="0" err="1">
                <a:solidFill>
                  <a:srgbClr val="0000FF"/>
                </a:solidFill>
                <a:latin typeface="Consolas" panose="020B0609020204030204" pitchFamily="49" charset="0"/>
              </a:rPr>
              <a:t>typename</a:t>
            </a:r>
            <a:r>
              <a:rPr lang="en-US" dirty="0">
                <a:solidFill>
                  <a:srgbClr val="000000"/>
                </a:solidFill>
                <a:latin typeface="Consolas" panose="020B0609020204030204" pitchFamily="49" charset="0"/>
              </a:rPr>
              <a:t> T&gt;</a:t>
            </a:r>
          </a:p>
          <a:p>
            <a:r>
              <a:rPr lang="en-US" dirty="0">
                <a:solidFill>
                  <a:srgbClr val="000000"/>
                </a:solidFill>
                <a:latin typeface="Consolas" panose="020B0609020204030204" pitchFamily="49" charset="0"/>
              </a:rPr>
              <a:t>T max(T a, T b)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b &lt; a ? a : b;</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6" name="Rectangle 5"/>
          <p:cNvSpPr/>
          <p:nvPr/>
        </p:nvSpPr>
        <p:spPr>
          <a:xfrm>
            <a:off x="5579027" y="4981302"/>
            <a:ext cx="1197764" cy="369332"/>
          </a:xfrm>
          <a:prstGeom prst="rect">
            <a:avLst/>
          </a:prstGeom>
        </p:spPr>
        <p:txBody>
          <a:bodyPr wrap="none">
            <a:spAutoFit/>
          </a:bodyPr>
          <a:lstStyle/>
          <a:p>
            <a:r>
              <a:rPr lang="en-US" dirty="0">
                <a:solidFill>
                  <a:srgbClr val="000000"/>
                </a:solidFill>
                <a:latin typeface="Consolas" panose="020B0609020204030204" pitchFamily="49" charset="0"/>
              </a:rPr>
              <a:t>max&lt;</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&gt;</a:t>
            </a:r>
            <a:endParaRPr lang="en-US" b="0" dirty="0">
              <a:solidFill>
                <a:srgbClr val="000000"/>
              </a:solidFill>
              <a:effectLst/>
              <a:latin typeface="Consolas" panose="020B0609020204030204" pitchFamily="49" charset="0"/>
            </a:endParaRPr>
          </a:p>
        </p:txBody>
      </p:sp>
      <p:sp>
        <p:nvSpPr>
          <p:cNvPr id="7" name="Content Placeholder 2"/>
          <p:cNvSpPr txBox="1">
            <a:spLocks/>
          </p:cNvSpPr>
          <p:nvPr/>
        </p:nvSpPr>
        <p:spPr>
          <a:xfrm>
            <a:off x="6852059" y="4981302"/>
            <a:ext cx="4564878" cy="592184"/>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dirty="0"/>
              <a:t>Un </a:t>
            </a:r>
            <a:r>
              <a:rPr lang="en-US" dirty="0" err="1"/>
              <a:t>miembro</a:t>
            </a:r>
            <a:r>
              <a:rPr lang="en-US" dirty="0"/>
              <a:t> de </a:t>
            </a:r>
            <a:r>
              <a:rPr lang="en-US" dirty="0" err="1"/>
              <a:t>esta</a:t>
            </a:r>
            <a:r>
              <a:rPr lang="en-US" dirty="0"/>
              <a:t> </a:t>
            </a:r>
            <a:r>
              <a:rPr lang="en-US" dirty="0" err="1"/>
              <a:t>familia</a:t>
            </a:r>
            <a:r>
              <a:rPr lang="en-US" dirty="0"/>
              <a:t> (</a:t>
            </a:r>
            <a:r>
              <a:rPr lang="en-US" dirty="0" err="1"/>
              <a:t>instancia</a:t>
            </a:r>
            <a:r>
              <a:rPr lang="en-US" dirty="0"/>
              <a:t> de un template)</a:t>
            </a:r>
          </a:p>
        </p:txBody>
      </p:sp>
    </p:spTree>
    <p:extLst>
      <p:ext uri="{BB962C8B-B14F-4D97-AF65-F5344CB8AC3E}">
        <p14:creationId xmlns:p14="http://schemas.microsoft.com/office/powerpoint/2010/main" val="2447616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9152607" cy="690884"/>
          </a:xfrm>
        </p:spPr>
        <p:txBody>
          <a:bodyPr>
            <a:normAutofit/>
          </a:bodyPr>
          <a:lstStyle/>
          <a:p>
            <a:r>
              <a:rPr lang="en-US" sz="2800" dirty="0"/>
              <a:t>¿</a:t>
            </a:r>
            <a:r>
              <a:rPr lang="en-US" sz="2800" dirty="0" err="1"/>
              <a:t>Cómo</a:t>
            </a:r>
            <a:r>
              <a:rPr lang="en-US" sz="2800" dirty="0"/>
              <a:t> </a:t>
            </a:r>
            <a:r>
              <a:rPr lang="en-US" sz="2800" dirty="0" err="1"/>
              <a:t>sabemos</a:t>
            </a:r>
            <a:r>
              <a:rPr lang="en-US" sz="2800" dirty="0"/>
              <a:t> que </a:t>
            </a:r>
            <a:r>
              <a:rPr lang="en-US" sz="2800" dirty="0" err="1"/>
              <a:t>funcionalidad</a:t>
            </a:r>
            <a:r>
              <a:rPr lang="en-US" sz="2800" dirty="0"/>
              <a:t> </a:t>
            </a:r>
            <a:r>
              <a:rPr lang="en-US" sz="2800" dirty="0" err="1"/>
              <a:t>tiene</a:t>
            </a:r>
            <a:r>
              <a:rPr lang="en-US" sz="2800" dirty="0"/>
              <a:t> el </a:t>
            </a:r>
            <a:r>
              <a:rPr lang="en-US" sz="2800" dirty="0" err="1"/>
              <a:t>tipo</a:t>
            </a:r>
            <a:r>
              <a:rPr lang="en-US" sz="2800" dirty="0"/>
              <a:t> T?</a:t>
            </a:r>
          </a:p>
        </p:txBody>
      </p:sp>
      <p:sp>
        <p:nvSpPr>
          <p:cNvPr id="3" name="Content Placeholder 2"/>
          <p:cNvSpPr>
            <a:spLocks noGrp="1"/>
          </p:cNvSpPr>
          <p:nvPr>
            <p:ph idx="1"/>
          </p:nvPr>
        </p:nvSpPr>
        <p:spPr>
          <a:xfrm>
            <a:off x="2592925" y="1550126"/>
            <a:ext cx="8915400" cy="992777"/>
          </a:xfrm>
        </p:spPr>
        <p:txBody>
          <a:bodyPr/>
          <a:lstStyle/>
          <a:p>
            <a:pPr marL="0" indent="0">
              <a:buNone/>
            </a:pPr>
            <a:r>
              <a:rPr lang="en-US" dirty="0"/>
              <a:t>Las interfaces </a:t>
            </a:r>
            <a:r>
              <a:rPr lang="en-US" dirty="0" err="1"/>
              <a:t>definidas</a:t>
            </a:r>
            <a:r>
              <a:rPr lang="en-US" dirty="0"/>
              <a:t> por los function templates no son </a:t>
            </a:r>
            <a:r>
              <a:rPr lang="en-US" dirty="0" err="1"/>
              <a:t>declaradas</a:t>
            </a:r>
            <a:r>
              <a:rPr lang="en-US" dirty="0"/>
              <a:t> </a:t>
            </a:r>
            <a:r>
              <a:rPr lang="en-US" dirty="0" err="1"/>
              <a:t>explícitamente</a:t>
            </a:r>
            <a:r>
              <a:rPr lang="en-US" dirty="0"/>
              <a:t>, se </a:t>
            </a:r>
            <a:r>
              <a:rPr lang="en-US" dirty="0" err="1"/>
              <a:t>infieren</a:t>
            </a:r>
            <a:r>
              <a:rPr lang="en-US" dirty="0"/>
              <a:t> a </a:t>
            </a:r>
            <a:r>
              <a:rPr lang="en-US" dirty="0" err="1"/>
              <a:t>partir</a:t>
            </a:r>
            <a:r>
              <a:rPr lang="en-US" dirty="0"/>
              <a:t> del </a:t>
            </a:r>
            <a:r>
              <a:rPr lang="en-US" dirty="0" err="1"/>
              <a:t>uso</a:t>
            </a:r>
            <a:r>
              <a:rPr lang="en-US" dirty="0"/>
              <a:t> de los </a:t>
            </a:r>
            <a:r>
              <a:rPr lang="en-US" dirty="0" err="1"/>
              <a:t>parámetros</a:t>
            </a:r>
            <a:r>
              <a:rPr lang="en-US" dirty="0"/>
              <a:t> del template dentro del </a:t>
            </a:r>
            <a:r>
              <a:rPr lang="en-US" dirty="0" err="1"/>
              <a:t>cuerpo</a:t>
            </a:r>
            <a:r>
              <a:rPr lang="en-US" dirty="0"/>
              <a:t> de la </a:t>
            </a:r>
            <a:r>
              <a:rPr lang="en-US" dirty="0" err="1"/>
              <a:t>función</a:t>
            </a:r>
            <a:r>
              <a:rPr lang="en-US" dirty="0"/>
              <a:t>.</a:t>
            </a:r>
          </a:p>
        </p:txBody>
      </p:sp>
      <p:sp>
        <p:nvSpPr>
          <p:cNvPr id="4" name="Rectangle 3"/>
          <p:cNvSpPr/>
          <p:nvPr/>
        </p:nvSpPr>
        <p:spPr>
          <a:xfrm>
            <a:off x="5058859" y="2804161"/>
            <a:ext cx="3457304" cy="1015663"/>
          </a:xfrm>
          <a:prstGeom prst="rect">
            <a:avLst/>
          </a:prstGeom>
        </p:spPr>
        <p:txBody>
          <a:bodyPr wrap="square">
            <a:spAutoFit/>
          </a:bodyPr>
          <a:lstStyle/>
          <a:p>
            <a:pPr>
              <a:lnSpc>
                <a:spcPts val="1800"/>
              </a:lnSpc>
            </a:pP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template</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&lt;</a:t>
            </a:r>
            <a:r>
              <a:rPr lang="en-US"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typename</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T&gt;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 max(T a, T b)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return</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b &lt; a ? a : b;</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2"/>
          <p:cNvSpPr txBox="1">
            <a:spLocks/>
          </p:cNvSpPr>
          <p:nvPr/>
        </p:nvSpPr>
        <p:spPr>
          <a:xfrm>
            <a:off x="2589212" y="4255532"/>
            <a:ext cx="8915400" cy="7946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Estamos </a:t>
            </a:r>
            <a:r>
              <a:rPr lang="en-US" dirty="0" err="1"/>
              <a:t>realizando</a:t>
            </a:r>
            <a:r>
              <a:rPr lang="en-US" dirty="0"/>
              <a:t> una </a:t>
            </a:r>
            <a:r>
              <a:rPr lang="en-US" dirty="0" err="1"/>
              <a:t>comparación</a:t>
            </a:r>
            <a:r>
              <a:rPr lang="en-US" dirty="0"/>
              <a:t> entre dos </a:t>
            </a:r>
            <a:r>
              <a:rPr lang="en-US" dirty="0" err="1"/>
              <a:t>elementos</a:t>
            </a:r>
            <a:r>
              <a:rPr lang="en-US" dirty="0"/>
              <a:t> del </a:t>
            </a:r>
            <a:r>
              <a:rPr lang="en-US" dirty="0" err="1"/>
              <a:t>tipo</a:t>
            </a:r>
            <a:r>
              <a:rPr lang="en-US" dirty="0"/>
              <a:t> </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 </a:t>
            </a:r>
            <a:r>
              <a:rPr lang="en-US" dirty="0"/>
              <a:t>por lo que debe </a:t>
            </a:r>
            <a:r>
              <a:rPr lang="en-US" dirty="0" err="1"/>
              <a:t>estar</a:t>
            </a:r>
            <a:r>
              <a:rPr lang="en-US" dirty="0"/>
              <a:t> </a:t>
            </a:r>
            <a:r>
              <a:rPr lang="en-US" dirty="0" err="1"/>
              <a:t>definido</a:t>
            </a:r>
            <a:r>
              <a:rPr lang="en-US" dirty="0"/>
              <a:t> el </a:t>
            </a:r>
            <a:r>
              <a:rPr lang="en-US" dirty="0" err="1"/>
              <a:t>operador</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 </a:t>
            </a:r>
            <a:r>
              <a:rPr lang="en-US" dirty="0"/>
              <a:t>para </a:t>
            </a:r>
            <a:r>
              <a:rPr lang="en-US" dirty="0" err="1"/>
              <a:t>este</a:t>
            </a:r>
            <a:r>
              <a:rPr lang="en-US" dirty="0"/>
              <a:t> </a:t>
            </a:r>
            <a:r>
              <a:rPr lang="en-US" dirty="0" err="1"/>
              <a:t>tipo</a:t>
            </a:r>
            <a:r>
              <a:rPr lang="en-US" dirty="0"/>
              <a:t>   </a:t>
            </a:r>
          </a:p>
        </p:txBody>
      </p:sp>
      <p:sp>
        <p:nvSpPr>
          <p:cNvPr id="7" name="Oval 6"/>
          <p:cNvSpPr/>
          <p:nvPr/>
        </p:nvSpPr>
        <p:spPr>
          <a:xfrm>
            <a:off x="6465292" y="3239869"/>
            <a:ext cx="783772" cy="33689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0695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6" grpId="0"/>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90884"/>
          </a:xfrm>
        </p:spPr>
        <p:txBody>
          <a:bodyPr>
            <a:normAutofit/>
          </a:bodyPr>
          <a:lstStyle/>
          <a:p>
            <a:pPr algn="ctr"/>
            <a:r>
              <a:rPr lang="en-US" sz="2800" dirty="0" err="1"/>
              <a:t>En</a:t>
            </a:r>
            <a:r>
              <a:rPr lang="en-US" sz="2800" dirty="0"/>
              <a:t> </a:t>
            </a:r>
            <a:r>
              <a:rPr lang="en-US" sz="2800" dirty="0" err="1"/>
              <a:t>algunos</a:t>
            </a:r>
            <a:r>
              <a:rPr lang="en-US" sz="2800" dirty="0"/>
              <a:t> </a:t>
            </a:r>
            <a:r>
              <a:rPr lang="en-US" sz="2800" dirty="0" err="1"/>
              <a:t>casos</a:t>
            </a:r>
            <a:r>
              <a:rPr lang="en-US" sz="2800" dirty="0"/>
              <a:t> no </a:t>
            </a:r>
            <a:r>
              <a:rPr lang="en-US" sz="2800" dirty="0" err="1"/>
              <a:t>es</a:t>
            </a:r>
            <a:r>
              <a:rPr lang="en-US" sz="2800" dirty="0"/>
              <a:t> tan simple!</a:t>
            </a:r>
          </a:p>
        </p:txBody>
      </p:sp>
      <p:sp>
        <p:nvSpPr>
          <p:cNvPr id="4" name="Rectangle 3"/>
          <p:cNvSpPr/>
          <p:nvPr/>
        </p:nvSpPr>
        <p:spPr>
          <a:xfrm>
            <a:off x="5032733" y="1540805"/>
            <a:ext cx="4032069" cy="1477328"/>
          </a:xfrm>
          <a:prstGeom prst="rect">
            <a:avLst/>
          </a:prstGeom>
        </p:spPr>
        <p:txBody>
          <a:bodyPr wrap="square">
            <a:spAutoFit/>
          </a:bodyPr>
          <a:lstStyle/>
          <a:p>
            <a:r>
              <a:rPr lang="en-US" dirty="0">
                <a:solidFill>
                  <a:srgbClr val="0000FF"/>
                </a:solidFill>
                <a:latin typeface="Consolas" panose="020B0609020204030204" pitchFamily="49" charset="0"/>
              </a:rPr>
              <a:t>template</a:t>
            </a:r>
            <a:r>
              <a:rPr lang="en-US" dirty="0">
                <a:solidFill>
                  <a:srgbClr val="000000"/>
                </a:solidFill>
                <a:latin typeface="Consolas" panose="020B0609020204030204" pitchFamily="49" charset="0"/>
              </a:rPr>
              <a:t>&lt;</a:t>
            </a:r>
            <a:r>
              <a:rPr lang="en-US" dirty="0" err="1">
                <a:solidFill>
                  <a:srgbClr val="0000FF"/>
                </a:solidFill>
                <a:latin typeface="Consolas" panose="020B0609020204030204" pitchFamily="49" charset="0"/>
              </a:rPr>
              <a:t>typename</a:t>
            </a:r>
            <a:r>
              <a:rPr lang="en-US" dirty="0">
                <a:solidFill>
                  <a:srgbClr val="000000"/>
                </a:solidFill>
                <a:latin typeface="Consolas" panose="020B0609020204030204" pitchFamily="49" charset="0"/>
              </a:rPr>
              <a:t> T&gt;</a:t>
            </a:r>
          </a:p>
          <a:p>
            <a:r>
              <a:rPr lang="en-US" dirty="0">
                <a:solidFill>
                  <a:srgbClr val="0000FF"/>
                </a:solidFill>
                <a:latin typeface="Consolas" panose="020B0609020204030204" pitchFamily="49" charset="0"/>
              </a:rPr>
              <a:t>auto</a:t>
            </a:r>
            <a:r>
              <a:rPr lang="en-US" dirty="0">
                <a:solidFill>
                  <a:srgbClr val="000000"/>
                </a:solidFill>
                <a:latin typeface="Consolas" panose="020B0609020204030204" pitchFamily="49" charset="0"/>
              </a:rPr>
              <a:t> f(T v){</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v.norm</a:t>
            </a:r>
            <a:r>
              <a:rPr lang="en-US" dirty="0">
                <a:solidFill>
                  <a:srgbClr val="000000"/>
                </a:solidFill>
                <a:latin typeface="Consolas" panose="020B0609020204030204" pitchFamily="49" charset="0"/>
              </a:rPr>
              <a:t>() &lt; </a:t>
            </a:r>
            <a:r>
              <a:rPr lang="en-US" dirty="0">
                <a:solidFill>
                  <a:srgbClr val="098658"/>
                </a:solidFill>
                <a:latin typeface="Consolas" panose="020B0609020204030204" pitchFamily="49" charset="0"/>
              </a:rPr>
              <a:t>1</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5" name="Content Placeholder 2"/>
          <p:cNvSpPr>
            <a:spLocks noGrp="1"/>
          </p:cNvSpPr>
          <p:nvPr>
            <p:ph idx="1"/>
          </p:nvPr>
        </p:nvSpPr>
        <p:spPr>
          <a:xfrm>
            <a:off x="2589212" y="3500847"/>
            <a:ext cx="8915400" cy="539931"/>
          </a:xfrm>
        </p:spPr>
        <p:txBody>
          <a:bodyPr/>
          <a:lstStyle/>
          <a:p>
            <a:pPr marL="0" indent="0">
              <a:buNone/>
            </a:pPr>
            <a:r>
              <a:rPr lang="en-US" dirty="0">
                <a:solidFill>
                  <a:srgbClr val="000000"/>
                </a:solidFill>
                <a:latin typeface="Consolas" panose="020B0609020204030204" pitchFamily="49" charset="0"/>
              </a:rPr>
              <a:t>v </a:t>
            </a:r>
            <a:r>
              <a:rPr lang="en-US" dirty="0" err="1"/>
              <a:t>tiene</a:t>
            </a:r>
            <a:r>
              <a:rPr lang="en-US" dirty="0"/>
              <a:t> un </a:t>
            </a:r>
            <a:r>
              <a:rPr lang="en-US" dirty="0" err="1"/>
              <a:t>método</a:t>
            </a:r>
            <a:r>
              <a:rPr lang="en-US" dirty="0">
                <a:solidFill>
                  <a:srgbClr val="000000"/>
                </a:solidFill>
                <a:latin typeface="Consolas" panose="020B0609020204030204" pitchFamily="49" charset="0"/>
              </a:rPr>
              <a:t> norm(), </a:t>
            </a:r>
            <a:r>
              <a:rPr lang="en-US" dirty="0" err="1"/>
              <a:t>pero</a:t>
            </a:r>
            <a:r>
              <a:rPr lang="en-US" dirty="0"/>
              <a:t> </a:t>
            </a:r>
            <a:r>
              <a:rPr lang="en-US" dirty="0" err="1"/>
              <a:t>qué</a:t>
            </a:r>
            <a:r>
              <a:rPr lang="en-US" dirty="0"/>
              <a:t> </a:t>
            </a:r>
            <a:r>
              <a:rPr lang="en-US" dirty="0" err="1"/>
              <a:t>tipo</a:t>
            </a:r>
            <a:r>
              <a:rPr lang="en-US" dirty="0"/>
              <a:t> </a:t>
            </a:r>
            <a:r>
              <a:rPr lang="en-US" dirty="0" err="1"/>
              <a:t>retorna</a:t>
            </a:r>
            <a:r>
              <a:rPr lang="en-US" dirty="0"/>
              <a:t> </a:t>
            </a:r>
            <a:r>
              <a:rPr lang="en-US" dirty="0" err="1"/>
              <a:t>este</a:t>
            </a:r>
            <a:r>
              <a:rPr lang="en-US" dirty="0"/>
              <a:t> </a:t>
            </a:r>
            <a:r>
              <a:rPr lang="en-US" dirty="0" err="1"/>
              <a:t>método</a:t>
            </a:r>
            <a:r>
              <a:rPr lang="en-US" dirty="0"/>
              <a:t>?</a:t>
            </a:r>
          </a:p>
        </p:txBody>
      </p:sp>
      <p:sp>
        <p:nvSpPr>
          <p:cNvPr id="6" name="Rectangle 5"/>
          <p:cNvSpPr/>
          <p:nvPr/>
        </p:nvSpPr>
        <p:spPr>
          <a:xfrm>
            <a:off x="5957039" y="4032069"/>
            <a:ext cx="311304" cy="369332"/>
          </a:xfrm>
          <a:prstGeom prst="rect">
            <a:avLst/>
          </a:prstGeom>
        </p:spPr>
        <p:txBody>
          <a:bodyPr wrap="none">
            <a:spAutoFit/>
          </a:bodyPr>
          <a:lstStyle/>
          <a:p>
            <a:r>
              <a:rPr lang="en-US" dirty="0">
                <a:solidFill>
                  <a:srgbClr val="000000"/>
                </a:solidFill>
                <a:latin typeface="Consolas" panose="020B0609020204030204" pitchFamily="49" charset="0"/>
              </a:rPr>
              <a:t> </a:t>
            </a:r>
            <a:endParaRPr lang="en-US" dirty="0"/>
          </a:p>
        </p:txBody>
      </p:sp>
      <p:sp>
        <p:nvSpPr>
          <p:cNvPr id="7" name="Rectangle 6"/>
          <p:cNvSpPr/>
          <p:nvPr/>
        </p:nvSpPr>
        <p:spPr>
          <a:xfrm>
            <a:off x="5652239" y="4000977"/>
            <a:ext cx="2526654" cy="1292662"/>
          </a:xfrm>
          <a:prstGeom prst="rect">
            <a:avLst/>
          </a:prstGeom>
        </p:spPr>
        <p:txBody>
          <a:bodyPr wrap="none">
            <a:spAutoFit/>
          </a:bodyPr>
          <a:lstStyle/>
          <a:p>
            <a:pPr marL="285750" indent="-285750">
              <a:buFont typeface="Arial" panose="020B0604020202020204" pitchFamily="34" charset="0"/>
              <a:buChar char="•"/>
            </a:pPr>
            <a:r>
              <a:rPr lang="en-US" dirty="0" err="1">
                <a:solidFill>
                  <a:srgbClr val="000000"/>
                </a:solidFill>
                <a:latin typeface="Consolas" panose="020B0609020204030204" pitchFamily="49" charset="0"/>
              </a:rPr>
              <a:t>int</a:t>
            </a:r>
            <a:r>
              <a:rPr lang="en-US" dirty="0"/>
              <a:t>?</a:t>
            </a:r>
          </a:p>
          <a:p>
            <a:pPr marL="285750" indent="-285750">
              <a:buFont typeface="Arial" panose="020B0604020202020204" pitchFamily="34" charset="0"/>
              <a:buChar char="•"/>
            </a:pPr>
            <a:r>
              <a:rPr lang="en-US" dirty="0"/>
              <a:t>Un </a:t>
            </a:r>
            <a:r>
              <a:rPr lang="en-US" dirty="0" err="1"/>
              <a:t>tipo</a:t>
            </a:r>
            <a:r>
              <a:rPr lang="en-US" dirty="0"/>
              <a:t> </a:t>
            </a:r>
            <a:r>
              <a:rPr lang="en-US" dirty="0" err="1"/>
              <a:t>numérico</a:t>
            </a:r>
            <a:r>
              <a:rPr lang="en-US" dirty="0"/>
              <a:t>?</a:t>
            </a:r>
          </a:p>
          <a:p>
            <a:pPr marL="285750" indent="-285750">
              <a:buFont typeface="Arial" panose="020B0604020202020204" pitchFamily="34" charset="0"/>
              <a:buChar char="•"/>
            </a:pPr>
            <a:endParaRPr lang="en-US" dirty="0"/>
          </a:p>
          <a:p>
            <a:pPr algn="ctr"/>
            <a:r>
              <a:rPr lang="en-US" sz="2400" dirty="0">
                <a:solidFill>
                  <a:srgbClr val="FF0000"/>
                </a:solidFill>
              </a:rPr>
              <a:t>¿</a:t>
            </a:r>
            <a:r>
              <a:rPr lang="en-US" sz="2400" dirty="0" err="1">
                <a:solidFill>
                  <a:srgbClr val="FF0000"/>
                </a:solidFill>
              </a:rPr>
              <a:t>Sólo</a:t>
            </a:r>
            <a:r>
              <a:rPr lang="en-US" sz="2400" dirty="0">
                <a:solidFill>
                  <a:srgbClr val="FF0000"/>
                </a:solidFill>
              </a:rPr>
              <a:t> </a:t>
            </a:r>
            <a:r>
              <a:rPr lang="en-US" sz="2400" dirty="0" err="1">
                <a:solidFill>
                  <a:srgbClr val="FF0000"/>
                </a:solidFill>
              </a:rPr>
              <a:t>estos</a:t>
            </a:r>
            <a:r>
              <a:rPr lang="en-US" sz="2400" dirty="0">
                <a:solidFill>
                  <a:srgbClr val="FF0000"/>
                </a:solidFill>
              </a:rPr>
              <a:t>?</a:t>
            </a:r>
          </a:p>
        </p:txBody>
      </p:sp>
      <p:sp>
        <p:nvSpPr>
          <p:cNvPr id="8" name="Content Placeholder 2"/>
          <p:cNvSpPr txBox="1">
            <a:spLocks/>
          </p:cNvSpPr>
          <p:nvPr/>
        </p:nvSpPr>
        <p:spPr>
          <a:xfrm>
            <a:off x="2589212" y="5669282"/>
            <a:ext cx="8915400" cy="748935"/>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1900" dirty="0"/>
              <a:t>Si</a:t>
            </a:r>
            <a:r>
              <a:rPr lang="en-US" dirty="0">
                <a:solidFill>
                  <a:srgbClr val="000000"/>
                </a:solidFill>
                <a:latin typeface="Consolas" panose="020B0609020204030204" pitchFamily="49" charset="0"/>
              </a:rPr>
              <a:t> norm() </a:t>
            </a:r>
            <a:r>
              <a:rPr lang="en-US" sz="1900" dirty="0" err="1"/>
              <a:t>retorna</a:t>
            </a:r>
            <a:r>
              <a:rPr lang="en-US" sz="1900" dirty="0"/>
              <a:t> un </a:t>
            </a:r>
            <a:r>
              <a:rPr lang="en-US" sz="1900" dirty="0" err="1"/>
              <a:t>tipo</a:t>
            </a:r>
            <a:r>
              <a:rPr lang="en-US" dirty="0">
                <a:solidFill>
                  <a:srgbClr val="000000"/>
                </a:solidFill>
                <a:latin typeface="Consolas" panose="020B0609020204030204" pitchFamily="49" charset="0"/>
              </a:rPr>
              <a:t> X </a:t>
            </a:r>
            <a:r>
              <a:rPr lang="en-US" sz="1900" dirty="0"/>
              <a:t>el </a:t>
            </a:r>
            <a:r>
              <a:rPr lang="en-US" sz="1900" dirty="0" err="1"/>
              <a:t>cuál</a:t>
            </a:r>
            <a:r>
              <a:rPr lang="en-US" sz="1900" dirty="0"/>
              <a:t> </a:t>
            </a:r>
            <a:r>
              <a:rPr lang="en-US" sz="1900" dirty="0" err="1"/>
              <a:t>puede</a:t>
            </a:r>
            <a:r>
              <a:rPr lang="en-US" sz="1900" dirty="0"/>
              <a:t> ser </a:t>
            </a:r>
            <a:r>
              <a:rPr lang="en-US" sz="1900" dirty="0" err="1"/>
              <a:t>casteado</a:t>
            </a:r>
            <a:r>
              <a:rPr lang="en-US" sz="1900" dirty="0"/>
              <a:t> a un </a:t>
            </a:r>
            <a:r>
              <a:rPr lang="en-US" sz="1900" dirty="0" err="1"/>
              <a:t>tipo</a:t>
            </a:r>
            <a:r>
              <a:rPr lang="en-US" sz="1900" dirty="0"/>
              <a:t> </a:t>
            </a:r>
            <a:r>
              <a:rPr lang="en-US" dirty="0">
                <a:solidFill>
                  <a:srgbClr val="000000"/>
                </a:solidFill>
                <a:latin typeface="Consolas" panose="020B0609020204030204" pitchFamily="49" charset="0"/>
              </a:rPr>
              <a:t>Y </a:t>
            </a:r>
            <a:r>
              <a:rPr lang="en-US" sz="1900" dirty="0" err="1"/>
              <a:t>tal</a:t>
            </a:r>
            <a:r>
              <a:rPr lang="en-US" sz="1900" dirty="0"/>
              <a:t> que </a:t>
            </a:r>
          </a:p>
          <a:p>
            <a:pPr marL="0" indent="0">
              <a:buFont typeface="Wingdings 3" charset="2"/>
              <a:buNone/>
            </a:pPr>
            <a:r>
              <a:rPr lang="en-US" dirty="0">
                <a:solidFill>
                  <a:srgbClr val="000000"/>
                </a:solidFill>
                <a:latin typeface="Consolas" panose="020B0609020204030204" pitchFamily="49" charset="0"/>
              </a:rPr>
              <a:t>Y &lt; 1 </a:t>
            </a:r>
            <a:r>
              <a:rPr lang="en-US" sz="1900" dirty="0"/>
              <a:t>es </a:t>
            </a:r>
            <a:r>
              <a:rPr lang="en-US" sz="1900" dirty="0" err="1"/>
              <a:t>válido</a:t>
            </a:r>
            <a:r>
              <a:rPr lang="en-US" sz="1900" dirty="0"/>
              <a:t> </a:t>
            </a:r>
            <a:r>
              <a:rPr lang="en-US" sz="1900" dirty="0" err="1"/>
              <a:t>entonces</a:t>
            </a:r>
            <a:r>
              <a:rPr lang="en-US" sz="1900" dirty="0"/>
              <a:t> </a:t>
            </a:r>
            <a:r>
              <a:rPr lang="en-US" dirty="0" err="1">
                <a:solidFill>
                  <a:srgbClr val="000000"/>
                </a:solidFill>
                <a:latin typeface="Consolas" panose="020B0609020204030204" pitchFamily="49" charset="0"/>
              </a:rPr>
              <a:t>v.norm</a:t>
            </a:r>
            <a:r>
              <a:rPr lang="en-US" dirty="0">
                <a:solidFill>
                  <a:srgbClr val="000000"/>
                </a:solidFill>
                <a:latin typeface="Consolas" panose="020B0609020204030204" pitchFamily="49" charset="0"/>
              </a:rPr>
              <a:t>() &lt; 1 </a:t>
            </a:r>
            <a:r>
              <a:rPr lang="en-US" sz="1900" dirty="0"/>
              <a:t>es </a:t>
            </a:r>
            <a:r>
              <a:rPr lang="en-US" sz="1900" dirty="0" err="1"/>
              <a:t>también</a:t>
            </a:r>
            <a:r>
              <a:rPr lang="en-US" sz="1900" dirty="0"/>
              <a:t> </a:t>
            </a:r>
            <a:r>
              <a:rPr lang="en-US" sz="1900" dirty="0" err="1"/>
              <a:t>válido</a:t>
            </a:r>
            <a:r>
              <a:rPr lang="en-US" sz="1900" dirty="0"/>
              <a:t> :o</a:t>
            </a:r>
          </a:p>
        </p:txBody>
      </p:sp>
    </p:spTree>
    <p:extLst>
      <p:ext uri="{BB962C8B-B14F-4D97-AF65-F5344CB8AC3E}">
        <p14:creationId xmlns:p14="http://schemas.microsoft.com/office/powerpoint/2010/main" val="1468954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fade">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500"/>
                                        <p:tgtEl>
                                          <p:spTgt spid="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animEffect transition="in" filter="fade">
                                      <p:cBhvr>
                                        <p:cTn id="27" dur="500"/>
                                        <p:tgtEl>
                                          <p:spTgt spid="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4354" y="624109"/>
            <a:ext cx="8911687" cy="1117605"/>
          </a:xfrm>
        </p:spPr>
        <p:txBody>
          <a:bodyPr>
            <a:normAutofit fontScale="90000"/>
          </a:bodyPr>
          <a:lstStyle/>
          <a:p>
            <a:pPr algn="ctr"/>
            <a:r>
              <a:rPr lang="en-US" sz="2400" dirty="0" err="1"/>
              <a:t>Sobrecarga</a:t>
            </a:r>
            <a:r>
              <a:rPr lang="en-US" sz="2400" dirty="0"/>
              <a:t> de </a:t>
            </a:r>
            <a:r>
              <a:rPr lang="en-US" sz="2400" dirty="0" err="1"/>
              <a:t>funciones</a:t>
            </a:r>
            <a:r>
              <a:rPr lang="en-US" sz="2400" dirty="0"/>
              <a:t>.</a:t>
            </a:r>
            <a:br>
              <a:rPr lang="en-US" sz="2400" dirty="0"/>
            </a:br>
            <a:br>
              <a:rPr lang="en-US" sz="2400" dirty="0"/>
            </a:br>
            <a:r>
              <a:rPr lang="en-US" sz="2400" dirty="0"/>
              <a:t>¿</a:t>
            </a:r>
            <a:r>
              <a:rPr lang="en-US" sz="2400" dirty="0" err="1"/>
              <a:t>Sobrecarga</a:t>
            </a:r>
            <a:r>
              <a:rPr lang="en-US" sz="2400" dirty="0"/>
              <a:t> de function templates </a:t>
            </a:r>
            <a:r>
              <a:rPr lang="en-US" sz="2400" dirty="0" err="1"/>
              <a:t>también</a:t>
            </a:r>
            <a:r>
              <a:rPr lang="en-US" sz="2400" dirty="0"/>
              <a:t>?</a:t>
            </a:r>
          </a:p>
        </p:txBody>
      </p:sp>
      <p:sp>
        <p:nvSpPr>
          <p:cNvPr id="4" name="Rectangle 3"/>
          <p:cNvSpPr/>
          <p:nvPr/>
        </p:nvSpPr>
        <p:spPr>
          <a:xfrm>
            <a:off x="6261463" y="2407310"/>
            <a:ext cx="6096000" cy="1200329"/>
          </a:xfrm>
          <a:prstGeom prst="rect">
            <a:avLst/>
          </a:prstGeom>
        </p:spPr>
        <p:txBody>
          <a:bodyPr>
            <a:spAutoFit/>
          </a:bodyPr>
          <a:lstStyle/>
          <a:p>
            <a:r>
              <a:rPr lang="en-US" dirty="0">
                <a:solidFill>
                  <a:srgbClr val="0000FF"/>
                </a:solidFill>
                <a:latin typeface="Consolas" panose="020B0609020204030204" pitchFamily="49" charset="0"/>
              </a:rPr>
              <a:t>template</a:t>
            </a:r>
            <a:r>
              <a:rPr lang="en-US" dirty="0">
                <a:solidFill>
                  <a:srgbClr val="000000"/>
                </a:solidFill>
                <a:latin typeface="Consolas" panose="020B0609020204030204" pitchFamily="49" charset="0"/>
              </a:rPr>
              <a:t>&lt;</a:t>
            </a:r>
            <a:r>
              <a:rPr lang="en-US" dirty="0" err="1">
                <a:solidFill>
                  <a:srgbClr val="0000FF"/>
                </a:solidFill>
                <a:latin typeface="Consolas" panose="020B0609020204030204" pitchFamily="49" charset="0"/>
              </a:rPr>
              <a:t>typename</a:t>
            </a:r>
            <a:r>
              <a:rPr lang="en-US" dirty="0">
                <a:solidFill>
                  <a:srgbClr val="000000"/>
                </a:solidFill>
                <a:latin typeface="Consolas" panose="020B0609020204030204" pitchFamily="49" charset="0"/>
              </a:rPr>
              <a:t> T1, </a:t>
            </a:r>
            <a:r>
              <a:rPr lang="en-US" dirty="0" err="1">
                <a:solidFill>
                  <a:srgbClr val="0000FF"/>
                </a:solidFill>
                <a:latin typeface="Consolas" panose="020B0609020204030204" pitchFamily="49" charset="0"/>
              </a:rPr>
              <a:t>typename</a:t>
            </a:r>
            <a:r>
              <a:rPr lang="en-US" dirty="0">
                <a:solidFill>
                  <a:srgbClr val="000000"/>
                </a:solidFill>
                <a:latin typeface="Consolas" panose="020B0609020204030204" pitchFamily="49" charset="0"/>
              </a:rPr>
              <a:t> T2&gt;</a:t>
            </a:r>
          </a:p>
          <a:p>
            <a:r>
              <a:rPr lang="en-US" dirty="0">
                <a:solidFill>
                  <a:srgbClr val="0000FF"/>
                </a:solidFill>
                <a:latin typeface="Consolas" panose="020B0609020204030204" pitchFamily="49" charset="0"/>
              </a:rPr>
              <a:t>auto</a:t>
            </a:r>
            <a:r>
              <a:rPr lang="en-US" dirty="0">
                <a:solidFill>
                  <a:srgbClr val="000000"/>
                </a:solidFill>
                <a:latin typeface="Consolas" panose="020B0609020204030204" pitchFamily="49" charset="0"/>
              </a:rPr>
              <a:t> max(T1 a, T2 b)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b &lt; a ? a : b;</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5" name="Rectangle 4"/>
          <p:cNvSpPr/>
          <p:nvPr/>
        </p:nvSpPr>
        <p:spPr>
          <a:xfrm>
            <a:off x="2080527" y="2499644"/>
            <a:ext cx="3457304" cy="1015663"/>
          </a:xfrm>
          <a:prstGeom prst="rect">
            <a:avLst/>
          </a:prstGeom>
        </p:spPr>
        <p:txBody>
          <a:bodyPr wrap="square">
            <a:spAutoFit/>
          </a:bodyPr>
          <a:lstStyle/>
          <a:p>
            <a:pPr>
              <a:lnSpc>
                <a:spcPts val="1800"/>
              </a:lnSpc>
            </a:pP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template</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&lt;</a:t>
            </a:r>
            <a:r>
              <a:rPr lang="en-US"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typename</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T&gt;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 max(T a, T b)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return</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b &lt; a ? a : b;</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3398438" y="4180903"/>
            <a:ext cx="5123518" cy="369332"/>
          </a:xfrm>
          <a:prstGeom prst="rect">
            <a:avLst/>
          </a:prstGeom>
        </p:spPr>
        <p:txBody>
          <a:bodyPr wrap="none">
            <a:spAutoFit/>
          </a:bodyPr>
          <a:lstStyle/>
          <a:p>
            <a:r>
              <a:rPr lang="en-US" dirty="0">
                <a:solidFill>
                  <a:srgbClr val="000000"/>
                </a:solidFill>
                <a:latin typeface="Consolas" panose="020B0609020204030204" pitchFamily="49" charset="0"/>
              </a:rPr>
              <a:t>max(</a:t>
            </a:r>
            <a:r>
              <a:rPr lang="en-US" dirty="0">
                <a:solidFill>
                  <a:srgbClr val="A31515"/>
                </a:solidFill>
                <a:latin typeface="Consolas" panose="020B0609020204030204" pitchFamily="49" charset="0"/>
              </a:rPr>
              <a:t>'a'</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a:t>
            </a:r>
            <a:r>
              <a:rPr lang="en-US" dirty="0">
                <a:solidFill>
                  <a:srgbClr val="008000"/>
                </a:solidFill>
                <a:latin typeface="Consolas" panose="020B0609020204030204" pitchFamily="49" charset="0"/>
              </a:rPr>
              <a:t> //calls max&lt;char, double&gt;</a:t>
            </a:r>
            <a:endParaRPr lang="en-US" b="0" dirty="0">
              <a:solidFill>
                <a:srgbClr val="000000"/>
              </a:solidFill>
              <a:effectLst/>
              <a:latin typeface="Consolas" panose="020B0609020204030204" pitchFamily="49" charset="0"/>
            </a:endParaRPr>
          </a:p>
        </p:txBody>
      </p:sp>
      <p:sp>
        <p:nvSpPr>
          <p:cNvPr id="7" name="Rectangle 6"/>
          <p:cNvSpPr/>
          <p:nvPr/>
        </p:nvSpPr>
        <p:spPr>
          <a:xfrm>
            <a:off x="2380974" y="4754167"/>
            <a:ext cx="8356694" cy="369332"/>
          </a:xfrm>
          <a:prstGeom prst="rect">
            <a:avLst/>
          </a:prstGeom>
        </p:spPr>
        <p:txBody>
          <a:bodyPr wrap="square">
            <a:spAutoFit/>
          </a:bodyPr>
          <a:lstStyle/>
          <a:p>
            <a:r>
              <a:rPr lang="en-US" dirty="0">
                <a:solidFill>
                  <a:srgbClr val="000000"/>
                </a:solidFill>
                <a:latin typeface="Consolas" panose="020B0609020204030204" pitchFamily="49" charset="0"/>
              </a:rPr>
              <a:t>max(</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2.0</a:t>
            </a:r>
            <a:r>
              <a:rPr lang="en-US" dirty="0">
                <a:solidFill>
                  <a:srgbClr val="000000"/>
                </a:solidFill>
                <a:latin typeface="Consolas" panose="020B0609020204030204" pitchFamily="49" charset="0"/>
              </a:rPr>
              <a:t>)</a:t>
            </a:r>
            <a:r>
              <a:rPr lang="en-US" dirty="0">
                <a:solidFill>
                  <a:srgbClr val="008000"/>
                </a:solidFill>
                <a:latin typeface="Consolas" panose="020B0609020204030204" pitchFamily="49" charset="0"/>
              </a:rPr>
              <a:t> //calls max&lt;double&gt; or calls max&lt;double, double&gt; ?</a:t>
            </a:r>
            <a:endParaRPr lang="en-US" b="0" dirty="0">
              <a:solidFill>
                <a:srgbClr val="000000"/>
              </a:solidFill>
              <a:effectLst/>
              <a:latin typeface="Consolas" panose="020B0609020204030204" pitchFamily="49" charset="0"/>
            </a:endParaRPr>
          </a:p>
        </p:txBody>
      </p:sp>
      <p:sp>
        <p:nvSpPr>
          <p:cNvPr id="9" name="Rectangle 8"/>
          <p:cNvSpPr/>
          <p:nvPr/>
        </p:nvSpPr>
        <p:spPr>
          <a:xfrm>
            <a:off x="3511321" y="5346697"/>
            <a:ext cx="6096000" cy="923330"/>
          </a:xfrm>
          <a:prstGeom prst="rect">
            <a:avLst/>
          </a:prstGeom>
        </p:spPr>
        <p:txBody>
          <a:bodyPr>
            <a:spAutoFit/>
          </a:bodyPr>
          <a:lstStyle/>
          <a:p>
            <a:r>
              <a:rPr lang="es-419" dirty="0">
                <a:solidFill>
                  <a:srgbClr val="FF0000"/>
                </a:solidFill>
              </a:rPr>
              <a:t>Antes de realizar la instanciar un </a:t>
            </a:r>
            <a:r>
              <a:rPr lang="es-419" dirty="0" err="1">
                <a:solidFill>
                  <a:srgbClr val="FF0000"/>
                </a:solidFill>
              </a:rPr>
              <a:t>template</a:t>
            </a:r>
            <a:r>
              <a:rPr lang="es-419" dirty="0">
                <a:solidFill>
                  <a:srgbClr val="FF0000"/>
                </a:solidFill>
              </a:rPr>
              <a:t> se debe asegurar que no existan dos </a:t>
            </a:r>
            <a:r>
              <a:rPr lang="es-419" dirty="0" err="1">
                <a:solidFill>
                  <a:srgbClr val="FF0000"/>
                </a:solidFill>
              </a:rPr>
              <a:t>templates</a:t>
            </a:r>
            <a:r>
              <a:rPr lang="es-419" dirty="0">
                <a:solidFill>
                  <a:srgbClr val="FF0000"/>
                </a:solidFill>
              </a:rPr>
              <a:t> que puedan ser utilizados en una misma instanciación </a:t>
            </a:r>
            <a:endParaRPr lang="en-US" dirty="0">
              <a:solidFill>
                <a:srgbClr val="FF0000"/>
              </a:solidFill>
            </a:endParaRPr>
          </a:p>
        </p:txBody>
      </p:sp>
    </p:spTree>
    <p:extLst>
      <p:ext uri="{BB962C8B-B14F-4D97-AF65-F5344CB8AC3E}">
        <p14:creationId xmlns:p14="http://schemas.microsoft.com/office/powerpoint/2010/main" val="2372521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4940" y="624110"/>
            <a:ext cx="9363944" cy="1280890"/>
          </a:xfrm>
        </p:spPr>
        <p:txBody>
          <a:bodyPr>
            <a:normAutofit/>
          </a:bodyPr>
          <a:lstStyle/>
          <a:p>
            <a:r>
              <a:rPr lang="en-US" sz="2800" dirty="0" err="1"/>
              <a:t>Computando</a:t>
            </a:r>
            <a:r>
              <a:rPr lang="en-US" sz="2800" dirty="0"/>
              <a:t> </a:t>
            </a:r>
            <a:r>
              <a:rPr lang="en-US" sz="2800" dirty="0" err="1"/>
              <a:t>funciones</a:t>
            </a:r>
            <a:r>
              <a:rPr lang="en-US" sz="2800" dirty="0"/>
              <a:t> </a:t>
            </a:r>
            <a:r>
              <a:rPr lang="en-US" sz="2800" dirty="0" err="1"/>
              <a:t>en</a:t>
            </a:r>
            <a:r>
              <a:rPr lang="en-US" sz="2800" dirty="0"/>
              <a:t> </a:t>
            </a:r>
            <a:r>
              <a:rPr lang="en-US" sz="2800" dirty="0" err="1"/>
              <a:t>tiempo</a:t>
            </a:r>
            <a:r>
              <a:rPr lang="en-US" sz="2800" dirty="0"/>
              <a:t> de </a:t>
            </a:r>
            <a:r>
              <a:rPr lang="en-US" sz="2800" dirty="0" err="1"/>
              <a:t>compilación</a:t>
            </a:r>
            <a:endParaRPr lang="en-US" sz="2800" dirty="0"/>
          </a:p>
        </p:txBody>
      </p:sp>
      <p:sp>
        <p:nvSpPr>
          <p:cNvPr id="4" name="Rectangle 3"/>
          <p:cNvSpPr/>
          <p:nvPr/>
        </p:nvSpPr>
        <p:spPr>
          <a:xfrm>
            <a:off x="3145472" y="1635349"/>
            <a:ext cx="7802880" cy="2605842"/>
          </a:xfrm>
          <a:prstGeom prst="rect">
            <a:avLst/>
          </a:prstGeom>
        </p:spPr>
        <p:txBody>
          <a:bodyPr wrap="square">
            <a:spAutoFit/>
          </a:bodyPr>
          <a:lstStyle/>
          <a:p>
            <a:pPr>
              <a:lnSpc>
                <a:spcPts val="1800"/>
              </a:lnSpc>
              <a:spcAft>
                <a:spcPts val="800"/>
              </a:spcAft>
            </a:pPr>
            <a:r>
              <a:rPr lang="es-419" dirty="0">
                <a:solidFill>
                  <a:schemeClr val="tx1">
                    <a:lumMod val="75000"/>
                    <a:lumOff val="25000"/>
                  </a:schemeClr>
                </a:solidFill>
              </a:rPr>
              <a:t>Desde C++11, se puede utilizar </a:t>
            </a:r>
            <a:r>
              <a:rPr lang="en-US"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constexpr</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 </a:t>
            </a:r>
            <a:r>
              <a:rPr lang="es-419" dirty="0">
                <a:solidFill>
                  <a:schemeClr val="tx1">
                    <a:lumMod val="75000"/>
                    <a:lumOff val="25000"/>
                  </a:schemeClr>
                </a:solidFill>
              </a:rPr>
              <a:t>para utilizar código en el cómputo de algunos valores en tiempo de compilación.</a:t>
            </a:r>
          </a:p>
          <a:p>
            <a:pPr>
              <a:lnSpc>
                <a:spcPts val="1800"/>
              </a:lnSpc>
              <a:spcAft>
                <a:spcPts val="800"/>
              </a:spcAft>
            </a:pPr>
            <a:endParaRPr lang="en-US" dirty="0">
              <a:solidFill>
                <a:schemeClr val="tx1">
                  <a:lumMod val="75000"/>
                  <a:lumOff val="25000"/>
                </a:schemeClr>
              </a:solidFill>
            </a:endParaRPr>
          </a:p>
          <a:p>
            <a:pPr>
              <a:lnSpc>
                <a:spcPts val="1800"/>
              </a:lnSpc>
            </a:pP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template</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&lt;</a:t>
            </a:r>
            <a:r>
              <a:rPr lang="en-US"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typename</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T1, </a:t>
            </a:r>
            <a:r>
              <a:rPr lang="en-US"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typename</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T2&gt;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US"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constexpr</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auto</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max(T1 a, T2 b)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return</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b &lt; a ? a : b;</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p>
          <a:p>
            <a:pPr>
              <a:lnSpc>
                <a:spcPts val="1800"/>
              </a:lnSpc>
            </a:pPr>
            <a:endParaRPr lang="en-US" sz="2400" dirty="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a:lnSpc>
                <a:spcPts val="1800"/>
              </a:lnSpc>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US"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int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a[::max(</a:t>
            </a:r>
            <a:r>
              <a:rPr lang="en-US"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sizeof</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char</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98658"/>
                </a:solidFill>
                <a:latin typeface="Consolas" panose="020B0609020204030204" pitchFamily="49" charset="0"/>
                <a:ea typeface="Times New Roman" panose="02020603050405020304" pitchFamily="18" charset="0"/>
                <a:cs typeface="Times New Roman" panose="02020603050405020304" pitchFamily="18" charset="0"/>
              </a:rPr>
              <a:t>1000u</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3145472" y="4536430"/>
            <a:ext cx="6625545" cy="646331"/>
          </a:xfrm>
          <a:prstGeom prst="rect">
            <a:avLst/>
          </a:prstGeom>
        </p:spPr>
        <p:txBody>
          <a:bodyPr wrap="square">
            <a:spAutoFit/>
          </a:bodyPr>
          <a:lstStyle/>
          <a:p>
            <a:r>
              <a:rPr lang="en-US" dirty="0" err="1"/>
              <a:t>Calcula</a:t>
            </a:r>
            <a:r>
              <a:rPr lang="en-US" dirty="0"/>
              <a:t> el </a:t>
            </a:r>
            <a:r>
              <a:rPr lang="en-US" dirty="0" err="1"/>
              <a:t>tamaño</a:t>
            </a:r>
            <a:r>
              <a:rPr lang="en-US" dirty="0"/>
              <a:t> del array </a:t>
            </a:r>
            <a:r>
              <a:rPr lang="en-US" dirty="0" err="1"/>
              <a:t>en</a:t>
            </a:r>
            <a:r>
              <a:rPr lang="en-US" dirty="0"/>
              <a:t> </a:t>
            </a:r>
            <a:r>
              <a:rPr lang="en-US" dirty="0" err="1"/>
              <a:t>tiempo</a:t>
            </a:r>
            <a:r>
              <a:rPr lang="en-US" dirty="0"/>
              <a:t> de </a:t>
            </a:r>
            <a:r>
              <a:rPr lang="en-US" dirty="0" err="1"/>
              <a:t>compilación</a:t>
            </a:r>
            <a:r>
              <a:rPr lang="en-US" dirty="0"/>
              <a:t> </a:t>
            </a:r>
          </a:p>
          <a:p>
            <a:endParaRPr lang="en-US" dirty="0"/>
          </a:p>
        </p:txBody>
      </p:sp>
    </p:spTree>
    <p:extLst>
      <p:ext uri="{BB962C8B-B14F-4D97-AF65-F5344CB8AC3E}">
        <p14:creationId xmlns:p14="http://schemas.microsoft.com/office/powerpoint/2010/main" val="3637964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fade">
                                      <p:cBhvr>
                                        <p:cTn id="13" dur="500"/>
                                        <p:tgtEl>
                                          <p:spTgt spid="4">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animEffect transition="in" filter="fade">
                                      <p:cBhvr>
                                        <p:cTn id="16" dur="500"/>
                                        <p:tgtEl>
                                          <p:spTgt spid="4">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animEffect transition="in" filter="fade">
                                      <p:cBhvr>
                                        <p:cTn id="21" dur="500"/>
                                        <p:tgtEl>
                                          <p:spTgt spid="4">
                                            <p:txEl>
                                              <p:pRg st="8"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0" end="0"/>
                                            </p:txEl>
                                          </p:spTgt>
                                        </p:tgtEl>
                                        <p:attrNameLst>
                                          <p:attrName>style.visibility</p:attrName>
                                        </p:attrNameLst>
                                      </p:cBhvr>
                                      <p:to>
                                        <p:strVal val="visible"/>
                                      </p:to>
                                    </p:set>
                                    <p:animEffect transition="in" filter="fade">
                                      <p:cBhvr>
                                        <p:cTn id="26"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86381"/>
          </a:xfrm>
        </p:spPr>
        <p:txBody>
          <a:bodyPr>
            <a:normAutofit/>
          </a:bodyPr>
          <a:lstStyle/>
          <a:p>
            <a:pPr algn="ctr"/>
            <a:r>
              <a:rPr lang="es-CU" sz="2800" dirty="0"/>
              <a:t>Class templates</a:t>
            </a:r>
            <a:endParaRPr lang="en-US" sz="2800" dirty="0"/>
          </a:p>
        </p:txBody>
      </p:sp>
      <p:sp>
        <p:nvSpPr>
          <p:cNvPr id="4" name="Rectangle 3"/>
          <p:cNvSpPr/>
          <p:nvPr/>
        </p:nvSpPr>
        <p:spPr>
          <a:xfrm>
            <a:off x="1741714" y="1672046"/>
            <a:ext cx="10101943" cy="4784002"/>
          </a:xfrm>
          <a:prstGeom prst="rect">
            <a:avLst/>
          </a:prstGeom>
        </p:spPr>
        <p:txBody>
          <a:bodyPr wrap="square">
            <a:spAutoFit/>
          </a:bodyPr>
          <a:lstStyle/>
          <a:p>
            <a:pPr>
              <a:lnSpc>
                <a:spcPct val="107000"/>
              </a:lnSpc>
              <a:spcAft>
                <a:spcPts val="800"/>
              </a:spcAft>
            </a:pPr>
            <a:r>
              <a:rPr lang="es-419" dirty="0">
                <a:solidFill>
                  <a:schemeClr val="tx1">
                    <a:lumMod val="75000"/>
                    <a:lumOff val="25000"/>
                  </a:schemeClr>
                </a:solidFill>
              </a:rPr>
              <a:t>Al igual que con funciones las clases pueden ser parametrizadas con uno o más tipos.</a:t>
            </a:r>
            <a:endParaRPr lang="en-US" dirty="0">
              <a:solidFill>
                <a:schemeClr val="tx1">
                  <a:lumMod val="75000"/>
                  <a:lumOff val="25000"/>
                </a:schemeClr>
              </a:solidFill>
            </a:endParaRPr>
          </a:p>
          <a:p>
            <a:pPr>
              <a:lnSpc>
                <a:spcPts val="1800"/>
              </a:lnSpc>
            </a:pPr>
            <a:endPar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a:lnSpc>
                <a:spcPts val="1800"/>
              </a:lnSpc>
            </a:pP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#include </a:t>
            </a:r>
            <a:r>
              <a:rPr lang="en-US"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&lt;vector&gt;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template</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&lt;</a:t>
            </a:r>
            <a:r>
              <a:rPr lang="en-US"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typename</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T&gt;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class</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Stack{</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private:</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std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::vector&lt;T&gt;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elems</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8000"/>
                </a:solidFill>
                <a:latin typeface="Consolas" panose="020B0609020204030204" pitchFamily="49" charset="0"/>
                <a:ea typeface="Times New Roman" panose="02020603050405020304" pitchFamily="18" charset="0"/>
                <a:cs typeface="Times New Roman" panose="02020603050405020304" pitchFamily="18" charset="0"/>
              </a:rPr>
              <a:t> //elements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public:</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US" dirty="0">
                <a:solidFill>
                  <a:srgbClr val="008000"/>
                </a:solidFill>
                <a:latin typeface="Consolas" panose="020B0609020204030204" pitchFamily="49" charset="0"/>
                <a:ea typeface="Times New Roman" panose="02020603050405020304" pitchFamily="18" charset="0"/>
                <a:cs typeface="Times New Roman" panose="02020603050405020304" pitchFamily="18" charset="0"/>
              </a:rPr>
              <a:t>    //stack methods...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419" sz="2400" dirty="0">
                <a:latin typeface="Calibri" panose="020F0502020204030204" pitchFamily="34"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419" dirty="0">
                <a:solidFill>
                  <a:schemeClr val="tx1">
                    <a:lumMod val="75000"/>
                    <a:lumOff val="25000"/>
                  </a:schemeClr>
                </a:solidFill>
              </a:rPr>
              <a:t>Para definir una función miembro de una clase parametrizada con </a:t>
            </a:r>
            <a:r>
              <a:rPr lang="es-419" dirty="0" err="1">
                <a:solidFill>
                  <a:schemeClr val="tx1">
                    <a:lumMod val="75000"/>
                    <a:lumOff val="25000"/>
                  </a:schemeClr>
                </a:solidFill>
              </a:rPr>
              <a:t>templates</a:t>
            </a:r>
            <a:r>
              <a:rPr lang="es-419" dirty="0">
                <a:solidFill>
                  <a:schemeClr val="tx1">
                    <a:lumMod val="75000"/>
                    <a:lumOff val="25000"/>
                  </a:schemeClr>
                </a:solidFill>
              </a:rPr>
              <a:t> es necesario hacer uso del </a:t>
            </a:r>
            <a:r>
              <a:rPr lang="es-419" dirty="0" err="1">
                <a:solidFill>
                  <a:schemeClr val="tx1">
                    <a:lumMod val="75000"/>
                    <a:lumOff val="25000"/>
                  </a:schemeClr>
                </a:solidFill>
              </a:rPr>
              <a:t>template</a:t>
            </a:r>
            <a:r>
              <a:rPr lang="es-419" dirty="0">
                <a:solidFill>
                  <a:schemeClr val="tx1">
                    <a:lumMod val="75000"/>
                    <a:lumOff val="25000"/>
                  </a:schemeClr>
                </a:solidFill>
              </a:rPr>
              <a:t> en la definición de las funciones</a:t>
            </a:r>
            <a:r>
              <a:rPr lang="es-419" sz="2400" dirty="0">
                <a:latin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template</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&lt;</a:t>
            </a:r>
            <a:r>
              <a:rPr lang="en-US"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typename</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T&gt;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void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Stack&lt;T&gt;::push (T </a:t>
            </a:r>
            <a:r>
              <a:rPr lang="en-US"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const</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&amp;</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elem</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elems.push_back</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elem</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48817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fade">
                                      <p:cBhvr>
                                        <p:cTn id="15" dur="500"/>
                                        <p:tgtEl>
                                          <p:spTgt spid="4">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fade">
                                      <p:cBhvr>
                                        <p:cTn id="18" dur="500"/>
                                        <p:tgtEl>
                                          <p:spTgt spid="4">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Effect transition="in" filter="fade">
                                      <p:cBhvr>
                                        <p:cTn id="24" dur="500"/>
                                        <p:tgtEl>
                                          <p:spTgt spid="4">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fade">
                                      <p:cBhvr>
                                        <p:cTn id="27" dur="500"/>
                                        <p:tgtEl>
                                          <p:spTgt spid="4">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8" end="8"/>
                                            </p:txEl>
                                          </p:spTgt>
                                        </p:tgtEl>
                                        <p:attrNameLst>
                                          <p:attrName>style.visibility</p:attrName>
                                        </p:attrNameLst>
                                      </p:cBhvr>
                                      <p:to>
                                        <p:strVal val="visible"/>
                                      </p:to>
                                    </p:set>
                                    <p:animEffect transition="in" filter="fade">
                                      <p:cBhvr>
                                        <p:cTn id="30" dur="500"/>
                                        <p:tgtEl>
                                          <p:spTgt spid="4">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animEffect transition="in" filter="fade">
                                      <p:cBhvr>
                                        <p:cTn id="33" dur="500"/>
                                        <p:tgtEl>
                                          <p:spTgt spid="4">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10" end="10"/>
                                            </p:txEl>
                                          </p:spTgt>
                                        </p:tgtEl>
                                        <p:attrNameLst>
                                          <p:attrName>style.visibility</p:attrName>
                                        </p:attrNameLst>
                                      </p:cBhvr>
                                      <p:to>
                                        <p:strVal val="visible"/>
                                      </p:to>
                                    </p:set>
                                    <p:animEffect transition="in" filter="fade">
                                      <p:cBhvr>
                                        <p:cTn id="38" dur="500"/>
                                        <p:tgtEl>
                                          <p:spTgt spid="4">
                                            <p:txEl>
                                              <p:pRg st="10" end="10"/>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11" end="11"/>
                                            </p:txEl>
                                          </p:spTgt>
                                        </p:tgtEl>
                                        <p:attrNameLst>
                                          <p:attrName>style.visibility</p:attrName>
                                        </p:attrNameLst>
                                      </p:cBhvr>
                                      <p:to>
                                        <p:strVal val="visible"/>
                                      </p:to>
                                    </p:set>
                                    <p:animEffect transition="in" filter="fade">
                                      <p:cBhvr>
                                        <p:cTn id="41" dur="500"/>
                                        <p:tgtEl>
                                          <p:spTgt spid="4">
                                            <p:txEl>
                                              <p:pRg st="11" end="1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4">
                                            <p:txEl>
                                              <p:pRg st="12" end="12"/>
                                            </p:txEl>
                                          </p:spTgt>
                                        </p:tgtEl>
                                        <p:attrNameLst>
                                          <p:attrName>style.visibility</p:attrName>
                                        </p:attrNameLst>
                                      </p:cBhvr>
                                      <p:to>
                                        <p:strVal val="visible"/>
                                      </p:to>
                                    </p:set>
                                    <p:animEffect transition="in" filter="fade">
                                      <p:cBhvr>
                                        <p:cTn id="46" dur="500"/>
                                        <p:tgtEl>
                                          <p:spTgt spid="4">
                                            <p:txEl>
                                              <p:pRg st="12" end="12"/>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4">
                                            <p:txEl>
                                              <p:pRg st="13" end="13"/>
                                            </p:txEl>
                                          </p:spTgt>
                                        </p:tgtEl>
                                        <p:attrNameLst>
                                          <p:attrName>style.visibility</p:attrName>
                                        </p:attrNameLst>
                                      </p:cBhvr>
                                      <p:to>
                                        <p:strVal val="visible"/>
                                      </p:to>
                                    </p:set>
                                    <p:animEffect transition="in" filter="fade">
                                      <p:cBhvr>
                                        <p:cTn id="49" dur="500"/>
                                        <p:tgtEl>
                                          <p:spTgt spid="4">
                                            <p:txEl>
                                              <p:pRg st="13" end="13"/>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4">
                                            <p:txEl>
                                              <p:pRg st="14" end="14"/>
                                            </p:txEl>
                                          </p:spTgt>
                                        </p:tgtEl>
                                        <p:attrNameLst>
                                          <p:attrName>style.visibility</p:attrName>
                                        </p:attrNameLst>
                                      </p:cBhvr>
                                      <p:to>
                                        <p:strVal val="visible"/>
                                      </p:to>
                                    </p:set>
                                    <p:animEffect transition="in" filter="fade">
                                      <p:cBhvr>
                                        <p:cTn id="52" dur="500"/>
                                        <p:tgtEl>
                                          <p:spTgt spid="4">
                                            <p:txEl>
                                              <p:pRg st="14" end="14"/>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4">
                                            <p:txEl>
                                              <p:pRg st="15" end="15"/>
                                            </p:txEl>
                                          </p:spTgt>
                                        </p:tgtEl>
                                        <p:attrNameLst>
                                          <p:attrName>style.visibility</p:attrName>
                                        </p:attrNameLst>
                                      </p:cBhvr>
                                      <p:to>
                                        <p:strVal val="visible"/>
                                      </p:to>
                                    </p:set>
                                    <p:animEffect transition="in" filter="fade">
                                      <p:cBhvr>
                                        <p:cTn id="55" dur="500"/>
                                        <p:tgtEl>
                                          <p:spTgt spid="4">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187273"/>
          </a:xfrm>
        </p:spPr>
        <p:txBody>
          <a:bodyPr>
            <a:normAutofit/>
          </a:bodyPr>
          <a:lstStyle/>
          <a:p>
            <a:r>
              <a:rPr lang="es-CU" sz="2800" dirty="0"/>
              <a:t>Nested dependent type names: </a:t>
            </a:r>
            <a:r>
              <a:rPr lang="en-US" sz="2800" dirty="0"/>
              <a:t>un error </a:t>
            </a:r>
            <a:r>
              <a:rPr lang="en-US" sz="2800" dirty="0" err="1"/>
              <a:t>muy</a:t>
            </a:r>
            <a:r>
              <a:rPr lang="en-US" sz="2800" dirty="0"/>
              <a:t> </a:t>
            </a:r>
            <a:r>
              <a:rPr lang="en-US" sz="2800" dirty="0" err="1"/>
              <a:t>común</a:t>
            </a:r>
            <a:r>
              <a:rPr lang="en-US" sz="2800" dirty="0"/>
              <a:t> </a:t>
            </a:r>
          </a:p>
        </p:txBody>
      </p:sp>
      <p:sp>
        <p:nvSpPr>
          <p:cNvPr id="4" name="Rectangle 3"/>
          <p:cNvSpPr/>
          <p:nvPr/>
        </p:nvSpPr>
        <p:spPr>
          <a:xfrm>
            <a:off x="5084985" y="1978439"/>
            <a:ext cx="3927566" cy="1246495"/>
          </a:xfrm>
          <a:prstGeom prst="rect">
            <a:avLst/>
          </a:prstGeom>
        </p:spPr>
        <p:txBody>
          <a:bodyPr wrap="square">
            <a:spAutoFit/>
          </a:bodyPr>
          <a:lstStyle/>
          <a:p>
            <a:pPr>
              <a:lnSpc>
                <a:spcPts val="1800"/>
              </a:lnSpc>
            </a:pP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template</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&lt;</a:t>
            </a:r>
            <a:r>
              <a:rPr lang="en-US"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typename</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C&gt;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void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f(</a:t>
            </a:r>
            <a:r>
              <a:rPr lang="en-US"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const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C</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&amp;</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container){</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C::const_iterator * x;</a:t>
            </a:r>
            <a:r>
              <a:rPr lang="en-US" dirty="0">
                <a:solidFill>
                  <a:srgbClr val="008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US" dirty="0">
                <a:solidFill>
                  <a:srgbClr val="008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2"/>
          <p:cNvSpPr>
            <a:spLocks noGrp="1"/>
          </p:cNvSpPr>
          <p:nvPr>
            <p:ph idx="1"/>
          </p:nvPr>
        </p:nvSpPr>
        <p:spPr>
          <a:xfrm>
            <a:off x="3501408" y="3492138"/>
            <a:ext cx="7094720" cy="836022"/>
          </a:xfrm>
        </p:spPr>
        <p:txBody>
          <a:bodyPr>
            <a:normAutofit lnSpcReduction="10000"/>
          </a:bodyPr>
          <a:lstStyle/>
          <a:p>
            <a:pPr marL="0" indent="0">
              <a:buNone/>
            </a:pPr>
            <a:r>
              <a:rPr lang="en-US" dirty="0"/>
              <a:t>C++ no </a:t>
            </a:r>
            <a:r>
              <a:rPr lang="en-US" dirty="0" err="1"/>
              <a:t>cuenta</a:t>
            </a:r>
            <a:r>
              <a:rPr lang="en-US" dirty="0"/>
              <a:t> con </a:t>
            </a:r>
            <a:r>
              <a:rPr lang="en-US" dirty="0" err="1"/>
              <a:t>suficiente</a:t>
            </a:r>
            <a:r>
              <a:rPr lang="en-US" dirty="0"/>
              <a:t> </a:t>
            </a:r>
            <a:r>
              <a:rPr lang="en-US" dirty="0" err="1"/>
              <a:t>información</a:t>
            </a:r>
            <a:r>
              <a:rPr lang="en-US" dirty="0"/>
              <a:t> para </a:t>
            </a:r>
            <a:r>
              <a:rPr lang="en-US" dirty="0" err="1"/>
              <a:t>determinar</a:t>
            </a:r>
            <a:r>
              <a:rPr lang="en-US" dirty="0"/>
              <a:t> </a:t>
            </a:r>
            <a:r>
              <a:rPr lang="en-US" dirty="0" err="1"/>
              <a:t>si</a:t>
            </a:r>
            <a:r>
              <a:rPr lang="en-US" dirty="0"/>
              <a:t> </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C::const_iterator </a:t>
            </a:r>
            <a:r>
              <a:rPr lang="en-US" dirty="0"/>
              <a:t>es un </a:t>
            </a:r>
            <a:r>
              <a:rPr lang="en-US" dirty="0" err="1"/>
              <a:t>tipo</a:t>
            </a:r>
            <a:r>
              <a:rPr lang="en-US" dirty="0"/>
              <a:t> o no, por tanto </a:t>
            </a:r>
            <a:r>
              <a:rPr lang="en-US" dirty="0" err="1"/>
              <a:t>asume</a:t>
            </a:r>
            <a:r>
              <a:rPr lang="en-US" dirty="0"/>
              <a:t> que no es un </a:t>
            </a:r>
            <a:r>
              <a:rPr lang="en-US" dirty="0" err="1"/>
              <a:t>tipo</a:t>
            </a:r>
            <a:r>
              <a:rPr lang="en-US" dirty="0"/>
              <a:t>.</a:t>
            </a:r>
          </a:p>
        </p:txBody>
      </p:sp>
      <p:sp>
        <p:nvSpPr>
          <p:cNvPr id="7" name="Rectangle 6"/>
          <p:cNvSpPr/>
          <p:nvPr/>
        </p:nvSpPr>
        <p:spPr>
          <a:xfrm>
            <a:off x="4930239" y="4744106"/>
            <a:ext cx="4237057" cy="323165"/>
          </a:xfrm>
          <a:prstGeom prst="rect">
            <a:avLst/>
          </a:prstGeom>
        </p:spPr>
        <p:txBody>
          <a:bodyPr wrap="none">
            <a:spAutoFit/>
          </a:bodyPr>
          <a:lstStyle/>
          <a:p>
            <a:pPr>
              <a:lnSpc>
                <a:spcPts val="1800"/>
              </a:lnSpc>
            </a:pPr>
            <a:r>
              <a:rPr lang="en-US"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Typename</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C::const_iterator * x;</a:t>
            </a:r>
            <a:r>
              <a:rPr lang="en-US" dirty="0">
                <a:solidFill>
                  <a:srgbClr val="008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Content Placeholder 2"/>
          <p:cNvSpPr txBox="1">
            <a:spLocks/>
          </p:cNvSpPr>
          <p:nvPr/>
        </p:nvSpPr>
        <p:spPr>
          <a:xfrm>
            <a:off x="3501408" y="5246915"/>
            <a:ext cx="7094720" cy="8360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dirty="0" err="1"/>
              <a:t>Indicando</a:t>
            </a:r>
            <a:r>
              <a:rPr lang="en-US" dirty="0"/>
              <a:t> al </a:t>
            </a:r>
            <a:r>
              <a:rPr lang="en-US" dirty="0" err="1"/>
              <a:t>compilador</a:t>
            </a:r>
            <a:r>
              <a:rPr lang="en-US" dirty="0"/>
              <a:t> que ese </a:t>
            </a:r>
            <a:r>
              <a:rPr lang="en-US" dirty="0" err="1"/>
              <a:t>nombre</a:t>
            </a:r>
            <a:r>
              <a:rPr lang="en-US" dirty="0"/>
              <a:t> </a:t>
            </a:r>
            <a:r>
              <a:rPr lang="en-US" dirty="0" err="1"/>
              <a:t>es</a:t>
            </a:r>
            <a:r>
              <a:rPr lang="en-US" dirty="0"/>
              <a:t> un </a:t>
            </a:r>
            <a:r>
              <a:rPr lang="en-US" dirty="0" err="1"/>
              <a:t>tipo</a:t>
            </a:r>
            <a:endParaRPr lang="en-US" dirty="0"/>
          </a:p>
        </p:txBody>
      </p:sp>
      <p:sp>
        <p:nvSpPr>
          <p:cNvPr id="9" name="Oval 8"/>
          <p:cNvSpPr/>
          <p:nvPr/>
        </p:nvSpPr>
        <p:spPr>
          <a:xfrm>
            <a:off x="4921530" y="4679265"/>
            <a:ext cx="1219200" cy="45284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1534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p:bldP spid="7" grpId="0"/>
      <p:bldP spid="8" grpId="0"/>
      <p:bldP spid="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6205" y="624110"/>
            <a:ext cx="8911687" cy="804096"/>
          </a:xfrm>
        </p:spPr>
        <p:txBody>
          <a:bodyPr>
            <a:normAutofit/>
          </a:bodyPr>
          <a:lstStyle/>
          <a:p>
            <a:pPr algn="ctr"/>
            <a:r>
              <a:rPr lang="en-US" sz="2800" dirty="0" err="1"/>
              <a:t>Uso</a:t>
            </a:r>
            <a:r>
              <a:rPr lang="en-US" sz="2800" dirty="0"/>
              <a:t> </a:t>
            </a:r>
            <a:r>
              <a:rPr lang="en-US" sz="2800" dirty="0" err="1"/>
              <a:t>parcial</a:t>
            </a:r>
            <a:r>
              <a:rPr lang="en-US" sz="2800" dirty="0"/>
              <a:t> de class templates</a:t>
            </a:r>
          </a:p>
        </p:txBody>
      </p:sp>
      <p:sp>
        <p:nvSpPr>
          <p:cNvPr id="3" name="Content Placeholder 2"/>
          <p:cNvSpPr>
            <a:spLocks noGrp="1"/>
          </p:cNvSpPr>
          <p:nvPr>
            <p:ph idx="1"/>
          </p:nvPr>
        </p:nvSpPr>
        <p:spPr>
          <a:xfrm>
            <a:off x="2666999" y="4039783"/>
            <a:ext cx="8915400" cy="967646"/>
          </a:xfrm>
        </p:spPr>
        <p:txBody>
          <a:bodyPr>
            <a:normAutofit/>
          </a:bodyPr>
          <a:lstStyle/>
          <a:p>
            <a:pPr marL="0" indent="0">
              <a:buNone/>
            </a:pPr>
            <a:r>
              <a:rPr lang="en-US" dirty="0"/>
              <a:t>¿</a:t>
            </a:r>
            <a:r>
              <a:rPr lang="en-US" dirty="0" err="1"/>
              <a:t>Qué</a:t>
            </a:r>
            <a:r>
              <a:rPr lang="en-US" dirty="0"/>
              <a:t> </a:t>
            </a:r>
            <a:r>
              <a:rPr lang="en-US" dirty="0" err="1"/>
              <a:t>pasa</a:t>
            </a:r>
            <a:r>
              <a:rPr lang="en-US" dirty="0"/>
              <a:t> </a:t>
            </a:r>
            <a:r>
              <a:rPr lang="en-US" dirty="0" err="1"/>
              <a:t>si</a:t>
            </a:r>
            <a:r>
              <a:rPr lang="en-US" dirty="0"/>
              <a:t> </a:t>
            </a:r>
            <a:r>
              <a:rPr lang="en-US" dirty="0" err="1"/>
              <a:t>quiero</a:t>
            </a:r>
            <a:r>
              <a:rPr lang="en-US" dirty="0"/>
              <a:t> </a:t>
            </a:r>
            <a:r>
              <a:rPr lang="en-US" dirty="0" err="1"/>
              <a:t>usar</a:t>
            </a:r>
            <a:r>
              <a:rPr lang="en-US" dirty="0"/>
              <a:t> la pila con un </a:t>
            </a:r>
            <a:r>
              <a:rPr lang="en-US" dirty="0" err="1"/>
              <a:t>tipo</a:t>
            </a:r>
            <a:r>
              <a:rPr lang="en-US" dirty="0"/>
              <a:t> que no </a:t>
            </a:r>
            <a:r>
              <a:rPr lang="en-US" dirty="0" err="1"/>
              <a:t>pueda</a:t>
            </a:r>
            <a:r>
              <a:rPr lang="en-US" dirty="0"/>
              <a:t> ser </a:t>
            </a:r>
            <a:r>
              <a:rPr lang="en-US" dirty="0" err="1"/>
              <a:t>impreso</a:t>
            </a:r>
            <a:r>
              <a:rPr lang="en-US" dirty="0"/>
              <a:t>?</a:t>
            </a:r>
          </a:p>
          <a:p>
            <a:pPr marL="0" indent="0">
              <a:buNone/>
            </a:pPr>
            <a:r>
              <a:rPr lang="en-US" dirty="0"/>
              <a:t>Se </a:t>
            </a:r>
            <a:r>
              <a:rPr lang="en-US" dirty="0" err="1"/>
              <a:t>puede</a:t>
            </a:r>
            <a:r>
              <a:rPr lang="en-US" dirty="0"/>
              <a:t> </a:t>
            </a:r>
            <a:r>
              <a:rPr lang="en-US" dirty="0" err="1"/>
              <a:t>utilizar</a:t>
            </a:r>
            <a:r>
              <a:rPr lang="en-US" dirty="0"/>
              <a:t> y solo da error </a:t>
            </a:r>
            <a:r>
              <a:rPr lang="en-US" dirty="0" err="1"/>
              <a:t>si</a:t>
            </a:r>
            <a:r>
              <a:rPr lang="en-US" dirty="0"/>
              <a:t> el </a:t>
            </a:r>
            <a:r>
              <a:rPr lang="en-US" dirty="0" err="1"/>
              <a:t>método</a:t>
            </a:r>
            <a:r>
              <a:rPr lang="en-US" dirty="0"/>
              <a:t> </a:t>
            </a:r>
            <a:r>
              <a:rPr lang="en-US" dirty="0">
                <a:solidFill>
                  <a:srgbClr val="000000"/>
                </a:solidFill>
                <a:latin typeface="Consolas" panose="020B0609020204030204" pitchFamily="49" charset="0"/>
              </a:rPr>
              <a:t>print(){...}</a:t>
            </a:r>
            <a:r>
              <a:rPr lang="en-US" dirty="0"/>
              <a:t> es </a:t>
            </a:r>
            <a:r>
              <a:rPr lang="en-US" dirty="0" err="1"/>
              <a:t>llamado</a:t>
            </a:r>
            <a:r>
              <a:rPr lang="en-US" dirty="0"/>
              <a:t>.</a:t>
            </a:r>
          </a:p>
        </p:txBody>
      </p:sp>
      <p:sp>
        <p:nvSpPr>
          <p:cNvPr id="7" name="Rectangle 6"/>
          <p:cNvSpPr/>
          <p:nvPr/>
        </p:nvSpPr>
        <p:spPr>
          <a:xfrm>
            <a:off x="4920343" y="1718332"/>
            <a:ext cx="3553097" cy="2031325"/>
          </a:xfrm>
          <a:prstGeom prst="rect">
            <a:avLst/>
          </a:prstGeom>
        </p:spPr>
        <p:txBody>
          <a:bodyPr wrap="square">
            <a:spAutoFit/>
          </a:bodyPr>
          <a:lstStyle/>
          <a:p>
            <a:r>
              <a:rPr lang="en-US" dirty="0">
                <a:solidFill>
                  <a:srgbClr val="000000"/>
                </a:solidFill>
                <a:latin typeface="Consolas" panose="020B0609020204030204" pitchFamily="49" charset="0"/>
              </a:rPr>
              <a:t>template&lt;</a:t>
            </a:r>
            <a:r>
              <a:rPr lang="en-US" dirty="0" err="1">
                <a:solidFill>
                  <a:srgbClr val="0000FF"/>
                </a:solidFill>
                <a:latin typeface="Consolas" panose="020B0609020204030204" pitchFamily="49" charset="0"/>
              </a:rPr>
              <a:t>typename</a:t>
            </a:r>
            <a:r>
              <a:rPr lang="en-US" dirty="0">
                <a:solidFill>
                  <a:srgbClr val="000000"/>
                </a:solidFill>
                <a:latin typeface="Consolas" panose="020B0609020204030204" pitchFamily="49" charset="0"/>
              </a:rPr>
              <a:t> T&gt;</a:t>
            </a:r>
          </a:p>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Stack&lt;T&gt;{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template&lt;</a:t>
            </a:r>
            <a:r>
              <a:rPr lang="en-US" dirty="0" err="1">
                <a:solidFill>
                  <a:srgbClr val="0000FF"/>
                </a:solidFill>
                <a:latin typeface="Consolas" panose="020B0609020204030204" pitchFamily="49" charset="0"/>
              </a:rPr>
              <a:t>typename</a:t>
            </a:r>
            <a:r>
              <a:rPr lang="en-US" dirty="0">
                <a:solidFill>
                  <a:srgbClr val="000000"/>
                </a:solidFill>
                <a:latin typeface="Consolas" panose="020B0609020204030204" pitchFamily="49" charset="0"/>
              </a:rPr>
              <a:t> T&gt;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print(){...}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319816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4B450-4309-41A2-8F85-0F6D92A2D082}"/>
              </a:ext>
            </a:extLst>
          </p:cNvPr>
          <p:cNvSpPr>
            <a:spLocks noGrp="1"/>
          </p:cNvSpPr>
          <p:nvPr>
            <p:ph type="title"/>
          </p:nvPr>
        </p:nvSpPr>
        <p:spPr>
          <a:xfrm>
            <a:off x="2592925" y="624110"/>
            <a:ext cx="8911687" cy="1280890"/>
          </a:xfrm>
        </p:spPr>
        <p:txBody>
          <a:bodyPr/>
          <a:lstStyle/>
          <a:p>
            <a:r>
              <a:rPr lang="es-US" dirty="0"/>
              <a:t>¿</a:t>
            </a:r>
            <a:r>
              <a:rPr lang="en-US" dirty="0" err="1"/>
              <a:t>Qué</a:t>
            </a:r>
            <a:r>
              <a:rPr lang="en-US" dirty="0"/>
              <a:t> es una </a:t>
            </a:r>
            <a:r>
              <a:rPr lang="es-US" dirty="0"/>
              <a:t>clase</a:t>
            </a:r>
            <a:r>
              <a:rPr lang="en-US" dirty="0"/>
              <a:t>?</a:t>
            </a:r>
          </a:p>
        </p:txBody>
      </p:sp>
      <p:sp>
        <p:nvSpPr>
          <p:cNvPr id="3" name="Content Placeholder 2">
            <a:extLst>
              <a:ext uri="{FF2B5EF4-FFF2-40B4-BE49-F238E27FC236}">
                <a16:creationId xmlns:a16="http://schemas.microsoft.com/office/drawing/2014/main" id="{A6CD2850-03C6-4112-A95A-B0CA0132E885}"/>
              </a:ext>
            </a:extLst>
          </p:cNvPr>
          <p:cNvSpPr>
            <a:spLocks noGrp="1"/>
          </p:cNvSpPr>
          <p:nvPr>
            <p:ph idx="1"/>
          </p:nvPr>
        </p:nvSpPr>
        <p:spPr>
          <a:xfrm>
            <a:off x="2589212" y="2133600"/>
            <a:ext cx="8915400" cy="3777622"/>
          </a:xfrm>
        </p:spPr>
        <p:txBody>
          <a:bodyPr/>
          <a:lstStyle/>
          <a:p>
            <a:r>
              <a:rPr lang="es-US" sz="2000" dirty="0"/>
              <a:t>Una clase es un tipo declarado por el usuario, estas clases pueden ser de distintos tipos en dependencia de la manera en que se declaren. </a:t>
            </a:r>
          </a:p>
          <a:p>
            <a:r>
              <a:rPr lang="es-US" sz="2000" dirty="0"/>
              <a:t>Class, Struct o Union que es un tipo especial de clase.</a:t>
            </a:r>
          </a:p>
          <a:p>
            <a:r>
              <a:rPr lang="es-US" sz="2000" dirty="0"/>
              <a:t> Estos tipos declarados son indistinguibles en C++ excepto por el modo de acceso y la herencia por defecto de ambos.</a:t>
            </a:r>
            <a:endParaRPr lang="en-US" sz="2000" dirty="0"/>
          </a:p>
          <a:p>
            <a:pPr marL="0" indent="0">
              <a:buNone/>
            </a:pPr>
            <a:endParaRPr lang="en-US" dirty="0"/>
          </a:p>
        </p:txBody>
      </p:sp>
    </p:spTree>
    <p:extLst>
      <p:ext uri="{BB962C8B-B14F-4D97-AF65-F5344CB8AC3E}">
        <p14:creationId xmlns:p14="http://schemas.microsoft.com/office/powerpoint/2010/main" val="2999259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18679-5DD8-49C3-8B01-3431E1019A77}"/>
              </a:ext>
            </a:extLst>
          </p:cNvPr>
          <p:cNvSpPr>
            <a:spLocks noGrp="1"/>
          </p:cNvSpPr>
          <p:nvPr>
            <p:ph type="title"/>
          </p:nvPr>
        </p:nvSpPr>
        <p:spPr/>
        <p:txBody>
          <a:bodyPr/>
          <a:lstStyle/>
          <a:p>
            <a:r>
              <a:rPr lang="es-ES" dirty="0"/>
              <a:t>Restricciones sobre los </a:t>
            </a:r>
            <a:r>
              <a:rPr lang="es-ES" dirty="0" err="1"/>
              <a:t>templates</a:t>
            </a:r>
            <a:endParaRPr lang="en-US" dirty="0"/>
          </a:p>
        </p:txBody>
      </p:sp>
      <p:sp>
        <p:nvSpPr>
          <p:cNvPr id="3" name="Content Placeholder 2">
            <a:extLst>
              <a:ext uri="{FF2B5EF4-FFF2-40B4-BE49-F238E27FC236}">
                <a16:creationId xmlns:a16="http://schemas.microsoft.com/office/drawing/2014/main" id="{094CEE7E-9E61-4A69-B30F-F68AE3EDC056}"/>
              </a:ext>
            </a:extLst>
          </p:cNvPr>
          <p:cNvSpPr>
            <a:spLocks noGrp="1"/>
          </p:cNvSpPr>
          <p:nvPr>
            <p:ph idx="1"/>
          </p:nvPr>
        </p:nvSpPr>
        <p:spPr>
          <a:xfrm>
            <a:off x="2592925" y="1811383"/>
            <a:ext cx="8915400" cy="844731"/>
          </a:xfrm>
        </p:spPr>
        <p:txBody>
          <a:bodyPr/>
          <a:lstStyle/>
          <a:p>
            <a:pPr marL="0" indent="0">
              <a:buNone/>
            </a:pPr>
            <a:r>
              <a:rPr lang="en-US" dirty="0"/>
              <a:t>¿</a:t>
            </a:r>
            <a:r>
              <a:rPr lang="en-US" dirty="0" err="1"/>
              <a:t>Cómo</a:t>
            </a:r>
            <a:r>
              <a:rPr lang="en-US" dirty="0"/>
              <a:t> </a:t>
            </a:r>
            <a:r>
              <a:rPr lang="en-US" dirty="0" err="1"/>
              <a:t>puedo</a:t>
            </a:r>
            <a:r>
              <a:rPr lang="en-US" dirty="0"/>
              <a:t> </a:t>
            </a:r>
            <a:r>
              <a:rPr lang="en-US" dirty="0" err="1"/>
              <a:t>asegurar</a:t>
            </a:r>
            <a:r>
              <a:rPr lang="en-US" dirty="0"/>
              <a:t> antes de </a:t>
            </a:r>
            <a:r>
              <a:rPr lang="en-US" dirty="0" err="1"/>
              <a:t>llamar</a:t>
            </a:r>
            <a:r>
              <a:rPr lang="en-US" dirty="0"/>
              <a:t> a un </a:t>
            </a:r>
            <a:r>
              <a:rPr lang="en-US" dirty="0" err="1"/>
              <a:t>método</a:t>
            </a:r>
            <a:r>
              <a:rPr lang="en-US" dirty="0"/>
              <a:t> que el </a:t>
            </a:r>
            <a:r>
              <a:rPr lang="en-US" dirty="0" err="1"/>
              <a:t>tipo</a:t>
            </a:r>
            <a:r>
              <a:rPr lang="en-US" dirty="0"/>
              <a:t> </a:t>
            </a:r>
            <a:r>
              <a:rPr lang="en-US" dirty="0" err="1"/>
              <a:t>en</a:t>
            </a:r>
            <a:r>
              <a:rPr lang="en-US" dirty="0"/>
              <a:t> el template </a:t>
            </a:r>
            <a:r>
              <a:rPr lang="en-US" dirty="0" err="1"/>
              <a:t>cumpla</a:t>
            </a:r>
            <a:r>
              <a:rPr lang="en-US" dirty="0"/>
              <a:t> con los </a:t>
            </a:r>
            <a:r>
              <a:rPr lang="en-US" dirty="0" err="1"/>
              <a:t>requerimientos</a:t>
            </a:r>
            <a:r>
              <a:rPr lang="en-US" dirty="0"/>
              <a:t> para </a:t>
            </a:r>
            <a:r>
              <a:rPr lang="en-US" dirty="0" err="1"/>
              <a:t>llamar</a:t>
            </a:r>
            <a:r>
              <a:rPr lang="en-US" dirty="0"/>
              <a:t> </a:t>
            </a:r>
            <a:r>
              <a:rPr lang="en-US" dirty="0" err="1"/>
              <a:t>dicho</a:t>
            </a:r>
            <a:r>
              <a:rPr lang="en-US" dirty="0"/>
              <a:t> </a:t>
            </a:r>
            <a:r>
              <a:rPr lang="en-US" dirty="0" err="1"/>
              <a:t>método</a:t>
            </a:r>
            <a:r>
              <a:rPr lang="en-US" dirty="0"/>
              <a:t>?</a:t>
            </a:r>
          </a:p>
        </p:txBody>
      </p:sp>
      <p:sp>
        <p:nvSpPr>
          <p:cNvPr id="4" name="Rectangle 3"/>
          <p:cNvSpPr/>
          <p:nvPr/>
        </p:nvSpPr>
        <p:spPr>
          <a:xfrm>
            <a:off x="2592924" y="2895777"/>
            <a:ext cx="8719509" cy="3298339"/>
          </a:xfrm>
          <a:prstGeom prst="rect">
            <a:avLst/>
          </a:prstGeom>
        </p:spPr>
        <p:txBody>
          <a:bodyPr wrap="square">
            <a:spAutoFit/>
          </a:bodyPr>
          <a:lstStyle/>
          <a:p>
            <a:pPr>
              <a:lnSpc>
                <a:spcPts val="1800"/>
              </a:lnSpc>
              <a:spcAft>
                <a:spcPts val="800"/>
              </a:spcAft>
            </a:pPr>
            <a:r>
              <a:rPr lang="es-419" dirty="0">
                <a:solidFill>
                  <a:schemeClr val="tx1">
                    <a:lumMod val="75000"/>
                    <a:lumOff val="25000"/>
                  </a:schemeClr>
                </a:solidFill>
              </a:rPr>
              <a:t>Para resolver este problema C++ implementa los llamados </a:t>
            </a:r>
            <a:r>
              <a:rPr lang="es-419" dirty="0" err="1">
                <a:solidFill>
                  <a:schemeClr val="tx1">
                    <a:lumMod val="75000"/>
                    <a:lumOff val="25000"/>
                  </a:schemeClr>
                </a:solidFill>
              </a:rPr>
              <a:t>concepts</a:t>
            </a:r>
            <a:r>
              <a:rPr lang="es-419" dirty="0">
                <a:solidFill>
                  <a:schemeClr val="tx1">
                    <a:lumMod val="75000"/>
                    <a:lumOff val="25000"/>
                  </a:schemeClr>
                </a:solidFill>
              </a:rPr>
              <a:t> los cuales describen un conjunto de requerimientos para un tipo, y desde C++11 podemos utilizar </a:t>
            </a:r>
            <a:r>
              <a:rPr lang="en-US" dirty="0" err="1">
                <a:solidFill>
                  <a:schemeClr val="tx1">
                    <a:lumMod val="75000"/>
                    <a:lumOff val="25000"/>
                  </a:schemeClr>
                </a:solidFill>
              </a:rPr>
              <a:t>static_assert</a:t>
            </a:r>
            <a:r>
              <a:rPr lang="en-US" dirty="0">
                <a:solidFill>
                  <a:schemeClr val="tx1">
                    <a:lumMod val="75000"/>
                    <a:lumOff val="25000"/>
                  </a:schemeClr>
                </a:solidFill>
              </a:rPr>
              <a:t> </a:t>
            </a:r>
            <a:r>
              <a:rPr lang="es-419" dirty="0">
                <a:solidFill>
                  <a:schemeClr val="tx1">
                    <a:lumMod val="75000"/>
                    <a:lumOff val="25000"/>
                  </a:schemeClr>
                </a:solidFill>
              </a:rPr>
              <a:t>para verificar que los tipos cumplan ciertas restricciones</a:t>
            </a:r>
            <a:r>
              <a:rPr lang="es-419" dirty="0">
                <a:latin typeface="Calibri" panose="020F0502020204030204" pitchFamily="34" charset="0"/>
                <a:ea typeface="Calibri" panose="020F0502020204030204" pitchFamily="34" charset="0"/>
                <a:cs typeface="Times New Roman" panose="02020603050405020304" pitchFamily="18" charset="0"/>
              </a:rPr>
              <a:t>.</a:t>
            </a:r>
          </a:p>
          <a:p>
            <a:pPr>
              <a:lnSpc>
                <a:spcPts val="1800"/>
              </a:lnSpc>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class</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BaseClass</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template&lt;</a:t>
            </a:r>
            <a:r>
              <a:rPr lang="en-US"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typename</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T&gt;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class</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ExampleClass</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static_assert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std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is_base_of</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BaseClass</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T&gt;::value, </a:t>
            </a:r>
            <a:r>
              <a:rPr lang="en-US"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"type parameter of this class must derive from </a:t>
            </a:r>
            <a:r>
              <a:rPr lang="en-US" dirty="0" err="1">
                <a:solidFill>
                  <a:srgbClr val="A31515"/>
                </a:solidFill>
                <a:latin typeface="Consolas" panose="020B0609020204030204" pitchFamily="49" charset="0"/>
                <a:ea typeface="Times New Roman" panose="02020603050405020304" pitchFamily="18" charset="0"/>
                <a:cs typeface="Times New Roman" panose="02020603050405020304" pitchFamily="18" charset="0"/>
              </a:rPr>
              <a:t>BaseClass</a:t>
            </a:r>
            <a:r>
              <a:rPr lang="en-US"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82308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a:t>
            </a:r>
            <a:r>
              <a:rPr lang="en-US" sz="2800" dirty="0" err="1"/>
              <a:t>Cómo</a:t>
            </a:r>
            <a:r>
              <a:rPr lang="en-US" sz="2800" dirty="0"/>
              <a:t> </a:t>
            </a:r>
            <a:r>
              <a:rPr lang="en-US" sz="2800" dirty="0" err="1"/>
              <a:t>comprueba</a:t>
            </a:r>
            <a:r>
              <a:rPr lang="en-US" sz="2800" dirty="0"/>
              <a:t> la </a:t>
            </a:r>
            <a:r>
              <a:rPr lang="en-US" sz="2800" dirty="0" err="1"/>
              <a:t>validez</a:t>
            </a:r>
            <a:r>
              <a:rPr lang="en-US" sz="2800" dirty="0"/>
              <a:t> de un template el </a:t>
            </a:r>
            <a:r>
              <a:rPr lang="en-US" sz="2800" dirty="0" err="1"/>
              <a:t>compilador</a:t>
            </a:r>
            <a:r>
              <a:rPr lang="en-US" sz="2800" dirty="0"/>
              <a:t>?</a:t>
            </a:r>
          </a:p>
        </p:txBody>
      </p:sp>
      <p:sp>
        <p:nvSpPr>
          <p:cNvPr id="3" name="Content Placeholder 2"/>
          <p:cNvSpPr>
            <a:spLocks noGrp="1"/>
          </p:cNvSpPr>
          <p:nvPr>
            <p:ph idx="1"/>
          </p:nvPr>
        </p:nvSpPr>
        <p:spPr/>
        <p:txBody>
          <a:bodyPr/>
          <a:lstStyle/>
          <a:p>
            <a:pPr marL="0" indent="0">
              <a:buNone/>
            </a:pPr>
            <a:r>
              <a:rPr lang="en-US" dirty="0"/>
              <a:t>Los templates son </a:t>
            </a:r>
            <a:r>
              <a:rPr lang="en-US" dirty="0" err="1"/>
              <a:t>compilados</a:t>
            </a:r>
            <a:r>
              <a:rPr lang="en-US" dirty="0"/>
              <a:t> </a:t>
            </a:r>
            <a:r>
              <a:rPr lang="en-US" dirty="0" err="1"/>
              <a:t>en</a:t>
            </a:r>
            <a:r>
              <a:rPr lang="en-US" dirty="0"/>
              <a:t> dos </a:t>
            </a:r>
            <a:r>
              <a:rPr lang="en-US" dirty="0" err="1"/>
              <a:t>fases</a:t>
            </a:r>
            <a:r>
              <a:rPr lang="en-US" dirty="0"/>
              <a:t>:</a:t>
            </a:r>
          </a:p>
          <a:p>
            <a:pPr marL="0" indent="0">
              <a:buNone/>
            </a:pPr>
            <a:endParaRPr lang="en-US" dirty="0"/>
          </a:p>
          <a:p>
            <a:pPr lvl="0"/>
            <a:r>
              <a:rPr lang="es-419" dirty="0"/>
              <a:t>Antes de realizar la instanciación del </a:t>
            </a:r>
            <a:r>
              <a:rPr lang="es-419" dirty="0" err="1"/>
              <a:t>template</a:t>
            </a:r>
            <a:r>
              <a:rPr lang="es-419" dirty="0"/>
              <a:t> (tiempo de definición) el código de la definición es revisado ignorando los parámetros del </a:t>
            </a:r>
            <a:r>
              <a:rPr lang="es-419" dirty="0" err="1"/>
              <a:t>template</a:t>
            </a:r>
            <a:r>
              <a:rPr lang="es-419" dirty="0"/>
              <a:t>, se detectan errores sintácticos y errores semánticos que no dependan de los parámetros.</a:t>
            </a:r>
            <a:endParaRPr lang="en-US" dirty="0"/>
          </a:p>
          <a:p>
            <a:pPr lvl="0"/>
            <a:r>
              <a:rPr lang="es-419" dirty="0"/>
              <a:t>En tiempo de instanciación el código del </a:t>
            </a:r>
            <a:r>
              <a:rPr lang="es-419" dirty="0" err="1"/>
              <a:t>template</a:t>
            </a:r>
            <a:r>
              <a:rPr lang="es-419" dirty="0"/>
              <a:t> es nuevamente revisado dado que el conocimiento de los tipos concretos de los parámetros del </a:t>
            </a:r>
            <a:r>
              <a:rPr lang="es-419" dirty="0" err="1"/>
              <a:t>template</a:t>
            </a:r>
            <a:r>
              <a:rPr lang="es-419" dirty="0"/>
              <a:t> permite al compilador verificar que el código dependiente de estos sea válido. </a:t>
            </a:r>
            <a:endParaRPr lang="en-US" dirty="0"/>
          </a:p>
        </p:txBody>
      </p:sp>
    </p:spTree>
    <p:extLst>
      <p:ext uri="{BB962C8B-B14F-4D97-AF65-F5344CB8AC3E}">
        <p14:creationId xmlns:p14="http://schemas.microsoft.com/office/powerpoint/2010/main" val="2418515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65F23-2D04-4CA9-8334-D50FE6089D42}"/>
              </a:ext>
            </a:extLst>
          </p:cNvPr>
          <p:cNvSpPr>
            <a:spLocks noGrp="1"/>
          </p:cNvSpPr>
          <p:nvPr>
            <p:ph type="title"/>
          </p:nvPr>
        </p:nvSpPr>
        <p:spPr/>
        <p:txBody>
          <a:bodyPr/>
          <a:lstStyle/>
          <a:p>
            <a:r>
              <a:rPr lang="en-US" dirty="0" err="1"/>
              <a:t>Patr</a:t>
            </a:r>
            <a:r>
              <a:rPr lang="es-US" dirty="0" err="1"/>
              <a:t>ó</a:t>
            </a:r>
            <a:r>
              <a:rPr lang="en-US" dirty="0"/>
              <a:t>n Singleton</a:t>
            </a:r>
          </a:p>
        </p:txBody>
      </p:sp>
      <p:sp>
        <p:nvSpPr>
          <p:cNvPr id="3" name="Content Placeholder 2">
            <a:extLst>
              <a:ext uri="{FF2B5EF4-FFF2-40B4-BE49-F238E27FC236}">
                <a16:creationId xmlns:a16="http://schemas.microsoft.com/office/drawing/2014/main" id="{0E8E3C02-E1B3-4D35-B3EC-08893E0A569C}"/>
              </a:ext>
            </a:extLst>
          </p:cNvPr>
          <p:cNvSpPr>
            <a:spLocks noGrp="1"/>
          </p:cNvSpPr>
          <p:nvPr>
            <p:ph idx="1"/>
          </p:nvPr>
        </p:nvSpPr>
        <p:spPr>
          <a:xfrm>
            <a:off x="2589212" y="1538513"/>
            <a:ext cx="8915400" cy="4818744"/>
          </a:xfrm>
        </p:spPr>
        <p:txBody>
          <a:bodyPr>
            <a:normAutofit/>
          </a:bodyPr>
          <a:lstStyle/>
          <a:p>
            <a:r>
              <a:rPr lang="es-ES" sz="2400" dirty="0"/>
              <a:t>El patrón de </a:t>
            </a:r>
            <a:r>
              <a:rPr lang="es-ES" sz="2400" dirty="0" err="1"/>
              <a:t>dise</a:t>
            </a:r>
            <a:r>
              <a:rPr lang="es-US" sz="2400" dirty="0" err="1"/>
              <a:t>ño</a:t>
            </a:r>
            <a:r>
              <a:rPr lang="en-US" sz="2400" dirty="0"/>
              <a:t> </a:t>
            </a:r>
            <a:r>
              <a:rPr lang="es-ES" sz="2400" dirty="0" err="1"/>
              <a:t>Singleton</a:t>
            </a:r>
            <a:r>
              <a:rPr lang="es-ES" sz="2400" dirty="0"/>
              <a:t> trata de diseñar clases que solo pueden ser </a:t>
            </a:r>
            <a:r>
              <a:rPr lang="es-ES" sz="2400" b="1" dirty="0"/>
              <a:t>instanciadas una sola vez </a:t>
            </a:r>
            <a:r>
              <a:rPr lang="es-ES" sz="2400" dirty="0"/>
              <a:t>y proporciona un punto de acceso global a ella, es decir que durante toda la ejecución del programa, únicamente podrá ser creado un solo objeto, pero podemos interactuar con el mismo, nos permite tener el control sobre la asignación y destrucción del objeto. El </a:t>
            </a:r>
            <a:r>
              <a:rPr lang="es-ES" sz="2400" dirty="0" err="1"/>
              <a:t>Singleton</a:t>
            </a:r>
            <a:r>
              <a:rPr lang="es-ES" sz="2400" dirty="0"/>
              <a:t> es útil, por ejemplo, cuando una clase es diseñada para representar un dispositivo único dentro de un programa.</a:t>
            </a:r>
          </a:p>
          <a:p>
            <a:endParaRPr lang="en-US" dirty="0"/>
          </a:p>
        </p:txBody>
      </p:sp>
    </p:spTree>
    <p:extLst>
      <p:ext uri="{BB962C8B-B14F-4D97-AF65-F5344CB8AC3E}">
        <p14:creationId xmlns:p14="http://schemas.microsoft.com/office/powerpoint/2010/main" val="38048065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956C72D4-97C3-4999-ABC5-79E01D90067E}"/>
              </a:ext>
            </a:extLst>
          </p:cNvPr>
          <p:cNvSpPr txBox="1">
            <a:spLocks/>
          </p:cNvSpPr>
          <p:nvPr/>
        </p:nvSpPr>
        <p:spPr>
          <a:xfrm>
            <a:off x="2545670" y="569687"/>
            <a:ext cx="8915400" cy="881742"/>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3600" dirty="0" err="1"/>
              <a:t>Aspectos</a:t>
            </a:r>
            <a:r>
              <a:rPr lang="en-US" sz="3600" dirty="0"/>
              <a:t> a </a:t>
            </a:r>
            <a:r>
              <a:rPr lang="en-US" sz="3600" dirty="0" err="1"/>
              <a:t>tener</a:t>
            </a:r>
            <a:r>
              <a:rPr lang="en-US" sz="3600" dirty="0"/>
              <a:t> </a:t>
            </a:r>
            <a:r>
              <a:rPr lang="en-US" sz="3600" dirty="0" err="1"/>
              <a:t>en</a:t>
            </a:r>
            <a:r>
              <a:rPr lang="en-US" sz="3600" dirty="0"/>
              <a:t> </a:t>
            </a:r>
            <a:r>
              <a:rPr lang="en-US" sz="3600" dirty="0" err="1"/>
              <a:t>cuenta</a:t>
            </a:r>
            <a:r>
              <a:rPr lang="en-US" sz="3600" dirty="0"/>
              <a:t> para </a:t>
            </a:r>
            <a:r>
              <a:rPr lang="es-ES" sz="3600" dirty="0"/>
              <a:t>asegurar la creación de un único objeto:</a:t>
            </a:r>
          </a:p>
          <a:p>
            <a:pPr marL="0" indent="0">
              <a:buNone/>
            </a:pPr>
            <a:endParaRPr lang="es-ES" sz="2800" dirty="0"/>
          </a:p>
          <a:p>
            <a:endParaRPr lang="en-US" sz="2000" dirty="0"/>
          </a:p>
        </p:txBody>
      </p:sp>
      <p:sp>
        <p:nvSpPr>
          <p:cNvPr id="5" name="Content Placeholder 2">
            <a:extLst>
              <a:ext uri="{FF2B5EF4-FFF2-40B4-BE49-F238E27FC236}">
                <a16:creationId xmlns:a16="http://schemas.microsoft.com/office/drawing/2014/main" id="{ABAA2DC6-86DF-4786-8061-F3D3D59AB360}"/>
              </a:ext>
            </a:extLst>
          </p:cNvPr>
          <p:cNvSpPr txBox="1">
            <a:spLocks/>
          </p:cNvSpPr>
          <p:nvPr/>
        </p:nvSpPr>
        <p:spPr>
          <a:xfrm>
            <a:off x="2366055" y="4936904"/>
            <a:ext cx="8775474" cy="193561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s-ES" sz="2000" b="1" dirty="0">
                <a:solidFill>
                  <a:schemeClr val="tx1"/>
                </a:solidFill>
              </a:rPr>
              <a:t>3- Referencia a la clase:</a:t>
            </a:r>
          </a:p>
          <a:p>
            <a:pPr marL="457200" lvl="1" indent="0">
              <a:buNone/>
            </a:pPr>
            <a:r>
              <a:rPr lang="es-ES" sz="1800" dirty="0"/>
              <a:t>Manejar la instancia de la clase dentro de la clase, esto recae en usar una referencia o apuntador como la variable que contendrá la </a:t>
            </a:r>
            <a:r>
              <a:rPr lang="es-ES" sz="1800" dirty="0" err="1"/>
              <a:t>direcci</a:t>
            </a:r>
            <a:r>
              <a:rPr lang="es-US" sz="1800" dirty="0" err="1"/>
              <a:t>ó</a:t>
            </a:r>
            <a:r>
              <a:rPr lang="es-ES" sz="1800" dirty="0"/>
              <a:t>n memoria donde est</a:t>
            </a:r>
            <a:r>
              <a:rPr lang="es-US" sz="1800" dirty="0"/>
              <a:t>á</a:t>
            </a:r>
            <a:r>
              <a:rPr lang="en-US" sz="1800" dirty="0"/>
              <a:t> </a:t>
            </a:r>
            <a:r>
              <a:rPr lang="en-US" sz="1800" dirty="0" err="1"/>
              <a:t>almacenado</a:t>
            </a:r>
            <a:r>
              <a:rPr lang="en-US" sz="1800" dirty="0"/>
              <a:t> el </a:t>
            </a:r>
            <a:r>
              <a:rPr lang="es-ES" sz="1800" dirty="0"/>
              <a:t>objeto. Esta variable debe ser un atributo perteneciente a la clase y visible únicamente dentro de la clase.</a:t>
            </a:r>
            <a:endParaRPr lang="en-US" sz="2000" dirty="0"/>
          </a:p>
          <a:p>
            <a:pPr>
              <a:buFont typeface="+mj-lt"/>
              <a:buAutoNum type="arabicPeriod"/>
            </a:pPr>
            <a:endParaRPr lang="en-US" sz="2000" dirty="0"/>
          </a:p>
        </p:txBody>
      </p:sp>
      <p:sp>
        <p:nvSpPr>
          <p:cNvPr id="7" name="TextBox 6">
            <a:extLst>
              <a:ext uri="{FF2B5EF4-FFF2-40B4-BE49-F238E27FC236}">
                <a16:creationId xmlns:a16="http://schemas.microsoft.com/office/drawing/2014/main" id="{3C7C15DB-E244-4633-B2D8-19F10483843F}"/>
              </a:ext>
            </a:extLst>
          </p:cNvPr>
          <p:cNvSpPr txBox="1"/>
          <p:nvPr/>
        </p:nvSpPr>
        <p:spPr>
          <a:xfrm>
            <a:off x="2351541" y="1489411"/>
            <a:ext cx="9303658" cy="1538883"/>
          </a:xfrm>
          <a:prstGeom prst="rect">
            <a:avLst/>
          </a:prstGeom>
          <a:noFill/>
        </p:spPr>
        <p:txBody>
          <a:bodyPr wrap="square" rtlCol="0">
            <a:spAutoFit/>
          </a:bodyPr>
          <a:lstStyle/>
          <a:p>
            <a:r>
              <a:rPr lang="es-ES" sz="2000" b="1" dirty="0"/>
              <a:t>1- Utilizar solo una vez el constructor:</a:t>
            </a:r>
          </a:p>
          <a:p>
            <a:endParaRPr lang="es-ES" sz="2000" dirty="0"/>
          </a:p>
          <a:p>
            <a:pPr lvl="1"/>
            <a:r>
              <a:rPr lang="es-ES" dirty="0"/>
              <a:t>La clase misma controla su propio constructor y ninguna entidad tiene acceso a este, para ello declaramos el </a:t>
            </a:r>
            <a:r>
              <a:rPr lang="es-ES" b="1" dirty="0"/>
              <a:t>constructor</a:t>
            </a:r>
            <a:r>
              <a:rPr lang="es-ES" dirty="0"/>
              <a:t> como </a:t>
            </a:r>
            <a:r>
              <a:rPr lang="es-ES" b="1" dirty="0"/>
              <a:t>privado</a:t>
            </a:r>
            <a:r>
              <a:rPr lang="es-ES" dirty="0"/>
              <a:t> y que solo sea usado una vez en todo el programa</a:t>
            </a:r>
          </a:p>
        </p:txBody>
      </p:sp>
      <p:sp>
        <p:nvSpPr>
          <p:cNvPr id="8" name="TextBox 7">
            <a:extLst>
              <a:ext uri="{FF2B5EF4-FFF2-40B4-BE49-F238E27FC236}">
                <a16:creationId xmlns:a16="http://schemas.microsoft.com/office/drawing/2014/main" id="{24A0179C-0DFA-400B-911A-7A06CD5FE09C}"/>
              </a:ext>
            </a:extLst>
          </p:cNvPr>
          <p:cNvSpPr txBox="1"/>
          <p:nvPr/>
        </p:nvSpPr>
        <p:spPr>
          <a:xfrm>
            <a:off x="2366055" y="2978546"/>
            <a:ext cx="9303658" cy="2062103"/>
          </a:xfrm>
          <a:prstGeom prst="rect">
            <a:avLst/>
          </a:prstGeom>
          <a:noFill/>
        </p:spPr>
        <p:txBody>
          <a:bodyPr wrap="square" rtlCol="0">
            <a:spAutoFit/>
          </a:bodyPr>
          <a:lstStyle/>
          <a:p>
            <a:r>
              <a:rPr lang="es-ES" sz="2000" b="1" dirty="0"/>
              <a:t>2- Método público y est</a:t>
            </a:r>
            <a:r>
              <a:rPr lang="es-US" sz="2000" b="1" dirty="0"/>
              <a:t>á</a:t>
            </a:r>
            <a:r>
              <a:rPr lang="es-ES" sz="2000" b="1" dirty="0"/>
              <a:t>tico</a:t>
            </a:r>
            <a:r>
              <a:rPr lang="es-ES" dirty="0"/>
              <a:t>:</a:t>
            </a:r>
          </a:p>
          <a:p>
            <a:endParaRPr lang="es-ES" dirty="0"/>
          </a:p>
          <a:p>
            <a:pPr lvl="1"/>
            <a:r>
              <a:rPr lang="es-ES" dirty="0"/>
              <a:t>Proporcionar una interfaz desde la clase para que las demás entidades puedan interactuar con este objeto. Crear un método de clase público y est</a:t>
            </a:r>
            <a:r>
              <a:rPr lang="es-US" dirty="0"/>
              <a:t>á</a:t>
            </a:r>
            <a:r>
              <a:rPr lang="es-ES" dirty="0"/>
              <a:t>tico para que pueda ser llamado desde afuera de la clase sin necesidad de haber creado un objeto de esta.</a:t>
            </a:r>
          </a:p>
          <a:p>
            <a:endParaRPr lang="en-US" dirty="0"/>
          </a:p>
        </p:txBody>
      </p:sp>
    </p:spTree>
    <p:extLst>
      <p:ext uri="{BB962C8B-B14F-4D97-AF65-F5344CB8AC3E}">
        <p14:creationId xmlns:p14="http://schemas.microsoft.com/office/powerpoint/2010/main" val="4086260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AD8E8-5067-4DF3-95F6-53391D6F027C}"/>
              </a:ext>
            </a:extLst>
          </p:cNvPr>
          <p:cNvSpPr>
            <a:spLocks noGrp="1"/>
          </p:cNvSpPr>
          <p:nvPr>
            <p:ph type="title"/>
          </p:nvPr>
        </p:nvSpPr>
        <p:spPr>
          <a:xfrm>
            <a:off x="2592925" y="624110"/>
            <a:ext cx="8911687" cy="682176"/>
          </a:xfrm>
        </p:spPr>
        <p:txBody>
          <a:bodyPr/>
          <a:lstStyle/>
          <a:p>
            <a:r>
              <a:rPr lang="en-US" dirty="0"/>
              <a:t>Ejemplo</a:t>
            </a:r>
          </a:p>
        </p:txBody>
      </p:sp>
      <p:pic>
        <p:nvPicPr>
          <p:cNvPr id="5" name="Imagen 4">
            <a:extLst>
              <a:ext uri="{FF2B5EF4-FFF2-40B4-BE49-F238E27FC236}">
                <a16:creationId xmlns:a16="http://schemas.microsoft.com/office/drawing/2014/main" id="{A1B4D756-3A1C-4133-815A-EDF20731C9E1}"/>
              </a:ext>
            </a:extLst>
          </p:cNvPr>
          <p:cNvPicPr>
            <a:picLocks noChangeAspect="1"/>
          </p:cNvPicPr>
          <p:nvPr/>
        </p:nvPicPr>
        <p:blipFill>
          <a:blip r:embed="rId2"/>
          <a:stretch>
            <a:fillRect/>
          </a:stretch>
        </p:blipFill>
        <p:spPr>
          <a:xfrm>
            <a:off x="1159099" y="1306285"/>
            <a:ext cx="10755810" cy="5455557"/>
          </a:xfrm>
          <a:prstGeom prst="rect">
            <a:avLst/>
          </a:prstGeom>
        </p:spPr>
      </p:pic>
    </p:spTree>
    <p:extLst>
      <p:ext uri="{BB962C8B-B14F-4D97-AF65-F5344CB8AC3E}">
        <p14:creationId xmlns:p14="http://schemas.microsoft.com/office/powerpoint/2010/main" val="21860377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3E7F379-EB6B-40DC-A13F-D7643D6E0DA7}"/>
              </a:ext>
            </a:extLst>
          </p:cNvPr>
          <p:cNvSpPr>
            <a:spLocks noGrp="1"/>
          </p:cNvSpPr>
          <p:nvPr>
            <p:ph idx="1"/>
          </p:nvPr>
        </p:nvSpPr>
        <p:spPr>
          <a:xfrm>
            <a:off x="2009451" y="1584961"/>
            <a:ext cx="8915400" cy="783771"/>
          </a:xfrm>
        </p:spPr>
        <p:txBody>
          <a:bodyPr>
            <a:noAutofit/>
          </a:bodyPr>
          <a:lstStyle/>
          <a:p>
            <a:pPr marL="0" indent="0">
              <a:buNone/>
            </a:pPr>
            <a:r>
              <a:rPr lang="en-US" sz="2000" dirty="0"/>
              <a:t>¿</a:t>
            </a:r>
            <a:r>
              <a:rPr lang="en-US" sz="2000" dirty="0" err="1"/>
              <a:t>Debo</a:t>
            </a:r>
            <a:r>
              <a:rPr lang="en-US" sz="2000" dirty="0"/>
              <a:t> </a:t>
            </a:r>
            <a:r>
              <a:rPr lang="en-US" sz="2000" dirty="0" err="1"/>
              <a:t>usar</a:t>
            </a:r>
            <a:r>
              <a:rPr lang="en-US" sz="2000" dirty="0"/>
              <a:t> la </a:t>
            </a:r>
            <a:r>
              <a:rPr lang="en-US" sz="2000" dirty="0" err="1"/>
              <a:t>misma</a:t>
            </a:r>
            <a:r>
              <a:rPr lang="en-US" sz="2000" dirty="0"/>
              <a:t> </a:t>
            </a:r>
            <a:r>
              <a:rPr lang="en-US" sz="2000" dirty="0" err="1"/>
              <a:t>implementación</a:t>
            </a:r>
            <a:r>
              <a:rPr lang="en-US" sz="2000" dirty="0"/>
              <a:t> </a:t>
            </a:r>
            <a:r>
              <a:rPr lang="en-US" sz="2000" dirty="0" err="1"/>
              <a:t>genérica</a:t>
            </a:r>
            <a:r>
              <a:rPr lang="en-US" sz="2000" dirty="0"/>
              <a:t> para </a:t>
            </a:r>
            <a:r>
              <a:rPr lang="en-US" sz="2000" dirty="0" err="1"/>
              <a:t>todos</a:t>
            </a:r>
            <a:r>
              <a:rPr lang="en-US" sz="2000" dirty="0"/>
              <a:t> los </a:t>
            </a:r>
            <a:r>
              <a:rPr lang="en-US" sz="2000" dirty="0" err="1"/>
              <a:t>tipos</a:t>
            </a:r>
            <a:r>
              <a:rPr lang="en-US" sz="2000" dirty="0"/>
              <a:t> </a:t>
            </a:r>
            <a:r>
              <a:rPr lang="en-US" sz="2000" dirty="0" err="1"/>
              <a:t>soportados</a:t>
            </a:r>
            <a:r>
              <a:rPr lang="en-US" sz="2000" dirty="0"/>
              <a:t> por el template?</a:t>
            </a:r>
          </a:p>
        </p:txBody>
      </p:sp>
      <p:sp>
        <p:nvSpPr>
          <p:cNvPr id="6" name="Title 1">
            <a:extLst>
              <a:ext uri="{FF2B5EF4-FFF2-40B4-BE49-F238E27FC236}">
                <a16:creationId xmlns:a16="http://schemas.microsoft.com/office/drawing/2014/main" id="{7C1370B3-42B6-4AB3-B8CC-86FEB4D1557B}"/>
              </a:ext>
            </a:extLst>
          </p:cNvPr>
          <p:cNvSpPr>
            <a:spLocks noGrp="1"/>
          </p:cNvSpPr>
          <p:nvPr>
            <p:ph type="title"/>
          </p:nvPr>
        </p:nvSpPr>
        <p:spPr>
          <a:xfrm>
            <a:off x="2575508" y="650236"/>
            <a:ext cx="8911687" cy="725718"/>
          </a:xfrm>
        </p:spPr>
        <p:txBody>
          <a:bodyPr/>
          <a:lstStyle/>
          <a:p>
            <a:r>
              <a:rPr lang="es-US" dirty="0"/>
              <a:t>Especialización de </a:t>
            </a:r>
            <a:r>
              <a:rPr lang="es-US" dirty="0" err="1"/>
              <a:t>templates</a:t>
            </a:r>
            <a:endParaRPr lang="en-US" dirty="0"/>
          </a:p>
        </p:txBody>
      </p:sp>
      <p:sp>
        <p:nvSpPr>
          <p:cNvPr id="2" name="Rectangle 1"/>
          <p:cNvSpPr/>
          <p:nvPr/>
        </p:nvSpPr>
        <p:spPr>
          <a:xfrm>
            <a:off x="2807080" y="3056665"/>
            <a:ext cx="8448541" cy="2865208"/>
          </a:xfrm>
          <a:prstGeom prst="rect">
            <a:avLst/>
          </a:prstGeom>
        </p:spPr>
        <p:txBody>
          <a:bodyPr wrap="square">
            <a:spAutoFit/>
          </a:bodyPr>
          <a:lstStyle/>
          <a:p>
            <a:pPr>
              <a:lnSpc>
                <a:spcPts val="1800"/>
              </a:lnSpc>
            </a:pPr>
            <a:r>
              <a:rPr lang="en-US" dirty="0">
                <a:solidFill>
                  <a:srgbClr val="008000"/>
                </a:solidFill>
                <a:latin typeface="Consolas" panose="020B0609020204030204" pitchFamily="49" charset="0"/>
                <a:ea typeface="Times New Roman" panose="02020603050405020304" pitchFamily="18" charset="0"/>
                <a:cs typeface="Times New Roman" panose="02020603050405020304" pitchFamily="18" charset="0"/>
              </a:rPr>
              <a:t>//Specialization of the class Stack for string</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template&lt;&gt;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class</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Stack&lt;std::string&gt; </a:t>
            </a:r>
          </a:p>
          <a:p>
            <a:pPr>
              <a:lnSpc>
                <a:spcPts val="1800"/>
              </a:lnSpc>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template&lt;&gt;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void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Stack&lt;std::string&gt;::push (std::string </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const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&amp;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elem</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p>
          <a:p>
            <a:pPr>
              <a:lnSpc>
                <a:spcPts val="1800"/>
              </a:lnSpc>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elems.push_back</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elem</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4579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B1066-70C5-4FE6-ACFD-75E7F4B31FF2}"/>
              </a:ext>
            </a:extLst>
          </p:cNvPr>
          <p:cNvSpPr>
            <a:spLocks noGrp="1"/>
          </p:cNvSpPr>
          <p:nvPr>
            <p:ph type="title"/>
          </p:nvPr>
        </p:nvSpPr>
        <p:spPr>
          <a:xfrm>
            <a:off x="1994978" y="624110"/>
            <a:ext cx="8911687" cy="725719"/>
          </a:xfrm>
        </p:spPr>
        <p:txBody>
          <a:bodyPr>
            <a:normAutofit/>
          </a:bodyPr>
          <a:lstStyle/>
          <a:p>
            <a:r>
              <a:rPr lang="en-US" sz="3200" dirty="0"/>
              <a:t>Un </a:t>
            </a:r>
            <a:r>
              <a:rPr lang="en-US" sz="3200" dirty="0" err="1"/>
              <a:t>nuevo</a:t>
            </a:r>
            <a:r>
              <a:rPr lang="en-US" sz="3200" dirty="0"/>
              <a:t> </a:t>
            </a:r>
            <a:r>
              <a:rPr lang="en-US" sz="3200" dirty="0" err="1"/>
              <a:t>recurso</a:t>
            </a:r>
            <a:r>
              <a:rPr lang="en-US" sz="3200" dirty="0"/>
              <a:t>, un </a:t>
            </a:r>
            <a:r>
              <a:rPr lang="en-US" sz="3200" dirty="0" err="1"/>
              <a:t>nuevo</a:t>
            </a:r>
            <a:r>
              <a:rPr lang="en-US" sz="3200" dirty="0"/>
              <a:t> </a:t>
            </a:r>
            <a:r>
              <a:rPr lang="en-US" sz="3200" dirty="0" err="1"/>
              <a:t>problema</a:t>
            </a:r>
            <a:endParaRPr lang="en-US" sz="3200" dirty="0"/>
          </a:p>
        </p:txBody>
      </p:sp>
      <p:sp>
        <p:nvSpPr>
          <p:cNvPr id="4" name="Rectangle 3"/>
          <p:cNvSpPr/>
          <p:nvPr/>
        </p:nvSpPr>
        <p:spPr>
          <a:xfrm>
            <a:off x="2592925" y="1465739"/>
            <a:ext cx="7715795" cy="5173532"/>
          </a:xfrm>
          <a:prstGeom prst="rect">
            <a:avLst/>
          </a:prstGeom>
        </p:spPr>
        <p:txBody>
          <a:bodyPr wrap="square">
            <a:spAutoFit/>
          </a:bodyPr>
          <a:lstStyle/>
          <a:p>
            <a:pPr>
              <a:lnSpc>
                <a:spcPts val="1800"/>
              </a:lnSpc>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template&lt;</a:t>
            </a:r>
            <a:r>
              <a:rPr lang="en-US"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typename</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T&gt;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class</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BaseClass</a:t>
            </a:r>
            <a:endPar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a:lnSpc>
                <a:spcPts val="1800"/>
              </a:lnSpc>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void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f()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template&lt;</a:t>
            </a:r>
            <a:r>
              <a:rPr lang="en-US"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typename</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T&gt;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class</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DerivedClass</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BaseClass</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&lt;T&gt;</a:t>
            </a:r>
          </a:p>
          <a:p>
            <a:pPr>
              <a:lnSpc>
                <a:spcPts val="1800"/>
              </a:lnSpc>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US" dirty="0">
                <a:solidFill>
                  <a:srgbClr val="008000"/>
                </a:solidFill>
                <a:latin typeface="Consolas" panose="020B0609020204030204" pitchFamily="49" charset="0"/>
                <a:ea typeface="Times New Roman" panose="02020603050405020304" pitchFamily="18" charset="0"/>
                <a:cs typeface="Times New Roman" panose="02020603050405020304" pitchFamily="18" charset="0"/>
              </a:rPr>
              <a:t>    //using the inherited function f()</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void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g()</a:t>
            </a:r>
          </a:p>
          <a:p>
            <a:pPr>
              <a:lnSpc>
                <a:spcPts val="1800"/>
              </a:lnSpc>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f();</a:t>
            </a:r>
            <a:r>
              <a:rPr lang="en-US" dirty="0">
                <a:solidFill>
                  <a:srgbClr val="008000"/>
                </a:solidFill>
                <a:latin typeface="Consolas" panose="020B0609020204030204" pitchFamily="49" charset="0"/>
                <a:ea typeface="Times New Roman" panose="02020603050405020304" pitchFamily="18" charset="0"/>
                <a:cs typeface="Times New Roman" panose="02020603050405020304" pitchFamily="18" charset="0"/>
              </a:rPr>
              <a:t> //here we will get a compilation error</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6" name="Grupo 5">
            <a:extLst>
              <a:ext uri="{FF2B5EF4-FFF2-40B4-BE49-F238E27FC236}">
                <a16:creationId xmlns:a16="http://schemas.microsoft.com/office/drawing/2014/main" id="{7D20A25B-ACCA-4724-AFA6-AB1E706C6C0A}"/>
              </a:ext>
            </a:extLst>
          </p:cNvPr>
          <p:cNvGrpSpPr/>
          <p:nvPr/>
        </p:nvGrpSpPr>
        <p:grpSpPr>
          <a:xfrm>
            <a:off x="9809161" y="5085978"/>
            <a:ext cx="1745317" cy="725719"/>
            <a:chOff x="9809161" y="5085978"/>
            <a:chExt cx="1745317" cy="725719"/>
          </a:xfrm>
        </p:grpSpPr>
        <p:sp>
          <p:nvSpPr>
            <p:cNvPr id="5" name="Rectangle 3">
              <a:extLst>
                <a:ext uri="{FF2B5EF4-FFF2-40B4-BE49-F238E27FC236}">
                  <a16:creationId xmlns:a16="http://schemas.microsoft.com/office/drawing/2014/main" id="{7EEA8201-1291-4728-8BDA-9845ECBD6C6E}"/>
                </a:ext>
              </a:extLst>
            </p:cNvPr>
            <p:cNvSpPr/>
            <p:nvPr/>
          </p:nvSpPr>
          <p:spPr>
            <a:xfrm>
              <a:off x="9884166" y="5248783"/>
              <a:ext cx="1595309" cy="400110"/>
            </a:xfrm>
            <a:prstGeom prst="rect">
              <a:avLst/>
            </a:prstGeom>
          </p:spPr>
          <p:txBody>
            <a:bodyPr wrap="none">
              <a:spAutoFit/>
            </a:bodyPr>
            <a:lstStyle/>
            <a:p>
              <a:r>
                <a:rPr lang="en-US" sz="2000" dirty="0">
                  <a:solidFill>
                    <a:srgbClr val="000000"/>
                  </a:solidFill>
                  <a:latin typeface="Consolas" panose="020B0609020204030204" pitchFamily="49" charset="0"/>
                </a:rPr>
                <a:t>this-&gt;f();</a:t>
              </a:r>
              <a:endParaRPr lang="en-US" sz="2000" b="0" dirty="0">
                <a:solidFill>
                  <a:srgbClr val="000000"/>
                </a:solidFill>
                <a:effectLst/>
                <a:latin typeface="Consolas" panose="020B0609020204030204" pitchFamily="49" charset="0"/>
              </a:endParaRPr>
            </a:p>
          </p:txBody>
        </p:sp>
        <p:sp>
          <p:nvSpPr>
            <p:cNvPr id="3" name="Rectángulo 2">
              <a:extLst>
                <a:ext uri="{FF2B5EF4-FFF2-40B4-BE49-F238E27FC236}">
                  <a16:creationId xmlns:a16="http://schemas.microsoft.com/office/drawing/2014/main" id="{DD1EB418-1016-4A69-99C9-D403CAAA2260}"/>
                </a:ext>
              </a:extLst>
            </p:cNvPr>
            <p:cNvSpPr/>
            <p:nvPr/>
          </p:nvSpPr>
          <p:spPr>
            <a:xfrm>
              <a:off x="9809161" y="5085978"/>
              <a:ext cx="1745317" cy="7257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Tree>
    <p:extLst>
      <p:ext uri="{BB962C8B-B14F-4D97-AF65-F5344CB8AC3E}">
        <p14:creationId xmlns:p14="http://schemas.microsoft.com/office/powerpoint/2010/main" val="788339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002972" y="492931"/>
            <a:ext cx="9300754" cy="1015663"/>
          </a:xfrm>
          <a:prstGeom prst="rect">
            <a:avLst/>
          </a:prstGeom>
        </p:spPr>
        <p:txBody>
          <a:bodyPr wrap="square">
            <a:spAutoFit/>
          </a:bodyPr>
          <a:lstStyle/>
          <a:p>
            <a:pPr algn="just">
              <a:lnSpc>
                <a:spcPts val="1800"/>
              </a:lnSpc>
              <a:spcBef>
                <a:spcPts val="1000"/>
              </a:spcBef>
              <a:buClr>
                <a:schemeClr val="accent1"/>
              </a:buClr>
            </a:pPr>
            <a:r>
              <a:rPr lang="es-419" sz="2000" dirty="0">
                <a:solidFill>
                  <a:schemeClr val="tx1">
                    <a:lumMod val="75000"/>
                    <a:lumOff val="25000"/>
                  </a:schemeClr>
                </a:solidFill>
              </a:rPr>
              <a:t>Los </a:t>
            </a:r>
            <a:r>
              <a:rPr lang="es-419" sz="2000" dirty="0" err="1">
                <a:solidFill>
                  <a:schemeClr val="tx1">
                    <a:lumMod val="75000"/>
                    <a:lumOff val="25000"/>
                  </a:schemeClr>
                </a:solidFill>
              </a:rPr>
              <a:t>class</a:t>
            </a:r>
            <a:r>
              <a:rPr lang="es-419" sz="2000" dirty="0">
                <a:solidFill>
                  <a:schemeClr val="tx1">
                    <a:lumMod val="75000"/>
                    <a:lumOff val="25000"/>
                  </a:schemeClr>
                </a:solidFill>
              </a:rPr>
              <a:t> </a:t>
            </a:r>
            <a:r>
              <a:rPr lang="es-419" sz="2000" dirty="0" err="1">
                <a:solidFill>
                  <a:schemeClr val="tx1">
                    <a:lumMod val="75000"/>
                    <a:lumOff val="25000"/>
                  </a:schemeClr>
                </a:solidFill>
              </a:rPr>
              <a:t>templates</a:t>
            </a:r>
            <a:r>
              <a:rPr lang="es-419" sz="2000" dirty="0">
                <a:solidFill>
                  <a:schemeClr val="tx1">
                    <a:lumMod val="75000"/>
                    <a:lumOff val="25000"/>
                  </a:schemeClr>
                </a:solidFill>
              </a:rPr>
              <a:t> pueden ser también parcialmente especializados para poder proveer implementaciones específicas donde puede ser conveniente o incluso necesario que algunos parámetros sigan siendo especificados por el usuario.</a:t>
            </a:r>
            <a:endParaRPr lang="en-US" sz="2000" dirty="0">
              <a:solidFill>
                <a:schemeClr val="tx1">
                  <a:lumMod val="75000"/>
                  <a:lumOff val="25000"/>
                </a:schemeClr>
              </a:solidFill>
            </a:endParaRPr>
          </a:p>
        </p:txBody>
      </p:sp>
      <p:sp>
        <p:nvSpPr>
          <p:cNvPr id="7" name="Rectangle 6"/>
          <p:cNvSpPr/>
          <p:nvPr/>
        </p:nvSpPr>
        <p:spPr>
          <a:xfrm>
            <a:off x="3272829" y="1865209"/>
            <a:ext cx="6374674" cy="1480213"/>
          </a:xfrm>
          <a:prstGeom prst="rect">
            <a:avLst/>
          </a:prstGeom>
        </p:spPr>
        <p:txBody>
          <a:bodyPr wrap="square">
            <a:spAutoFit/>
          </a:bodyPr>
          <a:lstStyle/>
          <a:p>
            <a:pPr>
              <a:lnSpc>
                <a:spcPts val="1800"/>
              </a:lnSpc>
            </a:pPr>
            <a:r>
              <a:rPr lang="en-US" dirty="0">
                <a:solidFill>
                  <a:srgbClr val="008000"/>
                </a:solidFill>
                <a:latin typeface="Consolas" panose="020B0609020204030204" pitchFamily="49" charset="0"/>
                <a:ea typeface="Times New Roman" panose="02020603050405020304" pitchFamily="18" charset="0"/>
                <a:cs typeface="Times New Roman" panose="02020603050405020304" pitchFamily="18" charset="0"/>
              </a:rPr>
              <a:t>//Specialization of the class Stack for pointers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template&lt;</a:t>
            </a:r>
            <a:r>
              <a:rPr lang="en-US"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typename</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T&gt;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class</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Stack&lt;T*&gt;</a:t>
            </a:r>
          </a:p>
          <a:p>
            <a:pPr>
              <a:lnSpc>
                <a:spcPts val="1800"/>
              </a:lnSpc>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2002972" y="3584714"/>
            <a:ext cx="9300754" cy="323165"/>
          </a:xfrm>
          <a:prstGeom prst="rect">
            <a:avLst/>
          </a:prstGeom>
        </p:spPr>
        <p:txBody>
          <a:bodyPr wrap="square">
            <a:spAutoFit/>
          </a:bodyPr>
          <a:lstStyle/>
          <a:p>
            <a:pPr>
              <a:lnSpc>
                <a:spcPts val="1800"/>
              </a:lnSpc>
              <a:spcBef>
                <a:spcPts val="1000"/>
              </a:spcBef>
              <a:buClr>
                <a:schemeClr val="accent1"/>
              </a:buClr>
            </a:pPr>
            <a:r>
              <a:rPr lang="es-419" sz="2000" dirty="0">
                <a:solidFill>
                  <a:schemeClr val="tx1">
                    <a:lumMod val="75000"/>
                    <a:lumOff val="25000"/>
                  </a:schemeClr>
                </a:solidFill>
              </a:rPr>
              <a:t>El </a:t>
            </a:r>
            <a:r>
              <a:rPr lang="es-419" sz="2000" dirty="0" err="1">
                <a:solidFill>
                  <a:schemeClr val="tx1">
                    <a:lumMod val="75000"/>
                    <a:lumOff val="25000"/>
                  </a:schemeClr>
                </a:solidFill>
              </a:rPr>
              <a:t>template</a:t>
            </a:r>
            <a:r>
              <a:rPr lang="es-419" sz="2000" dirty="0">
                <a:solidFill>
                  <a:schemeClr val="tx1">
                    <a:lumMod val="75000"/>
                    <a:lumOff val="25000"/>
                  </a:schemeClr>
                </a:solidFill>
              </a:rPr>
              <a:t> sigue teniendo un parámetro genérico y no un tipo concreto.</a:t>
            </a:r>
            <a:endParaRPr lang="en-US" sz="2000" dirty="0">
              <a:solidFill>
                <a:schemeClr val="tx1">
                  <a:lumMod val="75000"/>
                  <a:lumOff val="25000"/>
                </a:schemeClr>
              </a:solidFill>
            </a:endParaRPr>
          </a:p>
        </p:txBody>
      </p:sp>
      <p:sp>
        <p:nvSpPr>
          <p:cNvPr id="9" name="Rectangle 8"/>
          <p:cNvSpPr/>
          <p:nvPr/>
        </p:nvSpPr>
        <p:spPr>
          <a:xfrm>
            <a:off x="2221912" y="5011954"/>
            <a:ext cx="8651229" cy="715517"/>
          </a:xfrm>
          <a:prstGeom prst="rect">
            <a:avLst/>
          </a:prstGeom>
        </p:spPr>
        <p:txBody>
          <a:bodyPr wrap="square">
            <a:spAutoFit/>
          </a:bodyPr>
          <a:lstStyle/>
          <a:p>
            <a:pPr algn="ctr">
              <a:lnSpc>
                <a:spcPts val="1800"/>
              </a:lnSpc>
              <a:spcBef>
                <a:spcPts val="1000"/>
              </a:spcBef>
              <a:buClr>
                <a:schemeClr val="accent1"/>
              </a:buClr>
            </a:pPr>
            <a:r>
              <a:rPr lang="es-419" sz="3200" dirty="0">
                <a:solidFill>
                  <a:srgbClr val="FF0000"/>
                </a:solidFill>
              </a:rPr>
              <a:t>La especialización parcial solo puede ser</a:t>
            </a:r>
          </a:p>
          <a:p>
            <a:pPr algn="ctr">
              <a:lnSpc>
                <a:spcPts val="1800"/>
              </a:lnSpc>
              <a:spcBef>
                <a:spcPts val="1000"/>
              </a:spcBef>
              <a:buClr>
                <a:schemeClr val="accent1"/>
              </a:buClr>
            </a:pPr>
            <a:r>
              <a:rPr lang="es-419" sz="3200" dirty="0">
                <a:solidFill>
                  <a:srgbClr val="FF0000"/>
                </a:solidFill>
              </a:rPr>
              <a:t> usada con </a:t>
            </a:r>
            <a:r>
              <a:rPr lang="es-419" sz="3200" dirty="0" err="1">
                <a:solidFill>
                  <a:srgbClr val="FF0000"/>
                </a:solidFill>
              </a:rPr>
              <a:t>class</a:t>
            </a:r>
            <a:r>
              <a:rPr lang="es-419" sz="3200" dirty="0">
                <a:solidFill>
                  <a:srgbClr val="FF0000"/>
                </a:solidFill>
              </a:rPr>
              <a:t> </a:t>
            </a:r>
            <a:r>
              <a:rPr lang="es-419" sz="3200" dirty="0" err="1">
                <a:solidFill>
                  <a:srgbClr val="FF0000"/>
                </a:solidFill>
              </a:rPr>
              <a:t>templates</a:t>
            </a:r>
            <a:r>
              <a:rPr lang="es-419" sz="3200" dirty="0">
                <a:solidFill>
                  <a:srgbClr val="FF0000"/>
                </a:solidFill>
              </a:rPr>
              <a:t>.</a:t>
            </a:r>
            <a:endParaRPr lang="en-US" sz="3200" dirty="0">
              <a:solidFill>
                <a:srgbClr val="FF0000"/>
              </a:solidFill>
            </a:endParaRPr>
          </a:p>
        </p:txBody>
      </p:sp>
    </p:spTree>
    <p:extLst>
      <p:ext uri="{BB962C8B-B14F-4D97-AF65-F5344CB8AC3E}">
        <p14:creationId xmlns:p14="http://schemas.microsoft.com/office/powerpoint/2010/main" val="329005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0EA96C-8B47-4DF0-BD79-9A3FAC4C43EB}"/>
              </a:ext>
            </a:extLst>
          </p:cNvPr>
          <p:cNvSpPr>
            <a:spLocks noGrp="1"/>
          </p:cNvSpPr>
          <p:nvPr>
            <p:ph type="title"/>
          </p:nvPr>
        </p:nvSpPr>
        <p:spPr>
          <a:xfrm>
            <a:off x="1867437" y="624110"/>
            <a:ext cx="9637175" cy="728172"/>
          </a:xfrm>
        </p:spPr>
        <p:txBody>
          <a:bodyPr>
            <a:normAutofit/>
          </a:bodyPr>
          <a:lstStyle/>
          <a:p>
            <a:r>
              <a:rPr lang="es-ES" sz="3200" dirty="0"/>
              <a:t>Emulando Especialización Parcial de Funciones</a:t>
            </a:r>
          </a:p>
        </p:txBody>
      </p:sp>
      <p:sp>
        <p:nvSpPr>
          <p:cNvPr id="4" name="Rectangle 5">
            <a:extLst>
              <a:ext uri="{FF2B5EF4-FFF2-40B4-BE49-F238E27FC236}">
                <a16:creationId xmlns:a16="http://schemas.microsoft.com/office/drawing/2014/main" id="{22EB430B-86D5-48DE-AFEF-40E65DC3A35B}"/>
              </a:ext>
            </a:extLst>
          </p:cNvPr>
          <p:cNvSpPr/>
          <p:nvPr/>
        </p:nvSpPr>
        <p:spPr>
          <a:xfrm>
            <a:off x="1867437" y="1870970"/>
            <a:ext cx="9300754" cy="323165"/>
          </a:xfrm>
          <a:prstGeom prst="rect">
            <a:avLst/>
          </a:prstGeom>
        </p:spPr>
        <p:txBody>
          <a:bodyPr wrap="square">
            <a:spAutoFit/>
          </a:bodyPr>
          <a:lstStyle/>
          <a:p>
            <a:pPr algn="just">
              <a:lnSpc>
                <a:spcPts val="1800"/>
              </a:lnSpc>
              <a:spcBef>
                <a:spcPts val="1000"/>
              </a:spcBef>
              <a:buClr>
                <a:schemeClr val="accent1"/>
              </a:buClr>
            </a:pPr>
            <a:r>
              <a:rPr lang="es-419" sz="2000" dirty="0">
                <a:solidFill>
                  <a:schemeClr val="tx1">
                    <a:lumMod val="75000"/>
                    <a:lumOff val="25000"/>
                  </a:schemeClr>
                </a:solidFill>
              </a:rPr>
              <a:t>Una primera idea ser</a:t>
            </a:r>
            <a:r>
              <a:rPr lang="es-ES" sz="2000" dirty="0" err="1">
                <a:solidFill>
                  <a:schemeClr val="tx1">
                    <a:lumMod val="75000"/>
                    <a:lumOff val="25000"/>
                  </a:schemeClr>
                </a:solidFill>
              </a:rPr>
              <a:t>ía</a:t>
            </a:r>
            <a:r>
              <a:rPr lang="es-ES" sz="2000" dirty="0">
                <a:solidFill>
                  <a:schemeClr val="tx1">
                    <a:lumMod val="75000"/>
                    <a:lumOff val="25000"/>
                  </a:schemeClr>
                </a:solidFill>
              </a:rPr>
              <a:t>:</a:t>
            </a:r>
            <a:endParaRPr lang="en-US" sz="2000" dirty="0">
              <a:solidFill>
                <a:schemeClr val="tx1">
                  <a:lumMod val="75000"/>
                  <a:lumOff val="25000"/>
                </a:schemeClr>
              </a:solidFill>
            </a:endParaRPr>
          </a:p>
        </p:txBody>
      </p:sp>
      <p:sp>
        <p:nvSpPr>
          <p:cNvPr id="5" name="Rectángulo 4">
            <a:extLst>
              <a:ext uri="{FF2B5EF4-FFF2-40B4-BE49-F238E27FC236}">
                <a16:creationId xmlns:a16="http://schemas.microsoft.com/office/drawing/2014/main" id="{D2F17444-12F3-4000-B3B6-1C66FD356D6B}"/>
              </a:ext>
            </a:extLst>
          </p:cNvPr>
          <p:cNvSpPr/>
          <p:nvPr/>
        </p:nvSpPr>
        <p:spPr>
          <a:xfrm>
            <a:off x="3075965" y="2476878"/>
            <a:ext cx="8092226" cy="1477328"/>
          </a:xfrm>
          <a:prstGeom prst="rect">
            <a:avLst/>
          </a:prstGeom>
        </p:spPr>
        <p:txBody>
          <a:bodyPr wrap="square">
            <a:spAutoFit/>
          </a:bodyPr>
          <a:lstStyle/>
          <a:p>
            <a:r>
              <a:rPr lang="es-ES" dirty="0" err="1">
                <a:solidFill>
                  <a:srgbClr val="0000FF"/>
                </a:solidFill>
                <a:latin typeface="Consolas" panose="020B0609020204030204" pitchFamily="49" charset="0"/>
              </a:rPr>
              <a:t>template</a:t>
            </a:r>
            <a:r>
              <a:rPr lang="es-ES" dirty="0">
                <a:solidFill>
                  <a:srgbClr val="000000"/>
                </a:solidFill>
                <a:latin typeface="Consolas" panose="020B0609020204030204" pitchFamily="49" charset="0"/>
              </a:rPr>
              <a:t> &lt;</a:t>
            </a:r>
            <a:r>
              <a:rPr lang="es-ES" dirty="0" err="1">
                <a:solidFill>
                  <a:srgbClr val="0000FF"/>
                </a:solidFill>
                <a:latin typeface="Consolas" panose="020B0609020204030204" pitchFamily="49" charset="0"/>
              </a:rPr>
              <a:t>typename</a:t>
            </a:r>
            <a:r>
              <a:rPr lang="es-ES" dirty="0">
                <a:solidFill>
                  <a:srgbClr val="000000"/>
                </a:solidFill>
                <a:latin typeface="Consolas" panose="020B0609020204030204" pitchFamily="49" charset="0"/>
              </a:rPr>
              <a:t> T&gt;</a:t>
            </a:r>
          </a:p>
          <a:p>
            <a:r>
              <a:rPr lang="es-ES" dirty="0" err="1">
                <a:solidFill>
                  <a:srgbClr val="0000FF"/>
                </a:solidFill>
                <a:latin typeface="Consolas" panose="020B0609020204030204" pitchFamily="49" charset="0"/>
              </a:rPr>
              <a:t>size_t</a:t>
            </a:r>
            <a:r>
              <a:rPr lang="es-ES" dirty="0">
                <a:solidFill>
                  <a:srgbClr val="000000"/>
                </a:solidFill>
                <a:latin typeface="Consolas" panose="020B0609020204030204" pitchFamily="49" charset="0"/>
              </a:rPr>
              <a:t> </a:t>
            </a:r>
            <a:r>
              <a:rPr lang="es-ES" dirty="0" err="1">
                <a:solidFill>
                  <a:srgbClr val="000000"/>
                </a:solidFill>
                <a:latin typeface="Consolas" panose="020B0609020204030204" pitchFamily="49" charset="0"/>
              </a:rPr>
              <a:t>Find</a:t>
            </a:r>
            <a:r>
              <a:rPr lang="es-ES" dirty="0">
                <a:solidFill>
                  <a:srgbClr val="000000"/>
                </a:solidFill>
                <a:latin typeface="Consolas" panose="020B0609020204030204" pitchFamily="49" charset="0"/>
              </a:rPr>
              <a:t>&lt;T*&gt;(T* </a:t>
            </a:r>
            <a:r>
              <a:rPr lang="es-ES" dirty="0" err="1">
                <a:solidFill>
                  <a:srgbClr val="0000FF"/>
                </a:solidFill>
                <a:latin typeface="Consolas" panose="020B0609020204030204" pitchFamily="49" charset="0"/>
              </a:rPr>
              <a:t>const</a:t>
            </a:r>
            <a:r>
              <a:rPr lang="es-ES" dirty="0">
                <a:solidFill>
                  <a:srgbClr val="000000"/>
                </a:solidFill>
                <a:latin typeface="Consolas" panose="020B0609020204030204" pitchFamily="49" charset="0"/>
              </a:rPr>
              <a:t>* </a:t>
            </a:r>
            <a:r>
              <a:rPr lang="es-ES" dirty="0" err="1">
                <a:solidFill>
                  <a:srgbClr val="000000"/>
                </a:solidFill>
                <a:latin typeface="Consolas" panose="020B0609020204030204" pitchFamily="49" charset="0"/>
              </a:rPr>
              <a:t>value</a:t>
            </a:r>
            <a:r>
              <a:rPr lang="es-ES" dirty="0">
                <a:solidFill>
                  <a:srgbClr val="000000"/>
                </a:solidFill>
                <a:latin typeface="Consolas" panose="020B0609020204030204" pitchFamily="49" charset="0"/>
              </a:rPr>
              <a:t>, T* </a:t>
            </a:r>
            <a:r>
              <a:rPr lang="es-ES" dirty="0" err="1">
                <a:solidFill>
                  <a:srgbClr val="0000FF"/>
                </a:solidFill>
                <a:latin typeface="Consolas" panose="020B0609020204030204" pitchFamily="49" charset="0"/>
              </a:rPr>
              <a:t>const</a:t>
            </a:r>
            <a:r>
              <a:rPr lang="es-ES" dirty="0">
                <a:solidFill>
                  <a:srgbClr val="000000"/>
                </a:solidFill>
                <a:latin typeface="Consolas" panose="020B0609020204030204" pitchFamily="49" charset="0"/>
              </a:rPr>
              <a:t>* </a:t>
            </a:r>
            <a:r>
              <a:rPr lang="es-ES" dirty="0" err="1">
                <a:solidFill>
                  <a:srgbClr val="000000"/>
                </a:solidFill>
                <a:latin typeface="Consolas" panose="020B0609020204030204" pitchFamily="49" charset="0"/>
              </a:rPr>
              <a:t>arr</a:t>
            </a:r>
            <a:r>
              <a:rPr lang="es-ES" dirty="0">
                <a:solidFill>
                  <a:srgbClr val="000000"/>
                </a:solidFill>
                <a:latin typeface="Consolas" panose="020B0609020204030204" pitchFamily="49" charset="0"/>
              </a:rPr>
              <a:t>, </a:t>
            </a:r>
            <a:r>
              <a:rPr lang="es-ES" dirty="0" err="1">
                <a:solidFill>
                  <a:srgbClr val="0000FF"/>
                </a:solidFill>
                <a:latin typeface="Consolas" panose="020B0609020204030204" pitchFamily="49" charset="0"/>
              </a:rPr>
              <a:t>size_t</a:t>
            </a:r>
            <a:r>
              <a:rPr lang="es-ES" dirty="0">
                <a:solidFill>
                  <a:srgbClr val="000000"/>
                </a:solidFill>
                <a:latin typeface="Consolas" panose="020B0609020204030204" pitchFamily="49" charset="0"/>
              </a:rPr>
              <a:t> </a:t>
            </a:r>
            <a:r>
              <a:rPr lang="es-ES" dirty="0" err="1">
                <a:solidFill>
                  <a:srgbClr val="000000"/>
                </a:solidFill>
                <a:latin typeface="Consolas" panose="020B0609020204030204" pitchFamily="49" charset="0"/>
              </a:rPr>
              <a:t>size</a:t>
            </a:r>
            <a:r>
              <a:rPr lang="es-ES" dirty="0">
                <a:solidFill>
                  <a:srgbClr val="000000"/>
                </a:solidFill>
                <a:latin typeface="Consolas" panose="020B0609020204030204" pitchFamily="49" charset="0"/>
              </a:rPr>
              <a:t>)</a:t>
            </a:r>
          </a:p>
          <a:p>
            <a:r>
              <a:rPr lang="es-ES" dirty="0">
                <a:solidFill>
                  <a:srgbClr val="000000"/>
                </a:solidFill>
                <a:latin typeface="Consolas" panose="020B0609020204030204" pitchFamily="49" charset="0"/>
              </a:rPr>
              <a:t>{</a:t>
            </a:r>
          </a:p>
          <a:p>
            <a:r>
              <a:rPr lang="es-ES" dirty="0">
                <a:solidFill>
                  <a:srgbClr val="000000"/>
                </a:solidFill>
                <a:latin typeface="Consolas" panose="020B0609020204030204" pitchFamily="49" charset="0"/>
              </a:rPr>
              <a:t>    ...</a:t>
            </a:r>
          </a:p>
          <a:p>
            <a:r>
              <a:rPr lang="es-ES" dirty="0">
                <a:solidFill>
                  <a:srgbClr val="000000"/>
                </a:solidFill>
                <a:latin typeface="Consolas" panose="020B0609020204030204" pitchFamily="49" charset="0"/>
              </a:rPr>
              <a:t>}</a:t>
            </a:r>
            <a:endParaRPr lang="es-ES"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8F329D32-A538-4F35-BA6E-AA3964AE7813}"/>
              </a:ext>
            </a:extLst>
          </p:cNvPr>
          <p:cNvSpPr/>
          <p:nvPr/>
        </p:nvSpPr>
        <p:spPr>
          <a:xfrm>
            <a:off x="1867437" y="4207056"/>
            <a:ext cx="9300754" cy="784830"/>
          </a:xfrm>
          <a:prstGeom prst="rect">
            <a:avLst/>
          </a:prstGeom>
        </p:spPr>
        <p:txBody>
          <a:bodyPr wrap="square">
            <a:spAutoFit/>
          </a:bodyPr>
          <a:lstStyle/>
          <a:p>
            <a:pPr algn="just">
              <a:lnSpc>
                <a:spcPts val="1800"/>
              </a:lnSpc>
              <a:spcBef>
                <a:spcPts val="1000"/>
              </a:spcBef>
              <a:buClr>
                <a:schemeClr val="accent1"/>
              </a:buClr>
            </a:pPr>
            <a:r>
              <a:rPr lang="es-419" sz="2000" dirty="0">
                <a:solidFill>
                  <a:schemeClr val="tx1">
                    <a:lumMod val="75000"/>
                    <a:lumOff val="25000"/>
                  </a:schemeClr>
                </a:solidFill>
              </a:rPr>
              <a:t>Esta sintaxis declara una especialización parcial de la función </a:t>
            </a:r>
            <a:r>
              <a:rPr lang="es-419" sz="2000" dirty="0" err="1">
                <a:solidFill>
                  <a:schemeClr val="tx1">
                    <a:lumMod val="75000"/>
                    <a:lumOff val="25000"/>
                  </a:schemeClr>
                </a:solidFill>
              </a:rPr>
              <a:t>template</a:t>
            </a:r>
            <a:r>
              <a:rPr lang="es-419" sz="2000" dirty="0">
                <a:solidFill>
                  <a:schemeClr val="tx1">
                    <a:lumMod val="75000"/>
                    <a:lumOff val="25000"/>
                  </a:schemeClr>
                </a:solidFill>
              </a:rPr>
              <a:t>, pero esto C++ no lo permite. La forma correcta  es escribir un nuevo </a:t>
            </a:r>
            <a:r>
              <a:rPr lang="es-419" sz="2000" dirty="0" err="1">
                <a:solidFill>
                  <a:schemeClr val="tx1">
                    <a:lumMod val="75000"/>
                    <a:lumOff val="25000"/>
                  </a:schemeClr>
                </a:solidFill>
              </a:rPr>
              <a:t>template</a:t>
            </a:r>
            <a:r>
              <a:rPr lang="es-419" sz="2000" dirty="0">
                <a:solidFill>
                  <a:schemeClr val="tx1">
                    <a:lumMod val="75000"/>
                    <a:lumOff val="25000"/>
                  </a:schemeClr>
                </a:solidFill>
              </a:rPr>
              <a:t> para la función </a:t>
            </a:r>
            <a:r>
              <a:rPr lang="es-419" sz="2000" dirty="0" err="1">
                <a:solidFill>
                  <a:schemeClr val="tx1">
                    <a:lumMod val="75000"/>
                    <a:lumOff val="25000"/>
                  </a:schemeClr>
                </a:solidFill>
              </a:rPr>
              <a:t>Find</a:t>
            </a:r>
            <a:r>
              <a:rPr lang="es-419" sz="2000" dirty="0">
                <a:solidFill>
                  <a:schemeClr val="tx1">
                    <a:lumMod val="75000"/>
                    <a:lumOff val="25000"/>
                  </a:schemeClr>
                </a:solidFill>
              </a:rPr>
              <a:t>().</a:t>
            </a:r>
            <a:endParaRPr lang="en-US" sz="2000" dirty="0">
              <a:solidFill>
                <a:schemeClr val="tx1">
                  <a:lumMod val="75000"/>
                  <a:lumOff val="25000"/>
                </a:schemeClr>
              </a:solidFill>
            </a:endParaRPr>
          </a:p>
        </p:txBody>
      </p:sp>
      <p:sp>
        <p:nvSpPr>
          <p:cNvPr id="7" name="Rectángulo 6">
            <a:extLst>
              <a:ext uri="{FF2B5EF4-FFF2-40B4-BE49-F238E27FC236}">
                <a16:creationId xmlns:a16="http://schemas.microsoft.com/office/drawing/2014/main" id="{9329B790-BDD7-4F1D-8BEB-72127E0FF810}"/>
              </a:ext>
            </a:extLst>
          </p:cNvPr>
          <p:cNvSpPr/>
          <p:nvPr/>
        </p:nvSpPr>
        <p:spPr>
          <a:xfrm>
            <a:off x="3075965" y="5136590"/>
            <a:ext cx="8092226" cy="1477328"/>
          </a:xfrm>
          <a:prstGeom prst="rect">
            <a:avLst/>
          </a:prstGeom>
        </p:spPr>
        <p:txBody>
          <a:bodyPr wrap="square">
            <a:spAutoFit/>
          </a:bodyPr>
          <a:lstStyle/>
          <a:p>
            <a:r>
              <a:rPr lang="es-ES" dirty="0" err="1">
                <a:solidFill>
                  <a:srgbClr val="0000FF"/>
                </a:solidFill>
                <a:latin typeface="Consolas" panose="020B0609020204030204" pitchFamily="49" charset="0"/>
              </a:rPr>
              <a:t>template</a:t>
            </a:r>
            <a:r>
              <a:rPr lang="es-ES" dirty="0">
                <a:solidFill>
                  <a:srgbClr val="000000"/>
                </a:solidFill>
                <a:latin typeface="Consolas" panose="020B0609020204030204" pitchFamily="49" charset="0"/>
              </a:rPr>
              <a:t> &lt;</a:t>
            </a:r>
            <a:r>
              <a:rPr lang="es-ES" dirty="0" err="1">
                <a:solidFill>
                  <a:srgbClr val="0000FF"/>
                </a:solidFill>
                <a:latin typeface="Consolas" panose="020B0609020204030204" pitchFamily="49" charset="0"/>
              </a:rPr>
              <a:t>typename</a:t>
            </a:r>
            <a:r>
              <a:rPr lang="es-ES" dirty="0">
                <a:solidFill>
                  <a:srgbClr val="000000"/>
                </a:solidFill>
                <a:latin typeface="Consolas" panose="020B0609020204030204" pitchFamily="49" charset="0"/>
              </a:rPr>
              <a:t> T&gt;</a:t>
            </a:r>
          </a:p>
          <a:p>
            <a:r>
              <a:rPr lang="es-ES" dirty="0" err="1">
                <a:solidFill>
                  <a:srgbClr val="0000FF"/>
                </a:solidFill>
                <a:latin typeface="Consolas" panose="020B0609020204030204" pitchFamily="49" charset="0"/>
              </a:rPr>
              <a:t>size_t</a:t>
            </a:r>
            <a:r>
              <a:rPr lang="es-ES" dirty="0">
                <a:solidFill>
                  <a:srgbClr val="000000"/>
                </a:solidFill>
                <a:latin typeface="Consolas" panose="020B0609020204030204" pitchFamily="49" charset="0"/>
              </a:rPr>
              <a:t> </a:t>
            </a:r>
            <a:r>
              <a:rPr lang="es-ES" dirty="0" err="1">
                <a:solidFill>
                  <a:srgbClr val="000000"/>
                </a:solidFill>
                <a:latin typeface="Consolas" panose="020B0609020204030204" pitchFamily="49" charset="0"/>
              </a:rPr>
              <a:t>Find</a:t>
            </a:r>
            <a:r>
              <a:rPr lang="es-ES" dirty="0">
                <a:solidFill>
                  <a:srgbClr val="000000"/>
                </a:solidFill>
                <a:latin typeface="Consolas" panose="020B0609020204030204" pitchFamily="49" charset="0"/>
              </a:rPr>
              <a:t>(T* </a:t>
            </a:r>
            <a:r>
              <a:rPr lang="es-ES" dirty="0" err="1">
                <a:solidFill>
                  <a:srgbClr val="0000FF"/>
                </a:solidFill>
                <a:latin typeface="Consolas" panose="020B0609020204030204" pitchFamily="49" charset="0"/>
              </a:rPr>
              <a:t>const</a:t>
            </a:r>
            <a:r>
              <a:rPr lang="es-ES" dirty="0">
                <a:solidFill>
                  <a:srgbClr val="000000"/>
                </a:solidFill>
                <a:latin typeface="Consolas" panose="020B0609020204030204" pitchFamily="49" charset="0"/>
              </a:rPr>
              <a:t>* </a:t>
            </a:r>
            <a:r>
              <a:rPr lang="es-ES" dirty="0" err="1">
                <a:solidFill>
                  <a:srgbClr val="000000"/>
                </a:solidFill>
                <a:latin typeface="Consolas" panose="020B0609020204030204" pitchFamily="49" charset="0"/>
              </a:rPr>
              <a:t>value</a:t>
            </a:r>
            <a:r>
              <a:rPr lang="es-ES" dirty="0">
                <a:solidFill>
                  <a:srgbClr val="000000"/>
                </a:solidFill>
                <a:latin typeface="Consolas" panose="020B0609020204030204" pitchFamily="49" charset="0"/>
              </a:rPr>
              <a:t>, T* </a:t>
            </a:r>
            <a:r>
              <a:rPr lang="es-ES" dirty="0" err="1">
                <a:solidFill>
                  <a:srgbClr val="0000FF"/>
                </a:solidFill>
                <a:latin typeface="Consolas" panose="020B0609020204030204" pitchFamily="49" charset="0"/>
              </a:rPr>
              <a:t>const</a:t>
            </a:r>
            <a:r>
              <a:rPr lang="es-ES" dirty="0">
                <a:solidFill>
                  <a:srgbClr val="000000"/>
                </a:solidFill>
                <a:latin typeface="Consolas" panose="020B0609020204030204" pitchFamily="49" charset="0"/>
              </a:rPr>
              <a:t>* </a:t>
            </a:r>
            <a:r>
              <a:rPr lang="es-ES" dirty="0" err="1">
                <a:solidFill>
                  <a:srgbClr val="000000"/>
                </a:solidFill>
                <a:latin typeface="Consolas" panose="020B0609020204030204" pitchFamily="49" charset="0"/>
              </a:rPr>
              <a:t>arr</a:t>
            </a:r>
            <a:r>
              <a:rPr lang="es-ES" dirty="0">
                <a:solidFill>
                  <a:srgbClr val="000000"/>
                </a:solidFill>
                <a:latin typeface="Consolas" panose="020B0609020204030204" pitchFamily="49" charset="0"/>
              </a:rPr>
              <a:t>, </a:t>
            </a:r>
            <a:r>
              <a:rPr lang="es-ES" dirty="0" err="1">
                <a:solidFill>
                  <a:srgbClr val="0000FF"/>
                </a:solidFill>
                <a:latin typeface="Consolas" panose="020B0609020204030204" pitchFamily="49" charset="0"/>
              </a:rPr>
              <a:t>size_t</a:t>
            </a:r>
            <a:r>
              <a:rPr lang="es-ES" dirty="0">
                <a:solidFill>
                  <a:srgbClr val="000000"/>
                </a:solidFill>
                <a:latin typeface="Consolas" panose="020B0609020204030204" pitchFamily="49" charset="0"/>
              </a:rPr>
              <a:t> </a:t>
            </a:r>
            <a:r>
              <a:rPr lang="es-ES" dirty="0" err="1">
                <a:solidFill>
                  <a:srgbClr val="000000"/>
                </a:solidFill>
                <a:latin typeface="Consolas" panose="020B0609020204030204" pitchFamily="49" charset="0"/>
              </a:rPr>
              <a:t>size</a:t>
            </a:r>
            <a:r>
              <a:rPr lang="es-ES" dirty="0">
                <a:solidFill>
                  <a:srgbClr val="000000"/>
                </a:solidFill>
                <a:latin typeface="Consolas" panose="020B0609020204030204" pitchFamily="49" charset="0"/>
              </a:rPr>
              <a:t>)</a:t>
            </a:r>
          </a:p>
          <a:p>
            <a:r>
              <a:rPr lang="es-ES" dirty="0">
                <a:solidFill>
                  <a:srgbClr val="000000"/>
                </a:solidFill>
                <a:latin typeface="Consolas" panose="020B0609020204030204" pitchFamily="49" charset="0"/>
              </a:rPr>
              <a:t>{</a:t>
            </a:r>
          </a:p>
          <a:p>
            <a:r>
              <a:rPr lang="es-ES" dirty="0">
                <a:solidFill>
                  <a:srgbClr val="000000"/>
                </a:solidFill>
                <a:latin typeface="Consolas" panose="020B0609020204030204" pitchFamily="49" charset="0"/>
              </a:rPr>
              <a:t>    ...</a:t>
            </a:r>
          </a:p>
          <a:p>
            <a:r>
              <a:rPr lang="es-ES" dirty="0">
                <a:solidFill>
                  <a:srgbClr val="000000"/>
                </a:solidFill>
                <a:latin typeface="Consolas" panose="020B0609020204030204" pitchFamily="49" charset="0"/>
              </a:rPr>
              <a:t>}</a:t>
            </a:r>
            <a:endParaRPr lang="es-E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4053866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3E523-A7F7-4197-89A6-1C6BCAA069FC}"/>
              </a:ext>
            </a:extLst>
          </p:cNvPr>
          <p:cNvSpPr>
            <a:spLocks noGrp="1"/>
          </p:cNvSpPr>
          <p:nvPr>
            <p:ph type="title"/>
          </p:nvPr>
        </p:nvSpPr>
        <p:spPr>
          <a:xfrm>
            <a:off x="1745673" y="405169"/>
            <a:ext cx="8911687" cy="1280890"/>
          </a:xfrm>
        </p:spPr>
        <p:txBody>
          <a:bodyPr/>
          <a:lstStyle/>
          <a:p>
            <a:r>
              <a:rPr lang="es-US" sz="2800" dirty="0"/>
              <a:t>Implemente algunos ejemplos de poderes, unidades y héroes</a:t>
            </a:r>
            <a:r>
              <a:rPr lang="es-US" dirty="0"/>
              <a:t>.</a:t>
            </a:r>
            <a:endParaRPr lang="en-US" dirty="0"/>
          </a:p>
        </p:txBody>
      </p:sp>
      <p:pic>
        <p:nvPicPr>
          <p:cNvPr id="4" name="Content Placeholder 3">
            <a:extLst>
              <a:ext uri="{FF2B5EF4-FFF2-40B4-BE49-F238E27FC236}">
                <a16:creationId xmlns:a16="http://schemas.microsoft.com/office/drawing/2014/main" id="{5025D012-45BF-434B-BB7D-4ED3CA4EC0BE}"/>
              </a:ext>
            </a:extLst>
          </p:cNvPr>
          <p:cNvPicPr>
            <a:picLocks noGrp="1"/>
          </p:cNvPicPr>
          <p:nvPr>
            <p:ph idx="1"/>
          </p:nvPr>
        </p:nvPicPr>
        <p:blipFill rotWithShape="1">
          <a:blip r:embed="rId2"/>
          <a:srcRect l="17628" t="33923" r="23718" b="31300"/>
          <a:stretch/>
        </p:blipFill>
        <p:spPr bwMode="auto">
          <a:xfrm>
            <a:off x="1725770" y="1562637"/>
            <a:ext cx="10035250" cy="519877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51546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C2345-0B72-46FF-8B61-7FD75798FBF8}"/>
              </a:ext>
            </a:extLst>
          </p:cNvPr>
          <p:cNvSpPr>
            <a:spLocks noGrp="1"/>
          </p:cNvSpPr>
          <p:nvPr>
            <p:ph type="title"/>
          </p:nvPr>
        </p:nvSpPr>
        <p:spPr/>
        <p:txBody>
          <a:bodyPr>
            <a:normAutofit/>
          </a:bodyPr>
          <a:lstStyle/>
          <a:p>
            <a:r>
              <a:rPr lang="en-US" sz="2800" dirty="0" err="1"/>
              <a:t>Sintaxis</a:t>
            </a:r>
            <a:r>
              <a:rPr lang="en-US" sz="2800" dirty="0"/>
              <a:t> de la </a:t>
            </a:r>
            <a:r>
              <a:rPr lang="en-US" sz="2800" dirty="0" err="1"/>
              <a:t>declaración</a:t>
            </a:r>
            <a:r>
              <a:rPr lang="en-US" sz="2800" dirty="0"/>
              <a:t> de una </a:t>
            </a:r>
            <a:r>
              <a:rPr lang="en-US" sz="2800" dirty="0" err="1"/>
              <a:t>clase</a:t>
            </a:r>
            <a:endParaRPr lang="en-US" sz="2800" dirty="0"/>
          </a:p>
        </p:txBody>
      </p:sp>
      <p:sp>
        <p:nvSpPr>
          <p:cNvPr id="3" name="Content Placeholder 2">
            <a:extLst>
              <a:ext uri="{FF2B5EF4-FFF2-40B4-BE49-F238E27FC236}">
                <a16:creationId xmlns:a16="http://schemas.microsoft.com/office/drawing/2014/main" id="{4BEBCFA0-B152-4159-B136-AA9FE27FC147}"/>
              </a:ext>
            </a:extLst>
          </p:cNvPr>
          <p:cNvSpPr>
            <a:spLocks noGrp="1"/>
          </p:cNvSpPr>
          <p:nvPr>
            <p:ph idx="1"/>
          </p:nvPr>
        </p:nvSpPr>
        <p:spPr>
          <a:xfrm>
            <a:off x="2351314" y="1407886"/>
            <a:ext cx="9840686" cy="5450114"/>
          </a:xfrm>
        </p:spPr>
        <p:txBody>
          <a:bodyPr>
            <a:normAutofit/>
          </a:bodyPr>
          <a:lstStyle/>
          <a:p>
            <a:pPr marL="0" indent="0">
              <a:buNone/>
            </a:pPr>
            <a:r>
              <a:rPr lang="en-US" sz="2900" i="1" dirty="0"/>
              <a:t>Class-Key  Attributes Class-Name : Base-Clause  </a:t>
            </a:r>
          </a:p>
          <a:p>
            <a:pPr marL="0" indent="0">
              <a:buNone/>
            </a:pPr>
            <a:r>
              <a:rPr lang="en-US" sz="2900" i="1" dirty="0"/>
              <a:t>{ Member-Specification }</a:t>
            </a:r>
            <a:endParaRPr lang="en-US" sz="2900" dirty="0"/>
          </a:p>
          <a:p>
            <a:pPr marL="0" indent="0">
              <a:buNone/>
            </a:pPr>
            <a:endParaRPr lang="en-US" sz="2900" dirty="0"/>
          </a:p>
          <a:p>
            <a:r>
              <a:rPr lang="es-US" sz="2400" b="1" u="sng" dirty="0"/>
              <a:t>Class-Key</a:t>
            </a:r>
            <a:r>
              <a:rPr lang="es-US" sz="2400" dirty="0"/>
              <a:t>: Ambos Class o Struct pueden ser usados. El uso de la palabra clave Union    en una definición de tipo Union, la cual es un tipo especial de clase que puede mantener activo solo uno de sus miembros a la vez.</a:t>
            </a:r>
            <a:endParaRPr lang="en-US" sz="2900" dirty="0"/>
          </a:p>
          <a:p>
            <a:r>
              <a:rPr lang="es-US" sz="2400" b="1" u="sng" dirty="0"/>
              <a:t>Attributes</a:t>
            </a:r>
            <a:r>
              <a:rPr lang="es-US" sz="2400" dirty="0"/>
              <a:t>:</a:t>
            </a:r>
            <a:r>
              <a:rPr lang="en-US" sz="2400" dirty="0"/>
              <a:t> </a:t>
            </a:r>
            <a:r>
              <a:rPr lang="es-US" sz="2400" dirty="0"/>
              <a:t>Secuencia opcional de cualquier número de atributos. Los atributos pueden ser simples, atributos que incluyan un </a:t>
            </a:r>
            <a:r>
              <a:rPr lang="es-US" sz="2400" dirty="0" err="1"/>
              <a:t>namespace</a:t>
            </a:r>
            <a:r>
              <a:rPr lang="es-US" sz="2400" dirty="0"/>
              <a:t>, con argumentos o con </a:t>
            </a:r>
            <a:r>
              <a:rPr lang="es-US" sz="2400" dirty="0" err="1"/>
              <a:t>namespace</a:t>
            </a:r>
            <a:r>
              <a:rPr lang="es-US" sz="2400" dirty="0"/>
              <a:t> y una lista de argumentos. </a:t>
            </a:r>
            <a:endParaRPr lang="en-US" sz="2400" dirty="0"/>
          </a:p>
          <a:p>
            <a:endParaRPr lang="en-US" dirty="0"/>
          </a:p>
        </p:txBody>
      </p:sp>
    </p:spTree>
    <p:extLst>
      <p:ext uri="{BB962C8B-B14F-4D97-AF65-F5344CB8AC3E}">
        <p14:creationId xmlns:p14="http://schemas.microsoft.com/office/powerpoint/2010/main" val="1855086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8EEE90EC-0E6A-4529-B0F9-710F09506C82}"/>
              </a:ext>
            </a:extLst>
          </p:cNvPr>
          <p:cNvPicPr>
            <a:picLocks noChangeAspect="1"/>
          </p:cNvPicPr>
          <p:nvPr/>
        </p:nvPicPr>
        <p:blipFill rotWithShape="1">
          <a:blip r:embed="rId2"/>
          <a:srcRect l="1799" t="1407"/>
          <a:stretch/>
        </p:blipFill>
        <p:spPr>
          <a:xfrm>
            <a:off x="0" y="-29332"/>
            <a:ext cx="12191999" cy="6921951"/>
          </a:xfrm>
          <a:prstGeom prst="rect">
            <a:avLst/>
          </a:prstGeom>
        </p:spPr>
      </p:pic>
    </p:spTree>
    <p:extLst>
      <p:ext uri="{BB962C8B-B14F-4D97-AF65-F5344CB8AC3E}">
        <p14:creationId xmlns:p14="http://schemas.microsoft.com/office/powerpoint/2010/main" val="3215652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3A76C59-55E8-43E4-B850-1B1105577F14}"/>
              </a:ext>
            </a:extLst>
          </p:cNvPr>
          <p:cNvSpPr>
            <a:spLocks noGrp="1"/>
          </p:cNvSpPr>
          <p:nvPr>
            <p:ph type="title"/>
          </p:nvPr>
        </p:nvSpPr>
        <p:spPr>
          <a:xfrm>
            <a:off x="2592925" y="624110"/>
            <a:ext cx="8911687" cy="1280890"/>
          </a:xfrm>
        </p:spPr>
        <p:txBody>
          <a:bodyPr>
            <a:normAutofit/>
          </a:bodyPr>
          <a:lstStyle/>
          <a:p>
            <a:r>
              <a:rPr lang="en-US" sz="2800" dirty="0" err="1"/>
              <a:t>Sintaxis</a:t>
            </a:r>
            <a:r>
              <a:rPr lang="en-US" sz="2800" dirty="0"/>
              <a:t> de la </a:t>
            </a:r>
            <a:r>
              <a:rPr lang="en-US" sz="2800" dirty="0" err="1"/>
              <a:t>declaración</a:t>
            </a:r>
            <a:r>
              <a:rPr lang="en-US" sz="2800" dirty="0"/>
              <a:t> de una </a:t>
            </a:r>
            <a:r>
              <a:rPr lang="en-US" sz="2800" dirty="0" err="1"/>
              <a:t>clase</a:t>
            </a:r>
            <a:endParaRPr lang="en-US" sz="2800" dirty="0"/>
          </a:p>
        </p:txBody>
      </p:sp>
      <p:sp>
        <p:nvSpPr>
          <p:cNvPr id="5" name="Content Placeholder 2">
            <a:extLst>
              <a:ext uri="{FF2B5EF4-FFF2-40B4-BE49-F238E27FC236}">
                <a16:creationId xmlns:a16="http://schemas.microsoft.com/office/drawing/2014/main" id="{10BF0A43-7DCB-400B-A43B-FE1E4FB3669F}"/>
              </a:ext>
            </a:extLst>
          </p:cNvPr>
          <p:cNvSpPr>
            <a:spLocks noGrp="1"/>
          </p:cNvSpPr>
          <p:nvPr>
            <p:ph idx="1"/>
          </p:nvPr>
        </p:nvSpPr>
        <p:spPr>
          <a:xfrm>
            <a:off x="2394857" y="1465943"/>
            <a:ext cx="9797143" cy="5109027"/>
          </a:xfrm>
        </p:spPr>
        <p:txBody>
          <a:bodyPr>
            <a:normAutofit/>
          </a:bodyPr>
          <a:lstStyle/>
          <a:p>
            <a:pPr marL="0" indent="0">
              <a:buNone/>
            </a:pPr>
            <a:r>
              <a:rPr lang="en-US" sz="2900" i="1" dirty="0"/>
              <a:t>Class-Key  Attributes Class-Name : Base-Clause  </a:t>
            </a:r>
          </a:p>
          <a:p>
            <a:pPr marL="0" indent="0">
              <a:buNone/>
            </a:pPr>
            <a:r>
              <a:rPr lang="en-US" sz="2900" i="1" dirty="0"/>
              <a:t>{ Member-Specification }</a:t>
            </a:r>
            <a:endParaRPr lang="en-US" sz="2900" dirty="0"/>
          </a:p>
          <a:p>
            <a:endParaRPr lang="en-US" sz="3200" dirty="0"/>
          </a:p>
          <a:p>
            <a:r>
              <a:rPr lang="es-US" sz="2400" b="1" u="sng" dirty="0"/>
              <a:t>Class-</a:t>
            </a:r>
            <a:r>
              <a:rPr lang="es-US" sz="2400" b="1" u="sng" dirty="0" err="1"/>
              <a:t>Name</a:t>
            </a:r>
            <a:r>
              <a:rPr lang="es-US" sz="2400" b="1" u="sng" dirty="0"/>
              <a:t>:</a:t>
            </a:r>
            <a:r>
              <a:rPr lang="es-US" sz="2400" dirty="0"/>
              <a:t>  El nombre de la clase que se va a definir. Opcionalmente puede seguir esta declaración la palabra clave final (desde C++11), la cual indica que esta clase no puede ser heredada.</a:t>
            </a:r>
            <a:endParaRPr lang="en-US" sz="3200" dirty="0"/>
          </a:p>
          <a:p>
            <a:r>
              <a:rPr lang="es-US" sz="2400" b="1" u="sng" dirty="0"/>
              <a:t>Base-Clause:</a:t>
            </a:r>
            <a:r>
              <a:rPr lang="en-US" sz="2400" dirty="0"/>
              <a:t>  </a:t>
            </a:r>
            <a:r>
              <a:rPr lang="es-US" sz="2400" dirty="0"/>
              <a:t>Lista opcional de una o mas clases padres y el tipo de herencia para cada una.</a:t>
            </a:r>
          </a:p>
          <a:p>
            <a:r>
              <a:rPr lang="es-US" sz="2400" b="1" u="sng" dirty="0"/>
              <a:t>{</a:t>
            </a:r>
            <a:r>
              <a:rPr lang="es-US" sz="2400" b="1" u="sng" dirty="0" err="1"/>
              <a:t>Member-Specification</a:t>
            </a:r>
            <a:r>
              <a:rPr lang="es-US" sz="2400" b="1" u="sng" dirty="0"/>
              <a:t>}:</a:t>
            </a:r>
            <a:r>
              <a:rPr lang="es-US" sz="2400" dirty="0"/>
              <a:t>  Lista con la declaración de los miembros de una clase.</a:t>
            </a:r>
            <a:endParaRPr lang="en-US" sz="2400" dirty="0"/>
          </a:p>
          <a:p>
            <a:endParaRPr lang="en-US" dirty="0"/>
          </a:p>
          <a:p>
            <a:endParaRPr lang="en-US" dirty="0"/>
          </a:p>
        </p:txBody>
      </p:sp>
    </p:spTree>
    <p:extLst>
      <p:ext uri="{BB962C8B-B14F-4D97-AF65-F5344CB8AC3E}">
        <p14:creationId xmlns:p14="http://schemas.microsoft.com/office/powerpoint/2010/main" val="566793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A7B79-2B32-434B-978D-6B059691B031}"/>
              </a:ext>
            </a:extLst>
          </p:cNvPr>
          <p:cNvSpPr>
            <a:spLocks noGrp="1"/>
          </p:cNvSpPr>
          <p:nvPr>
            <p:ph type="title"/>
          </p:nvPr>
        </p:nvSpPr>
        <p:spPr>
          <a:xfrm>
            <a:off x="2592925" y="624110"/>
            <a:ext cx="8911687" cy="1280890"/>
          </a:xfrm>
        </p:spPr>
        <p:txBody>
          <a:bodyPr/>
          <a:lstStyle/>
          <a:p>
            <a:r>
              <a:rPr lang="en-US" dirty="0" err="1"/>
              <a:t>Clase</a:t>
            </a:r>
            <a:r>
              <a:rPr lang="en-US" dirty="0"/>
              <a:t> Unit</a:t>
            </a:r>
          </a:p>
        </p:txBody>
      </p:sp>
      <p:pic>
        <p:nvPicPr>
          <p:cNvPr id="4" name="Content Placeholder 3">
            <a:extLst>
              <a:ext uri="{FF2B5EF4-FFF2-40B4-BE49-F238E27FC236}">
                <a16:creationId xmlns:a16="http://schemas.microsoft.com/office/drawing/2014/main" id="{62695BC4-652B-4DA8-9FE5-2721DEF941D1}"/>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60620" y="1413158"/>
            <a:ext cx="9161561" cy="3799231"/>
          </a:xfrm>
          <a:prstGeom prst="rect">
            <a:avLst/>
          </a:prstGeom>
          <a:noFill/>
          <a:ln>
            <a:noFill/>
          </a:ln>
        </p:spPr>
      </p:pic>
      <p:sp>
        <p:nvSpPr>
          <p:cNvPr id="5" name="TextBox 4">
            <a:extLst>
              <a:ext uri="{FF2B5EF4-FFF2-40B4-BE49-F238E27FC236}">
                <a16:creationId xmlns:a16="http://schemas.microsoft.com/office/drawing/2014/main" id="{E752E5D4-8949-4AC9-BF8B-E9BB81B354CB}"/>
              </a:ext>
            </a:extLst>
          </p:cNvPr>
          <p:cNvSpPr txBox="1"/>
          <p:nvPr/>
        </p:nvSpPr>
        <p:spPr>
          <a:xfrm>
            <a:off x="2592923" y="5708070"/>
            <a:ext cx="8629257" cy="646331"/>
          </a:xfrm>
          <a:prstGeom prst="rect">
            <a:avLst/>
          </a:prstGeom>
          <a:noFill/>
        </p:spPr>
        <p:txBody>
          <a:bodyPr wrap="square" rtlCol="0">
            <a:spAutoFit/>
          </a:bodyPr>
          <a:lstStyle/>
          <a:p>
            <a:r>
              <a:rPr lang="es-US" dirty="0"/>
              <a:t>Que el constructor de la clase Unit declarado como </a:t>
            </a:r>
            <a:r>
              <a:rPr lang="es-US" dirty="0" err="1"/>
              <a:t>protected</a:t>
            </a:r>
            <a:r>
              <a:rPr lang="es-US" dirty="0"/>
              <a:t> significa que no se podrá crear una instancia de esta clase.</a:t>
            </a:r>
            <a:endParaRPr lang="en-US" dirty="0"/>
          </a:p>
        </p:txBody>
      </p:sp>
      <p:sp>
        <p:nvSpPr>
          <p:cNvPr id="6" name="TextBox 5">
            <a:extLst>
              <a:ext uri="{FF2B5EF4-FFF2-40B4-BE49-F238E27FC236}">
                <a16:creationId xmlns:a16="http://schemas.microsoft.com/office/drawing/2014/main" id="{61E1169F-2127-4D16-8BD0-A65FE8EC6561}"/>
              </a:ext>
            </a:extLst>
          </p:cNvPr>
          <p:cNvSpPr txBox="1"/>
          <p:nvPr/>
        </p:nvSpPr>
        <p:spPr>
          <a:xfrm>
            <a:off x="2592923" y="5260175"/>
            <a:ext cx="8629257" cy="400110"/>
          </a:xfrm>
          <a:prstGeom prst="rect">
            <a:avLst/>
          </a:prstGeom>
          <a:noFill/>
        </p:spPr>
        <p:txBody>
          <a:bodyPr wrap="square" rtlCol="0">
            <a:spAutoFit/>
          </a:bodyPr>
          <a:lstStyle/>
          <a:p>
            <a:r>
              <a:rPr lang="es-US" sz="2000" b="1" dirty="0"/>
              <a:t>¿</a:t>
            </a:r>
            <a:r>
              <a:rPr lang="en-US" sz="2000" b="1" dirty="0" err="1"/>
              <a:t>Qué</a:t>
            </a:r>
            <a:r>
              <a:rPr lang="en-US" sz="2000" b="1" dirty="0"/>
              <a:t> </a:t>
            </a:r>
            <a:r>
              <a:rPr lang="en-US" sz="2000" b="1" dirty="0" err="1"/>
              <a:t>significa</a:t>
            </a:r>
            <a:r>
              <a:rPr lang="en-US" sz="2000" b="1" dirty="0"/>
              <a:t> que el constructor sea protected?</a:t>
            </a:r>
          </a:p>
        </p:txBody>
      </p:sp>
    </p:spTree>
    <p:extLst>
      <p:ext uri="{BB962C8B-B14F-4D97-AF65-F5344CB8AC3E}">
        <p14:creationId xmlns:p14="http://schemas.microsoft.com/office/powerpoint/2010/main" val="3932121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DD9EAF1-CF6B-436A-91A3-741C61551F5A}"/>
              </a:ext>
            </a:extLst>
          </p:cNvPr>
          <p:cNvSpPr>
            <a:spLocks noGrp="1"/>
          </p:cNvSpPr>
          <p:nvPr>
            <p:ph type="title"/>
          </p:nvPr>
        </p:nvSpPr>
        <p:spPr>
          <a:xfrm>
            <a:off x="2660073" y="574286"/>
            <a:ext cx="8911687" cy="1280890"/>
          </a:xfrm>
        </p:spPr>
        <p:txBody>
          <a:bodyPr/>
          <a:lstStyle/>
          <a:p>
            <a:r>
              <a:rPr lang="en-US" dirty="0"/>
              <a:t>Raza </a:t>
            </a:r>
            <a:r>
              <a:rPr lang="en-US" dirty="0" err="1"/>
              <a:t>Zerg</a:t>
            </a:r>
            <a:endParaRPr lang="en-US" dirty="0"/>
          </a:p>
        </p:txBody>
      </p:sp>
      <p:pic>
        <p:nvPicPr>
          <p:cNvPr id="3" name="Imagen 2">
            <a:extLst>
              <a:ext uri="{FF2B5EF4-FFF2-40B4-BE49-F238E27FC236}">
                <a16:creationId xmlns:a16="http://schemas.microsoft.com/office/drawing/2014/main" id="{B95EEE59-F253-4386-87A1-30698B8F7046}"/>
              </a:ext>
            </a:extLst>
          </p:cNvPr>
          <p:cNvPicPr>
            <a:picLocks noChangeAspect="1"/>
          </p:cNvPicPr>
          <p:nvPr/>
        </p:nvPicPr>
        <p:blipFill>
          <a:blip r:embed="rId2"/>
          <a:stretch>
            <a:fillRect/>
          </a:stretch>
        </p:blipFill>
        <p:spPr>
          <a:xfrm>
            <a:off x="1331780" y="2282041"/>
            <a:ext cx="10239980" cy="3127085"/>
          </a:xfrm>
          <a:prstGeom prst="rect">
            <a:avLst/>
          </a:prstGeom>
        </p:spPr>
      </p:pic>
    </p:spTree>
    <p:extLst>
      <p:ext uri="{BB962C8B-B14F-4D97-AF65-F5344CB8AC3E}">
        <p14:creationId xmlns:p14="http://schemas.microsoft.com/office/powerpoint/2010/main" val="3302357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69FAA-39ED-408B-836F-8DE711153F27}"/>
              </a:ext>
            </a:extLst>
          </p:cNvPr>
          <p:cNvSpPr>
            <a:spLocks noGrp="1"/>
          </p:cNvSpPr>
          <p:nvPr>
            <p:ph type="title"/>
          </p:nvPr>
        </p:nvSpPr>
        <p:spPr/>
        <p:txBody>
          <a:bodyPr/>
          <a:lstStyle/>
          <a:p>
            <a:r>
              <a:rPr lang="en-US" dirty="0"/>
              <a:t>Raza </a:t>
            </a:r>
            <a:r>
              <a:rPr lang="en-US" dirty="0" err="1"/>
              <a:t>Protoss</a:t>
            </a:r>
            <a:endParaRPr lang="en-US" dirty="0"/>
          </a:p>
        </p:txBody>
      </p:sp>
      <p:pic>
        <p:nvPicPr>
          <p:cNvPr id="5" name="Imagen 4">
            <a:extLst>
              <a:ext uri="{FF2B5EF4-FFF2-40B4-BE49-F238E27FC236}">
                <a16:creationId xmlns:a16="http://schemas.microsoft.com/office/drawing/2014/main" id="{AF10AAF4-7C7A-458A-8132-175D1C5F0DDC}"/>
              </a:ext>
            </a:extLst>
          </p:cNvPr>
          <p:cNvPicPr>
            <a:picLocks noChangeAspect="1"/>
          </p:cNvPicPr>
          <p:nvPr/>
        </p:nvPicPr>
        <p:blipFill>
          <a:blip r:embed="rId2"/>
          <a:stretch>
            <a:fillRect/>
          </a:stretch>
        </p:blipFill>
        <p:spPr>
          <a:xfrm>
            <a:off x="606984" y="2564505"/>
            <a:ext cx="11164306" cy="3372656"/>
          </a:xfrm>
          <a:prstGeom prst="rect">
            <a:avLst/>
          </a:prstGeom>
        </p:spPr>
      </p:pic>
    </p:spTree>
    <p:extLst>
      <p:ext uri="{BB962C8B-B14F-4D97-AF65-F5344CB8AC3E}">
        <p14:creationId xmlns:p14="http://schemas.microsoft.com/office/powerpoint/2010/main" val="271868236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1595</TotalTime>
  <Words>2445</Words>
  <Application>Microsoft Office PowerPoint</Application>
  <PresentationFormat>Panorámica</PresentationFormat>
  <Paragraphs>346</Paragraphs>
  <Slides>50</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50</vt:i4>
      </vt:variant>
    </vt:vector>
  </HeadingPairs>
  <TitlesOfParts>
    <vt:vector size="56" baseType="lpstr">
      <vt:lpstr>Arial</vt:lpstr>
      <vt:lpstr>Calibri</vt:lpstr>
      <vt:lpstr>Century Gothic</vt:lpstr>
      <vt:lpstr>Consolas</vt:lpstr>
      <vt:lpstr>Wingdings 3</vt:lpstr>
      <vt:lpstr>Wisp</vt:lpstr>
      <vt:lpstr>Presentación de PowerPoint</vt:lpstr>
      <vt:lpstr>Herencia y Genericidad C++</vt:lpstr>
      <vt:lpstr>Presentación de PowerPoint</vt:lpstr>
      <vt:lpstr>¿Qué es una clase?</vt:lpstr>
      <vt:lpstr>Sintaxis de la declaración de una clase</vt:lpstr>
      <vt:lpstr>Sintaxis de la declaración de una clase</vt:lpstr>
      <vt:lpstr>Clase Unit</vt:lpstr>
      <vt:lpstr>Raza Zerg</vt:lpstr>
      <vt:lpstr>Raza Protoss</vt:lpstr>
      <vt:lpstr>Raza Terran </vt:lpstr>
      <vt:lpstr>Herencia Múltiple</vt:lpstr>
      <vt:lpstr>¿Es necesaria la herencia múltiple? </vt:lpstr>
      <vt:lpstr>Sintaxis para declarar la Herencia </vt:lpstr>
      <vt:lpstr>¿Cuál es el tipo de herencia por defecto?</vt:lpstr>
      <vt:lpstr>¿Qué representan los modificadores de acceso dentro de una clase?</vt:lpstr>
      <vt:lpstr>¿Qué representan los modificadores de acceso para la herencia?</vt:lpstr>
      <vt:lpstr>Ejemplo</vt:lpstr>
      <vt:lpstr>Ejemplo</vt:lpstr>
      <vt:lpstr>Ejemplo</vt:lpstr>
      <vt:lpstr>Ejemplo</vt:lpstr>
      <vt:lpstr>¿Cómo se representa en memoria la herencia en C++? </vt:lpstr>
      <vt:lpstr>¿Cómo se representa en memoria la herencia en C++? </vt:lpstr>
      <vt:lpstr>Presentación de PowerPoint</vt:lpstr>
      <vt:lpstr>Palabra clave Virtual</vt:lpstr>
      <vt:lpstr>Herencia Virtual</vt:lpstr>
      <vt:lpstr>¿Qué problemas trae la herencia múltiple con respecto a la representación en memoria de la herencia? </vt:lpstr>
      <vt:lpstr>Presentación de PowerPoint</vt:lpstr>
      <vt:lpstr>Genericidad con templates. </vt:lpstr>
      <vt:lpstr>¿Qué es un template? </vt:lpstr>
      <vt:lpstr>¿Cómo se declara un template? </vt:lpstr>
      <vt:lpstr>¿Solo typename?</vt:lpstr>
      <vt:lpstr>Function Templates</vt:lpstr>
      <vt:lpstr>¿Cómo sabemos que funcionalidad tiene el tipo T?</vt:lpstr>
      <vt:lpstr>En algunos casos no es tan simple!</vt:lpstr>
      <vt:lpstr>Sobrecarga de funciones.  ¿Sobrecarga de function templates también?</vt:lpstr>
      <vt:lpstr>Computando funciones en tiempo de compilación</vt:lpstr>
      <vt:lpstr>Class templates</vt:lpstr>
      <vt:lpstr>Nested dependent type names: un error muy común </vt:lpstr>
      <vt:lpstr>Uso parcial de class templates</vt:lpstr>
      <vt:lpstr>Restricciones sobre los templates</vt:lpstr>
      <vt:lpstr>¿Cómo comprueba la validez de un template el compilador?</vt:lpstr>
      <vt:lpstr>Patrón Singleton</vt:lpstr>
      <vt:lpstr>Presentación de PowerPoint</vt:lpstr>
      <vt:lpstr>Ejemplo</vt:lpstr>
      <vt:lpstr>Especialización de templates</vt:lpstr>
      <vt:lpstr>Un nuevo recurso, un nuevo problema</vt:lpstr>
      <vt:lpstr>Presentación de PowerPoint</vt:lpstr>
      <vt:lpstr>Emulando Especialización Parcial de Funciones</vt:lpstr>
      <vt:lpstr>Implemente algunos ejemplos de poderes, unidades y héroes.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Herencia y Genericidad C++</dc:title>
  <dc:creator>Windows User</dc:creator>
  <cp:lastModifiedBy>Karla La Amenaza</cp:lastModifiedBy>
  <cp:revision>41</cp:revision>
  <dcterms:created xsi:type="dcterms:W3CDTF">2020-02-27T02:33:09Z</dcterms:created>
  <dcterms:modified xsi:type="dcterms:W3CDTF">2020-03-04T06:21:11Z</dcterms:modified>
</cp:coreProperties>
</file>