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0"/>
  </p:notesMasterIdLst>
  <p:sldIdLst>
    <p:sldId id="258" r:id="rId3"/>
    <p:sldId id="310" r:id="rId4"/>
    <p:sldId id="311" r:id="rId5"/>
    <p:sldId id="314" r:id="rId6"/>
    <p:sldId id="315" r:id="rId7"/>
    <p:sldId id="257" r:id="rId8"/>
    <p:sldId id="259" r:id="rId9"/>
    <p:sldId id="261" r:id="rId10"/>
    <p:sldId id="320" r:id="rId11"/>
    <p:sldId id="265" r:id="rId12"/>
    <p:sldId id="266" r:id="rId13"/>
    <p:sldId id="267" r:id="rId14"/>
    <p:sldId id="319" r:id="rId15"/>
    <p:sldId id="270" r:id="rId16"/>
    <p:sldId id="271" r:id="rId17"/>
    <p:sldId id="272" r:id="rId18"/>
    <p:sldId id="273" r:id="rId19"/>
    <p:sldId id="274" r:id="rId20"/>
    <p:sldId id="275" r:id="rId21"/>
    <p:sldId id="321" r:id="rId22"/>
    <p:sldId id="334" r:id="rId23"/>
    <p:sldId id="322" r:id="rId24"/>
    <p:sldId id="323" r:id="rId25"/>
    <p:sldId id="324" r:id="rId26"/>
    <p:sldId id="325" r:id="rId27"/>
    <p:sldId id="326" r:id="rId28"/>
    <p:sldId id="344" r:id="rId29"/>
    <p:sldId id="327" r:id="rId30"/>
    <p:sldId id="328" r:id="rId31"/>
    <p:sldId id="329" r:id="rId32"/>
    <p:sldId id="330" r:id="rId33"/>
    <p:sldId id="331" r:id="rId34"/>
    <p:sldId id="332" r:id="rId35"/>
    <p:sldId id="333" r:id="rId36"/>
    <p:sldId id="290" r:id="rId37"/>
    <p:sldId id="297" r:id="rId38"/>
    <p:sldId id="299" r:id="rId39"/>
    <p:sldId id="316" r:id="rId40"/>
    <p:sldId id="317" r:id="rId41"/>
    <p:sldId id="318" r:id="rId42"/>
    <p:sldId id="298" r:id="rId43"/>
    <p:sldId id="335" r:id="rId44"/>
    <p:sldId id="301" r:id="rId45"/>
    <p:sldId id="336" r:id="rId46"/>
    <p:sldId id="337" r:id="rId47"/>
    <p:sldId id="338" r:id="rId48"/>
    <p:sldId id="303" r:id="rId49"/>
    <p:sldId id="340" r:id="rId50"/>
    <p:sldId id="339" r:id="rId51"/>
    <p:sldId id="304" r:id="rId52"/>
    <p:sldId id="305" r:id="rId53"/>
    <p:sldId id="306" r:id="rId54"/>
    <p:sldId id="341" r:id="rId55"/>
    <p:sldId id="342" r:id="rId56"/>
    <p:sldId id="343" r:id="rId57"/>
    <p:sldId id="309" r:id="rId58"/>
    <p:sldId id="307" r:id="rId5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24" autoAdjust="0"/>
    <p:restoredTop sz="62285" autoAdjust="0"/>
  </p:normalViewPr>
  <p:slideViewPr>
    <p:cSldViewPr snapToGrid="0">
      <p:cViewPr varScale="1">
        <p:scale>
          <a:sx n="54" d="100"/>
          <a:sy n="54" d="100"/>
        </p:scale>
        <p:origin x="18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D54AFA-9596-42F2-85DA-87815B8EE734}" type="datetimeFigureOut">
              <a:rPr lang="es-ES" smtClean="0"/>
              <a:t>27/02/2020</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36D2CC-CF3D-4A10-BCE0-F470E1B6043E}" type="slidenum">
              <a:rPr lang="es-ES" smtClean="0"/>
              <a:t>‹#›</a:t>
            </a:fld>
            <a:endParaRPr lang="es-ES"/>
          </a:p>
        </p:txBody>
      </p:sp>
    </p:spTree>
    <p:extLst>
      <p:ext uri="{BB962C8B-B14F-4D97-AF65-F5344CB8AC3E}">
        <p14:creationId xmlns:p14="http://schemas.microsoft.com/office/powerpoint/2010/main" val="1004431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C++ Moderno destaca la estrategia para el manejo de recursos RAII (</a:t>
            </a:r>
            <a:r>
              <a:rPr lang="es-ES" sz="1200" i="1" kern="1200" dirty="0" err="1" smtClean="0">
                <a:solidFill>
                  <a:schemeClr val="tx1"/>
                </a:solidFill>
                <a:effectLst/>
                <a:latin typeface="+mn-lt"/>
                <a:ea typeface="+mn-ea"/>
                <a:cs typeface="+mn-cs"/>
              </a:rPr>
              <a:t>Resource</a:t>
            </a:r>
            <a:r>
              <a:rPr lang="es-ES" sz="1200" i="1" kern="1200" dirty="0" smtClean="0">
                <a:solidFill>
                  <a:schemeClr val="tx1"/>
                </a:solidFill>
                <a:effectLst/>
                <a:latin typeface="+mn-lt"/>
                <a:ea typeface="+mn-ea"/>
                <a:cs typeface="+mn-cs"/>
              </a:rPr>
              <a:t> </a:t>
            </a:r>
            <a:r>
              <a:rPr lang="es-ES" sz="1200" i="1" kern="1200" dirty="0" err="1" smtClean="0">
                <a:solidFill>
                  <a:schemeClr val="tx1"/>
                </a:solidFill>
                <a:effectLst/>
                <a:latin typeface="+mn-lt"/>
                <a:ea typeface="+mn-ea"/>
                <a:cs typeface="+mn-cs"/>
              </a:rPr>
              <a:t>Acquisition</a:t>
            </a:r>
            <a:r>
              <a:rPr lang="es-ES" sz="1200" i="1" kern="1200" dirty="0" smtClean="0">
                <a:solidFill>
                  <a:schemeClr val="tx1"/>
                </a:solidFill>
                <a:effectLst/>
                <a:latin typeface="+mn-lt"/>
                <a:ea typeface="+mn-ea"/>
                <a:cs typeface="+mn-cs"/>
              </a:rPr>
              <a:t> </a:t>
            </a:r>
            <a:r>
              <a:rPr lang="es-ES" sz="1200" i="1" kern="1200" dirty="0" err="1" smtClean="0">
                <a:solidFill>
                  <a:schemeClr val="tx1"/>
                </a:solidFill>
                <a:effectLst/>
                <a:latin typeface="+mn-lt"/>
                <a:ea typeface="+mn-ea"/>
                <a:cs typeface="+mn-cs"/>
              </a:rPr>
              <a:t>Is</a:t>
            </a:r>
            <a:r>
              <a:rPr lang="es-ES" sz="1200" i="1" kern="1200" dirty="0" smtClean="0">
                <a:solidFill>
                  <a:schemeClr val="tx1"/>
                </a:solidFill>
                <a:effectLst/>
                <a:latin typeface="+mn-lt"/>
                <a:ea typeface="+mn-ea"/>
                <a:cs typeface="+mn-cs"/>
              </a:rPr>
              <a:t> </a:t>
            </a:r>
            <a:r>
              <a:rPr lang="es-ES" sz="1200" i="1" kern="1200" dirty="0" err="1" smtClean="0">
                <a:solidFill>
                  <a:schemeClr val="tx1"/>
                </a:solidFill>
                <a:effectLst/>
                <a:latin typeface="+mn-lt"/>
                <a:ea typeface="+mn-ea"/>
                <a:cs typeface="+mn-cs"/>
              </a:rPr>
              <a:t>Initialization</a:t>
            </a:r>
            <a:r>
              <a:rPr lang="es-ES" sz="1200" kern="1200" dirty="0" smtClean="0">
                <a:solidFill>
                  <a:schemeClr val="tx1"/>
                </a:solidFill>
                <a:effectLst/>
                <a:latin typeface="+mn-lt"/>
                <a:ea typeface="+mn-ea"/>
                <a:cs typeface="+mn-cs"/>
              </a:rPr>
              <a:t>). La cual se encarga de liberar y reservar recursos en C++ y es utilizada en varios lenguajes orientados a objetos. En esta, los recursos se adquieren en la inicialización y son liberados en la destrucción del objeto, y garantiza que el único código que va a ser ejecutado después de ser lanzada una excepción son los destructores de los objetos que quedaron en la pila. Con esta técnica se garantiza un mecanismo de limpieza determinista, debido a que, es el usuario el encargado de eliminar los recursos que ya no se utilice. Esta eliminación determinista se contrapone a la seguida por otros lenguajes como C#, el que sigue una estrategia no determinista al utilizar una estrategia de </a:t>
            </a:r>
            <a:r>
              <a:rPr lang="es-ES" sz="1200" i="1" kern="1200" dirty="0" smtClean="0">
                <a:solidFill>
                  <a:schemeClr val="tx1"/>
                </a:solidFill>
                <a:effectLst/>
                <a:latin typeface="+mn-lt"/>
                <a:ea typeface="+mn-ea"/>
                <a:cs typeface="+mn-cs"/>
              </a:rPr>
              <a:t>GarbageCollection</a:t>
            </a:r>
            <a:r>
              <a:rPr lang="es-ES" sz="1200" kern="1200" dirty="0" smtClean="0">
                <a:solidFill>
                  <a:schemeClr val="tx1"/>
                </a:solidFill>
                <a:effectLst/>
                <a:latin typeface="+mn-lt"/>
                <a:ea typeface="+mn-ea"/>
                <a:cs typeface="+mn-cs"/>
              </a:rPr>
              <a:t>. </a:t>
            </a:r>
          </a:p>
          <a:p>
            <a:r>
              <a:rPr lang="es-ES" sz="1200" kern="1200" dirty="0" smtClean="0">
                <a:solidFill>
                  <a:schemeClr val="tx1"/>
                </a:solidFill>
                <a:effectLst/>
                <a:latin typeface="+mn-lt"/>
                <a:ea typeface="+mn-ea"/>
                <a:cs typeface="+mn-cs"/>
              </a:rPr>
              <a:t>Uno de los errores principales en la programación de estilo C es la pérdida de memoria. Las fugas a menudo se deben a un error al llamar a </a:t>
            </a:r>
            <a:r>
              <a:rPr lang="es-ES" sz="1200" kern="1200" dirty="0" err="1" smtClean="0">
                <a:solidFill>
                  <a:schemeClr val="tx1"/>
                </a:solidFill>
                <a:effectLst/>
                <a:latin typeface="+mn-lt"/>
                <a:ea typeface="+mn-ea"/>
                <a:cs typeface="+mn-cs"/>
              </a:rPr>
              <a:t>delete</a:t>
            </a:r>
            <a:r>
              <a:rPr lang="es-ES" sz="1200" b="1" kern="1200" dirty="0" smtClean="0">
                <a:solidFill>
                  <a:schemeClr val="tx1"/>
                </a:solidFill>
                <a:effectLst/>
                <a:latin typeface="+mn-lt"/>
                <a:ea typeface="+mn-ea"/>
                <a:cs typeface="+mn-cs"/>
              </a:rPr>
              <a:t> </a:t>
            </a:r>
            <a:r>
              <a:rPr lang="es-ES" sz="1200" kern="1200" dirty="0" smtClean="0">
                <a:solidFill>
                  <a:schemeClr val="tx1"/>
                </a:solidFill>
                <a:effectLst/>
                <a:latin typeface="+mn-lt"/>
                <a:ea typeface="+mn-ea"/>
                <a:cs typeface="+mn-cs"/>
              </a:rPr>
              <a:t>para la memoria asignada con new. C++ Moderno nos brinda en una manera fácil de resolver este problema a través de los punteros inteligentes, lo cual abordaremos con mayor nivel de especificación más adelante.</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Un puntero inteligente controla la asignación y eliminación de la memoria que posee. Por ejemplo, si una instancia creada con el new tiene tipos por valor y tipos por referencia entre sus miembros, y se le hace </a:t>
            </a:r>
            <a:r>
              <a:rPr lang="es-ES" sz="1200" kern="1200" dirty="0" err="1" smtClean="0">
                <a:solidFill>
                  <a:schemeClr val="tx1"/>
                </a:solidFill>
                <a:effectLst/>
                <a:latin typeface="+mn-lt"/>
                <a:ea typeface="+mn-ea"/>
                <a:cs typeface="+mn-cs"/>
              </a:rPr>
              <a:t>delete</a:t>
            </a:r>
            <a:r>
              <a:rPr lang="es-ES" sz="1200" b="1" kern="1200" dirty="0" smtClean="0">
                <a:solidFill>
                  <a:schemeClr val="tx1"/>
                </a:solidFill>
                <a:effectLst/>
                <a:latin typeface="+mn-lt"/>
                <a:ea typeface="+mn-ea"/>
                <a:cs typeface="+mn-cs"/>
              </a:rPr>
              <a:t> </a:t>
            </a:r>
            <a:r>
              <a:rPr lang="es-ES" sz="1200" kern="1200" dirty="0" smtClean="0">
                <a:solidFill>
                  <a:schemeClr val="tx1"/>
                </a:solidFill>
                <a:effectLst/>
                <a:latin typeface="+mn-lt"/>
                <a:ea typeface="+mn-ea"/>
                <a:cs typeface="+mn-cs"/>
              </a:rPr>
              <a:t>solamente se destruirá la memoria de los tipos por valor y la variable que guarda la dirección de memoria de los tipos por referencia, pero no a lo que apuntan estos últimos. Sin embargo, si utilizáramos un puntero inteligente y decidiésemos que queremos liberar su memoria, bastaría con llamar a su método destructor, el cual se encargará de encapsular los llamados a los </a:t>
            </a:r>
            <a:r>
              <a:rPr lang="es-ES" sz="1200" kern="1200" dirty="0" err="1" smtClean="0">
                <a:solidFill>
                  <a:schemeClr val="tx1"/>
                </a:solidFill>
                <a:effectLst/>
                <a:latin typeface="+mn-lt"/>
                <a:ea typeface="+mn-ea"/>
                <a:cs typeface="+mn-cs"/>
              </a:rPr>
              <a:t>delete</a:t>
            </a:r>
            <a:r>
              <a:rPr lang="es-ES" sz="1200" b="1" kern="1200" dirty="0" smtClean="0">
                <a:solidFill>
                  <a:schemeClr val="tx1"/>
                </a:solidFill>
                <a:effectLst/>
                <a:latin typeface="+mn-lt"/>
                <a:ea typeface="+mn-ea"/>
                <a:cs typeface="+mn-cs"/>
              </a:rPr>
              <a:t> </a:t>
            </a:r>
            <a:r>
              <a:rPr lang="es-ES" sz="1200" kern="1200" dirty="0" smtClean="0">
                <a:solidFill>
                  <a:schemeClr val="tx1"/>
                </a:solidFill>
                <a:effectLst/>
                <a:latin typeface="+mn-lt"/>
                <a:ea typeface="+mn-ea"/>
                <a:cs typeface="+mn-cs"/>
              </a:rPr>
              <a:t>de cada uno de los recursos del tipo en cuestión.</a:t>
            </a:r>
          </a:p>
          <a:p>
            <a:endParaRPr lang="es-ES" dirty="0"/>
          </a:p>
        </p:txBody>
      </p:sp>
      <p:sp>
        <p:nvSpPr>
          <p:cNvPr id="4" name="Slide Number Placeholder 3"/>
          <p:cNvSpPr>
            <a:spLocks noGrp="1"/>
          </p:cNvSpPr>
          <p:nvPr>
            <p:ph type="sldNum" sz="quarter" idx="10"/>
          </p:nvPr>
        </p:nvSpPr>
        <p:spPr/>
        <p:txBody>
          <a:bodyPr/>
          <a:lstStyle/>
          <a:p>
            <a:fld id="{3936D2CC-CF3D-4A10-BCE0-F470E1B6043E}" type="slidenum">
              <a:rPr lang="es-ES" smtClean="0"/>
              <a:t>7</a:t>
            </a:fld>
            <a:endParaRPr lang="es-ES"/>
          </a:p>
        </p:txBody>
      </p:sp>
    </p:spTree>
    <p:extLst>
      <p:ext uri="{BB962C8B-B14F-4D97-AF65-F5344CB8AC3E}">
        <p14:creationId xmlns:p14="http://schemas.microsoft.com/office/powerpoint/2010/main" val="626701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latin typeface="Arial" panose="020B0604020202020204" pitchFamily="34" charset="0"/>
                <a:ea typeface="Calibri" panose="020F0502020204030204" pitchFamily="34" charset="0"/>
                <a:cs typeface="Times New Roman" panose="02020603050405020304" pitchFamily="18" charset="0"/>
              </a:rPr>
              <a:t>La sintaxis seleccionada para inicialización </a:t>
            </a:r>
            <a:r>
              <a:rPr lang="es-ES" dirty="0" smtClean="0">
                <a:latin typeface="Arial" panose="020B0604020202020204" pitchFamily="34" charset="0"/>
                <a:ea typeface="Calibri" panose="020F0502020204030204" pitchFamily="34" charset="0"/>
                <a:cs typeface="Times New Roman" panose="02020603050405020304" pitchFamily="18" charset="0"/>
              </a:rPr>
              <a:t>de objetos en C++11 puede ser especificada con paréntesis, un signo de igual o llaves.</a:t>
            </a:r>
            <a:endParaRPr lang="es-ES" dirty="0" smtClean="0">
              <a:latin typeface="Calibri" panose="020F0502020204030204" pitchFamily="34" charset="0"/>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Para los tipos </a:t>
            </a:r>
            <a:r>
              <a:rPr lang="es-ES" sz="1200" i="1" kern="1200" dirty="0" err="1" smtClean="0">
                <a:solidFill>
                  <a:schemeClr val="tx1"/>
                </a:solidFill>
                <a:effectLst/>
                <a:latin typeface="+mn-lt"/>
                <a:ea typeface="+mn-ea"/>
                <a:cs typeface="+mn-cs"/>
              </a:rPr>
              <a:t>built</a:t>
            </a:r>
            <a:r>
              <a:rPr lang="es-ES" sz="1200" i="1" kern="1200" dirty="0" smtClean="0">
                <a:solidFill>
                  <a:schemeClr val="tx1"/>
                </a:solidFill>
                <a:effectLst/>
                <a:latin typeface="+mn-lt"/>
                <a:ea typeface="+mn-ea"/>
                <a:cs typeface="+mn-cs"/>
              </a:rPr>
              <a:t>-in</a:t>
            </a:r>
            <a:r>
              <a:rPr lang="es-ES" sz="1200" kern="1200" dirty="0" smtClean="0">
                <a:solidFill>
                  <a:schemeClr val="tx1"/>
                </a:solidFill>
                <a:effectLst/>
                <a:latin typeface="+mn-lt"/>
                <a:ea typeface="+mn-ea"/>
                <a:cs typeface="+mn-cs"/>
              </a:rPr>
              <a:t> como </a:t>
            </a:r>
            <a:r>
              <a:rPr lang="es-ES" sz="1200" i="1" kern="1200" dirty="0" err="1" smtClean="0">
                <a:solidFill>
                  <a:schemeClr val="tx1"/>
                </a:solidFill>
                <a:effectLst/>
                <a:latin typeface="+mn-lt"/>
                <a:ea typeface="+mn-ea"/>
                <a:cs typeface="+mn-cs"/>
              </a:rPr>
              <a:t>int</a:t>
            </a:r>
            <a:r>
              <a:rPr lang="es-ES" sz="1200" kern="1200" dirty="0" smtClean="0">
                <a:solidFill>
                  <a:schemeClr val="tx1"/>
                </a:solidFill>
                <a:effectLst/>
                <a:latin typeface="+mn-lt"/>
                <a:ea typeface="+mn-ea"/>
                <a:cs typeface="+mn-cs"/>
              </a:rPr>
              <a:t>, la diferencia es académica, pero para los tipos definidos por el usuario es importante diferenciar la inicialización de la asignación, ya que distintos llamados de funciones son involucrados, tanto las</a:t>
            </a:r>
            <a:r>
              <a:rPr lang="es-ES" sz="1200" kern="1200" baseline="0" dirty="0" smtClean="0">
                <a:solidFill>
                  <a:schemeClr val="tx1"/>
                </a:solidFill>
                <a:effectLst/>
                <a:latin typeface="+mn-lt"/>
                <a:ea typeface="+mn-ea"/>
                <a:cs typeface="+mn-cs"/>
              </a:rPr>
              <a:t> llaves como el = nos permiten inicializar valores para miembros no estáticos de datos, pero no sucede </a:t>
            </a:r>
            <a:r>
              <a:rPr lang="es-ES" sz="1200" kern="1200" baseline="0" dirty="0" err="1" smtClean="0">
                <a:solidFill>
                  <a:schemeClr val="tx1"/>
                </a:solidFill>
                <a:effectLst/>
                <a:latin typeface="+mn-lt"/>
                <a:ea typeface="+mn-ea"/>
                <a:cs typeface="+mn-cs"/>
              </a:rPr>
              <a:t>asi</a:t>
            </a:r>
            <a:r>
              <a:rPr lang="es-ES" sz="1200" kern="1200" baseline="0" dirty="0" smtClean="0">
                <a:solidFill>
                  <a:schemeClr val="tx1"/>
                </a:solidFill>
                <a:effectLst/>
                <a:latin typeface="+mn-lt"/>
                <a:ea typeface="+mn-ea"/>
                <a:cs typeface="+mn-cs"/>
              </a:rPr>
              <a:t> con los paréntesis. </a:t>
            </a:r>
            <a:r>
              <a:rPr lang="en-CA" dirty="0" err="1" smtClean="0"/>
              <a:t>Poner</a:t>
            </a:r>
            <a:r>
              <a:rPr lang="en-CA" dirty="0" smtClean="0"/>
              <a:t> el </a:t>
            </a:r>
            <a:r>
              <a:rPr lang="en-CA" dirty="0" err="1" smtClean="0"/>
              <a:t>ejemplo</a:t>
            </a:r>
            <a:r>
              <a:rPr lang="en-CA" baseline="0" dirty="0" smtClean="0"/>
              <a:t> de </a:t>
            </a:r>
            <a:r>
              <a:rPr lang="en-CA" baseline="0" dirty="0" err="1" smtClean="0"/>
              <a:t>una</a:t>
            </a:r>
            <a:r>
              <a:rPr lang="en-CA" baseline="0" dirty="0" smtClean="0"/>
              <a:t> </a:t>
            </a:r>
            <a:r>
              <a:rPr lang="en-CA" baseline="0" dirty="0" err="1" smtClean="0"/>
              <a:t>clase</a:t>
            </a:r>
            <a:r>
              <a:rPr lang="en-CA" baseline="0" dirty="0" smtClean="0"/>
              <a:t> </a:t>
            </a:r>
            <a:r>
              <a:rPr lang="en-CA" baseline="0" dirty="0" err="1" smtClean="0"/>
              <a:t>cuyos</a:t>
            </a:r>
            <a:r>
              <a:rPr lang="en-CA" baseline="0" dirty="0" smtClean="0"/>
              <a:t> </a:t>
            </a:r>
            <a:r>
              <a:rPr lang="en-CA" baseline="0" dirty="0" err="1" smtClean="0"/>
              <a:t>miembros</a:t>
            </a:r>
            <a:r>
              <a:rPr lang="en-CA" baseline="0" dirty="0" smtClean="0"/>
              <a:t>  </a:t>
            </a:r>
            <a:r>
              <a:rPr lang="en-CA" baseline="0" dirty="0" err="1" smtClean="0"/>
              <a:t>enteros</a:t>
            </a:r>
            <a:r>
              <a:rPr lang="en-CA" baseline="0" dirty="0" smtClean="0"/>
              <a:t> </a:t>
            </a:r>
            <a:r>
              <a:rPr lang="en-CA" baseline="0" dirty="0" err="1" smtClean="0"/>
              <a:t>x,y,z</a:t>
            </a:r>
            <a:r>
              <a:rPr lang="en-CA" baseline="0" dirty="0" smtClean="0"/>
              <a:t> se </a:t>
            </a:r>
            <a:r>
              <a:rPr lang="en-CA" baseline="0" dirty="0" err="1" smtClean="0"/>
              <a:t>declaren</a:t>
            </a:r>
            <a:r>
              <a:rPr lang="en-CA" baseline="0" dirty="0" smtClean="0"/>
              <a:t> con {} = ()</a:t>
            </a:r>
          </a:p>
        </p:txBody>
      </p:sp>
      <p:sp>
        <p:nvSpPr>
          <p:cNvPr id="4" name="Slide Number Placeholder 3"/>
          <p:cNvSpPr>
            <a:spLocks noGrp="1"/>
          </p:cNvSpPr>
          <p:nvPr>
            <p:ph type="sldNum" sz="quarter" idx="10"/>
          </p:nvPr>
        </p:nvSpPr>
        <p:spPr/>
        <p:txBody>
          <a:bodyPr/>
          <a:lstStyle/>
          <a:p>
            <a:fld id="{3936D2CC-CF3D-4A10-BCE0-F470E1B6043E}" type="slidenum">
              <a:rPr lang="es-ES" smtClean="0"/>
              <a:t>30</a:t>
            </a:fld>
            <a:endParaRPr lang="es-ES"/>
          </a:p>
        </p:txBody>
      </p:sp>
    </p:spTree>
    <p:extLst>
      <p:ext uri="{BB962C8B-B14F-4D97-AF65-F5344CB8AC3E}">
        <p14:creationId xmlns:p14="http://schemas.microsoft.com/office/powerpoint/2010/main" val="4179474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Otra de las características de la inicialización con llaves es la inmunidad de las molestias del </a:t>
            </a:r>
            <a:r>
              <a:rPr lang="es-ES" sz="1200" kern="1200" dirty="0" err="1" smtClean="0">
                <a:solidFill>
                  <a:schemeClr val="tx1"/>
                </a:solidFill>
                <a:effectLst/>
                <a:latin typeface="+mn-lt"/>
                <a:ea typeface="+mn-ea"/>
                <a:cs typeface="+mn-cs"/>
              </a:rPr>
              <a:t>parser</a:t>
            </a:r>
            <a:r>
              <a:rPr lang="es-ES" sz="1200" kern="1200" dirty="0" smtClean="0">
                <a:solidFill>
                  <a:schemeClr val="tx1"/>
                </a:solidFill>
                <a:effectLst/>
                <a:latin typeface="+mn-lt"/>
                <a:ea typeface="+mn-ea"/>
                <a:cs typeface="+mn-cs"/>
              </a:rPr>
              <a:t> de C++, </a:t>
            </a:r>
            <a:r>
              <a:rPr lang="es-ES" sz="1200" dirty="0" smtClean="0"/>
              <a:t>una efecto secundario de las reglas de C++ que plantea que todo lo que pueda ser </a:t>
            </a:r>
            <a:r>
              <a:rPr lang="es-ES" sz="1200" dirty="0" err="1" smtClean="0"/>
              <a:t>parseado</a:t>
            </a:r>
            <a:r>
              <a:rPr lang="es-ES" sz="1200" dirty="0" smtClean="0"/>
              <a:t> como una declaración será interpretada como una</a:t>
            </a:r>
            <a:r>
              <a:rPr lang="es-ES" sz="120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3936D2CC-CF3D-4A10-BCE0-F470E1B6043E}" type="slidenum">
              <a:rPr lang="es-ES" smtClean="0"/>
              <a:t>31</a:t>
            </a:fld>
            <a:endParaRPr lang="es-ES"/>
          </a:p>
        </p:txBody>
      </p:sp>
    </p:spTree>
    <p:extLst>
      <p:ext uri="{BB962C8B-B14F-4D97-AF65-F5344CB8AC3E}">
        <p14:creationId xmlns:p14="http://schemas.microsoft.com/office/powerpoint/2010/main" val="3480900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En las llamadas a los constructores, los paréntesis y las llaves tienen el mismo significado, siempre que el parámetro </a:t>
            </a:r>
            <a:r>
              <a:rPr lang="es-ES" sz="1200" kern="1200" dirty="0" err="1" smtClean="0">
                <a:solidFill>
                  <a:schemeClr val="tx1"/>
                </a:solidFill>
                <a:effectLst/>
                <a:latin typeface="+mn-lt"/>
                <a:ea typeface="+mn-ea"/>
                <a:cs typeface="+mn-cs"/>
              </a:rPr>
              <a:t>std</a:t>
            </a:r>
            <a:r>
              <a:rPr lang="es-ES" sz="1200" kern="1200" dirty="0" smtClean="0">
                <a:solidFill>
                  <a:schemeClr val="tx1"/>
                </a:solidFill>
                <a:effectLst/>
                <a:latin typeface="+mn-lt"/>
                <a:ea typeface="+mn-ea"/>
                <a:cs typeface="+mn-cs"/>
              </a:rPr>
              <a:t>::</a:t>
            </a:r>
            <a:r>
              <a:rPr lang="es-ES" sz="1200" kern="1200" dirty="0" err="1" smtClean="0">
                <a:solidFill>
                  <a:schemeClr val="tx1"/>
                </a:solidFill>
                <a:effectLst/>
                <a:latin typeface="+mn-lt"/>
                <a:ea typeface="+mn-ea"/>
                <a:cs typeface="+mn-cs"/>
              </a:rPr>
              <a:t>initializer_list</a:t>
            </a:r>
            <a:r>
              <a:rPr lang="es-ES" sz="1200" kern="1200" dirty="0" smtClean="0">
                <a:solidFill>
                  <a:schemeClr val="tx1"/>
                </a:solidFill>
                <a:effectLst/>
                <a:latin typeface="+mn-lt"/>
                <a:ea typeface="+mn-ea"/>
                <a:cs typeface="+mn-cs"/>
              </a:rPr>
              <a:t> no esté involucrado.</a:t>
            </a:r>
          </a:p>
          <a:p>
            <a:endParaRPr lang="es-ES" dirty="0"/>
          </a:p>
        </p:txBody>
      </p:sp>
      <p:sp>
        <p:nvSpPr>
          <p:cNvPr id="4" name="Slide Number Placeholder 3"/>
          <p:cNvSpPr>
            <a:spLocks noGrp="1"/>
          </p:cNvSpPr>
          <p:nvPr>
            <p:ph type="sldNum" sz="quarter" idx="10"/>
          </p:nvPr>
        </p:nvSpPr>
        <p:spPr/>
        <p:txBody>
          <a:bodyPr/>
          <a:lstStyle/>
          <a:p>
            <a:fld id="{3936D2CC-CF3D-4A10-BCE0-F470E1B6043E}" type="slidenum">
              <a:rPr lang="es-ES" smtClean="0"/>
              <a:t>32</a:t>
            </a:fld>
            <a:endParaRPr lang="es-ES"/>
          </a:p>
        </p:txBody>
      </p:sp>
    </p:spTree>
    <p:extLst>
      <p:ext uri="{BB962C8B-B14F-4D97-AF65-F5344CB8AC3E}">
        <p14:creationId xmlns:p14="http://schemas.microsoft.com/office/powerpoint/2010/main" val="1294762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latin typeface="Arial" panose="020B0604020202020204" pitchFamily="34" charset="0"/>
                <a:ea typeface="Calibri" panose="020F0502020204030204" pitchFamily="34" charset="0"/>
                <a:cs typeface="Times New Roman" panose="02020603050405020304" pitchFamily="18" charset="0"/>
              </a:rPr>
              <a:t>La determinación de los compiladores para emparejar inicializadores usando llaves con los constructores que reciben </a:t>
            </a:r>
            <a:r>
              <a:rPr lang="es-ES" dirty="0" err="1" smtClean="0">
                <a:latin typeface="Arial" panose="020B0604020202020204" pitchFamily="34" charset="0"/>
                <a:ea typeface="Calibri" panose="020F0502020204030204" pitchFamily="34" charset="0"/>
                <a:cs typeface="Times New Roman" panose="02020603050405020304" pitchFamily="18" charset="0"/>
              </a:rPr>
              <a:t>std</a:t>
            </a:r>
            <a:r>
              <a:rPr lang="es-ES" dirty="0" smtClean="0">
                <a:latin typeface="Arial" panose="020B0604020202020204" pitchFamily="34" charset="0"/>
                <a:ea typeface="Calibri" panose="020F0502020204030204" pitchFamily="34" charset="0"/>
                <a:cs typeface="Times New Roman" panose="02020603050405020304" pitchFamily="18" charset="0"/>
              </a:rPr>
              <a:t>::</a:t>
            </a:r>
            <a:r>
              <a:rPr lang="es-ES" dirty="0" err="1" smtClean="0">
                <a:latin typeface="Arial" panose="020B0604020202020204" pitchFamily="34" charset="0"/>
                <a:ea typeface="Calibri" panose="020F0502020204030204" pitchFamily="34" charset="0"/>
                <a:cs typeface="Times New Roman" panose="02020603050405020304" pitchFamily="18" charset="0"/>
              </a:rPr>
              <a:t>initializer_lists</a:t>
            </a:r>
            <a:r>
              <a:rPr lang="es-ES" dirty="0" smtClean="0">
                <a:latin typeface="Arial" panose="020B0604020202020204" pitchFamily="34" charset="0"/>
                <a:ea typeface="Calibri" panose="020F0502020204030204" pitchFamily="34" charset="0"/>
                <a:cs typeface="Times New Roman" panose="02020603050405020304" pitchFamily="18" charset="0"/>
              </a:rPr>
              <a:t> es tan fuerte, que aun teniendo</a:t>
            </a:r>
            <a:r>
              <a:rPr lang="es-ES" baseline="0" dirty="0" smtClean="0">
                <a:latin typeface="Arial" panose="020B0604020202020204" pitchFamily="34" charset="0"/>
                <a:ea typeface="Calibri" panose="020F0502020204030204" pitchFamily="34" charset="0"/>
                <a:cs typeface="Times New Roman" panose="02020603050405020304" pitchFamily="18" charset="0"/>
              </a:rPr>
              <a:t> un mejor emparejamiento con otro constructor, este prefiere llamar al que recibe el </a:t>
            </a:r>
            <a:r>
              <a:rPr lang="es-ES" dirty="0" err="1" smtClean="0">
                <a:latin typeface="Arial" panose="020B0604020202020204" pitchFamily="34" charset="0"/>
                <a:ea typeface="Calibri" panose="020F0502020204030204" pitchFamily="34" charset="0"/>
                <a:cs typeface="Times New Roman" panose="02020603050405020304" pitchFamily="18" charset="0"/>
              </a:rPr>
              <a:t>std</a:t>
            </a:r>
            <a:r>
              <a:rPr lang="es-ES" dirty="0" smtClean="0">
                <a:latin typeface="Arial" panose="020B0604020202020204" pitchFamily="34" charset="0"/>
                <a:ea typeface="Calibri" panose="020F0502020204030204" pitchFamily="34" charset="0"/>
                <a:cs typeface="Times New Roman" panose="02020603050405020304" pitchFamily="18" charset="0"/>
              </a:rPr>
              <a:t>::</a:t>
            </a:r>
            <a:r>
              <a:rPr lang="es-ES" dirty="0" err="1" smtClean="0">
                <a:latin typeface="Arial" panose="020B0604020202020204" pitchFamily="34" charset="0"/>
                <a:ea typeface="Calibri" panose="020F0502020204030204" pitchFamily="34" charset="0"/>
                <a:cs typeface="Times New Roman" panose="02020603050405020304" pitchFamily="18" charset="0"/>
              </a:rPr>
              <a:t>initializer_list</a:t>
            </a:r>
            <a:endParaRPr lang="es-ES" dirty="0"/>
          </a:p>
        </p:txBody>
      </p:sp>
      <p:sp>
        <p:nvSpPr>
          <p:cNvPr id="4" name="Slide Number Placeholder 3"/>
          <p:cNvSpPr>
            <a:spLocks noGrp="1"/>
          </p:cNvSpPr>
          <p:nvPr>
            <p:ph type="sldNum" sz="quarter" idx="10"/>
          </p:nvPr>
        </p:nvSpPr>
        <p:spPr/>
        <p:txBody>
          <a:bodyPr/>
          <a:lstStyle/>
          <a:p>
            <a:fld id="{3936D2CC-CF3D-4A10-BCE0-F470E1B6043E}" type="slidenum">
              <a:rPr lang="es-ES" smtClean="0"/>
              <a:t>33</a:t>
            </a:fld>
            <a:endParaRPr lang="es-ES"/>
          </a:p>
        </p:txBody>
      </p:sp>
    </p:spTree>
    <p:extLst>
      <p:ext uri="{BB962C8B-B14F-4D97-AF65-F5344CB8AC3E}">
        <p14:creationId xmlns:p14="http://schemas.microsoft.com/office/powerpoint/2010/main" val="3121709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Que </a:t>
            </a:r>
            <a:r>
              <a:rPr lang="en-CA" dirty="0" err="1" smtClean="0"/>
              <a:t>pasa</a:t>
            </a:r>
            <a:r>
              <a:rPr lang="en-CA" baseline="0" dirty="0" smtClean="0"/>
              <a:t> </a:t>
            </a:r>
            <a:r>
              <a:rPr lang="en-CA" baseline="0" dirty="0" err="1" smtClean="0"/>
              <a:t>si</a:t>
            </a:r>
            <a:r>
              <a:rPr lang="en-CA" baseline="0" dirty="0" smtClean="0"/>
              <a:t> </a:t>
            </a:r>
            <a:r>
              <a:rPr lang="en-CA" baseline="0" dirty="0" err="1" smtClean="0"/>
              <a:t>tenemos</a:t>
            </a:r>
            <a:r>
              <a:rPr lang="en-CA" baseline="0" dirty="0" smtClean="0"/>
              <a:t> la </a:t>
            </a:r>
            <a:r>
              <a:rPr lang="en-CA" baseline="0" dirty="0" err="1" smtClean="0"/>
              <a:t>siguiente</a:t>
            </a:r>
            <a:r>
              <a:rPr lang="en-CA" baseline="0" dirty="0" smtClean="0"/>
              <a:t> </a:t>
            </a:r>
            <a:r>
              <a:rPr lang="en-CA" baseline="0" dirty="0" err="1" smtClean="0"/>
              <a:t>definicion</a:t>
            </a:r>
            <a:r>
              <a:rPr lang="en-CA" baseline="0" dirty="0" smtClean="0"/>
              <a:t> de </a:t>
            </a:r>
            <a:r>
              <a:rPr lang="en-CA" baseline="0" dirty="0" err="1" smtClean="0"/>
              <a:t>los</a:t>
            </a:r>
            <a:r>
              <a:rPr lang="en-CA" baseline="0" dirty="0" smtClean="0"/>
              <a:t> constructors de A</a:t>
            </a:r>
            <a:r>
              <a:rPr lang="es-ES" baseline="0" dirty="0" smtClean="0"/>
              <a:t>?</a:t>
            </a:r>
          </a:p>
          <a:p>
            <a:endParaRPr lang="en-CA"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¡La regla es que se obtiene un constructor por defecto! Llaves vacías significan no argumento, no un vacío </a:t>
            </a:r>
            <a:r>
              <a:rPr lang="es-ES" sz="1200" kern="1200" dirty="0" err="1" smtClean="0">
                <a:solidFill>
                  <a:schemeClr val="tx1"/>
                </a:solidFill>
                <a:effectLst/>
                <a:latin typeface="+mn-lt"/>
                <a:ea typeface="+mn-ea"/>
                <a:cs typeface="+mn-cs"/>
              </a:rPr>
              <a:t>std</a:t>
            </a:r>
            <a:r>
              <a:rPr lang="es-ES" sz="1200" kern="1200" dirty="0" smtClean="0">
                <a:solidFill>
                  <a:schemeClr val="tx1"/>
                </a:solidFill>
                <a:effectLst/>
                <a:latin typeface="+mn-lt"/>
                <a:ea typeface="+mn-ea"/>
                <a:cs typeface="+mn-cs"/>
              </a:rPr>
              <a:t>::</a:t>
            </a:r>
            <a:r>
              <a:rPr lang="es-ES" sz="1200" kern="1200" dirty="0" err="1" smtClean="0">
                <a:solidFill>
                  <a:schemeClr val="tx1"/>
                </a:solidFill>
                <a:effectLst/>
                <a:latin typeface="+mn-lt"/>
                <a:ea typeface="+mn-ea"/>
                <a:cs typeface="+mn-cs"/>
              </a:rPr>
              <a:t>initializer_list</a:t>
            </a:r>
            <a:endParaRPr lang="es-ES" sz="1200" kern="1200" dirty="0" smtClean="0">
              <a:solidFill>
                <a:schemeClr val="tx1"/>
              </a:solidFill>
              <a:effectLst/>
              <a:latin typeface="+mn-lt"/>
              <a:ea typeface="+mn-ea"/>
              <a:cs typeface="+mn-cs"/>
            </a:endParaRPr>
          </a:p>
          <a:p>
            <a:r>
              <a:rPr lang="en-CA" baseline="0" dirty="0" smtClean="0"/>
              <a:t>Si </a:t>
            </a:r>
            <a:r>
              <a:rPr lang="en-CA" baseline="0" dirty="0" err="1" smtClean="0"/>
              <a:t>quisieramos</a:t>
            </a:r>
            <a:r>
              <a:rPr lang="en-CA" baseline="0" dirty="0" smtClean="0"/>
              <a:t> </a:t>
            </a:r>
            <a:r>
              <a:rPr lang="en-CA" baseline="0" dirty="0" err="1" smtClean="0"/>
              <a:t>realmente</a:t>
            </a:r>
            <a:r>
              <a:rPr lang="en-CA" baseline="0" dirty="0" smtClean="0"/>
              <a:t> </a:t>
            </a:r>
            <a:r>
              <a:rPr lang="en-CA" baseline="0" dirty="0" err="1" smtClean="0"/>
              <a:t>llamar</a:t>
            </a:r>
            <a:r>
              <a:rPr lang="en-CA" baseline="0" dirty="0" smtClean="0"/>
              <a:t> al constructor con un initializer list </a:t>
            </a:r>
            <a:r>
              <a:rPr lang="en-CA" baseline="0" dirty="0" err="1" smtClean="0"/>
              <a:t>vacio</a:t>
            </a:r>
            <a:r>
              <a:rPr lang="en-CA" baseline="0" dirty="0" smtClean="0"/>
              <a:t> </a:t>
            </a:r>
            <a:r>
              <a:rPr lang="en-CA" baseline="0" dirty="0" err="1" smtClean="0"/>
              <a:t>tendriamos</a:t>
            </a:r>
            <a:r>
              <a:rPr lang="en-CA" baseline="0" dirty="0" smtClean="0"/>
              <a:t> que </a:t>
            </a:r>
            <a:r>
              <a:rPr lang="en-CA" baseline="0" dirty="0" err="1" smtClean="0"/>
              <a:t>llamar</a:t>
            </a:r>
            <a:r>
              <a:rPr lang="en-CA" baseline="0" dirty="0" smtClean="0"/>
              <a:t> ( { } ), o </a:t>
            </a:r>
            <a:r>
              <a:rPr lang="en-CA" baseline="0" dirty="0" err="1" smtClean="0"/>
              <a:t>asi</a:t>
            </a:r>
            <a:r>
              <a:rPr lang="en-CA" baseline="0" dirty="0" smtClean="0"/>
              <a:t> { { } }</a:t>
            </a:r>
          </a:p>
        </p:txBody>
      </p:sp>
      <p:sp>
        <p:nvSpPr>
          <p:cNvPr id="4" name="Slide Number Placeholder 3"/>
          <p:cNvSpPr>
            <a:spLocks noGrp="1"/>
          </p:cNvSpPr>
          <p:nvPr>
            <p:ph type="sldNum" sz="quarter" idx="10"/>
          </p:nvPr>
        </p:nvSpPr>
        <p:spPr/>
        <p:txBody>
          <a:bodyPr/>
          <a:lstStyle/>
          <a:p>
            <a:fld id="{3936D2CC-CF3D-4A10-BCE0-F470E1B6043E}" type="slidenum">
              <a:rPr lang="es-ES" smtClean="0"/>
              <a:t>34</a:t>
            </a:fld>
            <a:endParaRPr lang="es-ES"/>
          </a:p>
        </p:txBody>
      </p:sp>
    </p:spTree>
    <p:extLst>
      <p:ext uri="{BB962C8B-B14F-4D97-AF65-F5344CB8AC3E}">
        <p14:creationId xmlns:p14="http://schemas.microsoft.com/office/powerpoint/2010/main" val="2335690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buFont typeface="Arial" panose="020B0604020202020204" pitchFamily="34" charset="0"/>
              <a:buChar char="•"/>
            </a:pPr>
            <a:r>
              <a:rPr lang="es-ES" altLang="en-US" sz="1200" dirty="0" smtClean="0">
                <a:solidFill>
                  <a:srgbClr val="000000"/>
                </a:solidFill>
                <a:cs typeface="Calibri" panose="020F0502020204030204" pitchFamily="34" charset="0"/>
              </a:rPr>
              <a:t>También conocidas como clausuras, funciones lambdas, funciones literales o simplemente lambdas este término es comúnmente usado en los lenguajes de programación considerados como funcionales.</a:t>
            </a:r>
            <a:endParaRPr lang="en-US" altLang="en-US" sz="1200" dirty="0" smtClean="0">
              <a:cs typeface="Times New Roman" panose="02020603050405020304" pitchFamily="18" charset="0"/>
            </a:endParaRPr>
          </a:p>
          <a:p>
            <a:pPr>
              <a:lnSpc>
                <a:spcPct val="107000"/>
              </a:lnSpc>
              <a:spcAft>
                <a:spcPts val="800"/>
              </a:spcAft>
              <a:buFont typeface="Arial" panose="020B0604020202020204" pitchFamily="34" charset="0"/>
              <a:buChar char="•"/>
            </a:pPr>
            <a:r>
              <a:rPr lang="es-ES" altLang="en-US" sz="1200" dirty="0" smtClean="0">
                <a:solidFill>
                  <a:srgbClr val="000000"/>
                </a:solidFill>
                <a:cs typeface="Calibri" panose="020F0502020204030204" pitchFamily="34" charset="0"/>
              </a:rPr>
              <a:t>C++11 trae consigo el uso de las mismas para darle más poder y flexibilidad al lenguaje. </a:t>
            </a:r>
            <a:endParaRPr lang="en-US" altLang="en-US" sz="1200" dirty="0" smtClean="0">
              <a:cs typeface="Times New Roman" panose="02020603050405020304" pitchFamily="18" charset="0"/>
            </a:endParaRPr>
          </a:p>
          <a:p>
            <a:pPr>
              <a:lnSpc>
                <a:spcPct val="107000"/>
              </a:lnSpc>
              <a:spcAft>
                <a:spcPts val="800"/>
              </a:spcAft>
              <a:buFont typeface="Arial" panose="020B0604020202020204" pitchFamily="34" charset="0"/>
              <a:buChar char="•"/>
            </a:pPr>
            <a:r>
              <a:rPr lang="es-ES" altLang="en-US" sz="1200" dirty="0" smtClean="0">
                <a:solidFill>
                  <a:srgbClr val="000000"/>
                </a:solidFill>
                <a:cs typeface="Calibri" panose="020F0502020204030204" pitchFamily="34" charset="0"/>
              </a:rPr>
              <a:t> Todo lo que podemos hacer con una expresión lambda es posible hacer a mano.</a:t>
            </a:r>
            <a:endParaRPr lang="en-US" altLang="en-US" sz="1200" dirty="0" smtClean="0">
              <a:cs typeface="Times New Roman" panose="02020603050405020304" pitchFamily="18" charset="0"/>
            </a:endParaRPr>
          </a:p>
          <a:p>
            <a:pPr>
              <a:lnSpc>
                <a:spcPct val="107000"/>
              </a:lnSpc>
              <a:spcBef>
                <a:spcPts val="0"/>
              </a:spcBef>
              <a:spcAft>
                <a:spcPts val="800"/>
              </a:spcAft>
              <a:defRPr/>
            </a:pPr>
            <a:r>
              <a:rPr lang="en-US" sz="1200" b="1" dirty="0" smtClean="0">
                <a:solidFill>
                  <a:srgbClr val="000000"/>
                </a:solidFill>
                <a:ea typeface="Calibri" panose="020F0502020204030204" pitchFamily="34" charset="0"/>
                <a:cs typeface="Calibri" panose="020F0502020204030204" pitchFamily="34" charset="0"/>
              </a:rPr>
              <a:t>[ captures ]</a:t>
            </a:r>
            <a:endParaRPr lang="en-US" sz="1200" dirty="0" smtClean="0">
              <a:ea typeface="Times New Roman" panose="02020603050405020304" pitchFamily="18" charset="0"/>
              <a:cs typeface="Times New Roman" panose="02020603050405020304" pitchFamily="18" charset="0"/>
            </a:endParaRPr>
          </a:p>
          <a:p>
            <a:pPr marL="342900" indent="-342900">
              <a:lnSpc>
                <a:spcPct val="107000"/>
              </a:lnSpc>
              <a:spcBef>
                <a:spcPts val="0"/>
              </a:spcBef>
              <a:spcAft>
                <a:spcPts val="800"/>
              </a:spcAft>
              <a:buFont typeface="Arial" panose="020B0604020202020204" pitchFamily="34" charset="0"/>
              <a:buChar char="•"/>
              <a:defRPr/>
            </a:pPr>
            <a:r>
              <a:rPr lang="es-ES" sz="1200" dirty="0" smtClean="0">
                <a:solidFill>
                  <a:srgbClr val="000000"/>
                </a:solidFill>
                <a:ea typeface="Calibri" panose="020F0502020204030204" pitchFamily="34" charset="0"/>
                <a:cs typeface="Calibri" panose="020F0502020204030204" pitchFamily="34" charset="0"/>
              </a:rPr>
              <a:t>Conocido como el introductor de la expresión lambda, ya que permite identificar la declaración de una nueva expresión.</a:t>
            </a:r>
            <a:endParaRPr lang="en-US" sz="1200" dirty="0" smtClean="0">
              <a:ea typeface="Times New Roman" panose="02020603050405020304" pitchFamily="18" charset="0"/>
              <a:cs typeface="Times New Roman" panose="02020603050405020304" pitchFamily="18" charset="0"/>
            </a:endParaRPr>
          </a:p>
          <a:p>
            <a:pPr marL="342900" indent="-342900">
              <a:lnSpc>
                <a:spcPct val="107000"/>
              </a:lnSpc>
              <a:spcBef>
                <a:spcPts val="0"/>
              </a:spcBef>
              <a:spcAft>
                <a:spcPts val="800"/>
              </a:spcAft>
              <a:buFont typeface="Arial" panose="020B0604020202020204" pitchFamily="34" charset="0"/>
              <a:buChar char="•"/>
              <a:defRPr/>
            </a:pPr>
            <a:r>
              <a:rPr lang="es-ES" sz="1200" dirty="0" smtClean="0">
                <a:solidFill>
                  <a:srgbClr val="000000"/>
                </a:solidFill>
                <a:ea typeface="Calibri" panose="020F0502020204030204" pitchFamily="34" charset="0"/>
                <a:cs typeface="Calibri" panose="020F0502020204030204" pitchFamily="34" charset="0"/>
              </a:rPr>
              <a:t> Es un objeto creado en tiempo de ejecución por la lambda.</a:t>
            </a:r>
            <a:endParaRPr lang="en-US" sz="1200" dirty="0" smtClean="0">
              <a:ea typeface="Times New Roman" panose="02020603050405020304" pitchFamily="18" charset="0"/>
              <a:cs typeface="Times New Roman" panose="02020603050405020304" pitchFamily="18" charset="0"/>
            </a:endParaRPr>
          </a:p>
          <a:p>
            <a:pPr marL="342900" indent="-342900">
              <a:lnSpc>
                <a:spcPct val="107000"/>
              </a:lnSpc>
              <a:spcBef>
                <a:spcPts val="0"/>
              </a:spcBef>
              <a:spcAft>
                <a:spcPts val="800"/>
              </a:spcAft>
              <a:buFont typeface="Arial" panose="020B0604020202020204" pitchFamily="34" charset="0"/>
              <a:buChar char="•"/>
              <a:defRPr/>
            </a:pPr>
            <a:r>
              <a:rPr lang="es-ES" sz="1200" dirty="0" smtClean="0">
                <a:solidFill>
                  <a:srgbClr val="000000"/>
                </a:solidFill>
                <a:ea typeface="Calibri" panose="020F0502020204030204" pitchFamily="34" charset="0"/>
                <a:cs typeface="Calibri" panose="020F0502020204030204" pitchFamily="34" charset="0"/>
              </a:rPr>
              <a:t> Depende de la clausura mantener los datos capturados dentro del </a:t>
            </a:r>
            <a:r>
              <a:rPr lang="es-ES" sz="1200" dirty="0" err="1" smtClean="0">
                <a:solidFill>
                  <a:srgbClr val="000000"/>
                </a:solidFill>
                <a:ea typeface="Calibri" panose="020F0502020204030204" pitchFamily="34" charset="0"/>
                <a:cs typeface="Calibri" panose="020F0502020204030204" pitchFamily="34" charset="0"/>
              </a:rPr>
              <a:t>scope</a:t>
            </a:r>
            <a:r>
              <a:rPr lang="es-ES" sz="1200" dirty="0" smtClean="0">
                <a:solidFill>
                  <a:srgbClr val="000000"/>
                </a:solidFill>
                <a:ea typeface="Calibri" panose="020F0502020204030204" pitchFamily="34" charset="0"/>
                <a:cs typeface="Calibri" panose="020F0502020204030204" pitchFamily="34" charset="0"/>
              </a:rPr>
              <a:t> por valor o por referencia. </a:t>
            </a:r>
            <a:endParaRPr lang="en-US" sz="1200" dirty="0" smtClean="0">
              <a:ea typeface="Times New Roman" panose="02020603050405020304" pitchFamily="18" charset="0"/>
              <a:cs typeface="Times New Roman" panose="02020603050405020304" pitchFamily="18" charset="0"/>
            </a:endParaRPr>
          </a:p>
          <a:p>
            <a:pPr marL="342900" indent="-342900">
              <a:lnSpc>
                <a:spcPct val="107000"/>
              </a:lnSpc>
              <a:spcBef>
                <a:spcPts val="0"/>
              </a:spcBef>
              <a:spcAft>
                <a:spcPts val="800"/>
              </a:spcAft>
              <a:buFont typeface="Arial" panose="020B0604020202020204" pitchFamily="34" charset="0"/>
              <a:buChar char="•"/>
              <a:defRPr/>
            </a:pPr>
            <a:r>
              <a:rPr lang="es-ES" sz="1200" dirty="0" smtClean="0">
                <a:solidFill>
                  <a:srgbClr val="000000"/>
                </a:solidFill>
                <a:ea typeface="Calibri" panose="020F0502020204030204" pitchFamily="34" charset="0"/>
                <a:cs typeface="Calibri" panose="020F0502020204030204" pitchFamily="34" charset="0"/>
              </a:rPr>
              <a:t>Las clausuras vacías [], son aquellas en las cuales el cuerpo de la expresión  no tiene </a:t>
            </a:r>
          </a:p>
          <a:p>
            <a:pPr marL="342900" indent="-342900">
              <a:lnSpc>
                <a:spcPct val="107000"/>
              </a:lnSpc>
              <a:spcBef>
                <a:spcPts val="0"/>
              </a:spcBef>
              <a:spcAft>
                <a:spcPts val="800"/>
              </a:spcAft>
              <a:buFont typeface="Arial" panose="020B0604020202020204" pitchFamily="34" charset="0"/>
              <a:buChar char="•"/>
              <a:defRPr/>
            </a:pPr>
            <a:r>
              <a:rPr lang="es-ES" sz="1200" dirty="0" smtClean="0">
                <a:solidFill>
                  <a:srgbClr val="000000"/>
                </a:solidFill>
                <a:ea typeface="Calibri" panose="020F0502020204030204" pitchFamily="34" charset="0"/>
                <a:cs typeface="Calibri" panose="020F0502020204030204" pitchFamily="34" charset="0"/>
              </a:rPr>
              <a:t>acceso a variables dentro del </a:t>
            </a:r>
            <a:r>
              <a:rPr lang="es-ES" sz="1200" dirty="0" err="1" smtClean="0">
                <a:solidFill>
                  <a:srgbClr val="000000"/>
                </a:solidFill>
                <a:ea typeface="Calibri" panose="020F0502020204030204" pitchFamily="34" charset="0"/>
                <a:cs typeface="Calibri" panose="020F0502020204030204" pitchFamily="34" charset="0"/>
              </a:rPr>
              <a:t>scope</a:t>
            </a:r>
            <a:r>
              <a:rPr lang="es-ES" sz="1200" dirty="0" smtClean="0">
                <a:solidFill>
                  <a:srgbClr val="000000"/>
                </a:solidFill>
                <a:ea typeface="Calibri" panose="020F0502020204030204" pitchFamily="34" charset="0"/>
                <a:cs typeface="Calibri" panose="020F0502020204030204" pitchFamily="34" charset="0"/>
              </a:rPr>
              <a:t> de trabajo.</a:t>
            </a:r>
            <a:endParaRPr lang="en-US" sz="1200" dirty="0" smtClean="0">
              <a:ea typeface="Times New Roman" panose="02020603050405020304" pitchFamily="18" charset="0"/>
              <a:cs typeface="Times New Roman" panose="02020603050405020304" pitchFamily="18" charset="0"/>
            </a:endParaRPr>
          </a:p>
          <a:p>
            <a:pPr>
              <a:lnSpc>
                <a:spcPct val="107000"/>
              </a:lnSpc>
              <a:spcBef>
                <a:spcPts val="0"/>
              </a:spcBef>
              <a:spcAft>
                <a:spcPts val="800"/>
              </a:spcAft>
              <a:defRPr/>
            </a:pPr>
            <a:r>
              <a:rPr lang="en-US" sz="1200" b="1" dirty="0" smtClean="0">
                <a:solidFill>
                  <a:srgbClr val="000000"/>
                </a:solidFill>
                <a:ea typeface="Calibri" panose="020F0502020204030204" pitchFamily="34" charset="0"/>
                <a:cs typeface="Calibri" panose="020F0502020204030204" pitchFamily="34" charset="0"/>
              </a:rPr>
              <a:t>(parameters)</a:t>
            </a:r>
            <a:endParaRPr lang="en-US" sz="1200" dirty="0" smtClean="0">
              <a:ea typeface="Times New Roman" panose="02020603050405020304" pitchFamily="18" charset="0"/>
              <a:cs typeface="Times New Roman" panose="02020603050405020304" pitchFamily="18" charset="0"/>
            </a:endParaRPr>
          </a:p>
          <a:p>
            <a:pPr marL="342900" indent="-342900">
              <a:lnSpc>
                <a:spcPct val="107000"/>
              </a:lnSpc>
              <a:spcBef>
                <a:spcPts val="0"/>
              </a:spcBef>
              <a:spcAft>
                <a:spcPts val="800"/>
              </a:spcAft>
              <a:buFont typeface="Arial" panose="020B0604020202020204" pitchFamily="34" charset="0"/>
              <a:buChar char="•"/>
              <a:defRPr/>
            </a:pPr>
            <a:r>
              <a:rPr lang="es-ES" sz="1200" dirty="0" smtClean="0">
                <a:solidFill>
                  <a:srgbClr val="000000"/>
                </a:solidFill>
                <a:ea typeface="Calibri" panose="020F0502020204030204" pitchFamily="34" charset="0"/>
                <a:cs typeface="Calibri" panose="020F0502020204030204" pitchFamily="34" charset="0"/>
              </a:rPr>
              <a:t>Consiste simplemente en una lista de parámetros que recibirá la expresión para trabajar sobre ellos.</a:t>
            </a:r>
            <a:endParaRPr lang="en-US" sz="1200" dirty="0" smtClean="0">
              <a:ea typeface="Times New Roman" panose="02020603050405020304" pitchFamily="18" charset="0"/>
              <a:cs typeface="Times New Roman" panose="02020603050405020304" pitchFamily="18" charset="0"/>
            </a:endParaRPr>
          </a:p>
          <a:p>
            <a:pPr marL="342900" indent="-342900">
              <a:lnSpc>
                <a:spcPct val="107000"/>
              </a:lnSpc>
              <a:spcBef>
                <a:spcPts val="0"/>
              </a:spcBef>
              <a:spcAft>
                <a:spcPts val="800"/>
              </a:spcAft>
              <a:buFont typeface="Arial" panose="020B0604020202020204" pitchFamily="34" charset="0"/>
              <a:buChar char="•"/>
              <a:defRPr/>
            </a:pPr>
            <a:r>
              <a:rPr lang="es-ES" sz="1200" dirty="0" smtClean="0">
                <a:solidFill>
                  <a:srgbClr val="000000"/>
                </a:solidFill>
                <a:ea typeface="Calibri" panose="020F0502020204030204" pitchFamily="34" charset="0"/>
                <a:cs typeface="Calibri" panose="020F0502020204030204" pitchFamily="34" charset="0"/>
              </a:rPr>
              <a:t> Es permitido prescindir de parámetros.</a:t>
            </a:r>
            <a:endParaRPr lang="en-US" sz="1200" dirty="0" smtClean="0">
              <a:ea typeface="Times New Roman" panose="02020603050405020304" pitchFamily="18" charset="0"/>
              <a:cs typeface="Times New Roman" panose="02020603050405020304" pitchFamily="18" charset="0"/>
            </a:endParaRPr>
          </a:p>
          <a:p>
            <a:pPr>
              <a:lnSpc>
                <a:spcPct val="107000"/>
              </a:lnSpc>
              <a:spcBef>
                <a:spcPts val="0"/>
              </a:spcBef>
              <a:spcAft>
                <a:spcPts val="800"/>
              </a:spcAft>
              <a:defRPr/>
            </a:pPr>
            <a:r>
              <a:rPr lang="en-US" sz="1200" b="1" dirty="0" smtClean="0">
                <a:solidFill>
                  <a:srgbClr val="000000"/>
                </a:solidFill>
                <a:ea typeface="Calibri" panose="020F0502020204030204" pitchFamily="34" charset="0"/>
                <a:cs typeface="Calibri" panose="020F0502020204030204" pitchFamily="34" charset="0"/>
              </a:rPr>
              <a:t>-&gt; </a:t>
            </a:r>
            <a:r>
              <a:rPr lang="en-US" sz="1200" b="1" dirty="0" err="1" smtClean="0">
                <a:solidFill>
                  <a:srgbClr val="000000"/>
                </a:solidFill>
                <a:ea typeface="Calibri" panose="020F0502020204030204" pitchFamily="34" charset="0"/>
                <a:cs typeface="Calibri" panose="020F0502020204030204" pitchFamily="34" charset="0"/>
              </a:rPr>
              <a:t>returnTypesDeclaration</a:t>
            </a:r>
            <a:endParaRPr lang="en-US" sz="1200" dirty="0" smtClean="0">
              <a:ea typeface="Times New Roman" panose="02020603050405020304" pitchFamily="18" charset="0"/>
              <a:cs typeface="Times New Roman" panose="02020603050405020304" pitchFamily="18" charset="0"/>
            </a:endParaRPr>
          </a:p>
          <a:p>
            <a:pPr marL="342900" indent="-342900">
              <a:lnSpc>
                <a:spcPct val="107000"/>
              </a:lnSpc>
              <a:spcBef>
                <a:spcPts val="0"/>
              </a:spcBef>
              <a:spcAft>
                <a:spcPts val="800"/>
              </a:spcAft>
              <a:buFont typeface="Arial" panose="020B0604020202020204" pitchFamily="34" charset="0"/>
              <a:buChar char="•"/>
              <a:defRPr/>
            </a:pPr>
            <a:r>
              <a:rPr lang="en-US" sz="1200" b="1" dirty="0" smtClean="0">
                <a:solidFill>
                  <a:srgbClr val="000000"/>
                </a:solidFill>
                <a:ea typeface="Calibri" panose="020F0502020204030204" pitchFamily="34" charset="0"/>
                <a:cs typeface="Calibri" panose="020F0502020204030204" pitchFamily="34" charset="0"/>
              </a:rPr>
              <a:t> </a:t>
            </a:r>
            <a:r>
              <a:rPr lang="es-ES" sz="1200" dirty="0" smtClean="0">
                <a:solidFill>
                  <a:srgbClr val="000000"/>
                </a:solidFill>
                <a:ea typeface="Calibri" panose="020F0502020204030204" pitchFamily="34" charset="0"/>
                <a:cs typeface="Calibri" panose="020F0502020204030204" pitchFamily="34" charset="0"/>
              </a:rPr>
              <a:t>Aquí hablamos del tipo de retorno del cuerpo de la función. </a:t>
            </a:r>
            <a:endParaRPr lang="en-US" sz="1200" dirty="0" smtClean="0">
              <a:ea typeface="Times New Roman" panose="02020603050405020304" pitchFamily="18" charset="0"/>
              <a:cs typeface="Times New Roman" panose="02020603050405020304" pitchFamily="18" charset="0"/>
            </a:endParaRPr>
          </a:p>
          <a:p>
            <a:pPr marL="342900" indent="-342900">
              <a:lnSpc>
                <a:spcPct val="107000"/>
              </a:lnSpc>
              <a:spcBef>
                <a:spcPts val="0"/>
              </a:spcBef>
              <a:spcAft>
                <a:spcPts val="800"/>
              </a:spcAft>
              <a:buFont typeface="Arial" panose="020B0604020202020204" pitchFamily="34" charset="0"/>
              <a:buChar char="•"/>
              <a:defRPr/>
            </a:pPr>
            <a:r>
              <a:rPr lang="es-ES" sz="1200" dirty="0" smtClean="0">
                <a:solidFill>
                  <a:srgbClr val="000000"/>
                </a:solidFill>
                <a:ea typeface="Calibri" panose="020F0502020204030204" pitchFamily="34" charset="0"/>
                <a:cs typeface="Calibri" panose="020F0502020204030204" pitchFamily="34" charset="0"/>
              </a:rPr>
              <a:t>La mayor parte del tiempo el compilador deduce el tipo de retorno, pero muchas veces para lograr una mayor facilidad a la hora de entender el código podemos dar uso de esta parte de la declaración.</a:t>
            </a:r>
            <a:endParaRPr lang="en-US" sz="1200" dirty="0" smtClean="0">
              <a:ea typeface="Times New Roman" panose="02020603050405020304" pitchFamily="18" charset="0"/>
              <a:cs typeface="Times New Roman" panose="02020603050405020304" pitchFamily="18" charset="0"/>
            </a:endParaRPr>
          </a:p>
          <a:p>
            <a:pPr>
              <a:lnSpc>
                <a:spcPct val="107000"/>
              </a:lnSpc>
              <a:spcBef>
                <a:spcPts val="0"/>
              </a:spcBef>
              <a:spcAft>
                <a:spcPts val="800"/>
              </a:spcAft>
              <a:defRPr/>
            </a:pPr>
            <a:r>
              <a:rPr lang="en-US" b="1" dirty="0" smtClean="0">
                <a:solidFill>
                  <a:srgbClr val="000000"/>
                </a:solidFill>
                <a:ea typeface="Calibri" panose="020F0502020204030204" pitchFamily="34" charset="0"/>
                <a:cs typeface="Calibri" panose="020F0502020204030204" pitchFamily="34" charset="0"/>
              </a:rPr>
              <a:t>{ </a:t>
            </a:r>
            <a:r>
              <a:rPr lang="en-US" b="1" dirty="0" err="1" smtClean="0">
                <a:solidFill>
                  <a:srgbClr val="000000"/>
                </a:solidFill>
                <a:ea typeface="Calibri" panose="020F0502020204030204" pitchFamily="34" charset="0"/>
                <a:cs typeface="Calibri" panose="020F0502020204030204" pitchFamily="34" charset="0"/>
              </a:rPr>
              <a:t>lambdaStatements</a:t>
            </a:r>
            <a:r>
              <a:rPr lang="en-US" b="1" dirty="0" smtClean="0">
                <a:solidFill>
                  <a:srgbClr val="000000"/>
                </a:solidFill>
                <a:ea typeface="Calibri" panose="020F0502020204030204" pitchFamily="34" charset="0"/>
                <a:cs typeface="Calibri" panose="020F0502020204030204" pitchFamily="34" charset="0"/>
              </a:rPr>
              <a:t>; };</a:t>
            </a:r>
            <a:endParaRPr lang="en-US" dirty="0" smtClean="0">
              <a:ea typeface="Times New Roman" panose="02020603050405020304" pitchFamily="18" charset="0"/>
              <a:cs typeface="Times New Roman" panose="02020603050405020304" pitchFamily="18" charset="0"/>
            </a:endParaRPr>
          </a:p>
          <a:p>
            <a:pPr marL="342900" indent="-342900">
              <a:lnSpc>
                <a:spcPct val="107000"/>
              </a:lnSpc>
              <a:spcBef>
                <a:spcPts val="0"/>
              </a:spcBef>
              <a:spcAft>
                <a:spcPts val="800"/>
              </a:spcAft>
              <a:buFont typeface="Arial" panose="020B0604020202020204" pitchFamily="34" charset="0"/>
              <a:buChar char="•"/>
              <a:defRPr/>
            </a:pPr>
            <a:r>
              <a:rPr lang="en-US" dirty="0" err="1" smtClean="0">
                <a:solidFill>
                  <a:srgbClr val="000000"/>
                </a:solidFill>
                <a:ea typeface="Calibri" panose="020F0502020204030204" pitchFamily="34" charset="0"/>
                <a:cs typeface="Calibri" panose="020F0502020204030204" pitchFamily="34" charset="0"/>
              </a:rPr>
              <a:t>Cuerpo</a:t>
            </a:r>
            <a:r>
              <a:rPr lang="en-US" dirty="0" smtClean="0">
                <a:solidFill>
                  <a:srgbClr val="000000"/>
                </a:solidFill>
                <a:ea typeface="Calibri" panose="020F0502020204030204" pitchFamily="34" charset="0"/>
                <a:cs typeface="Calibri" panose="020F0502020204030204" pitchFamily="34" charset="0"/>
              </a:rPr>
              <a:t> de la </a:t>
            </a:r>
            <a:r>
              <a:rPr lang="en-US" dirty="0" err="1" smtClean="0">
                <a:solidFill>
                  <a:srgbClr val="000000"/>
                </a:solidFill>
                <a:ea typeface="Calibri" panose="020F0502020204030204" pitchFamily="34" charset="0"/>
                <a:cs typeface="Calibri" panose="020F0502020204030204" pitchFamily="34" charset="0"/>
              </a:rPr>
              <a:t>función</a:t>
            </a:r>
            <a:r>
              <a:rPr lang="en-US" dirty="0" smtClean="0">
                <a:solidFill>
                  <a:srgbClr val="000000"/>
                </a:solidFill>
                <a:ea typeface="Calibri" panose="020F0502020204030204" pitchFamily="34" charset="0"/>
                <a:cs typeface="Calibri" panose="020F0502020204030204" pitchFamily="34" charset="0"/>
              </a:rPr>
              <a:t>.</a:t>
            </a:r>
            <a:endParaRPr lang="en-US" dirty="0" smtClean="0">
              <a:ea typeface="Times New Roman" panose="02020603050405020304" pitchFamily="18" charset="0"/>
              <a:cs typeface="Times New Roman" panose="02020603050405020304" pitchFamily="18" charset="0"/>
            </a:endParaRPr>
          </a:p>
          <a:p>
            <a:pPr marL="342900" indent="-342900">
              <a:lnSpc>
                <a:spcPct val="107000"/>
              </a:lnSpc>
              <a:spcBef>
                <a:spcPts val="0"/>
              </a:spcBef>
              <a:spcAft>
                <a:spcPts val="800"/>
              </a:spcAft>
              <a:buFont typeface="Arial" panose="020B0604020202020204" pitchFamily="34" charset="0"/>
              <a:buChar char="•"/>
              <a:defRPr/>
            </a:pPr>
            <a:r>
              <a:rPr lang="es-ES" dirty="0" smtClean="0">
                <a:solidFill>
                  <a:srgbClr val="000000"/>
                </a:solidFill>
                <a:ea typeface="Calibri" panose="020F0502020204030204" pitchFamily="34" charset="0"/>
                <a:cs typeface="Calibri" panose="020F0502020204030204" pitchFamily="34" charset="0"/>
              </a:rPr>
              <a:t> Bloque donde se tiene acceso a las variables que se pasan por parámetros así como las capturadas.</a:t>
            </a:r>
            <a:endParaRPr lang="en-US" dirty="0" smtClean="0">
              <a:ea typeface="Times New Roman" panose="02020603050405020304" pitchFamily="18" charset="0"/>
              <a:cs typeface="Times New Roman" panose="02020603050405020304" pitchFamily="18" charset="0"/>
            </a:endParaRPr>
          </a:p>
          <a:p>
            <a:endParaRPr lang="es-ES" dirty="0"/>
          </a:p>
        </p:txBody>
      </p:sp>
      <p:sp>
        <p:nvSpPr>
          <p:cNvPr id="4" name="Slide Number Placeholder 3"/>
          <p:cNvSpPr>
            <a:spLocks noGrp="1"/>
          </p:cNvSpPr>
          <p:nvPr>
            <p:ph type="sldNum" sz="quarter" idx="10"/>
          </p:nvPr>
        </p:nvSpPr>
        <p:spPr/>
        <p:txBody>
          <a:bodyPr/>
          <a:lstStyle/>
          <a:p>
            <a:fld id="{3936D2CC-CF3D-4A10-BCE0-F470E1B6043E}" type="slidenum">
              <a:rPr lang="es-ES" smtClean="0"/>
              <a:t>35</a:t>
            </a:fld>
            <a:endParaRPr lang="es-ES"/>
          </a:p>
        </p:txBody>
      </p:sp>
    </p:spTree>
    <p:extLst>
      <p:ext uri="{BB962C8B-B14F-4D97-AF65-F5344CB8AC3E}">
        <p14:creationId xmlns:p14="http://schemas.microsoft.com/office/powerpoint/2010/main" val="1589498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El </a:t>
            </a:r>
            <a:r>
              <a:rPr lang="es-MX" b="1" dirty="0" smtClean="0">
                <a:solidFill>
                  <a:srgbClr val="0070C0"/>
                </a:solidFill>
              </a:rPr>
              <a:t>destructor</a:t>
            </a:r>
            <a:r>
              <a:rPr lang="es-MX" b="1" dirty="0" smtClean="0"/>
              <a:t> </a:t>
            </a:r>
            <a:r>
              <a:rPr lang="es-MX" dirty="0" smtClean="0"/>
              <a:t>es siempre único (no puede estar sobrecargado) y </a:t>
            </a:r>
            <a:r>
              <a:rPr lang="es-MX" b="1" dirty="0" smtClean="0"/>
              <a:t>no tiene </a:t>
            </a:r>
            <a:r>
              <a:rPr lang="es-MX" b="1" dirty="0" smtClean="0">
                <a:solidFill>
                  <a:srgbClr val="0070C0"/>
                </a:solidFill>
              </a:rPr>
              <a:t>argumentos</a:t>
            </a:r>
            <a:r>
              <a:rPr lang="es-MX" b="1" dirty="0" smtClean="0"/>
              <a:t> </a:t>
            </a:r>
            <a:r>
              <a:rPr lang="es-MX" dirty="0" smtClean="0"/>
              <a:t>en ningún caso. Tampoco tiene </a:t>
            </a:r>
            <a:r>
              <a:rPr lang="es-MX" b="1" dirty="0" smtClean="0"/>
              <a:t>valor de retorno</a:t>
            </a:r>
            <a:r>
              <a:rPr lang="es-MX" dirty="0" smtClean="0"/>
              <a:t>.</a:t>
            </a:r>
          </a:p>
          <a:p>
            <a:r>
              <a:rPr lang="es-MX" dirty="0" smtClean="0"/>
              <a:t>Su nombre es el mismo que el de la clase precedido por </a:t>
            </a:r>
            <a:r>
              <a:rPr lang="es-MX" b="1" dirty="0" smtClean="0">
                <a:solidFill>
                  <a:srgbClr val="0070C0"/>
                </a:solidFill>
              </a:rPr>
              <a:t>~</a:t>
            </a:r>
            <a:r>
              <a:rPr lang="es-MX" dirty="0" smtClean="0"/>
              <a:t>.</a:t>
            </a:r>
          </a:p>
          <a:p>
            <a:r>
              <a:rPr lang="es-MX" dirty="0" smtClean="0"/>
              <a:t>El destructor de una clase nos permite liberar las zonas de memoria las cuales una clase determinada reservó pero ya no va a usar más y por tanto es necesario liberar para que otro proceso la pueda ocupar.</a:t>
            </a:r>
          </a:p>
          <a:p>
            <a:r>
              <a:rPr lang="es-MX" dirty="0" smtClean="0"/>
              <a:t>En el caso de que un objeto (</a:t>
            </a:r>
            <a:r>
              <a:rPr lang="es-MX" b="1" dirty="0" smtClean="0">
                <a:solidFill>
                  <a:srgbClr val="0070C0"/>
                </a:solidFill>
              </a:rPr>
              <a:t>local</a:t>
            </a:r>
            <a:r>
              <a:rPr lang="es-MX" b="1" dirty="0" smtClean="0"/>
              <a:t> </a:t>
            </a:r>
            <a:r>
              <a:rPr lang="es-MX" dirty="0" smtClean="0"/>
              <a:t>o </a:t>
            </a:r>
            <a:r>
              <a:rPr lang="es-MX" b="1" dirty="0" smtClean="0">
                <a:solidFill>
                  <a:srgbClr val="0070C0"/>
                </a:solidFill>
              </a:rPr>
              <a:t>auto</a:t>
            </a:r>
            <a:r>
              <a:rPr lang="es-MX" dirty="0" smtClean="0"/>
              <a:t>) haya sido definido</a:t>
            </a:r>
            <a:r>
              <a:rPr lang="es-ES" dirty="0" smtClean="0"/>
              <a:t> </a:t>
            </a:r>
            <a:r>
              <a:rPr lang="es-MX" dirty="0" smtClean="0"/>
              <a:t>dentro de un bloque, el </a:t>
            </a:r>
            <a:r>
              <a:rPr lang="es-MX" b="1" dirty="0" smtClean="0">
                <a:solidFill>
                  <a:srgbClr val="0070C0"/>
                </a:solidFill>
              </a:rPr>
              <a:t>destructor</a:t>
            </a:r>
            <a:r>
              <a:rPr lang="es-MX" b="1" dirty="0" smtClean="0"/>
              <a:t> </a:t>
            </a:r>
            <a:r>
              <a:rPr lang="es-MX" dirty="0" smtClean="0"/>
              <a:t>es llamado cuando el programa llega al final de ese bloque.</a:t>
            </a:r>
            <a:endParaRPr lang="es-ES" dirty="0" smtClean="0"/>
          </a:p>
          <a:p>
            <a:r>
              <a:rPr lang="es-MX" dirty="0" smtClean="0"/>
              <a:t>Si el objeto es </a:t>
            </a:r>
            <a:r>
              <a:rPr lang="es-MX" b="1" dirty="0" smtClean="0">
                <a:solidFill>
                  <a:srgbClr val="0070C0"/>
                </a:solidFill>
              </a:rPr>
              <a:t>global</a:t>
            </a:r>
            <a:r>
              <a:rPr lang="es-MX" b="1" dirty="0" smtClean="0"/>
              <a:t> </a:t>
            </a:r>
            <a:r>
              <a:rPr lang="es-MX" dirty="0" smtClean="0"/>
              <a:t>o </a:t>
            </a:r>
            <a:r>
              <a:rPr lang="es-MX" b="1" dirty="0" err="1" smtClean="0">
                <a:solidFill>
                  <a:srgbClr val="0070C0"/>
                </a:solidFill>
              </a:rPr>
              <a:t>static</a:t>
            </a:r>
            <a:r>
              <a:rPr lang="es-MX" b="1" dirty="0" smtClean="0"/>
              <a:t> </a:t>
            </a:r>
            <a:r>
              <a:rPr lang="es-MX" dirty="0" smtClean="0"/>
              <a:t>su duración es la misma que la del programa, y por tanto el </a:t>
            </a:r>
            <a:r>
              <a:rPr lang="es-MX" b="1" dirty="0" smtClean="0">
                <a:solidFill>
                  <a:srgbClr val="0070C0"/>
                </a:solidFill>
              </a:rPr>
              <a:t>destructor</a:t>
            </a:r>
            <a:r>
              <a:rPr lang="es-ES" dirty="0" smtClean="0"/>
              <a:t> </a:t>
            </a:r>
            <a:r>
              <a:rPr lang="es-MX" dirty="0" smtClean="0"/>
              <a:t>es llamado al terminar la ejecución del programa. Los objetos creados con </a:t>
            </a:r>
            <a:r>
              <a:rPr lang="es-MX" b="1" dirty="0" smtClean="0"/>
              <a:t>reserva dinámica de</a:t>
            </a:r>
            <a:r>
              <a:rPr lang="es-ES" dirty="0" smtClean="0"/>
              <a:t> </a:t>
            </a:r>
            <a:r>
              <a:rPr lang="es-MX" b="1" dirty="0" smtClean="0"/>
              <a:t>memoria </a:t>
            </a:r>
            <a:r>
              <a:rPr lang="es-MX" dirty="0" smtClean="0"/>
              <a:t>(en general, los creados con el operador </a:t>
            </a:r>
            <a:r>
              <a:rPr lang="es-MX" b="1" dirty="0" smtClean="0">
                <a:solidFill>
                  <a:srgbClr val="0070C0"/>
                </a:solidFill>
              </a:rPr>
              <a:t>new</a:t>
            </a:r>
            <a:r>
              <a:rPr lang="es-MX" dirty="0" smtClean="0"/>
              <a:t>) no están sometidos a las reglas de duración</a:t>
            </a:r>
            <a:r>
              <a:rPr lang="es-ES" dirty="0" smtClean="0"/>
              <a:t> </a:t>
            </a:r>
            <a:r>
              <a:rPr lang="es-MX" dirty="0" smtClean="0"/>
              <a:t>habituales, y existen hasta que el programa termina o hasta que son explícitamente destruidos con el</a:t>
            </a:r>
            <a:r>
              <a:rPr lang="es-ES" dirty="0" smtClean="0"/>
              <a:t> </a:t>
            </a:r>
            <a:r>
              <a:rPr lang="en-US" dirty="0" err="1" smtClean="0"/>
              <a:t>operador</a:t>
            </a:r>
            <a:r>
              <a:rPr lang="en-US" dirty="0" smtClean="0"/>
              <a:t> </a:t>
            </a:r>
            <a:r>
              <a:rPr lang="en-US" b="1" dirty="0" smtClean="0">
                <a:solidFill>
                  <a:srgbClr val="0070C0"/>
                </a:solidFill>
              </a:rPr>
              <a:t>delete</a:t>
            </a:r>
            <a:r>
              <a:rPr lang="en-US" b="1" dirty="0" smtClean="0"/>
              <a:t>.</a:t>
            </a:r>
            <a:endParaRPr lang="es-E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a:t>
            </a:r>
            <a:r>
              <a:rPr lang="en-US" dirty="0" err="1" smtClean="0"/>
              <a:t>Hace</a:t>
            </a:r>
            <a:r>
              <a:rPr lang="en-US" dirty="0" smtClean="0"/>
              <a:t> </a:t>
            </a:r>
            <a:r>
              <a:rPr lang="en-US" dirty="0" err="1" smtClean="0"/>
              <a:t>falta</a:t>
            </a:r>
            <a:r>
              <a:rPr lang="en-US" dirty="0" smtClean="0"/>
              <a:t> el destructor de la </a:t>
            </a:r>
            <a:r>
              <a:rPr lang="en-US" dirty="0" err="1" smtClean="0"/>
              <a:t>clase</a:t>
            </a:r>
            <a:r>
              <a:rPr lang="en-US" dirty="0" smtClean="0"/>
              <a:t>?</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 </a:t>
            </a:r>
            <a:r>
              <a:rPr lang="en-US" sz="1200" dirty="0" err="1" smtClean="0"/>
              <a:t>es</a:t>
            </a:r>
            <a:r>
              <a:rPr lang="en-US" sz="1200" dirty="0" smtClean="0"/>
              <a:t> </a:t>
            </a:r>
            <a:r>
              <a:rPr lang="en-US" sz="1200" dirty="0" err="1" smtClean="0"/>
              <a:t>necesario</a:t>
            </a:r>
            <a:r>
              <a:rPr lang="en-US" sz="1200" dirty="0" smtClean="0"/>
              <a:t> </a:t>
            </a:r>
            <a:r>
              <a:rPr lang="en-US" sz="1200" dirty="0" err="1" smtClean="0"/>
              <a:t>ya</a:t>
            </a:r>
            <a:r>
              <a:rPr lang="en-US" sz="1200" dirty="0" smtClean="0"/>
              <a:t> que el destructor by default de la linked list llama a </a:t>
            </a:r>
            <a:r>
              <a:rPr lang="en-US" sz="1200" dirty="0" err="1" smtClean="0"/>
              <a:t>los</a:t>
            </a:r>
            <a:r>
              <a:rPr lang="en-US" sz="1200" dirty="0" smtClean="0"/>
              <a:t> </a:t>
            </a:r>
            <a:r>
              <a:rPr lang="en-US" sz="1200" dirty="0" err="1" smtClean="0"/>
              <a:t>destructores</a:t>
            </a:r>
            <a:r>
              <a:rPr lang="en-US" sz="1200" dirty="0" smtClean="0"/>
              <a:t> de </a:t>
            </a:r>
            <a:r>
              <a:rPr lang="en-US" sz="1200" dirty="0" err="1" smtClean="0"/>
              <a:t>sus</a:t>
            </a:r>
            <a:r>
              <a:rPr lang="en-US" sz="1200" dirty="0" smtClean="0"/>
              <a:t> </a:t>
            </a:r>
            <a:r>
              <a:rPr lang="en-US" sz="1200" dirty="0" err="1" smtClean="0"/>
              <a:t>campos</a:t>
            </a:r>
            <a:r>
              <a:rPr lang="en-US" sz="1200" dirty="0" smtClean="0"/>
              <a:t>, </a:t>
            </a:r>
            <a:r>
              <a:rPr lang="en-US" sz="1200" dirty="0" err="1" smtClean="0"/>
              <a:t>los</a:t>
            </a:r>
            <a:r>
              <a:rPr lang="en-US" sz="1200" dirty="0" smtClean="0"/>
              <a:t> </a:t>
            </a:r>
            <a:r>
              <a:rPr lang="en-US" sz="1200" dirty="0" err="1" smtClean="0"/>
              <a:t>cuales</a:t>
            </a:r>
            <a:r>
              <a:rPr lang="en-US" sz="1200" dirty="0" smtClean="0"/>
              <a:t> son shared_ptr, </a:t>
            </a:r>
            <a:r>
              <a:rPr lang="en-US" sz="1200" dirty="0" err="1" smtClean="0"/>
              <a:t>los</a:t>
            </a:r>
            <a:r>
              <a:rPr lang="en-US" sz="1200" dirty="0" smtClean="0"/>
              <a:t> </a:t>
            </a:r>
            <a:r>
              <a:rPr lang="en-US" sz="1200" dirty="0" err="1" smtClean="0"/>
              <a:t>cuales</a:t>
            </a:r>
            <a:r>
              <a:rPr lang="en-US" sz="1200" dirty="0" smtClean="0"/>
              <a:t> a </a:t>
            </a:r>
            <a:r>
              <a:rPr lang="en-US" sz="1200" dirty="0" err="1" smtClean="0"/>
              <a:t>su</a:t>
            </a:r>
            <a:r>
              <a:rPr lang="en-US" sz="1200" dirty="0" smtClean="0"/>
              <a:t> </a:t>
            </a:r>
            <a:r>
              <a:rPr lang="en-US" sz="1200" dirty="0" err="1" smtClean="0"/>
              <a:t>vez</a:t>
            </a:r>
            <a:r>
              <a:rPr lang="en-US" sz="1200" dirty="0" smtClean="0"/>
              <a:t> </a:t>
            </a:r>
            <a:r>
              <a:rPr lang="en-US" sz="1200" dirty="0" err="1" smtClean="0"/>
              <a:t>llaman</a:t>
            </a:r>
            <a:r>
              <a:rPr lang="en-US" sz="1200" dirty="0" smtClean="0"/>
              <a:t> al destructor del </a:t>
            </a:r>
            <a:r>
              <a:rPr lang="en-US" sz="1200" dirty="0" err="1" smtClean="0"/>
              <a:t>objeto</a:t>
            </a:r>
            <a:r>
              <a:rPr lang="en-US" sz="1200" dirty="0" smtClean="0"/>
              <a:t> al </a:t>
            </a:r>
            <a:r>
              <a:rPr lang="en-US" sz="1200" dirty="0" err="1" smtClean="0"/>
              <a:t>cual</a:t>
            </a:r>
            <a:r>
              <a:rPr lang="en-US" sz="1200" dirty="0" smtClean="0"/>
              <a:t> </a:t>
            </a:r>
            <a:r>
              <a:rPr lang="en-US" sz="1200" dirty="0" err="1" smtClean="0"/>
              <a:t>apuntan</a:t>
            </a:r>
            <a:r>
              <a:rPr lang="en-US" sz="1200" dirty="0" smtClean="0"/>
              <a:t>, un Node, el </a:t>
            </a:r>
            <a:r>
              <a:rPr lang="en-US" sz="1200" dirty="0" err="1" smtClean="0"/>
              <a:t>cual</a:t>
            </a:r>
            <a:r>
              <a:rPr lang="en-US" sz="1200" dirty="0" smtClean="0"/>
              <a:t> </a:t>
            </a:r>
            <a:r>
              <a:rPr lang="en-US" sz="1200" dirty="0" err="1" smtClean="0"/>
              <a:t>hace</a:t>
            </a:r>
            <a:r>
              <a:rPr lang="en-US" sz="1200" dirty="0" smtClean="0"/>
              <a:t> lo </a:t>
            </a:r>
            <a:r>
              <a:rPr lang="en-US" sz="1200" dirty="0" err="1" smtClean="0"/>
              <a:t>mismo</a:t>
            </a:r>
            <a:r>
              <a:rPr lang="en-US" sz="1200" dirty="0" smtClean="0"/>
              <a:t> con </a:t>
            </a:r>
            <a:r>
              <a:rPr lang="en-US" sz="1200" dirty="0" err="1" smtClean="0"/>
              <a:t>sus</a:t>
            </a:r>
            <a:r>
              <a:rPr lang="en-US" sz="1200" dirty="0" smtClean="0"/>
              <a:t> </a:t>
            </a:r>
            <a:r>
              <a:rPr lang="en-US" sz="1200" dirty="0" err="1" smtClean="0"/>
              <a:t>campos</a:t>
            </a:r>
            <a:r>
              <a:rPr lang="en-US" sz="1200" dirty="0" smtClean="0"/>
              <a:t>. </a:t>
            </a:r>
            <a:r>
              <a:rPr lang="en-US" sz="1200" dirty="0" err="1" smtClean="0"/>
              <a:t>En</a:t>
            </a:r>
            <a:r>
              <a:rPr lang="en-US" sz="1200" dirty="0" smtClean="0"/>
              <a:t> </a:t>
            </a:r>
            <a:r>
              <a:rPr lang="en-US" sz="1200" dirty="0" err="1" smtClean="0"/>
              <a:t>todo</a:t>
            </a:r>
            <a:r>
              <a:rPr lang="en-US" sz="1200" dirty="0" smtClean="0"/>
              <a:t> </a:t>
            </a:r>
            <a:r>
              <a:rPr lang="en-US" sz="1200" dirty="0" err="1" smtClean="0"/>
              <a:t>este</a:t>
            </a:r>
            <a:r>
              <a:rPr lang="en-US" sz="1200" dirty="0" smtClean="0"/>
              <a:t> </a:t>
            </a:r>
            <a:r>
              <a:rPr lang="en-US" sz="1200" dirty="0" err="1" smtClean="0"/>
              <a:t>proceso</a:t>
            </a:r>
            <a:r>
              <a:rPr lang="en-US" sz="1200" dirty="0" smtClean="0"/>
              <a:t> no hay memory leak </a:t>
            </a:r>
            <a:r>
              <a:rPr lang="en-US" sz="1200" dirty="0" err="1" smtClean="0"/>
              <a:t>por</a:t>
            </a:r>
            <a:r>
              <a:rPr lang="en-US" sz="1200" dirty="0" smtClean="0"/>
              <a:t> la </a:t>
            </a:r>
            <a:r>
              <a:rPr lang="en-US" sz="1200" dirty="0" err="1" smtClean="0"/>
              <a:t>distribución</a:t>
            </a:r>
            <a:r>
              <a:rPr lang="en-US" sz="1200" dirty="0" smtClean="0"/>
              <a:t> de </a:t>
            </a:r>
            <a:r>
              <a:rPr lang="en-US" sz="1200" dirty="0" err="1" smtClean="0"/>
              <a:t>los</a:t>
            </a:r>
            <a:r>
              <a:rPr lang="en-US" sz="1200" dirty="0" smtClean="0"/>
              <a:t> </a:t>
            </a:r>
            <a:r>
              <a:rPr lang="en-US" sz="1200" dirty="0" err="1" smtClean="0"/>
              <a:t>punteros</a:t>
            </a:r>
            <a:r>
              <a:rPr lang="en-US" sz="1200" dirty="0" smtClean="0"/>
              <a:t> </a:t>
            </a:r>
            <a:r>
              <a:rPr lang="en-US" sz="1200" dirty="0" err="1" smtClean="0"/>
              <a:t>en</a:t>
            </a:r>
            <a:r>
              <a:rPr lang="en-US" sz="1200" dirty="0" smtClean="0"/>
              <a:t> la </a:t>
            </a:r>
            <a:r>
              <a:rPr lang="en-US" sz="1200" dirty="0" err="1" smtClean="0"/>
              <a:t>clase</a:t>
            </a:r>
            <a:r>
              <a:rPr lang="en-US" sz="1200" dirty="0" smtClean="0"/>
              <a:t> Node, </a:t>
            </a:r>
            <a:r>
              <a:rPr lang="en-US" sz="1200" dirty="0" err="1" smtClean="0"/>
              <a:t>además</a:t>
            </a:r>
            <a:r>
              <a:rPr lang="en-US" sz="1200" dirty="0" smtClean="0"/>
              <a:t> de que </a:t>
            </a:r>
            <a:r>
              <a:rPr lang="en-US" sz="1200" dirty="0" err="1" smtClean="0"/>
              <a:t>los</a:t>
            </a:r>
            <a:r>
              <a:rPr lang="en-US" sz="1200" dirty="0" smtClean="0"/>
              <a:t> smart pointers, </a:t>
            </a:r>
            <a:r>
              <a:rPr lang="en-US" sz="1200" dirty="0" err="1" smtClean="0"/>
              <a:t>especialmente</a:t>
            </a:r>
            <a:r>
              <a:rPr lang="en-US" sz="1200" dirty="0" smtClean="0"/>
              <a:t> </a:t>
            </a:r>
            <a:r>
              <a:rPr lang="en-US" sz="1200" dirty="0" err="1" smtClean="0"/>
              <a:t>los</a:t>
            </a:r>
            <a:r>
              <a:rPr lang="en-US" sz="1200" dirty="0" smtClean="0"/>
              <a:t> shared_ptr, </a:t>
            </a:r>
            <a:r>
              <a:rPr lang="en-US" sz="1200" dirty="0" err="1" smtClean="0"/>
              <a:t>están</a:t>
            </a:r>
            <a:r>
              <a:rPr lang="en-US" sz="1200" dirty="0" smtClean="0"/>
              <a:t> </a:t>
            </a:r>
            <a:r>
              <a:rPr lang="en-US" sz="1200" dirty="0" err="1" smtClean="0"/>
              <a:t>diseñados</a:t>
            </a:r>
            <a:r>
              <a:rPr lang="en-US" sz="1200" dirty="0" smtClean="0"/>
              <a:t> para </a:t>
            </a:r>
            <a:r>
              <a:rPr lang="en-US" sz="1200" dirty="0" err="1" smtClean="0"/>
              <a:t>ser</a:t>
            </a:r>
            <a:r>
              <a:rPr lang="en-US" sz="1200" dirty="0" smtClean="0"/>
              <a:t> de garbage collector </a:t>
            </a:r>
            <a:r>
              <a:rPr lang="en-US" sz="1200" dirty="0" err="1" smtClean="0"/>
              <a:t>en</a:t>
            </a:r>
            <a:r>
              <a:rPr lang="en-US" sz="1200" dirty="0" smtClean="0"/>
              <a:t> C++. A </a:t>
            </a:r>
            <a:r>
              <a:rPr lang="en-US" sz="1200" dirty="0" err="1" smtClean="0"/>
              <a:t>pesar</a:t>
            </a:r>
            <a:r>
              <a:rPr lang="en-US" sz="1200" dirty="0" smtClean="0"/>
              <a:t> de </a:t>
            </a:r>
            <a:r>
              <a:rPr lang="en-US" sz="1200" dirty="0" err="1" smtClean="0"/>
              <a:t>esto</a:t>
            </a:r>
            <a:r>
              <a:rPr lang="en-US" sz="1200" dirty="0" smtClean="0"/>
              <a:t> </a:t>
            </a:r>
            <a:r>
              <a:rPr lang="en-US" sz="1200" dirty="0" err="1" smtClean="0"/>
              <a:t>definimos</a:t>
            </a:r>
            <a:r>
              <a:rPr lang="en-US" sz="1200" dirty="0" smtClean="0"/>
              <a:t> un destructor con fines </a:t>
            </a:r>
            <a:r>
              <a:rPr lang="en-US" sz="1200" dirty="0" err="1" smtClean="0"/>
              <a:t>ilustrativos</a:t>
            </a:r>
            <a:endParaRPr lang="es-E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s-ES" dirty="0"/>
          </a:p>
        </p:txBody>
      </p:sp>
      <p:sp>
        <p:nvSpPr>
          <p:cNvPr id="4" name="Slide Number Placeholder 3"/>
          <p:cNvSpPr>
            <a:spLocks noGrp="1"/>
          </p:cNvSpPr>
          <p:nvPr>
            <p:ph type="sldNum" sz="quarter" idx="10"/>
          </p:nvPr>
        </p:nvSpPr>
        <p:spPr/>
        <p:txBody>
          <a:bodyPr/>
          <a:lstStyle/>
          <a:p>
            <a:fld id="{3936D2CC-CF3D-4A10-BCE0-F470E1B6043E}" type="slidenum">
              <a:rPr lang="es-ES" smtClean="0"/>
              <a:t>36</a:t>
            </a:fld>
            <a:endParaRPr lang="es-ES"/>
          </a:p>
        </p:txBody>
      </p:sp>
    </p:spTree>
    <p:extLst>
      <p:ext uri="{BB962C8B-B14F-4D97-AF65-F5344CB8AC3E}">
        <p14:creationId xmlns:p14="http://schemas.microsoft.com/office/powerpoint/2010/main" val="2320129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smtClean="0">
                <a:solidFill>
                  <a:schemeClr val="tx1"/>
                </a:solidFill>
                <a:effectLst/>
                <a:latin typeface="+mn-lt"/>
                <a:ea typeface="+mn-ea"/>
                <a:cs typeface="+mn-cs"/>
              </a:rPr>
              <a:t>EL operador </a:t>
            </a:r>
            <a:r>
              <a:rPr lang="es-ES" sz="1200" kern="1200" dirty="0" err="1" smtClean="0">
                <a:solidFill>
                  <a:schemeClr val="tx1"/>
                </a:solidFill>
                <a:effectLst/>
                <a:latin typeface="+mn-lt"/>
                <a:ea typeface="+mn-ea"/>
                <a:cs typeface="+mn-cs"/>
              </a:rPr>
              <a:t>Noexcept</a:t>
            </a:r>
            <a:r>
              <a:rPr lang="es-ES" sz="1200" kern="1200" dirty="0" smtClean="0">
                <a:solidFill>
                  <a:schemeClr val="tx1"/>
                </a:solidFill>
                <a:effectLst/>
                <a:latin typeface="+mn-lt"/>
                <a:ea typeface="+mn-ea"/>
                <a:cs typeface="+mn-cs"/>
              </a:rPr>
              <a:t> realiza una comprobación en tiempo de compilación que devuelve TRUE si una expresión declara que no lanza excepción</a:t>
            </a:r>
            <a:endParaRPr lang="en-US" sz="1200" kern="1200" dirty="0" smtClean="0">
              <a:solidFill>
                <a:schemeClr val="tx1"/>
              </a:solidFill>
              <a:effectLst/>
              <a:latin typeface="+mn-lt"/>
              <a:ea typeface="+mn-ea"/>
              <a:cs typeface="+mn-cs"/>
            </a:endParaRPr>
          </a:p>
          <a:p>
            <a:endParaRPr lang="es-ES" dirty="0" smtClean="0"/>
          </a:p>
          <a:p>
            <a:r>
              <a:rPr lang="es-ES" dirty="0" smtClean="0"/>
              <a:t>Su sintaxis como operador y como </a:t>
            </a:r>
            <a:r>
              <a:rPr lang="es-ES" dirty="0" smtClean="0"/>
              <a:t>expresión es la siguiente…</a:t>
            </a:r>
          </a:p>
          <a:p>
            <a:endParaRPr lang="es-E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Que</a:t>
            </a:r>
            <a:r>
              <a:rPr lang="es-ES" baseline="0" dirty="0" smtClean="0"/>
              <a:t> devuelve? Importante destacar que </a:t>
            </a:r>
            <a:r>
              <a:rPr lang="es-ES" baseline="0" dirty="0" err="1" smtClean="0"/>
              <a:t>noexcept</a:t>
            </a:r>
            <a:r>
              <a:rPr lang="es-ES" baseline="0" dirty="0" smtClean="0"/>
              <a:t> no </a:t>
            </a:r>
            <a:r>
              <a:rPr lang="es-ES" baseline="0" dirty="0" smtClean="0"/>
              <a:t>evalúa </a:t>
            </a:r>
            <a:r>
              <a:rPr lang="es-ES" baseline="0" dirty="0" smtClean="0"/>
              <a:t>la </a:t>
            </a:r>
            <a:r>
              <a:rPr lang="es-ES" baseline="0" dirty="0" smtClean="0"/>
              <a:t>expresión, </a:t>
            </a:r>
            <a:r>
              <a:rPr lang="es-ES" sz="1200" kern="1200" dirty="0" smtClean="0">
                <a:solidFill>
                  <a:schemeClr val="tx1"/>
                </a:solidFill>
                <a:effectLst/>
                <a:latin typeface="+mn-lt"/>
                <a:ea typeface="+mn-ea"/>
                <a:cs typeface="+mn-cs"/>
              </a:rPr>
              <a:t>sino que devuelve True si el conjunto de excepciones potenciales de la expresión está vacío, de lo contrario lanza false. </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El conjunto de </a:t>
            </a:r>
            <a:r>
              <a:rPr lang="es-ES" sz="1200" kern="1200" dirty="0" smtClean="0">
                <a:solidFill>
                  <a:schemeClr val="tx1"/>
                </a:solidFill>
                <a:effectLst/>
                <a:latin typeface="+mn-lt"/>
                <a:ea typeface="+mn-ea"/>
                <a:cs typeface="+mn-cs"/>
              </a:rPr>
              <a:t>excepciones </a:t>
            </a:r>
            <a:r>
              <a:rPr lang="es-ES" sz="1200" kern="1200" dirty="0" smtClean="0">
                <a:solidFill>
                  <a:schemeClr val="tx1"/>
                </a:solidFill>
                <a:effectLst/>
                <a:latin typeface="+mn-lt"/>
                <a:ea typeface="+mn-ea"/>
                <a:cs typeface="+mn-cs"/>
              </a:rPr>
              <a:t>potenciales no es vacío si en la expresión aparecen una expresión </a:t>
            </a:r>
            <a:r>
              <a:rPr lang="es-ES" sz="1200" kern="1200" dirty="0" err="1" smtClean="0">
                <a:solidFill>
                  <a:schemeClr val="tx1"/>
                </a:solidFill>
                <a:effectLst/>
                <a:latin typeface="+mn-lt"/>
                <a:ea typeface="+mn-ea"/>
                <a:cs typeface="+mn-cs"/>
              </a:rPr>
              <a:t>throw</a:t>
            </a:r>
            <a:r>
              <a:rPr lang="es-ES" sz="1200" kern="1200" dirty="0" smtClean="0">
                <a:solidFill>
                  <a:schemeClr val="tx1"/>
                </a:solidFill>
                <a:effectLst/>
                <a:latin typeface="+mn-lt"/>
                <a:ea typeface="+mn-ea"/>
                <a:cs typeface="+mn-cs"/>
              </a:rPr>
              <a:t>, un </a:t>
            </a:r>
            <a:r>
              <a:rPr lang="es-ES" sz="1200" kern="1200" dirty="0" err="1" smtClean="0">
                <a:solidFill>
                  <a:schemeClr val="tx1"/>
                </a:solidFill>
                <a:effectLst/>
                <a:latin typeface="+mn-lt"/>
                <a:ea typeface="+mn-ea"/>
                <a:cs typeface="+mn-cs"/>
              </a:rPr>
              <a:t>dynamic_cast</a:t>
            </a:r>
            <a:r>
              <a:rPr lang="es-ES" sz="1200" kern="1200" dirty="0" smtClean="0">
                <a:solidFill>
                  <a:schemeClr val="tx1"/>
                </a:solidFill>
                <a:effectLst/>
                <a:latin typeface="+mn-lt"/>
                <a:ea typeface="+mn-ea"/>
                <a:cs typeface="+mn-cs"/>
              </a:rPr>
              <a:t>, un </a:t>
            </a:r>
            <a:r>
              <a:rPr lang="es-ES" sz="1200" kern="1200" dirty="0" err="1" smtClean="0">
                <a:solidFill>
                  <a:schemeClr val="tx1"/>
                </a:solidFill>
                <a:effectLst/>
                <a:latin typeface="+mn-lt"/>
                <a:ea typeface="+mn-ea"/>
                <a:cs typeface="+mn-cs"/>
              </a:rPr>
              <a:t>typeid</a:t>
            </a:r>
            <a:r>
              <a:rPr lang="es-ES" sz="1200" kern="1200" dirty="0" smtClean="0">
                <a:solidFill>
                  <a:schemeClr val="tx1"/>
                </a:solidFill>
                <a:effectLst/>
                <a:latin typeface="+mn-lt"/>
                <a:ea typeface="+mn-ea"/>
                <a:cs typeface="+mn-cs"/>
              </a:rPr>
              <a:t> cuando el tipo del argumento es de una clase polimórfica, </a:t>
            </a:r>
            <a:r>
              <a:rPr lang="es-ES" sz="1200" kern="1200" dirty="0" err="1" smtClean="0">
                <a:solidFill>
                  <a:schemeClr val="tx1"/>
                </a:solidFill>
                <a:effectLst/>
                <a:latin typeface="+mn-lt"/>
                <a:ea typeface="+mn-ea"/>
                <a:cs typeface="+mn-cs"/>
              </a:rPr>
              <a:t>etc</a:t>
            </a:r>
            <a:r>
              <a:rPr lang="es-ES"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s-ES" dirty="0" smtClean="0"/>
          </a:p>
          <a:p>
            <a:r>
              <a:rPr lang="es-ES" dirty="0" smtClean="0"/>
              <a:t>Si</a:t>
            </a:r>
            <a:r>
              <a:rPr lang="es-ES" baseline="0" dirty="0" smtClean="0"/>
              <a:t> una función tiene como operador a </a:t>
            </a:r>
            <a:r>
              <a:rPr lang="es-ES" baseline="0" dirty="0" err="1" smtClean="0"/>
              <a:t>noexcept</a:t>
            </a:r>
            <a:r>
              <a:rPr lang="es-ES" baseline="0" dirty="0" smtClean="0"/>
              <a:t> y esta lanza excepción o tiene algún tipo de expresión que haga que </a:t>
            </a:r>
            <a:r>
              <a:rPr lang="es-ES" baseline="0" dirty="0" err="1" smtClean="0"/>
              <a:t>noexcept</a:t>
            </a:r>
            <a:r>
              <a:rPr lang="es-ES" baseline="0" dirty="0" smtClean="0"/>
              <a:t>  devuelva false, se llama a </a:t>
            </a:r>
            <a:r>
              <a:rPr lang="es-ES" baseline="0" dirty="0" err="1" smtClean="0"/>
              <a:t>std</a:t>
            </a:r>
            <a:r>
              <a:rPr lang="es-ES" baseline="0" dirty="0" smtClean="0"/>
              <a:t>::</a:t>
            </a:r>
            <a:r>
              <a:rPr lang="es-ES" baseline="0" dirty="0" err="1" smtClean="0"/>
              <a:t>terminate</a:t>
            </a:r>
            <a:endParaRPr lang="es-ES" dirty="0"/>
          </a:p>
        </p:txBody>
      </p:sp>
      <p:sp>
        <p:nvSpPr>
          <p:cNvPr id="4" name="Slide Number Placeholder 3"/>
          <p:cNvSpPr>
            <a:spLocks noGrp="1"/>
          </p:cNvSpPr>
          <p:nvPr>
            <p:ph type="sldNum" sz="quarter" idx="10"/>
          </p:nvPr>
        </p:nvSpPr>
        <p:spPr/>
        <p:txBody>
          <a:bodyPr/>
          <a:lstStyle/>
          <a:p>
            <a:fld id="{3936D2CC-CF3D-4A10-BCE0-F470E1B6043E}" type="slidenum">
              <a:rPr lang="es-ES" smtClean="0"/>
              <a:t>41</a:t>
            </a:fld>
            <a:endParaRPr lang="es-ES"/>
          </a:p>
        </p:txBody>
      </p:sp>
    </p:spTree>
    <p:extLst>
      <p:ext uri="{BB962C8B-B14F-4D97-AF65-F5344CB8AC3E}">
        <p14:creationId xmlns:p14="http://schemas.microsoft.com/office/powerpoint/2010/main" val="2457572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36D2CC-CF3D-4A10-BCE0-F470E1B6043E}" type="slidenum">
              <a:rPr lang="es-ES" smtClean="0"/>
              <a:t>42</a:t>
            </a:fld>
            <a:endParaRPr lang="es-ES"/>
          </a:p>
        </p:txBody>
      </p:sp>
    </p:spTree>
    <p:extLst>
      <p:ext uri="{BB962C8B-B14F-4D97-AF65-F5344CB8AC3E}">
        <p14:creationId xmlns:p14="http://schemas.microsoft.com/office/powerpoint/2010/main" val="3671370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3936D2CC-CF3D-4A10-BCE0-F470E1B6043E}" type="slidenum">
              <a:rPr lang="es-ES" smtClean="0"/>
              <a:t>43</a:t>
            </a:fld>
            <a:endParaRPr lang="es-ES"/>
          </a:p>
        </p:txBody>
      </p:sp>
    </p:spTree>
    <p:extLst>
      <p:ext uri="{BB962C8B-B14F-4D97-AF65-F5344CB8AC3E}">
        <p14:creationId xmlns:p14="http://schemas.microsoft.com/office/powerpoint/2010/main" val="2510883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spcAft>
                <a:spcPts val="800"/>
              </a:spcAft>
            </a:pPr>
            <a:r>
              <a:rPr lang="es-ES" sz="14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Reglas usadas en la creación del bloque de control (</a:t>
            </a:r>
            <a:r>
              <a:rPr lang="es-ES" sz="1400" i="1"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control block</a:t>
            </a:r>
            <a:r>
              <a:rPr lang="es-ES" sz="14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s-ES"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s-ES" i="1" dirty="0" smtClean="0">
                <a:latin typeface="Arial" panose="020B0604020202020204" pitchFamily="34" charset="0"/>
                <a:ea typeface="Calibri" panose="020F0502020204030204" pitchFamily="34" charset="0"/>
              </a:rPr>
              <a:t>make_shared</a:t>
            </a:r>
            <a:r>
              <a:rPr lang="es-ES" dirty="0" smtClean="0">
                <a:latin typeface="Arial" panose="020B0604020202020204" pitchFamily="34" charset="0"/>
                <a:ea typeface="Calibri" panose="020F0502020204030204" pitchFamily="34" charset="0"/>
              </a:rPr>
              <a:t> siempre crea un bloque de control.</a:t>
            </a:r>
            <a:r>
              <a:rPr lang="es-ES" dirty="0" smtClean="0">
                <a:latin typeface="Arial" panose="020B0604020202020204" pitchFamily="34" charset="0"/>
                <a:ea typeface="Times New Roman" panose="02020603050405020304" pitchFamily="18" charset="0"/>
              </a:rPr>
              <a:t> </a:t>
            </a:r>
            <a:r>
              <a:rPr lang="es-ES" dirty="0" smtClean="0">
                <a:latin typeface="Arial" panose="020B0604020202020204" pitchFamily="34" charset="0"/>
                <a:ea typeface="Calibri" panose="020F0502020204030204" pitchFamily="34" charset="0"/>
              </a:rPr>
              <a:t>Un bloque de control es creado cuando un </a:t>
            </a:r>
            <a:r>
              <a:rPr lang="es-ES" i="1" dirty="0" smtClean="0">
                <a:latin typeface="Arial" panose="020B0604020202020204" pitchFamily="34" charset="0"/>
                <a:ea typeface="Calibri" panose="020F0502020204030204" pitchFamily="34" charset="0"/>
              </a:rPr>
              <a:t>shared_ptr</a:t>
            </a:r>
            <a:r>
              <a:rPr lang="es-ES" dirty="0" smtClean="0">
                <a:latin typeface="Arial" panose="020B0604020202020204" pitchFamily="34" charset="0"/>
                <a:ea typeface="Calibri" panose="020F0502020204030204" pitchFamily="34" charset="0"/>
              </a:rPr>
              <a:t> es construido desde puntero de pertenencia única (ejemplo </a:t>
            </a:r>
            <a:r>
              <a:rPr lang="es-ES" i="1" dirty="0" err="1" smtClean="0">
                <a:latin typeface="Arial" panose="020B0604020202020204" pitchFamily="34" charset="0"/>
                <a:ea typeface="Calibri" panose="020F0502020204030204" pitchFamily="34" charset="0"/>
              </a:rPr>
              <a:t>unique_ptr</a:t>
            </a:r>
            <a:r>
              <a:rPr lang="es-ES" dirty="0" smtClean="0">
                <a:latin typeface="Arial" panose="020B0604020202020204" pitchFamily="34" charset="0"/>
                <a:ea typeface="Calibri" panose="020F0502020204030204" pitchFamily="34" charset="0"/>
              </a:rPr>
              <a:t> o </a:t>
            </a:r>
            <a:r>
              <a:rPr lang="es-ES" i="1" dirty="0" smtClean="0">
                <a:latin typeface="Arial" panose="020B0604020202020204" pitchFamily="34" charset="0"/>
                <a:ea typeface="Calibri" panose="020F0502020204030204" pitchFamily="34" charset="0"/>
              </a:rPr>
              <a:t>auto_ptr</a:t>
            </a:r>
            <a:r>
              <a:rPr lang="es-ES" dirty="0" smtClean="0">
                <a:latin typeface="Arial" panose="020B0604020202020204" pitchFamily="34" charset="0"/>
                <a:ea typeface="Calibri" panose="020F0502020204030204" pitchFamily="34" charset="0"/>
              </a:rPr>
              <a:t>).</a:t>
            </a:r>
            <a:endParaRPr lang="es-ES" sz="1400" dirty="0" smtClean="0">
              <a:effectLst/>
              <a:latin typeface="Times New Roman" panose="02020603050405020304" pitchFamily="18" charset="0"/>
              <a:ea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s-ES" dirty="0" smtClean="0">
                <a:latin typeface="Arial" panose="020B0604020202020204" pitchFamily="34" charset="0"/>
                <a:ea typeface="Calibri" panose="020F0502020204030204" pitchFamily="34" charset="0"/>
              </a:rPr>
              <a:t>Cuando un </a:t>
            </a:r>
            <a:r>
              <a:rPr lang="es-ES" i="1" dirty="0" smtClean="0">
                <a:latin typeface="Arial" panose="020B0604020202020204" pitchFamily="34" charset="0"/>
                <a:ea typeface="Calibri" panose="020F0502020204030204" pitchFamily="34" charset="0"/>
              </a:rPr>
              <a:t>shared_ptr</a:t>
            </a:r>
            <a:r>
              <a:rPr lang="es-ES" dirty="0" smtClean="0">
                <a:latin typeface="Arial" panose="020B0604020202020204" pitchFamily="34" charset="0"/>
                <a:ea typeface="Calibri" panose="020F0502020204030204" pitchFamily="34" charset="0"/>
              </a:rPr>
              <a:t> es creado de un puntero convencional, se crea un bloque de control. No así si es creado a partir de otro </a:t>
            </a:r>
            <a:r>
              <a:rPr lang="es-ES" i="1" dirty="0" smtClean="0">
                <a:latin typeface="Arial" panose="020B0604020202020204" pitchFamily="34" charset="0"/>
                <a:ea typeface="Calibri" panose="020F0502020204030204" pitchFamily="34" charset="0"/>
              </a:rPr>
              <a:t>shared_ptr</a:t>
            </a:r>
            <a:r>
              <a:rPr lang="es-ES" dirty="0" smtClean="0">
                <a:latin typeface="Arial" panose="020B0604020202020204" pitchFamily="34" charset="0"/>
                <a:ea typeface="Calibri" panose="020F0502020204030204" pitchFamily="34" charset="0"/>
              </a:rPr>
              <a:t> o un </a:t>
            </a:r>
            <a:r>
              <a:rPr lang="es-ES" i="1" dirty="0" smtClean="0">
                <a:latin typeface="Arial" panose="020B0604020202020204" pitchFamily="34" charset="0"/>
                <a:ea typeface="Calibri" panose="020F0502020204030204" pitchFamily="34" charset="0"/>
              </a:rPr>
              <a:t>weak_ptr</a:t>
            </a:r>
            <a:r>
              <a:rPr lang="es-ES" dirty="0" smtClean="0">
                <a:latin typeface="Arial" panose="020B0604020202020204" pitchFamily="34" charset="0"/>
                <a:ea typeface="Calibri" panose="020F0502020204030204" pitchFamily="34" charset="0"/>
              </a:rPr>
              <a:t>, especificado como argumento del constructor</a:t>
            </a:r>
            <a:endParaRPr lang="es-ES" sz="1400" dirty="0" smtClean="0">
              <a:effectLst/>
              <a:latin typeface="Times New Roman" panose="02020603050405020304" pitchFamily="18" charset="0"/>
              <a:ea typeface="Times New Roman" panose="02020603050405020304" pitchFamily="18" charset="0"/>
            </a:endParaRPr>
          </a:p>
          <a:p>
            <a:endParaRPr lang="es-ES" dirty="0"/>
          </a:p>
        </p:txBody>
      </p:sp>
      <p:sp>
        <p:nvSpPr>
          <p:cNvPr id="4" name="Slide Number Placeholder 3"/>
          <p:cNvSpPr>
            <a:spLocks noGrp="1"/>
          </p:cNvSpPr>
          <p:nvPr>
            <p:ph type="sldNum" sz="quarter" idx="10"/>
          </p:nvPr>
        </p:nvSpPr>
        <p:spPr/>
        <p:txBody>
          <a:bodyPr/>
          <a:lstStyle/>
          <a:p>
            <a:fld id="{3936D2CC-CF3D-4A10-BCE0-F470E1B6043E}" type="slidenum">
              <a:rPr lang="es-ES" smtClean="0"/>
              <a:t>14</a:t>
            </a:fld>
            <a:endParaRPr lang="es-ES"/>
          </a:p>
        </p:txBody>
      </p:sp>
    </p:spTree>
    <p:extLst>
      <p:ext uri="{BB962C8B-B14F-4D97-AF65-F5344CB8AC3E}">
        <p14:creationId xmlns:p14="http://schemas.microsoft.com/office/powerpoint/2010/main" val="2203990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con función semejante al </a:t>
            </a:r>
            <a:r>
              <a:rPr lang="es-ES" sz="1200" kern="1200" dirty="0" err="1" smtClean="0">
                <a:solidFill>
                  <a:schemeClr val="tx1"/>
                </a:solidFill>
                <a:effectLst/>
                <a:latin typeface="+mn-lt"/>
                <a:ea typeface="+mn-ea"/>
                <a:cs typeface="+mn-cs"/>
              </a:rPr>
              <a:t>var</a:t>
            </a:r>
            <a:r>
              <a:rPr lang="es-ES" sz="1200" kern="1200" dirty="0" smtClean="0">
                <a:solidFill>
                  <a:schemeClr val="tx1"/>
                </a:solidFill>
                <a:effectLst/>
                <a:latin typeface="+mn-lt"/>
                <a:ea typeface="+mn-ea"/>
                <a:cs typeface="+mn-cs"/>
              </a:rPr>
              <a:t> de C#. </a:t>
            </a:r>
            <a:r>
              <a:rPr lang="es-MX" dirty="0" smtClean="0"/>
              <a:t>Al declarar una variable como </a:t>
            </a:r>
            <a:r>
              <a:rPr lang="es-MX" b="1" dirty="0" smtClean="0">
                <a:solidFill>
                  <a:srgbClr val="0070C0"/>
                </a:solidFill>
              </a:rPr>
              <a:t>auto</a:t>
            </a:r>
            <a:r>
              <a:rPr lang="es-MX" dirty="0" smtClean="0"/>
              <a:t>, su tipo es inferido de forma dinámica por el compilador, permitiendo un código más legible y reusable.</a:t>
            </a:r>
          </a:p>
          <a:p>
            <a:pPr marL="0" marR="0" indent="0" algn="l" defTabSz="914400" rtl="0" eaLnBrk="1" fontAlgn="auto" latinLnBrk="0" hangingPunct="1">
              <a:lnSpc>
                <a:spcPct val="100000"/>
              </a:lnSpc>
              <a:spcBef>
                <a:spcPts val="0"/>
              </a:spcBef>
              <a:spcAft>
                <a:spcPts val="0"/>
              </a:spcAft>
              <a:buClrTx/>
              <a:buSzTx/>
              <a:buFontTx/>
              <a:buNone/>
              <a:tabLst/>
              <a:defRPr/>
            </a:pPr>
            <a:endParaRPr lang="es-MX"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Auto hace que la definición de tipos de datos complejos o en </a:t>
            </a:r>
            <a:r>
              <a:rPr lang="es-ES" dirty="0" err="1" smtClean="0"/>
              <a:t>templates</a:t>
            </a:r>
            <a:r>
              <a:rPr lang="es-ES" dirty="0" smtClean="0"/>
              <a:t> sea muy fácil, reduce el </a:t>
            </a:r>
            <a:r>
              <a:rPr lang="es-ES" dirty="0" err="1" smtClean="0"/>
              <a:t>typing</a:t>
            </a:r>
            <a:r>
              <a:rPr lang="es-ES" dirty="0" smtClean="0"/>
              <a:t> innecesario de tipos de datos complejos en el lado izquierdo del operador de asignación</a:t>
            </a:r>
          </a:p>
          <a:p>
            <a:pPr marL="0" marR="0" indent="0" algn="l" defTabSz="914400" rtl="0" eaLnBrk="1" fontAlgn="auto" latinLnBrk="0" hangingPunct="1">
              <a:lnSpc>
                <a:spcPct val="100000"/>
              </a:lnSpc>
              <a:spcBef>
                <a:spcPts val="0"/>
              </a:spcBef>
              <a:spcAft>
                <a:spcPts val="0"/>
              </a:spcAft>
              <a:buClrTx/>
              <a:buSzTx/>
              <a:buFontTx/>
              <a:buNone/>
              <a:tabLst/>
              <a:defRPr/>
            </a:pPr>
            <a:endParaRPr lang="es-MX"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El uso de </a:t>
            </a:r>
            <a:r>
              <a:rPr lang="es-MX" b="1" dirty="0" smtClean="0">
                <a:solidFill>
                  <a:srgbClr val="0070C0"/>
                </a:solidFill>
              </a:rPr>
              <a:t>auto</a:t>
            </a:r>
            <a:r>
              <a:rPr lang="es-MX" b="1" dirty="0" smtClean="0"/>
              <a:t> </a:t>
            </a:r>
            <a:r>
              <a:rPr lang="es-MX" dirty="0" smtClean="0"/>
              <a:t>facilita al programador la forma de declarar variables, principalmente cuando el tipo de estas no es sencillo o su nombre es muy largo. </a:t>
            </a:r>
            <a:endParaRPr lang="es-ES" dirty="0" smtClean="0"/>
          </a:p>
          <a:p>
            <a:endParaRPr lang="es-ES" dirty="0"/>
          </a:p>
        </p:txBody>
      </p:sp>
      <p:sp>
        <p:nvSpPr>
          <p:cNvPr id="4" name="Slide Number Placeholder 3"/>
          <p:cNvSpPr>
            <a:spLocks noGrp="1"/>
          </p:cNvSpPr>
          <p:nvPr>
            <p:ph type="sldNum" sz="quarter" idx="10"/>
          </p:nvPr>
        </p:nvSpPr>
        <p:spPr/>
        <p:txBody>
          <a:bodyPr/>
          <a:lstStyle/>
          <a:p>
            <a:fld id="{3936D2CC-CF3D-4A10-BCE0-F470E1B6043E}" type="slidenum">
              <a:rPr lang="es-ES" smtClean="0"/>
              <a:t>44</a:t>
            </a:fld>
            <a:endParaRPr lang="es-ES"/>
          </a:p>
        </p:txBody>
      </p:sp>
    </p:spTree>
    <p:extLst>
      <p:ext uri="{BB962C8B-B14F-4D97-AF65-F5344CB8AC3E}">
        <p14:creationId xmlns:p14="http://schemas.microsoft.com/office/powerpoint/2010/main" val="863243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smtClean="0"/>
          </a:p>
          <a:p>
            <a:r>
              <a:rPr lang="es-ES" dirty="0" smtClean="0"/>
              <a:t>Lo principal que debe recordar al usar auto es esto: use auto siempre que crea que mejora la legibilidad del código y</a:t>
            </a:r>
          </a:p>
          <a:p>
            <a:r>
              <a:rPr lang="es-ES" dirty="0" smtClean="0"/>
              <a:t>evítelo siempre que oscurezca la intención del código. Al final del día, estás escribiendo el código para la siguiente persona que recoge tu módulo y no el compilador, ¿verdad?</a:t>
            </a:r>
          </a:p>
          <a:p>
            <a:endParaRPr lang="en-US" dirty="0"/>
          </a:p>
        </p:txBody>
      </p:sp>
      <p:sp>
        <p:nvSpPr>
          <p:cNvPr id="4" name="Slide Number Placeholder 3"/>
          <p:cNvSpPr>
            <a:spLocks noGrp="1"/>
          </p:cNvSpPr>
          <p:nvPr>
            <p:ph type="sldNum" sz="quarter" idx="10"/>
          </p:nvPr>
        </p:nvSpPr>
        <p:spPr/>
        <p:txBody>
          <a:bodyPr/>
          <a:lstStyle/>
          <a:p>
            <a:fld id="{3936D2CC-CF3D-4A10-BCE0-F470E1B6043E}" type="slidenum">
              <a:rPr lang="es-ES" smtClean="0"/>
              <a:t>46</a:t>
            </a:fld>
            <a:endParaRPr lang="es-ES"/>
          </a:p>
        </p:txBody>
      </p:sp>
    </p:spTree>
    <p:extLst>
      <p:ext uri="{BB962C8B-B14F-4D97-AF65-F5344CB8AC3E}">
        <p14:creationId xmlns:p14="http://schemas.microsoft.com/office/powerpoint/2010/main" val="3539912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Auto le permite declarar una variable con un tipo particular, mientras que </a:t>
            </a:r>
            <a:r>
              <a:rPr lang="es-ES" dirty="0" err="1" smtClean="0"/>
              <a:t>decltype</a:t>
            </a:r>
            <a:r>
              <a:rPr lang="es-ES" dirty="0" smtClean="0"/>
              <a:t> le permite extraer el tipo de la variable, por lo que </a:t>
            </a:r>
            <a:r>
              <a:rPr lang="es-ES" dirty="0" err="1" smtClean="0"/>
              <a:t>decltype</a:t>
            </a:r>
            <a:r>
              <a:rPr lang="es-ES" dirty="0" smtClean="0"/>
              <a:t> es una especie de operador que evalúa el tipo de expresión pasada.</a:t>
            </a:r>
          </a:p>
          <a:p>
            <a:endParaRPr lang="es-MX" dirty="0" smtClean="0"/>
          </a:p>
        </p:txBody>
      </p:sp>
      <p:sp>
        <p:nvSpPr>
          <p:cNvPr id="4" name="Slide Number Placeholder 3"/>
          <p:cNvSpPr>
            <a:spLocks noGrp="1"/>
          </p:cNvSpPr>
          <p:nvPr>
            <p:ph type="sldNum" sz="quarter" idx="10"/>
          </p:nvPr>
        </p:nvSpPr>
        <p:spPr/>
        <p:txBody>
          <a:bodyPr/>
          <a:lstStyle/>
          <a:p>
            <a:fld id="{3936D2CC-CF3D-4A10-BCE0-F470E1B6043E}" type="slidenum">
              <a:rPr lang="es-ES" smtClean="0"/>
              <a:t>47</a:t>
            </a:fld>
            <a:endParaRPr lang="es-ES"/>
          </a:p>
        </p:txBody>
      </p:sp>
    </p:spTree>
    <p:extLst>
      <p:ext uri="{BB962C8B-B14F-4D97-AF65-F5344CB8AC3E}">
        <p14:creationId xmlns:p14="http://schemas.microsoft.com/office/powerpoint/2010/main" val="2187255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Es</a:t>
            </a:r>
            <a:r>
              <a:rPr lang="en-US" dirty="0" smtClean="0"/>
              <a:t> </a:t>
            </a:r>
            <a:r>
              <a:rPr lang="en-US" dirty="0" err="1" smtClean="0"/>
              <a:t>sumamente</a:t>
            </a:r>
            <a:r>
              <a:rPr lang="en-US" dirty="0" smtClean="0"/>
              <a:t> </a:t>
            </a:r>
            <a:r>
              <a:rPr lang="en-US" dirty="0" err="1" smtClean="0"/>
              <a:t>útil</a:t>
            </a:r>
            <a:r>
              <a:rPr lang="en-US" dirty="0" smtClean="0"/>
              <a:t> </a:t>
            </a:r>
            <a:r>
              <a:rPr lang="en-US" dirty="0" err="1" smtClean="0"/>
              <a:t>en</a:t>
            </a:r>
            <a:r>
              <a:rPr lang="en-US" dirty="0" smtClean="0"/>
              <a:t> la </a:t>
            </a:r>
            <a:r>
              <a:rPr lang="en-US" dirty="0" err="1" smtClean="0"/>
              <a:t>programación</a:t>
            </a:r>
            <a:r>
              <a:rPr lang="en-US" dirty="0" smtClean="0"/>
              <a:t> </a:t>
            </a:r>
            <a:r>
              <a:rPr lang="en-US" dirty="0" err="1" smtClean="0"/>
              <a:t>genérica</a:t>
            </a:r>
            <a:r>
              <a:rPr lang="en-US" dirty="0" smtClean="0"/>
              <a:t>. </a:t>
            </a:r>
            <a:r>
              <a:rPr lang="en-US" dirty="0" err="1" smtClean="0"/>
              <a:t>Por</a:t>
            </a:r>
            <a:r>
              <a:rPr lang="en-US" dirty="0" smtClean="0"/>
              <a:t> </a:t>
            </a:r>
            <a:r>
              <a:rPr lang="en-US" dirty="0" err="1" smtClean="0"/>
              <a:t>ejemplo</a:t>
            </a:r>
            <a:r>
              <a:rPr lang="en-US" dirty="0" smtClean="0"/>
              <a:t>: Si </a:t>
            </a:r>
            <a:r>
              <a:rPr lang="en-US" dirty="0" err="1" smtClean="0"/>
              <a:t>queremos</a:t>
            </a:r>
            <a:r>
              <a:rPr lang="en-US" dirty="0" smtClean="0"/>
              <a:t> </a:t>
            </a:r>
            <a:r>
              <a:rPr lang="en-US" dirty="0" err="1" smtClean="0"/>
              <a:t>sumar</a:t>
            </a:r>
            <a:r>
              <a:rPr lang="en-US" dirty="0" smtClean="0"/>
              <a:t> dos matrices </a:t>
            </a:r>
            <a:r>
              <a:rPr lang="en-US" dirty="0" err="1" smtClean="0"/>
              <a:t>donde</a:t>
            </a:r>
            <a:r>
              <a:rPr lang="en-US" dirty="0" smtClean="0"/>
              <a:t> </a:t>
            </a:r>
            <a:r>
              <a:rPr lang="en-US" dirty="0" err="1" smtClean="0"/>
              <a:t>sus</a:t>
            </a:r>
            <a:r>
              <a:rPr lang="en-US" dirty="0" smtClean="0"/>
              <a:t> </a:t>
            </a:r>
            <a:r>
              <a:rPr lang="en-US" dirty="0" err="1" smtClean="0"/>
              <a:t>elementos</a:t>
            </a:r>
            <a:r>
              <a:rPr lang="en-US" dirty="0" smtClean="0"/>
              <a:t> son de </a:t>
            </a:r>
            <a:r>
              <a:rPr lang="en-US" dirty="0" err="1" smtClean="0"/>
              <a:t>distinto</a:t>
            </a:r>
            <a:r>
              <a:rPr lang="en-US" dirty="0" smtClean="0"/>
              <a:t> </a:t>
            </a:r>
            <a:r>
              <a:rPr lang="en-US" dirty="0" err="1" smtClean="0"/>
              <a:t>tipo</a:t>
            </a:r>
            <a:r>
              <a:rPr lang="en-US" dirty="0" smtClean="0"/>
              <a:t>, </a:t>
            </a:r>
            <a:r>
              <a:rPr lang="es-ES" dirty="0" smtClean="0"/>
              <a:t>¿de qué tipo debe ser la matriz resultante</a:t>
            </a:r>
            <a:r>
              <a:rPr lang="en-US" dirty="0" smtClean="0"/>
              <a:t>? </a:t>
            </a:r>
            <a:r>
              <a:rPr lang="en-US" b="1" dirty="0" err="1" smtClean="0">
                <a:solidFill>
                  <a:srgbClr val="0070C0"/>
                </a:solidFill>
              </a:rPr>
              <a:t>decltype</a:t>
            </a:r>
            <a:r>
              <a:rPr lang="en-US" dirty="0" smtClean="0"/>
              <a:t> se </a:t>
            </a:r>
            <a:r>
              <a:rPr lang="en-US" dirty="0" err="1" smtClean="0"/>
              <a:t>encarga</a:t>
            </a:r>
            <a:r>
              <a:rPr lang="en-US" dirty="0" smtClean="0"/>
              <a:t> de resolver </a:t>
            </a:r>
            <a:r>
              <a:rPr lang="en-US" dirty="0" err="1" smtClean="0"/>
              <a:t>este</a:t>
            </a:r>
            <a:r>
              <a:rPr lang="en-US" dirty="0" smtClean="0"/>
              <a:t> </a:t>
            </a:r>
            <a:r>
              <a:rPr lang="en-US" dirty="0" err="1" smtClean="0"/>
              <a:t>problema</a:t>
            </a:r>
            <a:r>
              <a:rPr lang="en-US" dirty="0" smtClean="0"/>
              <a:t>:</a:t>
            </a:r>
          </a:p>
          <a:p>
            <a:endParaRPr lang="en-US" dirty="0"/>
          </a:p>
        </p:txBody>
      </p:sp>
      <p:sp>
        <p:nvSpPr>
          <p:cNvPr id="4" name="Slide Number Placeholder 3"/>
          <p:cNvSpPr>
            <a:spLocks noGrp="1"/>
          </p:cNvSpPr>
          <p:nvPr>
            <p:ph type="sldNum" sz="quarter" idx="10"/>
          </p:nvPr>
        </p:nvSpPr>
        <p:spPr/>
        <p:txBody>
          <a:bodyPr/>
          <a:lstStyle/>
          <a:p>
            <a:fld id="{3936D2CC-CF3D-4A10-BCE0-F470E1B6043E}" type="slidenum">
              <a:rPr lang="es-ES" smtClean="0"/>
              <a:t>48</a:t>
            </a:fld>
            <a:endParaRPr lang="es-ES"/>
          </a:p>
        </p:txBody>
      </p:sp>
    </p:spTree>
    <p:extLst>
      <p:ext uri="{BB962C8B-B14F-4D97-AF65-F5344CB8AC3E}">
        <p14:creationId xmlns:p14="http://schemas.microsoft.com/office/powerpoint/2010/main" val="756207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Aquí tenemos el uso de las dos</a:t>
            </a:r>
            <a:endParaRPr lang="en-US" dirty="0"/>
          </a:p>
        </p:txBody>
      </p:sp>
      <p:sp>
        <p:nvSpPr>
          <p:cNvPr id="4" name="Slide Number Placeholder 3"/>
          <p:cNvSpPr>
            <a:spLocks noGrp="1"/>
          </p:cNvSpPr>
          <p:nvPr>
            <p:ph type="sldNum" sz="quarter" idx="10"/>
          </p:nvPr>
        </p:nvSpPr>
        <p:spPr/>
        <p:txBody>
          <a:bodyPr/>
          <a:lstStyle/>
          <a:p>
            <a:fld id="{3936D2CC-CF3D-4A10-BCE0-F470E1B6043E}" type="slidenum">
              <a:rPr lang="es-ES" smtClean="0"/>
              <a:t>49</a:t>
            </a:fld>
            <a:endParaRPr lang="es-ES"/>
          </a:p>
        </p:txBody>
      </p:sp>
    </p:spTree>
    <p:extLst>
      <p:ext uri="{BB962C8B-B14F-4D97-AF65-F5344CB8AC3E}">
        <p14:creationId xmlns:p14="http://schemas.microsoft.com/office/powerpoint/2010/main" val="15023912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Aún así, es importante notar que los tipos denotados por </a:t>
            </a:r>
            <a:r>
              <a:rPr lang="es-MX" b="1" dirty="0" err="1" smtClean="0">
                <a:solidFill>
                  <a:srgbClr val="0070C0"/>
                </a:solidFill>
              </a:rPr>
              <a:t>decltype</a:t>
            </a:r>
            <a:r>
              <a:rPr lang="es-MX" b="1" dirty="0" smtClean="0">
                <a:solidFill>
                  <a:srgbClr val="0070C0"/>
                </a:solidFill>
              </a:rPr>
              <a:t> </a:t>
            </a:r>
            <a:r>
              <a:rPr lang="es-MX" dirty="0" smtClean="0">
                <a:solidFill>
                  <a:schemeClr val="tx1"/>
                </a:solidFill>
              </a:rPr>
              <a:t>pueden ser distintos de los deducidos por auto:</a:t>
            </a:r>
            <a:r>
              <a:rPr lang="es-MX" dirty="0" smtClean="0"/>
              <a:t> </a:t>
            </a:r>
          </a:p>
          <a:p>
            <a:r>
              <a:rPr lang="es-ES" sz="1200" b="1" kern="1200" dirty="0" smtClean="0">
                <a:solidFill>
                  <a:schemeClr val="tx1"/>
                </a:solidFill>
                <a:effectLst/>
                <a:latin typeface="+mn-lt"/>
                <a:ea typeface="+mn-ea"/>
                <a:cs typeface="+mn-cs"/>
              </a:rPr>
              <a:t>Diferencia entre </a:t>
            </a:r>
            <a:r>
              <a:rPr lang="es-ES" sz="1200" b="1" kern="1200" dirty="0" err="1" smtClean="0">
                <a:solidFill>
                  <a:schemeClr val="tx1"/>
                </a:solidFill>
                <a:effectLst/>
                <a:latin typeface="+mn-lt"/>
                <a:ea typeface="+mn-ea"/>
                <a:cs typeface="+mn-cs"/>
              </a:rPr>
              <a:t>decltype</a:t>
            </a:r>
            <a:r>
              <a:rPr lang="es-ES" sz="1200" b="1" kern="1200" dirty="0" smtClean="0">
                <a:solidFill>
                  <a:schemeClr val="tx1"/>
                </a:solidFill>
                <a:effectLst/>
                <a:latin typeface="+mn-lt"/>
                <a:ea typeface="+mn-ea"/>
                <a:cs typeface="+mn-cs"/>
              </a:rPr>
              <a:t> y auto</a:t>
            </a:r>
            <a:endParaRPr lang="en-U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1. </a:t>
            </a:r>
            <a:r>
              <a:rPr lang="es-ES" sz="1200" kern="1200" dirty="0" err="1" smtClean="0">
                <a:solidFill>
                  <a:schemeClr val="tx1"/>
                </a:solidFill>
                <a:effectLst/>
                <a:latin typeface="+mn-lt"/>
                <a:ea typeface="+mn-ea"/>
                <a:cs typeface="+mn-cs"/>
              </a:rPr>
              <a:t>decltype</a:t>
            </a:r>
            <a:r>
              <a:rPr lang="es-ES" sz="1200" kern="1200" dirty="0" smtClean="0">
                <a:solidFill>
                  <a:schemeClr val="tx1"/>
                </a:solidFill>
                <a:effectLst/>
                <a:latin typeface="+mn-lt"/>
                <a:ea typeface="+mn-ea"/>
                <a:cs typeface="+mn-cs"/>
              </a:rPr>
              <a:t> proporciona el tipo declarado de la expresión que se le pasa, mientras que auto hace lo mismo que la deducción de tipo de plantilla. Entonces, por ejemplo, si tiene una función que devuelve una referencia, auto seguirá siendo un valor (necesita auto &amp; para obtener una referencia), pero </a:t>
            </a:r>
            <a:r>
              <a:rPr lang="es-ES" sz="1200" kern="1200" dirty="0" err="1" smtClean="0">
                <a:solidFill>
                  <a:schemeClr val="tx1"/>
                </a:solidFill>
                <a:effectLst/>
                <a:latin typeface="+mn-lt"/>
                <a:ea typeface="+mn-ea"/>
                <a:cs typeface="+mn-cs"/>
              </a:rPr>
              <a:t>decltype</a:t>
            </a:r>
            <a:r>
              <a:rPr lang="es-ES" sz="1200" kern="1200" dirty="0" smtClean="0">
                <a:solidFill>
                  <a:schemeClr val="tx1"/>
                </a:solidFill>
                <a:effectLst/>
                <a:latin typeface="+mn-lt"/>
                <a:ea typeface="+mn-ea"/>
                <a:cs typeface="+mn-cs"/>
              </a:rPr>
              <a:t> será exactamente el tipo del valor de retorno.</a:t>
            </a:r>
            <a:endParaRPr lang="en-U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2. auto se limita a definir el tipo de una variable para la que hay un inicializador, mientras que </a:t>
            </a:r>
            <a:r>
              <a:rPr lang="es-ES" sz="1200" kern="1200" dirty="0" err="1" smtClean="0">
                <a:solidFill>
                  <a:schemeClr val="tx1"/>
                </a:solidFill>
                <a:effectLst/>
                <a:latin typeface="+mn-lt"/>
                <a:ea typeface="+mn-ea"/>
                <a:cs typeface="+mn-cs"/>
              </a:rPr>
              <a:t>decltype</a:t>
            </a:r>
            <a:r>
              <a:rPr lang="es-ES" sz="1200" kern="1200" dirty="0" smtClean="0">
                <a:solidFill>
                  <a:schemeClr val="tx1"/>
                </a:solidFill>
                <a:effectLst/>
                <a:latin typeface="+mn-lt"/>
                <a:ea typeface="+mn-ea"/>
                <a:cs typeface="+mn-cs"/>
              </a:rPr>
              <a:t> es una construcción más amplia que, a costa de información adicional, inferirá el tipo de una expresión.</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MX" b="1" dirty="0" smtClean="0">
              <a:solidFill>
                <a:srgbClr val="0070C0"/>
              </a:solidFill>
            </a:endParaRPr>
          </a:p>
        </p:txBody>
      </p:sp>
      <p:sp>
        <p:nvSpPr>
          <p:cNvPr id="4" name="Slide Number Placeholder 3"/>
          <p:cNvSpPr>
            <a:spLocks noGrp="1"/>
          </p:cNvSpPr>
          <p:nvPr>
            <p:ph type="sldNum" sz="quarter" idx="10"/>
          </p:nvPr>
        </p:nvSpPr>
        <p:spPr/>
        <p:txBody>
          <a:bodyPr/>
          <a:lstStyle/>
          <a:p>
            <a:fld id="{3936D2CC-CF3D-4A10-BCE0-F470E1B6043E}" type="slidenum">
              <a:rPr lang="es-ES" smtClean="0"/>
              <a:t>50</a:t>
            </a:fld>
            <a:endParaRPr lang="es-ES"/>
          </a:p>
        </p:txBody>
      </p:sp>
    </p:spTree>
    <p:extLst>
      <p:ext uri="{BB962C8B-B14F-4D97-AF65-F5344CB8AC3E}">
        <p14:creationId xmlns:p14="http://schemas.microsoft.com/office/powerpoint/2010/main" val="17672331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Es</a:t>
            </a:r>
            <a:r>
              <a:rPr lang="en-US" dirty="0" smtClean="0"/>
              <a:t> </a:t>
            </a:r>
            <a:r>
              <a:rPr lang="en-US" dirty="0" err="1" smtClean="0"/>
              <a:t>sumamente</a:t>
            </a:r>
            <a:r>
              <a:rPr lang="en-US" dirty="0" smtClean="0"/>
              <a:t> </a:t>
            </a:r>
            <a:r>
              <a:rPr lang="en-US" dirty="0" err="1" smtClean="0"/>
              <a:t>útil</a:t>
            </a:r>
            <a:r>
              <a:rPr lang="en-US" dirty="0" smtClean="0"/>
              <a:t> </a:t>
            </a:r>
            <a:r>
              <a:rPr lang="en-US" dirty="0" err="1" smtClean="0"/>
              <a:t>en</a:t>
            </a:r>
            <a:r>
              <a:rPr lang="en-US" dirty="0" smtClean="0"/>
              <a:t> la </a:t>
            </a:r>
            <a:r>
              <a:rPr lang="en-US" dirty="0" err="1" smtClean="0"/>
              <a:t>programación</a:t>
            </a:r>
            <a:r>
              <a:rPr lang="en-US" dirty="0" smtClean="0"/>
              <a:t> </a:t>
            </a:r>
            <a:r>
              <a:rPr lang="en-US" dirty="0" err="1" smtClean="0"/>
              <a:t>genérica</a:t>
            </a:r>
            <a:r>
              <a:rPr lang="en-US" dirty="0" smtClean="0"/>
              <a:t>. </a:t>
            </a:r>
            <a:r>
              <a:rPr lang="en-US" dirty="0" err="1" smtClean="0"/>
              <a:t>Por</a:t>
            </a:r>
            <a:r>
              <a:rPr lang="en-US" dirty="0" smtClean="0"/>
              <a:t> </a:t>
            </a:r>
            <a:r>
              <a:rPr lang="en-US" dirty="0" err="1" smtClean="0"/>
              <a:t>ejemplo</a:t>
            </a:r>
            <a:r>
              <a:rPr lang="en-US" dirty="0" smtClean="0"/>
              <a:t>: Si </a:t>
            </a:r>
            <a:r>
              <a:rPr lang="en-US" dirty="0" err="1" smtClean="0"/>
              <a:t>queremos</a:t>
            </a:r>
            <a:r>
              <a:rPr lang="en-US" dirty="0" smtClean="0"/>
              <a:t> </a:t>
            </a:r>
            <a:r>
              <a:rPr lang="en-US" dirty="0" err="1" smtClean="0"/>
              <a:t>sumar</a:t>
            </a:r>
            <a:r>
              <a:rPr lang="en-US" dirty="0" smtClean="0"/>
              <a:t> dos matrices </a:t>
            </a:r>
            <a:r>
              <a:rPr lang="en-US" dirty="0" err="1" smtClean="0"/>
              <a:t>donde</a:t>
            </a:r>
            <a:r>
              <a:rPr lang="en-US" dirty="0" smtClean="0"/>
              <a:t> </a:t>
            </a:r>
            <a:r>
              <a:rPr lang="en-US" dirty="0" err="1" smtClean="0"/>
              <a:t>sus</a:t>
            </a:r>
            <a:r>
              <a:rPr lang="en-US" dirty="0" smtClean="0"/>
              <a:t> </a:t>
            </a:r>
            <a:r>
              <a:rPr lang="en-US" dirty="0" err="1" smtClean="0"/>
              <a:t>elementos</a:t>
            </a:r>
            <a:r>
              <a:rPr lang="en-US" dirty="0" smtClean="0"/>
              <a:t> son de </a:t>
            </a:r>
            <a:r>
              <a:rPr lang="en-US" dirty="0" err="1" smtClean="0"/>
              <a:t>distinto</a:t>
            </a:r>
            <a:r>
              <a:rPr lang="en-US" dirty="0" smtClean="0"/>
              <a:t> </a:t>
            </a:r>
            <a:r>
              <a:rPr lang="en-US" dirty="0" err="1" smtClean="0"/>
              <a:t>tipo</a:t>
            </a:r>
            <a:r>
              <a:rPr lang="en-US" dirty="0" smtClean="0"/>
              <a:t>, </a:t>
            </a:r>
            <a:r>
              <a:rPr lang="es-ES" dirty="0" smtClean="0"/>
              <a:t>¿de qué tipo debe ser la matriz resultante</a:t>
            </a:r>
            <a:r>
              <a:rPr lang="en-US" dirty="0" smtClean="0"/>
              <a:t>? </a:t>
            </a:r>
            <a:r>
              <a:rPr lang="en-US" b="1" dirty="0" err="1" smtClean="0">
                <a:solidFill>
                  <a:srgbClr val="0070C0"/>
                </a:solidFill>
              </a:rPr>
              <a:t>decltype</a:t>
            </a:r>
            <a:r>
              <a:rPr lang="en-US" dirty="0" smtClean="0"/>
              <a:t> se </a:t>
            </a:r>
            <a:r>
              <a:rPr lang="en-US" dirty="0" err="1" smtClean="0"/>
              <a:t>encarga</a:t>
            </a:r>
            <a:r>
              <a:rPr lang="en-US" dirty="0" smtClean="0"/>
              <a:t> de resolver </a:t>
            </a:r>
            <a:r>
              <a:rPr lang="en-US" dirty="0" err="1" smtClean="0"/>
              <a:t>este</a:t>
            </a:r>
            <a:r>
              <a:rPr lang="en-US" dirty="0" smtClean="0"/>
              <a:t> </a:t>
            </a:r>
            <a:r>
              <a:rPr lang="en-US" dirty="0" err="1" smtClean="0"/>
              <a:t>problema</a:t>
            </a:r>
            <a:r>
              <a:rPr lang="en-US" dirty="0" smtClean="0"/>
              <a:t>:</a:t>
            </a:r>
          </a:p>
        </p:txBody>
      </p:sp>
      <p:sp>
        <p:nvSpPr>
          <p:cNvPr id="4" name="Slide Number Placeholder 3"/>
          <p:cNvSpPr>
            <a:spLocks noGrp="1"/>
          </p:cNvSpPr>
          <p:nvPr>
            <p:ph type="sldNum" sz="quarter" idx="10"/>
          </p:nvPr>
        </p:nvSpPr>
        <p:spPr/>
        <p:txBody>
          <a:bodyPr/>
          <a:lstStyle/>
          <a:p>
            <a:fld id="{3936D2CC-CF3D-4A10-BCE0-F470E1B6043E}" type="slidenum">
              <a:rPr lang="es-ES" smtClean="0"/>
              <a:t>51</a:t>
            </a:fld>
            <a:endParaRPr lang="es-ES"/>
          </a:p>
        </p:txBody>
      </p:sp>
    </p:spTree>
    <p:extLst>
      <p:ext uri="{BB962C8B-B14F-4D97-AF65-F5344CB8AC3E}">
        <p14:creationId xmlns:p14="http://schemas.microsoft.com/office/powerpoint/2010/main" val="2370087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C++ 14</a:t>
            </a:r>
            <a:r>
              <a:rPr lang="en-US" dirty="0" smtClean="0"/>
              <a:t> </a:t>
            </a:r>
            <a:r>
              <a:rPr lang="en-US" dirty="0" err="1" smtClean="0"/>
              <a:t>introdujo</a:t>
            </a:r>
            <a:r>
              <a:rPr lang="en-US" dirty="0" smtClean="0"/>
              <a:t> la </a:t>
            </a:r>
            <a:r>
              <a:rPr lang="en-US" dirty="0" err="1" smtClean="0"/>
              <a:t>sintaxis</a:t>
            </a:r>
            <a:r>
              <a:rPr lang="en-US" dirty="0" smtClean="0"/>
              <a:t> </a:t>
            </a:r>
            <a:r>
              <a:rPr lang="es-MX" b="1" dirty="0" err="1" smtClean="0">
                <a:solidFill>
                  <a:srgbClr val="0070C0"/>
                </a:solidFill>
              </a:rPr>
              <a:t>decltype</a:t>
            </a:r>
            <a:r>
              <a:rPr lang="es-MX" b="1" dirty="0" smtClean="0">
                <a:solidFill>
                  <a:srgbClr val="0070C0"/>
                </a:solidFill>
              </a:rPr>
              <a:t>(auto) </a:t>
            </a:r>
            <a:r>
              <a:rPr lang="es-MX" dirty="0" smtClean="0">
                <a:solidFill>
                  <a:schemeClr val="tx1"/>
                </a:solidFill>
              </a:rPr>
              <a:t>que permite auto declaraciones al usar las reglas de </a:t>
            </a:r>
            <a:r>
              <a:rPr lang="es-MX" b="1" dirty="0" err="1" smtClean="0">
                <a:solidFill>
                  <a:srgbClr val="0070C0"/>
                </a:solidFill>
              </a:rPr>
              <a:t>decltype</a:t>
            </a:r>
            <a:r>
              <a:rPr lang="es-MX" b="1" dirty="0" smtClean="0"/>
              <a:t> </a:t>
            </a:r>
            <a:r>
              <a:rPr lang="es-MX" dirty="0" smtClean="0"/>
              <a:t>sobre la expresión.</a:t>
            </a:r>
          </a:p>
          <a:p>
            <a:pPr lvl="0"/>
            <a:r>
              <a:rPr lang="es-MX" altLang="en-US" dirty="0" smtClean="0">
                <a:solidFill>
                  <a:schemeClr val="tx1"/>
                </a:solidFill>
              </a:rPr>
              <a:t>La sintaxis </a:t>
            </a:r>
            <a:r>
              <a:rPr lang="es-MX" altLang="en-US" b="1" dirty="0" err="1" smtClean="0">
                <a:solidFill>
                  <a:srgbClr val="0070C0"/>
                </a:solidFill>
              </a:rPr>
              <a:t>decltype</a:t>
            </a:r>
            <a:r>
              <a:rPr lang="es-MX" altLang="en-US" b="1" dirty="0" smtClean="0">
                <a:solidFill>
                  <a:srgbClr val="0070C0"/>
                </a:solidFill>
              </a:rPr>
              <a:t>(auto)</a:t>
            </a:r>
            <a:r>
              <a:rPr lang="es-MX" altLang="en-US" dirty="0" smtClean="0">
                <a:solidFill>
                  <a:schemeClr val="tx1"/>
                </a:solidFill>
              </a:rPr>
              <a:t> también puede usarse en lugar de </a:t>
            </a:r>
            <a:r>
              <a:rPr lang="es-MX" altLang="en-US" b="1" dirty="0" smtClean="0">
                <a:solidFill>
                  <a:srgbClr val="0070C0"/>
                </a:solidFill>
              </a:rPr>
              <a:t>auto</a:t>
            </a:r>
            <a:r>
              <a:rPr lang="es-MX" altLang="en-US" dirty="0" smtClean="0">
                <a:solidFill>
                  <a:schemeClr val="tx1"/>
                </a:solidFill>
              </a:rPr>
              <a:t> para la deducción del tipo de retorno de la </a:t>
            </a:r>
            <a:r>
              <a:rPr lang="es-MX" altLang="en-US" dirty="0" err="1" smtClean="0">
                <a:solidFill>
                  <a:schemeClr val="tx1"/>
                </a:solidFill>
              </a:rPr>
              <a:t>funtión</a:t>
            </a:r>
            <a:r>
              <a:rPr lang="es-MX" altLang="en-US" dirty="0" smtClean="0">
                <a:solidFill>
                  <a:schemeClr val="tx1"/>
                </a:solidFill>
              </a:rPr>
              <a:t>, y  es más permisivo que </a:t>
            </a:r>
            <a:r>
              <a:rPr lang="es-MX" altLang="en-US" b="1" dirty="0" err="1" smtClean="0">
                <a:solidFill>
                  <a:srgbClr val="0070C0"/>
                </a:solidFill>
              </a:rPr>
              <a:t>decltype</a:t>
            </a:r>
            <a:r>
              <a:rPr lang="es-MX" altLang="en-US" dirty="0" smtClean="0">
                <a:solidFill>
                  <a:schemeClr val="tx1"/>
                </a:solidFill>
              </a:rPr>
              <a:t>:</a:t>
            </a:r>
            <a:endParaRPr lang="es-MX" altLang="en-US" dirty="0">
              <a:solidFill>
                <a:schemeClr val="tx1"/>
              </a:solidFill>
            </a:endParaRPr>
          </a:p>
        </p:txBody>
      </p:sp>
      <p:sp>
        <p:nvSpPr>
          <p:cNvPr id="4" name="Slide Number Placeholder 3"/>
          <p:cNvSpPr>
            <a:spLocks noGrp="1"/>
          </p:cNvSpPr>
          <p:nvPr>
            <p:ph type="sldNum" sz="quarter" idx="10"/>
          </p:nvPr>
        </p:nvSpPr>
        <p:spPr/>
        <p:txBody>
          <a:bodyPr/>
          <a:lstStyle/>
          <a:p>
            <a:fld id="{3936D2CC-CF3D-4A10-BCE0-F470E1B6043E}" type="slidenum">
              <a:rPr lang="es-ES" smtClean="0"/>
              <a:t>52</a:t>
            </a:fld>
            <a:endParaRPr lang="es-ES"/>
          </a:p>
        </p:txBody>
      </p:sp>
    </p:spTree>
    <p:extLst>
      <p:ext uri="{BB962C8B-B14F-4D97-AF65-F5344CB8AC3E}">
        <p14:creationId xmlns:p14="http://schemas.microsoft.com/office/powerpoint/2010/main" val="26483744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sz="1200" kern="1200" dirty="0" smtClean="0">
                <a:solidFill>
                  <a:schemeClr val="tx1"/>
                </a:solidFill>
                <a:effectLst/>
                <a:latin typeface="+mn-lt"/>
                <a:ea typeface="+mn-ea"/>
                <a:cs typeface="+mn-cs"/>
              </a:rPr>
              <a:t>Son variables de tipo: "puntero-a-función recibiendo A argumentos y devolviendo X", donde A son los argumentos que recibe la función y X es el tipo de objeto devuelto. </a:t>
            </a:r>
          </a:p>
          <a:p>
            <a:r>
              <a:rPr lang="es-419" sz="1200" kern="1200" dirty="0" smtClean="0">
                <a:solidFill>
                  <a:schemeClr val="tx1"/>
                </a:solidFill>
                <a:effectLst/>
                <a:latin typeface="+mn-lt"/>
                <a:ea typeface="+mn-ea"/>
                <a:cs typeface="+mn-cs"/>
              </a:rPr>
              <a:t>Se usan mayormente para pasar funciones a otras funciones.</a:t>
            </a:r>
          </a:p>
          <a:p>
            <a:r>
              <a:rPr lang="es-419" sz="1200" kern="1200" dirty="0" smtClean="0">
                <a:solidFill>
                  <a:schemeClr val="tx1"/>
                </a:solidFill>
                <a:effectLst/>
                <a:latin typeface="+mn-lt"/>
                <a:ea typeface="+mn-ea"/>
                <a:cs typeface="+mn-cs"/>
              </a:rPr>
              <a:t>N</a:t>
            </a:r>
            <a:r>
              <a:rPr lang="es-ES" sz="1200" kern="1200" dirty="0" smtClean="0">
                <a:solidFill>
                  <a:schemeClr val="tx1"/>
                </a:solidFill>
                <a:effectLst/>
                <a:latin typeface="+mn-lt"/>
                <a:ea typeface="+mn-ea"/>
                <a:cs typeface="+mn-cs"/>
              </a:rPr>
              <a:t>o es posible definir punteros a los </a:t>
            </a:r>
            <a:r>
              <a:rPr lang="es-ES" sz="1200" b="1" kern="1200" dirty="0" smtClean="0">
                <a:solidFill>
                  <a:schemeClr val="tx1"/>
                </a:solidFill>
                <a:effectLst/>
                <a:latin typeface="+mn-lt"/>
                <a:ea typeface="+mn-ea"/>
                <a:cs typeface="+mn-cs"/>
              </a:rPr>
              <a:t>constructores</a:t>
            </a:r>
            <a:r>
              <a:rPr lang="es-ES" sz="1200" kern="1200" dirty="0" smtClean="0">
                <a:solidFill>
                  <a:schemeClr val="tx1"/>
                </a:solidFill>
                <a:effectLst/>
                <a:latin typeface="+mn-lt"/>
                <a:ea typeface="+mn-ea"/>
                <a:cs typeface="+mn-cs"/>
              </a:rPr>
              <a:t> o </a:t>
            </a:r>
            <a:r>
              <a:rPr lang="es-ES" sz="1200" b="1" kern="1200" dirty="0" smtClean="0">
                <a:solidFill>
                  <a:schemeClr val="tx1"/>
                </a:solidFill>
                <a:effectLst/>
                <a:latin typeface="+mn-lt"/>
                <a:ea typeface="+mn-ea"/>
                <a:cs typeface="+mn-cs"/>
              </a:rPr>
              <a:t>destructores</a:t>
            </a:r>
            <a:r>
              <a:rPr lang="es-ES" sz="1200" kern="1200" dirty="0" smtClean="0">
                <a:solidFill>
                  <a:schemeClr val="tx1"/>
                </a:solidFill>
                <a:effectLst/>
                <a:latin typeface="+mn-lt"/>
                <a:ea typeface="+mn-ea"/>
                <a:cs typeface="+mn-cs"/>
              </a:rPr>
              <a:t> de clase, ya que son un tipo especial de funciones miembro de las que no puede obtenerse su dirección.</a:t>
            </a:r>
            <a:endParaRPr lang="en-US" dirty="0"/>
          </a:p>
        </p:txBody>
      </p:sp>
      <p:sp>
        <p:nvSpPr>
          <p:cNvPr id="4" name="Slide Number Placeholder 3"/>
          <p:cNvSpPr>
            <a:spLocks noGrp="1"/>
          </p:cNvSpPr>
          <p:nvPr>
            <p:ph type="sldNum" sz="quarter" idx="10"/>
          </p:nvPr>
        </p:nvSpPr>
        <p:spPr/>
        <p:txBody>
          <a:bodyPr/>
          <a:lstStyle/>
          <a:p>
            <a:fld id="{3936D2CC-CF3D-4A10-BCE0-F470E1B6043E}" type="slidenum">
              <a:rPr lang="es-ES" smtClean="0"/>
              <a:t>53</a:t>
            </a:fld>
            <a:endParaRPr lang="es-ES"/>
          </a:p>
        </p:txBody>
      </p:sp>
    </p:spTree>
    <p:extLst>
      <p:ext uri="{BB962C8B-B14F-4D97-AF65-F5344CB8AC3E}">
        <p14:creationId xmlns:p14="http://schemas.microsoft.com/office/powerpoint/2010/main" val="15707088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sz="1200" kern="1200" dirty="0" smtClean="0">
                <a:solidFill>
                  <a:schemeClr val="tx1"/>
                </a:solidFill>
                <a:effectLst/>
                <a:latin typeface="+mn-lt"/>
                <a:ea typeface="+mn-ea"/>
                <a:cs typeface="+mn-cs"/>
              </a:rPr>
              <a:t>Cada una de las infinitas combinaciones posibles da lugar a un tipo específico de puntero-a-función.</a:t>
            </a:r>
            <a:endParaRPr lang="en-US" dirty="0"/>
          </a:p>
        </p:txBody>
      </p:sp>
      <p:sp>
        <p:nvSpPr>
          <p:cNvPr id="4" name="Slide Number Placeholder 3"/>
          <p:cNvSpPr>
            <a:spLocks noGrp="1"/>
          </p:cNvSpPr>
          <p:nvPr>
            <p:ph type="sldNum" sz="quarter" idx="10"/>
          </p:nvPr>
        </p:nvSpPr>
        <p:spPr/>
        <p:txBody>
          <a:bodyPr/>
          <a:lstStyle/>
          <a:p>
            <a:fld id="{3936D2CC-CF3D-4A10-BCE0-F470E1B6043E}" type="slidenum">
              <a:rPr lang="es-ES" smtClean="0"/>
              <a:t>54</a:t>
            </a:fld>
            <a:endParaRPr lang="es-ES"/>
          </a:p>
        </p:txBody>
      </p:sp>
    </p:spTree>
    <p:extLst>
      <p:ext uri="{BB962C8B-B14F-4D97-AF65-F5344CB8AC3E}">
        <p14:creationId xmlns:p14="http://schemas.microsoft.com/office/powerpoint/2010/main" val="4251446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07000"/>
              </a:lnSpc>
              <a:spcAft>
                <a:spcPts val="800"/>
              </a:spcAft>
              <a:buFont typeface="+mj-lt"/>
              <a:buAutoNum type="arabicPeriod"/>
              <a:tabLst>
                <a:tab pos="457200" algn="l"/>
              </a:tabLst>
            </a:pPr>
            <a:r>
              <a:rPr lang="es-ES" dirty="0" smtClean="0">
                <a:latin typeface="Arial" panose="020B0604020202020204" pitchFamily="34" charset="0"/>
                <a:ea typeface="Calibri" panose="020F0502020204030204" pitchFamily="34" charset="0"/>
                <a:cs typeface="Times New Roman" panose="02020603050405020304" pitchFamily="18" charset="0"/>
              </a:rPr>
              <a:t>Puntero convencional. Si A es destruido, pero C continúa apuntando a B, entonces B contendrá un puntero a </a:t>
            </a:r>
            <a:r>
              <a:rPr lang="es-ES" dirty="0" err="1" smtClean="0">
                <a:latin typeface="Arial" panose="020B0604020202020204" pitchFamily="34" charset="0"/>
                <a:ea typeface="Calibri" panose="020F0502020204030204" pitchFamily="34" charset="0"/>
                <a:cs typeface="Times New Roman" panose="02020603050405020304" pitchFamily="18" charset="0"/>
              </a:rPr>
              <a:t>A</a:t>
            </a:r>
            <a:r>
              <a:rPr lang="es-ES" dirty="0" smtClean="0">
                <a:latin typeface="Arial" panose="020B0604020202020204" pitchFamily="34" charset="0"/>
                <a:ea typeface="Calibri" panose="020F0502020204030204" pitchFamily="34" charset="0"/>
                <a:cs typeface="Times New Roman" panose="02020603050405020304" pitchFamily="18" charset="0"/>
              </a:rPr>
              <a:t> que estará colgado. B no es capaz de detectar esto, por lo que puede </a:t>
            </a:r>
            <a:r>
              <a:rPr lang="es-ES" dirty="0" err="1" smtClean="0">
                <a:latin typeface="Arial" panose="020B0604020202020204" pitchFamily="34" charset="0"/>
                <a:ea typeface="Calibri" panose="020F0502020204030204" pitchFamily="34" charset="0"/>
                <a:cs typeface="Times New Roman" panose="02020603050405020304" pitchFamily="18" charset="0"/>
              </a:rPr>
              <a:t>desreferenciar</a:t>
            </a:r>
            <a:r>
              <a:rPr lang="es-ES" dirty="0" smtClean="0">
                <a:latin typeface="Arial" panose="020B0604020202020204" pitchFamily="34" charset="0"/>
                <a:ea typeface="Calibri" panose="020F0502020204030204" pitchFamily="34" charset="0"/>
                <a:cs typeface="Times New Roman" panose="02020603050405020304" pitchFamily="18" charset="0"/>
              </a:rPr>
              <a:t> este puntero, lo que provocaría un comportamiento indefinido.</a:t>
            </a:r>
            <a:endParaRPr lang="es-ES"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ES" i="1" dirty="0" err="1" smtClean="0">
                <a:latin typeface="Arial" panose="020B0604020202020204" pitchFamily="34" charset="0"/>
                <a:ea typeface="Calibri" panose="020F0502020204030204" pitchFamily="34" charset="0"/>
                <a:cs typeface="Times New Roman" panose="02020603050405020304" pitchFamily="18" charset="0"/>
              </a:rPr>
              <a:t>share_ptr</a:t>
            </a:r>
            <a:r>
              <a:rPr lang="es-ES" dirty="0" smtClean="0">
                <a:latin typeface="Arial" panose="020B0604020202020204" pitchFamily="34" charset="0"/>
                <a:ea typeface="Calibri" panose="020F0502020204030204" pitchFamily="34" charset="0"/>
                <a:cs typeface="Times New Roman" panose="02020603050405020304" pitchFamily="18" charset="0"/>
              </a:rPr>
              <a:t>. Esto provocaría un ciclo entre A y B, ya que ambos son del mismo tipo y cada uno apunta al otro, previendo ser eliminados en cualquier momento. Será imposible para el programa acceder a ellos por lo que sus recursos nunca podrán ser reclamados.</a:t>
            </a:r>
            <a:endParaRPr lang="es-ES"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ES" i="1" dirty="0" smtClean="0">
                <a:latin typeface="Arial" panose="020B0604020202020204" pitchFamily="34" charset="0"/>
                <a:ea typeface="Calibri" panose="020F0502020204030204" pitchFamily="34" charset="0"/>
                <a:cs typeface="Times New Roman" panose="02020603050405020304" pitchFamily="18" charset="0"/>
              </a:rPr>
              <a:t>weak_ptr</a:t>
            </a:r>
            <a:r>
              <a:rPr lang="es-ES" dirty="0" smtClean="0">
                <a:latin typeface="Arial" panose="020B0604020202020204" pitchFamily="34" charset="0"/>
                <a:ea typeface="Calibri" panose="020F0502020204030204" pitchFamily="34" charset="0"/>
                <a:cs typeface="Times New Roman" panose="02020603050405020304" pitchFamily="18" charset="0"/>
              </a:rPr>
              <a:t>.</a:t>
            </a:r>
            <a:r>
              <a:rPr lang="es-ES" i="1" dirty="0" smtClean="0">
                <a:latin typeface="Arial" panose="020B0604020202020204" pitchFamily="34" charset="0"/>
                <a:ea typeface="Calibri" panose="020F0502020204030204" pitchFamily="34" charset="0"/>
                <a:cs typeface="Times New Roman" panose="02020603050405020304" pitchFamily="18" charset="0"/>
              </a:rPr>
              <a:t> </a:t>
            </a:r>
            <a:r>
              <a:rPr lang="es-ES" dirty="0" smtClean="0">
                <a:latin typeface="Arial" panose="020B0604020202020204" pitchFamily="34" charset="0"/>
                <a:ea typeface="Calibri" panose="020F0502020204030204" pitchFamily="34" charset="0"/>
                <a:cs typeface="Times New Roman" panose="02020603050405020304" pitchFamily="18" charset="0"/>
              </a:rPr>
              <a:t>Evita ambos problemas de arriba. Si A es destruido, entonces puntero hacia atrás de B estará colgado y B será capaz de detectarlo. Además, aunque A y B apuntan el uno al otro, el puntero de B no afecta el contador de referencia de A, por lo que B no previene a </a:t>
            </a:r>
            <a:r>
              <a:rPr lang="es-ES" dirty="0" err="1" smtClean="0">
                <a:latin typeface="Arial" panose="020B0604020202020204" pitchFamily="34" charset="0"/>
                <a:ea typeface="Calibri" panose="020F0502020204030204" pitchFamily="34" charset="0"/>
                <a:cs typeface="Times New Roman" panose="02020603050405020304" pitchFamily="18" charset="0"/>
              </a:rPr>
              <a:t>A</a:t>
            </a:r>
            <a:r>
              <a:rPr lang="es-ES" dirty="0" smtClean="0">
                <a:latin typeface="Arial" panose="020B0604020202020204" pitchFamily="34" charset="0"/>
                <a:ea typeface="Calibri" panose="020F0502020204030204" pitchFamily="34" charset="0"/>
                <a:cs typeface="Times New Roman" panose="02020603050405020304" pitchFamily="18" charset="0"/>
              </a:rPr>
              <a:t> de ser eliminado.</a:t>
            </a:r>
            <a:endParaRPr lang="es-ES" dirty="0" smtClean="0">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4" name="Slide Number Placeholder 3"/>
          <p:cNvSpPr>
            <a:spLocks noGrp="1"/>
          </p:cNvSpPr>
          <p:nvPr>
            <p:ph type="sldNum" sz="quarter" idx="10"/>
          </p:nvPr>
        </p:nvSpPr>
        <p:spPr/>
        <p:txBody>
          <a:bodyPr/>
          <a:lstStyle/>
          <a:p>
            <a:fld id="{3936D2CC-CF3D-4A10-BCE0-F470E1B6043E}" type="slidenum">
              <a:rPr lang="es-ES" smtClean="0"/>
              <a:t>19</a:t>
            </a:fld>
            <a:endParaRPr lang="es-ES"/>
          </a:p>
        </p:txBody>
      </p:sp>
    </p:spTree>
    <p:extLst>
      <p:ext uri="{BB962C8B-B14F-4D97-AF65-F5344CB8AC3E}">
        <p14:creationId xmlns:p14="http://schemas.microsoft.com/office/powerpoint/2010/main" val="5338190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a:t>
            </a:r>
            <a:r>
              <a:rPr lang="en-US" baseline="0" dirty="0" smtClean="0"/>
              <a:t> </a:t>
            </a:r>
            <a:r>
              <a:rPr lang="en-US" baseline="0" dirty="0" err="1" smtClean="0"/>
              <a:t>sintaxis</a:t>
            </a:r>
            <a:r>
              <a:rPr lang="en-US" baseline="0" dirty="0" smtClean="0"/>
              <a:t> de la </a:t>
            </a:r>
            <a:r>
              <a:rPr lang="en-US" baseline="0" dirty="0" err="1" smtClean="0"/>
              <a:t>inicialización</a:t>
            </a:r>
            <a:r>
              <a:rPr lang="en-US" baseline="0" dirty="0" smtClean="0"/>
              <a:t> </a:t>
            </a:r>
            <a:r>
              <a:rPr lang="en-US" baseline="0" dirty="0" err="1" smtClean="0"/>
              <a:t>es</a:t>
            </a:r>
            <a:r>
              <a:rPr lang="en-US" baseline="0" dirty="0" smtClean="0"/>
              <a:t> </a:t>
            </a:r>
            <a:r>
              <a:rPr lang="en-US" baseline="0" dirty="0" err="1" smtClean="0"/>
              <a:t>como</a:t>
            </a:r>
            <a:r>
              <a:rPr lang="en-US" baseline="0" dirty="0" smtClean="0"/>
              <a:t> la de </a:t>
            </a:r>
            <a:r>
              <a:rPr lang="en-US" baseline="0" dirty="0" err="1" smtClean="0"/>
              <a:t>cualquier</a:t>
            </a:r>
            <a:r>
              <a:rPr lang="en-US" baseline="0" dirty="0" smtClean="0"/>
              <a:t> </a:t>
            </a:r>
            <a:r>
              <a:rPr lang="en-US" baseline="0" dirty="0" err="1" smtClean="0"/>
              <a:t>otra</a:t>
            </a:r>
            <a:r>
              <a:rPr lang="en-US" baseline="0" dirty="0" smtClean="0"/>
              <a:t> variable. *</a:t>
            </a:r>
            <a:r>
              <a:rPr lang="en-US" baseline="0" dirty="0" err="1" smtClean="0"/>
              <a:t>tambien</a:t>
            </a:r>
            <a:r>
              <a:rPr lang="en-US" baseline="0" dirty="0" smtClean="0"/>
              <a:t> se </a:t>
            </a:r>
            <a:r>
              <a:rPr lang="en-US" baseline="0" dirty="0" err="1" smtClean="0"/>
              <a:t>puede</a:t>
            </a:r>
            <a:r>
              <a:rPr lang="en-US" baseline="0" dirty="0" smtClean="0"/>
              <a:t> </a:t>
            </a:r>
            <a:r>
              <a:rPr lang="en-US" baseline="0" dirty="0" err="1" smtClean="0"/>
              <a:t>hacer</a:t>
            </a:r>
            <a:r>
              <a:rPr lang="en-US" baseline="0" dirty="0" smtClean="0"/>
              <a:t> </a:t>
            </a:r>
            <a:r>
              <a:rPr lang="en-US" baseline="0" dirty="0" err="1" smtClean="0"/>
              <a:t>func</a:t>
            </a:r>
            <a:r>
              <a:rPr lang="en-US" baseline="0" dirty="0" smtClean="0"/>
              <a:t> foo = </a:t>
            </a:r>
            <a:r>
              <a:rPr lang="en-US" baseline="0" dirty="0" err="1" smtClean="0"/>
              <a:t>my_int_func</a:t>
            </a:r>
            <a:endParaRPr lang="en-US" baseline="0" dirty="0" smtClean="0"/>
          </a:p>
          <a:p>
            <a:r>
              <a:rPr lang="en-US" baseline="0" dirty="0" smtClean="0"/>
              <a:t>Para </a:t>
            </a:r>
            <a:r>
              <a:rPr lang="en-US" baseline="0" dirty="0" err="1" smtClean="0"/>
              <a:t>llamar</a:t>
            </a:r>
            <a:r>
              <a:rPr lang="en-US" baseline="0" dirty="0" smtClean="0"/>
              <a:t> a la </a:t>
            </a:r>
            <a:r>
              <a:rPr lang="en-US" baseline="0" dirty="0" err="1" smtClean="0"/>
              <a:t>función</a:t>
            </a:r>
            <a:r>
              <a:rPr lang="en-US" baseline="0" dirty="0" smtClean="0"/>
              <a:t> </a:t>
            </a:r>
            <a:r>
              <a:rPr lang="en-US" baseline="0" dirty="0" err="1" smtClean="0"/>
              <a:t>apuntada</a:t>
            </a:r>
            <a:r>
              <a:rPr lang="en-US" baseline="0" dirty="0" smtClean="0"/>
              <a:t> </a:t>
            </a:r>
            <a:r>
              <a:rPr lang="en-US" baseline="0" dirty="0" err="1" smtClean="0"/>
              <a:t>por</a:t>
            </a:r>
            <a:r>
              <a:rPr lang="en-US" baseline="0" dirty="0" smtClean="0"/>
              <a:t> el punter se </a:t>
            </a:r>
            <a:r>
              <a:rPr lang="en-US" baseline="0" dirty="0" err="1" smtClean="0"/>
              <a:t>utiliza</a:t>
            </a:r>
            <a:r>
              <a:rPr lang="en-US" baseline="0" dirty="0" smtClean="0"/>
              <a:t> el punter </a:t>
            </a:r>
            <a:r>
              <a:rPr lang="en-US" baseline="0" dirty="0" err="1" smtClean="0"/>
              <a:t>como</a:t>
            </a:r>
            <a:r>
              <a:rPr lang="en-US" baseline="0" dirty="0" smtClean="0"/>
              <a:t> </a:t>
            </a:r>
            <a:r>
              <a:rPr lang="en-US" baseline="0" dirty="0" err="1" smtClean="0"/>
              <a:t>si</a:t>
            </a:r>
            <a:r>
              <a:rPr lang="en-US" baseline="0" dirty="0" smtClean="0"/>
              <a:t> </a:t>
            </a:r>
            <a:r>
              <a:rPr lang="en-US" baseline="0" dirty="0" err="1" smtClean="0"/>
              <a:t>fuera</a:t>
            </a:r>
            <a:r>
              <a:rPr lang="en-US" baseline="0" dirty="0" smtClean="0"/>
              <a:t> la </a:t>
            </a:r>
            <a:r>
              <a:rPr lang="en-US" baseline="0" dirty="0" err="1" smtClean="0"/>
              <a:t>función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936D2CC-CF3D-4A10-BCE0-F470E1B6043E}" type="slidenum">
              <a:rPr lang="es-ES" smtClean="0"/>
              <a:t>55</a:t>
            </a:fld>
            <a:endParaRPr lang="es-ES"/>
          </a:p>
        </p:txBody>
      </p:sp>
    </p:spTree>
    <p:extLst>
      <p:ext uri="{BB962C8B-B14F-4D97-AF65-F5344CB8AC3E}">
        <p14:creationId xmlns:p14="http://schemas.microsoft.com/office/powerpoint/2010/main" val="6600458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latin typeface="Arial" panose="020B0604020202020204" pitchFamily="34" charset="0"/>
                <a:ea typeface="Calibri" panose="020F0502020204030204" pitchFamily="34" charset="0"/>
                <a:cs typeface="Times New Roman" panose="02020603050405020304" pitchFamily="18" charset="0"/>
              </a:rPr>
              <a:t>Desde C++3 se integró el </a:t>
            </a:r>
            <a:r>
              <a:rPr lang="es-ES" i="1" dirty="0" err="1" smtClean="0">
                <a:solidFill>
                  <a:srgbClr val="0070C0"/>
                </a:solidFill>
                <a:latin typeface="Consolas" panose="020B0609020204030204" pitchFamily="49" charset="0"/>
                <a:ea typeface="Calibri" panose="020F0502020204030204" pitchFamily="34" charset="0"/>
                <a:cs typeface="Arial" panose="020B0604020202020204" pitchFamily="34" charset="0"/>
              </a:rPr>
              <a:t>typedef</a:t>
            </a:r>
            <a:r>
              <a:rPr lang="es-ES" dirty="0" smtClean="0">
                <a:solidFill>
                  <a:srgbClr val="0070C0"/>
                </a:solidFill>
                <a:latin typeface="Arial" panose="020B0604020202020204" pitchFamily="34" charset="0"/>
                <a:ea typeface="Calibri" panose="020F0502020204030204" pitchFamily="34" charset="0"/>
                <a:cs typeface="Times New Roman" panose="02020603050405020304" pitchFamily="18" charset="0"/>
              </a:rPr>
              <a:t> </a:t>
            </a:r>
            <a:r>
              <a:rPr lang="es-ES" dirty="0" smtClean="0">
                <a:latin typeface="Arial" panose="020B0604020202020204" pitchFamily="34" charset="0"/>
                <a:ea typeface="Calibri" panose="020F0502020204030204" pitchFamily="34" charset="0"/>
                <a:cs typeface="Times New Roman" panose="02020603050405020304" pitchFamily="18" charset="0"/>
              </a:rPr>
              <a:t>para brindar una forma de declarar un nombre para usar como sinónimo de un tipo declarado previamente, C++ 11 trae consigo una nueva manera de declarar un alias resolviendo las limitaciones del </a:t>
            </a:r>
            <a:r>
              <a:rPr lang="es-ES" i="1" dirty="0" err="1" smtClean="0">
                <a:solidFill>
                  <a:srgbClr val="0070C0"/>
                </a:solidFill>
                <a:latin typeface="Consolas" panose="020B0609020204030204" pitchFamily="49" charset="0"/>
                <a:ea typeface="Calibri" panose="020F0502020204030204" pitchFamily="34" charset="0"/>
                <a:cs typeface="Arial" panose="020B0604020202020204" pitchFamily="34" charset="0"/>
              </a:rPr>
              <a:t>typedef</a:t>
            </a:r>
            <a:r>
              <a:rPr lang="es-ES" dirty="0" smtClean="0">
                <a:latin typeface="Arial" panose="020B0604020202020204" pitchFamily="34" charset="0"/>
                <a:ea typeface="Calibri" panose="020F0502020204030204" pitchFamily="34" charset="0"/>
                <a:cs typeface="Times New Roman" panose="02020603050405020304" pitchFamily="18" charset="0"/>
              </a:rPr>
              <a:t>. </a:t>
            </a:r>
            <a:endParaRPr lang="es-ES" dirty="0" smtClean="0">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4" name="Slide Number Placeholder 3"/>
          <p:cNvSpPr>
            <a:spLocks noGrp="1"/>
          </p:cNvSpPr>
          <p:nvPr>
            <p:ph type="sldNum" sz="quarter" idx="10"/>
          </p:nvPr>
        </p:nvSpPr>
        <p:spPr/>
        <p:txBody>
          <a:bodyPr/>
          <a:lstStyle/>
          <a:p>
            <a:fld id="{3936D2CC-CF3D-4A10-BCE0-F470E1B6043E}" type="slidenum">
              <a:rPr lang="es-ES" smtClean="0"/>
              <a:t>56</a:t>
            </a:fld>
            <a:endParaRPr lang="es-ES"/>
          </a:p>
        </p:txBody>
      </p:sp>
    </p:spTree>
    <p:extLst>
      <p:ext uri="{BB962C8B-B14F-4D97-AF65-F5344CB8AC3E}">
        <p14:creationId xmlns:p14="http://schemas.microsoft.com/office/powerpoint/2010/main" val="47536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noProof="0" dirty="0" smtClean="0"/>
              <a:t>Los constructores pueden tomar opcionalmente</a:t>
            </a:r>
            <a:r>
              <a:rPr lang="es-ES" baseline="0" noProof="0" dirty="0" smtClean="0"/>
              <a:t> una lista de inicio de miembros . Esta es una forma mas eficiente de inicializar miembros de clase que asignar valores en el cuerpo del constructor. En el siguiente ejemplo se usa una lista de inicio de miembros:</a:t>
            </a:r>
            <a:endParaRPr lang="es-ES" noProof="0" dirty="0"/>
          </a:p>
        </p:txBody>
      </p:sp>
      <p:sp>
        <p:nvSpPr>
          <p:cNvPr id="4" name="Slide Number Placeholder 3"/>
          <p:cNvSpPr>
            <a:spLocks noGrp="1"/>
          </p:cNvSpPr>
          <p:nvPr>
            <p:ph type="sldNum" sz="quarter" idx="10"/>
          </p:nvPr>
        </p:nvSpPr>
        <p:spPr/>
        <p:txBody>
          <a:bodyPr/>
          <a:lstStyle/>
          <a:p>
            <a:fld id="{3936D2CC-CF3D-4A10-BCE0-F470E1B6043E}" type="slidenum">
              <a:rPr lang="es-ES" smtClean="0"/>
              <a:t>22</a:t>
            </a:fld>
            <a:endParaRPr lang="es-ES"/>
          </a:p>
        </p:txBody>
      </p:sp>
    </p:spTree>
    <p:extLst>
      <p:ext uri="{BB962C8B-B14F-4D97-AF65-F5344CB8AC3E}">
        <p14:creationId xmlns:p14="http://schemas.microsoft.com/office/powerpoint/2010/main" val="922378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aseline="0" noProof="0" dirty="0" smtClean="0"/>
              <a:t>si los miembros de su </a:t>
            </a:r>
            <a:r>
              <a:rPr lang="es-ES" baseline="0" noProof="0" dirty="0" err="1" smtClean="0"/>
              <a:t>clas</a:t>
            </a:r>
            <a:r>
              <a:rPr lang="es-ES" baseline="0" noProof="0" dirty="0" smtClean="0"/>
              <a:t> son todos tipos simples, el CC generado por es compilador es suficiente y no necesita definir el suyo propio. Si su clase requiere una inicialización mas compleja, entonces necesita implementar un CC personalizado. si un miembro de la </a:t>
            </a:r>
            <a:r>
              <a:rPr lang="es-ES" baseline="0" noProof="0" dirty="0" err="1" smtClean="0"/>
              <a:t>clas</a:t>
            </a:r>
            <a:r>
              <a:rPr lang="es-ES" baseline="0" noProof="0" dirty="0" smtClean="0"/>
              <a:t> es un puntero, debe definir un CC para asignar nueva memoria y copiar los valores del </a:t>
            </a:r>
            <a:r>
              <a:rPr lang="es-ES" baseline="0" noProof="0" dirty="0" err="1" smtClean="0"/>
              <a:t>obj</a:t>
            </a:r>
            <a:r>
              <a:rPr lang="es-ES" baseline="0" noProof="0" dirty="0" smtClean="0"/>
              <a:t> señalado por el otro. El CC generado por el compilador simplemente copia el puntero, de modo que el nuevo puntero todavía apunta a la ubicación de la memoria del otro</a:t>
            </a:r>
            <a:endParaRPr lang="es-ES" noProof="0" dirty="0"/>
          </a:p>
        </p:txBody>
      </p:sp>
      <p:sp>
        <p:nvSpPr>
          <p:cNvPr id="4" name="Slide Number Placeholder 3"/>
          <p:cNvSpPr>
            <a:spLocks noGrp="1"/>
          </p:cNvSpPr>
          <p:nvPr>
            <p:ph type="sldNum" sz="quarter" idx="10"/>
          </p:nvPr>
        </p:nvSpPr>
        <p:spPr/>
        <p:txBody>
          <a:bodyPr/>
          <a:lstStyle/>
          <a:p>
            <a:fld id="{3936D2CC-CF3D-4A10-BCE0-F470E1B6043E}" type="slidenum">
              <a:rPr lang="es-ES" smtClean="0"/>
              <a:t>23</a:t>
            </a:fld>
            <a:endParaRPr lang="es-ES"/>
          </a:p>
        </p:txBody>
      </p:sp>
    </p:spTree>
    <p:extLst>
      <p:ext uri="{BB962C8B-B14F-4D97-AF65-F5344CB8AC3E}">
        <p14:creationId xmlns:p14="http://schemas.microsoft.com/office/powerpoint/2010/main" val="3787843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noProof="0" dirty="0" smtClean="0"/>
              <a:t>Entre</a:t>
            </a:r>
            <a:r>
              <a:rPr lang="es-ES" baseline="0" noProof="0" dirty="0" smtClean="0"/>
              <a:t> los constructores clásicos se encuentra también el constructor de un solo argumento el cual puede causar al programador errores de los cuales no tiene idea hasta el momento de la ejecución. Por lo cual el constructor </a:t>
            </a:r>
            <a:r>
              <a:rPr lang="es-ES" baseline="0" noProof="0" dirty="0" err="1" smtClean="0"/>
              <a:t>explicit</a:t>
            </a:r>
            <a:r>
              <a:rPr lang="es-ES" baseline="0" noProof="0" dirty="0" smtClean="0"/>
              <a:t> se volvió tan importante para evitar este tipo de inconvenientes</a:t>
            </a:r>
            <a:endParaRPr lang="es-ES" noProof="0" dirty="0"/>
          </a:p>
        </p:txBody>
      </p:sp>
      <p:sp>
        <p:nvSpPr>
          <p:cNvPr id="4" name="Slide Number Placeholder 3"/>
          <p:cNvSpPr>
            <a:spLocks noGrp="1"/>
          </p:cNvSpPr>
          <p:nvPr>
            <p:ph type="sldNum" sz="quarter" idx="10"/>
          </p:nvPr>
        </p:nvSpPr>
        <p:spPr/>
        <p:txBody>
          <a:bodyPr/>
          <a:lstStyle/>
          <a:p>
            <a:fld id="{3936D2CC-CF3D-4A10-BCE0-F470E1B6043E}" type="slidenum">
              <a:rPr lang="es-ES" smtClean="0"/>
              <a:t>24</a:t>
            </a:fld>
            <a:endParaRPr lang="es-ES"/>
          </a:p>
        </p:txBody>
      </p:sp>
    </p:spTree>
    <p:extLst>
      <p:ext uri="{BB962C8B-B14F-4D97-AF65-F5344CB8AC3E}">
        <p14:creationId xmlns:p14="http://schemas.microsoft.com/office/powerpoint/2010/main" val="2452039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latin typeface="Arial" panose="020B0604020202020204" pitchFamily="34" charset="0"/>
                <a:ea typeface="Calibri" panose="020F0502020204030204" pitchFamily="34" charset="0"/>
                <a:cs typeface="Times New Roman" panose="02020603050405020304" pitchFamily="18" charset="0"/>
              </a:rPr>
              <a:t>Destacar la diferencia entre </a:t>
            </a:r>
            <a:r>
              <a:rPr lang="es-ES" dirty="0" err="1" smtClean="0">
                <a:latin typeface="Arial" panose="020B0604020202020204" pitchFamily="34" charset="0"/>
                <a:ea typeface="Calibri" panose="020F0502020204030204" pitchFamily="34" charset="0"/>
                <a:cs typeface="Times New Roman" panose="02020603050405020304" pitchFamily="18" charset="0"/>
              </a:rPr>
              <a:t>object</a:t>
            </a:r>
            <a:r>
              <a:rPr lang="es-ES" dirty="0" smtClean="0">
                <a:latin typeface="Arial" panose="020B0604020202020204" pitchFamily="34" charset="0"/>
                <a:ea typeface="Calibri" panose="020F0502020204030204" pitchFamily="34" charset="0"/>
                <a:cs typeface="Times New Roman" panose="02020603050405020304" pitchFamily="18" charset="0"/>
              </a:rPr>
              <a:t> a = b; y a = b. En el primer caso se llama al constructor de copia, y en el segundo es llamado el operador de asignación.</a:t>
            </a:r>
          </a:p>
          <a:p>
            <a:pPr marL="0" marR="0" lvl="0" indent="0" algn="l" defTabSz="914400" rtl="0" eaLnBrk="1" fontAlgn="auto" latinLnBrk="0" hangingPunct="1">
              <a:lnSpc>
                <a:spcPct val="100000"/>
              </a:lnSpc>
              <a:spcBef>
                <a:spcPts val="0"/>
              </a:spcBef>
              <a:spcAft>
                <a:spcPts val="0"/>
              </a:spcAft>
              <a:buClrTx/>
              <a:buSzTx/>
              <a:buFontTx/>
              <a:buNone/>
              <a:tabLst/>
              <a:defRPr/>
            </a:pPr>
            <a:r>
              <a:rPr lang="es-ES" noProof="0" dirty="0" smtClean="0">
                <a:latin typeface="Arial" panose="020B0604020202020204" pitchFamily="34" charset="0"/>
                <a:ea typeface="Calibri" panose="020F0502020204030204" pitchFamily="34" charset="0"/>
                <a:cs typeface="Times New Roman" panose="02020603050405020304" pitchFamily="18" charset="0"/>
              </a:rPr>
              <a:t>Y como ya había explicado es importante redefinir</a:t>
            </a:r>
            <a:r>
              <a:rPr lang="es-ES" baseline="0" noProof="0" dirty="0" smtClean="0">
                <a:latin typeface="Arial" panose="020B0604020202020204" pitchFamily="34" charset="0"/>
                <a:ea typeface="Calibri" panose="020F0502020204030204" pitchFamily="34" charset="0"/>
                <a:cs typeface="Times New Roman" panose="02020603050405020304" pitchFamily="18" charset="0"/>
              </a:rPr>
              <a:t> el operador de asignación si nuestra clase requiere una inicialización compleja</a:t>
            </a:r>
            <a:r>
              <a:rPr lang="en-CA" baseline="0" dirty="0" smtClean="0">
                <a:latin typeface="Arial" panose="020B0604020202020204" pitchFamily="34" charset="0"/>
                <a:ea typeface="Calibri" panose="020F0502020204030204" pitchFamily="34" charset="0"/>
                <a:cs typeface="Times New Roman" panose="02020603050405020304" pitchFamily="18" charset="0"/>
              </a:rPr>
              <a:t>.</a:t>
            </a:r>
            <a:endParaRPr lang="es-ES" dirty="0" smtClean="0">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4" name="Slide Number Placeholder 3"/>
          <p:cNvSpPr>
            <a:spLocks noGrp="1"/>
          </p:cNvSpPr>
          <p:nvPr>
            <p:ph type="sldNum" sz="quarter" idx="10"/>
          </p:nvPr>
        </p:nvSpPr>
        <p:spPr/>
        <p:txBody>
          <a:bodyPr/>
          <a:lstStyle/>
          <a:p>
            <a:fld id="{3936D2CC-CF3D-4A10-BCE0-F470E1B6043E}" type="slidenum">
              <a:rPr lang="es-ES" smtClean="0"/>
              <a:t>25</a:t>
            </a:fld>
            <a:endParaRPr lang="es-ES"/>
          </a:p>
        </p:txBody>
      </p:sp>
    </p:spTree>
    <p:extLst>
      <p:ext uri="{BB962C8B-B14F-4D97-AF65-F5344CB8AC3E}">
        <p14:creationId xmlns:p14="http://schemas.microsoft.com/office/powerpoint/2010/main" val="1037465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i="0" dirty="0" smtClean="0">
                <a:latin typeface="Arial" panose="020B0604020202020204" pitchFamily="34" charset="0"/>
                <a:ea typeface="Calibri" panose="020F0502020204030204" pitchFamily="34" charset="0"/>
                <a:cs typeface="Times New Roman" panose="02020603050405020304" pitchFamily="18" charset="0"/>
              </a:rPr>
              <a:t>E</a:t>
            </a:r>
            <a:r>
              <a:rPr lang="es-ES" dirty="0" smtClean="0">
                <a:latin typeface="Arial" panose="020B0604020202020204" pitchFamily="34" charset="0"/>
                <a:ea typeface="Calibri" panose="020F0502020204030204" pitchFamily="34" charset="0"/>
                <a:cs typeface="Times New Roman" panose="02020603050405020304" pitchFamily="18" charset="0"/>
              </a:rPr>
              <a:t>l </a:t>
            </a:r>
            <a:r>
              <a:rPr lang="es-ES" dirty="0" err="1" smtClean="0">
                <a:latin typeface="Arial" panose="020B0604020202020204" pitchFamily="34" charset="0"/>
                <a:ea typeface="Calibri" panose="020F0502020204030204" pitchFamily="34" charset="0"/>
                <a:cs typeface="Times New Roman" panose="02020603050405020304" pitchFamily="18" charset="0"/>
              </a:rPr>
              <a:t>const</a:t>
            </a:r>
            <a:r>
              <a:rPr lang="es-ES" dirty="0" smtClean="0">
                <a:latin typeface="Arial" panose="020B0604020202020204" pitchFamily="34" charset="0"/>
                <a:ea typeface="Calibri" panose="020F0502020204030204" pitchFamily="34" charset="0"/>
                <a:cs typeface="Times New Roman" panose="02020603050405020304" pitchFamily="18" charset="0"/>
              </a:rPr>
              <a:t> </a:t>
            </a:r>
            <a:r>
              <a:rPr lang="es-ES" i="1" dirty="0" err="1" smtClean="0">
                <a:latin typeface="Arial" panose="020B0604020202020204" pitchFamily="34" charset="0"/>
                <a:ea typeface="Calibri" panose="020F0502020204030204" pitchFamily="34" charset="0"/>
                <a:cs typeface="Times New Roman" panose="02020603050405020304" pitchFamily="18" charset="0"/>
              </a:rPr>
              <a:t>move</a:t>
            </a:r>
            <a:r>
              <a:rPr lang="es-ES" i="1" dirty="0" smtClean="0">
                <a:latin typeface="Arial" panose="020B0604020202020204" pitchFamily="34" charset="0"/>
                <a:ea typeface="Calibri" panose="020F0502020204030204" pitchFamily="34" charset="0"/>
                <a:cs typeface="Times New Roman" panose="02020603050405020304" pitchFamily="18" charset="0"/>
              </a:rPr>
              <a:t> </a:t>
            </a:r>
            <a:r>
              <a:rPr lang="es-ES" dirty="0" smtClean="0">
                <a:latin typeface="Arial" panose="020B0604020202020204" pitchFamily="34" charset="0"/>
                <a:ea typeface="Calibri" panose="020F0502020204030204" pitchFamily="34" charset="0"/>
                <a:cs typeface="Times New Roman" panose="02020603050405020304" pitchFamily="18" charset="0"/>
              </a:rPr>
              <a:t>transfiere-construye cada dato de los miembros de la clase desde el correspondiente miembro de su parámetro y el operador </a:t>
            </a:r>
            <a:r>
              <a:rPr lang="es-ES" i="1" dirty="0" err="1" smtClean="0">
                <a:latin typeface="Arial" panose="020B0604020202020204" pitchFamily="34" charset="0"/>
                <a:ea typeface="Calibri" panose="020F0502020204030204" pitchFamily="34" charset="0"/>
                <a:cs typeface="Times New Roman" panose="02020603050405020304" pitchFamily="18" charset="0"/>
              </a:rPr>
              <a:t>move</a:t>
            </a:r>
            <a:r>
              <a:rPr lang="es-ES" dirty="0" smtClean="0">
                <a:latin typeface="Arial" panose="020B0604020202020204" pitchFamily="34" charset="0"/>
                <a:ea typeface="Calibri" panose="020F0502020204030204" pitchFamily="34" charset="0"/>
                <a:cs typeface="Times New Roman" panose="02020603050405020304" pitchFamily="18" charset="0"/>
              </a:rPr>
              <a:t> transfiere-asigna cada miembro desde su parámetro.    </a:t>
            </a:r>
            <a:r>
              <a:rPr lang="es-ES" noProof="0" dirty="0" smtClean="0">
                <a:latin typeface="+mn-lt"/>
                <a:ea typeface="+mn-ea"/>
                <a:cs typeface="+mn-cs"/>
              </a:rPr>
              <a:t>Los</a:t>
            </a:r>
            <a:r>
              <a:rPr lang="es-ES" baseline="0" noProof="0" dirty="0" smtClean="0">
                <a:latin typeface="+mn-lt"/>
                <a:ea typeface="+mn-ea"/>
                <a:cs typeface="+mn-cs"/>
              </a:rPr>
              <a:t> </a:t>
            </a:r>
            <a:r>
              <a:rPr lang="es-ES" baseline="0" noProof="0" dirty="0" err="1" smtClean="0">
                <a:latin typeface="+mn-lt"/>
                <a:ea typeface="+mn-ea"/>
                <a:cs typeface="+mn-cs"/>
              </a:rPr>
              <a:t>const</a:t>
            </a:r>
            <a:r>
              <a:rPr lang="es-ES" baseline="0" noProof="0" dirty="0" smtClean="0">
                <a:latin typeface="+mn-lt"/>
                <a:ea typeface="+mn-ea"/>
                <a:cs typeface="+mn-cs"/>
              </a:rPr>
              <a:t> de movimiento pueden aumentar significativamente la eficiencia de su programa al pasar objetos grandes.     El compilador elige un </a:t>
            </a:r>
            <a:r>
              <a:rPr lang="es-ES" baseline="0" noProof="0" dirty="0" err="1" smtClean="0">
                <a:latin typeface="+mn-lt"/>
                <a:ea typeface="+mn-ea"/>
                <a:cs typeface="+mn-cs"/>
              </a:rPr>
              <a:t>const</a:t>
            </a:r>
            <a:r>
              <a:rPr lang="es-ES" baseline="0" noProof="0" dirty="0" smtClean="0">
                <a:latin typeface="+mn-lt"/>
                <a:ea typeface="+mn-ea"/>
                <a:cs typeface="+mn-cs"/>
              </a:rPr>
              <a:t> de </a:t>
            </a:r>
            <a:r>
              <a:rPr lang="es-ES" baseline="0" noProof="0" dirty="0" err="1" smtClean="0">
                <a:latin typeface="+mn-lt"/>
                <a:ea typeface="+mn-ea"/>
                <a:cs typeface="+mn-cs"/>
              </a:rPr>
              <a:t>mov</a:t>
            </a:r>
            <a:r>
              <a:rPr lang="es-ES" baseline="0" noProof="0" dirty="0" smtClean="0">
                <a:latin typeface="+mn-lt"/>
                <a:ea typeface="+mn-ea"/>
                <a:cs typeface="+mn-cs"/>
              </a:rPr>
              <a:t> en ciertas situaciones donde el objeto esta siendo inicializado por objeto del mismo tipo que esta a punto de ser destruido y ya no se necesita sus recursos</a:t>
            </a:r>
          </a:p>
          <a:p>
            <a:pPr marL="0" marR="0" indent="0" algn="l" defTabSz="914400" rtl="0" eaLnBrk="1" fontAlgn="auto" latinLnBrk="0" hangingPunct="1">
              <a:lnSpc>
                <a:spcPct val="100000"/>
              </a:lnSpc>
              <a:spcBef>
                <a:spcPts val="0"/>
              </a:spcBef>
              <a:spcAft>
                <a:spcPts val="0"/>
              </a:spcAft>
              <a:buClrTx/>
              <a:buSzTx/>
              <a:buFontTx/>
              <a:buNone/>
              <a:tabLst/>
              <a:defRPr/>
            </a:pPr>
            <a:r>
              <a:rPr lang="es-ES" baseline="0" noProof="0" dirty="0" smtClean="0">
                <a:latin typeface="+mn-lt"/>
                <a:ea typeface="+mn-ea"/>
                <a:cs typeface="+mn-cs"/>
              </a:rPr>
              <a:t>Poner ejemplo</a:t>
            </a:r>
            <a:endParaRPr lang="es-ES" noProof="0" dirty="0" smtClean="0">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936D2CC-CF3D-4A10-BCE0-F470E1B6043E}" type="slidenum">
              <a:rPr lang="es-ES" smtClean="0"/>
              <a:t>26</a:t>
            </a:fld>
            <a:endParaRPr lang="es-ES"/>
          </a:p>
        </p:txBody>
      </p:sp>
    </p:spTree>
    <p:extLst>
      <p:ext uri="{BB962C8B-B14F-4D97-AF65-F5344CB8AC3E}">
        <p14:creationId xmlns:p14="http://schemas.microsoft.com/office/powerpoint/2010/main" val="1339754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latin typeface="Arial" panose="020B0604020202020204" pitchFamily="34" charset="0"/>
                <a:ea typeface="Calibri" panose="020F0502020204030204" pitchFamily="34" charset="0"/>
                <a:cs typeface="Times New Roman" panose="02020603050405020304" pitchFamily="18" charset="0"/>
              </a:rPr>
              <a:t>Es obvio que eso no se puede hacer, no podemos asignar un valor a un literal ni tampoco a un objeto temporal como es en este caso la dirección de memoria que creamos.</a:t>
            </a:r>
            <a:endParaRPr lang="es-ES" dirty="0" smtClean="0">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4" name="Slide Number Placeholder 3"/>
          <p:cNvSpPr>
            <a:spLocks noGrp="1"/>
          </p:cNvSpPr>
          <p:nvPr>
            <p:ph type="sldNum" sz="quarter" idx="10"/>
          </p:nvPr>
        </p:nvSpPr>
        <p:spPr/>
        <p:txBody>
          <a:bodyPr/>
          <a:lstStyle/>
          <a:p>
            <a:fld id="{3936D2CC-CF3D-4A10-BCE0-F470E1B6043E}" type="slidenum">
              <a:rPr lang="es-ES" smtClean="0"/>
              <a:t>28</a:t>
            </a:fld>
            <a:endParaRPr lang="es-ES"/>
          </a:p>
        </p:txBody>
      </p:sp>
    </p:spTree>
    <p:extLst>
      <p:ext uri="{BB962C8B-B14F-4D97-AF65-F5344CB8AC3E}">
        <p14:creationId xmlns:p14="http://schemas.microsoft.com/office/powerpoint/2010/main" val="1840321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4.jpeg"/><Relationship Id="rId5" Type="http://schemas.openxmlformats.org/officeDocument/2006/relationships/image" Target="../media/image3.png"/><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6.jpeg"/><Relationship Id="rId5" Type="http://schemas.openxmlformats.org/officeDocument/2006/relationships/image" Target="../media/image3.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E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ES"/>
          </a:p>
        </p:txBody>
      </p:sp>
      <p:sp>
        <p:nvSpPr>
          <p:cNvPr id="4" name="Date Placeholder 3"/>
          <p:cNvSpPr>
            <a:spLocks noGrp="1"/>
          </p:cNvSpPr>
          <p:nvPr>
            <p:ph type="dt" sz="half" idx="10"/>
          </p:nvPr>
        </p:nvSpPr>
        <p:spPr/>
        <p:txBody>
          <a:bodyPr/>
          <a:lstStyle/>
          <a:p>
            <a:fld id="{EA8B2473-8B6A-4A62-8E0B-1EA4A8F7AD49}" type="datetimeFigureOut">
              <a:rPr lang="es-ES" smtClean="0"/>
              <a:t>27/02/2020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D0841A8-D070-4766-AA3D-5F2F7EB34D5C}" type="slidenum">
              <a:rPr lang="es-ES" smtClean="0"/>
              <a:t>‹#›</a:t>
            </a:fld>
            <a:endParaRPr lang="es-ES"/>
          </a:p>
        </p:txBody>
      </p:sp>
    </p:spTree>
    <p:extLst>
      <p:ext uri="{BB962C8B-B14F-4D97-AF65-F5344CB8AC3E}">
        <p14:creationId xmlns:p14="http://schemas.microsoft.com/office/powerpoint/2010/main" val="1761945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EA8B2473-8B6A-4A62-8E0B-1EA4A8F7AD49}" type="datetimeFigureOut">
              <a:rPr lang="es-ES" smtClean="0"/>
              <a:t>27/02/2020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D0841A8-D070-4766-AA3D-5F2F7EB34D5C}" type="slidenum">
              <a:rPr lang="es-ES" smtClean="0"/>
              <a:t>‹#›</a:t>
            </a:fld>
            <a:endParaRPr lang="es-ES"/>
          </a:p>
        </p:txBody>
      </p:sp>
    </p:spTree>
    <p:extLst>
      <p:ext uri="{BB962C8B-B14F-4D97-AF65-F5344CB8AC3E}">
        <p14:creationId xmlns:p14="http://schemas.microsoft.com/office/powerpoint/2010/main" val="35081298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E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EA8B2473-8B6A-4A62-8E0B-1EA4A8F7AD49}" type="datetimeFigureOut">
              <a:rPr lang="es-ES" smtClean="0"/>
              <a:t>27/02/2020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D0841A8-D070-4766-AA3D-5F2F7EB34D5C}" type="slidenum">
              <a:rPr lang="es-ES" smtClean="0"/>
              <a:t>‹#›</a:t>
            </a:fld>
            <a:endParaRPr lang="es-ES"/>
          </a:p>
        </p:txBody>
      </p:sp>
    </p:spTree>
    <p:extLst>
      <p:ext uri="{BB962C8B-B14F-4D97-AF65-F5344CB8AC3E}">
        <p14:creationId xmlns:p14="http://schemas.microsoft.com/office/powerpoint/2010/main" val="25004807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533929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ra LP">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596813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Diapositiva de título">
    <p:bg>
      <p:bgPr>
        <a:solidFill>
          <a:schemeClr val="tx1">
            <a:alpha val="27000"/>
          </a:schemeClr>
        </a:solidFill>
        <a:effectLst/>
      </p:bgPr>
    </p:bg>
    <p:spTree>
      <p:nvGrpSpPr>
        <p:cNvPr id="1" name=""/>
        <p:cNvGrpSpPr/>
        <p:nvPr/>
      </p:nvGrpSpPr>
      <p:grpSpPr>
        <a:xfrm>
          <a:off x="0" y="0"/>
          <a:ext cx="0" cy="0"/>
          <a:chOff x="0" y="0"/>
          <a:chExt cx="0" cy="0"/>
        </a:xfrm>
      </p:grpSpPr>
      <p:sp>
        <p:nvSpPr>
          <p:cNvPr id="14" name="13 Redondear rectángulo de esquina del mismo lado"/>
          <p:cNvSpPr/>
          <p:nvPr userDrawn="1"/>
        </p:nvSpPr>
        <p:spPr>
          <a:xfrm flipV="1">
            <a:off x="187852" y="749406"/>
            <a:ext cx="11816296" cy="5971388"/>
          </a:xfrm>
          <a:prstGeom prst="round2Same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sz="2286"/>
          </a:p>
        </p:txBody>
      </p:sp>
      <p:grpSp>
        <p:nvGrpSpPr>
          <p:cNvPr id="9" name="8 Grupo"/>
          <p:cNvGrpSpPr/>
          <p:nvPr userDrawn="1"/>
        </p:nvGrpSpPr>
        <p:grpSpPr>
          <a:xfrm>
            <a:off x="0" y="0"/>
            <a:ext cx="12192000" cy="1498811"/>
            <a:chOff x="0" y="703385"/>
            <a:chExt cx="9361488" cy="1180314"/>
          </a:xfrm>
        </p:grpSpPr>
        <p:pic>
          <p:nvPicPr>
            <p:cNvPr id="1029" name="Picture 5" descr="C:\Users\Fermy\Desktop\Imagen2.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7919"/>
            <a:stretch/>
          </p:blipFill>
          <p:spPr bwMode="auto">
            <a:xfrm>
              <a:off x="0" y="703385"/>
              <a:ext cx="9361488" cy="11803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Fermy\Desktop\Imagen1.jpg"/>
            <p:cNvPicPr>
              <a:picLocks noChangeAspect="1" noChangeArrowheads="1"/>
            </p:cNvPicPr>
            <p:nvPr userDrawn="1"/>
          </p:nvPicPr>
          <p:blipFill rotWithShape="1">
            <a:blip r:embed="rId3">
              <a:clrChange>
                <a:clrFrom>
                  <a:srgbClr val="FFFFFF"/>
                </a:clrFrom>
                <a:clrTo>
                  <a:srgbClr val="FFFFFF">
                    <a:alpha val="0"/>
                  </a:srgbClr>
                </a:clrTo>
              </a:clrChange>
              <a:extLst>
                <a:ext uri="{BEBA8EAE-BF5A-486C-A8C5-ECC9F3942E4B}">
                  <a14:imgProps xmlns:a14="http://schemas.microsoft.com/office/drawing/2010/main">
                    <a14:imgLayer r:embed="rId4"/>
                  </a14:imgProps>
                </a:ext>
                <a:ext uri="{28A0092B-C50C-407E-A947-70E740481C1C}">
                  <a14:useLocalDpi xmlns:a14="http://schemas.microsoft.com/office/drawing/2010/main" val="0"/>
                </a:ext>
              </a:extLst>
            </a:blip>
            <a:srcRect t="77773"/>
            <a:stretch/>
          </p:blipFill>
          <p:spPr bwMode="auto">
            <a:xfrm flipH="1">
              <a:off x="0" y="703385"/>
              <a:ext cx="9361488" cy="118031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9 Rectángulo redondeado"/>
          <p:cNvSpPr/>
          <p:nvPr userDrawn="1"/>
        </p:nvSpPr>
        <p:spPr>
          <a:xfrm>
            <a:off x="782911" y="465470"/>
            <a:ext cx="1594262" cy="354305"/>
          </a:xfrm>
          <a:prstGeom prst="round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778" b="1" dirty="0" smtClean="0">
                <a:solidFill>
                  <a:schemeClr val="tx1"/>
                </a:solidFill>
                <a:effectLst/>
              </a:rPr>
              <a:t>Equipo 2</a:t>
            </a:r>
            <a:endParaRPr lang="es-ES" sz="1778" b="1" dirty="0">
              <a:solidFill>
                <a:schemeClr val="tx1"/>
              </a:solidFill>
              <a:effectLst/>
            </a:endParaRPr>
          </a:p>
        </p:txBody>
      </p:sp>
      <p:grpSp>
        <p:nvGrpSpPr>
          <p:cNvPr id="8" name="7 Grupo"/>
          <p:cNvGrpSpPr/>
          <p:nvPr userDrawn="1"/>
        </p:nvGrpSpPr>
        <p:grpSpPr>
          <a:xfrm>
            <a:off x="0" y="61200"/>
            <a:ext cx="1500774" cy="1237163"/>
            <a:chOff x="326728" y="1654349"/>
            <a:chExt cx="2401422" cy="2225676"/>
          </a:xfrm>
        </p:grpSpPr>
        <p:pic>
          <p:nvPicPr>
            <p:cNvPr id="1033" name="Picture 9" descr="C:\Users\Fermy\Desktop\Leopard Icon (138).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152352" y="1654349"/>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Fermy\Desktop\Copia enter-light-2560x1440-wallpaper-13996.jp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185905" y="2700336"/>
              <a:ext cx="1542245" cy="1179689"/>
            </a:xfrm>
            <a:prstGeom prst="ellipse">
              <a:avLst/>
            </a:prstGeom>
            <a:noFill/>
            <a:extLst>
              <a:ext uri="{909E8E84-426E-40DD-AFC4-6F175D3DCCD1}">
                <a14:hiddenFill xmlns:a14="http://schemas.microsoft.com/office/drawing/2010/main">
                  <a:solidFill>
                    <a:srgbClr val="FFFFFF"/>
                  </a:solidFill>
                </a14:hiddenFill>
              </a:ext>
            </a:extLst>
          </p:spPr>
        </p:pic>
        <p:pic>
          <p:nvPicPr>
            <p:cNvPr id="1030" name="Picture 6" descr="C:\Users\Fermy\Desktop\Leopard Icon (119).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26728" y="2196281"/>
              <a:ext cx="1219200" cy="121920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12 CuadroTexto"/>
          <p:cNvSpPr txBox="1"/>
          <p:nvPr userDrawn="1"/>
        </p:nvSpPr>
        <p:spPr>
          <a:xfrm>
            <a:off x="4752304" y="228644"/>
            <a:ext cx="7251844" cy="444096"/>
          </a:xfrm>
          <a:prstGeom prst="rect">
            <a:avLst/>
          </a:prstGeom>
          <a:solidFill>
            <a:schemeClr val="bg1">
              <a:alpha val="73000"/>
            </a:schemeClr>
          </a:solidFill>
          <a:ln>
            <a:noFill/>
          </a:ln>
          <a:effectLst>
            <a:outerShdw blurRad="50800" dist="38100" dir="8100000" algn="tr" rotWithShape="0">
              <a:prstClr val="black">
                <a:alpha val="40000"/>
              </a:prstClr>
            </a:outerShdw>
          </a:effectLst>
        </p:spPr>
        <p:txBody>
          <a:bodyPr wrap="square" rtlCol="0">
            <a:spAutoFit/>
          </a:bodyPr>
          <a:lstStyle/>
          <a:p>
            <a:r>
              <a:rPr lang="es-ES" sz="2286" b="1" dirty="0" smtClean="0"/>
              <a:t>Lenguajes de Programación.</a:t>
            </a:r>
            <a:r>
              <a:rPr lang="es-ES" sz="2286" b="1" baseline="0" dirty="0" smtClean="0"/>
              <a:t> Seminario de C++11 y C</a:t>
            </a:r>
            <a:r>
              <a:rPr lang="en-CA" sz="2286" b="1" baseline="0" dirty="0" smtClean="0"/>
              <a:t>++</a:t>
            </a:r>
            <a:r>
              <a:rPr lang="es-ES" sz="2286" b="1" baseline="0" dirty="0" smtClean="0"/>
              <a:t>14.</a:t>
            </a:r>
            <a:endParaRPr lang="es-ES" sz="2286" b="1" dirty="0"/>
          </a:p>
        </p:txBody>
      </p:sp>
    </p:spTree>
    <p:extLst>
      <p:ext uri="{BB962C8B-B14F-4D97-AF65-F5344CB8AC3E}">
        <p14:creationId xmlns:p14="http://schemas.microsoft.com/office/powerpoint/2010/main" val="98877872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Diapositiva de título">
    <p:bg>
      <p:bgPr>
        <a:solidFill>
          <a:schemeClr val="tx1">
            <a:alpha val="27000"/>
          </a:schemeClr>
        </a:solidFill>
        <a:effectLst/>
      </p:bgPr>
    </p:bg>
    <p:spTree>
      <p:nvGrpSpPr>
        <p:cNvPr id="1" name=""/>
        <p:cNvGrpSpPr/>
        <p:nvPr/>
      </p:nvGrpSpPr>
      <p:grpSpPr>
        <a:xfrm>
          <a:off x="0" y="0"/>
          <a:ext cx="0" cy="0"/>
          <a:chOff x="0" y="0"/>
          <a:chExt cx="0" cy="0"/>
        </a:xfrm>
      </p:grpSpPr>
      <p:sp>
        <p:nvSpPr>
          <p:cNvPr id="14" name="13 Redondear rectángulo de esquina del mismo lado"/>
          <p:cNvSpPr/>
          <p:nvPr userDrawn="1"/>
        </p:nvSpPr>
        <p:spPr>
          <a:xfrm flipV="1">
            <a:off x="187852" y="749406"/>
            <a:ext cx="11816296" cy="5971388"/>
          </a:xfrm>
          <a:prstGeom prst="round2Same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sz="2286"/>
          </a:p>
        </p:txBody>
      </p:sp>
      <p:grpSp>
        <p:nvGrpSpPr>
          <p:cNvPr id="9" name="8 Grupo"/>
          <p:cNvGrpSpPr/>
          <p:nvPr userDrawn="1"/>
        </p:nvGrpSpPr>
        <p:grpSpPr>
          <a:xfrm>
            <a:off x="0" y="0"/>
            <a:ext cx="12192000" cy="1498811"/>
            <a:chOff x="0" y="703385"/>
            <a:chExt cx="9361488" cy="1180314"/>
          </a:xfrm>
        </p:grpSpPr>
        <p:pic>
          <p:nvPicPr>
            <p:cNvPr id="1029" name="Picture 5" descr="C:\Users\Fermy\Desktop\Imagen2.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7919"/>
            <a:stretch/>
          </p:blipFill>
          <p:spPr bwMode="auto">
            <a:xfrm>
              <a:off x="0" y="703385"/>
              <a:ext cx="9361488" cy="11803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Fermy\Desktop\Imagen1.jpg"/>
            <p:cNvPicPr>
              <a:picLocks noChangeAspect="1" noChangeArrowheads="1"/>
            </p:cNvPicPr>
            <p:nvPr userDrawn="1"/>
          </p:nvPicPr>
          <p:blipFill rotWithShape="1">
            <a:blip r:embed="rId3">
              <a:clrChange>
                <a:clrFrom>
                  <a:srgbClr val="FFFFFF"/>
                </a:clrFrom>
                <a:clrTo>
                  <a:srgbClr val="FFFFFF">
                    <a:alpha val="0"/>
                  </a:srgbClr>
                </a:clrTo>
              </a:clrChange>
              <a:extLst>
                <a:ext uri="{BEBA8EAE-BF5A-486C-A8C5-ECC9F3942E4B}">
                  <a14:imgProps xmlns:a14="http://schemas.microsoft.com/office/drawing/2010/main">
                    <a14:imgLayer r:embed="rId4"/>
                  </a14:imgProps>
                </a:ext>
                <a:ext uri="{28A0092B-C50C-407E-A947-70E740481C1C}">
                  <a14:useLocalDpi xmlns:a14="http://schemas.microsoft.com/office/drawing/2010/main" val="0"/>
                </a:ext>
              </a:extLst>
            </a:blip>
            <a:srcRect t="77773"/>
            <a:stretch/>
          </p:blipFill>
          <p:spPr bwMode="auto">
            <a:xfrm flipH="1">
              <a:off x="0" y="703385"/>
              <a:ext cx="9361488" cy="118031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9 Rectángulo redondeado"/>
          <p:cNvSpPr/>
          <p:nvPr userDrawn="1"/>
        </p:nvSpPr>
        <p:spPr>
          <a:xfrm>
            <a:off x="1594554" y="685837"/>
            <a:ext cx="2250723" cy="612526"/>
          </a:xfrm>
          <a:prstGeom prst="round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3555" b="1" dirty="0" smtClean="0">
                <a:solidFill>
                  <a:schemeClr val="tx1"/>
                </a:solidFill>
                <a:effectLst/>
              </a:rPr>
              <a:t>Equipo 2</a:t>
            </a:r>
            <a:endParaRPr lang="es-ES" sz="3555" b="1" dirty="0">
              <a:solidFill>
                <a:schemeClr val="tx1"/>
              </a:solidFill>
              <a:effectLst/>
            </a:endParaRPr>
          </a:p>
        </p:txBody>
      </p:sp>
      <p:grpSp>
        <p:nvGrpSpPr>
          <p:cNvPr id="8" name="7 Grupo"/>
          <p:cNvGrpSpPr/>
          <p:nvPr userDrawn="1"/>
        </p:nvGrpSpPr>
        <p:grpSpPr>
          <a:xfrm>
            <a:off x="0" y="61200"/>
            <a:ext cx="2438575" cy="2236358"/>
            <a:chOff x="326728" y="1654349"/>
            <a:chExt cx="2401422" cy="2225676"/>
          </a:xfrm>
        </p:grpSpPr>
        <p:pic>
          <p:nvPicPr>
            <p:cNvPr id="1033" name="Picture 9" descr="C:\Users\Fermy\Desktop\Leopard Icon (138).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152352" y="1654349"/>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Fermy\Desktop\Copia enter-light-2560x1440-wallpaper-13996.jp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85905" y="2700336"/>
              <a:ext cx="1542245" cy="1179689"/>
            </a:xfrm>
            <a:prstGeom prst="ellipse">
              <a:avLst/>
            </a:prstGeom>
            <a:noFill/>
            <a:extLst>
              <a:ext uri="{909E8E84-426E-40DD-AFC4-6F175D3DCCD1}">
                <a14:hiddenFill xmlns:a14="http://schemas.microsoft.com/office/drawing/2010/main">
                  <a:solidFill>
                    <a:srgbClr val="FFFFFF"/>
                  </a:solidFill>
                </a14:hiddenFill>
              </a:ext>
            </a:extLst>
          </p:spPr>
        </p:pic>
        <p:pic>
          <p:nvPicPr>
            <p:cNvPr id="1030" name="Picture 6" descr="C:\Users\Fermy\Desktop\Leopard Icon (119).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26728" y="2196281"/>
              <a:ext cx="1219200" cy="121920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12 CuadroTexto"/>
          <p:cNvSpPr txBox="1"/>
          <p:nvPr userDrawn="1"/>
        </p:nvSpPr>
        <p:spPr>
          <a:xfrm>
            <a:off x="4893972" y="228644"/>
            <a:ext cx="7110176" cy="444096"/>
          </a:xfrm>
          <a:prstGeom prst="rect">
            <a:avLst/>
          </a:prstGeom>
          <a:solidFill>
            <a:schemeClr val="bg1">
              <a:alpha val="73000"/>
            </a:schemeClr>
          </a:solidFill>
          <a:ln>
            <a:noFill/>
          </a:ln>
          <a:effectLst>
            <a:outerShdw blurRad="50800" dist="38100" dir="8100000" algn="tr" rotWithShape="0">
              <a:prstClr val="black">
                <a:alpha val="40000"/>
              </a:prstClr>
            </a:outerShdw>
          </a:effectLst>
        </p:spPr>
        <p:txBody>
          <a:bodyPr wrap="square" rtlCol="0">
            <a:spAutoFit/>
          </a:bodyPr>
          <a:lstStyle/>
          <a:p>
            <a:r>
              <a:rPr lang="es-ES" sz="2286" b="1" dirty="0" smtClean="0"/>
              <a:t>Lenguajes de Programación.</a:t>
            </a:r>
            <a:r>
              <a:rPr lang="es-ES" sz="2286" b="1" baseline="0" dirty="0" smtClean="0"/>
              <a:t> Seminario de C++11 y C++14.</a:t>
            </a:r>
            <a:endParaRPr lang="es-ES" sz="2286" b="1" dirty="0"/>
          </a:p>
        </p:txBody>
      </p:sp>
    </p:spTree>
    <p:extLst>
      <p:ext uri="{BB962C8B-B14F-4D97-AF65-F5344CB8AC3E}">
        <p14:creationId xmlns:p14="http://schemas.microsoft.com/office/powerpoint/2010/main" val="27127833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EA8B2473-8B6A-4A62-8E0B-1EA4A8F7AD49}" type="datetimeFigureOut">
              <a:rPr lang="es-ES" smtClean="0"/>
              <a:t>27/02/2020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D0841A8-D070-4766-AA3D-5F2F7EB34D5C}" type="slidenum">
              <a:rPr lang="es-ES" smtClean="0"/>
              <a:t>‹#›</a:t>
            </a:fld>
            <a:endParaRPr lang="es-ES"/>
          </a:p>
        </p:txBody>
      </p:sp>
    </p:spTree>
    <p:extLst>
      <p:ext uri="{BB962C8B-B14F-4D97-AF65-F5344CB8AC3E}">
        <p14:creationId xmlns:p14="http://schemas.microsoft.com/office/powerpoint/2010/main" val="3925677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E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8B2473-8B6A-4A62-8E0B-1EA4A8F7AD49}" type="datetimeFigureOut">
              <a:rPr lang="es-ES" smtClean="0"/>
              <a:t>27/02/2020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D0841A8-D070-4766-AA3D-5F2F7EB34D5C}" type="slidenum">
              <a:rPr lang="es-ES" smtClean="0"/>
              <a:t>‹#›</a:t>
            </a:fld>
            <a:endParaRPr lang="es-ES"/>
          </a:p>
        </p:txBody>
      </p:sp>
    </p:spTree>
    <p:extLst>
      <p:ext uri="{BB962C8B-B14F-4D97-AF65-F5344CB8AC3E}">
        <p14:creationId xmlns:p14="http://schemas.microsoft.com/office/powerpoint/2010/main" val="3000651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Date Placeholder 4"/>
          <p:cNvSpPr>
            <a:spLocks noGrp="1"/>
          </p:cNvSpPr>
          <p:nvPr>
            <p:ph type="dt" sz="half" idx="10"/>
          </p:nvPr>
        </p:nvSpPr>
        <p:spPr/>
        <p:txBody>
          <a:bodyPr/>
          <a:lstStyle/>
          <a:p>
            <a:fld id="{EA8B2473-8B6A-4A62-8E0B-1EA4A8F7AD49}" type="datetimeFigureOut">
              <a:rPr lang="es-ES" smtClean="0"/>
              <a:t>27/02/2020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D0841A8-D070-4766-AA3D-5F2F7EB34D5C}" type="slidenum">
              <a:rPr lang="es-ES" smtClean="0"/>
              <a:t>‹#›</a:t>
            </a:fld>
            <a:endParaRPr lang="es-ES"/>
          </a:p>
        </p:txBody>
      </p:sp>
    </p:spTree>
    <p:extLst>
      <p:ext uri="{BB962C8B-B14F-4D97-AF65-F5344CB8AC3E}">
        <p14:creationId xmlns:p14="http://schemas.microsoft.com/office/powerpoint/2010/main" val="1842712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E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7" name="Date Placeholder 6"/>
          <p:cNvSpPr>
            <a:spLocks noGrp="1"/>
          </p:cNvSpPr>
          <p:nvPr>
            <p:ph type="dt" sz="half" idx="10"/>
          </p:nvPr>
        </p:nvSpPr>
        <p:spPr/>
        <p:txBody>
          <a:bodyPr/>
          <a:lstStyle/>
          <a:p>
            <a:fld id="{EA8B2473-8B6A-4A62-8E0B-1EA4A8F7AD49}" type="datetimeFigureOut">
              <a:rPr lang="es-ES" smtClean="0"/>
              <a:t>27/02/2020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D0841A8-D070-4766-AA3D-5F2F7EB34D5C}" type="slidenum">
              <a:rPr lang="es-ES" smtClean="0"/>
              <a:t>‹#›</a:t>
            </a:fld>
            <a:endParaRPr lang="es-ES"/>
          </a:p>
        </p:txBody>
      </p:sp>
    </p:spTree>
    <p:extLst>
      <p:ext uri="{BB962C8B-B14F-4D97-AF65-F5344CB8AC3E}">
        <p14:creationId xmlns:p14="http://schemas.microsoft.com/office/powerpoint/2010/main" val="3819774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Date Placeholder 2"/>
          <p:cNvSpPr>
            <a:spLocks noGrp="1"/>
          </p:cNvSpPr>
          <p:nvPr>
            <p:ph type="dt" sz="half" idx="10"/>
          </p:nvPr>
        </p:nvSpPr>
        <p:spPr/>
        <p:txBody>
          <a:bodyPr/>
          <a:lstStyle/>
          <a:p>
            <a:fld id="{EA8B2473-8B6A-4A62-8E0B-1EA4A8F7AD49}" type="datetimeFigureOut">
              <a:rPr lang="es-ES" smtClean="0"/>
              <a:t>27/02/2020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D0841A8-D070-4766-AA3D-5F2F7EB34D5C}" type="slidenum">
              <a:rPr lang="es-ES" smtClean="0"/>
              <a:t>‹#›</a:t>
            </a:fld>
            <a:endParaRPr lang="es-ES"/>
          </a:p>
        </p:txBody>
      </p:sp>
    </p:spTree>
    <p:extLst>
      <p:ext uri="{BB962C8B-B14F-4D97-AF65-F5344CB8AC3E}">
        <p14:creationId xmlns:p14="http://schemas.microsoft.com/office/powerpoint/2010/main" val="2784741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8B2473-8B6A-4A62-8E0B-1EA4A8F7AD49}" type="datetimeFigureOut">
              <a:rPr lang="es-ES" smtClean="0"/>
              <a:t>27/02/2020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D0841A8-D070-4766-AA3D-5F2F7EB34D5C}" type="slidenum">
              <a:rPr lang="es-ES" smtClean="0"/>
              <a:t>‹#›</a:t>
            </a:fld>
            <a:endParaRPr lang="es-ES"/>
          </a:p>
        </p:txBody>
      </p:sp>
    </p:spTree>
    <p:extLst>
      <p:ext uri="{BB962C8B-B14F-4D97-AF65-F5344CB8AC3E}">
        <p14:creationId xmlns:p14="http://schemas.microsoft.com/office/powerpoint/2010/main" val="243301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E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8B2473-8B6A-4A62-8E0B-1EA4A8F7AD49}" type="datetimeFigureOut">
              <a:rPr lang="es-ES" smtClean="0"/>
              <a:t>27/02/2020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D0841A8-D070-4766-AA3D-5F2F7EB34D5C}" type="slidenum">
              <a:rPr lang="es-ES" smtClean="0"/>
              <a:t>‹#›</a:t>
            </a:fld>
            <a:endParaRPr lang="es-ES"/>
          </a:p>
        </p:txBody>
      </p:sp>
    </p:spTree>
    <p:extLst>
      <p:ext uri="{BB962C8B-B14F-4D97-AF65-F5344CB8AC3E}">
        <p14:creationId xmlns:p14="http://schemas.microsoft.com/office/powerpoint/2010/main" val="2817654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E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8B2473-8B6A-4A62-8E0B-1EA4A8F7AD49}" type="datetimeFigureOut">
              <a:rPr lang="es-ES" smtClean="0"/>
              <a:t>27/02/2020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D0841A8-D070-4766-AA3D-5F2F7EB34D5C}" type="slidenum">
              <a:rPr lang="es-ES" smtClean="0"/>
              <a:t>‹#›</a:t>
            </a:fld>
            <a:endParaRPr lang="es-ES"/>
          </a:p>
        </p:txBody>
      </p:sp>
    </p:spTree>
    <p:extLst>
      <p:ext uri="{BB962C8B-B14F-4D97-AF65-F5344CB8AC3E}">
        <p14:creationId xmlns:p14="http://schemas.microsoft.com/office/powerpoint/2010/main" val="305125959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E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8B2473-8B6A-4A62-8E0B-1EA4A8F7AD49}" type="datetimeFigureOut">
              <a:rPr lang="es-ES" smtClean="0"/>
              <a:t>27/02/2020</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0841A8-D070-4766-AA3D-5F2F7EB34D5C}" type="slidenum">
              <a:rPr lang="es-ES" smtClean="0"/>
              <a:t>‹#›</a:t>
            </a:fld>
            <a:endParaRPr lang="es-ES"/>
          </a:p>
        </p:txBody>
      </p:sp>
    </p:spTree>
    <p:extLst>
      <p:ext uri="{BB962C8B-B14F-4D97-AF65-F5344CB8AC3E}">
        <p14:creationId xmlns:p14="http://schemas.microsoft.com/office/powerpoint/2010/main" val="3051597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5315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347012" y="2697490"/>
            <a:ext cx="7955170" cy="3452933"/>
          </a:xfrm>
          <a:prstGeom prst="rect">
            <a:avLst/>
          </a:prstGeom>
          <a:noFill/>
        </p:spPr>
        <p:txBody>
          <a:bodyPr wrap="square" rtlCol="0">
            <a:spAutoFit/>
          </a:bodyPr>
          <a:lstStyle/>
          <a:p>
            <a:r>
              <a:rPr lang="es-ES" sz="4063" b="1" dirty="0"/>
              <a:t>Integrantes:</a:t>
            </a:r>
            <a:endParaRPr lang="es-ES" sz="4063" dirty="0"/>
          </a:p>
          <a:p>
            <a:pPr algn="ctr"/>
            <a:r>
              <a:rPr lang="es-ES" sz="3555" dirty="0"/>
              <a:t>Wendy Díaz Ramírez </a:t>
            </a:r>
          </a:p>
          <a:p>
            <a:pPr algn="ctr"/>
            <a:r>
              <a:rPr lang="es-ES" sz="3555" dirty="0" err="1" smtClean="0"/>
              <a:t>Eliane</a:t>
            </a:r>
            <a:r>
              <a:rPr lang="es-ES" sz="3555" dirty="0" smtClean="0"/>
              <a:t> Puerta Cabrera</a:t>
            </a:r>
          </a:p>
          <a:p>
            <a:pPr algn="ctr"/>
            <a:r>
              <a:rPr lang="en-CA" sz="3555" dirty="0" err="1" smtClean="0"/>
              <a:t>Liset</a:t>
            </a:r>
            <a:r>
              <a:rPr lang="en-CA" sz="3555" dirty="0" smtClean="0"/>
              <a:t> Alfaro </a:t>
            </a:r>
            <a:r>
              <a:rPr lang="en-CA" sz="3555" dirty="0" err="1" smtClean="0"/>
              <a:t>Gonz</a:t>
            </a:r>
            <a:r>
              <a:rPr lang="es-ES" sz="3555" dirty="0" err="1" smtClean="0"/>
              <a:t>ález</a:t>
            </a:r>
            <a:endParaRPr lang="es-ES" sz="3555" dirty="0" smtClean="0"/>
          </a:p>
          <a:p>
            <a:pPr algn="ctr"/>
            <a:r>
              <a:rPr lang="es-ES" sz="3555" dirty="0" smtClean="0"/>
              <a:t>Leandro González Montesino</a:t>
            </a:r>
          </a:p>
          <a:p>
            <a:pPr algn="ctr"/>
            <a:r>
              <a:rPr lang="es-ES" sz="3555" dirty="0" smtClean="0"/>
              <a:t>Joel David Hernández Cruz</a:t>
            </a:r>
            <a:endParaRPr lang="es-ES" sz="3555" dirty="0"/>
          </a:p>
        </p:txBody>
      </p:sp>
    </p:spTree>
    <p:extLst>
      <p:ext uri="{BB962C8B-B14F-4D97-AF65-F5344CB8AC3E}">
        <p14:creationId xmlns:p14="http://schemas.microsoft.com/office/powerpoint/2010/main" val="108863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6073" y="1624880"/>
            <a:ext cx="4987637" cy="584775"/>
          </a:xfrm>
          <a:prstGeom prst="rect">
            <a:avLst/>
          </a:prstGeom>
          <a:noFill/>
        </p:spPr>
        <p:txBody>
          <a:bodyPr wrap="square" rtlCol="0">
            <a:spAutoFit/>
          </a:bodyPr>
          <a:lstStyle/>
          <a:p>
            <a:r>
              <a:rPr lang="es-ES" sz="3200" b="1" dirty="0" err="1"/>
              <a:t>std</a:t>
            </a:r>
            <a:r>
              <a:rPr lang="es-ES" sz="3200" b="1" dirty="0"/>
              <a:t>::</a:t>
            </a:r>
            <a:r>
              <a:rPr lang="es-ES" sz="3200" b="1" dirty="0" err="1"/>
              <a:t>unique_ptr</a:t>
            </a:r>
            <a:r>
              <a:rPr lang="es-ES" sz="3200" b="1" dirty="0"/>
              <a:t>:</a:t>
            </a:r>
            <a:endParaRPr lang="es-ES" sz="3200" dirty="0"/>
          </a:p>
        </p:txBody>
      </p:sp>
      <p:sp>
        <p:nvSpPr>
          <p:cNvPr id="4" name="Rectangle 3"/>
          <p:cNvSpPr/>
          <p:nvPr/>
        </p:nvSpPr>
        <p:spPr>
          <a:xfrm>
            <a:off x="1122218" y="2502181"/>
            <a:ext cx="9478815" cy="483850"/>
          </a:xfrm>
          <a:prstGeom prst="rect">
            <a:avLst/>
          </a:prstGeom>
        </p:spPr>
        <p:txBody>
          <a:bodyPr wrap="square">
            <a:spAutoFit/>
          </a:bodyPr>
          <a:lstStyle/>
          <a:p>
            <a:pPr>
              <a:lnSpc>
                <a:spcPct val="106000"/>
              </a:lnSpc>
              <a:spcAft>
                <a:spcPts val="800"/>
              </a:spcAft>
            </a:pPr>
            <a:r>
              <a:rPr lang="es-ES" sz="2400" dirty="0">
                <a:latin typeface="Arial" panose="020B0604020202020204" pitchFamily="34" charset="0"/>
                <a:cs typeface="Arial" panose="020B0604020202020204" pitchFamily="34" charset="0"/>
              </a:rPr>
              <a:t>¿Cómo crear un </a:t>
            </a:r>
            <a:r>
              <a:rPr lang="es-ES" sz="2400" dirty="0" err="1">
                <a:latin typeface="Arial" panose="020B0604020202020204" pitchFamily="34" charset="0"/>
                <a:cs typeface="Arial" panose="020B0604020202020204" pitchFamily="34" charset="0"/>
              </a:rPr>
              <a:t>delete</a:t>
            </a:r>
            <a:r>
              <a:rPr lang="es-ES" sz="2400" dirty="0">
                <a:latin typeface="Arial" panose="020B0604020202020204" pitchFamily="34" charset="0"/>
                <a:cs typeface="Arial" panose="020B0604020202020204" pitchFamily="34" charset="0"/>
              </a:rPr>
              <a:t> personalizado en un </a:t>
            </a:r>
            <a:r>
              <a:rPr lang="es-ES" sz="2400" i="1" dirty="0" err="1">
                <a:latin typeface="Arial" panose="020B0604020202020204" pitchFamily="34" charset="0"/>
                <a:cs typeface="Arial" panose="020B0604020202020204" pitchFamily="34" charset="0"/>
              </a:rPr>
              <a:t>unique_ptr</a:t>
            </a:r>
            <a:r>
              <a:rPr lang="es-ES" sz="2400" dirty="0" smtClean="0">
                <a:latin typeface="Arial" panose="020B0604020202020204" pitchFamily="34" charset="0"/>
                <a:cs typeface="Arial" panose="020B0604020202020204" pitchFamily="34" charset="0"/>
              </a:rPr>
              <a:t>?</a:t>
            </a:r>
            <a:r>
              <a:rPr lang="es-ES" sz="2400" dirty="0" smtClean="0">
                <a:solidFill>
                  <a:srgbClr val="000000"/>
                </a:solidFill>
                <a:latin typeface="Arial" panose="020B0604020202020204" pitchFamily="34" charset="0"/>
                <a:ea typeface="Calibri" panose="020F0502020204030204" pitchFamily="34" charset="0"/>
                <a:cs typeface="Arial" panose="020B0604020202020204" pitchFamily="34" charset="0"/>
              </a:rPr>
              <a:t>:</a:t>
            </a:r>
            <a:endParaRPr lang="es-ES" sz="2400" dirty="0">
              <a:latin typeface="Arial" panose="020B0604020202020204" pitchFamily="34" charset="0"/>
              <a:ea typeface="Times New Roman" panose="02020603050405020304" pitchFamily="18" charset="0"/>
              <a:cs typeface="Arial" panose="020B0604020202020204" pitchFamily="34" charset="0"/>
            </a:endParaRPr>
          </a:p>
        </p:txBody>
      </p:sp>
      <p:sp>
        <p:nvSpPr>
          <p:cNvPr id="5" name="Rectangle 4"/>
          <p:cNvSpPr/>
          <p:nvPr/>
        </p:nvSpPr>
        <p:spPr>
          <a:xfrm>
            <a:off x="1122219" y="3047955"/>
            <a:ext cx="10086108" cy="3228128"/>
          </a:xfrm>
          <a:prstGeom prst="rect">
            <a:avLst/>
          </a:prstGeom>
        </p:spPr>
        <p:txBody>
          <a:bodyPr wrap="square">
            <a:spAutoFit/>
          </a:bodyPr>
          <a:lstStyle/>
          <a:p>
            <a:pPr fontAlgn="base">
              <a:lnSpc>
                <a:spcPct val="106000"/>
              </a:lnSpc>
              <a:spcAft>
                <a:spcPts val="0"/>
              </a:spcAft>
            </a:pPr>
            <a:r>
              <a:rPr lang="en-US" sz="24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6000"/>
              </a:lnSpc>
              <a:spcAft>
                <a:spcPts val="0"/>
              </a:spcAft>
            </a:pP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custom_deleter</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4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a:solidFill>
                  <a:srgbClr val="808080"/>
                </a:solidFill>
                <a:latin typeface="Consolas" panose="020B0609020204030204" pitchFamily="49" charset="0"/>
                <a:ea typeface="Calibri" panose="020F0502020204030204" pitchFamily="34" charset="0"/>
                <a:cs typeface="Consolas" panose="020B0609020204030204" pitchFamily="49" charset="0"/>
              </a:rPr>
              <a:t>object</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400" dirty="0">
                <a:solidFill>
                  <a:srgbClr val="008000"/>
                </a:solidFill>
                <a:latin typeface="Consolas" panose="020B0609020204030204" pitchFamily="49" charset="0"/>
                <a:ea typeface="Calibri" panose="020F0502020204030204" pitchFamily="34" charset="0"/>
                <a:cs typeface="Consolas" panose="020B0609020204030204" pitchFamily="49" charset="0"/>
              </a:rPr>
              <a:t>//Lambda Expression</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6000"/>
              </a:lnSpc>
              <a:spcAft>
                <a:spcPts val="0"/>
              </a:spcAft>
            </a:pP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6000"/>
              </a:lnSpc>
              <a:spcAft>
                <a:spcPts val="0"/>
              </a:spcAft>
            </a:pP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a:solidFill>
                  <a:srgbClr val="008000"/>
                </a:solidFill>
                <a:latin typeface="Consolas" panose="020B0609020204030204" pitchFamily="49" charset="0"/>
                <a:ea typeface="Calibri" panose="020F0502020204030204" pitchFamily="34" charset="0"/>
                <a:cs typeface="Consolas" panose="020B0609020204030204" pitchFamily="49" charset="0"/>
              </a:rPr>
              <a:t>//write code here</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6000"/>
              </a:lnSpc>
              <a:spcAft>
                <a:spcPts val="0"/>
              </a:spcAft>
            </a:pP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a:solidFill>
                  <a:srgbClr val="0000FF"/>
                </a:solidFill>
                <a:latin typeface="Consolas" panose="020B0609020204030204" pitchFamily="49" charset="0"/>
                <a:ea typeface="Calibri" panose="020F0502020204030204" pitchFamily="34" charset="0"/>
                <a:cs typeface="Consolas" panose="020B0609020204030204" pitchFamily="49" charset="0"/>
              </a:rPr>
              <a:t>delete</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a:solidFill>
                  <a:srgbClr val="808080"/>
                </a:solidFill>
                <a:latin typeface="Consolas" panose="020B0609020204030204" pitchFamily="49" charset="0"/>
                <a:ea typeface="Calibri" panose="020F0502020204030204" pitchFamily="34" charset="0"/>
                <a:cs typeface="Consolas" panose="020B0609020204030204" pitchFamily="49" charset="0"/>
              </a:rPr>
              <a:t>object</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6000"/>
              </a:lnSpc>
              <a:spcAft>
                <a:spcPts val="0"/>
              </a:spcAft>
            </a:pP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6000"/>
              </a:lnSpc>
              <a:spcAft>
                <a:spcPts val="0"/>
              </a:spcAft>
            </a:pP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std</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400" dirty="0" err="1">
                <a:solidFill>
                  <a:srgbClr val="2B91AF"/>
                </a:solidFill>
                <a:latin typeface="Consolas" panose="020B0609020204030204" pitchFamily="49" charset="0"/>
                <a:ea typeface="Calibri" panose="020F0502020204030204" pitchFamily="34" charset="0"/>
                <a:cs typeface="Consolas" panose="020B0609020204030204" pitchFamily="49" charset="0"/>
              </a:rPr>
              <a:t>unique_ptr</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24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err="1">
                <a:solidFill>
                  <a:srgbClr val="0000FF"/>
                </a:solidFill>
                <a:latin typeface="Consolas" panose="020B0609020204030204" pitchFamily="49" charset="0"/>
                <a:ea typeface="Calibri" panose="020F0502020204030204" pitchFamily="34" charset="0"/>
                <a:cs typeface="Consolas" panose="020B0609020204030204" pitchFamily="49" charset="0"/>
              </a:rPr>
              <a:t>decltype</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custom_deleter</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uptr</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custom_deleter</a:t>
            </a:r>
            <a:r>
              <a:rPr lang="en-U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s-E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7797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6073" y="1624880"/>
            <a:ext cx="4987637" cy="1200329"/>
          </a:xfrm>
          <a:prstGeom prst="rect">
            <a:avLst/>
          </a:prstGeom>
          <a:noFill/>
        </p:spPr>
        <p:txBody>
          <a:bodyPr wrap="square" rtlCol="0">
            <a:spAutoFit/>
          </a:bodyPr>
          <a:lstStyle/>
          <a:p>
            <a:r>
              <a:rPr lang="es-ES" sz="3200" b="1" dirty="0" err="1"/>
              <a:t>std</a:t>
            </a:r>
            <a:r>
              <a:rPr lang="es-ES" sz="3200" b="1" dirty="0"/>
              <a:t>::shared_ptr</a:t>
            </a:r>
            <a:endParaRPr lang="es-ES" sz="3200" dirty="0"/>
          </a:p>
          <a:p>
            <a:endParaRPr lang="es-ES" sz="4000" dirty="0"/>
          </a:p>
        </p:txBody>
      </p:sp>
      <p:sp>
        <p:nvSpPr>
          <p:cNvPr id="3" name="Rectangle 2"/>
          <p:cNvSpPr/>
          <p:nvPr/>
        </p:nvSpPr>
        <p:spPr>
          <a:xfrm>
            <a:off x="1122218" y="2005659"/>
            <a:ext cx="11069782" cy="2793842"/>
          </a:xfrm>
          <a:prstGeom prst="rect">
            <a:avLst/>
          </a:prstGeom>
        </p:spPr>
        <p:txBody>
          <a:bodyPr wrap="square">
            <a:spAutoFit/>
          </a:bodyPr>
          <a:lstStyle/>
          <a:p>
            <a:pPr marL="285750" indent="-285750">
              <a:lnSpc>
                <a:spcPct val="150000"/>
              </a:lnSpc>
              <a:buFont typeface="Arial" panose="020B0604020202020204" pitchFamily="34" charset="0"/>
              <a:buChar char="•"/>
            </a:pPr>
            <a:r>
              <a:rPr lang="es-ES" sz="2400" dirty="0">
                <a:latin typeface="Arial" panose="020B0604020202020204" pitchFamily="34" charset="0"/>
                <a:cs typeface="Arial" panose="020B0604020202020204" pitchFamily="34" charset="0"/>
              </a:rPr>
              <a:t>F</a:t>
            </a:r>
            <a:r>
              <a:rPr lang="es-ES" sz="2400" dirty="0" smtClean="0">
                <a:latin typeface="Arial" panose="020B0604020202020204" pitchFamily="34" charset="0"/>
                <a:cs typeface="Arial" panose="020B0604020202020204" pitchFamily="34" charset="0"/>
              </a:rPr>
              <a:t>áciles </a:t>
            </a:r>
            <a:r>
              <a:rPr lang="es-ES" sz="2400" dirty="0">
                <a:latin typeface="Arial" panose="020B0604020202020204" pitchFamily="34" charset="0"/>
                <a:cs typeface="Arial" panose="020B0604020202020204" pitchFamily="34" charset="0"/>
              </a:rPr>
              <a:t>de crear a partir de los </a:t>
            </a:r>
            <a:r>
              <a:rPr lang="es-ES" sz="2400" i="1" dirty="0" err="1">
                <a:latin typeface="Arial" panose="020B0604020202020204" pitchFamily="34" charset="0"/>
                <a:cs typeface="Arial" panose="020B0604020202020204" pitchFamily="34" charset="0"/>
              </a:rPr>
              <a:t>unique_ptr</a:t>
            </a:r>
            <a:r>
              <a:rPr lang="es-ES" sz="2400" dirty="0">
                <a:latin typeface="Arial" panose="020B0604020202020204" pitchFamily="34" charset="0"/>
                <a:cs typeface="Arial" panose="020B0604020202020204" pitchFamily="34" charset="0"/>
              </a:rPr>
              <a:t>. </a:t>
            </a:r>
            <a:endParaRPr lang="es-ES" sz="2400"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s-ES" sz="2400" dirty="0" smtClean="0">
                <a:latin typeface="Arial" panose="020B0604020202020204" pitchFamily="34" charset="0"/>
                <a:cs typeface="Arial" panose="020B0604020202020204" pitchFamily="34" charset="0"/>
              </a:rPr>
              <a:t>Administran </a:t>
            </a:r>
            <a:r>
              <a:rPr lang="es-ES" sz="2400" dirty="0">
                <a:latin typeface="Arial" panose="020B0604020202020204" pitchFamily="34" charset="0"/>
                <a:cs typeface="Arial" panose="020B0604020202020204" pitchFamily="34" charset="0"/>
              </a:rPr>
              <a:t>su tiempo de vida a través de la pertenencia compartida. </a:t>
            </a:r>
            <a:endParaRPr lang="es-ES" sz="2400"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s-ES" sz="2400" dirty="0" smtClean="0">
                <a:latin typeface="Arial" panose="020B0604020202020204" pitchFamily="34" charset="0"/>
                <a:cs typeface="Arial" panose="020B0604020202020204" pitchFamily="34" charset="0"/>
              </a:rPr>
              <a:t>Destruyen </a:t>
            </a:r>
            <a:r>
              <a:rPr lang="es-ES" sz="2400" dirty="0">
                <a:latin typeface="Arial" panose="020B0604020202020204" pitchFamily="34" charset="0"/>
                <a:cs typeface="Arial" panose="020B0604020202020204" pitchFamily="34" charset="0"/>
              </a:rPr>
              <a:t>al objeto cuando el último </a:t>
            </a:r>
            <a:r>
              <a:rPr lang="es-ES" sz="2400" i="1" dirty="0">
                <a:latin typeface="Arial" panose="020B0604020202020204" pitchFamily="34" charset="0"/>
                <a:cs typeface="Arial" panose="020B0604020202020204" pitchFamily="34" charset="0"/>
              </a:rPr>
              <a:t>shared_ptr </a:t>
            </a:r>
            <a:r>
              <a:rPr lang="es-ES" sz="2400" dirty="0">
                <a:latin typeface="Arial" panose="020B0604020202020204" pitchFamily="34" charset="0"/>
                <a:cs typeface="Arial" panose="020B0604020202020204" pitchFamily="34" charset="0"/>
              </a:rPr>
              <a:t>deja de apuntar a este. </a:t>
            </a:r>
            <a:endParaRPr lang="es-ES" sz="2400"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s-ES" sz="2400" dirty="0" smtClean="0">
                <a:latin typeface="Arial" panose="020B0604020202020204" pitchFamily="34" charset="0"/>
                <a:cs typeface="Arial" panose="020B0604020202020204" pitchFamily="34" charset="0"/>
              </a:rPr>
              <a:t>Usa </a:t>
            </a:r>
            <a:r>
              <a:rPr lang="es-ES" sz="2400" dirty="0">
                <a:latin typeface="Arial" panose="020B0604020202020204" pitchFamily="34" charset="0"/>
                <a:cs typeface="Arial" panose="020B0604020202020204" pitchFamily="34" charset="0"/>
              </a:rPr>
              <a:t>un destructor por defecto, pero también se puede crear uno </a:t>
            </a:r>
            <a:r>
              <a:rPr lang="es-ES" sz="2400" dirty="0" smtClean="0">
                <a:latin typeface="Arial" panose="020B0604020202020204" pitchFamily="34" charset="0"/>
                <a:cs typeface="Arial" panose="020B0604020202020204" pitchFamily="34" charset="0"/>
              </a:rPr>
              <a:t>personalizado.</a:t>
            </a:r>
            <a:endParaRPr lang="es-ES" sz="2400" dirty="0">
              <a:latin typeface="Arial" panose="020B0604020202020204" pitchFamily="34" charset="0"/>
              <a:cs typeface="Arial" panose="020B0604020202020204" pitchFamily="34" charset="0"/>
            </a:endParaRPr>
          </a:p>
        </p:txBody>
      </p:sp>
      <p:pic>
        <p:nvPicPr>
          <p:cNvPr id="4" name="Picture 3" descr="C:\Users\Iván\AppData\Local\Microsoft\Windows\INetCache\Content.Word\control block.jpg"/>
          <p:cNvPicPr/>
          <p:nvPr/>
        </p:nvPicPr>
        <p:blipFill>
          <a:blip r:embed="rId2">
            <a:extLst>
              <a:ext uri="{28A0092B-C50C-407E-A947-70E740481C1C}">
                <a14:useLocalDpi xmlns:a14="http://schemas.microsoft.com/office/drawing/2010/main" val="0"/>
              </a:ext>
            </a:extLst>
          </a:blip>
          <a:srcRect/>
          <a:stretch>
            <a:fillRect/>
          </a:stretch>
        </p:blipFill>
        <p:spPr bwMode="auto">
          <a:xfrm>
            <a:off x="6123710" y="4191358"/>
            <a:ext cx="5400040" cy="2550795"/>
          </a:xfrm>
          <a:prstGeom prst="rect">
            <a:avLst/>
          </a:prstGeom>
          <a:ln>
            <a:solidFill>
              <a:schemeClr val="bg1"/>
            </a:solidFill>
          </a:ln>
          <a:extLst/>
        </p:spPr>
      </p:pic>
    </p:spTree>
    <p:extLst>
      <p:ext uri="{BB962C8B-B14F-4D97-AF65-F5344CB8AC3E}">
        <p14:creationId xmlns:p14="http://schemas.microsoft.com/office/powerpoint/2010/main" val="273945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6073" y="1624880"/>
            <a:ext cx="4987637" cy="1200329"/>
          </a:xfrm>
          <a:prstGeom prst="rect">
            <a:avLst/>
          </a:prstGeom>
          <a:noFill/>
        </p:spPr>
        <p:txBody>
          <a:bodyPr wrap="square" rtlCol="0">
            <a:spAutoFit/>
          </a:bodyPr>
          <a:lstStyle/>
          <a:p>
            <a:r>
              <a:rPr lang="es-ES" sz="3200" b="1" dirty="0" err="1"/>
              <a:t>std</a:t>
            </a:r>
            <a:r>
              <a:rPr lang="es-ES" sz="3200" b="1" dirty="0"/>
              <a:t>::shared_ptr</a:t>
            </a:r>
            <a:endParaRPr lang="es-ES" sz="3200" dirty="0"/>
          </a:p>
          <a:p>
            <a:endParaRPr lang="es-ES" sz="4000" dirty="0"/>
          </a:p>
        </p:txBody>
      </p:sp>
      <p:sp>
        <p:nvSpPr>
          <p:cNvPr id="5" name="Rectangle 4"/>
          <p:cNvSpPr/>
          <p:nvPr/>
        </p:nvSpPr>
        <p:spPr>
          <a:xfrm>
            <a:off x="900546" y="2225044"/>
            <a:ext cx="10889672" cy="4565352"/>
          </a:xfrm>
          <a:prstGeom prst="rect">
            <a:avLst/>
          </a:prstGeom>
        </p:spPr>
        <p:txBody>
          <a:bodyPr wrap="square">
            <a:spAutoFit/>
          </a:bodyPr>
          <a:lstStyle/>
          <a:p>
            <a:pPr algn="just">
              <a:spcAft>
                <a:spcPts val="800"/>
              </a:spcAft>
            </a:pPr>
            <a:r>
              <a:rPr lang="es-ES" sz="2400" dirty="0" smtClean="0">
                <a:effectLst/>
                <a:latin typeface="Arial" panose="020B0604020202020204" pitchFamily="34" charset="0"/>
                <a:ea typeface="Calibri" panose="020F0502020204030204" pitchFamily="34" charset="0"/>
                <a:cs typeface="Times New Roman" panose="02020603050405020304" pitchFamily="18" charset="0"/>
              </a:rPr>
              <a:t>Implicaciones de la existencia del contador de referencia (</a:t>
            </a:r>
            <a:r>
              <a:rPr lang="es-ES" sz="2400" i="1" dirty="0" err="1" smtClean="0">
                <a:effectLst/>
                <a:latin typeface="Arial" panose="020B0604020202020204" pitchFamily="34" charset="0"/>
                <a:ea typeface="Calibri" panose="020F0502020204030204" pitchFamily="34" charset="0"/>
                <a:cs typeface="Times New Roman" panose="02020603050405020304" pitchFamily="18" charset="0"/>
              </a:rPr>
              <a:t>reference</a:t>
            </a:r>
            <a:r>
              <a:rPr lang="es-ES" sz="2400" i="1" dirty="0" smtClean="0">
                <a:effectLst/>
                <a:latin typeface="Arial" panose="020B0604020202020204" pitchFamily="34" charset="0"/>
                <a:ea typeface="Calibri" panose="020F0502020204030204" pitchFamily="34" charset="0"/>
                <a:cs typeface="Times New Roman" panose="02020603050405020304" pitchFamily="18" charset="0"/>
              </a:rPr>
              <a:t> </a:t>
            </a:r>
            <a:r>
              <a:rPr lang="es-ES" sz="2400" i="1" dirty="0" err="1" smtClean="0">
                <a:effectLst/>
                <a:latin typeface="Arial" panose="020B0604020202020204" pitchFamily="34" charset="0"/>
                <a:ea typeface="Calibri" panose="020F0502020204030204" pitchFamily="34" charset="0"/>
                <a:cs typeface="Times New Roman" panose="02020603050405020304" pitchFamily="18" charset="0"/>
              </a:rPr>
              <a:t>count</a:t>
            </a:r>
            <a:r>
              <a:rPr lang="es-ES" sz="2400" dirty="0" smtClean="0">
                <a:effectLst/>
                <a:latin typeface="Arial" panose="020B0604020202020204" pitchFamily="34" charset="0"/>
                <a:ea typeface="Calibri" panose="020F0502020204030204" pitchFamily="34" charset="0"/>
                <a:cs typeface="Times New Roman" panose="02020603050405020304" pitchFamily="18" charset="0"/>
              </a:rPr>
              <a:t>)</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Font typeface="Symbol" panose="05050102010706020507" pitchFamily="18" charset="2"/>
              <a:buChar char=""/>
              <a:tabLst>
                <a:tab pos="457200" algn="l"/>
              </a:tabLst>
            </a:pPr>
            <a:r>
              <a:rPr lang="es-ES" sz="2400" dirty="0">
                <a:latin typeface="Arial" panose="020B0604020202020204" pitchFamily="34" charset="0"/>
                <a:ea typeface="Calibri" panose="020F0502020204030204" pitchFamily="34" charset="0"/>
                <a:cs typeface="Times New Roman" panose="02020603050405020304" pitchFamily="18" charset="0"/>
              </a:rPr>
              <a:t>Los </a:t>
            </a:r>
            <a:r>
              <a:rPr lang="es-ES" sz="2400" i="1" dirty="0">
                <a:latin typeface="Arial" panose="020B0604020202020204" pitchFamily="34" charset="0"/>
                <a:ea typeface="Calibri" panose="020F0502020204030204" pitchFamily="34" charset="0"/>
                <a:cs typeface="Times New Roman" panose="02020603050405020304" pitchFamily="18" charset="0"/>
              </a:rPr>
              <a:t>shared_ptr</a:t>
            </a:r>
            <a:r>
              <a:rPr lang="es-ES" sz="2400" dirty="0">
                <a:latin typeface="Arial" panose="020B0604020202020204" pitchFamily="34" charset="0"/>
                <a:ea typeface="Calibri" panose="020F0502020204030204" pitchFamily="34" charset="0"/>
                <a:cs typeface="Times New Roman" panose="02020603050405020304" pitchFamily="18" charset="0"/>
              </a:rPr>
              <a:t> son el doble del tamaño de los </a:t>
            </a:r>
            <a:r>
              <a:rPr lang="es-ES" sz="2400" i="1" dirty="0" err="1">
                <a:latin typeface="Arial" panose="020B0604020202020204" pitchFamily="34" charset="0"/>
                <a:ea typeface="Calibri" panose="020F0502020204030204" pitchFamily="34" charset="0"/>
                <a:cs typeface="Times New Roman" panose="02020603050405020304" pitchFamily="18" charset="0"/>
              </a:rPr>
              <a:t>raw</a:t>
            </a:r>
            <a:r>
              <a:rPr lang="es-ES" sz="2400" i="1" dirty="0">
                <a:latin typeface="Arial" panose="020B0604020202020204" pitchFamily="34" charset="0"/>
                <a:ea typeface="Calibri" panose="020F0502020204030204" pitchFamily="34" charset="0"/>
                <a:cs typeface="Times New Roman" panose="02020603050405020304" pitchFamily="18" charset="0"/>
              </a:rPr>
              <a:t> pointer</a:t>
            </a:r>
            <a:r>
              <a:rPr lang="es-ES" sz="2400" dirty="0">
                <a:latin typeface="Arial" panose="020B0604020202020204" pitchFamily="34" charset="0"/>
                <a:ea typeface="Calibri" panose="020F0502020204030204" pitchFamily="34" charset="0"/>
                <a:cs typeface="Times New Roman" panose="02020603050405020304" pitchFamily="18" charset="0"/>
              </a:rPr>
              <a:t>, ya que internamente tienen un puntero al recurso de dato y otro al contador de </a:t>
            </a:r>
            <a:r>
              <a:rPr lang="es-ES" sz="2400" dirty="0" smtClean="0">
                <a:latin typeface="Arial" panose="020B0604020202020204" pitchFamily="34" charset="0"/>
                <a:ea typeface="Calibri" panose="020F0502020204030204" pitchFamily="34" charset="0"/>
                <a:cs typeface="Times New Roman" panose="02020603050405020304" pitchFamily="18" charset="0"/>
              </a:rPr>
              <a:t>referencia.</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Font typeface="Symbol" panose="05050102010706020507" pitchFamily="18" charset="2"/>
              <a:buChar char=""/>
              <a:tabLst>
                <a:tab pos="457200" algn="l"/>
              </a:tabLst>
            </a:pPr>
            <a:r>
              <a:rPr lang="es-ES" sz="2400" dirty="0">
                <a:latin typeface="Arial" panose="020B0604020202020204" pitchFamily="34" charset="0"/>
                <a:ea typeface="Calibri" panose="020F0502020204030204" pitchFamily="34" charset="0"/>
                <a:cs typeface="Times New Roman" panose="02020603050405020304" pitchFamily="18" charset="0"/>
              </a:rPr>
              <a:t>La memoria para el </a:t>
            </a:r>
            <a:r>
              <a:rPr lang="es-ES" sz="2400" i="1" dirty="0" err="1">
                <a:latin typeface="Arial" panose="020B0604020202020204" pitchFamily="34" charset="0"/>
                <a:ea typeface="Calibri" panose="020F0502020204030204" pitchFamily="34" charset="0"/>
                <a:cs typeface="Times New Roman" panose="02020603050405020304" pitchFamily="18" charset="0"/>
              </a:rPr>
              <a:t>reference</a:t>
            </a:r>
            <a:r>
              <a:rPr lang="es-ES" sz="2400" i="1" dirty="0">
                <a:latin typeface="Arial" panose="020B0604020202020204" pitchFamily="34" charset="0"/>
                <a:ea typeface="Calibri" panose="020F0502020204030204" pitchFamily="34" charset="0"/>
                <a:cs typeface="Times New Roman" panose="02020603050405020304" pitchFamily="18" charset="0"/>
              </a:rPr>
              <a:t> </a:t>
            </a:r>
            <a:r>
              <a:rPr lang="es-ES" sz="2400" i="1" dirty="0" err="1">
                <a:latin typeface="Arial" panose="020B0604020202020204" pitchFamily="34" charset="0"/>
                <a:ea typeface="Calibri" panose="020F0502020204030204" pitchFamily="34" charset="0"/>
                <a:cs typeface="Times New Roman" panose="02020603050405020304" pitchFamily="18" charset="0"/>
              </a:rPr>
              <a:t>count</a:t>
            </a:r>
            <a:r>
              <a:rPr lang="es-ES" sz="2400" dirty="0">
                <a:latin typeface="Arial" panose="020B0604020202020204" pitchFamily="34" charset="0"/>
                <a:ea typeface="Calibri" panose="020F0502020204030204" pitchFamily="34" charset="0"/>
                <a:cs typeface="Times New Roman" panose="02020603050405020304" pitchFamily="18" charset="0"/>
              </a:rPr>
              <a:t> tiene que ser reservada dinámicamente.</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Font typeface="Symbol" panose="05050102010706020507" pitchFamily="18" charset="2"/>
              <a:buChar char=""/>
              <a:tabLst>
                <a:tab pos="457200" algn="l"/>
              </a:tabLst>
            </a:pPr>
            <a:r>
              <a:rPr lang="es-ES" sz="2400" dirty="0">
                <a:latin typeface="Arial" panose="020B0604020202020204" pitchFamily="34" charset="0"/>
                <a:ea typeface="Calibri" panose="020F0502020204030204" pitchFamily="34" charset="0"/>
                <a:cs typeface="Times New Roman" panose="02020603050405020304" pitchFamily="18" charset="0"/>
              </a:rPr>
              <a:t>Las operaciones de incremento y decremento del contador de referencia tienen que ser atómicas, ya que su lectura y escritura es comparativamente costosa.</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Font typeface="Symbol" panose="05050102010706020507" pitchFamily="18" charset="2"/>
              <a:buChar char=""/>
              <a:tabLst>
                <a:tab pos="457200" algn="l"/>
              </a:tabLst>
            </a:pPr>
            <a:r>
              <a:rPr lang="es-ES" sz="2400" dirty="0">
                <a:latin typeface="Arial" panose="020B0604020202020204" pitchFamily="34" charset="0"/>
                <a:ea typeface="Calibri" panose="020F0502020204030204" pitchFamily="34" charset="0"/>
                <a:cs typeface="Times New Roman" panose="02020603050405020304" pitchFamily="18" charset="0"/>
              </a:rPr>
              <a:t>Realizar </a:t>
            </a:r>
            <a:r>
              <a:rPr lang="es-ES" sz="2400" i="1" dirty="0" err="1">
                <a:latin typeface="Arial" panose="020B0604020202020204" pitchFamily="34" charset="0"/>
                <a:ea typeface="Calibri" panose="020F0502020204030204" pitchFamily="34" charset="0"/>
                <a:cs typeface="Times New Roman" panose="02020603050405020304" pitchFamily="18" charset="0"/>
              </a:rPr>
              <a:t>Move-constructing</a:t>
            </a:r>
            <a:r>
              <a:rPr lang="es-ES" sz="2400" dirty="0">
                <a:latin typeface="Arial" panose="020B0604020202020204" pitchFamily="34" charset="0"/>
                <a:ea typeface="Calibri" panose="020F0502020204030204" pitchFamily="34" charset="0"/>
                <a:cs typeface="Times New Roman" panose="02020603050405020304" pitchFamily="18" charset="0"/>
              </a:rPr>
              <a:t> de un </a:t>
            </a:r>
            <a:r>
              <a:rPr lang="es-ES" sz="2400" i="1" dirty="0">
                <a:latin typeface="Arial" panose="020B0604020202020204" pitchFamily="34" charset="0"/>
                <a:ea typeface="Calibri" panose="020F0502020204030204" pitchFamily="34" charset="0"/>
                <a:cs typeface="Times New Roman" panose="02020603050405020304" pitchFamily="18" charset="0"/>
              </a:rPr>
              <a:t>shared_ptr </a:t>
            </a:r>
            <a:r>
              <a:rPr lang="es-ES" sz="2400" dirty="0">
                <a:latin typeface="Arial" panose="020B0604020202020204" pitchFamily="34" charset="0"/>
                <a:ea typeface="Calibri" panose="020F0502020204030204" pitchFamily="34" charset="0"/>
                <a:cs typeface="Times New Roman" panose="02020603050405020304" pitchFamily="18" charset="0"/>
              </a:rPr>
              <a:t>a otro </a:t>
            </a:r>
            <a:r>
              <a:rPr lang="es-ES" sz="2400" i="1" dirty="0">
                <a:latin typeface="Arial" panose="020B0604020202020204" pitchFamily="34" charset="0"/>
                <a:ea typeface="Calibri" panose="020F0502020204030204" pitchFamily="34" charset="0"/>
                <a:cs typeface="Times New Roman" panose="02020603050405020304" pitchFamily="18" charset="0"/>
              </a:rPr>
              <a:t>shared_ptr</a:t>
            </a:r>
            <a:r>
              <a:rPr lang="es-ES" sz="2400" dirty="0">
                <a:latin typeface="Arial" panose="020B0604020202020204" pitchFamily="34" charset="0"/>
                <a:ea typeface="Calibri" panose="020F0502020204030204" pitchFamily="34" charset="0"/>
                <a:cs typeface="Times New Roman" panose="02020603050405020304" pitchFamily="18" charset="0"/>
              </a:rPr>
              <a:t> es más rápido que copiarlos, ya que copiarlos requiere incrementar el contador de referencia, no así usando el constructor </a:t>
            </a:r>
            <a:r>
              <a:rPr lang="es-ES" sz="2400" i="1" dirty="0" err="1">
                <a:latin typeface="Arial" panose="020B0604020202020204" pitchFamily="34" charset="0"/>
                <a:ea typeface="Calibri" panose="020F0502020204030204" pitchFamily="34" charset="0"/>
                <a:cs typeface="Times New Roman" panose="02020603050405020304" pitchFamily="18" charset="0"/>
              </a:rPr>
              <a:t>move</a:t>
            </a:r>
            <a:endParaRPr lang="es-E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89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6073" y="1624880"/>
            <a:ext cx="4987637" cy="1200329"/>
          </a:xfrm>
          <a:prstGeom prst="rect">
            <a:avLst/>
          </a:prstGeom>
          <a:noFill/>
        </p:spPr>
        <p:txBody>
          <a:bodyPr wrap="square" rtlCol="0">
            <a:spAutoFit/>
          </a:bodyPr>
          <a:lstStyle/>
          <a:p>
            <a:r>
              <a:rPr lang="es-ES" sz="3200" b="1" dirty="0" err="1"/>
              <a:t>std</a:t>
            </a:r>
            <a:r>
              <a:rPr lang="es-ES" sz="3200" b="1" dirty="0"/>
              <a:t>::shared_ptr</a:t>
            </a:r>
            <a:endParaRPr lang="es-ES" sz="3200" dirty="0"/>
          </a:p>
          <a:p>
            <a:endParaRPr lang="es-ES" sz="4000" dirty="0"/>
          </a:p>
        </p:txBody>
      </p:sp>
      <p:sp>
        <p:nvSpPr>
          <p:cNvPr id="3" name="Rectangle 2"/>
          <p:cNvSpPr/>
          <p:nvPr/>
        </p:nvSpPr>
        <p:spPr>
          <a:xfrm>
            <a:off x="1136073" y="2225044"/>
            <a:ext cx="9227127" cy="4493281"/>
          </a:xfrm>
          <a:prstGeom prst="rect">
            <a:avLst/>
          </a:prstGeom>
        </p:spPr>
        <p:txBody>
          <a:bodyPr wrap="square">
            <a:spAutoFit/>
          </a:bodyPr>
          <a:lstStyle/>
          <a:p>
            <a:pPr fontAlgn="base">
              <a:lnSpc>
                <a:spcPct val="106000"/>
              </a:lnSpc>
              <a:spcAft>
                <a:spcPts val="800"/>
              </a:spcAft>
            </a:pPr>
            <a:r>
              <a:rPr lang="es-ES" sz="2000" dirty="0">
                <a:solidFill>
                  <a:srgbClr val="000000"/>
                </a:solidFill>
                <a:latin typeface="Arial" panose="020B0604020202020204" pitchFamily="34" charset="0"/>
                <a:ea typeface="Calibri" panose="020F0502020204030204" pitchFamily="34" charset="0"/>
                <a:cs typeface="Times New Roman" panose="02020603050405020304" pitchFamily="18" charset="0"/>
              </a:rPr>
              <a:t>Ejemplo de declaración de un </a:t>
            </a:r>
            <a:r>
              <a:rPr lang="es-ES" sz="20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shared_ptr</a:t>
            </a:r>
            <a:r>
              <a:rPr lang="es-ES" sz="2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6000"/>
              </a:lnSpc>
              <a:spcAft>
                <a:spcPts val="800"/>
              </a:spcAft>
            </a:pPr>
            <a:r>
              <a:rPr lang="es-ES" sz="2000" dirty="0">
                <a:solidFill>
                  <a:srgbClr val="000000"/>
                </a:solidFill>
                <a:latin typeface="Arial" panose="020B0604020202020204" pitchFamily="34" charset="0"/>
                <a:ea typeface="Calibri" panose="020F0502020204030204" pitchFamily="34" charset="0"/>
                <a:cs typeface="Times New Roman" panose="02020603050405020304" pitchFamily="18" charset="0"/>
              </a:rPr>
              <a:t>Igualarlo a un puntero convencional</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6000"/>
              </a:lnSpc>
              <a:spcAft>
                <a:spcPts val="0"/>
              </a:spcAft>
            </a:pPr>
            <a:r>
              <a:rPr lang="es-ES" sz="20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s-E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E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es-E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ES" sz="20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s-E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ES" sz="20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s-E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6000"/>
              </a:lnSpc>
              <a:spcAft>
                <a:spcPts val="800"/>
              </a:spcAft>
            </a:pPr>
            <a:r>
              <a:rPr lang="es-E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std</a:t>
            </a:r>
            <a:r>
              <a:rPr lang="es-E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s-ES" sz="2000" dirty="0">
                <a:solidFill>
                  <a:srgbClr val="2B91AF"/>
                </a:solidFill>
                <a:latin typeface="Consolas" panose="020B0609020204030204" pitchFamily="49" charset="0"/>
                <a:ea typeface="Calibri" panose="020F0502020204030204" pitchFamily="34" charset="0"/>
                <a:cs typeface="Consolas" panose="020B0609020204030204" pitchFamily="49" charset="0"/>
              </a:rPr>
              <a:t>shared_ptr</a:t>
            </a:r>
            <a:r>
              <a:rPr lang="es-ES"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s-ES" sz="20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s-ES"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s-E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shptr</a:t>
            </a:r>
            <a:r>
              <a:rPr lang="es-E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E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es-E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ES" sz="2000" dirty="0">
                <a:solidFill>
                  <a:srgbClr val="008000"/>
                </a:solidFill>
                <a:latin typeface="Consolas" panose="020B0609020204030204" pitchFamily="49" charset="0"/>
                <a:ea typeface="Calibri" panose="020F0502020204030204" pitchFamily="34" charset="0"/>
                <a:cs typeface="Consolas" panose="020B0609020204030204" pitchFamily="49" charset="0"/>
              </a:rPr>
              <a:t>//ERROR COMPILACIÓN</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6000"/>
              </a:lnSpc>
              <a:spcAft>
                <a:spcPts val="800"/>
              </a:spcAft>
            </a:pPr>
            <a:r>
              <a:rPr lang="es-ES" sz="2000" dirty="0">
                <a:solidFill>
                  <a:srgbClr val="000000"/>
                </a:solidFill>
                <a:latin typeface="Arial" panose="020B0604020202020204" pitchFamily="34" charset="0"/>
                <a:ea typeface="Calibri" panose="020F0502020204030204" pitchFamily="34" charset="0"/>
                <a:cs typeface="Times New Roman" panose="02020603050405020304" pitchFamily="18" charset="0"/>
              </a:rPr>
              <a:t>Pasando el </a:t>
            </a:r>
            <a:r>
              <a:rPr lang="es-ES" sz="2000" i="1"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raw</a:t>
            </a:r>
            <a:r>
              <a:rPr lang="es-ES" sz="20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 pointer</a:t>
            </a:r>
            <a:r>
              <a:rPr lang="es-ES" sz="2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al constructor</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6000"/>
              </a:lnSpc>
              <a:spcAft>
                <a:spcPts val="0"/>
              </a:spcAft>
            </a:pPr>
            <a:r>
              <a:rPr lang="en-US" sz="20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6000"/>
              </a:lnSpc>
              <a:spcAft>
                <a:spcPts val="800"/>
              </a:spcAft>
            </a:pP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std</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dirty="0">
                <a:solidFill>
                  <a:srgbClr val="2B91AF"/>
                </a:solidFill>
                <a:latin typeface="Consolas" panose="020B0609020204030204" pitchFamily="49" charset="0"/>
                <a:ea typeface="Calibri" panose="020F0502020204030204" pitchFamily="34" charset="0"/>
                <a:cs typeface="Consolas" panose="020B0609020204030204" pitchFamily="49" charset="0"/>
              </a:rPr>
              <a:t>shared_ptr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20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shptr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8000"/>
                </a:solidFill>
                <a:latin typeface="Consolas" panose="020B0609020204030204" pitchFamily="49" charset="0"/>
                <a:ea typeface="Calibri" panose="020F0502020204030204" pitchFamily="34" charset="0"/>
                <a:cs typeface="Consolas" panose="020B0609020204030204" pitchFamily="49" charset="0"/>
              </a:rPr>
              <a:t>//CORRECTO</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6000"/>
              </a:lnSpc>
              <a:spcAft>
                <a:spcPts val="800"/>
              </a:spcAft>
            </a:pPr>
            <a:r>
              <a:rPr lang="es-ES" sz="2000" dirty="0">
                <a:solidFill>
                  <a:srgbClr val="000000"/>
                </a:solidFill>
                <a:latin typeface="Arial" panose="020B0604020202020204" pitchFamily="34" charset="0"/>
                <a:ea typeface="Calibri" panose="020F0502020204030204" pitchFamily="34" charset="0"/>
                <a:cs typeface="Times New Roman" panose="02020603050405020304" pitchFamily="18" charset="0"/>
              </a:rPr>
              <a:t>Llamar el método </a:t>
            </a:r>
            <a:r>
              <a:rPr lang="es-ES" sz="2000" i="1"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reset</a:t>
            </a:r>
            <a:r>
              <a:rPr lang="es-ES" sz="2000" dirty="0">
                <a:solidFill>
                  <a:srgbClr val="000000"/>
                </a:solidFill>
                <a:latin typeface="Arial" panose="020B0604020202020204" pitchFamily="34" charset="0"/>
                <a:ea typeface="Calibri" panose="020F0502020204030204" pitchFamily="34" charset="0"/>
                <a:cs typeface="Times New Roman" panose="02020603050405020304" pitchFamily="18" charset="0"/>
              </a:rPr>
              <a:t> del </a:t>
            </a:r>
            <a:r>
              <a:rPr lang="es-ES" sz="20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shared_ptr</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shptr.reset</a:t>
            </a:r>
            <a:r>
              <a:rPr lang="es-E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s-E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es-E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ES" sz="2000" dirty="0">
                <a:solidFill>
                  <a:srgbClr val="008000"/>
                </a:solidFill>
                <a:latin typeface="Consolas" panose="020B0609020204030204" pitchFamily="49" charset="0"/>
                <a:ea typeface="Calibri" panose="020F0502020204030204" pitchFamily="34" charset="0"/>
                <a:cs typeface="Consolas" panose="020B0609020204030204" pitchFamily="49" charset="0"/>
              </a:rPr>
              <a:t>//CORRECTO</a:t>
            </a:r>
          </a:p>
          <a:p>
            <a:pPr>
              <a:lnSpc>
                <a:spcPct val="107000"/>
              </a:lnSpc>
              <a:spcAft>
                <a:spcPts val="800"/>
              </a:spcAft>
            </a:pPr>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UPTR = std::</a:t>
            </a:r>
            <a:r>
              <a:rPr lang="en-US" sz="2000" dirty="0" err="1">
                <a:solidFill>
                  <a:srgbClr val="000000"/>
                </a:solidFill>
                <a:latin typeface="Consolas" panose="020B0609020204030204" pitchFamily="49" charset="0"/>
              </a:rPr>
              <a:t>make_shared</a:t>
            </a:r>
            <a:r>
              <a:rPr lang="en-US" sz="2000" dirty="0">
                <a:solidFill>
                  <a:srgbClr val="000000"/>
                </a:solidFill>
                <a:latin typeface="Consolas" panose="020B0609020204030204" pitchFamily="49" charset="0"/>
              </a:rPr>
              <a:t>&lt;</a:t>
            </a:r>
            <a:r>
              <a:rPr lang="en-US" sz="2000" dirty="0" err="1">
                <a:solidFill>
                  <a:srgbClr val="2B91AF"/>
                </a:solidFill>
                <a:latin typeface="Consolas" panose="020B0609020204030204" pitchFamily="49" charset="0"/>
              </a:rPr>
              <a:t>MyClass</a:t>
            </a:r>
            <a:r>
              <a:rPr lang="en-US" sz="2000" dirty="0">
                <a:solidFill>
                  <a:srgbClr val="000000"/>
                </a:solidFill>
                <a:latin typeface="Consolas" panose="020B0609020204030204" pitchFamily="49" charset="0"/>
              </a:rPr>
              <a:t>&gt;(41,2);  </a:t>
            </a:r>
            <a:r>
              <a:rPr lang="en-US" sz="2000" dirty="0">
                <a:solidFill>
                  <a:schemeClr val="accent6">
                    <a:lumMod val="75000"/>
                  </a:schemeClr>
                </a:solidFill>
                <a:latin typeface="Consolas" panose="020B0609020204030204" pitchFamily="49" charset="0"/>
              </a:rPr>
              <a:t>//RECOMENDADO</a:t>
            </a:r>
            <a:endParaRPr lang="es-ES" sz="2000" dirty="0">
              <a:solidFill>
                <a:schemeClr val="accent6">
                  <a:lumMod val="75000"/>
                </a:schemeClr>
              </a:solidFill>
              <a:latin typeface="Times New Roman" panose="02020603050405020304" pitchFamily="18" charset="0"/>
              <a:ea typeface="Times New Roman" panose="02020603050405020304" pitchFamily="18" charset="0"/>
            </a:endParaRPr>
          </a:p>
          <a:p>
            <a:pPr>
              <a:lnSpc>
                <a:spcPct val="107000"/>
              </a:lnSpc>
              <a:spcAft>
                <a:spcPts val="800"/>
              </a:spcAft>
            </a:pPr>
            <a:endParaRPr lang="es-E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04686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6072" y="1624880"/>
            <a:ext cx="4987637" cy="1200329"/>
          </a:xfrm>
          <a:prstGeom prst="rect">
            <a:avLst/>
          </a:prstGeom>
          <a:noFill/>
        </p:spPr>
        <p:txBody>
          <a:bodyPr wrap="square" rtlCol="0">
            <a:spAutoFit/>
          </a:bodyPr>
          <a:lstStyle/>
          <a:p>
            <a:r>
              <a:rPr lang="es-ES" sz="3200" b="1" dirty="0" err="1"/>
              <a:t>std</a:t>
            </a:r>
            <a:r>
              <a:rPr lang="es-ES" sz="3200" b="1" dirty="0"/>
              <a:t>::shared_ptr</a:t>
            </a:r>
            <a:endParaRPr lang="es-ES" sz="3200" dirty="0"/>
          </a:p>
          <a:p>
            <a:endParaRPr lang="es-ES" sz="4000" dirty="0"/>
          </a:p>
        </p:txBody>
      </p:sp>
      <p:sp>
        <p:nvSpPr>
          <p:cNvPr id="3" name="Rectangle 2"/>
          <p:cNvSpPr/>
          <p:nvPr/>
        </p:nvSpPr>
        <p:spPr>
          <a:xfrm>
            <a:off x="1136072" y="2225044"/>
            <a:ext cx="10806545" cy="1380443"/>
          </a:xfrm>
          <a:prstGeom prst="rect">
            <a:avLst/>
          </a:prstGeom>
        </p:spPr>
        <p:txBody>
          <a:bodyPr wrap="square">
            <a:spAutoFit/>
          </a:bodyPr>
          <a:lstStyle/>
          <a:p>
            <a:pPr>
              <a:lnSpc>
                <a:spcPct val="107000"/>
              </a:lnSpc>
              <a:spcAft>
                <a:spcPts val="800"/>
              </a:spcAft>
            </a:pPr>
            <a:r>
              <a:rPr lang="es-ES" sz="2400" dirty="0">
                <a:latin typeface="Arial" panose="020B0604020202020204" pitchFamily="34" charset="0"/>
                <a:ea typeface="Calibri" panose="020F0502020204030204" pitchFamily="34" charset="0"/>
                <a:cs typeface="Times New Roman" panose="02020603050405020304" pitchFamily="18" charset="0"/>
              </a:rPr>
              <a:t>Consecuencias:</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457200" algn="l"/>
              </a:tabLst>
            </a:pPr>
            <a:r>
              <a:rPr lang="es-ES" sz="2400" dirty="0">
                <a:latin typeface="Arial" panose="020B0604020202020204" pitchFamily="34" charset="0"/>
                <a:ea typeface="Calibri" panose="020F0502020204030204" pitchFamily="34" charset="0"/>
                <a:cs typeface="Times New Roman" panose="02020603050405020304" pitchFamily="18" charset="0"/>
              </a:rPr>
              <a:t>Construir más de un </a:t>
            </a:r>
            <a:r>
              <a:rPr lang="es-ES" sz="2400" i="1" dirty="0">
                <a:latin typeface="Arial" panose="020B0604020202020204" pitchFamily="34" charset="0"/>
                <a:ea typeface="Calibri" panose="020F0502020204030204" pitchFamily="34" charset="0"/>
                <a:cs typeface="Times New Roman" panose="02020603050405020304" pitchFamily="18" charset="0"/>
              </a:rPr>
              <a:t>shared_ptr</a:t>
            </a:r>
            <a:r>
              <a:rPr lang="es-ES" sz="2400" dirty="0">
                <a:latin typeface="Arial" panose="020B0604020202020204" pitchFamily="34" charset="0"/>
                <a:ea typeface="Calibri" panose="020F0502020204030204" pitchFamily="34" charset="0"/>
                <a:cs typeface="Times New Roman" panose="02020603050405020304" pitchFamily="18" charset="0"/>
              </a:rPr>
              <a:t> desde un solo </a:t>
            </a:r>
            <a:r>
              <a:rPr lang="es-ES" sz="2400" i="1" dirty="0" err="1">
                <a:latin typeface="Arial" panose="020B0604020202020204" pitchFamily="34" charset="0"/>
                <a:ea typeface="Calibri" panose="020F0502020204030204" pitchFamily="34" charset="0"/>
                <a:cs typeface="Times New Roman" panose="02020603050405020304" pitchFamily="18" charset="0"/>
              </a:rPr>
              <a:t>raw</a:t>
            </a:r>
            <a:r>
              <a:rPr lang="es-ES" sz="2400" i="1" dirty="0">
                <a:latin typeface="Arial" panose="020B0604020202020204" pitchFamily="34" charset="0"/>
                <a:ea typeface="Calibri" panose="020F0502020204030204" pitchFamily="34" charset="0"/>
                <a:cs typeface="Times New Roman" panose="02020603050405020304" pitchFamily="18" charset="0"/>
              </a:rPr>
              <a:t> pointe</a:t>
            </a:r>
            <a:r>
              <a:rPr lang="es-ES" sz="2400" dirty="0">
                <a:latin typeface="Arial" panose="020B0604020202020204" pitchFamily="34" charset="0"/>
                <a:ea typeface="Calibri" panose="020F0502020204030204" pitchFamily="34" charset="0"/>
                <a:cs typeface="Times New Roman" panose="02020603050405020304" pitchFamily="18" charset="0"/>
              </a:rPr>
              <a:t>r da un comportamiento indefinido</a:t>
            </a:r>
            <a:r>
              <a:rPr lang="es-ES" sz="2400" dirty="0" smtClean="0">
                <a:latin typeface="Arial" panose="020B0604020202020204" pitchFamily="34" charset="0"/>
                <a:ea typeface="Calibri" panose="020F0502020204030204" pitchFamily="34" charset="0"/>
                <a:cs typeface="Times New Roman" panose="02020603050405020304" pitchFamily="18" charset="0"/>
              </a:rPr>
              <a:t>.</a:t>
            </a:r>
            <a:endParaRPr lang="es-ES"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694217" y="3395017"/>
            <a:ext cx="6135947" cy="3019425"/>
          </a:xfrm>
          <a:prstGeom prst="rect">
            <a:avLst/>
          </a:prstGeom>
          <a:noFill/>
          <a:ln>
            <a:noFill/>
          </a:ln>
          <a:extLst/>
        </p:spPr>
      </p:pic>
      <p:sp>
        <p:nvSpPr>
          <p:cNvPr id="4" name="Rectangle 3"/>
          <p:cNvSpPr/>
          <p:nvPr/>
        </p:nvSpPr>
        <p:spPr>
          <a:xfrm>
            <a:off x="443344" y="3524287"/>
            <a:ext cx="6096000" cy="2943178"/>
          </a:xfrm>
          <a:prstGeom prst="rect">
            <a:avLst/>
          </a:prstGeom>
        </p:spPr>
        <p:txBody>
          <a:bodyPr>
            <a:spAutoFit/>
          </a:bodyPr>
          <a:lstStyle/>
          <a:p>
            <a:pPr>
              <a:lnSpc>
                <a:spcPct val="107000"/>
              </a:lnSpc>
              <a:spcAft>
                <a:spcPts val="800"/>
              </a:spcAft>
            </a:pPr>
            <a:r>
              <a:rPr lang="en-CA" sz="2400" dirty="0" err="1">
                <a:latin typeface="Arial" panose="020B0604020202020204" pitchFamily="34" charset="0"/>
                <a:ea typeface="Calibri" panose="020F0502020204030204" pitchFamily="34" charset="0"/>
                <a:cs typeface="Times New Roman" panose="02020603050405020304" pitchFamily="18" charset="0"/>
              </a:rPr>
              <a:t>Ejemplo</a:t>
            </a:r>
            <a:r>
              <a:rPr lang="en-CA" sz="2400" dirty="0">
                <a:latin typeface="Arial" panose="020B0604020202020204" pitchFamily="34" charset="0"/>
                <a:ea typeface="Calibri" panose="020F0502020204030204" pitchFamily="34" charset="0"/>
                <a:cs typeface="Times New Roman" panose="02020603050405020304" pitchFamily="18" charset="0"/>
              </a:rPr>
              <a:t>:</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main()</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US" sz="2400" dirty="0">
                <a:solidFill>
                  <a:srgbClr val="000000"/>
                </a:solidFill>
                <a:latin typeface="Consolas" panose="020B0609020204030204" pitchFamily="49" charset="0"/>
              </a:rPr>
              <a:t>{</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US" sz="2400" dirty="0">
                <a:solidFill>
                  <a:srgbClr val="0000FF"/>
                </a:solidFill>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p = </a:t>
            </a:r>
            <a:r>
              <a:rPr lang="en-US" sz="2400" dirty="0">
                <a:solidFill>
                  <a:srgbClr val="008080"/>
                </a:solidFill>
                <a:latin typeface="Consolas" panose="020B0609020204030204" pitchFamily="49" charset="0"/>
              </a:rPr>
              <a:t>new</a:t>
            </a:r>
            <a:r>
              <a:rPr lang="en-US" sz="2400" dirty="0">
                <a:solidFill>
                  <a:srgbClr val="000000"/>
                </a:solidFill>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US" sz="2400" dirty="0">
                <a:solidFill>
                  <a:srgbClr val="2B91AF"/>
                </a:solidFill>
                <a:latin typeface="Consolas" panose="020B0609020204030204" pitchFamily="49" charset="0"/>
              </a:rPr>
              <a:t>	shared_ptr</a:t>
            </a:r>
            <a:r>
              <a:rPr lang="en-US" sz="2400" dirty="0">
                <a:solidFill>
                  <a:srgbClr val="000000"/>
                </a:solidFill>
                <a:latin typeface="Consolas" panose="020B0609020204030204" pitchFamily="49" charset="0"/>
              </a:rPr>
              <a:t>&lt;</a:t>
            </a: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&gt; sptr1(p);</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US" sz="2400" dirty="0">
                <a:solidFill>
                  <a:srgbClr val="2B91AF"/>
                </a:solidFill>
                <a:latin typeface="Consolas" panose="020B0609020204030204" pitchFamily="49" charset="0"/>
              </a:rPr>
              <a:t>	shared_ptr</a:t>
            </a:r>
            <a:r>
              <a:rPr lang="en-US" sz="2400" dirty="0">
                <a:solidFill>
                  <a:srgbClr val="000000"/>
                </a:solidFill>
                <a:latin typeface="Consolas" panose="020B0609020204030204" pitchFamily="49" charset="0"/>
              </a:rPr>
              <a:t>&lt;</a:t>
            </a: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&gt; sptr2(p);</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US" sz="2400" dirty="0">
                <a:solidFill>
                  <a:srgbClr val="000000"/>
                </a:solidFill>
                <a:latin typeface="Consolas" panose="020B0609020204030204" pitchFamily="49" charset="0"/>
              </a:rPr>
              <a:t>}</a:t>
            </a:r>
            <a:endParaRPr lang="es-E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18234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6073" y="1624880"/>
            <a:ext cx="4987637" cy="1200329"/>
          </a:xfrm>
          <a:prstGeom prst="rect">
            <a:avLst/>
          </a:prstGeom>
          <a:noFill/>
        </p:spPr>
        <p:txBody>
          <a:bodyPr wrap="square" rtlCol="0">
            <a:spAutoFit/>
          </a:bodyPr>
          <a:lstStyle/>
          <a:p>
            <a:r>
              <a:rPr lang="es-ES" sz="3200" b="1" dirty="0" err="1"/>
              <a:t>std</a:t>
            </a:r>
            <a:r>
              <a:rPr lang="es-ES" sz="3200" b="1" dirty="0"/>
              <a:t>::shared_ptr</a:t>
            </a:r>
            <a:endParaRPr lang="es-ES" sz="3200" dirty="0"/>
          </a:p>
          <a:p>
            <a:endParaRPr lang="es-ES" sz="4000" dirty="0"/>
          </a:p>
        </p:txBody>
      </p:sp>
      <p:sp>
        <p:nvSpPr>
          <p:cNvPr id="4" name="Rectangle 3"/>
          <p:cNvSpPr/>
          <p:nvPr/>
        </p:nvSpPr>
        <p:spPr>
          <a:xfrm>
            <a:off x="761999" y="2225044"/>
            <a:ext cx="11014365" cy="4283417"/>
          </a:xfrm>
          <a:prstGeom prst="rect">
            <a:avLst/>
          </a:prstGeom>
        </p:spPr>
        <p:txBody>
          <a:bodyPr wrap="square">
            <a:spAutoFit/>
          </a:bodyPr>
          <a:lstStyle/>
          <a:p>
            <a:pPr>
              <a:lnSpc>
                <a:spcPct val="107000"/>
              </a:lnSpc>
              <a:spcAft>
                <a:spcPts val="800"/>
              </a:spcAft>
            </a:pPr>
            <a:r>
              <a:rPr lang="es-ES" sz="2400" dirty="0" smtClean="0">
                <a:effectLst/>
                <a:latin typeface="Arial" panose="020B0604020202020204" pitchFamily="34" charset="0"/>
                <a:ea typeface="Calibri" panose="020F0502020204030204" pitchFamily="34" charset="0"/>
                <a:cs typeface="Times New Roman" panose="02020603050405020304" pitchFamily="18" charset="0"/>
              </a:rPr>
              <a:t>¿Cómo crear un </a:t>
            </a:r>
            <a:r>
              <a:rPr lang="es-ES" sz="2400" dirty="0" err="1">
                <a:solidFill>
                  <a:srgbClr val="008080"/>
                </a:solidFill>
                <a:latin typeface="Consolas" panose="020B0609020204030204" pitchFamily="49" charset="0"/>
              </a:rPr>
              <a:t>delete</a:t>
            </a:r>
            <a:r>
              <a:rPr lang="es-ES" sz="2400" dirty="0">
                <a:solidFill>
                  <a:srgbClr val="000000"/>
                </a:solidFill>
                <a:latin typeface="Consolas" panose="020B0609020204030204" pitchFamily="49" charset="0"/>
              </a:rPr>
              <a:t> </a:t>
            </a:r>
            <a:r>
              <a:rPr lang="es-ES" sz="2400" dirty="0" smtClean="0">
                <a:effectLst/>
                <a:latin typeface="Arial" panose="020B0604020202020204" pitchFamily="34" charset="0"/>
                <a:ea typeface="Calibri" panose="020F0502020204030204" pitchFamily="34" charset="0"/>
                <a:cs typeface="Times New Roman" panose="02020603050405020304" pitchFamily="18" charset="0"/>
              </a:rPr>
              <a:t>personalizado en un </a:t>
            </a:r>
            <a:r>
              <a:rPr lang="es-ES" sz="2400" i="1" dirty="0" smtClean="0">
                <a:effectLst/>
                <a:latin typeface="Arial" panose="020B0604020202020204" pitchFamily="34" charset="0"/>
                <a:ea typeface="Calibri" panose="020F0502020204030204" pitchFamily="34" charset="0"/>
                <a:cs typeface="Times New Roman" panose="02020603050405020304" pitchFamily="18" charset="0"/>
              </a:rPr>
              <a:t>shared_ptr</a:t>
            </a:r>
            <a:r>
              <a:rPr lang="es-ES" sz="2400" dirty="0" smtClean="0">
                <a:effectLst/>
                <a:latin typeface="Arial" panose="020B0604020202020204" pitchFamily="34" charset="0"/>
                <a:ea typeface="Calibri" panose="020F0502020204030204" pitchFamily="34" charset="0"/>
                <a:cs typeface="Times New Roman" panose="02020603050405020304" pitchFamily="18" charset="0"/>
              </a:rPr>
              <a:t>?</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spcAft>
                <a:spcPts val="0"/>
              </a:spcAft>
            </a:pPr>
            <a:r>
              <a:rPr lang="es-ES" sz="2400" dirty="0">
                <a:solidFill>
                  <a:srgbClr val="0000FF"/>
                </a:solidFill>
                <a:latin typeface="Consolas" panose="020B0609020204030204" pitchFamily="49" charset="0"/>
              </a:rPr>
              <a:t>auto</a:t>
            </a:r>
            <a:r>
              <a:rPr lang="es-ES" sz="2400" dirty="0">
                <a:solidFill>
                  <a:srgbClr val="000000"/>
                </a:solidFill>
                <a:latin typeface="Consolas" panose="020B0609020204030204" pitchFamily="49" charset="0"/>
              </a:rPr>
              <a:t> </a:t>
            </a:r>
            <a:r>
              <a:rPr lang="es-ES" sz="2400" dirty="0" err="1">
                <a:solidFill>
                  <a:srgbClr val="000000"/>
                </a:solidFill>
                <a:latin typeface="Consolas" panose="020B0609020204030204" pitchFamily="49" charset="0"/>
              </a:rPr>
              <a:t>my_del</a:t>
            </a:r>
            <a:r>
              <a:rPr lang="es-ES" sz="2400" dirty="0">
                <a:solidFill>
                  <a:srgbClr val="000000"/>
                </a:solidFill>
                <a:latin typeface="Consolas" panose="020B0609020204030204" pitchFamily="49" charset="0"/>
              </a:rPr>
              <a:t> = [](</a:t>
            </a:r>
            <a:r>
              <a:rPr lang="es-ES" sz="2400" dirty="0">
                <a:solidFill>
                  <a:srgbClr val="2B91AF"/>
                </a:solidFill>
                <a:latin typeface="Consolas" panose="020B0609020204030204" pitchFamily="49" charset="0"/>
              </a:rPr>
              <a:t>A</a:t>
            </a:r>
            <a:r>
              <a:rPr lang="es-ES" sz="2400" dirty="0">
                <a:solidFill>
                  <a:srgbClr val="000000"/>
                </a:solidFill>
                <a:latin typeface="Consolas" panose="020B0609020204030204" pitchFamily="49" charset="0"/>
              </a:rPr>
              <a:t> *</a:t>
            </a:r>
            <a:r>
              <a:rPr lang="es-ES" sz="2400" dirty="0" err="1">
                <a:solidFill>
                  <a:srgbClr val="808080"/>
                </a:solidFill>
                <a:latin typeface="Consolas" panose="020B0609020204030204" pitchFamily="49" charset="0"/>
              </a:rPr>
              <a:t>pw</a:t>
            </a:r>
            <a:r>
              <a:rPr lang="es-ES" sz="2400" dirty="0">
                <a:solidFill>
                  <a:srgbClr val="000000"/>
                </a:solidFill>
                <a:latin typeface="Consolas" panose="020B0609020204030204" pitchFamily="49" charset="0"/>
              </a:rPr>
              <a:t>) </a:t>
            </a:r>
            <a:r>
              <a:rPr lang="es-ES" sz="2400" dirty="0">
                <a:solidFill>
                  <a:srgbClr val="008000"/>
                </a:solidFill>
                <a:latin typeface="Consolas" panose="020B0609020204030204" pitchFamily="49" charset="0"/>
              </a:rPr>
              <a:t>// DESTRUCTOR PERSONZALIZADO</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spcAft>
                <a:spcPts val="0"/>
              </a:spcAft>
            </a:pPr>
            <a:r>
              <a:rPr lang="es-ES" sz="2400" dirty="0">
                <a:solidFill>
                  <a:srgbClr val="000000"/>
                </a:solidFill>
                <a:latin typeface="Consolas" panose="020B0609020204030204" pitchFamily="49" charset="0"/>
              </a:rPr>
              <a:t>{</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spcAft>
                <a:spcPts val="0"/>
              </a:spcAft>
            </a:pPr>
            <a:r>
              <a:rPr lang="es-ES" sz="2400" dirty="0">
                <a:solidFill>
                  <a:srgbClr val="008080"/>
                </a:solidFill>
                <a:latin typeface="Consolas" panose="020B0609020204030204" pitchFamily="49" charset="0"/>
              </a:rPr>
              <a:t>	</a:t>
            </a:r>
            <a:r>
              <a:rPr lang="es-ES" sz="2400" dirty="0" err="1">
                <a:solidFill>
                  <a:srgbClr val="008080"/>
                </a:solidFill>
                <a:latin typeface="Consolas" panose="020B0609020204030204" pitchFamily="49" charset="0"/>
              </a:rPr>
              <a:t>delete</a:t>
            </a:r>
            <a:r>
              <a:rPr lang="es-ES" sz="2400" dirty="0">
                <a:solidFill>
                  <a:srgbClr val="000000"/>
                </a:solidFill>
                <a:latin typeface="Consolas" panose="020B0609020204030204" pitchFamily="49" charset="0"/>
              </a:rPr>
              <a:t> </a:t>
            </a:r>
            <a:r>
              <a:rPr lang="es-ES" sz="2400" dirty="0" err="1">
                <a:solidFill>
                  <a:srgbClr val="808080"/>
                </a:solidFill>
                <a:latin typeface="Consolas" panose="020B0609020204030204" pitchFamily="49" charset="0"/>
              </a:rPr>
              <a:t>pw</a:t>
            </a:r>
            <a:r>
              <a:rPr lang="es-ES" sz="2400" dirty="0">
                <a:solidFill>
                  <a:srgbClr val="000000"/>
                </a:solidFill>
                <a:latin typeface="Consolas" panose="020B0609020204030204" pitchFamily="49" charset="0"/>
              </a:rPr>
              <a:t>;</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spcAft>
                <a:spcPts val="0"/>
              </a:spcAft>
            </a:pPr>
            <a:r>
              <a:rPr lang="es-ES" sz="2400" dirty="0" smtClean="0">
                <a:solidFill>
                  <a:srgbClr val="000000"/>
                </a:solidFill>
                <a:latin typeface="Consolas" panose="020B0609020204030204" pitchFamily="49" charset="0"/>
              </a:rPr>
              <a:t>};</a:t>
            </a:r>
          </a:p>
          <a:p>
            <a:pPr fontAlgn="base">
              <a:spcAft>
                <a:spcPts val="0"/>
              </a:spcAft>
            </a:pP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spcAft>
                <a:spcPts val="0"/>
              </a:spcAft>
            </a:pPr>
            <a:r>
              <a:rPr lang="es-ES" sz="2400" dirty="0">
                <a:solidFill>
                  <a:srgbClr val="008000"/>
                </a:solidFill>
                <a:latin typeface="Consolas" panose="020B0609020204030204" pitchFamily="49" charset="0"/>
              </a:rPr>
              <a:t>//TIPO DEL DESTRUCTOR ES PARTE DEL TIPO DEL PUNTERO</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spcAft>
                <a:spcPts val="0"/>
              </a:spcAft>
            </a:pPr>
            <a:r>
              <a:rPr lang="en-US" sz="2400" dirty="0" err="1">
                <a:solidFill>
                  <a:srgbClr val="000000"/>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dirty="0" err="1">
                <a:solidFill>
                  <a:srgbClr val="2B91AF"/>
                </a:solidFill>
                <a:latin typeface="Consolas" panose="020B0609020204030204" pitchFamily="49" charset="0"/>
              </a:rPr>
              <a:t>unique_ptr</a:t>
            </a:r>
            <a:r>
              <a:rPr lang="en-US" sz="2400" dirty="0">
                <a:solidFill>
                  <a:srgbClr val="000000"/>
                </a:solidFill>
                <a:latin typeface="Consolas" panose="020B0609020204030204" pitchFamily="49" charset="0"/>
              </a:rPr>
              <a:t>&lt;</a:t>
            </a:r>
            <a:r>
              <a:rPr lang="en-US" sz="2400" dirty="0">
                <a:solidFill>
                  <a:srgbClr val="2B91AF"/>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err="1">
                <a:solidFill>
                  <a:srgbClr val="0000FF"/>
                </a:solidFill>
                <a:latin typeface="Consolas" panose="020B0609020204030204" pitchFamily="49" charset="0"/>
              </a:rPr>
              <a:t>decltype</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my_del</a:t>
            </a:r>
            <a:r>
              <a:rPr lang="en-US" sz="2400" dirty="0">
                <a:solidFill>
                  <a:srgbClr val="000000"/>
                </a:solidFill>
                <a:latin typeface="Consolas" panose="020B0609020204030204" pitchFamily="49" charset="0"/>
              </a:rPr>
              <a:t>)&gt; </a:t>
            </a:r>
            <a:r>
              <a:rPr lang="en-US" sz="2400" dirty="0" err="1">
                <a:solidFill>
                  <a:srgbClr val="000000"/>
                </a:solidFill>
                <a:latin typeface="Consolas" panose="020B0609020204030204" pitchFamily="49" charset="0"/>
              </a:rPr>
              <a:t>upw</a:t>
            </a:r>
            <a:r>
              <a:rPr lang="en-US" sz="2400" dirty="0">
                <a:solidFill>
                  <a:srgbClr val="000000"/>
                </a:solidFill>
                <a:latin typeface="Consolas" panose="020B0609020204030204" pitchFamily="49" charset="0"/>
              </a:rPr>
              <a:t>(</a:t>
            </a:r>
            <a:r>
              <a:rPr lang="en-US" sz="2400" dirty="0">
                <a:solidFill>
                  <a:srgbClr val="008080"/>
                </a:solidFill>
                <a:latin typeface="Consolas" panose="020B0609020204030204" pitchFamily="49" charset="0"/>
              </a:rPr>
              <a:t>new</a:t>
            </a:r>
            <a:r>
              <a:rPr lang="en-US" sz="2400" dirty="0">
                <a:solidFill>
                  <a:srgbClr val="000000"/>
                </a:solidFill>
                <a:latin typeface="Consolas" panose="020B0609020204030204" pitchFamily="49" charset="0"/>
              </a:rPr>
              <a:t> </a:t>
            </a:r>
            <a:r>
              <a:rPr lang="en-US" sz="2400" dirty="0">
                <a:solidFill>
                  <a:srgbClr val="2B91AF"/>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my_del</a:t>
            </a:r>
            <a:r>
              <a:rPr lang="en-US" sz="2400" dirty="0" smtClean="0">
                <a:solidFill>
                  <a:srgbClr val="000000"/>
                </a:solidFill>
                <a:latin typeface="Consolas" panose="020B0609020204030204" pitchFamily="49" charset="0"/>
              </a:rPr>
              <a:t>);</a:t>
            </a:r>
          </a:p>
          <a:p>
            <a:pPr fontAlgn="base">
              <a:spcAft>
                <a:spcPts val="0"/>
              </a:spcAft>
            </a:pP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spcAft>
                <a:spcPts val="0"/>
              </a:spcAft>
            </a:pPr>
            <a:r>
              <a:rPr lang="es-ES" sz="2400" dirty="0">
                <a:solidFill>
                  <a:srgbClr val="008000"/>
                </a:solidFill>
                <a:latin typeface="Consolas" panose="020B0609020204030204" pitchFamily="49" charset="0"/>
              </a:rPr>
              <a:t>//TIPO DEL DESTRUCTOR NO ES PARTE DEL TIPO DEL PUNTERO</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spcAft>
                <a:spcPts val="0"/>
              </a:spcAft>
            </a:pPr>
            <a:r>
              <a:rPr lang="en-US" sz="2400" dirty="0" err="1">
                <a:solidFill>
                  <a:srgbClr val="000000"/>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dirty="0">
                <a:solidFill>
                  <a:srgbClr val="2B91AF"/>
                </a:solidFill>
                <a:latin typeface="Consolas" panose="020B0609020204030204" pitchFamily="49" charset="0"/>
              </a:rPr>
              <a:t>shared_ptr</a:t>
            </a:r>
            <a:r>
              <a:rPr lang="en-US" sz="2400" dirty="0">
                <a:solidFill>
                  <a:srgbClr val="000000"/>
                </a:solidFill>
                <a:latin typeface="Consolas" panose="020B0609020204030204" pitchFamily="49" charset="0"/>
              </a:rPr>
              <a:t>&lt;</a:t>
            </a:r>
            <a:r>
              <a:rPr lang="en-US" sz="2400" dirty="0">
                <a:solidFill>
                  <a:srgbClr val="2B91AF"/>
                </a:solidFill>
                <a:latin typeface="Consolas" panose="020B0609020204030204" pitchFamily="49" charset="0"/>
              </a:rPr>
              <a:t>A</a:t>
            </a:r>
            <a:r>
              <a:rPr lang="en-US" sz="2400" dirty="0">
                <a:solidFill>
                  <a:srgbClr val="000000"/>
                </a:solidFill>
                <a:latin typeface="Consolas" panose="020B0609020204030204" pitchFamily="49" charset="0"/>
              </a:rPr>
              <a:t>&gt; </a:t>
            </a:r>
            <a:r>
              <a:rPr lang="en-US" sz="2400" dirty="0" err="1">
                <a:solidFill>
                  <a:srgbClr val="000000"/>
                </a:solidFill>
                <a:latin typeface="Consolas" panose="020B0609020204030204" pitchFamily="49" charset="0"/>
              </a:rPr>
              <a:t>spw</a:t>
            </a:r>
            <a:r>
              <a:rPr lang="en-US" sz="2400" dirty="0">
                <a:solidFill>
                  <a:srgbClr val="000000"/>
                </a:solidFill>
                <a:latin typeface="Consolas" panose="020B0609020204030204" pitchFamily="49" charset="0"/>
              </a:rPr>
              <a:t>(</a:t>
            </a:r>
            <a:r>
              <a:rPr lang="en-US" sz="2400" dirty="0">
                <a:solidFill>
                  <a:srgbClr val="008080"/>
                </a:solidFill>
                <a:latin typeface="Consolas" panose="020B0609020204030204" pitchFamily="49" charset="0"/>
              </a:rPr>
              <a:t>new</a:t>
            </a:r>
            <a:r>
              <a:rPr lang="en-US" sz="2400" dirty="0">
                <a:solidFill>
                  <a:srgbClr val="000000"/>
                </a:solidFill>
                <a:latin typeface="Consolas" panose="020B0609020204030204" pitchFamily="49" charset="0"/>
              </a:rPr>
              <a:t> </a:t>
            </a:r>
            <a:r>
              <a:rPr lang="en-US" sz="2400" dirty="0">
                <a:solidFill>
                  <a:srgbClr val="2B91AF"/>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my_del</a:t>
            </a:r>
            <a:r>
              <a:rPr lang="en-US" sz="2400" dirty="0">
                <a:solidFill>
                  <a:srgbClr val="000000"/>
                </a:solidFill>
                <a:latin typeface="Consolas" panose="020B0609020204030204" pitchFamily="49" charset="0"/>
              </a:rPr>
              <a:t>);</a:t>
            </a:r>
            <a:endParaRPr lang="es-E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0611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6073" y="1624880"/>
            <a:ext cx="4987637" cy="1214307"/>
          </a:xfrm>
          <a:prstGeom prst="rect">
            <a:avLst/>
          </a:prstGeom>
          <a:noFill/>
        </p:spPr>
        <p:txBody>
          <a:bodyPr wrap="square" rtlCol="0">
            <a:spAutoFit/>
          </a:bodyPr>
          <a:lstStyle/>
          <a:p>
            <a:pPr>
              <a:lnSpc>
                <a:spcPct val="107000"/>
              </a:lnSpc>
              <a:spcAft>
                <a:spcPts val="800"/>
              </a:spcAft>
            </a:pPr>
            <a:r>
              <a:rPr lang="es-ES" sz="3200" b="1" dirty="0" err="1" smtClean="0">
                <a:effectLst/>
                <a:ea typeface="Calibri" panose="020F0502020204030204" pitchFamily="34" charset="0"/>
                <a:cs typeface="Times New Roman" panose="02020603050405020304" pitchFamily="18" charset="0"/>
              </a:rPr>
              <a:t>std</a:t>
            </a:r>
            <a:r>
              <a:rPr lang="es-ES" sz="3200" b="1" dirty="0" smtClean="0">
                <a:effectLst/>
                <a:ea typeface="Calibri" panose="020F0502020204030204" pitchFamily="34" charset="0"/>
                <a:cs typeface="Times New Roman" panose="02020603050405020304" pitchFamily="18" charset="0"/>
              </a:rPr>
              <a:t>::weak_ptr</a:t>
            </a:r>
            <a:endParaRPr lang="es-ES" sz="3200" dirty="0" smtClean="0">
              <a:effectLst/>
              <a:ea typeface="Calibri" panose="020F0502020204030204" pitchFamily="34" charset="0"/>
              <a:cs typeface="Times New Roman" panose="02020603050405020304" pitchFamily="18" charset="0"/>
            </a:endParaRPr>
          </a:p>
          <a:p>
            <a:endParaRPr lang="es-ES" sz="3200" dirty="0"/>
          </a:p>
        </p:txBody>
      </p:sp>
      <p:sp>
        <p:nvSpPr>
          <p:cNvPr id="5" name="Rectangle 4"/>
          <p:cNvSpPr/>
          <p:nvPr/>
        </p:nvSpPr>
        <p:spPr>
          <a:xfrm>
            <a:off x="1108364" y="2232033"/>
            <a:ext cx="10030691" cy="4220899"/>
          </a:xfrm>
          <a:prstGeom prst="rect">
            <a:avLst/>
          </a:prstGeom>
        </p:spPr>
        <p:txBody>
          <a:bodyPr wrap="square">
            <a:spAutoFit/>
          </a:bodyPr>
          <a:lstStyle/>
          <a:p>
            <a:pPr>
              <a:lnSpc>
                <a:spcPct val="107000"/>
              </a:lnSpc>
              <a:spcAft>
                <a:spcPts val="800"/>
              </a:spcAft>
            </a:pPr>
            <a:r>
              <a:rPr lang="es-ES" sz="2400" dirty="0" smtClean="0">
                <a:effectLst/>
                <a:latin typeface="Arial" panose="020B0604020202020204" pitchFamily="34" charset="0"/>
                <a:ea typeface="Calibri" panose="020F0502020204030204" pitchFamily="34" charset="0"/>
                <a:cs typeface="Times New Roman" panose="02020603050405020304" pitchFamily="18" charset="0"/>
              </a:rPr>
              <a:t>Ejemplo de declaración de un </a:t>
            </a:r>
            <a:r>
              <a:rPr lang="es-ES" sz="2400" i="1" dirty="0" smtClean="0">
                <a:effectLst/>
                <a:latin typeface="Arial" panose="020B0604020202020204" pitchFamily="34" charset="0"/>
                <a:ea typeface="Calibri" panose="020F0502020204030204" pitchFamily="34" charset="0"/>
                <a:cs typeface="Times New Roman" panose="02020603050405020304" pitchFamily="18" charset="0"/>
              </a:rPr>
              <a:t>weak_ptr</a:t>
            </a:r>
            <a:r>
              <a:rPr lang="es-ES" sz="2400" dirty="0" smtClean="0">
                <a:effectLst/>
                <a:latin typeface="Arial" panose="020B0604020202020204" pitchFamily="34" charset="0"/>
                <a:ea typeface="Calibri" panose="020F0502020204030204" pitchFamily="34" charset="0"/>
                <a:cs typeface="Times New Roman" panose="02020603050405020304" pitchFamily="18" charset="0"/>
              </a:rPr>
              <a:t>:</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6000"/>
              </a:lnSpc>
              <a:spcAft>
                <a:spcPts val="800"/>
              </a:spcAft>
            </a:pPr>
            <a:r>
              <a:rPr lang="es-ES" sz="2400" dirty="0">
                <a:solidFill>
                  <a:srgbClr val="000000"/>
                </a:solidFill>
                <a:latin typeface="Arial" panose="020B0604020202020204" pitchFamily="34" charset="0"/>
                <a:ea typeface="Calibri" panose="020F0502020204030204" pitchFamily="34" charset="0"/>
                <a:cs typeface="Times New Roman" panose="02020603050405020304" pitchFamily="18" charset="0"/>
              </a:rPr>
              <a:t>Igualarlo a un puntero convencional</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6000"/>
              </a:lnSpc>
              <a:spcAft>
                <a:spcPts val="0"/>
              </a:spcAft>
            </a:pPr>
            <a:r>
              <a:rPr lang="es-ES" sz="24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s-E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E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es-E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ES" sz="24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s-E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ES" sz="24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s-E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6000"/>
              </a:lnSpc>
              <a:spcAft>
                <a:spcPts val="800"/>
              </a:spcAft>
            </a:pPr>
            <a:r>
              <a:rPr lang="es-E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std</a:t>
            </a:r>
            <a:r>
              <a:rPr lang="es-E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s-ES" sz="2400" dirty="0">
                <a:solidFill>
                  <a:srgbClr val="2B91AF"/>
                </a:solidFill>
                <a:latin typeface="Consolas" panose="020B0609020204030204" pitchFamily="49" charset="0"/>
                <a:ea typeface="Calibri" panose="020F0502020204030204" pitchFamily="34" charset="0"/>
                <a:cs typeface="Consolas" panose="020B0609020204030204" pitchFamily="49" charset="0"/>
              </a:rPr>
              <a:t>weak_ptr</a:t>
            </a:r>
            <a:r>
              <a:rPr lang="es-ES" sz="2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s-ES" sz="24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s-ES" sz="2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s-E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shptr</a:t>
            </a:r>
            <a:r>
              <a:rPr lang="es-E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E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es-E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ES" sz="2400" dirty="0">
                <a:solidFill>
                  <a:srgbClr val="008000"/>
                </a:solidFill>
                <a:latin typeface="Consolas" panose="020B0609020204030204" pitchFamily="49" charset="0"/>
                <a:ea typeface="Calibri" panose="020F0502020204030204" pitchFamily="34" charset="0"/>
                <a:cs typeface="Consolas" panose="020B0609020204030204" pitchFamily="49" charset="0"/>
              </a:rPr>
              <a:t>//ERROR COMPILACIÓN</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6000"/>
              </a:lnSpc>
              <a:spcAft>
                <a:spcPts val="800"/>
              </a:spcAft>
            </a:pPr>
            <a:r>
              <a:rPr lang="es-ES" sz="2400" dirty="0">
                <a:solidFill>
                  <a:srgbClr val="000000"/>
                </a:solidFill>
                <a:latin typeface="Arial" panose="020B0604020202020204" pitchFamily="34" charset="0"/>
                <a:ea typeface="Calibri" panose="020F0502020204030204" pitchFamily="34" charset="0"/>
                <a:cs typeface="Times New Roman" panose="02020603050405020304" pitchFamily="18" charset="0"/>
              </a:rPr>
              <a:t>Pasando el </a:t>
            </a:r>
            <a:r>
              <a:rPr lang="es-ES" sz="2400"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raw</a:t>
            </a:r>
            <a:r>
              <a:rPr lang="es-ES" sz="2400" dirty="0">
                <a:solidFill>
                  <a:srgbClr val="000000"/>
                </a:solidFill>
                <a:latin typeface="Arial" panose="020B0604020202020204" pitchFamily="34" charset="0"/>
                <a:ea typeface="Calibri" panose="020F0502020204030204" pitchFamily="34" charset="0"/>
                <a:cs typeface="Times New Roman" panose="02020603050405020304" pitchFamily="18" charset="0"/>
              </a:rPr>
              <a:t> pointer al constructor</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6000"/>
              </a:lnSpc>
              <a:spcAft>
                <a:spcPts val="0"/>
              </a:spcAft>
            </a:pPr>
            <a:r>
              <a:rPr lang="en-CA" sz="24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CA"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en-CA" sz="2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CA" sz="24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CA"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24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CA"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6000"/>
              </a:lnSpc>
              <a:spcAft>
                <a:spcPts val="800"/>
              </a:spcAft>
            </a:pPr>
            <a:r>
              <a:rPr lang="en-CA"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std</a:t>
            </a:r>
            <a:r>
              <a:rPr lang="en-CA"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CA" sz="2400" dirty="0">
                <a:solidFill>
                  <a:srgbClr val="2B91AF"/>
                </a:solidFill>
                <a:latin typeface="Consolas" panose="020B0609020204030204" pitchFamily="49" charset="0"/>
                <a:ea typeface="Calibri" panose="020F0502020204030204" pitchFamily="34" charset="0"/>
                <a:cs typeface="Consolas" panose="020B0609020204030204" pitchFamily="49" charset="0"/>
              </a:rPr>
              <a:t>weak_ptr</a:t>
            </a:r>
            <a:r>
              <a:rPr lang="en-CA" sz="2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CA" sz="24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CA" sz="2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CA"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shptr</a:t>
            </a:r>
            <a:r>
              <a:rPr lang="en-CA"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CA"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en-CA"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2400" dirty="0">
                <a:solidFill>
                  <a:srgbClr val="008000"/>
                </a:solidFill>
                <a:latin typeface="Consolas" panose="020B0609020204030204" pitchFamily="49" charset="0"/>
                <a:ea typeface="Calibri" panose="020F0502020204030204" pitchFamily="34" charset="0"/>
                <a:cs typeface="Consolas" panose="020B0609020204030204" pitchFamily="49" charset="0"/>
              </a:rPr>
              <a:t>// ERROR COMPILACIÓN</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6000"/>
              </a:lnSpc>
              <a:spcAft>
                <a:spcPts val="800"/>
              </a:spcAft>
            </a:pPr>
            <a:r>
              <a:rPr lang="es-ES" sz="2400" dirty="0">
                <a:solidFill>
                  <a:srgbClr val="000000"/>
                </a:solidFill>
                <a:latin typeface="Arial" panose="020B0604020202020204" pitchFamily="34" charset="0"/>
                <a:ea typeface="Calibri" panose="020F0502020204030204" pitchFamily="34" charset="0"/>
                <a:cs typeface="Times New Roman" panose="02020603050405020304" pitchFamily="18" charset="0"/>
              </a:rPr>
              <a:t>Llamar el método </a:t>
            </a:r>
            <a:r>
              <a:rPr lang="es-ES" sz="2400"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reset</a:t>
            </a:r>
            <a:r>
              <a:rPr lang="es-ES" sz="2400" dirty="0">
                <a:solidFill>
                  <a:srgbClr val="000000"/>
                </a:solidFill>
                <a:latin typeface="Arial" panose="020B0604020202020204" pitchFamily="34" charset="0"/>
                <a:ea typeface="Calibri" panose="020F0502020204030204" pitchFamily="34" charset="0"/>
                <a:cs typeface="Times New Roman" panose="02020603050405020304" pitchFamily="18" charset="0"/>
              </a:rPr>
              <a:t> del shared_ptr</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s-E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shptr.reset</a:t>
            </a:r>
            <a:r>
              <a:rPr lang="es-ES"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s-ES"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es-ES"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ES" sz="2400" dirty="0">
                <a:solidFill>
                  <a:srgbClr val="008000"/>
                </a:solidFill>
                <a:latin typeface="Consolas" panose="020B0609020204030204" pitchFamily="49" charset="0"/>
                <a:ea typeface="Calibri" panose="020F0502020204030204" pitchFamily="34" charset="0"/>
                <a:cs typeface="Consolas" panose="020B0609020204030204" pitchFamily="49" charset="0"/>
              </a:rPr>
              <a:t>//CORRECTO</a:t>
            </a:r>
            <a:endParaRPr lang="es-E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65139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6073" y="1624880"/>
            <a:ext cx="4987637" cy="1214307"/>
          </a:xfrm>
          <a:prstGeom prst="rect">
            <a:avLst/>
          </a:prstGeom>
          <a:noFill/>
        </p:spPr>
        <p:txBody>
          <a:bodyPr wrap="square" rtlCol="0">
            <a:spAutoFit/>
          </a:bodyPr>
          <a:lstStyle/>
          <a:p>
            <a:pPr>
              <a:lnSpc>
                <a:spcPct val="107000"/>
              </a:lnSpc>
              <a:spcAft>
                <a:spcPts val="800"/>
              </a:spcAft>
            </a:pPr>
            <a:r>
              <a:rPr lang="es-ES" sz="3200" b="1" dirty="0" err="1" smtClean="0">
                <a:effectLst/>
                <a:ea typeface="Calibri" panose="020F0502020204030204" pitchFamily="34" charset="0"/>
                <a:cs typeface="Times New Roman" panose="02020603050405020304" pitchFamily="18" charset="0"/>
              </a:rPr>
              <a:t>std</a:t>
            </a:r>
            <a:r>
              <a:rPr lang="es-ES" sz="3200" b="1" dirty="0" smtClean="0">
                <a:effectLst/>
                <a:ea typeface="Calibri" panose="020F0502020204030204" pitchFamily="34" charset="0"/>
                <a:cs typeface="Times New Roman" panose="02020603050405020304" pitchFamily="18" charset="0"/>
              </a:rPr>
              <a:t>::weak_ptr</a:t>
            </a:r>
            <a:endParaRPr lang="es-ES" sz="3200" dirty="0" smtClean="0">
              <a:effectLst/>
              <a:ea typeface="Calibri" panose="020F0502020204030204" pitchFamily="34" charset="0"/>
              <a:cs typeface="Times New Roman" panose="02020603050405020304" pitchFamily="18" charset="0"/>
            </a:endParaRPr>
          </a:p>
          <a:p>
            <a:endParaRPr lang="es-ES" sz="3200" dirty="0"/>
          </a:p>
        </p:txBody>
      </p:sp>
      <p:sp>
        <p:nvSpPr>
          <p:cNvPr id="5" name="Rectangle 4"/>
          <p:cNvSpPr/>
          <p:nvPr/>
        </p:nvSpPr>
        <p:spPr>
          <a:xfrm>
            <a:off x="1136073" y="2232033"/>
            <a:ext cx="10030691" cy="4012958"/>
          </a:xfrm>
          <a:prstGeom prst="rect">
            <a:avLst/>
          </a:prstGeom>
        </p:spPr>
        <p:txBody>
          <a:bodyPr wrap="square">
            <a:spAutoFit/>
          </a:bodyPr>
          <a:lstStyle/>
          <a:p>
            <a:pPr>
              <a:lnSpc>
                <a:spcPct val="107000"/>
              </a:lnSpc>
              <a:spcAft>
                <a:spcPts val="800"/>
              </a:spcAft>
            </a:pPr>
            <a:r>
              <a:rPr lang="es-ES" sz="2400" dirty="0" smtClean="0">
                <a:effectLst/>
                <a:latin typeface="Arial" panose="020B0604020202020204" pitchFamily="34" charset="0"/>
                <a:ea typeface="Calibri" panose="020F0502020204030204" pitchFamily="34" charset="0"/>
                <a:cs typeface="Times New Roman" panose="02020603050405020304" pitchFamily="18" charset="0"/>
              </a:rPr>
              <a:t>Ejemplo de declaración de un </a:t>
            </a:r>
            <a:r>
              <a:rPr lang="es-ES" sz="2400" i="1" dirty="0" smtClean="0">
                <a:effectLst/>
                <a:latin typeface="Arial" panose="020B0604020202020204" pitchFamily="34" charset="0"/>
                <a:ea typeface="Calibri" panose="020F0502020204030204" pitchFamily="34" charset="0"/>
                <a:cs typeface="Times New Roman" panose="02020603050405020304" pitchFamily="18" charset="0"/>
              </a:rPr>
              <a:t>weak_ptr</a:t>
            </a:r>
            <a:r>
              <a:rPr lang="es-ES" sz="2400" dirty="0" smtClean="0">
                <a:effectLst/>
                <a:latin typeface="Arial" panose="020B0604020202020204" pitchFamily="34" charset="0"/>
                <a:ea typeface="Calibri" panose="020F0502020204030204" pitchFamily="34" charset="0"/>
                <a:cs typeface="Times New Roman" panose="02020603050405020304" pitchFamily="18" charset="0"/>
              </a:rPr>
              <a:t>:</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6000"/>
              </a:lnSpc>
              <a:spcAft>
                <a:spcPts val="0"/>
              </a:spcAft>
            </a:pPr>
            <a:r>
              <a:rPr lang="es-ES" sz="2400" dirty="0">
                <a:solidFill>
                  <a:srgbClr val="000000"/>
                </a:solidFill>
                <a:latin typeface="Arial" panose="020B0604020202020204" pitchFamily="34" charset="0"/>
                <a:ea typeface="Calibri" panose="020F0502020204030204" pitchFamily="34" charset="0"/>
                <a:cs typeface="Times New Roman" panose="02020603050405020304" pitchFamily="18" charset="0"/>
              </a:rPr>
              <a:t>Igualar el </a:t>
            </a:r>
            <a:r>
              <a:rPr lang="es-ES" sz="24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weak_ptr</a:t>
            </a:r>
            <a:r>
              <a:rPr lang="es-ES" sz="2400" dirty="0">
                <a:solidFill>
                  <a:srgbClr val="000000"/>
                </a:solidFill>
                <a:latin typeface="Arial" panose="020B0604020202020204" pitchFamily="34" charset="0"/>
                <a:ea typeface="Calibri" panose="020F0502020204030204" pitchFamily="34" charset="0"/>
                <a:cs typeface="Times New Roman" panose="02020603050405020304" pitchFamily="18" charset="0"/>
              </a:rPr>
              <a:t> a un </a:t>
            </a:r>
            <a:r>
              <a:rPr lang="es-ES" sz="24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shared_ptr</a:t>
            </a:r>
            <a:r>
              <a:rPr lang="es-ES" sz="24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br>
              <a:rPr lang="es-ES" sz="2400" dirty="0">
                <a:solidFill>
                  <a:srgbClr val="000000"/>
                </a:solidFill>
                <a:latin typeface="Arial" panose="020B0604020202020204" pitchFamily="34" charset="0"/>
                <a:ea typeface="Calibri" panose="020F0502020204030204" pitchFamily="34" charset="0"/>
                <a:cs typeface="Times New Roman" panose="02020603050405020304" pitchFamily="18" charset="0"/>
              </a:rPr>
            </a:br>
            <a:r>
              <a:rPr lang="es-ES" sz="2400" dirty="0">
                <a:solidFill>
                  <a:srgbClr val="008000"/>
                </a:solidFill>
                <a:latin typeface="Consolas" panose="020B0609020204030204" pitchFamily="49" charset="0"/>
                <a:ea typeface="Calibri" panose="020F0502020204030204" pitchFamily="34" charset="0"/>
                <a:cs typeface="Consolas" panose="020B0609020204030204" pitchFamily="49" charset="0"/>
              </a:rPr>
              <a:t>//COMPILA PERO NO INCREMENTA EL CONTADOR DE REFERENCIA</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6000"/>
              </a:lnSpc>
              <a:spcAft>
                <a:spcPts val="0"/>
              </a:spcAft>
            </a:pPr>
            <a:r>
              <a:rPr lang="en-CA" sz="2400" dirty="0">
                <a:solidFill>
                  <a:srgbClr val="2B91AF"/>
                </a:solidFill>
                <a:latin typeface="Consolas" panose="020B0609020204030204" pitchFamily="49" charset="0"/>
                <a:ea typeface="Calibri" panose="020F0502020204030204" pitchFamily="34" charset="0"/>
                <a:cs typeface="Consolas" panose="020B0609020204030204" pitchFamily="49" charset="0"/>
              </a:rPr>
              <a:t>shared_ptr</a:t>
            </a:r>
            <a:r>
              <a:rPr lang="en-CA" sz="2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CA" sz="24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CA" sz="2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CA"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shptr</a:t>
            </a:r>
            <a:r>
              <a:rPr lang="en-CA"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CA" sz="24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CA"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24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CA"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6000"/>
              </a:lnSpc>
              <a:spcAft>
                <a:spcPts val="800"/>
              </a:spcAft>
            </a:pPr>
            <a:r>
              <a:rPr lang="en-CA" sz="2400" dirty="0">
                <a:solidFill>
                  <a:srgbClr val="2B91AF"/>
                </a:solidFill>
                <a:latin typeface="Consolas" panose="020B0609020204030204" pitchFamily="49" charset="0"/>
                <a:ea typeface="Calibri" panose="020F0502020204030204" pitchFamily="34" charset="0"/>
                <a:cs typeface="Consolas" panose="020B0609020204030204" pitchFamily="49" charset="0"/>
              </a:rPr>
              <a:t>weak_ptr</a:t>
            </a:r>
            <a:r>
              <a:rPr lang="en-CA" sz="2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CA" sz="24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CA" sz="2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CA"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wptr</a:t>
            </a:r>
            <a:r>
              <a:rPr lang="en-CA" sz="2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CA"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shptr</a:t>
            </a:r>
            <a:r>
              <a:rPr lang="en-CA"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6000"/>
              </a:lnSpc>
              <a:spcAft>
                <a:spcPts val="800"/>
              </a:spcAft>
            </a:pPr>
            <a:r>
              <a:rPr lang="es-ES" sz="2400" dirty="0">
                <a:solidFill>
                  <a:srgbClr val="000000"/>
                </a:solidFill>
                <a:latin typeface="Arial" panose="020B0604020202020204" pitchFamily="34" charset="0"/>
                <a:ea typeface="Calibri" panose="020F0502020204030204" pitchFamily="34" charset="0"/>
                <a:cs typeface="Times New Roman" panose="02020603050405020304" pitchFamily="18" charset="0"/>
              </a:rPr>
              <a:t>Pasando un </a:t>
            </a:r>
            <a:r>
              <a:rPr lang="es-ES" sz="24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shared_ptr</a:t>
            </a:r>
            <a:r>
              <a:rPr lang="es-ES" sz="2400" dirty="0">
                <a:solidFill>
                  <a:srgbClr val="000000"/>
                </a:solidFill>
                <a:latin typeface="Arial" panose="020B0604020202020204" pitchFamily="34" charset="0"/>
                <a:ea typeface="Calibri" panose="020F0502020204030204" pitchFamily="34" charset="0"/>
                <a:cs typeface="Times New Roman" panose="02020603050405020304" pitchFamily="18" charset="0"/>
              </a:rPr>
              <a:t> al constructor del </a:t>
            </a:r>
            <a:r>
              <a:rPr lang="es-ES" sz="24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weak_ptr</a:t>
            </a:r>
            <a:r>
              <a:rPr lang="es-ES" sz="24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6000"/>
              </a:lnSpc>
              <a:spcAft>
                <a:spcPts val="800"/>
              </a:spcAft>
            </a:pPr>
            <a:r>
              <a:rPr lang="es-ES" sz="2400" dirty="0">
                <a:solidFill>
                  <a:srgbClr val="008000"/>
                </a:solidFill>
                <a:latin typeface="Consolas" panose="020B0609020204030204" pitchFamily="49" charset="0"/>
                <a:ea typeface="Calibri" panose="020F0502020204030204" pitchFamily="34" charset="0"/>
                <a:cs typeface="Consolas" panose="020B0609020204030204" pitchFamily="49" charset="0"/>
              </a:rPr>
              <a:t>//COMPILA PERO NO INCREMENTA EL CONTADOR DE REFERENCIA</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6000"/>
              </a:lnSpc>
              <a:spcAft>
                <a:spcPts val="0"/>
              </a:spcAft>
            </a:pPr>
            <a:r>
              <a:rPr lang="en-CA" sz="2400" dirty="0">
                <a:solidFill>
                  <a:srgbClr val="2B91AF"/>
                </a:solidFill>
                <a:latin typeface="Consolas" panose="020B0609020204030204" pitchFamily="49" charset="0"/>
                <a:ea typeface="Calibri" panose="020F0502020204030204" pitchFamily="34" charset="0"/>
                <a:cs typeface="Consolas" panose="020B0609020204030204" pitchFamily="49" charset="0"/>
              </a:rPr>
              <a:t>shared_ptr</a:t>
            </a:r>
            <a:r>
              <a:rPr lang="en-CA" sz="2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CA" sz="24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CA" sz="2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CA"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shptr</a:t>
            </a:r>
            <a:r>
              <a:rPr lang="en-CA"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CA" sz="24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CA"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24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CA"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6000"/>
              </a:lnSpc>
              <a:spcAft>
                <a:spcPts val="800"/>
              </a:spcAft>
            </a:pPr>
            <a:r>
              <a:rPr lang="en-CA" sz="2400" dirty="0">
                <a:solidFill>
                  <a:srgbClr val="2B91AF"/>
                </a:solidFill>
                <a:latin typeface="Consolas" panose="020B0609020204030204" pitchFamily="49" charset="0"/>
                <a:ea typeface="Calibri" panose="020F0502020204030204" pitchFamily="34" charset="0"/>
                <a:cs typeface="Consolas" panose="020B0609020204030204" pitchFamily="49" charset="0"/>
              </a:rPr>
              <a:t>weak_ptr</a:t>
            </a:r>
            <a:r>
              <a:rPr lang="en-CA" sz="2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CA" sz="24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CA" sz="2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CA"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wptr</a:t>
            </a:r>
            <a:r>
              <a:rPr lang="en-CA"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CA"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shptr</a:t>
            </a:r>
            <a:r>
              <a:rPr lang="en-CA" sz="2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s-E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99021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6073" y="1624880"/>
            <a:ext cx="4987637" cy="1214307"/>
          </a:xfrm>
          <a:prstGeom prst="rect">
            <a:avLst/>
          </a:prstGeom>
          <a:noFill/>
        </p:spPr>
        <p:txBody>
          <a:bodyPr wrap="square" rtlCol="0">
            <a:spAutoFit/>
          </a:bodyPr>
          <a:lstStyle/>
          <a:p>
            <a:pPr>
              <a:lnSpc>
                <a:spcPct val="107000"/>
              </a:lnSpc>
              <a:spcAft>
                <a:spcPts val="800"/>
              </a:spcAft>
            </a:pPr>
            <a:r>
              <a:rPr lang="es-ES" sz="3200" b="1" dirty="0" err="1" smtClean="0">
                <a:effectLst/>
                <a:ea typeface="Calibri" panose="020F0502020204030204" pitchFamily="34" charset="0"/>
                <a:cs typeface="Times New Roman" panose="02020603050405020304" pitchFamily="18" charset="0"/>
              </a:rPr>
              <a:t>std</a:t>
            </a:r>
            <a:r>
              <a:rPr lang="es-ES" sz="3200" b="1" dirty="0" smtClean="0">
                <a:effectLst/>
                <a:ea typeface="Calibri" panose="020F0502020204030204" pitchFamily="34" charset="0"/>
                <a:cs typeface="Times New Roman" panose="02020603050405020304" pitchFamily="18" charset="0"/>
              </a:rPr>
              <a:t>::weak_ptr</a:t>
            </a:r>
            <a:endParaRPr lang="es-ES" sz="3200" dirty="0" smtClean="0">
              <a:effectLst/>
              <a:ea typeface="Calibri" panose="020F0502020204030204" pitchFamily="34" charset="0"/>
              <a:cs typeface="Times New Roman" panose="02020603050405020304" pitchFamily="18" charset="0"/>
            </a:endParaRPr>
          </a:p>
          <a:p>
            <a:endParaRPr lang="es-ES" sz="3200" dirty="0"/>
          </a:p>
        </p:txBody>
      </p:sp>
      <p:pic>
        <p:nvPicPr>
          <p:cNvPr id="2049" name="Picture 7" descr="w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761" y="5484155"/>
            <a:ext cx="5400675" cy="8699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5" descr="w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7761" y="3541630"/>
            <a:ext cx="5400675" cy="6111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387928" y="2210293"/>
            <a:ext cx="1147156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¿Para qué sirven los </a:t>
            </a:r>
            <a:r>
              <a:rPr kumimoji="0" lang="es-ES" altLang="es-ES" sz="2400" b="0" i="1"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std</a:t>
            </a:r>
            <a:r>
              <a:rPr kumimoji="0" lang="es-ES" altLang="es-ES" sz="2400" b="0" i="1"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::weak_ptr</a:t>
            </a:r>
            <a:r>
              <a:rPr kumimoji="0" lang="es-ES" altLang="es-E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s-ES" altLang="es-E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Supongamos que tenemos una estructura de datos con los objetos A, B y C, donde A y C tienen a B como recurso compartido, por lo que ambos (A y C) son </a:t>
            </a:r>
            <a:r>
              <a:rPr kumimoji="0" lang="es-ES" altLang="es-ES" sz="2400" b="0" i="1"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shared_ptr</a:t>
            </a:r>
            <a:r>
              <a:rPr kumimoji="0" lang="es-ES" altLang="es-ES"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es-ES" altLang="es-ES" sz="2400" b="0" i="0" u="none" strike="noStrike" cap="none" normalizeH="0" baseline="0" dirty="0" smtClean="0">
              <a:ln>
                <a:noFill/>
              </a:ln>
              <a:solidFill>
                <a:schemeClr val="tx1"/>
              </a:solidFill>
              <a:effectLst/>
            </a:endParaRPr>
          </a:p>
        </p:txBody>
      </p:sp>
      <p:sp>
        <p:nvSpPr>
          <p:cNvPr id="4" name="Rectangle 4"/>
          <p:cNvSpPr>
            <a:spLocks noChangeArrowheads="1"/>
          </p:cNvSpPr>
          <p:nvPr/>
        </p:nvSpPr>
        <p:spPr bwMode="auto">
          <a:xfrm>
            <a:off x="1136073" y="3545163"/>
            <a:ext cx="973974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smtClean="0">
                <a:ln>
                  <a:noFill/>
                </a:ln>
                <a:solidFill>
                  <a:schemeClr val="tx1"/>
                </a:solidFill>
                <a:effectLst/>
                <a:latin typeface="Arial" panose="020B0604020202020204" pitchFamily="34" charset="0"/>
              </a:rPr>
              <a:t/>
            </a:r>
            <a:br>
              <a:rPr kumimoji="0" lang="es-ES" altLang="es-ES" sz="2400" b="0" i="0" u="none" strike="noStrike" cap="none" normalizeH="0" baseline="0" dirty="0" smtClean="0">
                <a:ln>
                  <a:noFill/>
                </a:ln>
                <a:solidFill>
                  <a:schemeClr val="tx1"/>
                </a:solidFill>
                <a:effectLst/>
                <a:latin typeface="Arial" panose="020B0604020202020204" pitchFamily="34" charset="0"/>
              </a:rPr>
            </a:br>
            <a:endParaRPr kumimoji="0" lang="es-ES" altLang="es-E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Supongamos que deseamos tener un puntero desde B hasta A.</a:t>
            </a:r>
            <a:endParaRPr kumimoji="0" lang="es-ES" altLang="es-E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¿Qué tipo de puntero usar?</a:t>
            </a:r>
            <a:endParaRPr kumimoji="0" lang="es-ES" altLang="es-E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2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1136073" y="30415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9849390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6073" y="1624880"/>
            <a:ext cx="4987637" cy="1214307"/>
          </a:xfrm>
          <a:prstGeom prst="rect">
            <a:avLst/>
          </a:prstGeom>
          <a:noFill/>
        </p:spPr>
        <p:txBody>
          <a:bodyPr wrap="square" rtlCol="0">
            <a:spAutoFit/>
          </a:bodyPr>
          <a:lstStyle/>
          <a:p>
            <a:pPr>
              <a:lnSpc>
                <a:spcPct val="107000"/>
              </a:lnSpc>
              <a:spcAft>
                <a:spcPts val="800"/>
              </a:spcAft>
            </a:pPr>
            <a:r>
              <a:rPr lang="es-ES" sz="3200" b="1" dirty="0" err="1" smtClean="0">
                <a:effectLst/>
                <a:ea typeface="Calibri" panose="020F0502020204030204" pitchFamily="34" charset="0"/>
                <a:cs typeface="Times New Roman" panose="02020603050405020304" pitchFamily="18" charset="0"/>
              </a:rPr>
              <a:t>std</a:t>
            </a:r>
            <a:r>
              <a:rPr lang="es-ES" sz="3200" b="1" dirty="0" smtClean="0">
                <a:effectLst/>
                <a:ea typeface="Calibri" panose="020F0502020204030204" pitchFamily="34" charset="0"/>
                <a:cs typeface="Times New Roman" panose="02020603050405020304" pitchFamily="18" charset="0"/>
              </a:rPr>
              <a:t>::weak_ptr</a:t>
            </a:r>
            <a:endParaRPr lang="es-ES" sz="3200" dirty="0" smtClean="0">
              <a:effectLst/>
              <a:ea typeface="Calibri" panose="020F0502020204030204" pitchFamily="34" charset="0"/>
              <a:cs typeface="Times New Roman" panose="02020603050405020304" pitchFamily="18" charset="0"/>
            </a:endParaRPr>
          </a:p>
          <a:p>
            <a:endParaRPr lang="es-ES" sz="3200" dirty="0"/>
          </a:p>
        </p:txBody>
      </p:sp>
      <p:sp>
        <p:nvSpPr>
          <p:cNvPr id="6" name="Rectangle 5"/>
          <p:cNvSpPr>
            <a:spLocks noChangeArrowheads="1"/>
          </p:cNvSpPr>
          <p:nvPr/>
        </p:nvSpPr>
        <p:spPr bwMode="auto">
          <a:xfrm>
            <a:off x="1136073" y="30415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5" name="Rectangle 4"/>
          <p:cNvSpPr/>
          <p:nvPr/>
        </p:nvSpPr>
        <p:spPr>
          <a:xfrm>
            <a:off x="1136073" y="2584310"/>
            <a:ext cx="10695709" cy="2461058"/>
          </a:xfrm>
          <a:prstGeom prst="rect">
            <a:avLst/>
          </a:prstGeom>
        </p:spPr>
        <p:txBody>
          <a:bodyPr wrap="square">
            <a:spAutoFit/>
          </a:bodyPr>
          <a:lstStyle/>
          <a:p>
            <a:pPr>
              <a:lnSpc>
                <a:spcPct val="107000"/>
              </a:lnSpc>
              <a:spcAft>
                <a:spcPts val="800"/>
              </a:spcAft>
            </a:pPr>
            <a:r>
              <a:rPr lang="es-ES" sz="2400" dirty="0" smtClean="0">
                <a:effectLst/>
                <a:latin typeface="Arial" panose="020B0604020202020204" pitchFamily="34" charset="0"/>
                <a:ea typeface="Calibri" panose="020F0502020204030204" pitchFamily="34" charset="0"/>
                <a:cs typeface="Times New Roman" panose="02020603050405020304" pitchFamily="18" charset="0"/>
              </a:rPr>
              <a:t>Tenemos tres opciones:</a:t>
            </a:r>
          </a:p>
          <a:p>
            <a:pPr marL="342900" lvl="0" indent="-342900" algn="just">
              <a:lnSpc>
                <a:spcPct val="107000"/>
              </a:lnSpc>
              <a:spcAft>
                <a:spcPts val="800"/>
              </a:spcAft>
              <a:buFont typeface="+mj-lt"/>
              <a:buAutoNum type="arabicPeriod"/>
              <a:tabLst>
                <a:tab pos="457200" algn="l"/>
              </a:tabLst>
            </a:pPr>
            <a:r>
              <a:rPr lang="es-ES" sz="2400" dirty="0" smtClean="0">
                <a:latin typeface="Arial" panose="020B0604020202020204" pitchFamily="34" charset="0"/>
                <a:ea typeface="Calibri" panose="020F0502020204030204" pitchFamily="34" charset="0"/>
                <a:cs typeface="Times New Roman" panose="02020603050405020304" pitchFamily="18" charset="0"/>
              </a:rPr>
              <a:t>Puntero convencional. </a:t>
            </a:r>
          </a:p>
          <a:p>
            <a:pPr marL="342900" lvl="0" indent="-342900" algn="just">
              <a:lnSpc>
                <a:spcPct val="107000"/>
              </a:lnSpc>
              <a:spcAft>
                <a:spcPts val="800"/>
              </a:spcAft>
              <a:buFont typeface="+mj-lt"/>
              <a:buAutoNum type="arabicPeriod"/>
              <a:tabLst>
                <a:tab pos="457200" algn="l"/>
              </a:tabLst>
            </a:pPr>
            <a:r>
              <a:rPr lang="es-ES" sz="2400" i="1" dirty="0" err="1" smtClean="0">
                <a:latin typeface="Arial" panose="020B0604020202020204" pitchFamily="34" charset="0"/>
                <a:ea typeface="Calibri" panose="020F0502020204030204" pitchFamily="34" charset="0"/>
                <a:cs typeface="Times New Roman" panose="02020603050405020304" pitchFamily="18" charset="0"/>
              </a:rPr>
              <a:t>share_ptr</a:t>
            </a:r>
            <a:r>
              <a:rPr lang="es-ES" sz="2400" i="1" dirty="0" smtClean="0">
                <a:latin typeface="Arial" panose="020B0604020202020204" pitchFamily="34" charset="0"/>
                <a:ea typeface="Calibri" panose="020F0502020204030204" pitchFamily="34" charset="0"/>
                <a:cs typeface="Times New Roman" panose="02020603050405020304" pitchFamily="18" charset="0"/>
              </a:rPr>
              <a:t>.</a:t>
            </a:r>
          </a:p>
          <a:p>
            <a:pPr marL="342900" lvl="0" indent="-342900" algn="just">
              <a:lnSpc>
                <a:spcPct val="107000"/>
              </a:lnSpc>
              <a:spcAft>
                <a:spcPts val="800"/>
              </a:spcAft>
              <a:buFont typeface="+mj-lt"/>
              <a:buAutoNum type="arabicPeriod"/>
              <a:tabLst>
                <a:tab pos="457200" algn="l"/>
              </a:tabLst>
            </a:pPr>
            <a:r>
              <a:rPr lang="es-ES" sz="2400" i="1" dirty="0" smtClean="0">
                <a:latin typeface="Arial" panose="020B0604020202020204" pitchFamily="34" charset="0"/>
                <a:ea typeface="Calibri" panose="020F0502020204030204" pitchFamily="34" charset="0"/>
                <a:cs typeface="Times New Roman" panose="02020603050405020304" pitchFamily="18" charset="0"/>
              </a:rPr>
              <a:t>weak_ptr</a:t>
            </a:r>
            <a:r>
              <a:rPr lang="es-ES" sz="2400" dirty="0" smtClean="0">
                <a:latin typeface="Arial" panose="020B0604020202020204" pitchFamily="34" charset="0"/>
                <a:ea typeface="Calibri" panose="020F0502020204030204" pitchFamily="34" charset="0"/>
                <a:cs typeface="Times New Roman" panose="02020603050405020304" pitchFamily="18" charset="0"/>
              </a:rPr>
              <a:t>.</a:t>
            </a:r>
            <a:r>
              <a:rPr lang="es-ES" sz="2400" i="1" dirty="0" smtClean="0">
                <a:latin typeface="Arial" panose="020B0604020202020204" pitchFamily="34" charset="0"/>
                <a:ea typeface="Calibri" panose="020F0502020204030204" pitchFamily="34" charset="0"/>
                <a:cs typeface="Times New Roman" panose="02020603050405020304" pitchFamily="18" charset="0"/>
              </a:rPr>
              <a:t> </a:t>
            </a:r>
          </a:p>
          <a:p>
            <a:pPr marL="342900" lvl="0" indent="-342900" algn="just">
              <a:lnSpc>
                <a:spcPct val="107000"/>
              </a:lnSpc>
              <a:spcAft>
                <a:spcPts val="800"/>
              </a:spcAft>
              <a:buFont typeface="+mj-lt"/>
              <a:buAutoNum type="arabicPeriod"/>
              <a:tabLst>
                <a:tab pos="457200" algn="l"/>
              </a:tabLst>
            </a:pPr>
            <a:endParaRPr lang="es-ES"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7" descr="w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5206" y="3021165"/>
            <a:ext cx="5400675" cy="8699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136073" y="5227346"/>
            <a:ext cx="7376378" cy="467629"/>
          </a:xfrm>
          <a:prstGeom prst="rect">
            <a:avLst/>
          </a:prstGeom>
        </p:spPr>
        <p:txBody>
          <a:bodyPr wrap="none">
            <a:spAutoFit/>
          </a:bodyPr>
          <a:lstStyle/>
          <a:p>
            <a:pPr marL="449580" indent="449580">
              <a:lnSpc>
                <a:spcPct val="107000"/>
              </a:lnSpc>
              <a:spcAft>
                <a:spcPts val="800"/>
              </a:spcAft>
            </a:pPr>
            <a:r>
              <a:rPr lang="es-ES" sz="2400" dirty="0">
                <a:latin typeface="Arial" panose="020B0604020202020204" pitchFamily="34" charset="0"/>
                <a:ea typeface="Calibri" panose="020F0502020204030204" pitchFamily="34" charset="0"/>
                <a:cs typeface="Times New Roman" panose="02020603050405020304" pitchFamily="18" charset="0"/>
              </a:rPr>
              <a:t>Claramente usar </a:t>
            </a:r>
            <a:r>
              <a:rPr lang="es-ES" sz="2400" i="1" dirty="0">
                <a:latin typeface="Arial" panose="020B0604020202020204" pitchFamily="34" charset="0"/>
                <a:ea typeface="Calibri" panose="020F0502020204030204" pitchFamily="34" charset="0"/>
                <a:cs typeface="Times New Roman" panose="02020603050405020304" pitchFamily="18" charset="0"/>
              </a:rPr>
              <a:t>weak_ptr</a:t>
            </a:r>
            <a:r>
              <a:rPr lang="es-ES" sz="2400" dirty="0">
                <a:latin typeface="Arial" panose="020B0604020202020204" pitchFamily="34" charset="0"/>
                <a:ea typeface="Calibri" panose="020F0502020204030204" pitchFamily="34" charset="0"/>
                <a:cs typeface="Times New Roman" panose="02020603050405020304" pitchFamily="18" charset="0"/>
              </a:rPr>
              <a:t> es la mejor opción</a:t>
            </a:r>
            <a:r>
              <a:rPr lang="es-ES" sz="2400" dirty="0" smtClean="0">
                <a:latin typeface="Arial" panose="020B0604020202020204" pitchFamily="34" charset="0"/>
                <a:ea typeface="Calibri" panose="020F0502020204030204" pitchFamily="34" charset="0"/>
                <a:cs typeface="Times New Roman" panose="02020603050405020304" pitchFamily="18" charset="0"/>
              </a:rPr>
              <a:t>.</a:t>
            </a:r>
            <a:endParaRPr lang="es-E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3364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0DB5C3-0FA1-45DE-9B92-A4CBFA39D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079" y="2408421"/>
            <a:ext cx="8507842" cy="3591250"/>
          </a:xfrm>
          <a:prstGeom prst="rect">
            <a:avLst/>
          </a:prstGeom>
        </p:spPr>
      </p:pic>
    </p:spTree>
    <p:extLst>
      <p:ext uri="{BB962C8B-B14F-4D97-AF65-F5344CB8AC3E}">
        <p14:creationId xmlns:p14="http://schemas.microsoft.com/office/powerpoint/2010/main" val="14708067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A6F78F-855F-4EFC-8CC2-88035DB8F758}"/>
              </a:ext>
            </a:extLst>
          </p:cNvPr>
          <p:cNvSpPr txBox="1"/>
          <p:nvPr/>
        </p:nvSpPr>
        <p:spPr>
          <a:xfrm>
            <a:off x="1452283" y="1264024"/>
            <a:ext cx="5074023" cy="954107"/>
          </a:xfrm>
          <a:prstGeom prst="rect">
            <a:avLst/>
          </a:prstGeom>
          <a:noFill/>
        </p:spPr>
        <p:txBody>
          <a:bodyPr wrap="square" rtlCol="0">
            <a:spAutoFit/>
          </a:bodyPr>
          <a:lstStyle/>
          <a:p>
            <a:r>
              <a:rPr lang="es-ES" sz="2800" b="1" i="1" dirty="0"/>
              <a:t>Alias </a:t>
            </a:r>
            <a:r>
              <a:rPr lang="es-ES" sz="2800" b="1" dirty="0"/>
              <a:t>para simplificar nombres de tipos.</a:t>
            </a:r>
          </a:p>
        </p:txBody>
      </p:sp>
      <p:sp>
        <p:nvSpPr>
          <p:cNvPr id="3" name="TextBox 2">
            <a:extLst>
              <a:ext uri="{FF2B5EF4-FFF2-40B4-BE49-F238E27FC236}">
                <a16:creationId xmlns:a16="http://schemas.microsoft.com/office/drawing/2014/main" id="{6CB918B1-911B-4B03-952A-0F3ACA29DDF3}"/>
              </a:ext>
            </a:extLst>
          </p:cNvPr>
          <p:cNvSpPr txBox="1"/>
          <p:nvPr/>
        </p:nvSpPr>
        <p:spPr>
          <a:xfrm>
            <a:off x="1452283" y="2349332"/>
            <a:ext cx="3944471" cy="1477328"/>
          </a:xfrm>
          <a:prstGeom prst="rect">
            <a:avLst/>
          </a:prstGeom>
          <a:noFill/>
        </p:spPr>
        <p:txBody>
          <a:bodyPr wrap="square" rtlCol="0">
            <a:spAutoFit/>
          </a:bodyPr>
          <a:lstStyle/>
          <a:p>
            <a:r>
              <a:rPr lang="en-US" dirty="0">
                <a:solidFill>
                  <a:schemeClr val="accent6">
                    <a:lumMod val="75000"/>
                  </a:schemeClr>
                </a:solidFill>
              </a:rPr>
              <a:t>// C++11</a:t>
            </a:r>
          </a:p>
          <a:p>
            <a:r>
              <a:rPr lang="en-US" dirty="0">
                <a:solidFill>
                  <a:schemeClr val="accent5">
                    <a:lumMod val="75000"/>
                  </a:schemeClr>
                </a:solidFill>
              </a:rPr>
              <a:t>using</a:t>
            </a:r>
            <a:r>
              <a:rPr lang="en-US" dirty="0"/>
              <a:t> counter = </a:t>
            </a:r>
            <a:r>
              <a:rPr lang="en-US" dirty="0">
                <a:solidFill>
                  <a:schemeClr val="accent5">
                    <a:lumMod val="75000"/>
                  </a:schemeClr>
                </a:solidFill>
              </a:rPr>
              <a:t>long</a:t>
            </a:r>
            <a:r>
              <a:rPr lang="en-US" dirty="0"/>
              <a:t>;</a:t>
            </a:r>
          </a:p>
          <a:p>
            <a:endParaRPr lang="en-US" dirty="0"/>
          </a:p>
          <a:p>
            <a:r>
              <a:rPr lang="en-US" dirty="0">
                <a:solidFill>
                  <a:schemeClr val="accent6">
                    <a:lumMod val="75000"/>
                  </a:schemeClr>
                </a:solidFill>
              </a:rPr>
              <a:t>// C++03 equivalent:</a:t>
            </a:r>
          </a:p>
          <a:p>
            <a:r>
              <a:rPr lang="en-US" dirty="0"/>
              <a:t>// </a:t>
            </a:r>
            <a:r>
              <a:rPr lang="en-US" dirty="0">
                <a:solidFill>
                  <a:schemeClr val="accent5">
                    <a:lumMod val="75000"/>
                  </a:schemeClr>
                </a:solidFill>
              </a:rPr>
              <a:t>typedef</a:t>
            </a:r>
            <a:r>
              <a:rPr lang="en-US" dirty="0"/>
              <a:t> </a:t>
            </a:r>
            <a:r>
              <a:rPr lang="en-US" dirty="0">
                <a:solidFill>
                  <a:schemeClr val="accent5">
                    <a:lumMod val="75000"/>
                  </a:schemeClr>
                </a:solidFill>
              </a:rPr>
              <a:t>long</a:t>
            </a:r>
            <a:r>
              <a:rPr lang="en-US" dirty="0"/>
              <a:t> counter;</a:t>
            </a:r>
          </a:p>
        </p:txBody>
      </p:sp>
      <p:sp>
        <p:nvSpPr>
          <p:cNvPr id="4" name="TextBox 3">
            <a:extLst>
              <a:ext uri="{FF2B5EF4-FFF2-40B4-BE49-F238E27FC236}">
                <a16:creationId xmlns:a16="http://schemas.microsoft.com/office/drawing/2014/main" id="{CB553747-26EE-4040-9E2A-B1E16A57D324}"/>
              </a:ext>
            </a:extLst>
          </p:cNvPr>
          <p:cNvSpPr txBox="1"/>
          <p:nvPr/>
        </p:nvSpPr>
        <p:spPr>
          <a:xfrm>
            <a:off x="1452283" y="4136577"/>
            <a:ext cx="6230471" cy="2062103"/>
          </a:xfrm>
          <a:prstGeom prst="rect">
            <a:avLst/>
          </a:prstGeom>
          <a:noFill/>
        </p:spPr>
        <p:txBody>
          <a:bodyPr wrap="square" rtlCol="0">
            <a:spAutoFit/>
          </a:bodyPr>
          <a:lstStyle/>
          <a:p>
            <a:r>
              <a:rPr lang="es-ES" sz="1600" dirty="0" err="1">
                <a:solidFill>
                  <a:srgbClr val="0000FF"/>
                </a:solidFill>
                <a:latin typeface="Consolas" panose="020B0609020204030204" pitchFamily="49" charset="0"/>
              </a:rPr>
              <a:t>template</a:t>
            </a:r>
            <a:r>
              <a:rPr lang="es-ES" sz="1600" dirty="0">
                <a:solidFill>
                  <a:srgbClr val="000000"/>
                </a:solidFill>
                <a:latin typeface="Consolas" panose="020B0609020204030204" pitchFamily="49" charset="0"/>
              </a:rPr>
              <a:t>&lt;</a:t>
            </a:r>
            <a:r>
              <a:rPr lang="es-ES" sz="1600" dirty="0" err="1">
                <a:solidFill>
                  <a:srgbClr val="0000FF"/>
                </a:solidFill>
                <a:latin typeface="Consolas" panose="020B0609020204030204" pitchFamily="49" charset="0"/>
              </a:rPr>
              <a:t>typename</a:t>
            </a:r>
            <a:r>
              <a:rPr lang="es-E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T </a:t>
            </a:r>
            <a:r>
              <a:rPr lang="es-ES" sz="1600" dirty="0">
                <a:solidFill>
                  <a:srgbClr val="000000"/>
                </a:solidFill>
                <a:latin typeface="Consolas" panose="020B0609020204030204" pitchFamily="49" charset="0"/>
              </a:rPr>
              <a:t>&gt;</a:t>
            </a:r>
          </a:p>
          <a:p>
            <a:r>
              <a:rPr lang="fr-FR" sz="1600" dirty="0" err="1">
                <a:solidFill>
                  <a:srgbClr val="0000FF"/>
                </a:solidFill>
                <a:latin typeface="Consolas" panose="020B0609020204030204" pitchFamily="49" charset="0"/>
              </a:rPr>
              <a:t>using</a:t>
            </a:r>
            <a:r>
              <a:rPr lang="fr-FR"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uPTR</a:t>
            </a:r>
            <a:r>
              <a:rPr lang="fr-FR" sz="1600" dirty="0">
                <a:solidFill>
                  <a:srgbClr val="000000"/>
                </a:solidFill>
                <a:latin typeface="Consolas" panose="020B0609020204030204" pitchFamily="49" charset="0"/>
              </a:rPr>
              <a:t> = </a:t>
            </a:r>
            <a:r>
              <a:rPr lang="fr-FR" sz="1600" dirty="0" err="1">
                <a:solidFill>
                  <a:srgbClr val="000000"/>
                </a:solidFill>
                <a:latin typeface="Consolas" panose="020B0609020204030204" pitchFamily="49" charset="0"/>
              </a:rPr>
              <a:t>unique_ptr</a:t>
            </a:r>
            <a:r>
              <a:rPr lang="fr-FR" sz="1600" dirty="0">
                <a:solidFill>
                  <a:srgbClr val="000000"/>
                </a:solidFill>
                <a:latin typeface="Consolas" panose="020B0609020204030204" pitchFamily="49" charset="0"/>
              </a:rPr>
              <a:t>&lt;</a:t>
            </a:r>
            <a:r>
              <a:rPr lang="en-US" sz="1600" dirty="0">
                <a:solidFill>
                  <a:srgbClr val="2B91AF"/>
                </a:solidFill>
                <a:latin typeface="Consolas" panose="020B0609020204030204" pitchFamily="49" charset="0"/>
              </a:rPr>
              <a:t> T </a:t>
            </a:r>
            <a:r>
              <a:rPr lang="fr-FR" sz="1600" dirty="0">
                <a:solidFill>
                  <a:srgbClr val="000000"/>
                </a:solidFill>
                <a:latin typeface="Consolas" panose="020B0609020204030204" pitchFamily="49" charset="0"/>
              </a:rPr>
              <a:t>&gt;;</a:t>
            </a:r>
          </a:p>
          <a:p>
            <a:endParaRPr lang="es-ES" sz="1600" dirty="0">
              <a:solidFill>
                <a:srgbClr val="000000"/>
              </a:solidFill>
              <a:latin typeface="Consolas" panose="020B0609020204030204" pitchFamily="49" charset="0"/>
            </a:endParaRPr>
          </a:p>
          <a:p>
            <a:r>
              <a:rPr lang="es-ES" sz="1600" dirty="0" err="1">
                <a:solidFill>
                  <a:srgbClr val="0000FF"/>
                </a:solidFill>
                <a:latin typeface="Consolas" panose="020B0609020204030204" pitchFamily="49" charset="0"/>
              </a:rPr>
              <a:t>template</a:t>
            </a:r>
            <a:r>
              <a:rPr lang="es-ES" sz="1600" dirty="0">
                <a:solidFill>
                  <a:srgbClr val="000000"/>
                </a:solidFill>
                <a:latin typeface="Consolas" panose="020B0609020204030204" pitchFamily="49" charset="0"/>
              </a:rPr>
              <a:t>&lt;</a:t>
            </a:r>
            <a:r>
              <a:rPr lang="es-ES" sz="1600" dirty="0" err="1">
                <a:solidFill>
                  <a:srgbClr val="0000FF"/>
                </a:solidFill>
                <a:latin typeface="Consolas" panose="020B0609020204030204" pitchFamily="49" charset="0"/>
              </a:rPr>
              <a:t>typename</a:t>
            </a:r>
            <a:r>
              <a:rPr lang="es-ES" sz="1600" dirty="0">
                <a:solidFill>
                  <a:srgbClr val="000000"/>
                </a:solidFill>
                <a:latin typeface="Consolas" panose="020B0609020204030204" pitchFamily="49" charset="0"/>
              </a:rPr>
              <a:t> </a:t>
            </a:r>
            <a:r>
              <a:rPr lang="es-ES" sz="1600" dirty="0">
                <a:solidFill>
                  <a:srgbClr val="2B91AF"/>
                </a:solidFill>
                <a:latin typeface="Consolas" panose="020B0609020204030204" pitchFamily="49" charset="0"/>
              </a:rPr>
              <a:t>T</a:t>
            </a:r>
            <a:r>
              <a:rPr lang="es-ES" sz="1600" dirty="0">
                <a:solidFill>
                  <a:srgbClr val="000000"/>
                </a:solidFill>
                <a:latin typeface="Consolas" panose="020B0609020204030204" pitchFamily="49" charset="0"/>
              </a:rPr>
              <a:t>&gt;</a:t>
            </a:r>
          </a:p>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sPTR</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shared_ptr</a:t>
            </a:r>
            <a:r>
              <a:rPr lang="en-US" sz="1600" dirty="0">
                <a:solidFill>
                  <a:srgbClr val="000000"/>
                </a:solidFill>
                <a:latin typeface="Consolas" panose="020B0609020204030204" pitchFamily="49" charset="0"/>
              </a:rPr>
              <a:t>&lt;</a:t>
            </a:r>
            <a:r>
              <a:rPr lang="en-US" sz="1600" dirty="0">
                <a:solidFill>
                  <a:srgbClr val="2B91AF"/>
                </a:solidFill>
                <a:latin typeface="Consolas" panose="020B0609020204030204" pitchFamily="49" charset="0"/>
              </a:rPr>
              <a:t>T</a:t>
            </a:r>
            <a:r>
              <a:rPr lang="en-US" sz="1600" dirty="0">
                <a:solidFill>
                  <a:srgbClr val="000000"/>
                </a:solidFill>
                <a:latin typeface="Consolas" panose="020B0609020204030204" pitchFamily="49" charset="0"/>
              </a:rPr>
              <a:t>&gt;;</a:t>
            </a:r>
          </a:p>
          <a:p>
            <a:endParaRPr lang="es-ES" sz="1600" dirty="0">
              <a:solidFill>
                <a:srgbClr val="000000"/>
              </a:solidFill>
              <a:latin typeface="Consolas" panose="020B0609020204030204" pitchFamily="49" charset="0"/>
            </a:endParaRPr>
          </a:p>
          <a:p>
            <a:r>
              <a:rPr lang="es-ES" sz="1600" dirty="0" err="1">
                <a:solidFill>
                  <a:srgbClr val="0000FF"/>
                </a:solidFill>
                <a:latin typeface="Consolas" panose="020B0609020204030204" pitchFamily="49" charset="0"/>
              </a:rPr>
              <a:t>template</a:t>
            </a:r>
            <a:r>
              <a:rPr lang="es-ES" sz="1600" dirty="0">
                <a:solidFill>
                  <a:srgbClr val="000000"/>
                </a:solidFill>
                <a:latin typeface="Consolas" panose="020B0609020204030204" pitchFamily="49" charset="0"/>
              </a:rPr>
              <a:t>&lt;</a:t>
            </a:r>
            <a:r>
              <a:rPr lang="es-ES" sz="1600" dirty="0" err="1">
                <a:solidFill>
                  <a:srgbClr val="0000FF"/>
                </a:solidFill>
                <a:latin typeface="Consolas" panose="020B0609020204030204" pitchFamily="49" charset="0"/>
              </a:rPr>
              <a:t>typename</a:t>
            </a:r>
            <a:r>
              <a:rPr lang="es-ES" sz="1600" dirty="0">
                <a:solidFill>
                  <a:srgbClr val="000000"/>
                </a:solidFill>
                <a:latin typeface="Consolas" panose="020B0609020204030204" pitchFamily="49" charset="0"/>
              </a:rPr>
              <a:t> </a:t>
            </a:r>
            <a:r>
              <a:rPr lang="es-ES" sz="1600" dirty="0">
                <a:solidFill>
                  <a:srgbClr val="2B91AF"/>
                </a:solidFill>
                <a:latin typeface="Consolas" panose="020B0609020204030204" pitchFamily="49" charset="0"/>
              </a:rPr>
              <a:t>T</a:t>
            </a:r>
            <a:r>
              <a:rPr lang="es-ES" sz="1600" dirty="0">
                <a:solidFill>
                  <a:srgbClr val="000000"/>
                </a:solidFill>
                <a:latin typeface="Consolas" panose="020B0609020204030204" pitchFamily="49" charset="0"/>
              </a:rPr>
              <a:t>&gt;</a:t>
            </a:r>
          </a:p>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wPTR</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weak_ptr</a:t>
            </a:r>
            <a:r>
              <a:rPr lang="en-US" sz="1600" dirty="0">
                <a:solidFill>
                  <a:srgbClr val="000000"/>
                </a:solidFill>
                <a:latin typeface="Consolas" panose="020B0609020204030204" pitchFamily="49" charset="0"/>
              </a:rPr>
              <a:t>&lt;</a:t>
            </a:r>
            <a:r>
              <a:rPr lang="en-US" sz="1600" dirty="0">
                <a:solidFill>
                  <a:srgbClr val="2B91AF"/>
                </a:solidFill>
                <a:latin typeface="Consolas" panose="020B0609020204030204" pitchFamily="49" charset="0"/>
              </a:rPr>
              <a:t>T</a:t>
            </a:r>
            <a:r>
              <a:rPr lang="en-US" sz="1600" dirty="0">
                <a:solidFill>
                  <a:srgbClr val="000000"/>
                </a:solidFill>
                <a:latin typeface="Consolas" panose="020B0609020204030204" pitchFamily="49" charset="0"/>
              </a:rPr>
              <a:t>&gt;;</a:t>
            </a:r>
            <a:endParaRPr lang="es-ES" sz="1600" dirty="0"/>
          </a:p>
        </p:txBody>
      </p:sp>
      <p:sp>
        <p:nvSpPr>
          <p:cNvPr id="6" name="TextBox 5">
            <a:extLst>
              <a:ext uri="{FF2B5EF4-FFF2-40B4-BE49-F238E27FC236}">
                <a16:creationId xmlns:a16="http://schemas.microsoft.com/office/drawing/2014/main" id="{9D32A4FA-DB4F-4C8D-A486-6C5C55DB9F4A}"/>
              </a:ext>
            </a:extLst>
          </p:cNvPr>
          <p:cNvSpPr txBox="1"/>
          <p:nvPr/>
        </p:nvSpPr>
        <p:spPr>
          <a:xfrm>
            <a:off x="6526306" y="4290465"/>
            <a:ext cx="3836894" cy="1754326"/>
          </a:xfrm>
          <a:prstGeom prst="rect">
            <a:avLst/>
          </a:prstGeom>
          <a:noFill/>
        </p:spPr>
        <p:txBody>
          <a:bodyPr wrap="square" rtlCol="0">
            <a:spAutoFit/>
          </a:bodyPr>
          <a:lstStyle/>
          <a:p>
            <a:r>
              <a:rPr lang="es-ES" dirty="0" err="1">
                <a:solidFill>
                  <a:srgbClr val="0000FF"/>
                </a:solidFill>
                <a:latin typeface="Consolas" panose="020B0609020204030204" pitchFamily="49" charset="0"/>
              </a:rPr>
              <a:t>class</a:t>
            </a:r>
            <a:r>
              <a:rPr lang="es-ES" dirty="0">
                <a:solidFill>
                  <a:srgbClr val="000000"/>
                </a:solidFill>
                <a:latin typeface="Consolas" panose="020B0609020204030204" pitchFamily="49" charset="0"/>
              </a:rPr>
              <a:t> </a:t>
            </a:r>
            <a:r>
              <a:rPr lang="es-ES" dirty="0" err="1">
                <a:solidFill>
                  <a:srgbClr val="2B91AF"/>
                </a:solidFill>
                <a:latin typeface="Consolas" panose="020B0609020204030204" pitchFamily="49" charset="0"/>
              </a:rPr>
              <a:t>Node</a:t>
            </a:r>
            <a:endParaRPr lang="es-ES" dirty="0">
              <a:solidFill>
                <a:srgbClr val="2B91AF"/>
              </a:solidFill>
              <a:latin typeface="Consolas" panose="020B0609020204030204" pitchFamily="49" charset="0"/>
            </a:endParaRPr>
          </a:p>
          <a:p>
            <a:r>
              <a:rPr lang="es-ES"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    </a:t>
            </a:r>
            <a:r>
              <a:rPr lang="es-ES" dirty="0" err="1">
                <a:solidFill>
                  <a:srgbClr val="0000FF"/>
                </a:solidFill>
                <a:latin typeface="Consolas" panose="020B0609020204030204" pitchFamily="49" charset="0"/>
              </a:rPr>
              <a:t>public</a:t>
            </a:r>
            <a:r>
              <a:rPr lang="es-ES" dirty="0">
                <a:solidFill>
                  <a:srgbClr val="000000"/>
                </a:solidFill>
                <a:latin typeface="Consolas" panose="020B0609020204030204" pitchFamily="49" charset="0"/>
              </a:rPr>
              <a:t>:</a:t>
            </a:r>
          </a:p>
          <a:p>
            <a:r>
              <a:rPr lang="es-ES" dirty="0">
                <a:solidFill>
                  <a:srgbClr val="2B91AF"/>
                </a:solidFill>
                <a:latin typeface="Consolas" panose="020B0609020204030204" pitchFamily="49" charset="0"/>
              </a:rPr>
              <a:t>   	  </a:t>
            </a:r>
            <a:r>
              <a:rPr lang="es-ES" dirty="0" err="1">
                <a:solidFill>
                  <a:srgbClr val="2B91AF"/>
                </a:solidFill>
                <a:latin typeface="Consolas" panose="020B0609020204030204" pitchFamily="49" charset="0"/>
              </a:rPr>
              <a:t>sPTR</a:t>
            </a:r>
            <a:r>
              <a:rPr lang="es-ES" dirty="0">
                <a:solidFill>
                  <a:srgbClr val="000000"/>
                </a:solidFill>
                <a:latin typeface="Consolas" panose="020B0609020204030204" pitchFamily="49" charset="0"/>
              </a:rPr>
              <a:t>&lt;</a:t>
            </a:r>
            <a:r>
              <a:rPr lang="es-ES" dirty="0" err="1">
                <a:solidFill>
                  <a:srgbClr val="2B91AF"/>
                </a:solidFill>
                <a:latin typeface="Consolas" panose="020B0609020204030204" pitchFamily="49" charset="0"/>
              </a:rPr>
              <a:t>Node</a:t>
            </a:r>
            <a:r>
              <a:rPr lang="es-ES" dirty="0">
                <a:solidFill>
                  <a:srgbClr val="000000"/>
                </a:solidFill>
                <a:latin typeface="Consolas" panose="020B0609020204030204" pitchFamily="49" charset="0"/>
              </a:rPr>
              <a:t>&lt;</a:t>
            </a:r>
            <a:r>
              <a:rPr lang="es-ES" dirty="0">
                <a:solidFill>
                  <a:srgbClr val="2B91AF"/>
                </a:solidFill>
                <a:latin typeface="Consolas" panose="020B0609020204030204" pitchFamily="49" charset="0"/>
              </a:rPr>
              <a:t>T</a:t>
            </a:r>
            <a:r>
              <a:rPr lang="es-ES" dirty="0">
                <a:solidFill>
                  <a:srgbClr val="000000"/>
                </a:solidFill>
                <a:latin typeface="Consolas" panose="020B0609020204030204" pitchFamily="49" charset="0"/>
              </a:rPr>
              <a:t>&gt;&gt; </a:t>
            </a:r>
            <a:r>
              <a:rPr lang="es-ES" dirty="0" err="1">
                <a:solidFill>
                  <a:srgbClr val="000000"/>
                </a:solidFill>
                <a:latin typeface="Consolas" panose="020B0609020204030204" pitchFamily="49" charset="0"/>
              </a:rPr>
              <a:t>prox</a:t>
            </a:r>
            <a:r>
              <a:rPr lang="es-ES"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         </a:t>
            </a:r>
            <a:r>
              <a:rPr lang="es-ES" dirty="0" err="1">
                <a:solidFill>
                  <a:srgbClr val="2B91AF"/>
                </a:solidFill>
                <a:latin typeface="Consolas" panose="020B0609020204030204" pitchFamily="49" charset="0"/>
              </a:rPr>
              <a:t>wPTR</a:t>
            </a:r>
            <a:r>
              <a:rPr lang="es-ES" dirty="0">
                <a:solidFill>
                  <a:srgbClr val="000000"/>
                </a:solidFill>
                <a:latin typeface="Consolas" panose="020B0609020204030204" pitchFamily="49" charset="0"/>
              </a:rPr>
              <a:t>&lt;</a:t>
            </a:r>
            <a:r>
              <a:rPr lang="es-ES" dirty="0" err="1">
                <a:solidFill>
                  <a:srgbClr val="2B91AF"/>
                </a:solidFill>
                <a:latin typeface="Consolas" panose="020B0609020204030204" pitchFamily="49" charset="0"/>
              </a:rPr>
              <a:t>Node</a:t>
            </a:r>
            <a:r>
              <a:rPr lang="es-ES" dirty="0">
                <a:solidFill>
                  <a:srgbClr val="000000"/>
                </a:solidFill>
                <a:latin typeface="Consolas" panose="020B0609020204030204" pitchFamily="49" charset="0"/>
              </a:rPr>
              <a:t>&lt;</a:t>
            </a:r>
            <a:r>
              <a:rPr lang="es-ES" dirty="0">
                <a:solidFill>
                  <a:srgbClr val="2B91AF"/>
                </a:solidFill>
                <a:latin typeface="Consolas" panose="020B0609020204030204" pitchFamily="49" charset="0"/>
              </a:rPr>
              <a:t>T</a:t>
            </a:r>
            <a:r>
              <a:rPr lang="es-ES" dirty="0">
                <a:solidFill>
                  <a:srgbClr val="000000"/>
                </a:solidFill>
                <a:latin typeface="Consolas" panose="020B0609020204030204" pitchFamily="49" charset="0"/>
              </a:rPr>
              <a:t>&gt;&gt; </a:t>
            </a:r>
            <a:r>
              <a:rPr lang="es-ES" dirty="0" err="1">
                <a:solidFill>
                  <a:srgbClr val="000000"/>
                </a:solidFill>
                <a:latin typeface="Consolas" panose="020B0609020204030204" pitchFamily="49" charset="0"/>
              </a:rPr>
              <a:t>prev</a:t>
            </a:r>
            <a:r>
              <a:rPr lang="es-ES"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a:t>
            </a:r>
            <a:endParaRPr lang="es-ES" dirty="0"/>
          </a:p>
        </p:txBody>
      </p:sp>
    </p:spTree>
    <p:extLst>
      <p:ext uri="{BB962C8B-B14F-4D97-AF65-F5344CB8AC3E}">
        <p14:creationId xmlns:p14="http://schemas.microsoft.com/office/powerpoint/2010/main" val="18510211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291" y="3225517"/>
            <a:ext cx="11000509" cy="1878206"/>
          </a:xfrm>
          <a:prstGeom prst="rect">
            <a:avLst/>
          </a:prstGeom>
        </p:spPr>
        <p:txBody>
          <a:bodyPr wrap="square">
            <a:spAutoFit/>
          </a:bodyPr>
          <a:lstStyle/>
          <a:p>
            <a:pPr marL="342900" lvl="0" indent="-342900" algn="just">
              <a:lnSpc>
                <a:spcPct val="107000"/>
              </a:lnSpc>
              <a:spcAft>
                <a:spcPts val="800"/>
              </a:spcAft>
              <a:buFont typeface="Symbol" panose="05050102010706020507" pitchFamily="18" charset="2"/>
              <a:buChar char=""/>
              <a:tabLst>
                <a:tab pos="457200" algn="l"/>
              </a:tabLst>
            </a:pPr>
            <a:r>
              <a:rPr lang="es-ES" sz="2400" dirty="0" smtClean="0">
                <a:latin typeface="Arial" panose="020B0604020202020204" pitchFamily="34" charset="0"/>
                <a:ea typeface="Calibri" panose="020F0502020204030204" pitchFamily="34" charset="0"/>
                <a:cs typeface="Times New Roman" panose="02020603050405020304" pitchFamily="18" charset="0"/>
              </a:rPr>
              <a:t>Son </a:t>
            </a:r>
            <a:r>
              <a:rPr lang="es-ES" sz="2400" dirty="0">
                <a:latin typeface="Arial" panose="020B0604020202020204" pitchFamily="34" charset="0"/>
                <a:ea typeface="Calibri" panose="020F0502020204030204" pitchFamily="34" charset="0"/>
                <a:cs typeface="Times New Roman" panose="02020603050405020304" pitchFamily="18" charset="0"/>
              </a:rPr>
              <a:t>llamados cuando los objetos son creados.</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tabLst>
                <a:tab pos="457200" algn="l"/>
              </a:tabLst>
            </a:pPr>
            <a:r>
              <a:rPr lang="es-ES" sz="2400" dirty="0">
                <a:latin typeface="Arial" panose="020B0604020202020204" pitchFamily="34" charset="0"/>
                <a:ea typeface="Calibri" panose="020F0502020204030204" pitchFamily="34" charset="0"/>
                <a:cs typeface="Times New Roman" panose="02020603050405020304" pitchFamily="18" charset="0"/>
              </a:rPr>
              <a:t>Permiten darle una inicialización a cada uno de los miembros de la clase.</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tabLst>
                <a:tab pos="457200" algn="l"/>
              </a:tabLst>
            </a:pPr>
            <a:r>
              <a:rPr lang="es-ES" sz="2400" dirty="0">
                <a:latin typeface="Arial" panose="020B0604020202020204" pitchFamily="34" charset="0"/>
                <a:ea typeface="Calibri" panose="020F0502020204030204" pitchFamily="34" charset="0"/>
                <a:cs typeface="Times New Roman" panose="02020603050405020304" pitchFamily="18" charset="0"/>
              </a:rPr>
              <a:t>Es una función miembro de la clase, con su mismo nombre y no tienen valor ni tipo de retorno</a:t>
            </a:r>
            <a:r>
              <a:rPr lang="es-ES" dirty="0">
                <a:latin typeface="Arial" panose="020B0604020202020204" pitchFamily="34" charset="0"/>
                <a:ea typeface="Calibri" panose="020F0502020204030204" pitchFamily="34" charset="0"/>
                <a:cs typeface="Times New Roman" panose="02020603050405020304" pitchFamily="18" charset="0"/>
              </a:rPr>
              <a:t>.</a:t>
            </a:r>
            <a:endParaRPr lang="es-ES"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77091" y="1645598"/>
            <a:ext cx="11457709" cy="1146211"/>
          </a:xfrm>
          <a:prstGeom prst="rect">
            <a:avLst/>
          </a:prstGeom>
        </p:spPr>
        <p:txBody>
          <a:bodyPr wrap="square">
            <a:spAutoFit/>
          </a:bodyPr>
          <a:lstStyle/>
          <a:p>
            <a:pPr marL="228600">
              <a:lnSpc>
                <a:spcPct val="107000"/>
              </a:lnSpc>
              <a:spcAft>
                <a:spcPts val="800"/>
              </a:spcAft>
            </a:pPr>
            <a:r>
              <a:rPr lang="es-MX" sz="3200" b="1" dirty="0">
                <a:latin typeface="Arial" panose="020B0604020202020204" pitchFamily="34" charset="0"/>
                <a:ea typeface="Calibri" panose="020F0502020204030204" pitchFamily="34" charset="0"/>
                <a:cs typeface="Times New Roman" panose="02020603050405020304" pitchFamily="18" charset="0"/>
              </a:rPr>
              <a:t>Constructores clásicos de C++ (C++0x), el constructor </a:t>
            </a:r>
            <a:r>
              <a:rPr lang="es-MX" sz="3200" b="1" i="1" dirty="0" err="1">
                <a:latin typeface="Arial" panose="020B0604020202020204" pitchFamily="34" charset="0"/>
                <a:ea typeface="Calibri" panose="020F0502020204030204" pitchFamily="34" charset="0"/>
                <a:cs typeface="Times New Roman" panose="02020603050405020304" pitchFamily="18" charset="0"/>
              </a:rPr>
              <a:t>move</a:t>
            </a:r>
            <a:r>
              <a:rPr lang="es-MX" sz="3200" b="1" dirty="0">
                <a:latin typeface="Arial" panose="020B0604020202020204" pitchFamily="34" charset="0"/>
                <a:ea typeface="Calibri" panose="020F0502020204030204" pitchFamily="34" charset="0"/>
                <a:cs typeface="Times New Roman" panose="02020603050405020304" pitchFamily="18" charset="0"/>
              </a:rPr>
              <a:t> y las sobrecargas del operador =. </a:t>
            </a:r>
            <a:endParaRPr lang="es-E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39806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3563" y="1349864"/>
            <a:ext cx="10751128" cy="2836995"/>
          </a:xfrm>
          <a:prstGeom prst="rect">
            <a:avLst/>
          </a:prstGeom>
        </p:spPr>
        <p:txBody>
          <a:bodyPr wrap="square">
            <a:spAutoFit/>
          </a:bodyPr>
          <a:lstStyle/>
          <a:p>
            <a:pPr>
              <a:lnSpc>
                <a:spcPct val="107000"/>
              </a:lnSpc>
              <a:spcAft>
                <a:spcPts val="800"/>
              </a:spcAft>
            </a:pPr>
            <a:r>
              <a:rPr lang="es-ES" sz="2800" u="sng" dirty="0" smtClean="0">
                <a:effectLst/>
                <a:latin typeface="Arial" panose="020B0604020202020204" pitchFamily="34" charset="0"/>
                <a:ea typeface="Calibri" panose="020F0502020204030204" pitchFamily="34" charset="0"/>
                <a:cs typeface="Times New Roman" panose="02020603050405020304" pitchFamily="18" charset="0"/>
              </a:rPr>
              <a:t>Constructor por defecto:</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tabLst>
                <a:tab pos="457200" algn="l"/>
              </a:tabLst>
            </a:pPr>
            <a:r>
              <a:rPr lang="es-ES" sz="2400" dirty="0">
                <a:latin typeface="Arial" panose="020B0604020202020204" pitchFamily="34" charset="0"/>
                <a:ea typeface="Calibri" panose="020F0502020204030204" pitchFamily="34" charset="0"/>
                <a:cs typeface="Times New Roman" panose="02020603050405020304" pitchFamily="18" charset="0"/>
              </a:rPr>
              <a:t>Las mismas reglas que en C++98, generado solo si la clase no contiene constructores declarados por el usuario.</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tabLst>
                <a:tab pos="457200" algn="l"/>
              </a:tabLst>
            </a:pPr>
            <a:r>
              <a:rPr lang="es-ES" sz="2400" dirty="0">
                <a:latin typeface="Arial" panose="020B0604020202020204" pitchFamily="34" charset="0"/>
                <a:ea typeface="Calibri" panose="020F0502020204030204" pitchFamily="34" charset="0"/>
                <a:cs typeface="Times New Roman" panose="02020603050405020304" pitchFamily="18" charset="0"/>
              </a:rPr>
              <a:t>No se especifican parámetros o </a:t>
            </a:r>
            <a:r>
              <a:rPr lang="es-ES" sz="2400" dirty="0" smtClean="0">
                <a:latin typeface="Arial" panose="020B0604020202020204" pitchFamily="34" charset="0"/>
                <a:ea typeface="Calibri" panose="020F0502020204030204" pitchFamily="34" charset="0"/>
                <a:cs typeface="Times New Roman" panose="02020603050405020304" pitchFamily="18" charset="0"/>
              </a:rPr>
              <a:t>por el </a:t>
            </a:r>
            <a:r>
              <a:rPr lang="es-ES" sz="2400" dirty="0">
                <a:latin typeface="Arial" panose="020B0604020202020204" pitchFamily="34" charset="0"/>
                <a:ea typeface="Calibri" panose="020F0502020204030204" pitchFamily="34" charset="0"/>
                <a:cs typeface="Times New Roman" panose="02020603050405020304" pitchFamily="18" charset="0"/>
              </a:rPr>
              <a:t>contrario, los valores de los parámetros </a:t>
            </a:r>
            <a:r>
              <a:rPr lang="es-ES" sz="2400" dirty="0" smtClean="0">
                <a:latin typeface="Arial" panose="020B0604020202020204" pitchFamily="34" charset="0"/>
                <a:ea typeface="Calibri" panose="020F0502020204030204" pitchFamily="34" charset="0"/>
                <a:cs typeface="Times New Roman" panose="02020603050405020304" pitchFamily="18" charset="0"/>
              </a:rPr>
              <a:t>son asignados </a:t>
            </a:r>
            <a:r>
              <a:rPr lang="es-ES" sz="2400" dirty="0">
                <a:latin typeface="Arial" panose="020B0604020202020204" pitchFamily="34" charset="0"/>
                <a:ea typeface="Calibri" panose="020F0502020204030204" pitchFamily="34" charset="0"/>
                <a:cs typeface="Times New Roman" panose="02020603050405020304" pitchFamily="18" charset="0"/>
              </a:rPr>
              <a:t>por defecto. </a:t>
            </a:r>
            <a:endParaRPr lang="es-ES" sz="2400" dirty="0" smtClean="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sz="2400" dirty="0" err="1" smtClean="0">
                <a:latin typeface="Arial" panose="020B0604020202020204" pitchFamily="34" charset="0"/>
                <a:ea typeface="Calibri" panose="020F0502020204030204" pitchFamily="34" charset="0"/>
                <a:cs typeface="Times New Roman" panose="02020603050405020304" pitchFamily="18" charset="0"/>
              </a:rPr>
              <a:t>Ejemplo</a:t>
            </a:r>
            <a:r>
              <a:rPr lang="en-US" sz="2400" dirty="0" smtClean="0">
                <a:latin typeface="Arial" panose="020B0604020202020204" pitchFamily="34" charset="0"/>
                <a:ea typeface="Calibri" panose="020F0502020204030204" pitchFamily="34" charset="0"/>
                <a:cs typeface="Times New Roman" panose="02020603050405020304" pitchFamily="18" charset="0"/>
              </a:rPr>
              <a:t>:</a:t>
            </a:r>
            <a:endParaRPr lang="es-ES" sz="2400" dirty="0" smtClean="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803563" y="4360279"/>
            <a:ext cx="10358424" cy="2246769"/>
          </a:xfrm>
          <a:prstGeom prst="rect">
            <a:avLst/>
          </a:prstGeom>
          <a:solidFill>
            <a:schemeClr val="bg1"/>
          </a:solidFill>
        </p:spPr>
        <p:txBody>
          <a:bodyPr wrap="square">
            <a:spAutoFit/>
          </a:bodyPr>
          <a:lstStyle/>
          <a:p>
            <a:r>
              <a:rPr lang="es-ES" sz="2000" dirty="0">
                <a:solidFill>
                  <a:srgbClr val="008000"/>
                </a:solidFill>
                <a:latin typeface="Consolas" panose="020B0609020204030204" pitchFamily="49" charset="0"/>
              </a:rPr>
              <a:t>// Default </a:t>
            </a:r>
            <a:r>
              <a:rPr lang="es-ES" sz="2000" dirty="0" err="1">
                <a:solidFill>
                  <a:srgbClr val="008000"/>
                </a:solidFill>
                <a:latin typeface="Consolas" panose="020B0609020204030204" pitchFamily="49" charset="0"/>
              </a:rPr>
              <a:t>empty</a:t>
            </a:r>
            <a:r>
              <a:rPr lang="es-ES" sz="2000" dirty="0">
                <a:solidFill>
                  <a:srgbClr val="008000"/>
                </a:solidFill>
                <a:latin typeface="Consolas" panose="020B0609020204030204" pitchFamily="49" charset="0"/>
              </a:rPr>
              <a:t> constructor</a:t>
            </a:r>
            <a:endParaRPr lang="es-ES" sz="2000" dirty="0">
              <a:solidFill>
                <a:srgbClr val="000000"/>
              </a:solidFill>
              <a:latin typeface="Consolas" panose="020B0609020204030204" pitchFamily="49" charset="0"/>
            </a:endParaRPr>
          </a:p>
          <a:p>
            <a:r>
              <a:rPr lang="es-ES" sz="2000" dirty="0" smtClean="0">
                <a:solidFill>
                  <a:srgbClr val="000000"/>
                </a:solidFill>
                <a:latin typeface="Consolas" panose="020B0609020204030204" pitchFamily="49" charset="0"/>
              </a:rPr>
              <a:t>    </a:t>
            </a:r>
            <a:r>
              <a:rPr lang="es-ES" sz="2000" dirty="0" err="1" smtClean="0">
                <a:solidFill>
                  <a:srgbClr val="000000"/>
                </a:solidFill>
                <a:latin typeface="Consolas" panose="020B0609020204030204" pitchFamily="49" charset="0"/>
              </a:rPr>
              <a:t>DoubleLinkedList</a:t>
            </a:r>
            <a:r>
              <a:rPr lang="es-ES" sz="2000" dirty="0" smtClean="0">
                <a:solidFill>
                  <a:srgbClr val="000000"/>
                </a:solidFill>
                <a:latin typeface="Consolas" panose="020B0609020204030204" pitchFamily="49" charset="0"/>
              </a:rPr>
              <a:t>() </a:t>
            </a:r>
            <a:r>
              <a:rPr lang="es-ES" sz="2000" dirty="0">
                <a:solidFill>
                  <a:srgbClr val="000000"/>
                </a:solidFill>
                <a:latin typeface="Consolas" panose="020B0609020204030204" pitchFamily="49" charset="0"/>
              </a:rPr>
              <a:t>: </a:t>
            </a:r>
            <a:r>
              <a:rPr lang="es-ES" sz="2000" dirty="0" err="1">
                <a:solidFill>
                  <a:srgbClr val="000000"/>
                </a:solidFill>
                <a:latin typeface="Consolas" panose="020B0609020204030204" pitchFamily="49" charset="0"/>
              </a:rPr>
              <a:t>first</a:t>
            </a:r>
            <a:r>
              <a:rPr lang="es-ES" sz="2000" dirty="0">
                <a:solidFill>
                  <a:srgbClr val="000000"/>
                </a:solidFill>
                <a:latin typeface="Consolas" panose="020B0609020204030204" pitchFamily="49" charset="0"/>
              </a:rPr>
              <a:t>(</a:t>
            </a:r>
            <a:r>
              <a:rPr lang="es-ES" sz="2000" dirty="0" err="1">
                <a:solidFill>
                  <a:srgbClr val="0000FF"/>
                </a:solidFill>
                <a:latin typeface="Consolas" panose="020B0609020204030204" pitchFamily="49" charset="0"/>
              </a:rPr>
              <a:t>nullptr</a:t>
            </a:r>
            <a:r>
              <a:rPr lang="es-ES" sz="2000" dirty="0">
                <a:solidFill>
                  <a:srgbClr val="000000"/>
                </a:solidFill>
                <a:latin typeface="Consolas" panose="020B0609020204030204" pitchFamily="49" charset="0"/>
              </a:rPr>
              <a:t>), </a:t>
            </a:r>
            <a:r>
              <a:rPr lang="es-ES" sz="2000" dirty="0" err="1">
                <a:solidFill>
                  <a:srgbClr val="000000"/>
                </a:solidFill>
                <a:latin typeface="Consolas" panose="020B0609020204030204" pitchFamily="49" charset="0"/>
              </a:rPr>
              <a:t>last</a:t>
            </a:r>
            <a:r>
              <a:rPr lang="es-ES" sz="2000" dirty="0">
                <a:solidFill>
                  <a:srgbClr val="000000"/>
                </a:solidFill>
                <a:latin typeface="Consolas" panose="020B0609020204030204" pitchFamily="49" charset="0"/>
              </a:rPr>
              <a:t>(</a:t>
            </a:r>
            <a:r>
              <a:rPr lang="es-ES" sz="2000" dirty="0" err="1">
                <a:solidFill>
                  <a:srgbClr val="0000FF"/>
                </a:solidFill>
                <a:latin typeface="Consolas" panose="020B0609020204030204" pitchFamily="49" charset="0"/>
              </a:rPr>
              <a:t>nullptr</a:t>
            </a:r>
            <a:r>
              <a:rPr lang="es-ES" sz="2000" dirty="0">
                <a:solidFill>
                  <a:srgbClr val="000000"/>
                </a:solidFill>
                <a:latin typeface="Consolas" panose="020B0609020204030204" pitchFamily="49" charset="0"/>
              </a:rPr>
              <a:t>), </a:t>
            </a:r>
            <a:r>
              <a:rPr lang="es-ES" sz="2000" dirty="0" err="1">
                <a:solidFill>
                  <a:srgbClr val="000000"/>
                </a:solidFill>
                <a:latin typeface="Consolas" panose="020B0609020204030204" pitchFamily="49" charset="0"/>
              </a:rPr>
              <a:t>length</a:t>
            </a:r>
            <a:r>
              <a:rPr lang="es-ES" sz="2000" dirty="0">
                <a:solidFill>
                  <a:srgbClr val="000000"/>
                </a:solidFill>
                <a:latin typeface="Consolas" panose="020B0609020204030204" pitchFamily="49" charset="0"/>
              </a:rPr>
              <a:t>(</a:t>
            </a:r>
            <a:r>
              <a:rPr lang="es-ES" sz="2000" dirty="0">
                <a:solidFill>
                  <a:srgbClr val="09885A"/>
                </a:solidFill>
                <a:latin typeface="Consolas" panose="020B0609020204030204" pitchFamily="49" charset="0"/>
              </a:rPr>
              <a:t>0</a:t>
            </a:r>
            <a:r>
              <a:rPr lang="es-ES" sz="2000" dirty="0" smtClean="0">
                <a:solidFill>
                  <a:srgbClr val="000000"/>
                </a:solidFill>
                <a:latin typeface="Consolas" panose="020B0609020204030204" pitchFamily="49" charset="0"/>
              </a:rPr>
              <a:t>){</a:t>
            </a:r>
          </a:p>
          <a:p>
            <a:r>
              <a:rPr lang="es-ES" sz="2000" dirty="0">
                <a:solidFill>
                  <a:srgbClr val="000000"/>
                </a:solidFill>
                <a:latin typeface="Consolas" panose="020B0609020204030204" pitchFamily="49" charset="0"/>
              </a:rPr>
              <a:t>	</a:t>
            </a:r>
            <a:r>
              <a:rPr lang="es-ES" sz="2000" dirty="0" smtClean="0">
                <a:solidFill>
                  <a:srgbClr val="000000"/>
                </a:solidFill>
                <a:latin typeface="Consolas" panose="020B0609020204030204" pitchFamily="49" charset="0"/>
              </a:rPr>
              <a:t> </a:t>
            </a:r>
            <a:r>
              <a:rPr lang="es-ES" sz="2000" dirty="0" err="1" smtClean="0">
                <a:solidFill>
                  <a:srgbClr val="000000"/>
                </a:solidFill>
                <a:latin typeface="Consolas" panose="020B0609020204030204" pitchFamily="49" charset="0"/>
              </a:rPr>
              <a:t>std</a:t>
            </a:r>
            <a:r>
              <a:rPr lang="es-ES" sz="2000" dirty="0" smtClean="0">
                <a:solidFill>
                  <a:srgbClr val="000000"/>
                </a:solidFill>
                <a:latin typeface="Consolas" panose="020B0609020204030204" pitchFamily="49" charset="0"/>
              </a:rPr>
              <a:t>::</a:t>
            </a:r>
            <a:r>
              <a:rPr lang="es-ES" sz="2000" dirty="0" err="1" smtClean="0">
                <a:solidFill>
                  <a:srgbClr val="000000"/>
                </a:solidFill>
                <a:latin typeface="Consolas" panose="020B0609020204030204" pitchFamily="49" charset="0"/>
              </a:rPr>
              <a:t>cout</a:t>
            </a:r>
            <a:r>
              <a:rPr lang="es-ES" sz="2000" dirty="0" smtClean="0">
                <a:solidFill>
                  <a:srgbClr val="000000"/>
                </a:solidFill>
                <a:latin typeface="Consolas" panose="020B0609020204030204" pitchFamily="49" charset="0"/>
              </a:rPr>
              <a:t> &lt;&lt; </a:t>
            </a:r>
            <a:r>
              <a:rPr lang="es-ES" sz="2000" dirty="0" smtClean="0">
                <a:solidFill>
                  <a:srgbClr val="A31515"/>
                </a:solidFill>
                <a:latin typeface="Consolas" panose="020B0609020204030204" pitchFamily="49" charset="0"/>
              </a:rPr>
              <a:t>"Default Constructor"</a:t>
            </a:r>
            <a:r>
              <a:rPr lang="es-ES" sz="2000" dirty="0" smtClean="0">
                <a:solidFill>
                  <a:srgbClr val="000000"/>
                </a:solidFill>
                <a:latin typeface="Consolas" panose="020B0609020204030204" pitchFamily="49" charset="0"/>
              </a:rPr>
              <a:t> &lt;&lt; </a:t>
            </a:r>
            <a:r>
              <a:rPr lang="es-ES" sz="2000" dirty="0" err="1" smtClean="0">
                <a:solidFill>
                  <a:srgbClr val="000000"/>
                </a:solidFill>
                <a:latin typeface="Consolas" panose="020B0609020204030204" pitchFamily="49" charset="0"/>
              </a:rPr>
              <a:t>std</a:t>
            </a:r>
            <a:r>
              <a:rPr lang="es-ES" sz="2000" dirty="0" smtClean="0">
                <a:solidFill>
                  <a:srgbClr val="000000"/>
                </a:solidFill>
                <a:latin typeface="Consolas" panose="020B0609020204030204" pitchFamily="49" charset="0"/>
              </a:rPr>
              <a:t>::</a:t>
            </a:r>
            <a:r>
              <a:rPr lang="es-ES" sz="2000" dirty="0" err="1" smtClean="0">
                <a:solidFill>
                  <a:srgbClr val="000000"/>
                </a:solidFill>
                <a:latin typeface="Consolas" panose="020B0609020204030204" pitchFamily="49" charset="0"/>
              </a:rPr>
              <a:t>endl</a:t>
            </a:r>
            <a:r>
              <a:rPr lang="es-ES" sz="2000" dirty="0" smtClean="0">
                <a:solidFill>
                  <a:srgbClr val="000000"/>
                </a:solidFill>
                <a:latin typeface="Consolas" panose="020B0609020204030204" pitchFamily="49" charset="0"/>
              </a:rPr>
              <a:t>; </a:t>
            </a:r>
          </a:p>
          <a:p>
            <a:r>
              <a:rPr lang="es-ES" sz="2000" dirty="0" smtClean="0">
                <a:solidFill>
                  <a:srgbClr val="000000"/>
                </a:solidFill>
                <a:latin typeface="Consolas" panose="020B0609020204030204" pitchFamily="49" charset="0"/>
              </a:rPr>
              <a:t>}</a:t>
            </a:r>
          </a:p>
          <a:p>
            <a:endParaRPr lang="es-ES" sz="2000" dirty="0" smtClean="0">
              <a:solidFill>
                <a:srgbClr val="D4D4D4"/>
              </a:solidFill>
              <a:latin typeface="Consolas" panose="020B0609020204030204" pitchFamily="49" charset="0"/>
            </a:endParaRPr>
          </a:p>
          <a:p>
            <a:r>
              <a:rPr lang="es-ES" sz="2000" dirty="0">
                <a:solidFill>
                  <a:srgbClr val="D4D4D4"/>
                </a:solidFill>
                <a:latin typeface="Consolas" panose="020B0609020204030204" pitchFamily="49" charset="0"/>
              </a:rPr>
              <a:t/>
            </a:r>
            <a:br>
              <a:rPr lang="es-ES" sz="2000" dirty="0">
                <a:solidFill>
                  <a:srgbClr val="D4D4D4"/>
                </a:solidFill>
                <a:latin typeface="Consolas" panose="020B0609020204030204" pitchFamily="49" charset="0"/>
              </a:rPr>
            </a:br>
            <a:endParaRPr lang="es-ES"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694069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8145" y="1614912"/>
            <a:ext cx="11263746" cy="3005566"/>
          </a:xfrm>
          <a:prstGeom prst="rect">
            <a:avLst/>
          </a:prstGeom>
        </p:spPr>
        <p:txBody>
          <a:bodyPr wrap="square">
            <a:spAutoFit/>
          </a:bodyPr>
          <a:lstStyle/>
          <a:p>
            <a:pPr>
              <a:lnSpc>
                <a:spcPct val="107000"/>
              </a:lnSpc>
              <a:spcAft>
                <a:spcPts val="800"/>
              </a:spcAft>
            </a:pPr>
            <a:r>
              <a:rPr lang="en-US" sz="3200" u="sng" dirty="0" smtClean="0">
                <a:effectLst/>
                <a:latin typeface="Arial" panose="020B0604020202020204" pitchFamily="34" charset="0"/>
                <a:ea typeface="Calibri" panose="020F0502020204030204" pitchFamily="34" charset="0"/>
                <a:cs typeface="Times New Roman" panose="02020603050405020304" pitchFamily="18" charset="0"/>
              </a:rPr>
              <a:t>Constructor de </a:t>
            </a:r>
            <a:r>
              <a:rPr lang="en-US" sz="3200" u="sng" dirty="0" err="1" smtClean="0">
                <a:effectLst/>
                <a:latin typeface="Arial" panose="020B0604020202020204" pitchFamily="34" charset="0"/>
                <a:ea typeface="Calibri" panose="020F0502020204030204" pitchFamily="34" charset="0"/>
                <a:cs typeface="Times New Roman" panose="02020603050405020304" pitchFamily="18" charset="0"/>
              </a:rPr>
              <a:t>copia</a:t>
            </a:r>
            <a:r>
              <a:rPr lang="en-US" sz="3200" u="sng" dirty="0" smtClean="0">
                <a:effectLst/>
                <a:latin typeface="Arial" panose="020B0604020202020204" pitchFamily="34" charset="0"/>
                <a:ea typeface="Calibri" panose="020F0502020204030204" pitchFamily="34" charset="0"/>
                <a:cs typeface="Times New Roman" panose="02020603050405020304" pitchFamily="18" charset="0"/>
              </a:rPr>
              <a:t>:</a:t>
            </a:r>
            <a:endParaRPr lang="es-ES" sz="2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tabLst>
                <a:tab pos="457200" algn="l"/>
              </a:tabLst>
            </a:pPr>
            <a:r>
              <a:rPr lang="es-ES" sz="2000" dirty="0">
                <a:latin typeface="Arial" panose="020B0604020202020204" pitchFamily="34" charset="0"/>
                <a:ea typeface="Calibri" panose="020F0502020204030204" pitchFamily="34" charset="0"/>
                <a:cs typeface="Times New Roman" panose="02020603050405020304" pitchFamily="18" charset="0"/>
              </a:rPr>
              <a:t>Es llamado cuando se crea un objeto inicializándolo a partir de otro de la misma clase.</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tabLst>
                <a:tab pos="457200" algn="l"/>
              </a:tabLst>
            </a:pPr>
            <a:r>
              <a:rPr lang="es-ES" sz="2000" dirty="0">
                <a:latin typeface="Arial" panose="020B0604020202020204" pitchFamily="34" charset="0"/>
                <a:ea typeface="Calibri" panose="020F0502020204030204" pitchFamily="34" charset="0"/>
                <a:cs typeface="Times New Roman" panose="02020603050405020304" pitchFamily="18" charset="0"/>
              </a:rPr>
              <a:t>Se le especifica un solo argumento que es una referencia constante a un objeto de la misma clase.</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tabLst>
                <a:tab pos="457200" algn="l"/>
              </a:tabLst>
            </a:pPr>
            <a:r>
              <a:rPr lang="es-ES" sz="2000" dirty="0">
                <a:latin typeface="Arial" panose="020B0604020202020204" pitchFamily="34" charset="0"/>
                <a:ea typeface="Calibri" panose="020F0502020204030204" pitchFamily="34" charset="0"/>
                <a:cs typeface="Times New Roman" panose="02020603050405020304" pitchFamily="18" charset="0"/>
              </a:rPr>
              <a:t>Si el programador no lo ha definido, el compilador de C++ genera uno por defecto, el cual realiza una copia bit a bit entre los objetos.</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tabLst>
                <a:tab pos="457200" algn="l"/>
              </a:tabLst>
            </a:pPr>
            <a:r>
              <a:rPr lang="es-ES" sz="2000" dirty="0" smtClean="0">
                <a:latin typeface="Arial" panose="020B0604020202020204" pitchFamily="34" charset="0"/>
                <a:ea typeface="Calibri" panose="020F0502020204030204" pitchFamily="34" charset="0"/>
                <a:cs typeface="Times New Roman" panose="02020603050405020304" pitchFamily="18" charset="0"/>
              </a:rPr>
              <a:t>También </a:t>
            </a:r>
            <a:r>
              <a:rPr lang="es-ES" sz="2000" dirty="0">
                <a:latin typeface="Arial" panose="020B0604020202020204" pitchFamily="34" charset="0"/>
                <a:ea typeface="Calibri" panose="020F0502020204030204" pitchFamily="34" charset="0"/>
                <a:cs typeface="Times New Roman" panose="02020603050405020304" pitchFamily="18" charset="0"/>
              </a:rPr>
              <a:t>se utiliza cuando una función tiene como valor de retorno un objeto</a:t>
            </a:r>
            <a:r>
              <a:rPr lang="es-ES" sz="2000" dirty="0" smtClean="0">
                <a:latin typeface="Arial" panose="020B0604020202020204" pitchFamily="34" charset="0"/>
                <a:ea typeface="Calibri" panose="020F0502020204030204" pitchFamily="34" charset="0"/>
                <a:cs typeface="Times New Roman" panose="02020603050405020304" pitchFamily="18" charset="0"/>
              </a:rPr>
              <a:t>.</a:t>
            </a:r>
            <a:endParaRPr lang="es-E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78523" y="4734259"/>
            <a:ext cx="7730359" cy="923330"/>
          </a:xfrm>
          <a:prstGeom prst="rect">
            <a:avLst/>
          </a:prstGeom>
        </p:spPr>
        <p:txBody>
          <a:bodyPr wrap="square">
            <a:spAutoFit/>
          </a:bodyPr>
          <a:lstStyle/>
          <a:p>
            <a:r>
              <a:rPr lang="es-ES" dirty="0">
                <a:solidFill>
                  <a:srgbClr val="008000"/>
                </a:solidFill>
                <a:latin typeface="Consolas" panose="020B0609020204030204" pitchFamily="49" charset="0"/>
              </a:rPr>
              <a:t>// </a:t>
            </a:r>
            <a:r>
              <a:rPr lang="es-ES" dirty="0" err="1">
                <a:solidFill>
                  <a:srgbClr val="008000"/>
                </a:solidFill>
                <a:latin typeface="Consolas" panose="020B0609020204030204" pitchFamily="49" charset="0"/>
              </a:rPr>
              <a:t>Copy</a:t>
            </a:r>
            <a:r>
              <a:rPr lang="es-ES" dirty="0">
                <a:solidFill>
                  <a:srgbClr val="008000"/>
                </a:solidFill>
                <a:latin typeface="Consolas" panose="020B0609020204030204" pitchFamily="49" charset="0"/>
              </a:rPr>
              <a:t> Constructor</a:t>
            </a:r>
            <a:endParaRPr lang="es-ES" dirty="0">
              <a:solidFill>
                <a:srgbClr val="000000"/>
              </a:solidFill>
              <a:latin typeface="Consolas" panose="020B0609020204030204" pitchFamily="49" charset="0"/>
            </a:endParaRPr>
          </a:p>
          <a:p>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DoubleLinkedList</a:t>
            </a:r>
            <a:r>
              <a:rPr lang="es-ES" dirty="0">
                <a:solidFill>
                  <a:srgbClr val="000000"/>
                </a:solidFill>
                <a:latin typeface="Consolas" panose="020B0609020204030204" pitchFamily="49" charset="0"/>
              </a:rPr>
              <a:t>(</a:t>
            </a:r>
            <a:r>
              <a:rPr lang="es-ES" dirty="0" err="1">
                <a:solidFill>
                  <a:srgbClr val="0000FF"/>
                </a:solidFill>
                <a:latin typeface="Consolas" panose="020B0609020204030204" pitchFamily="49" charset="0"/>
              </a:rPr>
              <a:t>const</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DoubleLinkedList</a:t>
            </a:r>
            <a:r>
              <a:rPr lang="es-ES" dirty="0">
                <a:solidFill>
                  <a:srgbClr val="0000FF"/>
                </a:solidFill>
                <a:latin typeface="Consolas" panose="020B0609020204030204" pitchFamily="49" charset="0"/>
              </a:rPr>
              <a:t>&amp;</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lst</a:t>
            </a:r>
            <a:r>
              <a:rPr lang="es-ES" dirty="0" smtClean="0">
                <a:solidFill>
                  <a:srgbClr val="000000"/>
                </a:solidFill>
                <a:latin typeface="Consolas" panose="020B0609020204030204" pitchFamily="49" charset="0"/>
              </a:rPr>
              <a:t>){</a:t>
            </a:r>
            <a:endParaRPr lang="es-ES" dirty="0">
              <a:solidFill>
                <a:srgbClr val="000000"/>
              </a:solidFill>
              <a:latin typeface="Consolas" panose="020B0609020204030204" pitchFamily="49" charset="0"/>
            </a:endParaRPr>
          </a:p>
          <a:p>
            <a:r>
              <a:rPr lang="es-ES" dirty="0">
                <a:solidFill>
                  <a:srgbClr val="000000"/>
                </a:solidFill>
                <a:latin typeface="Consolas" panose="020B0609020204030204" pitchFamily="49" charset="0"/>
              </a:rPr>
              <a:t>        </a:t>
            </a:r>
            <a:r>
              <a:rPr lang="es-ES" dirty="0" smtClean="0">
                <a:solidFill>
                  <a:srgbClr val="000000"/>
                </a:solidFill>
                <a:latin typeface="Consolas" panose="020B0609020204030204" pitchFamily="49" charset="0"/>
              </a:rPr>
              <a:t>…</a:t>
            </a:r>
            <a:r>
              <a:rPr lang="es-ES" dirty="0">
                <a:solidFill>
                  <a:srgbClr val="000000"/>
                </a:solidFill>
                <a:latin typeface="Consolas" panose="020B0609020204030204" pitchFamily="49" charset="0"/>
              </a:rPr>
              <a:t>    }</a:t>
            </a:r>
            <a:endParaRPr lang="es-ES" b="0" dirty="0">
              <a:solidFill>
                <a:srgbClr val="000000"/>
              </a:solidFill>
              <a:effectLst/>
              <a:latin typeface="Consolas" panose="020B0609020204030204" pitchFamily="49" charset="0"/>
            </a:endParaRPr>
          </a:p>
        </p:txBody>
      </p:sp>
      <p:sp>
        <p:nvSpPr>
          <p:cNvPr id="6" name="Rectangle 5"/>
          <p:cNvSpPr/>
          <p:nvPr/>
        </p:nvSpPr>
        <p:spPr>
          <a:xfrm>
            <a:off x="6800192" y="4734259"/>
            <a:ext cx="7641021" cy="1754326"/>
          </a:xfrm>
          <a:prstGeom prst="rect">
            <a:avLst/>
          </a:prstGeom>
        </p:spPr>
        <p:txBody>
          <a:bodyPr wrap="square">
            <a:spAutoFit/>
          </a:bodyPr>
          <a:lstStyle/>
          <a:p>
            <a:r>
              <a:rPr lang="es-ES" dirty="0">
                <a:solidFill>
                  <a:srgbClr val="008000"/>
                </a:solidFill>
                <a:latin typeface="Consolas" panose="020B0609020204030204" pitchFamily="49" charset="0"/>
              </a:rPr>
              <a:t>//</a:t>
            </a:r>
            <a:r>
              <a:rPr lang="es-ES" dirty="0" err="1">
                <a:solidFill>
                  <a:srgbClr val="008000"/>
                </a:solidFill>
                <a:latin typeface="Consolas" panose="020B0609020204030204" pitchFamily="49" charset="0"/>
              </a:rPr>
              <a:t>Testing</a:t>
            </a:r>
            <a:r>
              <a:rPr lang="es-ES" dirty="0">
                <a:solidFill>
                  <a:srgbClr val="008000"/>
                </a:solidFill>
                <a:latin typeface="Consolas" panose="020B0609020204030204" pitchFamily="49" charset="0"/>
              </a:rPr>
              <a:t> Constructor </a:t>
            </a:r>
            <a:r>
              <a:rPr lang="es-ES" dirty="0" err="1">
                <a:solidFill>
                  <a:srgbClr val="008000"/>
                </a:solidFill>
                <a:latin typeface="Consolas" panose="020B0609020204030204" pitchFamily="49" charset="0"/>
              </a:rPr>
              <a:t>by</a:t>
            </a:r>
            <a:r>
              <a:rPr lang="es-ES" dirty="0">
                <a:solidFill>
                  <a:srgbClr val="008000"/>
                </a:solidFill>
                <a:latin typeface="Consolas" panose="020B0609020204030204" pitchFamily="49" charset="0"/>
              </a:rPr>
              <a:t> </a:t>
            </a:r>
            <a:r>
              <a:rPr lang="es-ES" dirty="0" err="1">
                <a:solidFill>
                  <a:srgbClr val="008000"/>
                </a:solidFill>
                <a:latin typeface="Consolas" panose="020B0609020204030204" pitchFamily="49" charset="0"/>
              </a:rPr>
              <a:t>Copy</a:t>
            </a:r>
            <a:endParaRPr lang="es-ES" dirty="0">
              <a:solidFill>
                <a:srgbClr val="000000"/>
              </a:solidFill>
              <a:latin typeface="Consolas" panose="020B0609020204030204" pitchFamily="49" charset="0"/>
            </a:endParaRPr>
          </a:p>
          <a:p>
            <a:r>
              <a:rPr lang="es-ES" dirty="0">
                <a:solidFill>
                  <a:srgbClr val="000000"/>
                </a:solidFill>
                <a:latin typeface="Consolas" panose="020B0609020204030204" pitchFamily="49" charset="0"/>
              </a:rPr>
              <a:t>    </a:t>
            </a:r>
            <a:r>
              <a:rPr lang="es-ES" dirty="0" err="1" smtClean="0">
                <a:solidFill>
                  <a:srgbClr val="000000"/>
                </a:solidFill>
                <a:latin typeface="Consolas" panose="020B0609020204030204" pitchFamily="49" charset="0"/>
              </a:rPr>
              <a:t>DoubleLinkedList</a:t>
            </a:r>
            <a:r>
              <a:rPr lang="es-ES" dirty="0" smtClean="0">
                <a:solidFill>
                  <a:srgbClr val="000000"/>
                </a:solidFill>
                <a:latin typeface="Consolas" panose="020B0609020204030204" pitchFamily="49" charset="0"/>
              </a:rPr>
              <a:t>&lt;</a:t>
            </a:r>
            <a:r>
              <a:rPr lang="es-ES" dirty="0" err="1" smtClean="0">
                <a:solidFill>
                  <a:srgbClr val="0000FF"/>
                </a:solidFill>
                <a:latin typeface="Consolas" panose="020B0609020204030204" pitchFamily="49" charset="0"/>
              </a:rPr>
              <a:t>int</a:t>
            </a:r>
            <a:r>
              <a:rPr lang="es-ES" dirty="0">
                <a:solidFill>
                  <a:srgbClr val="000000"/>
                </a:solidFill>
                <a:latin typeface="Consolas" panose="020B0609020204030204" pitchFamily="49" charset="0"/>
              </a:rPr>
              <a:t>&gt; b(a);</a:t>
            </a:r>
          </a:p>
          <a:p>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b.print_list</a:t>
            </a:r>
            <a:r>
              <a:rPr lang="es-ES"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
            </a:r>
            <a:br>
              <a:rPr lang="es-ES" dirty="0">
                <a:solidFill>
                  <a:srgbClr val="000000"/>
                </a:solidFill>
                <a:latin typeface="Consolas" panose="020B0609020204030204" pitchFamily="49" charset="0"/>
              </a:rPr>
            </a:b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DoubleLinkedList</a:t>
            </a:r>
            <a:r>
              <a:rPr lang="es-ES" dirty="0">
                <a:solidFill>
                  <a:srgbClr val="000000"/>
                </a:solidFill>
                <a:latin typeface="Consolas" panose="020B0609020204030204" pitchFamily="49" charset="0"/>
              </a:rPr>
              <a:t>&lt;</a:t>
            </a:r>
            <a:r>
              <a:rPr lang="es-ES" dirty="0" err="1">
                <a:solidFill>
                  <a:srgbClr val="0000FF"/>
                </a:solidFill>
                <a:latin typeface="Consolas" panose="020B0609020204030204" pitchFamily="49" charset="0"/>
              </a:rPr>
              <a:t>int</a:t>
            </a:r>
            <a:r>
              <a:rPr lang="es-ES" dirty="0">
                <a:solidFill>
                  <a:srgbClr val="000000"/>
                </a:solidFill>
                <a:latin typeface="Consolas" panose="020B0609020204030204" pitchFamily="49" charset="0"/>
              </a:rPr>
              <a:t>&gt; b1 = a;</a:t>
            </a:r>
          </a:p>
          <a:p>
            <a:r>
              <a:rPr lang="es-ES" dirty="0">
                <a:solidFill>
                  <a:srgbClr val="000000"/>
                </a:solidFill>
                <a:latin typeface="Consolas" panose="020B0609020204030204" pitchFamily="49" charset="0"/>
              </a:rPr>
              <a:t>    b1.print_list();</a:t>
            </a:r>
            <a:endParaRPr lang="es-E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7041155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3563" y="1725330"/>
            <a:ext cx="10834255" cy="2635593"/>
          </a:xfrm>
          <a:prstGeom prst="rect">
            <a:avLst/>
          </a:prstGeom>
        </p:spPr>
        <p:txBody>
          <a:bodyPr wrap="square">
            <a:spAutoFit/>
          </a:bodyPr>
          <a:lstStyle/>
          <a:p>
            <a:pPr algn="just">
              <a:lnSpc>
                <a:spcPct val="107000"/>
              </a:lnSpc>
              <a:spcAft>
                <a:spcPts val="800"/>
              </a:spcAft>
            </a:pPr>
            <a:r>
              <a:rPr lang="es-ES" sz="2800" u="sng" dirty="0" smtClean="0">
                <a:effectLst/>
                <a:latin typeface="Arial" panose="020B0604020202020204" pitchFamily="34" charset="0"/>
                <a:ea typeface="Calibri" panose="020F0502020204030204" pitchFamily="34" charset="0"/>
                <a:cs typeface="Times New Roman" panose="02020603050405020304" pitchFamily="18" charset="0"/>
              </a:rPr>
              <a:t>Constructor </a:t>
            </a:r>
            <a:r>
              <a:rPr lang="es-ES" sz="2800" u="sng" dirty="0" err="1" smtClean="0">
                <a:effectLst/>
                <a:latin typeface="Arial" panose="020B0604020202020204" pitchFamily="34" charset="0"/>
                <a:ea typeface="Calibri" panose="020F0502020204030204" pitchFamily="34" charset="0"/>
                <a:cs typeface="Times New Roman" panose="02020603050405020304" pitchFamily="18" charset="0"/>
              </a:rPr>
              <a:t>explicit</a:t>
            </a:r>
            <a:r>
              <a:rPr lang="es-ES" sz="2800" u="sng" dirty="0" smtClean="0">
                <a:effectLst/>
                <a:latin typeface="Arial" panose="020B0604020202020204" pitchFamily="34" charset="0"/>
                <a:ea typeface="Calibri" panose="020F0502020204030204" pitchFamily="34" charset="0"/>
                <a:cs typeface="Times New Roman" panose="02020603050405020304" pitchFamily="18" charset="0"/>
              </a:rPr>
              <a:t>:</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2400" dirty="0">
                <a:latin typeface="Arial" panose="020B0604020202020204" pitchFamily="34" charset="0"/>
                <a:ea typeface="Calibri" panose="020F0502020204030204" pitchFamily="34" charset="0"/>
                <a:cs typeface="Times New Roman" panose="02020603050405020304" pitchFamily="18" charset="0"/>
              </a:rPr>
              <a:t>El uso de este tipo de sintaxis podría traer como consecuencia conversiones inesperadas en tiempo de ejecución, por lo que una solución preventiva es crear un constructor </a:t>
            </a:r>
            <a:r>
              <a:rPr lang="es-ES" sz="2400" dirty="0" err="1">
                <a:latin typeface="Arial" panose="020B0604020202020204" pitchFamily="34" charset="0"/>
                <a:ea typeface="Calibri" panose="020F0502020204030204" pitchFamily="34" charset="0"/>
                <a:cs typeface="Times New Roman" panose="02020603050405020304" pitchFamily="18" charset="0"/>
              </a:rPr>
              <a:t>explicit</a:t>
            </a:r>
            <a:r>
              <a:rPr lang="es-ES" sz="2400" dirty="0">
                <a:latin typeface="Arial" panose="020B0604020202020204" pitchFamily="34" charset="0"/>
                <a:ea typeface="Calibri" panose="020F0502020204030204" pitchFamily="34" charset="0"/>
                <a:cs typeface="Times New Roman" panose="02020603050405020304" pitchFamily="18" charset="0"/>
              </a:rPr>
              <a:t>, obligando al programador a realizar un </a:t>
            </a:r>
            <a:r>
              <a:rPr lang="es-ES" sz="2400" i="1" dirty="0">
                <a:latin typeface="Arial" panose="020B0604020202020204" pitchFamily="34" charset="0"/>
                <a:ea typeface="Calibri" panose="020F0502020204030204" pitchFamily="34" charset="0"/>
                <a:cs typeface="Times New Roman" panose="02020603050405020304" pitchFamily="18" charset="0"/>
              </a:rPr>
              <a:t>casteo</a:t>
            </a:r>
            <a:r>
              <a:rPr lang="es-ES" sz="2400" dirty="0">
                <a:latin typeface="Arial" panose="020B0604020202020204" pitchFamily="34" charset="0"/>
                <a:ea typeface="Calibri" panose="020F0502020204030204" pitchFamily="34" charset="0"/>
                <a:cs typeface="Times New Roman" panose="02020603050405020304" pitchFamily="18" charset="0"/>
              </a:rPr>
              <a:t> explícito a la clase que se desea instanciar</a:t>
            </a:r>
            <a:r>
              <a:rPr lang="es-ES" dirty="0">
                <a:latin typeface="Arial" panose="020B0604020202020204" pitchFamily="34" charset="0"/>
                <a:ea typeface="Calibri" panose="020F0502020204030204" pitchFamily="34" charset="0"/>
                <a:cs typeface="Times New Roman" panose="02020603050405020304" pitchFamily="18" charset="0"/>
              </a:rPr>
              <a:t>.</a:t>
            </a:r>
            <a:endParaRPr lang="es-E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endParaRPr lang="en-US" dirty="0" smtClean="0">
              <a:solidFill>
                <a:srgbClr val="0000FF"/>
              </a:solidFill>
              <a:latin typeface="Consolas" panose="020B0609020204030204" pitchFamily="49" charset="0"/>
            </a:endParaRPr>
          </a:p>
        </p:txBody>
      </p:sp>
      <p:sp>
        <p:nvSpPr>
          <p:cNvPr id="3" name="Rectangle 2"/>
          <p:cNvSpPr/>
          <p:nvPr/>
        </p:nvSpPr>
        <p:spPr>
          <a:xfrm>
            <a:off x="4812305" y="4103517"/>
            <a:ext cx="8534400" cy="1264320"/>
          </a:xfrm>
          <a:prstGeom prst="rect">
            <a:avLst/>
          </a:prstGeom>
        </p:spPr>
        <p:txBody>
          <a:bodyPr wrap="square">
            <a:spAutoFit/>
          </a:bodyPr>
          <a:lstStyle/>
          <a:p>
            <a:pPr fontAlgn="base">
              <a:lnSpc>
                <a:spcPct val="107000"/>
              </a:lnSpc>
              <a:spcAft>
                <a:spcPts val="0"/>
              </a:spcAft>
            </a:pPr>
            <a:r>
              <a:rPr lang="en-US" dirty="0" smtClean="0">
                <a:solidFill>
                  <a:srgbClr val="0000FF"/>
                </a:solidFill>
                <a:latin typeface="Consolas" panose="020B0609020204030204" pitchFamily="49" charset="0"/>
              </a:rPr>
              <a:t>void</a:t>
            </a:r>
            <a:r>
              <a:rPr lang="en-US" dirty="0" smtClean="0">
                <a:solidFill>
                  <a:srgbClr val="000000"/>
                </a:solidFill>
                <a:latin typeface="Consolas" panose="020B0609020204030204" pitchFamily="49" charset="0"/>
              </a:rPr>
              <a:t> main()</a:t>
            </a:r>
            <a:endParaRPr lang="es-ES" dirty="0" smtClean="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US" dirty="0" smtClean="0">
                <a:solidFill>
                  <a:srgbClr val="000000"/>
                </a:solidFill>
                <a:latin typeface="Consolas" panose="020B0609020204030204" pitchFamily="49" charset="0"/>
              </a:rPr>
              <a:t>{</a:t>
            </a:r>
            <a:endParaRPr lang="es-ES" dirty="0" smtClean="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US" dirty="0" smtClean="0">
                <a:solidFill>
                  <a:srgbClr val="2B91AF"/>
                </a:solidFill>
                <a:latin typeface="Consolas" panose="020B0609020204030204" pitchFamily="49" charset="0"/>
              </a:rPr>
              <a:t>   </a:t>
            </a:r>
            <a:r>
              <a:rPr lang="es-ES" dirty="0" err="1">
                <a:solidFill>
                  <a:srgbClr val="000000"/>
                </a:solidFill>
                <a:latin typeface="Consolas" panose="020B0609020204030204" pitchFamily="49" charset="0"/>
              </a:rPr>
              <a:t>DoubleLinkedList</a:t>
            </a:r>
            <a:r>
              <a:rPr lang="en-US" dirty="0" smtClean="0">
                <a:solidFill>
                  <a:srgbClr val="000000"/>
                </a:solidFill>
                <a:latin typeface="Consolas" panose="020B0609020204030204" pitchFamily="49" charset="0"/>
              </a:rPr>
              <a:t>&lt;</a:t>
            </a:r>
            <a:r>
              <a:rPr lang="en-US" dirty="0" err="1" smtClean="0">
                <a:solidFill>
                  <a:srgbClr val="0000FF"/>
                </a:solidFill>
                <a:latin typeface="Consolas" panose="020B0609020204030204" pitchFamily="49" charset="0"/>
              </a:rPr>
              <a:t>int</a:t>
            </a:r>
            <a:r>
              <a:rPr lang="en-US" dirty="0" smtClean="0">
                <a:solidFill>
                  <a:srgbClr val="000000"/>
                </a:solidFill>
                <a:latin typeface="Consolas" panose="020B0609020204030204" pitchFamily="49" charset="0"/>
              </a:rPr>
              <a:t>&gt; </a:t>
            </a:r>
            <a:r>
              <a:rPr lang="en-US" dirty="0" err="1" smtClean="0">
                <a:solidFill>
                  <a:srgbClr val="000000"/>
                </a:solidFill>
                <a:latin typeface="Consolas" panose="020B0609020204030204" pitchFamily="49" charset="0"/>
              </a:rPr>
              <a:t>dlk</a:t>
            </a:r>
            <a:r>
              <a:rPr lang="en-US" dirty="0" smtClean="0">
                <a:solidFill>
                  <a:srgbClr val="000000"/>
                </a:solidFill>
                <a:latin typeface="Consolas" panose="020B0609020204030204" pitchFamily="49" charset="0"/>
              </a:rPr>
              <a:t> = (</a:t>
            </a:r>
            <a:r>
              <a:rPr lang="es-ES" dirty="0" err="1">
                <a:solidFill>
                  <a:srgbClr val="000000"/>
                </a:solidFill>
                <a:latin typeface="Consolas" panose="020B0609020204030204" pitchFamily="49" charset="0"/>
              </a:rPr>
              <a:t>DoubleLinkedList</a:t>
            </a:r>
            <a:r>
              <a:rPr lang="en-US" dirty="0" smtClean="0">
                <a:solidFill>
                  <a:srgbClr val="000000"/>
                </a:solidFill>
                <a:latin typeface="Consolas" panose="020B0609020204030204" pitchFamily="49" charset="0"/>
              </a:rPr>
              <a:t>&lt;</a:t>
            </a:r>
            <a:r>
              <a:rPr lang="en-US" dirty="0" err="1" smtClean="0">
                <a:solidFill>
                  <a:srgbClr val="0000FF"/>
                </a:solidFill>
                <a:latin typeface="Consolas" panose="020B0609020204030204" pitchFamily="49" charset="0"/>
              </a:rPr>
              <a:t>int</a:t>
            </a:r>
            <a:r>
              <a:rPr lang="en-US" dirty="0" smtClean="0">
                <a:solidFill>
                  <a:srgbClr val="000000"/>
                </a:solidFill>
                <a:latin typeface="Consolas" panose="020B0609020204030204" pitchFamily="49" charset="0"/>
              </a:rPr>
              <a:t>&gt;)5;</a:t>
            </a:r>
            <a:endParaRPr lang="es-ES" dirty="0" smtClean="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US" dirty="0" smtClean="0">
                <a:solidFill>
                  <a:srgbClr val="000000"/>
                </a:solidFill>
                <a:latin typeface="Consolas" panose="020B0609020204030204" pitchFamily="49" charset="0"/>
              </a:rPr>
              <a:t>}</a:t>
            </a:r>
            <a:endParaRPr lang="es-E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425191" y="4027209"/>
            <a:ext cx="6096000" cy="646331"/>
          </a:xfrm>
          <a:prstGeom prst="rect">
            <a:avLst/>
          </a:prstGeom>
        </p:spPr>
        <p:txBody>
          <a:bodyPr>
            <a:spAutoFit/>
          </a:bodyPr>
          <a:lstStyle/>
          <a:p>
            <a:r>
              <a:rPr lang="es-ES" dirty="0">
                <a:solidFill>
                  <a:srgbClr val="008000"/>
                </a:solidFill>
                <a:latin typeface="Consolas" panose="020B0609020204030204" pitchFamily="49" charset="0"/>
              </a:rPr>
              <a:t>//</a:t>
            </a:r>
            <a:r>
              <a:rPr lang="es-ES" dirty="0" err="1">
                <a:solidFill>
                  <a:srgbClr val="008000"/>
                </a:solidFill>
                <a:latin typeface="Consolas" panose="020B0609020204030204" pitchFamily="49" charset="0"/>
              </a:rPr>
              <a:t>One</a:t>
            </a:r>
            <a:r>
              <a:rPr lang="es-ES" dirty="0">
                <a:solidFill>
                  <a:srgbClr val="008000"/>
                </a:solidFill>
                <a:latin typeface="Consolas" panose="020B0609020204030204" pitchFamily="49" charset="0"/>
              </a:rPr>
              <a:t> </a:t>
            </a:r>
            <a:r>
              <a:rPr lang="es-ES" dirty="0" err="1">
                <a:solidFill>
                  <a:srgbClr val="008000"/>
                </a:solidFill>
                <a:latin typeface="Consolas" panose="020B0609020204030204" pitchFamily="49" charset="0"/>
              </a:rPr>
              <a:t>Argument</a:t>
            </a:r>
            <a:r>
              <a:rPr lang="es-ES" dirty="0">
                <a:solidFill>
                  <a:srgbClr val="008000"/>
                </a:solidFill>
                <a:latin typeface="Consolas" panose="020B0609020204030204" pitchFamily="49" charset="0"/>
              </a:rPr>
              <a:t> constructor</a:t>
            </a:r>
            <a:endParaRPr lang="es-ES" dirty="0">
              <a:solidFill>
                <a:srgbClr val="000000"/>
              </a:solidFill>
              <a:latin typeface="Consolas" panose="020B0609020204030204" pitchFamily="49" charset="0"/>
            </a:endParaRPr>
          </a:p>
          <a:p>
            <a:r>
              <a:rPr lang="es-ES" dirty="0">
                <a:solidFill>
                  <a:srgbClr val="000000"/>
                </a:solidFill>
                <a:latin typeface="Consolas" panose="020B0609020204030204" pitchFamily="49" charset="0"/>
              </a:rPr>
              <a:t> </a:t>
            </a:r>
            <a:r>
              <a:rPr lang="es-ES" dirty="0" err="1" smtClean="0">
                <a:solidFill>
                  <a:srgbClr val="000000"/>
                </a:solidFill>
                <a:latin typeface="Consolas" panose="020B0609020204030204" pitchFamily="49" charset="0"/>
              </a:rPr>
              <a:t>DoubleLinkedList</a:t>
            </a:r>
            <a:r>
              <a:rPr lang="es-ES" dirty="0" smtClean="0">
                <a:solidFill>
                  <a:srgbClr val="000000"/>
                </a:solidFill>
                <a:latin typeface="Consolas" panose="020B0609020204030204" pitchFamily="49" charset="0"/>
              </a:rPr>
              <a:t>(T</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value</a:t>
            </a:r>
            <a:r>
              <a:rPr lang="es-ES" dirty="0">
                <a:solidFill>
                  <a:srgbClr val="000000"/>
                </a:solidFill>
                <a:latin typeface="Consolas" panose="020B0609020204030204" pitchFamily="49" charset="0"/>
              </a:rPr>
              <a:t>) </a:t>
            </a:r>
            <a:r>
              <a:rPr lang="es-ES" dirty="0" smtClean="0">
                <a:solidFill>
                  <a:srgbClr val="000000"/>
                </a:solidFill>
                <a:latin typeface="Consolas" panose="020B0609020204030204" pitchFamily="49" charset="0"/>
              </a:rPr>
              <a:t>{…}</a:t>
            </a:r>
            <a:endParaRPr lang="es-ES" b="0" dirty="0">
              <a:solidFill>
                <a:srgbClr val="000000"/>
              </a:solidFill>
              <a:effectLst/>
              <a:latin typeface="Consolas" panose="020B0609020204030204" pitchFamily="49" charset="0"/>
            </a:endParaRPr>
          </a:p>
        </p:txBody>
      </p:sp>
      <p:sp>
        <p:nvSpPr>
          <p:cNvPr id="5" name="Rectangle 4"/>
          <p:cNvSpPr/>
          <p:nvPr/>
        </p:nvSpPr>
        <p:spPr>
          <a:xfrm>
            <a:off x="425191" y="5110431"/>
            <a:ext cx="6096000" cy="981423"/>
          </a:xfrm>
          <a:prstGeom prst="rect">
            <a:avLst/>
          </a:prstGeom>
        </p:spPr>
        <p:txBody>
          <a:bodyPr>
            <a:spAutoFit/>
          </a:bodyPr>
          <a:lstStyle/>
          <a:p>
            <a:pPr fontAlgn="base">
              <a:lnSpc>
                <a:spcPct val="107000"/>
              </a:lnSpc>
              <a:spcAft>
                <a:spcPts val="0"/>
              </a:spcAft>
            </a:pPr>
            <a:r>
              <a:rPr lang="en-US" dirty="0">
                <a:solidFill>
                  <a:srgbClr val="0000FF"/>
                </a:solidFill>
                <a:latin typeface="Consolas" panose="020B0609020204030204" pitchFamily="49" charset="0"/>
              </a:rPr>
              <a:t>explicit</a:t>
            </a:r>
            <a:r>
              <a:rPr lang="en-US" dirty="0">
                <a:solidFill>
                  <a:srgbClr val="000000"/>
                </a:solidFill>
                <a:latin typeface="Consolas" panose="020B0609020204030204" pitchFamily="49" charset="0"/>
              </a:rPr>
              <a:t> </a:t>
            </a:r>
            <a:r>
              <a:rPr lang="es-ES" dirty="0" err="1" smtClean="0">
                <a:solidFill>
                  <a:srgbClr val="000000"/>
                </a:solidFill>
                <a:latin typeface="Consolas" panose="020B0609020204030204" pitchFamily="49" charset="0"/>
              </a:rPr>
              <a:t>DoubleLinkedList</a:t>
            </a:r>
            <a:r>
              <a:rPr lang="en-US" dirty="0" smtClean="0">
                <a:solidFill>
                  <a:srgbClr val="000000"/>
                </a:solidFill>
                <a:latin typeface="Consolas" panose="020B0609020204030204" pitchFamily="49" charset="0"/>
              </a:rPr>
              <a:t>(</a:t>
            </a:r>
            <a:r>
              <a:rPr lang="en-US" dirty="0" smtClean="0">
                <a:solidFill>
                  <a:srgbClr val="2B91AF"/>
                </a:solidFill>
                <a:latin typeface="Consolas" panose="020B0609020204030204" pitchFamily="49" charset="0"/>
              </a:rPr>
              <a:t>T</a:t>
            </a:r>
            <a:r>
              <a:rPr lang="en-US" dirty="0" smtClean="0">
                <a:solidFill>
                  <a:srgbClr val="000000"/>
                </a:solidFill>
                <a:latin typeface="Consolas" panose="020B0609020204030204" pitchFamily="49" charset="0"/>
              </a:rPr>
              <a:t> </a:t>
            </a:r>
            <a:r>
              <a:rPr lang="en-US" dirty="0" smtClean="0">
                <a:solidFill>
                  <a:srgbClr val="808080"/>
                </a:solidFill>
                <a:latin typeface="Consolas" panose="020B0609020204030204" pitchFamily="49" charset="0"/>
              </a:rPr>
              <a:t>value</a:t>
            </a:r>
            <a:r>
              <a:rPr lang="en-US" dirty="0" smtClean="0">
                <a:solidFill>
                  <a:srgbClr val="000000"/>
                </a:solidFill>
                <a:latin typeface="Consolas" panose="020B0609020204030204" pitchFamily="49" charset="0"/>
              </a:rPr>
              <a:t>)</a:t>
            </a:r>
            <a:endParaRPr lang="es-E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US" dirty="0">
                <a:solidFill>
                  <a:srgbClr val="000000"/>
                </a:solidFill>
                <a:latin typeface="Consolas" panose="020B0609020204030204" pitchFamily="49" charset="0"/>
              </a:rPr>
              <a:t>{</a:t>
            </a:r>
            <a:endParaRPr lang="es-E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US" dirty="0">
                <a:solidFill>
                  <a:srgbClr val="000000"/>
                </a:solidFill>
                <a:latin typeface="Consolas" panose="020B0609020204030204" pitchFamily="49" charset="0"/>
              </a:rPr>
              <a:t>}</a:t>
            </a:r>
            <a:endParaRPr lang="es-E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01310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8873" y="1454855"/>
            <a:ext cx="11222182" cy="1949252"/>
          </a:xfrm>
          <a:prstGeom prst="rect">
            <a:avLst/>
          </a:prstGeom>
        </p:spPr>
        <p:txBody>
          <a:bodyPr wrap="square">
            <a:spAutoFit/>
          </a:bodyPr>
          <a:lstStyle/>
          <a:p>
            <a:pPr>
              <a:lnSpc>
                <a:spcPct val="150000"/>
              </a:lnSpc>
              <a:spcAft>
                <a:spcPts val="800"/>
              </a:spcAft>
            </a:pPr>
            <a:r>
              <a:rPr lang="es-ES" sz="2800" u="sng" dirty="0" smtClean="0">
                <a:effectLst/>
                <a:latin typeface="Arial" panose="020B0604020202020204" pitchFamily="34" charset="0"/>
                <a:ea typeface="Calibri" panose="020F0502020204030204" pitchFamily="34" charset="0"/>
                <a:cs typeface="Times New Roman" panose="02020603050405020304" pitchFamily="18" charset="0"/>
              </a:rPr>
              <a:t>El operador de asignación (=):</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tabLst>
                <a:tab pos="457200" algn="l"/>
              </a:tabLst>
            </a:pPr>
            <a:r>
              <a:rPr lang="es-ES" sz="2400" dirty="0" smtClean="0">
                <a:latin typeface="Arial" panose="020B0604020202020204" pitchFamily="34" charset="0"/>
                <a:ea typeface="Calibri" panose="020F0502020204030204" pitchFamily="34" charset="0"/>
                <a:cs typeface="Times New Roman" panose="02020603050405020304" pitchFamily="18" charset="0"/>
              </a:rPr>
              <a:t>Es </a:t>
            </a:r>
            <a:r>
              <a:rPr lang="es-ES" sz="2400" dirty="0">
                <a:latin typeface="Arial" panose="020B0604020202020204" pitchFamily="34" charset="0"/>
                <a:ea typeface="Calibri" panose="020F0502020204030204" pitchFamily="34" charset="0"/>
                <a:cs typeface="Times New Roman" panose="02020603050405020304" pitchFamily="18" charset="0"/>
              </a:rPr>
              <a:t>generado por el compilador solo si el programador no lo ha declarado, y realiza una asignación bit a bit sobre los valores miembros de la clase.</a:t>
            </a:r>
            <a:endParaRPr lang="es-E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41436" y="3629602"/>
            <a:ext cx="7252136" cy="1323439"/>
          </a:xfrm>
          <a:prstGeom prst="rect">
            <a:avLst/>
          </a:prstGeom>
        </p:spPr>
        <p:txBody>
          <a:bodyPr wrap="square">
            <a:spAutoFit/>
          </a:bodyPr>
          <a:lstStyle/>
          <a:p>
            <a:r>
              <a:rPr lang="es-ES" sz="2000" dirty="0">
                <a:solidFill>
                  <a:srgbClr val="000000"/>
                </a:solidFill>
                <a:latin typeface="Consolas" panose="020B0609020204030204" pitchFamily="49" charset="0"/>
              </a:rPr>
              <a:t> </a:t>
            </a:r>
            <a:r>
              <a:rPr lang="es-ES" sz="2000" dirty="0" err="1">
                <a:solidFill>
                  <a:srgbClr val="000000"/>
                </a:solidFill>
                <a:latin typeface="Consolas" panose="020B0609020204030204" pitchFamily="49" charset="0"/>
              </a:rPr>
              <a:t>DoubleLinkedList</a:t>
            </a:r>
            <a:r>
              <a:rPr lang="es-ES" sz="2000" dirty="0">
                <a:solidFill>
                  <a:srgbClr val="0000FF"/>
                </a:solidFill>
                <a:latin typeface="Consolas" panose="020B0609020204030204" pitchFamily="49" charset="0"/>
              </a:rPr>
              <a:t>&amp;</a:t>
            </a:r>
            <a:r>
              <a:rPr lang="es-ES" sz="2000" dirty="0">
                <a:solidFill>
                  <a:srgbClr val="000000"/>
                </a:solidFill>
                <a:latin typeface="Consolas" panose="020B0609020204030204" pitchFamily="49" charset="0"/>
              </a:rPr>
              <a:t> </a:t>
            </a:r>
            <a:r>
              <a:rPr lang="es-ES" sz="2000" dirty="0" err="1">
                <a:solidFill>
                  <a:srgbClr val="0000FF"/>
                </a:solidFill>
                <a:latin typeface="Consolas" panose="020B0609020204030204" pitchFamily="49" charset="0"/>
              </a:rPr>
              <a:t>operator</a:t>
            </a:r>
            <a:r>
              <a:rPr lang="es-ES" sz="2000" dirty="0">
                <a:solidFill>
                  <a:srgbClr val="000000"/>
                </a:solidFill>
                <a:latin typeface="Consolas" panose="020B0609020204030204" pitchFamily="49" charset="0"/>
              </a:rPr>
              <a:t>=(</a:t>
            </a:r>
            <a:r>
              <a:rPr lang="es-ES" sz="2000" dirty="0" err="1">
                <a:solidFill>
                  <a:srgbClr val="000000"/>
                </a:solidFill>
                <a:latin typeface="Consolas" panose="020B0609020204030204" pitchFamily="49" charset="0"/>
              </a:rPr>
              <a:t>DoubleLinkedList</a:t>
            </a:r>
            <a:r>
              <a:rPr lang="es-ES" sz="2000" dirty="0">
                <a:solidFill>
                  <a:srgbClr val="0000FF"/>
                </a:solidFill>
                <a:latin typeface="Consolas" panose="020B0609020204030204" pitchFamily="49" charset="0"/>
              </a:rPr>
              <a:t>&amp;</a:t>
            </a:r>
            <a:r>
              <a:rPr lang="es-ES" sz="2000" dirty="0">
                <a:solidFill>
                  <a:srgbClr val="000000"/>
                </a:solidFill>
                <a:latin typeface="Consolas" panose="020B0609020204030204" pitchFamily="49" charset="0"/>
              </a:rPr>
              <a:t> A){</a:t>
            </a:r>
          </a:p>
          <a:p>
            <a:pPr fontAlgn="base">
              <a:spcAft>
                <a:spcPts val="0"/>
              </a:spcAft>
            </a:pPr>
            <a:r>
              <a:rPr lang="en-US" sz="20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s-ES" sz="2000" dirty="0" smtClean="0">
              <a:effectLst/>
              <a:latin typeface="Times New Roman" panose="02020603050405020304" pitchFamily="18" charset="0"/>
              <a:ea typeface="Times New Roman" panose="02020603050405020304" pitchFamily="18" charset="0"/>
            </a:endParaRPr>
          </a:p>
          <a:p>
            <a:pPr fontAlgn="base">
              <a:spcAft>
                <a:spcPts val="0"/>
              </a:spcAf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a:t>
            </a:r>
            <a:endParaRPr lang="es-ES" sz="2000" dirty="0" smtClean="0">
              <a:effectLst/>
              <a:latin typeface="Times New Roman" panose="02020603050405020304" pitchFamily="18" charset="0"/>
              <a:ea typeface="Times New Roman" panose="02020603050405020304" pitchFamily="18" charset="0"/>
            </a:endParaRPr>
          </a:p>
          <a:p>
            <a:pPr fontAlgn="base">
              <a:spcAft>
                <a:spcPts val="0"/>
              </a:spcAft>
            </a:pPr>
            <a:r>
              <a:rPr lang="en-US" sz="20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s-ES" sz="2000" dirty="0" smtClean="0">
              <a:effectLst/>
              <a:latin typeface="Times New Roman" panose="02020603050405020304" pitchFamily="18" charset="0"/>
              <a:ea typeface="Times New Roman" panose="02020603050405020304" pitchFamily="18" charset="0"/>
            </a:endParaRPr>
          </a:p>
        </p:txBody>
      </p:sp>
      <p:sp>
        <p:nvSpPr>
          <p:cNvPr id="4" name="Rectangle 3"/>
          <p:cNvSpPr/>
          <p:nvPr/>
        </p:nvSpPr>
        <p:spPr>
          <a:xfrm>
            <a:off x="6517847" y="4180344"/>
            <a:ext cx="8869297" cy="2677656"/>
          </a:xfrm>
          <a:prstGeom prst="rect">
            <a:avLst/>
          </a:prstGeom>
        </p:spPr>
        <p:txBody>
          <a:bodyPr wrap="square">
            <a:spAutoFit/>
          </a:bodyPr>
          <a:lstStyle/>
          <a:p>
            <a:r>
              <a:rPr lang="es-ES" sz="2400" dirty="0">
                <a:solidFill>
                  <a:srgbClr val="008000"/>
                </a:solidFill>
                <a:latin typeface="Consolas" panose="020B0609020204030204" pitchFamily="49" charset="0"/>
              </a:rPr>
              <a:t> </a:t>
            </a:r>
            <a:r>
              <a:rPr lang="es-ES" sz="2000" dirty="0">
                <a:solidFill>
                  <a:srgbClr val="008000"/>
                </a:solidFill>
                <a:latin typeface="Consolas" panose="020B0609020204030204" pitchFamily="49" charset="0"/>
              </a:rPr>
              <a:t> // Single </a:t>
            </a:r>
            <a:r>
              <a:rPr lang="es-ES" sz="2000" dirty="0" err="1">
                <a:solidFill>
                  <a:srgbClr val="008000"/>
                </a:solidFill>
                <a:latin typeface="Consolas" panose="020B0609020204030204" pitchFamily="49" charset="0"/>
              </a:rPr>
              <a:t>Argument</a:t>
            </a:r>
            <a:r>
              <a:rPr lang="es-ES" sz="2000" dirty="0">
                <a:solidFill>
                  <a:srgbClr val="008000"/>
                </a:solidFill>
                <a:latin typeface="Consolas" panose="020B0609020204030204" pitchFamily="49" charset="0"/>
              </a:rPr>
              <a:t> constructor</a:t>
            </a:r>
            <a:endParaRPr lang="es-ES" sz="2000" dirty="0">
              <a:solidFill>
                <a:srgbClr val="000000"/>
              </a:solidFill>
              <a:latin typeface="Consolas" panose="020B0609020204030204" pitchFamily="49" charset="0"/>
            </a:endParaRPr>
          </a:p>
          <a:p>
            <a:r>
              <a:rPr lang="es-ES" sz="2000" dirty="0">
                <a:solidFill>
                  <a:srgbClr val="000000"/>
                </a:solidFill>
                <a:latin typeface="Consolas" panose="020B0609020204030204" pitchFamily="49" charset="0"/>
              </a:rPr>
              <a:t>    </a:t>
            </a:r>
            <a:r>
              <a:rPr lang="es-ES" sz="2000" dirty="0" err="1">
                <a:solidFill>
                  <a:srgbClr val="000000"/>
                </a:solidFill>
                <a:latin typeface="Consolas" panose="020B0609020204030204" pitchFamily="49" charset="0"/>
              </a:rPr>
              <a:t>DoubleLinkedList</a:t>
            </a:r>
            <a:r>
              <a:rPr lang="es-ES" sz="2000" dirty="0">
                <a:solidFill>
                  <a:srgbClr val="000000"/>
                </a:solidFill>
                <a:latin typeface="Consolas" panose="020B0609020204030204" pitchFamily="49" charset="0"/>
              </a:rPr>
              <a:t>&lt;</a:t>
            </a:r>
            <a:r>
              <a:rPr lang="es-ES" sz="2000" dirty="0" err="1">
                <a:solidFill>
                  <a:srgbClr val="0000FF"/>
                </a:solidFill>
                <a:latin typeface="Consolas" panose="020B0609020204030204" pitchFamily="49" charset="0"/>
              </a:rPr>
              <a:t>int</a:t>
            </a:r>
            <a:r>
              <a:rPr lang="es-ES" sz="2000" dirty="0">
                <a:solidFill>
                  <a:srgbClr val="000000"/>
                </a:solidFill>
                <a:latin typeface="Consolas" panose="020B0609020204030204" pitchFamily="49" charset="0"/>
              </a:rPr>
              <a:t>&gt; b7 = </a:t>
            </a:r>
            <a:r>
              <a:rPr lang="es-ES" sz="2000" dirty="0">
                <a:solidFill>
                  <a:srgbClr val="09885A"/>
                </a:solidFill>
                <a:latin typeface="Consolas" panose="020B0609020204030204" pitchFamily="49" charset="0"/>
              </a:rPr>
              <a:t>7</a:t>
            </a:r>
            <a:r>
              <a:rPr lang="es-ES" sz="2000" dirty="0">
                <a:solidFill>
                  <a:srgbClr val="000000"/>
                </a:solidFill>
                <a:latin typeface="Consolas" panose="020B0609020204030204" pitchFamily="49" charset="0"/>
              </a:rPr>
              <a:t>;</a:t>
            </a:r>
          </a:p>
          <a:p>
            <a:r>
              <a:rPr lang="es-ES" sz="2000" dirty="0">
                <a:solidFill>
                  <a:srgbClr val="000000"/>
                </a:solidFill>
                <a:latin typeface="Consolas" panose="020B0609020204030204" pitchFamily="49" charset="0"/>
              </a:rPr>
              <a:t>    b7.print_list</a:t>
            </a:r>
            <a:r>
              <a:rPr lang="es-ES" sz="2000" dirty="0" smtClean="0">
                <a:solidFill>
                  <a:srgbClr val="000000"/>
                </a:solidFill>
                <a:latin typeface="Consolas" panose="020B0609020204030204" pitchFamily="49" charset="0"/>
              </a:rPr>
              <a:t>();</a:t>
            </a:r>
            <a:r>
              <a:rPr lang="es-ES" sz="2000" dirty="0">
                <a:solidFill>
                  <a:srgbClr val="000000"/>
                </a:solidFill>
                <a:latin typeface="Consolas" panose="020B0609020204030204" pitchFamily="49" charset="0"/>
              </a:rPr>
              <a:t/>
            </a:r>
            <a:br>
              <a:rPr lang="es-ES" sz="2000" dirty="0">
                <a:solidFill>
                  <a:srgbClr val="000000"/>
                </a:solidFill>
                <a:latin typeface="Consolas" panose="020B0609020204030204" pitchFamily="49" charset="0"/>
              </a:rPr>
            </a:br>
            <a:r>
              <a:rPr lang="es-ES" sz="2000" dirty="0">
                <a:solidFill>
                  <a:srgbClr val="008000"/>
                </a:solidFill>
                <a:latin typeface="Consolas" panose="020B0609020204030204" pitchFamily="49" charset="0"/>
              </a:rPr>
              <a:t>    // </a:t>
            </a:r>
            <a:r>
              <a:rPr lang="es-ES" sz="2000" dirty="0" err="1">
                <a:solidFill>
                  <a:srgbClr val="008000"/>
                </a:solidFill>
                <a:latin typeface="Consolas" panose="020B0609020204030204" pitchFamily="49" charset="0"/>
              </a:rPr>
              <a:t>Assign</a:t>
            </a:r>
            <a:r>
              <a:rPr lang="es-ES" sz="2000" dirty="0">
                <a:solidFill>
                  <a:srgbClr val="008000"/>
                </a:solidFill>
                <a:latin typeface="Consolas" panose="020B0609020204030204" pitchFamily="49" charset="0"/>
              </a:rPr>
              <a:t> </a:t>
            </a:r>
            <a:r>
              <a:rPr lang="es-ES" sz="2000" dirty="0" err="1">
                <a:solidFill>
                  <a:srgbClr val="008000"/>
                </a:solidFill>
                <a:latin typeface="Consolas" panose="020B0609020204030204" pitchFamily="49" charset="0"/>
              </a:rPr>
              <a:t>by</a:t>
            </a:r>
            <a:r>
              <a:rPr lang="es-ES" sz="2000" dirty="0">
                <a:solidFill>
                  <a:srgbClr val="008000"/>
                </a:solidFill>
                <a:latin typeface="Consolas" panose="020B0609020204030204" pitchFamily="49" charset="0"/>
              </a:rPr>
              <a:t> </a:t>
            </a:r>
            <a:r>
              <a:rPr lang="es-ES" sz="2000" dirty="0" err="1">
                <a:solidFill>
                  <a:srgbClr val="008000"/>
                </a:solidFill>
                <a:latin typeface="Consolas" panose="020B0609020204030204" pitchFamily="49" charset="0"/>
              </a:rPr>
              <a:t>Copy</a:t>
            </a:r>
            <a:endParaRPr lang="es-ES" sz="2000" dirty="0">
              <a:solidFill>
                <a:srgbClr val="000000"/>
              </a:solidFill>
              <a:latin typeface="Consolas" panose="020B0609020204030204" pitchFamily="49" charset="0"/>
            </a:endParaRPr>
          </a:p>
          <a:p>
            <a:r>
              <a:rPr lang="es-ES" sz="2000" dirty="0">
                <a:solidFill>
                  <a:srgbClr val="000000"/>
                </a:solidFill>
                <a:latin typeface="Consolas" panose="020B0609020204030204" pitchFamily="49" charset="0"/>
              </a:rPr>
              <a:t>    </a:t>
            </a:r>
            <a:r>
              <a:rPr lang="es-ES" sz="2000" dirty="0" err="1">
                <a:solidFill>
                  <a:srgbClr val="000000"/>
                </a:solidFill>
                <a:latin typeface="Consolas" panose="020B0609020204030204" pitchFamily="49" charset="0"/>
              </a:rPr>
              <a:t>DoubleLinkedList</a:t>
            </a:r>
            <a:r>
              <a:rPr lang="es-ES" sz="2000" dirty="0">
                <a:solidFill>
                  <a:srgbClr val="000000"/>
                </a:solidFill>
                <a:latin typeface="Consolas" panose="020B0609020204030204" pitchFamily="49" charset="0"/>
              </a:rPr>
              <a:t>&lt;</a:t>
            </a:r>
            <a:r>
              <a:rPr lang="es-ES" sz="2000" dirty="0" err="1">
                <a:solidFill>
                  <a:srgbClr val="0000FF"/>
                </a:solidFill>
                <a:latin typeface="Consolas" panose="020B0609020204030204" pitchFamily="49" charset="0"/>
              </a:rPr>
              <a:t>int</a:t>
            </a:r>
            <a:r>
              <a:rPr lang="es-ES" sz="2000" dirty="0">
                <a:solidFill>
                  <a:srgbClr val="000000"/>
                </a:solidFill>
                <a:latin typeface="Consolas" panose="020B0609020204030204" pitchFamily="49" charset="0"/>
              </a:rPr>
              <a:t>&gt; b8</a:t>
            </a:r>
            <a:r>
              <a:rPr lang="es-ES" sz="2000" dirty="0" smtClean="0">
                <a:solidFill>
                  <a:srgbClr val="000000"/>
                </a:solidFill>
                <a:latin typeface="Consolas" panose="020B0609020204030204" pitchFamily="49" charset="0"/>
              </a:rPr>
              <a:t>;</a:t>
            </a:r>
            <a:r>
              <a:rPr lang="es-ES" sz="2000" dirty="0">
                <a:solidFill>
                  <a:srgbClr val="000000"/>
                </a:solidFill>
                <a:latin typeface="Consolas" panose="020B0609020204030204" pitchFamily="49" charset="0"/>
              </a:rPr>
              <a:t/>
            </a:r>
            <a:br>
              <a:rPr lang="es-ES" sz="2000" dirty="0">
                <a:solidFill>
                  <a:srgbClr val="000000"/>
                </a:solidFill>
                <a:latin typeface="Consolas" panose="020B0609020204030204" pitchFamily="49" charset="0"/>
              </a:rPr>
            </a:br>
            <a:r>
              <a:rPr lang="es-ES" sz="2000" dirty="0">
                <a:solidFill>
                  <a:srgbClr val="000000"/>
                </a:solidFill>
                <a:latin typeface="Consolas" panose="020B0609020204030204" pitchFamily="49" charset="0"/>
              </a:rPr>
              <a:t>    b8 = b7</a:t>
            </a:r>
            <a:r>
              <a:rPr lang="es-ES" sz="2000" dirty="0" smtClean="0">
                <a:solidFill>
                  <a:srgbClr val="000000"/>
                </a:solidFill>
                <a:latin typeface="Consolas" panose="020B0609020204030204" pitchFamily="49" charset="0"/>
              </a:rPr>
              <a:t>;</a:t>
            </a:r>
            <a:r>
              <a:rPr lang="es-ES" sz="2000" dirty="0">
                <a:solidFill>
                  <a:srgbClr val="000000"/>
                </a:solidFill>
                <a:latin typeface="Consolas" panose="020B0609020204030204" pitchFamily="49" charset="0"/>
              </a:rPr>
              <a:t/>
            </a:r>
            <a:br>
              <a:rPr lang="es-ES" sz="2000" dirty="0">
                <a:solidFill>
                  <a:srgbClr val="000000"/>
                </a:solidFill>
                <a:latin typeface="Consolas" panose="020B0609020204030204" pitchFamily="49" charset="0"/>
              </a:rPr>
            </a:br>
            <a:r>
              <a:rPr lang="es-ES" sz="2000" dirty="0">
                <a:solidFill>
                  <a:srgbClr val="000000"/>
                </a:solidFill>
                <a:latin typeface="Consolas" panose="020B0609020204030204" pitchFamily="49" charset="0"/>
              </a:rPr>
              <a:t>    b8.print_list();</a:t>
            </a:r>
          </a:p>
          <a:p>
            <a:r>
              <a:rPr lang="es-ES" sz="2400" dirty="0">
                <a:solidFill>
                  <a:srgbClr val="008000"/>
                </a:solidFill>
                <a:latin typeface="Consolas" panose="020B0609020204030204" pitchFamily="49" charset="0"/>
              </a:rPr>
              <a:t>  </a:t>
            </a:r>
            <a:endParaRPr lang="es-E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580842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59169"/>
            <a:ext cx="12548777" cy="707886"/>
          </a:xfrm>
          <a:prstGeom prst="rect">
            <a:avLst/>
          </a:prstGeom>
        </p:spPr>
        <p:txBody>
          <a:bodyPr wrap="square">
            <a:spAutoFit/>
          </a:bodyPr>
          <a:lstStyle/>
          <a:p>
            <a:r>
              <a:rPr lang="en-US" sz="2000" dirty="0">
                <a:solidFill>
                  <a:srgbClr val="008000"/>
                </a:solidFill>
                <a:latin typeface="Consolas" panose="020B0609020204030204" pitchFamily="49" charset="0"/>
              </a:rPr>
              <a:t>    //Assign by movement</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DoubleLinkedList</a:t>
            </a:r>
            <a:r>
              <a:rPr lang="en-US" sz="2000" dirty="0">
                <a:solidFill>
                  <a:srgbClr val="0000FF"/>
                </a:solidFill>
                <a:latin typeface="Consolas" panose="020B0609020204030204" pitchFamily="49" charset="0"/>
              </a:rPr>
              <a:t>&amp;</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operator</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DoubleLinkedList</a:t>
            </a:r>
            <a:r>
              <a:rPr lang="en-US" sz="2000" dirty="0">
                <a:solidFill>
                  <a:srgbClr val="0000FF"/>
                </a:solidFill>
                <a:latin typeface="Consolas" panose="020B0609020204030204" pitchFamily="49" charset="0"/>
              </a:rPr>
              <a:t>&amp;&amp;</a:t>
            </a:r>
            <a:r>
              <a:rPr lang="en-US" sz="2000" dirty="0">
                <a:solidFill>
                  <a:srgbClr val="000000"/>
                </a:solidFill>
                <a:latin typeface="Consolas" panose="020B0609020204030204" pitchFamily="49" charset="0"/>
              </a:rPr>
              <a:t> A</a:t>
            </a:r>
            <a:r>
              <a:rPr lang="en-US" sz="2000" dirty="0" smtClean="0">
                <a:solidFill>
                  <a:srgbClr val="000000"/>
                </a:solidFill>
                <a:latin typeface="Consolas" panose="020B0609020204030204" pitchFamily="49" charset="0"/>
              </a:rPr>
              <a:t>){…}</a:t>
            </a:r>
            <a:endParaRPr lang="en-US" sz="2000" b="0" dirty="0">
              <a:solidFill>
                <a:srgbClr val="000000"/>
              </a:solidFill>
              <a:effectLst/>
              <a:latin typeface="Consolas" panose="020B0609020204030204" pitchFamily="49" charset="0"/>
            </a:endParaRPr>
          </a:p>
        </p:txBody>
      </p:sp>
      <p:sp>
        <p:nvSpPr>
          <p:cNvPr id="4" name="TextBox 3"/>
          <p:cNvSpPr txBox="1"/>
          <p:nvPr/>
        </p:nvSpPr>
        <p:spPr>
          <a:xfrm>
            <a:off x="665018" y="1565563"/>
            <a:ext cx="9587347" cy="584775"/>
          </a:xfrm>
          <a:prstGeom prst="rect">
            <a:avLst/>
          </a:prstGeom>
          <a:noFill/>
        </p:spPr>
        <p:txBody>
          <a:bodyPr wrap="square" rtlCol="0">
            <a:spAutoFit/>
          </a:bodyPr>
          <a:lstStyle/>
          <a:p>
            <a:r>
              <a:rPr lang="en-CA" sz="3200" b="1" dirty="0" smtClean="0"/>
              <a:t>Constructor </a:t>
            </a:r>
            <a:r>
              <a:rPr lang="en-CA" sz="3200" b="1" i="1" dirty="0" smtClean="0"/>
              <a:t>move</a:t>
            </a:r>
            <a:r>
              <a:rPr lang="en-CA" sz="3200" b="1" dirty="0" smtClean="0"/>
              <a:t> y el </a:t>
            </a:r>
            <a:r>
              <a:rPr lang="en-CA" sz="3200" b="1" dirty="0" err="1" smtClean="0"/>
              <a:t>operador</a:t>
            </a:r>
            <a:r>
              <a:rPr lang="en-CA" sz="3200" b="1" dirty="0" smtClean="0"/>
              <a:t> de </a:t>
            </a:r>
            <a:r>
              <a:rPr lang="en-CA" sz="3200" b="1" dirty="0" err="1" smtClean="0"/>
              <a:t>asignaci</a:t>
            </a:r>
            <a:r>
              <a:rPr lang="es-ES" sz="3200" b="1" dirty="0" err="1" smtClean="0"/>
              <a:t>ó</a:t>
            </a:r>
            <a:r>
              <a:rPr lang="en-CA" sz="3200" b="1" dirty="0" smtClean="0"/>
              <a:t>n </a:t>
            </a:r>
            <a:r>
              <a:rPr lang="en-CA" sz="3200" b="1" i="1" dirty="0" smtClean="0"/>
              <a:t>move</a:t>
            </a:r>
            <a:endParaRPr lang="es-ES" sz="3200" b="1" i="1" dirty="0"/>
          </a:p>
        </p:txBody>
      </p:sp>
      <p:sp>
        <p:nvSpPr>
          <p:cNvPr id="3" name="Rectangle 2"/>
          <p:cNvSpPr/>
          <p:nvPr/>
        </p:nvSpPr>
        <p:spPr>
          <a:xfrm>
            <a:off x="665018" y="3400368"/>
            <a:ext cx="10163505" cy="707886"/>
          </a:xfrm>
          <a:prstGeom prst="rect">
            <a:avLst/>
          </a:prstGeom>
        </p:spPr>
        <p:txBody>
          <a:bodyPr wrap="square">
            <a:spAutoFit/>
          </a:bodyPr>
          <a:lstStyle/>
          <a:p>
            <a:r>
              <a:rPr lang="en-US" sz="2000" dirty="0">
                <a:solidFill>
                  <a:srgbClr val="008000"/>
                </a:solidFill>
                <a:latin typeface="Consolas" panose="020B0609020204030204" pitchFamily="49" charset="0"/>
              </a:rPr>
              <a:t>// Movement Constructor</a:t>
            </a:r>
            <a:endParaRPr lang="en-US" sz="2000" dirty="0">
              <a:solidFill>
                <a:srgbClr val="000000"/>
              </a:solidFill>
              <a:latin typeface="Consolas" panose="020B0609020204030204" pitchFamily="49" charset="0"/>
            </a:endParaRPr>
          </a:p>
          <a:p>
            <a:r>
              <a:rPr lang="en-US" sz="2000" dirty="0" err="1" smtClean="0">
                <a:solidFill>
                  <a:srgbClr val="000000"/>
                </a:solidFill>
                <a:latin typeface="Consolas" panose="020B0609020204030204" pitchFamily="49" charset="0"/>
              </a:rPr>
              <a:t>DoubleLinkedList</a:t>
            </a:r>
            <a:r>
              <a:rPr lang="en-US" sz="2000" dirty="0" smtClean="0">
                <a:solidFill>
                  <a:srgbClr val="000000"/>
                </a:solidFill>
                <a:latin typeface="Consolas" panose="020B0609020204030204" pitchFamily="49" charset="0"/>
              </a:rPr>
              <a:t>(</a:t>
            </a:r>
            <a:r>
              <a:rPr lang="en-US" sz="2000" dirty="0" err="1" smtClean="0">
                <a:solidFill>
                  <a:srgbClr val="000000"/>
                </a:solidFill>
                <a:latin typeface="Consolas" panose="020B0609020204030204" pitchFamily="49" charset="0"/>
              </a:rPr>
              <a:t>DoubleLinkedList</a:t>
            </a:r>
            <a:r>
              <a:rPr lang="en-US" sz="2000" dirty="0">
                <a:solidFill>
                  <a:srgbClr val="0000FF"/>
                </a:solidFill>
                <a:latin typeface="Consolas" panose="020B0609020204030204" pitchFamily="49" charset="0"/>
              </a:rPr>
              <a:t>&amp;&amp;</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lst</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noexcept</a:t>
            </a: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a:t>
            </a:r>
            <a:endParaRPr lang="en-US" sz="2000" b="0" dirty="0">
              <a:solidFill>
                <a:srgbClr val="000000"/>
              </a:solidFill>
              <a:effectLst/>
              <a:latin typeface="Consolas" panose="020B0609020204030204" pitchFamily="49" charset="0"/>
            </a:endParaRPr>
          </a:p>
        </p:txBody>
      </p:sp>
      <p:sp>
        <p:nvSpPr>
          <p:cNvPr id="5" name="Rectangle 4"/>
          <p:cNvSpPr/>
          <p:nvPr/>
        </p:nvSpPr>
        <p:spPr>
          <a:xfrm>
            <a:off x="665018" y="4254706"/>
            <a:ext cx="8794292" cy="923330"/>
          </a:xfrm>
          <a:prstGeom prst="rect">
            <a:avLst/>
          </a:prstGeom>
        </p:spPr>
        <p:txBody>
          <a:bodyPr wrap="square">
            <a:spAutoFit/>
          </a:bodyPr>
          <a:lstStyle/>
          <a:p>
            <a:r>
              <a:rPr lang="es-ES" dirty="0">
                <a:solidFill>
                  <a:srgbClr val="008000"/>
                </a:solidFill>
                <a:latin typeface="Consolas" panose="020B0609020204030204" pitchFamily="49" charset="0"/>
              </a:rPr>
              <a:t>//</a:t>
            </a:r>
            <a:r>
              <a:rPr lang="es-ES" dirty="0" err="1">
                <a:solidFill>
                  <a:srgbClr val="008000"/>
                </a:solidFill>
                <a:latin typeface="Consolas" panose="020B0609020204030204" pitchFamily="49" charset="0"/>
              </a:rPr>
              <a:t>Testing</a:t>
            </a:r>
            <a:r>
              <a:rPr lang="es-ES" dirty="0">
                <a:solidFill>
                  <a:srgbClr val="008000"/>
                </a:solidFill>
                <a:latin typeface="Consolas" panose="020B0609020204030204" pitchFamily="49" charset="0"/>
              </a:rPr>
              <a:t> Constructor </a:t>
            </a:r>
            <a:r>
              <a:rPr lang="es-ES" dirty="0" err="1">
                <a:solidFill>
                  <a:srgbClr val="008000"/>
                </a:solidFill>
                <a:latin typeface="Consolas" panose="020B0609020204030204" pitchFamily="49" charset="0"/>
              </a:rPr>
              <a:t>by</a:t>
            </a:r>
            <a:r>
              <a:rPr lang="es-ES" dirty="0">
                <a:solidFill>
                  <a:srgbClr val="008000"/>
                </a:solidFill>
                <a:latin typeface="Consolas" panose="020B0609020204030204" pitchFamily="49" charset="0"/>
              </a:rPr>
              <a:t> </a:t>
            </a:r>
            <a:r>
              <a:rPr lang="es-ES" dirty="0" err="1">
                <a:solidFill>
                  <a:srgbClr val="008000"/>
                </a:solidFill>
                <a:latin typeface="Consolas" panose="020B0609020204030204" pitchFamily="49" charset="0"/>
              </a:rPr>
              <a:t>Movement</a:t>
            </a:r>
            <a:endParaRPr lang="es-ES" dirty="0">
              <a:solidFill>
                <a:srgbClr val="000000"/>
              </a:solidFill>
              <a:latin typeface="Consolas" panose="020B0609020204030204" pitchFamily="49" charset="0"/>
            </a:endParaRPr>
          </a:p>
          <a:p>
            <a:r>
              <a:rPr lang="es-ES" dirty="0">
                <a:solidFill>
                  <a:srgbClr val="000000"/>
                </a:solidFill>
                <a:latin typeface="Consolas" panose="020B0609020204030204" pitchFamily="49" charset="0"/>
              </a:rPr>
              <a:t>    </a:t>
            </a:r>
            <a:r>
              <a:rPr lang="es-ES" dirty="0" err="1" smtClean="0">
                <a:solidFill>
                  <a:srgbClr val="000000"/>
                </a:solidFill>
                <a:latin typeface="Consolas" panose="020B0609020204030204" pitchFamily="49" charset="0"/>
              </a:rPr>
              <a:t>DoubleLinkedList</a:t>
            </a:r>
            <a:r>
              <a:rPr lang="es-ES" dirty="0" smtClean="0">
                <a:solidFill>
                  <a:srgbClr val="000000"/>
                </a:solidFill>
                <a:latin typeface="Consolas" panose="020B0609020204030204" pitchFamily="49" charset="0"/>
              </a:rPr>
              <a:t>&lt;</a:t>
            </a:r>
            <a:r>
              <a:rPr lang="es-ES" dirty="0" err="1" smtClean="0">
                <a:solidFill>
                  <a:srgbClr val="0000FF"/>
                </a:solidFill>
                <a:latin typeface="Consolas" panose="020B0609020204030204" pitchFamily="49" charset="0"/>
              </a:rPr>
              <a:t>int</a:t>
            </a:r>
            <a:r>
              <a:rPr lang="es-ES" dirty="0">
                <a:solidFill>
                  <a:srgbClr val="000000"/>
                </a:solidFill>
                <a:latin typeface="Consolas" panose="020B0609020204030204" pitchFamily="49" charset="0"/>
              </a:rPr>
              <a:t>&gt; b2 = {</a:t>
            </a:r>
            <a:r>
              <a:rPr lang="es-ES" dirty="0">
                <a:solidFill>
                  <a:srgbClr val="09885A"/>
                </a:solidFill>
                <a:latin typeface="Consolas" panose="020B0609020204030204" pitchFamily="49" charset="0"/>
              </a:rPr>
              <a:t>1</a:t>
            </a:r>
            <a:r>
              <a:rPr lang="es-ES" dirty="0">
                <a:solidFill>
                  <a:srgbClr val="000000"/>
                </a:solidFill>
                <a:latin typeface="Consolas" panose="020B0609020204030204" pitchFamily="49" charset="0"/>
              </a:rPr>
              <a:t>, </a:t>
            </a:r>
            <a:r>
              <a:rPr lang="es-ES" dirty="0">
                <a:solidFill>
                  <a:srgbClr val="09885A"/>
                </a:solidFill>
                <a:latin typeface="Consolas" panose="020B0609020204030204" pitchFamily="49" charset="0"/>
              </a:rPr>
              <a:t>2</a:t>
            </a:r>
            <a:r>
              <a:rPr lang="es-ES" dirty="0">
                <a:solidFill>
                  <a:srgbClr val="000000"/>
                </a:solidFill>
                <a:latin typeface="Consolas" panose="020B0609020204030204" pitchFamily="49" charset="0"/>
              </a:rPr>
              <a:t>, </a:t>
            </a:r>
            <a:r>
              <a:rPr lang="es-ES" dirty="0">
                <a:solidFill>
                  <a:srgbClr val="09885A"/>
                </a:solidFill>
                <a:latin typeface="Consolas" panose="020B0609020204030204" pitchFamily="49" charset="0"/>
              </a:rPr>
              <a:t>3</a:t>
            </a:r>
            <a:r>
              <a:rPr lang="es-ES"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DoubleLinkedList</a:t>
            </a:r>
            <a:r>
              <a:rPr lang="es-ES" dirty="0">
                <a:solidFill>
                  <a:srgbClr val="000000"/>
                </a:solidFill>
                <a:latin typeface="Consolas" panose="020B0609020204030204" pitchFamily="49" charset="0"/>
              </a:rPr>
              <a:t>&lt;</a:t>
            </a:r>
            <a:r>
              <a:rPr lang="es-ES" dirty="0" err="1">
                <a:solidFill>
                  <a:srgbClr val="0000FF"/>
                </a:solidFill>
                <a:latin typeface="Consolas" panose="020B0609020204030204" pitchFamily="49" charset="0"/>
              </a:rPr>
              <a:t>int</a:t>
            </a:r>
            <a:r>
              <a:rPr lang="es-ES" dirty="0">
                <a:solidFill>
                  <a:srgbClr val="000000"/>
                </a:solidFill>
                <a:latin typeface="Consolas" panose="020B0609020204030204" pitchFamily="49" charset="0"/>
              </a:rPr>
              <a:t>&gt; b3 = </a:t>
            </a:r>
            <a:r>
              <a:rPr lang="es-ES" dirty="0" err="1">
                <a:solidFill>
                  <a:srgbClr val="000000"/>
                </a:solidFill>
                <a:latin typeface="Consolas" panose="020B0609020204030204" pitchFamily="49" charset="0"/>
              </a:rPr>
              <a:t>std</a:t>
            </a:r>
            <a:r>
              <a:rPr lang="es-ES" dirty="0">
                <a:solidFill>
                  <a:srgbClr val="000000"/>
                </a:solidFill>
                <a:latin typeface="Consolas" panose="020B0609020204030204" pitchFamily="49" charset="0"/>
              </a:rPr>
              <a:t>::</a:t>
            </a:r>
            <a:r>
              <a:rPr lang="es-ES" dirty="0" err="1">
                <a:solidFill>
                  <a:srgbClr val="000000"/>
                </a:solidFill>
                <a:latin typeface="Consolas" panose="020B0609020204030204" pitchFamily="49" charset="0"/>
              </a:rPr>
              <a:t>move</a:t>
            </a:r>
            <a:r>
              <a:rPr lang="es-ES" dirty="0">
                <a:solidFill>
                  <a:srgbClr val="000000"/>
                </a:solidFill>
                <a:latin typeface="Consolas" panose="020B0609020204030204" pitchFamily="49" charset="0"/>
              </a:rPr>
              <a:t>(b2</a:t>
            </a:r>
            <a:r>
              <a:rPr lang="es-ES" dirty="0" smtClean="0">
                <a:solidFill>
                  <a:srgbClr val="000000"/>
                </a:solidFill>
                <a:latin typeface="Consolas" panose="020B0609020204030204" pitchFamily="49" charset="0"/>
              </a:rPr>
              <a:t>);</a:t>
            </a:r>
            <a:endParaRPr lang="es-E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3748856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6234" y="2672366"/>
            <a:ext cx="9201807" cy="2031325"/>
          </a:xfrm>
          <a:prstGeom prst="rect">
            <a:avLst/>
          </a:prstGeom>
        </p:spPr>
        <p:txBody>
          <a:bodyPr wrap="square">
            <a:spAutoFit/>
          </a:bodyPr>
          <a:lstStyle/>
          <a:p>
            <a:r>
              <a:rPr lang="es-ES" dirty="0">
                <a:solidFill>
                  <a:srgbClr val="008000"/>
                </a:solidFill>
                <a:latin typeface="Consolas" panose="020B0609020204030204" pitchFamily="49" charset="0"/>
              </a:rPr>
              <a:t>//Constructor </a:t>
            </a:r>
            <a:r>
              <a:rPr lang="es-ES" dirty="0" err="1">
                <a:solidFill>
                  <a:srgbClr val="008000"/>
                </a:solidFill>
                <a:latin typeface="Consolas" panose="020B0609020204030204" pitchFamily="49" charset="0"/>
              </a:rPr>
              <a:t>for</a:t>
            </a:r>
            <a:r>
              <a:rPr lang="es-ES" dirty="0">
                <a:solidFill>
                  <a:srgbClr val="008000"/>
                </a:solidFill>
                <a:latin typeface="Consolas" panose="020B0609020204030204" pitchFamily="49" charset="0"/>
              </a:rPr>
              <a:t> </a:t>
            </a:r>
            <a:r>
              <a:rPr lang="es-ES" dirty="0" err="1">
                <a:solidFill>
                  <a:srgbClr val="008000"/>
                </a:solidFill>
                <a:latin typeface="Consolas" panose="020B0609020204030204" pitchFamily="49" charset="0"/>
              </a:rPr>
              <a:t>List-initialization</a:t>
            </a:r>
            <a:endParaRPr lang="es-ES" dirty="0">
              <a:solidFill>
                <a:srgbClr val="000000"/>
              </a:solidFill>
              <a:latin typeface="Consolas" panose="020B0609020204030204" pitchFamily="49" charset="0"/>
            </a:endParaRPr>
          </a:p>
          <a:p>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DoubleLinkedList</a:t>
            </a:r>
            <a:r>
              <a:rPr lang="es-ES" dirty="0">
                <a:solidFill>
                  <a:srgbClr val="000000"/>
                </a:solidFill>
                <a:latin typeface="Consolas" panose="020B0609020204030204" pitchFamily="49" charset="0"/>
              </a:rPr>
              <a:t>(</a:t>
            </a:r>
            <a:r>
              <a:rPr lang="es-ES" dirty="0" err="1">
                <a:solidFill>
                  <a:srgbClr val="000000"/>
                </a:solidFill>
                <a:latin typeface="Consolas" panose="020B0609020204030204" pitchFamily="49" charset="0"/>
              </a:rPr>
              <a:t>std</a:t>
            </a:r>
            <a:r>
              <a:rPr lang="es-ES" dirty="0">
                <a:solidFill>
                  <a:srgbClr val="000000"/>
                </a:solidFill>
                <a:latin typeface="Consolas" panose="020B0609020204030204" pitchFamily="49" charset="0"/>
              </a:rPr>
              <a:t>::</a:t>
            </a:r>
            <a:r>
              <a:rPr lang="es-ES" dirty="0" err="1">
                <a:solidFill>
                  <a:srgbClr val="000000"/>
                </a:solidFill>
                <a:latin typeface="Consolas" panose="020B0609020204030204" pitchFamily="49" charset="0"/>
              </a:rPr>
              <a:t>initializer_list</a:t>
            </a:r>
            <a:r>
              <a:rPr lang="es-ES" dirty="0">
                <a:solidFill>
                  <a:srgbClr val="000000"/>
                </a:solidFill>
                <a:latin typeface="Consolas" panose="020B0609020204030204" pitchFamily="49" charset="0"/>
              </a:rPr>
              <a:t>&lt;T&gt; a){</a:t>
            </a:r>
          </a:p>
          <a:p>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cout</a:t>
            </a:r>
            <a:r>
              <a:rPr lang="es-ES" dirty="0">
                <a:solidFill>
                  <a:srgbClr val="000000"/>
                </a:solidFill>
                <a:latin typeface="Consolas" panose="020B0609020204030204" pitchFamily="49" charset="0"/>
              </a:rPr>
              <a:t> &lt;&lt; </a:t>
            </a:r>
            <a:r>
              <a:rPr lang="es-ES" dirty="0">
                <a:solidFill>
                  <a:srgbClr val="A31515"/>
                </a:solidFill>
                <a:latin typeface="Consolas" panose="020B0609020204030204" pitchFamily="49" charset="0"/>
              </a:rPr>
              <a:t>"</a:t>
            </a:r>
            <a:r>
              <a:rPr lang="es-ES" dirty="0" err="1">
                <a:solidFill>
                  <a:srgbClr val="A31515"/>
                </a:solidFill>
                <a:latin typeface="Consolas" panose="020B0609020204030204" pitchFamily="49" charset="0"/>
              </a:rPr>
              <a:t>List</a:t>
            </a:r>
            <a:r>
              <a:rPr lang="es-ES" dirty="0">
                <a:solidFill>
                  <a:srgbClr val="A31515"/>
                </a:solidFill>
                <a:latin typeface="Consolas" panose="020B0609020204030204" pitchFamily="49" charset="0"/>
              </a:rPr>
              <a:t> </a:t>
            </a:r>
            <a:r>
              <a:rPr lang="es-ES" dirty="0" err="1">
                <a:solidFill>
                  <a:srgbClr val="A31515"/>
                </a:solidFill>
                <a:latin typeface="Consolas" panose="020B0609020204030204" pitchFamily="49" charset="0"/>
              </a:rPr>
              <a:t>Initialization</a:t>
            </a:r>
            <a:r>
              <a:rPr lang="es-ES" dirty="0">
                <a:solidFill>
                  <a:srgbClr val="A31515"/>
                </a:solidFill>
                <a:latin typeface="Consolas" panose="020B0609020204030204" pitchFamily="49" charset="0"/>
              </a:rPr>
              <a:t>"</a:t>
            </a:r>
            <a:r>
              <a:rPr lang="es-ES" dirty="0">
                <a:solidFill>
                  <a:srgbClr val="000000"/>
                </a:solidFill>
                <a:latin typeface="Consolas" panose="020B0609020204030204" pitchFamily="49" charset="0"/>
              </a:rPr>
              <a:t> &lt;&lt; </a:t>
            </a:r>
            <a:r>
              <a:rPr lang="es-ES" dirty="0" err="1">
                <a:solidFill>
                  <a:srgbClr val="000000"/>
                </a:solidFill>
                <a:latin typeface="Consolas" panose="020B0609020204030204" pitchFamily="49" charset="0"/>
              </a:rPr>
              <a:t>endl</a:t>
            </a:r>
            <a:r>
              <a:rPr lang="es-ES"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for_each</a:t>
            </a:r>
            <a:r>
              <a:rPr lang="es-ES" dirty="0">
                <a:solidFill>
                  <a:srgbClr val="000000"/>
                </a:solidFill>
                <a:latin typeface="Consolas" panose="020B0609020204030204" pitchFamily="49" charset="0"/>
              </a:rPr>
              <a:t>(</a:t>
            </a:r>
            <a:r>
              <a:rPr lang="es-ES" dirty="0" err="1">
                <a:solidFill>
                  <a:srgbClr val="000000"/>
                </a:solidFill>
                <a:latin typeface="Consolas" panose="020B0609020204030204" pitchFamily="49" charset="0"/>
              </a:rPr>
              <a:t>a.begin</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a.end</a:t>
            </a:r>
            <a:r>
              <a:rPr lang="es-ES" dirty="0">
                <a:solidFill>
                  <a:srgbClr val="000000"/>
                </a:solidFill>
                <a:latin typeface="Consolas" panose="020B0609020204030204" pitchFamily="49" charset="0"/>
              </a:rPr>
              <a:t>(), [</a:t>
            </a:r>
            <a:r>
              <a:rPr lang="es-ES" dirty="0" err="1">
                <a:solidFill>
                  <a:srgbClr val="0000FF"/>
                </a:solidFill>
                <a:latin typeface="Consolas" panose="020B0609020204030204" pitchFamily="49" charset="0"/>
              </a:rPr>
              <a:t>this</a:t>
            </a:r>
            <a:r>
              <a:rPr lang="es-ES" dirty="0">
                <a:solidFill>
                  <a:srgbClr val="000000"/>
                </a:solidFill>
                <a:latin typeface="Consolas" panose="020B0609020204030204" pitchFamily="49" charset="0"/>
              </a:rPr>
              <a:t>](T n) { </a:t>
            </a:r>
            <a:r>
              <a:rPr lang="es-ES" dirty="0" err="1">
                <a:solidFill>
                  <a:srgbClr val="000000"/>
                </a:solidFill>
                <a:latin typeface="Consolas" panose="020B0609020204030204" pitchFamily="49" charset="0"/>
              </a:rPr>
              <a:t>Add_Last</a:t>
            </a:r>
            <a:r>
              <a:rPr lang="es-ES" dirty="0">
                <a:solidFill>
                  <a:srgbClr val="000000"/>
                </a:solidFill>
                <a:latin typeface="Consolas" panose="020B0609020204030204" pitchFamily="49" charset="0"/>
              </a:rPr>
              <a:t>(n); });</a:t>
            </a:r>
          </a:p>
          <a:p>
            <a:r>
              <a:rPr lang="es-ES" dirty="0">
                <a:solidFill>
                  <a:srgbClr val="000000"/>
                </a:solidFill>
                <a:latin typeface="Consolas" panose="020B0609020204030204" pitchFamily="49" charset="0"/>
              </a:rPr>
              <a:t>     }</a:t>
            </a:r>
          </a:p>
          <a:p>
            <a:r>
              <a:rPr lang="es-ES" dirty="0">
                <a:solidFill>
                  <a:srgbClr val="000000"/>
                </a:solidFill>
                <a:latin typeface="Consolas" panose="020B0609020204030204" pitchFamily="49" charset="0"/>
              </a:rPr>
              <a:t/>
            </a:r>
            <a:br>
              <a:rPr lang="es-ES" dirty="0">
                <a:solidFill>
                  <a:srgbClr val="000000"/>
                </a:solidFill>
                <a:latin typeface="Consolas" panose="020B0609020204030204" pitchFamily="49" charset="0"/>
              </a:rPr>
            </a:br>
            <a:endParaRPr lang="es-ES" b="0" dirty="0">
              <a:solidFill>
                <a:srgbClr val="000000"/>
              </a:solidFill>
              <a:effectLst/>
              <a:latin typeface="Consolas" panose="020B0609020204030204" pitchFamily="49" charset="0"/>
            </a:endParaRPr>
          </a:p>
        </p:txBody>
      </p:sp>
      <p:sp>
        <p:nvSpPr>
          <p:cNvPr id="3" name="Rectangle 2"/>
          <p:cNvSpPr/>
          <p:nvPr/>
        </p:nvSpPr>
        <p:spPr>
          <a:xfrm>
            <a:off x="635875" y="1690328"/>
            <a:ext cx="10620705" cy="830997"/>
          </a:xfrm>
          <a:prstGeom prst="rect">
            <a:avLst/>
          </a:prstGeom>
        </p:spPr>
        <p:txBody>
          <a:bodyPr wrap="square">
            <a:spAutoFit/>
          </a:bodyPr>
          <a:lstStyle/>
          <a:p>
            <a:r>
              <a:rPr lang="es-ES" sz="2400" b="1" dirty="0">
                <a:latin typeface="Arial" panose="020B0604020202020204" pitchFamily="34" charset="0"/>
                <a:cs typeface="Arial" panose="020B0604020202020204" pitchFamily="34" charset="0"/>
              </a:rPr>
              <a:t>Definir un constructor que permita hacer </a:t>
            </a:r>
            <a:r>
              <a:rPr lang="es-ES" sz="2400" b="1" i="1" dirty="0" err="1">
                <a:latin typeface="Arial" panose="020B0604020202020204" pitchFamily="34" charset="0"/>
                <a:cs typeface="Arial" panose="020B0604020202020204" pitchFamily="34" charset="0"/>
              </a:rPr>
              <a:t>list-initialization</a:t>
            </a:r>
            <a:r>
              <a:rPr lang="es-ES" sz="2400" b="1" i="1" dirty="0">
                <a:latin typeface="Arial" panose="020B0604020202020204" pitchFamily="34" charset="0"/>
                <a:cs typeface="Arial" panose="020B0604020202020204" pitchFamily="34" charset="0"/>
              </a:rPr>
              <a:t> </a:t>
            </a:r>
            <a:r>
              <a:rPr lang="es-ES" sz="2400" b="1" dirty="0">
                <a:latin typeface="Arial" panose="020B0604020202020204" pitchFamily="34" charset="0"/>
                <a:cs typeface="Arial" panose="020B0604020202020204" pitchFamily="34" charset="0"/>
              </a:rPr>
              <a:t>lo más parecido a </a:t>
            </a:r>
            <a:r>
              <a:rPr lang="es-ES" sz="2400" b="1" dirty="0" smtClean="0">
                <a:latin typeface="Arial" panose="020B0604020202020204" pitchFamily="34" charset="0"/>
                <a:cs typeface="Arial" panose="020B0604020202020204" pitchFamily="34" charset="0"/>
              </a:rPr>
              <a:t>C# posible</a:t>
            </a:r>
            <a:r>
              <a:rPr lang="es-ES" sz="2400" b="1" dirty="0">
                <a:latin typeface="Arial" panose="020B0604020202020204" pitchFamily="34" charset="0"/>
                <a:cs typeface="Arial" panose="020B0604020202020204" pitchFamily="34" charset="0"/>
              </a:rPr>
              <a:t>.</a:t>
            </a:r>
          </a:p>
        </p:txBody>
      </p:sp>
      <p:sp>
        <p:nvSpPr>
          <p:cNvPr id="4" name="Rectangle 3"/>
          <p:cNvSpPr/>
          <p:nvPr/>
        </p:nvSpPr>
        <p:spPr>
          <a:xfrm>
            <a:off x="746234" y="4519136"/>
            <a:ext cx="8571187" cy="923330"/>
          </a:xfrm>
          <a:prstGeom prst="rect">
            <a:avLst/>
          </a:prstGeom>
        </p:spPr>
        <p:txBody>
          <a:bodyPr wrap="square">
            <a:spAutoFit/>
          </a:bodyPr>
          <a:lstStyle/>
          <a:p>
            <a:r>
              <a:rPr lang="es-ES" dirty="0">
                <a:solidFill>
                  <a:srgbClr val="008000"/>
                </a:solidFill>
                <a:latin typeface="Consolas" panose="020B0609020204030204" pitchFamily="49" charset="0"/>
              </a:rPr>
              <a:t>// </a:t>
            </a:r>
            <a:r>
              <a:rPr lang="es-ES" dirty="0" err="1">
                <a:solidFill>
                  <a:srgbClr val="008000"/>
                </a:solidFill>
                <a:latin typeface="Consolas" panose="020B0609020204030204" pitchFamily="49" charset="0"/>
              </a:rPr>
              <a:t>List</a:t>
            </a:r>
            <a:r>
              <a:rPr lang="es-ES" dirty="0">
                <a:solidFill>
                  <a:srgbClr val="008000"/>
                </a:solidFill>
                <a:latin typeface="Consolas" panose="020B0609020204030204" pitchFamily="49" charset="0"/>
              </a:rPr>
              <a:t> </a:t>
            </a:r>
            <a:r>
              <a:rPr lang="es-ES" dirty="0" err="1">
                <a:solidFill>
                  <a:srgbClr val="008000"/>
                </a:solidFill>
                <a:latin typeface="Consolas" panose="020B0609020204030204" pitchFamily="49" charset="0"/>
              </a:rPr>
              <a:t>Initialization</a:t>
            </a:r>
            <a:endParaRPr lang="es-ES" dirty="0">
              <a:solidFill>
                <a:srgbClr val="000000"/>
              </a:solidFill>
              <a:latin typeface="Consolas" panose="020B0609020204030204" pitchFamily="49" charset="0"/>
            </a:endParaRPr>
          </a:p>
          <a:p>
            <a:r>
              <a:rPr lang="es-ES" dirty="0">
                <a:solidFill>
                  <a:srgbClr val="008000"/>
                </a:solidFill>
                <a:latin typeface="Consolas" panose="020B0609020204030204" pitchFamily="49" charset="0"/>
              </a:rPr>
              <a:t>    // </a:t>
            </a:r>
            <a:r>
              <a:rPr lang="es-ES" dirty="0" err="1">
                <a:solidFill>
                  <a:srgbClr val="008000"/>
                </a:solidFill>
                <a:latin typeface="Consolas" panose="020B0609020204030204" pitchFamily="49" charset="0"/>
              </a:rPr>
              <a:t>DoubleLinkedList</a:t>
            </a:r>
            <a:r>
              <a:rPr lang="es-ES" dirty="0">
                <a:solidFill>
                  <a:srgbClr val="008000"/>
                </a:solidFill>
                <a:latin typeface="Consolas" panose="020B0609020204030204" pitchFamily="49" charset="0"/>
              </a:rPr>
              <a:t>&lt;</a:t>
            </a:r>
            <a:r>
              <a:rPr lang="es-ES" dirty="0" err="1">
                <a:solidFill>
                  <a:srgbClr val="008000"/>
                </a:solidFill>
                <a:latin typeface="Consolas" panose="020B0609020204030204" pitchFamily="49" charset="0"/>
              </a:rPr>
              <a:t>int</a:t>
            </a:r>
            <a:r>
              <a:rPr lang="es-ES" dirty="0">
                <a:solidFill>
                  <a:srgbClr val="008000"/>
                </a:solidFill>
                <a:latin typeface="Consolas" panose="020B0609020204030204" pitchFamily="49" charset="0"/>
              </a:rPr>
              <a:t>&gt; b6 {1, 2, 3, 4, 5, 6};</a:t>
            </a:r>
            <a:endParaRPr lang="es-ES" dirty="0">
              <a:solidFill>
                <a:srgbClr val="000000"/>
              </a:solidFill>
              <a:latin typeface="Consolas" panose="020B0609020204030204" pitchFamily="49" charset="0"/>
            </a:endParaRPr>
          </a:p>
          <a:p>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DoubleLinkedList</a:t>
            </a:r>
            <a:r>
              <a:rPr lang="es-ES" dirty="0">
                <a:solidFill>
                  <a:srgbClr val="000000"/>
                </a:solidFill>
                <a:latin typeface="Consolas" panose="020B0609020204030204" pitchFamily="49" charset="0"/>
              </a:rPr>
              <a:t>&lt;</a:t>
            </a:r>
            <a:r>
              <a:rPr lang="es-ES" dirty="0" err="1">
                <a:solidFill>
                  <a:srgbClr val="0000FF"/>
                </a:solidFill>
                <a:latin typeface="Consolas" panose="020B0609020204030204" pitchFamily="49" charset="0"/>
              </a:rPr>
              <a:t>int</a:t>
            </a:r>
            <a:r>
              <a:rPr lang="es-ES" dirty="0">
                <a:solidFill>
                  <a:srgbClr val="000000"/>
                </a:solidFill>
                <a:latin typeface="Consolas" panose="020B0609020204030204" pitchFamily="49" charset="0"/>
              </a:rPr>
              <a:t>&gt; b6 = {</a:t>
            </a:r>
            <a:r>
              <a:rPr lang="es-ES" dirty="0">
                <a:solidFill>
                  <a:srgbClr val="09885A"/>
                </a:solidFill>
                <a:latin typeface="Consolas" panose="020B0609020204030204" pitchFamily="49" charset="0"/>
              </a:rPr>
              <a:t>1</a:t>
            </a:r>
            <a:r>
              <a:rPr lang="es-ES" dirty="0">
                <a:solidFill>
                  <a:srgbClr val="000000"/>
                </a:solidFill>
                <a:latin typeface="Consolas" panose="020B0609020204030204" pitchFamily="49" charset="0"/>
              </a:rPr>
              <a:t>, </a:t>
            </a:r>
            <a:r>
              <a:rPr lang="es-ES" dirty="0">
                <a:solidFill>
                  <a:srgbClr val="09885A"/>
                </a:solidFill>
                <a:latin typeface="Consolas" panose="020B0609020204030204" pitchFamily="49" charset="0"/>
              </a:rPr>
              <a:t>2</a:t>
            </a:r>
            <a:r>
              <a:rPr lang="es-ES" dirty="0">
                <a:solidFill>
                  <a:srgbClr val="000000"/>
                </a:solidFill>
                <a:latin typeface="Consolas" panose="020B0609020204030204" pitchFamily="49" charset="0"/>
              </a:rPr>
              <a:t>, </a:t>
            </a:r>
            <a:r>
              <a:rPr lang="es-ES" dirty="0">
                <a:solidFill>
                  <a:srgbClr val="09885A"/>
                </a:solidFill>
                <a:latin typeface="Consolas" panose="020B0609020204030204" pitchFamily="49" charset="0"/>
              </a:rPr>
              <a:t>3</a:t>
            </a:r>
            <a:r>
              <a:rPr lang="es-ES" dirty="0">
                <a:solidFill>
                  <a:srgbClr val="000000"/>
                </a:solidFill>
                <a:latin typeface="Consolas" panose="020B0609020204030204" pitchFamily="49" charset="0"/>
              </a:rPr>
              <a:t>, </a:t>
            </a:r>
            <a:r>
              <a:rPr lang="es-ES" dirty="0">
                <a:solidFill>
                  <a:srgbClr val="09885A"/>
                </a:solidFill>
                <a:latin typeface="Consolas" panose="020B0609020204030204" pitchFamily="49" charset="0"/>
              </a:rPr>
              <a:t>4</a:t>
            </a:r>
            <a:r>
              <a:rPr lang="es-ES" dirty="0">
                <a:solidFill>
                  <a:srgbClr val="000000"/>
                </a:solidFill>
                <a:latin typeface="Consolas" panose="020B0609020204030204" pitchFamily="49" charset="0"/>
              </a:rPr>
              <a:t>, </a:t>
            </a:r>
            <a:r>
              <a:rPr lang="es-ES" dirty="0">
                <a:solidFill>
                  <a:srgbClr val="09885A"/>
                </a:solidFill>
                <a:latin typeface="Consolas" panose="020B0609020204030204" pitchFamily="49" charset="0"/>
              </a:rPr>
              <a:t>5</a:t>
            </a:r>
            <a:r>
              <a:rPr lang="es-ES" dirty="0">
                <a:solidFill>
                  <a:srgbClr val="000000"/>
                </a:solidFill>
                <a:latin typeface="Consolas" panose="020B0609020204030204" pitchFamily="49" charset="0"/>
              </a:rPr>
              <a:t>, </a:t>
            </a:r>
            <a:r>
              <a:rPr lang="es-ES" dirty="0">
                <a:solidFill>
                  <a:srgbClr val="09885A"/>
                </a:solidFill>
                <a:latin typeface="Consolas" panose="020B0609020204030204" pitchFamily="49" charset="0"/>
              </a:rPr>
              <a:t>6</a:t>
            </a:r>
            <a:r>
              <a:rPr lang="es-ES" dirty="0">
                <a:solidFill>
                  <a:srgbClr val="000000"/>
                </a:solidFill>
                <a:latin typeface="Consolas" panose="020B0609020204030204" pitchFamily="49" charset="0"/>
              </a:rPr>
              <a:t>};</a:t>
            </a:r>
            <a:endParaRPr lang="es-E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018873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5854" y="1360942"/>
            <a:ext cx="6691747" cy="5509200"/>
          </a:xfrm>
          <a:prstGeom prst="rect">
            <a:avLst/>
          </a:prstGeom>
        </p:spPr>
        <p:txBody>
          <a:bodyPr wrap="square">
            <a:spAutoFit/>
          </a:bodyPr>
          <a:lstStyle/>
          <a:p>
            <a:pPr>
              <a:spcAft>
                <a:spcPts val="800"/>
              </a:spcAft>
            </a:pPr>
            <a:r>
              <a:rPr lang="es-ES" sz="3200" b="1" dirty="0" err="1" smtClean="0">
                <a:effectLst/>
                <a:ea typeface="Calibri" panose="020F0502020204030204" pitchFamily="34" charset="0"/>
                <a:cs typeface="Arial" panose="020B0604020202020204" pitchFamily="34" charset="0"/>
              </a:rPr>
              <a:t>Rvalues</a:t>
            </a:r>
            <a:endParaRPr lang="es-ES" sz="3200" dirty="0" smtClean="0">
              <a:ea typeface="Calibri" panose="020F0502020204030204" pitchFamily="34" charset="0"/>
              <a:cs typeface="Arial" panose="020B0604020202020204" pitchFamily="34" charset="0"/>
            </a:endParaRPr>
          </a:p>
          <a:p>
            <a:pPr algn="just">
              <a:spcAft>
                <a:spcPts val="800"/>
              </a:spcAft>
            </a:pPr>
            <a:r>
              <a:rPr lang="es-ES" sz="2000" dirty="0" smtClean="0">
                <a:latin typeface="Arial" panose="020B0604020202020204" pitchFamily="34" charset="0"/>
                <a:ea typeface="Calibri" panose="020F0502020204030204" pitchFamily="34" charset="0"/>
                <a:cs typeface="Times New Roman" panose="02020603050405020304" pitchFamily="18" charset="0"/>
              </a:rPr>
              <a:t>Solo </a:t>
            </a:r>
            <a:r>
              <a:rPr lang="es-ES" sz="2000" dirty="0">
                <a:latin typeface="Arial" panose="020B0604020202020204" pitchFamily="34" charset="0"/>
                <a:ea typeface="Calibri" panose="020F0502020204030204" pitchFamily="34" charset="0"/>
                <a:cs typeface="Times New Roman" panose="02020603050405020304" pitchFamily="18" charset="0"/>
              </a:rPr>
              <a:t>pueden estar a la derecha de una expresión y que carecen de sentido a la izquierda.</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eaLnBrk="0" fontAlgn="base" hangingPunct="0">
              <a:spcAft>
                <a:spcPts val="0"/>
              </a:spcAft>
            </a:pPr>
            <a:r>
              <a:rPr lang="es-ES" sz="2000" dirty="0" err="1">
                <a:solidFill>
                  <a:srgbClr val="0000FF"/>
                </a:solidFill>
                <a:latin typeface="Consolas" panose="020B0609020204030204" pitchFamily="49" charset="0"/>
              </a:rPr>
              <a:t>int</a:t>
            </a:r>
            <a:r>
              <a:rPr lang="es-ES" sz="2000" dirty="0">
                <a:solidFill>
                  <a:srgbClr val="000000"/>
                </a:solidFill>
                <a:latin typeface="Consolas" panose="020B0609020204030204" pitchFamily="49" charset="0"/>
              </a:rPr>
              <a:t> x;</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eaLnBrk="0" fontAlgn="base" hangingPunct="0">
              <a:spcAft>
                <a:spcPts val="0"/>
              </a:spcAft>
            </a:pPr>
            <a:r>
              <a:rPr lang="es-ES" sz="2000" dirty="0">
                <a:solidFill>
                  <a:srgbClr val="000000"/>
                </a:solidFill>
                <a:latin typeface="Consolas" panose="020B0609020204030204" pitchFamily="49" charset="0"/>
              </a:rPr>
              <a:t>1 = x;</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eaLnBrk="0" fontAlgn="base" hangingPunct="0">
              <a:spcAft>
                <a:spcPts val="0"/>
              </a:spcAft>
            </a:pPr>
            <a:r>
              <a:rPr lang="es-ES" sz="2000" dirty="0">
                <a:solidFill>
                  <a:srgbClr val="000000"/>
                </a:solidFill>
                <a:latin typeface="Consolas" panose="020B0609020204030204" pitchFamily="49" charset="0"/>
              </a:rPr>
              <a:t>&amp;x = 3</a:t>
            </a:r>
            <a:r>
              <a:rPr lang="es-ES" sz="2000" dirty="0" smtClean="0">
                <a:solidFill>
                  <a:srgbClr val="000000"/>
                </a:solidFill>
                <a:latin typeface="Consolas" panose="020B0609020204030204" pitchFamily="49" charset="0"/>
              </a:rPr>
              <a:t>;</a:t>
            </a:r>
          </a:p>
          <a:p>
            <a:pPr eaLnBrk="0" fontAlgn="base" hangingPunct="0">
              <a:spcAft>
                <a:spcPts val="0"/>
              </a:spcAft>
            </a:pPr>
            <a:endParaRPr lang="es-ES" sz="2000" dirty="0" smtClean="0">
              <a:solidFill>
                <a:srgbClr val="000000"/>
              </a:solidFill>
              <a:latin typeface="Consolas" panose="020B0609020204030204" pitchFamily="49" charset="0"/>
            </a:endParaRPr>
          </a:p>
          <a:p>
            <a:pPr algn="just">
              <a:spcAft>
                <a:spcPts val="800"/>
              </a:spcAft>
            </a:pPr>
            <a:r>
              <a:rPr lang="en-US" sz="2400" dirty="0" err="1" smtClean="0">
                <a:effectLst/>
                <a:latin typeface="Arial" panose="020B0604020202020204" pitchFamily="34" charset="0"/>
                <a:ea typeface="Calibri" panose="020F0502020204030204" pitchFamily="34" charset="0"/>
                <a:cs typeface="Times New Roman" panose="02020603050405020304" pitchFamily="18" charset="0"/>
              </a:rPr>
              <a:t>Donde</a:t>
            </a:r>
            <a:r>
              <a:rPr lang="en-US" sz="24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2400" dirty="0" err="1" smtClean="0">
                <a:effectLst/>
                <a:latin typeface="Arial" panose="020B0604020202020204" pitchFamily="34" charset="0"/>
                <a:ea typeface="Calibri" panose="020F0502020204030204" pitchFamily="34" charset="0"/>
                <a:cs typeface="Times New Roman" panose="02020603050405020304" pitchFamily="18" charset="0"/>
              </a:rPr>
              <a:t>usar</a:t>
            </a:r>
            <a:r>
              <a:rPr lang="en-US" sz="24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2400" dirty="0" err="1" smtClean="0">
                <a:effectLst/>
                <a:latin typeface="Arial" panose="020B0604020202020204" pitchFamily="34" charset="0"/>
                <a:ea typeface="Calibri" panose="020F0502020204030204" pitchFamily="34" charset="0"/>
                <a:cs typeface="Times New Roman" panose="02020603050405020304" pitchFamily="18" charset="0"/>
              </a:rPr>
              <a:t>los</a:t>
            </a:r>
            <a:r>
              <a:rPr lang="en-US" sz="24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2400" dirty="0" err="1" smtClean="0">
                <a:effectLst/>
                <a:latin typeface="Arial" panose="020B0604020202020204" pitchFamily="34" charset="0"/>
                <a:ea typeface="Calibri" panose="020F0502020204030204" pitchFamily="34" charset="0"/>
                <a:cs typeface="Times New Roman" panose="02020603050405020304" pitchFamily="18" charset="0"/>
              </a:rPr>
              <a:t>rvalues</a:t>
            </a:r>
            <a:r>
              <a:rPr lang="en-US" sz="2400" dirty="0" smtClean="0">
                <a:effectLst/>
                <a:latin typeface="Arial" panose="020B0604020202020204" pitchFamily="34" charset="0"/>
                <a:ea typeface="Calibri" panose="020F0502020204030204" pitchFamily="34" charset="0"/>
                <a:cs typeface="Times New Roman" panose="02020603050405020304" pitchFamily="18" charset="0"/>
              </a:rPr>
              <a:t>.</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Font typeface="Arial" panose="020B0604020202020204" pitchFamily="34" charset="0"/>
              <a:buChar char="•"/>
              <a:tabLst>
                <a:tab pos="457200" algn="l"/>
              </a:tabLst>
            </a:pPr>
            <a:r>
              <a:rPr lang="es-ES" sz="2000" dirty="0">
                <a:latin typeface="Arial" panose="020B0604020202020204" pitchFamily="34" charset="0"/>
                <a:ea typeface="Calibri" panose="020F0502020204030204" pitchFamily="34" charset="0"/>
                <a:cs typeface="Times New Roman" panose="02020603050405020304" pitchFamily="18" charset="0"/>
              </a:rPr>
              <a:t>Literales, excepto las cadenas, que son </a:t>
            </a:r>
            <a:r>
              <a:rPr lang="es-ES" sz="2000" dirty="0" err="1">
                <a:latin typeface="Arial" panose="020B0604020202020204" pitchFamily="34" charset="0"/>
                <a:ea typeface="Calibri" panose="020F0502020204030204" pitchFamily="34" charset="0"/>
                <a:cs typeface="Times New Roman" panose="02020603050405020304" pitchFamily="18" charset="0"/>
              </a:rPr>
              <a:t>arrays</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Font typeface="Arial" panose="020B0604020202020204" pitchFamily="34" charset="0"/>
              <a:buChar char="•"/>
              <a:tabLst>
                <a:tab pos="457200" algn="l"/>
              </a:tabLst>
            </a:pPr>
            <a:r>
              <a:rPr lang="es-ES" sz="2000" dirty="0">
                <a:latin typeface="Arial" panose="020B0604020202020204" pitchFamily="34" charset="0"/>
                <a:ea typeface="Calibri" panose="020F0502020204030204" pitchFamily="34" charset="0"/>
                <a:cs typeface="Times New Roman" panose="02020603050405020304" pitchFamily="18" charset="0"/>
              </a:rPr>
              <a:t>El resultado de cualquier operador aritmético o lógico</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Font typeface="Arial" panose="020B0604020202020204" pitchFamily="34" charset="0"/>
              <a:buChar char="•"/>
              <a:tabLst>
                <a:tab pos="457200" algn="l"/>
              </a:tabLst>
            </a:pPr>
            <a:r>
              <a:rPr lang="es-ES" sz="2000" dirty="0">
                <a:latin typeface="Arial" panose="020B0604020202020204" pitchFamily="34" charset="0"/>
                <a:ea typeface="Calibri" panose="020F0502020204030204" pitchFamily="34" charset="0"/>
                <a:cs typeface="Times New Roman" panose="02020603050405020304" pitchFamily="18" charset="0"/>
              </a:rPr>
              <a:t>El retorno de una función que no devuelva una referencia</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eaLnBrk="0" fontAlgn="base" hangingPunct="0">
              <a:spcAft>
                <a:spcPts val="0"/>
              </a:spcAft>
            </a:pPr>
            <a:endParaRPr lang="es-ES" sz="2800" dirty="0" smtClean="0">
              <a:effectLst/>
              <a:latin typeface="Times New Roman" panose="02020603050405020304" pitchFamily="18" charset="0"/>
              <a:ea typeface="Times New Roman" panose="02020603050405020304" pitchFamily="18" charset="0"/>
            </a:endParaRPr>
          </a:p>
          <a:p>
            <a:pPr>
              <a:spcAft>
                <a:spcPts val="800"/>
              </a:spcAft>
            </a:pPr>
            <a:r>
              <a:rPr lang="es-ES" sz="2800" b="1" dirty="0" smtClean="0">
                <a:effectLst/>
                <a:latin typeface="Arial" panose="020B0604020202020204" pitchFamily="34" charset="0"/>
                <a:ea typeface="Calibri" panose="020F0502020204030204" pitchFamily="34" charset="0"/>
                <a:cs typeface="Times New Roman" panose="02020603050405020304" pitchFamily="18" charset="0"/>
              </a:rPr>
              <a:t> </a:t>
            </a:r>
            <a:endParaRPr lang="es-E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7467601" y="2094776"/>
            <a:ext cx="4281054" cy="4093428"/>
          </a:xfrm>
          <a:prstGeom prst="rect">
            <a:avLst/>
          </a:prstGeom>
        </p:spPr>
        <p:txBody>
          <a:bodyPr wrap="square">
            <a:spAutoFit/>
          </a:bodyPr>
          <a:lstStyle/>
          <a:p>
            <a:pPr eaLnBrk="0" fontAlgn="base" hangingPunct="0">
              <a:spcAft>
                <a:spcPts val="0"/>
              </a:spcAft>
            </a:pPr>
            <a:r>
              <a:rPr lang="en-US" sz="2000"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8000"/>
                </a:solidFill>
                <a:latin typeface="Consolas" panose="020B0609020204030204" pitchFamily="49" charset="0"/>
                <a:ea typeface="Times New Roman" panose="02020603050405020304" pitchFamily="18" charset="0"/>
                <a:cs typeface="Times New Roman" panose="02020603050405020304" pitchFamily="18" charset="0"/>
              </a:rPr>
              <a:t>rvalues</a:t>
            </a:r>
            <a:r>
              <a:rPr lang="en-US" sz="2000"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a:t>
            </a:r>
            <a:endParaRPr lang="es-ES" sz="2000" dirty="0">
              <a:latin typeface="Times New Roman" panose="02020603050405020304" pitchFamily="18" charset="0"/>
              <a:ea typeface="Times New Roman" panose="02020603050405020304" pitchFamily="18" charset="0"/>
            </a:endParaRPr>
          </a:p>
          <a:p>
            <a:pPr eaLnBrk="0" fontAlgn="base" hangingPunct="0">
              <a:spcAft>
                <a:spcPts val="0"/>
              </a:spcAft>
            </a:pPr>
            <a:r>
              <a:rPr lang="es-ES" sz="20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s-E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s-E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foobar</a:t>
            </a:r>
            <a:r>
              <a:rPr lang="es-E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s-ES" sz="2000" dirty="0">
              <a:latin typeface="Times New Roman" panose="02020603050405020304" pitchFamily="18" charset="0"/>
              <a:ea typeface="Times New Roman" panose="02020603050405020304" pitchFamily="18" charset="0"/>
            </a:endParaRPr>
          </a:p>
          <a:p>
            <a:pPr eaLnBrk="0" fontAlgn="base" hangingPunct="0">
              <a:spcAft>
                <a:spcPts val="0"/>
              </a:spcAft>
            </a:pPr>
            <a:r>
              <a:rPr lang="es-ES" sz="20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s-E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j = 0</a:t>
            </a:r>
            <a:r>
              <a:rPr lang="es-ES" sz="20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eaLnBrk="0" fontAlgn="base" hangingPunct="0">
              <a:spcAft>
                <a:spcPts val="0"/>
              </a:spcAft>
            </a:pPr>
            <a:endParaRPr lang="es-ES" sz="2000" dirty="0">
              <a:latin typeface="Times New Roman" panose="02020603050405020304" pitchFamily="18" charset="0"/>
              <a:ea typeface="Times New Roman" panose="02020603050405020304" pitchFamily="18" charset="0"/>
            </a:endParaRPr>
          </a:p>
          <a:p>
            <a:pPr eaLnBrk="0" fontAlgn="base" hangingPunct="0">
              <a:spcAft>
                <a:spcPts val="0"/>
              </a:spcAft>
            </a:pPr>
            <a:r>
              <a:rPr lang="es-E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j = </a:t>
            </a:r>
            <a:r>
              <a:rPr lang="es-E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foobar</a:t>
            </a:r>
            <a:r>
              <a:rPr lang="es-E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s-ES" sz="2000"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//CORRECTO , </a:t>
            </a:r>
            <a:r>
              <a:rPr lang="es-ES" sz="2000" dirty="0" err="1">
                <a:solidFill>
                  <a:srgbClr val="008000"/>
                </a:solidFill>
                <a:latin typeface="Consolas" panose="020B0609020204030204" pitchFamily="49" charset="0"/>
                <a:ea typeface="Times New Roman" panose="02020603050405020304" pitchFamily="18" charset="0"/>
                <a:cs typeface="Times New Roman" panose="02020603050405020304" pitchFamily="18" charset="0"/>
              </a:rPr>
              <a:t>foobar</a:t>
            </a:r>
            <a:r>
              <a:rPr lang="es-ES" sz="2000"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ES UN </a:t>
            </a:r>
            <a:r>
              <a:rPr lang="es-ES" sz="2000" dirty="0" err="1">
                <a:solidFill>
                  <a:srgbClr val="008000"/>
                </a:solidFill>
                <a:latin typeface="Consolas" panose="020B0609020204030204" pitchFamily="49" charset="0"/>
                <a:ea typeface="Times New Roman" panose="02020603050405020304" pitchFamily="18" charset="0"/>
                <a:cs typeface="Times New Roman" panose="02020603050405020304" pitchFamily="18" charset="0"/>
              </a:rPr>
              <a:t>rvalue</a:t>
            </a:r>
            <a:endParaRPr lang="es-ES" sz="2000" dirty="0">
              <a:latin typeface="Times New Roman" panose="02020603050405020304" pitchFamily="18" charset="0"/>
              <a:ea typeface="Times New Roman" panose="02020603050405020304" pitchFamily="18" charset="0"/>
            </a:endParaRPr>
          </a:p>
          <a:p>
            <a:pPr eaLnBrk="0" fontAlgn="base" hangingPunct="0">
              <a:spcAft>
                <a:spcPts val="0"/>
              </a:spcAft>
            </a:pPr>
            <a:endParaRPr lang="es-ES" sz="2000" dirty="0">
              <a:latin typeface="Times New Roman" panose="02020603050405020304" pitchFamily="18" charset="0"/>
              <a:ea typeface="Times New Roman" panose="02020603050405020304" pitchFamily="18" charset="0"/>
            </a:endParaRPr>
          </a:p>
          <a:p>
            <a:pPr eaLnBrk="0" fontAlgn="base" hangingPunct="0"/>
            <a:r>
              <a:rPr lang="es-ES" sz="20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s-E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p2 = &amp;</a:t>
            </a:r>
            <a:r>
              <a:rPr lang="es-E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foobar</a:t>
            </a:r>
            <a:r>
              <a:rPr lang="es-ES" sz="20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s-ES" sz="2000" dirty="0" smtClean="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ERROR!, NO SE PUEDE PEDIR LA DIRECCIÓN DE UN </a:t>
            </a:r>
            <a:r>
              <a:rPr lang="es-ES" sz="2000" dirty="0" err="1" smtClean="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rvalue</a:t>
            </a:r>
            <a:endParaRPr lang="es-ES" sz="2000" dirty="0" smtClean="0">
              <a:solidFill>
                <a:srgbClr val="008000"/>
              </a:solidFill>
              <a:latin typeface="Consolas" panose="020B0609020204030204" pitchFamily="49" charset="0"/>
              <a:ea typeface="Times New Roman" panose="02020603050405020304" pitchFamily="18" charset="0"/>
              <a:cs typeface="Times New Roman" panose="02020603050405020304" pitchFamily="18" charset="0"/>
            </a:endParaRPr>
          </a:p>
          <a:p>
            <a:pPr eaLnBrk="0" fontAlgn="base" hangingPunct="0">
              <a:spcAft>
                <a:spcPts val="0"/>
              </a:spcAft>
            </a:pPr>
            <a:endParaRPr lang="es-ES" sz="2000" dirty="0">
              <a:latin typeface="Times New Roman" panose="02020603050405020304" pitchFamily="18" charset="0"/>
              <a:ea typeface="Times New Roman" panose="02020603050405020304" pitchFamily="18" charset="0"/>
            </a:endParaRPr>
          </a:p>
          <a:p>
            <a:pPr eaLnBrk="0" fontAlgn="base" hangingPunct="0">
              <a:spcAft>
                <a:spcPts val="0"/>
              </a:spcAft>
            </a:pPr>
            <a:r>
              <a:rPr lang="es-E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j = 42; </a:t>
            </a:r>
            <a:r>
              <a:rPr lang="es-ES" sz="2000"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CORRECTO, 42 ES UN </a:t>
            </a:r>
            <a:r>
              <a:rPr lang="es-ES" sz="2000" dirty="0" err="1">
                <a:solidFill>
                  <a:srgbClr val="008000"/>
                </a:solidFill>
                <a:latin typeface="Consolas" panose="020B0609020204030204" pitchFamily="49" charset="0"/>
                <a:ea typeface="Times New Roman" panose="02020603050405020304" pitchFamily="18" charset="0"/>
                <a:cs typeface="Times New Roman" panose="02020603050405020304" pitchFamily="18" charset="0"/>
              </a:rPr>
              <a:t>rvalue</a:t>
            </a:r>
            <a:endParaRPr lang="es-ES" sz="2000" dirty="0"/>
          </a:p>
        </p:txBody>
      </p:sp>
    </p:spTree>
    <p:extLst>
      <p:ext uri="{BB962C8B-B14F-4D97-AF65-F5344CB8AC3E}">
        <p14:creationId xmlns:p14="http://schemas.microsoft.com/office/powerpoint/2010/main" val="24574661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441408"/>
            <a:ext cx="7245928" cy="5234895"/>
          </a:xfrm>
          <a:prstGeom prst="rect">
            <a:avLst/>
          </a:prstGeom>
        </p:spPr>
        <p:txBody>
          <a:bodyPr wrap="square">
            <a:spAutoFit/>
          </a:bodyPr>
          <a:lstStyle/>
          <a:p>
            <a:pPr>
              <a:lnSpc>
                <a:spcPct val="107000"/>
              </a:lnSpc>
              <a:spcAft>
                <a:spcPts val="800"/>
              </a:spcAft>
            </a:pPr>
            <a:r>
              <a:rPr lang="es-ES" sz="3200" b="1" dirty="0" err="1">
                <a:ea typeface="Calibri" panose="020F0502020204030204" pitchFamily="34" charset="0"/>
                <a:cs typeface="Arial" panose="020B0604020202020204" pitchFamily="34" charset="0"/>
              </a:rPr>
              <a:t>L</a:t>
            </a:r>
            <a:r>
              <a:rPr lang="es-ES" sz="3200" b="1" dirty="0" err="1" smtClean="0">
                <a:effectLst/>
                <a:ea typeface="Calibri" panose="020F0502020204030204" pitchFamily="34" charset="0"/>
                <a:cs typeface="Arial" panose="020B0604020202020204" pitchFamily="34" charset="0"/>
              </a:rPr>
              <a:t>values</a:t>
            </a:r>
            <a:r>
              <a:rPr lang="es-ES" sz="3200" b="1" dirty="0" smtClean="0">
                <a:effectLst/>
                <a:latin typeface="Arial" panose="020B0604020202020204" pitchFamily="34" charset="0"/>
                <a:ea typeface="Calibri" panose="020F0502020204030204" pitchFamily="34" charset="0"/>
                <a:cs typeface="Times New Roman" panose="02020603050405020304" pitchFamily="18" charset="0"/>
              </a:rPr>
              <a:t>:</a:t>
            </a:r>
            <a:endParaRPr lang="es-ES"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000" dirty="0">
                <a:latin typeface="Arial" panose="020B0604020202020204" pitchFamily="34" charset="0"/>
                <a:ea typeface="Calibri" panose="020F0502020204030204" pitchFamily="34" charset="0"/>
                <a:cs typeface="Times New Roman" panose="02020603050405020304" pitchFamily="18" charset="0"/>
              </a:rPr>
              <a:t>Cualquier </a:t>
            </a:r>
            <a:r>
              <a:rPr lang="es-ES" sz="2000" dirty="0" err="1">
                <a:latin typeface="Arial" panose="020B0604020202020204" pitchFamily="34" charset="0"/>
                <a:ea typeface="Calibri" panose="020F0502020204030204" pitchFamily="34" charset="0"/>
                <a:cs typeface="Times New Roman" panose="02020603050405020304" pitchFamily="18" charset="0"/>
              </a:rPr>
              <a:t>lvalue</a:t>
            </a:r>
            <a:r>
              <a:rPr lang="es-ES" sz="2000" dirty="0">
                <a:latin typeface="Arial" panose="020B0604020202020204" pitchFamily="34" charset="0"/>
                <a:ea typeface="Calibri" panose="020F0502020204030204" pitchFamily="34" charset="0"/>
                <a:cs typeface="Times New Roman" panose="02020603050405020304" pitchFamily="18" charset="0"/>
              </a:rPr>
              <a:t> se puede comportar siempre como un </a:t>
            </a:r>
            <a:r>
              <a:rPr lang="es-ES" sz="2000" dirty="0" err="1">
                <a:latin typeface="Arial" panose="020B0604020202020204" pitchFamily="34" charset="0"/>
                <a:ea typeface="Calibri" panose="020F0502020204030204" pitchFamily="34" charset="0"/>
                <a:cs typeface="Times New Roman" panose="02020603050405020304" pitchFamily="18" charset="0"/>
              </a:rPr>
              <a:t>rvalue</a:t>
            </a:r>
            <a:r>
              <a:rPr lang="es-ES" sz="2000" dirty="0">
                <a:latin typeface="Arial" panose="020B0604020202020204" pitchFamily="34" charset="0"/>
                <a:ea typeface="Calibri" panose="020F0502020204030204" pitchFamily="34" charset="0"/>
                <a:cs typeface="Times New Roman" panose="02020603050405020304" pitchFamily="18" charset="0"/>
              </a:rPr>
              <a:t>.</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eaLnBrk="0" fontAlgn="base" hangingPunct="0">
              <a:spcAft>
                <a:spcPts val="0"/>
              </a:spcAft>
            </a:pPr>
            <a:r>
              <a:rPr lang="es-E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s-E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x</a:t>
            </a:r>
            <a:r>
              <a:rPr lang="es-E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eaLnBrk="0" fontAlgn="base" hangingPunct="0">
              <a:spcAft>
                <a:spcPts val="0"/>
              </a:spcAft>
            </a:pPr>
            <a:r>
              <a:rPr lang="es-E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y </a:t>
            </a:r>
            <a:r>
              <a:rPr lang="es-E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4;</a:t>
            </a:r>
            <a:endParaRPr lang="es-ES" sz="2000" dirty="0" smtClean="0">
              <a:effectLst/>
              <a:latin typeface="Times New Roman" panose="02020603050405020304" pitchFamily="18" charset="0"/>
              <a:ea typeface="Times New Roman" panose="02020603050405020304" pitchFamily="18" charset="0"/>
            </a:endParaRPr>
          </a:p>
          <a:p>
            <a:pPr eaLnBrk="0" fontAlgn="base" hangingPunct="0">
              <a:spcAft>
                <a:spcPts val="0"/>
              </a:spcAft>
            </a:pPr>
            <a:r>
              <a:rPr lang="es-E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x = y;</a:t>
            </a:r>
            <a:endParaRPr lang="es-ES" sz="2000" dirty="0" smtClean="0">
              <a:effectLst/>
              <a:latin typeface="Times New Roman" panose="02020603050405020304" pitchFamily="18" charset="0"/>
              <a:ea typeface="Times New Roman" panose="02020603050405020304" pitchFamily="18" charset="0"/>
            </a:endParaRPr>
          </a:p>
          <a:p>
            <a:pPr>
              <a:lnSpc>
                <a:spcPct val="107000"/>
              </a:lnSpc>
              <a:spcAft>
                <a:spcPts val="800"/>
              </a:spcAft>
            </a:pPr>
            <a:r>
              <a:rPr lang="es-ES" sz="2000" dirty="0">
                <a:latin typeface="Arial" panose="020B0604020202020204" pitchFamily="34" charset="0"/>
                <a:ea typeface="Calibri" panose="020F0502020204030204" pitchFamily="34" charset="0"/>
                <a:cs typeface="Times New Roman" panose="02020603050405020304" pitchFamily="18" charset="0"/>
              </a:rPr>
              <a:t>Donde usar </a:t>
            </a:r>
            <a:r>
              <a:rPr lang="es-ES" sz="2000" dirty="0" err="1">
                <a:latin typeface="Arial" panose="020B0604020202020204" pitchFamily="34" charset="0"/>
                <a:ea typeface="Calibri" panose="020F0502020204030204" pitchFamily="34" charset="0"/>
                <a:cs typeface="Times New Roman" panose="02020603050405020304" pitchFamily="18" charset="0"/>
              </a:rPr>
              <a:t>lvalue</a:t>
            </a:r>
            <a:r>
              <a:rPr lang="es-ES" sz="2000" dirty="0">
                <a:latin typeface="Arial" panose="020B0604020202020204" pitchFamily="34" charset="0"/>
                <a:ea typeface="Calibri" panose="020F0502020204030204" pitchFamily="34" charset="0"/>
                <a:cs typeface="Times New Roman" panose="02020603050405020304" pitchFamily="18" charset="0"/>
              </a:rPr>
              <a:t>:</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s-ES" sz="2000" dirty="0">
                <a:latin typeface="Arial" panose="020B0604020202020204" pitchFamily="34" charset="0"/>
                <a:ea typeface="Calibri" panose="020F0502020204030204" pitchFamily="34" charset="0"/>
                <a:cs typeface="Times New Roman" panose="02020603050405020304" pitchFamily="18" charset="0"/>
              </a:rPr>
              <a:t>Los nombres de variables y referencias</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s-ES" sz="2000" dirty="0">
                <a:latin typeface="Arial" panose="020B0604020202020204" pitchFamily="34" charset="0"/>
                <a:ea typeface="Calibri" panose="020F0502020204030204" pitchFamily="34" charset="0"/>
                <a:cs typeface="Times New Roman" panose="02020603050405020304" pitchFamily="18" charset="0"/>
              </a:rPr>
              <a:t>El retorno de una función que devuelva una referencia</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000" dirty="0">
                <a:latin typeface="Arial" panose="020B0604020202020204" pitchFamily="34" charset="0"/>
                <a:ea typeface="Calibri" panose="020F0502020204030204" pitchFamily="34" charset="0"/>
                <a:cs typeface="Times New Roman" panose="02020603050405020304" pitchFamily="18" charset="0"/>
              </a:rPr>
              <a:t>Hay tres cosas básicas que puedes hacer con un </a:t>
            </a:r>
            <a:r>
              <a:rPr lang="es-ES" sz="2000" dirty="0" err="1">
                <a:latin typeface="Arial" panose="020B0604020202020204" pitchFamily="34" charset="0"/>
                <a:ea typeface="Calibri" panose="020F0502020204030204" pitchFamily="34" charset="0"/>
                <a:cs typeface="Times New Roman" panose="02020603050405020304" pitchFamily="18" charset="0"/>
              </a:rPr>
              <a:t>lvalue</a:t>
            </a:r>
            <a:r>
              <a:rPr lang="es-ES" sz="2000" dirty="0">
                <a:latin typeface="Arial" panose="020B0604020202020204" pitchFamily="34" charset="0"/>
                <a:ea typeface="Calibri" panose="020F0502020204030204" pitchFamily="34" charset="0"/>
                <a:cs typeface="Times New Roman" panose="02020603050405020304" pitchFamily="18" charset="0"/>
              </a:rPr>
              <a:t> que no puedes hacer con un </a:t>
            </a:r>
            <a:r>
              <a:rPr lang="es-ES" sz="2000" dirty="0" err="1">
                <a:latin typeface="Arial" panose="020B0604020202020204" pitchFamily="34" charset="0"/>
                <a:ea typeface="Calibri" panose="020F0502020204030204" pitchFamily="34" charset="0"/>
                <a:cs typeface="Times New Roman" panose="02020603050405020304" pitchFamily="18" charset="0"/>
              </a:rPr>
              <a:t>rvalue</a:t>
            </a:r>
            <a:r>
              <a:rPr lang="es-ES" sz="2000" dirty="0">
                <a:latin typeface="Arial" panose="020B0604020202020204" pitchFamily="34" charset="0"/>
                <a:ea typeface="Calibri" panose="020F0502020204030204" pitchFamily="34" charset="0"/>
                <a:cs typeface="Times New Roman" panose="02020603050405020304" pitchFamily="18" charset="0"/>
              </a:rPr>
              <a:t>.</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s-ES" sz="2000" dirty="0">
                <a:latin typeface="Arial" panose="020B0604020202020204" pitchFamily="34" charset="0"/>
                <a:ea typeface="Calibri" panose="020F0502020204030204" pitchFamily="34" charset="0"/>
                <a:cs typeface="Times New Roman" panose="02020603050405020304" pitchFamily="18" charset="0"/>
              </a:rPr>
              <a:t>Asignación</a:t>
            </a:r>
            <a:r>
              <a:rPr lang="en-US" sz="2000" dirty="0">
                <a:latin typeface="Arial" panose="020B0604020202020204" pitchFamily="34" charset="0"/>
                <a:ea typeface="Calibri" panose="020F0502020204030204" pitchFamily="34" charset="0"/>
                <a:cs typeface="Times New Roman" panose="02020603050405020304" pitchFamily="18" charset="0"/>
              </a:rPr>
              <a:t> con el </a:t>
            </a:r>
            <a:r>
              <a:rPr lang="en-US" sz="2000" dirty="0" err="1">
                <a:latin typeface="Arial" panose="020B0604020202020204" pitchFamily="34" charset="0"/>
                <a:ea typeface="Calibri" panose="020F0502020204030204" pitchFamily="34" charset="0"/>
                <a:cs typeface="Times New Roman" panose="02020603050405020304" pitchFamily="18" charset="0"/>
              </a:rPr>
              <a:t>operador</a:t>
            </a:r>
            <a:r>
              <a:rPr lang="en-US" sz="2000" dirty="0">
                <a:latin typeface="Arial" panose="020B0604020202020204" pitchFamily="34" charset="0"/>
                <a:ea typeface="Calibri" panose="020F0502020204030204" pitchFamily="34" charset="0"/>
                <a:cs typeface="Times New Roman" panose="02020603050405020304" pitchFamily="18" charset="0"/>
              </a:rPr>
              <a:t> =</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s-ES" sz="2000" dirty="0">
                <a:latin typeface="Arial" panose="020B0604020202020204" pitchFamily="34" charset="0"/>
                <a:ea typeface="Calibri" panose="020F0502020204030204" pitchFamily="34" charset="0"/>
                <a:cs typeface="Times New Roman" panose="02020603050405020304" pitchFamily="18" charset="0"/>
              </a:rPr>
              <a:t>Obtener su dirección con el operador &amp;.</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s-ES" sz="2000" dirty="0">
                <a:latin typeface="Arial" panose="020B0604020202020204" pitchFamily="34" charset="0"/>
                <a:ea typeface="Calibri" panose="020F0502020204030204" pitchFamily="34" charset="0"/>
                <a:cs typeface="Times New Roman" panose="02020603050405020304" pitchFamily="18" charset="0"/>
              </a:rPr>
              <a:t>Usarlos para inicializar una referencia</a:t>
            </a:r>
            <a:r>
              <a:rPr lang="es-ES" dirty="0" smtClean="0">
                <a:latin typeface="Arial" panose="020B0604020202020204" pitchFamily="34" charset="0"/>
                <a:ea typeface="Calibri" panose="020F0502020204030204" pitchFamily="34" charset="0"/>
                <a:cs typeface="Times New Roman" panose="02020603050405020304" pitchFamily="18" charset="0"/>
              </a:rPr>
              <a:t>.</a:t>
            </a:r>
            <a:endParaRPr lang="es-ES"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7564581" y="2136292"/>
            <a:ext cx="4502728" cy="4431983"/>
          </a:xfrm>
          <a:prstGeom prst="rect">
            <a:avLst/>
          </a:prstGeom>
        </p:spPr>
        <p:txBody>
          <a:bodyPr wrap="square">
            <a:spAutoFit/>
          </a:bodyPr>
          <a:lstStyle/>
          <a:p>
            <a:pPr eaLnBrk="0" fontAlgn="base" hangingPunct="0">
              <a:spcAft>
                <a:spcPts val="0"/>
              </a:spcAft>
            </a:pPr>
            <a:r>
              <a:rPr lang="en-US" sz="2000" dirty="0" smtClean="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smtClean="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lvalues</a:t>
            </a:r>
            <a:r>
              <a:rPr lang="en-US" sz="2000" dirty="0" smtClean="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a:t>
            </a:r>
            <a:endParaRPr lang="es-ES" sz="2400" dirty="0" smtClean="0">
              <a:effectLst/>
              <a:latin typeface="Times New Roman" panose="02020603050405020304" pitchFamily="18" charset="0"/>
              <a:ea typeface="Times New Roman" panose="02020603050405020304" pitchFamily="18" charset="0"/>
            </a:endParaRPr>
          </a:p>
          <a:p>
            <a:pPr eaLnBrk="0" fontAlgn="base" hangingPunct="0">
              <a:spcAft>
                <a:spcPts val="0"/>
              </a:spcAft>
            </a:pPr>
            <a:r>
              <a:rPr lang="en-US" sz="2000" dirty="0" err="1"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sz="20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42;</a:t>
            </a:r>
            <a:endParaRPr lang="es-ES" sz="2400" dirty="0" smtClean="0">
              <a:effectLst/>
              <a:latin typeface="Times New Roman" panose="02020603050405020304" pitchFamily="18" charset="0"/>
              <a:ea typeface="Times New Roman" panose="02020603050405020304" pitchFamily="18" charset="0"/>
            </a:endParaRPr>
          </a:p>
          <a:p>
            <a:pPr eaLnBrk="0" fontAlgn="base" hangingPunct="0">
              <a:spcAft>
                <a:spcPts val="0"/>
              </a:spcAft>
            </a:pPr>
            <a:r>
              <a:rPr lang="it-IT" sz="20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 = 43; </a:t>
            </a:r>
            <a:r>
              <a:rPr lang="it-IT" sz="2000" dirty="0" smtClean="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ok, i es un lvalue</a:t>
            </a:r>
          </a:p>
          <a:p>
            <a:pPr eaLnBrk="0" fontAlgn="base" hangingPunct="0">
              <a:spcAft>
                <a:spcPts val="0"/>
              </a:spcAft>
            </a:pPr>
            <a:endParaRPr lang="es-ES" sz="2400" dirty="0" smtClean="0">
              <a:effectLst/>
              <a:latin typeface="Times New Roman" panose="02020603050405020304" pitchFamily="18" charset="0"/>
              <a:ea typeface="Times New Roman" panose="02020603050405020304" pitchFamily="18" charset="0"/>
            </a:endParaRPr>
          </a:p>
          <a:p>
            <a:pPr eaLnBrk="0" fontAlgn="base" hangingPunct="0">
              <a:spcAft>
                <a:spcPts val="0"/>
              </a:spcAft>
            </a:pPr>
            <a:r>
              <a:rPr lang="en-US" sz="2000" dirty="0" err="1"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sz="20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 = &amp;</a:t>
            </a:r>
            <a:r>
              <a:rPr lang="en-US" sz="20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ok, </a:t>
            </a:r>
            <a:r>
              <a:rPr lang="en-US" sz="2000" dirty="0" err="1" smtClean="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smtClean="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smtClean="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es</a:t>
            </a:r>
            <a:r>
              <a:rPr lang="en-US" sz="2000" dirty="0" smtClean="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un </a:t>
            </a:r>
            <a:r>
              <a:rPr lang="en-US" sz="2000" dirty="0" err="1" smtClean="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lvalue</a:t>
            </a:r>
            <a:endParaRPr lang="es-ES" sz="2400" dirty="0" smtClean="0">
              <a:effectLst/>
              <a:latin typeface="Times New Roman" panose="02020603050405020304" pitchFamily="18" charset="0"/>
              <a:ea typeface="Times New Roman" panose="02020603050405020304" pitchFamily="18" charset="0"/>
            </a:endParaRPr>
          </a:p>
          <a:p>
            <a:pPr eaLnBrk="0" fontAlgn="base" hangingPunct="0">
              <a:spcAft>
                <a:spcPts val="0"/>
              </a:spcAft>
            </a:pPr>
            <a:r>
              <a:rPr lang="en-US" sz="2000" dirty="0" err="1"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sz="20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&amp; foo();</a:t>
            </a:r>
            <a:endParaRPr lang="es-ES" sz="2400" dirty="0" smtClean="0">
              <a:effectLst/>
              <a:latin typeface="Times New Roman" panose="02020603050405020304" pitchFamily="18" charset="0"/>
              <a:ea typeface="Times New Roman" panose="02020603050405020304" pitchFamily="18" charset="0"/>
            </a:endParaRPr>
          </a:p>
          <a:p>
            <a:pPr eaLnBrk="0" fontAlgn="base" hangingPunct="0">
              <a:spcAft>
                <a:spcPts val="0"/>
              </a:spcAft>
            </a:pPr>
            <a:endParaRPr lang="en-CA" sz="20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eaLnBrk="0" fontAlgn="base" hangingPunct="0">
              <a:spcAft>
                <a:spcPts val="0"/>
              </a:spcAft>
            </a:pPr>
            <a:r>
              <a:rPr lang="en-CA" sz="20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foo() = 42; </a:t>
            </a:r>
            <a:r>
              <a:rPr lang="en-CA" sz="2000" dirty="0" smtClean="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ok, foo() </a:t>
            </a:r>
            <a:r>
              <a:rPr lang="en-CA" sz="2000" dirty="0" err="1" smtClean="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es</a:t>
            </a:r>
            <a:r>
              <a:rPr lang="en-CA" sz="2000" dirty="0" smtClean="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un </a:t>
            </a:r>
            <a:r>
              <a:rPr lang="en-CA" sz="2000" dirty="0" err="1" smtClean="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lvalue</a:t>
            </a:r>
            <a:endParaRPr lang="es-ES" sz="2400" dirty="0" smtClean="0">
              <a:effectLst/>
              <a:latin typeface="Times New Roman" panose="02020603050405020304" pitchFamily="18" charset="0"/>
              <a:ea typeface="Times New Roman" panose="02020603050405020304" pitchFamily="18" charset="0"/>
            </a:endParaRPr>
          </a:p>
          <a:p>
            <a:pPr eaLnBrk="0" fontAlgn="base" hangingPunct="0">
              <a:spcAft>
                <a:spcPts val="0"/>
              </a:spcAft>
            </a:pPr>
            <a:endParaRPr lang="en-US" sz="200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eaLnBrk="0" fontAlgn="base" hangingPunct="0">
              <a:spcAft>
                <a:spcPts val="0"/>
              </a:spcAft>
            </a:pPr>
            <a:r>
              <a:rPr lang="en-US" sz="2000" dirty="0" err="1"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sz="20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p1 = &amp;foo(); </a:t>
            </a:r>
            <a:r>
              <a:rPr lang="en-US" sz="2000" dirty="0" smtClean="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ok, foo() </a:t>
            </a:r>
            <a:r>
              <a:rPr lang="en-US" sz="2000" dirty="0" err="1" smtClean="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es</a:t>
            </a:r>
            <a:r>
              <a:rPr lang="en-US" sz="2000" dirty="0" smtClean="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un </a:t>
            </a:r>
            <a:r>
              <a:rPr lang="en-US" sz="2000" dirty="0" err="1" smtClean="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lvalue</a:t>
            </a:r>
            <a:endParaRPr lang="es-ES" sz="2400" dirty="0" smtClean="0">
              <a:effectLst/>
              <a:latin typeface="Times New Roman" panose="02020603050405020304" pitchFamily="18" charset="0"/>
              <a:ea typeface="Times New Roman" panose="02020603050405020304" pitchFamily="18" charset="0"/>
            </a:endParaRPr>
          </a:p>
          <a:p>
            <a:pPr eaLnBrk="0" fontAlgn="base" hangingPunct="0">
              <a:spcAft>
                <a:spcPts val="0"/>
              </a:spcAft>
            </a:pPr>
            <a:r>
              <a:rPr lang="en-CA" dirty="0" smtClean="0">
                <a:latin typeface="Times New Roman" panose="02020603050405020304" pitchFamily="18" charset="0"/>
                <a:ea typeface="Times New Roman" panose="02020603050405020304" pitchFamily="18" charset="0"/>
              </a:rPr>
              <a:t> </a:t>
            </a:r>
            <a:endParaRPr lang="es-E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942140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26BF9-A80F-4F35-AE55-E89A30C8B21E}"/>
              </a:ext>
            </a:extLst>
          </p:cNvPr>
          <p:cNvSpPr txBox="1"/>
          <p:nvPr/>
        </p:nvSpPr>
        <p:spPr>
          <a:xfrm>
            <a:off x="942962" y="1964574"/>
            <a:ext cx="4614202" cy="646331"/>
          </a:xfrm>
          <a:prstGeom prst="rect">
            <a:avLst/>
          </a:prstGeom>
          <a:noFill/>
        </p:spPr>
        <p:txBody>
          <a:bodyPr wrap="square" rtlCol="0">
            <a:spAutoFit/>
          </a:bodyPr>
          <a:lstStyle/>
          <a:p>
            <a:r>
              <a:rPr lang="en-US" sz="3600" dirty="0">
                <a:effectLst>
                  <a:outerShdw blurRad="38100" dist="38100" dir="2700000" algn="tl">
                    <a:srgbClr val="000000">
                      <a:alpha val="43137"/>
                    </a:srgbClr>
                  </a:outerShdw>
                </a:effectLst>
              </a:rPr>
              <a:t>ISO/IEC TR 18015:2006</a:t>
            </a:r>
          </a:p>
        </p:txBody>
      </p:sp>
      <p:sp>
        <p:nvSpPr>
          <p:cNvPr id="3" name="TextBox 2">
            <a:extLst>
              <a:ext uri="{FF2B5EF4-FFF2-40B4-BE49-F238E27FC236}">
                <a16:creationId xmlns:a16="http://schemas.microsoft.com/office/drawing/2014/main" id="{4358C14F-DBA5-47EA-84F0-E547F0546C22}"/>
              </a:ext>
            </a:extLst>
          </p:cNvPr>
          <p:cNvSpPr txBox="1"/>
          <p:nvPr/>
        </p:nvSpPr>
        <p:spPr>
          <a:xfrm>
            <a:off x="6457497" y="2583985"/>
            <a:ext cx="5584872"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Reference wrappers</a:t>
            </a:r>
          </a:p>
          <a:p>
            <a:pPr marL="285750" indent="-285750">
              <a:buFont typeface="Arial" panose="020B0604020202020204" pitchFamily="34" charset="0"/>
              <a:buChar char="•"/>
            </a:pPr>
            <a:r>
              <a:rPr lang="en-US" sz="2800" dirty="0">
                <a:effectLst>
                  <a:outerShdw blurRad="38100" dist="38100" dir="2700000" algn="tl">
                    <a:srgbClr val="000000">
                      <a:alpha val="43137"/>
                    </a:srgbClr>
                  </a:outerShdw>
                </a:effectLst>
              </a:rPr>
              <a:t>Smart pointers</a:t>
            </a:r>
          </a:p>
          <a:p>
            <a:pPr marL="285750" indent="-285750">
              <a:buFont typeface="Arial" panose="020B0604020202020204" pitchFamily="34" charset="0"/>
              <a:buChar char="•"/>
            </a:pPr>
            <a:r>
              <a:rPr lang="en-US" sz="2800" dirty="0"/>
              <a:t>Function objects</a:t>
            </a:r>
          </a:p>
          <a:p>
            <a:pPr marL="285750" indent="-285750">
              <a:buFont typeface="Arial" panose="020B0604020202020204" pitchFamily="34" charset="0"/>
              <a:buChar char="•"/>
            </a:pPr>
            <a:r>
              <a:rPr lang="en-US" sz="2800" dirty="0"/>
              <a:t>Metaprogramming and type traits</a:t>
            </a:r>
          </a:p>
        </p:txBody>
      </p:sp>
      <p:sp>
        <p:nvSpPr>
          <p:cNvPr id="4" name="TextBox 3">
            <a:extLst>
              <a:ext uri="{FF2B5EF4-FFF2-40B4-BE49-F238E27FC236}">
                <a16:creationId xmlns:a16="http://schemas.microsoft.com/office/drawing/2014/main" id="{B274321B-C358-47FE-91A5-DC6068B66C59}"/>
              </a:ext>
            </a:extLst>
          </p:cNvPr>
          <p:cNvSpPr txBox="1"/>
          <p:nvPr/>
        </p:nvSpPr>
        <p:spPr>
          <a:xfrm>
            <a:off x="6457497" y="1975657"/>
            <a:ext cx="5055630" cy="646331"/>
          </a:xfrm>
          <a:prstGeom prst="rect">
            <a:avLst/>
          </a:prstGeom>
          <a:noFill/>
        </p:spPr>
        <p:txBody>
          <a:bodyPr wrap="square" rtlCol="0">
            <a:spAutoFit/>
          </a:bodyPr>
          <a:lstStyle/>
          <a:p>
            <a:r>
              <a:rPr lang="en-US" sz="3600" dirty="0">
                <a:effectLst>
                  <a:outerShdw blurRad="38100" dist="38100" dir="2700000" algn="tl">
                    <a:srgbClr val="000000">
                      <a:alpha val="43137"/>
                    </a:srgbClr>
                  </a:outerShdw>
                </a:effectLst>
              </a:rPr>
              <a:t>ISO/IEC TR 19768:2007</a:t>
            </a:r>
          </a:p>
        </p:txBody>
      </p:sp>
      <p:sp>
        <p:nvSpPr>
          <p:cNvPr id="6" name="TextBox 5">
            <a:extLst>
              <a:ext uri="{FF2B5EF4-FFF2-40B4-BE49-F238E27FC236}">
                <a16:creationId xmlns:a16="http://schemas.microsoft.com/office/drawing/2014/main" id="{61D583C4-43D8-4792-B514-EF8C1104175D}"/>
              </a:ext>
            </a:extLst>
          </p:cNvPr>
          <p:cNvSpPr txBox="1"/>
          <p:nvPr/>
        </p:nvSpPr>
        <p:spPr>
          <a:xfrm>
            <a:off x="942962" y="2583985"/>
            <a:ext cx="5514535"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Namespaces </a:t>
            </a:r>
          </a:p>
          <a:p>
            <a:pPr marL="285750" indent="-285750">
              <a:buFont typeface="Arial" panose="020B0604020202020204" pitchFamily="34" charset="0"/>
              <a:buChar char="•"/>
            </a:pPr>
            <a:r>
              <a:rPr lang="en-US" sz="2800" dirty="0" smtClean="0"/>
              <a:t>Type </a:t>
            </a:r>
            <a:r>
              <a:rPr lang="en-US" sz="2800" dirty="0"/>
              <a:t>Conversion Operators</a:t>
            </a:r>
          </a:p>
          <a:p>
            <a:pPr marL="285750" indent="-285750">
              <a:buFont typeface="Arial" panose="020B0604020202020204" pitchFamily="34" charset="0"/>
              <a:buChar char="•"/>
            </a:pPr>
            <a:r>
              <a:rPr lang="en-US" sz="2800" dirty="0" smtClean="0"/>
              <a:t>Inheritance </a:t>
            </a:r>
            <a:endParaRPr lang="en-US" sz="2800" dirty="0"/>
          </a:p>
          <a:p>
            <a:pPr marL="285750" indent="-285750">
              <a:buFont typeface="Arial" panose="020B0604020202020204" pitchFamily="34" charset="0"/>
              <a:buChar char="•"/>
            </a:pPr>
            <a:r>
              <a:rPr lang="en-US" sz="2800" dirty="0" smtClean="0"/>
              <a:t>Run-Time </a:t>
            </a:r>
            <a:r>
              <a:rPr lang="en-US" sz="2800" dirty="0"/>
              <a:t>Type Information (RTTI) </a:t>
            </a:r>
          </a:p>
          <a:p>
            <a:pPr marL="285750" indent="-285750">
              <a:buFont typeface="Arial" panose="020B0604020202020204" pitchFamily="34" charset="0"/>
              <a:buChar char="•"/>
            </a:pPr>
            <a:r>
              <a:rPr lang="en-US" sz="2800" dirty="0" smtClean="0"/>
              <a:t>Exception </a:t>
            </a:r>
            <a:r>
              <a:rPr lang="en-US" sz="2800" dirty="0"/>
              <a:t>handling (EH) </a:t>
            </a:r>
          </a:p>
          <a:p>
            <a:pPr marL="285750" indent="-285750">
              <a:buFont typeface="Arial" panose="020B0604020202020204" pitchFamily="34" charset="0"/>
              <a:buChar char="•"/>
            </a:pPr>
            <a:r>
              <a:rPr lang="en-US" sz="2800" dirty="0" smtClean="0"/>
              <a:t>Templates  </a:t>
            </a:r>
            <a:endParaRPr lang="en-US" sz="2800" dirty="0"/>
          </a:p>
          <a:p>
            <a:pPr marL="285750" indent="-285750">
              <a:buFont typeface="Arial" panose="020B0604020202020204" pitchFamily="34" charset="0"/>
              <a:buChar char="•"/>
            </a:pPr>
            <a:r>
              <a:rPr lang="en-US" sz="2800" dirty="0"/>
              <a:t>The Standard </a:t>
            </a:r>
            <a:r>
              <a:rPr lang="en-US" sz="2800" dirty="0" err="1"/>
              <a:t>IOStreams</a:t>
            </a:r>
            <a:r>
              <a:rPr lang="en-US" sz="2800" dirty="0"/>
              <a:t> Library </a:t>
            </a:r>
          </a:p>
        </p:txBody>
      </p:sp>
    </p:spTree>
    <p:extLst>
      <p:ext uri="{BB962C8B-B14F-4D97-AF65-F5344CB8AC3E}">
        <p14:creationId xmlns:p14="http://schemas.microsoft.com/office/powerpoint/2010/main" val="2189353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1164" y="1477147"/>
            <a:ext cx="10820400" cy="2269596"/>
          </a:xfrm>
          <a:prstGeom prst="rect">
            <a:avLst/>
          </a:prstGeom>
        </p:spPr>
        <p:txBody>
          <a:bodyPr wrap="square">
            <a:spAutoFit/>
          </a:bodyPr>
          <a:lstStyle/>
          <a:p>
            <a:pPr>
              <a:lnSpc>
                <a:spcPct val="107000"/>
              </a:lnSpc>
              <a:spcAft>
                <a:spcPts val="800"/>
              </a:spcAft>
            </a:pPr>
            <a:r>
              <a:rPr lang="es-MX" sz="2800" b="1" dirty="0" smtClean="0">
                <a:effectLst/>
                <a:ea typeface="Calibri" panose="020F0502020204030204" pitchFamily="34" charset="0"/>
                <a:cs typeface="Times New Roman" panose="02020603050405020304" pitchFamily="18" charset="0"/>
              </a:rPr>
              <a:t>Diferencias entre () y {} al crear objetos</a:t>
            </a:r>
            <a:endParaRPr lang="es-ES" sz="2800" dirty="0">
              <a:ea typeface="Calibri" panose="020F0502020204030204" pitchFamily="34" charset="0"/>
              <a:cs typeface="Times New Roman" panose="02020603050405020304" pitchFamily="18" charset="0"/>
            </a:endParaRPr>
          </a:p>
          <a:p>
            <a:pPr fontAlgn="base">
              <a:lnSpc>
                <a:spcPct val="107000"/>
              </a:lnSpc>
              <a:spcAft>
                <a:spcPts val="0"/>
              </a:spcAft>
            </a:pPr>
            <a:r>
              <a:rPr lang="es-ES" sz="2000" dirty="0" err="1" smtClean="0">
                <a:solidFill>
                  <a:srgbClr val="0000FF"/>
                </a:solidFill>
                <a:latin typeface="Consolas" panose="020B0609020204030204" pitchFamily="49" charset="0"/>
              </a:rPr>
              <a:t>int</a:t>
            </a:r>
            <a:r>
              <a:rPr lang="es-ES" sz="2000" dirty="0" smtClean="0">
                <a:solidFill>
                  <a:srgbClr val="000000"/>
                </a:solidFill>
                <a:latin typeface="Consolas" panose="020B0609020204030204" pitchFamily="49" charset="0"/>
              </a:rPr>
              <a:t> </a:t>
            </a:r>
            <a:r>
              <a:rPr lang="es-ES" sz="2000" dirty="0">
                <a:solidFill>
                  <a:srgbClr val="000000"/>
                </a:solidFill>
                <a:latin typeface="Consolas" panose="020B0609020204030204" pitchFamily="49" charset="0"/>
              </a:rPr>
              <a:t>x(0); </a:t>
            </a:r>
            <a:r>
              <a:rPr lang="es-ES" sz="2000" dirty="0">
                <a:solidFill>
                  <a:srgbClr val="008000"/>
                </a:solidFill>
                <a:latin typeface="Consolas" panose="020B0609020204030204" pitchFamily="49" charset="0"/>
              </a:rPr>
              <a:t>// INICIALIZACIÓN ENTRE PARÉNTESIS</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s-ES" sz="2000" dirty="0" err="1">
                <a:solidFill>
                  <a:srgbClr val="0000FF"/>
                </a:solidFill>
                <a:latin typeface="Consolas" panose="020B0609020204030204" pitchFamily="49" charset="0"/>
              </a:rPr>
              <a:t>int</a:t>
            </a:r>
            <a:r>
              <a:rPr lang="es-ES" sz="2000" dirty="0">
                <a:solidFill>
                  <a:srgbClr val="000000"/>
                </a:solidFill>
                <a:latin typeface="Consolas" panose="020B0609020204030204" pitchFamily="49" charset="0"/>
              </a:rPr>
              <a:t> y = 0; </a:t>
            </a:r>
            <a:r>
              <a:rPr lang="es-ES" sz="2000" dirty="0">
                <a:solidFill>
                  <a:srgbClr val="008000"/>
                </a:solidFill>
                <a:latin typeface="Consolas" panose="020B0609020204030204" pitchFamily="49" charset="0"/>
              </a:rPr>
              <a:t>// INICIALIZACIÓN SEGUIDO "="</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s-ES" sz="2000" dirty="0" err="1">
                <a:solidFill>
                  <a:srgbClr val="0000FF"/>
                </a:solidFill>
                <a:latin typeface="Consolas" panose="020B0609020204030204" pitchFamily="49" charset="0"/>
              </a:rPr>
              <a:t>int</a:t>
            </a:r>
            <a:r>
              <a:rPr lang="es-ES" sz="2000" dirty="0">
                <a:solidFill>
                  <a:srgbClr val="000000"/>
                </a:solidFill>
                <a:latin typeface="Consolas" panose="020B0609020204030204" pitchFamily="49" charset="0"/>
              </a:rPr>
              <a:t> z { 0 }; </a:t>
            </a:r>
            <a:r>
              <a:rPr lang="es-ES" sz="2000" dirty="0">
                <a:solidFill>
                  <a:srgbClr val="008000"/>
                </a:solidFill>
                <a:latin typeface="Consolas" panose="020B0609020204030204" pitchFamily="49" charset="0"/>
              </a:rPr>
              <a:t>// INICIALIZACIÓN DENTRO LLAVES</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s-ES" sz="2000" dirty="0" err="1">
                <a:solidFill>
                  <a:srgbClr val="0000FF"/>
                </a:solidFill>
                <a:latin typeface="Consolas" panose="020B0609020204030204" pitchFamily="49" charset="0"/>
              </a:rPr>
              <a:t>int</a:t>
            </a:r>
            <a:r>
              <a:rPr lang="es-ES" sz="2000" dirty="0">
                <a:solidFill>
                  <a:srgbClr val="000000"/>
                </a:solidFill>
                <a:latin typeface="Consolas" panose="020B0609020204030204" pitchFamily="49" charset="0"/>
              </a:rPr>
              <a:t> z = { 0 }; </a:t>
            </a:r>
            <a:r>
              <a:rPr lang="es-ES" sz="2000" dirty="0">
                <a:solidFill>
                  <a:srgbClr val="008000"/>
                </a:solidFill>
                <a:latin typeface="Consolas" panose="020B0609020204030204" pitchFamily="49" charset="0"/>
              </a:rPr>
              <a:t>// INICIALIZACIÓN USA "=" Y LLAVES</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s-ES" dirty="0">
                <a:latin typeface="Times New Roman" panose="02020603050405020304" pitchFamily="18" charset="0"/>
                <a:ea typeface="Times New Roman" panose="02020603050405020304" pitchFamily="18" charset="0"/>
                <a:cs typeface="Times New Roman" panose="02020603050405020304" pitchFamily="18" charset="0"/>
              </a:rPr>
              <a:t> </a:t>
            </a:r>
            <a:endParaRPr lang="es-E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651164" y="3505800"/>
            <a:ext cx="11139055" cy="3056221"/>
          </a:xfrm>
          <a:prstGeom prst="rect">
            <a:avLst/>
          </a:prstGeom>
        </p:spPr>
        <p:txBody>
          <a:bodyPr wrap="square">
            <a:spAutoFit/>
          </a:bodyPr>
          <a:lstStyle/>
          <a:p>
            <a:pPr fontAlgn="base">
              <a:lnSpc>
                <a:spcPct val="107000"/>
              </a:lnSpc>
              <a:spcAft>
                <a:spcPts val="0"/>
              </a:spcAft>
            </a:pPr>
            <a:r>
              <a:rPr lang="es-ES" sz="2000" dirty="0" err="1">
                <a:solidFill>
                  <a:srgbClr val="0000FF"/>
                </a:solidFill>
                <a:latin typeface="Consolas" panose="020B0609020204030204" pitchFamily="49" charset="0"/>
              </a:rPr>
              <a:t>void</a:t>
            </a:r>
            <a:r>
              <a:rPr lang="es-ES" sz="2000" dirty="0">
                <a:solidFill>
                  <a:srgbClr val="000000"/>
                </a:solidFill>
                <a:latin typeface="Consolas" panose="020B0609020204030204" pitchFamily="49" charset="0"/>
              </a:rPr>
              <a:t> </a:t>
            </a:r>
            <a:r>
              <a:rPr lang="es-ES" sz="2000" dirty="0" err="1">
                <a:solidFill>
                  <a:srgbClr val="000000"/>
                </a:solidFill>
                <a:latin typeface="Consolas" panose="020B0609020204030204" pitchFamily="49" charset="0"/>
              </a:rPr>
              <a:t>main</a:t>
            </a:r>
            <a:r>
              <a:rPr lang="es-ES" sz="2000" dirty="0">
                <a:solidFill>
                  <a:srgbClr val="000000"/>
                </a:solidFill>
                <a:latin typeface="Consolas" panose="020B0609020204030204" pitchFamily="49" charset="0"/>
              </a:rPr>
              <a:t>()</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s-ES" sz="2000" dirty="0">
                <a:solidFill>
                  <a:srgbClr val="000000"/>
                </a:solidFill>
                <a:latin typeface="Consolas" panose="020B0609020204030204" pitchFamily="49" charset="0"/>
              </a:rPr>
              <a:t>{</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s-ES" sz="2000" dirty="0">
                <a:solidFill>
                  <a:srgbClr val="008000"/>
                </a:solidFill>
                <a:latin typeface="Consolas" panose="020B0609020204030204" pitchFamily="49" charset="0"/>
              </a:rPr>
              <a:t>// LLAMA AL CONSTRUCTOR POR DEFECTO</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s-ES" sz="2000" dirty="0">
                <a:solidFill>
                  <a:srgbClr val="2B91AF"/>
                </a:solidFill>
                <a:latin typeface="Consolas" panose="020B0609020204030204" pitchFamily="49" charset="0"/>
              </a:rPr>
              <a:t>	</a:t>
            </a:r>
            <a:r>
              <a:rPr lang="es-ES" sz="2000" dirty="0" err="1">
                <a:solidFill>
                  <a:srgbClr val="2B91AF"/>
                </a:solidFill>
                <a:latin typeface="Consolas" panose="020B0609020204030204" pitchFamily="49" charset="0"/>
              </a:rPr>
              <a:t>my_list</a:t>
            </a:r>
            <a:r>
              <a:rPr lang="es-ES" sz="2000" dirty="0">
                <a:solidFill>
                  <a:srgbClr val="000000"/>
                </a:solidFill>
                <a:latin typeface="Consolas" panose="020B0609020204030204" pitchFamily="49" charset="0"/>
              </a:rPr>
              <a:t> w1;</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s-ES" sz="2000" dirty="0">
                <a:solidFill>
                  <a:srgbClr val="008000"/>
                </a:solidFill>
                <a:latin typeface="Consolas" panose="020B0609020204030204" pitchFamily="49" charset="0"/>
              </a:rPr>
              <a:t>// NO ES UNA ASIGNACIÓN, LLAMA AL CONSTRUCTOR DE COPIA</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s-ES" sz="2000" dirty="0">
                <a:solidFill>
                  <a:srgbClr val="2B91AF"/>
                </a:solidFill>
                <a:latin typeface="Consolas" panose="020B0609020204030204" pitchFamily="49" charset="0"/>
              </a:rPr>
              <a:t>	</a:t>
            </a:r>
            <a:r>
              <a:rPr lang="es-ES" sz="2000" dirty="0" err="1">
                <a:solidFill>
                  <a:srgbClr val="2B91AF"/>
                </a:solidFill>
                <a:latin typeface="Consolas" panose="020B0609020204030204" pitchFamily="49" charset="0"/>
              </a:rPr>
              <a:t>my_list</a:t>
            </a:r>
            <a:r>
              <a:rPr lang="es-ES" sz="2000" dirty="0">
                <a:solidFill>
                  <a:srgbClr val="000000"/>
                </a:solidFill>
                <a:latin typeface="Consolas" panose="020B0609020204030204" pitchFamily="49" charset="0"/>
              </a:rPr>
              <a:t> w2 = w1; </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s-ES" sz="2000" dirty="0">
                <a:solidFill>
                  <a:srgbClr val="008000"/>
                </a:solidFill>
                <a:latin typeface="Consolas" panose="020B0609020204030204" pitchFamily="49" charset="0"/>
              </a:rPr>
              <a:t>// UNA ASIGNACIÓN; LLAMA AL OPERADOR DE COPIA =</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s-ES" sz="2000" dirty="0">
                <a:solidFill>
                  <a:srgbClr val="000000"/>
                </a:solidFill>
                <a:latin typeface="Consolas" panose="020B0609020204030204" pitchFamily="49" charset="0"/>
              </a:rPr>
              <a:t>	w1 </a:t>
            </a:r>
            <a:r>
              <a:rPr lang="es-ES" sz="2000" dirty="0">
                <a:solidFill>
                  <a:srgbClr val="008080"/>
                </a:solidFill>
                <a:latin typeface="Consolas" panose="020B0609020204030204" pitchFamily="49" charset="0"/>
              </a:rPr>
              <a:t>=</a:t>
            </a:r>
            <a:r>
              <a:rPr lang="es-ES" sz="2000" dirty="0">
                <a:solidFill>
                  <a:srgbClr val="000000"/>
                </a:solidFill>
                <a:latin typeface="Consolas" panose="020B0609020204030204" pitchFamily="49" charset="0"/>
              </a:rPr>
              <a:t> w2;</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s-ES" sz="2000" dirty="0">
                <a:solidFill>
                  <a:srgbClr val="000000"/>
                </a:solidFill>
                <a:latin typeface="Consolas" panose="020B0609020204030204" pitchFamily="49" charset="0"/>
              </a:rPr>
              <a:t>}</a:t>
            </a:r>
            <a:endParaRPr lang="es-E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76727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4590" y="1518699"/>
            <a:ext cx="6818213" cy="584775"/>
          </a:xfrm>
          <a:prstGeom prst="rect">
            <a:avLst/>
          </a:prstGeom>
        </p:spPr>
        <p:txBody>
          <a:bodyPr wrap="none">
            <a:spAutoFit/>
          </a:bodyPr>
          <a:lstStyle/>
          <a:p>
            <a:r>
              <a:rPr lang="es-MX" sz="3200" b="1" dirty="0">
                <a:solidFill>
                  <a:prstClr val="black"/>
                </a:solidFill>
                <a:ea typeface="Calibri" panose="020F0502020204030204" pitchFamily="34" charset="0"/>
                <a:cs typeface="Times New Roman" panose="02020603050405020304" pitchFamily="18" charset="0"/>
              </a:rPr>
              <a:t>Diferencias entre () y {} al crear </a:t>
            </a:r>
            <a:r>
              <a:rPr lang="es-MX" sz="3200" b="1" dirty="0" smtClean="0">
                <a:solidFill>
                  <a:prstClr val="black"/>
                </a:solidFill>
                <a:ea typeface="Calibri" panose="020F0502020204030204" pitchFamily="34" charset="0"/>
                <a:cs typeface="Times New Roman" panose="02020603050405020304" pitchFamily="18" charset="0"/>
              </a:rPr>
              <a:t>objetos</a:t>
            </a:r>
          </a:p>
        </p:txBody>
      </p:sp>
      <p:sp>
        <p:nvSpPr>
          <p:cNvPr id="2" name="Rectangle 1"/>
          <p:cNvSpPr/>
          <p:nvPr/>
        </p:nvSpPr>
        <p:spPr>
          <a:xfrm>
            <a:off x="644589" y="4611526"/>
            <a:ext cx="8166901" cy="864724"/>
          </a:xfrm>
          <a:prstGeom prst="rect">
            <a:avLst/>
          </a:prstGeom>
        </p:spPr>
        <p:txBody>
          <a:bodyPr wrap="square">
            <a:spAutoFit/>
          </a:bodyPr>
          <a:lstStyle/>
          <a:p>
            <a:pPr fontAlgn="base">
              <a:lnSpc>
                <a:spcPct val="107000"/>
              </a:lnSpc>
              <a:spcAft>
                <a:spcPts val="0"/>
              </a:spcAft>
            </a:pPr>
            <a:r>
              <a:rPr lang="es-ES" sz="2400" dirty="0">
                <a:solidFill>
                  <a:srgbClr val="008000"/>
                </a:solidFill>
                <a:latin typeface="Consolas" panose="020B0609020204030204" pitchFamily="49" charset="0"/>
              </a:rPr>
              <a:t>//LLAMA AL CONSTRUCTOR DE </a:t>
            </a:r>
            <a:r>
              <a:rPr lang="es-ES" sz="2400" dirty="0" err="1">
                <a:solidFill>
                  <a:srgbClr val="008000"/>
                </a:solidFill>
                <a:latin typeface="Consolas" panose="020B0609020204030204" pitchFamily="49" charset="0"/>
              </a:rPr>
              <a:t>object</a:t>
            </a:r>
            <a:r>
              <a:rPr lang="es-ES" sz="2400" dirty="0">
                <a:solidFill>
                  <a:srgbClr val="008000"/>
                </a:solidFill>
                <a:latin typeface="Consolas" panose="020B0609020204030204" pitchFamily="49" charset="0"/>
              </a:rPr>
              <a:t> </a:t>
            </a:r>
            <a:r>
              <a:rPr lang="es-ES" sz="2400" dirty="0" smtClean="0">
                <a:solidFill>
                  <a:srgbClr val="008000"/>
                </a:solidFill>
                <a:latin typeface="Consolas" panose="020B0609020204030204" pitchFamily="49" charset="0"/>
              </a:rPr>
              <a:t>sin argumento</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s-ES" sz="2400" dirty="0" err="1">
                <a:solidFill>
                  <a:srgbClr val="2B91AF"/>
                </a:solidFill>
                <a:latin typeface="Consolas" panose="020B0609020204030204" pitchFamily="49" charset="0"/>
              </a:rPr>
              <a:t>object</a:t>
            </a:r>
            <a:r>
              <a:rPr lang="es-ES" sz="2400" dirty="0">
                <a:solidFill>
                  <a:srgbClr val="000000"/>
                </a:solidFill>
                <a:latin typeface="Consolas" panose="020B0609020204030204" pitchFamily="49" charset="0"/>
              </a:rPr>
              <a:t> </a:t>
            </a:r>
            <a:r>
              <a:rPr lang="es-ES" sz="2400" dirty="0" err="1">
                <a:solidFill>
                  <a:srgbClr val="000000"/>
                </a:solidFill>
                <a:latin typeface="Consolas" panose="020B0609020204030204" pitchFamily="49" charset="0"/>
              </a:rPr>
              <a:t>obj</a:t>
            </a:r>
            <a:r>
              <a:rPr lang="es-ES" sz="2400" dirty="0">
                <a:solidFill>
                  <a:srgbClr val="000000"/>
                </a:solidFill>
                <a:latin typeface="Consolas" panose="020B0609020204030204" pitchFamily="49" charset="0"/>
              </a:rPr>
              <a:t>{};</a:t>
            </a:r>
            <a:endParaRPr lang="es-E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4590" y="2347449"/>
            <a:ext cx="8960256" cy="864724"/>
          </a:xfrm>
          <a:prstGeom prst="rect">
            <a:avLst/>
          </a:prstGeom>
        </p:spPr>
        <p:txBody>
          <a:bodyPr wrap="square">
            <a:spAutoFit/>
          </a:bodyPr>
          <a:lstStyle/>
          <a:p>
            <a:pPr fontAlgn="base">
              <a:lnSpc>
                <a:spcPct val="107000"/>
              </a:lnSpc>
              <a:spcAft>
                <a:spcPts val="0"/>
              </a:spcAft>
            </a:pPr>
            <a:r>
              <a:rPr lang="es-ES" sz="2400" dirty="0">
                <a:solidFill>
                  <a:srgbClr val="008000"/>
                </a:solidFill>
                <a:latin typeface="Consolas" panose="020B0609020204030204" pitchFamily="49" charset="0"/>
              </a:rPr>
              <a:t>//LLAMA AL CONSTRUCTOR DE OBJECT CON ARGUMENTO 10</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s-ES" sz="2400" dirty="0" err="1">
                <a:solidFill>
                  <a:srgbClr val="2B91AF"/>
                </a:solidFill>
                <a:latin typeface="Consolas" panose="020B0609020204030204" pitchFamily="49" charset="0"/>
              </a:rPr>
              <a:t>object</a:t>
            </a:r>
            <a:r>
              <a:rPr lang="es-ES" sz="2400" dirty="0">
                <a:solidFill>
                  <a:srgbClr val="000000"/>
                </a:solidFill>
                <a:latin typeface="Consolas" panose="020B0609020204030204" pitchFamily="49" charset="0"/>
              </a:rPr>
              <a:t> </a:t>
            </a:r>
            <a:r>
              <a:rPr lang="es-ES" sz="2400" dirty="0" err="1">
                <a:solidFill>
                  <a:srgbClr val="000000"/>
                </a:solidFill>
                <a:latin typeface="Consolas" panose="020B0609020204030204" pitchFamily="49" charset="0"/>
              </a:rPr>
              <a:t>obj</a:t>
            </a:r>
            <a:r>
              <a:rPr lang="es-ES" sz="2400" dirty="0">
                <a:solidFill>
                  <a:srgbClr val="000000"/>
                </a:solidFill>
                <a:latin typeface="Consolas" panose="020B0609020204030204" pitchFamily="49" charset="0"/>
              </a:rPr>
              <a:t>(10);</a:t>
            </a:r>
            <a:endParaRPr lang="es-E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644590" y="3324573"/>
            <a:ext cx="9801737" cy="1259897"/>
          </a:xfrm>
          <a:prstGeom prst="rect">
            <a:avLst/>
          </a:prstGeom>
        </p:spPr>
        <p:txBody>
          <a:bodyPr wrap="square">
            <a:spAutoFit/>
          </a:bodyPr>
          <a:lstStyle/>
          <a:p>
            <a:pPr fontAlgn="base">
              <a:lnSpc>
                <a:spcPct val="107000"/>
              </a:lnSpc>
              <a:spcAft>
                <a:spcPts val="0"/>
              </a:spcAft>
            </a:pPr>
            <a:r>
              <a:rPr lang="es-ES" sz="2400" dirty="0" smtClean="0">
                <a:solidFill>
                  <a:srgbClr val="008000"/>
                </a:solidFill>
                <a:latin typeface="Consolas" panose="020B0609020204030204" pitchFamily="49" charset="0"/>
              </a:rPr>
              <a:t>//MOLESTIAS DEL PARSER</a:t>
            </a:r>
            <a:r>
              <a:rPr lang="es-ES" sz="2400" dirty="0" smtClean="0">
                <a:solidFill>
                  <a:srgbClr val="000000"/>
                </a:solidFill>
                <a:latin typeface="Consolas" panose="020B0609020204030204" pitchFamily="49" charset="0"/>
              </a:rPr>
              <a:t> </a:t>
            </a:r>
            <a:r>
              <a:rPr lang="es-ES" sz="2400" dirty="0" smtClean="0">
                <a:solidFill>
                  <a:srgbClr val="008000"/>
                </a:solidFill>
                <a:latin typeface="Consolas" panose="020B0609020204030204" pitchFamily="49" charset="0"/>
              </a:rPr>
              <a:t>DECLARA UNA FUNCIÓN LLAMADA </a:t>
            </a:r>
            <a:r>
              <a:rPr lang="es-ES" sz="2400" dirty="0" err="1" smtClean="0">
                <a:solidFill>
                  <a:srgbClr val="008000"/>
                </a:solidFill>
                <a:latin typeface="Consolas" panose="020B0609020204030204" pitchFamily="49" charset="0"/>
              </a:rPr>
              <a:t>obj</a:t>
            </a:r>
            <a:endParaRPr lang="es-ES" sz="2400" dirty="0" smtClean="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s-ES" sz="2400" dirty="0" smtClean="0">
                <a:solidFill>
                  <a:srgbClr val="008000"/>
                </a:solidFill>
                <a:latin typeface="Consolas" panose="020B0609020204030204" pitchFamily="49" charset="0"/>
              </a:rPr>
              <a:t>//QUE RETORNA UN </a:t>
            </a:r>
            <a:r>
              <a:rPr lang="es-ES" sz="2400" dirty="0" err="1" smtClean="0">
                <a:solidFill>
                  <a:srgbClr val="008000"/>
                </a:solidFill>
                <a:latin typeface="Consolas" panose="020B0609020204030204" pitchFamily="49" charset="0"/>
              </a:rPr>
              <a:t>object</a:t>
            </a:r>
            <a:endParaRPr lang="es-ES" sz="2400" dirty="0" smtClean="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s-ES" sz="2400" dirty="0" err="1" smtClean="0">
                <a:solidFill>
                  <a:srgbClr val="2B91AF"/>
                </a:solidFill>
                <a:latin typeface="Consolas" panose="020B0609020204030204" pitchFamily="49" charset="0"/>
              </a:rPr>
              <a:t>object</a:t>
            </a:r>
            <a:r>
              <a:rPr lang="es-ES" sz="2400" dirty="0" smtClean="0">
                <a:solidFill>
                  <a:srgbClr val="000000"/>
                </a:solidFill>
                <a:latin typeface="Consolas" panose="020B0609020204030204" pitchFamily="49" charset="0"/>
              </a:rPr>
              <a:t> </a:t>
            </a:r>
            <a:r>
              <a:rPr lang="es-ES" sz="2400" dirty="0" err="1" smtClean="0">
                <a:solidFill>
                  <a:srgbClr val="000000"/>
                </a:solidFill>
                <a:latin typeface="Consolas" panose="020B0609020204030204" pitchFamily="49" charset="0"/>
              </a:rPr>
              <a:t>obj</a:t>
            </a:r>
            <a:r>
              <a:rPr lang="es-ES" sz="2400" dirty="0" smtClean="0">
                <a:solidFill>
                  <a:srgbClr val="000000"/>
                </a:solidFill>
                <a:latin typeface="Consolas" panose="020B0609020204030204" pitchFamily="49" charset="0"/>
              </a:rPr>
              <a:t>();</a:t>
            </a:r>
            <a:endParaRPr lang="es-E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6828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4590" y="1518699"/>
            <a:ext cx="6818213" cy="584775"/>
          </a:xfrm>
          <a:prstGeom prst="rect">
            <a:avLst/>
          </a:prstGeom>
        </p:spPr>
        <p:txBody>
          <a:bodyPr wrap="none">
            <a:spAutoFit/>
          </a:bodyPr>
          <a:lstStyle/>
          <a:p>
            <a:r>
              <a:rPr lang="es-MX" sz="3200" b="1" dirty="0">
                <a:solidFill>
                  <a:prstClr val="black"/>
                </a:solidFill>
                <a:ea typeface="Calibri" panose="020F0502020204030204" pitchFamily="34" charset="0"/>
                <a:cs typeface="Times New Roman" panose="02020603050405020304" pitchFamily="18" charset="0"/>
              </a:rPr>
              <a:t>Diferencias entre () y {} al crear </a:t>
            </a:r>
            <a:r>
              <a:rPr lang="es-MX" sz="3200" b="1" dirty="0" smtClean="0">
                <a:solidFill>
                  <a:prstClr val="black"/>
                </a:solidFill>
                <a:ea typeface="Calibri" panose="020F0502020204030204" pitchFamily="34" charset="0"/>
                <a:cs typeface="Times New Roman" panose="02020603050405020304" pitchFamily="18" charset="0"/>
              </a:rPr>
              <a:t>objetos</a:t>
            </a:r>
          </a:p>
        </p:txBody>
      </p:sp>
      <p:sp>
        <p:nvSpPr>
          <p:cNvPr id="4" name="Rectangle 3"/>
          <p:cNvSpPr/>
          <p:nvPr/>
        </p:nvSpPr>
        <p:spPr>
          <a:xfrm>
            <a:off x="644590" y="2041919"/>
            <a:ext cx="9171710" cy="4373505"/>
          </a:xfrm>
          <a:prstGeom prst="rect">
            <a:avLst/>
          </a:prstGeom>
        </p:spPr>
        <p:txBody>
          <a:bodyPr wrap="square">
            <a:spAutoFit/>
          </a:bodyPr>
          <a:lstStyle/>
          <a:p>
            <a:pPr fontAlgn="base">
              <a:lnSpc>
                <a:spcPct val="107000"/>
              </a:lnSpc>
              <a:spcAft>
                <a:spcPts val="0"/>
              </a:spcAft>
            </a:pPr>
            <a:r>
              <a:rPr lang="en-US" sz="2000" dirty="0">
                <a:solidFill>
                  <a:srgbClr val="0000FF"/>
                </a:solidFill>
                <a:latin typeface="Consolas" panose="020B0609020204030204" pitchFamily="49" charset="0"/>
              </a:rPr>
              <a:t>class</a:t>
            </a:r>
            <a:r>
              <a:rPr lang="en-US" sz="2000" dirty="0">
                <a:solidFill>
                  <a:srgbClr val="000000"/>
                </a:solidFill>
                <a:latin typeface="Consolas" panose="020B0609020204030204" pitchFamily="49" charset="0"/>
              </a:rPr>
              <a:t> </a:t>
            </a:r>
            <a:r>
              <a:rPr lang="en-US" sz="2000" dirty="0">
                <a:solidFill>
                  <a:srgbClr val="2B91AF"/>
                </a:solidFill>
                <a:latin typeface="Consolas" panose="020B0609020204030204" pitchFamily="49" charset="0"/>
              </a:rPr>
              <a:t>A</a:t>
            </a:r>
            <a:r>
              <a:rPr lang="en-US" sz="2000" dirty="0">
                <a:solidFill>
                  <a:srgbClr val="000000"/>
                </a:solidFill>
                <a:latin typeface="Consolas" panose="020B0609020204030204" pitchFamily="49" charset="0"/>
              </a:rPr>
              <a:t> </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US" sz="2000" dirty="0">
                <a:solidFill>
                  <a:srgbClr val="000000"/>
                </a:solidFill>
                <a:latin typeface="Consolas" panose="020B0609020204030204" pitchFamily="49" charset="0"/>
              </a:rPr>
              <a:t>{</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US" sz="2000" dirty="0">
                <a:solidFill>
                  <a:srgbClr val="000000"/>
                </a:solidFill>
                <a:latin typeface="Consolas" panose="020B0609020204030204" pitchFamily="49" charset="0"/>
              </a:rPr>
              <a:t>	A(</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err="1">
                <a:solidFill>
                  <a:srgbClr val="808080"/>
                </a:solidFill>
                <a:latin typeface="Consolas" panose="020B0609020204030204" pitchFamily="49" charset="0"/>
              </a:rPr>
              <a:t>i</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bool</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b</a:t>
            </a:r>
            <a:r>
              <a:rPr lang="en-US" sz="2000" dirty="0">
                <a:solidFill>
                  <a:srgbClr val="000000"/>
                </a:solidFill>
                <a:latin typeface="Consolas" panose="020B0609020204030204" pitchFamily="49" charset="0"/>
              </a:rPr>
              <a:t>) {}</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US" sz="2000" dirty="0">
                <a:solidFill>
                  <a:srgbClr val="000000"/>
                </a:solidFill>
                <a:latin typeface="Consolas" panose="020B0609020204030204" pitchFamily="49" charset="0"/>
              </a:rPr>
              <a:t>	A(</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err="1">
                <a:solidFill>
                  <a:srgbClr val="808080"/>
                </a:solidFill>
                <a:latin typeface="Consolas" panose="020B0609020204030204" pitchFamily="49" charset="0"/>
              </a:rPr>
              <a:t>i</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double</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d</a:t>
            </a:r>
            <a:r>
              <a:rPr lang="en-US" sz="2000" dirty="0">
                <a:solidFill>
                  <a:srgbClr val="000000"/>
                </a:solidFill>
                <a:latin typeface="Consolas" panose="020B0609020204030204" pitchFamily="49" charset="0"/>
              </a:rPr>
              <a:t>) {}</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s-ES" sz="2000" dirty="0">
                <a:solidFill>
                  <a:srgbClr val="000000"/>
                </a:solidFill>
                <a:latin typeface="Consolas" panose="020B0609020204030204" pitchFamily="49" charset="0"/>
              </a:rPr>
              <a:t>};</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s-ES" sz="2000" dirty="0" err="1">
                <a:solidFill>
                  <a:srgbClr val="0000FF"/>
                </a:solidFill>
                <a:latin typeface="Consolas" panose="020B0609020204030204" pitchFamily="49" charset="0"/>
              </a:rPr>
              <a:t>void</a:t>
            </a:r>
            <a:r>
              <a:rPr lang="es-ES" sz="2000" dirty="0">
                <a:solidFill>
                  <a:srgbClr val="000000"/>
                </a:solidFill>
                <a:latin typeface="Consolas" panose="020B0609020204030204" pitchFamily="49" charset="0"/>
              </a:rPr>
              <a:t> </a:t>
            </a:r>
            <a:r>
              <a:rPr lang="es-ES" sz="2000" dirty="0" err="1">
                <a:solidFill>
                  <a:srgbClr val="000000"/>
                </a:solidFill>
                <a:latin typeface="Consolas" panose="020B0609020204030204" pitchFamily="49" charset="0"/>
              </a:rPr>
              <a:t>main</a:t>
            </a:r>
            <a:r>
              <a:rPr lang="es-ES" sz="2000" dirty="0">
                <a:solidFill>
                  <a:srgbClr val="000000"/>
                </a:solidFill>
                <a:latin typeface="Consolas" panose="020B0609020204030204" pitchFamily="49" charset="0"/>
              </a:rPr>
              <a:t>()</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s-ES" sz="2000" dirty="0">
                <a:solidFill>
                  <a:srgbClr val="000000"/>
                </a:solidFill>
                <a:latin typeface="Consolas" panose="020B0609020204030204" pitchFamily="49" charset="0"/>
              </a:rPr>
              <a:t>{</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s-ES" sz="2000" dirty="0">
                <a:solidFill>
                  <a:srgbClr val="2B91AF"/>
                </a:solidFill>
                <a:latin typeface="Consolas" panose="020B0609020204030204" pitchFamily="49" charset="0"/>
              </a:rPr>
              <a:t>	A</a:t>
            </a:r>
            <a:r>
              <a:rPr lang="es-ES" sz="2000" dirty="0">
                <a:solidFill>
                  <a:srgbClr val="000000"/>
                </a:solidFill>
                <a:latin typeface="Consolas" panose="020B0609020204030204" pitchFamily="49" charset="0"/>
              </a:rPr>
              <a:t> w1(10, </a:t>
            </a:r>
            <a:r>
              <a:rPr lang="es-ES" sz="2000" dirty="0">
                <a:solidFill>
                  <a:srgbClr val="0000FF"/>
                </a:solidFill>
                <a:latin typeface="Consolas" panose="020B0609020204030204" pitchFamily="49" charset="0"/>
              </a:rPr>
              <a:t>true</a:t>
            </a:r>
            <a:r>
              <a:rPr lang="es-ES" sz="2000" dirty="0">
                <a:solidFill>
                  <a:srgbClr val="000000"/>
                </a:solidFill>
                <a:latin typeface="Consolas" panose="020B0609020204030204" pitchFamily="49" charset="0"/>
              </a:rPr>
              <a:t>); </a:t>
            </a:r>
            <a:r>
              <a:rPr lang="es-ES" sz="2000" dirty="0">
                <a:solidFill>
                  <a:srgbClr val="008000"/>
                </a:solidFill>
                <a:latin typeface="Consolas" panose="020B0609020204030204" pitchFamily="49" charset="0"/>
              </a:rPr>
              <a:t>// LLAMA AL PRIMER CONSTRUCTOR</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s-ES" sz="2000" dirty="0">
                <a:solidFill>
                  <a:srgbClr val="2B91AF"/>
                </a:solidFill>
                <a:latin typeface="Consolas" panose="020B0609020204030204" pitchFamily="49" charset="0"/>
              </a:rPr>
              <a:t>	A</a:t>
            </a:r>
            <a:r>
              <a:rPr lang="es-ES" sz="2000" dirty="0">
                <a:solidFill>
                  <a:srgbClr val="000000"/>
                </a:solidFill>
                <a:latin typeface="Consolas" panose="020B0609020204030204" pitchFamily="49" charset="0"/>
              </a:rPr>
              <a:t> w2{ 10, </a:t>
            </a:r>
            <a:r>
              <a:rPr lang="es-ES" sz="2000" dirty="0">
                <a:solidFill>
                  <a:srgbClr val="0000FF"/>
                </a:solidFill>
                <a:latin typeface="Consolas" panose="020B0609020204030204" pitchFamily="49" charset="0"/>
              </a:rPr>
              <a:t>true</a:t>
            </a:r>
            <a:r>
              <a:rPr lang="es-ES" sz="2000" dirty="0">
                <a:solidFill>
                  <a:srgbClr val="000000"/>
                </a:solidFill>
                <a:latin typeface="Consolas" panose="020B0609020204030204" pitchFamily="49" charset="0"/>
              </a:rPr>
              <a:t> }; </a:t>
            </a:r>
            <a:r>
              <a:rPr lang="es-ES" sz="2000" dirty="0">
                <a:solidFill>
                  <a:srgbClr val="008000"/>
                </a:solidFill>
                <a:latin typeface="Consolas" panose="020B0609020204030204" pitchFamily="49" charset="0"/>
              </a:rPr>
              <a:t>// LLAMA AL PRIMER CONSTRUCTOR</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s-ES" sz="2000" dirty="0">
                <a:solidFill>
                  <a:srgbClr val="2B91AF"/>
                </a:solidFill>
                <a:latin typeface="Consolas" panose="020B0609020204030204" pitchFamily="49" charset="0"/>
              </a:rPr>
              <a:t>	A</a:t>
            </a:r>
            <a:r>
              <a:rPr lang="es-ES" sz="2000" dirty="0">
                <a:solidFill>
                  <a:srgbClr val="000000"/>
                </a:solidFill>
                <a:latin typeface="Consolas" panose="020B0609020204030204" pitchFamily="49" charset="0"/>
              </a:rPr>
              <a:t> w3(10, 5.0); </a:t>
            </a:r>
            <a:r>
              <a:rPr lang="es-ES" sz="2000" dirty="0">
                <a:solidFill>
                  <a:srgbClr val="008000"/>
                </a:solidFill>
                <a:latin typeface="Consolas" panose="020B0609020204030204" pitchFamily="49" charset="0"/>
              </a:rPr>
              <a:t>// LLAMA AL SEGUNDO CONSTRUCTOR</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s-ES" sz="2000" dirty="0">
                <a:solidFill>
                  <a:srgbClr val="2B91AF"/>
                </a:solidFill>
                <a:latin typeface="Consolas" panose="020B0609020204030204" pitchFamily="49" charset="0"/>
              </a:rPr>
              <a:t>	A</a:t>
            </a:r>
            <a:r>
              <a:rPr lang="es-ES" sz="2000" dirty="0">
                <a:solidFill>
                  <a:srgbClr val="000000"/>
                </a:solidFill>
                <a:latin typeface="Consolas" panose="020B0609020204030204" pitchFamily="49" charset="0"/>
              </a:rPr>
              <a:t> w4{ 10, 5.0 }; </a:t>
            </a:r>
            <a:r>
              <a:rPr lang="es-ES" sz="2000" dirty="0">
                <a:solidFill>
                  <a:srgbClr val="008000"/>
                </a:solidFill>
                <a:latin typeface="Consolas" panose="020B0609020204030204" pitchFamily="49" charset="0"/>
              </a:rPr>
              <a:t>// LLAMA AL SEGUNDO CONSTRUCTOR</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s-ES" sz="2000" dirty="0">
                <a:solidFill>
                  <a:srgbClr val="000000"/>
                </a:solidFill>
                <a:latin typeface="Consolas" panose="020B0609020204030204" pitchFamily="49" charset="0"/>
              </a:rPr>
              <a:t>}</a:t>
            </a:r>
            <a:endParaRPr lang="es-E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08097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5696" y="2350520"/>
            <a:ext cx="6096000" cy="4044184"/>
          </a:xfrm>
          <a:prstGeom prst="rect">
            <a:avLst/>
          </a:prstGeom>
        </p:spPr>
        <p:txBody>
          <a:bodyPr>
            <a:spAutoFit/>
          </a:bodyPr>
          <a:lstStyle/>
          <a:p>
            <a:pPr fontAlgn="base">
              <a:lnSpc>
                <a:spcPct val="107000"/>
              </a:lnSpc>
              <a:spcAft>
                <a:spcPts val="0"/>
              </a:spcAft>
            </a:pPr>
            <a:r>
              <a:rPr lang="en-US" sz="2000" dirty="0" smtClean="0">
                <a:solidFill>
                  <a:srgbClr val="0000FF"/>
                </a:solidFill>
                <a:latin typeface="Consolas" panose="020B0609020204030204" pitchFamily="49" charset="0"/>
              </a:rPr>
              <a:t>class</a:t>
            </a:r>
            <a:r>
              <a:rPr lang="en-US" sz="2000" dirty="0" smtClean="0">
                <a:solidFill>
                  <a:srgbClr val="000000"/>
                </a:solidFill>
                <a:latin typeface="Consolas" panose="020B0609020204030204" pitchFamily="49" charset="0"/>
              </a:rPr>
              <a:t> </a:t>
            </a:r>
            <a:r>
              <a:rPr lang="en-US" sz="2000" dirty="0">
                <a:solidFill>
                  <a:srgbClr val="2B91AF"/>
                </a:solidFill>
                <a:latin typeface="Consolas" panose="020B0609020204030204" pitchFamily="49" charset="0"/>
              </a:rPr>
              <a:t>A</a:t>
            </a:r>
            <a:r>
              <a:rPr lang="en-US" sz="2000" dirty="0">
                <a:solidFill>
                  <a:srgbClr val="000000"/>
                </a:solidFill>
                <a:latin typeface="Consolas" panose="020B0609020204030204" pitchFamily="49" charset="0"/>
              </a:rPr>
              <a:t> {</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US" sz="2000" dirty="0">
                <a:solidFill>
                  <a:srgbClr val="000000"/>
                </a:solidFill>
                <a:latin typeface="Consolas" panose="020B0609020204030204" pitchFamily="49" charset="0"/>
              </a:rPr>
              <a:t>	A(</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bool</a:t>
            </a:r>
            <a:r>
              <a:rPr lang="en-US" sz="2000" dirty="0">
                <a:solidFill>
                  <a:srgbClr val="000000"/>
                </a:solidFill>
                <a:latin typeface="Consolas" panose="020B0609020204030204" pitchFamily="49" charset="0"/>
              </a:rPr>
              <a:t> b);</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US" sz="2000" dirty="0">
                <a:solidFill>
                  <a:srgbClr val="000000"/>
                </a:solidFill>
                <a:latin typeface="Consolas" panose="020B0609020204030204" pitchFamily="49" charset="0"/>
              </a:rPr>
              <a:t>	A(</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double</a:t>
            </a:r>
            <a:r>
              <a:rPr lang="en-US" sz="2000" dirty="0">
                <a:solidFill>
                  <a:srgbClr val="000000"/>
                </a:solidFill>
                <a:latin typeface="Consolas" panose="020B0609020204030204" pitchFamily="49" charset="0"/>
              </a:rPr>
              <a:t> d);</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US" sz="2000" dirty="0">
                <a:solidFill>
                  <a:srgbClr val="000000"/>
                </a:solidFill>
                <a:latin typeface="Consolas" panose="020B0609020204030204" pitchFamily="49" charset="0"/>
              </a:rPr>
              <a:t>	A(</a:t>
            </a:r>
            <a:r>
              <a:rPr lang="en-US" sz="2000" dirty="0" err="1">
                <a:solidFill>
                  <a:srgbClr val="000000"/>
                </a:solidFill>
                <a:latin typeface="Consolas" panose="020B0609020204030204" pitchFamily="49" charset="0"/>
              </a:rPr>
              <a:t>std</a:t>
            </a:r>
            <a:r>
              <a:rPr lang="en-US" sz="2000" dirty="0">
                <a:solidFill>
                  <a:srgbClr val="000000"/>
                </a:solidFill>
                <a:latin typeface="Consolas" panose="020B0609020204030204" pitchFamily="49" charset="0"/>
              </a:rPr>
              <a:t>::</a:t>
            </a:r>
            <a:r>
              <a:rPr lang="en-US" sz="2000" dirty="0" err="1">
                <a:solidFill>
                  <a:srgbClr val="2B91AF"/>
                </a:solidFill>
                <a:latin typeface="Consolas" panose="020B0609020204030204" pitchFamily="49" charset="0"/>
              </a:rPr>
              <a:t>initializer_list</a:t>
            </a:r>
            <a:r>
              <a:rPr lang="en-US" sz="2000" dirty="0">
                <a:solidFill>
                  <a:srgbClr val="000000"/>
                </a:solidFill>
                <a:latin typeface="Consolas" panose="020B0609020204030204" pitchFamily="49" charset="0"/>
              </a:rPr>
              <a:t>&lt;</a:t>
            </a:r>
            <a:r>
              <a:rPr lang="en-US" sz="2000" dirty="0">
                <a:solidFill>
                  <a:srgbClr val="0000FF"/>
                </a:solidFill>
                <a:latin typeface="Consolas" panose="020B0609020204030204" pitchFamily="49" charset="0"/>
              </a:rPr>
              <a:t>bool</a:t>
            </a:r>
            <a:r>
              <a:rPr lang="en-US" sz="2000" dirty="0">
                <a:solidFill>
                  <a:srgbClr val="000000"/>
                </a:solidFill>
                <a:latin typeface="Consolas" panose="020B0609020204030204" pitchFamily="49" charset="0"/>
              </a:rPr>
              <a:t>&gt; </a:t>
            </a:r>
            <a:r>
              <a:rPr lang="en-US" sz="2000" dirty="0" err="1">
                <a:solidFill>
                  <a:srgbClr val="000000"/>
                </a:solidFill>
                <a:latin typeface="Consolas" panose="020B0609020204030204" pitchFamily="49" charset="0"/>
              </a:rPr>
              <a:t>il</a:t>
            </a:r>
            <a:r>
              <a:rPr lang="en-US" sz="2000" dirty="0">
                <a:solidFill>
                  <a:srgbClr val="000000"/>
                </a:solidFill>
                <a:latin typeface="Consolas" panose="020B0609020204030204" pitchFamily="49" charset="0"/>
              </a:rPr>
              <a:t>);</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s-ES" sz="2000" dirty="0">
                <a:solidFill>
                  <a:srgbClr val="000000"/>
                </a:solidFill>
                <a:latin typeface="Consolas" panose="020B0609020204030204" pitchFamily="49" charset="0"/>
              </a:rPr>
              <a:t>};</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s-ES" sz="2000" dirty="0" err="1">
                <a:solidFill>
                  <a:srgbClr val="0000FF"/>
                </a:solidFill>
                <a:latin typeface="Consolas" panose="020B0609020204030204" pitchFamily="49" charset="0"/>
              </a:rPr>
              <a:t>void</a:t>
            </a:r>
            <a:r>
              <a:rPr lang="es-ES" sz="2000" dirty="0">
                <a:solidFill>
                  <a:srgbClr val="000000"/>
                </a:solidFill>
                <a:latin typeface="Consolas" panose="020B0609020204030204" pitchFamily="49" charset="0"/>
              </a:rPr>
              <a:t> </a:t>
            </a:r>
            <a:r>
              <a:rPr lang="es-ES" sz="2000" dirty="0" err="1">
                <a:solidFill>
                  <a:srgbClr val="000000"/>
                </a:solidFill>
                <a:latin typeface="Consolas" panose="020B0609020204030204" pitchFamily="49" charset="0"/>
              </a:rPr>
              <a:t>main</a:t>
            </a:r>
            <a:r>
              <a:rPr lang="es-ES" sz="2000" dirty="0">
                <a:solidFill>
                  <a:srgbClr val="000000"/>
                </a:solidFill>
                <a:latin typeface="Consolas" panose="020B0609020204030204" pitchFamily="49" charset="0"/>
              </a:rPr>
              <a:t>()</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s-ES" sz="2000" dirty="0">
                <a:solidFill>
                  <a:srgbClr val="000000"/>
                </a:solidFill>
                <a:latin typeface="Consolas" panose="020B0609020204030204" pitchFamily="49" charset="0"/>
              </a:rPr>
              <a:t>{</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s-ES" sz="2000" dirty="0">
                <a:solidFill>
                  <a:srgbClr val="008000"/>
                </a:solidFill>
                <a:latin typeface="Consolas" panose="020B0609020204030204" pitchFamily="49" charset="0"/>
              </a:rPr>
              <a:t>// ERROR! REQUIERE CONVERSIÓN DE ESTRECHAMIENTO</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s-ES" sz="2000" dirty="0">
                <a:solidFill>
                  <a:srgbClr val="2B91AF"/>
                </a:solidFill>
                <a:latin typeface="Consolas" panose="020B0609020204030204" pitchFamily="49" charset="0"/>
              </a:rPr>
              <a:t>	A</a:t>
            </a:r>
            <a:r>
              <a:rPr lang="es-ES" sz="2000" dirty="0">
                <a:solidFill>
                  <a:srgbClr val="000000"/>
                </a:solidFill>
                <a:latin typeface="Consolas" panose="020B0609020204030204" pitchFamily="49" charset="0"/>
              </a:rPr>
              <a:t> w{ 10, 5.0 };</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s-ES" sz="2000" dirty="0">
                <a:solidFill>
                  <a:srgbClr val="000000"/>
                </a:solidFill>
                <a:latin typeface="Consolas" panose="020B0609020204030204" pitchFamily="49" charset="0"/>
              </a:rPr>
              <a:t>}</a:t>
            </a:r>
            <a:endParaRPr lang="es-E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644590" y="1518699"/>
            <a:ext cx="6818213" cy="584775"/>
          </a:xfrm>
          <a:prstGeom prst="rect">
            <a:avLst/>
          </a:prstGeom>
        </p:spPr>
        <p:txBody>
          <a:bodyPr wrap="none">
            <a:spAutoFit/>
          </a:bodyPr>
          <a:lstStyle/>
          <a:p>
            <a:r>
              <a:rPr lang="es-MX" sz="3200" b="1" dirty="0">
                <a:solidFill>
                  <a:prstClr val="black"/>
                </a:solidFill>
                <a:ea typeface="Calibri" panose="020F0502020204030204" pitchFamily="34" charset="0"/>
                <a:cs typeface="Times New Roman" panose="02020603050405020304" pitchFamily="18" charset="0"/>
              </a:rPr>
              <a:t>Diferencias entre () y {} al crear </a:t>
            </a:r>
            <a:r>
              <a:rPr lang="es-MX" sz="3200" b="1" dirty="0" smtClean="0">
                <a:solidFill>
                  <a:prstClr val="black"/>
                </a:solidFill>
                <a:ea typeface="Calibri" panose="020F0502020204030204" pitchFamily="34" charset="0"/>
                <a:cs typeface="Times New Roman" panose="02020603050405020304" pitchFamily="18" charset="0"/>
              </a:rPr>
              <a:t>objetos</a:t>
            </a:r>
          </a:p>
        </p:txBody>
      </p:sp>
    </p:spTree>
    <p:extLst>
      <p:ext uri="{BB962C8B-B14F-4D97-AF65-F5344CB8AC3E}">
        <p14:creationId xmlns:p14="http://schemas.microsoft.com/office/powerpoint/2010/main" val="39777020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4590" y="1518699"/>
            <a:ext cx="6818213" cy="584775"/>
          </a:xfrm>
          <a:prstGeom prst="rect">
            <a:avLst/>
          </a:prstGeom>
        </p:spPr>
        <p:txBody>
          <a:bodyPr wrap="none">
            <a:spAutoFit/>
          </a:bodyPr>
          <a:lstStyle/>
          <a:p>
            <a:r>
              <a:rPr lang="es-MX" sz="3200" b="1" dirty="0">
                <a:solidFill>
                  <a:prstClr val="black"/>
                </a:solidFill>
                <a:ea typeface="Calibri" panose="020F0502020204030204" pitchFamily="34" charset="0"/>
                <a:cs typeface="Times New Roman" panose="02020603050405020304" pitchFamily="18" charset="0"/>
              </a:rPr>
              <a:t>Diferencias entre () y {} al crear </a:t>
            </a:r>
            <a:r>
              <a:rPr lang="es-MX" sz="3200" b="1" dirty="0" smtClean="0">
                <a:solidFill>
                  <a:prstClr val="black"/>
                </a:solidFill>
                <a:ea typeface="Calibri" panose="020F0502020204030204" pitchFamily="34" charset="0"/>
                <a:cs typeface="Times New Roman" panose="02020603050405020304" pitchFamily="18" charset="0"/>
              </a:rPr>
              <a:t>objetos</a:t>
            </a:r>
          </a:p>
        </p:txBody>
      </p:sp>
      <p:sp>
        <p:nvSpPr>
          <p:cNvPr id="2" name="Rectangle 1"/>
          <p:cNvSpPr/>
          <p:nvPr/>
        </p:nvSpPr>
        <p:spPr>
          <a:xfrm>
            <a:off x="644590" y="2263592"/>
            <a:ext cx="9871010" cy="3785652"/>
          </a:xfrm>
          <a:prstGeom prst="rect">
            <a:avLst/>
          </a:prstGeom>
        </p:spPr>
        <p:txBody>
          <a:bodyPr wrap="square">
            <a:spAutoFit/>
          </a:bodyPr>
          <a:lstStyle/>
          <a:p>
            <a:pPr eaLnBrk="0" fontAlgn="base" hangingPunct="0">
              <a:spcAft>
                <a:spcPts val="0"/>
              </a:spcAf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class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A</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s-ES" sz="2400" dirty="0" smtClean="0">
              <a:effectLst/>
              <a:latin typeface="Times New Roman" panose="02020603050405020304" pitchFamily="18" charset="0"/>
              <a:ea typeface="Times New Roman" panose="02020603050405020304" pitchFamily="18" charset="0"/>
            </a:endParaRPr>
          </a:p>
          <a:p>
            <a:pPr eaLnBrk="0" fontAlgn="base" hangingPunct="0">
              <a:spcAft>
                <a:spcPts val="0"/>
              </a:spcAf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s-ES" sz="2400" dirty="0" smtClean="0">
              <a:effectLst/>
              <a:latin typeface="Times New Roman" panose="02020603050405020304" pitchFamily="18" charset="0"/>
              <a:ea typeface="Times New Roman" panose="02020603050405020304" pitchFamily="18" charset="0"/>
            </a:endParaRPr>
          </a:p>
          <a:p>
            <a:pPr eaLnBrk="0" fontAlgn="base" hangingPunct="0">
              <a:spcAft>
                <a:spcPts val="0"/>
              </a:spcAf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s-ES" sz="2400" dirty="0" smtClean="0">
              <a:effectLst/>
              <a:latin typeface="Times New Roman" panose="02020603050405020304" pitchFamily="18" charset="0"/>
              <a:ea typeface="Times New Roman" panose="02020603050405020304" pitchFamily="18" charset="0"/>
            </a:endParaRPr>
          </a:p>
          <a:p>
            <a:pPr eaLnBrk="0" fontAlgn="base" hangingPunct="0">
              <a:spcAft>
                <a:spcPts val="0"/>
              </a:spcAf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 {...}</a:t>
            </a:r>
            <a:endParaRPr lang="es-ES" sz="2400" dirty="0" smtClean="0">
              <a:effectLst/>
              <a:latin typeface="Times New Roman" panose="02020603050405020304" pitchFamily="18" charset="0"/>
              <a:ea typeface="Times New Roman" panose="02020603050405020304" pitchFamily="18" charset="0"/>
            </a:endParaRPr>
          </a:p>
          <a:p>
            <a:pPr eaLnBrk="0" fontAlgn="base" hangingPunct="0">
              <a:spcAft>
                <a:spcPts val="0"/>
              </a:spcAf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initializer_list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sz="20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r>
              <a:rPr lang="en-US" sz="2000" dirty="0" err="1">
                <a:solidFill>
                  <a:srgbClr val="808080"/>
                </a:solidFill>
                <a:latin typeface="Consolas" panose="020B0609020204030204" pitchFamily="49" charset="0"/>
                <a:ea typeface="Times New Roman" panose="02020603050405020304" pitchFamily="18" charset="0"/>
                <a:cs typeface="Times New Roman" panose="02020603050405020304" pitchFamily="18" charset="0"/>
              </a:rPr>
              <a:t>il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s-ES" sz="2400" dirty="0" smtClean="0">
              <a:effectLst/>
              <a:latin typeface="Times New Roman" panose="02020603050405020304" pitchFamily="18" charset="0"/>
              <a:ea typeface="Times New Roman" panose="02020603050405020304" pitchFamily="18" charset="0"/>
            </a:endParaRPr>
          </a:p>
          <a:p>
            <a:pPr eaLnBrk="0" fontAlgn="base" hangingPunct="0">
              <a:spcAft>
                <a:spcPts val="0"/>
              </a:spcAf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s-ES" sz="2400" dirty="0" smtClean="0">
              <a:effectLst/>
              <a:latin typeface="Times New Roman" panose="02020603050405020304" pitchFamily="18" charset="0"/>
              <a:ea typeface="Times New Roman" panose="02020603050405020304" pitchFamily="18" charset="0"/>
            </a:endParaRPr>
          </a:p>
          <a:p>
            <a:pPr eaLnBrk="0" fontAlgn="base" hangingPunct="0">
              <a:spcAft>
                <a:spcPts val="0"/>
              </a:spcAf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main()</a:t>
            </a:r>
            <a:endParaRPr lang="es-ES" sz="2400" dirty="0" smtClean="0">
              <a:effectLst/>
              <a:latin typeface="Times New Roman" panose="02020603050405020304" pitchFamily="18" charset="0"/>
              <a:ea typeface="Times New Roman" panose="02020603050405020304" pitchFamily="18" charset="0"/>
            </a:endParaRPr>
          </a:p>
          <a:p>
            <a:pPr eaLnBrk="0" fontAlgn="base" hangingPunct="0">
              <a:spcAft>
                <a:spcPts val="0"/>
              </a:spcAf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s-ES" sz="2400" dirty="0" smtClean="0">
              <a:effectLst/>
              <a:latin typeface="Times New Roman" panose="02020603050405020304" pitchFamily="18" charset="0"/>
              <a:ea typeface="Times New Roman" panose="02020603050405020304" pitchFamily="18" charset="0"/>
            </a:endParaRPr>
          </a:p>
          <a:p>
            <a:pPr eaLnBrk="0" fontAlgn="base" hangingPunct="0">
              <a:spcAft>
                <a:spcPts val="0"/>
              </a:spcAft>
            </a:pPr>
            <a:r>
              <a:rPr lang="es-ES" sz="2000"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	A</a:t>
            </a:r>
            <a:r>
              <a:rPr lang="es-E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w1; </a:t>
            </a:r>
            <a:r>
              <a:rPr lang="es-ES" sz="2000"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LLAMA AL CONSTRUCTOR POR DEFECTO</a:t>
            </a:r>
            <a:endParaRPr lang="es-ES" sz="2400" dirty="0" smtClean="0">
              <a:effectLst/>
              <a:latin typeface="Times New Roman" panose="02020603050405020304" pitchFamily="18" charset="0"/>
              <a:ea typeface="Times New Roman" panose="02020603050405020304" pitchFamily="18" charset="0"/>
            </a:endParaRPr>
          </a:p>
          <a:p>
            <a:pPr eaLnBrk="0" fontAlgn="base" hangingPunct="0">
              <a:spcAft>
                <a:spcPts val="0"/>
              </a:spcAft>
            </a:pPr>
            <a:r>
              <a:rPr lang="es-ES" sz="2000"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	A</a:t>
            </a:r>
            <a:r>
              <a:rPr lang="es-E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w2{}; </a:t>
            </a:r>
            <a:r>
              <a:rPr lang="es-ES" sz="2000"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LLAMA AL CONSTRUCTOR POR DEFECTO</a:t>
            </a:r>
            <a:endParaRPr lang="es-ES" sz="2400" dirty="0" smtClean="0">
              <a:effectLst/>
              <a:latin typeface="Times New Roman" panose="02020603050405020304" pitchFamily="18" charset="0"/>
              <a:ea typeface="Times New Roman" panose="02020603050405020304" pitchFamily="18" charset="0"/>
            </a:endParaRPr>
          </a:p>
          <a:p>
            <a:pPr eaLnBrk="0" fontAlgn="base" hangingPunct="0">
              <a:spcAft>
                <a:spcPts val="0"/>
              </a:spcAft>
            </a:pPr>
            <a:r>
              <a:rPr lang="es-ES" sz="2000"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	A</a:t>
            </a:r>
            <a:r>
              <a:rPr lang="es-E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w3(); </a:t>
            </a:r>
            <a:r>
              <a:rPr lang="es-ES" sz="2000"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MOLESTIAS DEL PARSER! ¡DECLARA UNA FUNCIÓN!</a:t>
            </a:r>
            <a:endParaRPr lang="es-ES" sz="2400" dirty="0" smtClean="0">
              <a:effectLst/>
              <a:latin typeface="Times New Roman" panose="02020603050405020304" pitchFamily="18" charset="0"/>
              <a:ea typeface="Times New Roman" panose="02020603050405020304" pitchFamily="18" charset="0"/>
            </a:endParaRPr>
          </a:p>
          <a:p>
            <a:pPr eaLnBrk="0" fontAlgn="base" hangingPunct="0">
              <a:spcAft>
                <a:spcPts val="0"/>
              </a:spcAft>
            </a:pPr>
            <a:r>
              <a:rPr lang="es-E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s-E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88717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96835" y="1966252"/>
            <a:ext cx="3370603" cy="523220"/>
          </a:xfrm>
          <a:prstGeom prst="rect">
            <a:avLst/>
          </a:prstGeom>
        </p:spPr>
        <p:txBody>
          <a:bodyPr wrap="none">
            <a:spAutoFit/>
          </a:bodyPr>
          <a:lstStyle/>
          <a:p>
            <a:r>
              <a:rPr lang="es-MX" altLang="en-US" sz="2800" b="1" dirty="0">
                <a:ea typeface="Calibri" panose="020F0502020204030204" pitchFamily="34" charset="0"/>
                <a:cs typeface="Times New Roman" panose="02020603050405020304" pitchFamily="18" charset="0"/>
              </a:rPr>
              <a:t>Expresiones Lambdas</a:t>
            </a:r>
            <a:endParaRPr lang="en-US" altLang="en-US" sz="2800" b="1" dirty="0">
              <a:ea typeface="Calibri" panose="020F0502020204030204" pitchFamily="34" charset="0"/>
              <a:cs typeface="Times New Roman" panose="02020603050405020304" pitchFamily="18" charset="0"/>
            </a:endParaRPr>
          </a:p>
        </p:txBody>
      </p:sp>
      <p:sp>
        <p:nvSpPr>
          <p:cNvPr id="4" name="Rectangle 3"/>
          <p:cNvSpPr/>
          <p:nvPr/>
        </p:nvSpPr>
        <p:spPr>
          <a:xfrm>
            <a:off x="1096835" y="2726253"/>
            <a:ext cx="10333165" cy="487506"/>
          </a:xfrm>
          <a:prstGeom prst="rect">
            <a:avLst/>
          </a:prstGeom>
        </p:spPr>
        <p:txBody>
          <a:bodyPr wrap="square">
            <a:spAutoFit/>
          </a:bodyPr>
          <a:lstStyle/>
          <a:p>
            <a:pPr>
              <a:lnSpc>
                <a:spcPct val="107000"/>
              </a:lnSpc>
              <a:spcBef>
                <a:spcPts val="0"/>
              </a:spcBef>
              <a:spcAft>
                <a:spcPts val="800"/>
              </a:spcAft>
              <a:defRPr/>
            </a:pPr>
            <a:r>
              <a:rPr lang="en-US" sz="2400" dirty="0">
                <a:solidFill>
                  <a:srgbClr val="000000"/>
                </a:solidFill>
                <a:ea typeface="Calibri" panose="020F0502020204030204" pitchFamily="34" charset="0"/>
                <a:cs typeface="Calibri" panose="020F0502020204030204" pitchFamily="34" charset="0"/>
              </a:rPr>
              <a:t>[ captures ] (parameters) -&gt; </a:t>
            </a:r>
            <a:r>
              <a:rPr lang="en-US" sz="2400" dirty="0" err="1">
                <a:solidFill>
                  <a:srgbClr val="000000"/>
                </a:solidFill>
                <a:ea typeface="Calibri" panose="020F0502020204030204" pitchFamily="34" charset="0"/>
                <a:cs typeface="Calibri" panose="020F0502020204030204" pitchFamily="34" charset="0"/>
              </a:rPr>
              <a:t>returnTypesDeclaration</a:t>
            </a:r>
            <a:r>
              <a:rPr lang="en-US" sz="2400" dirty="0">
                <a:solidFill>
                  <a:srgbClr val="000000"/>
                </a:solidFill>
                <a:ea typeface="Calibri" panose="020F0502020204030204" pitchFamily="34" charset="0"/>
                <a:cs typeface="Calibri" panose="020F0502020204030204" pitchFamily="34" charset="0"/>
              </a:rPr>
              <a:t> { </a:t>
            </a:r>
            <a:r>
              <a:rPr lang="en-US" sz="2400" dirty="0" err="1">
                <a:solidFill>
                  <a:srgbClr val="000000"/>
                </a:solidFill>
                <a:ea typeface="Calibri" panose="020F0502020204030204" pitchFamily="34" charset="0"/>
                <a:cs typeface="Calibri" panose="020F0502020204030204" pitchFamily="34" charset="0"/>
              </a:rPr>
              <a:t>lambdaStatements</a:t>
            </a:r>
            <a:r>
              <a:rPr lang="en-US" sz="2400" dirty="0">
                <a:solidFill>
                  <a:srgbClr val="000000"/>
                </a:solidFill>
                <a:ea typeface="Calibri" panose="020F0502020204030204" pitchFamily="34" charset="0"/>
                <a:cs typeface="Calibri" panose="020F0502020204030204" pitchFamily="34" charset="0"/>
              </a:rPr>
              <a:t>; }</a:t>
            </a:r>
            <a:endParaRPr lang="en-US" sz="2400" dirty="0">
              <a:ea typeface="Times New Roman" panose="02020603050405020304" pitchFamily="18" charset="0"/>
              <a:cs typeface="Times New Roman" panose="02020603050405020304" pitchFamily="18" charset="0"/>
            </a:endParaRPr>
          </a:p>
        </p:txBody>
      </p:sp>
      <p:sp>
        <p:nvSpPr>
          <p:cNvPr id="5" name="Rectangle 3"/>
          <p:cNvSpPr>
            <a:spLocks noChangeArrowheads="1"/>
          </p:cNvSpPr>
          <p:nvPr/>
        </p:nvSpPr>
        <p:spPr bwMode="auto">
          <a:xfrm>
            <a:off x="1096835" y="3450540"/>
            <a:ext cx="58356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07000"/>
              </a:lnSpc>
              <a:spcAft>
                <a:spcPts val="800"/>
              </a:spcAft>
            </a:pPr>
            <a:r>
              <a:rPr lang="en-US" altLang="en-US" sz="2400" dirty="0" err="1">
                <a:solidFill>
                  <a:srgbClr val="000000"/>
                </a:solidFill>
                <a:cs typeface="Calibri" panose="020F0502020204030204" pitchFamily="34" charset="0"/>
              </a:rPr>
              <a:t>Implementación</a:t>
            </a:r>
            <a:r>
              <a:rPr lang="en-US" altLang="en-US" sz="2400" dirty="0">
                <a:solidFill>
                  <a:srgbClr val="000000"/>
                </a:solidFill>
                <a:cs typeface="Calibri" panose="020F0502020204030204" pitchFamily="34" charset="0"/>
              </a:rPr>
              <a:t> </a:t>
            </a:r>
            <a:r>
              <a:rPr lang="en-US" altLang="en-US" sz="2400" dirty="0" err="1">
                <a:solidFill>
                  <a:srgbClr val="000000"/>
                </a:solidFill>
                <a:cs typeface="Calibri" panose="020F0502020204030204" pitchFamily="34" charset="0"/>
              </a:rPr>
              <a:t>usando</a:t>
            </a:r>
            <a:r>
              <a:rPr lang="en-US" altLang="en-US" sz="2400" dirty="0">
                <a:solidFill>
                  <a:srgbClr val="000000"/>
                </a:solidFill>
                <a:cs typeface="Calibri" panose="020F0502020204030204" pitchFamily="34" charset="0"/>
              </a:rPr>
              <a:t> </a:t>
            </a:r>
            <a:r>
              <a:rPr lang="en-US" altLang="en-US" sz="2400" dirty="0" err="1">
                <a:solidFill>
                  <a:srgbClr val="000000"/>
                </a:solidFill>
                <a:cs typeface="Calibri" panose="020F0502020204030204" pitchFamily="34" charset="0"/>
              </a:rPr>
              <a:t>for_each</a:t>
            </a:r>
            <a:r>
              <a:rPr lang="en-US" altLang="en-US" sz="2400" dirty="0">
                <a:solidFill>
                  <a:srgbClr val="000000"/>
                </a:solidFill>
                <a:cs typeface="Calibri" panose="020F0502020204030204" pitchFamily="34" charset="0"/>
              </a:rPr>
              <a:t> y lambdas</a:t>
            </a:r>
            <a:endParaRPr lang="en-US" altLang="en-US" sz="1400" dirty="0">
              <a:cs typeface="Times New Roman" panose="02020603050405020304" pitchFamily="18"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835" y="3920440"/>
            <a:ext cx="7049638" cy="2591025"/>
          </a:xfrm>
          <a:prstGeom prst="rect">
            <a:avLst/>
          </a:prstGeom>
        </p:spPr>
      </p:pic>
    </p:spTree>
    <p:extLst>
      <p:ext uri="{BB962C8B-B14F-4D97-AF65-F5344CB8AC3E}">
        <p14:creationId xmlns:p14="http://schemas.microsoft.com/office/powerpoint/2010/main" val="11502081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9846" y="1372194"/>
            <a:ext cx="2473306" cy="584775"/>
          </a:xfrm>
          <a:prstGeom prst="rect">
            <a:avLst/>
          </a:prstGeom>
        </p:spPr>
        <p:txBody>
          <a:bodyPr wrap="none">
            <a:spAutoFit/>
          </a:bodyPr>
          <a:lstStyle/>
          <a:p>
            <a:r>
              <a:rPr lang="es-ES" altLang="en-US" sz="3200" b="1" dirty="0" smtClean="0">
                <a:ea typeface="Calibri" panose="020F0502020204030204" pitchFamily="34" charset="0"/>
                <a:cs typeface="Times New Roman" panose="02020603050405020304" pitchFamily="18" charset="0"/>
              </a:rPr>
              <a:t>Destructores:</a:t>
            </a:r>
            <a:endParaRPr lang="es-ES" sz="3200" dirty="0"/>
          </a:p>
        </p:txBody>
      </p:sp>
      <p:sp>
        <p:nvSpPr>
          <p:cNvPr id="4" name="Rectangle 3"/>
          <p:cNvSpPr/>
          <p:nvPr/>
        </p:nvSpPr>
        <p:spPr>
          <a:xfrm>
            <a:off x="5819609" y="4598176"/>
            <a:ext cx="5503751" cy="523220"/>
          </a:xfrm>
          <a:prstGeom prst="rect">
            <a:avLst/>
          </a:prstGeom>
        </p:spPr>
        <p:txBody>
          <a:bodyPr wrap="none">
            <a:spAutoFit/>
          </a:bodyPr>
          <a:lstStyle/>
          <a:p>
            <a:pPr>
              <a:defRPr/>
            </a:pPr>
            <a:r>
              <a:rPr lang="es-MX" sz="2800" dirty="0"/>
              <a:t>¿</a:t>
            </a:r>
            <a:r>
              <a:rPr lang="en-US" sz="2800" dirty="0" err="1"/>
              <a:t>Hace</a:t>
            </a:r>
            <a:r>
              <a:rPr lang="en-US" sz="2800" dirty="0"/>
              <a:t> </a:t>
            </a:r>
            <a:r>
              <a:rPr lang="en-US" sz="2800" dirty="0" err="1"/>
              <a:t>falta</a:t>
            </a:r>
            <a:r>
              <a:rPr lang="en-US" sz="2800" dirty="0"/>
              <a:t> el destructor de la </a:t>
            </a:r>
            <a:r>
              <a:rPr lang="en-US" sz="2800" dirty="0" err="1"/>
              <a:t>clase</a:t>
            </a:r>
            <a:r>
              <a:rPr lang="en-US" sz="2800" dirty="0"/>
              <a:t>?</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846" y="1956968"/>
            <a:ext cx="4727353" cy="2324745"/>
          </a:xfrm>
          <a:prstGeom prst="rect">
            <a:avLst/>
          </a:prstGeom>
        </p:spPr>
      </p:pic>
    </p:spTree>
    <p:extLst>
      <p:ext uri="{BB962C8B-B14F-4D97-AF65-F5344CB8AC3E}">
        <p14:creationId xmlns:p14="http://schemas.microsoft.com/office/powerpoint/2010/main" val="32182207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8144" y="1554126"/>
            <a:ext cx="10661074" cy="707886"/>
          </a:xfrm>
          <a:prstGeom prst="rect">
            <a:avLst/>
          </a:prstGeom>
        </p:spPr>
        <p:txBody>
          <a:bodyPr wrap="square">
            <a:spAutoFit/>
          </a:bodyPr>
          <a:lstStyle/>
          <a:p>
            <a:r>
              <a:rPr lang="en-US" sz="4000" b="1" dirty="0" err="1"/>
              <a:t>Casos</a:t>
            </a:r>
            <a:r>
              <a:rPr lang="en-US" sz="4000" b="1" dirty="0"/>
              <a:t> </a:t>
            </a:r>
            <a:r>
              <a:rPr lang="en-US" sz="4000" b="1" dirty="0" err="1"/>
              <a:t>en</a:t>
            </a:r>
            <a:r>
              <a:rPr lang="en-US" sz="4000" b="1" dirty="0"/>
              <a:t> </a:t>
            </a:r>
            <a:r>
              <a:rPr lang="en-US" sz="4000" b="1" dirty="0" err="1"/>
              <a:t>los</a:t>
            </a:r>
            <a:r>
              <a:rPr lang="en-US" sz="4000" b="1" dirty="0"/>
              <a:t> que </a:t>
            </a:r>
            <a:r>
              <a:rPr lang="en-US" sz="4000" b="1" dirty="0" err="1"/>
              <a:t>es</a:t>
            </a:r>
            <a:r>
              <a:rPr lang="en-US" sz="4000" b="1" dirty="0"/>
              <a:t> </a:t>
            </a:r>
            <a:r>
              <a:rPr lang="en-US" sz="4000" b="1" dirty="0" err="1"/>
              <a:t>necesario</a:t>
            </a:r>
            <a:r>
              <a:rPr lang="en-US" sz="4000" b="1" dirty="0"/>
              <a:t> </a:t>
            </a:r>
            <a:r>
              <a:rPr lang="en-US" sz="4000" b="1" dirty="0" err="1" smtClean="0"/>
              <a:t>usar</a:t>
            </a:r>
            <a:r>
              <a:rPr lang="en-US" sz="4000" b="1" dirty="0" smtClean="0"/>
              <a:t> raw </a:t>
            </a:r>
            <a:r>
              <a:rPr lang="en-US" sz="4000" b="1" dirty="0"/>
              <a:t>pointers</a:t>
            </a:r>
            <a:endParaRPr lang="es-ES" sz="4000" b="1" dirty="0"/>
          </a:p>
        </p:txBody>
      </p:sp>
      <p:sp>
        <p:nvSpPr>
          <p:cNvPr id="3" name="Rectangle 2"/>
          <p:cNvSpPr/>
          <p:nvPr/>
        </p:nvSpPr>
        <p:spPr>
          <a:xfrm>
            <a:off x="748144" y="2385582"/>
            <a:ext cx="10848111" cy="341632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400" dirty="0" err="1">
                <a:latin typeface="Arial" panose="020B0604020202020204" pitchFamily="34" charset="0"/>
                <a:cs typeface="Arial" panose="020B0604020202020204" pitchFamily="34" charset="0"/>
              </a:rPr>
              <a:t>Iteradores</a:t>
            </a:r>
            <a:r>
              <a:rPr lang="en-US" sz="2400" dirty="0">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r>
              <a:rPr lang="en-US" sz="2400" dirty="0" err="1">
                <a:latin typeface="Arial" panose="020B0604020202020204" pitchFamily="34" charset="0"/>
                <a:cs typeface="Arial" panose="020B0604020202020204" pitchFamily="34" charset="0"/>
              </a:rPr>
              <a:t>Punteros</a:t>
            </a:r>
            <a:r>
              <a:rPr lang="en-US" sz="2400" dirty="0">
                <a:latin typeface="Arial" panose="020B0604020202020204" pitchFamily="34" charset="0"/>
                <a:cs typeface="Arial" panose="020B0604020202020204" pitchFamily="34" charset="0"/>
              </a:rPr>
              <a:t> a </a:t>
            </a:r>
            <a:r>
              <a:rPr lang="en-US" sz="2400" dirty="0" err="1">
                <a:latin typeface="Arial" panose="020B0604020202020204" pitchFamily="34" charset="0"/>
                <a:cs typeface="Arial" panose="020B0604020202020204" pitchFamily="34" charset="0"/>
              </a:rPr>
              <a:t>función</a:t>
            </a:r>
            <a:r>
              <a:rPr lang="en-US" sz="2400" dirty="0">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r>
              <a:rPr lang="en-US" sz="2400" dirty="0" err="1">
                <a:latin typeface="Arial" panose="020B0604020202020204" pitchFamily="34" charset="0"/>
                <a:cs typeface="Arial" panose="020B0604020202020204" pitchFamily="34" charset="0"/>
              </a:rPr>
              <a:t>Cuando</a:t>
            </a:r>
            <a:r>
              <a:rPr lang="en-US" sz="2400" dirty="0">
                <a:latin typeface="Arial" panose="020B0604020202020204" pitchFamily="34" charset="0"/>
                <a:cs typeface="Arial" panose="020B0604020202020204" pitchFamily="34" charset="0"/>
              </a:rPr>
              <a:t> no se </a:t>
            </a:r>
            <a:r>
              <a:rPr lang="en-US" sz="2400" dirty="0" err="1">
                <a:latin typeface="Arial" panose="020B0604020202020204" pitchFamily="34" charset="0"/>
                <a:cs typeface="Arial" panose="020B0604020202020204" pitchFamily="34" charset="0"/>
              </a:rPr>
              <a:t>está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seguro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sobre</a:t>
            </a:r>
            <a:r>
              <a:rPr lang="en-US" sz="2400" dirty="0">
                <a:latin typeface="Arial" panose="020B0604020202020204" pitchFamily="34" charset="0"/>
                <a:cs typeface="Arial" panose="020B0604020202020204" pitchFamily="34" charset="0"/>
              </a:rPr>
              <a:t> que </a:t>
            </a:r>
            <a:r>
              <a:rPr lang="en-US" sz="2400" dirty="0" err="1">
                <a:latin typeface="Arial" panose="020B0604020202020204" pitchFamily="34" charset="0"/>
                <a:cs typeface="Arial" panose="020B0604020202020204" pitchFamily="34" charset="0"/>
              </a:rPr>
              <a:t>tipo</a:t>
            </a:r>
            <a:r>
              <a:rPr lang="en-US" sz="2400" dirty="0">
                <a:latin typeface="Arial" panose="020B0604020202020204" pitchFamily="34" charset="0"/>
                <a:cs typeface="Arial" panose="020B0604020202020204" pitchFamily="34" charset="0"/>
              </a:rPr>
              <a:t> de </a:t>
            </a:r>
            <a:r>
              <a:rPr lang="en-US" sz="2400" dirty="0" err="1">
                <a:latin typeface="Arial" panose="020B0604020202020204" pitchFamily="34" charset="0"/>
                <a:cs typeface="Arial" panose="020B0604020202020204" pitchFamily="34" charset="0"/>
              </a:rPr>
              <a:t>pertenencia</a:t>
            </a:r>
            <a:r>
              <a:rPr lang="en-US" sz="2400" dirty="0">
                <a:latin typeface="Arial" panose="020B0604020202020204" pitchFamily="34" charset="0"/>
                <a:cs typeface="Arial" panose="020B0604020202020204" pitchFamily="34" charset="0"/>
              </a:rPr>
              <a:t> se </a:t>
            </a:r>
            <a:r>
              <a:rPr lang="en-US" sz="2400" dirty="0" err="1">
                <a:latin typeface="Arial" panose="020B0604020202020204" pitchFamily="34" charset="0"/>
                <a:cs typeface="Arial" panose="020B0604020202020204" pitchFamily="34" charset="0"/>
              </a:rPr>
              <a:t>tendrá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sobre</a:t>
            </a:r>
            <a:r>
              <a:rPr lang="en-US" sz="2400" dirty="0">
                <a:latin typeface="Arial" panose="020B0604020202020204" pitchFamily="34" charset="0"/>
                <a:cs typeface="Arial" panose="020B0604020202020204" pitchFamily="34" charset="0"/>
              </a:rPr>
              <a:t> un </a:t>
            </a:r>
            <a:r>
              <a:rPr lang="en-US" sz="2400" dirty="0" err="1">
                <a:latin typeface="Arial" panose="020B0604020202020204" pitchFamily="34" charset="0"/>
                <a:cs typeface="Arial" panose="020B0604020202020204" pitchFamily="34" charset="0"/>
              </a:rPr>
              <a:t>objeto</a:t>
            </a:r>
            <a:r>
              <a:rPr lang="en-US" sz="2400" dirty="0">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r>
              <a:rPr lang="en-US" sz="2400" dirty="0" err="1">
                <a:latin typeface="Arial" panose="020B0604020202020204" pitchFamily="34" charset="0"/>
                <a:cs typeface="Arial" panose="020B0604020202020204" pitchFamily="34" charset="0"/>
              </a:rPr>
              <a:t>Cuando</a:t>
            </a:r>
            <a:r>
              <a:rPr lang="en-US" sz="2400" dirty="0">
                <a:latin typeface="Arial" panose="020B0604020202020204" pitchFamily="34" charset="0"/>
                <a:cs typeface="Arial" panose="020B0604020202020204" pitchFamily="34" charset="0"/>
              </a:rPr>
              <a:t> se </a:t>
            </a:r>
            <a:r>
              <a:rPr lang="en-US" sz="2400" dirty="0" err="1">
                <a:latin typeface="Arial" panose="020B0604020202020204" pitchFamily="34" charset="0"/>
                <a:cs typeface="Arial" panose="020B0604020202020204" pitchFamily="34" charset="0"/>
              </a:rPr>
              <a:t>quiere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compartir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pertenencia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sobre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los</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objetos</a:t>
            </a:r>
            <a:r>
              <a:rPr lang="en-US" sz="2400" dirty="0">
                <a:latin typeface="Arial" panose="020B0604020202020204" pitchFamily="34" charset="0"/>
                <a:cs typeface="Arial" panose="020B0604020202020204" pitchFamily="34" charset="0"/>
              </a:rPr>
              <a:t>, y se </a:t>
            </a:r>
            <a:r>
              <a:rPr lang="en-US" sz="2400" dirty="0" err="1">
                <a:latin typeface="Arial" panose="020B0604020202020204" pitchFamily="34" charset="0"/>
                <a:cs typeface="Arial" panose="020B0604020202020204" pitchFamily="34" charset="0"/>
              </a:rPr>
              <a:t>desea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ahorrar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memoria</a:t>
            </a:r>
            <a:r>
              <a:rPr lang="en-US" sz="2400" dirty="0">
                <a:latin typeface="Arial" panose="020B0604020202020204" pitchFamily="34" charset="0"/>
                <a:cs typeface="Arial" panose="020B0604020202020204" pitchFamily="34" charset="0"/>
              </a:rPr>
              <a:t>.</a:t>
            </a:r>
            <a:endParaRPr lang="es-E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27392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311" y="1859950"/>
            <a:ext cx="3896852" cy="2189536"/>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3163" y="1659929"/>
            <a:ext cx="6434009" cy="3753899"/>
          </a:xfrm>
          <a:prstGeom prst="rect">
            <a:avLst/>
          </a:prstGeom>
        </p:spPr>
      </p:pic>
    </p:spTree>
    <p:extLst>
      <p:ext uri="{BB962C8B-B14F-4D97-AF65-F5344CB8AC3E}">
        <p14:creationId xmlns:p14="http://schemas.microsoft.com/office/powerpoint/2010/main" val="38019728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558" y="2099194"/>
            <a:ext cx="5147922" cy="3358177"/>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6480" y="2099194"/>
            <a:ext cx="5400147" cy="3256577"/>
          </a:xfrm>
          <a:prstGeom prst="rect">
            <a:avLst/>
          </a:prstGeom>
        </p:spPr>
      </p:pic>
    </p:spTree>
    <p:extLst>
      <p:ext uri="{BB962C8B-B14F-4D97-AF65-F5344CB8AC3E}">
        <p14:creationId xmlns:p14="http://schemas.microsoft.com/office/powerpoint/2010/main" val="906099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408DE2-0669-4D8D-9101-30352292FBAE}"/>
              </a:ext>
            </a:extLst>
          </p:cNvPr>
          <p:cNvSpPr txBox="1"/>
          <p:nvPr/>
        </p:nvSpPr>
        <p:spPr>
          <a:xfrm>
            <a:off x="1125414" y="1758461"/>
            <a:ext cx="7934180" cy="646331"/>
          </a:xfrm>
          <a:prstGeom prst="rect">
            <a:avLst/>
          </a:prstGeom>
          <a:noFill/>
        </p:spPr>
        <p:txBody>
          <a:bodyPr wrap="square" rtlCol="0">
            <a:spAutoFit/>
          </a:bodyPr>
          <a:lstStyle/>
          <a:p>
            <a:r>
              <a:rPr lang="en-US" sz="3600" dirty="0">
                <a:effectLst>
                  <a:outerShdw blurRad="38100" dist="38100" dir="2700000" algn="tl">
                    <a:srgbClr val="000000">
                      <a:alpha val="43137"/>
                    </a:srgbClr>
                  </a:outerShdw>
                </a:effectLst>
              </a:rPr>
              <a:t>ISO/IEC 14882:2011  -&gt;   C++11 o C++0x</a:t>
            </a:r>
          </a:p>
        </p:txBody>
      </p:sp>
      <p:sp>
        <p:nvSpPr>
          <p:cNvPr id="5" name="Rectangle 1">
            <a:extLst>
              <a:ext uri="{FF2B5EF4-FFF2-40B4-BE49-F238E27FC236}">
                <a16:creationId xmlns:a16="http://schemas.microsoft.com/office/drawing/2014/main" id="{47A4AFCD-91D4-46AF-A3B2-702C26D7409C}"/>
              </a:ext>
            </a:extLst>
          </p:cNvPr>
          <p:cNvSpPr>
            <a:spLocks noChangeArrowheads="1"/>
          </p:cNvSpPr>
          <p:nvPr/>
        </p:nvSpPr>
        <p:spPr bwMode="auto">
          <a:xfrm>
            <a:off x="745588" y="2746015"/>
            <a:ext cx="554132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t> </a:t>
            </a:r>
            <a:r>
              <a:rPr kumimoji="0" lang="en-US" altLang="en-US" sz="2800" b="0" i="0" u="none" strike="noStrike" cap="none" normalizeH="0" baseline="0" dirty="0">
                <a:ln>
                  <a:noFill/>
                </a:ln>
                <a:solidFill>
                  <a:schemeClr val="tx1"/>
                </a:solidFill>
                <a:effectLst/>
              </a:rPr>
              <a:t>Initializer lists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 Uniform initialization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 Type inference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 </a:t>
            </a: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Range-based for loop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 Lambda functions and expressions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 Alternative function syntax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 Object construction improvement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 Explicit overrides and final </a:t>
            </a:r>
          </a:p>
        </p:txBody>
      </p:sp>
      <p:sp>
        <p:nvSpPr>
          <p:cNvPr id="6" name="Rectangle 2">
            <a:extLst>
              <a:ext uri="{FF2B5EF4-FFF2-40B4-BE49-F238E27FC236}">
                <a16:creationId xmlns:a16="http://schemas.microsoft.com/office/drawing/2014/main" id="{2DE849C7-ADBB-4E29-B7AB-93B55F5BAC3C}"/>
              </a:ext>
            </a:extLst>
          </p:cNvPr>
          <p:cNvSpPr>
            <a:spLocks noChangeArrowheads="1"/>
          </p:cNvSpPr>
          <p:nvPr/>
        </p:nvSpPr>
        <p:spPr bwMode="auto">
          <a:xfrm>
            <a:off x="6286913" y="2746015"/>
            <a:ext cx="475277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 </a:t>
            </a: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Null pointer constant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 Strongly typed enumerations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 Right angle bracket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 Explicit conversion operators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 </a:t>
            </a: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Template aliases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 Unrestricted unions </a:t>
            </a:r>
          </a:p>
        </p:txBody>
      </p:sp>
    </p:spTree>
    <p:extLst>
      <p:ext uri="{BB962C8B-B14F-4D97-AF65-F5344CB8AC3E}">
        <p14:creationId xmlns:p14="http://schemas.microsoft.com/office/powerpoint/2010/main" val="9363463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71" y="1324027"/>
            <a:ext cx="6168660" cy="5202771"/>
          </a:xfrm>
          <a:prstGeom prst="rect">
            <a:avLst/>
          </a:prstGeom>
        </p:spPr>
      </p:pic>
    </p:spTree>
    <p:extLst>
      <p:ext uri="{BB962C8B-B14F-4D97-AF65-F5344CB8AC3E}">
        <p14:creationId xmlns:p14="http://schemas.microsoft.com/office/powerpoint/2010/main" val="17069768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4861" y="1017423"/>
            <a:ext cx="3389757" cy="830997"/>
          </a:xfrm>
          <a:prstGeom prst="rect">
            <a:avLst/>
          </a:prstGeom>
        </p:spPr>
        <p:txBody>
          <a:bodyPr wrap="square">
            <a:spAutoFit/>
          </a:bodyPr>
          <a:lstStyle/>
          <a:p>
            <a:r>
              <a:rPr lang="es-ES" sz="4800" b="1" dirty="0" err="1" smtClean="0"/>
              <a:t>Noexcept</a:t>
            </a:r>
            <a:r>
              <a:rPr lang="es-ES" sz="4800" b="1" dirty="0" smtClean="0"/>
              <a:t>:</a:t>
            </a:r>
            <a:endParaRPr lang="es-ES" sz="4800" b="1" dirty="0"/>
          </a:p>
        </p:txBody>
      </p:sp>
      <p:sp>
        <p:nvSpPr>
          <p:cNvPr id="3" name="Rectangle 2"/>
          <p:cNvSpPr/>
          <p:nvPr/>
        </p:nvSpPr>
        <p:spPr>
          <a:xfrm>
            <a:off x="845127" y="2497207"/>
            <a:ext cx="9769213" cy="707886"/>
          </a:xfrm>
          <a:prstGeom prst="rect">
            <a:avLst/>
          </a:prstGeom>
        </p:spPr>
        <p:txBody>
          <a:bodyPr wrap="none">
            <a:spAutoFit/>
          </a:bodyPr>
          <a:lstStyle/>
          <a:p>
            <a:pPr algn="ctr"/>
            <a:r>
              <a:rPr lang="es-ES" sz="4000" dirty="0" err="1"/>
              <a:t>ReturnType</a:t>
            </a:r>
            <a:r>
              <a:rPr lang="es-ES" sz="4000" dirty="0"/>
              <a:t> </a:t>
            </a:r>
            <a:r>
              <a:rPr lang="es-ES" sz="4000" dirty="0" err="1"/>
              <a:t>FunctionName</a:t>
            </a:r>
            <a:r>
              <a:rPr lang="es-ES" sz="4000" dirty="0"/>
              <a:t>(</a:t>
            </a:r>
            <a:r>
              <a:rPr lang="es-ES" sz="4000" dirty="0" err="1"/>
              <a:t>params</a:t>
            </a:r>
            <a:r>
              <a:rPr lang="es-ES" sz="4000" dirty="0"/>
              <a:t>) </a:t>
            </a:r>
            <a:r>
              <a:rPr lang="es-ES" sz="4000" dirty="0" err="1"/>
              <a:t>noexcept</a:t>
            </a:r>
            <a:r>
              <a:rPr lang="es-ES" sz="4000" dirty="0"/>
              <a:t>;</a:t>
            </a:r>
          </a:p>
        </p:txBody>
      </p:sp>
      <p:sp>
        <p:nvSpPr>
          <p:cNvPr id="4" name="Rectangle 3"/>
          <p:cNvSpPr/>
          <p:nvPr/>
        </p:nvSpPr>
        <p:spPr>
          <a:xfrm>
            <a:off x="845127" y="3763603"/>
            <a:ext cx="10819437" cy="707886"/>
          </a:xfrm>
          <a:prstGeom prst="rect">
            <a:avLst/>
          </a:prstGeom>
        </p:spPr>
        <p:txBody>
          <a:bodyPr wrap="none">
            <a:spAutoFit/>
          </a:bodyPr>
          <a:lstStyle/>
          <a:p>
            <a:r>
              <a:rPr lang="es-ES" sz="4000" dirty="0" err="1"/>
              <a:t>ReturnType</a:t>
            </a:r>
            <a:r>
              <a:rPr lang="es-ES" sz="4000" dirty="0"/>
              <a:t> </a:t>
            </a:r>
            <a:r>
              <a:rPr lang="es-ES" sz="4000" dirty="0" err="1"/>
              <a:t>FunctionName</a:t>
            </a:r>
            <a:r>
              <a:rPr lang="es-ES" sz="4000" dirty="0"/>
              <a:t>(</a:t>
            </a:r>
            <a:r>
              <a:rPr lang="es-ES" sz="4000" dirty="0" err="1"/>
              <a:t>params</a:t>
            </a:r>
            <a:r>
              <a:rPr lang="es-ES" sz="4000" dirty="0"/>
              <a:t>) </a:t>
            </a:r>
            <a:r>
              <a:rPr lang="es-ES" sz="4000" dirty="0" err="1" smtClean="0"/>
              <a:t>noexcept</a:t>
            </a:r>
            <a:r>
              <a:rPr lang="es-ES" sz="4000" dirty="0" smtClean="0"/>
              <a:t>(</a:t>
            </a:r>
            <a:r>
              <a:rPr lang="es-ES" sz="4000" dirty="0" err="1" smtClean="0"/>
              <a:t>exp</a:t>
            </a:r>
            <a:r>
              <a:rPr lang="es-ES" sz="4000" dirty="0" smtClean="0"/>
              <a:t>);</a:t>
            </a:r>
            <a:endParaRPr lang="es-ES" sz="4000" dirty="0"/>
          </a:p>
        </p:txBody>
      </p:sp>
      <p:sp>
        <p:nvSpPr>
          <p:cNvPr id="6" name="TextBox 5"/>
          <p:cNvSpPr txBox="1"/>
          <p:nvPr/>
        </p:nvSpPr>
        <p:spPr>
          <a:xfrm flipH="1">
            <a:off x="2729345" y="5029999"/>
            <a:ext cx="8046689" cy="984885"/>
          </a:xfrm>
          <a:prstGeom prst="rect">
            <a:avLst/>
          </a:prstGeom>
          <a:noFill/>
        </p:spPr>
        <p:txBody>
          <a:bodyPr wrap="square" rtlCol="0">
            <a:spAutoFit/>
          </a:bodyPr>
          <a:lstStyle/>
          <a:p>
            <a:r>
              <a:rPr lang="es-ES" sz="4000" dirty="0"/>
              <a:t>D</a:t>
            </a:r>
            <a:r>
              <a:rPr lang="es-ES" sz="4000" dirty="0" smtClean="0"/>
              <a:t>evuelve </a:t>
            </a:r>
            <a:r>
              <a:rPr lang="es-ES" sz="4000" dirty="0"/>
              <a:t>un </a:t>
            </a:r>
            <a:r>
              <a:rPr lang="es-ES" sz="4000" dirty="0" err="1">
                <a:solidFill>
                  <a:schemeClr val="accent6"/>
                </a:solidFill>
              </a:rPr>
              <a:t>prvalue</a:t>
            </a:r>
            <a:r>
              <a:rPr lang="es-ES" sz="4000" dirty="0"/>
              <a:t> de tipo </a:t>
            </a:r>
            <a:r>
              <a:rPr lang="es-ES" sz="4000" dirty="0" err="1">
                <a:solidFill>
                  <a:schemeClr val="accent6"/>
                </a:solidFill>
              </a:rPr>
              <a:t>bool</a:t>
            </a:r>
            <a:endParaRPr lang="en-US" sz="4000" dirty="0">
              <a:solidFill>
                <a:schemeClr val="accent6"/>
              </a:solidFill>
            </a:endParaRPr>
          </a:p>
          <a:p>
            <a:endParaRPr lang="en-US" dirty="0"/>
          </a:p>
        </p:txBody>
      </p:sp>
    </p:spTree>
    <p:extLst>
      <p:ext uri="{BB962C8B-B14F-4D97-AF65-F5344CB8AC3E}">
        <p14:creationId xmlns:p14="http://schemas.microsoft.com/office/powerpoint/2010/main" val="31015124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8258" t="28923" r="18787" b="20034"/>
          <a:stretch/>
        </p:blipFill>
        <p:spPr>
          <a:xfrm>
            <a:off x="554184" y="1842656"/>
            <a:ext cx="10903526" cy="4585854"/>
          </a:xfrm>
          <a:prstGeom prst="rect">
            <a:avLst/>
          </a:prstGeom>
        </p:spPr>
      </p:pic>
    </p:spTree>
    <p:extLst>
      <p:ext uri="{BB962C8B-B14F-4D97-AF65-F5344CB8AC3E}">
        <p14:creationId xmlns:p14="http://schemas.microsoft.com/office/powerpoint/2010/main" val="24481342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7895" y="1470531"/>
            <a:ext cx="4685487" cy="769441"/>
          </a:xfrm>
          <a:prstGeom prst="rect">
            <a:avLst/>
          </a:prstGeom>
        </p:spPr>
        <p:txBody>
          <a:bodyPr wrap="square">
            <a:spAutoFit/>
          </a:bodyPr>
          <a:lstStyle/>
          <a:p>
            <a:r>
              <a:rPr lang="es-ES" sz="4400" b="1" dirty="0"/>
              <a:t>Inferencia de </a:t>
            </a:r>
            <a:r>
              <a:rPr lang="es-ES" sz="4400" b="1" dirty="0" smtClean="0"/>
              <a:t>tipos:</a:t>
            </a:r>
            <a:endParaRPr lang="es-ES" sz="4400" b="1" dirty="0"/>
          </a:p>
        </p:txBody>
      </p:sp>
      <p:sp>
        <p:nvSpPr>
          <p:cNvPr id="6" name="Rectangle 5"/>
          <p:cNvSpPr/>
          <p:nvPr/>
        </p:nvSpPr>
        <p:spPr>
          <a:xfrm>
            <a:off x="997467" y="2172337"/>
            <a:ext cx="2539798" cy="1200329"/>
          </a:xfrm>
          <a:prstGeom prst="rect">
            <a:avLst/>
          </a:prstGeom>
          <a:noFill/>
        </p:spPr>
        <p:txBody>
          <a:bodyPr wrap="none" lIns="91440" tIns="45720" rIns="91440" bIns="45720">
            <a:spAutoFit/>
          </a:bodyPr>
          <a:lstStyle/>
          <a:p>
            <a:pPr algn="ctr"/>
            <a:r>
              <a:rPr lang="en-US" sz="7200" dirty="0" smtClean="0">
                <a:ln w="0"/>
                <a:solidFill>
                  <a:schemeClr val="accent1"/>
                </a:solidFill>
                <a:effectLst>
                  <a:outerShdw blurRad="38100" dist="25400" dir="5400000" algn="ctr" rotWithShape="0">
                    <a:srgbClr val="6E747A">
                      <a:alpha val="43000"/>
                    </a:srgbClr>
                  </a:outerShdw>
                </a:effectLst>
              </a:rPr>
              <a:t>C++11</a:t>
            </a:r>
            <a:endParaRPr lang="en-US" sz="7200" dirty="0">
              <a:ln w="0"/>
              <a:solidFill>
                <a:schemeClr val="accent1"/>
              </a:solidFill>
              <a:effectLst>
                <a:outerShdw blurRad="38100" dist="25400" dir="5400000" algn="ctr" rotWithShape="0">
                  <a:srgbClr val="6E747A">
                    <a:alpha val="43000"/>
                  </a:srgbClr>
                </a:outerShdw>
              </a:effectLst>
            </a:endParaRPr>
          </a:p>
        </p:txBody>
      </p:sp>
      <p:sp>
        <p:nvSpPr>
          <p:cNvPr id="7" name="Rectangle 6"/>
          <p:cNvSpPr/>
          <p:nvPr/>
        </p:nvSpPr>
        <p:spPr>
          <a:xfrm>
            <a:off x="724315" y="3372666"/>
            <a:ext cx="305324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auto</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724315" y="4986675"/>
            <a:ext cx="3086102"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a:spAutoFit/>
          </a:bodyPr>
          <a:lstStyle/>
          <a:p>
            <a:pPr algn="ctr"/>
            <a:r>
              <a:rPr lang="es-ES" sz="5400" dirty="0" err="1">
                <a:ln w="0"/>
                <a:solidFill>
                  <a:schemeClr val="tx1"/>
                </a:solidFill>
                <a:effectLst>
                  <a:outerShdw blurRad="38100" dist="19050" dir="2700000" algn="tl" rotWithShape="0">
                    <a:schemeClr val="dk1">
                      <a:alpha val="40000"/>
                    </a:schemeClr>
                  </a:outerShdw>
                </a:effectLst>
              </a:rPr>
              <a:t>d</a:t>
            </a:r>
            <a:r>
              <a:rPr lang="es-ES" sz="5400" dirty="0" err="1" smtClean="0">
                <a:ln w="0"/>
                <a:solidFill>
                  <a:schemeClr val="tx1"/>
                </a:solidFill>
                <a:effectLst>
                  <a:outerShdw blurRad="38100" dist="19050" dir="2700000" algn="tl" rotWithShape="0">
                    <a:schemeClr val="dk1">
                      <a:alpha val="40000"/>
                    </a:schemeClr>
                  </a:outerShdw>
                </a:effectLst>
              </a:rPr>
              <a:t>ecltype</a:t>
            </a:r>
            <a:r>
              <a:rPr lang="es-ES" sz="5400" dirty="0" smtClean="0">
                <a:ln w="0"/>
                <a:solidFill>
                  <a:schemeClr val="tx1"/>
                </a:solidFill>
                <a:effectLst>
                  <a:outerShdw blurRad="38100" dist="19050" dir="2700000" algn="tl" rotWithShape="0">
                    <a:schemeClr val="dk1">
                      <a:alpha val="40000"/>
                    </a:schemeClr>
                  </a:outerShdw>
                </a:effectLst>
              </a:rPr>
              <a:t>()</a:t>
            </a:r>
            <a:endParaRPr lang="en-US" sz="540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7513883" y="2053315"/>
            <a:ext cx="2539798" cy="1200329"/>
          </a:xfrm>
          <a:prstGeom prst="rect">
            <a:avLst/>
          </a:prstGeom>
          <a:noFill/>
        </p:spPr>
        <p:txBody>
          <a:bodyPr wrap="none" lIns="91440" tIns="45720" rIns="91440" bIns="45720">
            <a:spAutoFit/>
          </a:bodyPr>
          <a:lstStyle/>
          <a:p>
            <a:pPr algn="ctr"/>
            <a:r>
              <a:rPr lang="en-US" sz="7200" dirty="0" smtClean="0">
                <a:ln w="0"/>
                <a:solidFill>
                  <a:schemeClr val="accent1"/>
                </a:solidFill>
                <a:effectLst>
                  <a:outerShdw blurRad="38100" dist="25400" dir="5400000" algn="ctr" rotWithShape="0">
                    <a:srgbClr val="6E747A">
                      <a:alpha val="43000"/>
                    </a:srgbClr>
                  </a:outerShdw>
                </a:effectLst>
              </a:rPr>
              <a:t>C++14</a:t>
            </a:r>
            <a:endParaRPr lang="en-US" sz="7200" dirty="0">
              <a:ln w="0"/>
              <a:solidFill>
                <a:schemeClr val="accent1"/>
              </a:solidFill>
              <a:effectLst>
                <a:outerShdw blurRad="38100" dist="25400" dir="5400000" algn="ctr" rotWithShape="0">
                  <a:srgbClr val="6E747A">
                    <a:alpha val="43000"/>
                  </a:srgbClr>
                </a:outerShdw>
              </a:effectLst>
            </a:endParaRPr>
          </a:p>
        </p:txBody>
      </p:sp>
      <p:cxnSp>
        <p:nvCxnSpPr>
          <p:cNvPr id="12" name="Straight Arrow Connector 11"/>
          <p:cNvCxnSpPr>
            <a:stCxn id="7" idx="3"/>
            <a:endCxn id="15" idx="1"/>
          </p:cNvCxnSpPr>
          <p:nvPr/>
        </p:nvCxnSpPr>
        <p:spPr>
          <a:xfrm>
            <a:off x="3777555" y="3834331"/>
            <a:ext cx="2504211" cy="61602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8" idx="3"/>
          </p:cNvCxnSpPr>
          <p:nvPr/>
        </p:nvCxnSpPr>
        <p:spPr>
          <a:xfrm flipV="1">
            <a:off x="3810417" y="4559884"/>
            <a:ext cx="2471349" cy="88845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6281766" y="3946360"/>
            <a:ext cx="5575950" cy="10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spAutoFit/>
          </a:bodyPr>
          <a:lstStyle/>
          <a:p>
            <a:pPr algn="ctr"/>
            <a:r>
              <a:rPr lang="es-ES" sz="5400" dirty="0" err="1">
                <a:ln w="0"/>
                <a:solidFill>
                  <a:schemeClr val="tx1"/>
                </a:solidFill>
                <a:effectLst>
                  <a:outerShdw blurRad="38100" dist="19050" dir="2700000" algn="tl" rotWithShape="0">
                    <a:schemeClr val="dk1">
                      <a:alpha val="40000"/>
                    </a:schemeClr>
                  </a:outerShdw>
                </a:effectLst>
              </a:rPr>
              <a:t>decltype</a:t>
            </a:r>
            <a:r>
              <a:rPr lang="es-ES" sz="5400" dirty="0">
                <a:ln w="0"/>
                <a:solidFill>
                  <a:schemeClr val="tx1"/>
                </a:solidFill>
                <a:effectLst>
                  <a:outerShdw blurRad="38100" dist="19050" dir="2700000" algn="tl" rotWithShape="0">
                    <a:schemeClr val="dk1">
                      <a:alpha val="40000"/>
                    </a:schemeClr>
                  </a:outerShdw>
                </a:effectLst>
              </a:rPr>
              <a:t>(auto)</a:t>
            </a:r>
            <a:endParaRPr lang="en-US" sz="5400" dirty="0">
              <a:ln w="0"/>
              <a:solidFill>
                <a:schemeClr val="tx1"/>
              </a:solidFill>
              <a:effectLst>
                <a:outerShdw blurRad="38100" dist="19050" dir="2700000" algn="tl" rotWithShape="0">
                  <a:schemeClr val="dk1">
                    <a:alpha val="40000"/>
                  </a:schemeClr>
                </a:outerShdw>
              </a:effectLst>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843197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40685" y="3529969"/>
            <a:ext cx="2726708" cy="923330"/>
          </a:xfrm>
          <a:prstGeom prst="rect">
            <a:avLst/>
          </a:prstGeom>
          <a:noFill/>
        </p:spPr>
        <p:txBody>
          <a:bodyPr wrap="none" lIns="91440" tIns="45720" rIns="91440" bIns="45720">
            <a:spAutoFit/>
          </a:bodyPr>
          <a:lstStyle/>
          <a:p>
            <a:pPr algn="ctr"/>
            <a:r>
              <a:rPr lang="en-US" sz="5400" b="0" cap="none" spc="0" dirty="0" smtClean="0">
                <a:ln w="0"/>
                <a:effectLst>
                  <a:outerShdw blurRad="38100" dist="19050" dir="2700000" algn="tl" rotWithShape="0">
                    <a:schemeClr val="dk1">
                      <a:alpha val="40000"/>
                    </a:schemeClr>
                  </a:outerShdw>
                </a:effectLst>
              </a:rPr>
              <a:t>Con</a:t>
            </a:r>
            <a:r>
              <a:rPr lang="en-US" sz="5400" b="0" cap="none" spc="0" dirty="0" smtClean="0">
                <a:ln w="0"/>
                <a:solidFill>
                  <a:srgbClr val="00B0F0"/>
                </a:solidFill>
                <a:effectLst>
                  <a:outerShdw blurRad="38100" dist="19050" dir="2700000" algn="tl" rotWithShape="0">
                    <a:schemeClr val="dk1">
                      <a:alpha val="40000"/>
                    </a:schemeClr>
                  </a:outerShdw>
                </a:effectLst>
              </a:rPr>
              <a:t> auto</a:t>
            </a:r>
            <a:endParaRPr lang="en-US" sz="5400" b="0" cap="none" spc="0" dirty="0">
              <a:ln w="0"/>
              <a:solidFill>
                <a:srgbClr val="00B0F0"/>
              </a:solidFill>
              <a:effectLst>
                <a:outerShdw blurRad="38100" dist="19050" dir="2700000" algn="tl" rotWithShape="0">
                  <a:schemeClr val="dk1">
                    <a:alpha val="40000"/>
                  </a:schemeClr>
                </a:outerShdw>
              </a:effectLst>
            </a:endParaRPr>
          </a:p>
        </p:txBody>
      </p:sp>
      <p:sp>
        <p:nvSpPr>
          <p:cNvPr id="5" name="Rectangle 4"/>
          <p:cNvSpPr/>
          <p:nvPr/>
        </p:nvSpPr>
        <p:spPr>
          <a:xfrm>
            <a:off x="484907" y="2275229"/>
            <a:ext cx="11402291" cy="1569660"/>
          </a:xfrm>
          <a:prstGeom prst="rect">
            <a:avLst/>
          </a:prstGeom>
        </p:spPr>
        <p:txBody>
          <a:bodyPr wrap="square">
            <a:spAutoFit/>
          </a:bodyPr>
          <a:lstStyle/>
          <a:p>
            <a:r>
              <a:rPr lang="en-US" sz="2400" dirty="0" err="1">
                <a:solidFill>
                  <a:srgbClr val="000000"/>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shared_ptr</a:t>
            </a:r>
            <a:r>
              <a:rPr lang="en-US" sz="2400" dirty="0">
                <a:solidFill>
                  <a:srgbClr val="000000"/>
                </a:solidFill>
                <a:latin typeface="Consolas" panose="020B0609020204030204" pitchFamily="49" charset="0"/>
              </a:rPr>
              <a:t>&lt;::</a:t>
            </a:r>
            <a:r>
              <a:rPr lang="en-US" sz="2400" dirty="0" err="1">
                <a:solidFill>
                  <a:srgbClr val="000000"/>
                </a:solidFill>
                <a:latin typeface="Consolas" panose="020B0609020204030204" pitchFamily="49" charset="0"/>
              </a:rPr>
              <a:t>pplx</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default_scheduler_t</a:t>
            </a:r>
            <a:r>
              <a:rPr lang="en-US" sz="2400" dirty="0">
                <a:solidFill>
                  <a:srgbClr val="000000"/>
                </a:solidFill>
                <a:latin typeface="Consolas" panose="020B0609020204030204" pitchFamily="49" charset="0"/>
              </a:rPr>
              <a:t>&gt; </a:t>
            </a:r>
            <a:r>
              <a:rPr lang="en-US" sz="2400" dirty="0" err="1">
                <a:solidFill>
                  <a:srgbClr val="000000"/>
                </a:solidFill>
                <a:latin typeface="Consolas" panose="020B0609020204030204" pitchFamily="49" charset="0"/>
              </a:rPr>
              <a:t>s_ambientScheduler</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make_shared</a:t>
            </a:r>
            <a:r>
              <a:rPr lang="en-US" sz="2400" dirty="0">
                <a:solidFill>
                  <a:srgbClr val="000000"/>
                </a:solidFill>
                <a:latin typeface="Consolas" panose="020B0609020204030204" pitchFamily="49" charset="0"/>
              </a:rPr>
              <a:t>&lt;::</a:t>
            </a:r>
            <a:r>
              <a:rPr lang="en-US" sz="2400" dirty="0" err="1">
                <a:solidFill>
                  <a:srgbClr val="000000"/>
                </a:solidFill>
                <a:latin typeface="Consolas" panose="020B0609020204030204" pitchFamily="49" charset="0"/>
              </a:rPr>
              <a:t>pplx</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default_scheduler_t</a:t>
            </a:r>
            <a:r>
              <a:rPr lang="en-US" sz="2400" dirty="0">
                <a:solidFill>
                  <a:srgbClr val="000000"/>
                </a:solidFill>
                <a:latin typeface="Consolas" panose="020B0609020204030204" pitchFamily="49" charset="0"/>
              </a:rPr>
              <a:t>&gt;()</a:t>
            </a:r>
          </a:p>
          <a:p>
            <a:r>
              <a:rPr lang="en-US" sz="2400" dirty="0">
                <a:solidFill>
                  <a:srgbClr val="000000"/>
                </a:solidFill>
                <a:latin typeface="Consolas" panose="020B0609020204030204" pitchFamily="49" charset="0"/>
              </a:rPr>
              <a:t/>
            </a:r>
            <a:br>
              <a:rPr lang="en-US" sz="2400" dirty="0">
                <a:solidFill>
                  <a:srgbClr val="000000"/>
                </a:solidFill>
                <a:latin typeface="Consolas" panose="020B0609020204030204" pitchFamily="49" charset="0"/>
              </a:rPr>
            </a:br>
            <a:endParaRPr lang="en-US" sz="2400" b="0" dirty="0">
              <a:solidFill>
                <a:srgbClr val="000000"/>
              </a:solidFill>
              <a:effectLst/>
              <a:latin typeface="Consolas" panose="020B0609020204030204" pitchFamily="49" charset="0"/>
            </a:endParaRPr>
          </a:p>
        </p:txBody>
      </p:sp>
      <p:sp>
        <p:nvSpPr>
          <p:cNvPr id="15" name="Rectangle 14"/>
          <p:cNvSpPr/>
          <p:nvPr/>
        </p:nvSpPr>
        <p:spPr>
          <a:xfrm>
            <a:off x="2140685" y="1205154"/>
            <a:ext cx="2468626" cy="923330"/>
          </a:xfrm>
          <a:prstGeom prst="rect">
            <a:avLst/>
          </a:prstGeom>
          <a:noFill/>
        </p:spPr>
        <p:txBody>
          <a:bodyPr wrap="none" lIns="91440" tIns="45720" rIns="91440" bIns="45720">
            <a:spAutoFit/>
          </a:bodyPr>
          <a:lstStyle/>
          <a:p>
            <a:pPr algn="ctr"/>
            <a:r>
              <a:rPr lang="en-US" sz="5400" b="0" cap="none" spc="0" dirty="0" smtClean="0">
                <a:ln w="0"/>
                <a:effectLst>
                  <a:outerShdw blurRad="38100" dist="19050" dir="2700000" algn="tl" rotWithShape="0">
                    <a:schemeClr val="dk1">
                      <a:alpha val="40000"/>
                    </a:schemeClr>
                  </a:outerShdw>
                </a:effectLst>
              </a:rPr>
              <a:t>Sin</a:t>
            </a:r>
            <a:r>
              <a:rPr lang="en-US" sz="5400" b="0" cap="none" spc="0" dirty="0" smtClean="0">
                <a:ln w="0"/>
                <a:solidFill>
                  <a:srgbClr val="00B0F0"/>
                </a:solidFill>
                <a:effectLst>
                  <a:outerShdw blurRad="38100" dist="19050" dir="2700000" algn="tl" rotWithShape="0">
                    <a:schemeClr val="dk1">
                      <a:alpha val="40000"/>
                    </a:schemeClr>
                  </a:outerShdw>
                </a:effectLst>
              </a:rPr>
              <a:t> auto</a:t>
            </a:r>
            <a:endParaRPr lang="en-US" sz="5400" b="0" cap="none" spc="0" dirty="0">
              <a:ln w="0"/>
              <a:solidFill>
                <a:srgbClr val="00B0F0"/>
              </a:solidFill>
              <a:effectLst>
                <a:outerShdw blurRad="38100" dist="19050" dir="2700000" algn="tl" rotWithShape="0">
                  <a:schemeClr val="dk1">
                    <a:alpha val="40000"/>
                  </a:schemeClr>
                </a:outerShdw>
              </a:effectLst>
            </a:endParaRPr>
          </a:p>
        </p:txBody>
      </p:sp>
      <p:sp>
        <p:nvSpPr>
          <p:cNvPr id="16" name="Rectangle 15"/>
          <p:cNvSpPr/>
          <p:nvPr/>
        </p:nvSpPr>
        <p:spPr>
          <a:xfrm>
            <a:off x="484908" y="4597011"/>
            <a:ext cx="11402291" cy="1569660"/>
          </a:xfrm>
          <a:prstGeom prst="rect">
            <a:avLst/>
          </a:prstGeom>
        </p:spPr>
        <p:txBody>
          <a:bodyPr wrap="square">
            <a:spAutoFit/>
          </a:bodyPr>
          <a:lstStyle/>
          <a:p>
            <a:r>
              <a:rPr lang="en-US" sz="2400" dirty="0">
                <a:solidFill>
                  <a:srgbClr val="00B0F0"/>
                </a:solidFill>
                <a:latin typeface="Consolas" panose="020B0609020204030204" pitchFamily="49" charset="0"/>
              </a:rPr>
              <a:t>a</a:t>
            </a:r>
            <a:r>
              <a:rPr lang="en-US" sz="2400" dirty="0" smtClean="0">
                <a:solidFill>
                  <a:srgbClr val="00B0F0"/>
                </a:solidFill>
                <a:latin typeface="Consolas" panose="020B0609020204030204" pitchFamily="49" charset="0"/>
              </a:rPr>
              <a:t>uto</a:t>
            </a:r>
            <a:r>
              <a:rPr lang="en-US" sz="2400" dirty="0" smtClean="0">
                <a:solidFill>
                  <a:srgbClr val="000000"/>
                </a:solidFill>
                <a:latin typeface="Consolas" panose="020B0609020204030204" pitchFamily="49" charset="0"/>
              </a:rPr>
              <a:t> </a:t>
            </a:r>
            <a:r>
              <a:rPr lang="en-US" sz="2400" dirty="0" err="1" smtClean="0">
                <a:solidFill>
                  <a:srgbClr val="000000"/>
                </a:solidFill>
                <a:latin typeface="Consolas" panose="020B0609020204030204" pitchFamily="49" charset="0"/>
              </a:rPr>
              <a:t>s_ambientScheduler</a:t>
            </a:r>
            <a:r>
              <a:rPr lang="en-US" sz="2400" dirty="0" smtClean="0">
                <a:solidFill>
                  <a:srgbClr val="000000"/>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make_shared</a:t>
            </a:r>
            <a:r>
              <a:rPr lang="en-US" sz="2400" dirty="0">
                <a:solidFill>
                  <a:srgbClr val="000000"/>
                </a:solidFill>
                <a:latin typeface="Consolas" panose="020B0609020204030204" pitchFamily="49" charset="0"/>
              </a:rPr>
              <a:t>&lt;::</a:t>
            </a:r>
            <a:r>
              <a:rPr lang="en-US" sz="2400" dirty="0" err="1">
                <a:solidFill>
                  <a:srgbClr val="000000"/>
                </a:solidFill>
                <a:latin typeface="Consolas" panose="020B0609020204030204" pitchFamily="49" charset="0"/>
              </a:rPr>
              <a:t>pplx</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default_scheduler_t</a:t>
            </a:r>
            <a:r>
              <a:rPr lang="en-US" sz="2400" dirty="0">
                <a:solidFill>
                  <a:srgbClr val="000000"/>
                </a:solidFill>
                <a:latin typeface="Consolas" panose="020B0609020204030204" pitchFamily="49" charset="0"/>
              </a:rPr>
              <a:t>&gt;()</a:t>
            </a:r>
          </a:p>
          <a:p>
            <a:r>
              <a:rPr lang="en-US" sz="2400" dirty="0">
                <a:solidFill>
                  <a:srgbClr val="000000"/>
                </a:solidFill>
                <a:latin typeface="Consolas" panose="020B0609020204030204" pitchFamily="49" charset="0"/>
              </a:rPr>
              <a:t/>
            </a:r>
            <a:br>
              <a:rPr lang="en-US" sz="2400" dirty="0">
                <a:solidFill>
                  <a:srgbClr val="000000"/>
                </a:solidFill>
                <a:latin typeface="Consolas" panose="020B0609020204030204" pitchFamily="49" charset="0"/>
              </a:rPr>
            </a:b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635991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017" y="1832046"/>
            <a:ext cx="11907983" cy="4370427"/>
          </a:xfrm>
          <a:prstGeom prst="rect">
            <a:avLst/>
          </a:prstGeom>
        </p:spPr>
        <p:txBody>
          <a:bodyPr wrap="square">
            <a:spAutoFit/>
          </a:bodyPr>
          <a:lstStyle/>
          <a:p>
            <a:r>
              <a:rPr lang="en-US" sz="2000" dirty="0">
                <a:solidFill>
                  <a:srgbClr val="0000FF"/>
                </a:solidFill>
                <a:latin typeface="Consolas" panose="020B0609020204030204" pitchFamily="49" charset="0"/>
              </a:rPr>
              <a:t>for</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std</a:t>
            </a:r>
            <a:r>
              <a:rPr lang="en-US" sz="2000" dirty="0">
                <a:solidFill>
                  <a:srgbClr val="000000"/>
                </a:solidFill>
                <a:latin typeface="Consolas" panose="020B0609020204030204" pitchFamily="49" charset="0"/>
              </a:rPr>
              <a:t>::map&lt;</a:t>
            </a:r>
            <a:r>
              <a:rPr lang="en-US" sz="2000" dirty="0" err="1">
                <a:solidFill>
                  <a:srgbClr val="000000"/>
                </a:solidFill>
                <a:latin typeface="Consolas" panose="020B0609020204030204" pitchFamily="49" charset="0"/>
              </a:rPr>
              <a:t>std</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wstring</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std</a:t>
            </a:r>
            <a:r>
              <a:rPr lang="en-US" sz="2000" dirty="0">
                <a:solidFill>
                  <a:srgbClr val="000000"/>
                </a:solidFill>
                <a:latin typeface="Consolas" panose="020B0609020204030204" pitchFamily="49" charset="0"/>
              </a:rPr>
              <a:t>::map&lt;</a:t>
            </a:r>
            <a:r>
              <a:rPr lang="en-US" sz="2000" dirty="0" err="1">
                <a:solidFill>
                  <a:srgbClr val="000000"/>
                </a:solidFill>
                <a:latin typeface="Consolas" panose="020B0609020204030204" pitchFamily="49" charset="0"/>
              </a:rPr>
              <a:t>std</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wstring</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&gt;&gt;::iterator </a:t>
            </a:r>
            <a:r>
              <a:rPr lang="en-US" sz="2000" dirty="0" err="1">
                <a:solidFill>
                  <a:srgbClr val="000000"/>
                </a:solidFill>
                <a:latin typeface="Consolas" panose="020B0609020204030204" pitchFamily="49" charset="0"/>
              </a:rPr>
              <a:t>outerMap_Iter</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StudentGrades.begin</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outerMap_Iter</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StudentGrades.end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outerMap_Iter</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//Print out the student name</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std</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wcout</a:t>
            </a:r>
            <a:r>
              <a:rPr lang="en-US" sz="2000" dirty="0">
                <a:solidFill>
                  <a:srgbClr val="000000"/>
                </a:solidFill>
                <a:latin typeface="Consolas" panose="020B0609020204030204" pitchFamily="49" charset="0"/>
              </a:rPr>
              <a:t> &lt;&lt; </a:t>
            </a:r>
            <a:r>
              <a:rPr lang="en-US" sz="2000" dirty="0" err="1">
                <a:solidFill>
                  <a:srgbClr val="000000"/>
                </a:solidFill>
                <a:latin typeface="Consolas" panose="020B0609020204030204" pitchFamily="49" charset="0"/>
              </a:rPr>
              <a:t>outerMap_Iter</a:t>
            </a:r>
            <a:r>
              <a:rPr lang="en-US" sz="2000" dirty="0">
                <a:solidFill>
                  <a:srgbClr val="000000"/>
                </a:solidFill>
                <a:latin typeface="Consolas" panose="020B0609020204030204" pitchFamily="49" charset="0"/>
              </a:rPr>
              <a:t>-&gt;first &lt;&lt; </a:t>
            </a:r>
            <a:r>
              <a:rPr lang="en-US" sz="2000" dirty="0" err="1">
                <a:solidFill>
                  <a:srgbClr val="000000"/>
                </a:solidFill>
                <a:latin typeface="Consolas" panose="020B0609020204030204" pitchFamily="49" charset="0"/>
              </a:rPr>
              <a:t>std</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for</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std</a:t>
            </a:r>
            <a:r>
              <a:rPr lang="en-US" sz="2000" dirty="0">
                <a:solidFill>
                  <a:srgbClr val="000000"/>
                </a:solidFill>
                <a:latin typeface="Consolas" panose="020B0609020204030204" pitchFamily="49" charset="0"/>
              </a:rPr>
              <a:t>::map&lt;</a:t>
            </a:r>
            <a:r>
              <a:rPr lang="en-US" sz="2000" dirty="0" err="1">
                <a:solidFill>
                  <a:srgbClr val="000000"/>
                </a:solidFill>
                <a:latin typeface="Consolas" panose="020B0609020204030204" pitchFamily="49" charset="0"/>
              </a:rPr>
              <a:t>std</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wstring</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&gt;::iterator </a:t>
            </a:r>
            <a:r>
              <a:rPr lang="en-US" sz="2000" dirty="0" err="1">
                <a:solidFill>
                  <a:srgbClr val="000000"/>
                </a:solidFill>
                <a:latin typeface="Consolas" panose="020B0609020204030204" pitchFamily="49" charset="0"/>
              </a:rPr>
              <a:t>innerMap_Iter</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outerMap_Iter</a:t>
            </a:r>
            <a:r>
              <a:rPr lang="en-US" sz="2000" dirty="0">
                <a:solidFill>
                  <a:srgbClr val="000000"/>
                </a:solidFill>
                <a:latin typeface="Consolas" panose="020B0609020204030204" pitchFamily="49" charset="0"/>
              </a:rPr>
              <a:t>-&gt;</a:t>
            </a:r>
            <a:r>
              <a:rPr lang="en-US" sz="2000" dirty="0" err="1">
                <a:solidFill>
                  <a:srgbClr val="000000"/>
                </a:solidFill>
                <a:latin typeface="Consolas" panose="020B0609020204030204" pitchFamily="49" charset="0"/>
              </a:rPr>
              <a:t>second.begin</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innerMap_Iter</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outerMap_Iter</a:t>
            </a:r>
            <a:r>
              <a:rPr lang="en-US" sz="2000" dirty="0">
                <a:solidFill>
                  <a:srgbClr val="000000"/>
                </a:solidFill>
                <a:latin typeface="Consolas" panose="020B0609020204030204" pitchFamily="49" charset="0"/>
              </a:rPr>
              <a:t>-&gt;</a:t>
            </a:r>
            <a:r>
              <a:rPr lang="en-US" sz="2000" dirty="0" err="1">
                <a:solidFill>
                  <a:srgbClr val="000000"/>
                </a:solidFill>
                <a:latin typeface="Consolas" panose="020B0609020204030204" pitchFamily="49" charset="0"/>
              </a:rPr>
              <a:t>second.end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innerMap_Iter</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//Print the grades here</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std</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wcout</a:t>
            </a:r>
            <a:r>
              <a:rPr lang="en-US" sz="2000" dirty="0">
                <a:solidFill>
                  <a:srgbClr val="000000"/>
                </a:solidFill>
                <a:latin typeface="Consolas" panose="020B0609020204030204" pitchFamily="49" charset="0"/>
              </a:rPr>
              <a:t> &lt;&lt; </a:t>
            </a:r>
            <a:r>
              <a:rPr lang="en-US" sz="2000" dirty="0" err="1">
                <a:solidFill>
                  <a:srgbClr val="000000"/>
                </a:solidFill>
                <a:latin typeface="Consolas" panose="020B0609020204030204" pitchFamily="49" charset="0"/>
              </a:rPr>
              <a:t>innerMap_Iter</a:t>
            </a:r>
            <a:r>
              <a:rPr lang="en-US" sz="2000" dirty="0">
                <a:solidFill>
                  <a:srgbClr val="000000"/>
                </a:solidFill>
                <a:latin typeface="Consolas" panose="020B0609020204030204" pitchFamily="49" charset="0"/>
              </a:rPr>
              <a:t>-&gt;first &lt;&lt; </a:t>
            </a:r>
            <a:r>
              <a:rPr lang="en-US" sz="2000" dirty="0">
                <a:solidFill>
                  <a:srgbClr val="A31515"/>
                </a:solidFill>
                <a:latin typeface="Consolas" panose="020B0609020204030204" pitchFamily="49" charset="0"/>
              </a:rPr>
              <a:t>" : "</a:t>
            </a:r>
            <a:r>
              <a:rPr lang="en-US" sz="2000" dirty="0">
                <a:solidFill>
                  <a:srgbClr val="000000"/>
                </a:solidFill>
                <a:latin typeface="Consolas" panose="020B0609020204030204" pitchFamily="49" charset="0"/>
              </a:rPr>
              <a:t> &lt;&lt; </a:t>
            </a:r>
            <a:r>
              <a:rPr lang="en-US" sz="2000" dirty="0" err="1">
                <a:solidFill>
                  <a:srgbClr val="000000"/>
                </a:solidFill>
                <a:latin typeface="Consolas" panose="020B0609020204030204" pitchFamily="49" charset="0"/>
              </a:rPr>
              <a:t>innerMap_Iter</a:t>
            </a:r>
            <a:r>
              <a:rPr lang="en-US" sz="2000" dirty="0">
                <a:solidFill>
                  <a:srgbClr val="000000"/>
                </a:solidFill>
                <a:latin typeface="Consolas" panose="020B0609020204030204" pitchFamily="49" charset="0"/>
              </a:rPr>
              <a:t>-&gt;second &lt;&lt; </a:t>
            </a:r>
            <a:r>
              <a:rPr lang="en-US" sz="2000" dirty="0" err="1">
                <a:solidFill>
                  <a:srgbClr val="000000"/>
                </a:solidFill>
                <a:latin typeface="Consolas" panose="020B0609020204030204" pitchFamily="49" charset="0"/>
              </a:rPr>
              <a:t>std</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std</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wcout</a:t>
            </a:r>
            <a:r>
              <a:rPr lang="en-US" sz="2000" dirty="0">
                <a:solidFill>
                  <a:srgbClr val="000000"/>
                </a:solidFill>
                <a:latin typeface="Consolas" panose="020B0609020204030204" pitchFamily="49" charset="0"/>
              </a:rPr>
              <a:t> &lt;&lt; </a:t>
            </a:r>
            <a:r>
              <a:rPr lang="en-US" sz="2000" dirty="0" err="1">
                <a:solidFill>
                  <a:srgbClr val="000000"/>
                </a:solidFill>
                <a:latin typeface="Consolas" panose="020B0609020204030204" pitchFamily="49" charset="0"/>
              </a:rPr>
              <a:t>std</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4" name="Rectangle 3"/>
          <p:cNvSpPr/>
          <p:nvPr/>
        </p:nvSpPr>
        <p:spPr>
          <a:xfrm>
            <a:off x="1964927" y="908716"/>
            <a:ext cx="2468626" cy="923330"/>
          </a:xfrm>
          <a:prstGeom prst="rect">
            <a:avLst/>
          </a:prstGeom>
          <a:noFill/>
        </p:spPr>
        <p:txBody>
          <a:bodyPr wrap="none" lIns="91440" tIns="45720" rIns="91440" bIns="45720">
            <a:spAutoFit/>
          </a:bodyPr>
          <a:lstStyle/>
          <a:p>
            <a:pPr algn="ctr"/>
            <a:r>
              <a:rPr lang="en-US" sz="5400" b="0" cap="none" spc="0" dirty="0" smtClean="0">
                <a:ln w="0"/>
                <a:effectLst>
                  <a:outerShdw blurRad="38100" dist="19050" dir="2700000" algn="tl" rotWithShape="0">
                    <a:schemeClr val="dk1">
                      <a:alpha val="40000"/>
                    </a:schemeClr>
                  </a:outerShdw>
                </a:effectLst>
              </a:rPr>
              <a:t>Sin</a:t>
            </a:r>
            <a:r>
              <a:rPr lang="en-US" sz="5400" b="0" cap="none" spc="0" dirty="0" smtClean="0">
                <a:ln w="0"/>
                <a:solidFill>
                  <a:srgbClr val="00B0F0"/>
                </a:solidFill>
                <a:effectLst>
                  <a:outerShdw blurRad="38100" dist="19050" dir="2700000" algn="tl" rotWithShape="0">
                    <a:schemeClr val="dk1">
                      <a:alpha val="40000"/>
                    </a:schemeClr>
                  </a:outerShdw>
                </a:effectLst>
              </a:rPr>
              <a:t> auto</a:t>
            </a:r>
            <a:endParaRPr lang="en-US" sz="5400" b="0" cap="none" spc="0" dirty="0">
              <a:ln w="0"/>
              <a:solidFill>
                <a:srgbClr val="00B0F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001610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8764" y="1771425"/>
            <a:ext cx="11284527" cy="3785652"/>
          </a:xfrm>
          <a:prstGeom prst="rect">
            <a:avLst/>
          </a:prstGeom>
        </p:spPr>
        <p:txBody>
          <a:bodyPr wrap="square">
            <a:spAutoFit/>
          </a:bodyPr>
          <a:lstStyle/>
          <a:p>
            <a:r>
              <a:rPr lang="en-US" sz="2400" dirty="0">
                <a:solidFill>
                  <a:srgbClr val="0000FF"/>
                </a:solidFill>
                <a:latin typeface="Consolas" panose="020B0609020204030204" pitchFamily="49" charset="0"/>
              </a:rPr>
              <a:t>for</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&amp;</a:t>
            </a:r>
            <a:r>
              <a:rPr lang="en-US" sz="2400" dirty="0" err="1">
                <a:solidFill>
                  <a:srgbClr val="000000"/>
                </a:solidFill>
                <a:latin typeface="Consolas" panose="020B0609020204030204" pitchFamily="49" charset="0"/>
              </a:rPr>
              <a:t>outer_iter</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StudentGrades</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a:t>
            </a:r>
          </a:p>
          <a:p>
            <a:r>
              <a:rPr lang="en-US" sz="2400" dirty="0" err="1">
                <a:solidFill>
                  <a:srgbClr val="000000"/>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wcout</a:t>
            </a:r>
            <a:r>
              <a:rPr lang="en-US" sz="2400" dirty="0">
                <a:solidFill>
                  <a:srgbClr val="000000"/>
                </a:solidFill>
                <a:latin typeface="Consolas" panose="020B0609020204030204" pitchFamily="49" charset="0"/>
              </a:rPr>
              <a:t> &lt;&lt; </a:t>
            </a:r>
            <a:r>
              <a:rPr lang="en-US" sz="2400" dirty="0" err="1">
                <a:solidFill>
                  <a:srgbClr val="000000"/>
                </a:solidFill>
                <a:latin typeface="Consolas" panose="020B0609020204030204" pitchFamily="49" charset="0"/>
              </a:rPr>
              <a:t>outer_iter.first</a:t>
            </a:r>
            <a:r>
              <a:rPr lang="en-US" sz="2400" dirty="0">
                <a:solidFill>
                  <a:srgbClr val="000000"/>
                </a:solidFill>
                <a:latin typeface="Consolas" panose="020B0609020204030204" pitchFamily="49" charset="0"/>
              </a:rPr>
              <a:t> &lt;&lt; </a:t>
            </a:r>
            <a:r>
              <a:rPr lang="en-US" sz="2400" dirty="0" err="1">
                <a:solidFill>
                  <a:srgbClr val="000000"/>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endl</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r>
            <a:br>
              <a:rPr lang="en-US" sz="2400" dirty="0">
                <a:solidFill>
                  <a:srgbClr val="000000"/>
                </a:solidFill>
                <a:latin typeface="Consolas" panose="020B0609020204030204" pitchFamily="49" charset="0"/>
              </a:rPr>
            </a:br>
            <a:r>
              <a:rPr lang="en-US" sz="2400" dirty="0">
                <a:solidFill>
                  <a:srgbClr val="0000FF"/>
                </a:solidFill>
                <a:latin typeface="Consolas" panose="020B0609020204030204" pitchFamily="49" charset="0"/>
              </a:rPr>
              <a:t>for</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&amp;</a:t>
            </a:r>
            <a:r>
              <a:rPr lang="en-US" sz="2400" dirty="0" err="1">
                <a:solidFill>
                  <a:srgbClr val="000000"/>
                </a:solidFill>
                <a:latin typeface="Consolas" panose="020B0609020204030204" pitchFamily="49" charset="0"/>
              </a:rPr>
              <a:t>inner_iter</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outer_iter.second</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wcout</a:t>
            </a:r>
            <a:r>
              <a:rPr lang="en-US" sz="2400" dirty="0">
                <a:solidFill>
                  <a:srgbClr val="000000"/>
                </a:solidFill>
                <a:latin typeface="Consolas" panose="020B0609020204030204" pitchFamily="49" charset="0"/>
              </a:rPr>
              <a:t> &lt;&lt; </a:t>
            </a:r>
            <a:r>
              <a:rPr lang="en-US" sz="2400" dirty="0" err="1">
                <a:solidFill>
                  <a:srgbClr val="000000"/>
                </a:solidFill>
                <a:latin typeface="Consolas" panose="020B0609020204030204" pitchFamily="49" charset="0"/>
              </a:rPr>
              <a:t>inner_iter.first</a:t>
            </a:r>
            <a:r>
              <a:rPr lang="en-US" sz="2400" dirty="0">
                <a:solidFill>
                  <a:srgbClr val="000000"/>
                </a:solidFill>
                <a:latin typeface="Consolas" panose="020B0609020204030204" pitchFamily="49" charset="0"/>
              </a:rPr>
              <a:t> &lt;&lt; </a:t>
            </a:r>
            <a:r>
              <a:rPr lang="en-US" sz="2400" dirty="0">
                <a:solidFill>
                  <a:srgbClr val="A31515"/>
                </a:solidFill>
                <a:latin typeface="Consolas" panose="020B0609020204030204" pitchFamily="49" charset="0"/>
              </a:rPr>
              <a:t>" : "</a:t>
            </a:r>
            <a:r>
              <a:rPr lang="en-US" sz="2400" dirty="0">
                <a:solidFill>
                  <a:srgbClr val="000000"/>
                </a:solidFill>
                <a:latin typeface="Consolas" panose="020B0609020204030204" pitchFamily="49" charset="0"/>
              </a:rPr>
              <a:t> &lt;&lt; </a:t>
            </a:r>
            <a:r>
              <a:rPr lang="en-US" sz="2400" dirty="0" err="1">
                <a:solidFill>
                  <a:srgbClr val="000000"/>
                </a:solidFill>
                <a:latin typeface="Consolas" panose="020B0609020204030204" pitchFamily="49" charset="0"/>
              </a:rPr>
              <a:t>inner_iter.second</a:t>
            </a:r>
            <a:r>
              <a:rPr lang="en-US" sz="2400" dirty="0">
                <a:solidFill>
                  <a:srgbClr val="000000"/>
                </a:solidFill>
                <a:latin typeface="Consolas" panose="020B0609020204030204" pitchFamily="49" charset="0"/>
              </a:rPr>
              <a:t> &lt;&lt; </a:t>
            </a:r>
            <a:r>
              <a:rPr lang="en-US" sz="2400" dirty="0" err="1">
                <a:solidFill>
                  <a:srgbClr val="000000"/>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endl</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4" name="Rectangle 3"/>
          <p:cNvSpPr/>
          <p:nvPr/>
        </p:nvSpPr>
        <p:spPr>
          <a:xfrm>
            <a:off x="1995212" y="848095"/>
            <a:ext cx="2726708" cy="923330"/>
          </a:xfrm>
          <a:prstGeom prst="rect">
            <a:avLst/>
          </a:prstGeom>
          <a:noFill/>
        </p:spPr>
        <p:txBody>
          <a:bodyPr wrap="none" lIns="91440" tIns="45720" rIns="91440" bIns="45720">
            <a:spAutoFit/>
          </a:bodyPr>
          <a:lstStyle/>
          <a:p>
            <a:pPr algn="ctr"/>
            <a:r>
              <a:rPr lang="en-US" sz="5400" b="0" cap="none" spc="0" dirty="0" smtClean="0">
                <a:ln w="0"/>
                <a:effectLst>
                  <a:outerShdw blurRad="38100" dist="19050" dir="2700000" algn="tl" rotWithShape="0">
                    <a:schemeClr val="dk1">
                      <a:alpha val="40000"/>
                    </a:schemeClr>
                  </a:outerShdw>
                </a:effectLst>
              </a:rPr>
              <a:t>Con</a:t>
            </a:r>
            <a:r>
              <a:rPr lang="en-US" sz="5400" b="0" cap="none" spc="0" dirty="0" smtClean="0">
                <a:ln w="0"/>
                <a:solidFill>
                  <a:srgbClr val="00B0F0"/>
                </a:solidFill>
                <a:effectLst>
                  <a:outerShdw blurRad="38100" dist="19050" dir="2700000" algn="tl" rotWithShape="0">
                    <a:schemeClr val="dk1">
                      <a:alpha val="40000"/>
                    </a:schemeClr>
                  </a:outerShdw>
                </a:effectLst>
              </a:rPr>
              <a:t> auto</a:t>
            </a:r>
            <a:endParaRPr lang="en-US" sz="5400" b="0" cap="none" spc="0" dirty="0">
              <a:ln w="0"/>
              <a:solidFill>
                <a:srgbClr val="00B0F0"/>
              </a:solidFill>
              <a:effectLst>
                <a:outerShdw blurRad="38100" dist="19050" dir="2700000" algn="tl" rotWithShape="0">
                  <a:schemeClr val="dk1">
                    <a:alpha val="40000"/>
                  </a:schemeClr>
                </a:outerShdw>
              </a:effectLst>
            </a:endParaRPr>
          </a:p>
        </p:txBody>
      </p:sp>
      <p:sp>
        <p:nvSpPr>
          <p:cNvPr id="5" name="Rectangle 4"/>
          <p:cNvSpPr/>
          <p:nvPr/>
        </p:nvSpPr>
        <p:spPr>
          <a:xfrm>
            <a:off x="1553235" y="5095412"/>
            <a:ext cx="8030275" cy="923330"/>
          </a:xfrm>
          <a:prstGeom prst="rect">
            <a:avLst/>
          </a:prstGeom>
          <a:noFill/>
        </p:spPr>
        <p:txBody>
          <a:bodyPr wrap="none" lIns="91440" tIns="45720" rIns="91440" bIns="45720">
            <a:spAutoFit/>
          </a:bodyPr>
          <a:lstStyle/>
          <a:p>
            <a:pPr algn="ctr"/>
            <a:r>
              <a:rPr lang="en-US" sz="5400" b="0" cap="none" spc="0" dirty="0" err="1" smtClean="0">
                <a:ln w="0"/>
                <a:effectLst>
                  <a:outerShdw blurRad="38100" dist="19050" dir="2700000" algn="tl" rotWithShape="0">
                    <a:schemeClr val="dk1">
                      <a:alpha val="40000"/>
                    </a:schemeClr>
                  </a:outerShdw>
                </a:effectLst>
              </a:rPr>
              <a:t>Es</a:t>
            </a:r>
            <a:r>
              <a:rPr lang="en-US" sz="5400" b="0" cap="none" spc="0" dirty="0" smtClean="0">
                <a:ln w="0"/>
                <a:effectLst>
                  <a:outerShdw blurRad="38100" dist="19050" dir="2700000" algn="tl" rotWithShape="0">
                    <a:schemeClr val="dk1">
                      <a:alpha val="40000"/>
                    </a:schemeClr>
                  </a:outerShdw>
                </a:effectLst>
              </a:rPr>
              <a:t> </a:t>
            </a:r>
            <a:r>
              <a:rPr lang="en-US" sz="5400" b="0" cap="none" spc="0" dirty="0" err="1" smtClean="0">
                <a:ln w="0"/>
                <a:effectLst>
                  <a:outerShdw blurRad="38100" dist="19050" dir="2700000" algn="tl" rotWithShape="0">
                    <a:schemeClr val="dk1">
                      <a:alpha val="40000"/>
                    </a:schemeClr>
                  </a:outerShdw>
                </a:effectLst>
              </a:rPr>
              <a:t>bueno</a:t>
            </a:r>
            <a:r>
              <a:rPr lang="en-US" sz="5400" b="0" cap="none" spc="0" dirty="0" smtClean="0">
                <a:ln w="0"/>
                <a:effectLst>
                  <a:outerShdw blurRad="38100" dist="19050" dir="2700000" algn="tl" rotWithShape="0">
                    <a:schemeClr val="dk1">
                      <a:alpha val="40000"/>
                    </a:schemeClr>
                  </a:outerShdw>
                </a:effectLst>
              </a:rPr>
              <a:t> </a:t>
            </a:r>
            <a:r>
              <a:rPr lang="en-US" sz="5400" dirty="0" err="1" smtClean="0">
                <a:ln w="0"/>
                <a:effectLst>
                  <a:outerShdw blurRad="38100" dist="19050" dir="2700000" algn="tl" rotWithShape="0">
                    <a:schemeClr val="dk1">
                      <a:alpha val="40000"/>
                    </a:schemeClr>
                  </a:outerShdw>
                </a:effectLst>
              </a:rPr>
              <a:t>u</a:t>
            </a:r>
            <a:r>
              <a:rPr lang="en-US" sz="5400" b="0" cap="none" spc="0" dirty="0" err="1" smtClean="0">
                <a:ln w="0"/>
                <a:effectLst>
                  <a:outerShdw blurRad="38100" dist="19050" dir="2700000" algn="tl" rotWithShape="0">
                    <a:schemeClr val="dk1">
                      <a:alpha val="40000"/>
                    </a:schemeClr>
                  </a:outerShdw>
                </a:effectLst>
              </a:rPr>
              <a:t>sarlo</a:t>
            </a:r>
            <a:r>
              <a:rPr lang="en-US" sz="5400" b="0" cap="none" spc="0" dirty="0" smtClean="0">
                <a:ln w="0"/>
                <a:effectLst>
                  <a:outerShdw blurRad="38100" dist="19050" dir="2700000" algn="tl" rotWithShape="0">
                    <a:schemeClr val="dk1">
                      <a:alpha val="40000"/>
                    </a:schemeClr>
                  </a:outerShdw>
                </a:effectLst>
              </a:rPr>
              <a:t> </a:t>
            </a:r>
            <a:r>
              <a:rPr lang="en-US" sz="5400" b="0" cap="none" spc="0" dirty="0" err="1" smtClean="0">
                <a:ln w="0"/>
                <a:effectLst>
                  <a:outerShdw blurRad="38100" dist="19050" dir="2700000" algn="tl" rotWithShape="0">
                    <a:schemeClr val="dk1">
                      <a:alpha val="40000"/>
                    </a:schemeClr>
                  </a:outerShdw>
                </a:effectLst>
              </a:rPr>
              <a:t>siempre</a:t>
            </a:r>
            <a:r>
              <a:rPr lang="en-US" sz="5400" dirty="0" smtClean="0">
                <a:ln w="0"/>
                <a:effectLst>
                  <a:outerShdw blurRad="38100" dist="19050" dir="2700000" algn="tl" rotWithShape="0">
                    <a:schemeClr val="dk1">
                      <a:alpha val="40000"/>
                    </a:schemeClr>
                  </a:outerShdw>
                </a:effectLst>
              </a:rPr>
              <a:t>???</a:t>
            </a:r>
            <a:endParaRPr lang="en-US" sz="5400" b="0" cap="none" spc="0" dirty="0">
              <a:ln w="0"/>
              <a:solidFill>
                <a:srgbClr val="00B0F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662900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8980" y="1347253"/>
            <a:ext cx="2494594" cy="769441"/>
          </a:xfrm>
          <a:prstGeom prst="rect">
            <a:avLst/>
          </a:prstGeom>
        </p:spPr>
        <p:txBody>
          <a:bodyPr wrap="none">
            <a:spAutoFit/>
          </a:bodyPr>
          <a:lstStyle/>
          <a:p>
            <a:r>
              <a:rPr lang="en-US" sz="4400" dirty="0" err="1">
                <a:solidFill>
                  <a:srgbClr val="00B0F0"/>
                </a:solidFill>
              </a:rPr>
              <a:t>d</a:t>
            </a:r>
            <a:r>
              <a:rPr lang="en-US" sz="4400" dirty="0" err="1" smtClean="0">
                <a:solidFill>
                  <a:srgbClr val="00B0F0"/>
                </a:solidFill>
              </a:rPr>
              <a:t>ecltype</a:t>
            </a:r>
            <a:r>
              <a:rPr lang="en-US" sz="4400" dirty="0" smtClean="0">
                <a:solidFill>
                  <a:srgbClr val="00B0F0"/>
                </a:solidFill>
              </a:rPr>
              <a:t>()</a:t>
            </a:r>
            <a:endParaRPr lang="es-ES" sz="4400" dirty="0">
              <a:solidFill>
                <a:srgbClr val="00B0F0"/>
              </a:solidFill>
            </a:endParaRPr>
          </a:p>
        </p:txBody>
      </p:sp>
      <p:sp>
        <p:nvSpPr>
          <p:cNvPr id="3" name="Rectangle 2"/>
          <p:cNvSpPr/>
          <p:nvPr/>
        </p:nvSpPr>
        <p:spPr>
          <a:xfrm>
            <a:off x="477980" y="2459338"/>
            <a:ext cx="11714020" cy="3016210"/>
          </a:xfrm>
          <a:prstGeom prst="rect">
            <a:avLst/>
          </a:prstGeom>
        </p:spPr>
        <p:txBody>
          <a:bodyPr wrap="square">
            <a:spAutoFit/>
          </a:bodyPr>
          <a:lstStyle/>
          <a:p>
            <a:r>
              <a:rPr lang="en-US" sz="2200" dirty="0">
                <a:solidFill>
                  <a:srgbClr val="000000"/>
                </a:solidFill>
                <a:latin typeface="Consolas" panose="020B0609020204030204" pitchFamily="49" charset="0"/>
              </a:rPr>
              <a:t/>
            </a:r>
            <a:br>
              <a:rPr lang="en-US" sz="2200" dirty="0">
                <a:solidFill>
                  <a:srgbClr val="000000"/>
                </a:solidFill>
                <a:latin typeface="Consolas" panose="020B0609020204030204" pitchFamily="49" charset="0"/>
              </a:rPr>
            </a:br>
            <a:r>
              <a:rPr lang="en-US" sz="2400" dirty="0">
                <a:solidFill>
                  <a:srgbClr val="000000"/>
                </a:solidFill>
                <a:latin typeface="Consolas" panose="020B0609020204030204" pitchFamily="49" charset="0"/>
              </a:rPr>
              <a:t>vector&lt;</a:t>
            </a: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&gt; </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10</a:t>
            </a:r>
            <a:r>
              <a:rPr lang="en-US" sz="2400" dirty="0" smtClean="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for</a:t>
            </a:r>
            <a:r>
              <a:rPr lang="en-US" sz="2400" dirty="0">
                <a:solidFill>
                  <a:srgbClr val="000000"/>
                </a:solidFill>
                <a:latin typeface="Consolas" panose="020B0609020204030204" pitchFamily="49" charset="0"/>
              </a:rPr>
              <a:t> (</a:t>
            </a:r>
            <a:r>
              <a:rPr lang="en-US" sz="2400" dirty="0" err="1">
                <a:solidFill>
                  <a:srgbClr val="0000FF"/>
                </a:solidFill>
                <a:latin typeface="Consolas" panose="020B0609020204030204" pitchFamily="49" charset="0"/>
              </a:rPr>
              <a:t>decltype</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arr.begin</a:t>
            </a:r>
            <a:r>
              <a:rPr lang="en-US" sz="2400" dirty="0">
                <a:solidFill>
                  <a:srgbClr val="000000"/>
                </a:solidFill>
                <a:latin typeface="Consolas" panose="020B0609020204030204" pitchFamily="49" charset="0"/>
              </a:rPr>
              <a:t>()) it = </a:t>
            </a:r>
            <a:r>
              <a:rPr lang="en-US" sz="2400" dirty="0" err="1">
                <a:solidFill>
                  <a:srgbClr val="000000"/>
                </a:solidFill>
                <a:latin typeface="Consolas" panose="020B0609020204030204" pitchFamily="49" charset="0"/>
              </a:rPr>
              <a:t>arr.begin</a:t>
            </a:r>
            <a:r>
              <a:rPr lang="en-US" sz="2400" dirty="0">
                <a:solidFill>
                  <a:srgbClr val="000000"/>
                </a:solidFill>
                <a:latin typeface="Consolas" panose="020B0609020204030204" pitchFamily="49" charset="0"/>
              </a:rPr>
              <a:t>(); it != </a:t>
            </a:r>
            <a:r>
              <a:rPr lang="en-US" sz="2400" dirty="0" err="1">
                <a:solidFill>
                  <a:srgbClr val="000000"/>
                </a:solidFill>
                <a:latin typeface="Consolas" panose="020B0609020204030204" pitchFamily="49" charset="0"/>
              </a:rPr>
              <a:t>arr.end</a:t>
            </a:r>
            <a:r>
              <a:rPr lang="en-US" sz="2400" dirty="0">
                <a:solidFill>
                  <a:srgbClr val="000000"/>
                </a:solidFill>
                <a:latin typeface="Consolas" panose="020B0609020204030204" pitchFamily="49" charset="0"/>
              </a:rPr>
              <a:t>(); it++) </a:t>
            </a:r>
          </a:p>
          <a:p>
            <a:r>
              <a:rPr lang="en-US" sz="2400" dirty="0">
                <a:solidFill>
                  <a:srgbClr val="000000"/>
                </a:solidFill>
                <a:latin typeface="Consolas" panose="020B0609020204030204" pitchFamily="49" charset="0"/>
              </a:rPr>
              <a:t>{</a:t>
            </a:r>
          </a:p>
          <a:p>
            <a:r>
              <a:rPr lang="en-US" sz="2400" dirty="0" err="1">
                <a:solidFill>
                  <a:srgbClr val="000000"/>
                </a:solidFill>
                <a:latin typeface="Consolas" panose="020B0609020204030204" pitchFamily="49" charset="0"/>
              </a:rPr>
              <a:t>cin</a:t>
            </a:r>
            <a:r>
              <a:rPr lang="en-US" sz="2400" dirty="0">
                <a:solidFill>
                  <a:srgbClr val="000000"/>
                </a:solidFill>
                <a:latin typeface="Consolas" panose="020B0609020204030204" pitchFamily="49" charset="0"/>
              </a:rPr>
              <a:t> &gt;&gt; *it;</a:t>
            </a:r>
          </a:p>
          <a:p>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0</a:t>
            </a:r>
            <a:r>
              <a:rPr lang="en-US" sz="2400" dirty="0">
                <a:solidFill>
                  <a:srgbClr val="000000"/>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968258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01781" y="2078183"/>
            <a:ext cx="10936708" cy="2798618"/>
          </a:xfrm>
          <a:prstGeom prst="rect">
            <a:avLst/>
          </a:prstGeom>
        </p:spPr>
      </p:pic>
    </p:spTree>
    <p:extLst>
      <p:ext uri="{BB962C8B-B14F-4D97-AF65-F5344CB8AC3E}">
        <p14:creationId xmlns:p14="http://schemas.microsoft.com/office/powerpoint/2010/main" val="25793100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94510" y="1139455"/>
            <a:ext cx="10751127" cy="5632311"/>
          </a:xfrm>
          <a:prstGeom prst="rect">
            <a:avLst/>
          </a:prstGeom>
        </p:spPr>
        <p:txBody>
          <a:bodyPr wrap="square">
            <a:spAutoFit/>
          </a:bodyPr>
          <a:lstStyle/>
          <a:p>
            <a:r>
              <a:rPr lang="en-US" sz="2000" dirty="0" smtClean="0">
                <a:solidFill>
                  <a:srgbClr val="0000FF"/>
                </a:solidFill>
                <a:latin typeface="Consolas" panose="020B0609020204030204" pitchFamily="49" charset="0"/>
              </a:rPr>
              <a:t>#</a:t>
            </a:r>
            <a:r>
              <a:rPr lang="en-US" sz="2000" dirty="0">
                <a:solidFill>
                  <a:srgbClr val="0000FF"/>
                </a:solidFill>
                <a:latin typeface="Consolas" panose="020B0609020204030204" pitchFamily="49" charset="0"/>
              </a:rPr>
              <a:t>include </a:t>
            </a:r>
            <a:r>
              <a:rPr lang="en-US" sz="2000" dirty="0">
                <a:solidFill>
                  <a:srgbClr val="A31515"/>
                </a:solidFill>
                <a:latin typeface="Consolas" panose="020B0609020204030204" pitchFamily="49" charset="0"/>
              </a:rPr>
              <a:t>&lt;bits/</a:t>
            </a:r>
            <a:r>
              <a:rPr lang="en-US" sz="2000" dirty="0" err="1">
                <a:solidFill>
                  <a:srgbClr val="A31515"/>
                </a:solidFill>
                <a:latin typeface="Consolas" panose="020B0609020204030204" pitchFamily="49" charset="0"/>
              </a:rPr>
              <a:t>stdc</a:t>
            </a:r>
            <a:r>
              <a:rPr lang="en-US" sz="2000" dirty="0">
                <a:solidFill>
                  <a:srgbClr val="A31515"/>
                </a:solidFill>
                <a:latin typeface="Consolas" panose="020B0609020204030204" pitchFamily="49" charset="0"/>
              </a:rPr>
              <a:t>++.h&gt;</a:t>
            </a:r>
            <a:r>
              <a:rPr lang="en-US" sz="2000" dirty="0">
                <a:solidFill>
                  <a:srgbClr val="0000FF"/>
                </a:solidFill>
                <a:latin typeface="Consolas" panose="020B0609020204030204" pitchFamily="49" charset="0"/>
              </a:rPr>
              <a:t> </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using</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namespace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std</a:t>
            </a:r>
            <a:r>
              <a:rPr lang="en-US" sz="2000" dirty="0">
                <a:solidFill>
                  <a:srgbClr val="000000"/>
                </a:solidFill>
                <a:latin typeface="Consolas" panose="020B0609020204030204" pitchFamily="49" charset="0"/>
              </a:rPr>
              <a:t>; </a:t>
            </a:r>
          </a:p>
          <a:p>
            <a:r>
              <a:rPr lang="en-US" sz="2000" dirty="0">
                <a:solidFill>
                  <a:srgbClr val="008000"/>
                </a:solidFill>
                <a:latin typeface="Consolas" panose="020B0609020204030204" pitchFamily="49" charset="0"/>
              </a:rPr>
              <a:t>// A generic function which finds minimum of two </a:t>
            </a:r>
            <a:r>
              <a:rPr lang="en-US" sz="2000" dirty="0" smtClean="0">
                <a:solidFill>
                  <a:srgbClr val="008000"/>
                </a:solidFill>
                <a:latin typeface="Consolas" panose="020B0609020204030204" pitchFamily="49" charset="0"/>
              </a:rPr>
              <a:t>values return </a:t>
            </a:r>
            <a:r>
              <a:rPr lang="en-US" sz="2000" dirty="0">
                <a:solidFill>
                  <a:srgbClr val="008000"/>
                </a:solidFill>
                <a:latin typeface="Consolas" panose="020B0609020204030204" pitchFamily="49" charset="0"/>
              </a:rPr>
              <a:t>type is type of variable which is minimum </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template </a:t>
            </a:r>
            <a:r>
              <a:rPr lang="en-US" sz="2000" dirty="0">
                <a:solidFill>
                  <a:srgbClr val="000000"/>
                </a:solidFill>
                <a:latin typeface="Consolas" panose="020B0609020204030204" pitchFamily="49" charset="0"/>
              </a:rPr>
              <a:t>&lt;</a:t>
            </a:r>
            <a:r>
              <a:rPr lang="en-US" sz="2000" dirty="0">
                <a:solidFill>
                  <a:srgbClr val="0000FF"/>
                </a:solidFill>
                <a:latin typeface="Consolas" panose="020B0609020204030204" pitchFamily="49" charset="0"/>
              </a:rPr>
              <a:t>class</a:t>
            </a:r>
            <a:r>
              <a:rPr lang="en-US" sz="2000" dirty="0">
                <a:solidFill>
                  <a:srgbClr val="000000"/>
                </a:solidFill>
                <a:latin typeface="Consolas" panose="020B0609020204030204" pitchFamily="49" charset="0"/>
              </a:rPr>
              <a:t> A, </a:t>
            </a:r>
            <a:r>
              <a:rPr lang="en-US" sz="2000" dirty="0">
                <a:solidFill>
                  <a:srgbClr val="0000FF"/>
                </a:solidFill>
                <a:latin typeface="Consolas" panose="020B0609020204030204" pitchFamily="49" charset="0"/>
              </a:rPr>
              <a:t>class</a:t>
            </a:r>
            <a:r>
              <a:rPr lang="en-US" sz="2000" dirty="0">
                <a:solidFill>
                  <a:srgbClr val="000000"/>
                </a:solidFill>
                <a:latin typeface="Consolas" panose="020B0609020204030204" pitchFamily="49" charset="0"/>
              </a:rPr>
              <a:t> B&gt; </a:t>
            </a:r>
          </a:p>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findMin</a:t>
            </a:r>
            <a:r>
              <a:rPr lang="en-US" sz="2000" dirty="0">
                <a:solidFill>
                  <a:srgbClr val="000000"/>
                </a:solidFill>
                <a:latin typeface="Consolas" panose="020B0609020204030204" pitchFamily="49" charset="0"/>
              </a:rPr>
              <a:t>(A </a:t>
            </a:r>
            <a:r>
              <a:rPr lang="en-US" sz="2000" dirty="0" err="1">
                <a:solidFill>
                  <a:srgbClr val="000000"/>
                </a:solidFill>
                <a:latin typeface="Consolas" panose="020B0609020204030204" pitchFamily="49" charset="0"/>
              </a:rPr>
              <a:t>a</a:t>
            </a:r>
            <a:r>
              <a:rPr lang="en-US" sz="2000" dirty="0">
                <a:solidFill>
                  <a:srgbClr val="000000"/>
                </a:solidFill>
                <a:latin typeface="Consolas" panose="020B0609020204030204" pitchFamily="49" charset="0"/>
              </a:rPr>
              <a:t>, B b) -&gt; </a:t>
            </a:r>
            <a:r>
              <a:rPr lang="en-US" sz="2000" dirty="0" err="1">
                <a:solidFill>
                  <a:srgbClr val="0000FF"/>
                </a:solidFill>
                <a:latin typeface="Consolas" panose="020B0609020204030204" pitchFamily="49" charset="0"/>
              </a:rPr>
              <a:t>decltype</a:t>
            </a:r>
            <a:r>
              <a:rPr lang="en-US" sz="2000" dirty="0">
                <a:solidFill>
                  <a:srgbClr val="000000"/>
                </a:solidFill>
                <a:latin typeface="Consolas" panose="020B0609020204030204" pitchFamily="49" charset="0"/>
              </a:rPr>
              <a:t>(a &lt; b ? a : b) </a:t>
            </a:r>
          </a:p>
          <a:p>
            <a:r>
              <a:rPr lang="en-US" sz="2000" dirty="0">
                <a:solidFill>
                  <a:srgbClr val="000000"/>
                </a:solidFill>
                <a:latin typeface="Consolas" panose="020B0609020204030204" pitchFamily="49" charset="0"/>
              </a:rPr>
              <a:t>{ </a:t>
            </a:r>
          </a:p>
          <a:p>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(a &lt; b) ? a : b; </a:t>
            </a:r>
          </a:p>
          <a:p>
            <a:r>
              <a:rPr lang="en-US" sz="2000" dirty="0">
                <a:solidFill>
                  <a:srgbClr val="000000"/>
                </a:solidFill>
                <a:latin typeface="Consolas" panose="020B0609020204030204" pitchFamily="49" charset="0"/>
              </a:rPr>
              <a:t>} </a:t>
            </a:r>
          </a:p>
          <a:p>
            <a:endParaRPr lang="en-US" sz="2000" dirty="0" smtClean="0">
              <a:solidFill>
                <a:srgbClr val="0000FF"/>
              </a:solidFill>
              <a:latin typeface="Consolas" panose="020B0609020204030204" pitchFamily="49" charset="0"/>
            </a:endParaRPr>
          </a:p>
          <a:p>
            <a:r>
              <a:rPr lang="en-US" sz="2000" dirty="0" err="1" smtClean="0">
                <a:solidFill>
                  <a:srgbClr val="0000FF"/>
                </a:solidFill>
                <a:latin typeface="Consolas" panose="020B0609020204030204" pitchFamily="49" charset="0"/>
              </a:rPr>
              <a:t>int</a:t>
            </a:r>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main() </a:t>
            </a:r>
          </a:p>
          <a:p>
            <a:r>
              <a:rPr lang="en-US" sz="2000" dirty="0">
                <a:solidFill>
                  <a:srgbClr val="000000"/>
                </a:solidFill>
                <a:latin typeface="Consolas" panose="020B0609020204030204" pitchFamily="49" charset="0"/>
              </a:rPr>
              <a:t>{ </a:t>
            </a:r>
          </a:p>
          <a:p>
            <a:r>
              <a:rPr lang="en-US" sz="2000" dirty="0">
                <a:solidFill>
                  <a:srgbClr val="008000"/>
                </a:solidFill>
                <a:latin typeface="Consolas" panose="020B0609020204030204" pitchFamily="49" charset="0"/>
              </a:rPr>
              <a:t>// This call returns 3.44 of </a:t>
            </a:r>
            <a:r>
              <a:rPr lang="en-US" sz="2000" dirty="0" err="1">
                <a:solidFill>
                  <a:srgbClr val="008000"/>
                </a:solidFill>
                <a:latin typeface="Consolas" panose="020B0609020204030204" pitchFamily="49" charset="0"/>
              </a:rPr>
              <a:t>doubale</a:t>
            </a:r>
            <a:r>
              <a:rPr lang="en-US" sz="2000" dirty="0">
                <a:solidFill>
                  <a:srgbClr val="008000"/>
                </a:solidFill>
                <a:latin typeface="Consolas" panose="020B0609020204030204" pitchFamily="49" charset="0"/>
              </a:rPr>
              <a:t> type </a:t>
            </a:r>
            <a:endParaRPr lang="en-US" sz="2000" dirty="0">
              <a:solidFill>
                <a:srgbClr val="000000"/>
              </a:solidFill>
              <a:latin typeface="Consolas" panose="020B0609020204030204" pitchFamily="49" charset="0"/>
            </a:endParaRPr>
          </a:p>
          <a:p>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&lt;&lt; </a:t>
            </a:r>
            <a:r>
              <a:rPr lang="en-US" sz="2000" dirty="0" err="1">
                <a:solidFill>
                  <a:srgbClr val="000000"/>
                </a:solidFill>
                <a:latin typeface="Consolas" panose="020B0609020204030204" pitchFamily="49" charset="0"/>
              </a:rPr>
              <a:t>findMin</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4</a:t>
            </a:r>
            <a:r>
              <a:rPr lang="en-US" sz="2000" dirty="0">
                <a:solidFill>
                  <a:srgbClr val="000000"/>
                </a:solidFill>
                <a:latin typeface="Consolas" panose="020B0609020204030204" pitchFamily="49" charset="0"/>
              </a:rPr>
              <a:t>, </a:t>
            </a:r>
            <a:r>
              <a:rPr lang="en-US" sz="2000" dirty="0">
                <a:solidFill>
                  <a:srgbClr val="09885A"/>
                </a:solidFill>
                <a:latin typeface="Consolas" panose="020B0609020204030204" pitchFamily="49" charset="0"/>
              </a:rPr>
              <a:t>3.44</a:t>
            </a:r>
            <a:r>
              <a:rPr lang="en-US" sz="2000" dirty="0">
                <a:solidFill>
                  <a:srgbClr val="000000"/>
                </a:solidFill>
                <a:latin typeface="Consolas" panose="020B0609020204030204" pitchFamily="49" charset="0"/>
              </a:rPr>
              <a:t>) &lt;&lt;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 </a:t>
            </a:r>
          </a:p>
          <a:p>
            <a:r>
              <a:rPr lang="en-US" sz="2000" dirty="0">
                <a:solidFill>
                  <a:srgbClr val="008000"/>
                </a:solidFill>
                <a:latin typeface="Consolas" panose="020B0609020204030204" pitchFamily="49" charset="0"/>
              </a:rPr>
              <a:t>// This call returns 3 of double type </a:t>
            </a:r>
            <a:endParaRPr lang="en-US" sz="2000" dirty="0">
              <a:solidFill>
                <a:srgbClr val="000000"/>
              </a:solidFill>
              <a:latin typeface="Consolas" panose="020B0609020204030204" pitchFamily="49" charset="0"/>
            </a:endParaRPr>
          </a:p>
          <a:p>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&lt;&lt; </a:t>
            </a:r>
            <a:r>
              <a:rPr lang="en-US" sz="2000" dirty="0" err="1">
                <a:solidFill>
                  <a:srgbClr val="000000"/>
                </a:solidFill>
                <a:latin typeface="Consolas" panose="020B0609020204030204" pitchFamily="49" charset="0"/>
              </a:rPr>
              <a:t>findMin</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5.4</a:t>
            </a:r>
            <a:r>
              <a:rPr lang="en-US" sz="2000" dirty="0">
                <a:solidFill>
                  <a:srgbClr val="000000"/>
                </a:solidFill>
                <a:latin typeface="Consolas" panose="020B0609020204030204" pitchFamily="49" charset="0"/>
              </a:rPr>
              <a:t>, </a:t>
            </a:r>
            <a:r>
              <a:rPr lang="en-US" sz="2000" dirty="0">
                <a:solidFill>
                  <a:srgbClr val="09885A"/>
                </a:solidFill>
                <a:latin typeface="Consolas" panose="020B0609020204030204" pitchFamily="49" charset="0"/>
              </a:rPr>
              <a:t>3</a:t>
            </a:r>
            <a:r>
              <a:rPr lang="en-US" sz="2000" dirty="0">
                <a:solidFill>
                  <a:srgbClr val="000000"/>
                </a:solidFill>
                <a:latin typeface="Consolas" panose="020B0609020204030204" pitchFamily="49" charset="0"/>
              </a:rPr>
              <a:t>) &lt;&lt;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 </a:t>
            </a:r>
          </a:p>
          <a:p>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a:t>
            </a:r>
            <a:r>
              <a:rPr lang="en-US" sz="2000" dirty="0">
                <a:solidFill>
                  <a:srgbClr val="09885A"/>
                </a:solidFill>
                <a:latin typeface="Consolas" panose="020B0609020204030204" pitchFamily="49" charset="0"/>
              </a:rPr>
              <a:t>0</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37345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8994E2-E7F2-4D96-ABF5-98D7977535B9}"/>
              </a:ext>
            </a:extLst>
          </p:cNvPr>
          <p:cNvSpPr txBox="1"/>
          <p:nvPr/>
        </p:nvSpPr>
        <p:spPr>
          <a:xfrm>
            <a:off x="1125414" y="1758461"/>
            <a:ext cx="7934180" cy="646331"/>
          </a:xfrm>
          <a:prstGeom prst="rect">
            <a:avLst/>
          </a:prstGeom>
          <a:noFill/>
        </p:spPr>
        <p:txBody>
          <a:bodyPr wrap="square" rtlCol="0">
            <a:spAutoFit/>
          </a:bodyPr>
          <a:lstStyle/>
          <a:p>
            <a:r>
              <a:rPr lang="en-US" sz="3600" dirty="0"/>
              <a:t>ISO/IEC 14882:2014</a:t>
            </a:r>
            <a:r>
              <a:rPr lang="en-US" sz="3600" dirty="0">
                <a:effectLst>
                  <a:outerShdw blurRad="38100" dist="38100" dir="2700000" algn="tl">
                    <a:srgbClr val="000000">
                      <a:alpha val="43137"/>
                    </a:srgbClr>
                  </a:outerShdw>
                </a:effectLst>
              </a:rPr>
              <a:t>-&gt;   C++14 o C++1y</a:t>
            </a:r>
          </a:p>
        </p:txBody>
      </p:sp>
      <p:sp>
        <p:nvSpPr>
          <p:cNvPr id="4" name="Rectangle 3">
            <a:extLst>
              <a:ext uri="{FF2B5EF4-FFF2-40B4-BE49-F238E27FC236}">
                <a16:creationId xmlns:a16="http://schemas.microsoft.com/office/drawing/2014/main" id="{43476690-9D99-4544-8E9B-C3A36A315000}"/>
              </a:ext>
            </a:extLst>
          </p:cNvPr>
          <p:cNvSpPr/>
          <p:nvPr/>
        </p:nvSpPr>
        <p:spPr>
          <a:xfrm>
            <a:off x="1125414" y="2404792"/>
            <a:ext cx="8517350" cy="4401205"/>
          </a:xfrm>
          <a:prstGeom prst="rect">
            <a:avLst/>
          </a:prstGeom>
        </p:spPr>
        <p:txBody>
          <a:bodyPr wrap="square">
            <a:spAutoFit/>
          </a:bodyPr>
          <a:lstStyle/>
          <a:p>
            <a:pPr>
              <a:buFont typeface="Arial" panose="020B0604020202020204" pitchFamily="34" charset="0"/>
              <a:buChar char="•"/>
            </a:pPr>
            <a:r>
              <a:rPr lang="en-US" sz="2800" dirty="0"/>
              <a:t> Function return type deduction</a:t>
            </a:r>
          </a:p>
          <a:p>
            <a:pPr>
              <a:buFont typeface="Arial" panose="020B0604020202020204" pitchFamily="34" charset="0"/>
              <a:buChar char="•"/>
            </a:pPr>
            <a:r>
              <a:rPr lang="en-US" sz="2800" dirty="0"/>
              <a:t> Alternate type deduction on </a:t>
            </a:r>
            <a:r>
              <a:rPr lang="en-US" sz="2800" dirty="0" smtClean="0"/>
              <a:t>declaration</a:t>
            </a:r>
            <a:endParaRPr lang="en-US" sz="2800" dirty="0"/>
          </a:p>
          <a:p>
            <a:pPr>
              <a:buFont typeface="Arial" panose="020B0604020202020204" pitchFamily="34" charset="0"/>
              <a:buChar char="•"/>
            </a:pPr>
            <a:r>
              <a:rPr lang="en-US" sz="2800" dirty="0"/>
              <a:t> Relaxed </a:t>
            </a:r>
            <a:r>
              <a:rPr lang="en-US" sz="2800" dirty="0" err="1"/>
              <a:t>constexpr</a:t>
            </a:r>
            <a:r>
              <a:rPr lang="en-US" sz="2800" dirty="0"/>
              <a:t> restrictions</a:t>
            </a:r>
          </a:p>
          <a:p>
            <a:pPr>
              <a:buFont typeface="Arial" panose="020B0604020202020204" pitchFamily="34" charset="0"/>
              <a:buChar char="•"/>
            </a:pPr>
            <a:r>
              <a:rPr lang="en-US" sz="2800" dirty="0"/>
              <a:t> Variable templates</a:t>
            </a:r>
          </a:p>
          <a:p>
            <a:pPr>
              <a:buFont typeface="Arial" panose="020B0604020202020204" pitchFamily="34" charset="0"/>
              <a:buChar char="•"/>
            </a:pPr>
            <a:r>
              <a:rPr lang="en-US" sz="2800" dirty="0"/>
              <a:t> Aggregate member initialization</a:t>
            </a:r>
          </a:p>
          <a:p>
            <a:pPr>
              <a:buFont typeface="Arial" panose="020B0604020202020204" pitchFamily="34" charset="0"/>
              <a:buChar char="•"/>
            </a:pPr>
            <a:r>
              <a:rPr lang="en-US" sz="2800" dirty="0"/>
              <a:t> Binary literals</a:t>
            </a:r>
          </a:p>
          <a:p>
            <a:pPr>
              <a:buFont typeface="Arial" panose="020B0604020202020204" pitchFamily="34" charset="0"/>
              <a:buChar char="•"/>
            </a:pPr>
            <a:r>
              <a:rPr lang="en-US" sz="2800" dirty="0"/>
              <a:t> Digit separators</a:t>
            </a:r>
          </a:p>
          <a:p>
            <a:pPr>
              <a:buFont typeface="Arial" panose="020B0604020202020204" pitchFamily="34" charset="0"/>
              <a:buChar char="•"/>
            </a:pPr>
            <a:r>
              <a:rPr lang="en-US" sz="2800" dirty="0"/>
              <a:t> Generic lambdas</a:t>
            </a:r>
          </a:p>
          <a:p>
            <a:pPr>
              <a:buFont typeface="Arial" panose="020B0604020202020204" pitchFamily="34" charset="0"/>
              <a:buChar char="•"/>
            </a:pPr>
            <a:r>
              <a:rPr lang="en-US" sz="2800" dirty="0"/>
              <a:t> Lambda capture expressions</a:t>
            </a:r>
          </a:p>
          <a:p>
            <a:pPr>
              <a:buFont typeface="Arial" panose="020B0604020202020204" pitchFamily="34" charset="0"/>
              <a:buChar char="•"/>
            </a:pPr>
            <a:r>
              <a:rPr lang="en-US" sz="2800" dirty="0"/>
              <a:t> The attribute [[deprecated]]</a:t>
            </a:r>
          </a:p>
        </p:txBody>
      </p:sp>
    </p:spTree>
    <p:extLst>
      <p:ext uri="{BB962C8B-B14F-4D97-AF65-F5344CB8AC3E}">
        <p14:creationId xmlns:p14="http://schemas.microsoft.com/office/powerpoint/2010/main" val="29429834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6456" y="1065204"/>
            <a:ext cx="3870162" cy="646331"/>
          </a:xfrm>
          <a:prstGeom prst="rect">
            <a:avLst/>
          </a:prstGeom>
        </p:spPr>
        <p:txBody>
          <a:bodyPr wrap="none">
            <a:spAutoFit/>
          </a:bodyPr>
          <a:lstStyle/>
          <a:p>
            <a:r>
              <a:rPr lang="es-ES" sz="3600" b="1" dirty="0"/>
              <a:t>Inferencia de </a:t>
            </a:r>
            <a:r>
              <a:rPr lang="es-ES" sz="3600" b="1" dirty="0" smtClean="0"/>
              <a:t>tipos:</a:t>
            </a:r>
            <a:endParaRPr lang="es-ES" sz="3600" b="1" dirty="0"/>
          </a:p>
        </p:txBody>
      </p:sp>
      <p:sp>
        <p:nvSpPr>
          <p:cNvPr id="4" name="Rectangle 3"/>
          <p:cNvSpPr/>
          <p:nvPr/>
        </p:nvSpPr>
        <p:spPr>
          <a:xfrm>
            <a:off x="811278" y="1711535"/>
            <a:ext cx="5060519" cy="584775"/>
          </a:xfrm>
          <a:prstGeom prst="rect">
            <a:avLst/>
          </a:prstGeom>
        </p:spPr>
        <p:txBody>
          <a:bodyPr wrap="square">
            <a:spAutoFit/>
          </a:bodyPr>
          <a:lstStyle/>
          <a:p>
            <a:r>
              <a:rPr lang="en-US" sz="3200" dirty="0" err="1" smtClean="0">
                <a:solidFill>
                  <a:srgbClr val="00B0F0"/>
                </a:solidFill>
              </a:rPr>
              <a:t>decltype</a:t>
            </a:r>
            <a:r>
              <a:rPr lang="en-US" sz="3200" dirty="0" smtClean="0">
                <a:solidFill>
                  <a:srgbClr val="00B0F0"/>
                </a:solidFill>
              </a:rPr>
              <a:t>() </a:t>
            </a:r>
            <a:r>
              <a:rPr lang="en-US" sz="3200" dirty="0" smtClean="0"/>
              <a:t>vs. </a:t>
            </a:r>
            <a:r>
              <a:rPr lang="en-US" sz="3200" dirty="0" smtClean="0">
                <a:solidFill>
                  <a:srgbClr val="00B0F0"/>
                </a:solidFill>
              </a:rPr>
              <a:t>auto</a:t>
            </a:r>
            <a:endParaRPr lang="es-ES" sz="2000" dirty="0">
              <a:solidFill>
                <a:srgbClr val="00B0F0"/>
              </a:solidFill>
            </a:endParaRPr>
          </a:p>
        </p:txBody>
      </p:sp>
      <p:pic>
        <p:nvPicPr>
          <p:cNvPr id="8" name="Content Placeholder 4"/>
          <p:cNvPicPr>
            <a:picLocks noChangeAspect="1"/>
          </p:cNvPicPr>
          <p:nvPr/>
        </p:nvPicPr>
        <p:blipFill>
          <a:blip r:embed="rId3"/>
          <a:stretch>
            <a:fillRect/>
          </a:stretch>
        </p:blipFill>
        <p:spPr>
          <a:xfrm>
            <a:off x="369013" y="2363217"/>
            <a:ext cx="11005569" cy="3774346"/>
          </a:xfrm>
          <a:prstGeom prst="rect">
            <a:avLst/>
          </a:prstGeom>
        </p:spPr>
      </p:pic>
    </p:spTree>
    <p:extLst>
      <p:ext uri="{BB962C8B-B14F-4D97-AF65-F5344CB8AC3E}">
        <p14:creationId xmlns:p14="http://schemas.microsoft.com/office/powerpoint/2010/main" val="19291518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8944" y="1322829"/>
            <a:ext cx="4277197" cy="707886"/>
          </a:xfrm>
          <a:prstGeom prst="rect">
            <a:avLst/>
          </a:prstGeom>
        </p:spPr>
        <p:txBody>
          <a:bodyPr wrap="none">
            <a:spAutoFit/>
          </a:bodyPr>
          <a:lstStyle/>
          <a:p>
            <a:r>
              <a:rPr lang="es-ES" sz="4000" b="1" dirty="0"/>
              <a:t>Inferencia de </a:t>
            </a:r>
            <a:r>
              <a:rPr lang="es-ES" sz="4000" b="1" dirty="0" smtClean="0"/>
              <a:t>tipos:</a:t>
            </a:r>
            <a:endParaRPr lang="es-ES" sz="4000" b="1" dirty="0"/>
          </a:p>
        </p:txBody>
      </p:sp>
      <p:sp>
        <p:nvSpPr>
          <p:cNvPr id="4" name="Rectangle 3"/>
          <p:cNvSpPr/>
          <p:nvPr/>
        </p:nvSpPr>
        <p:spPr>
          <a:xfrm>
            <a:off x="1188944" y="2030715"/>
            <a:ext cx="2069797" cy="646331"/>
          </a:xfrm>
          <a:prstGeom prst="rect">
            <a:avLst/>
          </a:prstGeom>
        </p:spPr>
        <p:txBody>
          <a:bodyPr wrap="none">
            <a:spAutoFit/>
          </a:bodyPr>
          <a:lstStyle/>
          <a:p>
            <a:r>
              <a:rPr lang="en-US" sz="3600" dirty="0" err="1" smtClean="0">
                <a:solidFill>
                  <a:srgbClr val="00B0F0"/>
                </a:solidFill>
              </a:rPr>
              <a:t>decltype</a:t>
            </a:r>
            <a:r>
              <a:rPr lang="en-US" sz="3600" dirty="0" smtClean="0">
                <a:solidFill>
                  <a:srgbClr val="00B0F0"/>
                </a:solidFill>
              </a:rPr>
              <a:t>()</a:t>
            </a:r>
            <a:endParaRPr lang="es-ES" sz="2400" dirty="0">
              <a:solidFill>
                <a:srgbClr val="00B0F0"/>
              </a:solidFill>
            </a:endParaRPr>
          </a:p>
        </p:txBody>
      </p:sp>
      <p:pic>
        <p:nvPicPr>
          <p:cNvPr id="5" name="Picture 4"/>
          <p:cNvPicPr>
            <a:picLocks noChangeAspect="1"/>
          </p:cNvPicPr>
          <p:nvPr/>
        </p:nvPicPr>
        <p:blipFill>
          <a:blip r:embed="rId3"/>
          <a:stretch>
            <a:fillRect/>
          </a:stretch>
        </p:blipFill>
        <p:spPr>
          <a:xfrm>
            <a:off x="1188944" y="3247518"/>
            <a:ext cx="9177736" cy="2348511"/>
          </a:xfrm>
          <a:prstGeom prst="rect">
            <a:avLst/>
          </a:prstGeom>
        </p:spPr>
      </p:pic>
    </p:spTree>
    <p:extLst>
      <p:ext uri="{BB962C8B-B14F-4D97-AF65-F5344CB8AC3E}">
        <p14:creationId xmlns:p14="http://schemas.microsoft.com/office/powerpoint/2010/main" val="12584482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4181" y="5596331"/>
            <a:ext cx="2319546" cy="523220"/>
          </a:xfrm>
          <a:prstGeom prst="rect">
            <a:avLst/>
          </a:prstGeom>
        </p:spPr>
        <p:txBody>
          <a:bodyPr wrap="none">
            <a:spAutoFit/>
          </a:bodyPr>
          <a:lstStyle/>
          <a:p>
            <a:r>
              <a:rPr lang="es-MX" sz="2800" dirty="0" err="1" smtClean="0">
                <a:solidFill>
                  <a:srgbClr val="00B0F0"/>
                </a:solidFill>
              </a:rPr>
              <a:t>decltype</a:t>
            </a:r>
            <a:r>
              <a:rPr lang="es-MX" sz="2800" dirty="0" smtClean="0">
                <a:solidFill>
                  <a:srgbClr val="00B0F0"/>
                </a:solidFill>
              </a:rPr>
              <a:t>(auto)</a:t>
            </a:r>
            <a:endParaRPr lang="es-ES" dirty="0">
              <a:solidFill>
                <a:srgbClr val="00B0F0"/>
              </a:solidFill>
            </a:endParaRPr>
          </a:p>
        </p:txBody>
      </p:sp>
      <p:sp>
        <p:nvSpPr>
          <p:cNvPr id="3" name="Rectangle 2"/>
          <p:cNvSpPr/>
          <p:nvPr/>
        </p:nvSpPr>
        <p:spPr>
          <a:xfrm>
            <a:off x="2662299" y="1237964"/>
            <a:ext cx="11277599" cy="5509200"/>
          </a:xfrm>
          <a:prstGeom prst="rect">
            <a:avLst/>
          </a:prstGeom>
        </p:spPr>
        <p:txBody>
          <a:bodyPr wrap="square">
            <a:spAutoFit/>
          </a:bodyPr>
          <a:lstStyle/>
          <a:p>
            <a:r>
              <a:rPr lang="en-US" sz="2000" dirty="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   </a:t>
            </a:r>
            <a:r>
              <a:rPr lang="en-US" sz="2000" dirty="0" err="1" smtClean="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 = </a:t>
            </a:r>
            <a:r>
              <a:rPr lang="en-US" sz="2000" dirty="0">
                <a:solidFill>
                  <a:srgbClr val="098658"/>
                </a:solidFill>
                <a:latin typeface="Consolas" panose="020B0609020204030204" pitchFamily="49" charset="0"/>
              </a:rPr>
              <a:t>33</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decltype</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 j = </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 * </a:t>
            </a:r>
            <a:r>
              <a:rPr lang="en-US" sz="2000" dirty="0">
                <a:solidFill>
                  <a:srgbClr val="098658"/>
                </a:solidFill>
                <a:latin typeface="Consolas" panose="020B0609020204030204" pitchFamily="49" charset="0"/>
              </a:rPr>
              <a:t>2</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std</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&lt;&lt; </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i</a:t>
            </a:r>
            <a:r>
              <a:rPr lang="en-US" sz="2000" dirty="0">
                <a:solidFill>
                  <a:srgbClr val="A31515"/>
                </a:solidFill>
                <a:latin typeface="Consolas" panose="020B0609020204030204" pitchFamily="49" charset="0"/>
              </a:rPr>
              <a:t> = "</a:t>
            </a:r>
            <a:r>
              <a:rPr lang="en-US" sz="2000" dirty="0">
                <a:solidFill>
                  <a:srgbClr val="000000"/>
                </a:solidFill>
                <a:latin typeface="Consolas" panose="020B0609020204030204" pitchFamily="49" charset="0"/>
              </a:rPr>
              <a:t> &lt;&lt; </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 &lt;&lt; </a:t>
            </a:r>
            <a:r>
              <a:rPr lang="en-US" sz="2000" dirty="0">
                <a:solidFill>
                  <a:srgbClr val="A31515"/>
                </a:solidFill>
                <a:latin typeface="Consolas" panose="020B0609020204030204" pitchFamily="49" charset="0"/>
              </a:rPr>
              <a:t>", "</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&lt;&lt; </a:t>
            </a:r>
            <a:r>
              <a:rPr lang="en-US" sz="2000" dirty="0">
                <a:solidFill>
                  <a:srgbClr val="A31515"/>
                </a:solidFill>
                <a:latin typeface="Consolas" panose="020B0609020204030204" pitchFamily="49" charset="0"/>
              </a:rPr>
              <a:t>"j = "</a:t>
            </a:r>
            <a:r>
              <a:rPr lang="en-US" sz="2000" dirty="0">
                <a:solidFill>
                  <a:srgbClr val="000000"/>
                </a:solidFill>
                <a:latin typeface="Consolas" panose="020B0609020204030204" pitchFamily="49" charset="0"/>
              </a:rPr>
              <a:t> &lt;&lt; j &lt;&lt; </a:t>
            </a:r>
            <a:r>
              <a:rPr lang="en-US" sz="2000" dirty="0">
                <a:solidFill>
                  <a:srgbClr val="A31515"/>
                </a:solidFill>
                <a:latin typeface="Consolas" panose="020B0609020204030204" pitchFamily="49" charset="0"/>
              </a:rPr>
              <a:t>'\n'</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f = [](</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 </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b) -&gt;</a:t>
            </a:r>
            <a:r>
              <a:rPr lang="en-US" sz="2000" dirty="0">
                <a:solidFill>
                  <a:srgbClr val="0000FF"/>
                </a:solidFill>
                <a:latin typeface="Consolas" panose="020B0609020204030204" pitchFamily="49" charset="0"/>
              </a:rPr>
              <a:t> </a:t>
            </a:r>
            <a:r>
              <a:rPr lang="en-US" sz="2000" dirty="0" err="1">
                <a:solidFill>
                  <a:srgbClr val="0000FF"/>
                </a:solidFill>
                <a:latin typeface="Consolas" panose="020B0609020204030204" pitchFamily="49" charset="0"/>
              </a:rPr>
              <a:t>int</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a * b;</a:t>
            </a:r>
          </a:p>
          <a:p>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decltype</a:t>
            </a:r>
            <a:r>
              <a:rPr lang="en-US" sz="2000" dirty="0">
                <a:solidFill>
                  <a:srgbClr val="000000"/>
                </a:solidFill>
                <a:latin typeface="Consolas" panose="020B0609020204030204" pitchFamily="49" charset="0"/>
              </a:rPr>
              <a:t>(f) g = f;</a:t>
            </a:r>
            <a:r>
              <a:rPr lang="en-US" sz="2000" dirty="0">
                <a:solidFill>
                  <a:srgbClr val="008000"/>
                </a:solidFill>
                <a:latin typeface="Consolas" panose="020B0609020204030204" pitchFamily="49" charset="0"/>
              </a:rPr>
              <a:t> // </a:t>
            </a:r>
            <a:r>
              <a:rPr lang="en-US" sz="2000" dirty="0" smtClean="0">
                <a:solidFill>
                  <a:srgbClr val="008000"/>
                </a:solidFill>
                <a:latin typeface="Consolas" panose="020B0609020204030204" pitchFamily="49" charset="0"/>
              </a:rPr>
              <a:t>el </a:t>
            </a:r>
            <a:r>
              <a:rPr lang="en-US" sz="2000" dirty="0" err="1" smtClean="0">
                <a:solidFill>
                  <a:srgbClr val="008000"/>
                </a:solidFill>
                <a:latin typeface="Consolas" panose="020B0609020204030204" pitchFamily="49" charset="0"/>
              </a:rPr>
              <a:t>tipo</a:t>
            </a:r>
            <a:r>
              <a:rPr lang="en-US" sz="2000" dirty="0" smtClean="0">
                <a:solidFill>
                  <a:srgbClr val="008000"/>
                </a:solidFill>
                <a:latin typeface="Consolas" panose="020B0609020204030204" pitchFamily="49" charset="0"/>
              </a:rPr>
              <a:t> de la </a:t>
            </a:r>
            <a:r>
              <a:rPr lang="en-US" sz="2000" dirty="0" err="1" smtClean="0">
                <a:solidFill>
                  <a:srgbClr val="008000"/>
                </a:solidFill>
                <a:latin typeface="Consolas" panose="020B0609020204030204" pitchFamily="49" charset="0"/>
              </a:rPr>
              <a:t>funcion</a:t>
            </a:r>
            <a:r>
              <a:rPr lang="en-US" sz="2000" dirty="0" smtClean="0">
                <a:solidFill>
                  <a:srgbClr val="008000"/>
                </a:solidFill>
                <a:latin typeface="Consolas" panose="020B0609020204030204" pitchFamily="49" charset="0"/>
              </a:rPr>
              <a:t> lambda</a:t>
            </a:r>
            <a:r>
              <a:rPr lang="en-US" sz="2000" dirty="0">
                <a:solidFill>
                  <a:srgbClr val="008000"/>
                </a:solidFill>
                <a:latin typeface="Consolas" panose="020B0609020204030204" pitchFamily="49" charset="0"/>
              </a:rPr>
              <a:t> </a:t>
            </a:r>
            <a:r>
              <a:rPr lang="en-US" sz="2000" dirty="0" err="1" smtClean="0">
                <a:solidFill>
                  <a:srgbClr val="008000"/>
                </a:solidFill>
                <a:latin typeface="Consolas" panose="020B0609020204030204" pitchFamily="49" charset="0"/>
              </a:rPr>
              <a:t>es</a:t>
            </a:r>
            <a:r>
              <a:rPr lang="en-US" sz="2000" dirty="0">
                <a:solidFill>
                  <a:srgbClr val="008000"/>
                </a:solidFill>
                <a:latin typeface="Consolas" panose="020B0609020204030204" pitchFamily="49" charset="0"/>
              </a:rPr>
              <a:t> </a:t>
            </a:r>
            <a:r>
              <a:rPr lang="en-US" sz="2000" dirty="0" err="1" smtClean="0">
                <a:solidFill>
                  <a:srgbClr val="008000"/>
                </a:solidFill>
                <a:latin typeface="Consolas" panose="020B0609020204030204" pitchFamily="49" charset="0"/>
              </a:rPr>
              <a:t>unico</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 = f(</a:t>
            </a:r>
            <a:r>
              <a:rPr lang="en-US" sz="2000" dirty="0">
                <a:solidFill>
                  <a:srgbClr val="098658"/>
                </a:solidFill>
                <a:latin typeface="Consolas" panose="020B0609020204030204" pitchFamily="49" charset="0"/>
              </a:rPr>
              <a:t>2</a:t>
            </a:r>
            <a:r>
              <a:rPr lang="en-US" sz="2000" dirty="0">
                <a:solidFill>
                  <a:srgbClr val="000000"/>
                </a:solidFill>
                <a:latin typeface="Consolas" panose="020B0609020204030204" pitchFamily="49" charset="0"/>
              </a:rPr>
              <a:t>, </a:t>
            </a:r>
            <a:r>
              <a:rPr lang="en-US" sz="2000" dirty="0">
                <a:solidFill>
                  <a:srgbClr val="098658"/>
                </a:solidFill>
                <a:latin typeface="Consolas" panose="020B0609020204030204" pitchFamily="49" charset="0"/>
              </a:rPr>
              <a:t>2</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j = g(</a:t>
            </a:r>
            <a:r>
              <a:rPr lang="en-US" sz="2000" dirty="0">
                <a:solidFill>
                  <a:srgbClr val="098658"/>
                </a:solidFill>
                <a:latin typeface="Consolas" panose="020B0609020204030204" pitchFamily="49" charset="0"/>
              </a:rPr>
              <a:t>3</a:t>
            </a:r>
            <a:r>
              <a:rPr lang="en-US" sz="2000" dirty="0">
                <a:solidFill>
                  <a:srgbClr val="000000"/>
                </a:solidFill>
                <a:latin typeface="Consolas" panose="020B0609020204030204" pitchFamily="49" charset="0"/>
              </a:rPr>
              <a:t>, </a:t>
            </a:r>
            <a:r>
              <a:rPr lang="en-US" sz="2000" dirty="0">
                <a:solidFill>
                  <a:srgbClr val="098658"/>
                </a:solidFill>
                <a:latin typeface="Consolas" panose="020B0609020204030204" pitchFamily="49" charset="0"/>
              </a:rPr>
              <a:t>3</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std</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&lt;&lt; </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i</a:t>
            </a:r>
            <a:r>
              <a:rPr lang="en-US" sz="2000" dirty="0">
                <a:solidFill>
                  <a:srgbClr val="A31515"/>
                </a:solidFill>
                <a:latin typeface="Consolas" panose="020B0609020204030204" pitchFamily="49" charset="0"/>
              </a:rPr>
              <a:t> = "</a:t>
            </a:r>
            <a:r>
              <a:rPr lang="en-US" sz="2000" dirty="0">
                <a:solidFill>
                  <a:srgbClr val="000000"/>
                </a:solidFill>
                <a:latin typeface="Consolas" panose="020B0609020204030204" pitchFamily="49" charset="0"/>
              </a:rPr>
              <a:t> &lt;&lt; </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 &lt;&lt; </a:t>
            </a:r>
            <a:r>
              <a:rPr lang="en-US" sz="2000" dirty="0">
                <a:solidFill>
                  <a:srgbClr val="A31515"/>
                </a:solidFill>
                <a:latin typeface="Consolas" panose="020B0609020204030204" pitchFamily="49" charset="0"/>
              </a:rPr>
              <a:t>", "</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&lt;&lt; </a:t>
            </a:r>
            <a:r>
              <a:rPr lang="en-US" sz="2000" dirty="0">
                <a:solidFill>
                  <a:srgbClr val="A31515"/>
                </a:solidFill>
                <a:latin typeface="Consolas" panose="020B0609020204030204" pitchFamily="49" charset="0"/>
              </a:rPr>
              <a:t>"j = "</a:t>
            </a:r>
            <a:r>
              <a:rPr lang="en-US" sz="2000" dirty="0">
                <a:solidFill>
                  <a:srgbClr val="000000"/>
                </a:solidFill>
                <a:latin typeface="Consolas" panose="020B0609020204030204" pitchFamily="49" charset="0"/>
              </a:rPr>
              <a:t> &lt;&lt; j &lt;&lt; </a:t>
            </a:r>
            <a:r>
              <a:rPr lang="en-US" sz="2000" dirty="0">
                <a:solidFill>
                  <a:srgbClr val="A31515"/>
                </a:solidFill>
                <a:latin typeface="Consolas" panose="020B0609020204030204" pitchFamily="49" charset="0"/>
              </a:rPr>
              <a:t>'\n'</a:t>
            </a:r>
            <a:r>
              <a:rPr lang="en-US" sz="20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endParaRPr lang="en-US" sz="1600" b="0" dirty="0">
              <a:solidFill>
                <a:srgbClr val="000000"/>
              </a:solidFill>
              <a:effectLst/>
              <a:latin typeface="Consolas" panose="020B0609020204030204" pitchFamily="49" charset="0"/>
            </a:endParaRPr>
          </a:p>
        </p:txBody>
      </p:sp>
      <p:sp>
        <p:nvSpPr>
          <p:cNvPr id="5" name="TextBox 4"/>
          <p:cNvSpPr txBox="1"/>
          <p:nvPr/>
        </p:nvSpPr>
        <p:spPr>
          <a:xfrm>
            <a:off x="484909" y="2493818"/>
            <a:ext cx="2715491" cy="2031325"/>
          </a:xfrm>
          <a:prstGeom prst="rect">
            <a:avLst/>
          </a:prstGeom>
          <a:noFill/>
        </p:spPr>
        <p:txBody>
          <a:bodyPr wrap="square" rtlCol="0">
            <a:spAutoFit/>
          </a:bodyPr>
          <a:lstStyle/>
          <a:p>
            <a:pPr>
              <a:lnSpc>
                <a:spcPct val="150000"/>
              </a:lnSpc>
            </a:pPr>
            <a:r>
              <a:rPr lang="en-US" sz="2400" dirty="0" err="1">
                <a:solidFill>
                  <a:srgbClr val="000000"/>
                </a:solidFill>
                <a:effectLst>
                  <a:outerShdw blurRad="38100" dist="38100" dir="2700000" algn="tl">
                    <a:srgbClr val="000000">
                      <a:alpha val="43137"/>
                    </a:srgbClr>
                  </a:outerShdw>
                </a:effectLst>
                <a:latin typeface="Consolas" panose="020B0609020204030204" pitchFamily="49" charset="0"/>
              </a:rPr>
              <a:t>Salida</a:t>
            </a:r>
            <a:r>
              <a:rPr lang="en-US" sz="2400" dirty="0">
                <a:solidFill>
                  <a:srgbClr val="000000"/>
                </a:solidFill>
                <a:effectLst>
                  <a:outerShdw blurRad="38100" dist="38100" dir="2700000" algn="tl">
                    <a:srgbClr val="000000">
                      <a:alpha val="43137"/>
                    </a:srgbClr>
                  </a:outerShdw>
                </a:effectLst>
                <a:latin typeface="Consolas" panose="020B0609020204030204" pitchFamily="49" charset="0"/>
              </a:rPr>
              <a:t>: </a:t>
            </a:r>
            <a:endParaRPr lang="en-US" sz="2400" dirty="0" smtClean="0">
              <a:solidFill>
                <a:srgbClr val="000000"/>
              </a:solidFill>
              <a:effectLst>
                <a:outerShdw blurRad="38100" dist="38100" dir="2700000" algn="tl">
                  <a:srgbClr val="000000">
                    <a:alpha val="43137"/>
                  </a:srgbClr>
                </a:outerShdw>
              </a:effectLst>
              <a:latin typeface="Consolas" panose="020B0609020204030204" pitchFamily="49" charset="0"/>
            </a:endParaRPr>
          </a:p>
          <a:p>
            <a:pPr>
              <a:lnSpc>
                <a:spcPct val="150000"/>
              </a:lnSpc>
            </a:pPr>
            <a:r>
              <a:rPr lang="en-US" sz="2400" dirty="0" err="1" smtClean="0">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 = </a:t>
            </a:r>
            <a:r>
              <a:rPr lang="en-US" sz="2400" dirty="0">
                <a:solidFill>
                  <a:srgbClr val="098658"/>
                </a:solidFill>
                <a:latin typeface="Consolas" panose="020B0609020204030204" pitchFamily="49" charset="0"/>
              </a:rPr>
              <a:t>33</a:t>
            </a:r>
            <a:r>
              <a:rPr lang="en-US" sz="2400" dirty="0">
                <a:solidFill>
                  <a:srgbClr val="000000"/>
                </a:solidFill>
                <a:latin typeface="Consolas" panose="020B0609020204030204" pitchFamily="49" charset="0"/>
              </a:rPr>
              <a:t>, j = </a:t>
            </a:r>
            <a:r>
              <a:rPr lang="en-US" sz="2400" dirty="0" smtClean="0">
                <a:solidFill>
                  <a:srgbClr val="098658"/>
                </a:solidFill>
                <a:latin typeface="Consolas" panose="020B0609020204030204" pitchFamily="49" charset="0"/>
              </a:rPr>
              <a:t>66</a:t>
            </a:r>
            <a:r>
              <a:rPr lang="en-US" sz="2400" dirty="0" smtClean="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 = </a:t>
            </a:r>
            <a:r>
              <a:rPr lang="en-US" sz="2400" dirty="0">
                <a:solidFill>
                  <a:srgbClr val="098658"/>
                </a:solidFill>
                <a:latin typeface="Consolas" panose="020B0609020204030204" pitchFamily="49" charset="0"/>
              </a:rPr>
              <a:t>4</a:t>
            </a:r>
            <a:r>
              <a:rPr lang="en-US" sz="2400" dirty="0">
                <a:solidFill>
                  <a:srgbClr val="000000"/>
                </a:solidFill>
                <a:latin typeface="Consolas" panose="020B0609020204030204" pitchFamily="49" charset="0"/>
              </a:rPr>
              <a:t>, j = </a:t>
            </a:r>
            <a:r>
              <a:rPr lang="en-US" sz="2400" dirty="0">
                <a:solidFill>
                  <a:srgbClr val="098658"/>
                </a:solidFill>
                <a:latin typeface="Consolas" panose="020B0609020204030204" pitchFamily="49" charset="0"/>
              </a:rPr>
              <a:t>9</a:t>
            </a:r>
            <a:endParaRPr lang="en-US" sz="2400" dirty="0">
              <a:solidFill>
                <a:srgbClr val="000000"/>
              </a:solidFill>
              <a:latin typeface="Consolas" panose="020B0609020204030204" pitchFamily="49" charset="0"/>
            </a:endParaRPr>
          </a:p>
          <a:p>
            <a:endParaRPr lang="en-US" dirty="0"/>
          </a:p>
        </p:txBody>
      </p:sp>
    </p:spTree>
    <p:extLst>
      <p:ext uri="{BB962C8B-B14F-4D97-AF65-F5344CB8AC3E}">
        <p14:creationId xmlns:p14="http://schemas.microsoft.com/office/powerpoint/2010/main" val="13335595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6468" y="1215439"/>
            <a:ext cx="6622869" cy="707886"/>
          </a:xfrm>
          <a:prstGeom prst="rect">
            <a:avLst/>
          </a:prstGeom>
          <a:noFill/>
        </p:spPr>
        <p:txBody>
          <a:bodyPr wrap="square" rtlCol="0">
            <a:spAutoFit/>
          </a:bodyPr>
          <a:lstStyle/>
          <a:p>
            <a:r>
              <a:rPr lang="en-US" sz="4000" b="1" dirty="0" err="1" smtClean="0"/>
              <a:t>Punteros</a:t>
            </a:r>
            <a:r>
              <a:rPr lang="en-US" sz="4000" b="1" dirty="0" smtClean="0"/>
              <a:t> a </a:t>
            </a:r>
            <a:r>
              <a:rPr lang="en-US" sz="4000" b="1" dirty="0" err="1" smtClean="0"/>
              <a:t>funciones</a:t>
            </a:r>
            <a:endParaRPr lang="en-US" sz="4000" b="1" dirty="0"/>
          </a:p>
        </p:txBody>
      </p:sp>
      <p:sp>
        <p:nvSpPr>
          <p:cNvPr id="8" name="Rectangle 5"/>
          <p:cNvSpPr>
            <a:spLocks noChangeArrowheads="1"/>
          </p:cNvSpPr>
          <p:nvPr/>
        </p:nvSpPr>
        <p:spPr bwMode="auto">
          <a:xfrm>
            <a:off x="1136468" y="2074028"/>
            <a:ext cx="7641772"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538135"/>
                </a:solidFill>
                <a:effectLst/>
                <a:latin typeface="Consolas" panose="020B0609020204030204" pitchFamily="49" charset="0"/>
                <a:ea typeface="Times New Roman" panose="02020603050405020304" pitchFamily="18" charset="0"/>
                <a:cs typeface="Courier New" panose="02070309020205020404" pitchFamily="49" charset="0"/>
              </a:rPr>
              <a:t>// Declare pointer to any function that...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538135"/>
                </a:solidFill>
                <a:effectLst/>
                <a:latin typeface="Consolas" panose="020B0609020204030204" pitchFamily="49" charset="0"/>
                <a:ea typeface="Times New Roman" panose="02020603050405020304" pitchFamily="18" charset="0"/>
                <a:cs typeface="Courier New" panose="02070309020205020404" pitchFamily="49" charset="0"/>
              </a:rPr>
              <a:t>// ...accepts a string and returns a string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string (*g)(string a);</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538135"/>
                </a:solidFill>
                <a:effectLst/>
                <a:latin typeface="Consolas" panose="020B0609020204030204" pitchFamily="49" charset="0"/>
                <a:ea typeface="Times New Roman" panose="02020603050405020304" pitchFamily="18" charset="0"/>
                <a:cs typeface="Courier New" panose="02070309020205020404" pitchFamily="49" charset="0"/>
              </a:rPr>
              <a:t>// has no return value and no parameters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void (*x)();</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538135"/>
                </a:solidFill>
                <a:effectLst/>
                <a:latin typeface="Consolas" panose="020B0609020204030204" pitchFamily="49" charset="0"/>
                <a:ea typeface="Times New Roman" panose="02020603050405020304" pitchFamily="18" charset="0"/>
                <a:cs typeface="Courier New" panose="02070309020205020404" pitchFamily="49" charset="0"/>
              </a:rPr>
              <a:t>// ...returns an </a:t>
            </a:r>
            <a:r>
              <a:rPr kumimoji="0" lang="en-US" altLang="en-US" sz="2400" b="0" i="0" u="none" strike="noStrike" cap="none" normalizeH="0" baseline="0" dirty="0" err="1" smtClean="0">
                <a:ln>
                  <a:noFill/>
                </a:ln>
                <a:solidFill>
                  <a:srgbClr val="538135"/>
                </a:solidFill>
                <a:effectLst/>
                <a:latin typeface="Consolas" panose="020B0609020204030204" pitchFamily="49" charset="0"/>
                <a:ea typeface="Times New Roman" panose="02020603050405020304" pitchFamily="18" charset="0"/>
                <a:cs typeface="Courier New" panose="02070309020205020404" pitchFamily="49" charset="0"/>
              </a:rPr>
              <a:t>int</a:t>
            </a:r>
            <a:r>
              <a:rPr kumimoji="0" lang="en-US" altLang="en-US" sz="2400" b="0" i="0" u="none" strike="noStrike" cap="none" normalizeH="0" baseline="0" dirty="0" smtClean="0">
                <a:ln>
                  <a:noFill/>
                </a:ln>
                <a:solidFill>
                  <a:srgbClr val="538135"/>
                </a:solidFill>
                <a:effectLst/>
                <a:latin typeface="Consolas" panose="020B0609020204030204" pitchFamily="49" charset="0"/>
                <a:ea typeface="Times New Roman" panose="02020603050405020304" pitchFamily="18" charset="0"/>
                <a:cs typeface="Courier New" panose="02070309020205020404" pitchFamily="49" charset="0"/>
              </a:rPr>
              <a:t> and takes three parameters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538135"/>
                </a:solidFill>
                <a:effectLst/>
                <a:latin typeface="Consolas" panose="020B0609020204030204" pitchFamily="49" charset="0"/>
                <a:ea typeface="Times New Roman" panose="02020603050405020304" pitchFamily="18" charset="0"/>
                <a:cs typeface="Courier New" panose="02070309020205020404" pitchFamily="49" charset="0"/>
              </a:rPr>
              <a:t>// of the specified types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int</a:t>
            </a:r>
            <a:r>
              <a:rPr kumimoji="0" lang="en-US" altLang="en-US" sz="24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2400" b="0" i="0" u="none" strike="noStrike" cap="none" normalizeH="0" baseline="0" dirty="0" err="1" smtClean="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i</a:t>
            </a:r>
            <a:r>
              <a:rPr kumimoji="0" lang="en-US" altLang="en-US" sz="24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2400" b="0" i="0" u="none" strike="noStrike" cap="none" normalizeH="0" baseline="0" dirty="0" err="1" smtClean="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int</a:t>
            </a:r>
            <a:r>
              <a:rPr kumimoji="0" lang="en-US" altLang="en-US" sz="24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2400" b="0" i="0" u="none" strike="noStrike" cap="none" normalizeH="0" baseline="0" dirty="0" err="1" smtClean="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i</a:t>
            </a:r>
            <a:r>
              <a:rPr kumimoji="0" lang="en-US" altLang="en-US" sz="24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string s, double d);</a:t>
            </a:r>
            <a:r>
              <a:rPr kumimoji="0" lang="en-US" altLang="en-US" sz="24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40296186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7166852"/>
              </p:ext>
            </p:extLst>
          </p:nvPr>
        </p:nvGraphicFramePr>
        <p:xfrm>
          <a:off x="696232" y="1776621"/>
          <a:ext cx="10699979" cy="828421"/>
        </p:xfrm>
        <a:graphic>
          <a:graphicData uri="http://schemas.openxmlformats.org/drawingml/2006/table">
            <a:tbl>
              <a:tblPr firstRow="1" firstCol="1" bandRow="1">
                <a:tableStyleId>{5C22544A-7EE6-4342-B048-85BDC9FD1C3A}</a:tableStyleId>
              </a:tblPr>
              <a:tblGrid>
                <a:gridCol w="3588385">
                  <a:extLst>
                    <a:ext uri="{9D8B030D-6E8A-4147-A177-3AD203B41FA5}">
                      <a16:colId xmlns:a16="http://schemas.microsoft.com/office/drawing/2014/main" val="693458745"/>
                    </a:ext>
                  </a:extLst>
                </a:gridCol>
                <a:gridCol w="7111594">
                  <a:extLst>
                    <a:ext uri="{9D8B030D-6E8A-4147-A177-3AD203B41FA5}">
                      <a16:colId xmlns:a16="http://schemas.microsoft.com/office/drawing/2014/main" val="4234411659"/>
                    </a:ext>
                  </a:extLst>
                </a:gridCol>
              </a:tblGrid>
              <a:tr h="0">
                <a:tc>
                  <a:txBody>
                    <a:bodyPr/>
                    <a:lstStyle/>
                    <a:p>
                      <a:pPr marL="0" marR="0">
                        <a:lnSpc>
                          <a:spcPct val="107000"/>
                        </a:lnSpc>
                        <a:spcBef>
                          <a:spcPts val="0"/>
                        </a:spcBef>
                        <a:spcAft>
                          <a:spcPts val="800"/>
                        </a:spcAft>
                      </a:pPr>
                      <a:r>
                        <a:rPr lang="es-ES" sz="2100" dirty="0" err="1">
                          <a:solidFill>
                            <a:schemeClr val="tx1"/>
                          </a:solidFill>
                          <a:effectLst/>
                          <a:latin typeface="Consolas" panose="020B0609020204030204" pitchFamily="49" charset="0"/>
                        </a:rPr>
                        <a:t>void</a:t>
                      </a:r>
                      <a:r>
                        <a:rPr lang="es-ES" sz="2100" dirty="0">
                          <a:solidFill>
                            <a:schemeClr val="tx1"/>
                          </a:solidFill>
                          <a:effectLst/>
                          <a:latin typeface="Consolas" panose="020B0609020204030204" pitchFamily="49" charset="0"/>
                        </a:rPr>
                        <a:t> (*</a:t>
                      </a:r>
                      <a:r>
                        <a:rPr lang="es-ES" sz="2100" dirty="0" err="1">
                          <a:solidFill>
                            <a:schemeClr val="tx1"/>
                          </a:solidFill>
                          <a:effectLst/>
                          <a:latin typeface="Consolas" panose="020B0609020204030204" pitchFamily="49" charset="0"/>
                        </a:rPr>
                        <a:t>fptr</a:t>
                      </a:r>
                      <a:r>
                        <a:rPr lang="es-ES" sz="2100" dirty="0">
                          <a:solidFill>
                            <a:schemeClr val="tx1"/>
                          </a:solidFill>
                          <a:effectLst/>
                          <a:latin typeface="Consolas" panose="020B0609020204030204" pitchFamily="49" charset="0"/>
                        </a:rPr>
                        <a:t>)();</a:t>
                      </a:r>
                      <a:endParaRPr lang="en-US" sz="2100" dirty="0">
                        <a:solidFill>
                          <a:schemeClr val="tx1"/>
                        </a:solidFill>
                        <a:effectLst/>
                        <a:latin typeface="Consolas" panose="020B0609020204030204" pitchFamily="49" charset="0"/>
                        <a:ea typeface="Calibri" panose="020F0502020204030204" pitchFamily="34" charset="0"/>
                        <a:cs typeface="Times New Roman" panose="02020603050405020304" pitchFamily="18" charset="0"/>
                      </a:endParaRPr>
                    </a:p>
                  </a:txBody>
                  <a:tcPr marL="22860" marR="22860" marT="22860" marB="22860">
                    <a:noFill/>
                  </a:tcPr>
                </a:tc>
                <a:tc>
                  <a:txBody>
                    <a:bodyPr/>
                    <a:lstStyle/>
                    <a:p>
                      <a:pPr marL="0" marR="0">
                        <a:lnSpc>
                          <a:spcPct val="107000"/>
                        </a:lnSpc>
                        <a:spcBef>
                          <a:spcPts val="0"/>
                        </a:spcBef>
                        <a:spcAft>
                          <a:spcPts val="800"/>
                        </a:spcAft>
                      </a:pPr>
                      <a:r>
                        <a:rPr lang="es-ES" sz="2400" dirty="0" err="1">
                          <a:solidFill>
                            <a:schemeClr val="tx1"/>
                          </a:solidFill>
                          <a:effectLst/>
                        </a:rPr>
                        <a:t>fptr</a:t>
                      </a:r>
                      <a:r>
                        <a:rPr lang="es-ES" sz="2400" dirty="0">
                          <a:solidFill>
                            <a:schemeClr val="tx1"/>
                          </a:solidFill>
                          <a:effectLst/>
                        </a:rPr>
                        <a:t> es un puntero a una función, sin parámetros, que devuelve </a:t>
                      </a:r>
                      <a:r>
                        <a:rPr lang="es-ES" sz="2400" dirty="0" err="1">
                          <a:solidFill>
                            <a:schemeClr val="tx1"/>
                          </a:solidFill>
                          <a:effectLst/>
                        </a:rPr>
                        <a:t>void</a:t>
                      </a:r>
                      <a:r>
                        <a:rPr lang="es-ES" sz="2400" dirty="0">
                          <a:solidFill>
                            <a:schemeClr val="tx1"/>
                          </a:solidFill>
                          <a:effectLst/>
                        </a:rPr>
                        <a:t>.</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2860" marR="22860" marT="22860" marB="22860">
                    <a:noFill/>
                  </a:tcPr>
                </a:tc>
                <a:extLst>
                  <a:ext uri="{0D108BD9-81ED-4DB2-BD59-A6C34878D82A}">
                    <a16:rowId xmlns:a16="http://schemas.microsoft.com/office/drawing/2014/main" val="1861054298"/>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071953748"/>
              </p:ext>
            </p:extLst>
          </p:nvPr>
        </p:nvGraphicFramePr>
        <p:xfrm>
          <a:off x="696232" y="2860766"/>
          <a:ext cx="11263943" cy="1786734"/>
        </p:xfrm>
        <a:graphic>
          <a:graphicData uri="http://schemas.openxmlformats.org/drawingml/2006/table">
            <a:tbl>
              <a:tblPr firstRow="1" firstCol="1" bandRow="1">
                <a:tableStyleId>{5C22544A-7EE6-4342-B048-85BDC9FD1C3A}</a:tableStyleId>
              </a:tblPr>
              <a:tblGrid>
                <a:gridCol w="3562259">
                  <a:extLst>
                    <a:ext uri="{9D8B030D-6E8A-4147-A177-3AD203B41FA5}">
                      <a16:colId xmlns:a16="http://schemas.microsoft.com/office/drawing/2014/main" val="3704201015"/>
                    </a:ext>
                  </a:extLst>
                </a:gridCol>
                <a:gridCol w="7701684">
                  <a:extLst>
                    <a:ext uri="{9D8B030D-6E8A-4147-A177-3AD203B41FA5}">
                      <a16:colId xmlns:a16="http://schemas.microsoft.com/office/drawing/2014/main" val="1166184392"/>
                    </a:ext>
                  </a:extLst>
                </a:gridCol>
              </a:tblGrid>
              <a:tr h="1786734">
                <a:tc>
                  <a:txBody>
                    <a:bodyPr/>
                    <a:lstStyle/>
                    <a:p>
                      <a:pPr marL="0" marR="0">
                        <a:lnSpc>
                          <a:spcPct val="107000"/>
                        </a:lnSpc>
                        <a:spcBef>
                          <a:spcPts val="0"/>
                        </a:spcBef>
                        <a:spcAft>
                          <a:spcPts val="800"/>
                        </a:spcAft>
                      </a:pPr>
                      <a:r>
                        <a:rPr lang="es-ES" sz="2100" dirty="0" err="1">
                          <a:solidFill>
                            <a:schemeClr val="tx1"/>
                          </a:solidFill>
                          <a:effectLst/>
                          <a:latin typeface="Consolas" panose="020B0609020204030204" pitchFamily="49" charset="0"/>
                        </a:rPr>
                        <a:t>int</a:t>
                      </a:r>
                      <a:r>
                        <a:rPr lang="es-ES" sz="2100" dirty="0">
                          <a:solidFill>
                            <a:schemeClr val="tx1"/>
                          </a:solidFill>
                          <a:effectLst/>
                          <a:latin typeface="Consolas" panose="020B0609020204030204" pitchFamily="49" charset="0"/>
                        </a:rPr>
                        <a:t>* (*</a:t>
                      </a:r>
                      <a:r>
                        <a:rPr lang="es-ES" sz="2100" dirty="0" err="1">
                          <a:solidFill>
                            <a:schemeClr val="tx1"/>
                          </a:solidFill>
                          <a:effectLst/>
                          <a:latin typeface="Consolas" panose="020B0609020204030204" pitchFamily="49" charset="0"/>
                        </a:rPr>
                        <a:t>fptr</a:t>
                      </a:r>
                      <a:r>
                        <a:rPr lang="es-ES" sz="2100" dirty="0">
                          <a:solidFill>
                            <a:schemeClr val="tx1"/>
                          </a:solidFill>
                          <a:effectLst/>
                          <a:latin typeface="Consolas" panose="020B0609020204030204" pitchFamily="49" charset="0"/>
                        </a:rPr>
                        <a:t>)(</a:t>
                      </a:r>
                      <a:r>
                        <a:rPr lang="es-ES" sz="2100" dirty="0" err="1">
                          <a:solidFill>
                            <a:schemeClr val="tx1"/>
                          </a:solidFill>
                          <a:effectLst/>
                          <a:latin typeface="Consolas" panose="020B0609020204030204" pitchFamily="49" charset="0"/>
                        </a:rPr>
                        <a:t>int</a:t>
                      </a:r>
                      <a:r>
                        <a:rPr lang="es-ES" sz="2100" dirty="0">
                          <a:solidFill>
                            <a:schemeClr val="tx1"/>
                          </a:solidFill>
                          <a:effectLst/>
                          <a:latin typeface="Consolas" panose="020B0609020204030204" pitchFamily="49" charset="0"/>
                        </a:rPr>
                        <a:t>*, </a:t>
                      </a:r>
                      <a:r>
                        <a:rPr lang="es-ES" sz="2100" dirty="0" err="1">
                          <a:solidFill>
                            <a:schemeClr val="tx1"/>
                          </a:solidFill>
                          <a:effectLst/>
                          <a:latin typeface="Consolas" panose="020B0609020204030204" pitchFamily="49" charset="0"/>
                        </a:rPr>
                        <a:t>char</a:t>
                      </a:r>
                      <a:r>
                        <a:rPr lang="es-ES" sz="2100" dirty="0">
                          <a:solidFill>
                            <a:schemeClr val="tx1"/>
                          </a:solidFill>
                          <a:effectLst/>
                          <a:latin typeface="Consolas" panose="020B0609020204030204" pitchFamily="49" charset="0"/>
                        </a:rPr>
                        <a:t>*);</a:t>
                      </a:r>
                      <a:endParaRPr lang="en-US" sz="2100" dirty="0">
                        <a:solidFill>
                          <a:schemeClr val="tx1"/>
                        </a:solidFill>
                        <a:effectLst/>
                        <a:latin typeface="Consolas" panose="020B0609020204030204" pitchFamily="49" charset="0"/>
                        <a:ea typeface="Calibri" panose="020F0502020204030204" pitchFamily="34" charset="0"/>
                        <a:cs typeface="Times New Roman" panose="02020603050405020304" pitchFamily="18" charset="0"/>
                      </a:endParaRPr>
                    </a:p>
                  </a:txBody>
                  <a:tcPr marL="22649" marR="22649" marT="22649" marB="22649">
                    <a:noFill/>
                  </a:tcPr>
                </a:tc>
                <a:tc>
                  <a:txBody>
                    <a:bodyPr/>
                    <a:lstStyle/>
                    <a:p>
                      <a:pPr marL="0" marR="0">
                        <a:lnSpc>
                          <a:spcPct val="107000"/>
                        </a:lnSpc>
                        <a:spcBef>
                          <a:spcPts val="0"/>
                        </a:spcBef>
                        <a:spcAft>
                          <a:spcPts val="800"/>
                        </a:spcAft>
                      </a:pPr>
                      <a:r>
                        <a:rPr lang="es-ES" sz="2400" dirty="0" err="1">
                          <a:solidFill>
                            <a:schemeClr val="tx1"/>
                          </a:solidFill>
                          <a:effectLst/>
                        </a:rPr>
                        <a:t>fptr</a:t>
                      </a:r>
                      <a:r>
                        <a:rPr lang="es-ES" sz="2400" dirty="0">
                          <a:solidFill>
                            <a:schemeClr val="tx1"/>
                          </a:solidFill>
                          <a:effectLst/>
                        </a:rPr>
                        <a:t> es puntero a función, que acepta punteros a </a:t>
                      </a:r>
                      <a:r>
                        <a:rPr lang="es-ES" sz="2400" dirty="0" err="1">
                          <a:solidFill>
                            <a:schemeClr val="tx1"/>
                          </a:solidFill>
                          <a:effectLst/>
                        </a:rPr>
                        <a:t>int</a:t>
                      </a:r>
                      <a:r>
                        <a:rPr lang="es-ES" sz="2400" dirty="0">
                          <a:solidFill>
                            <a:schemeClr val="tx1"/>
                          </a:solidFill>
                          <a:effectLst/>
                        </a:rPr>
                        <a:t> y </a:t>
                      </a:r>
                      <a:r>
                        <a:rPr lang="es-ES" sz="2400" dirty="0" err="1">
                          <a:solidFill>
                            <a:schemeClr val="tx1"/>
                          </a:solidFill>
                          <a:effectLst/>
                        </a:rPr>
                        <a:t>char</a:t>
                      </a:r>
                      <a:r>
                        <a:rPr lang="es-ES" sz="2400" dirty="0">
                          <a:solidFill>
                            <a:schemeClr val="tx1"/>
                          </a:solidFill>
                          <a:effectLst/>
                        </a:rPr>
                        <a:t> como argumentos, y devuelve un puntero a </a:t>
                      </a:r>
                      <a:r>
                        <a:rPr lang="es-ES" sz="2400" dirty="0" err="1">
                          <a:solidFill>
                            <a:schemeClr val="tx1"/>
                          </a:solidFill>
                          <a:effectLst/>
                        </a:rPr>
                        <a:t>int</a:t>
                      </a:r>
                      <a:r>
                        <a:rPr lang="es-ES" sz="2400" dirty="0">
                          <a:solidFill>
                            <a:schemeClr val="tx1"/>
                          </a:solidFill>
                          <a:effectLst/>
                        </a:rPr>
                        <a:t>.</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2649" marR="22649" marT="22649" marB="22649">
                    <a:noFill/>
                  </a:tcPr>
                </a:tc>
                <a:extLst>
                  <a:ext uri="{0D108BD9-81ED-4DB2-BD59-A6C34878D82A}">
                    <a16:rowId xmlns:a16="http://schemas.microsoft.com/office/drawing/2014/main" val="64548628"/>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747847022"/>
              </p:ext>
            </p:extLst>
          </p:nvPr>
        </p:nvGraphicFramePr>
        <p:xfrm>
          <a:off x="696232" y="4001887"/>
          <a:ext cx="10767025" cy="2451165"/>
        </p:xfrm>
        <a:graphic>
          <a:graphicData uri="http://schemas.openxmlformats.org/drawingml/2006/table">
            <a:tbl>
              <a:tblPr firstRow="1" firstCol="1" bandRow="1">
                <a:tableStyleId>{5C22544A-7EE6-4342-B048-85BDC9FD1C3A}</a:tableStyleId>
              </a:tblPr>
              <a:tblGrid>
                <a:gridCol w="3622632">
                  <a:extLst>
                    <a:ext uri="{9D8B030D-6E8A-4147-A177-3AD203B41FA5}">
                      <a16:colId xmlns:a16="http://schemas.microsoft.com/office/drawing/2014/main" val="3605416599"/>
                    </a:ext>
                  </a:extLst>
                </a:gridCol>
                <a:gridCol w="7144393">
                  <a:extLst>
                    <a:ext uri="{9D8B030D-6E8A-4147-A177-3AD203B41FA5}">
                      <a16:colId xmlns:a16="http://schemas.microsoft.com/office/drawing/2014/main" val="859793"/>
                    </a:ext>
                  </a:extLst>
                </a:gridCol>
              </a:tblGrid>
              <a:tr h="984689">
                <a:tc>
                  <a:txBody>
                    <a:bodyPr/>
                    <a:lstStyle/>
                    <a:p>
                      <a:pPr marL="0" marR="0">
                        <a:lnSpc>
                          <a:spcPct val="107000"/>
                        </a:lnSpc>
                        <a:spcBef>
                          <a:spcPts val="0"/>
                        </a:spcBef>
                        <a:spcAft>
                          <a:spcPts val="800"/>
                        </a:spcAft>
                      </a:pPr>
                      <a:r>
                        <a:rPr lang="es-ES" sz="2100">
                          <a:solidFill>
                            <a:schemeClr val="tx1"/>
                          </a:solidFill>
                          <a:effectLst/>
                          <a:latin typeface="Consolas" panose="020B0609020204030204" pitchFamily="49" charset="0"/>
                        </a:rPr>
                        <a:t>int const * (*fptr)();</a:t>
                      </a:r>
                      <a:endParaRPr lang="en-US" sz="2100">
                        <a:solidFill>
                          <a:schemeClr val="tx1"/>
                        </a:solidFill>
                        <a:effectLst/>
                        <a:latin typeface="Consolas" panose="020B0609020204030204" pitchFamily="49" charset="0"/>
                        <a:ea typeface="Calibri" panose="020F0502020204030204" pitchFamily="34" charset="0"/>
                        <a:cs typeface="Times New Roman" panose="02020603050405020304" pitchFamily="18" charset="0"/>
                      </a:endParaRPr>
                    </a:p>
                  </a:txBody>
                  <a:tcPr marL="9908" marR="9908" marT="9908" marB="9908">
                    <a:noFill/>
                  </a:tcPr>
                </a:tc>
                <a:tc>
                  <a:txBody>
                    <a:bodyPr/>
                    <a:lstStyle/>
                    <a:p>
                      <a:pPr marL="0" marR="0">
                        <a:lnSpc>
                          <a:spcPct val="107000"/>
                        </a:lnSpc>
                        <a:spcBef>
                          <a:spcPts val="0"/>
                        </a:spcBef>
                        <a:spcAft>
                          <a:spcPts val="800"/>
                        </a:spcAft>
                      </a:pPr>
                      <a:r>
                        <a:rPr lang="es-ES" sz="2400" dirty="0" err="1">
                          <a:solidFill>
                            <a:schemeClr val="tx1"/>
                          </a:solidFill>
                          <a:effectLst/>
                        </a:rPr>
                        <a:t>fptres</a:t>
                      </a:r>
                      <a:r>
                        <a:rPr lang="es-ES" sz="2400" dirty="0">
                          <a:solidFill>
                            <a:schemeClr val="tx1"/>
                          </a:solidFill>
                          <a:effectLst/>
                        </a:rPr>
                        <a:t> un puntero a función que no recibe argumentos y devuelve un puntero a un </a:t>
                      </a:r>
                      <a:r>
                        <a:rPr lang="es-ES" sz="2400" dirty="0" err="1">
                          <a:solidFill>
                            <a:schemeClr val="tx1"/>
                          </a:solidFill>
                          <a:effectLst/>
                        </a:rPr>
                        <a:t>int</a:t>
                      </a:r>
                      <a:r>
                        <a:rPr lang="es-ES" sz="2400" dirty="0">
                          <a:solidFill>
                            <a:schemeClr val="tx1"/>
                          </a:solidFill>
                          <a:effectLst/>
                        </a:rPr>
                        <a:t> constante</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908" marR="9908" marT="9908" marB="9908">
                    <a:noFill/>
                  </a:tcPr>
                </a:tc>
                <a:extLst>
                  <a:ext uri="{0D108BD9-81ED-4DB2-BD59-A6C34878D82A}">
                    <a16:rowId xmlns:a16="http://schemas.microsoft.com/office/drawing/2014/main" val="1630757736"/>
                  </a:ext>
                </a:extLst>
              </a:tr>
              <a:tr h="1466476">
                <a:tc>
                  <a:txBody>
                    <a:bodyPr/>
                    <a:lstStyle/>
                    <a:p>
                      <a:pPr marL="0" marR="0">
                        <a:lnSpc>
                          <a:spcPct val="107000"/>
                        </a:lnSpc>
                        <a:spcBef>
                          <a:spcPts val="0"/>
                        </a:spcBef>
                        <a:spcAft>
                          <a:spcPts val="800"/>
                        </a:spcAft>
                      </a:pPr>
                      <a:r>
                        <a:rPr lang="es-ES" sz="2100" dirty="0" err="1">
                          <a:solidFill>
                            <a:schemeClr val="tx1"/>
                          </a:solidFill>
                          <a:effectLst/>
                          <a:latin typeface="Consolas" panose="020B0609020204030204" pitchFamily="49" charset="0"/>
                        </a:rPr>
                        <a:t>float</a:t>
                      </a:r>
                      <a:r>
                        <a:rPr lang="es-ES" sz="2100" dirty="0">
                          <a:solidFill>
                            <a:schemeClr val="tx1"/>
                          </a:solidFill>
                          <a:effectLst/>
                          <a:latin typeface="Consolas" panose="020B0609020204030204" pitchFamily="49" charset="0"/>
                        </a:rPr>
                        <a:t> (*(*</a:t>
                      </a:r>
                      <a:r>
                        <a:rPr lang="es-ES" sz="2100" dirty="0" err="1">
                          <a:solidFill>
                            <a:schemeClr val="tx1"/>
                          </a:solidFill>
                          <a:effectLst/>
                          <a:latin typeface="Consolas" panose="020B0609020204030204" pitchFamily="49" charset="0"/>
                        </a:rPr>
                        <a:t>fptr</a:t>
                      </a:r>
                      <a:r>
                        <a:rPr lang="es-ES" sz="2100" dirty="0">
                          <a:solidFill>
                            <a:schemeClr val="tx1"/>
                          </a:solidFill>
                          <a:effectLst/>
                          <a:latin typeface="Consolas" panose="020B0609020204030204" pitchFamily="49" charset="0"/>
                        </a:rPr>
                        <a:t>)(</a:t>
                      </a:r>
                      <a:r>
                        <a:rPr lang="es-ES" sz="2100" dirty="0" err="1">
                          <a:solidFill>
                            <a:schemeClr val="tx1"/>
                          </a:solidFill>
                          <a:effectLst/>
                          <a:latin typeface="Consolas" panose="020B0609020204030204" pitchFamily="49" charset="0"/>
                        </a:rPr>
                        <a:t>char</a:t>
                      </a:r>
                      <a:r>
                        <a:rPr lang="es-ES" sz="2100" dirty="0">
                          <a:solidFill>
                            <a:schemeClr val="tx1"/>
                          </a:solidFill>
                          <a:effectLst/>
                          <a:latin typeface="Consolas" panose="020B0609020204030204" pitchFamily="49" charset="0"/>
                        </a:rPr>
                        <a:t>))(</a:t>
                      </a:r>
                      <a:r>
                        <a:rPr lang="es-ES" sz="2100" dirty="0" err="1">
                          <a:solidFill>
                            <a:schemeClr val="tx1"/>
                          </a:solidFill>
                          <a:effectLst/>
                          <a:latin typeface="Consolas" panose="020B0609020204030204" pitchFamily="49" charset="0"/>
                        </a:rPr>
                        <a:t>int</a:t>
                      </a:r>
                      <a:r>
                        <a:rPr lang="es-ES" sz="2100" dirty="0">
                          <a:solidFill>
                            <a:schemeClr val="tx1"/>
                          </a:solidFill>
                          <a:effectLst/>
                          <a:latin typeface="Consolas" panose="020B0609020204030204" pitchFamily="49" charset="0"/>
                        </a:rPr>
                        <a:t>);</a:t>
                      </a:r>
                      <a:endParaRPr lang="en-US" sz="2100" dirty="0">
                        <a:solidFill>
                          <a:schemeClr val="tx1"/>
                        </a:solidFill>
                        <a:effectLst/>
                        <a:latin typeface="Consolas" panose="020B0609020204030204" pitchFamily="49" charset="0"/>
                        <a:ea typeface="Calibri" panose="020F0502020204030204" pitchFamily="34" charset="0"/>
                        <a:cs typeface="Times New Roman" panose="02020603050405020304" pitchFamily="18" charset="0"/>
                      </a:endParaRPr>
                    </a:p>
                  </a:txBody>
                  <a:tcPr marL="9908" marR="9908" marT="9908" marB="9908">
                    <a:noFill/>
                  </a:tcPr>
                </a:tc>
                <a:tc>
                  <a:txBody>
                    <a:bodyPr/>
                    <a:lstStyle/>
                    <a:p>
                      <a:pPr marL="0" marR="0">
                        <a:lnSpc>
                          <a:spcPct val="107000"/>
                        </a:lnSpc>
                        <a:spcBef>
                          <a:spcPts val="0"/>
                        </a:spcBef>
                        <a:spcAft>
                          <a:spcPts val="800"/>
                        </a:spcAft>
                      </a:pPr>
                      <a:r>
                        <a:rPr lang="es-ES" sz="2400" b="1" dirty="0" err="1">
                          <a:solidFill>
                            <a:schemeClr val="tx1"/>
                          </a:solidFill>
                          <a:effectLst/>
                        </a:rPr>
                        <a:t>fptr</a:t>
                      </a:r>
                      <a:r>
                        <a:rPr lang="es-ES" sz="2400" b="1" dirty="0">
                          <a:solidFill>
                            <a:schemeClr val="tx1"/>
                          </a:solidFill>
                          <a:effectLst/>
                        </a:rPr>
                        <a:t> es un puntero a función que recibe un </a:t>
                      </a:r>
                      <a:r>
                        <a:rPr lang="es-ES" sz="2400" b="1" dirty="0" err="1">
                          <a:solidFill>
                            <a:schemeClr val="tx1"/>
                          </a:solidFill>
                          <a:effectLst/>
                        </a:rPr>
                        <a:t>char</a:t>
                      </a:r>
                      <a:r>
                        <a:rPr lang="es-ES" sz="2400" b="1" dirty="0">
                          <a:solidFill>
                            <a:schemeClr val="tx1"/>
                          </a:solidFill>
                          <a:effectLst/>
                        </a:rPr>
                        <a:t> como argumento y devuelve un puntero a función que recibe un </a:t>
                      </a:r>
                      <a:r>
                        <a:rPr lang="es-ES" sz="2400" b="1" dirty="0" err="1">
                          <a:solidFill>
                            <a:schemeClr val="tx1"/>
                          </a:solidFill>
                          <a:effectLst/>
                        </a:rPr>
                        <a:t>int</a:t>
                      </a:r>
                      <a:r>
                        <a:rPr lang="es-ES" sz="2400" b="1" dirty="0">
                          <a:solidFill>
                            <a:schemeClr val="tx1"/>
                          </a:solidFill>
                          <a:effectLst/>
                        </a:rPr>
                        <a:t> como argumento y devuelve un </a:t>
                      </a:r>
                      <a:r>
                        <a:rPr lang="es-ES" sz="2400" b="1" dirty="0" err="1">
                          <a:solidFill>
                            <a:schemeClr val="tx1"/>
                          </a:solidFill>
                          <a:effectLst/>
                        </a:rPr>
                        <a:t>float</a:t>
                      </a:r>
                      <a:r>
                        <a:rPr lang="es-ES" sz="2400" b="1" dirty="0">
                          <a:solidFill>
                            <a:schemeClr val="tx1"/>
                          </a:solidFill>
                          <a:effectLst/>
                        </a:rPr>
                        <a:t>.</a:t>
                      </a:r>
                      <a:endPar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908" marR="9908" marT="9908" marB="9908">
                    <a:noFill/>
                  </a:tcPr>
                </a:tc>
                <a:extLst>
                  <a:ext uri="{0D108BD9-81ED-4DB2-BD59-A6C34878D82A}">
                    <a16:rowId xmlns:a16="http://schemas.microsoft.com/office/drawing/2014/main" val="1508344679"/>
                  </a:ext>
                </a:extLst>
              </a:tr>
            </a:tbl>
          </a:graphicData>
        </a:graphic>
      </p:graphicFrame>
    </p:spTree>
    <p:extLst>
      <p:ext uri="{BB962C8B-B14F-4D97-AF65-F5344CB8AC3E}">
        <p14:creationId xmlns:p14="http://schemas.microsoft.com/office/powerpoint/2010/main" val="16270155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8753" y="1415038"/>
            <a:ext cx="10785567" cy="4708981"/>
          </a:xfrm>
          <a:prstGeom prst="rect">
            <a:avLst/>
          </a:prstGeom>
        </p:spPr>
        <p:txBody>
          <a:bodyPr wrap="square">
            <a:spAutoFit/>
          </a:bodyPr>
          <a:lstStyle/>
          <a:p>
            <a:r>
              <a:rPr lang="en-US" sz="2000" dirty="0">
                <a:solidFill>
                  <a:srgbClr val="0000FF"/>
                </a:solidFill>
                <a:latin typeface="Consolas" panose="020B0609020204030204" pitchFamily="49" charset="0"/>
              </a:rPr>
              <a:t>#include </a:t>
            </a:r>
            <a:r>
              <a:rPr lang="en-US" sz="2000" dirty="0">
                <a:solidFill>
                  <a:srgbClr val="A31515"/>
                </a:solidFill>
                <a:latin typeface="Consolas" panose="020B0609020204030204" pitchFamily="49" charset="0"/>
              </a:rPr>
              <a:t>&lt;</a:t>
            </a:r>
            <a:r>
              <a:rPr lang="en-US" sz="2000" dirty="0" err="1">
                <a:solidFill>
                  <a:srgbClr val="A31515"/>
                </a:solidFill>
                <a:latin typeface="Consolas" panose="020B0609020204030204" pitchFamily="49" charset="0"/>
              </a:rPr>
              <a:t>stdio.h</a:t>
            </a:r>
            <a:r>
              <a:rPr lang="en-US" sz="2000" dirty="0">
                <a:solidFill>
                  <a:srgbClr val="A31515"/>
                </a:solidFill>
                <a:latin typeface="Consolas" panose="020B0609020204030204" pitchFamily="49" charset="0"/>
              </a:rPr>
              <a:t>&gt;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my_int_func</a:t>
            </a:r>
            <a:r>
              <a:rPr lang="en-US" sz="2000" dirty="0">
                <a:solidFill>
                  <a:srgbClr val="000000"/>
                </a:solidFill>
                <a:latin typeface="Consolas" panose="020B0609020204030204" pitchFamily="49" charset="0"/>
              </a:rPr>
              <a:t>(</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x)</a:t>
            </a:r>
          </a:p>
          <a:p>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lang="en-US" sz="2000" dirty="0" err="1" smtClean="0">
                <a:solidFill>
                  <a:srgbClr val="000000"/>
                </a:solidFill>
                <a:latin typeface="Consolas" panose="020B0609020204030204" pitchFamily="49" charset="0"/>
              </a:rPr>
              <a:t>printf</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"%d\n"</a:t>
            </a:r>
            <a:r>
              <a:rPr lang="en-US" sz="2000" dirty="0">
                <a:solidFill>
                  <a:srgbClr val="000000"/>
                </a:solidFill>
                <a:latin typeface="Consolas" panose="020B0609020204030204" pitchFamily="49" charset="0"/>
              </a:rPr>
              <a:t>, x );</a:t>
            </a:r>
          </a:p>
          <a:p>
            <a:r>
              <a:rPr lang="en-US" sz="2000" dirty="0">
                <a:solidFill>
                  <a:srgbClr val="000000"/>
                </a:solidFill>
                <a:latin typeface="Consolas" panose="020B0609020204030204" pitchFamily="49" charset="0"/>
              </a:rPr>
              <a:t>}</a:t>
            </a:r>
          </a:p>
          <a:p>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main()</a:t>
            </a:r>
          </a:p>
          <a:p>
            <a:r>
              <a:rPr lang="en-US" sz="2000" dirty="0">
                <a:solidFill>
                  <a:srgbClr val="000000"/>
                </a:solidFill>
                <a:latin typeface="Consolas" panose="020B0609020204030204" pitchFamily="49" charset="0"/>
              </a:rPr>
              <a:t>{</a:t>
            </a:r>
          </a:p>
          <a:p>
            <a:r>
              <a:rPr lang="en-US" sz="2000" dirty="0" smtClean="0">
                <a:solidFill>
                  <a:srgbClr val="0000FF"/>
                </a:solidFill>
                <a:latin typeface="Consolas" panose="020B0609020204030204" pitchFamily="49" charset="0"/>
              </a:rPr>
              <a:t>    void</a:t>
            </a:r>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(*foo)(</a:t>
            </a:r>
            <a:r>
              <a:rPr lang="en-US" sz="2000" dirty="0" err="1">
                <a:solidFill>
                  <a:srgbClr val="0000FF"/>
                </a:solidFill>
                <a:latin typeface="Consolas" panose="020B0609020204030204" pitchFamily="49" charset="0"/>
              </a:rPr>
              <a:t>int</a:t>
            </a:r>
            <a:r>
              <a:rPr lang="en-US" sz="2000" dirty="0" smtClean="0">
                <a:solidFill>
                  <a:srgbClr val="000000"/>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smtClean="0">
                <a:solidFill>
                  <a:srgbClr val="000000"/>
                </a:solidFill>
                <a:latin typeface="Consolas" panose="020B0609020204030204" pitchFamily="49" charset="0"/>
              </a:rPr>
              <a:t>    foo </a:t>
            </a:r>
            <a:r>
              <a:rPr lang="en-US" sz="2000" dirty="0">
                <a:solidFill>
                  <a:srgbClr val="000000"/>
                </a:solidFill>
                <a:latin typeface="Consolas" panose="020B0609020204030204" pitchFamily="49" charset="0"/>
              </a:rPr>
              <a:t>= &amp;</a:t>
            </a:r>
            <a:r>
              <a:rPr lang="en-US" sz="2000" dirty="0" err="1">
                <a:solidFill>
                  <a:srgbClr val="000000"/>
                </a:solidFill>
                <a:latin typeface="Consolas" panose="020B0609020204030204" pitchFamily="49" charset="0"/>
              </a:rPr>
              <a:t>my_int_func</a:t>
            </a:r>
            <a:r>
              <a:rPr lang="en-US" sz="2000" dirty="0">
                <a:solidFill>
                  <a:srgbClr val="000000"/>
                </a:solidFill>
                <a:latin typeface="Consolas" panose="020B0609020204030204" pitchFamily="49" charset="0"/>
              </a:rPr>
              <a:t>;</a:t>
            </a:r>
          </a:p>
          <a:p>
            <a:r>
              <a:rPr lang="en-US" sz="2000" dirty="0" smtClean="0">
                <a:solidFill>
                  <a:srgbClr val="008000"/>
                </a:solidFill>
                <a:latin typeface="Consolas" panose="020B0609020204030204" pitchFamily="49" charset="0"/>
              </a:rPr>
              <a:t>    /* </a:t>
            </a:r>
            <a:r>
              <a:rPr lang="en-US" sz="2000" dirty="0">
                <a:solidFill>
                  <a:srgbClr val="008000"/>
                </a:solidFill>
                <a:latin typeface="Consolas" panose="020B0609020204030204" pitchFamily="49" charset="0"/>
              </a:rPr>
              <a:t>call </a:t>
            </a:r>
            <a:r>
              <a:rPr lang="en-US" sz="2000" dirty="0" err="1">
                <a:solidFill>
                  <a:srgbClr val="008000"/>
                </a:solidFill>
                <a:latin typeface="Consolas" panose="020B0609020204030204" pitchFamily="49" charset="0"/>
              </a:rPr>
              <a:t>my_int_func</a:t>
            </a:r>
            <a:r>
              <a:rPr lang="en-US" sz="2000" dirty="0">
                <a:solidFill>
                  <a:srgbClr val="008000"/>
                </a:solidFill>
                <a:latin typeface="Consolas" panose="020B0609020204030204" pitchFamily="49" charset="0"/>
              </a:rPr>
              <a:t> (note that you do not need to </a:t>
            </a:r>
            <a:r>
              <a:rPr lang="en-US" sz="2000" dirty="0" smtClean="0">
                <a:solidFill>
                  <a:srgbClr val="008000"/>
                </a:solidFill>
                <a:latin typeface="Consolas" panose="020B0609020204030204" pitchFamily="49" charset="0"/>
              </a:rPr>
              <a:t>write </a:t>
            </a:r>
            <a:r>
              <a:rPr lang="en-US" sz="2000" dirty="0">
                <a:solidFill>
                  <a:srgbClr val="008000"/>
                </a:solidFill>
                <a:latin typeface="Consolas" panose="020B0609020204030204" pitchFamily="49" charset="0"/>
              </a:rPr>
              <a:t>(*foo)(2) ) */</a:t>
            </a:r>
            <a:endParaRPr lang="en-US" sz="2000" dirty="0">
              <a:solidFill>
                <a:srgbClr val="000000"/>
              </a:solidFill>
              <a:latin typeface="Consolas" panose="020B0609020204030204" pitchFamily="49" charset="0"/>
            </a:endParaRPr>
          </a:p>
          <a:p>
            <a:r>
              <a:rPr lang="en-US" sz="2000" dirty="0" smtClean="0">
                <a:solidFill>
                  <a:srgbClr val="000000"/>
                </a:solidFill>
                <a:latin typeface="Consolas" panose="020B0609020204030204" pitchFamily="49" charset="0"/>
              </a:rPr>
              <a:t>    foo</a:t>
            </a:r>
            <a:r>
              <a:rPr lang="en-US" sz="2000" dirty="0">
                <a:solidFill>
                  <a:srgbClr val="000000"/>
                </a:solidFill>
                <a:latin typeface="Consolas" panose="020B0609020204030204" pitchFamily="49" charset="0"/>
              </a:rPr>
              <a:t>( </a:t>
            </a:r>
            <a:r>
              <a:rPr lang="en-US" sz="2000" dirty="0">
                <a:solidFill>
                  <a:srgbClr val="09885A"/>
                </a:solidFill>
                <a:latin typeface="Consolas" panose="020B0609020204030204" pitchFamily="49" charset="0"/>
              </a:rPr>
              <a:t>2</a:t>
            </a:r>
            <a:r>
              <a:rPr lang="en-US" sz="2000" dirty="0">
                <a:solidFill>
                  <a:srgbClr val="000000"/>
                </a:solidFill>
                <a:latin typeface="Consolas" panose="020B0609020204030204" pitchFamily="49" charset="0"/>
              </a:rPr>
              <a:t> );</a:t>
            </a:r>
          </a:p>
          <a:p>
            <a:r>
              <a:rPr lang="en-US" sz="2000" dirty="0" smtClean="0">
                <a:solidFill>
                  <a:srgbClr val="008000"/>
                </a:solidFill>
                <a:latin typeface="Consolas" panose="020B0609020204030204" pitchFamily="49" charset="0"/>
              </a:rPr>
              <a:t>    /* </a:t>
            </a:r>
            <a:r>
              <a:rPr lang="en-US" sz="2000" dirty="0">
                <a:solidFill>
                  <a:srgbClr val="008000"/>
                </a:solidFill>
                <a:latin typeface="Consolas" panose="020B0609020204030204" pitchFamily="49" charset="0"/>
              </a:rPr>
              <a:t>but if you want to, you may */</a:t>
            </a:r>
            <a:endParaRPr lang="en-US" sz="2000" dirty="0">
              <a:solidFill>
                <a:srgbClr val="000000"/>
              </a:solidFill>
              <a:latin typeface="Consolas" panose="020B0609020204030204" pitchFamily="49" charset="0"/>
            </a:endParaRPr>
          </a:p>
          <a:p>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foo)( </a:t>
            </a:r>
            <a:r>
              <a:rPr lang="en-US" sz="2000" dirty="0">
                <a:solidFill>
                  <a:srgbClr val="09885A"/>
                </a:solidFill>
                <a:latin typeface="Consolas" panose="020B0609020204030204" pitchFamily="49" charset="0"/>
              </a:rPr>
              <a:t>2</a:t>
            </a:r>
            <a:r>
              <a:rPr lang="en-US" sz="2000" dirty="0">
                <a:solidFill>
                  <a:srgbClr val="000000"/>
                </a:solidFill>
                <a:latin typeface="Consolas" panose="020B0609020204030204" pitchFamily="49" charset="0"/>
              </a:rPr>
              <a:t> );</a:t>
            </a:r>
          </a:p>
          <a:p>
            <a:r>
              <a:rPr lang="en-US" sz="2000" dirty="0" smtClean="0">
                <a:solidFill>
                  <a:srgbClr val="0000FF"/>
                </a:solidFill>
                <a:latin typeface="Consolas" panose="020B0609020204030204" pitchFamily="49" charset="0"/>
              </a:rPr>
              <a:t>    return</a:t>
            </a:r>
            <a:r>
              <a:rPr lang="en-US" sz="2000" dirty="0" smtClean="0">
                <a:solidFill>
                  <a:srgbClr val="000000"/>
                </a:solidFill>
                <a:latin typeface="Consolas" panose="020B0609020204030204" pitchFamily="49" charset="0"/>
              </a:rPr>
              <a:t> </a:t>
            </a:r>
            <a:r>
              <a:rPr lang="en-US" sz="2000" dirty="0">
                <a:solidFill>
                  <a:srgbClr val="09885A"/>
                </a:solidFill>
                <a:latin typeface="Consolas" panose="020B0609020204030204" pitchFamily="49" charset="0"/>
              </a:rPr>
              <a:t>0</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a:t>
            </a: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1784119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5412" y="1806783"/>
            <a:ext cx="8478588" cy="750975"/>
          </a:xfrm>
          <a:prstGeom prst="rect">
            <a:avLst/>
          </a:prstGeom>
        </p:spPr>
        <p:txBody>
          <a:bodyPr wrap="square">
            <a:spAutoFit/>
          </a:bodyPr>
          <a:lstStyle/>
          <a:p>
            <a:pPr marL="228600">
              <a:lnSpc>
                <a:spcPct val="107000"/>
              </a:lnSpc>
              <a:spcAft>
                <a:spcPts val="800"/>
              </a:spcAft>
            </a:pPr>
            <a:r>
              <a:rPr lang="es-ES" sz="4000" b="1" dirty="0" smtClean="0">
                <a:effectLst/>
                <a:ea typeface="Calibri" panose="020F0502020204030204" pitchFamily="34" charset="0"/>
                <a:cs typeface="Arial" panose="020B0604020202020204" pitchFamily="34" charset="0"/>
              </a:rPr>
              <a:t>Punteros a funciones usando alias</a:t>
            </a:r>
            <a:endParaRPr lang="es-ES" sz="4000" dirty="0">
              <a:ea typeface="Calibri" panose="020F0502020204030204" pitchFamily="34" charset="0"/>
              <a:cs typeface="Arial" panose="020B0604020202020204" pitchFamily="34" charset="0"/>
            </a:endParaRPr>
          </a:p>
        </p:txBody>
      </p:sp>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t="45777"/>
          <a:stretch/>
        </p:blipFill>
        <p:spPr>
          <a:xfrm>
            <a:off x="780063" y="2695697"/>
            <a:ext cx="7269571" cy="2869080"/>
          </a:xfrm>
          <a:prstGeom prst="rect">
            <a:avLst/>
          </a:prstGeom>
        </p:spPr>
      </p:pic>
    </p:spTree>
    <p:extLst>
      <p:ext uri="{BB962C8B-B14F-4D97-AF65-F5344CB8AC3E}">
        <p14:creationId xmlns:p14="http://schemas.microsoft.com/office/powerpoint/2010/main" val="352435919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347012" y="2697490"/>
            <a:ext cx="7955170" cy="3452933"/>
          </a:xfrm>
          <a:prstGeom prst="rect">
            <a:avLst/>
          </a:prstGeom>
          <a:noFill/>
        </p:spPr>
        <p:txBody>
          <a:bodyPr wrap="square" rtlCol="0">
            <a:spAutoFit/>
          </a:bodyPr>
          <a:lstStyle/>
          <a:p>
            <a:r>
              <a:rPr lang="es-ES" sz="4063" b="1" dirty="0"/>
              <a:t>Integrantes:</a:t>
            </a:r>
            <a:endParaRPr lang="es-ES" sz="4063" dirty="0"/>
          </a:p>
          <a:p>
            <a:pPr algn="ctr"/>
            <a:r>
              <a:rPr lang="es-ES" sz="3555" dirty="0"/>
              <a:t>Wendy Díaz Ramírez </a:t>
            </a:r>
          </a:p>
          <a:p>
            <a:pPr algn="ctr"/>
            <a:r>
              <a:rPr lang="es-ES" sz="3555" dirty="0" err="1" smtClean="0"/>
              <a:t>Eliane</a:t>
            </a:r>
            <a:r>
              <a:rPr lang="es-ES" sz="3555" dirty="0" smtClean="0"/>
              <a:t> Puerta Cabrera</a:t>
            </a:r>
          </a:p>
          <a:p>
            <a:pPr algn="ctr"/>
            <a:r>
              <a:rPr lang="en-CA" sz="3555" dirty="0" err="1" smtClean="0"/>
              <a:t>Liset</a:t>
            </a:r>
            <a:r>
              <a:rPr lang="en-CA" sz="3555" dirty="0" smtClean="0"/>
              <a:t> Alfaro </a:t>
            </a:r>
            <a:r>
              <a:rPr lang="en-CA" sz="3555" dirty="0" err="1" smtClean="0"/>
              <a:t>Gonz</a:t>
            </a:r>
            <a:r>
              <a:rPr lang="es-ES" sz="3555" dirty="0" err="1" smtClean="0"/>
              <a:t>ález</a:t>
            </a:r>
            <a:endParaRPr lang="es-ES" sz="3555" dirty="0" smtClean="0"/>
          </a:p>
          <a:p>
            <a:pPr algn="ctr"/>
            <a:r>
              <a:rPr lang="es-ES" sz="3555" dirty="0" smtClean="0"/>
              <a:t>Leandro González Montesino</a:t>
            </a:r>
          </a:p>
          <a:p>
            <a:pPr algn="ctr"/>
            <a:r>
              <a:rPr lang="es-ES" sz="3555" dirty="0" smtClean="0"/>
              <a:t>Joel David Hernández Cruz</a:t>
            </a:r>
            <a:endParaRPr lang="es-ES" sz="3555" dirty="0"/>
          </a:p>
        </p:txBody>
      </p:sp>
    </p:spTree>
    <p:extLst>
      <p:ext uri="{BB962C8B-B14F-4D97-AF65-F5344CB8AC3E}">
        <p14:creationId xmlns:p14="http://schemas.microsoft.com/office/powerpoint/2010/main" val="299588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7232" y="1344867"/>
            <a:ext cx="11201278" cy="584775"/>
          </a:xfrm>
          <a:prstGeom prst="rect">
            <a:avLst/>
          </a:prstGeom>
        </p:spPr>
        <p:txBody>
          <a:bodyPr wrap="square">
            <a:spAutoFit/>
          </a:bodyPr>
          <a:lstStyle/>
          <a:p>
            <a:r>
              <a:rPr lang="es-MX" altLang="es-MX" sz="3200" dirty="0" smtClean="0">
                <a:latin typeface="Calibri Light" panose="020F0302020204030204" pitchFamily="34" charset="0"/>
                <a:ea typeface="Calibri" panose="020F0502020204030204" pitchFamily="34" charset="0"/>
                <a:cs typeface="Calibri Light" panose="020F0302020204030204" pitchFamily="34" charset="0"/>
              </a:rPr>
              <a:t>Clases genéricas </a:t>
            </a:r>
            <a:r>
              <a:rPr lang="es-MX" altLang="es-MX" sz="3200" u="sng" dirty="0" err="1" smtClean="0">
                <a:latin typeface="Calibri Light" panose="020F0302020204030204" pitchFamily="34" charset="0"/>
                <a:ea typeface="Calibri" panose="020F0502020204030204" pitchFamily="34" charset="0"/>
                <a:cs typeface="Calibri Light" panose="020F0302020204030204" pitchFamily="34" charset="0"/>
              </a:rPr>
              <a:t>linked_list</a:t>
            </a:r>
            <a:r>
              <a:rPr lang="es-MX" altLang="es-MX" sz="3200" dirty="0" smtClean="0">
                <a:latin typeface="Calibri Light" panose="020F0302020204030204" pitchFamily="34" charset="0"/>
                <a:ea typeface="Calibri" panose="020F0502020204030204" pitchFamily="34" charset="0"/>
                <a:cs typeface="Calibri Light" panose="020F0302020204030204" pitchFamily="34" charset="0"/>
              </a:rPr>
              <a:t> y </a:t>
            </a:r>
            <a:r>
              <a:rPr lang="es-MX" altLang="es-MX" sz="3200" dirty="0" err="1" smtClean="0">
                <a:latin typeface="Calibri Light" panose="020F0302020204030204" pitchFamily="34" charset="0"/>
                <a:ea typeface="Calibri" panose="020F0502020204030204" pitchFamily="34" charset="0"/>
                <a:cs typeface="Calibri Light" panose="020F0302020204030204" pitchFamily="34" charset="0"/>
              </a:rPr>
              <a:t>node</a:t>
            </a:r>
            <a:r>
              <a:rPr lang="es-MX" altLang="es-MX" sz="3200" dirty="0" smtClean="0">
                <a:latin typeface="Calibri Light" panose="020F0302020204030204" pitchFamily="34" charset="0"/>
                <a:ea typeface="Calibri" panose="020F0502020204030204" pitchFamily="34" charset="0"/>
                <a:cs typeface="Calibri Light" panose="020F0302020204030204" pitchFamily="34" charset="0"/>
              </a:rPr>
              <a:t>.</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164" y="2648030"/>
            <a:ext cx="5323521" cy="2722256"/>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132" y="2474435"/>
            <a:ext cx="5044877" cy="2895851"/>
          </a:xfrm>
          <a:prstGeom prst="rect">
            <a:avLst/>
          </a:prstGeom>
        </p:spPr>
      </p:pic>
    </p:spTree>
    <p:extLst>
      <p:ext uri="{BB962C8B-B14F-4D97-AF65-F5344CB8AC3E}">
        <p14:creationId xmlns:p14="http://schemas.microsoft.com/office/powerpoint/2010/main" val="428116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109" y="1650727"/>
            <a:ext cx="12718472" cy="658835"/>
          </a:xfrm>
          <a:prstGeom prst="rect">
            <a:avLst/>
          </a:prstGeom>
        </p:spPr>
        <p:txBody>
          <a:bodyPr wrap="square">
            <a:spAutoFit/>
          </a:bodyPr>
          <a:lstStyle/>
          <a:p>
            <a:pPr algn="ctr">
              <a:lnSpc>
                <a:spcPct val="107000"/>
              </a:lnSpc>
              <a:spcAft>
                <a:spcPts val="800"/>
              </a:spcAft>
            </a:pPr>
            <a:r>
              <a:rPr lang="es-ES" altLang="en-US" sz="3600" b="1" dirty="0">
                <a:cs typeface="Calibri" panose="020F0502020204030204" pitchFamily="34" charset="0"/>
              </a:rPr>
              <a:t>¿Cuál es la filosofía en el uso de la memoria </a:t>
            </a:r>
            <a:r>
              <a:rPr lang="es-ES" altLang="en-US" sz="3600" b="1" dirty="0" smtClean="0">
                <a:cs typeface="Calibri" panose="020F0502020204030204" pitchFamily="34" charset="0"/>
              </a:rPr>
              <a:t>defendida?</a:t>
            </a:r>
            <a:endParaRPr lang="en-US" altLang="en-US" sz="2000" dirty="0">
              <a:cs typeface="Times New Roman" panose="02020603050405020304" pitchFamily="18" charset="0"/>
            </a:endParaRPr>
          </a:p>
        </p:txBody>
      </p:sp>
      <p:sp>
        <p:nvSpPr>
          <p:cNvPr id="3" name="Rectangle 2"/>
          <p:cNvSpPr/>
          <p:nvPr/>
        </p:nvSpPr>
        <p:spPr>
          <a:xfrm>
            <a:off x="609600" y="2407019"/>
            <a:ext cx="11139055" cy="3644203"/>
          </a:xfrm>
          <a:prstGeom prst="rect">
            <a:avLst/>
          </a:prstGeom>
        </p:spPr>
        <p:txBody>
          <a:bodyPr wrap="square">
            <a:spAutoFit/>
          </a:bodyPr>
          <a:lstStyle/>
          <a:p>
            <a:pPr marL="342900" indent="-342900" algn="just">
              <a:lnSpc>
                <a:spcPct val="107000"/>
              </a:lnSpc>
              <a:spcAft>
                <a:spcPts val="800"/>
              </a:spcAft>
              <a:buFont typeface="Arial" panose="020B0604020202020204" pitchFamily="34" charset="0"/>
              <a:buChar char="•"/>
            </a:pPr>
            <a:r>
              <a:rPr lang="es-ES" sz="2400" dirty="0" smtClean="0">
                <a:latin typeface="Arial" panose="020B0604020202020204" pitchFamily="34" charset="0"/>
                <a:ea typeface="Calibri" panose="020F0502020204030204" pitchFamily="34" charset="0"/>
                <a:cs typeface="Times New Roman" panose="02020603050405020304" pitchFamily="18" charset="0"/>
              </a:rPr>
              <a:t>Estrategia </a:t>
            </a:r>
            <a:r>
              <a:rPr lang="es-ES" sz="2400" dirty="0">
                <a:latin typeface="Arial" panose="020B0604020202020204" pitchFamily="34" charset="0"/>
                <a:ea typeface="Calibri" panose="020F0502020204030204" pitchFamily="34" charset="0"/>
                <a:cs typeface="Times New Roman" panose="02020603050405020304" pitchFamily="18" charset="0"/>
              </a:rPr>
              <a:t>para el manejo de recursos </a:t>
            </a:r>
            <a:r>
              <a:rPr lang="es-ES" sz="2400" dirty="0" smtClean="0">
                <a:latin typeface="Arial" panose="020B0604020202020204" pitchFamily="34" charset="0"/>
                <a:ea typeface="Calibri" panose="020F0502020204030204" pitchFamily="34" charset="0"/>
                <a:cs typeface="Times New Roman" panose="02020603050405020304" pitchFamily="18" charset="0"/>
              </a:rPr>
              <a:t>RAII.</a:t>
            </a:r>
            <a:endParaRPr lang="es-ES" sz="2400"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r>
              <a:rPr lang="es-ES" sz="2400" dirty="0" smtClean="0">
                <a:latin typeface="Arial" panose="020B0604020202020204" pitchFamily="34" charset="0"/>
                <a:ea typeface="Calibri" panose="020F0502020204030204" pitchFamily="34" charset="0"/>
                <a:cs typeface="Times New Roman" panose="02020603050405020304" pitchFamily="18" charset="0"/>
              </a:rPr>
              <a:t>Liberar y reservar recursos en C++ y es utilizada en varios lenguajes orientados a objetos.</a:t>
            </a:r>
          </a:p>
          <a:p>
            <a:pPr marL="342900" indent="-342900" algn="just">
              <a:lnSpc>
                <a:spcPct val="107000"/>
              </a:lnSpc>
              <a:spcAft>
                <a:spcPts val="800"/>
              </a:spcAft>
              <a:buFont typeface="Arial" panose="020B0604020202020204" pitchFamily="34" charset="0"/>
              <a:buChar char="•"/>
            </a:pPr>
            <a:r>
              <a:rPr lang="es-ES" sz="2400" dirty="0" smtClean="0">
                <a:latin typeface="Arial" panose="020B0604020202020204" pitchFamily="34" charset="0"/>
                <a:ea typeface="Calibri" panose="020F0502020204030204" pitchFamily="34" charset="0"/>
                <a:cs typeface="Times New Roman" panose="02020603050405020304" pitchFamily="18" charset="0"/>
              </a:rPr>
              <a:t>Los </a:t>
            </a:r>
            <a:r>
              <a:rPr lang="es-ES" sz="2400" dirty="0">
                <a:latin typeface="Arial" panose="020B0604020202020204" pitchFamily="34" charset="0"/>
                <a:ea typeface="Calibri" panose="020F0502020204030204" pitchFamily="34" charset="0"/>
                <a:cs typeface="Times New Roman" panose="02020603050405020304" pitchFamily="18" charset="0"/>
              </a:rPr>
              <a:t>recursos se adquieren en la inicialización y son liberados en la destrucción del </a:t>
            </a:r>
            <a:r>
              <a:rPr lang="es-ES" sz="2400" dirty="0" smtClean="0">
                <a:latin typeface="Arial" panose="020B0604020202020204" pitchFamily="34" charset="0"/>
                <a:ea typeface="Calibri" panose="020F0502020204030204" pitchFamily="34" charset="0"/>
                <a:cs typeface="Times New Roman" panose="02020603050405020304" pitchFamily="18" charset="0"/>
              </a:rPr>
              <a:t>objeto.</a:t>
            </a:r>
          </a:p>
          <a:p>
            <a:pPr marL="342900" indent="-342900" algn="just">
              <a:lnSpc>
                <a:spcPct val="107000"/>
              </a:lnSpc>
              <a:spcAft>
                <a:spcPts val="800"/>
              </a:spcAft>
              <a:buFont typeface="Arial" panose="020B0604020202020204" pitchFamily="34" charset="0"/>
              <a:buChar char="•"/>
            </a:pPr>
            <a:r>
              <a:rPr lang="es-ES" sz="2400" dirty="0" smtClean="0">
                <a:latin typeface="Arial" panose="020B0604020202020204" pitchFamily="34" charset="0"/>
                <a:ea typeface="Calibri" panose="020F0502020204030204" pitchFamily="34" charset="0"/>
                <a:cs typeface="Times New Roman" panose="02020603050405020304" pitchFamily="18" charset="0"/>
              </a:rPr>
              <a:t>El </a:t>
            </a:r>
            <a:r>
              <a:rPr lang="es-ES" sz="2400" dirty="0">
                <a:latin typeface="Arial" panose="020B0604020202020204" pitchFamily="34" charset="0"/>
                <a:ea typeface="Calibri" panose="020F0502020204030204" pitchFamily="34" charset="0"/>
                <a:cs typeface="Times New Roman" panose="02020603050405020304" pitchFamily="18" charset="0"/>
              </a:rPr>
              <a:t>único código que va a ser ejecutado después de ser lanzada una excepción son los </a:t>
            </a:r>
            <a:r>
              <a:rPr lang="es-ES" sz="2400" dirty="0" smtClean="0">
                <a:latin typeface="Arial" panose="020B0604020202020204" pitchFamily="34" charset="0"/>
                <a:ea typeface="Calibri" panose="020F0502020204030204" pitchFamily="34" charset="0"/>
                <a:cs typeface="Times New Roman" panose="02020603050405020304" pitchFamily="18" charset="0"/>
              </a:rPr>
              <a:t>destructores.</a:t>
            </a:r>
          </a:p>
          <a:p>
            <a:pPr marL="342900" indent="-342900" algn="just">
              <a:lnSpc>
                <a:spcPct val="107000"/>
              </a:lnSpc>
              <a:spcAft>
                <a:spcPts val="800"/>
              </a:spcAft>
              <a:buFont typeface="Arial" panose="020B0604020202020204" pitchFamily="34" charset="0"/>
              <a:buChar char="•"/>
            </a:pPr>
            <a:r>
              <a:rPr lang="es-ES" sz="2400" dirty="0" smtClean="0">
                <a:latin typeface="Arial" panose="020B0604020202020204" pitchFamily="34" charset="0"/>
                <a:ea typeface="Calibri" panose="020F0502020204030204" pitchFamily="34" charset="0"/>
                <a:cs typeface="Times New Roman" panose="02020603050405020304" pitchFamily="18" charset="0"/>
              </a:rPr>
              <a:t>Mecanismo </a:t>
            </a:r>
            <a:r>
              <a:rPr lang="es-ES" sz="2400" dirty="0">
                <a:latin typeface="Arial" panose="020B0604020202020204" pitchFamily="34" charset="0"/>
                <a:ea typeface="Calibri" panose="020F0502020204030204" pitchFamily="34" charset="0"/>
                <a:cs typeface="Times New Roman" panose="02020603050405020304" pitchFamily="18" charset="0"/>
              </a:rPr>
              <a:t>de limpieza </a:t>
            </a:r>
            <a:r>
              <a:rPr lang="es-ES" sz="2400" dirty="0" smtClean="0">
                <a:latin typeface="Arial" panose="020B0604020202020204" pitchFamily="34" charset="0"/>
                <a:ea typeface="Calibri" panose="020F0502020204030204" pitchFamily="34" charset="0"/>
                <a:cs typeface="Times New Roman" panose="02020603050405020304" pitchFamily="18" charset="0"/>
              </a:rPr>
              <a:t>determinista. </a:t>
            </a:r>
            <a:endParaRPr lang="es-E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6096000" y="5412329"/>
            <a:ext cx="6096000" cy="1277786"/>
          </a:xfrm>
          <a:prstGeom prst="rect">
            <a:avLst/>
          </a:prstGeom>
        </p:spPr>
        <p:txBody>
          <a:bodyPr>
            <a:spAutoFit/>
          </a:bodyPr>
          <a:lstStyle/>
          <a:p>
            <a:pPr algn="just">
              <a:lnSpc>
                <a:spcPct val="107000"/>
              </a:lnSpc>
              <a:spcAft>
                <a:spcPts val="800"/>
              </a:spcAft>
            </a:pPr>
            <a:r>
              <a:rPr lang="es-ES" dirty="0">
                <a:latin typeface="Arial" panose="020B0604020202020204" pitchFamily="34" charset="0"/>
                <a:ea typeface="Calibri" panose="020F0502020204030204" pitchFamily="34" charset="0"/>
                <a:cs typeface="Times New Roman" panose="02020603050405020304" pitchFamily="18" charset="0"/>
              </a:rPr>
              <a:t>Para admitir la adopción sencilla de los principios de C++ RAII, la biblioteca estándar proporciona tres tipos de punteros inteligentes: </a:t>
            </a:r>
            <a:r>
              <a:rPr lang="es-ES" i="1" u="sng" dirty="0" err="1">
                <a:solidFill>
                  <a:srgbClr val="0070C0"/>
                </a:solidFill>
                <a:latin typeface="Arial" panose="020B0604020202020204" pitchFamily="34" charset="0"/>
                <a:ea typeface="Calibri" panose="020F0502020204030204" pitchFamily="34" charset="0"/>
                <a:cs typeface="Times New Roman" panose="02020603050405020304" pitchFamily="18" charset="0"/>
              </a:rPr>
              <a:t>std</a:t>
            </a:r>
            <a:r>
              <a:rPr lang="es-ES" i="1" u="sng" dirty="0">
                <a:solidFill>
                  <a:srgbClr val="0070C0"/>
                </a:solidFill>
                <a:latin typeface="Arial" panose="020B0604020202020204" pitchFamily="34" charset="0"/>
                <a:ea typeface="Calibri" panose="020F0502020204030204" pitchFamily="34" charset="0"/>
                <a:cs typeface="Times New Roman" panose="02020603050405020304" pitchFamily="18" charset="0"/>
              </a:rPr>
              <a:t>:: </a:t>
            </a:r>
            <a:r>
              <a:rPr lang="es-ES" i="1" u="sng" dirty="0" err="1">
                <a:solidFill>
                  <a:srgbClr val="0070C0"/>
                </a:solidFill>
                <a:latin typeface="Arial" panose="020B0604020202020204" pitchFamily="34" charset="0"/>
                <a:ea typeface="Calibri" panose="020F0502020204030204" pitchFamily="34" charset="0"/>
                <a:cs typeface="Times New Roman" panose="02020603050405020304" pitchFamily="18" charset="0"/>
              </a:rPr>
              <a:t>unique_ptr</a:t>
            </a:r>
            <a:r>
              <a:rPr lang="es-ES" i="1" dirty="0">
                <a:latin typeface="Arial" panose="020B0604020202020204" pitchFamily="34" charset="0"/>
                <a:ea typeface="Calibri" panose="020F0502020204030204" pitchFamily="34" charset="0"/>
                <a:cs typeface="Times New Roman" panose="02020603050405020304" pitchFamily="18" charset="0"/>
              </a:rPr>
              <a:t>, </a:t>
            </a:r>
            <a:r>
              <a:rPr lang="es-ES" i="1" u="sng" dirty="0">
                <a:solidFill>
                  <a:srgbClr val="0070C0"/>
                </a:solidFill>
                <a:latin typeface="Arial" panose="020B0604020202020204" pitchFamily="34" charset="0"/>
                <a:ea typeface="Calibri" panose="020F0502020204030204" pitchFamily="34" charset="0"/>
                <a:cs typeface="Times New Roman" panose="02020603050405020304" pitchFamily="18" charset="0"/>
              </a:rPr>
              <a:t>STD:: shared_ptr</a:t>
            </a:r>
            <a:r>
              <a:rPr lang="es-ES" dirty="0">
                <a:solidFill>
                  <a:srgbClr val="0070C0"/>
                </a:solidFill>
                <a:latin typeface="Arial" panose="020B0604020202020204" pitchFamily="34" charset="0"/>
                <a:ea typeface="Calibri" panose="020F0502020204030204" pitchFamily="34" charset="0"/>
                <a:cs typeface="Times New Roman" panose="02020603050405020304" pitchFamily="18" charset="0"/>
              </a:rPr>
              <a:t> </a:t>
            </a:r>
            <a:r>
              <a:rPr lang="es-ES" dirty="0">
                <a:latin typeface="Arial" panose="020B0604020202020204" pitchFamily="34" charset="0"/>
                <a:ea typeface="Calibri" panose="020F0502020204030204" pitchFamily="34" charset="0"/>
                <a:cs typeface="Times New Roman" panose="02020603050405020304" pitchFamily="18" charset="0"/>
              </a:rPr>
              <a:t>y </a:t>
            </a:r>
            <a:r>
              <a:rPr lang="es-ES" i="1" u="sng" dirty="0">
                <a:solidFill>
                  <a:srgbClr val="0070C0"/>
                </a:solidFill>
                <a:latin typeface="Arial" panose="020B0604020202020204" pitchFamily="34" charset="0"/>
                <a:ea typeface="Calibri" panose="020F0502020204030204" pitchFamily="34" charset="0"/>
                <a:cs typeface="Times New Roman" panose="02020603050405020304" pitchFamily="18" charset="0"/>
              </a:rPr>
              <a:t>STD:: weak_ptr.</a:t>
            </a:r>
            <a:endParaRPr lang="es-ES"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217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6073" y="1624880"/>
            <a:ext cx="4987637" cy="584775"/>
          </a:xfrm>
          <a:prstGeom prst="rect">
            <a:avLst/>
          </a:prstGeom>
          <a:noFill/>
        </p:spPr>
        <p:txBody>
          <a:bodyPr wrap="square" rtlCol="0">
            <a:spAutoFit/>
          </a:bodyPr>
          <a:lstStyle/>
          <a:p>
            <a:r>
              <a:rPr lang="es-ES" sz="3200" b="1" dirty="0" err="1"/>
              <a:t>std</a:t>
            </a:r>
            <a:r>
              <a:rPr lang="es-ES" sz="3200" b="1" dirty="0"/>
              <a:t>::</a:t>
            </a:r>
            <a:r>
              <a:rPr lang="es-ES" sz="3200" b="1" dirty="0" err="1"/>
              <a:t>unique_ptr</a:t>
            </a:r>
            <a:r>
              <a:rPr lang="es-ES" sz="3200" b="1" dirty="0"/>
              <a:t>:</a:t>
            </a:r>
            <a:endParaRPr lang="es-ES" sz="3200" dirty="0"/>
          </a:p>
        </p:txBody>
      </p:sp>
      <p:sp>
        <p:nvSpPr>
          <p:cNvPr id="3" name="Rectangle 2"/>
          <p:cNvSpPr/>
          <p:nvPr/>
        </p:nvSpPr>
        <p:spPr>
          <a:xfrm>
            <a:off x="1122219" y="2502181"/>
            <a:ext cx="10626436" cy="2853858"/>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tabLst>
                <a:tab pos="1664970" algn="l"/>
              </a:tabLst>
            </a:pPr>
            <a:r>
              <a:rPr lang="es-ES" sz="2400" dirty="0">
                <a:latin typeface="Arial" panose="020B0604020202020204" pitchFamily="34" charset="0"/>
                <a:ea typeface="Calibri" panose="020F0502020204030204" pitchFamily="34" charset="0"/>
                <a:cs typeface="Times New Roman" panose="02020603050405020304" pitchFamily="18" charset="0"/>
              </a:rPr>
              <a:t>R</a:t>
            </a:r>
            <a:r>
              <a:rPr lang="es-ES" sz="2400" dirty="0" smtClean="0">
                <a:latin typeface="Arial" panose="020B0604020202020204" pitchFamily="34" charset="0"/>
                <a:ea typeface="Calibri" panose="020F0502020204030204" pitchFamily="34" charset="0"/>
                <a:cs typeface="Times New Roman" panose="02020603050405020304" pitchFamily="18" charset="0"/>
              </a:rPr>
              <a:t>eemplaza </a:t>
            </a:r>
            <a:r>
              <a:rPr lang="es-ES" sz="2400" dirty="0">
                <a:latin typeface="Arial" panose="020B0604020202020204" pitchFamily="34" charset="0"/>
                <a:ea typeface="Calibri" panose="020F0502020204030204" pitchFamily="34" charset="0"/>
                <a:cs typeface="Times New Roman" panose="02020603050405020304" pitchFamily="18" charset="0"/>
              </a:rPr>
              <a:t>a </a:t>
            </a:r>
            <a:r>
              <a:rPr lang="es-ES" sz="2400" i="1" dirty="0">
                <a:latin typeface="Arial" panose="020B0604020202020204" pitchFamily="34" charset="0"/>
                <a:ea typeface="Calibri" panose="020F0502020204030204" pitchFamily="34" charset="0"/>
                <a:cs typeface="Times New Roman" panose="02020603050405020304" pitchFamily="18" charset="0"/>
              </a:rPr>
              <a:t>auto_ptr</a:t>
            </a:r>
            <a:r>
              <a:rPr lang="es-ES" sz="2400" dirty="0">
                <a:latin typeface="Arial" panose="020B0604020202020204" pitchFamily="34" charset="0"/>
                <a:ea typeface="Calibri" panose="020F0502020204030204" pitchFamily="34" charset="0"/>
                <a:cs typeface="Times New Roman" panose="02020603050405020304" pitchFamily="18" charset="0"/>
              </a:rPr>
              <a:t> que existe desde C++98</a:t>
            </a:r>
            <a:r>
              <a:rPr lang="es-ES" sz="2400" dirty="0" smtClean="0">
                <a:latin typeface="Arial" panose="020B0604020202020204" pitchFamily="34" charset="0"/>
                <a:ea typeface="Calibri" panose="020F0502020204030204" pitchFamily="34" charset="0"/>
                <a:cs typeface="Times New Roman" panose="02020603050405020304" pitchFamily="18" charset="0"/>
              </a:rPr>
              <a:t>.</a:t>
            </a:r>
          </a:p>
          <a:p>
            <a:pPr marL="285750" indent="-285750" algn="just">
              <a:lnSpc>
                <a:spcPct val="107000"/>
              </a:lnSpc>
              <a:spcAft>
                <a:spcPts val="800"/>
              </a:spcAft>
              <a:buFont typeface="Arial" panose="020B0604020202020204" pitchFamily="34" charset="0"/>
              <a:buChar char="•"/>
              <a:tabLst>
                <a:tab pos="1664970" algn="l"/>
              </a:tabLst>
            </a:pPr>
            <a:r>
              <a:rPr lang="es-ES" sz="2400" dirty="0" smtClean="0">
                <a:latin typeface="Arial" panose="020B0604020202020204" pitchFamily="34" charset="0"/>
                <a:ea typeface="Calibri" panose="020F0502020204030204" pitchFamily="34" charset="0"/>
                <a:cs typeface="Times New Roman" panose="02020603050405020304" pitchFamily="18" charset="0"/>
              </a:rPr>
              <a:t>Incorporan </a:t>
            </a:r>
            <a:r>
              <a:rPr lang="es-ES" sz="2400" dirty="0">
                <a:latin typeface="Arial" panose="020B0604020202020204" pitchFamily="34" charset="0"/>
                <a:ea typeface="Calibri" panose="020F0502020204030204" pitchFamily="34" charset="0"/>
                <a:cs typeface="Times New Roman" panose="02020603050405020304" pitchFamily="18" charset="0"/>
              </a:rPr>
              <a:t>semántica de pertenencia </a:t>
            </a:r>
            <a:r>
              <a:rPr lang="es-ES" sz="2400" dirty="0" smtClean="0">
                <a:latin typeface="Arial" panose="020B0604020202020204" pitchFamily="34" charset="0"/>
                <a:ea typeface="Calibri" panose="020F0502020204030204" pitchFamily="34" charset="0"/>
                <a:cs typeface="Times New Roman" panose="02020603050405020304" pitchFamily="18" charset="0"/>
              </a:rPr>
              <a:t>exclusiva. </a:t>
            </a:r>
          </a:p>
          <a:p>
            <a:pPr marL="285750" indent="-285750" algn="just">
              <a:lnSpc>
                <a:spcPct val="107000"/>
              </a:lnSpc>
              <a:spcAft>
                <a:spcPts val="800"/>
              </a:spcAft>
              <a:buFont typeface="Arial" panose="020B0604020202020204" pitchFamily="34" charset="0"/>
              <a:buChar char="•"/>
              <a:tabLst>
                <a:tab pos="1664970" algn="l"/>
              </a:tabLst>
            </a:pPr>
            <a:r>
              <a:rPr lang="es-ES" sz="2400" dirty="0" smtClean="0">
                <a:latin typeface="Arial" panose="020B0604020202020204" pitchFamily="34" charset="0"/>
                <a:ea typeface="Calibri" panose="020F0502020204030204" pitchFamily="34" charset="0"/>
                <a:cs typeface="Times New Roman" panose="02020603050405020304" pitchFamily="18" charset="0"/>
              </a:rPr>
              <a:t>Son </a:t>
            </a:r>
            <a:r>
              <a:rPr lang="es-ES" sz="2400" dirty="0">
                <a:latin typeface="Arial" panose="020B0604020202020204" pitchFamily="34" charset="0"/>
                <a:ea typeface="Calibri" panose="020F0502020204030204" pitchFamily="34" charset="0"/>
                <a:cs typeface="Times New Roman" panose="02020603050405020304" pitchFamily="18" charset="0"/>
              </a:rPr>
              <a:t>de tipo solo movimiento (</a:t>
            </a:r>
            <a:r>
              <a:rPr lang="en-US" sz="2400" i="1" dirty="0">
                <a:latin typeface="Arial" panose="020B0604020202020204" pitchFamily="34" charset="0"/>
                <a:ea typeface="Calibri" panose="020F0502020204030204" pitchFamily="34" charset="0"/>
                <a:cs typeface="Times New Roman" panose="02020603050405020304" pitchFamily="18" charset="0"/>
              </a:rPr>
              <a:t>move-only type</a:t>
            </a:r>
            <a:r>
              <a:rPr lang="es-ES" sz="2400" dirty="0" smtClean="0">
                <a:latin typeface="Arial" panose="020B0604020202020204" pitchFamily="34" charset="0"/>
                <a:ea typeface="Calibri" panose="020F0502020204030204" pitchFamily="34" charset="0"/>
                <a:cs typeface="Times New Roman" panose="02020603050405020304" pitchFamily="18" charset="0"/>
              </a:rPr>
              <a:t>). </a:t>
            </a:r>
          </a:p>
          <a:p>
            <a:pPr marL="285750" indent="-285750" algn="just">
              <a:lnSpc>
                <a:spcPct val="107000"/>
              </a:lnSpc>
              <a:spcAft>
                <a:spcPts val="800"/>
              </a:spcAft>
              <a:buFont typeface="Arial" panose="020B0604020202020204" pitchFamily="34" charset="0"/>
              <a:buChar char="•"/>
              <a:tabLst>
                <a:tab pos="1664970" algn="l"/>
              </a:tabLst>
            </a:pPr>
            <a:r>
              <a:rPr lang="es-ES" sz="2400" dirty="0" smtClean="0">
                <a:latin typeface="Arial" panose="020B0604020202020204" pitchFamily="34" charset="0"/>
                <a:ea typeface="Calibri" panose="020F0502020204030204" pitchFamily="34" charset="0"/>
                <a:cs typeface="Times New Roman" panose="02020603050405020304" pitchFamily="18" charset="0"/>
              </a:rPr>
              <a:t>Su </a:t>
            </a:r>
            <a:r>
              <a:rPr lang="es-ES" sz="2400" dirty="0">
                <a:latin typeface="Arial" panose="020B0604020202020204" pitchFamily="34" charset="0"/>
                <a:ea typeface="Calibri" panose="020F0502020204030204" pitchFamily="34" charset="0"/>
                <a:cs typeface="Times New Roman" panose="02020603050405020304" pitchFamily="18" charset="0"/>
              </a:rPr>
              <a:t>destrucción por defecto se realiza usando </a:t>
            </a:r>
            <a:r>
              <a:rPr lang="en-US" sz="2400" dirty="0">
                <a:solidFill>
                  <a:srgbClr val="0070C0"/>
                </a:solidFill>
                <a:latin typeface="Consolas" panose="020B0609020204030204" pitchFamily="49" charset="0"/>
                <a:ea typeface="Calibri" panose="020F0502020204030204" pitchFamily="34" charset="0"/>
                <a:cs typeface="Arial" panose="020B0604020202020204" pitchFamily="34" charset="0"/>
              </a:rPr>
              <a:t>delete</a:t>
            </a:r>
            <a:r>
              <a:rPr lang="en-US" sz="2400" b="1" dirty="0">
                <a:solidFill>
                  <a:srgbClr val="0070C0"/>
                </a:solidFill>
                <a:latin typeface="Arial" panose="020B0604020202020204" pitchFamily="34" charset="0"/>
                <a:ea typeface="Calibri" panose="020F0502020204030204" pitchFamily="34" charset="0"/>
                <a:cs typeface="Times New Roman" panose="02020603050405020304" pitchFamily="18" charset="0"/>
              </a:rPr>
              <a:t> </a:t>
            </a:r>
            <a:r>
              <a:rPr lang="es-ES" sz="2400" dirty="0">
                <a:latin typeface="Arial" panose="020B0604020202020204" pitchFamily="34" charset="0"/>
                <a:ea typeface="Calibri" panose="020F0502020204030204" pitchFamily="34" charset="0"/>
                <a:cs typeface="Times New Roman" panose="02020603050405020304" pitchFamily="18" charset="0"/>
              </a:rPr>
              <a:t>a los </a:t>
            </a:r>
            <a:r>
              <a:rPr lang="es-ES" sz="2400" i="1" dirty="0">
                <a:latin typeface="Arial" panose="020B0604020202020204" pitchFamily="34" charset="0"/>
                <a:ea typeface="Calibri" panose="020F0502020204030204" pitchFamily="34" charset="0"/>
                <a:cs typeface="Times New Roman" panose="02020603050405020304" pitchFamily="18" charset="0"/>
              </a:rPr>
              <a:t>raw_pointer</a:t>
            </a:r>
            <a:r>
              <a:rPr lang="es-ES" sz="2400" dirty="0">
                <a:latin typeface="Arial" panose="020B0604020202020204" pitchFamily="34" charset="0"/>
                <a:ea typeface="Calibri" panose="020F0502020204030204" pitchFamily="34" charset="0"/>
                <a:cs typeface="Times New Roman" panose="02020603050405020304" pitchFamily="18" charset="0"/>
              </a:rPr>
              <a:t> dentro del </a:t>
            </a:r>
            <a:r>
              <a:rPr lang="es-ES" sz="2400" i="1" dirty="0" err="1">
                <a:latin typeface="Arial" panose="020B0604020202020204" pitchFamily="34" charset="0"/>
                <a:ea typeface="Calibri" panose="020F0502020204030204" pitchFamily="34" charset="0"/>
                <a:cs typeface="Times New Roman" panose="02020603050405020304" pitchFamily="18" charset="0"/>
              </a:rPr>
              <a:t>unique_ptr</a:t>
            </a:r>
            <a:r>
              <a:rPr lang="es-ES" sz="2400" dirty="0">
                <a:latin typeface="Arial" panose="020B0604020202020204" pitchFamily="34" charset="0"/>
                <a:ea typeface="Calibri" panose="020F0502020204030204" pitchFamily="34" charset="0"/>
                <a:cs typeface="Times New Roman" panose="02020603050405020304" pitchFamily="18" charset="0"/>
              </a:rPr>
              <a:t>. </a:t>
            </a:r>
            <a:endParaRPr lang="es-ES" sz="2400" dirty="0" smtClean="0">
              <a:latin typeface="Arial" panose="020B060402020202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tabLst>
                <a:tab pos="1664970" algn="l"/>
              </a:tabLst>
            </a:pPr>
            <a:r>
              <a:rPr lang="es-ES" sz="2400" dirty="0" smtClean="0">
                <a:latin typeface="Arial" panose="020B0604020202020204" pitchFamily="34" charset="0"/>
                <a:ea typeface="Calibri" panose="020F0502020204030204" pitchFamily="34" charset="0"/>
                <a:cs typeface="Times New Roman" panose="02020603050405020304" pitchFamily="18" charset="0"/>
              </a:rPr>
              <a:t>Al </a:t>
            </a:r>
            <a:r>
              <a:rPr lang="es-ES" sz="2400" dirty="0">
                <a:latin typeface="Arial" panose="020B0604020202020204" pitchFamily="34" charset="0"/>
                <a:ea typeface="Calibri" panose="020F0502020204030204" pitchFamily="34" charset="0"/>
                <a:cs typeface="Times New Roman" panose="02020603050405020304" pitchFamily="18" charset="0"/>
              </a:rPr>
              <a:t>ser creado, se puede especificar su forma de destrucción.</a:t>
            </a:r>
            <a:endParaRPr lang="es-E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4880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6073" y="1624880"/>
            <a:ext cx="4987637" cy="584775"/>
          </a:xfrm>
          <a:prstGeom prst="rect">
            <a:avLst/>
          </a:prstGeom>
          <a:noFill/>
        </p:spPr>
        <p:txBody>
          <a:bodyPr wrap="square" rtlCol="0">
            <a:spAutoFit/>
          </a:bodyPr>
          <a:lstStyle/>
          <a:p>
            <a:r>
              <a:rPr lang="es-ES" sz="3200" b="1" dirty="0" err="1"/>
              <a:t>std</a:t>
            </a:r>
            <a:r>
              <a:rPr lang="es-ES" sz="3200" b="1" dirty="0"/>
              <a:t>::</a:t>
            </a:r>
            <a:r>
              <a:rPr lang="es-ES" sz="3200" b="1" dirty="0" err="1"/>
              <a:t>unique_ptr</a:t>
            </a:r>
            <a:r>
              <a:rPr lang="es-ES" sz="3200" b="1" dirty="0"/>
              <a:t>:</a:t>
            </a:r>
            <a:endParaRPr lang="es-ES" sz="3200" dirty="0"/>
          </a:p>
        </p:txBody>
      </p:sp>
      <p:sp>
        <p:nvSpPr>
          <p:cNvPr id="4" name="Rectangle 3"/>
          <p:cNvSpPr/>
          <p:nvPr/>
        </p:nvSpPr>
        <p:spPr>
          <a:xfrm>
            <a:off x="1136072" y="2209655"/>
            <a:ext cx="6828491" cy="483850"/>
          </a:xfrm>
          <a:prstGeom prst="rect">
            <a:avLst/>
          </a:prstGeom>
        </p:spPr>
        <p:txBody>
          <a:bodyPr wrap="square">
            <a:spAutoFit/>
          </a:bodyPr>
          <a:lstStyle/>
          <a:p>
            <a:pPr>
              <a:lnSpc>
                <a:spcPct val="106000"/>
              </a:lnSpc>
              <a:spcAft>
                <a:spcPts val="800"/>
              </a:spcAft>
            </a:pPr>
            <a:r>
              <a:rPr lang="es-ES" sz="2400" dirty="0">
                <a:solidFill>
                  <a:srgbClr val="000000"/>
                </a:solidFill>
                <a:latin typeface="Arial" panose="020B0604020202020204" pitchFamily="34" charset="0"/>
                <a:ea typeface="Calibri" panose="020F0502020204030204" pitchFamily="34" charset="0"/>
              </a:rPr>
              <a:t>Ejemplo de declaración de un </a:t>
            </a:r>
            <a:r>
              <a:rPr lang="es-ES" sz="2400" i="1" dirty="0" err="1">
                <a:solidFill>
                  <a:srgbClr val="000000"/>
                </a:solidFill>
                <a:latin typeface="Arial" panose="020B0604020202020204" pitchFamily="34" charset="0"/>
                <a:ea typeface="Calibri" panose="020F0502020204030204" pitchFamily="34" charset="0"/>
              </a:rPr>
              <a:t>unique_ptr</a:t>
            </a:r>
            <a:r>
              <a:rPr lang="es-ES" sz="2400" dirty="0">
                <a:solidFill>
                  <a:srgbClr val="000000"/>
                </a:solidFill>
                <a:latin typeface="Arial" panose="020B0604020202020204" pitchFamily="34" charset="0"/>
                <a:ea typeface="Calibri" panose="020F0502020204030204" pitchFamily="34" charset="0"/>
              </a:rPr>
              <a:t>:</a:t>
            </a:r>
            <a:endParaRPr lang="es-ES" sz="2400" dirty="0">
              <a:latin typeface="Times New Roman" panose="02020603050405020304" pitchFamily="18" charset="0"/>
              <a:ea typeface="Times New Roman" panose="02020603050405020304" pitchFamily="18" charset="0"/>
            </a:endParaRPr>
          </a:p>
        </p:txBody>
      </p:sp>
      <p:sp>
        <p:nvSpPr>
          <p:cNvPr id="5" name="Rectangle 4"/>
          <p:cNvSpPr/>
          <p:nvPr/>
        </p:nvSpPr>
        <p:spPr>
          <a:xfrm>
            <a:off x="1136073" y="2755429"/>
            <a:ext cx="9892145" cy="3627275"/>
          </a:xfrm>
          <a:prstGeom prst="rect">
            <a:avLst/>
          </a:prstGeom>
        </p:spPr>
        <p:txBody>
          <a:bodyPr wrap="square">
            <a:spAutoFit/>
          </a:bodyPr>
          <a:lstStyle/>
          <a:p>
            <a:pPr>
              <a:lnSpc>
                <a:spcPct val="106000"/>
              </a:lnSpc>
              <a:spcAft>
                <a:spcPts val="800"/>
              </a:spcAft>
            </a:pPr>
            <a:r>
              <a:rPr lang="es-ES" sz="2000" dirty="0">
                <a:solidFill>
                  <a:srgbClr val="000000"/>
                </a:solidFill>
                <a:latin typeface="Arial" panose="020B0604020202020204" pitchFamily="34" charset="0"/>
                <a:ea typeface="Calibri" panose="020F0502020204030204" pitchFamily="34" charset="0"/>
              </a:rPr>
              <a:t>Igualarlo a un puntero convencional</a:t>
            </a:r>
            <a:endParaRPr lang="es-ES" sz="2000" dirty="0">
              <a:effectLst/>
              <a:latin typeface="Times New Roman" panose="02020603050405020304" pitchFamily="18" charset="0"/>
              <a:ea typeface="Times New Roman" panose="02020603050405020304" pitchFamily="18" charset="0"/>
            </a:endParaRPr>
          </a:p>
          <a:p>
            <a:pPr>
              <a:lnSpc>
                <a:spcPct val="106000"/>
              </a:lnSpc>
              <a:spcAft>
                <a:spcPts val="0"/>
              </a:spcAft>
            </a:pPr>
            <a:r>
              <a:rPr lang="es-ES" sz="20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s-E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E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es-E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ES" sz="20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s-E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ES" sz="20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s-E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s-ES" sz="2000" dirty="0">
              <a:effectLst/>
              <a:latin typeface="Times New Roman" panose="02020603050405020304" pitchFamily="18" charset="0"/>
              <a:ea typeface="Times New Roman" panose="02020603050405020304" pitchFamily="18" charset="0"/>
            </a:endParaRPr>
          </a:p>
          <a:p>
            <a:pPr>
              <a:lnSpc>
                <a:spcPct val="106000"/>
              </a:lnSpc>
              <a:spcAft>
                <a:spcPts val="800"/>
              </a:spcAft>
            </a:pPr>
            <a:r>
              <a:rPr lang="es-E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std</a:t>
            </a:r>
            <a:r>
              <a:rPr lang="es-E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s-ES" sz="2000" dirty="0" err="1">
                <a:solidFill>
                  <a:srgbClr val="2B91AF"/>
                </a:solidFill>
                <a:latin typeface="Consolas" panose="020B0609020204030204" pitchFamily="49" charset="0"/>
                <a:ea typeface="Calibri" panose="020F0502020204030204" pitchFamily="34" charset="0"/>
                <a:cs typeface="Consolas" panose="020B0609020204030204" pitchFamily="49" charset="0"/>
              </a:rPr>
              <a:t>unique_ptr</a:t>
            </a:r>
            <a:r>
              <a:rPr lang="es-ES"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s-ES" sz="20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s-ES"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s-E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uptr</a:t>
            </a:r>
            <a:r>
              <a:rPr lang="es-E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s-E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es-E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ES" sz="2000" dirty="0">
                <a:solidFill>
                  <a:srgbClr val="008000"/>
                </a:solidFill>
                <a:latin typeface="Consolas" panose="020B0609020204030204" pitchFamily="49" charset="0"/>
                <a:ea typeface="Calibri" panose="020F0502020204030204" pitchFamily="34" charset="0"/>
                <a:cs typeface="Consolas" panose="020B0609020204030204" pitchFamily="49" charset="0"/>
              </a:rPr>
              <a:t>//error de compilación</a:t>
            </a:r>
            <a:endParaRPr lang="es-ES" sz="2000" dirty="0">
              <a:effectLst/>
              <a:latin typeface="Times New Roman" panose="02020603050405020304" pitchFamily="18" charset="0"/>
              <a:ea typeface="Times New Roman" panose="02020603050405020304" pitchFamily="18" charset="0"/>
            </a:endParaRPr>
          </a:p>
          <a:p>
            <a:pPr>
              <a:lnSpc>
                <a:spcPct val="106000"/>
              </a:lnSpc>
              <a:spcAft>
                <a:spcPts val="800"/>
              </a:spcAft>
            </a:pPr>
            <a:r>
              <a:rPr lang="es-ES" sz="2000" dirty="0">
                <a:solidFill>
                  <a:srgbClr val="000000"/>
                </a:solidFill>
                <a:latin typeface="Arial" panose="020B0604020202020204" pitchFamily="34" charset="0"/>
                <a:ea typeface="Calibri" panose="020F0502020204030204" pitchFamily="34" charset="0"/>
              </a:rPr>
              <a:t>Pasando el </a:t>
            </a:r>
            <a:r>
              <a:rPr lang="es-ES" sz="2000" i="1" dirty="0" err="1">
                <a:solidFill>
                  <a:srgbClr val="000000"/>
                </a:solidFill>
                <a:latin typeface="Arial" panose="020B0604020202020204" pitchFamily="34" charset="0"/>
                <a:ea typeface="Calibri" panose="020F0502020204030204" pitchFamily="34" charset="0"/>
              </a:rPr>
              <a:t>raw</a:t>
            </a:r>
            <a:r>
              <a:rPr lang="es-ES" sz="2000" i="1" dirty="0">
                <a:solidFill>
                  <a:srgbClr val="000000"/>
                </a:solidFill>
                <a:latin typeface="Arial" panose="020B0604020202020204" pitchFamily="34" charset="0"/>
                <a:ea typeface="Calibri" panose="020F0502020204030204" pitchFamily="34" charset="0"/>
              </a:rPr>
              <a:t> pointer</a:t>
            </a:r>
            <a:r>
              <a:rPr lang="es-ES" sz="2000" dirty="0">
                <a:solidFill>
                  <a:srgbClr val="000000"/>
                </a:solidFill>
                <a:latin typeface="Arial" panose="020B0604020202020204" pitchFamily="34" charset="0"/>
                <a:ea typeface="Calibri" panose="020F0502020204030204" pitchFamily="34" charset="0"/>
              </a:rPr>
              <a:t> al constructor</a:t>
            </a:r>
            <a:endParaRPr lang="es-ES" sz="2000" dirty="0">
              <a:effectLst/>
              <a:latin typeface="Times New Roman" panose="02020603050405020304" pitchFamily="18" charset="0"/>
              <a:ea typeface="Times New Roman" panose="02020603050405020304" pitchFamily="18" charset="0"/>
            </a:endParaRPr>
          </a:p>
          <a:p>
            <a:pPr>
              <a:lnSpc>
                <a:spcPct val="106000"/>
              </a:lnSpc>
              <a:spcAft>
                <a:spcPts val="0"/>
              </a:spcAft>
            </a:pPr>
            <a:r>
              <a:rPr lang="en-US" sz="20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s-ES" sz="2000" dirty="0">
              <a:effectLst/>
              <a:latin typeface="Times New Roman" panose="02020603050405020304" pitchFamily="18" charset="0"/>
              <a:ea typeface="Times New Roman" panose="02020603050405020304" pitchFamily="18" charset="0"/>
            </a:endParaRPr>
          </a:p>
          <a:p>
            <a:pPr>
              <a:lnSpc>
                <a:spcPct val="106000"/>
              </a:lnSpc>
              <a:spcAft>
                <a:spcPts val="800"/>
              </a:spcAft>
            </a:pP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std</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dirty="0" err="1">
                <a:solidFill>
                  <a:srgbClr val="2B91AF"/>
                </a:solidFill>
                <a:latin typeface="Consolas" panose="020B0609020204030204" pitchFamily="49" charset="0"/>
                <a:ea typeface="Calibri" panose="020F0502020204030204" pitchFamily="34" charset="0"/>
                <a:cs typeface="Consolas" panose="020B0609020204030204" pitchFamily="49" charset="0"/>
              </a:rPr>
              <a:t>unique_ptr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2000" dirty="0">
                <a:solidFill>
                  <a:srgbClr val="2B91AF"/>
                </a:solidFill>
                <a:latin typeface="Consolas" panose="020B0609020204030204" pitchFamily="49" charset="0"/>
                <a:ea typeface="Calibri" panose="020F0502020204030204" pitchFamily="34" charset="0"/>
                <a:cs typeface="Consolas" panose="020B0609020204030204" pitchFamily="49" charset="0"/>
              </a:rPr>
              <a:t>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uptr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8000"/>
                </a:solidFill>
                <a:latin typeface="Consolas" panose="020B0609020204030204" pitchFamily="49" charset="0"/>
                <a:ea typeface="Calibri" panose="020F0502020204030204" pitchFamily="34" charset="0"/>
                <a:cs typeface="Consolas" panose="020B0609020204030204" pitchFamily="49" charset="0"/>
              </a:rPr>
              <a:t>//CORRECTO</a:t>
            </a:r>
            <a:endParaRPr lang="es-ES" sz="2000" dirty="0">
              <a:effectLst/>
              <a:latin typeface="Times New Roman" panose="02020603050405020304" pitchFamily="18" charset="0"/>
              <a:ea typeface="Times New Roman" panose="02020603050405020304" pitchFamily="18" charset="0"/>
            </a:endParaRPr>
          </a:p>
          <a:p>
            <a:pPr>
              <a:lnSpc>
                <a:spcPct val="106000"/>
              </a:lnSpc>
              <a:spcAft>
                <a:spcPts val="800"/>
              </a:spcAft>
            </a:pPr>
            <a:r>
              <a:rPr lang="es-ES" sz="2000" dirty="0">
                <a:solidFill>
                  <a:srgbClr val="000000"/>
                </a:solidFill>
                <a:latin typeface="Arial" panose="020B0604020202020204" pitchFamily="34" charset="0"/>
                <a:ea typeface="Calibri" panose="020F0502020204030204" pitchFamily="34" charset="0"/>
              </a:rPr>
              <a:t>Llamar el método </a:t>
            </a:r>
            <a:r>
              <a:rPr lang="es-ES" sz="2000" i="1" dirty="0" err="1">
                <a:solidFill>
                  <a:srgbClr val="000000"/>
                </a:solidFill>
                <a:latin typeface="Arial" panose="020B0604020202020204" pitchFamily="34" charset="0"/>
                <a:ea typeface="Calibri" panose="020F0502020204030204" pitchFamily="34" charset="0"/>
              </a:rPr>
              <a:t>reset</a:t>
            </a:r>
            <a:r>
              <a:rPr lang="es-ES" sz="2000" dirty="0">
                <a:solidFill>
                  <a:srgbClr val="000000"/>
                </a:solidFill>
                <a:latin typeface="Arial" panose="020B0604020202020204" pitchFamily="34" charset="0"/>
                <a:ea typeface="Calibri" panose="020F0502020204030204" pitchFamily="34" charset="0"/>
              </a:rPr>
              <a:t> del </a:t>
            </a:r>
            <a:r>
              <a:rPr lang="es-ES" sz="2000" i="1" dirty="0" err="1">
                <a:solidFill>
                  <a:srgbClr val="000000"/>
                </a:solidFill>
                <a:latin typeface="Arial" panose="020B0604020202020204" pitchFamily="34" charset="0"/>
                <a:ea typeface="Calibri" panose="020F0502020204030204" pitchFamily="34" charset="0"/>
              </a:rPr>
              <a:t>unique_ptr</a:t>
            </a:r>
            <a:endParaRPr lang="es-ES" sz="2000" dirty="0">
              <a:effectLst/>
              <a:latin typeface="Times New Roman" panose="02020603050405020304" pitchFamily="18" charset="0"/>
              <a:ea typeface="Times New Roman" panose="02020603050405020304" pitchFamily="18" charset="0"/>
            </a:endParaRPr>
          </a:p>
          <a:p>
            <a:pPr>
              <a:lnSpc>
                <a:spcPct val="106000"/>
              </a:lnSpc>
              <a:spcAft>
                <a:spcPts val="800"/>
              </a:spcAft>
            </a:pPr>
            <a:r>
              <a:rPr lang="es-E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uptr.reset</a:t>
            </a:r>
            <a:r>
              <a:rPr lang="es-E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s-E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es-E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s-ES" sz="2000" dirty="0">
                <a:solidFill>
                  <a:srgbClr val="008000"/>
                </a:solidFill>
                <a:latin typeface="Consolas" panose="020B0609020204030204" pitchFamily="49" charset="0"/>
                <a:ea typeface="Calibri" panose="020F0502020204030204" pitchFamily="34" charset="0"/>
                <a:cs typeface="Consolas" panose="020B0609020204030204" pitchFamily="49" charset="0"/>
              </a:rPr>
              <a:t>//CORRECTO</a:t>
            </a:r>
          </a:p>
          <a:p>
            <a:pPr>
              <a:lnSpc>
                <a:spcPct val="106000"/>
              </a:lnSpc>
              <a:spcAft>
                <a:spcPts val="800"/>
              </a:spcAft>
            </a:pPr>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UPTR = std::</a:t>
            </a:r>
            <a:r>
              <a:rPr lang="en-US" sz="2000" dirty="0" err="1">
                <a:solidFill>
                  <a:srgbClr val="000000"/>
                </a:solidFill>
                <a:latin typeface="Consolas" panose="020B0609020204030204" pitchFamily="49" charset="0"/>
              </a:rPr>
              <a:t>make_unique</a:t>
            </a:r>
            <a:r>
              <a:rPr lang="en-US" sz="2000" dirty="0">
                <a:solidFill>
                  <a:srgbClr val="000000"/>
                </a:solidFill>
                <a:latin typeface="Consolas" panose="020B0609020204030204" pitchFamily="49" charset="0"/>
              </a:rPr>
              <a:t>&lt;</a:t>
            </a:r>
            <a:r>
              <a:rPr lang="en-US" sz="2000" dirty="0" err="1">
                <a:solidFill>
                  <a:srgbClr val="2B91AF"/>
                </a:solidFill>
                <a:latin typeface="Consolas" panose="020B0609020204030204" pitchFamily="49" charset="0"/>
              </a:rPr>
              <a:t>MyClass</a:t>
            </a:r>
            <a:r>
              <a:rPr lang="en-US" sz="2000" dirty="0">
                <a:solidFill>
                  <a:srgbClr val="000000"/>
                </a:solidFill>
                <a:latin typeface="Consolas" panose="020B0609020204030204" pitchFamily="49" charset="0"/>
              </a:rPr>
              <a:t>&gt;(41,2);  </a:t>
            </a:r>
            <a:r>
              <a:rPr lang="en-US" sz="2000" dirty="0">
                <a:solidFill>
                  <a:schemeClr val="accent6">
                    <a:lumMod val="75000"/>
                  </a:schemeClr>
                </a:solidFill>
                <a:latin typeface="Consolas" panose="020B0609020204030204" pitchFamily="49" charset="0"/>
              </a:rPr>
              <a:t>//RECOMENDADO</a:t>
            </a:r>
            <a:endParaRPr lang="es-ES" sz="20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357880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1064</TotalTime>
  <Words>4758</Words>
  <Application>Microsoft Office PowerPoint</Application>
  <PresentationFormat>Widescreen</PresentationFormat>
  <Paragraphs>601</Paragraphs>
  <Slides>57</Slides>
  <Notes>31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57</vt:i4>
      </vt:variant>
    </vt:vector>
  </HeadingPairs>
  <TitlesOfParts>
    <vt:vector size="66" baseType="lpstr">
      <vt:lpstr>Arial</vt:lpstr>
      <vt:lpstr>Calibri</vt:lpstr>
      <vt:lpstr>Calibri Light</vt:lpstr>
      <vt:lpstr>Consolas</vt:lpstr>
      <vt:lpstr>Courier New</vt:lpstr>
      <vt:lpstr>Symbol</vt:lpstr>
      <vt:lpstr>Times New Roman</vt:lpstr>
      <vt:lpstr>Office Theme</vt:lpstr>
      <vt:lpstr>Storyboard Layouts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Wendy</dc:creator>
  <cp:lastModifiedBy>Lise</cp:lastModifiedBy>
  <cp:revision>48</cp:revision>
  <dcterms:created xsi:type="dcterms:W3CDTF">2020-02-21T18:06:57Z</dcterms:created>
  <dcterms:modified xsi:type="dcterms:W3CDTF">2020-02-27T15:00:55Z</dcterms:modified>
</cp:coreProperties>
</file>