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sldIdLst>
    <p:sldId id="256" r:id="rId2"/>
    <p:sldId id="294" r:id="rId3"/>
    <p:sldId id="295" r:id="rId4"/>
    <p:sldId id="308" r:id="rId5"/>
    <p:sldId id="296" r:id="rId6"/>
    <p:sldId id="297" r:id="rId7"/>
    <p:sldId id="298" r:id="rId8"/>
    <p:sldId id="299" r:id="rId9"/>
    <p:sldId id="300" r:id="rId10"/>
    <p:sldId id="302" r:id="rId11"/>
    <p:sldId id="303" r:id="rId12"/>
    <p:sldId id="263" r:id="rId13"/>
    <p:sldId id="264" r:id="rId14"/>
    <p:sldId id="265" r:id="rId15"/>
    <p:sldId id="304" r:id="rId16"/>
    <p:sldId id="305" r:id="rId17"/>
    <p:sldId id="306" r:id="rId18"/>
    <p:sldId id="307" r:id="rId19"/>
    <p:sldId id="258" r:id="rId20"/>
    <p:sldId id="260" r:id="rId21"/>
    <p:sldId id="259" r:id="rId22"/>
    <p:sldId id="261" r:id="rId23"/>
    <p:sldId id="262"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13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6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06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99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54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83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77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86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58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1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3/3/2020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75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77369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9756" y="1126435"/>
            <a:ext cx="6971566" cy="1749288"/>
          </a:xfrm>
        </p:spPr>
        <p:txBody>
          <a:bodyPr>
            <a:normAutofit/>
          </a:bodyPr>
          <a:lstStyle/>
          <a:p>
            <a:r>
              <a:rPr lang="es-MX" sz="5400" b="1" i="1" dirty="0">
                <a:latin typeface="Bahnschrift SemiBold" panose="020B0502040204020203" pitchFamily="34" charset="0"/>
                <a:cs typeface="Calibri" panose="020F0502020204030204" pitchFamily="34" charset="0"/>
              </a:rPr>
              <a:t>S</a:t>
            </a:r>
            <a:r>
              <a:rPr lang="es-MX" sz="5400" i="1" dirty="0">
                <a:latin typeface="Bahnschrift SemiBold" panose="020B0502040204020203" pitchFamily="34" charset="0"/>
                <a:cs typeface="Calibri" panose="020F0502020204030204" pitchFamily="34" charset="0"/>
              </a:rPr>
              <a:t>eminario C++</a:t>
            </a:r>
            <a:br>
              <a:rPr lang="es-MX" sz="4400" i="1" dirty="0">
                <a:latin typeface="Bahnschrift SemiBold" panose="020B0502040204020203" pitchFamily="34" charset="0"/>
                <a:cs typeface="Calibri" panose="020F0502020204030204" pitchFamily="34" charset="0"/>
              </a:rPr>
            </a:br>
            <a:r>
              <a:rPr lang="es-MX" sz="3200" i="1" dirty="0">
                <a:latin typeface="Bahnschrift SemiBold" panose="020B0502040204020203" pitchFamily="34" charset="0"/>
                <a:cs typeface="Calibri" panose="020F0502020204030204" pitchFamily="34" charset="0"/>
              </a:rPr>
              <a:t>Meta-programación</a:t>
            </a:r>
            <a:endParaRPr lang="en-US" sz="4400" i="1" dirty="0">
              <a:latin typeface="Bahnschrift SemiBold" panose="020B0502040204020203" pitchFamily="34" charset="0"/>
              <a:cs typeface="Calibri" panose="020F0502020204030204" pitchFamily="34" charset="0"/>
            </a:endParaRPr>
          </a:p>
        </p:txBody>
      </p:sp>
      <p:sp>
        <p:nvSpPr>
          <p:cNvPr id="3" name="Subtitle 2"/>
          <p:cNvSpPr>
            <a:spLocks noGrp="1"/>
          </p:cNvSpPr>
          <p:nvPr>
            <p:ph type="subTitle" idx="1"/>
          </p:nvPr>
        </p:nvSpPr>
        <p:spPr>
          <a:xfrm>
            <a:off x="2824920" y="3617843"/>
            <a:ext cx="6385342" cy="2385391"/>
          </a:xfrm>
        </p:spPr>
        <p:txBody>
          <a:bodyPr>
            <a:normAutofit fontScale="85000" lnSpcReduction="20000"/>
          </a:bodyPr>
          <a:lstStyle/>
          <a:p>
            <a:pPr algn="l"/>
            <a:r>
              <a:rPr lang="en-US" sz="2300" b="1" i="1" dirty="0">
                <a:latin typeface="Bahnschrift SemiBold" panose="020B0502040204020203" pitchFamily="34" charset="0"/>
              </a:rPr>
              <a:t>Equipo 4:</a:t>
            </a:r>
          </a:p>
          <a:p>
            <a:pPr marL="342900" indent="-342900" algn="l">
              <a:buFont typeface="Arial" panose="020B0604020202020204" pitchFamily="34" charset="0"/>
              <a:buChar char="•"/>
            </a:pPr>
            <a:r>
              <a:rPr lang="en-US" i="1" dirty="0">
                <a:latin typeface="Bahnschrift SemiBold" panose="020B0502040204020203" pitchFamily="34" charset="0"/>
              </a:rPr>
              <a:t>Laura Brito Guerrero</a:t>
            </a:r>
          </a:p>
          <a:p>
            <a:pPr marL="342900" indent="-342900" algn="l">
              <a:buFont typeface="Arial" panose="020B0604020202020204" pitchFamily="34" charset="0"/>
              <a:buChar char="•"/>
            </a:pPr>
            <a:r>
              <a:rPr lang="en-US" i="1" dirty="0">
                <a:latin typeface="Bahnschrift SemiBold" panose="020B0502040204020203" pitchFamily="34" charset="0"/>
              </a:rPr>
              <a:t>Sheyla Cruz Castro</a:t>
            </a:r>
          </a:p>
          <a:p>
            <a:pPr marL="342900" indent="-342900" algn="l">
              <a:buFont typeface="Arial" panose="020B0604020202020204" pitchFamily="34" charset="0"/>
              <a:buChar char="•"/>
            </a:pPr>
            <a:r>
              <a:rPr lang="en-US" i="1" dirty="0">
                <a:latin typeface="Bahnschrift SemiBold" panose="020B0502040204020203" pitchFamily="34" charset="0"/>
              </a:rPr>
              <a:t>Ariel Huerta Martin</a:t>
            </a:r>
          </a:p>
          <a:p>
            <a:pPr marL="342900" indent="-342900" algn="l">
              <a:buFont typeface="Arial" panose="020B0604020202020204" pitchFamily="34" charset="0"/>
              <a:buChar char="•"/>
            </a:pPr>
            <a:r>
              <a:rPr lang="en-US" i="1" dirty="0">
                <a:latin typeface="Bahnschrift SemiBold" panose="020B0502040204020203" pitchFamily="34" charset="0"/>
              </a:rPr>
              <a:t>Julio  Daniel Gambe Alcorta</a:t>
            </a:r>
          </a:p>
          <a:p>
            <a:pPr marL="342900" indent="-342900" algn="l">
              <a:buFont typeface="Arial" panose="020B0604020202020204" pitchFamily="34" charset="0"/>
              <a:buChar char="•"/>
            </a:pPr>
            <a:r>
              <a:rPr lang="en-US" i="1" dirty="0">
                <a:latin typeface="Bahnschrift SemiBold" panose="020B0502040204020203" pitchFamily="34" charset="0"/>
              </a:rPr>
              <a:t>Pablo Antonio de armas</a:t>
            </a:r>
          </a:p>
        </p:txBody>
      </p:sp>
    </p:spTree>
    <p:extLst>
      <p:ext uri="{BB962C8B-B14F-4D97-AF65-F5344CB8AC3E}">
        <p14:creationId xmlns:p14="http://schemas.microsoft.com/office/powerpoint/2010/main" val="407414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5"/>
          <p:cNvSpPr>
            <a:spLocks noGrp="1"/>
          </p:cNvSpPr>
          <p:nvPr>
            <p:ph type="title" idx="4294967295"/>
          </p:nvPr>
        </p:nvSpPr>
        <p:spPr>
          <a:xfrm>
            <a:off x="1451800" y="314533"/>
            <a:ext cx="9604375"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
        <p:nvSpPr>
          <p:cNvPr id="5" name="Content Placeholder 2"/>
          <p:cNvSpPr>
            <a:spLocks noGrp="1"/>
          </p:cNvSpPr>
          <p:nvPr>
            <p:ph idx="4294967295"/>
          </p:nvPr>
        </p:nvSpPr>
        <p:spPr>
          <a:xfrm>
            <a:off x="371061" y="1363870"/>
            <a:ext cx="6040438" cy="957263"/>
          </a:xfrm>
        </p:spPr>
        <p:txBody>
          <a:bodyPr>
            <a:normAutofit fontScale="92500" lnSpcReduction="20000"/>
          </a:bodyPr>
          <a:lstStyle/>
          <a:p>
            <a:r>
              <a:rPr lang="es-ES" sz="2800" dirty="0"/>
              <a:t>Veamos otros ejemplos:</a:t>
            </a:r>
            <a:br>
              <a:rPr lang="es-ES" sz="2800" dirty="0"/>
            </a:br>
            <a:endParaRPr lang="en-US" sz="2800" dirty="0"/>
          </a:p>
        </p:txBody>
      </p:sp>
      <p:pic>
        <p:nvPicPr>
          <p:cNvPr id="3" name="Picture 2"/>
          <p:cNvPicPr>
            <a:picLocks noChangeAspect="1"/>
          </p:cNvPicPr>
          <p:nvPr/>
        </p:nvPicPr>
        <p:blipFill>
          <a:blip r:embed="rId2"/>
          <a:stretch>
            <a:fillRect/>
          </a:stretch>
        </p:blipFill>
        <p:spPr>
          <a:xfrm>
            <a:off x="1825635" y="2124222"/>
            <a:ext cx="8856703" cy="3347749"/>
          </a:xfrm>
          <a:prstGeom prst="rect">
            <a:avLst/>
          </a:prstGeom>
        </p:spPr>
      </p:pic>
    </p:spTree>
    <p:extLst>
      <p:ext uri="{BB962C8B-B14F-4D97-AF65-F5344CB8AC3E}">
        <p14:creationId xmlns:p14="http://schemas.microsoft.com/office/powerpoint/2010/main" val="426772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059" y="1262170"/>
            <a:ext cx="10750550" cy="1546225"/>
          </a:xfrm>
        </p:spPr>
        <p:txBody>
          <a:bodyPr>
            <a:normAutofit/>
          </a:bodyPr>
          <a:lstStyle/>
          <a:p>
            <a:pPr>
              <a:buFont typeface="Wingdings" panose="05000000000000000000" pitchFamily="2" charset="2"/>
              <a:buChar char="q"/>
            </a:pPr>
            <a:r>
              <a:rPr lang="es-ES" sz="2800" dirty="0"/>
              <a:t> No sólo las clases pueden templetizarse, también las funciones y los miembros de clases pueden templetizarse y especializarse. </a:t>
            </a:r>
            <a:br>
              <a:rPr lang="es-ES" dirty="0"/>
            </a:br>
            <a:endParaRPr lang="en-US" dirty="0"/>
          </a:p>
        </p:txBody>
      </p:sp>
      <p:sp>
        <p:nvSpPr>
          <p:cNvPr id="4" name="Title 15"/>
          <p:cNvSpPr>
            <a:spLocks noGrp="1"/>
          </p:cNvSpPr>
          <p:nvPr>
            <p:ph type="title" idx="4294967295"/>
          </p:nvPr>
        </p:nvSpPr>
        <p:spPr>
          <a:xfrm>
            <a:off x="1451822" y="212833"/>
            <a:ext cx="9602787"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pic>
        <p:nvPicPr>
          <p:cNvPr id="5" name="Picture 4"/>
          <p:cNvPicPr>
            <a:picLocks noChangeAspect="1"/>
          </p:cNvPicPr>
          <p:nvPr/>
        </p:nvPicPr>
        <p:blipFill>
          <a:blip r:embed="rId2"/>
          <a:stretch>
            <a:fillRect/>
          </a:stretch>
        </p:blipFill>
        <p:spPr>
          <a:xfrm>
            <a:off x="3647234" y="3019411"/>
            <a:ext cx="5211962" cy="2233697"/>
          </a:xfrm>
          <a:prstGeom prst="rect">
            <a:avLst/>
          </a:prstGeom>
        </p:spPr>
      </p:pic>
    </p:spTree>
    <p:extLst>
      <p:ext uri="{BB962C8B-B14F-4D97-AF65-F5344CB8AC3E}">
        <p14:creationId xmlns:p14="http://schemas.microsoft.com/office/powerpoint/2010/main" val="266842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885250" y="1815548"/>
            <a:ext cx="4081462" cy="3154017"/>
          </a:xfrm>
        </p:spPr>
        <p:txBody>
          <a:bodyPr>
            <a:normAutofit fontScale="92500"/>
          </a:bodyPr>
          <a:lstStyle/>
          <a:p>
            <a:r>
              <a:rPr lang="es-ES" sz="2400" dirty="0"/>
              <a:t>Para esto el compilador va sustituyendo los </a:t>
            </a:r>
            <a:r>
              <a:rPr lang="es-ES" sz="2400" i="1" dirty="0"/>
              <a:t>templates </a:t>
            </a:r>
            <a:r>
              <a:rPr lang="es-ES" sz="2400" dirty="0"/>
              <a:t>hasta llegar a los casos base y a partir de ahí regresa sumando los valores hasta llegar al primer llamado, retornando el resultado final.</a:t>
            </a:r>
            <a:endParaRPr lang="en-US" sz="2400" dirty="0"/>
          </a:p>
          <a:p>
            <a:endParaRPr lang="en-US" dirty="0"/>
          </a:p>
        </p:txBody>
      </p:sp>
      <p:sp>
        <p:nvSpPr>
          <p:cNvPr id="8" name="Title 15"/>
          <p:cNvSpPr>
            <a:spLocks noGrp="1"/>
          </p:cNvSpPr>
          <p:nvPr>
            <p:ph type="title" idx="4294967295"/>
          </p:nvPr>
        </p:nvSpPr>
        <p:spPr>
          <a:xfrm>
            <a:off x="1448042" y="204303"/>
            <a:ext cx="9604375" cy="1611245"/>
          </a:xfrm>
        </p:spPr>
        <p:txBody>
          <a:bodyPr>
            <a:normAutofit fontScale="90000"/>
          </a:bodyPr>
          <a:lstStyle/>
          <a:p>
            <a:r>
              <a:rPr lang="en-US" dirty="0"/>
              <a:t>	     		 </a:t>
            </a:r>
            <a:r>
              <a:rPr lang="en-US" sz="6000" b="1" dirty="0">
                <a:latin typeface="Bahnschrift SemiBold" panose="020B0502040204020203" pitchFamily="34" charset="0"/>
              </a:rPr>
              <a:t>Templates</a:t>
            </a:r>
            <a:br>
              <a:rPr lang="en-US" sz="4900" b="1" dirty="0">
                <a:latin typeface="Bahnschrift SemiBold" panose="020B0502040204020203" pitchFamily="34" charset="0"/>
              </a:rPr>
            </a:br>
            <a:r>
              <a:rPr lang="en-US" sz="4400" b="1" dirty="0">
                <a:latin typeface="Bahnschrift SemiBold" panose="020B0502040204020203" pitchFamily="34" charset="0"/>
              </a:rPr>
              <a:t>               Fibonacci Con 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
        <p:nvSpPr>
          <p:cNvPr id="5" name="Content Placeholder 2"/>
          <p:cNvSpPr txBox="1">
            <a:spLocks/>
          </p:cNvSpPr>
          <p:nvPr/>
        </p:nvSpPr>
        <p:spPr>
          <a:xfrm>
            <a:off x="278296" y="5092505"/>
            <a:ext cx="7416732" cy="1089378"/>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2400" dirty="0"/>
              <a:t>Nota: Es importante tener en cuenta que los </a:t>
            </a:r>
            <a:r>
              <a:rPr lang="es-ES" sz="2400" i="1" dirty="0"/>
              <a:t>templates</a:t>
            </a:r>
            <a:r>
              <a:rPr lang="es-ES" sz="2400" dirty="0"/>
              <a:t> no se pueden relacionar con variables que no sean constantes, pues se necesita determinar su valor en compilación.</a:t>
            </a:r>
            <a:endParaRPr lang="en-US" sz="2400" dirty="0"/>
          </a:p>
          <a:p>
            <a:endParaRPr lang="en-US" dirty="0"/>
          </a:p>
        </p:txBody>
      </p:sp>
      <p:pic>
        <p:nvPicPr>
          <p:cNvPr id="4" name="Picture 3"/>
          <p:cNvPicPr>
            <a:picLocks noChangeAspect="1"/>
          </p:cNvPicPr>
          <p:nvPr/>
        </p:nvPicPr>
        <p:blipFill>
          <a:blip r:embed="rId2"/>
          <a:stretch>
            <a:fillRect/>
          </a:stretch>
        </p:blipFill>
        <p:spPr>
          <a:xfrm>
            <a:off x="1010964" y="1587743"/>
            <a:ext cx="6684064" cy="3504762"/>
          </a:xfrm>
          <a:prstGeom prst="rect">
            <a:avLst/>
          </a:prstGeom>
        </p:spPr>
      </p:pic>
    </p:spTree>
    <p:extLst>
      <p:ext uri="{BB962C8B-B14F-4D97-AF65-F5344CB8AC3E}">
        <p14:creationId xmlns:p14="http://schemas.microsoft.com/office/powerpoint/2010/main" val="36154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7515" y="1965325"/>
            <a:ext cx="10995025" cy="3451225"/>
          </a:xfrm>
        </p:spPr>
        <p:txBody>
          <a:bodyPr/>
          <a:lstStyle/>
          <a:p>
            <a:pPr>
              <a:buFont typeface="Wingdings" panose="05000000000000000000" pitchFamily="2" charset="2"/>
              <a:buChar char="q"/>
            </a:pPr>
            <a:r>
              <a:rPr lang="es-ES" dirty="0"/>
              <a:t>  </a:t>
            </a:r>
            <a:r>
              <a:rPr lang="es-ES" sz="2800" dirty="0"/>
              <a:t>Es una técnica de transformación de ciclos que ayuda a optimizar el tiempo de ejecución de un programa. Básicamente remueve o reduce las iteraciones.</a:t>
            </a:r>
          </a:p>
          <a:p>
            <a:pPr>
              <a:buFont typeface="Wingdings" panose="05000000000000000000" pitchFamily="2" charset="2"/>
              <a:buChar char="q"/>
            </a:pPr>
            <a:r>
              <a:rPr lang="es-US" sz="2800" dirty="0"/>
              <a:t>Uno de los ejemplos más ilustrativos del funcionamiento de la </a:t>
            </a:r>
            <a:r>
              <a:rPr lang="es-US" sz="2800" b="1" i="1" dirty="0"/>
              <a:t>metaprogramación</a:t>
            </a:r>
            <a:r>
              <a:rPr lang="es-US" sz="2800" dirty="0"/>
              <a:t> es el desenrollado de un ciclo.</a:t>
            </a:r>
            <a:endParaRPr lang="en-US" sz="2800" dirty="0"/>
          </a:p>
        </p:txBody>
      </p:sp>
      <p:sp>
        <p:nvSpPr>
          <p:cNvPr id="6" name="Title 15"/>
          <p:cNvSpPr>
            <a:spLocks noGrp="1"/>
          </p:cNvSpPr>
          <p:nvPr>
            <p:ph type="title" idx="4294967295"/>
          </p:nvPr>
        </p:nvSpPr>
        <p:spPr>
          <a:xfrm>
            <a:off x="1032841" y="149018"/>
            <a:ext cx="9604375" cy="1626773"/>
          </a:xfrm>
        </p:spPr>
        <p:txBody>
          <a:bodyPr>
            <a:normAutofit fontScale="90000"/>
          </a:bodyPr>
          <a:lstStyle/>
          <a:p>
            <a:r>
              <a:rPr lang="en-US" dirty="0"/>
              <a:t>	     		</a:t>
            </a:r>
            <a:r>
              <a:rPr lang="en-US" sz="4000" dirty="0"/>
              <a:t>  </a:t>
            </a:r>
            <a:r>
              <a:rPr lang="en-US" sz="6000" b="1" dirty="0">
                <a:latin typeface="Bahnschrift SemiBold" panose="020B0502040204020203" pitchFamily="34" charset="0"/>
              </a:rPr>
              <a:t>Templates</a:t>
            </a:r>
            <a:br>
              <a:rPr lang="en-US" sz="6000" b="1" dirty="0">
                <a:latin typeface="Bahnschrift SemiBold" panose="020B0502040204020203" pitchFamily="34" charset="0"/>
              </a:rPr>
            </a:br>
            <a:r>
              <a:rPr lang="en-US" sz="5300" b="1" dirty="0">
                <a:latin typeface="Bahnschrift SemiBold" panose="020B0502040204020203" pitchFamily="34" charset="0"/>
              </a:rPr>
              <a:t>                          </a:t>
            </a:r>
            <a:r>
              <a:rPr lang="en-US" sz="4400" b="1" dirty="0">
                <a:latin typeface="Bahnschrift SemiBold" panose="020B0502040204020203" pitchFamily="34" charset="0"/>
              </a:rPr>
              <a:t> Loop Unrolling</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3174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013470"/>
            <a:ext cx="11002963" cy="896937"/>
          </a:xfrm>
        </p:spPr>
        <p:txBody>
          <a:bodyPr>
            <a:normAutofit/>
          </a:bodyPr>
          <a:lstStyle/>
          <a:p>
            <a:r>
              <a:rPr lang="es-ES" dirty="0"/>
              <a:t>Nota: Para esto se necesita más de un </a:t>
            </a:r>
            <a:r>
              <a:rPr lang="es-ES" i="1" dirty="0"/>
              <a:t>template</a:t>
            </a:r>
            <a:r>
              <a:rPr lang="es-ES" dirty="0"/>
              <a:t>, el segundo caso funciona como caso base y de ahí en adelante el compilador se encarga de la sumatoria.</a:t>
            </a:r>
            <a:endParaRPr lang="en-US" dirty="0"/>
          </a:p>
        </p:txBody>
      </p:sp>
      <p:sp>
        <p:nvSpPr>
          <p:cNvPr id="5" name="Content Placeholder 2"/>
          <p:cNvSpPr txBox="1">
            <a:spLocks/>
          </p:cNvSpPr>
          <p:nvPr/>
        </p:nvSpPr>
        <p:spPr>
          <a:xfrm>
            <a:off x="3788067" y="2895389"/>
            <a:ext cx="2693701" cy="61526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US" sz="2400" dirty="0"/>
              <a:t>Quedaría así:</a:t>
            </a:r>
            <a:endParaRPr lang="en-US" sz="2800" dirty="0"/>
          </a:p>
        </p:txBody>
      </p:sp>
      <p:cxnSp>
        <p:nvCxnSpPr>
          <p:cNvPr id="14" name="Connector: Elbow 13"/>
          <p:cNvCxnSpPr>
            <a:cxnSpLocks/>
          </p:cNvCxnSpPr>
          <p:nvPr/>
        </p:nvCxnSpPr>
        <p:spPr>
          <a:xfrm>
            <a:off x="4378849" y="3516446"/>
            <a:ext cx="1325218" cy="834196"/>
          </a:xfrm>
          <a:prstGeom prst="bentConnector3">
            <a:avLst>
              <a:gd name="adj1" fmla="val 72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51953" y="1373503"/>
            <a:ext cx="11003232" cy="796047"/>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US" sz="2400" dirty="0"/>
              <a:t>Por ejemplo, se quiere representar con </a:t>
            </a:r>
            <a:r>
              <a:rPr lang="es-US" sz="2400" i="1" dirty="0"/>
              <a:t>templates</a:t>
            </a:r>
            <a:r>
              <a:rPr lang="es-US" sz="2400" dirty="0"/>
              <a:t> el comportamiento del siguiente ciclo:</a:t>
            </a:r>
            <a:endParaRPr lang="en-US" sz="2400" dirty="0"/>
          </a:p>
        </p:txBody>
      </p:sp>
      <p:sp>
        <p:nvSpPr>
          <p:cNvPr id="9" name="Title 15"/>
          <p:cNvSpPr txBox="1">
            <a:spLocks/>
          </p:cNvSpPr>
          <p:nvPr/>
        </p:nvSpPr>
        <p:spPr>
          <a:xfrm>
            <a:off x="1119372" y="251304"/>
            <a:ext cx="9604375" cy="1626773"/>
          </a:xfrm>
          <a:prstGeom prst="rect">
            <a:avLst/>
          </a:prstGeom>
        </p:spPr>
        <p:txBody>
          <a:bodyPr vert="horz" lIns="91440" tIns="45720" rIns="91440" bIns="45720" rtlCol="0" anchor="t">
            <a:normAutofit fontScale="7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	     		</a:t>
            </a:r>
            <a:r>
              <a:rPr lang="en-US" sz="4000" dirty="0"/>
              <a:t>  </a:t>
            </a:r>
            <a:r>
              <a:rPr lang="en-US" sz="6000" b="1" dirty="0">
                <a:latin typeface="Bahnschrift SemiBold" panose="020B0502040204020203" pitchFamily="34" charset="0"/>
              </a:rPr>
              <a:t>Templates</a:t>
            </a:r>
            <a:br>
              <a:rPr lang="en-US" sz="6000" b="1" dirty="0">
                <a:latin typeface="Bahnschrift SemiBold" panose="020B0502040204020203" pitchFamily="34" charset="0"/>
              </a:rPr>
            </a:br>
            <a:r>
              <a:rPr lang="en-US" sz="5300" b="1" dirty="0">
                <a:latin typeface="Bahnschrift SemiBold" panose="020B0502040204020203" pitchFamily="34" charset="0"/>
              </a:rPr>
              <a:t>                               </a:t>
            </a:r>
            <a:r>
              <a:rPr lang="en-US" sz="4400" b="1" dirty="0">
                <a:latin typeface="Bahnschrift SemiBold" panose="020B0502040204020203" pitchFamily="34" charset="0"/>
              </a:rPr>
              <a:t> Loop Unrolling</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pic>
        <p:nvPicPr>
          <p:cNvPr id="6" name="Picture 5"/>
          <p:cNvPicPr>
            <a:picLocks noChangeAspect="1"/>
          </p:cNvPicPr>
          <p:nvPr/>
        </p:nvPicPr>
        <p:blipFill>
          <a:blip r:embed="rId2"/>
          <a:stretch>
            <a:fillRect/>
          </a:stretch>
        </p:blipFill>
        <p:spPr>
          <a:xfrm>
            <a:off x="624392" y="2832378"/>
            <a:ext cx="3364686" cy="1130755"/>
          </a:xfrm>
          <a:prstGeom prst="rect">
            <a:avLst/>
          </a:prstGeom>
        </p:spPr>
      </p:pic>
      <p:pic>
        <p:nvPicPr>
          <p:cNvPr id="8" name="Picture 7"/>
          <p:cNvPicPr>
            <a:picLocks noChangeAspect="1"/>
          </p:cNvPicPr>
          <p:nvPr/>
        </p:nvPicPr>
        <p:blipFill>
          <a:blip r:embed="rId3"/>
          <a:stretch>
            <a:fillRect/>
          </a:stretch>
        </p:blipFill>
        <p:spPr>
          <a:xfrm>
            <a:off x="6093838" y="2233966"/>
            <a:ext cx="5831734" cy="2327578"/>
          </a:xfrm>
          <a:prstGeom prst="rect">
            <a:avLst/>
          </a:prstGeom>
        </p:spPr>
      </p:pic>
    </p:spTree>
    <p:extLst>
      <p:ext uri="{BB962C8B-B14F-4D97-AF65-F5344CB8AC3E}">
        <p14:creationId xmlns:p14="http://schemas.microsoft.com/office/powerpoint/2010/main" val="138653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2597" y="1334329"/>
            <a:ext cx="11349038" cy="4655654"/>
          </a:xfrm>
        </p:spPr>
        <p:txBody>
          <a:bodyPr>
            <a:normAutofit fontScale="85000" lnSpcReduction="10000"/>
          </a:bodyPr>
          <a:lstStyle/>
          <a:p>
            <a:pPr>
              <a:buFont typeface="Wingdings" panose="05000000000000000000" pitchFamily="2" charset="2"/>
              <a:buChar char="q"/>
            </a:pPr>
            <a:r>
              <a:rPr lang="es-ES" sz="2800" b="1" dirty="0"/>
              <a:t> Template Metaprogramming (TMP) </a:t>
            </a:r>
            <a:r>
              <a:rPr lang="es-ES" sz="2800" dirty="0"/>
              <a:t>es una técnica de metaprogramación en la que un compilador utiliza los </a:t>
            </a:r>
            <a:r>
              <a:rPr lang="es-ES" sz="2800" i="1" dirty="0"/>
              <a:t>templates </a:t>
            </a:r>
            <a:r>
              <a:rPr lang="es-ES" sz="2800" dirty="0"/>
              <a:t>para generar código fuente temporal, que el compilador combina con el resto de código fuente y luego es compilado. </a:t>
            </a:r>
          </a:p>
          <a:p>
            <a:pPr>
              <a:buFont typeface="Wingdings" panose="05000000000000000000" pitchFamily="2" charset="2"/>
              <a:buChar char="q"/>
            </a:pPr>
            <a:r>
              <a:rPr lang="es-ES" sz="2800" dirty="0"/>
              <a:t> El resultado de estos </a:t>
            </a:r>
            <a:r>
              <a:rPr lang="es-ES" sz="2800" i="1" dirty="0"/>
              <a:t>templates </a:t>
            </a:r>
            <a:r>
              <a:rPr lang="es-ES" sz="2800" dirty="0"/>
              <a:t>incluye constantes calculadas en tiempo de compilación, síntesis de nuevos tipos de datos y funciones. </a:t>
            </a:r>
          </a:p>
          <a:p>
            <a:pPr>
              <a:buFont typeface="Wingdings" panose="05000000000000000000" pitchFamily="2" charset="2"/>
              <a:buChar char="q"/>
            </a:pPr>
            <a:r>
              <a:rPr lang="es-ES" sz="2800" dirty="0"/>
              <a:t> El uso de </a:t>
            </a:r>
            <a:r>
              <a:rPr lang="es-ES" sz="2800" i="1" dirty="0"/>
              <a:t>templates </a:t>
            </a:r>
            <a:r>
              <a:rPr lang="es-ES" sz="2800" dirty="0"/>
              <a:t>puede considerarse como una ejecución en tiempo de compilación. </a:t>
            </a:r>
          </a:p>
          <a:p>
            <a:pPr>
              <a:buFont typeface="Wingdings" panose="05000000000000000000" pitchFamily="2" charset="2"/>
              <a:buChar char="q"/>
            </a:pPr>
            <a:r>
              <a:rPr lang="es-ES" sz="2800" dirty="0"/>
              <a:t> La técnica es utilizada por varios lenguajes, el más conocido es </a:t>
            </a:r>
            <a:r>
              <a:rPr lang="es-ES" sz="2800" i="1" dirty="0"/>
              <a:t>C++ </a:t>
            </a:r>
            <a:r>
              <a:rPr lang="es-ES" sz="2800" dirty="0"/>
              <a:t>pero también </a:t>
            </a:r>
            <a:r>
              <a:rPr lang="es-ES" sz="2800" i="1" dirty="0"/>
              <a:t>Curl , D  </a:t>
            </a:r>
            <a:r>
              <a:rPr lang="es-ES" sz="2800" dirty="0"/>
              <a:t>y </a:t>
            </a:r>
            <a:r>
              <a:rPr lang="es-ES" sz="2800" i="1" dirty="0"/>
              <a:t>XL .</a:t>
            </a:r>
            <a:br>
              <a:rPr lang="es-ES" dirty="0"/>
            </a:br>
            <a:endParaRPr lang="en-US" dirty="0"/>
          </a:p>
        </p:txBody>
      </p:sp>
      <p:sp>
        <p:nvSpPr>
          <p:cNvPr id="4" name="Title 15"/>
          <p:cNvSpPr>
            <a:spLocks noGrp="1"/>
          </p:cNvSpPr>
          <p:nvPr>
            <p:ph type="title" idx="4294967295"/>
          </p:nvPr>
        </p:nvSpPr>
        <p:spPr>
          <a:xfrm>
            <a:off x="1394928" y="178975"/>
            <a:ext cx="9604375" cy="1049337"/>
          </a:xfrm>
        </p:spPr>
        <p:txBody>
          <a:bodyPr>
            <a:normAutofit fontScale="90000"/>
          </a:bodyPr>
          <a:lstStyle/>
          <a:p>
            <a:r>
              <a:rPr lang="en-US" dirty="0"/>
              <a:t>   </a:t>
            </a:r>
            <a:r>
              <a:rPr lang="en-US" sz="5300" b="1" dirty="0">
                <a:latin typeface="Bahnschrift SemiBold" panose="020B0502040204020203" pitchFamily="34" charset="0"/>
              </a:rPr>
              <a:t>Template  Metaprogramming</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8523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1706" y="1218094"/>
            <a:ext cx="11118850" cy="4659312"/>
          </a:xfrm>
        </p:spPr>
        <p:txBody>
          <a:bodyPr>
            <a:normAutofit lnSpcReduction="10000"/>
          </a:bodyPr>
          <a:lstStyle/>
          <a:p>
            <a:r>
              <a:rPr lang="es-ES" sz="2400" dirty="0"/>
              <a:t>El uso de </a:t>
            </a:r>
            <a:r>
              <a:rPr lang="es-ES" sz="2400" i="1" dirty="0"/>
              <a:t>templates </a:t>
            </a:r>
            <a:r>
              <a:rPr lang="es-ES" sz="2400" dirty="0"/>
              <a:t>como técnica de metaprogramación requiere dos operaciones distintas: se debe definir un </a:t>
            </a:r>
            <a:r>
              <a:rPr lang="es-ES" sz="2400" i="1" dirty="0"/>
              <a:t>template </a:t>
            </a:r>
            <a:r>
              <a:rPr lang="es-ES" sz="2400" dirty="0"/>
              <a:t>y se debe instanciar un </a:t>
            </a:r>
            <a:r>
              <a:rPr lang="es-ES" sz="2400" i="1" dirty="0"/>
              <a:t>template </a:t>
            </a:r>
            <a:r>
              <a:rPr lang="es-ES" sz="2400" dirty="0"/>
              <a:t>definido. </a:t>
            </a:r>
          </a:p>
          <a:p>
            <a:r>
              <a:rPr lang="es-ES" sz="2400" dirty="0"/>
              <a:t>La definición de </a:t>
            </a:r>
            <a:r>
              <a:rPr lang="es-ES" sz="2400" i="1" dirty="0"/>
              <a:t>template </a:t>
            </a:r>
            <a:r>
              <a:rPr lang="es-ES" sz="2400" dirty="0"/>
              <a:t>describe la forma genérica del código fuente generado, y la creación de instancias hace que se genere un conjunto específico de código fuente a partir de la forma genérica en el </a:t>
            </a:r>
            <a:r>
              <a:rPr lang="es-ES" sz="2400" i="1" dirty="0"/>
              <a:t>template.</a:t>
            </a:r>
            <a:r>
              <a:rPr lang="es-ES" sz="2400" dirty="0"/>
              <a:t> </a:t>
            </a:r>
          </a:p>
          <a:p>
            <a:r>
              <a:rPr lang="es-ES" sz="2400" b="1" dirty="0"/>
              <a:t>TMP </a:t>
            </a:r>
            <a:r>
              <a:rPr lang="es-ES" sz="2400" dirty="0"/>
              <a:t>es Turing-completo, lo que significa que cualquier cálculo expresable por un programa de computadora puede calcularse, de alguna forma, mediante un </a:t>
            </a:r>
            <a:r>
              <a:rPr lang="es-ES" sz="2400" i="1" dirty="0"/>
              <a:t>template metaprogram</a:t>
            </a:r>
            <a:r>
              <a:rPr lang="es-ES" sz="2400" dirty="0"/>
              <a:t>. </a:t>
            </a:r>
            <a:br>
              <a:rPr lang="es-ES" dirty="0"/>
            </a:br>
            <a:br>
              <a:rPr lang="es-ES" dirty="0"/>
            </a:br>
            <a:endParaRPr lang="en-US" dirty="0"/>
          </a:p>
        </p:txBody>
      </p:sp>
      <p:sp>
        <p:nvSpPr>
          <p:cNvPr id="4" name="Title 15"/>
          <p:cNvSpPr>
            <a:spLocks noGrp="1"/>
          </p:cNvSpPr>
          <p:nvPr>
            <p:ph type="title" idx="4294967295"/>
          </p:nvPr>
        </p:nvSpPr>
        <p:spPr>
          <a:xfrm>
            <a:off x="1328943" y="168757"/>
            <a:ext cx="9604375" cy="1049337"/>
          </a:xfrm>
        </p:spPr>
        <p:txBody>
          <a:bodyPr>
            <a:normAutofit fontScale="90000"/>
          </a:bodyPr>
          <a:lstStyle/>
          <a:p>
            <a:r>
              <a:rPr lang="en-US" dirty="0"/>
              <a:t>   </a:t>
            </a:r>
            <a:r>
              <a:rPr lang="en-US" sz="5300" b="1" dirty="0">
                <a:latin typeface="Bahnschrift SemiBold" panose="020B0502040204020203" pitchFamily="34" charset="0"/>
              </a:rPr>
              <a:t>Template  Metaprogramming</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2709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307" y="1041882"/>
            <a:ext cx="11804650" cy="5093875"/>
          </a:xfrm>
        </p:spPr>
        <p:txBody>
          <a:bodyPr>
            <a:normAutofit fontScale="92500" lnSpcReduction="20000"/>
          </a:bodyPr>
          <a:lstStyle/>
          <a:p>
            <a:pPr marL="0" indent="0">
              <a:buNone/>
            </a:pPr>
            <a:r>
              <a:rPr lang="es-ES" sz="2400" b="1" dirty="0"/>
              <a:t>					¿Cómo surgió?</a:t>
            </a:r>
          </a:p>
          <a:p>
            <a:pPr>
              <a:buFont typeface="Wingdings" panose="05000000000000000000" pitchFamily="2" charset="2"/>
              <a:buChar char="ü"/>
            </a:pPr>
            <a:r>
              <a:rPr lang="es-ES" sz="2400" b="1" dirty="0"/>
              <a:t> TMP </a:t>
            </a:r>
            <a:r>
              <a:rPr lang="es-ES" sz="2400" dirty="0"/>
              <a:t>surgió de forma accidental; se descubrió durante el proceso de estandarización del lenguaje </a:t>
            </a:r>
            <a:r>
              <a:rPr lang="es-ES" sz="2400" i="1" dirty="0"/>
              <a:t>C </a:t>
            </a:r>
            <a:r>
              <a:rPr lang="es-ES" sz="2400" dirty="0"/>
              <a:t>++ que su sistema de </a:t>
            </a:r>
            <a:r>
              <a:rPr lang="es-ES" sz="2400" i="1" dirty="0"/>
              <a:t>templates </a:t>
            </a:r>
            <a:r>
              <a:rPr lang="es-ES" sz="2400" dirty="0"/>
              <a:t>es Turing-completo, es decir, capaz en principio de calcular cualquier cosa que sea computable.</a:t>
            </a:r>
          </a:p>
          <a:p>
            <a:pPr>
              <a:buFont typeface="Wingdings" panose="05000000000000000000" pitchFamily="2" charset="2"/>
              <a:buChar char="ü"/>
            </a:pPr>
            <a:r>
              <a:rPr lang="es-ES" sz="2400" dirty="0"/>
              <a:t> La primera demostración concreta de esto fue un programa escrito por Erwin Unruh, que computaba números primos aunque en realidad no terminó de compilar: la lista de números primos era parte de un mensaje de error generado por el compilador al intentar compilar el código. </a:t>
            </a:r>
          </a:p>
          <a:p>
            <a:pPr>
              <a:buFont typeface="Wingdings" panose="05000000000000000000" pitchFamily="2" charset="2"/>
              <a:buChar char="ü"/>
            </a:pPr>
            <a:r>
              <a:rPr lang="es-ES" sz="2400" dirty="0"/>
              <a:t>Desde entonces, </a:t>
            </a:r>
            <a:r>
              <a:rPr lang="es-ES" sz="2400" b="1" dirty="0"/>
              <a:t>TMP </a:t>
            </a:r>
            <a:r>
              <a:rPr lang="es-ES" sz="2400" dirty="0"/>
              <a:t>ha avanzado considerablemente y ahora es una herramienta práctica para los creadores de bibliotecas en </a:t>
            </a:r>
            <a:r>
              <a:rPr lang="es-ES" sz="2400" i="1" dirty="0"/>
              <a:t>C </a:t>
            </a:r>
            <a:r>
              <a:rPr lang="es-ES" sz="2400" dirty="0"/>
              <a:t>++, aunque sus complejidades significan que generalmente no es apropiado para la mayoría de los contextos de programación de sistemas o aplicaciones. </a:t>
            </a:r>
            <a:br>
              <a:rPr lang="es-ES" sz="2400" dirty="0"/>
            </a:br>
            <a:endParaRPr lang="en-US" sz="2400" dirty="0"/>
          </a:p>
        </p:txBody>
      </p:sp>
      <p:sp>
        <p:nvSpPr>
          <p:cNvPr id="4" name="Title 15"/>
          <p:cNvSpPr>
            <a:spLocks noGrp="1"/>
          </p:cNvSpPr>
          <p:nvPr>
            <p:ph type="title" idx="4294967295"/>
          </p:nvPr>
        </p:nvSpPr>
        <p:spPr>
          <a:xfrm>
            <a:off x="1487487" y="155507"/>
            <a:ext cx="9604375" cy="1049337"/>
          </a:xfrm>
        </p:spPr>
        <p:txBody>
          <a:bodyPr>
            <a:normAutofit fontScale="90000"/>
          </a:bodyPr>
          <a:lstStyle/>
          <a:p>
            <a:r>
              <a:rPr lang="en-US" dirty="0"/>
              <a:t>   </a:t>
            </a:r>
            <a:r>
              <a:rPr lang="en-US" sz="5300" b="1" dirty="0">
                <a:latin typeface="Bahnschrift SemiBold" panose="020B0502040204020203" pitchFamily="34" charset="0"/>
              </a:rPr>
              <a:t>Template  Metaprogramming</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1835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6549" y="1110768"/>
            <a:ext cx="11855450" cy="5316536"/>
          </a:xfrm>
        </p:spPr>
        <p:txBody>
          <a:bodyPr>
            <a:normAutofit fontScale="77500" lnSpcReduction="20000"/>
          </a:bodyPr>
          <a:lstStyle/>
          <a:p>
            <a:pPr>
              <a:buFont typeface="Wingdings" panose="05000000000000000000" pitchFamily="2" charset="2"/>
              <a:buChar char="Ø"/>
            </a:pPr>
            <a:r>
              <a:rPr lang="es-ES" sz="3600" b="1" dirty="0"/>
              <a:t> Beneficios y desventajas de </a:t>
            </a:r>
            <a:r>
              <a:rPr lang="es-ES" sz="3600" b="1" i="1" dirty="0"/>
              <a:t>TMP</a:t>
            </a:r>
            <a:r>
              <a:rPr lang="es-ES" sz="3600" dirty="0"/>
              <a:t>  :</a:t>
            </a:r>
          </a:p>
          <a:p>
            <a:r>
              <a:rPr lang="es-ES" sz="3100" b="1" dirty="0"/>
              <a:t>Tiempo de compilación vs Tiempo de ejecución: </a:t>
            </a:r>
            <a:r>
              <a:rPr lang="es-ES" sz="3100" dirty="0"/>
              <a:t>Si se utiliza una gran cantidad de </a:t>
            </a:r>
            <a:r>
              <a:rPr lang="es-ES" sz="3100" i="1" dirty="0"/>
              <a:t>TMP</a:t>
            </a:r>
            <a:r>
              <a:rPr lang="es-ES" sz="3100" dirty="0"/>
              <a:t>, la compilación puede ser lenta. Dependiendo del estilo de uso, los </a:t>
            </a:r>
            <a:r>
              <a:rPr lang="es-ES" sz="3100" i="1" dirty="0"/>
              <a:t>templates </a:t>
            </a:r>
            <a:r>
              <a:rPr lang="es-ES" sz="3100" dirty="0"/>
              <a:t>pueden compilarse más rápido o más lento que el código enrollado a mano. </a:t>
            </a:r>
          </a:p>
          <a:p>
            <a:r>
              <a:rPr lang="es-ES" sz="3100" b="1" dirty="0"/>
              <a:t>Programación genérica: TMP </a:t>
            </a:r>
            <a:r>
              <a:rPr lang="es-ES" sz="3100" dirty="0"/>
              <a:t>puede lograr un código verdaderamente genérico, facilitando la minimización del código y una mejor capacidad de mantenimiento.</a:t>
            </a:r>
          </a:p>
          <a:p>
            <a:r>
              <a:rPr lang="es-ES" sz="3100" b="1" dirty="0"/>
              <a:t>Legibilidad: </a:t>
            </a:r>
            <a:r>
              <a:rPr lang="es-ES" sz="3100" dirty="0"/>
              <a:t>Con respecto a </a:t>
            </a:r>
            <a:r>
              <a:rPr lang="es-ES" sz="3100" i="1" dirty="0"/>
              <a:t>C</a:t>
            </a:r>
            <a:r>
              <a:rPr lang="es-ES" sz="3100" dirty="0"/>
              <a:t>++, la sintaxis y las expresiones idiomáticas de </a:t>
            </a:r>
            <a:r>
              <a:rPr lang="es-ES" sz="3100" b="1" dirty="0"/>
              <a:t>TMP </a:t>
            </a:r>
            <a:r>
              <a:rPr lang="es-ES" sz="3100" dirty="0"/>
              <a:t>son esotéricas en comparación con la programación convencional de </a:t>
            </a:r>
            <a:r>
              <a:rPr lang="es-ES" sz="3100" i="1" dirty="0"/>
              <a:t>C</a:t>
            </a:r>
            <a:r>
              <a:rPr lang="es-ES" sz="3100" dirty="0"/>
              <a:t>++, y los </a:t>
            </a:r>
            <a:r>
              <a:rPr lang="es-ES" sz="3100" i="1" dirty="0"/>
              <a:t>templates metaprograms </a:t>
            </a:r>
            <a:r>
              <a:rPr lang="es-ES" sz="3100" dirty="0"/>
              <a:t>pueden ser muy difíciles de entender.</a:t>
            </a:r>
            <a:br>
              <a:rPr lang="es-ES" sz="3600" dirty="0"/>
            </a:br>
            <a:br>
              <a:rPr lang="es-ES" dirty="0"/>
            </a:br>
            <a:br>
              <a:rPr lang="es-ES" dirty="0"/>
            </a:br>
            <a:br>
              <a:rPr lang="es-ES" dirty="0"/>
            </a:br>
            <a:endParaRPr lang="en-US" dirty="0"/>
          </a:p>
        </p:txBody>
      </p:sp>
      <p:sp>
        <p:nvSpPr>
          <p:cNvPr id="4" name="Title 15"/>
          <p:cNvSpPr>
            <a:spLocks noGrp="1"/>
          </p:cNvSpPr>
          <p:nvPr>
            <p:ph type="title" idx="4294967295"/>
          </p:nvPr>
        </p:nvSpPr>
        <p:spPr>
          <a:xfrm>
            <a:off x="1462087" y="195263"/>
            <a:ext cx="9604375" cy="1049337"/>
          </a:xfrm>
        </p:spPr>
        <p:txBody>
          <a:bodyPr>
            <a:normAutofit fontScale="90000"/>
          </a:bodyPr>
          <a:lstStyle/>
          <a:p>
            <a:r>
              <a:rPr lang="en-US" dirty="0"/>
              <a:t>   </a:t>
            </a:r>
            <a:r>
              <a:rPr lang="en-US" sz="5300" b="1" dirty="0">
                <a:latin typeface="Bahnschrift SemiBold" panose="020B0502040204020203" pitchFamily="34" charset="0"/>
              </a:rPr>
              <a:t>Template  Metaprogramming</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6676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3727" y="1945378"/>
            <a:ext cx="11199813" cy="3671887"/>
          </a:xfrm>
        </p:spPr>
        <p:txBody>
          <a:bodyPr>
            <a:normAutofit fontScale="92500" lnSpcReduction="10000"/>
          </a:bodyPr>
          <a:lstStyle/>
          <a:p>
            <a:pPr>
              <a:buFont typeface="Wingdings" panose="05000000000000000000" pitchFamily="2" charset="2"/>
              <a:buChar char="q"/>
            </a:pPr>
            <a:r>
              <a:rPr lang="es-ES" sz="3000" dirty="0"/>
              <a:t> Es una regla que se aplica durante la resolución de sobrecargas de funciones </a:t>
            </a:r>
            <a:r>
              <a:rPr lang="es-ES" sz="3000" i="1" dirty="0"/>
              <a:t>templates</a:t>
            </a:r>
            <a:r>
              <a:rPr lang="es-ES" sz="3000" dirty="0"/>
              <a:t>. </a:t>
            </a:r>
          </a:p>
          <a:p>
            <a:pPr>
              <a:buFont typeface="Wingdings" panose="05000000000000000000" pitchFamily="2" charset="2"/>
              <a:buChar char="q"/>
            </a:pPr>
            <a:r>
              <a:rPr lang="es-ES" sz="3000" dirty="0"/>
              <a:t> Cuando la  sustitución del tipo explícitamente especificado o deducido por el parámetro </a:t>
            </a:r>
            <a:r>
              <a:rPr lang="es-ES" sz="3000" i="1" dirty="0"/>
              <a:t>template</a:t>
            </a:r>
            <a:r>
              <a:rPr lang="es-ES" sz="3000" dirty="0"/>
              <a:t> falla, la especialización se descarta del conjunto de sobrecargas en lugar de causar un error de compilación.</a:t>
            </a:r>
          </a:p>
          <a:p>
            <a:pPr>
              <a:buFont typeface="Wingdings" panose="05000000000000000000" pitchFamily="2" charset="2"/>
              <a:buChar char="q"/>
            </a:pPr>
            <a:r>
              <a:rPr lang="es-ES" sz="3000" dirty="0"/>
              <a:t> Este </a:t>
            </a:r>
            <a:r>
              <a:rPr lang="es-ES" sz="3000" b="1" i="1" dirty="0"/>
              <a:t>feature</a:t>
            </a:r>
            <a:r>
              <a:rPr lang="es-ES" sz="3000" dirty="0"/>
              <a:t> es usado en </a:t>
            </a:r>
            <a:r>
              <a:rPr lang="es-ES" sz="3000" b="1" i="1" dirty="0"/>
              <a:t>template metaprogramming.</a:t>
            </a:r>
            <a:endParaRPr lang="en-US" sz="3000" dirty="0"/>
          </a:p>
          <a:p>
            <a:endParaRPr lang="en-US" dirty="0"/>
          </a:p>
          <a:p>
            <a:endParaRPr lang="en-US" dirty="0"/>
          </a:p>
        </p:txBody>
      </p:sp>
      <p:sp>
        <p:nvSpPr>
          <p:cNvPr id="16" name="Title 15"/>
          <p:cNvSpPr>
            <a:spLocks noGrp="1"/>
          </p:cNvSpPr>
          <p:nvPr>
            <p:ph type="title" idx="4294967295"/>
          </p:nvPr>
        </p:nvSpPr>
        <p:spPr>
          <a:xfrm>
            <a:off x="1050303" y="115740"/>
            <a:ext cx="9602788" cy="1636712"/>
          </a:xfrm>
        </p:spPr>
        <p:txBody>
          <a:bodyPr>
            <a:normAutofit fontScale="90000"/>
          </a:bodyPr>
          <a:lstStyle/>
          <a:p>
            <a:r>
              <a:rPr lang="en-US" dirty="0"/>
              <a:t>			       </a:t>
            </a:r>
            <a:r>
              <a:rPr lang="en-US" sz="6000" dirty="0">
                <a:latin typeface="Bahnschrift SemiBold" panose="020B0502040204020203" pitchFamily="34" charset="0"/>
              </a:rPr>
              <a:t>SFINAE</a:t>
            </a:r>
            <a:br>
              <a:rPr lang="en-US" sz="6000" dirty="0">
                <a:latin typeface="Bahnschrift SemiBold" panose="020B0502040204020203" pitchFamily="34" charset="0"/>
              </a:rPr>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r>
              <a:rPr lang="es-ES" b="1" i="1" dirty="0">
                <a:latin typeface="Calibri" panose="020F0502020204030204" pitchFamily="34" charset="0"/>
                <a:cs typeface="Calibri" panose="020F0502020204030204" pitchFamily="34" charset="0"/>
              </a:rPr>
              <a:t>“Substitution Failure Is Not An Error”</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Rectangle 3"/>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0771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1061" y="1585775"/>
            <a:ext cx="11023600" cy="4133850"/>
          </a:xfrm>
        </p:spPr>
        <p:txBody>
          <a:bodyPr>
            <a:noAutofit/>
          </a:bodyPr>
          <a:lstStyle/>
          <a:p>
            <a:pPr>
              <a:buFont typeface="Wingdings" panose="05000000000000000000" pitchFamily="2" charset="2"/>
              <a:buChar char="q"/>
            </a:pPr>
            <a:r>
              <a:rPr lang="es-ES" sz="2800" dirty="0"/>
              <a:t> La metaprogramación es la escritura de programas de computación que a su vez escriben o manipulan otros programas (o a ellos mismos), tanto datos como código, o que hacen en tiempo de compilación parte del trabajo.</a:t>
            </a:r>
          </a:p>
          <a:p>
            <a:pPr>
              <a:buFont typeface="Wingdings" panose="05000000000000000000" pitchFamily="2" charset="2"/>
              <a:buChar char="q"/>
            </a:pPr>
            <a:r>
              <a:rPr lang="es-ES" sz="2800" dirty="0"/>
              <a:t> Esto permite al programador ahorrar tiempo en la producción de código. </a:t>
            </a:r>
            <a:br>
              <a:rPr lang="es-ES" sz="2400" dirty="0"/>
            </a:br>
            <a:endParaRPr lang="en-US" sz="2400" dirty="0"/>
          </a:p>
        </p:txBody>
      </p:sp>
      <p:sp>
        <p:nvSpPr>
          <p:cNvPr id="4" name="Title 15"/>
          <p:cNvSpPr>
            <a:spLocks noGrp="1"/>
          </p:cNvSpPr>
          <p:nvPr>
            <p:ph type="title" idx="4294967295"/>
          </p:nvPr>
        </p:nvSpPr>
        <p:spPr>
          <a:xfrm>
            <a:off x="1081467" y="352287"/>
            <a:ext cx="9602788" cy="1049338"/>
          </a:xfrm>
        </p:spPr>
        <p:txBody>
          <a:bodyPr>
            <a:normAutofit fontScale="90000"/>
          </a:bodyPr>
          <a:lstStyle/>
          <a:p>
            <a:r>
              <a:rPr lang="en-US" dirty="0"/>
              <a:t>	    </a:t>
            </a:r>
            <a:r>
              <a:rPr lang="en-US" sz="6000" b="1" dirty="0">
                <a:latin typeface="Bahnschrift SemiBold" panose="020B0502040204020203" pitchFamily="34" charset="0"/>
              </a:rPr>
              <a:t>Metaprogramaci</a:t>
            </a:r>
            <a:r>
              <a:rPr lang="es-ES" sz="6000" b="1" dirty="0">
                <a:latin typeface="Bahnschrift SemiBold" panose="020B0502040204020203" pitchFamily="34" charset="0"/>
              </a:rPr>
              <a:t>ó</a:t>
            </a:r>
            <a:r>
              <a:rPr lang="en-US" sz="6000" b="1" dirty="0">
                <a:latin typeface="Bahnschrift SemiBold" panose="020B0502040204020203" pitchFamily="34" charset="0"/>
              </a:rPr>
              <a:t>n</a:t>
            </a:r>
            <a:r>
              <a:rPr lang="en-US" dirty="0"/>
              <a:t> </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56365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0574" y="1183225"/>
            <a:ext cx="11153775" cy="3995738"/>
          </a:xfrm>
        </p:spPr>
        <p:txBody>
          <a:bodyPr>
            <a:normAutofit/>
          </a:bodyPr>
          <a:lstStyle/>
          <a:p>
            <a:pPr>
              <a:buFont typeface="Wingdings" panose="05000000000000000000" pitchFamily="2" charset="2"/>
              <a:buChar char="v"/>
            </a:pPr>
            <a:r>
              <a:rPr lang="es-ES" sz="2800" b="1" dirty="0"/>
              <a:t> </a:t>
            </a:r>
            <a:r>
              <a:rPr lang="es-ES" sz="3200" b="1" dirty="0">
                <a:latin typeface="Bahnschrift SemiBold" panose="020B0502040204020203" pitchFamily="34" charset="0"/>
              </a:rPr>
              <a:t>Explicación:</a:t>
            </a:r>
          </a:p>
          <a:p>
            <a:pPr marL="0" indent="0">
              <a:buNone/>
            </a:pPr>
            <a:r>
              <a:rPr lang="es-ES" sz="2800" dirty="0"/>
              <a:t>Los parámetros de las </a:t>
            </a:r>
            <a:r>
              <a:rPr lang="es-ES" sz="2800" i="1" dirty="0"/>
              <a:t>funciones templates </a:t>
            </a:r>
            <a:r>
              <a:rPr lang="es-ES" sz="2800" dirty="0"/>
              <a:t>son sustituidos dos veces:</a:t>
            </a:r>
          </a:p>
          <a:p>
            <a:r>
              <a:rPr lang="es-ES" sz="2800" dirty="0"/>
              <a:t>Los argumentos del </a:t>
            </a:r>
            <a:r>
              <a:rPr lang="es-ES" sz="2800" i="1" dirty="0"/>
              <a:t>template</a:t>
            </a:r>
            <a:r>
              <a:rPr lang="es-ES" sz="2800" dirty="0"/>
              <a:t> explícitamente especificados son sustituidos antes de la </a:t>
            </a:r>
            <a:r>
              <a:rPr lang="es-ES" sz="2800" b="1" i="1" dirty="0"/>
              <a:t>template argument deduction</a:t>
            </a:r>
            <a:r>
              <a:rPr lang="es-ES" sz="2800" dirty="0"/>
              <a:t>.</a:t>
            </a:r>
            <a:endParaRPr lang="en-US" sz="2800" dirty="0"/>
          </a:p>
          <a:p>
            <a:r>
              <a:rPr lang="es-ES" sz="2800" dirty="0"/>
              <a:t>Los argumentos deducidos y los argumentos obtenidos son sustituidos antes de la </a:t>
            </a:r>
            <a:r>
              <a:rPr lang="es-ES" sz="2800" b="1" i="1" dirty="0"/>
              <a:t>template argument deduction.</a:t>
            </a:r>
            <a:endParaRPr lang="en-US" sz="2800" b="1" i="1" dirty="0"/>
          </a:p>
          <a:p>
            <a:pPr marL="0" indent="0">
              <a:buNone/>
            </a:pPr>
            <a:endParaRPr lang="en-US" dirty="0"/>
          </a:p>
        </p:txBody>
      </p:sp>
      <p:sp>
        <p:nvSpPr>
          <p:cNvPr id="7" name="Title 7"/>
          <p:cNvSpPr txBox="1">
            <a:spLocks/>
          </p:cNvSpPr>
          <p:nvPr/>
        </p:nvSpPr>
        <p:spPr>
          <a:xfrm>
            <a:off x="1092200" y="239905"/>
            <a:ext cx="9604375" cy="1049337"/>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a:t>			      </a:t>
            </a:r>
            <a:r>
              <a:rPr lang="en-US" sz="6000" b="1"/>
              <a:t>SFINAE</a:t>
            </a:r>
            <a:br>
              <a:rPr lang="es-ES"/>
            </a:br>
            <a:r>
              <a:rPr lang="es-ES"/>
              <a:t>	</a:t>
            </a:r>
            <a:endParaRPr lang="en-US" b="1" dirty="0"/>
          </a:p>
        </p:txBody>
      </p:sp>
    </p:spTree>
    <p:extLst>
      <p:ext uri="{BB962C8B-B14F-4D97-AF65-F5344CB8AC3E}">
        <p14:creationId xmlns:p14="http://schemas.microsoft.com/office/powerpoint/2010/main" val="366604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0087" y="1183225"/>
            <a:ext cx="10980738" cy="3908425"/>
          </a:xfrm>
        </p:spPr>
        <p:txBody>
          <a:bodyPr>
            <a:normAutofit lnSpcReduction="10000"/>
          </a:bodyPr>
          <a:lstStyle/>
          <a:p>
            <a:pPr marL="0" indent="0">
              <a:buNone/>
            </a:pPr>
            <a:r>
              <a:rPr lang="es-ES" sz="2800" dirty="0"/>
              <a:t>La sustitución desde C++11 ocurre en:</a:t>
            </a:r>
            <a:endParaRPr lang="en-US" sz="2800" dirty="0"/>
          </a:p>
          <a:p>
            <a:pPr lvl="0"/>
            <a:r>
              <a:rPr lang="es-ES" sz="2800" dirty="0"/>
              <a:t>Todas las expresiones usadas en la función tipo.</a:t>
            </a:r>
            <a:endParaRPr lang="en-US" sz="2800" dirty="0"/>
          </a:p>
          <a:p>
            <a:r>
              <a:rPr lang="es-ES" sz="2800" dirty="0"/>
              <a:t>Todas las expresiones usadas en una declaración de parámetros de templates.</a:t>
            </a:r>
          </a:p>
          <a:p>
            <a:pPr marL="0" indent="0">
              <a:buNone/>
            </a:pPr>
            <a:r>
              <a:rPr lang="es-ES" sz="2800" b="1" dirty="0"/>
              <a:t>¿Qué es una falla de sustitución?</a:t>
            </a:r>
            <a:endParaRPr lang="es-ES" sz="2800" dirty="0"/>
          </a:p>
          <a:p>
            <a:pPr>
              <a:buFont typeface="Wingdings" panose="05000000000000000000" pitchFamily="2" charset="2"/>
              <a:buChar char="ü"/>
            </a:pPr>
            <a:r>
              <a:rPr lang="es-ES" sz="2800" dirty="0"/>
              <a:t> Es cualquier situación en la que el tipo o la expresión anterior estaría mal formada si es escrita usando los argumentos sustitutos.</a:t>
            </a:r>
          </a:p>
          <a:p>
            <a:endParaRPr lang="en-US" sz="2400" dirty="0"/>
          </a:p>
        </p:txBody>
      </p:sp>
      <p:sp>
        <p:nvSpPr>
          <p:cNvPr id="4" name="Title 7"/>
          <p:cNvSpPr txBox="1">
            <a:spLocks/>
          </p:cNvSpPr>
          <p:nvPr/>
        </p:nvSpPr>
        <p:spPr>
          <a:xfrm>
            <a:off x="1105453" y="239906"/>
            <a:ext cx="9604375" cy="1049337"/>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SFINAE</a:t>
            </a:r>
            <a:br>
              <a:rPr lang="es-ES" dirty="0"/>
            </a:br>
            <a:r>
              <a:rPr lang="es-ES" dirty="0"/>
              <a:t>	</a:t>
            </a:r>
            <a:endParaRPr lang="en-US" b="1" dirty="0"/>
          </a:p>
        </p:txBody>
      </p:sp>
    </p:spTree>
    <p:extLst>
      <p:ext uri="{BB962C8B-B14F-4D97-AF65-F5344CB8AC3E}">
        <p14:creationId xmlns:p14="http://schemas.microsoft.com/office/powerpoint/2010/main" val="37473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8279" y="1120716"/>
            <a:ext cx="10696575" cy="3449637"/>
          </a:xfrm>
        </p:spPr>
        <p:txBody>
          <a:bodyPr>
            <a:normAutofit/>
          </a:bodyPr>
          <a:lstStyle/>
          <a:p>
            <a:pPr>
              <a:buFont typeface="Wingdings" panose="05000000000000000000" pitchFamily="2" charset="2"/>
              <a:buChar char="§"/>
            </a:pPr>
            <a:r>
              <a:rPr lang="es-ES" sz="2400" dirty="0"/>
              <a:t>Con el uso de templates el proceso de compilación se puede ver comprometido por su mal uso.</a:t>
            </a:r>
            <a:endParaRPr lang="en-US" sz="2400" dirty="0"/>
          </a:p>
        </p:txBody>
      </p:sp>
      <p:sp>
        <p:nvSpPr>
          <p:cNvPr id="11" name="Title 7"/>
          <p:cNvSpPr txBox="1">
            <a:spLocks noGrp="1"/>
          </p:cNvSpPr>
          <p:nvPr>
            <p:ph type="title" idx="4294967295"/>
          </p:nvPr>
        </p:nvSpPr>
        <p:spPr>
          <a:xfrm>
            <a:off x="1092200" y="133888"/>
            <a:ext cx="9604375" cy="104933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SFINAE</a:t>
            </a:r>
            <a:br>
              <a:rPr lang="es-ES" dirty="0"/>
            </a:br>
            <a:r>
              <a:rPr lang="es-ES" dirty="0"/>
              <a:t>	</a:t>
            </a:r>
            <a:endParaRPr lang="en-US" b="1" dirty="0"/>
          </a:p>
        </p:txBody>
      </p:sp>
      <p:sp>
        <p:nvSpPr>
          <p:cNvPr id="5" name="Content Placeholder 2"/>
          <p:cNvSpPr txBox="1">
            <a:spLocks/>
          </p:cNvSpPr>
          <p:nvPr/>
        </p:nvSpPr>
        <p:spPr>
          <a:xfrm>
            <a:off x="5287079" y="5065262"/>
            <a:ext cx="6453894" cy="9838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Función de dos parámetros que devuelve el casteo de un subtipo del segundo al tipo del primero.</a:t>
            </a:r>
            <a:endParaRPr lang="en-US" dirty="0"/>
          </a:p>
        </p:txBody>
      </p:sp>
      <p:sp>
        <p:nvSpPr>
          <p:cNvPr id="6" name="Content Placeholder 2"/>
          <p:cNvSpPr txBox="1">
            <a:spLocks/>
          </p:cNvSpPr>
          <p:nvPr/>
        </p:nvSpPr>
        <p:spPr>
          <a:xfrm>
            <a:off x="617981" y="4030235"/>
            <a:ext cx="4469378" cy="140261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Función de dos parámetros que devuelve el casteo del segundo al tipo del primero.</a:t>
            </a:r>
            <a:endParaRPr lang="en-US" dirty="0"/>
          </a:p>
        </p:txBody>
      </p:sp>
      <p:pic>
        <p:nvPicPr>
          <p:cNvPr id="7" name="Picture 6"/>
          <p:cNvPicPr>
            <a:picLocks noChangeAspect="1"/>
          </p:cNvPicPr>
          <p:nvPr/>
        </p:nvPicPr>
        <p:blipFill>
          <a:blip r:embed="rId2"/>
          <a:stretch>
            <a:fillRect/>
          </a:stretch>
        </p:blipFill>
        <p:spPr>
          <a:xfrm>
            <a:off x="972391" y="2690907"/>
            <a:ext cx="3787567" cy="1043923"/>
          </a:xfrm>
          <a:prstGeom prst="rect">
            <a:avLst/>
          </a:prstGeom>
        </p:spPr>
      </p:pic>
      <p:pic>
        <p:nvPicPr>
          <p:cNvPr id="8" name="Picture 7"/>
          <p:cNvPicPr>
            <a:picLocks noChangeAspect="1"/>
          </p:cNvPicPr>
          <p:nvPr/>
        </p:nvPicPr>
        <p:blipFill>
          <a:blip r:embed="rId3"/>
          <a:stretch>
            <a:fillRect/>
          </a:stretch>
        </p:blipFill>
        <p:spPr>
          <a:xfrm>
            <a:off x="5701471" y="2014330"/>
            <a:ext cx="5222524" cy="2849733"/>
          </a:xfrm>
          <a:prstGeom prst="rect">
            <a:avLst/>
          </a:prstGeom>
        </p:spPr>
      </p:pic>
    </p:spTree>
    <p:extLst>
      <p:ext uri="{BB962C8B-B14F-4D97-AF65-F5344CB8AC3E}">
        <p14:creationId xmlns:p14="http://schemas.microsoft.com/office/powerpoint/2010/main" val="2763910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0645" y="1203484"/>
            <a:ext cx="11255375" cy="3757612"/>
          </a:xfrm>
        </p:spPr>
        <p:txBody>
          <a:bodyPr/>
          <a:lstStyle/>
          <a:p>
            <a:r>
              <a:rPr lang="es-US" sz="2400" dirty="0"/>
              <a:t>La razón por la que esto funciona es que el compilador realiza una búsqueda entre todos los templates de "</a:t>
            </a:r>
            <a:r>
              <a:rPr lang="en-US" sz="2400" dirty="0"/>
              <a:t>cast</a:t>
            </a:r>
            <a:r>
              <a:rPr lang="es-US" sz="2400" dirty="0"/>
              <a:t>“, enfocándose en que exista uno que cumpla con los requisitos de argumentos, no en reportar que alguno no lo hace.</a:t>
            </a:r>
            <a:endParaRPr lang="en-US" sz="2400" dirty="0"/>
          </a:p>
          <a:p>
            <a:endParaRPr lang="en-US" dirty="0"/>
          </a:p>
        </p:txBody>
      </p:sp>
      <p:sp>
        <p:nvSpPr>
          <p:cNvPr id="9" name="Title 7"/>
          <p:cNvSpPr txBox="1">
            <a:spLocks noGrp="1"/>
          </p:cNvSpPr>
          <p:nvPr>
            <p:ph type="title" idx="4294967295"/>
          </p:nvPr>
        </p:nvSpPr>
        <p:spPr>
          <a:xfrm>
            <a:off x="1196146" y="154147"/>
            <a:ext cx="9604375" cy="104933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SFINAE</a:t>
            </a:r>
            <a:br>
              <a:rPr lang="es-ES" dirty="0"/>
            </a:br>
            <a:r>
              <a:rPr lang="es-ES" dirty="0"/>
              <a:t>	</a:t>
            </a:r>
            <a:endParaRPr lang="en-US" b="1" dirty="0"/>
          </a:p>
        </p:txBody>
      </p:sp>
      <p:sp>
        <p:nvSpPr>
          <p:cNvPr id="5" name="Content Placeholder 2"/>
          <p:cNvSpPr txBox="1">
            <a:spLocks/>
          </p:cNvSpPr>
          <p:nvPr/>
        </p:nvSpPr>
        <p:spPr>
          <a:xfrm>
            <a:off x="5770134" y="3082290"/>
            <a:ext cx="5360301" cy="2584886"/>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US" sz="2900" dirty="0"/>
              <a:t>Aquí el compilador busca un t</a:t>
            </a:r>
            <a:r>
              <a:rPr lang="es-US" sz="2900" i="1" dirty="0"/>
              <a:t>emplate</a:t>
            </a:r>
            <a:r>
              <a:rPr lang="es-US" sz="2900" dirty="0"/>
              <a:t> que acepte la sustitución de tipos y cumpla con los requisitos de los argumentos, pero en caso de encontrar más de uno con la misma </a:t>
            </a:r>
            <a:r>
              <a:rPr lang="es-US" sz="2900" i="1" dirty="0"/>
              <a:t>“prioridad de sustitución” </a:t>
            </a:r>
            <a:r>
              <a:rPr lang="es-US" sz="2900" dirty="0"/>
              <a:t>no podrá saber cómo resolver la ambigüedad.</a:t>
            </a:r>
            <a:endParaRPr lang="en-US" sz="2900" dirty="0"/>
          </a:p>
          <a:p>
            <a:endParaRPr lang="en-US" dirty="0"/>
          </a:p>
        </p:txBody>
      </p:sp>
      <p:pic>
        <p:nvPicPr>
          <p:cNvPr id="2" name="Picture 1"/>
          <p:cNvPicPr>
            <a:picLocks noChangeAspect="1"/>
          </p:cNvPicPr>
          <p:nvPr/>
        </p:nvPicPr>
        <p:blipFill>
          <a:blip r:embed="rId2"/>
          <a:stretch>
            <a:fillRect/>
          </a:stretch>
        </p:blipFill>
        <p:spPr>
          <a:xfrm>
            <a:off x="1196146" y="3082290"/>
            <a:ext cx="4244272" cy="2303206"/>
          </a:xfrm>
          <a:prstGeom prst="rect">
            <a:avLst/>
          </a:prstGeom>
        </p:spPr>
      </p:pic>
    </p:spTree>
    <p:extLst>
      <p:ext uri="{BB962C8B-B14F-4D97-AF65-F5344CB8AC3E}">
        <p14:creationId xmlns:p14="http://schemas.microsoft.com/office/powerpoint/2010/main" val="1771038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4070" y="1369911"/>
            <a:ext cx="11063288" cy="3994150"/>
          </a:xfrm>
        </p:spPr>
        <p:txBody>
          <a:bodyPr>
            <a:normAutofit/>
          </a:bodyPr>
          <a:lstStyle/>
          <a:p>
            <a:pPr>
              <a:buFont typeface="Wingdings" panose="05000000000000000000" pitchFamily="2" charset="2"/>
              <a:buChar char="q"/>
            </a:pPr>
            <a:r>
              <a:rPr lang="es-ES" sz="2400" dirty="0"/>
              <a:t>  Es un</a:t>
            </a:r>
            <a:r>
              <a:rPr lang="es-ES" sz="2400" i="1" dirty="0"/>
              <a:t> </a:t>
            </a:r>
            <a:r>
              <a:rPr lang="es-ES" sz="2400" b="1" i="1" dirty="0"/>
              <a:t>feacture</a:t>
            </a:r>
            <a:r>
              <a:rPr lang="es-ES" sz="2400" dirty="0"/>
              <a:t> añadido en C++11 y mejorado en C++14.</a:t>
            </a:r>
          </a:p>
          <a:p>
            <a:pPr>
              <a:buFont typeface="Wingdings" panose="05000000000000000000" pitchFamily="2" charset="2"/>
              <a:buChar char="q"/>
            </a:pPr>
            <a:r>
              <a:rPr lang="es-ES" sz="2400" dirty="0"/>
              <a:t>  La </a:t>
            </a:r>
            <a:r>
              <a:rPr lang="es-ES" sz="2400" b="1" dirty="0"/>
              <a:t>palabra clave </a:t>
            </a:r>
            <a:r>
              <a:rPr lang="es-ES" sz="2400" i="1" dirty="0"/>
              <a:t>constexpr</a:t>
            </a:r>
            <a:r>
              <a:rPr lang="es-ES" sz="2400" dirty="0"/>
              <a:t> especifica que el valor de un objeto o una función puede ser evaluado en tiempo de compilación y la expresión puede ser usada en otras expresiones constantes. </a:t>
            </a:r>
          </a:p>
          <a:p>
            <a:pPr>
              <a:buFont typeface="Wingdings" panose="05000000000000000000" pitchFamily="2" charset="2"/>
              <a:buChar char="q"/>
            </a:pPr>
            <a:r>
              <a:rPr lang="es-ES" sz="2400" dirty="0"/>
              <a:t>  La idea principal es desarrollar mejoras a los programas haciendo cálculos en tiempo de compilación antes que en tiempo de ejecución. </a:t>
            </a:r>
            <a:endParaRPr lang="en-US" sz="2400" dirty="0"/>
          </a:p>
          <a:p>
            <a:pPr>
              <a:buFont typeface="Wingdings" panose="05000000000000000000" pitchFamily="2" charset="2"/>
              <a:buChar char="q"/>
            </a:pPr>
            <a:r>
              <a:rPr lang="es-ES" sz="2400" dirty="0"/>
              <a:t>  La idea es gastar el mayor tiempo posible en compilación y ahorrar tiempo en ejecución (similar a </a:t>
            </a:r>
            <a:r>
              <a:rPr lang="es-ES" sz="2400" b="1" dirty="0"/>
              <a:t>TMP</a:t>
            </a:r>
            <a:r>
              <a:rPr lang="es-ES" sz="2400" dirty="0"/>
              <a:t>).</a:t>
            </a:r>
            <a:endParaRPr lang="en-US" sz="2400" dirty="0"/>
          </a:p>
        </p:txBody>
      </p:sp>
      <p:sp>
        <p:nvSpPr>
          <p:cNvPr id="4" name="Title 7"/>
          <p:cNvSpPr txBox="1">
            <a:spLocks/>
          </p:cNvSpPr>
          <p:nvPr/>
        </p:nvSpPr>
        <p:spPr>
          <a:xfrm>
            <a:off x="684376" y="0"/>
            <a:ext cx="9694536" cy="1369911"/>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p>
          <a:p>
            <a:r>
              <a:rPr lang="en-US" sz="5400" b="1" dirty="0"/>
              <a:t>                   </a:t>
            </a:r>
            <a:r>
              <a:rPr lang="en-US" sz="6400" b="1" dirty="0"/>
              <a:t>Constexpr</a:t>
            </a:r>
            <a:br>
              <a:rPr lang="es-ES" dirty="0"/>
            </a:br>
            <a:r>
              <a:rPr lang="es-ES" dirty="0"/>
              <a:t>	</a:t>
            </a:r>
            <a:endParaRPr lang="en-US" b="1" dirty="0"/>
          </a:p>
        </p:txBody>
      </p:sp>
    </p:spTree>
    <p:extLst>
      <p:ext uri="{BB962C8B-B14F-4D97-AF65-F5344CB8AC3E}">
        <p14:creationId xmlns:p14="http://schemas.microsoft.com/office/powerpoint/2010/main" val="1601982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p:cNvSpPr txBox="1">
            <a:spLocks noGrp="1"/>
          </p:cNvSpPr>
          <p:nvPr>
            <p:ph type="title" idx="4294967295"/>
          </p:nvPr>
        </p:nvSpPr>
        <p:spPr>
          <a:xfrm>
            <a:off x="1127653" y="172278"/>
            <a:ext cx="9605962" cy="100233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Constexpr</a:t>
            </a:r>
            <a:br>
              <a:rPr lang="es-ES" dirty="0"/>
            </a:br>
            <a:r>
              <a:rPr lang="es-ES" dirty="0"/>
              <a:t>	</a:t>
            </a:r>
            <a:endParaRPr lang="en-US" b="1" dirty="0"/>
          </a:p>
        </p:txBody>
      </p:sp>
      <p:sp>
        <p:nvSpPr>
          <p:cNvPr id="3" name="Content Placeholder 2"/>
          <p:cNvSpPr>
            <a:spLocks noGrp="1"/>
          </p:cNvSpPr>
          <p:nvPr>
            <p:ph sz="half" idx="4294967295"/>
          </p:nvPr>
        </p:nvSpPr>
        <p:spPr>
          <a:xfrm>
            <a:off x="410818" y="1189266"/>
            <a:ext cx="4645025" cy="3448050"/>
          </a:xfrm>
        </p:spPr>
        <p:txBody>
          <a:bodyPr>
            <a:normAutofit/>
          </a:bodyPr>
          <a:lstStyle/>
          <a:p>
            <a:r>
              <a:rPr lang="es-ES" sz="2400" dirty="0"/>
              <a:t>Por ejemplo, en el siguiente código </a:t>
            </a:r>
            <a:r>
              <a:rPr lang="es-ES" sz="2400" b="1" i="1" dirty="0"/>
              <a:t>product()</a:t>
            </a:r>
            <a:r>
              <a:rPr lang="es-ES" sz="2400" b="1" dirty="0"/>
              <a:t> </a:t>
            </a:r>
            <a:r>
              <a:rPr lang="es-ES" sz="2400" dirty="0"/>
              <a:t>es evaluado en tiempo de compilación:</a:t>
            </a:r>
            <a:endParaRPr lang="en-US" sz="2400" dirty="0"/>
          </a:p>
          <a:p>
            <a:endParaRPr lang="en-US" dirty="0"/>
          </a:p>
        </p:txBody>
      </p:sp>
      <p:sp>
        <p:nvSpPr>
          <p:cNvPr id="5" name="Content Placeholder 2"/>
          <p:cNvSpPr txBox="1">
            <a:spLocks/>
          </p:cNvSpPr>
          <p:nvPr/>
        </p:nvSpPr>
        <p:spPr>
          <a:xfrm>
            <a:off x="6049903" y="1174612"/>
            <a:ext cx="5659876" cy="144244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2400" dirty="0"/>
              <a:t>Otro ejemplo válido para C++11 que se resuelve en tiempo de compilación es el siguiente:</a:t>
            </a:r>
            <a:endParaRPr lang="en-US" sz="2400" dirty="0"/>
          </a:p>
        </p:txBody>
      </p:sp>
      <p:pic>
        <p:nvPicPr>
          <p:cNvPr id="4" name="Picture 3"/>
          <p:cNvPicPr>
            <a:picLocks noChangeAspect="1"/>
          </p:cNvPicPr>
          <p:nvPr/>
        </p:nvPicPr>
        <p:blipFill>
          <a:blip r:embed="rId2"/>
          <a:stretch>
            <a:fillRect/>
          </a:stretch>
        </p:blipFill>
        <p:spPr>
          <a:xfrm>
            <a:off x="912241" y="3094606"/>
            <a:ext cx="4415132" cy="2154691"/>
          </a:xfrm>
          <a:prstGeom prst="rect">
            <a:avLst/>
          </a:prstGeom>
        </p:spPr>
      </p:pic>
      <p:pic>
        <p:nvPicPr>
          <p:cNvPr id="7" name="Picture 6"/>
          <p:cNvPicPr>
            <a:picLocks noChangeAspect="1"/>
          </p:cNvPicPr>
          <p:nvPr/>
        </p:nvPicPr>
        <p:blipFill>
          <a:blip r:embed="rId3"/>
          <a:stretch>
            <a:fillRect/>
          </a:stretch>
        </p:blipFill>
        <p:spPr>
          <a:xfrm>
            <a:off x="6710401" y="3094606"/>
            <a:ext cx="4235895" cy="743138"/>
          </a:xfrm>
          <a:prstGeom prst="rect">
            <a:avLst/>
          </a:prstGeom>
        </p:spPr>
      </p:pic>
    </p:spTree>
    <p:extLst>
      <p:ext uri="{BB962C8B-B14F-4D97-AF65-F5344CB8AC3E}">
        <p14:creationId xmlns:p14="http://schemas.microsoft.com/office/powerpoint/2010/main" val="1505195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2794" y="1322664"/>
            <a:ext cx="10828546" cy="5234608"/>
          </a:xfrm>
        </p:spPr>
        <p:txBody>
          <a:bodyPr>
            <a:normAutofit/>
          </a:bodyPr>
          <a:lstStyle/>
          <a:p>
            <a:pPr>
              <a:buFont typeface="Wingdings" panose="05000000000000000000" pitchFamily="2" charset="2"/>
              <a:buChar char="Ø"/>
            </a:pPr>
            <a:r>
              <a:rPr lang="es-ES" sz="2400" b="1" i="1" dirty="0"/>
              <a:t> </a:t>
            </a:r>
            <a:r>
              <a:rPr lang="es-ES" sz="2600" b="1" i="1" dirty="0"/>
              <a:t>Una función declarada como constexpr:</a:t>
            </a:r>
            <a:endParaRPr lang="en-US" sz="2600" dirty="0"/>
          </a:p>
          <a:p>
            <a:pPr lvl="1"/>
            <a:r>
              <a:rPr lang="es-ES" sz="2400" dirty="0"/>
              <a:t>En C++ 11 contiene solo un valor de retorno. En C++ 14 permite más de una sentencia.</a:t>
            </a:r>
            <a:endParaRPr lang="en-US" sz="2400" dirty="0"/>
          </a:p>
          <a:p>
            <a:pPr lvl="1"/>
            <a:r>
              <a:rPr lang="es-ES" sz="2400" dirty="0"/>
              <a:t>Debe referenciar solo a variables constantes globales.</a:t>
            </a:r>
            <a:endParaRPr lang="en-US" sz="2400" dirty="0"/>
          </a:p>
          <a:p>
            <a:pPr lvl="1"/>
            <a:r>
              <a:rPr lang="es-ES" sz="2400" dirty="0"/>
              <a:t>Puede llamar solo a otras funciones </a:t>
            </a:r>
            <a:r>
              <a:rPr lang="es-ES" sz="2400" b="1" i="1" dirty="0"/>
              <a:t>constexpr</a:t>
            </a:r>
            <a:r>
              <a:rPr lang="es-ES" sz="2400" dirty="0"/>
              <a:t> no a funciones simples.</a:t>
            </a:r>
            <a:endParaRPr lang="en-US" sz="2400" dirty="0"/>
          </a:p>
          <a:p>
            <a:pPr lvl="1"/>
            <a:r>
              <a:rPr lang="es-ES" sz="2400" dirty="0"/>
              <a:t>No puede ser de tipo </a:t>
            </a:r>
            <a:r>
              <a:rPr lang="es-ES" sz="2400" b="1" i="1" dirty="0"/>
              <a:t>void</a:t>
            </a:r>
            <a:r>
              <a:rPr lang="es-ES" sz="2400" i="1" dirty="0"/>
              <a:t>.</a:t>
            </a:r>
            <a:endParaRPr lang="en-US" sz="2400" dirty="0"/>
          </a:p>
          <a:p>
            <a:pPr lvl="1"/>
            <a:r>
              <a:rPr lang="es-ES" sz="2400" dirty="0"/>
              <a:t>El cuerpo debe ser de la forma</a:t>
            </a:r>
            <a:r>
              <a:rPr lang="es-ES" sz="2400" i="1" dirty="0"/>
              <a:t> </a:t>
            </a:r>
            <a:r>
              <a:rPr lang="es-ES" sz="2400" b="1" i="1" dirty="0"/>
              <a:t>“return &lt;expr&gt;”.</a:t>
            </a:r>
            <a:endParaRPr lang="en-US" sz="2400" b="1" dirty="0"/>
          </a:p>
          <a:p>
            <a:pPr lvl="1"/>
            <a:r>
              <a:rPr lang="es-ES" sz="2400" dirty="0"/>
              <a:t>Algunos operadores como incremento prefijo </a:t>
            </a:r>
            <a:r>
              <a:rPr lang="es-ES" sz="2400" b="1" i="1" dirty="0"/>
              <a:t>(++x) </a:t>
            </a:r>
            <a:r>
              <a:rPr lang="es-ES" sz="2400" dirty="0"/>
              <a:t>no son permitidos.</a:t>
            </a:r>
            <a:endParaRPr lang="en-US" sz="2400" dirty="0"/>
          </a:p>
          <a:p>
            <a:endParaRPr lang="en-US" dirty="0"/>
          </a:p>
        </p:txBody>
      </p:sp>
      <p:sp>
        <p:nvSpPr>
          <p:cNvPr id="6" name="Title 7"/>
          <p:cNvSpPr txBox="1">
            <a:spLocks noGrp="1"/>
          </p:cNvSpPr>
          <p:nvPr>
            <p:ph type="title" idx="4294967295"/>
          </p:nvPr>
        </p:nvSpPr>
        <p:spPr>
          <a:xfrm>
            <a:off x="793610" y="101047"/>
            <a:ext cx="9604375" cy="1049338"/>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Constexpr</a:t>
            </a:r>
            <a:br>
              <a:rPr lang="es-ES" dirty="0"/>
            </a:br>
            <a:r>
              <a:rPr lang="es-ES" dirty="0"/>
              <a:t>	</a:t>
            </a:r>
            <a:endParaRPr lang="en-US" b="1" dirty="0"/>
          </a:p>
        </p:txBody>
      </p:sp>
    </p:spTree>
    <p:extLst>
      <p:ext uri="{BB962C8B-B14F-4D97-AF65-F5344CB8AC3E}">
        <p14:creationId xmlns:p14="http://schemas.microsoft.com/office/powerpoint/2010/main" val="3866994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4314" y="1084125"/>
            <a:ext cx="11542643" cy="4455284"/>
          </a:xfrm>
        </p:spPr>
        <p:txBody>
          <a:bodyPr>
            <a:normAutofit/>
          </a:bodyPr>
          <a:lstStyle/>
          <a:p>
            <a:pPr>
              <a:buFont typeface="Wingdings" panose="05000000000000000000" pitchFamily="2" charset="2"/>
              <a:buChar char="Ø"/>
            </a:pPr>
            <a:r>
              <a:rPr lang="es-ES" sz="2800" b="1" dirty="0"/>
              <a:t> Ventaja de las funciones </a:t>
            </a:r>
            <a:r>
              <a:rPr lang="es-ES" sz="2800" b="1" i="1" dirty="0"/>
              <a:t>constexpr</a:t>
            </a:r>
            <a:r>
              <a:rPr lang="es-ES" sz="2800" b="1" dirty="0"/>
              <a:t>:</a:t>
            </a:r>
            <a:endParaRPr lang="en-US" sz="2800" dirty="0"/>
          </a:p>
          <a:p>
            <a:pPr lvl="1"/>
            <a:r>
              <a:rPr lang="es-ES" sz="2600" dirty="0"/>
              <a:t>Estas funciones tienen la ventaja de que si el compilador puede deducir todas las dependencias en el llamado de estas entonces también será capaz de determinar el valor en tiempo de compilación.</a:t>
            </a:r>
          </a:p>
          <a:p>
            <a:pPr lvl="1"/>
            <a:r>
              <a:rPr lang="es-ES" sz="2600" dirty="0"/>
              <a:t> Nota: No obstante, en caso contrario tratará la función como una calculada en tiempo de ejecución. Con esto se evita la declaración doble de una misma función. </a:t>
            </a:r>
            <a:endParaRPr lang="en-US" sz="2600" dirty="0"/>
          </a:p>
        </p:txBody>
      </p:sp>
      <p:sp>
        <p:nvSpPr>
          <p:cNvPr id="6" name="Title 7"/>
          <p:cNvSpPr txBox="1">
            <a:spLocks noGrp="1"/>
          </p:cNvSpPr>
          <p:nvPr>
            <p:ph type="title" idx="4294967295"/>
          </p:nvPr>
        </p:nvSpPr>
        <p:spPr>
          <a:xfrm>
            <a:off x="988390" y="82826"/>
            <a:ext cx="9604375" cy="1049338"/>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Constexpr</a:t>
            </a:r>
            <a:br>
              <a:rPr lang="es-ES" dirty="0"/>
            </a:br>
            <a:r>
              <a:rPr lang="es-ES" dirty="0"/>
              <a:t>	</a:t>
            </a:r>
            <a:endParaRPr lang="en-US" b="1" dirty="0"/>
          </a:p>
        </p:txBody>
      </p:sp>
    </p:spTree>
    <p:extLst>
      <p:ext uri="{BB962C8B-B14F-4D97-AF65-F5344CB8AC3E}">
        <p14:creationId xmlns:p14="http://schemas.microsoft.com/office/powerpoint/2010/main" val="201984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8547" y="940499"/>
            <a:ext cx="10831513" cy="3449638"/>
          </a:xfrm>
        </p:spPr>
        <p:txBody>
          <a:bodyPr/>
          <a:lstStyle/>
          <a:p>
            <a:r>
              <a:rPr lang="es-ES" sz="2400" dirty="0"/>
              <a:t>Por ejemplo, el siguiente programa calcula en tiempo de compilación </a:t>
            </a:r>
            <a:r>
              <a:rPr lang="es-ES" sz="2400" b="1" i="1" dirty="0"/>
              <a:t>exp1</a:t>
            </a:r>
            <a:r>
              <a:rPr lang="es-ES" sz="2400" dirty="0"/>
              <a:t>, sin embargo en </a:t>
            </a:r>
            <a:r>
              <a:rPr lang="es-ES" sz="2400" b="1" i="1" dirty="0"/>
              <a:t>exp2</a:t>
            </a:r>
            <a:r>
              <a:rPr lang="es-ES" sz="2400" dirty="0"/>
              <a:t> da error en compilación:</a:t>
            </a:r>
            <a:endParaRPr lang="en-US" sz="2400" dirty="0"/>
          </a:p>
          <a:p>
            <a:endParaRPr lang="en-US" dirty="0"/>
          </a:p>
        </p:txBody>
      </p:sp>
      <p:sp>
        <p:nvSpPr>
          <p:cNvPr id="7" name="Title 7"/>
          <p:cNvSpPr txBox="1">
            <a:spLocks noGrp="1"/>
          </p:cNvSpPr>
          <p:nvPr>
            <p:ph type="title" idx="4294967295"/>
          </p:nvPr>
        </p:nvSpPr>
        <p:spPr>
          <a:xfrm>
            <a:off x="1053462" y="86555"/>
            <a:ext cx="9604375" cy="104933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Constexpr</a:t>
            </a:r>
            <a:br>
              <a:rPr lang="es-ES" dirty="0"/>
            </a:br>
            <a:r>
              <a:rPr lang="es-ES" dirty="0"/>
              <a:t>	</a:t>
            </a:r>
            <a:endParaRPr lang="en-US" b="1" dirty="0"/>
          </a:p>
        </p:txBody>
      </p:sp>
      <p:pic>
        <p:nvPicPr>
          <p:cNvPr id="4" name="Picture 3"/>
          <p:cNvPicPr>
            <a:picLocks noChangeAspect="1"/>
          </p:cNvPicPr>
          <p:nvPr/>
        </p:nvPicPr>
        <p:blipFill>
          <a:blip r:embed="rId2"/>
          <a:stretch>
            <a:fillRect/>
          </a:stretch>
        </p:blipFill>
        <p:spPr>
          <a:xfrm>
            <a:off x="1852621" y="2115015"/>
            <a:ext cx="8351553" cy="3619397"/>
          </a:xfrm>
          <a:prstGeom prst="rect">
            <a:avLst/>
          </a:prstGeom>
        </p:spPr>
      </p:pic>
    </p:spTree>
    <p:extLst>
      <p:ext uri="{BB962C8B-B14F-4D97-AF65-F5344CB8AC3E}">
        <p14:creationId xmlns:p14="http://schemas.microsoft.com/office/powerpoint/2010/main" val="1111235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8052" y="1175716"/>
            <a:ext cx="10995025" cy="1462088"/>
          </a:xfrm>
        </p:spPr>
        <p:txBody>
          <a:bodyPr>
            <a:normAutofit/>
          </a:bodyPr>
          <a:lstStyle/>
          <a:p>
            <a:r>
              <a:rPr lang="es-ES" sz="2400" dirty="0"/>
              <a:t>Si no se declara</a:t>
            </a:r>
            <a:r>
              <a:rPr lang="es-ES" sz="2400" b="1" dirty="0"/>
              <a:t> </a:t>
            </a:r>
            <a:r>
              <a:rPr lang="es-ES" sz="2400" b="1" i="1" dirty="0"/>
              <a:t>exp2</a:t>
            </a:r>
            <a:r>
              <a:rPr lang="es-ES" sz="2400" b="1" dirty="0"/>
              <a:t> </a:t>
            </a:r>
            <a:r>
              <a:rPr lang="es-ES" sz="2400" dirty="0"/>
              <a:t>como </a:t>
            </a:r>
            <a:r>
              <a:rPr lang="es-ES" sz="2400" b="1" i="1" dirty="0"/>
              <a:t>constexpr</a:t>
            </a:r>
            <a:r>
              <a:rPr lang="es-ES" sz="2400" dirty="0"/>
              <a:t>  no surgirá el error anterior, pues no se ve obligada a calcular su valor en compilación. Veamos el ejemplo con dicha modificación:</a:t>
            </a:r>
          </a:p>
          <a:p>
            <a:endParaRPr lang="es-ES" dirty="0"/>
          </a:p>
        </p:txBody>
      </p:sp>
      <p:sp>
        <p:nvSpPr>
          <p:cNvPr id="7" name="Title 7"/>
          <p:cNvSpPr txBox="1">
            <a:spLocks noGrp="1"/>
          </p:cNvSpPr>
          <p:nvPr>
            <p:ph type="title" idx="4294967295"/>
          </p:nvPr>
        </p:nvSpPr>
        <p:spPr>
          <a:xfrm>
            <a:off x="1014170" y="126379"/>
            <a:ext cx="9602788" cy="104933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6000" b="1" dirty="0"/>
              <a:t>Constexpr</a:t>
            </a:r>
            <a:br>
              <a:rPr lang="es-ES" dirty="0"/>
            </a:br>
            <a:r>
              <a:rPr lang="es-ES" dirty="0"/>
              <a:t>	</a:t>
            </a:r>
            <a:endParaRPr lang="en-US" b="1" dirty="0"/>
          </a:p>
        </p:txBody>
      </p:sp>
      <p:pic>
        <p:nvPicPr>
          <p:cNvPr id="4" name="Picture 3"/>
          <p:cNvPicPr>
            <a:picLocks noChangeAspect="1"/>
          </p:cNvPicPr>
          <p:nvPr/>
        </p:nvPicPr>
        <p:blipFill>
          <a:blip r:embed="rId2"/>
          <a:stretch>
            <a:fillRect/>
          </a:stretch>
        </p:blipFill>
        <p:spPr>
          <a:xfrm>
            <a:off x="3390308" y="2884233"/>
            <a:ext cx="4850511" cy="2309076"/>
          </a:xfrm>
          <a:prstGeom prst="rect">
            <a:avLst/>
          </a:prstGeom>
        </p:spPr>
      </p:pic>
    </p:spTree>
    <p:extLst>
      <p:ext uri="{BB962C8B-B14F-4D97-AF65-F5344CB8AC3E}">
        <p14:creationId xmlns:p14="http://schemas.microsoft.com/office/powerpoint/2010/main" val="171536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0794" y="1682820"/>
            <a:ext cx="11042650" cy="3449637"/>
          </a:xfrm>
        </p:spPr>
        <p:txBody>
          <a:bodyPr>
            <a:normAutofit/>
          </a:bodyPr>
          <a:lstStyle/>
          <a:p>
            <a:pPr>
              <a:buFont typeface="Wingdings" panose="05000000000000000000" pitchFamily="2" charset="2"/>
              <a:buChar char="q"/>
            </a:pPr>
            <a:r>
              <a:rPr lang="es-ES" sz="2800" dirty="0"/>
              <a:t> En algunos casos esta técnica posibilita reducir el número de líneas de código requeridas para expresar una solución. </a:t>
            </a:r>
          </a:p>
          <a:p>
            <a:pPr>
              <a:buFont typeface="Wingdings" panose="05000000000000000000" pitchFamily="2" charset="2"/>
              <a:buChar char="q"/>
            </a:pPr>
            <a:r>
              <a:rPr lang="es-ES" sz="2800" dirty="0"/>
              <a:t> También permite escribir programas con una gran flexibilidad para manejar eficientemente nuevas situaciones sin la necesidad de recompilar. </a:t>
            </a:r>
            <a:endParaRPr lang="en-US" sz="2800" dirty="0"/>
          </a:p>
        </p:txBody>
      </p:sp>
      <p:sp>
        <p:nvSpPr>
          <p:cNvPr id="4" name="Title 15"/>
          <p:cNvSpPr>
            <a:spLocks noGrp="1"/>
          </p:cNvSpPr>
          <p:nvPr>
            <p:ph type="title" idx="4294967295"/>
          </p:nvPr>
        </p:nvSpPr>
        <p:spPr>
          <a:xfrm>
            <a:off x="1099932" y="434493"/>
            <a:ext cx="9604375" cy="1049337"/>
          </a:xfrm>
        </p:spPr>
        <p:txBody>
          <a:bodyPr>
            <a:normAutofit fontScale="90000"/>
          </a:bodyPr>
          <a:lstStyle/>
          <a:p>
            <a:r>
              <a:rPr lang="en-US" dirty="0"/>
              <a:t>	    </a:t>
            </a:r>
            <a:r>
              <a:rPr lang="en-US" sz="6000" b="1" dirty="0">
                <a:latin typeface="Bahnschrift SemiBold" panose="020B0502040204020203" pitchFamily="34" charset="0"/>
              </a:rPr>
              <a:t>Metaprogramaci</a:t>
            </a:r>
            <a:r>
              <a:rPr lang="es-ES" sz="6000" b="1" dirty="0">
                <a:latin typeface="Bahnschrift SemiBold" panose="020B0502040204020203" pitchFamily="34" charset="0"/>
              </a:rPr>
              <a:t>ó</a:t>
            </a:r>
            <a:r>
              <a:rPr lang="en-US" sz="6000" b="1" dirty="0">
                <a:latin typeface="Bahnschrift SemiBold" panose="020B0502040204020203" pitchFamily="34" charset="0"/>
              </a:rPr>
              <a:t>n</a:t>
            </a:r>
            <a:r>
              <a:rPr lang="en-US" dirty="0"/>
              <a:t> </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22466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3163" y="4810761"/>
            <a:ext cx="10981427" cy="1232230"/>
          </a:xfrm>
        </p:spPr>
        <p:txBody>
          <a:bodyPr>
            <a:normAutofit/>
          </a:bodyPr>
          <a:lstStyle/>
          <a:p>
            <a:r>
              <a:rPr lang="es-ES" dirty="0"/>
              <a:t>Nota: En el programa anterior el valor de </a:t>
            </a:r>
            <a:r>
              <a:rPr lang="es-ES" b="1" i="1" dirty="0"/>
              <a:t>result1</a:t>
            </a:r>
            <a:r>
              <a:rPr lang="es-ES" dirty="0"/>
              <a:t> es computado en tiempo de compilación. Cuando se corre en GCC tarda 0.003 </a:t>
            </a:r>
            <a:r>
              <a:rPr lang="es-ES" i="1" dirty="0"/>
              <a:t>seg</a:t>
            </a:r>
            <a:r>
              <a:rPr lang="es-ES" dirty="0"/>
              <a:t> mientras que</a:t>
            </a:r>
            <a:r>
              <a:rPr lang="es-ES" i="1" dirty="0"/>
              <a:t> </a:t>
            </a:r>
            <a:r>
              <a:rPr lang="es-ES" b="1" i="1" dirty="0"/>
              <a:t>result2</a:t>
            </a:r>
            <a:r>
              <a:rPr lang="es-ES" dirty="0"/>
              <a:t> se calcula en ejecución y tarda 0.017 </a:t>
            </a:r>
            <a:r>
              <a:rPr lang="es-ES" i="1" dirty="0"/>
              <a:t>seg</a:t>
            </a:r>
            <a:r>
              <a:rPr lang="es-ES" dirty="0"/>
              <a:t>.</a:t>
            </a:r>
            <a:endParaRPr lang="en-US" dirty="0"/>
          </a:p>
          <a:p>
            <a:endParaRPr lang="en-US" dirty="0"/>
          </a:p>
        </p:txBody>
      </p:sp>
      <p:sp>
        <p:nvSpPr>
          <p:cNvPr id="4" name="Title 7"/>
          <p:cNvSpPr txBox="1">
            <a:spLocks noGrp="1"/>
          </p:cNvSpPr>
          <p:nvPr>
            <p:ph type="title" idx="4294967295"/>
          </p:nvPr>
        </p:nvSpPr>
        <p:spPr>
          <a:xfrm>
            <a:off x="243164" y="37112"/>
            <a:ext cx="9974262" cy="13398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Constexpr</a:t>
            </a:r>
            <a:br>
              <a:rPr lang="es-ES" dirty="0"/>
            </a:br>
            <a:r>
              <a:rPr lang="es-ES" dirty="0"/>
              <a:t>		             </a:t>
            </a:r>
            <a:r>
              <a:rPr lang="es-ES" sz="2400" b="1" dirty="0"/>
              <a:t>Fibonacci</a:t>
            </a:r>
            <a:r>
              <a:rPr lang="es-ES" sz="2400" dirty="0"/>
              <a:t> usando </a:t>
            </a:r>
            <a:r>
              <a:rPr lang="es-ES" sz="2400" i="1" dirty="0"/>
              <a:t>constexpr</a:t>
            </a:r>
            <a:endParaRPr lang="en-US" b="1" dirty="0"/>
          </a:p>
        </p:txBody>
      </p:sp>
      <p:pic>
        <p:nvPicPr>
          <p:cNvPr id="5" name="Picture 4"/>
          <p:cNvPicPr>
            <a:picLocks noChangeAspect="1"/>
          </p:cNvPicPr>
          <p:nvPr/>
        </p:nvPicPr>
        <p:blipFill>
          <a:blip r:embed="rId2"/>
          <a:stretch>
            <a:fillRect/>
          </a:stretch>
        </p:blipFill>
        <p:spPr>
          <a:xfrm>
            <a:off x="2814531" y="1539701"/>
            <a:ext cx="6427943" cy="3108321"/>
          </a:xfrm>
          <a:prstGeom prst="rect">
            <a:avLst/>
          </a:prstGeom>
        </p:spPr>
      </p:pic>
    </p:spTree>
    <p:extLst>
      <p:ext uri="{BB962C8B-B14F-4D97-AF65-F5344CB8AC3E}">
        <p14:creationId xmlns:p14="http://schemas.microsoft.com/office/powerpoint/2010/main" val="295602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2014" y="1518108"/>
            <a:ext cx="10995025" cy="2062930"/>
          </a:xfrm>
        </p:spPr>
        <p:txBody>
          <a:bodyPr/>
          <a:lstStyle/>
          <a:p>
            <a:pPr>
              <a:buFont typeface="Wingdings" panose="05000000000000000000" pitchFamily="2" charset="2"/>
              <a:buChar char="q"/>
            </a:pPr>
            <a:r>
              <a:rPr lang="es-ES" b="1" i="1" dirty="0"/>
              <a:t>  Constexpr</a:t>
            </a:r>
            <a:r>
              <a:rPr lang="es-ES" dirty="0"/>
              <a:t>  puede ser utilizado en constructores y objetos también, para instanciar clases y </a:t>
            </a:r>
            <a:r>
              <a:rPr lang="es-ES" i="1" dirty="0"/>
              <a:t>structs</a:t>
            </a:r>
            <a:r>
              <a:rPr lang="es-ES" dirty="0"/>
              <a:t> en tiempo de compilación. </a:t>
            </a:r>
          </a:p>
          <a:p>
            <a:pPr lvl="1"/>
            <a:r>
              <a:rPr lang="es-ES" sz="2000" dirty="0"/>
              <a:t>El cuerpo del constructor debe estar vacío y sus miembros deben inicializarse con expresiones constantes.</a:t>
            </a:r>
            <a:endParaRPr lang="en-US" sz="2000" dirty="0"/>
          </a:p>
          <a:p>
            <a:endParaRPr lang="en-US" dirty="0"/>
          </a:p>
        </p:txBody>
      </p:sp>
      <p:sp>
        <p:nvSpPr>
          <p:cNvPr id="4" name="Title 7"/>
          <p:cNvSpPr txBox="1">
            <a:spLocks noGrp="1"/>
          </p:cNvSpPr>
          <p:nvPr>
            <p:ph type="title" idx="4294967295"/>
          </p:nvPr>
        </p:nvSpPr>
        <p:spPr>
          <a:xfrm>
            <a:off x="695324" y="174121"/>
            <a:ext cx="10299701" cy="1918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Constexpr</a:t>
            </a:r>
            <a:br>
              <a:rPr lang="es-ES" dirty="0"/>
            </a:br>
            <a:r>
              <a:rPr lang="es-ES" dirty="0"/>
              <a:t>	 </a:t>
            </a:r>
            <a:r>
              <a:rPr lang="es-ES" sz="3100" b="1" dirty="0"/>
              <a:t>Constexpr with Constructors(C++11)</a:t>
            </a:r>
            <a:endParaRPr lang="en-US" b="1" dirty="0"/>
          </a:p>
        </p:txBody>
      </p:sp>
      <p:sp>
        <p:nvSpPr>
          <p:cNvPr id="5" name="Content Placeholder 2"/>
          <p:cNvSpPr txBox="1">
            <a:spLocks/>
          </p:cNvSpPr>
          <p:nvPr/>
        </p:nvSpPr>
        <p:spPr>
          <a:xfrm>
            <a:off x="411285" y="3286702"/>
            <a:ext cx="3074038" cy="240894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b="1" i="1" dirty="0"/>
              <a:t> </a:t>
            </a:r>
            <a:r>
              <a:rPr lang="es-ES" dirty="0"/>
              <a:t>Por ejemplo, el siguiente programa muestra una clase con un constructor y una función </a:t>
            </a:r>
            <a:r>
              <a:rPr lang="es-ES" b="1" i="1" dirty="0"/>
              <a:t>constexpr</a:t>
            </a:r>
            <a:r>
              <a:rPr lang="es-ES" dirty="0"/>
              <a:t>, donde el objeto se inicializa en tiempo de compilación:</a:t>
            </a:r>
            <a:endParaRPr lang="en-US" dirty="0"/>
          </a:p>
        </p:txBody>
      </p:sp>
      <p:cxnSp>
        <p:nvCxnSpPr>
          <p:cNvPr id="7" name="Connector: Elbow 6"/>
          <p:cNvCxnSpPr>
            <a:cxnSpLocks/>
          </p:cNvCxnSpPr>
          <p:nvPr/>
        </p:nvCxnSpPr>
        <p:spPr>
          <a:xfrm>
            <a:off x="3313043" y="4395172"/>
            <a:ext cx="1298713" cy="41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5160575" y="2940942"/>
            <a:ext cx="6245735" cy="2908460"/>
          </a:xfrm>
          <a:prstGeom prst="rect">
            <a:avLst/>
          </a:prstGeom>
        </p:spPr>
      </p:pic>
    </p:spTree>
    <p:extLst>
      <p:ext uri="{BB962C8B-B14F-4D97-AF65-F5344CB8AC3E}">
        <p14:creationId xmlns:p14="http://schemas.microsoft.com/office/powerpoint/2010/main" val="4002183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4475" y="1505751"/>
            <a:ext cx="10750550" cy="979487"/>
          </a:xfrm>
        </p:spPr>
        <p:txBody>
          <a:bodyPr>
            <a:normAutofit fontScale="92500"/>
          </a:bodyPr>
          <a:lstStyle/>
          <a:p>
            <a:r>
              <a:rPr lang="es-ES" sz="2400" dirty="0"/>
              <a:t>Otro ejemplo de una clase que se puede instanciar en tiempo de compilación es el siguiente donde el constructor de la clase es una función </a:t>
            </a:r>
            <a:r>
              <a:rPr lang="es-ES" sz="2400" b="1" i="1" dirty="0"/>
              <a:t>constexpr</a:t>
            </a:r>
            <a:r>
              <a:rPr lang="es-ES" sz="2400" dirty="0"/>
              <a:t>:</a:t>
            </a:r>
            <a:endParaRPr lang="en-US" sz="2400" dirty="0"/>
          </a:p>
          <a:p>
            <a:endParaRPr lang="en-US" dirty="0"/>
          </a:p>
        </p:txBody>
      </p:sp>
      <p:sp>
        <p:nvSpPr>
          <p:cNvPr id="7" name="Title 7"/>
          <p:cNvSpPr txBox="1">
            <a:spLocks/>
          </p:cNvSpPr>
          <p:nvPr/>
        </p:nvSpPr>
        <p:spPr>
          <a:xfrm>
            <a:off x="695324" y="76843"/>
            <a:ext cx="10299701" cy="1918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Constexpr</a:t>
            </a:r>
            <a:br>
              <a:rPr lang="es-ES" dirty="0"/>
            </a:br>
            <a:r>
              <a:rPr lang="es-ES" dirty="0"/>
              <a:t>	 </a:t>
            </a:r>
            <a:r>
              <a:rPr lang="es-ES" sz="3100" b="1" dirty="0"/>
              <a:t>Constexpr with Constructors(C++11)</a:t>
            </a:r>
            <a:endParaRPr lang="en-US" b="1" dirty="0"/>
          </a:p>
        </p:txBody>
      </p:sp>
      <p:pic>
        <p:nvPicPr>
          <p:cNvPr id="4" name="Picture 3"/>
          <p:cNvPicPr>
            <a:picLocks noChangeAspect="1"/>
          </p:cNvPicPr>
          <p:nvPr/>
        </p:nvPicPr>
        <p:blipFill>
          <a:blip r:embed="rId2"/>
          <a:stretch>
            <a:fillRect/>
          </a:stretch>
        </p:blipFill>
        <p:spPr>
          <a:xfrm>
            <a:off x="1944474" y="2757268"/>
            <a:ext cx="7807091" cy="2930699"/>
          </a:xfrm>
          <a:prstGeom prst="rect">
            <a:avLst/>
          </a:prstGeom>
        </p:spPr>
      </p:pic>
    </p:spTree>
    <p:extLst>
      <p:ext uri="{BB962C8B-B14F-4D97-AF65-F5344CB8AC3E}">
        <p14:creationId xmlns:p14="http://schemas.microsoft.com/office/powerpoint/2010/main" val="3059463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4649" y="1633236"/>
            <a:ext cx="10941050" cy="1004888"/>
          </a:xfrm>
        </p:spPr>
        <p:txBody>
          <a:bodyPr/>
          <a:lstStyle/>
          <a:p>
            <a:r>
              <a:rPr lang="es-ES" sz="2400" dirty="0"/>
              <a:t>El siguiente algoritmo calcula el punto intermedio entre dos puntos(Point) en tiempo de compilación con el uso de función </a:t>
            </a:r>
            <a:r>
              <a:rPr lang="es-ES" sz="2400" b="1" i="1" dirty="0"/>
              <a:t>constexpr</a:t>
            </a:r>
            <a:r>
              <a:rPr lang="es-ES" sz="2400" dirty="0"/>
              <a:t>.</a:t>
            </a:r>
            <a:endParaRPr lang="en-US" sz="2400" dirty="0"/>
          </a:p>
          <a:p>
            <a:endParaRPr lang="en-US" dirty="0"/>
          </a:p>
        </p:txBody>
      </p:sp>
      <p:sp>
        <p:nvSpPr>
          <p:cNvPr id="7" name="Title 7"/>
          <p:cNvSpPr txBox="1">
            <a:spLocks/>
          </p:cNvSpPr>
          <p:nvPr/>
        </p:nvSpPr>
        <p:spPr>
          <a:xfrm>
            <a:off x="695324" y="174121"/>
            <a:ext cx="10299701" cy="1918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Constexpr</a:t>
            </a:r>
            <a:br>
              <a:rPr lang="es-ES" dirty="0"/>
            </a:br>
            <a:r>
              <a:rPr lang="es-ES" dirty="0"/>
              <a:t>	 </a:t>
            </a:r>
            <a:r>
              <a:rPr lang="es-ES" sz="3100" b="1" dirty="0"/>
              <a:t>Constexpr with Constructors(C++11)</a:t>
            </a:r>
            <a:endParaRPr lang="en-US" b="1" dirty="0"/>
          </a:p>
        </p:txBody>
      </p:sp>
      <p:pic>
        <p:nvPicPr>
          <p:cNvPr id="4" name="Picture 3"/>
          <p:cNvPicPr>
            <a:picLocks noChangeAspect="1"/>
          </p:cNvPicPr>
          <p:nvPr/>
        </p:nvPicPr>
        <p:blipFill>
          <a:blip r:embed="rId2"/>
          <a:stretch>
            <a:fillRect/>
          </a:stretch>
        </p:blipFill>
        <p:spPr>
          <a:xfrm>
            <a:off x="2132803" y="2846345"/>
            <a:ext cx="7424742" cy="2830354"/>
          </a:xfrm>
          <a:prstGeom prst="rect">
            <a:avLst/>
          </a:prstGeom>
        </p:spPr>
      </p:pic>
    </p:spTree>
    <p:extLst>
      <p:ext uri="{BB962C8B-B14F-4D97-AF65-F5344CB8AC3E}">
        <p14:creationId xmlns:p14="http://schemas.microsoft.com/office/powerpoint/2010/main" val="2167548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2934" y="1330193"/>
            <a:ext cx="11258980" cy="1560996"/>
          </a:xfrm>
        </p:spPr>
        <p:txBody>
          <a:bodyPr>
            <a:normAutofit fontScale="92500"/>
          </a:bodyPr>
          <a:lstStyle/>
          <a:p>
            <a:r>
              <a:rPr lang="es-ES" sz="2400" dirty="0"/>
              <a:t>Las estrictas limitaciones de las </a:t>
            </a:r>
            <a:r>
              <a:rPr lang="es-ES" sz="2400" b="1" i="1" dirty="0"/>
              <a:t>constexpr</a:t>
            </a:r>
            <a:r>
              <a:rPr lang="es-ES" sz="2400" dirty="0"/>
              <a:t> en C++11 no fueron del agrado de muchos. Por ejemplo, las restricciones sobre el uso de las estructuras condicionales que se ven sujetas al operador </a:t>
            </a:r>
            <a:r>
              <a:rPr lang="es-ES" sz="2400" b="1" dirty="0"/>
              <a:t>?:</a:t>
            </a:r>
            <a:r>
              <a:rPr lang="es-ES" sz="2400" dirty="0"/>
              <a:t> y los ciclos que se manejan a través de la recursividad. Ejemplo:</a:t>
            </a:r>
            <a:endParaRPr lang="en-US" sz="2400" dirty="0"/>
          </a:p>
          <a:p>
            <a:pPr lvl="0"/>
            <a:endParaRPr lang="en-US" dirty="0"/>
          </a:p>
          <a:p>
            <a:endParaRPr lang="en-US" dirty="0"/>
          </a:p>
        </p:txBody>
      </p:sp>
      <p:sp>
        <p:nvSpPr>
          <p:cNvPr id="5" name="Title 7"/>
          <p:cNvSpPr txBox="1">
            <a:spLocks noGrp="1"/>
          </p:cNvSpPr>
          <p:nvPr>
            <p:ph type="title" idx="4294967295"/>
          </p:nvPr>
        </p:nvSpPr>
        <p:spPr>
          <a:xfrm>
            <a:off x="734218" y="93600"/>
            <a:ext cx="9604375" cy="145891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Constexpr</a:t>
            </a:r>
            <a:br>
              <a:rPr lang="es-ES" dirty="0"/>
            </a:br>
            <a:r>
              <a:rPr lang="es-ES" dirty="0"/>
              <a:t>		</a:t>
            </a:r>
            <a:r>
              <a:rPr lang="es-ES" b="1" i="1" dirty="0"/>
              <a:t>                </a:t>
            </a:r>
            <a:r>
              <a:rPr lang="es-ES" sz="3100" b="1" i="1" dirty="0"/>
              <a:t>C++11 vs C++14:</a:t>
            </a:r>
            <a:br>
              <a:rPr lang="en-US" sz="3100" dirty="0"/>
            </a:br>
            <a:endParaRPr lang="en-US" b="1" dirty="0"/>
          </a:p>
        </p:txBody>
      </p:sp>
      <p:sp>
        <p:nvSpPr>
          <p:cNvPr id="6" name="Content Placeholder 2"/>
          <p:cNvSpPr txBox="1">
            <a:spLocks/>
          </p:cNvSpPr>
          <p:nvPr/>
        </p:nvSpPr>
        <p:spPr>
          <a:xfrm>
            <a:off x="402932" y="5041366"/>
            <a:ext cx="10662633" cy="808382"/>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0"/>
            <a:r>
              <a:rPr lang="es-ES" sz="3800" dirty="0"/>
              <a:t>En C++11 no se pueden declarar métodos como </a:t>
            </a:r>
            <a:r>
              <a:rPr lang="es-ES" sz="4200" i="1" dirty="0"/>
              <a:t>constexpr </a:t>
            </a:r>
            <a:r>
              <a:rPr lang="es-ES" sz="3800" dirty="0"/>
              <a:t>si estos tienen tipo de retorno void, o modifican a un objeto constexpr, pues aquí las funciones son implícitamente </a:t>
            </a:r>
            <a:r>
              <a:rPr lang="es-ES" sz="4200" i="1" dirty="0"/>
              <a:t>const .</a:t>
            </a:r>
            <a:endParaRPr lang="en-US" sz="2100" dirty="0"/>
          </a:p>
          <a:p>
            <a:endParaRPr lang="en-US" dirty="0"/>
          </a:p>
        </p:txBody>
      </p:sp>
      <p:pic>
        <p:nvPicPr>
          <p:cNvPr id="4" name="Picture 3"/>
          <p:cNvPicPr>
            <a:picLocks noChangeAspect="1"/>
          </p:cNvPicPr>
          <p:nvPr/>
        </p:nvPicPr>
        <p:blipFill>
          <a:blip r:embed="rId2"/>
          <a:stretch>
            <a:fillRect/>
          </a:stretch>
        </p:blipFill>
        <p:spPr>
          <a:xfrm>
            <a:off x="1057541" y="2891189"/>
            <a:ext cx="10561009" cy="1784959"/>
          </a:xfrm>
          <a:prstGeom prst="rect">
            <a:avLst/>
          </a:prstGeom>
        </p:spPr>
      </p:pic>
    </p:spTree>
    <p:extLst>
      <p:ext uri="{BB962C8B-B14F-4D97-AF65-F5344CB8AC3E}">
        <p14:creationId xmlns:p14="http://schemas.microsoft.com/office/powerpoint/2010/main" val="2256487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0818" y="1403626"/>
            <a:ext cx="10682288" cy="1790148"/>
          </a:xfrm>
        </p:spPr>
        <p:txBody>
          <a:bodyPr>
            <a:normAutofit lnSpcReduction="10000"/>
          </a:bodyPr>
          <a:lstStyle/>
          <a:p>
            <a:pPr marL="0" indent="0">
              <a:buNone/>
            </a:pPr>
            <a:r>
              <a:rPr lang="es-ES" sz="2400" b="1" i="1" dirty="0"/>
              <a:t>¿Hasta dónde es posible usar constexpr en C++14?</a:t>
            </a:r>
            <a:endParaRPr lang="en-US" sz="2400" dirty="0"/>
          </a:p>
          <a:p>
            <a:pPr lvl="0"/>
            <a:r>
              <a:rPr lang="es-ES" sz="2200" dirty="0"/>
              <a:t>En C++14 se pueden definir y modificar variables en el cuerpo de las funciones. Pasan además a ser permitidas las estructuras de control de flujo como </a:t>
            </a:r>
            <a:r>
              <a:rPr lang="es-ES" sz="2200" b="1" i="1" dirty="0"/>
              <a:t>if</a:t>
            </a:r>
            <a:r>
              <a:rPr lang="es-ES" sz="2200" dirty="0"/>
              <a:t>, </a:t>
            </a:r>
            <a:r>
              <a:rPr lang="es-ES" sz="2200" b="1" i="1" dirty="0"/>
              <a:t>while</a:t>
            </a:r>
            <a:r>
              <a:rPr lang="es-ES" sz="2200" dirty="0"/>
              <a:t>, </a:t>
            </a:r>
            <a:r>
              <a:rPr lang="es-ES" sz="2200" b="1" i="1" dirty="0"/>
              <a:t>for</a:t>
            </a:r>
            <a:r>
              <a:rPr lang="es-ES" sz="2200" dirty="0"/>
              <a:t>, </a:t>
            </a:r>
            <a:r>
              <a:rPr lang="es-ES" sz="2200" b="1" i="1" dirty="0"/>
              <a:t>do-while</a:t>
            </a:r>
            <a:r>
              <a:rPr lang="es-ES" sz="2200" dirty="0"/>
              <a:t> y </a:t>
            </a:r>
            <a:r>
              <a:rPr lang="es-ES" sz="2200" b="1" i="1" dirty="0"/>
              <a:t>switch</a:t>
            </a:r>
            <a:r>
              <a:rPr lang="es-ES" sz="2200" dirty="0"/>
              <a:t> dentro del cuerpo de la función. Ejemplo:</a:t>
            </a:r>
            <a:endParaRPr lang="en-US" sz="2200" dirty="0"/>
          </a:p>
          <a:p>
            <a:endParaRPr lang="en-US" dirty="0"/>
          </a:p>
        </p:txBody>
      </p:sp>
      <p:sp>
        <p:nvSpPr>
          <p:cNvPr id="5" name="Title 7"/>
          <p:cNvSpPr txBox="1">
            <a:spLocks/>
          </p:cNvSpPr>
          <p:nvPr/>
        </p:nvSpPr>
        <p:spPr>
          <a:xfrm>
            <a:off x="734218" y="93600"/>
            <a:ext cx="9604375" cy="1458912"/>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Constexpr</a:t>
            </a:r>
            <a:br>
              <a:rPr lang="es-ES" dirty="0"/>
            </a:br>
            <a:r>
              <a:rPr lang="es-ES" dirty="0"/>
              <a:t>		</a:t>
            </a:r>
            <a:r>
              <a:rPr lang="es-ES" b="1" i="1" dirty="0"/>
              <a:t>                </a:t>
            </a:r>
            <a:r>
              <a:rPr lang="es-ES" sz="3100" b="1" i="1" dirty="0"/>
              <a:t>C++11 vs C++14:</a:t>
            </a:r>
            <a:br>
              <a:rPr lang="en-US" sz="3100" dirty="0"/>
            </a:br>
            <a:endParaRPr lang="en-US" b="1" dirty="0"/>
          </a:p>
        </p:txBody>
      </p:sp>
      <p:pic>
        <p:nvPicPr>
          <p:cNvPr id="4" name="Picture 3"/>
          <p:cNvPicPr>
            <a:picLocks noChangeAspect="1"/>
          </p:cNvPicPr>
          <p:nvPr/>
        </p:nvPicPr>
        <p:blipFill>
          <a:blip r:embed="rId2"/>
          <a:stretch>
            <a:fillRect/>
          </a:stretch>
        </p:blipFill>
        <p:spPr>
          <a:xfrm>
            <a:off x="1675586" y="3440074"/>
            <a:ext cx="8152752" cy="2127452"/>
          </a:xfrm>
          <a:prstGeom prst="rect">
            <a:avLst/>
          </a:prstGeom>
        </p:spPr>
      </p:pic>
    </p:spTree>
    <p:extLst>
      <p:ext uri="{BB962C8B-B14F-4D97-AF65-F5344CB8AC3E}">
        <p14:creationId xmlns:p14="http://schemas.microsoft.com/office/powerpoint/2010/main" val="3589617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1061" y="1388988"/>
            <a:ext cx="10763250" cy="952500"/>
          </a:xfrm>
        </p:spPr>
        <p:txBody>
          <a:bodyPr>
            <a:normAutofit lnSpcReduction="10000"/>
          </a:bodyPr>
          <a:lstStyle/>
          <a:p>
            <a:r>
              <a:rPr lang="es-ES" sz="2400" dirty="0"/>
              <a:t>En C++14 se pueden declarar como </a:t>
            </a:r>
            <a:r>
              <a:rPr lang="es-ES" sz="2400" b="1" i="1" dirty="0"/>
              <a:t>constexpr</a:t>
            </a:r>
            <a:r>
              <a:rPr lang="es-ES" sz="2400" dirty="0"/>
              <a:t> los métodos </a:t>
            </a:r>
            <a:r>
              <a:rPr lang="es-ES" sz="2400" b="1" i="1" dirty="0"/>
              <a:t>setX</a:t>
            </a:r>
            <a:r>
              <a:rPr lang="es-ES" sz="2400" dirty="0"/>
              <a:t>  y </a:t>
            </a:r>
            <a:r>
              <a:rPr lang="es-ES" sz="2400" b="1" i="1" dirty="0"/>
              <a:t>setY  </a:t>
            </a:r>
            <a:r>
              <a:rPr lang="es-ES" sz="2400" dirty="0"/>
              <a:t>de la clase </a:t>
            </a:r>
            <a:r>
              <a:rPr lang="es-ES" sz="2400" b="1" i="1" dirty="0"/>
              <a:t>Point</a:t>
            </a:r>
            <a:r>
              <a:rPr lang="es-ES" sz="2400" dirty="0"/>
              <a:t>. Ejemplo:</a:t>
            </a:r>
            <a:endParaRPr lang="en-US" sz="2400" dirty="0"/>
          </a:p>
          <a:p>
            <a:endParaRPr lang="en-US" dirty="0"/>
          </a:p>
        </p:txBody>
      </p:sp>
      <p:sp>
        <p:nvSpPr>
          <p:cNvPr id="6" name="Title 7"/>
          <p:cNvSpPr txBox="1">
            <a:spLocks/>
          </p:cNvSpPr>
          <p:nvPr/>
        </p:nvSpPr>
        <p:spPr>
          <a:xfrm>
            <a:off x="734218" y="93600"/>
            <a:ext cx="9604375" cy="1458912"/>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Constexpr</a:t>
            </a:r>
            <a:br>
              <a:rPr lang="es-ES" dirty="0"/>
            </a:br>
            <a:r>
              <a:rPr lang="es-ES" dirty="0"/>
              <a:t>		</a:t>
            </a:r>
            <a:r>
              <a:rPr lang="es-ES" b="1" i="1" dirty="0"/>
              <a:t>                </a:t>
            </a:r>
            <a:r>
              <a:rPr lang="es-ES" sz="3100" b="1" i="1" dirty="0"/>
              <a:t>C++11 vs C++14:</a:t>
            </a:r>
            <a:br>
              <a:rPr lang="en-US" sz="3100" dirty="0"/>
            </a:br>
            <a:endParaRPr lang="en-US" b="1" dirty="0"/>
          </a:p>
        </p:txBody>
      </p:sp>
      <p:pic>
        <p:nvPicPr>
          <p:cNvPr id="2" name="Picture 1"/>
          <p:cNvPicPr>
            <a:picLocks noChangeAspect="1"/>
          </p:cNvPicPr>
          <p:nvPr/>
        </p:nvPicPr>
        <p:blipFill>
          <a:blip r:embed="rId2"/>
          <a:stretch>
            <a:fillRect/>
          </a:stretch>
        </p:blipFill>
        <p:spPr>
          <a:xfrm>
            <a:off x="1177376" y="2607588"/>
            <a:ext cx="9682713" cy="2738393"/>
          </a:xfrm>
          <a:prstGeom prst="rect">
            <a:avLst/>
          </a:prstGeom>
        </p:spPr>
      </p:pic>
    </p:spTree>
    <p:extLst>
      <p:ext uri="{BB962C8B-B14F-4D97-AF65-F5344CB8AC3E}">
        <p14:creationId xmlns:p14="http://schemas.microsoft.com/office/powerpoint/2010/main" val="351359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9113" y="1244600"/>
            <a:ext cx="10558463" cy="4095750"/>
          </a:xfrm>
        </p:spPr>
        <p:txBody>
          <a:bodyPr>
            <a:normAutofit lnSpcReduction="10000"/>
          </a:bodyPr>
          <a:lstStyle/>
          <a:p>
            <a:pPr>
              <a:buFont typeface="Wingdings" panose="05000000000000000000" pitchFamily="2" charset="2"/>
              <a:buChar char="v"/>
            </a:pPr>
            <a:r>
              <a:rPr lang="es-ES" sz="2200" b="1" i="1" dirty="0"/>
              <a:t> Nuevas propuestas:</a:t>
            </a:r>
          </a:p>
          <a:p>
            <a:r>
              <a:rPr lang="es-ES" sz="2200" dirty="0"/>
              <a:t>Structured bindings/ Decomposition declarations</a:t>
            </a:r>
            <a:endParaRPr lang="en-US" sz="2200" dirty="0"/>
          </a:p>
          <a:p>
            <a:r>
              <a:rPr lang="es-ES" sz="2200" dirty="0"/>
              <a:t>Init-statement for if/switch</a:t>
            </a:r>
            <a:endParaRPr lang="en-US" sz="2200" dirty="0"/>
          </a:p>
          <a:p>
            <a:r>
              <a:rPr lang="es-ES" sz="2200" dirty="0"/>
              <a:t>Inline variables</a:t>
            </a:r>
            <a:endParaRPr lang="en-US" sz="2200" dirty="0"/>
          </a:p>
          <a:p>
            <a:r>
              <a:rPr lang="es-ES" sz="2200" dirty="0"/>
              <a:t>Constexpr if</a:t>
            </a:r>
            <a:endParaRPr lang="en-US" sz="2200" dirty="0"/>
          </a:p>
          <a:p>
            <a:r>
              <a:rPr lang="es-ES" sz="2200" dirty="0"/>
              <a:t>Fold expressions</a:t>
            </a:r>
            <a:endParaRPr lang="en-US" sz="2200" dirty="0"/>
          </a:p>
          <a:p>
            <a:r>
              <a:rPr lang="es-ES" sz="2200" dirty="0"/>
              <a:t>Template Argument Deduction for class template</a:t>
            </a:r>
            <a:endParaRPr lang="en-US" sz="2200" dirty="0"/>
          </a:p>
          <a:p>
            <a:r>
              <a:rPr lang="es-ES" sz="2200" dirty="0"/>
              <a:t>Declaring non - type template parameters with auto</a:t>
            </a:r>
            <a:endParaRPr lang="en-US" sz="2200" dirty="0"/>
          </a:p>
          <a:p>
            <a:pPr>
              <a:buFont typeface="Wingdings" panose="05000000000000000000" pitchFamily="2" charset="2"/>
              <a:buChar char="v"/>
            </a:pPr>
            <a:endParaRPr lang="en-US" dirty="0"/>
          </a:p>
          <a:p>
            <a:endParaRPr lang="en-US" dirty="0"/>
          </a:p>
        </p:txBody>
      </p:sp>
      <p:sp>
        <p:nvSpPr>
          <p:cNvPr id="4" name="Title 7"/>
          <p:cNvSpPr txBox="1">
            <a:spLocks noGrp="1"/>
          </p:cNvSpPr>
          <p:nvPr>
            <p:ph type="title" idx="4294967295"/>
          </p:nvPr>
        </p:nvSpPr>
        <p:spPr>
          <a:xfrm>
            <a:off x="954088" y="195263"/>
            <a:ext cx="9604375" cy="104933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400" b="1" dirty="0"/>
              <a:t>C++17</a:t>
            </a:r>
            <a:br>
              <a:rPr lang="en-US" sz="2700" dirty="0"/>
            </a:br>
            <a:endParaRPr lang="en-US" b="1" dirty="0"/>
          </a:p>
        </p:txBody>
      </p:sp>
    </p:spTree>
    <p:extLst>
      <p:ext uri="{BB962C8B-B14F-4D97-AF65-F5344CB8AC3E}">
        <p14:creationId xmlns:p14="http://schemas.microsoft.com/office/powerpoint/2010/main" val="3783183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0353" y="1404513"/>
            <a:ext cx="10872788" cy="3881437"/>
          </a:xfrm>
        </p:spPr>
        <p:txBody>
          <a:bodyPr/>
          <a:lstStyle/>
          <a:p>
            <a:pPr>
              <a:buFont typeface="Wingdings" panose="05000000000000000000" pitchFamily="2" charset="2"/>
              <a:buChar char="q"/>
            </a:pPr>
            <a:r>
              <a:rPr lang="es-ES" sz="2400" dirty="0"/>
              <a:t>  C++17 trae nuevas atractivas propuestas como lo es la adición de la clase </a:t>
            </a:r>
            <a:r>
              <a:rPr lang="es-ES" sz="2400" b="1" dirty="0"/>
              <a:t>Template Argument Deduction</a:t>
            </a:r>
            <a:r>
              <a:rPr lang="es-ES" sz="2400" dirty="0"/>
              <a:t> basada en </a:t>
            </a:r>
            <a:r>
              <a:rPr lang="es-ES" sz="2400" i="1" dirty="0"/>
              <a:t>template argument deduction for function templates</a:t>
            </a:r>
            <a:r>
              <a:rPr lang="es-ES" sz="2400" dirty="0"/>
              <a:t> disponible desde C++ 98.</a:t>
            </a:r>
            <a:endParaRPr lang="en-US" sz="2400" dirty="0"/>
          </a:p>
          <a:p>
            <a:pPr>
              <a:buFont typeface="Courier New" panose="02070309020205020404" pitchFamily="49" charset="0"/>
              <a:buChar char="o"/>
            </a:pPr>
            <a:r>
              <a:rPr lang="es-ES" sz="2400"/>
              <a:t> Problemática </a:t>
            </a:r>
            <a:r>
              <a:rPr lang="es-ES" sz="2400" dirty="0"/>
              <a:t>que intenta resolver:</a:t>
            </a:r>
            <a:endParaRPr lang="en-US" sz="2400" dirty="0"/>
          </a:p>
          <a:p>
            <a:pPr marL="0" indent="0">
              <a:buNone/>
            </a:pPr>
            <a:r>
              <a:rPr lang="es-ES" sz="2400" dirty="0"/>
              <a:t>	EL problema surge al crear un objeto  determinado y tener que especificar el tipo de sus argumentos por ejemplo: </a:t>
            </a:r>
            <a:endParaRPr lang="en-US" sz="2400" dirty="0"/>
          </a:p>
          <a:p>
            <a:pPr marL="0" indent="0">
              <a:buNone/>
            </a:pPr>
            <a:r>
              <a:rPr lang="es-ES" dirty="0"/>
              <a:t>			</a:t>
            </a:r>
            <a:endParaRPr lang="en-US" dirty="0"/>
          </a:p>
        </p:txBody>
      </p:sp>
      <p:sp>
        <p:nvSpPr>
          <p:cNvPr id="4" name="Title 7"/>
          <p:cNvSpPr txBox="1">
            <a:spLocks noGrp="1"/>
          </p:cNvSpPr>
          <p:nvPr>
            <p:ph type="title" idx="4294967295"/>
          </p:nvPr>
        </p:nvSpPr>
        <p:spPr>
          <a:xfrm>
            <a:off x="1298691" y="101246"/>
            <a:ext cx="9536113" cy="1498600"/>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pic>
        <p:nvPicPr>
          <p:cNvPr id="5" name="Picture 4"/>
          <p:cNvPicPr>
            <a:picLocks noChangeAspect="1"/>
          </p:cNvPicPr>
          <p:nvPr/>
        </p:nvPicPr>
        <p:blipFill>
          <a:blip r:embed="rId2"/>
          <a:stretch>
            <a:fillRect/>
          </a:stretch>
        </p:blipFill>
        <p:spPr>
          <a:xfrm>
            <a:off x="3230097" y="4793359"/>
            <a:ext cx="5673299" cy="492591"/>
          </a:xfrm>
          <a:prstGeom prst="rect">
            <a:avLst/>
          </a:prstGeom>
        </p:spPr>
      </p:pic>
    </p:spTree>
    <p:extLst>
      <p:ext uri="{BB962C8B-B14F-4D97-AF65-F5344CB8AC3E}">
        <p14:creationId xmlns:p14="http://schemas.microsoft.com/office/powerpoint/2010/main" val="1420937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7078" y="1469364"/>
            <a:ext cx="10733088" cy="3449638"/>
          </a:xfrm>
        </p:spPr>
        <p:txBody>
          <a:bodyPr/>
          <a:lstStyle/>
          <a:p>
            <a:pPr>
              <a:buFont typeface="Wingdings" panose="05000000000000000000" pitchFamily="2" charset="2"/>
              <a:buChar char="q"/>
            </a:pPr>
            <a:r>
              <a:rPr lang="es-ES" dirty="0"/>
              <a:t>  Deducir los tipos de los argumentos era el principal objetivo. Antes de C++17 se resolvió este problema con las funciones make_XXX que utiliza </a:t>
            </a:r>
            <a:r>
              <a:rPr lang="es-ES" i="1" dirty="0"/>
              <a:t>template argument deduction for functions</a:t>
            </a:r>
            <a:r>
              <a:rPr lang="es-ES" dirty="0"/>
              <a:t> para determinar los tipos de los argumentos de la clase que se desea construir. </a:t>
            </a:r>
          </a:p>
          <a:p>
            <a:pPr>
              <a:buFont typeface="Courier New" panose="02070309020205020404" pitchFamily="49" charset="0"/>
              <a:buChar char="o"/>
            </a:pPr>
            <a:r>
              <a:rPr lang="es-ES" dirty="0"/>
              <a:t>Luego tendríamos algo como esto:</a:t>
            </a:r>
            <a:endParaRPr lang="en-US" dirty="0"/>
          </a:p>
          <a:p>
            <a:pPr marL="0" indent="0">
              <a:buNone/>
            </a:pPr>
            <a:r>
              <a:rPr lang="es-ES" dirty="0"/>
              <a:t>		</a:t>
            </a:r>
            <a:endParaRPr lang="en-US" dirty="0"/>
          </a:p>
        </p:txBody>
      </p:sp>
      <p:sp>
        <p:nvSpPr>
          <p:cNvPr id="6" name="Content Placeholder 2"/>
          <p:cNvSpPr txBox="1">
            <a:spLocks/>
          </p:cNvSpPr>
          <p:nvPr/>
        </p:nvSpPr>
        <p:spPr>
          <a:xfrm>
            <a:off x="1273917" y="4448734"/>
            <a:ext cx="6102327" cy="125555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ü"/>
            </a:pPr>
            <a:r>
              <a:rPr lang="es-ES" sz="3300" dirty="0"/>
              <a:t>  Ahora en C++17 no tenemos ese problema:</a:t>
            </a:r>
            <a:endParaRPr lang="en-US" sz="3300" dirty="0"/>
          </a:p>
          <a:p>
            <a:pPr marL="0" indent="0">
              <a:buNone/>
            </a:pPr>
            <a:r>
              <a:rPr lang="es-ES" sz="3300" dirty="0"/>
              <a:t>		</a:t>
            </a:r>
            <a:endParaRPr lang="en-US" dirty="0"/>
          </a:p>
        </p:txBody>
      </p:sp>
      <p:sp>
        <p:nvSpPr>
          <p:cNvPr id="7" name="Content Placeholder 2"/>
          <p:cNvSpPr txBox="1">
            <a:spLocks/>
          </p:cNvSpPr>
          <p:nvPr/>
        </p:nvSpPr>
        <p:spPr>
          <a:xfrm>
            <a:off x="7631970" y="3112887"/>
            <a:ext cx="4289449" cy="1541790"/>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4000" dirty="0"/>
              <a:t>Pero esta solución no fue de mucho agrado y estaba propensa a errores si no se declaraba una función para su uso. </a:t>
            </a:r>
            <a:endParaRPr lang="en-US" sz="4000" dirty="0"/>
          </a:p>
          <a:p>
            <a:pPr>
              <a:buFont typeface="Wingdings" panose="05000000000000000000" pitchFamily="2" charset="2"/>
              <a:buChar char="q"/>
            </a:pPr>
            <a:endParaRPr lang="en-US" dirty="0"/>
          </a:p>
        </p:txBody>
      </p:sp>
      <p:sp>
        <p:nvSpPr>
          <p:cNvPr id="8" name="Title 7"/>
          <p:cNvSpPr txBox="1">
            <a:spLocks/>
          </p:cNvSpPr>
          <p:nvPr/>
        </p:nvSpPr>
        <p:spPr>
          <a:xfrm>
            <a:off x="1298691" y="101246"/>
            <a:ext cx="9536113" cy="14986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pic>
        <p:nvPicPr>
          <p:cNvPr id="4" name="Picture 3"/>
          <p:cNvPicPr>
            <a:picLocks noChangeAspect="1"/>
          </p:cNvPicPr>
          <p:nvPr/>
        </p:nvPicPr>
        <p:blipFill>
          <a:blip r:embed="rId2"/>
          <a:stretch>
            <a:fillRect/>
          </a:stretch>
        </p:blipFill>
        <p:spPr>
          <a:xfrm>
            <a:off x="4069828" y="5209776"/>
            <a:ext cx="3973728" cy="494509"/>
          </a:xfrm>
          <a:prstGeom prst="rect">
            <a:avLst/>
          </a:prstGeom>
        </p:spPr>
      </p:pic>
      <p:pic>
        <p:nvPicPr>
          <p:cNvPr id="9" name="Picture 8"/>
          <p:cNvPicPr>
            <a:picLocks noChangeAspect="1"/>
          </p:cNvPicPr>
          <p:nvPr/>
        </p:nvPicPr>
        <p:blipFill>
          <a:blip r:embed="rId3"/>
          <a:stretch>
            <a:fillRect/>
          </a:stretch>
        </p:blipFill>
        <p:spPr>
          <a:xfrm>
            <a:off x="1708856" y="3424464"/>
            <a:ext cx="5667388" cy="477973"/>
          </a:xfrm>
          <a:prstGeom prst="rect">
            <a:avLst/>
          </a:prstGeom>
        </p:spPr>
      </p:pic>
    </p:spTree>
    <p:extLst>
      <p:ext uri="{BB962C8B-B14F-4D97-AF65-F5344CB8AC3E}">
        <p14:creationId xmlns:p14="http://schemas.microsoft.com/office/powerpoint/2010/main" val="19805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0818" y="1562791"/>
            <a:ext cx="10702925" cy="3260725"/>
          </a:xfrm>
        </p:spPr>
        <p:txBody>
          <a:bodyPr>
            <a:normAutofit lnSpcReduction="10000"/>
          </a:bodyPr>
          <a:lstStyle/>
          <a:p>
            <a:r>
              <a:rPr lang="es-ES" sz="2800" dirty="0"/>
              <a:t>La herramienta de metaprogramación </a:t>
            </a:r>
            <a:r>
              <a:rPr lang="es-US" sz="2800" dirty="0"/>
              <a:t>más</a:t>
            </a:r>
            <a:r>
              <a:rPr lang="es-ES" sz="2800" dirty="0"/>
              <a:t> común es el compilador que permite escribir un programa relativamente corto en un lenguaje de alto nivel para posteriormente escribir un programa equivalente en lenguaje ensamblador.</a:t>
            </a:r>
            <a:r>
              <a:rPr lang="en-US" sz="2800" dirty="0"/>
              <a:t> </a:t>
            </a:r>
          </a:p>
          <a:p>
            <a:r>
              <a:rPr lang="en-US" sz="2800" dirty="0"/>
              <a:t>Un </a:t>
            </a:r>
            <a:r>
              <a:rPr lang="es-ES" sz="2800" dirty="0"/>
              <a:t>ejemplo bastante común también es el uso de Lex(programa para generar analizadores léxicos).</a:t>
            </a:r>
          </a:p>
        </p:txBody>
      </p:sp>
      <p:sp>
        <p:nvSpPr>
          <p:cNvPr id="4" name="Title 15"/>
          <p:cNvSpPr>
            <a:spLocks noGrp="1"/>
          </p:cNvSpPr>
          <p:nvPr>
            <p:ph type="title" idx="4294967295"/>
          </p:nvPr>
        </p:nvSpPr>
        <p:spPr>
          <a:xfrm>
            <a:off x="1098550" y="301282"/>
            <a:ext cx="9604375" cy="1049337"/>
          </a:xfrm>
        </p:spPr>
        <p:txBody>
          <a:bodyPr>
            <a:normAutofit fontScale="90000"/>
          </a:bodyPr>
          <a:lstStyle/>
          <a:p>
            <a:r>
              <a:rPr lang="en-US" dirty="0"/>
              <a:t>	    </a:t>
            </a:r>
            <a:r>
              <a:rPr lang="en-US" sz="6000" b="1" dirty="0">
                <a:latin typeface="Bahnschrift SemiBold" panose="020B0502040204020203" pitchFamily="34" charset="0"/>
              </a:rPr>
              <a:t>Metaprogramaci</a:t>
            </a:r>
            <a:r>
              <a:rPr lang="es-ES" sz="6000" b="1" dirty="0">
                <a:latin typeface="Bahnschrift SemiBold" panose="020B0502040204020203" pitchFamily="34" charset="0"/>
              </a:rPr>
              <a:t>ó</a:t>
            </a:r>
            <a:r>
              <a:rPr lang="en-US" sz="6000" b="1" dirty="0">
                <a:latin typeface="Bahnschrift SemiBold" panose="020B0502040204020203" pitchFamily="34" charset="0"/>
              </a:rPr>
              <a:t>n</a:t>
            </a:r>
            <a:r>
              <a:rPr lang="en-US" dirty="0"/>
              <a:t> </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15932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7953" y="1433030"/>
            <a:ext cx="11177588" cy="4029075"/>
          </a:xfrm>
        </p:spPr>
        <p:txBody>
          <a:bodyPr>
            <a:normAutofit/>
          </a:bodyPr>
          <a:lstStyle/>
          <a:p>
            <a:pPr marL="0" indent="0">
              <a:buNone/>
            </a:pPr>
            <a:r>
              <a:rPr lang="es-ES" sz="2800" b="1" dirty="0"/>
              <a:t>			               ¿Cómo funciona?</a:t>
            </a:r>
            <a:endParaRPr lang="en-US" sz="2800" b="1" dirty="0"/>
          </a:p>
          <a:p>
            <a:pPr>
              <a:buFont typeface="Wingdings" panose="05000000000000000000" pitchFamily="2" charset="2"/>
              <a:buChar char="ü"/>
            </a:pPr>
            <a:r>
              <a:rPr lang="es-ES" sz="2400" dirty="0"/>
              <a:t>Existe algo llamado </a:t>
            </a:r>
            <a:r>
              <a:rPr lang="es-ES" sz="2400" b="1" i="1" dirty="0"/>
              <a:t>template</a:t>
            </a:r>
            <a:r>
              <a:rPr lang="es-ES" sz="2400" dirty="0"/>
              <a:t> </a:t>
            </a:r>
            <a:r>
              <a:rPr lang="es-ES" sz="2400" b="1" i="1" dirty="0"/>
              <a:t>deduction guides</a:t>
            </a:r>
            <a:r>
              <a:rPr lang="es-ES" sz="2400" dirty="0"/>
              <a:t> que no son más que patrones asociados a la clase</a:t>
            </a:r>
            <a:r>
              <a:rPr lang="es-ES" sz="2400" i="1" dirty="0"/>
              <a:t> template</a:t>
            </a:r>
            <a:r>
              <a:rPr lang="es-ES" sz="2400" dirty="0"/>
              <a:t> que le dice al compilador como traducir un conjunto de parámetros en los argumentos del </a:t>
            </a:r>
            <a:r>
              <a:rPr lang="es-ES" sz="2400" i="1" dirty="0"/>
              <a:t>template</a:t>
            </a:r>
            <a:r>
              <a:rPr lang="es-ES" sz="2400" dirty="0"/>
              <a:t>. </a:t>
            </a:r>
          </a:p>
          <a:p>
            <a:pPr>
              <a:buFont typeface="Wingdings" panose="05000000000000000000" pitchFamily="2" charset="2"/>
              <a:buChar char="ü"/>
            </a:pPr>
            <a:r>
              <a:rPr lang="es-ES" sz="2400" dirty="0"/>
              <a:t>El compilador crea un conjunto imaginario de </a:t>
            </a:r>
            <a:r>
              <a:rPr lang="es-ES" sz="2400" b="1" i="1" dirty="0"/>
              <a:t>constructor function templates</a:t>
            </a:r>
            <a:r>
              <a:rPr lang="es-ES" sz="2400" dirty="0"/>
              <a:t> llamados </a:t>
            </a:r>
            <a:r>
              <a:rPr lang="es-ES" sz="2400" b="1" i="1" dirty="0"/>
              <a:t>deduction guides</a:t>
            </a:r>
            <a:r>
              <a:rPr lang="es-ES" sz="2400" dirty="0"/>
              <a:t>, estas no son realmente creadas o llamadas, sino que constituyen un concepto de como el compilador elige el constructor correcto para la creación del objeto. </a:t>
            </a:r>
            <a:endParaRPr lang="en-US" sz="2400" dirty="0"/>
          </a:p>
          <a:p>
            <a:endParaRPr lang="en-US" dirty="0"/>
          </a:p>
        </p:txBody>
      </p:sp>
      <p:sp>
        <p:nvSpPr>
          <p:cNvPr id="5" name="Title 7"/>
          <p:cNvSpPr txBox="1">
            <a:spLocks/>
          </p:cNvSpPr>
          <p:nvPr/>
        </p:nvSpPr>
        <p:spPr>
          <a:xfrm>
            <a:off x="1298691" y="101246"/>
            <a:ext cx="9536113" cy="14986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spTree>
    <p:extLst>
      <p:ext uri="{BB962C8B-B14F-4D97-AF65-F5344CB8AC3E}">
        <p14:creationId xmlns:p14="http://schemas.microsoft.com/office/powerpoint/2010/main" val="1554985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2805" y="1538666"/>
            <a:ext cx="10390188" cy="793750"/>
          </a:xfrm>
        </p:spPr>
        <p:txBody>
          <a:bodyPr>
            <a:normAutofit/>
          </a:bodyPr>
          <a:lstStyle/>
          <a:p>
            <a:r>
              <a:rPr lang="es-ES" sz="2400" dirty="0"/>
              <a:t>Por ejemplo                    cuyo constructor toma un par iterable:</a:t>
            </a:r>
            <a:endParaRPr lang="en-US" sz="2400" dirty="0"/>
          </a:p>
        </p:txBody>
      </p:sp>
      <p:sp>
        <p:nvSpPr>
          <p:cNvPr id="5" name="Content Placeholder 2"/>
          <p:cNvSpPr txBox="1">
            <a:spLocks/>
          </p:cNvSpPr>
          <p:nvPr/>
        </p:nvSpPr>
        <p:spPr>
          <a:xfrm>
            <a:off x="1064237" y="4085055"/>
            <a:ext cx="3769778" cy="152061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El compilador necesita saber el tipo de T de vector&lt;T&gt;. Nosotros sabemos que la respuesta es :</a:t>
            </a:r>
            <a:endParaRPr lang="en-US" dirty="0"/>
          </a:p>
        </p:txBody>
      </p:sp>
      <p:cxnSp>
        <p:nvCxnSpPr>
          <p:cNvPr id="7" name="Connector: Elbow 6"/>
          <p:cNvCxnSpPr>
            <a:cxnSpLocks/>
          </p:cNvCxnSpPr>
          <p:nvPr/>
        </p:nvCxnSpPr>
        <p:spPr>
          <a:xfrm>
            <a:off x="4834015" y="4565760"/>
            <a:ext cx="901148" cy="559204"/>
          </a:xfrm>
          <a:prstGeom prst="bentConnector3">
            <a:avLst>
              <a:gd name="adj1" fmla="val 485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a:cxnSpLocks/>
          </p:cNvCxnSpPr>
          <p:nvPr/>
        </p:nvCxnSpPr>
        <p:spPr>
          <a:xfrm rot="5400000" flipH="1" flipV="1">
            <a:off x="8409212" y="3754515"/>
            <a:ext cx="1093155" cy="466173"/>
          </a:xfrm>
          <a:prstGeom prst="bentConnector3">
            <a:avLst>
              <a:gd name="adj1" fmla="val 4515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6170488" y="2679208"/>
            <a:ext cx="5647683" cy="60733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sz="2400" dirty="0"/>
              <a:t>¿Pero </a:t>
            </a:r>
            <a:r>
              <a:rPr lang="es-ES" sz="2400" b="1" dirty="0"/>
              <a:t>cómo</a:t>
            </a:r>
            <a:r>
              <a:rPr lang="es-ES" sz="2400" dirty="0"/>
              <a:t> le decimos eso al compilador?</a:t>
            </a:r>
            <a:endParaRPr lang="en-US" sz="2400" dirty="0"/>
          </a:p>
        </p:txBody>
      </p:sp>
      <p:sp>
        <p:nvSpPr>
          <p:cNvPr id="11" name="Title 7"/>
          <p:cNvSpPr txBox="1">
            <a:spLocks/>
          </p:cNvSpPr>
          <p:nvPr/>
        </p:nvSpPr>
        <p:spPr>
          <a:xfrm>
            <a:off x="1298691" y="101246"/>
            <a:ext cx="9536113" cy="14986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pic>
        <p:nvPicPr>
          <p:cNvPr id="13" name="Picture 12"/>
          <p:cNvPicPr>
            <a:picLocks noChangeAspect="1"/>
          </p:cNvPicPr>
          <p:nvPr/>
        </p:nvPicPr>
        <p:blipFill>
          <a:blip r:embed="rId2"/>
          <a:stretch>
            <a:fillRect/>
          </a:stretch>
        </p:blipFill>
        <p:spPr>
          <a:xfrm>
            <a:off x="2717583" y="1678740"/>
            <a:ext cx="1371203" cy="301665"/>
          </a:xfrm>
          <a:prstGeom prst="rect">
            <a:avLst/>
          </a:prstGeom>
        </p:spPr>
      </p:pic>
      <p:pic>
        <p:nvPicPr>
          <p:cNvPr id="14" name="Picture 13"/>
          <p:cNvPicPr>
            <a:picLocks noChangeAspect="1"/>
          </p:cNvPicPr>
          <p:nvPr/>
        </p:nvPicPr>
        <p:blipFill>
          <a:blip r:embed="rId3"/>
          <a:stretch>
            <a:fillRect/>
          </a:stretch>
        </p:blipFill>
        <p:spPr>
          <a:xfrm>
            <a:off x="6186513" y="4960332"/>
            <a:ext cx="5197638" cy="329263"/>
          </a:xfrm>
          <a:prstGeom prst="rect">
            <a:avLst/>
          </a:prstGeom>
        </p:spPr>
      </p:pic>
      <p:pic>
        <p:nvPicPr>
          <p:cNvPr id="15" name="Picture 14"/>
          <p:cNvPicPr>
            <a:picLocks noChangeAspect="1"/>
          </p:cNvPicPr>
          <p:nvPr/>
        </p:nvPicPr>
        <p:blipFill>
          <a:blip r:embed="rId4"/>
          <a:stretch>
            <a:fillRect/>
          </a:stretch>
        </p:blipFill>
        <p:spPr>
          <a:xfrm>
            <a:off x="1298691" y="2654007"/>
            <a:ext cx="4380801" cy="1056193"/>
          </a:xfrm>
          <a:prstGeom prst="rect">
            <a:avLst/>
          </a:prstGeom>
        </p:spPr>
      </p:pic>
    </p:spTree>
    <p:extLst>
      <p:ext uri="{BB962C8B-B14F-4D97-AF65-F5344CB8AC3E}">
        <p14:creationId xmlns:p14="http://schemas.microsoft.com/office/powerpoint/2010/main" val="3999349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8052" y="1378002"/>
            <a:ext cx="9602788" cy="608013"/>
          </a:xfrm>
        </p:spPr>
        <p:txBody>
          <a:bodyPr/>
          <a:lstStyle/>
          <a:p>
            <a:pPr>
              <a:buFont typeface="Wingdings" panose="05000000000000000000" pitchFamily="2" charset="2"/>
              <a:buChar char="ü"/>
            </a:pPr>
            <a:r>
              <a:rPr lang="es-ES" sz="2400" dirty="0"/>
              <a:t>Usando </a:t>
            </a:r>
            <a:r>
              <a:rPr lang="es-ES" sz="2400" b="1" i="1" dirty="0"/>
              <a:t>deduction guides</a:t>
            </a:r>
            <a:r>
              <a:rPr lang="es-ES" sz="2400" dirty="0"/>
              <a:t>:</a:t>
            </a:r>
            <a:endParaRPr lang="en-US" sz="2400" dirty="0"/>
          </a:p>
          <a:p>
            <a:endParaRPr lang="en-US" dirty="0"/>
          </a:p>
        </p:txBody>
      </p:sp>
      <p:sp>
        <p:nvSpPr>
          <p:cNvPr id="6" name="Content Placeholder 2"/>
          <p:cNvSpPr txBox="1">
            <a:spLocks/>
          </p:cNvSpPr>
          <p:nvPr/>
        </p:nvSpPr>
        <p:spPr>
          <a:xfrm>
            <a:off x="442703" y="2908007"/>
            <a:ext cx="10612151" cy="297595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q"/>
            </a:pPr>
            <a:r>
              <a:rPr lang="es-ES" dirty="0"/>
              <a:t>Esto le dice al compilador que llame al constructor de vector y </a:t>
            </a:r>
            <a:r>
              <a:rPr lang="es-ES" i="1" dirty="0"/>
              <a:t>matchea</a:t>
            </a:r>
            <a:r>
              <a:rPr lang="es-ES" dirty="0"/>
              <a:t> ese patrón, así se deduce la especialización del vector usando el código de la parte derecha de -&gt;. </a:t>
            </a:r>
          </a:p>
          <a:p>
            <a:pPr>
              <a:buFont typeface="Wingdings" panose="05000000000000000000" pitchFamily="2" charset="2"/>
              <a:buChar char="q"/>
            </a:pPr>
            <a:r>
              <a:rPr lang="es-ES" dirty="0"/>
              <a:t>Se necesitan guías cuando la deducción del tipo de los argumentos no depende de uno solo de esos argumentos. La parte izquierda no especifica necesariamente un constructor.</a:t>
            </a:r>
          </a:p>
          <a:p>
            <a:pPr>
              <a:buFont typeface="Wingdings" panose="05000000000000000000" pitchFamily="2" charset="2"/>
              <a:buChar char="q"/>
            </a:pPr>
            <a:r>
              <a:rPr lang="es-ES" dirty="0"/>
              <a:t> La forma en que funciona es, si necesita usar </a:t>
            </a:r>
            <a:r>
              <a:rPr lang="es-ES" b="1" i="1" dirty="0"/>
              <a:t>template</a:t>
            </a:r>
            <a:r>
              <a:rPr lang="es-ES" b="1" dirty="0"/>
              <a:t> </a:t>
            </a:r>
            <a:r>
              <a:rPr lang="es-ES" b="1" i="1" dirty="0"/>
              <a:t>constructor deduction</a:t>
            </a:r>
            <a:r>
              <a:rPr lang="es-ES" b="1" dirty="0"/>
              <a:t> </a:t>
            </a:r>
            <a:r>
              <a:rPr lang="es-ES" dirty="0"/>
              <a:t>en un tipo, entonces </a:t>
            </a:r>
            <a:r>
              <a:rPr lang="es-ES" i="1" dirty="0"/>
              <a:t>matchea</a:t>
            </a:r>
            <a:r>
              <a:rPr lang="es-ES" dirty="0"/>
              <a:t> los argumentos que se pasan contra todas las </a:t>
            </a:r>
            <a:r>
              <a:rPr lang="es-ES" b="1" i="1" dirty="0"/>
              <a:t>deduction guides</a:t>
            </a:r>
            <a:r>
              <a:rPr lang="es-ES" dirty="0"/>
              <a:t>. Si hay un </a:t>
            </a:r>
            <a:r>
              <a:rPr lang="es-ES" i="1" dirty="0"/>
              <a:t>match</a:t>
            </a:r>
            <a:r>
              <a:rPr lang="es-ES" dirty="0"/>
              <a:t> entonces la usa para determinar que </a:t>
            </a:r>
            <a:r>
              <a:rPr lang="es-ES" b="1" i="1" dirty="0"/>
              <a:t>template arguments </a:t>
            </a:r>
            <a:r>
              <a:rPr lang="es-ES" dirty="0"/>
              <a:t>proveerle al tipo.</a:t>
            </a:r>
            <a:endParaRPr lang="en-US" dirty="0"/>
          </a:p>
          <a:p>
            <a:endParaRPr lang="en-US" dirty="0"/>
          </a:p>
        </p:txBody>
      </p:sp>
      <p:sp>
        <p:nvSpPr>
          <p:cNvPr id="7" name="Title 7"/>
          <p:cNvSpPr txBox="1">
            <a:spLocks/>
          </p:cNvSpPr>
          <p:nvPr/>
        </p:nvSpPr>
        <p:spPr>
          <a:xfrm>
            <a:off x="1298691" y="101246"/>
            <a:ext cx="9536113" cy="14986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pic>
        <p:nvPicPr>
          <p:cNvPr id="4" name="Picture 3"/>
          <p:cNvPicPr>
            <a:picLocks noChangeAspect="1"/>
          </p:cNvPicPr>
          <p:nvPr/>
        </p:nvPicPr>
        <p:blipFill>
          <a:blip r:embed="rId2"/>
          <a:stretch>
            <a:fillRect/>
          </a:stretch>
        </p:blipFill>
        <p:spPr>
          <a:xfrm>
            <a:off x="411546" y="2107727"/>
            <a:ext cx="11310402" cy="414111"/>
          </a:xfrm>
          <a:prstGeom prst="rect">
            <a:avLst/>
          </a:prstGeom>
        </p:spPr>
      </p:pic>
    </p:spTree>
    <p:extLst>
      <p:ext uri="{BB962C8B-B14F-4D97-AF65-F5344CB8AC3E}">
        <p14:creationId xmlns:p14="http://schemas.microsoft.com/office/powerpoint/2010/main" val="3134682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1615" y="1274416"/>
            <a:ext cx="10990263" cy="647700"/>
          </a:xfrm>
        </p:spPr>
        <p:txBody>
          <a:bodyPr/>
          <a:lstStyle/>
          <a:p>
            <a:r>
              <a:rPr lang="es-ES" dirty="0"/>
              <a:t>Por ejemplo, cualquier función template ambigua como la siguiente:</a:t>
            </a:r>
            <a:endParaRPr lang="en-US" dirty="0"/>
          </a:p>
          <a:p>
            <a:endParaRPr lang="en-US" dirty="0"/>
          </a:p>
        </p:txBody>
      </p:sp>
      <p:sp>
        <p:nvSpPr>
          <p:cNvPr id="5" name="Content Placeholder 2"/>
          <p:cNvSpPr txBox="1">
            <a:spLocks/>
          </p:cNvSpPr>
          <p:nvPr/>
        </p:nvSpPr>
        <p:spPr>
          <a:xfrm>
            <a:off x="688156" y="3486259"/>
            <a:ext cx="3988439" cy="6479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dirty="0"/>
              <a:t>puede ser llamada de este modo:</a:t>
            </a:r>
            <a:endParaRPr lang="en-US" dirty="0"/>
          </a:p>
          <a:p>
            <a:endParaRPr lang="en-US" dirty="0"/>
          </a:p>
        </p:txBody>
      </p:sp>
      <p:cxnSp>
        <p:nvCxnSpPr>
          <p:cNvPr id="7" name="Connector: Elbow 6"/>
          <p:cNvCxnSpPr>
            <a:cxnSpLocks/>
          </p:cNvCxnSpPr>
          <p:nvPr/>
        </p:nvCxnSpPr>
        <p:spPr>
          <a:xfrm>
            <a:off x="5223668" y="3768808"/>
            <a:ext cx="1457739" cy="9740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7518609" y="1922116"/>
            <a:ext cx="4255304" cy="188920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2100" dirty="0"/>
              <a:t>El compilador usa </a:t>
            </a:r>
            <a:r>
              <a:rPr lang="es-ES" sz="2100" b="1" i="1" dirty="0"/>
              <a:t>expression</a:t>
            </a:r>
            <a:r>
              <a:rPr lang="es-ES" sz="2100" dirty="0"/>
              <a:t> para determinar el tipo de </a:t>
            </a:r>
            <a:r>
              <a:rPr lang="es-ES" sz="2100" i="1" dirty="0"/>
              <a:t>T</a:t>
            </a:r>
            <a:r>
              <a:rPr lang="es-ES" sz="2100" dirty="0"/>
              <a:t> y el tipo de </a:t>
            </a:r>
            <a:r>
              <a:rPr lang="es-ES" sz="2100" i="1" dirty="0"/>
              <a:t>paramType</a:t>
            </a:r>
            <a:r>
              <a:rPr lang="es-ES" sz="2100" dirty="0"/>
              <a:t>. Esto es porque a menudo </a:t>
            </a:r>
            <a:r>
              <a:rPr lang="es-ES" sz="2100" i="1" dirty="0"/>
              <a:t>paramType</a:t>
            </a:r>
            <a:r>
              <a:rPr lang="es-ES" sz="2100" dirty="0"/>
              <a:t> contiene decoradores como const, const&amp;, const&amp;&amp;, etc.</a:t>
            </a:r>
            <a:endParaRPr lang="en-US" sz="2100" dirty="0"/>
          </a:p>
          <a:p>
            <a:endParaRPr lang="en-US" dirty="0"/>
          </a:p>
        </p:txBody>
      </p:sp>
      <p:cxnSp>
        <p:nvCxnSpPr>
          <p:cNvPr id="10" name="Connector: Elbow 9"/>
          <p:cNvCxnSpPr>
            <a:cxnSpLocks/>
          </p:cNvCxnSpPr>
          <p:nvPr/>
        </p:nvCxnSpPr>
        <p:spPr>
          <a:xfrm rot="5400000" flipH="1" flipV="1">
            <a:off x="9618252" y="4157871"/>
            <a:ext cx="1000540" cy="44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09165" y="4396410"/>
            <a:ext cx="5386542" cy="158449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1900" dirty="0"/>
              <a:t>Nota: Se podría pensar que el tipo de</a:t>
            </a:r>
            <a:r>
              <a:rPr lang="es-ES" sz="1900" b="1" dirty="0"/>
              <a:t> </a:t>
            </a:r>
            <a:r>
              <a:rPr lang="es-ES" sz="1900" b="1" i="1" dirty="0"/>
              <a:t>T</a:t>
            </a:r>
            <a:r>
              <a:rPr lang="es-ES" sz="1900" b="1" dirty="0"/>
              <a:t> </a:t>
            </a:r>
            <a:r>
              <a:rPr lang="es-ES" sz="1900" dirty="0"/>
              <a:t>que el compilador deduce es el mismo de </a:t>
            </a:r>
            <a:r>
              <a:rPr lang="es-ES" sz="1900" b="1" i="1" dirty="0"/>
              <a:t>expression</a:t>
            </a:r>
            <a:r>
              <a:rPr lang="es-ES" sz="1900" dirty="0"/>
              <a:t>, pero no es siempre el caso. La deducción de</a:t>
            </a:r>
            <a:r>
              <a:rPr lang="es-ES" sz="1900" b="1" i="1" dirty="0"/>
              <a:t> T </a:t>
            </a:r>
            <a:r>
              <a:rPr lang="es-ES" sz="1900" dirty="0"/>
              <a:t>depende tanto de </a:t>
            </a:r>
            <a:r>
              <a:rPr lang="es-ES" sz="1900" i="1" dirty="0"/>
              <a:t>expression</a:t>
            </a:r>
            <a:r>
              <a:rPr lang="es-ES" sz="1900" dirty="0"/>
              <a:t> como de </a:t>
            </a:r>
            <a:r>
              <a:rPr lang="es-ES" sz="1900" b="1" i="1" dirty="0"/>
              <a:t>paramType</a:t>
            </a:r>
            <a:endParaRPr lang="en-US" sz="1900" dirty="0"/>
          </a:p>
          <a:p>
            <a:endParaRPr lang="en-US" dirty="0"/>
          </a:p>
        </p:txBody>
      </p:sp>
      <p:sp>
        <p:nvSpPr>
          <p:cNvPr id="11" name="Title 7"/>
          <p:cNvSpPr txBox="1">
            <a:spLocks/>
          </p:cNvSpPr>
          <p:nvPr/>
        </p:nvSpPr>
        <p:spPr>
          <a:xfrm>
            <a:off x="1298691" y="101246"/>
            <a:ext cx="9536113" cy="14986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pic>
        <p:nvPicPr>
          <p:cNvPr id="4" name="Picture 3"/>
          <p:cNvPicPr>
            <a:picLocks noChangeAspect="1"/>
          </p:cNvPicPr>
          <p:nvPr/>
        </p:nvPicPr>
        <p:blipFill>
          <a:blip r:embed="rId2"/>
          <a:stretch>
            <a:fillRect/>
          </a:stretch>
        </p:blipFill>
        <p:spPr>
          <a:xfrm>
            <a:off x="6878054" y="4516491"/>
            <a:ext cx="2821847" cy="452702"/>
          </a:xfrm>
          <a:prstGeom prst="rect">
            <a:avLst/>
          </a:prstGeom>
        </p:spPr>
      </p:pic>
      <p:pic>
        <p:nvPicPr>
          <p:cNvPr id="8" name="Picture 7"/>
          <p:cNvPicPr>
            <a:picLocks noChangeAspect="1"/>
          </p:cNvPicPr>
          <p:nvPr/>
        </p:nvPicPr>
        <p:blipFill>
          <a:blip r:embed="rId3"/>
          <a:stretch>
            <a:fillRect/>
          </a:stretch>
        </p:blipFill>
        <p:spPr>
          <a:xfrm>
            <a:off x="1611232" y="2248195"/>
            <a:ext cx="4906794" cy="759565"/>
          </a:xfrm>
          <a:prstGeom prst="rect">
            <a:avLst/>
          </a:prstGeom>
        </p:spPr>
      </p:pic>
    </p:spTree>
    <p:extLst>
      <p:ext uri="{BB962C8B-B14F-4D97-AF65-F5344CB8AC3E}">
        <p14:creationId xmlns:p14="http://schemas.microsoft.com/office/powerpoint/2010/main" val="3837063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377941" y="1379538"/>
            <a:ext cx="11377612" cy="4438166"/>
          </a:xfrm>
        </p:spPr>
        <p:txBody>
          <a:bodyPr>
            <a:normAutofit/>
          </a:bodyPr>
          <a:lstStyle/>
          <a:p>
            <a:pPr>
              <a:buFont typeface="Wingdings" panose="05000000000000000000" pitchFamily="2" charset="2"/>
              <a:buChar char="v"/>
            </a:pPr>
            <a:r>
              <a:rPr lang="es-ES" dirty="0"/>
              <a:t> </a:t>
            </a:r>
            <a:r>
              <a:rPr lang="es-ES" sz="2800" b="1" dirty="0"/>
              <a:t>Conclusiones:</a:t>
            </a:r>
            <a:endParaRPr lang="en-US" sz="2800" b="1" dirty="0"/>
          </a:p>
          <a:p>
            <a:pPr lvl="1"/>
            <a:r>
              <a:rPr lang="es-ES" sz="2200" dirty="0"/>
              <a:t>Tiene su base en </a:t>
            </a:r>
            <a:r>
              <a:rPr lang="es-ES" sz="2200" i="1" dirty="0"/>
              <a:t>function argument deduction</a:t>
            </a:r>
            <a:r>
              <a:rPr lang="es-ES" sz="2200" dirty="0"/>
              <a:t>.</a:t>
            </a:r>
            <a:endParaRPr lang="en-US" sz="2200" dirty="0"/>
          </a:p>
          <a:p>
            <a:pPr lvl="1"/>
            <a:r>
              <a:rPr lang="es-ES" sz="2200" dirty="0"/>
              <a:t>Nos permite deshacernos del uso de las funciones make_XXX.</a:t>
            </a:r>
            <a:endParaRPr lang="en-US" sz="2200" dirty="0"/>
          </a:p>
          <a:p>
            <a:pPr lvl="1"/>
            <a:r>
              <a:rPr lang="es-ES" sz="2200" dirty="0"/>
              <a:t>Ganamos en limpieza y legibilidad.</a:t>
            </a:r>
            <a:endParaRPr lang="en-US" sz="2200" dirty="0"/>
          </a:p>
          <a:p>
            <a:pPr lvl="1"/>
            <a:r>
              <a:rPr lang="es-ES" sz="2200" dirty="0"/>
              <a:t>Las buenas prácticas con la nueva herramienta se supone son similares a las usadas con </a:t>
            </a:r>
            <a:r>
              <a:rPr lang="es-ES" sz="2200" i="1" dirty="0"/>
              <a:t>argument deduction for function </a:t>
            </a:r>
            <a:r>
              <a:rPr lang="es-ES" sz="2200" dirty="0"/>
              <a:t>: utilizarla por defecto, a no ser que se sepa que los parámetros no podrán ser deducidos o que se vaya a perder legibilidad en el código.</a:t>
            </a:r>
            <a:endParaRPr lang="en-US" sz="2200" dirty="0"/>
          </a:p>
          <a:p>
            <a:pPr lvl="1"/>
            <a:r>
              <a:rPr lang="es-ES" sz="2200" dirty="0"/>
              <a:t>Las </a:t>
            </a:r>
            <a:r>
              <a:rPr lang="es-ES" sz="2200" i="1" dirty="0"/>
              <a:t>deduction guides</a:t>
            </a:r>
            <a:r>
              <a:rPr lang="es-ES" sz="2200" dirty="0"/>
              <a:t> solo son utilizadas para determinar el tipo a inicializar. </a:t>
            </a:r>
            <a:endParaRPr lang="en-US" sz="2200" dirty="0"/>
          </a:p>
          <a:p>
            <a:endParaRPr lang="en-US" dirty="0"/>
          </a:p>
        </p:txBody>
      </p:sp>
      <p:sp>
        <p:nvSpPr>
          <p:cNvPr id="6" name="Title 7"/>
          <p:cNvSpPr txBox="1">
            <a:spLocks/>
          </p:cNvSpPr>
          <p:nvPr/>
        </p:nvSpPr>
        <p:spPr>
          <a:xfrm>
            <a:off x="1298691" y="101246"/>
            <a:ext cx="9536113" cy="14986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Class Template Argument Deduction:</a:t>
            </a:r>
            <a:br>
              <a:rPr lang="en-US" sz="2200" dirty="0"/>
            </a:br>
            <a:endParaRPr lang="en-US" b="1" dirty="0"/>
          </a:p>
        </p:txBody>
      </p:sp>
    </p:spTree>
    <p:extLst>
      <p:ext uri="{BB962C8B-B14F-4D97-AF65-F5344CB8AC3E}">
        <p14:creationId xmlns:p14="http://schemas.microsoft.com/office/powerpoint/2010/main" val="2365381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56591" y="1536148"/>
            <a:ext cx="10914063" cy="3905250"/>
          </a:xfrm>
        </p:spPr>
        <p:txBody>
          <a:bodyPr/>
          <a:lstStyle/>
          <a:p>
            <a:pPr>
              <a:buFont typeface="Wingdings" panose="05000000000000000000" pitchFamily="2" charset="2"/>
              <a:buChar char="q"/>
            </a:pPr>
            <a:r>
              <a:rPr lang="es-ES" sz="2400" dirty="0"/>
              <a:t> C++17 </a:t>
            </a:r>
            <a:r>
              <a:rPr lang="en-US" sz="2400" dirty="0"/>
              <a:t>ofrece mejoras a las estructuras de control de flujo </a:t>
            </a:r>
            <a:r>
              <a:rPr lang="en-US" sz="2400" b="1" i="1" dirty="0"/>
              <a:t>if</a:t>
            </a:r>
            <a:r>
              <a:rPr lang="en-US" sz="2400" i="1" dirty="0"/>
              <a:t>  </a:t>
            </a:r>
            <a:r>
              <a:rPr lang="en-US" sz="2400" dirty="0"/>
              <a:t>y </a:t>
            </a:r>
            <a:r>
              <a:rPr lang="en-US" sz="2400" b="1" i="1" dirty="0"/>
              <a:t>switch</a:t>
            </a:r>
            <a:r>
              <a:rPr lang="es-ES" sz="2400" dirty="0"/>
              <a:t>. </a:t>
            </a:r>
          </a:p>
          <a:p>
            <a:pPr>
              <a:buFont typeface="Wingdings" panose="05000000000000000000" pitchFamily="2" charset="2"/>
              <a:buChar char="q"/>
            </a:pPr>
            <a:r>
              <a:rPr lang="en-US" sz="2400" dirty="0"/>
              <a:t> Te permite declarar variables dentro del propio </a:t>
            </a:r>
            <a:r>
              <a:rPr lang="en-US" sz="2400" b="1" i="1" dirty="0"/>
              <a:t>if</a:t>
            </a:r>
            <a:r>
              <a:rPr lang="en-US" sz="2400" dirty="0"/>
              <a:t> que </a:t>
            </a:r>
            <a:r>
              <a:rPr lang="es-ES" sz="2400" dirty="0"/>
              <a:t>serán</a:t>
            </a:r>
            <a:r>
              <a:rPr lang="en-US" sz="2400" dirty="0"/>
              <a:t> usadas en la </a:t>
            </a:r>
            <a:r>
              <a:rPr lang="es-ES" sz="2400" dirty="0"/>
              <a:t>condición</a:t>
            </a:r>
            <a:r>
              <a:rPr lang="en-US" sz="2400" dirty="0"/>
              <a:t> del mismo.</a:t>
            </a:r>
          </a:p>
          <a:p>
            <a:pPr>
              <a:buFont typeface="Wingdings" panose="05000000000000000000" pitchFamily="2" charset="2"/>
              <a:buChar char="q"/>
            </a:pPr>
            <a:r>
              <a:rPr lang="en-US" sz="2400" dirty="0"/>
              <a:t> </a:t>
            </a:r>
            <a:r>
              <a:rPr lang="es-ES" sz="2400" dirty="0"/>
              <a:t>Se pueden escribir códigos de manera compacta y además dictamina que el </a:t>
            </a:r>
            <a:r>
              <a:rPr lang="es-ES" sz="2400" i="1" dirty="0"/>
              <a:t>scope </a:t>
            </a:r>
            <a:r>
              <a:rPr lang="es-ES" sz="2400" dirty="0"/>
              <a:t>de la variable inicializada es precisamente el cuerpo del </a:t>
            </a:r>
            <a:r>
              <a:rPr lang="es-ES" sz="2400" i="1" dirty="0"/>
              <a:t>if</a:t>
            </a:r>
            <a:r>
              <a:rPr lang="es-ES" sz="2400" dirty="0"/>
              <a:t>. </a:t>
            </a:r>
          </a:p>
          <a:p>
            <a:r>
              <a:rPr lang="es-ES" sz="2400" dirty="0"/>
              <a:t>Nota: Lo cual es muy importante para este tipo de lenguajes que dan tanta importancia a conceptos como tiempo de vida de las variables y</a:t>
            </a:r>
            <a:r>
              <a:rPr lang="es-ES" sz="2400" i="1" dirty="0"/>
              <a:t> scope</a:t>
            </a:r>
            <a:r>
              <a:rPr lang="es-ES" sz="2400" dirty="0"/>
              <a:t>.</a:t>
            </a:r>
            <a:endParaRPr lang="en-US" sz="2400" dirty="0"/>
          </a:p>
          <a:p>
            <a:endParaRPr lang="en-US" dirty="0"/>
          </a:p>
        </p:txBody>
      </p:sp>
      <p:sp>
        <p:nvSpPr>
          <p:cNvPr id="6"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         Init Statement for if / switch:</a:t>
            </a:r>
            <a:endParaRPr lang="en-US" b="1" dirty="0"/>
          </a:p>
        </p:txBody>
      </p:sp>
    </p:spTree>
    <p:extLst>
      <p:ext uri="{BB962C8B-B14F-4D97-AF65-F5344CB8AC3E}">
        <p14:creationId xmlns:p14="http://schemas.microsoft.com/office/powerpoint/2010/main" val="133613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5617" y="1764132"/>
            <a:ext cx="2859088" cy="620713"/>
          </a:xfrm>
        </p:spPr>
        <p:txBody>
          <a:bodyPr/>
          <a:lstStyle/>
          <a:p>
            <a:r>
              <a:rPr lang="es-ES" dirty="0"/>
              <a:t>Antes se escribía:</a:t>
            </a:r>
            <a:endParaRPr lang="en-US" dirty="0"/>
          </a:p>
          <a:p>
            <a:endParaRPr lang="en-US" dirty="0"/>
          </a:p>
        </p:txBody>
      </p:sp>
      <p:sp>
        <p:nvSpPr>
          <p:cNvPr id="5" name="Content Placeholder 2"/>
          <p:cNvSpPr txBox="1">
            <a:spLocks/>
          </p:cNvSpPr>
          <p:nvPr/>
        </p:nvSpPr>
        <p:spPr>
          <a:xfrm>
            <a:off x="6774909" y="1763394"/>
            <a:ext cx="2928264" cy="62145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2200" dirty="0"/>
              <a:t>Ahora se puede hacer:</a:t>
            </a:r>
            <a:endParaRPr lang="en-US" sz="2200" dirty="0"/>
          </a:p>
          <a:p>
            <a:endParaRPr lang="en-US" dirty="0"/>
          </a:p>
        </p:txBody>
      </p:sp>
      <p:cxnSp>
        <p:nvCxnSpPr>
          <p:cNvPr id="7" name="Connector: Elbow 6"/>
          <p:cNvCxnSpPr/>
          <p:nvPr/>
        </p:nvCxnSpPr>
        <p:spPr>
          <a:xfrm>
            <a:off x="4704336" y="2801310"/>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479168" y="4936368"/>
            <a:ext cx="4410883" cy="86808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Nota: ‘’ </a:t>
            </a:r>
            <a:r>
              <a:rPr lang="es-ES" b="1" dirty="0"/>
              <a:t>val</a:t>
            </a:r>
            <a:r>
              <a:rPr lang="es-ES" dirty="0"/>
              <a:t> ’’ es solo visible dentro del cuerpo del </a:t>
            </a:r>
            <a:r>
              <a:rPr lang="es-ES" b="1" i="1" dirty="0"/>
              <a:t>if</a:t>
            </a:r>
            <a:r>
              <a:rPr lang="es-ES" i="1" dirty="0"/>
              <a:t> </a:t>
            </a:r>
            <a:r>
              <a:rPr lang="es-ES" dirty="0"/>
              <a:t>y el </a:t>
            </a:r>
            <a:r>
              <a:rPr lang="es-ES" b="1" i="1" dirty="0"/>
              <a:t>else</a:t>
            </a:r>
            <a:r>
              <a:rPr lang="es-ES" dirty="0"/>
              <a:t>.</a:t>
            </a:r>
            <a:endParaRPr lang="en-US" dirty="0"/>
          </a:p>
        </p:txBody>
      </p:sp>
      <p:sp>
        <p:nvSpPr>
          <p:cNvPr id="11"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         Init Statement for if / switch:</a:t>
            </a:r>
            <a:endParaRPr lang="en-US" b="1" dirty="0"/>
          </a:p>
        </p:txBody>
      </p:sp>
      <p:pic>
        <p:nvPicPr>
          <p:cNvPr id="4" name="Picture 3"/>
          <p:cNvPicPr>
            <a:picLocks noChangeAspect="1"/>
          </p:cNvPicPr>
          <p:nvPr/>
        </p:nvPicPr>
        <p:blipFill>
          <a:blip r:embed="rId2"/>
          <a:stretch>
            <a:fillRect/>
          </a:stretch>
        </p:blipFill>
        <p:spPr>
          <a:xfrm>
            <a:off x="6127477" y="2607654"/>
            <a:ext cx="5418752" cy="1301712"/>
          </a:xfrm>
          <a:prstGeom prst="rect">
            <a:avLst/>
          </a:prstGeom>
        </p:spPr>
      </p:pic>
      <p:pic>
        <p:nvPicPr>
          <p:cNvPr id="9" name="Picture 8"/>
          <p:cNvPicPr>
            <a:picLocks noChangeAspect="1"/>
          </p:cNvPicPr>
          <p:nvPr/>
        </p:nvPicPr>
        <p:blipFill>
          <a:blip r:embed="rId3"/>
          <a:stretch>
            <a:fillRect/>
          </a:stretch>
        </p:blipFill>
        <p:spPr>
          <a:xfrm>
            <a:off x="1126413" y="2607654"/>
            <a:ext cx="2870583" cy="1563188"/>
          </a:xfrm>
          <a:prstGeom prst="rect">
            <a:avLst/>
          </a:prstGeom>
        </p:spPr>
      </p:pic>
    </p:spTree>
    <p:extLst>
      <p:ext uri="{BB962C8B-B14F-4D97-AF65-F5344CB8AC3E}">
        <p14:creationId xmlns:p14="http://schemas.microsoft.com/office/powerpoint/2010/main" val="1824728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0817" y="1508683"/>
            <a:ext cx="6607175" cy="700087"/>
          </a:xfrm>
        </p:spPr>
        <p:txBody>
          <a:bodyPr/>
          <a:lstStyle/>
          <a:p>
            <a:r>
              <a:rPr lang="es-ES" dirty="0"/>
              <a:t>Veamos el caso del </a:t>
            </a:r>
            <a:r>
              <a:rPr lang="es-ES" i="1" dirty="0"/>
              <a:t>switch, ahora podemos hacer </a:t>
            </a:r>
            <a:r>
              <a:rPr lang="es-ES" dirty="0"/>
              <a:t>:</a:t>
            </a:r>
            <a:endParaRPr lang="en-US" dirty="0"/>
          </a:p>
          <a:p>
            <a:endParaRPr lang="en-US" dirty="0"/>
          </a:p>
        </p:txBody>
      </p:sp>
      <p:sp>
        <p:nvSpPr>
          <p:cNvPr id="5" name="Content Placeholder 2"/>
          <p:cNvSpPr txBox="1">
            <a:spLocks/>
          </p:cNvSpPr>
          <p:nvPr/>
        </p:nvSpPr>
        <p:spPr>
          <a:xfrm>
            <a:off x="410817" y="3644920"/>
            <a:ext cx="3067413" cy="56181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Veamos otros ejemplo:</a:t>
            </a:r>
            <a:endParaRPr lang="en-US" dirty="0"/>
          </a:p>
          <a:p>
            <a:endParaRPr lang="en-US" dirty="0"/>
          </a:p>
        </p:txBody>
      </p:sp>
      <p:sp>
        <p:nvSpPr>
          <p:cNvPr id="6" name="Content Placeholder 2"/>
          <p:cNvSpPr txBox="1">
            <a:spLocks/>
          </p:cNvSpPr>
          <p:nvPr/>
        </p:nvSpPr>
        <p:spPr>
          <a:xfrm>
            <a:off x="685799" y="4206735"/>
            <a:ext cx="2517448" cy="12731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dirty="0"/>
              <a:t>Digamos que quieres buscar algo dentro de un </a:t>
            </a:r>
            <a:r>
              <a:rPr lang="es-ES" b="1" i="1" dirty="0"/>
              <a:t>string</a:t>
            </a:r>
            <a:r>
              <a:rPr lang="es-ES" dirty="0"/>
              <a:t>:</a:t>
            </a:r>
            <a:endParaRPr lang="en-US" dirty="0"/>
          </a:p>
        </p:txBody>
      </p:sp>
      <p:cxnSp>
        <p:nvCxnSpPr>
          <p:cNvPr id="8" name="Connector: Elbow 7"/>
          <p:cNvCxnSpPr>
            <a:cxnSpLocks/>
          </p:cNvCxnSpPr>
          <p:nvPr/>
        </p:nvCxnSpPr>
        <p:spPr>
          <a:xfrm flipV="1">
            <a:off x="3299984" y="4206733"/>
            <a:ext cx="1997901" cy="6365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7156637" y="5305210"/>
            <a:ext cx="3922179" cy="703396"/>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Nota: Tendríamos que usar nombres diferentes y </a:t>
            </a:r>
            <a:r>
              <a:rPr lang="es-ES" i="1" dirty="0"/>
              <a:t>scopes</a:t>
            </a:r>
            <a:r>
              <a:rPr lang="es-ES" dirty="0"/>
              <a:t> separados</a:t>
            </a:r>
            <a:endParaRPr lang="en-US" dirty="0"/>
          </a:p>
        </p:txBody>
      </p:sp>
      <p:sp>
        <p:nvSpPr>
          <p:cNvPr id="11"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         Init Statement for if / switch:</a:t>
            </a:r>
            <a:endParaRPr lang="en-US" b="1" dirty="0"/>
          </a:p>
        </p:txBody>
      </p:sp>
      <p:pic>
        <p:nvPicPr>
          <p:cNvPr id="4" name="Picture 3"/>
          <p:cNvPicPr>
            <a:picLocks noChangeAspect="1"/>
          </p:cNvPicPr>
          <p:nvPr/>
        </p:nvPicPr>
        <p:blipFill>
          <a:blip r:embed="rId2"/>
          <a:stretch>
            <a:fillRect/>
          </a:stretch>
        </p:blipFill>
        <p:spPr>
          <a:xfrm>
            <a:off x="685799" y="2267599"/>
            <a:ext cx="4755875" cy="1096414"/>
          </a:xfrm>
          <a:prstGeom prst="rect">
            <a:avLst/>
          </a:prstGeom>
        </p:spPr>
      </p:pic>
      <p:pic>
        <p:nvPicPr>
          <p:cNvPr id="7" name="Picture 6"/>
          <p:cNvPicPr>
            <a:picLocks noChangeAspect="1"/>
          </p:cNvPicPr>
          <p:nvPr/>
        </p:nvPicPr>
        <p:blipFill>
          <a:blip r:embed="rId3"/>
          <a:stretch>
            <a:fillRect/>
          </a:stretch>
        </p:blipFill>
        <p:spPr>
          <a:xfrm>
            <a:off x="6512245" y="2267599"/>
            <a:ext cx="5459361" cy="2472929"/>
          </a:xfrm>
          <a:prstGeom prst="rect">
            <a:avLst/>
          </a:prstGeom>
        </p:spPr>
      </p:pic>
    </p:spTree>
    <p:extLst>
      <p:ext uri="{BB962C8B-B14F-4D97-AF65-F5344CB8AC3E}">
        <p14:creationId xmlns:p14="http://schemas.microsoft.com/office/powerpoint/2010/main" val="3150094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573" y="4180876"/>
            <a:ext cx="3380027" cy="1610323"/>
          </a:xfrm>
        </p:spPr>
        <p:txBody>
          <a:bodyPr>
            <a:normAutofit/>
          </a:bodyPr>
          <a:lstStyle/>
          <a:p>
            <a:r>
              <a:rPr lang="es-ES" dirty="0"/>
              <a:t>Un ejemplo bien básico del uso del </a:t>
            </a:r>
            <a:r>
              <a:rPr lang="es-ES" b="1" i="1" dirty="0"/>
              <a:t>switch</a:t>
            </a:r>
            <a:r>
              <a:rPr lang="es-ES" dirty="0"/>
              <a:t> es el siguiente:</a:t>
            </a:r>
            <a:endParaRPr lang="en-US" dirty="0"/>
          </a:p>
          <a:p>
            <a:endParaRPr lang="en-US" dirty="0"/>
          </a:p>
        </p:txBody>
      </p:sp>
      <p:sp>
        <p:nvSpPr>
          <p:cNvPr id="8" name="Content Placeholder 2"/>
          <p:cNvSpPr txBox="1">
            <a:spLocks/>
          </p:cNvSpPr>
          <p:nvPr/>
        </p:nvSpPr>
        <p:spPr>
          <a:xfrm>
            <a:off x="277573" y="1722897"/>
            <a:ext cx="10764027" cy="13914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Ahora con la nueva sentencia se puede poner ese </a:t>
            </a:r>
            <a:r>
              <a:rPr lang="es-ES" b="1" i="1" dirty="0"/>
              <a:t>scope</a:t>
            </a:r>
            <a:r>
              <a:rPr lang="es-ES" dirty="0"/>
              <a:t> adicional en una sola línea y como la variable es visible también dentro del bloque</a:t>
            </a:r>
            <a:r>
              <a:rPr lang="es-ES" b="1" dirty="0"/>
              <a:t> </a:t>
            </a:r>
            <a:r>
              <a:rPr lang="es-ES" b="1" i="1" dirty="0"/>
              <a:t>else</a:t>
            </a:r>
            <a:r>
              <a:rPr lang="es-ES" dirty="0"/>
              <a:t>, quedaría así:</a:t>
            </a:r>
            <a:endParaRPr lang="en-US" dirty="0"/>
          </a:p>
          <a:p>
            <a:endParaRPr lang="en-US" dirty="0"/>
          </a:p>
        </p:txBody>
      </p:sp>
      <p:cxnSp>
        <p:nvCxnSpPr>
          <p:cNvPr id="10" name="Connector: Elbow 9"/>
          <p:cNvCxnSpPr>
            <a:cxnSpLocks/>
          </p:cNvCxnSpPr>
          <p:nvPr/>
        </p:nvCxnSpPr>
        <p:spPr>
          <a:xfrm>
            <a:off x="4412071" y="4392732"/>
            <a:ext cx="1247515" cy="575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r>
              <a:rPr lang="es-ES" sz="2200" b="1" i="1" dirty="0"/>
              <a:t>         Init Statement for if / switch:</a:t>
            </a:r>
            <a:endParaRPr lang="en-US" b="1" dirty="0"/>
          </a:p>
        </p:txBody>
      </p:sp>
      <p:pic>
        <p:nvPicPr>
          <p:cNvPr id="4" name="Picture 3"/>
          <p:cNvPicPr>
            <a:picLocks noChangeAspect="1"/>
          </p:cNvPicPr>
          <p:nvPr/>
        </p:nvPicPr>
        <p:blipFill>
          <a:blip r:embed="rId2"/>
          <a:stretch>
            <a:fillRect/>
          </a:stretch>
        </p:blipFill>
        <p:spPr>
          <a:xfrm>
            <a:off x="6071607" y="4446875"/>
            <a:ext cx="5417601" cy="1078323"/>
          </a:xfrm>
          <a:prstGeom prst="rect">
            <a:avLst/>
          </a:prstGeom>
        </p:spPr>
      </p:pic>
      <p:pic>
        <p:nvPicPr>
          <p:cNvPr id="6" name="Picture 5"/>
          <p:cNvPicPr>
            <a:picLocks noChangeAspect="1"/>
          </p:cNvPicPr>
          <p:nvPr/>
        </p:nvPicPr>
        <p:blipFill>
          <a:blip r:embed="rId3"/>
          <a:stretch>
            <a:fillRect/>
          </a:stretch>
        </p:blipFill>
        <p:spPr>
          <a:xfrm>
            <a:off x="2155280" y="2740745"/>
            <a:ext cx="7465798" cy="1149557"/>
          </a:xfrm>
          <a:prstGeom prst="rect">
            <a:avLst/>
          </a:prstGeom>
        </p:spPr>
      </p:pic>
    </p:spTree>
    <p:extLst>
      <p:ext uri="{BB962C8B-B14F-4D97-AF65-F5344CB8AC3E}">
        <p14:creationId xmlns:p14="http://schemas.microsoft.com/office/powerpoint/2010/main" val="12093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62730" y="1325977"/>
            <a:ext cx="10558463" cy="2025650"/>
          </a:xfrm>
        </p:spPr>
        <p:txBody>
          <a:bodyPr/>
          <a:lstStyle/>
          <a:p>
            <a:pPr>
              <a:buFont typeface="Wingdings" panose="05000000000000000000" pitchFamily="2" charset="2"/>
              <a:buChar char="v"/>
            </a:pPr>
            <a:r>
              <a:rPr lang="es-ES" b="1" dirty="0"/>
              <a:t> </a:t>
            </a:r>
            <a:r>
              <a:rPr lang="es-ES" sz="2800" b="1" dirty="0"/>
              <a:t>Otras propuestas</a:t>
            </a:r>
            <a:r>
              <a:rPr lang="es-ES" sz="2800" dirty="0"/>
              <a:t>: </a:t>
            </a:r>
            <a:endParaRPr lang="en-US" sz="2800" dirty="0"/>
          </a:p>
          <a:p>
            <a:pPr lvl="0">
              <a:buFont typeface="Wingdings" panose="05000000000000000000" pitchFamily="2" charset="2"/>
              <a:buChar char="§"/>
            </a:pPr>
            <a:r>
              <a:rPr lang="es-ES" sz="2400" b="1" dirty="0"/>
              <a:t>Fold expressions</a:t>
            </a:r>
            <a:r>
              <a:rPr lang="es-ES" sz="2800" b="1" dirty="0"/>
              <a:t>:</a:t>
            </a:r>
          </a:p>
          <a:p>
            <a:pPr marL="0" indent="0">
              <a:buNone/>
            </a:pPr>
            <a:r>
              <a:rPr lang="es-ES" dirty="0"/>
              <a:t>Permite escribir código compacto con </a:t>
            </a:r>
            <a:r>
              <a:rPr lang="es-ES" b="1" i="1" dirty="0"/>
              <a:t>templates</a:t>
            </a:r>
            <a:r>
              <a:rPr lang="es-ES" dirty="0"/>
              <a:t> sin usar recursión explicita.</a:t>
            </a:r>
            <a:r>
              <a:rPr lang="en-US" dirty="0"/>
              <a:t> </a:t>
            </a:r>
            <a:r>
              <a:rPr lang="es-ES" dirty="0"/>
              <a:t>Ejemplo:</a:t>
            </a:r>
            <a:endParaRPr lang="en-US" dirty="0"/>
          </a:p>
          <a:p>
            <a:pPr lvl="0">
              <a:buFont typeface="Wingdings" panose="05000000000000000000" pitchFamily="2" charset="2"/>
              <a:buChar char="§"/>
            </a:pPr>
            <a:endParaRPr lang="en-US" dirty="0"/>
          </a:p>
          <a:p>
            <a:endParaRPr lang="en-US" dirty="0"/>
          </a:p>
        </p:txBody>
      </p:sp>
      <p:sp>
        <p:nvSpPr>
          <p:cNvPr id="7"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endParaRPr lang="en-US" b="1" dirty="0"/>
          </a:p>
        </p:txBody>
      </p:sp>
      <p:pic>
        <p:nvPicPr>
          <p:cNvPr id="4" name="Picture 3"/>
          <p:cNvPicPr>
            <a:picLocks noChangeAspect="1"/>
          </p:cNvPicPr>
          <p:nvPr/>
        </p:nvPicPr>
        <p:blipFill>
          <a:blip r:embed="rId2"/>
          <a:stretch>
            <a:fillRect/>
          </a:stretch>
        </p:blipFill>
        <p:spPr>
          <a:xfrm>
            <a:off x="3880014" y="3646621"/>
            <a:ext cx="4044786" cy="1358921"/>
          </a:xfrm>
          <a:prstGeom prst="rect">
            <a:avLst/>
          </a:prstGeom>
        </p:spPr>
      </p:pic>
    </p:spTree>
    <p:extLst>
      <p:ext uri="{BB962C8B-B14F-4D97-AF65-F5344CB8AC3E}">
        <p14:creationId xmlns:p14="http://schemas.microsoft.com/office/powerpoint/2010/main" val="296056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44995" y="1680542"/>
            <a:ext cx="11198225" cy="3451225"/>
          </a:xfrm>
        </p:spPr>
        <p:txBody>
          <a:bodyPr>
            <a:normAutofit/>
          </a:bodyPr>
          <a:lstStyle/>
          <a:p>
            <a:pPr>
              <a:buFont typeface="Wingdings" panose="05000000000000000000" pitchFamily="2" charset="2"/>
              <a:buChar char="q"/>
            </a:pPr>
            <a:r>
              <a:rPr lang="es-ES" sz="2800" dirty="0"/>
              <a:t> Los </a:t>
            </a:r>
            <a:r>
              <a:rPr lang="es-ES" sz="2800" i="1" dirty="0"/>
              <a:t>templates</a:t>
            </a:r>
            <a:r>
              <a:rPr lang="es-ES" sz="2800" dirty="0"/>
              <a:t> son el mecanismo de C++ para implantar el paradigma de la programación genérica.</a:t>
            </a:r>
          </a:p>
          <a:p>
            <a:pPr>
              <a:buFont typeface="Wingdings" panose="05000000000000000000" pitchFamily="2" charset="2"/>
              <a:buChar char="q"/>
            </a:pPr>
            <a:r>
              <a:rPr lang="es-ES" sz="2800" dirty="0"/>
              <a:t> Permiten que una clase o función trabaje con tipos de datos genéricos, especificándose más adelante cuales son los que se quieren usar. </a:t>
            </a:r>
            <a:br>
              <a:rPr lang="es-ES" sz="2800" dirty="0"/>
            </a:br>
            <a:endParaRPr lang="en-US" sz="2800" dirty="0"/>
          </a:p>
        </p:txBody>
      </p:sp>
      <p:sp>
        <p:nvSpPr>
          <p:cNvPr id="4" name="Title 15"/>
          <p:cNvSpPr>
            <a:spLocks noGrp="1"/>
          </p:cNvSpPr>
          <p:nvPr>
            <p:ph type="title" idx="4294967295"/>
          </p:nvPr>
        </p:nvSpPr>
        <p:spPr>
          <a:xfrm>
            <a:off x="1222651" y="222458"/>
            <a:ext cx="9604375"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161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4557" y="1477332"/>
            <a:ext cx="9604375" cy="714375"/>
          </a:xfrm>
        </p:spPr>
        <p:txBody>
          <a:bodyPr/>
          <a:lstStyle/>
          <a:p>
            <a:pPr lvl="0">
              <a:buFont typeface="Wingdings" panose="05000000000000000000" pitchFamily="2" charset="2"/>
              <a:buChar char="§"/>
            </a:pPr>
            <a:r>
              <a:rPr lang="es-ES" sz="2400" b="1" dirty="0"/>
              <a:t>Structured Binding Declarations:</a:t>
            </a:r>
            <a:endParaRPr lang="en-US" sz="2400" dirty="0"/>
          </a:p>
          <a:p>
            <a:endParaRPr lang="en-US" dirty="0"/>
          </a:p>
        </p:txBody>
      </p:sp>
      <p:sp>
        <p:nvSpPr>
          <p:cNvPr id="5" name="Content Placeholder 2"/>
          <p:cNvSpPr txBox="1">
            <a:spLocks/>
          </p:cNvSpPr>
          <p:nvPr/>
        </p:nvSpPr>
        <p:spPr>
          <a:xfrm>
            <a:off x="7448189" y="2376457"/>
            <a:ext cx="1099464" cy="50880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800" b="1" dirty="0"/>
              <a:t>Ahora :</a:t>
            </a:r>
            <a:endParaRPr lang="en-US" sz="1800" dirty="0"/>
          </a:p>
          <a:p>
            <a:endParaRPr lang="en-US" dirty="0"/>
          </a:p>
        </p:txBody>
      </p:sp>
      <p:sp>
        <p:nvSpPr>
          <p:cNvPr id="6" name="Content Placeholder 2"/>
          <p:cNvSpPr txBox="1">
            <a:spLocks/>
          </p:cNvSpPr>
          <p:nvPr/>
        </p:nvSpPr>
        <p:spPr>
          <a:xfrm>
            <a:off x="1816014" y="2430867"/>
            <a:ext cx="1788577" cy="4543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800" b="1" dirty="0"/>
              <a:t>Antes :</a:t>
            </a:r>
            <a:endParaRPr lang="en-US" sz="1800" dirty="0"/>
          </a:p>
          <a:p>
            <a:endParaRPr lang="en-US" dirty="0"/>
          </a:p>
        </p:txBody>
      </p:sp>
      <p:sp>
        <p:nvSpPr>
          <p:cNvPr id="7" name="Content Placeholder 2"/>
          <p:cNvSpPr txBox="1">
            <a:spLocks/>
          </p:cNvSpPr>
          <p:nvPr/>
        </p:nvSpPr>
        <p:spPr>
          <a:xfrm>
            <a:off x="1451578" y="4467171"/>
            <a:ext cx="5002231" cy="76743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dirty="0"/>
              <a:t>Nota: a, b y c necesitaban ser declaradas antes.</a:t>
            </a:r>
            <a:endParaRPr lang="en-US" dirty="0"/>
          </a:p>
        </p:txBody>
      </p:sp>
      <p:cxnSp>
        <p:nvCxnSpPr>
          <p:cNvPr id="10" name="Connector: Elbow 9"/>
          <p:cNvCxnSpPr>
            <a:cxnSpLocks/>
          </p:cNvCxnSpPr>
          <p:nvPr/>
        </p:nvCxnSpPr>
        <p:spPr>
          <a:xfrm flipV="1">
            <a:off x="5558544" y="3636448"/>
            <a:ext cx="1194179" cy="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endParaRPr lang="en-US" b="1" dirty="0"/>
          </a:p>
        </p:txBody>
      </p:sp>
      <p:pic>
        <p:nvPicPr>
          <p:cNvPr id="4" name="Picture 3"/>
          <p:cNvPicPr>
            <a:picLocks noChangeAspect="1"/>
          </p:cNvPicPr>
          <p:nvPr/>
        </p:nvPicPr>
        <p:blipFill>
          <a:blip r:embed="rId2"/>
          <a:stretch>
            <a:fillRect/>
          </a:stretch>
        </p:blipFill>
        <p:spPr>
          <a:xfrm>
            <a:off x="1796966" y="2975932"/>
            <a:ext cx="3349778" cy="1365313"/>
          </a:xfrm>
          <a:prstGeom prst="rect">
            <a:avLst/>
          </a:prstGeom>
        </p:spPr>
      </p:pic>
      <p:pic>
        <p:nvPicPr>
          <p:cNvPr id="9" name="Picture 8"/>
          <p:cNvPicPr>
            <a:picLocks noChangeAspect="1"/>
          </p:cNvPicPr>
          <p:nvPr/>
        </p:nvPicPr>
        <p:blipFill>
          <a:blip r:embed="rId3"/>
          <a:stretch>
            <a:fillRect/>
          </a:stretch>
        </p:blipFill>
        <p:spPr>
          <a:xfrm>
            <a:off x="7164523" y="3391976"/>
            <a:ext cx="3498003" cy="502278"/>
          </a:xfrm>
          <a:prstGeom prst="rect">
            <a:avLst/>
          </a:prstGeom>
        </p:spPr>
      </p:pic>
    </p:spTree>
    <p:extLst>
      <p:ext uri="{BB962C8B-B14F-4D97-AF65-F5344CB8AC3E}">
        <p14:creationId xmlns:p14="http://schemas.microsoft.com/office/powerpoint/2010/main" val="1857171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4556" y="1340264"/>
            <a:ext cx="9604375" cy="1243910"/>
          </a:xfrm>
        </p:spPr>
        <p:txBody>
          <a:bodyPr/>
          <a:lstStyle/>
          <a:p>
            <a:pPr>
              <a:buFont typeface="Wingdings" panose="05000000000000000000" pitchFamily="2" charset="2"/>
              <a:buChar char="§"/>
            </a:pPr>
            <a:r>
              <a:rPr lang="es-ES" sz="2400" b="1" dirty="0"/>
              <a:t>Constexpr lambda expressions:</a:t>
            </a:r>
            <a:endParaRPr lang="en-US" sz="2400" dirty="0"/>
          </a:p>
          <a:p>
            <a:pPr marL="457200" lvl="1" indent="0">
              <a:buNone/>
            </a:pPr>
            <a:r>
              <a:rPr lang="es-ES" b="1" i="1" dirty="0"/>
              <a:t>Constexpr</a:t>
            </a:r>
            <a:r>
              <a:rPr lang="es-ES" dirty="0"/>
              <a:t> ahora puede ser usado en contextos lambdas. Ejemplo:</a:t>
            </a:r>
            <a:endParaRPr lang="en-US" dirty="0"/>
          </a:p>
        </p:txBody>
      </p:sp>
      <p:sp>
        <p:nvSpPr>
          <p:cNvPr id="7" name="Title 7"/>
          <p:cNvSpPr txBox="1">
            <a:spLocks/>
          </p:cNvSpPr>
          <p:nvPr/>
        </p:nvSpPr>
        <p:spPr>
          <a:xfrm>
            <a:off x="1126413" y="175645"/>
            <a:ext cx="9536113" cy="149860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dirty="0"/>
              <a:t>			</a:t>
            </a:r>
            <a:r>
              <a:rPr lang="en-US" sz="5300" b="1" dirty="0"/>
              <a:t>     C++17</a:t>
            </a:r>
            <a:br>
              <a:rPr lang="en-US" sz="2700" dirty="0"/>
            </a:br>
            <a:r>
              <a:rPr lang="en-US" sz="2700" dirty="0"/>
              <a:t>		</a:t>
            </a:r>
            <a:endParaRPr lang="en-US" b="1" dirty="0"/>
          </a:p>
        </p:txBody>
      </p:sp>
      <p:pic>
        <p:nvPicPr>
          <p:cNvPr id="4" name="Picture 3"/>
          <p:cNvPicPr>
            <a:picLocks noChangeAspect="1"/>
          </p:cNvPicPr>
          <p:nvPr/>
        </p:nvPicPr>
        <p:blipFill>
          <a:blip r:embed="rId2"/>
          <a:stretch>
            <a:fillRect/>
          </a:stretch>
        </p:blipFill>
        <p:spPr>
          <a:xfrm>
            <a:off x="2918090" y="2729948"/>
            <a:ext cx="5952758" cy="2306896"/>
          </a:xfrm>
          <a:prstGeom prst="rect">
            <a:avLst/>
          </a:prstGeom>
        </p:spPr>
      </p:pic>
    </p:spTree>
    <p:extLst>
      <p:ext uri="{BB962C8B-B14F-4D97-AF65-F5344CB8AC3E}">
        <p14:creationId xmlns:p14="http://schemas.microsoft.com/office/powerpoint/2010/main" val="174131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3826" y="1257827"/>
            <a:ext cx="9931400" cy="1208088"/>
          </a:xfrm>
        </p:spPr>
        <p:txBody>
          <a:bodyPr>
            <a:normAutofit/>
          </a:bodyPr>
          <a:lstStyle/>
          <a:p>
            <a:r>
              <a:rPr lang="es-ES" sz="2800" dirty="0"/>
              <a:t>Por ejemplo, una definición de una clase </a:t>
            </a:r>
            <a:r>
              <a:rPr lang="es-ES" sz="2800" i="1" dirty="0"/>
              <a:t>template :</a:t>
            </a:r>
            <a:r>
              <a:rPr lang="es-ES" sz="2800" dirty="0"/>
              <a:t> </a:t>
            </a:r>
            <a:br>
              <a:rPr lang="es-ES" sz="2800" dirty="0"/>
            </a:br>
            <a:endParaRPr lang="en-US" sz="2800" dirty="0"/>
          </a:p>
        </p:txBody>
      </p:sp>
      <p:sp>
        <p:nvSpPr>
          <p:cNvPr id="4" name="Title 15"/>
          <p:cNvSpPr>
            <a:spLocks noGrp="1"/>
          </p:cNvSpPr>
          <p:nvPr>
            <p:ph type="title" idx="4294967295"/>
          </p:nvPr>
        </p:nvSpPr>
        <p:spPr>
          <a:xfrm>
            <a:off x="1156390" y="208515"/>
            <a:ext cx="9604375"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
        <p:nvSpPr>
          <p:cNvPr id="6" name="Content Placeholder 2"/>
          <p:cNvSpPr txBox="1">
            <a:spLocks/>
          </p:cNvSpPr>
          <p:nvPr/>
        </p:nvSpPr>
        <p:spPr>
          <a:xfrm>
            <a:off x="7736155" y="2465888"/>
            <a:ext cx="2839080" cy="270245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2400" dirty="0"/>
              <a:t>Una vez que el </a:t>
            </a:r>
            <a:r>
              <a:rPr lang="es-ES" sz="2400" i="1" dirty="0"/>
              <a:t>template </a:t>
            </a:r>
            <a:r>
              <a:rPr lang="es-ES" sz="2400" dirty="0"/>
              <a:t>es definido así, este puede instanciarse para ser</a:t>
            </a:r>
            <a:br>
              <a:rPr lang="es-ES" sz="2400" dirty="0"/>
            </a:br>
            <a:r>
              <a:rPr lang="es-ES" sz="2400" dirty="0"/>
              <a:t>utilizado.</a:t>
            </a:r>
            <a:br>
              <a:rPr lang="es-ES" sz="1800" dirty="0"/>
            </a:br>
            <a:br>
              <a:rPr lang="es-ES" sz="1000" dirty="0"/>
            </a:br>
            <a:endParaRPr lang="en-US" sz="1000" dirty="0"/>
          </a:p>
        </p:txBody>
      </p:sp>
      <p:pic>
        <p:nvPicPr>
          <p:cNvPr id="5" name="Picture 4"/>
          <p:cNvPicPr>
            <a:picLocks noChangeAspect="1"/>
          </p:cNvPicPr>
          <p:nvPr/>
        </p:nvPicPr>
        <p:blipFill>
          <a:blip r:embed="rId2"/>
          <a:stretch>
            <a:fillRect/>
          </a:stretch>
        </p:blipFill>
        <p:spPr>
          <a:xfrm>
            <a:off x="2056435" y="2307164"/>
            <a:ext cx="5075883" cy="2797503"/>
          </a:xfrm>
          <a:prstGeom prst="rect">
            <a:avLst/>
          </a:prstGeom>
        </p:spPr>
      </p:pic>
    </p:spTree>
    <p:extLst>
      <p:ext uri="{BB962C8B-B14F-4D97-AF65-F5344CB8AC3E}">
        <p14:creationId xmlns:p14="http://schemas.microsoft.com/office/powerpoint/2010/main" val="284179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4230" y="1578320"/>
            <a:ext cx="10910888" cy="3451225"/>
          </a:xfrm>
        </p:spPr>
        <p:txBody>
          <a:bodyPr>
            <a:noAutofit/>
          </a:bodyPr>
          <a:lstStyle/>
          <a:p>
            <a:r>
              <a:rPr lang="es-ES" sz="2800" dirty="0"/>
              <a:t>El </a:t>
            </a:r>
            <a:r>
              <a:rPr lang="es-ES" sz="2800" i="1" dirty="0"/>
              <a:t>template </a:t>
            </a:r>
            <a:r>
              <a:rPr lang="es-ES" sz="2800" dirty="0"/>
              <a:t>definido no es una clase, sino una clase </a:t>
            </a:r>
            <a:r>
              <a:rPr lang="es-ES" sz="2800" i="1" dirty="0"/>
              <a:t>templetizada</a:t>
            </a:r>
            <a:r>
              <a:rPr lang="es-ES" sz="2800" dirty="0"/>
              <a:t>.</a:t>
            </a:r>
          </a:p>
          <a:p>
            <a:r>
              <a:rPr lang="es-ES" sz="2800" dirty="0"/>
              <a:t>Las clases </a:t>
            </a:r>
            <a:r>
              <a:rPr lang="es-ES" sz="2800" i="1" dirty="0"/>
              <a:t>templetizadas</a:t>
            </a:r>
            <a:r>
              <a:rPr lang="es-ES" sz="2800" dirty="0"/>
              <a:t> pueden convertirse en verdaderas clases mediante la instanciación de </a:t>
            </a:r>
            <a:r>
              <a:rPr lang="es-ES" sz="2800" i="1" dirty="0"/>
              <a:t>templates</a:t>
            </a:r>
            <a:r>
              <a:rPr lang="es-ES" sz="2800" dirty="0"/>
              <a:t>. </a:t>
            </a:r>
          </a:p>
          <a:p>
            <a:r>
              <a:rPr lang="es-ES" sz="2800" dirty="0"/>
              <a:t>Al instanciar un </a:t>
            </a:r>
            <a:r>
              <a:rPr lang="es-ES" sz="2800" i="1" dirty="0"/>
              <a:t>template </a:t>
            </a:r>
            <a:r>
              <a:rPr lang="es-ES" sz="2800" dirty="0"/>
              <a:t>indicamos el tipo concreto que queremos usar para la instanciación particular.</a:t>
            </a:r>
          </a:p>
          <a:p>
            <a:pPr marL="0" indent="0">
              <a:buNone/>
            </a:pPr>
            <a:br>
              <a:rPr lang="es-ES" sz="2800" dirty="0"/>
            </a:br>
            <a:endParaRPr lang="en-US" sz="2800" dirty="0"/>
          </a:p>
        </p:txBody>
      </p:sp>
      <p:sp>
        <p:nvSpPr>
          <p:cNvPr id="4" name="Title 15"/>
          <p:cNvSpPr>
            <a:spLocks noGrp="1"/>
          </p:cNvSpPr>
          <p:nvPr>
            <p:ph type="title" idx="4294967295"/>
          </p:nvPr>
        </p:nvSpPr>
        <p:spPr>
          <a:xfrm>
            <a:off x="975209" y="168758"/>
            <a:ext cx="9604375"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4648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4069" y="1462087"/>
            <a:ext cx="10702925" cy="2730500"/>
          </a:xfrm>
        </p:spPr>
        <p:txBody>
          <a:bodyPr>
            <a:normAutofit lnSpcReduction="10000"/>
          </a:bodyPr>
          <a:lstStyle/>
          <a:p>
            <a:r>
              <a:rPr lang="es-ES" sz="2800" dirty="0"/>
              <a:t>La clase instanciada es como si reemplazara sintácticamente el parámetro templetizado por el tipo concreto en el </a:t>
            </a:r>
            <a:r>
              <a:rPr lang="es-ES" sz="2800" i="1" dirty="0"/>
              <a:t>template</a:t>
            </a:r>
            <a:r>
              <a:rPr lang="es-ES" sz="2800" dirty="0"/>
              <a:t> .</a:t>
            </a:r>
          </a:p>
          <a:p>
            <a:r>
              <a:rPr lang="es-ES" sz="2800" dirty="0"/>
              <a:t>En el siguiente ejemplo se instancian dos clases, con los tipos </a:t>
            </a:r>
            <a:r>
              <a:rPr lang="es-ES" sz="2800" i="1" dirty="0"/>
              <a:t>int </a:t>
            </a:r>
            <a:r>
              <a:rPr lang="es-ES" sz="2800" dirty="0"/>
              <a:t>y </a:t>
            </a:r>
            <a:r>
              <a:rPr lang="es-ES" sz="2800" i="1" dirty="0"/>
              <a:t>double </a:t>
            </a:r>
            <a:r>
              <a:rPr lang="es-ES" sz="2800" dirty="0"/>
              <a:t>: </a:t>
            </a:r>
            <a:br>
              <a:rPr lang="es-ES" sz="2800" dirty="0"/>
            </a:br>
            <a:endParaRPr lang="en-US" sz="2800" dirty="0"/>
          </a:p>
        </p:txBody>
      </p:sp>
      <p:sp>
        <p:nvSpPr>
          <p:cNvPr id="4" name="Title 15"/>
          <p:cNvSpPr>
            <a:spLocks noGrp="1"/>
          </p:cNvSpPr>
          <p:nvPr>
            <p:ph type="title" idx="4294967295"/>
          </p:nvPr>
        </p:nvSpPr>
        <p:spPr>
          <a:xfrm>
            <a:off x="1098550" y="314533"/>
            <a:ext cx="9604375"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pic>
        <p:nvPicPr>
          <p:cNvPr id="5" name="Picture 4"/>
          <p:cNvPicPr>
            <a:picLocks noChangeAspect="1"/>
          </p:cNvPicPr>
          <p:nvPr/>
        </p:nvPicPr>
        <p:blipFill>
          <a:blip r:embed="rId2"/>
          <a:stretch>
            <a:fillRect/>
          </a:stretch>
        </p:blipFill>
        <p:spPr>
          <a:xfrm>
            <a:off x="3118019" y="4192587"/>
            <a:ext cx="5561747" cy="731361"/>
          </a:xfrm>
          <a:prstGeom prst="rect">
            <a:avLst/>
          </a:prstGeom>
        </p:spPr>
      </p:pic>
    </p:spTree>
    <p:extLst>
      <p:ext uri="{BB962C8B-B14F-4D97-AF65-F5344CB8AC3E}">
        <p14:creationId xmlns:p14="http://schemas.microsoft.com/office/powerpoint/2010/main" val="194589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6180" y="1493863"/>
            <a:ext cx="11550650" cy="2187575"/>
          </a:xfrm>
        </p:spPr>
        <p:txBody>
          <a:bodyPr>
            <a:normAutofit fontScale="85000" lnSpcReduction="20000"/>
          </a:bodyPr>
          <a:lstStyle/>
          <a:p>
            <a:r>
              <a:rPr lang="es-ES" sz="3200" i="1" dirty="0"/>
              <a:t>C</a:t>
            </a:r>
            <a:r>
              <a:rPr lang="es-ES" sz="3200" dirty="0"/>
              <a:t>++ permite definir y especializar clases </a:t>
            </a:r>
            <a:r>
              <a:rPr lang="es-ES" sz="3200" i="1" dirty="0"/>
              <a:t>templates </a:t>
            </a:r>
            <a:r>
              <a:rPr lang="es-ES" sz="3200" dirty="0"/>
              <a:t>para tipos más específicos. </a:t>
            </a:r>
          </a:p>
          <a:p>
            <a:pPr marL="0" indent="0">
              <a:buNone/>
            </a:pPr>
            <a:endParaRPr lang="es-ES" sz="3000" dirty="0"/>
          </a:p>
          <a:p>
            <a:pPr marL="0" indent="0">
              <a:buNone/>
            </a:pPr>
            <a:br>
              <a:rPr lang="es-ES" dirty="0"/>
            </a:br>
            <a:endParaRPr lang="en-US" dirty="0"/>
          </a:p>
        </p:txBody>
      </p:sp>
      <p:sp>
        <p:nvSpPr>
          <p:cNvPr id="4" name="Title 15"/>
          <p:cNvSpPr>
            <a:spLocks noGrp="1"/>
          </p:cNvSpPr>
          <p:nvPr>
            <p:ph type="title" idx="4294967295"/>
          </p:nvPr>
        </p:nvSpPr>
        <p:spPr>
          <a:xfrm>
            <a:off x="1048051" y="344520"/>
            <a:ext cx="9604375" cy="1049337"/>
          </a:xfrm>
        </p:spPr>
        <p:txBody>
          <a:bodyPr>
            <a:normAutofit fontScale="90000"/>
          </a:bodyPr>
          <a:lstStyle/>
          <a:p>
            <a:r>
              <a:rPr lang="en-US" dirty="0"/>
              <a:t>	     		 </a:t>
            </a:r>
            <a:r>
              <a:rPr lang="en-US" sz="6000" b="1" dirty="0">
                <a:latin typeface="Bahnschrift SemiBold" panose="020B0502040204020203" pitchFamily="34" charset="0"/>
              </a:rPr>
              <a:t>Templates</a:t>
            </a:r>
            <a:br>
              <a:rPr lang="en-US" dirty="0"/>
            </a:br>
            <a:br>
              <a:rPr lang="en-US" dirty="0">
                <a:latin typeface="Bahnschrift SemiBold" panose="020B0502040204020203" pitchFamily="34" charset="0"/>
              </a:rPr>
            </a:br>
            <a:r>
              <a:rPr lang="en-US" dirty="0">
                <a:latin typeface="Bahnschrift SemiBold" panose="020B0502040204020203" pitchFamily="34" charset="0"/>
              </a:rPr>
              <a:t>	</a:t>
            </a:r>
            <a:r>
              <a:rPr lang="en-US" dirty="0">
                <a:latin typeface="Calibri" panose="020F0502020204030204" pitchFamily="34" charset="0"/>
                <a:cs typeface="Calibri" panose="020F0502020204030204" pitchFamily="34" charset="0"/>
              </a:rPr>
              <a:t>      </a:t>
            </a:r>
          </a:p>
        </p:txBody>
      </p:sp>
      <p:sp>
        <p:nvSpPr>
          <p:cNvPr id="5" name="Content Placeholder 2"/>
          <p:cNvSpPr txBox="1">
            <a:spLocks/>
          </p:cNvSpPr>
          <p:nvPr/>
        </p:nvSpPr>
        <p:spPr>
          <a:xfrm>
            <a:off x="286180" y="2985767"/>
            <a:ext cx="4720011" cy="219108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sz="2800" dirty="0"/>
              <a:t>Por ejemplo, en el siguiente código se define el </a:t>
            </a:r>
            <a:r>
              <a:rPr lang="es-ES" sz="2800" i="1" dirty="0"/>
              <a:t>template </a:t>
            </a:r>
            <a:r>
              <a:rPr lang="es-ES" sz="2800" dirty="0"/>
              <a:t>llamado container y luego lo especializamos para enteros.</a:t>
            </a:r>
            <a:endParaRPr lang="en-US" sz="2800" dirty="0"/>
          </a:p>
        </p:txBody>
      </p:sp>
      <p:cxnSp>
        <p:nvCxnSpPr>
          <p:cNvPr id="7" name="Connector: Elbow 6"/>
          <p:cNvCxnSpPr>
            <a:cxnSpLocks/>
          </p:cNvCxnSpPr>
          <p:nvPr/>
        </p:nvCxnSpPr>
        <p:spPr>
          <a:xfrm flipV="1">
            <a:off x="597873" y="3663635"/>
            <a:ext cx="4940673" cy="1496455"/>
          </a:xfrm>
          <a:prstGeom prst="bentConnector3">
            <a:avLst>
              <a:gd name="adj1" fmla="val 91575"/>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5850238" y="2129626"/>
            <a:ext cx="5150697" cy="3744708"/>
          </a:xfrm>
          <a:prstGeom prst="rect">
            <a:avLst/>
          </a:prstGeom>
        </p:spPr>
      </p:pic>
    </p:spTree>
    <p:extLst>
      <p:ext uri="{BB962C8B-B14F-4D97-AF65-F5344CB8AC3E}">
        <p14:creationId xmlns:p14="http://schemas.microsoft.com/office/powerpoint/2010/main" val="30228396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2969</TotalTime>
  <Words>2521</Words>
  <Application>Microsoft Office PowerPoint</Application>
  <PresentationFormat>Widescreen</PresentationFormat>
  <Paragraphs>208</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Bahnschrift SemiBold</vt:lpstr>
      <vt:lpstr>Calibri</vt:lpstr>
      <vt:lpstr>Courier New</vt:lpstr>
      <vt:lpstr>Gill Sans MT</vt:lpstr>
      <vt:lpstr>Wingdings</vt:lpstr>
      <vt:lpstr>Gallery</vt:lpstr>
      <vt:lpstr>Seminario C++ Meta-programación</vt:lpstr>
      <vt:lpstr>     Metaprogramación          </vt:lpstr>
      <vt:lpstr>     Metaprogramación          </vt:lpstr>
      <vt:lpstr>     Metaprogramación          </vt:lpstr>
      <vt:lpstr>         Templates         </vt:lpstr>
      <vt:lpstr>         Templates         </vt:lpstr>
      <vt:lpstr>         Templates         </vt:lpstr>
      <vt:lpstr>         Templates         </vt:lpstr>
      <vt:lpstr>         Templates         </vt:lpstr>
      <vt:lpstr>         Templates         </vt:lpstr>
      <vt:lpstr>         Templates         </vt:lpstr>
      <vt:lpstr>         Templates                Fibonacci Con Templates         </vt:lpstr>
      <vt:lpstr>          Templates                            Loop Unrolling         </vt:lpstr>
      <vt:lpstr>PowerPoint Presentation</vt:lpstr>
      <vt:lpstr>   Template  Metaprogramming         </vt:lpstr>
      <vt:lpstr>   Template  Metaprogramming         </vt:lpstr>
      <vt:lpstr>   Template  Metaprogramming         </vt:lpstr>
      <vt:lpstr>   Template  Metaprogramming         </vt:lpstr>
      <vt:lpstr>          SFINAE        “Substitution Failure Is Not An Error” </vt:lpstr>
      <vt:lpstr>PowerPoint Presentation</vt:lpstr>
      <vt:lpstr>PowerPoint Presentation</vt:lpstr>
      <vt:lpstr>         SFINAE  </vt:lpstr>
      <vt:lpstr>         SFINAE  </vt:lpstr>
      <vt:lpstr>PowerPoint Presentation</vt:lpstr>
      <vt:lpstr>           Constexpr  </vt:lpstr>
      <vt:lpstr>            Constexpr  </vt:lpstr>
      <vt:lpstr>           Constexpr  </vt:lpstr>
      <vt:lpstr>          Constexpr  </vt:lpstr>
      <vt:lpstr>           Constexpr  </vt:lpstr>
      <vt:lpstr>        Constexpr                Fibonacci usando constexpr</vt:lpstr>
      <vt:lpstr>       Constexpr   Constexpr with Constructors(C++11)</vt:lpstr>
      <vt:lpstr>PowerPoint Presentation</vt:lpstr>
      <vt:lpstr>PowerPoint Presentation</vt:lpstr>
      <vt:lpstr>        Constexpr                   C++11 vs C++14: </vt:lpstr>
      <vt:lpstr>PowerPoint Presentation</vt:lpstr>
      <vt:lpstr>PowerPoint Presentation</vt:lpstr>
      <vt:lpstr>                C++17 </vt:lpstr>
      <vt:lpstr>        C++17   Class Template Argument Deduction: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C++ Meta-programación</dc:title>
  <dc:creator>Shey</dc:creator>
  <cp:lastModifiedBy>Shey</cp:lastModifiedBy>
  <cp:revision>142</cp:revision>
  <dcterms:created xsi:type="dcterms:W3CDTF">2020-02-21T06:54:33Z</dcterms:created>
  <dcterms:modified xsi:type="dcterms:W3CDTF">2020-03-03T12:13:02Z</dcterms:modified>
</cp:coreProperties>
</file>