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64" r:id="rId2"/>
    <p:sldId id="257" r:id="rId3"/>
    <p:sldId id="27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67" r:id="rId13"/>
    <p:sldId id="268" r:id="rId14"/>
    <p:sldId id="289" r:id="rId15"/>
    <p:sldId id="288" r:id="rId16"/>
    <p:sldId id="291" r:id="rId17"/>
    <p:sldId id="259" r:id="rId18"/>
    <p:sldId id="269" r:id="rId19"/>
    <p:sldId id="261" r:id="rId20"/>
    <p:sldId id="270" r:id="rId21"/>
    <p:sldId id="263" r:id="rId22"/>
    <p:sldId id="272" r:id="rId23"/>
    <p:sldId id="277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8A6-9C07-4D8D-BDB5-9687D38860E4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7704-645C-4EAC-9CC5-525D7B8F58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5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8A6-9C07-4D8D-BDB5-9687D38860E4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7704-645C-4EAC-9CC5-525D7B8F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5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8A6-9C07-4D8D-BDB5-9687D38860E4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7704-645C-4EAC-9CC5-525D7B8F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5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8A6-9C07-4D8D-BDB5-9687D38860E4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7704-645C-4EAC-9CC5-525D7B8F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8A6-9C07-4D8D-BDB5-9687D38860E4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7704-645C-4EAC-9CC5-525D7B8F58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48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8A6-9C07-4D8D-BDB5-9687D38860E4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7704-645C-4EAC-9CC5-525D7B8F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2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8A6-9C07-4D8D-BDB5-9687D38860E4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7704-645C-4EAC-9CC5-525D7B8F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8A6-9C07-4D8D-BDB5-9687D38860E4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7704-645C-4EAC-9CC5-525D7B8F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8A6-9C07-4D8D-BDB5-9687D38860E4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7704-645C-4EAC-9CC5-525D7B8F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6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E4C8A6-9C07-4D8D-BDB5-9687D38860E4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F7704-645C-4EAC-9CC5-525D7B8F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8A6-9C07-4D8D-BDB5-9687D38860E4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7704-645C-4EAC-9CC5-525D7B8F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E4C8A6-9C07-4D8D-BDB5-9687D38860E4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F7704-645C-4EAC-9CC5-525D7B8F5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1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312728"/>
            <a:ext cx="10058400" cy="2534975"/>
          </a:xfrm>
        </p:spPr>
        <p:txBody>
          <a:bodyPr>
            <a:noAutofit/>
          </a:bodyPr>
          <a:lstStyle/>
          <a:p>
            <a:pPr algn="ctr"/>
            <a:r>
              <a:rPr lang="en-US" dirty="0" err="1"/>
              <a:t>Seminario</a:t>
            </a:r>
            <a:r>
              <a:rPr lang="en-US" dirty="0"/>
              <a:t> 6 </a:t>
            </a:r>
            <a:br>
              <a:rPr lang="en-US" dirty="0"/>
            </a:b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C# (</a:t>
            </a:r>
            <a:r>
              <a:rPr lang="en-US" dirty="0" err="1"/>
              <a:t>Primera</a:t>
            </a:r>
            <a:r>
              <a:rPr lang="en-US" dirty="0"/>
              <a:t> Parte)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117669"/>
            <a:ext cx="10058400" cy="2751425"/>
          </a:xfrm>
        </p:spPr>
        <p:txBody>
          <a:bodyPr>
            <a:normAutofit/>
          </a:bodyPr>
          <a:lstStyle/>
          <a:p>
            <a:r>
              <a:rPr lang="en-US" sz="2400" u="sng" dirty="0" err="1"/>
              <a:t>Integrantes</a:t>
            </a:r>
            <a:r>
              <a:rPr lang="en-US" sz="2400" u="sng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Amalia</a:t>
            </a:r>
            <a:r>
              <a:rPr lang="en-US" sz="2400" dirty="0" smtClean="0"/>
              <a:t> </a:t>
            </a:r>
            <a:r>
              <a:rPr lang="en-US" sz="2400" dirty="0"/>
              <a:t>Ibarra Rodríguez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Sandra </a:t>
            </a:r>
            <a:r>
              <a:rPr lang="en-US" sz="2400" dirty="0" err="1"/>
              <a:t>Martos</a:t>
            </a:r>
            <a:r>
              <a:rPr lang="en-US" sz="2400" dirty="0"/>
              <a:t> </a:t>
            </a:r>
            <a:r>
              <a:rPr lang="en-US" sz="2400" dirty="0" err="1"/>
              <a:t>Llanes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Gabriela B. </a:t>
            </a:r>
            <a:r>
              <a:rPr lang="en-US" sz="2400" dirty="0" err="1"/>
              <a:t>Martínez</a:t>
            </a:r>
            <a:r>
              <a:rPr lang="en-US" sz="2400" dirty="0"/>
              <a:t> </a:t>
            </a:r>
            <a:r>
              <a:rPr lang="en-US" sz="2400" dirty="0" err="1"/>
              <a:t>Giraldo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Paula Rodríguez Pérez</a:t>
            </a:r>
          </a:p>
        </p:txBody>
      </p:sp>
    </p:spTree>
    <p:extLst>
      <p:ext uri="{BB962C8B-B14F-4D97-AF65-F5344CB8AC3E}">
        <p14:creationId xmlns:p14="http://schemas.microsoft.com/office/powerpoint/2010/main" val="17267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1523" cy="1438829"/>
          </a:xfrm>
        </p:spPr>
        <p:txBody>
          <a:bodyPr>
            <a:normAutofit/>
          </a:bodyPr>
          <a:lstStyle/>
          <a:p>
            <a:r>
              <a:rPr lang="en-US" dirty="0" smtClean="0"/>
              <a:t>			M</a:t>
            </a:r>
            <a:r>
              <a:rPr lang="es-US" dirty="0" err="1" smtClean="0"/>
              <a:t>étodo</a:t>
            </a:r>
            <a:r>
              <a:rPr lang="es-US" dirty="0" smtClean="0"/>
              <a:t> </a:t>
            </a:r>
            <a:r>
              <a:rPr lang="es-US" dirty="0" err="1" smtClean="0"/>
              <a:t>Take</a:t>
            </a:r>
            <a:r>
              <a:rPr lang="es-US" dirty="0" smtClean="0"/>
              <a:t>(k)</a:t>
            </a:r>
            <a:br>
              <a:rPr lang="es-US" dirty="0" smtClean="0"/>
            </a:br>
            <a:endParaRPr lang="es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70" y="1353282"/>
            <a:ext cx="6542132" cy="4022725"/>
          </a:xfrm>
        </p:spPr>
      </p:pic>
    </p:spTree>
    <p:extLst>
      <p:ext uri="{BB962C8B-B14F-4D97-AF65-F5344CB8AC3E}">
        <p14:creationId xmlns:p14="http://schemas.microsoft.com/office/powerpoint/2010/main" val="137592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4553277"/>
          </a:xfrm>
        </p:spPr>
        <p:txBody>
          <a:bodyPr>
            <a:normAutofit/>
          </a:bodyPr>
          <a:lstStyle/>
          <a:p>
            <a:r>
              <a:rPr lang="es-US" sz="3600" dirty="0" smtClean="0"/>
              <a:t>Si </a:t>
            </a:r>
            <a:r>
              <a:rPr lang="es-US" sz="3600" dirty="0"/>
              <a:t>se hace un llamado a </a:t>
            </a:r>
            <a:r>
              <a:rPr lang="es-US" sz="3600" dirty="0" smtClean="0"/>
              <a:t/>
            </a:r>
            <a:br>
              <a:rPr lang="es-US" sz="3600" dirty="0" smtClean="0"/>
            </a:br>
            <a:r>
              <a:rPr lang="es-US" sz="3600" dirty="0" err="1" smtClean="0"/>
              <a:t>students.GroupBy</a:t>
            </a:r>
            <a:r>
              <a:rPr lang="es-US" sz="3600" dirty="0" smtClean="0"/>
              <a:t>(s </a:t>
            </a:r>
            <a:r>
              <a:rPr lang="es-US" sz="3600" dirty="0"/>
              <a:t>=&gt; </a:t>
            </a:r>
            <a:r>
              <a:rPr lang="es-US" sz="3600" dirty="0" err="1"/>
              <a:t>s.Group</a:t>
            </a:r>
            <a:r>
              <a:rPr lang="es-US" sz="3600" dirty="0"/>
              <a:t>).</a:t>
            </a:r>
            <a:r>
              <a:rPr lang="es-US" sz="3600" dirty="0" err="1"/>
              <a:t>Take</a:t>
            </a:r>
            <a:r>
              <a:rPr lang="es-US" sz="3600" dirty="0"/>
              <a:t>(k</a:t>
            </a:r>
            <a:r>
              <a:rPr lang="es-US" sz="3600" dirty="0" smtClean="0"/>
              <a:t>)</a:t>
            </a:r>
            <a:br>
              <a:rPr lang="es-US" sz="3600" dirty="0" smtClean="0"/>
            </a:br>
            <a:r>
              <a:rPr lang="es-US" sz="3600" dirty="0" smtClean="0"/>
              <a:t>como </a:t>
            </a:r>
            <a:r>
              <a:rPr lang="es-US" sz="3600" dirty="0"/>
              <a:t>los grupos se devuelven por demanda </a:t>
            </a:r>
            <a:r>
              <a:rPr lang="es-US" sz="3600" dirty="0" smtClean="0"/>
              <a:t>sólo </a:t>
            </a:r>
            <a:r>
              <a:rPr lang="es-US" sz="3600" dirty="0"/>
              <a:t>se forman los k</a:t>
            </a:r>
            <a:r>
              <a:rPr lang="es-US" sz="3600" dirty="0" smtClean="0"/>
              <a:t> </a:t>
            </a:r>
            <a:r>
              <a:rPr lang="es-US" sz="3600" dirty="0"/>
              <a:t>primeros grupos, por tanto el costo operacional es </a:t>
            </a:r>
            <a:r>
              <a:rPr lang="es-US" sz="3600" dirty="0" smtClean="0"/>
              <a:t>O(k^2)</a:t>
            </a:r>
            <a:br>
              <a:rPr lang="es-US" sz="3600" dirty="0" smtClean="0"/>
            </a:br>
            <a:r>
              <a:rPr lang="es-US" sz="3600" dirty="0"/>
              <a:t/>
            </a:r>
            <a:br>
              <a:rPr lang="es-US" sz="3600" dirty="0"/>
            </a:br>
            <a:endParaRPr lang="es-U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 smtClean="0"/>
              <a:t> 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91662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600" dirty="0" smtClean="0"/>
              <a:t>Pregunta 2. Reescribir el método </a:t>
            </a:r>
            <a:r>
              <a:rPr lang="es-ES" sz="4600" dirty="0" err="1" smtClean="0"/>
              <a:t>GetPrimes</a:t>
            </a:r>
            <a:r>
              <a:rPr lang="es-ES" sz="4600" dirty="0" smtClean="0"/>
              <a:t>()</a:t>
            </a:r>
            <a:endParaRPr lang="en-US" sz="4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1" y="1933303"/>
            <a:ext cx="5364480" cy="402723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GetPrimes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primes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 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primes.Add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primes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1846052"/>
            <a:ext cx="5599612" cy="411448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GetPrimesLazy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primes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06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55914" y="396876"/>
            <a:ext cx="10058400" cy="1449387"/>
          </a:xfrm>
        </p:spPr>
        <p:txBody>
          <a:bodyPr>
            <a:normAutofit/>
          </a:bodyPr>
          <a:lstStyle/>
          <a:p>
            <a:r>
              <a:rPr lang="es-ES" sz="4600" dirty="0"/>
              <a:t>Pregunta 3. ¿Por qué la siguiente sentencia no bloquea el programa?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4691" y="1846263"/>
            <a:ext cx="10980737" cy="4022725"/>
          </a:xfrm>
        </p:spPr>
        <p:txBody>
          <a:bodyPr/>
          <a:lstStyle/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GetPrimes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().Where(prime =&gt;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prime.ToString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StartsWith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"2"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)).Take(10);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785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Haskell</a:t>
            </a:r>
            <a:endParaRPr lang="es-US" dirty="0"/>
          </a:p>
        </p:txBody>
      </p:sp>
      <p:sp>
        <p:nvSpPr>
          <p:cNvPr id="5" name="Rectángulo 4"/>
          <p:cNvSpPr/>
          <p:nvPr/>
        </p:nvSpPr>
        <p:spPr>
          <a:xfrm>
            <a:off x="1035170" y="1737360"/>
            <a:ext cx="101205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sz="3000" dirty="0" smtClean="0"/>
              <a:t>Lenguaje </a:t>
            </a:r>
            <a:r>
              <a:rPr lang="es-US" sz="3000" dirty="0"/>
              <a:t>de programación estandarizado </a:t>
            </a:r>
            <a:r>
              <a:rPr lang="es-US" sz="3000" dirty="0" err="1"/>
              <a:t>multi</a:t>
            </a:r>
            <a:r>
              <a:rPr lang="es-US" sz="3000" dirty="0"/>
              <a:t>-propósito puramente </a:t>
            </a:r>
            <a:r>
              <a:rPr lang="es-US" sz="3000" dirty="0" smtClean="0"/>
              <a:t>funcional con </a:t>
            </a:r>
            <a:r>
              <a:rPr lang="es-US" sz="3000" dirty="0"/>
              <a:t>semánticas no estrictas y fuerte tipificación estática</a:t>
            </a:r>
            <a:r>
              <a:rPr lang="es-US" sz="3000" dirty="0" smtClean="0"/>
              <a:t>.</a:t>
            </a:r>
          </a:p>
          <a:p>
            <a:endParaRPr lang="es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sz="3000" dirty="0" err="1"/>
              <a:t>Lazy</a:t>
            </a:r>
            <a:r>
              <a:rPr lang="es-US" sz="3000" dirty="0"/>
              <a:t> </a:t>
            </a:r>
            <a:r>
              <a:rPr lang="es-US" sz="3000" dirty="0" err="1"/>
              <a:t>Evaluation</a:t>
            </a:r>
            <a:r>
              <a:rPr lang="es-US" sz="3000" dirty="0"/>
              <a:t> o </a:t>
            </a:r>
            <a:r>
              <a:rPr lang="es-US" sz="3000" dirty="0" err="1" smtClean="0"/>
              <a:t>call-by-need</a:t>
            </a:r>
            <a:r>
              <a:rPr lang="es-US" sz="3000" dirty="0" smtClean="0"/>
              <a:t>.</a:t>
            </a:r>
          </a:p>
          <a:p>
            <a:endParaRPr lang="es-US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sz="3000" dirty="0" smtClean="0"/>
              <a:t>La </a:t>
            </a:r>
            <a:r>
              <a:rPr lang="es-US" sz="3000" dirty="0"/>
              <a:t>evaluación perezosa proviene del </a:t>
            </a:r>
            <a:r>
              <a:rPr lang="es-US" sz="3000" dirty="0" smtClean="0"/>
              <a:t>paradigma funcional</a:t>
            </a:r>
            <a:r>
              <a:rPr lang="es-US" sz="3000" dirty="0"/>
              <a:t>. Es una característica de los lenguajes funcionales como </a:t>
            </a:r>
            <a:r>
              <a:rPr lang="es-US" sz="3000" dirty="0" err="1"/>
              <a:t>Haskell</a:t>
            </a:r>
            <a:r>
              <a:rPr lang="es-US" sz="3000" dirty="0"/>
              <a:t>, así como de </a:t>
            </a:r>
            <a:r>
              <a:rPr lang="es-US" sz="3000" dirty="0" smtClean="0"/>
              <a:t>otros </a:t>
            </a:r>
            <a:r>
              <a:rPr lang="es-US" sz="3000" dirty="0" err="1" smtClean="0"/>
              <a:t>multiparadigmas</a:t>
            </a:r>
            <a:r>
              <a:rPr lang="es-US" sz="3000" dirty="0" smtClean="0"/>
              <a:t> </a:t>
            </a:r>
            <a:r>
              <a:rPr lang="es-US" sz="3000" dirty="0"/>
              <a:t>como </a:t>
            </a:r>
            <a:r>
              <a:rPr lang="es-US" sz="3000" dirty="0" err="1"/>
              <a:t>Scala</a:t>
            </a:r>
            <a:endParaRPr lang="es-US" sz="3000" dirty="0"/>
          </a:p>
        </p:txBody>
      </p:sp>
    </p:spTree>
    <p:extLst>
      <p:ext uri="{BB962C8B-B14F-4D97-AF65-F5344CB8AC3E}">
        <p14:creationId xmlns:p14="http://schemas.microsoft.com/office/powerpoint/2010/main" val="330153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dirty="0" smtClean="0"/>
              <a:t>Pregunta 4. Convierta el siguiente código </a:t>
            </a:r>
            <a:r>
              <a:rPr lang="es-US" dirty="0" err="1" smtClean="0"/>
              <a:t>Haskell</a:t>
            </a:r>
            <a:r>
              <a:rPr lang="es-US" dirty="0" smtClean="0"/>
              <a:t> a C#</a:t>
            </a:r>
            <a:endParaRPr lang="es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070354"/>
            <a:ext cx="4937125" cy="1574542"/>
          </a:xfrm>
        </p:spPr>
      </p:pic>
      <p:sp>
        <p:nvSpPr>
          <p:cNvPr id="7" name="Rectangle 6"/>
          <p:cNvSpPr/>
          <p:nvPr/>
        </p:nvSpPr>
        <p:spPr>
          <a:xfrm>
            <a:off x="1097280" y="3070354"/>
            <a:ext cx="43368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four::Integer-&gt;Integer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four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4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infinity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::Integer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infinity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1 + infinity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979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Pregunta 5. </a:t>
            </a:r>
            <a:r>
              <a:rPr lang="es-ES" dirty="0" smtClean="0"/>
              <a:t>¿</a:t>
            </a:r>
            <a:r>
              <a:rPr lang="es-US" dirty="0" smtClean="0"/>
              <a:t>Cuál es el resultado de evaluar </a:t>
            </a:r>
            <a:r>
              <a:rPr lang="es-US" dirty="0" err="1" smtClean="0"/>
              <a:t>for</a:t>
            </a:r>
            <a:r>
              <a:rPr lang="es-US" dirty="0" smtClean="0"/>
              <a:t> en </a:t>
            </a:r>
            <a:r>
              <a:rPr lang="es-US" dirty="0" err="1" smtClean="0"/>
              <a:t>infinity</a:t>
            </a:r>
            <a:r>
              <a:rPr lang="es-US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7873" y="2828835"/>
            <a:ext cx="85692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(four(infinity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5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600" dirty="0" smtClean="0"/>
              <a:t>Pregunta </a:t>
            </a:r>
            <a:r>
              <a:rPr lang="es-ES" sz="4600" dirty="0"/>
              <a:t>6</a:t>
            </a:r>
            <a:r>
              <a:rPr lang="es-ES" sz="4600" dirty="0" smtClean="0"/>
              <a:t>. ¿</a:t>
            </a:r>
            <a:r>
              <a:rPr lang="es-ES" sz="4600" dirty="0"/>
              <a:t>Son equivalentes los siguientes códigos? </a:t>
            </a:r>
            <a:endParaRPr lang="en-US" sz="4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>
            <a:normAutofit/>
          </a:bodyPr>
          <a:lstStyle/>
          <a:p>
            <a:r>
              <a:rPr lang="en-US" sz="2400" b="1" cap="none" dirty="0" err="1" smtClean="0"/>
              <a:t>Código</a:t>
            </a:r>
            <a:r>
              <a:rPr lang="en-US" sz="2400" b="1" cap="none" dirty="0" smtClean="0"/>
              <a:t> </a:t>
            </a:r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526" y="2582334"/>
            <a:ext cx="5072514" cy="3378200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(Cond1() || Cond2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endParaRPr lang="en-US" sz="2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b="1" cap="none" dirty="0" err="1" smtClean="0"/>
              <a:t>Código</a:t>
            </a:r>
            <a:r>
              <a:rPr lang="en-US" sz="2400" b="1" cap="none" dirty="0" smtClean="0"/>
              <a:t> </a:t>
            </a:r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5107806" cy="33782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(Cond1() 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Cond2()){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214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5312"/>
          </a:xfrm>
        </p:spPr>
        <p:txBody>
          <a:bodyPr>
            <a:noAutofit/>
          </a:bodyPr>
          <a:lstStyle/>
          <a:p>
            <a:r>
              <a:rPr lang="en-US" sz="4600" dirty="0" err="1"/>
              <a:t>Operador</a:t>
            </a:r>
            <a:r>
              <a:rPr lang="en-US" dirty="0"/>
              <a:t> </a:t>
            </a:r>
            <a:r>
              <a:rPr lang="en-US" dirty="0" err="1"/>
              <a:t>lógico</a:t>
            </a:r>
            <a:r>
              <a:rPr lang="en-US" dirty="0"/>
              <a:t> </a:t>
            </a:r>
            <a:r>
              <a:rPr lang="en-US" dirty="0" smtClean="0"/>
              <a:t>|: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68730"/>
            <a:ext cx="10058400" cy="351778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A|B </a:t>
            </a:r>
            <a:r>
              <a:rPr lang="es-ES" sz="3000" dirty="0"/>
              <a:t>es verdadero si A es verdadero o B es verdadero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000" dirty="0"/>
              <a:t>En otro caso el resultado es falso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000" dirty="0"/>
              <a:t>Se evalúa B independientemente del valor del resultado de evaluar 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288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6063" y="898359"/>
            <a:ext cx="108605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SecondOperand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"Second operand is evaluated."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SecondOperand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Output: Second operand is evaluated 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//True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SecondOperand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Output: Second operand is evaluated.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8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5312"/>
          </a:xfrm>
        </p:spPr>
        <p:txBody>
          <a:bodyPr>
            <a:noAutofit/>
          </a:bodyPr>
          <a:lstStyle/>
          <a:p>
            <a:pPr algn="ctr"/>
            <a:r>
              <a:rPr lang="en-US" sz="4600" dirty="0"/>
              <a:t>Language Integrated Query (LINQ</a:t>
            </a:r>
            <a:r>
              <a:rPr lang="en-US" sz="4600" dirty="0" smtClean="0"/>
              <a:t>)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3152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 err="1" smtClean="0"/>
              <a:t>Es</a:t>
            </a:r>
            <a:r>
              <a:rPr lang="en-US" sz="3000" dirty="0" smtClean="0"/>
              <a:t> </a:t>
            </a:r>
            <a:r>
              <a:rPr lang="en-US" sz="3000" dirty="0" err="1" smtClean="0"/>
              <a:t>una</a:t>
            </a:r>
            <a:r>
              <a:rPr lang="en-US" sz="3000" dirty="0" smtClean="0"/>
              <a:t> </a:t>
            </a:r>
            <a:r>
              <a:rPr lang="en-US" sz="3000" dirty="0" err="1" smtClean="0"/>
              <a:t>componente</a:t>
            </a:r>
            <a:r>
              <a:rPr lang="en-US" sz="3000" dirty="0" smtClean="0"/>
              <a:t> de las </a:t>
            </a:r>
            <a:r>
              <a:rPr lang="en-US" sz="3000" dirty="0" err="1" smtClean="0"/>
              <a:t>plataformas</a:t>
            </a:r>
            <a:r>
              <a:rPr lang="en-US" sz="3000" dirty="0" smtClean="0"/>
              <a:t> de Microsoft.NET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err="1" smtClean="0"/>
              <a:t>Permite</a:t>
            </a:r>
            <a:r>
              <a:rPr lang="en-US" sz="3000" dirty="0" smtClean="0"/>
              <a:t> </a:t>
            </a:r>
            <a:r>
              <a:rPr lang="en-US" sz="3000" dirty="0" err="1" smtClean="0"/>
              <a:t>expresar</a:t>
            </a:r>
            <a:r>
              <a:rPr lang="en-US" sz="3000" dirty="0" smtClean="0"/>
              <a:t> de </a:t>
            </a:r>
            <a:r>
              <a:rPr lang="en-US" sz="3000" dirty="0" err="1" smtClean="0"/>
              <a:t>manera</a:t>
            </a:r>
            <a:r>
              <a:rPr lang="en-US" sz="3000" dirty="0" smtClean="0"/>
              <a:t> </a:t>
            </a:r>
            <a:r>
              <a:rPr lang="en-US" sz="3000" dirty="0" err="1" smtClean="0"/>
              <a:t>uniforme</a:t>
            </a:r>
            <a:r>
              <a:rPr lang="en-US" sz="3000" dirty="0" smtClean="0"/>
              <a:t> </a:t>
            </a:r>
            <a:r>
              <a:rPr lang="en-US" sz="3000" dirty="0" err="1" smtClean="0"/>
              <a:t>consultas</a:t>
            </a:r>
            <a:r>
              <a:rPr lang="en-US" sz="3000" dirty="0" smtClean="0"/>
              <a:t> </a:t>
            </a:r>
            <a:r>
              <a:rPr lang="en-US" sz="3000" dirty="0" err="1" smtClean="0"/>
              <a:t>sobre</a:t>
            </a:r>
            <a:r>
              <a:rPr lang="en-US" sz="3000" dirty="0" smtClean="0"/>
              <a:t> </a:t>
            </a:r>
            <a:r>
              <a:rPr lang="en-US" sz="3000" dirty="0" err="1" smtClean="0"/>
              <a:t>colecciones</a:t>
            </a:r>
            <a:r>
              <a:rPr lang="en-US" sz="3000" dirty="0" smtClean="0"/>
              <a:t> de </a:t>
            </a:r>
            <a:r>
              <a:rPr lang="en-US" sz="3000" dirty="0" err="1" smtClean="0"/>
              <a:t>datos</a:t>
            </a: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Se </a:t>
            </a:r>
            <a:r>
              <a:rPr lang="en-US" sz="3000" dirty="0" err="1" smtClean="0"/>
              <a:t>basa</a:t>
            </a:r>
            <a:r>
              <a:rPr lang="en-US" sz="3000" dirty="0" smtClean="0"/>
              <a:t> </a:t>
            </a:r>
            <a:r>
              <a:rPr lang="en-US" sz="3000" dirty="0" err="1" smtClean="0"/>
              <a:t>en</a:t>
            </a:r>
            <a:r>
              <a:rPr lang="en-US" sz="3000" dirty="0" smtClean="0"/>
              <a:t> la </a:t>
            </a:r>
            <a:r>
              <a:rPr lang="en-US" sz="3000" dirty="0" err="1" smtClean="0"/>
              <a:t>evaluación</a:t>
            </a:r>
            <a:r>
              <a:rPr lang="en-US" sz="3000" dirty="0" smtClean="0"/>
              <a:t> lazy o </a:t>
            </a:r>
            <a:r>
              <a:rPr lang="en-US" sz="3000" dirty="0" err="1" smtClean="0"/>
              <a:t>según</a:t>
            </a:r>
            <a:r>
              <a:rPr lang="en-US" sz="3000" dirty="0" smtClean="0"/>
              <a:t> </a:t>
            </a:r>
            <a:r>
              <a:rPr lang="en-US" sz="3000" dirty="0" err="1" smtClean="0"/>
              <a:t>demanda</a:t>
            </a:r>
            <a:endParaRPr lang="en-US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LINQ </a:t>
            </a:r>
            <a:r>
              <a:rPr lang="en-US" sz="3000" dirty="0" err="1" smtClean="0"/>
              <a:t>extiende</a:t>
            </a:r>
            <a:r>
              <a:rPr lang="en-US" sz="3000" dirty="0" smtClean="0"/>
              <a:t> el </a:t>
            </a:r>
            <a:r>
              <a:rPr lang="en-US" sz="3000" dirty="0" err="1" smtClean="0"/>
              <a:t>lenguaje</a:t>
            </a:r>
            <a:r>
              <a:rPr lang="en-US" sz="3000" dirty="0" smtClean="0"/>
              <a:t> a </a:t>
            </a:r>
            <a:r>
              <a:rPr lang="en-US" sz="3000" dirty="0" err="1" smtClean="0"/>
              <a:t>través</a:t>
            </a:r>
            <a:r>
              <a:rPr lang="en-US" sz="3000" dirty="0" smtClean="0"/>
              <a:t> de las </a:t>
            </a:r>
            <a:r>
              <a:rPr lang="en-US" sz="3000" dirty="0" err="1" smtClean="0"/>
              <a:t>llamadas</a:t>
            </a:r>
            <a:r>
              <a:rPr lang="en-US" sz="3000" dirty="0" smtClean="0"/>
              <a:t> </a:t>
            </a:r>
            <a:r>
              <a:rPr lang="en-US" sz="3000" dirty="0" err="1" smtClean="0"/>
              <a:t>expresiones</a:t>
            </a:r>
            <a:r>
              <a:rPr lang="en-US" sz="3000" dirty="0" smtClean="0"/>
              <a:t> de </a:t>
            </a:r>
            <a:r>
              <a:rPr lang="en-US" sz="3000" dirty="0" err="1" smtClean="0"/>
              <a:t>consulta</a:t>
            </a:r>
            <a:r>
              <a:rPr lang="en-US" sz="3000" dirty="0" smtClean="0"/>
              <a:t> que son </a:t>
            </a:r>
            <a:r>
              <a:rPr lang="en-US" sz="3000" dirty="0" err="1" smtClean="0"/>
              <a:t>parecidas</a:t>
            </a:r>
            <a:r>
              <a:rPr lang="en-US" sz="3000" dirty="0" smtClean="0"/>
              <a:t> a las </a:t>
            </a:r>
            <a:r>
              <a:rPr lang="en-US" sz="3000" dirty="0" err="1" smtClean="0"/>
              <a:t>sentencias</a:t>
            </a:r>
            <a:r>
              <a:rPr lang="en-US" sz="3000" dirty="0" smtClean="0"/>
              <a:t> SQL y son </a:t>
            </a:r>
            <a:r>
              <a:rPr lang="en-US" sz="3000" dirty="0" err="1" smtClean="0"/>
              <a:t>utilizadas</a:t>
            </a:r>
            <a:r>
              <a:rPr lang="en-US" sz="3000" dirty="0" smtClean="0"/>
              <a:t> para </a:t>
            </a:r>
            <a:r>
              <a:rPr lang="en-US" sz="3000" dirty="0" err="1" smtClean="0"/>
              <a:t>extraer</a:t>
            </a:r>
            <a:r>
              <a:rPr lang="en-US" sz="3000" dirty="0" smtClean="0"/>
              <a:t> y </a:t>
            </a:r>
            <a:r>
              <a:rPr lang="en-US" sz="3000" dirty="0" err="1" smtClean="0"/>
              <a:t>procesar</a:t>
            </a:r>
            <a:r>
              <a:rPr lang="en-US" sz="3000" dirty="0" smtClean="0"/>
              <a:t> </a:t>
            </a:r>
            <a:r>
              <a:rPr lang="en-US" sz="3000" dirty="0" err="1" smtClean="0"/>
              <a:t>datos</a:t>
            </a: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574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5312"/>
          </a:xfrm>
        </p:spPr>
        <p:txBody>
          <a:bodyPr>
            <a:noAutofit/>
          </a:bodyPr>
          <a:lstStyle/>
          <a:p>
            <a:r>
              <a:rPr lang="en-US" sz="4600" dirty="0" err="1"/>
              <a:t>Operador</a:t>
            </a:r>
            <a:r>
              <a:rPr lang="en-US" sz="4600" dirty="0"/>
              <a:t> </a:t>
            </a:r>
            <a:r>
              <a:rPr lang="en-US" sz="4600" dirty="0" err="1"/>
              <a:t>lógico</a:t>
            </a:r>
            <a:r>
              <a:rPr lang="en-US" sz="4600" dirty="0"/>
              <a:t> </a:t>
            </a:r>
            <a:r>
              <a:rPr lang="en-US" sz="4600" dirty="0" err="1"/>
              <a:t>condicional</a:t>
            </a:r>
            <a:r>
              <a:rPr lang="en-US" sz="4600" dirty="0"/>
              <a:t> </a:t>
            </a:r>
            <a:r>
              <a:rPr lang="en-US" sz="4600" dirty="0" smtClean="0"/>
              <a:t>||: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90650"/>
            <a:ext cx="10058400" cy="339586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A||B </a:t>
            </a:r>
            <a:r>
              <a:rPr lang="es-ES" sz="3000" dirty="0"/>
              <a:t>es verdadero si A es verdadero o B es verdadero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000" dirty="0"/>
              <a:t>En otro caso el resultado es falso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000" dirty="0"/>
              <a:t>Si A es falso entonces se evalúa B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24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6063" y="898359"/>
            <a:ext cx="108605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SecondOperand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"Second operand is evaluated."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SecondOperand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Output: True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SecondOperand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Output: Second operand is evaluated.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9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5312"/>
          </a:xfrm>
        </p:spPr>
        <p:txBody>
          <a:bodyPr>
            <a:noAutofit/>
          </a:bodyPr>
          <a:lstStyle/>
          <a:p>
            <a:r>
              <a:rPr lang="es-ES" sz="4600" dirty="0"/>
              <a:t>Pregunta 7. ¿Cómo funciona </a:t>
            </a:r>
            <a:r>
              <a:rPr lang="es-ES" sz="4600" dirty="0" err="1"/>
              <a:t>yield</a:t>
            </a:r>
            <a:r>
              <a:rPr lang="es-ES" sz="4600" dirty="0"/>
              <a:t> </a:t>
            </a:r>
            <a:r>
              <a:rPr lang="es-ES" sz="4600" dirty="0" err="1"/>
              <a:t>return</a:t>
            </a:r>
            <a:r>
              <a:rPr lang="es-ES" sz="4600" dirty="0"/>
              <a:t>?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9854"/>
            <a:ext cx="10058400" cy="3656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</a:t>
            </a:r>
            <a:r>
              <a:rPr lang="en-US" sz="3000" dirty="0" err="1" smtClean="0"/>
              <a:t>Cuando</a:t>
            </a:r>
            <a:r>
              <a:rPr lang="en-US" sz="3000" dirty="0" smtClean="0"/>
              <a:t> se </a:t>
            </a:r>
            <a:r>
              <a:rPr lang="en-US" sz="3000" dirty="0" err="1" smtClean="0"/>
              <a:t>usa</a:t>
            </a:r>
            <a:r>
              <a:rPr lang="en-US" sz="3000" dirty="0" smtClean="0"/>
              <a:t> </a:t>
            </a:r>
            <a:r>
              <a:rPr lang="en-US" sz="3000" dirty="0" err="1" smtClean="0"/>
              <a:t>en</a:t>
            </a:r>
            <a:r>
              <a:rPr lang="en-US" sz="3000" dirty="0" smtClean="0"/>
              <a:t> </a:t>
            </a:r>
            <a:r>
              <a:rPr lang="en-US" sz="3000" dirty="0" err="1" smtClean="0"/>
              <a:t>una</a:t>
            </a:r>
            <a:r>
              <a:rPr lang="en-US" sz="3000" dirty="0" smtClean="0"/>
              <a:t> </a:t>
            </a:r>
            <a:r>
              <a:rPr lang="en-US" sz="3000" dirty="0" err="1" smtClean="0"/>
              <a:t>declaración</a:t>
            </a:r>
            <a:r>
              <a:rPr lang="en-US" sz="3000" dirty="0" smtClean="0"/>
              <a:t> se </a:t>
            </a:r>
            <a:r>
              <a:rPr lang="en-US" sz="3000" dirty="0" err="1" smtClean="0"/>
              <a:t>indica</a:t>
            </a:r>
            <a:r>
              <a:rPr lang="en-US" sz="3000" dirty="0" smtClean="0"/>
              <a:t> que </a:t>
            </a:r>
            <a:r>
              <a:rPr lang="en-US" sz="3000" dirty="0" err="1" smtClean="0"/>
              <a:t>es</a:t>
            </a:r>
            <a:r>
              <a:rPr lang="en-US" sz="3000" dirty="0" smtClean="0"/>
              <a:t> un </a:t>
            </a:r>
            <a:r>
              <a:rPr lang="en-US" sz="3000" dirty="0" err="1" smtClean="0"/>
              <a:t>iterador</a:t>
            </a:r>
            <a:endParaRPr lang="en-US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yield return </a:t>
            </a:r>
            <a:r>
              <a:rPr lang="en-US" sz="3000" dirty="0" err="1" smtClean="0"/>
              <a:t>retorna</a:t>
            </a:r>
            <a:r>
              <a:rPr lang="en-US" sz="3000" dirty="0" smtClean="0"/>
              <a:t> </a:t>
            </a:r>
            <a:r>
              <a:rPr lang="en-US" sz="3000" dirty="0" err="1" smtClean="0"/>
              <a:t>elemento</a:t>
            </a:r>
            <a:r>
              <a:rPr lang="en-US" sz="3000" dirty="0" smtClean="0"/>
              <a:t> a </a:t>
            </a:r>
            <a:r>
              <a:rPr lang="en-US" sz="3000" dirty="0" err="1" smtClean="0"/>
              <a:t>elemento</a:t>
            </a:r>
            <a:endParaRPr lang="en-US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La </a:t>
            </a:r>
            <a:r>
              <a:rPr lang="en-US" sz="3000" dirty="0" err="1" smtClean="0"/>
              <a:t>sequencia</a:t>
            </a:r>
            <a:r>
              <a:rPr lang="en-US" sz="3000" dirty="0" smtClean="0"/>
              <a:t> </a:t>
            </a:r>
            <a:r>
              <a:rPr lang="en-US" sz="3000" dirty="0" err="1" smtClean="0"/>
              <a:t>puede</a:t>
            </a:r>
            <a:r>
              <a:rPr lang="en-US" sz="3000" dirty="0" smtClean="0"/>
              <a:t> </a:t>
            </a:r>
            <a:r>
              <a:rPr lang="en-US" sz="3000" dirty="0" err="1" smtClean="0"/>
              <a:t>ser</a:t>
            </a:r>
            <a:r>
              <a:rPr lang="en-US" sz="3000" dirty="0" smtClean="0"/>
              <a:t> </a:t>
            </a:r>
            <a:r>
              <a:rPr lang="en-US" sz="3000" dirty="0" err="1" smtClean="0"/>
              <a:t>obteenida</a:t>
            </a:r>
            <a:r>
              <a:rPr lang="en-US" sz="3000" dirty="0" smtClean="0"/>
              <a:t> </a:t>
            </a:r>
            <a:r>
              <a:rPr lang="en-US" sz="3000" dirty="0" err="1" smtClean="0"/>
              <a:t>usando</a:t>
            </a:r>
            <a:r>
              <a:rPr lang="en-US" sz="3000" dirty="0" smtClean="0"/>
              <a:t> </a:t>
            </a:r>
            <a:r>
              <a:rPr lang="en-US" sz="3000" dirty="0" err="1" smtClean="0"/>
              <a:t>foreach</a:t>
            </a:r>
            <a:r>
              <a:rPr lang="en-US" sz="3000" dirty="0" smtClean="0"/>
              <a:t> o LINQ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Se </a:t>
            </a:r>
            <a:r>
              <a:rPr lang="en-US" sz="3000" dirty="0" err="1" smtClean="0"/>
              <a:t>guarda</a:t>
            </a:r>
            <a:r>
              <a:rPr lang="en-US" sz="3000" dirty="0" smtClean="0"/>
              <a:t> la </a:t>
            </a:r>
            <a:r>
              <a:rPr lang="en-US" sz="3000" dirty="0" err="1" smtClean="0"/>
              <a:t>posición</a:t>
            </a:r>
            <a:r>
              <a:rPr lang="en-US" sz="3000" dirty="0" smtClean="0"/>
              <a:t> actual </a:t>
            </a:r>
            <a:r>
              <a:rPr lang="en-US" sz="3000" dirty="0" err="1" smtClean="0"/>
              <a:t>en</a:t>
            </a:r>
            <a:r>
              <a:rPr lang="en-US" sz="3000" dirty="0" smtClean="0"/>
              <a:t> el </a:t>
            </a:r>
            <a:r>
              <a:rPr lang="en-US" sz="3000" dirty="0" err="1" smtClean="0"/>
              <a:t>código</a:t>
            </a: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yield break </a:t>
            </a:r>
            <a:r>
              <a:rPr lang="en-US" sz="3000" dirty="0" err="1" smtClean="0"/>
              <a:t>finaliza</a:t>
            </a:r>
            <a:r>
              <a:rPr lang="en-US" sz="3000" dirty="0" smtClean="0"/>
              <a:t> la </a:t>
            </a:r>
            <a:r>
              <a:rPr lang="en-US" sz="3000" dirty="0" err="1" smtClean="0"/>
              <a:t>iteración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878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5312"/>
          </a:xfrm>
        </p:spPr>
        <p:txBody>
          <a:bodyPr>
            <a:noAutofit/>
          </a:bodyPr>
          <a:lstStyle/>
          <a:p>
            <a:r>
              <a:rPr lang="es-ES" sz="4600" dirty="0" smtClean="0"/>
              <a:t>Requerimientos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9854"/>
            <a:ext cx="10058400" cy="3656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</a:t>
            </a:r>
            <a:r>
              <a:rPr lang="es-ES" sz="3000" dirty="0" smtClean="0"/>
              <a:t>El tipo de retorno debe ser </a:t>
            </a:r>
            <a:r>
              <a:rPr lang="es-ES" sz="3000" dirty="0" err="1" smtClean="0"/>
              <a:t>IEnumerable</a:t>
            </a:r>
            <a:r>
              <a:rPr lang="es-ES" sz="3000" dirty="0" smtClean="0"/>
              <a:t>, </a:t>
            </a:r>
            <a:r>
              <a:rPr lang="es-ES" sz="3000" dirty="0" err="1" smtClean="0"/>
              <a:t>IEnumerable</a:t>
            </a:r>
            <a:r>
              <a:rPr lang="es-ES" sz="3000" dirty="0" smtClean="0"/>
              <a:t>&lt;T&gt;, </a:t>
            </a:r>
            <a:r>
              <a:rPr lang="es-ES" sz="3000" dirty="0" err="1" smtClean="0"/>
              <a:t>IEnumerator</a:t>
            </a:r>
            <a:r>
              <a:rPr lang="es-ES" sz="3000" dirty="0" smtClean="0"/>
              <a:t>, </a:t>
            </a:r>
            <a:r>
              <a:rPr lang="es-ES" sz="3000" dirty="0" err="1" smtClean="0"/>
              <a:t>IEnumerator</a:t>
            </a:r>
            <a:r>
              <a:rPr lang="es-ES" sz="3000" dirty="0" smtClean="0"/>
              <a:t>&lt;T</a:t>
            </a:r>
            <a:r>
              <a:rPr lang="es-ES" sz="3000" dirty="0"/>
              <a:t>&gt; </a:t>
            </a:r>
            <a:endParaRPr lang="es-ES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sz="3000" dirty="0"/>
              <a:t> </a:t>
            </a:r>
            <a:r>
              <a:rPr lang="es-ES" sz="3000" dirty="0" smtClean="0"/>
              <a:t>La </a:t>
            </a:r>
            <a:r>
              <a:rPr lang="es-ES" sz="3000" dirty="0"/>
              <a:t>declaración no puede tener parámetros </a:t>
            </a:r>
            <a:r>
              <a:rPr lang="es-ES" sz="3000" dirty="0" err="1"/>
              <a:t>ref</a:t>
            </a:r>
            <a:r>
              <a:rPr lang="es-ES" sz="3000" dirty="0"/>
              <a:t> o </a:t>
            </a:r>
            <a:r>
              <a:rPr lang="es-ES" sz="3000" dirty="0" err="1"/>
              <a:t>out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504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79" y="191045"/>
            <a:ext cx="5152664" cy="60355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4479" y="389267"/>
            <a:ext cx="6096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CSharpBuiltInTypes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yield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"object"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"byte"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yield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The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IEnumerable.GetEnumerator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method is also required because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&lt;T&gt; derives from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System.Collections.IEnumerator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System.Collections.IEnumerable.GetEnumerator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Invoke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IEnumerator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&lt;string&gt;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GetEnumerator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 above.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4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0981" y="1990063"/>
            <a:ext cx="64649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keywords =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SharpBuiltInTypes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keyword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keywords) {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(keyword);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3" name="Rectangle 2"/>
          <p:cNvSpPr/>
          <p:nvPr/>
        </p:nvSpPr>
        <p:spPr>
          <a:xfrm>
            <a:off x="8464732" y="1294452"/>
            <a:ext cx="137595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object </a:t>
            </a:r>
          </a:p>
          <a:p>
            <a:r>
              <a:rPr lang="en-US" sz="2000" dirty="0" smtClean="0"/>
              <a:t>byte </a:t>
            </a:r>
          </a:p>
          <a:p>
            <a:r>
              <a:rPr lang="en-US" sz="2000" dirty="0" err="1" smtClean="0"/>
              <a:t>uint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ulong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float </a:t>
            </a:r>
          </a:p>
          <a:p>
            <a:r>
              <a:rPr lang="en-US" sz="2000" dirty="0" smtClean="0"/>
              <a:t>char </a:t>
            </a:r>
          </a:p>
          <a:p>
            <a:r>
              <a:rPr lang="en-US" sz="2000" dirty="0" smtClean="0"/>
              <a:t>.</a:t>
            </a:r>
          </a:p>
          <a:p>
            <a:r>
              <a:rPr lang="en-US" sz="2000" dirty="0" smtClean="0"/>
              <a:t>.</a:t>
            </a:r>
          </a:p>
          <a:p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sz="2000" dirty="0" smtClean="0"/>
              <a:t>string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5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315" y="454327"/>
            <a:ext cx="106941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PowersOf2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Display powers of 2 up to the exponent of 8: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Power(2, 8)) {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"{0}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System.Collections.Generic.IEnumerable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Power(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number,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exponent) 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result = 1;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exponent;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result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result * number;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result;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Output: 2 4 8 16 32 64 128 256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4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5312"/>
          </a:xfrm>
        </p:spPr>
        <p:txBody>
          <a:bodyPr>
            <a:noAutofit/>
          </a:bodyPr>
          <a:lstStyle/>
          <a:p>
            <a:r>
              <a:rPr lang="es-ES" dirty="0"/>
              <a:t>Manejo de excepciones: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9854"/>
            <a:ext cx="10058400" cy="3656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3000" dirty="0" smtClean="0"/>
              <a:t>Una </a:t>
            </a:r>
            <a:r>
              <a:rPr lang="es-ES" sz="3000" dirty="0"/>
              <a:t>declaración de </a:t>
            </a:r>
            <a:r>
              <a:rPr lang="es-ES" sz="3000" dirty="0" err="1"/>
              <a:t>yield</a:t>
            </a:r>
            <a:r>
              <a:rPr lang="es-ES" sz="3000" dirty="0"/>
              <a:t> </a:t>
            </a:r>
            <a:r>
              <a:rPr lang="es-ES" sz="3000" dirty="0" err="1"/>
              <a:t>return</a:t>
            </a:r>
            <a:r>
              <a:rPr lang="es-ES" sz="3000" dirty="0"/>
              <a:t> no puede estar ubicado en un bloque try-catch, pero si en uno try-</a:t>
            </a:r>
            <a:r>
              <a:rPr lang="es-ES" sz="3000" dirty="0" err="1"/>
              <a:t>finally</a:t>
            </a:r>
            <a:r>
              <a:rPr lang="es-ES" sz="3000" dirty="0"/>
              <a:t> </a:t>
            </a:r>
            <a:endParaRPr lang="es-ES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sz="3000" dirty="0" smtClean="0"/>
              <a:t>Un </a:t>
            </a:r>
            <a:r>
              <a:rPr lang="es-ES" sz="3000" dirty="0" err="1"/>
              <a:t>yield</a:t>
            </a:r>
            <a:r>
              <a:rPr lang="es-ES" sz="3000" dirty="0"/>
              <a:t> break pude estar en un bloque try o en uno catch pero no en uno </a:t>
            </a:r>
            <a:r>
              <a:rPr lang="es-ES" sz="3000" dirty="0" err="1"/>
              <a:t>finally</a:t>
            </a:r>
            <a:r>
              <a:rPr lang="es-ES" sz="3000" dirty="0"/>
              <a:t> </a:t>
            </a:r>
            <a:endParaRPr lang="es-ES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sz="3000" dirty="0" smtClean="0"/>
              <a:t>Si </a:t>
            </a:r>
            <a:r>
              <a:rPr lang="es-ES" sz="3000" dirty="0"/>
              <a:t>el cuerpo del </a:t>
            </a:r>
            <a:r>
              <a:rPr lang="es-ES" sz="3000" dirty="0" err="1"/>
              <a:t>foreach</a:t>
            </a:r>
            <a:r>
              <a:rPr lang="es-ES" sz="3000" dirty="0"/>
              <a:t> (fuera del método </a:t>
            </a:r>
            <a:r>
              <a:rPr lang="es-ES" sz="3000" dirty="0" err="1"/>
              <a:t>iterador</a:t>
            </a:r>
            <a:r>
              <a:rPr lang="es-ES" sz="3000" dirty="0"/>
              <a:t>) lanza una excepción, un bloque </a:t>
            </a:r>
            <a:r>
              <a:rPr lang="es-ES" sz="3000" dirty="0" err="1"/>
              <a:t>finally</a:t>
            </a:r>
            <a:r>
              <a:rPr lang="es-ES" sz="3000" dirty="0"/>
              <a:t> en el método </a:t>
            </a:r>
            <a:r>
              <a:rPr lang="es-ES" sz="3000" dirty="0" err="1"/>
              <a:t>iterador</a:t>
            </a:r>
            <a:r>
              <a:rPr lang="es-ES" sz="3000" dirty="0"/>
              <a:t> es ejecutado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423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M</a:t>
            </a:r>
            <a:r>
              <a:rPr lang="es-US" dirty="0" err="1" smtClean="0"/>
              <a:t>étodos</a:t>
            </a:r>
            <a:r>
              <a:rPr lang="es-US" dirty="0" smtClean="0"/>
              <a:t> Extensores</a:t>
            </a:r>
            <a:br>
              <a:rPr lang="es-US" dirty="0" smtClean="0"/>
            </a:b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US" dirty="0" smtClean="0"/>
              <a:t> </a:t>
            </a:r>
            <a:r>
              <a:rPr lang="es-US" sz="3000" dirty="0" smtClean="0"/>
              <a:t>Permiten añadir métodos a tipos existentes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US" sz="3000" dirty="0"/>
              <a:t> </a:t>
            </a:r>
            <a:r>
              <a:rPr lang="es-US" sz="3000" dirty="0" smtClean="0"/>
              <a:t>Mantiene la nomenclatura habitual </a:t>
            </a:r>
            <a:r>
              <a:rPr lang="es-US" sz="3000" dirty="0" err="1" smtClean="0"/>
              <a:t>objeto.Método</a:t>
            </a:r>
            <a:endParaRPr lang="es-US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US" sz="3000" dirty="0" smtClean="0"/>
              <a:t>Se define de la forma:</a:t>
            </a:r>
          </a:p>
        </p:txBody>
      </p:sp>
    </p:spTree>
    <p:extLst>
      <p:ext uri="{BB962C8B-B14F-4D97-AF65-F5344CB8AC3E}">
        <p14:creationId xmlns:p14="http://schemas.microsoft.com/office/powerpoint/2010/main" val="22503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3224" y="715618"/>
            <a:ext cx="1099665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rgbClr val="00B050"/>
                </a:solidFill>
              </a:rPr>
              <a:t>// Extension methods must  be defined in a static class.</a:t>
            </a:r>
          </a:p>
          <a:p>
            <a:r>
              <a:rPr lang="en-US" sz="3000" dirty="0"/>
              <a:t>	</a:t>
            </a:r>
            <a:r>
              <a:rPr lang="en-US" sz="3000" dirty="0">
                <a:solidFill>
                  <a:srgbClr val="0070C0"/>
                </a:solidFill>
              </a:rPr>
              <a:t>public static class </a:t>
            </a:r>
            <a:r>
              <a:rPr lang="en-US" sz="3000" dirty="0" err="1"/>
              <a:t>StringExtension</a:t>
            </a:r>
            <a:endParaRPr lang="en-US" sz="3000" dirty="0"/>
          </a:p>
          <a:p>
            <a:r>
              <a:rPr lang="en-US" sz="3000" dirty="0"/>
              <a:t>	{</a:t>
            </a:r>
          </a:p>
          <a:p>
            <a:r>
              <a:rPr lang="en-US" sz="3000" dirty="0"/>
              <a:t>		</a:t>
            </a:r>
            <a:r>
              <a:rPr lang="en-US" sz="3000" dirty="0">
                <a:solidFill>
                  <a:srgbClr val="00B050"/>
                </a:solidFill>
              </a:rPr>
              <a:t>// This is the extension method.</a:t>
            </a:r>
          </a:p>
          <a:p>
            <a:r>
              <a:rPr lang="en-US" sz="3000" dirty="0">
                <a:solidFill>
                  <a:srgbClr val="00B050"/>
                </a:solidFill>
              </a:rPr>
              <a:t>		// The first parameter takes the " this"  modifier</a:t>
            </a:r>
          </a:p>
          <a:p>
            <a:r>
              <a:rPr lang="en-US" sz="3000" dirty="0">
                <a:solidFill>
                  <a:srgbClr val="00B050"/>
                </a:solidFill>
              </a:rPr>
              <a:t>		// and specifies the type for which the method is defined.</a:t>
            </a:r>
          </a:p>
          <a:p>
            <a:r>
              <a:rPr lang="en-US" sz="3000" dirty="0"/>
              <a:t>		</a:t>
            </a:r>
            <a:r>
              <a:rPr lang="en-US" sz="3000" dirty="0">
                <a:solidFill>
                  <a:srgbClr val="0070C0"/>
                </a:solidFill>
              </a:rPr>
              <a:t>public static </a:t>
            </a:r>
            <a:r>
              <a:rPr lang="en-US" sz="3000" dirty="0" err="1">
                <a:solidFill>
                  <a:srgbClr val="0070C0"/>
                </a:solidFill>
              </a:rPr>
              <a:t>int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/>
              <a:t>WordCount</a:t>
            </a:r>
            <a:r>
              <a:rPr lang="en-US" sz="3000" dirty="0"/>
              <a:t> (</a:t>
            </a:r>
            <a:r>
              <a:rPr lang="en-US" sz="3000" dirty="0">
                <a:solidFill>
                  <a:srgbClr val="0070C0"/>
                </a:solidFill>
              </a:rPr>
              <a:t>this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70C0"/>
                </a:solidFill>
              </a:rPr>
              <a:t>String</a:t>
            </a:r>
            <a:r>
              <a:rPr lang="en-US" sz="3000" dirty="0"/>
              <a:t> </a:t>
            </a:r>
            <a:r>
              <a:rPr lang="en-US" sz="3000" dirty="0" err="1"/>
              <a:t>str</a:t>
            </a:r>
            <a:r>
              <a:rPr lang="en-US" sz="3000" dirty="0"/>
              <a:t>, parameters)</a:t>
            </a:r>
          </a:p>
          <a:p>
            <a:r>
              <a:rPr lang="en-US" sz="3000" dirty="0"/>
              <a:t>		{</a:t>
            </a:r>
          </a:p>
          <a:p>
            <a:r>
              <a:rPr lang="en-US" sz="3000" dirty="0"/>
              <a:t>			</a:t>
            </a:r>
            <a:r>
              <a:rPr lang="en-US" sz="3000" dirty="0">
                <a:solidFill>
                  <a:srgbClr val="0070C0"/>
                </a:solidFill>
              </a:rPr>
              <a:t>return</a:t>
            </a:r>
            <a:r>
              <a:rPr lang="en-US" sz="3000" dirty="0"/>
              <a:t> </a:t>
            </a:r>
            <a:r>
              <a:rPr lang="en-US" sz="3000" dirty="0" err="1"/>
              <a:t>str.Split</a:t>
            </a:r>
            <a:r>
              <a:rPr lang="en-US" sz="3000" dirty="0"/>
              <a:t>(</a:t>
            </a:r>
            <a:r>
              <a:rPr lang="en-US" sz="3000" dirty="0">
                <a:solidFill>
                  <a:srgbClr val="0070C0"/>
                </a:solidFill>
              </a:rPr>
              <a:t>new char</a:t>
            </a:r>
            <a:r>
              <a:rPr lang="en-US" sz="3000" dirty="0"/>
              <a:t>[ ]  {' ',  '. ', '?'}).Length;</a:t>
            </a:r>
          </a:p>
          <a:p>
            <a:r>
              <a:rPr lang="en-US" sz="3000" dirty="0"/>
              <a:t>		}</a:t>
            </a:r>
          </a:p>
          <a:p>
            <a:r>
              <a:rPr lang="en-US" sz="3000" dirty="0"/>
              <a:t>	}</a:t>
            </a:r>
            <a:endParaRPr lang="es-US" sz="3000" dirty="0"/>
          </a:p>
        </p:txBody>
      </p:sp>
    </p:spTree>
    <p:extLst>
      <p:ext uri="{BB962C8B-B14F-4D97-AF65-F5344CB8AC3E}">
        <p14:creationId xmlns:p14="http://schemas.microsoft.com/office/powerpoint/2010/main" val="94424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8973"/>
          </a:xfrm>
        </p:spPr>
        <p:txBody>
          <a:bodyPr>
            <a:normAutofit fontScale="90000"/>
          </a:bodyPr>
          <a:lstStyle/>
          <a:p>
            <a:r>
              <a:rPr lang="es-US" dirty="0" smtClean="0"/>
              <a:t>	</a:t>
            </a:r>
            <a:r>
              <a:rPr lang="es-US" dirty="0" err="1" smtClean="0"/>
              <a:t>Implementacion</a:t>
            </a:r>
            <a:r>
              <a:rPr lang="es-US" dirty="0" smtClean="0"/>
              <a:t> de </a:t>
            </a:r>
            <a:r>
              <a:rPr lang="es-US" dirty="0" err="1" smtClean="0"/>
              <a:t>GroupBy</a:t>
            </a:r>
            <a:r>
              <a:rPr lang="es-US" dirty="0" smtClean="0"/>
              <a:t> No </a:t>
            </a:r>
            <a:r>
              <a:rPr lang="es-US" dirty="0" err="1" smtClean="0"/>
              <a:t>Lazy</a:t>
            </a:r>
            <a:r>
              <a:rPr lang="es-US" dirty="0" smtClean="0"/>
              <a:t/>
            </a:r>
            <a:br>
              <a:rPr lang="es-US" dirty="0" smtClean="0"/>
            </a:br>
            <a:endParaRPr lang="es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6" y="1041621"/>
            <a:ext cx="10845579" cy="4827368"/>
          </a:xfrm>
        </p:spPr>
      </p:pic>
    </p:spTree>
    <p:extLst>
      <p:ext uri="{BB962C8B-B14F-4D97-AF65-F5344CB8AC3E}">
        <p14:creationId xmlns:p14="http://schemas.microsoft.com/office/powerpoint/2010/main" val="397027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    Implementación de </a:t>
            </a:r>
            <a:r>
              <a:rPr lang="es-US" dirty="0" err="1" smtClean="0"/>
              <a:t>GroupBy</a:t>
            </a:r>
            <a:r>
              <a:rPr lang="es-US" dirty="0" smtClean="0"/>
              <a:t> No </a:t>
            </a:r>
            <a:r>
              <a:rPr lang="es-US" dirty="0" err="1" smtClean="0"/>
              <a:t>Lazy</a:t>
            </a:r>
            <a:r>
              <a:rPr lang="es-US" dirty="0" smtClean="0"/>
              <a:t/>
            </a:r>
            <a:br>
              <a:rPr lang="es-US" dirty="0" smtClean="0"/>
            </a:br>
            <a:endParaRPr lang="es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8" y="1129085"/>
            <a:ext cx="10654747" cy="4739903"/>
          </a:xfrm>
        </p:spPr>
      </p:pic>
    </p:spTree>
    <p:extLst>
      <p:ext uri="{BB962C8B-B14F-4D97-AF65-F5344CB8AC3E}">
        <p14:creationId xmlns:p14="http://schemas.microsoft.com/office/powerpoint/2010/main" val="390647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 smtClean="0"/>
              <a:t/>
            </a:r>
            <a:br>
              <a:rPr lang="es-US" dirty="0" smtClean="0"/>
            </a:br>
            <a:r>
              <a:rPr lang="es-US" dirty="0" smtClean="0"/>
              <a:t>	Implementación de </a:t>
            </a:r>
            <a:r>
              <a:rPr lang="es-US" dirty="0" err="1" smtClean="0"/>
              <a:t>GroupBy</a:t>
            </a:r>
            <a:r>
              <a:rPr lang="es-US" dirty="0" smtClean="0"/>
              <a:t> </a:t>
            </a:r>
            <a:r>
              <a:rPr lang="es-US" dirty="0" err="1" smtClean="0"/>
              <a:t>Lazy</a:t>
            </a:r>
            <a:r>
              <a:rPr lang="es-US" dirty="0" smtClean="0"/>
              <a:t/>
            </a:r>
            <a:br>
              <a:rPr lang="es-US" dirty="0" smtClean="0"/>
            </a:br>
            <a:endParaRPr lang="es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6" y="1224502"/>
            <a:ext cx="11441927" cy="4724000"/>
          </a:xfrm>
        </p:spPr>
      </p:pic>
    </p:spTree>
    <p:extLst>
      <p:ext uri="{BB962C8B-B14F-4D97-AF65-F5344CB8AC3E}">
        <p14:creationId xmlns:p14="http://schemas.microsoft.com/office/powerpoint/2010/main" val="316234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Ejemplo</a:t>
            </a:r>
            <a:br>
              <a:rPr lang="es-US" dirty="0" smtClean="0"/>
            </a:br>
            <a:endParaRPr lang="es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5" y="1097280"/>
            <a:ext cx="9780104" cy="4977517"/>
          </a:xfrm>
        </p:spPr>
      </p:pic>
    </p:spTree>
    <p:extLst>
      <p:ext uri="{BB962C8B-B14F-4D97-AF65-F5344CB8AC3E}">
        <p14:creationId xmlns:p14="http://schemas.microsoft.com/office/powerpoint/2010/main" val="79069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Costo Operacional</a:t>
            </a:r>
            <a:br>
              <a:rPr lang="es-US" dirty="0" smtClean="0"/>
            </a:b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US" sz="3200" dirty="0" smtClean="0"/>
              <a:t> N </a:t>
            </a:r>
            <a:r>
              <a:rPr lang="en-US" sz="3200" dirty="0" smtClean="0"/>
              <a:t>= </a:t>
            </a:r>
            <a:r>
              <a:rPr lang="en-US" sz="3200" dirty="0" err="1" smtClean="0"/>
              <a:t>Cantidad</a:t>
            </a:r>
            <a:r>
              <a:rPr lang="en-US" sz="3200" dirty="0" smtClean="0"/>
              <a:t> de </a:t>
            </a:r>
            <a:r>
              <a:rPr lang="en-US" sz="3200" dirty="0" err="1" smtClean="0"/>
              <a:t>elementos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M = </a:t>
            </a:r>
            <a:r>
              <a:rPr lang="en-US" sz="3200" dirty="0" err="1" smtClean="0"/>
              <a:t>Cantidad</a:t>
            </a:r>
            <a:r>
              <a:rPr lang="en-US" sz="3200" dirty="0" smtClean="0"/>
              <a:t> de </a:t>
            </a:r>
            <a:r>
              <a:rPr lang="en-US" sz="3200" dirty="0" err="1" smtClean="0"/>
              <a:t>llaves</a:t>
            </a:r>
            <a:r>
              <a:rPr lang="en-US" sz="3200" dirty="0" smtClean="0"/>
              <a:t> </a:t>
            </a:r>
            <a:r>
              <a:rPr lang="en-US" sz="3200" dirty="0" err="1" smtClean="0"/>
              <a:t>distintas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M &lt; = 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O(N * (M + N))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Caso</a:t>
            </a:r>
            <a:r>
              <a:rPr lang="en-US" sz="3200" dirty="0" smtClean="0"/>
              <a:t> </a:t>
            </a:r>
            <a:r>
              <a:rPr lang="en-US" sz="3200" dirty="0" err="1" smtClean="0"/>
              <a:t>Peor</a:t>
            </a:r>
            <a:r>
              <a:rPr lang="en-US" sz="3200" dirty="0" smtClean="0"/>
              <a:t> M = 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O(N^2)</a:t>
            </a:r>
            <a:endParaRPr lang="es-US" sz="3200" dirty="0"/>
          </a:p>
        </p:txBody>
      </p:sp>
    </p:spTree>
    <p:extLst>
      <p:ext uri="{BB962C8B-B14F-4D97-AF65-F5344CB8AC3E}">
        <p14:creationId xmlns:p14="http://schemas.microsoft.com/office/powerpoint/2010/main" val="611355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683</Words>
  <Application>Microsoft Office PowerPoint</Application>
  <PresentationFormat>Widescreen</PresentationFormat>
  <Paragraphs>190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Wingdings</vt:lpstr>
      <vt:lpstr>Retrospect</vt:lpstr>
      <vt:lpstr>Seminario 6  Lenguajes de Programación   C# (Primera Parte)</vt:lpstr>
      <vt:lpstr>Language Integrated Query (LINQ)</vt:lpstr>
      <vt:lpstr>   Métodos Extensores </vt:lpstr>
      <vt:lpstr>PowerPoint Presentation</vt:lpstr>
      <vt:lpstr> Implementacion de GroupBy No Lazy </vt:lpstr>
      <vt:lpstr>    Implementación de GroupBy No Lazy </vt:lpstr>
      <vt:lpstr>  Implementación de GroupBy Lazy </vt:lpstr>
      <vt:lpstr>Ejemplo </vt:lpstr>
      <vt:lpstr>Costo Operacional </vt:lpstr>
      <vt:lpstr>   Método Take(k) </vt:lpstr>
      <vt:lpstr>Si se hace un llamado a  students.GroupBy(s =&gt; s.Group).Take(k) como los grupos se devuelven por demanda sólo se forman los k primeros grupos, por tanto el costo operacional es O(k^2)  </vt:lpstr>
      <vt:lpstr>Pregunta 2. Reescribir el método GetPrimes()</vt:lpstr>
      <vt:lpstr>Pregunta 3. ¿Por qué la siguiente sentencia no bloquea el programa?</vt:lpstr>
      <vt:lpstr>Haskell</vt:lpstr>
      <vt:lpstr>Pregunta 4. Convierta el siguiente código Haskell a C#</vt:lpstr>
      <vt:lpstr>Pregunta 5. ¿Cuál es el resultado de evaluar for en infinity?</vt:lpstr>
      <vt:lpstr>Pregunta 6. ¿Son equivalentes los siguientes códigos? </vt:lpstr>
      <vt:lpstr>Operador lógico |:</vt:lpstr>
      <vt:lpstr>PowerPoint Presentation</vt:lpstr>
      <vt:lpstr>Operador lógico condicional ||:</vt:lpstr>
      <vt:lpstr>PowerPoint Presentation</vt:lpstr>
      <vt:lpstr>Pregunta 7. ¿Cómo funciona yield return?</vt:lpstr>
      <vt:lpstr>Requerimientos</vt:lpstr>
      <vt:lpstr>PowerPoint Presentation</vt:lpstr>
      <vt:lpstr>PowerPoint Presentation</vt:lpstr>
      <vt:lpstr>PowerPoint Presentation</vt:lpstr>
      <vt:lpstr>Manejo de excepciones: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6  Lenguajes de Programación  C# (Primera Parte)</dc:title>
  <dc:creator>Paula</dc:creator>
  <cp:lastModifiedBy>Paula</cp:lastModifiedBy>
  <cp:revision>36</cp:revision>
  <dcterms:created xsi:type="dcterms:W3CDTF">2020-03-12T05:04:47Z</dcterms:created>
  <dcterms:modified xsi:type="dcterms:W3CDTF">2020-03-16T17:34:31Z</dcterms:modified>
</cp:coreProperties>
</file>