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9"/>
  </p:notesMasterIdLst>
  <p:sldIdLst>
    <p:sldId id="33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56" r:id="rId22"/>
    <p:sldId id="257" r:id="rId23"/>
    <p:sldId id="258" r:id="rId24"/>
    <p:sldId id="259" r:id="rId25"/>
    <p:sldId id="260" r:id="rId26"/>
    <p:sldId id="261"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303" r:id="rId43"/>
    <p:sldId id="304" r:id="rId44"/>
    <p:sldId id="305" r:id="rId45"/>
    <p:sldId id="306" r:id="rId46"/>
    <p:sldId id="308" r:id="rId47"/>
    <p:sldId id="309" r:id="rId48"/>
    <p:sldId id="321" r:id="rId49"/>
    <p:sldId id="322" r:id="rId50"/>
    <p:sldId id="323" r:id="rId51"/>
    <p:sldId id="324" r:id="rId52"/>
    <p:sldId id="325" r:id="rId53"/>
    <p:sldId id="278" r:id="rId54"/>
    <p:sldId id="279" r:id="rId55"/>
    <p:sldId id="281" r:id="rId56"/>
    <p:sldId id="280" r:id="rId57"/>
    <p:sldId id="282" r:id="rId58"/>
    <p:sldId id="319" r:id="rId59"/>
    <p:sldId id="320" r:id="rId60"/>
    <p:sldId id="327" r:id="rId61"/>
    <p:sldId id="328" r:id="rId62"/>
    <p:sldId id="329" r:id="rId63"/>
    <p:sldId id="330" r:id="rId64"/>
    <p:sldId id="331" r:id="rId65"/>
    <p:sldId id="332" r:id="rId66"/>
    <p:sldId id="333" r:id="rId67"/>
    <p:sldId id="334" r:id="rId68"/>
    <p:sldId id="335" r:id="rId69"/>
    <p:sldId id="310" r:id="rId70"/>
    <p:sldId id="311" r:id="rId71"/>
    <p:sldId id="312" r:id="rId72"/>
    <p:sldId id="313" r:id="rId73"/>
    <p:sldId id="314" r:id="rId74"/>
    <p:sldId id="315" r:id="rId75"/>
    <p:sldId id="316" r:id="rId76"/>
    <p:sldId id="317" r:id="rId77"/>
    <p:sldId id="318" r:id="rId7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8037C-7FE5-46FA-8458-6F833F4E0E08}" type="datetimeFigureOut">
              <a:rPr lang="en-US" smtClean="0"/>
              <a:t>2/27/2020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20F60-86ED-479D-B055-E223DD0114BE}" type="slidenum">
              <a:rPr lang="en-US" smtClean="0"/>
              <a:t>‹Nº›</a:t>
            </a:fld>
            <a:endParaRPr lang="en-US"/>
          </a:p>
        </p:txBody>
      </p:sp>
    </p:spTree>
    <p:extLst>
      <p:ext uri="{BB962C8B-B14F-4D97-AF65-F5344CB8AC3E}">
        <p14:creationId xmlns:p14="http://schemas.microsoft.com/office/powerpoint/2010/main" val="3323888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EC42FE3F-B663-4F2F-A942-27DAB11BCD72}" type="slidenum">
              <a:rPr lang="es-ES" smtClean="0"/>
              <a:t>8</a:t>
            </a:fld>
            <a:endParaRPr lang="es-ES"/>
          </a:p>
        </p:txBody>
      </p:sp>
    </p:spTree>
    <p:extLst>
      <p:ext uri="{BB962C8B-B14F-4D97-AF65-F5344CB8AC3E}">
        <p14:creationId xmlns:p14="http://schemas.microsoft.com/office/powerpoint/2010/main" val="2299283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72</a:t>
            </a:fld>
            <a:endParaRPr lang="es-ES"/>
          </a:p>
        </p:txBody>
      </p:sp>
    </p:spTree>
    <p:extLst>
      <p:ext uri="{BB962C8B-B14F-4D97-AF65-F5344CB8AC3E}">
        <p14:creationId xmlns:p14="http://schemas.microsoft.com/office/powerpoint/2010/main" val="220382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73</a:t>
            </a:fld>
            <a:endParaRPr lang="es-ES"/>
          </a:p>
        </p:txBody>
      </p:sp>
    </p:spTree>
    <p:extLst>
      <p:ext uri="{BB962C8B-B14F-4D97-AF65-F5344CB8AC3E}">
        <p14:creationId xmlns:p14="http://schemas.microsoft.com/office/powerpoint/2010/main" val="172970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74</a:t>
            </a:fld>
            <a:endParaRPr lang="es-ES"/>
          </a:p>
        </p:txBody>
      </p:sp>
    </p:spTree>
    <p:extLst>
      <p:ext uri="{BB962C8B-B14F-4D97-AF65-F5344CB8AC3E}">
        <p14:creationId xmlns:p14="http://schemas.microsoft.com/office/powerpoint/2010/main" val="206980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75</a:t>
            </a:fld>
            <a:endParaRPr lang="es-ES"/>
          </a:p>
        </p:txBody>
      </p:sp>
    </p:spTree>
    <p:extLst>
      <p:ext uri="{BB962C8B-B14F-4D97-AF65-F5344CB8AC3E}">
        <p14:creationId xmlns:p14="http://schemas.microsoft.com/office/powerpoint/2010/main" val="384866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42</a:t>
            </a:fld>
            <a:endParaRPr lang="es-ES"/>
          </a:p>
        </p:txBody>
      </p:sp>
    </p:spTree>
    <p:extLst>
      <p:ext uri="{BB962C8B-B14F-4D97-AF65-F5344CB8AC3E}">
        <p14:creationId xmlns:p14="http://schemas.microsoft.com/office/powerpoint/2010/main" val="204989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43</a:t>
            </a:fld>
            <a:endParaRPr lang="es-ES"/>
          </a:p>
        </p:txBody>
      </p:sp>
    </p:spTree>
    <p:extLst>
      <p:ext uri="{BB962C8B-B14F-4D97-AF65-F5344CB8AC3E}">
        <p14:creationId xmlns:p14="http://schemas.microsoft.com/office/powerpoint/2010/main" val="194149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45</a:t>
            </a:fld>
            <a:endParaRPr lang="es-ES"/>
          </a:p>
        </p:txBody>
      </p:sp>
    </p:spTree>
    <p:extLst>
      <p:ext uri="{BB962C8B-B14F-4D97-AF65-F5344CB8AC3E}">
        <p14:creationId xmlns:p14="http://schemas.microsoft.com/office/powerpoint/2010/main" val="232846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46</a:t>
            </a:fld>
            <a:endParaRPr lang="es-ES"/>
          </a:p>
        </p:txBody>
      </p:sp>
    </p:spTree>
    <p:extLst>
      <p:ext uri="{BB962C8B-B14F-4D97-AF65-F5344CB8AC3E}">
        <p14:creationId xmlns:p14="http://schemas.microsoft.com/office/powerpoint/2010/main" val="255871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47</a:t>
            </a:fld>
            <a:endParaRPr lang="es-ES"/>
          </a:p>
        </p:txBody>
      </p:sp>
    </p:spTree>
    <p:extLst>
      <p:ext uri="{BB962C8B-B14F-4D97-AF65-F5344CB8AC3E}">
        <p14:creationId xmlns:p14="http://schemas.microsoft.com/office/powerpoint/2010/main" val="92011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69</a:t>
            </a:fld>
            <a:endParaRPr lang="es-ES"/>
          </a:p>
        </p:txBody>
      </p:sp>
    </p:spTree>
    <p:extLst>
      <p:ext uri="{BB962C8B-B14F-4D97-AF65-F5344CB8AC3E}">
        <p14:creationId xmlns:p14="http://schemas.microsoft.com/office/powerpoint/2010/main" val="36791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70</a:t>
            </a:fld>
            <a:endParaRPr lang="es-ES"/>
          </a:p>
        </p:txBody>
      </p:sp>
    </p:spTree>
    <p:extLst>
      <p:ext uri="{BB962C8B-B14F-4D97-AF65-F5344CB8AC3E}">
        <p14:creationId xmlns:p14="http://schemas.microsoft.com/office/powerpoint/2010/main" val="4274004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2DBCB73-06D7-4AD2-A18D-8AB6D74D85D2}" type="slidenum">
              <a:rPr lang="es-ES" smtClean="0"/>
              <a:t>71</a:t>
            </a:fld>
            <a:endParaRPr lang="es-ES"/>
          </a:p>
        </p:txBody>
      </p:sp>
    </p:spTree>
    <p:extLst>
      <p:ext uri="{BB962C8B-B14F-4D97-AF65-F5344CB8AC3E}">
        <p14:creationId xmlns:p14="http://schemas.microsoft.com/office/powerpoint/2010/main" val="343416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FBB576-4762-4824-B5B6-906EBCA33D31}" type="datetimeFigureOut">
              <a:rPr lang="es-ES" smtClean="0"/>
              <a:t>27/02/2020</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134974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6024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04211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4529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83037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FFBB576-4762-4824-B5B6-906EBCA33D31}" type="datetimeFigureOut">
              <a:rPr lang="es-ES" smtClean="0"/>
              <a:t>27/02/2020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1035660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FFBB576-4762-4824-B5B6-906EBCA33D31}" type="datetimeFigureOut">
              <a:rPr lang="es-ES" smtClean="0"/>
              <a:t>27/02/2020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408826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BB576-4762-4824-B5B6-906EBCA33D31}"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396748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BB576-4762-4824-B5B6-906EBCA33D31}"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283506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BB576-4762-4824-B5B6-906EBCA33D31}"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265110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FBB576-4762-4824-B5B6-906EBCA33D31}"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92588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60297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FBB576-4762-4824-B5B6-906EBCA33D31}" type="datetimeFigureOut">
              <a:rPr lang="es-ES" smtClean="0"/>
              <a:t>27/02/2020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72812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FBB576-4762-4824-B5B6-906EBCA33D31}" type="datetimeFigureOut">
              <a:rPr lang="es-ES" smtClean="0"/>
              <a:t>27/02/2020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28876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BB576-4762-4824-B5B6-906EBCA33D31}" type="datetimeFigureOut">
              <a:rPr lang="es-ES" smtClean="0"/>
              <a:t>27/02/2020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107323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367212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BB576-4762-4824-B5B6-906EBCA33D31}"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6D8FEB6-7938-49D7-9423-9291E8F859DF}" type="slidenum">
              <a:rPr lang="es-ES" smtClean="0"/>
              <a:t>‹Nº›</a:t>
            </a:fld>
            <a:endParaRPr lang="es-ES"/>
          </a:p>
        </p:txBody>
      </p:sp>
    </p:spTree>
    <p:extLst>
      <p:ext uri="{BB962C8B-B14F-4D97-AF65-F5344CB8AC3E}">
        <p14:creationId xmlns:p14="http://schemas.microsoft.com/office/powerpoint/2010/main" val="291520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FBB576-4762-4824-B5B6-906EBCA33D31}" type="datetimeFigureOut">
              <a:rPr lang="es-ES" smtClean="0"/>
              <a:t>27/02/2020</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D8FEB6-7938-49D7-9423-9291E8F859DF}" type="slidenum">
              <a:rPr lang="es-ES" smtClean="0"/>
              <a:t>‹Nº›</a:t>
            </a:fld>
            <a:endParaRPr lang="es-ES"/>
          </a:p>
        </p:txBody>
      </p:sp>
    </p:spTree>
    <p:extLst>
      <p:ext uri="{BB962C8B-B14F-4D97-AF65-F5344CB8AC3E}">
        <p14:creationId xmlns:p14="http://schemas.microsoft.com/office/powerpoint/2010/main" val="297244669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7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413055" y="1112408"/>
            <a:ext cx="6665631" cy="2554545"/>
          </a:xfrm>
          <a:prstGeom prst="rect">
            <a:avLst/>
          </a:prstGeom>
          <a:noFill/>
        </p:spPr>
        <p:txBody>
          <a:bodyPr wrap="square" lIns="91440" tIns="45720" rIns="91440" bIns="45720">
            <a:spAutoFit/>
          </a:bodyPr>
          <a:lstStyle/>
          <a:p>
            <a:pPr algn="ctr"/>
            <a:r>
              <a:rPr lang="es-ES" sz="8000" b="0" cap="none" spc="0" dirty="0" smtClean="0">
                <a:ln w="0"/>
                <a:solidFill>
                  <a:srgbClr val="FF0000"/>
                </a:solidFill>
                <a:effectLst>
                  <a:reflection blurRad="6350" stA="53000" endA="300" endPos="35500" dir="5400000" sy="-90000" algn="bl" rotWithShape="0"/>
                </a:effectLst>
                <a:latin typeface="Bernard MT Condensed" panose="02050806060905020404" pitchFamily="18" charset="0"/>
              </a:rPr>
              <a:t>SEMINARIO 2 C++</a:t>
            </a:r>
            <a:endParaRPr lang="es-ES" sz="8000" b="0" cap="none" spc="0" dirty="0">
              <a:ln w="0"/>
              <a:solidFill>
                <a:srgbClr val="FF0000"/>
              </a:solidFill>
              <a:effectLst>
                <a:reflection blurRad="6350" stA="53000" endA="300" endPos="35500" dir="5400000" sy="-90000" algn="bl" rotWithShape="0"/>
              </a:effectLst>
              <a:latin typeface="Bernard MT Condensed" panose="02050806060905020404" pitchFamily="18" charset="0"/>
            </a:endParaRPr>
          </a:p>
        </p:txBody>
      </p:sp>
      <p:pic>
        <p:nvPicPr>
          <p:cNvPr id="5" name="Imagen 4">
            <a:extLst>
              <a:ext uri="{FF2B5EF4-FFF2-40B4-BE49-F238E27FC236}">
                <a16:creationId xmlns:a16="http://schemas.microsoft.com/office/drawing/2014/main" id="{06EDB966-E531-40E5-BDF5-222C0BB4B1F5}"/>
              </a:ext>
            </a:extLst>
          </p:cNvPr>
          <p:cNvPicPr>
            <a:picLocks noChangeAspect="1"/>
          </p:cNvPicPr>
          <p:nvPr/>
        </p:nvPicPr>
        <p:blipFill>
          <a:blip r:embed="rId2"/>
          <a:stretch>
            <a:fillRect/>
          </a:stretch>
        </p:blipFill>
        <p:spPr>
          <a:xfrm>
            <a:off x="9575074" y="2692447"/>
            <a:ext cx="1293223" cy="1266467"/>
          </a:xfrm>
          <a:prstGeom prst="rect">
            <a:avLst/>
          </a:prstGeom>
        </p:spPr>
      </p:pic>
      <p:sp>
        <p:nvSpPr>
          <p:cNvPr id="6" name="CuadroTexto 5"/>
          <p:cNvSpPr txBox="1"/>
          <p:nvPr/>
        </p:nvSpPr>
        <p:spPr>
          <a:xfrm>
            <a:off x="4467497" y="4558937"/>
            <a:ext cx="3069772" cy="1938992"/>
          </a:xfrm>
          <a:prstGeom prst="rect">
            <a:avLst/>
          </a:prstGeom>
          <a:noFill/>
        </p:spPr>
        <p:txBody>
          <a:bodyPr wrap="square" rtlCol="0">
            <a:spAutoFit/>
          </a:bodyPr>
          <a:lstStyle/>
          <a:p>
            <a:r>
              <a:rPr lang="en-US" sz="2400" dirty="0" smtClean="0">
                <a:latin typeface="Baskerville Old Face" panose="02020602080505020303" pitchFamily="18" charset="0"/>
              </a:rPr>
              <a:t>Alejandro Campos</a:t>
            </a:r>
          </a:p>
          <a:p>
            <a:r>
              <a:rPr lang="en-US" sz="2400" dirty="0" smtClean="0">
                <a:latin typeface="Baskerville Old Face" panose="02020602080505020303" pitchFamily="18" charset="0"/>
              </a:rPr>
              <a:t>Darian Dominguez</a:t>
            </a:r>
          </a:p>
          <a:p>
            <a:r>
              <a:rPr lang="en-US" sz="2400" dirty="0" smtClean="0">
                <a:latin typeface="Baskerville Old Face" panose="02020602080505020303" pitchFamily="18" charset="0"/>
              </a:rPr>
              <a:t>Daniel Dominguez</a:t>
            </a:r>
          </a:p>
          <a:p>
            <a:r>
              <a:rPr lang="en-US" sz="2400" dirty="0" smtClean="0">
                <a:latin typeface="Baskerville Old Face" panose="02020602080505020303" pitchFamily="18" charset="0"/>
              </a:rPr>
              <a:t>Abel Cruz</a:t>
            </a:r>
          </a:p>
          <a:p>
            <a:r>
              <a:rPr lang="en-US" sz="2400" dirty="0" smtClean="0">
                <a:latin typeface="Baskerville Old Face" panose="02020602080505020303" pitchFamily="18" charset="0"/>
              </a:rPr>
              <a:t>Yadiel Felipe</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224390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08985"/>
            <a:ext cx="9404723" cy="1400530"/>
          </a:xfrm>
        </p:spPr>
        <p:txBody>
          <a:bodyPr/>
          <a:lstStyle/>
          <a:p>
            <a:r>
              <a:rPr lang="es-ES" sz="3200" dirty="0" smtClean="0"/>
              <a:t>S</a:t>
            </a:r>
            <a:r>
              <a:rPr lang="es-CU" sz="3200" dirty="0" smtClean="0"/>
              <a:t>td::weak_ptr</a:t>
            </a:r>
            <a:endParaRPr lang="es-ES" sz="3200" dirty="0"/>
          </a:p>
        </p:txBody>
      </p:sp>
      <p:sp>
        <p:nvSpPr>
          <p:cNvPr id="3" name="Marcador de contenido 2"/>
          <p:cNvSpPr>
            <a:spLocks noGrp="1"/>
          </p:cNvSpPr>
          <p:nvPr>
            <p:ph idx="1"/>
          </p:nvPr>
        </p:nvSpPr>
        <p:spPr>
          <a:xfrm>
            <a:off x="1141412" y="849086"/>
            <a:ext cx="10641286" cy="5590903"/>
          </a:xfrm>
        </p:spPr>
        <p:txBody>
          <a:bodyPr>
            <a:noAutofit/>
          </a:bodyPr>
          <a:lstStyle/>
          <a:p>
            <a:r>
              <a:rPr lang="es-CU" sz="2600" dirty="0" smtClean="0"/>
              <a:t>Ofrece una forma de acceder a un objeto subyacente de shared_ptr sin hacer que se incremente el contador de referencias.</a:t>
            </a:r>
          </a:p>
          <a:p>
            <a:r>
              <a:rPr lang="es-CU" sz="2600" dirty="0"/>
              <a:t>Modela el concepto de propiedad temporal, al tomar prestado un recurso de un shared_ptr.</a:t>
            </a:r>
          </a:p>
          <a:p>
            <a:r>
              <a:rPr lang="es-CU" sz="2600" dirty="0" smtClean="0"/>
              <a:t>Es muy eficiente a usar cuando existen referencias cíclicas(no son convenientes) entre shared_ptr. Ya que el contador de refernecias no puede hacerse cero, produciendo una fuga de memoria. Para ello uno de los punteros en el ciclo puede ser weak_ptr.</a:t>
            </a:r>
          </a:p>
          <a:p>
            <a:r>
              <a:rPr lang="es-CU" sz="2600" dirty="0" smtClean="0"/>
              <a:t>P</a:t>
            </a:r>
            <a:r>
              <a:rPr lang="es-ES" sz="2600" dirty="0" smtClean="0"/>
              <a:t>a</a:t>
            </a:r>
            <a:r>
              <a:rPr lang="es-CU" sz="2600" dirty="0" smtClean="0"/>
              <a:t>ra poder acceder al recurso apuntado por un weak_ptr se debe convertir a shared_ptr. Ya que no deja al programador trabajar sobre el recurso.</a:t>
            </a:r>
          </a:p>
          <a:p>
            <a:pPr marL="0" indent="0">
              <a:buNone/>
            </a:pPr>
            <a:endParaRPr lang="es-ES" sz="2600" dirty="0"/>
          </a:p>
        </p:txBody>
      </p:sp>
    </p:spTree>
    <p:extLst>
      <p:ext uri="{BB962C8B-B14F-4D97-AF65-F5344CB8AC3E}">
        <p14:creationId xmlns:p14="http://schemas.microsoft.com/office/powerpoint/2010/main" val="2319845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18" y="2021890"/>
            <a:ext cx="4156495" cy="1666527"/>
          </a:xfrm>
          <a:prstGeom prst="rect">
            <a:avLst/>
          </a:prstGeom>
        </p:spPr>
      </p:pic>
      <p:sp>
        <p:nvSpPr>
          <p:cNvPr id="6" name="CuadroTexto 5"/>
          <p:cNvSpPr txBox="1"/>
          <p:nvPr/>
        </p:nvSpPr>
        <p:spPr>
          <a:xfrm>
            <a:off x="1084018" y="1267298"/>
            <a:ext cx="9293891" cy="584775"/>
          </a:xfrm>
          <a:prstGeom prst="rect">
            <a:avLst/>
          </a:prstGeom>
          <a:noFill/>
        </p:spPr>
        <p:txBody>
          <a:bodyPr wrap="none" rtlCol="0">
            <a:spAutoFit/>
          </a:bodyPr>
          <a:lstStyle/>
          <a:p>
            <a:r>
              <a:rPr lang="es-CU" sz="3200" dirty="0" smtClean="0"/>
              <a:t>Forma de asignar un recurso compartido a un weak_ptr</a:t>
            </a:r>
            <a:endParaRPr lang="es-ES" sz="3200"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584" y="4103375"/>
            <a:ext cx="4156494" cy="1578393"/>
          </a:xfrm>
          <a:prstGeom prst="rect">
            <a:avLst/>
          </a:prstGeom>
        </p:spPr>
      </p:pic>
    </p:spTree>
    <p:extLst>
      <p:ext uri="{BB962C8B-B14F-4D97-AF65-F5344CB8AC3E}">
        <p14:creationId xmlns:p14="http://schemas.microsoft.com/office/powerpoint/2010/main" val="1500179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66" y="2078182"/>
            <a:ext cx="4698497" cy="3418360"/>
          </a:xfrm>
          <a:prstGeom prst="rect">
            <a:avLst/>
          </a:prstGeom>
        </p:spPr>
      </p:pic>
      <p:sp>
        <p:nvSpPr>
          <p:cNvPr id="3" name="CuadroTexto 2"/>
          <p:cNvSpPr txBox="1"/>
          <p:nvPr/>
        </p:nvSpPr>
        <p:spPr>
          <a:xfrm flipH="1">
            <a:off x="1202374" y="375678"/>
            <a:ext cx="7863248" cy="1384995"/>
          </a:xfrm>
          <a:prstGeom prst="rect">
            <a:avLst/>
          </a:prstGeom>
          <a:noFill/>
        </p:spPr>
        <p:txBody>
          <a:bodyPr wrap="square" rtlCol="0">
            <a:spAutoFit/>
          </a:bodyPr>
          <a:lstStyle/>
          <a:p>
            <a:r>
              <a:rPr lang="es-ES" sz="2800" dirty="0"/>
              <a:t>En el siguiente ejemplo, se utilizan instancias de </a:t>
            </a:r>
            <a:r>
              <a:rPr lang="es-ES" sz="2800" dirty="0" smtClean="0"/>
              <a:t>weak_ptr </a:t>
            </a:r>
            <a:r>
              <a:rPr lang="es-ES" sz="2800" dirty="0"/>
              <a:t>para que la destrucción de un</a:t>
            </a:r>
          </a:p>
          <a:p>
            <a:r>
              <a:rPr lang="es-ES" sz="2800" dirty="0"/>
              <a:t>objeto de árbol no se inhiba</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977" y="3976665"/>
            <a:ext cx="5149753" cy="1584551"/>
          </a:xfrm>
          <a:prstGeom prst="rect">
            <a:avLst/>
          </a:prstGeom>
        </p:spPr>
      </p:pic>
      <p:sp>
        <p:nvSpPr>
          <p:cNvPr id="5" name="CuadroTexto 4"/>
          <p:cNvSpPr txBox="1"/>
          <p:nvPr/>
        </p:nvSpPr>
        <p:spPr>
          <a:xfrm>
            <a:off x="5738156" y="1899173"/>
            <a:ext cx="6654931" cy="1938992"/>
          </a:xfrm>
          <a:prstGeom prst="rect">
            <a:avLst/>
          </a:prstGeom>
          <a:noFill/>
        </p:spPr>
        <p:txBody>
          <a:bodyPr wrap="square" rtlCol="0">
            <a:spAutoFit/>
          </a:bodyPr>
          <a:lstStyle/>
          <a:p>
            <a:r>
              <a:rPr lang="es-ES" sz="2400" dirty="0"/>
              <a:t>N</a:t>
            </a:r>
            <a:r>
              <a:rPr lang="es-ES" sz="2400" dirty="0" smtClean="0"/>
              <a:t>o </a:t>
            </a:r>
            <a:r>
              <a:rPr lang="es-ES" sz="2400" dirty="0"/>
              <a:t>es posible el acceso directo</a:t>
            </a:r>
          </a:p>
          <a:p>
            <a:r>
              <a:rPr lang="es-ES" sz="2400" dirty="0"/>
              <a:t>de datos a través de </a:t>
            </a:r>
            <a:r>
              <a:rPr lang="es-ES" sz="2400" dirty="0" smtClean="0"/>
              <a:t>weak_ptr </a:t>
            </a:r>
            <a:r>
              <a:rPr lang="es-ES" sz="2400" dirty="0"/>
              <a:t>. En su lugar, proporciona una función miembro lock() que</a:t>
            </a:r>
          </a:p>
          <a:p>
            <a:r>
              <a:rPr lang="es-ES" sz="2400" dirty="0"/>
              <a:t>intenta recuperar un std::shared_ptr para el objeto al que se hace referencia</a:t>
            </a:r>
          </a:p>
        </p:txBody>
      </p:sp>
    </p:spTree>
    <p:extLst>
      <p:ext uri="{BB962C8B-B14F-4D97-AF65-F5344CB8AC3E}">
        <p14:creationId xmlns:p14="http://schemas.microsoft.com/office/powerpoint/2010/main" val="3227123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smtClean="0"/>
              <a:t>S</a:t>
            </a:r>
            <a:r>
              <a:rPr lang="es-CU" sz="3200" dirty="0" smtClean="0"/>
              <a:t>td::auto_ptr</a:t>
            </a:r>
            <a:endParaRPr lang="es-ES" sz="3200" dirty="0"/>
          </a:p>
        </p:txBody>
      </p:sp>
      <p:sp>
        <p:nvSpPr>
          <p:cNvPr id="3" name="Marcador de contenido 2"/>
          <p:cNvSpPr>
            <a:spLocks noGrp="1"/>
          </p:cNvSpPr>
          <p:nvPr>
            <p:ph idx="1"/>
          </p:nvPr>
        </p:nvSpPr>
        <p:spPr>
          <a:xfrm>
            <a:off x="1141412" y="2249487"/>
            <a:ext cx="9905999" cy="4046810"/>
          </a:xfrm>
        </p:spPr>
        <p:txBody>
          <a:bodyPr>
            <a:noAutofit/>
          </a:bodyPr>
          <a:lstStyle/>
          <a:p>
            <a:r>
              <a:rPr lang="es-CU" sz="3200" dirty="0" smtClean="0"/>
              <a:t>Puntero inteligente existente desde c++98</a:t>
            </a:r>
          </a:p>
          <a:p>
            <a:r>
              <a:rPr lang="es-CU" sz="3200" dirty="0" smtClean="0"/>
              <a:t>Fue sustituido en c++11 por unique_ptr.</a:t>
            </a:r>
          </a:p>
          <a:p>
            <a:r>
              <a:rPr lang="es-CU" sz="3200" dirty="0" smtClean="0"/>
              <a:t>Cuando sale del scope en el que fue creado libera la memoria, lo que trae consigo algunos inconvenientes.</a:t>
            </a:r>
          </a:p>
          <a:p>
            <a:r>
              <a:rPr lang="es-CU" sz="3200" dirty="0" smtClean="0"/>
              <a:t>Cuando se lleva a cabo una operaci</a:t>
            </a:r>
            <a:r>
              <a:rPr lang="es-ES" sz="3200" dirty="0" err="1"/>
              <a:t>ó</a:t>
            </a:r>
            <a:r>
              <a:rPr lang="es-CU" sz="3200" dirty="0" smtClean="0"/>
              <a:t>n de asignación entre dos auto_ptr, la propiedad se transfiere. </a:t>
            </a:r>
            <a:endParaRPr lang="es-ES" sz="3200" dirty="0"/>
          </a:p>
        </p:txBody>
      </p:sp>
    </p:spTree>
    <p:extLst>
      <p:ext uri="{BB962C8B-B14F-4D97-AF65-F5344CB8AC3E}">
        <p14:creationId xmlns:p14="http://schemas.microsoft.com/office/powerpoint/2010/main" val="3293956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17" y="1688689"/>
            <a:ext cx="5510986" cy="2955768"/>
          </a:xfrm>
          <a:prstGeom prst="rect">
            <a:avLst/>
          </a:prstGeom>
        </p:spPr>
      </p:pic>
      <p:sp>
        <p:nvSpPr>
          <p:cNvPr id="5" name="CuadroTexto 4"/>
          <p:cNvSpPr txBox="1"/>
          <p:nvPr/>
        </p:nvSpPr>
        <p:spPr>
          <a:xfrm>
            <a:off x="1451517" y="503375"/>
            <a:ext cx="6061275" cy="646331"/>
          </a:xfrm>
          <a:prstGeom prst="rect">
            <a:avLst/>
          </a:prstGeom>
          <a:noFill/>
        </p:spPr>
        <p:txBody>
          <a:bodyPr wrap="none" rtlCol="0">
            <a:spAutoFit/>
          </a:bodyPr>
          <a:lstStyle/>
          <a:p>
            <a:r>
              <a:rPr lang="es-ES" sz="3600" dirty="0" smtClean="0">
                <a:latin typeface="Tw Cen MT" panose="020B0602020104020603" pitchFamily="34" charset="0"/>
              </a:rPr>
              <a:t>Mal funcionamiento de </a:t>
            </a:r>
            <a:r>
              <a:rPr lang="es-ES" sz="3600" dirty="0" err="1" smtClean="0">
                <a:latin typeface="Tw Cen MT" panose="020B0602020104020603" pitchFamily="34" charset="0"/>
              </a:rPr>
              <a:t>auto_ptr</a:t>
            </a:r>
            <a:endParaRPr lang="es-ES" sz="3600" dirty="0">
              <a:latin typeface="Tw Cen MT" panose="020B0602020104020603" pitchFamily="34" charset="0"/>
            </a:endParaRPr>
          </a:p>
        </p:txBody>
      </p:sp>
    </p:spTree>
    <p:extLst>
      <p:ext uri="{BB962C8B-B14F-4D97-AF65-F5344CB8AC3E}">
        <p14:creationId xmlns:p14="http://schemas.microsoft.com/office/powerpoint/2010/main" val="2401310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es-ES" sz="3200" dirty="0" smtClean="0"/>
              <a:t>Std::unique_ptr</a:t>
            </a:r>
            <a:endParaRPr lang="es-ES" sz="3200" dirty="0"/>
          </a:p>
        </p:txBody>
      </p:sp>
      <p:sp>
        <p:nvSpPr>
          <p:cNvPr id="4" name="Marcador de contenido 3"/>
          <p:cNvSpPr>
            <a:spLocks noGrp="1"/>
          </p:cNvSpPr>
          <p:nvPr>
            <p:ph idx="1"/>
          </p:nvPr>
        </p:nvSpPr>
        <p:spPr>
          <a:xfrm>
            <a:off x="1141412" y="1319349"/>
            <a:ext cx="10275525" cy="5212080"/>
          </a:xfrm>
        </p:spPr>
        <p:txBody>
          <a:bodyPr>
            <a:noAutofit/>
          </a:bodyPr>
          <a:lstStyle/>
          <a:p>
            <a:r>
              <a:rPr lang="es-ES" dirty="0" smtClean="0"/>
              <a:t>Unique_ptr no comparte su puntero. No se puede copiar a otro unique_ptr, pasar por valor a una función o usar en algoritmos por copia. A este tipo de puntero solo se puede mover.</a:t>
            </a:r>
            <a:endParaRPr lang="es-ES" u="sng" dirty="0" smtClean="0"/>
          </a:p>
          <a:p>
            <a:r>
              <a:rPr lang="es-ES" dirty="0" smtClean="0"/>
              <a:t>La propiedad del recurso se transfiere a otro unique_ptr y el original la pierde.</a:t>
            </a:r>
          </a:p>
          <a:p>
            <a:r>
              <a:rPr lang="es-ES" dirty="0" smtClean="0"/>
              <a:t>Soluciona el problema de std::auto_ptr con la pérdida de memoria ya que cuando sale del scope su memoria asociada es sobrescrita</a:t>
            </a:r>
            <a:r>
              <a:rPr lang="es-ES" dirty="0"/>
              <a:t> </a:t>
            </a:r>
            <a:r>
              <a:rPr lang="es-ES" dirty="0" smtClean="0"/>
              <a:t>por la de un nuevo puntero y se libera automáticamente.</a:t>
            </a:r>
          </a:p>
          <a:p>
            <a:r>
              <a:rPr lang="es-ES" dirty="0" smtClean="0"/>
              <a:t>Los objetos unique_ptr eliminan automáticamente el objeto que administran usando(usando un “deleter”) tan pronto como ellos mismos son destruidos, o tan pronto como su valor cambia por una operación de asignación o llamada a unique_ptr::reset.</a:t>
            </a:r>
          </a:p>
        </p:txBody>
      </p:sp>
    </p:spTree>
    <p:extLst>
      <p:ext uri="{BB962C8B-B14F-4D97-AF65-F5344CB8AC3E}">
        <p14:creationId xmlns:p14="http://schemas.microsoft.com/office/powerpoint/2010/main" val="4241650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146" y="1886549"/>
            <a:ext cx="5097884" cy="2070207"/>
          </a:xfrm>
          <a:prstGeom prst="rect">
            <a:avLst/>
          </a:prstGeom>
        </p:spPr>
      </p:pic>
      <p:sp>
        <p:nvSpPr>
          <p:cNvPr id="5" name="CuadroTexto 4"/>
          <p:cNvSpPr txBox="1"/>
          <p:nvPr/>
        </p:nvSpPr>
        <p:spPr>
          <a:xfrm>
            <a:off x="1456146" y="473891"/>
            <a:ext cx="6719532" cy="954107"/>
          </a:xfrm>
          <a:prstGeom prst="rect">
            <a:avLst/>
          </a:prstGeom>
          <a:noFill/>
        </p:spPr>
        <p:txBody>
          <a:bodyPr wrap="none" rtlCol="0">
            <a:spAutoFit/>
          </a:bodyPr>
          <a:lstStyle/>
          <a:p>
            <a:r>
              <a:rPr lang="es-CU" sz="2800" dirty="0" smtClean="0"/>
              <a:t>Primera inicializacion que apunta a un entero</a:t>
            </a:r>
            <a:r>
              <a:rPr lang="es-ES" sz="2800" dirty="0" smtClean="0"/>
              <a:t>,</a:t>
            </a:r>
          </a:p>
          <a:p>
            <a:r>
              <a:rPr lang="es-CU" sz="2800" dirty="0" smtClean="0"/>
              <a:t>la segunda lo hace a un array.</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146" y="4659898"/>
            <a:ext cx="4129721" cy="2035703"/>
          </a:xfrm>
          <a:prstGeom prst="rect">
            <a:avLst/>
          </a:prstGeom>
        </p:spPr>
      </p:pic>
      <p:sp>
        <p:nvSpPr>
          <p:cNvPr id="8" name="CuadroTexto 7"/>
          <p:cNvSpPr txBox="1"/>
          <p:nvPr/>
        </p:nvSpPr>
        <p:spPr>
          <a:xfrm>
            <a:off x="1456146" y="4162461"/>
            <a:ext cx="7049302" cy="523220"/>
          </a:xfrm>
          <a:prstGeom prst="rect">
            <a:avLst/>
          </a:prstGeom>
          <a:noFill/>
        </p:spPr>
        <p:txBody>
          <a:bodyPr wrap="none" rtlCol="0">
            <a:spAutoFit/>
          </a:bodyPr>
          <a:lstStyle/>
          <a:p>
            <a:r>
              <a:rPr lang="es-ES" sz="2800" dirty="0" smtClean="0"/>
              <a:t>U</a:t>
            </a:r>
            <a:r>
              <a:rPr lang="es-CU" sz="2800" dirty="0" smtClean="0"/>
              <a:t>nique_ptr puede ser movido, pero no copiado.</a:t>
            </a:r>
            <a:endParaRPr lang="es-ES" sz="2800" dirty="0"/>
          </a:p>
        </p:txBody>
      </p:sp>
    </p:spTree>
    <p:extLst>
      <p:ext uri="{BB962C8B-B14F-4D97-AF65-F5344CB8AC3E}">
        <p14:creationId xmlns:p14="http://schemas.microsoft.com/office/powerpoint/2010/main" val="78607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7631" y="126339"/>
            <a:ext cx="9404723" cy="1228299"/>
          </a:xfrm>
        </p:spPr>
        <p:txBody>
          <a:bodyPr/>
          <a:lstStyle/>
          <a:p>
            <a:r>
              <a:rPr lang="es-ES" sz="2800" dirty="0"/>
              <a:t>c. ¿Cuál es la filosofía en el uso de la memoria defendida por C++?</a:t>
            </a:r>
          </a:p>
        </p:txBody>
      </p:sp>
      <p:sp>
        <p:nvSpPr>
          <p:cNvPr id="3" name="Marcador de contenido 2"/>
          <p:cNvSpPr>
            <a:spLocks noGrp="1"/>
          </p:cNvSpPr>
          <p:nvPr>
            <p:ph idx="1"/>
          </p:nvPr>
        </p:nvSpPr>
        <p:spPr>
          <a:xfrm>
            <a:off x="809897" y="1166694"/>
            <a:ext cx="10933612" cy="5602406"/>
          </a:xfrm>
        </p:spPr>
        <p:txBody>
          <a:bodyPr>
            <a:normAutofit fontScale="92500" lnSpcReduction="10000"/>
          </a:bodyPr>
          <a:lstStyle/>
          <a:p>
            <a:r>
              <a:rPr lang="es-ES" dirty="0" smtClean="0">
                <a:latin typeface="+mn-lt"/>
              </a:rPr>
              <a:t>En c++ es el programador encargado de eliminar los recursos creados con la inicialización de ellos como clases.</a:t>
            </a:r>
          </a:p>
          <a:p>
            <a:r>
              <a:rPr lang="es-ES" dirty="0" smtClean="0">
                <a:latin typeface="+mn-lt"/>
              </a:rPr>
              <a:t>Con la llegada de los punteros inteligentes es que se elimina manualmente la carga de liberar el recurso utilizado por los punteros.</a:t>
            </a:r>
            <a:endParaRPr lang="es-ES" dirty="0">
              <a:latin typeface="+mn-lt"/>
            </a:endParaRPr>
          </a:p>
          <a:p>
            <a:r>
              <a:rPr lang="es-ES" dirty="0" smtClean="0">
                <a:latin typeface="+mn-lt"/>
              </a:rPr>
              <a:t>Son utilizados los destructores de forma automática con el objetivo </a:t>
            </a:r>
            <a:r>
              <a:rPr lang="es-ES" dirty="0">
                <a:latin typeface="+mn-lt"/>
              </a:rPr>
              <a:t>de Liberar los recursos computacionales que el objeto de dicha clase haya adquirido en tiempo de ejecución al expirar este</a:t>
            </a:r>
            <a:r>
              <a:rPr lang="es-ES" dirty="0" smtClean="0">
                <a:latin typeface="+mn-lt"/>
              </a:rPr>
              <a:t>.</a:t>
            </a:r>
          </a:p>
          <a:p>
            <a:r>
              <a:rPr lang="es-ES" dirty="0" smtClean="0">
                <a:latin typeface="+mn-lt"/>
              </a:rPr>
              <a:t>El destructor se </a:t>
            </a:r>
            <a:r>
              <a:rPr lang="es-ES" dirty="0">
                <a:latin typeface="+mn-lt"/>
              </a:rPr>
              <a:t>encarga también de q</a:t>
            </a:r>
            <a:r>
              <a:rPr lang="es-ES" dirty="0" smtClean="0">
                <a:latin typeface="+mn-lt"/>
              </a:rPr>
              <a:t>uitar </a:t>
            </a:r>
            <a:r>
              <a:rPr lang="es-ES" dirty="0">
                <a:latin typeface="+mn-lt"/>
              </a:rPr>
              <a:t>los vínculos que pudiesen tener otros recursos u objetos con </a:t>
            </a:r>
            <a:r>
              <a:rPr lang="es-ES" dirty="0" smtClean="0">
                <a:latin typeface="+mn-lt"/>
              </a:rPr>
              <a:t>el objeto al que pertenece.</a:t>
            </a:r>
          </a:p>
          <a:p>
            <a:r>
              <a:rPr lang="es-ES" dirty="0">
                <a:latin typeface="+mn-lt"/>
              </a:rPr>
              <a:t>El único caso en el que se debe invocar explícitamente al destructor de un objeto, es cuando este fue creado mediante el operador new, es decir, que este vive en memoria </a:t>
            </a:r>
            <a:r>
              <a:rPr lang="es-ES" dirty="0" smtClean="0">
                <a:latin typeface="+mn-lt"/>
              </a:rPr>
              <a:t>heap.</a:t>
            </a:r>
          </a:p>
          <a:p>
            <a:r>
              <a:rPr lang="es-ES" dirty="0" smtClean="0">
                <a:latin typeface="+mn-lt"/>
              </a:rPr>
              <a:t>Esta forma de manejar la memoria se contrapone a la usada por lenguajes como java, c# o Eifel que usan un garbage collector para gestionar la memoria.</a:t>
            </a:r>
            <a:endParaRPr lang="es-ES" dirty="0">
              <a:latin typeface="+mn-lt"/>
            </a:endParaRPr>
          </a:p>
        </p:txBody>
      </p:sp>
    </p:spTree>
    <p:extLst>
      <p:ext uri="{BB962C8B-B14F-4D97-AF65-F5344CB8AC3E}">
        <p14:creationId xmlns:p14="http://schemas.microsoft.com/office/powerpoint/2010/main" val="299174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476" y="180412"/>
            <a:ext cx="9905998" cy="1478570"/>
          </a:xfrm>
        </p:spPr>
        <p:txBody>
          <a:bodyPr/>
          <a:lstStyle/>
          <a:p>
            <a:r>
              <a:rPr lang="es-ES" sz="3200" dirty="0"/>
              <a:t>d. Usar </a:t>
            </a:r>
            <a:r>
              <a:rPr lang="es-ES" sz="3200" i="1" dirty="0"/>
              <a:t>alias </a:t>
            </a:r>
            <a:r>
              <a:rPr lang="es-ES" sz="3200" dirty="0"/>
              <a:t>para simplificar nombres de tipos.</a:t>
            </a:r>
          </a:p>
        </p:txBody>
      </p:sp>
      <p:sp>
        <p:nvSpPr>
          <p:cNvPr id="3" name="Marcador de contenido 2"/>
          <p:cNvSpPr>
            <a:spLocks noGrp="1"/>
          </p:cNvSpPr>
          <p:nvPr>
            <p:ph idx="1"/>
          </p:nvPr>
        </p:nvSpPr>
        <p:spPr>
          <a:xfrm>
            <a:off x="806132" y="1658982"/>
            <a:ext cx="11150737" cy="4458790"/>
          </a:xfrm>
        </p:spPr>
        <p:txBody>
          <a:bodyPr>
            <a:noAutofit/>
          </a:bodyPr>
          <a:lstStyle/>
          <a:p>
            <a:pPr marL="0" indent="0">
              <a:buNone/>
            </a:pPr>
            <a:r>
              <a:rPr lang="es-ES" sz="3200" dirty="0" smtClean="0"/>
              <a:t>Algunas veces es necesario usar alias por las siguientes cuestiones:</a:t>
            </a:r>
          </a:p>
          <a:p>
            <a:r>
              <a:rPr lang="es-ES" sz="3200" dirty="0" smtClean="0"/>
              <a:t>El nombre original es muy largo, complicado o ”feo”.</a:t>
            </a:r>
          </a:p>
          <a:p>
            <a:r>
              <a:rPr lang="es-ES" sz="3200" dirty="0" smtClean="0"/>
              <a:t>Porque alguna técnica de programación requiere que en determinados contextos diferentes tipos tengan el mismo nombre.</a:t>
            </a:r>
          </a:p>
          <a:p>
            <a:r>
              <a:rPr lang="es-ES" sz="3200" dirty="0" smtClean="0"/>
              <a:t>Un tipo específico es mencionado en algún lugar para simplificar el mantenimiento.</a:t>
            </a:r>
          </a:p>
          <a:p>
            <a:r>
              <a:rPr lang="es-ES" sz="3200" dirty="0" smtClean="0"/>
              <a:t>Contamos con  </a:t>
            </a:r>
            <a:r>
              <a:rPr lang="es-ES" sz="3200" b="1" dirty="0" smtClean="0"/>
              <a:t>typedef</a:t>
            </a:r>
            <a:r>
              <a:rPr lang="es-ES" sz="3200" dirty="0" smtClean="0"/>
              <a:t> y </a:t>
            </a:r>
            <a:r>
              <a:rPr lang="es-ES" sz="3200" b="1" dirty="0" smtClean="0"/>
              <a:t>using</a:t>
            </a:r>
            <a:r>
              <a:rPr lang="es-ES" sz="3200" dirty="0" smtClean="0"/>
              <a:t>.</a:t>
            </a:r>
            <a:endParaRPr lang="es-ES" sz="3200" dirty="0"/>
          </a:p>
        </p:txBody>
      </p:sp>
    </p:spTree>
    <p:extLst>
      <p:ext uri="{BB962C8B-B14F-4D97-AF65-F5344CB8AC3E}">
        <p14:creationId xmlns:p14="http://schemas.microsoft.com/office/powerpoint/2010/main" val="1223520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U" sz="3200" dirty="0" smtClean="0"/>
              <a:t>Ejemplos:</a:t>
            </a:r>
            <a:endParaRPr lang="es-ES" sz="32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718" y="2097088"/>
            <a:ext cx="3958190" cy="365423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94" y="1848547"/>
            <a:ext cx="5605277" cy="3654230"/>
          </a:xfrm>
          <a:prstGeom prst="rect">
            <a:avLst/>
          </a:prstGeom>
        </p:spPr>
      </p:pic>
    </p:spTree>
    <p:extLst>
      <p:ext uri="{BB962C8B-B14F-4D97-AF65-F5344CB8AC3E}">
        <p14:creationId xmlns:p14="http://schemas.microsoft.com/office/powerpoint/2010/main" val="873854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Ejercicio 2:</a:t>
            </a:r>
            <a:endParaRPr lang="es-ES" dirty="0"/>
          </a:p>
        </p:txBody>
      </p:sp>
      <p:sp>
        <p:nvSpPr>
          <p:cNvPr id="7" name="CuadroTexto 6"/>
          <p:cNvSpPr txBox="1"/>
          <p:nvPr/>
        </p:nvSpPr>
        <p:spPr>
          <a:xfrm>
            <a:off x="416122" y="2670098"/>
            <a:ext cx="6090513" cy="1200329"/>
          </a:xfrm>
          <a:prstGeom prst="rect">
            <a:avLst/>
          </a:prstGeom>
          <a:noFill/>
        </p:spPr>
        <p:txBody>
          <a:bodyPr wrap="none" rtlCol="0">
            <a:spAutoFit/>
          </a:bodyPr>
          <a:lstStyle/>
          <a:p>
            <a:r>
              <a:rPr lang="es-ES" sz="3600" dirty="0" smtClean="0"/>
              <a:t>Miembros de datos de la Clase </a:t>
            </a:r>
          </a:p>
          <a:p>
            <a:r>
              <a:rPr lang="es-ES" sz="3600" dirty="0" err="1" smtClean="0"/>
              <a:t>Node</a:t>
            </a:r>
            <a:endParaRPr lang="es-ES" sz="3600"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41" y="2097087"/>
            <a:ext cx="4466701" cy="1694683"/>
          </a:xfrm>
          <a:prstGeom prst="rect">
            <a:avLst/>
          </a:prstGeom>
        </p:spPr>
      </p:pic>
      <p:sp>
        <p:nvSpPr>
          <p:cNvPr id="10" name="CuadroTexto 9"/>
          <p:cNvSpPr txBox="1"/>
          <p:nvPr/>
        </p:nvSpPr>
        <p:spPr>
          <a:xfrm>
            <a:off x="6271822" y="880749"/>
            <a:ext cx="4907449" cy="1077218"/>
          </a:xfrm>
          <a:prstGeom prst="rect">
            <a:avLst/>
          </a:prstGeom>
          <a:noFill/>
        </p:spPr>
        <p:txBody>
          <a:bodyPr wrap="square" rtlCol="0">
            <a:spAutoFit/>
          </a:bodyPr>
          <a:lstStyle/>
          <a:p>
            <a:r>
              <a:rPr lang="es-ES" sz="3200" dirty="0" smtClean="0"/>
              <a:t>Miembros de datos de la Clase Linked List</a:t>
            </a:r>
            <a:endParaRPr lang="es-ES" sz="3200" dirty="0"/>
          </a:p>
        </p:txBody>
      </p:sp>
      <p:pic>
        <p:nvPicPr>
          <p:cNvPr id="12" name="Marcador de contenido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3791770"/>
            <a:ext cx="3970894" cy="1724364"/>
          </a:xfrm>
        </p:spPr>
      </p:pic>
    </p:spTree>
    <p:extLst>
      <p:ext uri="{BB962C8B-B14F-4D97-AF65-F5344CB8AC3E}">
        <p14:creationId xmlns:p14="http://schemas.microsoft.com/office/powerpoint/2010/main" val="83687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1230" y="422575"/>
            <a:ext cx="9905998" cy="1478570"/>
          </a:xfrm>
        </p:spPr>
        <p:txBody>
          <a:bodyPr/>
          <a:lstStyle/>
          <a:p>
            <a:r>
              <a:rPr lang="es-CU" sz="3200" dirty="0" smtClean="0"/>
              <a:t>Using</a:t>
            </a:r>
            <a:endParaRPr lang="es-ES" sz="3200" dirty="0"/>
          </a:p>
        </p:txBody>
      </p:sp>
      <p:sp>
        <p:nvSpPr>
          <p:cNvPr id="3" name="Marcador de contenido 2"/>
          <p:cNvSpPr>
            <a:spLocks noGrp="1"/>
          </p:cNvSpPr>
          <p:nvPr>
            <p:ph idx="1"/>
          </p:nvPr>
        </p:nvSpPr>
        <p:spPr>
          <a:xfrm>
            <a:off x="1141412" y="1779224"/>
            <a:ext cx="10536782" cy="3541714"/>
          </a:xfrm>
        </p:spPr>
        <p:txBody>
          <a:bodyPr>
            <a:noAutofit/>
          </a:bodyPr>
          <a:lstStyle/>
          <a:p>
            <a:r>
              <a:rPr lang="es-CU" sz="3200" dirty="0" smtClean="0"/>
              <a:t>Es bueno usar using para los tipos gen</a:t>
            </a:r>
            <a:r>
              <a:rPr lang="es-ES" sz="3200" dirty="0" smtClean="0"/>
              <a:t>éricos a la hora de usar los argumentos de su template.</a:t>
            </a:r>
          </a:p>
          <a:p>
            <a:pPr marL="0" indent="0">
              <a:buNone/>
            </a:pPr>
            <a:endParaRPr lang="es-ES" sz="3200" dirty="0"/>
          </a:p>
          <a:p>
            <a:pPr marL="0" indent="0">
              <a:buNone/>
            </a:pPr>
            <a:r>
              <a:rPr lang="es-ES" sz="3200" b="1" dirty="0"/>
              <a:t>template&lt;</a:t>
            </a:r>
            <a:r>
              <a:rPr lang="es-ES" sz="3200" b="1" dirty="0" err="1"/>
              <a:t>class</a:t>
            </a:r>
            <a:r>
              <a:rPr lang="es-ES" sz="3200" b="1" dirty="0"/>
              <a:t> T&gt;</a:t>
            </a:r>
          </a:p>
          <a:p>
            <a:pPr marL="0" indent="0">
              <a:buNone/>
            </a:pPr>
            <a:r>
              <a:rPr lang="es-ES" sz="3200" b="1" dirty="0" err="1"/>
              <a:t>class</a:t>
            </a:r>
            <a:r>
              <a:rPr lang="es-ES" sz="3200" b="1" dirty="0"/>
              <a:t> </a:t>
            </a:r>
            <a:r>
              <a:rPr lang="es-ES" sz="3200" b="1" dirty="0" err="1"/>
              <a:t>list</a:t>
            </a:r>
            <a:r>
              <a:rPr lang="es-ES" sz="3200" b="1" dirty="0"/>
              <a:t> {</a:t>
            </a:r>
          </a:p>
          <a:p>
            <a:pPr marL="0" indent="0">
              <a:buNone/>
            </a:pPr>
            <a:r>
              <a:rPr lang="en-US" sz="3200" b="1" dirty="0"/>
              <a:t>using </a:t>
            </a:r>
            <a:r>
              <a:rPr lang="en-US" sz="3200" b="1" dirty="0" err="1"/>
              <a:t>value_type</a:t>
            </a:r>
            <a:r>
              <a:rPr lang="en-US" sz="3200" b="1" dirty="0"/>
              <a:t> = T; </a:t>
            </a:r>
            <a:endParaRPr lang="en-US" sz="3200" dirty="0"/>
          </a:p>
          <a:p>
            <a:pPr marL="0" indent="0">
              <a:buNone/>
            </a:pPr>
            <a:r>
              <a:rPr lang="es-ES" sz="3200" b="1" dirty="0"/>
              <a:t>// </a:t>
            </a:r>
            <a:r>
              <a:rPr lang="es-ES" sz="3200" dirty="0"/>
              <a:t>...</a:t>
            </a:r>
          </a:p>
          <a:p>
            <a:pPr marL="0" indent="0">
              <a:buNone/>
            </a:pPr>
            <a:r>
              <a:rPr lang="es-ES" sz="3200" b="1" dirty="0"/>
              <a:t>};</a:t>
            </a:r>
            <a:endParaRPr lang="es-ES" sz="3200" dirty="0"/>
          </a:p>
          <a:p>
            <a:pPr marL="0" indent="0">
              <a:buNone/>
            </a:pPr>
            <a:endParaRPr lang="es-ES" sz="3200" dirty="0"/>
          </a:p>
        </p:txBody>
      </p:sp>
    </p:spTree>
    <p:extLst>
      <p:ext uri="{BB962C8B-B14F-4D97-AF65-F5344CB8AC3E}">
        <p14:creationId xmlns:p14="http://schemas.microsoft.com/office/powerpoint/2010/main" val="3757564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226717" y="91441"/>
            <a:ext cx="8946541" cy="1200329"/>
          </a:xfrm>
          <a:prstGeom prst="rect">
            <a:avLst/>
          </a:prstGeom>
          <a:noFill/>
        </p:spPr>
        <p:txBody>
          <a:bodyPr wrap="square" rtlCol="0">
            <a:spAutoFit/>
          </a:bodyPr>
          <a:lstStyle/>
          <a:p>
            <a:r>
              <a:rPr lang="en-US" sz="7200" b="1" dirty="0" smtClean="0">
                <a:solidFill>
                  <a:srgbClr val="C00000"/>
                </a:solidFill>
              </a:rPr>
              <a:t>LVALUES </a:t>
            </a:r>
            <a:r>
              <a:rPr lang="en-US" sz="7200" b="1" dirty="0">
                <a:solidFill>
                  <a:srgbClr val="C00000"/>
                </a:solidFill>
              </a:rPr>
              <a:t>Y</a:t>
            </a:r>
            <a:r>
              <a:rPr lang="en-US" sz="7200" b="1" dirty="0" smtClean="0">
                <a:solidFill>
                  <a:srgbClr val="C00000"/>
                </a:solidFill>
              </a:rPr>
              <a:t> RVALUES</a:t>
            </a:r>
            <a:endParaRPr lang="en-US" sz="7200" b="1" dirty="0">
              <a:solidFill>
                <a:srgbClr val="C00000"/>
              </a:solidFill>
            </a:endParaRPr>
          </a:p>
        </p:txBody>
      </p:sp>
      <p:sp>
        <p:nvSpPr>
          <p:cNvPr id="11" name="Marcador de contenido 2"/>
          <p:cNvSpPr txBox="1">
            <a:spLocks/>
          </p:cNvSpPr>
          <p:nvPr/>
        </p:nvSpPr>
        <p:spPr>
          <a:xfrm>
            <a:off x="2226717" y="1471223"/>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s-ES" sz="2400" dirty="0" smtClean="0"/>
              <a:t>Un </a:t>
            </a:r>
            <a:r>
              <a:rPr lang="es-ES" sz="2400" dirty="0" err="1" smtClean="0"/>
              <a:t>lvalue</a:t>
            </a:r>
            <a:r>
              <a:rPr lang="es-ES" sz="2400" dirty="0" smtClean="0"/>
              <a:t> es un valor que reside en la memoria. Se puede ver como algo que apunta a una localización especifica de la memoria. </a:t>
            </a:r>
          </a:p>
          <a:p>
            <a:pPr marL="285750" indent="-285750">
              <a:buFont typeface="Arial" panose="020B0604020202020204" pitchFamily="34" charset="0"/>
              <a:buChar char="•"/>
            </a:pPr>
            <a:r>
              <a:rPr lang="es-ES" sz="2400" dirty="0" smtClean="0"/>
              <a:t>un </a:t>
            </a:r>
            <a:r>
              <a:rPr lang="es-ES" sz="2400" dirty="0" err="1" smtClean="0"/>
              <a:t>Rvalue</a:t>
            </a:r>
            <a:r>
              <a:rPr lang="es-ES" sz="2400" dirty="0" smtClean="0"/>
              <a:t> no apunta </a:t>
            </a:r>
            <a:r>
              <a:rPr lang="es-ES" sz="2400" dirty="0"/>
              <a:t>a </a:t>
            </a:r>
            <a:r>
              <a:rPr lang="es-ES" sz="2400" dirty="0" smtClean="0"/>
              <a:t>nada,</a:t>
            </a:r>
            <a:r>
              <a:rPr lang="es-ES" sz="2400" dirty="0"/>
              <a:t> por lo general son temporales y de corta </a:t>
            </a:r>
            <a:r>
              <a:rPr lang="es-ES" sz="2400" dirty="0" smtClean="0"/>
              <a:t>vida. Es el resultado de cualquier operador aritmético o lógico o el retorno de una función que no devuelva una referencia.</a:t>
            </a:r>
          </a:p>
          <a:p>
            <a:pPr marL="285750" indent="-285750">
              <a:buFont typeface="Arial" panose="020B0604020202020204" pitchFamily="34" charset="0"/>
              <a:buChar char="•"/>
            </a:pPr>
            <a:r>
              <a:rPr lang="es-ES" sz="2400" dirty="0" smtClean="0"/>
              <a:t>Podemos ver a los </a:t>
            </a:r>
            <a:r>
              <a:rPr lang="es-ES" sz="2400" dirty="0" err="1" smtClean="0"/>
              <a:t>lvalues</a:t>
            </a:r>
            <a:r>
              <a:rPr lang="es-ES" sz="2400" dirty="0" smtClean="0"/>
              <a:t> como contenedores y los </a:t>
            </a:r>
            <a:r>
              <a:rPr lang="es-ES" sz="2400" dirty="0" err="1" smtClean="0"/>
              <a:t>rvalues</a:t>
            </a:r>
            <a:r>
              <a:rPr lang="es-ES" sz="2400" dirty="0" smtClean="0"/>
              <a:t> como objetos contenidos en contenedores.</a:t>
            </a:r>
          </a:p>
          <a:p>
            <a:endParaRPr lang="es-ES" sz="2400" dirty="0"/>
          </a:p>
        </p:txBody>
      </p:sp>
    </p:spTree>
    <p:extLst>
      <p:ext uri="{BB962C8B-B14F-4D97-AF65-F5344CB8AC3E}">
        <p14:creationId xmlns:p14="http://schemas.microsoft.com/office/powerpoint/2010/main" val="2585624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txBox="1">
            <a:spLocks/>
          </p:cNvSpPr>
          <p:nvPr/>
        </p:nvSpPr>
        <p:spPr>
          <a:xfrm>
            <a:off x="1429883" y="987897"/>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sz="2400" dirty="0" smtClean="0"/>
              <a:t>En el ejemplo           es un </a:t>
            </a:r>
            <a:r>
              <a:rPr lang="es-ES" sz="2400" dirty="0" err="1" smtClean="0"/>
              <a:t>rvalue</a:t>
            </a:r>
            <a:r>
              <a:rPr lang="es-ES" sz="2400" dirty="0" smtClean="0"/>
              <a:t>, no tiene una dirección de memoria especifica (excepto por algún registro temporal que le asigne el sistema para la ejecución del programa) este numero se asigna a       , que es una variable y por ende tiene una ubicación en memoria, lo que la hace un </a:t>
            </a:r>
            <a:r>
              <a:rPr lang="es-ES" sz="2400" dirty="0" err="1" smtClean="0"/>
              <a:t>lvalue</a:t>
            </a:r>
            <a:r>
              <a:rPr lang="es-ES" sz="2400" dirty="0" smtClean="0"/>
              <a:t>.</a:t>
            </a:r>
          </a:p>
          <a:p>
            <a:endParaRPr lang="es-ES" sz="2400" dirty="0"/>
          </a:p>
          <a:p>
            <a:endParaRPr lang="es-ES" sz="2400" b="1" i="1" dirty="0" smtClean="0"/>
          </a:p>
          <a:p>
            <a:endParaRPr lang="es-ES" sz="2400" b="1" i="1" dirty="0"/>
          </a:p>
          <a:p>
            <a:r>
              <a:rPr lang="es-ES" sz="2400" b="1" i="1" dirty="0" smtClean="0"/>
              <a:t>C++ establece como regla que en una asignación el operando izquierdo tiene que ser un </a:t>
            </a:r>
            <a:r>
              <a:rPr lang="es-ES" sz="2400" b="1" i="1" dirty="0" err="1" smtClean="0"/>
              <a:t>lvalue</a:t>
            </a:r>
            <a:r>
              <a:rPr lang="es-ES" sz="2400" b="1" i="1" dirty="0"/>
              <a:t>.</a:t>
            </a:r>
          </a:p>
        </p:txBody>
      </p:sp>
      <p:pic>
        <p:nvPicPr>
          <p:cNvPr id="5" name="Imagen 4"/>
          <p:cNvPicPr>
            <a:picLocks noChangeAspect="1"/>
          </p:cNvPicPr>
          <p:nvPr/>
        </p:nvPicPr>
        <p:blipFill rotWithShape="1">
          <a:blip r:embed="rId2"/>
          <a:srcRect t="12836" r="32365" b="23414"/>
          <a:stretch/>
        </p:blipFill>
        <p:spPr>
          <a:xfrm>
            <a:off x="3535679" y="3510097"/>
            <a:ext cx="3807611" cy="666206"/>
          </a:xfrm>
          <a:prstGeom prst="rect">
            <a:avLst/>
          </a:prstGeom>
        </p:spPr>
      </p:pic>
      <p:pic>
        <p:nvPicPr>
          <p:cNvPr id="8" name="Imagen 7"/>
          <p:cNvPicPr>
            <a:picLocks noChangeAspect="1"/>
          </p:cNvPicPr>
          <p:nvPr/>
        </p:nvPicPr>
        <p:blipFill>
          <a:blip r:embed="rId3"/>
          <a:stretch>
            <a:fillRect/>
          </a:stretch>
        </p:blipFill>
        <p:spPr>
          <a:xfrm>
            <a:off x="3535679" y="1092399"/>
            <a:ext cx="668928" cy="334464"/>
          </a:xfrm>
          <a:prstGeom prst="rect">
            <a:avLst/>
          </a:prstGeom>
        </p:spPr>
      </p:pic>
      <p:pic>
        <p:nvPicPr>
          <p:cNvPr id="9" name="Imagen 8"/>
          <p:cNvPicPr>
            <a:picLocks noChangeAspect="1"/>
          </p:cNvPicPr>
          <p:nvPr/>
        </p:nvPicPr>
        <p:blipFill rotWithShape="1">
          <a:blip r:embed="rId2"/>
          <a:srcRect l="24605" t="26667" r="68666" b="32083"/>
          <a:stretch/>
        </p:blipFill>
        <p:spPr>
          <a:xfrm>
            <a:off x="5146766" y="2365883"/>
            <a:ext cx="378823" cy="431074"/>
          </a:xfrm>
          <a:prstGeom prst="rect">
            <a:avLst/>
          </a:prstGeom>
        </p:spPr>
      </p:pic>
    </p:spTree>
    <p:extLst>
      <p:ext uri="{BB962C8B-B14F-4D97-AF65-F5344CB8AC3E}">
        <p14:creationId xmlns:p14="http://schemas.microsoft.com/office/powerpoint/2010/main" val="3700081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2"/>
          <p:cNvSpPr txBox="1">
            <a:spLocks/>
          </p:cNvSpPr>
          <p:nvPr/>
        </p:nvSpPr>
        <p:spPr>
          <a:xfrm>
            <a:off x="1621141" y="522586"/>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smtClean="0"/>
          </a:p>
          <a:p>
            <a:endParaRPr lang="en-US" sz="2400" dirty="0"/>
          </a:p>
          <a:p>
            <a:r>
              <a:rPr lang="en-US" sz="2400" dirty="0" err="1" smtClean="0"/>
              <a:t>En</a:t>
            </a:r>
            <a:r>
              <a:rPr lang="en-US" sz="2400" dirty="0" smtClean="0"/>
              <a:t> </a:t>
            </a:r>
            <a:r>
              <a:rPr lang="en-US" sz="2400" dirty="0" err="1"/>
              <a:t>este</a:t>
            </a:r>
            <a:r>
              <a:rPr lang="en-US" sz="2400" dirty="0"/>
              <a:t> </a:t>
            </a:r>
            <a:r>
              <a:rPr lang="en-US" sz="2400" dirty="0" err="1"/>
              <a:t>caso</a:t>
            </a:r>
            <a:r>
              <a:rPr lang="en-US" sz="2400" dirty="0"/>
              <a:t> le </a:t>
            </a:r>
            <a:r>
              <a:rPr lang="en-US" sz="2400" dirty="0" err="1"/>
              <a:t>estamos</a:t>
            </a:r>
            <a:r>
              <a:rPr lang="en-US" sz="2400" dirty="0"/>
              <a:t> </a:t>
            </a:r>
            <a:r>
              <a:rPr lang="en-US" sz="2400" dirty="0" err="1"/>
              <a:t>asignando</a:t>
            </a:r>
            <a:r>
              <a:rPr lang="en-US" sz="2400" dirty="0"/>
              <a:t> a        la </a:t>
            </a:r>
            <a:r>
              <a:rPr lang="en-US" sz="2400" dirty="0" err="1"/>
              <a:t>direccion</a:t>
            </a:r>
            <a:r>
              <a:rPr lang="en-US" sz="2400" dirty="0"/>
              <a:t> de </a:t>
            </a:r>
            <a:r>
              <a:rPr lang="en-US" sz="2400" dirty="0" err="1"/>
              <a:t>memoria</a:t>
            </a:r>
            <a:r>
              <a:rPr lang="en-US" sz="2400" dirty="0"/>
              <a:t> </a:t>
            </a:r>
            <a:r>
              <a:rPr lang="en-US" sz="2400" dirty="0" smtClean="0"/>
              <a:t>de    .  .Como </a:t>
            </a:r>
            <a:r>
              <a:rPr lang="en-US" sz="2400" dirty="0"/>
              <a:t>x </a:t>
            </a:r>
            <a:r>
              <a:rPr lang="en-US" sz="2400" dirty="0" err="1"/>
              <a:t>es</a:t>
            </a:r>
            <a:r>
              <a:rPr lang="en-US" sz="2400" dirty="0"/>
              <a:t> un </a:t>
            </a:r>
            <a:r>
              <a:rPr lang="en-US" sz="2400" dirty="0" err="1"/>
              <a:t>lvalue</a:t>
            </a:r>
            <a:r>
              <a:rPr lang="en-US" sz="2400" dirty="0"/>
              <a:t> </a:t>
            </a:r>
            <a:r>
              <a:rPr lang="en-US" sz="2400" dirty="0" err="1"/>
              <a:t>podemos</a:t>
            </a:r>
            <a:r>
              <a:rPr lang="en-US" sz="2400" dirty="0"/>
              <a:t> </a:t>
            </a:r>
            <a:r>
              <a:rPr lang="en-US" sz="2400" dirty="0" err="1" smtClean="0"/>
              <a:t>acceder</a:t>
            </a:r>
            <a:r>
              <a:rPr lang="en-US" sz="2400" dirty="0" smtClean="0"/>
              <a:t> </a:t>
            </a:r>
            <a:r>
              <a:rPr lang="en-US" sz="2400" dirty="0"/>
              <a:t>a </a:t>
            </a:r>
            <a:r>
              <a:rPr lang="en-US" sz="2400" dirty="0" err="1"/>
              <a:t>su</a:t>
            </a:r>
            <a:r>
              <a:rPr lang="en-US" sz="2400" dirty="0"/>
              <a:t> </a:t>
            </a:r>
            <a:r>
              <a:rPr lang="en-US" sz="2400" dirty="0" err="1"/>
              <a:t>direccion</a:t>
            </a:r>
            <a:r>
              <a:rPr lang="en-US" sz="2400" dirty="0"/>
              <a:t> de </a:t>
            </a:r>
            <a:r>
              <a:rPr lang="en-US" sz="2400" dirty="0" err="1"/>
              <a:t>memoria</a:t>
            </a:r>
            <a:r>
              <a:rPr lang="en-US" sz="2400" dirty="0"/>
              <a:t> a </a:t>
            </a:r>
            <a:r>
              <a:rPr lang="en-US" sz="2400" dirty="0" err="1"/>
              <a:t>traves</a:t>
            </a:r>
            <a:r>
              <a:rPr lang="en-US" sz="2400" dirty="0"/>
              <a:t> del </a:t>
            </a:r>
            <a:r>
              <a:rPr lang="en-US" sz="2400" dirty="0" err="1" smtClean="0"/>
              <a:t>operador</a:t>
            </a:r>
            <a:r>
              <a:rPr lang="en-US" sz="2400" dirty="0" smtClean="0"/>
              <a:t>      , que </a:t>
            </a:r>
            <a:r>
              <a:rPr lang="en-US" sz="2400" dirty="0" err="1" smtClean="0"/>
              <a:t>toma</a:t>
            </a:r>
            <a:r>
              <a:rPr lang="en-US" sz="2400" dirty="0" smtClean="0"/>
              <a:t> un </a:t>
            </a:r>
            <a:r>
              <a:rPr lang="en-US" sz="2400" dirty="0" err="1" smtClean="0"/>
              <a:t>argumento</a:t>
            </a:r>
            <a:r>
              <a:rPr lang="en-US" sz="2400" dirty="0" smtClean="0"/>
              <a:t> </a:t>
            </a:r>
            <a:r>
              <a:rPr lang="en-US" sz="2400" dirty="0" err="1" smtClean="0"/>
              <a:t>lvalue</a:t>
            </a:r>
            <a:r>
              <a:rPr lang="en-US" sz="2400" dirty="0" smtClean="0"/>
              <a:t> y DEVUELVE UN RVALUE.</a:t>
            </a:r>
          </a:p>
          <a:p>
            <a:endParaRPr lang="en-US" sz="2400" dirty="0"/>
          </a:p>
          <a:p>
            <a:endParaRPr lang="en-US" sz="2400" dirty="0"/>
          </a:p>
          <a:p>
            <a:endParaRPr lang="en-US" sz="2400" dirty="0" smtClean="0"/>
          </a:p>
          <a:p>
            <a:endParaRPr lang="en-US" sz="2400" dirty="0" smtClean="0"/>
          </a:p>
          <a:p>
            <a:endParaRPr lang="en-US" sz="2400" b="1" i="1" dirty="0"/>
          </a:p>
          <a:p>
            <a:endParaRPr lang="es-ES" sz="2400" dirty="0" smtClean="0"/>
          </a:p>
          <a:p>
            <a:endParaRPr lang="en-US" sz="2400" b="1" i="1" dirty="0" smtClean="0"/>
          </a:p>
        </p:txBody>
      </p:sp>
      <p:pic>
        <p:nvPicPr>
          <p:cNvPr id="5" name="Imagen 4"/>
          <p:cNvPicPr>
            <a:picLocks noChangeAspect="1"/>
          </p:cNvPicPr>
          <p:nvPr/>
        </p:nvPicPr>
        <p:blipFill>
          <a:blip r:embed="rId2"/>
          <a:stretch>
            <a:fillRect/>
          </a:stretch>
        </p:blipFill>
        <p:spPr>
          <a:xfrm>
            <a:off x="3965200" y="4427740"/>
            <a:ext cx="3154057" cy="624860"/>
          </a:xfrm>
          <a:prstGeom prst="rect">
            <a:avLst/>
          </a:prstGeom>
        </p:spPr>
      </p:pic>
      <p:pic>
        <p:nvPicPr>
          <p:cNvPr id="6" name="Imagen 5"/>
          <p:cNvPicPr>
            <a:picLocks noChangeAspect="1"/>
          </p:cNvPicPr>
          <p:nvPr/>
        </p:nvPicPr>
        <p:blipFill rotWithShape="1">
          <a:blip r:embed="rId2"/>
          <a:srcRect l="40209" t="27537" r="47757" b="9289"/>
          <a:stretch/>
        </p:blipFill>
        <p:spPr>
          <a:xfrm>
            <a:off x="7334792" y="1802703"/>
            <a:ext cx="325821" cy="338853"/>
          </a:xfrm>
          <a:prstGeom prst="rect">
            <a:avLst/>
          </a:prstGeom>
        </p:spPr>
      </p:pic>
      <p:pic>
        <p:nvPicPr>
          <p:cNvPr id="7" name="Imagen 6"/>
          <p:cNvPicPr>
            <a:picLocks noChangeAspect="1"/>
          </p:cNvPicPr>
          <p:nvPr/>
        </p:nvPicPr>
        <p:blipFill rotWithShape="1">
          <a:blip r:embed="rId3"/>
          <a:srcRect l="25346" t="27775" r="68666" b="32083"/>
          <a:stretch/>
        </p:blipFill>
        <p:spPr>
          <a:xfrm>
            <a:off x="3444756" y="2141556"/>
            <a:ext cx="337075" cy="419490"/>
          </a:xfrm>
          <a:prstGeom prst="rect">
            <a:avLst/>
          </a:prstGeom>
        </p:spPr>
      </p:pic>
      <p:pic>
        <p:nvPicPr>
          <p:cNvPr id="8" name="Imagen 7"/>
          <p:cNvPicPr>
            <a:picLocks noChangeAspect="1"/>
          </p:cNvPicPr>
          <p:nvPr/>
        </p:nvPicPr>
        <p:blipFill rotWithShape="1">
          <a:blip r:embed="rId2"/>
          <a:srcRect l="71370" t="20235" r="20791" b="15463"/>
          <a:stretch/>
        </p:blipFill>
        <p:spPr>
          <a:xfrm>
            <a:off x="8268789" y="2619856"/>
            <a:ext cx="313508" cy="509452"/>
          </a:xfrm>
          <a:prstGeom prst="rect">
            <a:avLst/>
          </a:prstGeom>
        </p:spPr>
      </p:pic>
    </p:spTree>
    <p:extLst>
      <p:ext uri="{BB962C8B-B14F-4D97-AF65-F5344CB8AC3E}">
        <p14:creationId xmlns:p14="http://schemas.microsoft.com/office/powerpoint/2010/main" val="938535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1621141" y="522586"/>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smtClean="0"/>
          </a:p>
          <a:p>
            <a:endParaRPr lang="en-US" sz="2400" dirty="0" smtClean="0"/>
          </a:p>
          <a:p>
            <a:endParaRPr lang="en-US" sz="2400" b="1" i="1" dirty="0"/>
          </a:p>
          <a:p>
            <a:endParaRPr lang="es-ES" sz="2400" dirty="0" smtClean="0"/>
          </a:p>
          <a:p>
            <a:endParaRPr lang="en-US" sz="2400" b="1" i="1" dirty="0" smtClean="0"/>
          </a:p>
        </p:txBody>
      </p:sp>
      <p:sp>
        <p:nvSpPr>
          <p:cNvPr id="6" name="Marcador de contenido 2"/>
          <p:cNvSpPr txBox="1">
            <a:spLocks/>
          </p:cNvSpPr>
          <p:nvPr/>
        </p:nvSpPr>
        <p:spPr>
          <a:xfrm>
            <a:off x="1773541" y="674986"/>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err="1" smtClean="0"/>
              <a:t>En</a:t>
            </a:r>
            <a:r>
              <a:rPr lang="en-US" sz="2400" dirty="0" smtClean="0"/>
              <a:t> </a:t>
            </a:r>
            <a:r>
              <a:rPr lang="en-US" sz="2400" dirty="0" err="1"/>
              <a:t>c++</a:t>
            </a:r>
            <a:r>
              <a:rPr lang="en-US" sz="2400" dirty="0"/>
              <a:t> </a:t>
            </a:r>
            <a:r>
              <a:rPr lang="en-US" sz="2400" b="1" i="1" dirty="0"/>
              <a:t>no</a:t>
            </a:r>
            <a:r>
              <a:rPr lang="en-US" sz="2400" dirty="0"/>
              <a:t> </a:t>
            </a:r>
            <a:r>
              <a:rPr lang="en-US" sz="2400" dirty="0" err="1"/>
              <a:t>podemos</a:t>
            </a:r>
            <a:r>
              <a:rPr lang="en-US" sz="2400" dirty="0"/>
              <a:t> </a:t>
            </a:r>
            <a:r>
              <a:rPr lang="en-US" sz="2400" dirty="0" err="1"/>
              <a:t>hacer</a:t>
            </a:r>
            <a:r>
              <a:rPr lang="en-US" sz="2400" dirty="0"/>
              <a:t> lo </a:t>
            </a:r>
            <a:r>
              <a:rPr lang="en-US" sz="2400" dirty="0" err="1" smtClean="0"/>
              <a:t>siguiente</a:t>
            </a:r>
            <a:r>
              <a:rPr lang="en-US" sz="2400" dirty="0" smtClean="0"/>
              <a:t> </a:t>
            </a:r>
            <a:r>
              <a:rPr lang="en-US" sz="2400" dirty="0" err="1" smtClean="0"/>
              <a:t>ya</a:t>
            </a:r>
            <a:r>
              <a:rPr lang="en-US" sz="2400" dirty="0" smtClean="0"/>
              <a:t> que </a:t>
            </a:r>
            <a:r>
              <a:rPr lang="en-US" sz="2400" dirty="0" err="1" smtClean="0"/>
              <a:t>como</a:t>
            </a:r>
            <a:r>
              <a:rPr lang="en-US" sz="2400" dirty="0" smtClean="0"/>
              <a:t> un </a:t>
            </a:r>
            <a:r>
              <a:rPr lang="en-US" sz="2400" dirty="0" err="1" smtClean="0"/>
              <a:t>rvalue</a:t>
            </a:r>
            <a:r>
              <a:rPr lang="en-US" sz="2400" dirty="0" smtClean="0"/>
              <a:t> no </a:t>
            </a:r>
            <a:r>
              <a:rPr lang="en-US" sz="2400" dirty="0" err="1" smtClean="0"/>
              <a:t>tiene</a:t>
            </a:r>
            <a:r>
              <a:rPr lang="en-US" sz="2400" dirty="0" smtClean="0"/>
              <a:t> </a:t>
            </a:r>
            <a:r>
              <a:rPr lang="en-US" sz="2400" dirty="0" err="1" smtClean="0"/>
              <a:t>una</a:t>
            </a:r>
            <a:r>
              <a:rPr lang="en-US" sz="2400" dirty="0" smtClean="0"/>
              <a:t> </a:t>
            </a:r>
            <a:r>
              <a:rPr lang="en-US" sz="2400" dirty="0" err="1" smtClean="0"/>
              <a:t>direccion</a:t>
            </a:r>
            <a:r>
              <a:rPr lang="en-US" sz="2400" dirty="0" smtClean="0"/>
              <a:t> de </a:t>
            </a:r>
            <a:r>
              <a:rPr lang="en-US" sz="2400" dirty="0" err="1" smtClean="0"/>
              <a:t>memoria</a:t>
            </a:r>
            <a:r>
              <a:rPr lang="en-US" sz="2400" dirty="0" smtClean="0"/>
              <a:t> </a:t>
            </a:r>
            <a:r>
              <a:rPr lang="en-US" sz="2400" dirty="0" err="1" smtClean="0"/>
              <a:t>especifica</a:t>
            </a:r>
            <a:r>
              <a:rPr lang="en-US" sz="2400" dirty="0" smtClean="0"/>
              <a:t> </a:t>
            </a:r>
            <a:r>
              <a:rPr lang="en-US" sz="2400" dirty="0" err="1" smtClean="0"/>
              <a:t>estamos</a:t>
            </a:r>
            <a:r>
              <a:rPr lang="en-US" sz="2400" dirty="0" smtClean="0"/>
              <a:t> </a:t>
            </a:r>
            <a:r>
              <a:rPr lang="en-US" sz="2400" dirty="0" err="1" smtClean="0"/>
              <a:t>asignando</a:t>
            </a:r>
            <a:r>
              <a:rPr lang="en-US" sz="2400" dirty="0" smtClean="0"/>
              <a:t>      a </a:t>
            </a:r>
            <a:r>
              <a:rPr lang="en-US" sz="2400" dirty="0" err="1" smtClean="0"/>
              <a:t>ningun</a:t>
            </a:r>
            <a:r>
              <a:rPr lang="en-US" sz="2400" dirty="0" smtClean="0"/>
              <a:t> </a:t>
            </a:r>
            <a:r>
              <a:rPr lang="en-US" sz="2400" dirty="0" err="1" smtClean="0"/>
              <a:t>lugar</a:t>
            </a:r>
            <a:r>
              <a:rPr lang="en-US" sz="2400" dirty="0" smtClean="0"/>
              <a:t>.</a:t>
            </a:r>
            <a:endParaRPr lang="en-US" sz="2400" dirty="0"/>
          </a:p>
          <a:p>
            <a:endParaRPr lang="en-US" sz="2400" dirty="0"/>
          </a:p>
          <a:p>
            <a:endParaRPr lang="en-US" sz="2400" dirty="0" smtClean="0"/>
          </a:p>
          <a:p>
            <a:endParaRPr lang="en-US" sz="2400" dirty="0"/>
          </a:p>
          <a:p>
            <a:r>
              <a:rPr lang="en-US" sz="2400" dirty="0" smtClean="0"/>
              <a:t>Este </a:t>
            </a:r>
            <a:r>
              <a:rPr lang="en-US" sz="2400" dirty="0" err="1" smtClean="0"/>
              <a:t>ejemplo</a:t>
            </a:r>
            <a:r>
              <a:rPr lang="en-US" sz="2400" dirty="0" smtClean="0"/>
              <a:t> </a:t>
            </a:r>
            <a:r>
              <a:rPr lang="en-US" sz="2400" dirty="0" err="1" smtClean="0"/>
              <a:t>tampoco</a:t>
            </a:r>
            <a:r>
              <a:rPr lang="en-US" sz="2400" dirty="0" smtClean="0"/>
              <a:t> </a:t>
            </a:r>
            <a:r>
              <a:rPr lang="en-US" sz="2400" dirty="0" err="1" smtClean="0"/>
              <a:t>es</a:t>
            </a:r>
            <a:r>
              <a:rPr lang="en-US" sz="2400" dirty="0" smtClean="0"/>
              <a:t> </a:t>
            </a:r>
            <a:r>
              <a:rPr lang="en-US" sz="2400" dirty="0" err="1" smtClean="0"/>
              <a:t>posible</a:t>
            </a:r>
            <a:r>
              <a:rPr lang="en-US" sz="2400" dirty="0" smtClean="0"/>
              <a:t>:</a:t>
            </a:r>
          </a:p>
        </p:txBody>
      </p:sp>
      <p:pic>
        <p:nvPicPr>
          <p:cNvPr id="7" name="Imagen 6"/>
          <p:cNvPicPr>
            <a:picLocks noChangeAspect="1"/>
          </p:cNvPicPr>
          <p:nvPr/>
        </p:nvPicPr>
        <p:blipFill rotWithShape="1">
          <a:blip r:embed="rId2"/>
          <a:srcRect t="8667" b="10441"/>
          <a:stretch/>
        </p:blipFill>
        <p:spPr>
          <a:xfrm>
            <a:off x="1931826" y="4708238"/>
            <a:ext cx="4272968" cy="457201"/>
          </a:xfrm>
          <a:prstGeom prst="rect">
            <a:avLst/>
          </a:prstGeom>
        </p:spPr>
      </p:pic>
      <p:pic>
        <p:nvPicPr>
          <p:cNvPr id="8" name="Imagen 7"/>
          <p:cNvPicPr>
            <a:picLocks noChangeAspect="1"/>
          </p:cNvPicPr>
          <p:nvPr/>
        </p:nvPicPr>
        <p:blipFill>
          <a:blip r:embed="rId3"/>
          <a:stretch>
            <a:fillRect/>
          </a:stretch>
        </p:blipFill>
        <p:spPr>
          <a:xfrm>
            <a:off x="1931826" y="5382517"/>
            <a:ext cx="6343612" cy="353514"/>
          </a:xfrm>
          <a:prstGeom prst="rect">
            <a:avLst/>
          </a:prstGeom>
        </p:spPr>
      </p:pic>
      <p:pic>
        <p:nvPicPr>
          <p:cNvPr id="10" name="Imagen 9"/>
          <p:cNvPicPr>
            <a:picLocks noChangeAspect="1"/>
          </p:cNvPicPr>
          <p:nvPr/>
        </p:nvPicPr>
        <p:blipFill>
          <a:blip r:embed="rId4"/>
          <a:stretch>
            <a:fillRect/>
          </a:stretch>
        </p:blipFill>
        <p:spPr>
          <a:xfrm>
            <a:off x="1931826" y="2235068"/>
            <a:ext cx="3081488" cy="750099"/>
          </a:xfrm>
          <a:prstGeom prst="rect">
            <a:avLst/>
          </a:prstGeom>
        </p:spPr>
      </p:pic>
      <p:pic>
        <p:nvPicPr>
          <p:cNvPr id="11" name="Imagen 10"/>
          <p:cNvPicPr>
            <a:picLocks noChangeAspect="1"/>
          </p:cNvPicPr>
          <p:nvPr/>
        </p:nvPicPr>
        <p:blipFill>
          <a:blip r:embed="rId5"/>
          <a:stretch>
            <a:fillRect/>
          </a:stretch>
        </p:blipFill>
        <p:spPr>
          <a:xfrm>
            <a:off x="1931826" y="3195066"/>
            <a:ext cx="6938672" cy="378473"/>
          </a:xfrm>
          <a:prstGeom prst="rect">
            <a:avLst/>
          </a:prstGeom>
        </p:spPr>
      </p:pic>
      <p:pic>
        <p:nvPicPr>
          <p:cNvPr id="12" name="Imagen 11"/>
          <p:cNvPicPr>
            <a:picLocks noChangeAspect="1"/>
          </p:cNvPicPr>
          <p:nvPr/>
        </p:nvPicPr>
        <p:blipFill rotWithShape="1">
          <a:blip r:embed="rId6"/>
          <a:srcRect l="40209" t="27537" r="47757" b="9289"/>
          <a:stretch/>
        </p:blipFill>
        <p:spPr>
          <a:xfrm>
            <a:off x="4940721" y="1650589"/>
            <a:ext cx="325821" cy="338853"/>
          </a:xfrm>
          <a:prstGeom prst="rect">
            <a:avLst/>
          </a:prstGeom>
        </p:spPr>
      </p:pic>
    </p:spTree>
    <p:extLst>
      <p:ext uri="{BB962C8B-B14F-4D97-AF65-F5344CB8AC3E}">
        <p14:creationId xmlns:p14="http://schemas.microsoft.com/office/powerpoint/2010/main" val="445430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27909" y="91441"/>
            <a:ext cx="9945349" cy="1754326"/>
          </a:xfrm>
          <a:prstGeom prst="rect">
            <a:avLst/>
          </a:prstGeom>
          <a:noFill/>
        </p:spPr>
        <p:txBody>
          <a:bodyPr wrap="square" rtlCol="0">
            <a:spAutoFit/>
          </a:bodyPr>
          <a:lstStyle/>
          <a:p>
            <a:r>
              <a:rPr lang="en-US" sz="5400" b="1" dirty="0" smtClean="0">
                <a:solidFill>
                  <a:srgbClr val="C00000"/>
                </a:solidFill>
              </a:rPr>
              <a:t>FUNCIONES QUE DEVUELVEN LVALUES Y RVALUES</a:t>
            </a:r>
            <a:endParaRPr lang="en-US" sz="5400" b="1" dirty="0">
              <a:solidFill>
                <a:srgbClr val="C00000"/>
              </a:solidFill>
            </a:endParaRPr>
          </a:p>
        </p:txBody>
      </p:sp>
      <p:sp>
        <p:nvSpPr>
          <p:cNvPr id="5" name="Marcador de contenido 2"/>
          <p:cNvSpPr txBox="1">
            <a:spLocks/>
          </p:cNvSpPr>
          <p:nvPr/>
        </p:nvSpPr>
        <p:spPr>
          <a:xfrm>
            <a:off x="1629850" y="674986"/>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a:p>
          <a:p>
            <a:endParaRPr lang="en-US" sz="2400" dirty="0" smtClean="0"/>
          </a:p>
          <a:p>
            <a:r>
              <a:rPr lang="en-US" sz="2400" dirty="0" err="1" smtClean="0"/>
              <a:t>Una</a:t>
            </a:r>
            <a:r>
              <a:rPr lang="en-US" sz="2400" dirty="0" smtClean="0"/>
              <a:t> </a:t>
            </a:r>
            <a:r>
              <a:rPr lang="en-US" sz="2400" dirty="0" err="1" smtClean="0"/>
              <a:t>funcion</a:t>
            </a:r>
            <a:r>
              <a:rPr lang="en-US" sz="2400" dirty="0" smtClean="0"/>
              <a:t> que no </a:t>
            </a:r>
            <a:r>
              <a:rPr lang="en-US" sz="2400" dirty="0" err="1" smtClean="0"/>
              <a:t>devuelva</a:t>
            </a:r>
            <a:r>
              <a:rPr lang="en-US" sz="2400" dirty="0" smtClean="0"/>
              <a:t> </a:t>
            </a:r>
            <a:r>
              <a:rPr lang="en-US" sz="2400" dirty="0" err="1" smtClean="0"/>
              <a:t>una</a:t>
            </a:r>
            <a:r>
              <a:rPr lang="en-US" sz="2400" dirty="0" smtClean="0"/>
              <a:t> </a:t>
            </a:r>
            <a:r>
              <a:rPr lang="en-US" sz="2400" dirty="0" err="1" smtClean="0"/>
              <a:t>referencia</a:t>
            </a:r>
            <a:r>
              <a:rPr lang="en-US" sz="2400" dirty="0" smtClean="0"/>
              <a:t> </a:t>
            </a:r>
            <a:r>
              <a:rPr lang="en-US" sz="2400" dirty="0" err="1" smtClean="0"/>
              <a:t>devuelve</a:t>
            </a:r>
            <a:r>
              <a:rPr lang="en-US" sz="2400" dirty="0" smtClean="0"/>
              <a:t> un </a:t>
            </a:r>
            <a:r>
              <a:rPr lang="en-US" sz="2400" dirty="0" err="1" smtClean="0"/>
              <a:t>rvalue</a:t>
            </a:r>
            <a:r>
              <a:rPr lang="en-US" sz="2400" dirty="0" smtClean="0"/>
              <a:t>.</a:t>
            </a:r>
            <a:endParaRPr lang="en-US" sz="2400" dirty="0"/>
          </a:p>
        </p:txBody>
      </p:sp>
      <p:pic>
        <p:nvPicPr>
          <p:cNvPr id="6" name="Imagen 5"/>
          <p:cNvPicPr>
            <a:picLocks noChangeAspect="1"/>
          </p:cNvPicPr>
          <p:nvPr/>
        </p:nvPicPr>
        <p:blipFill>
          <a:blip r:embed="rId2"/>
          <a:stretch>
            <a:fillRect/>
          </a:stretch>
        </p:blipFill>
        <p:spPr>
          <a:xfrm>
            <a:off x="1629849" y="3041181"/>
            <a:ext cx="2863773" cy="1899133"/>
          </a:xfrm>
          <a:prstGeom prst="rect">
            <a:avLst/>
          </a:prstGeom>
        </p:spPr>
      </p:pic>
      <p:pic>
        <p:nvPicPr>
          <p:cNvPr id="7" name="Imagen 6"/>
          <p:cNvPicPr>
            <a:picLocks noChangeAspect="1"/>
          </p:cNvPicPr>
          <p:nvPr/>
        </p:nvPicPr>
        <p:blipFill>
          <a:blip r:embed="rId3"/>
          <a:stretch>
            <a:fillRect/>
          </a:stretch>
        </p:blipFill>
        <p:spPr>
          <a:xfrm>
            <a:off x="1629849" y="5225136"/>
            <a:ext cx="6938672" cy="378473"/>
          </a:xfrm>
          <a:prstGeom prst="rect">
            <a:avLst/>
          </a:prstGeom>
        </p:spPr>
      </p:pic>
    </p:spTree>
    <p:extLst>
      <p:ext uri="{BB962C8B-B14F-4D97-AF65-F5344CB8AC3E}">
        <p14:creationId xmlns:p14="http://schemas.microsoft.com/office/powerpoint/2010/main" val="2489970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smtClean="0"/>
              <a:t>Para </a:t>
            </a:r>
            <a:r>
              <a:rPr lang="en-US" sz="2400" dirty="0" err="1" smtClean="0"/>
              <a:t>declarar</a:t>
            </a:r>
            <a:r>
              <a:rPr lang="en-US" sz="2400" dirty="0" smtClean="0"/>
              <a:t> </a:t>
            </a:r>
            <a:r>
              <a:rPr lang="en-US" sz="2400" dirty="0" err="1" smtClean="0"/>
              <a:t>una</a:t>
            </a:r>
            <a:r>
              <a:rPr lang="en-US" sz="2400" dirty="0" smtClean="0"/>
              <a:t> </a:t>
            </a:r>
            <a:r>
              <a:rPr lang="en-US" sz="2400" dirty="0" err="1" smtClean="0"/>
              <a:t>funcion</a:t>
            </a:r>
            <a:r>
              <a:rPr lang="en-US" sz="2400" dirty="0" smtClean="0"/>
              <a:t> que </a:t>
            </a:r>
            <a:r>
              <a:rPr lang="en-US" sz="2400" dirty="0" err="1" smtClean="0"/>
              <a:t>devuelve</a:t>
            </a:r>
            <a:r>
              <a:rPr lang="en-US" sz="2400" dirty="0" smtClean="0"/>
              <a:t> </a:t>
            </a:r>
            <a:r>
              <a:rPr lang="en-US" sz="2400" dirty="0" err="1" smtClean="0"/>
              <a:t>una</a:t>
            </a:r>
            <a:r>
              <a:rPr lang="en-US" sz="2400" dirty="0" smtClean="0"/>
              <a:t> </a:t>
            </a:r>
            <a:r>
              <a:rPr lang="en-US" sz="2400" dirty="0" err="1" smtClean="0"/>
              <a:t>referencia</a:t>
            </a:r>
            <a:r>
              <a:rPr lang="en-US" sz="2400" dirty="0" smtClean="0"/>
              <a:t> </a:t>
            </a:r>
            <a:r>
              <a:rPr lang="en-US" sz="2400" dirty="0" err="1" smtClean="0"/>
              <a:t>es</a:t>
            </a:r>
            <a:r>
              <a:rPr lang="en-US" sz="2400" dirty="0" smtClean="0"/>
              <a:t> </a:t>
            </a:r>
            <a:r>
              <a:rPr lang="en-US" sz="2400" dirty="0" err="1" smtClean="0"/>
              <a:t>necesario</a:t>
            </a:r>
            <a:r>
              <a:rPr lang="en-US" sz="2400" dirty="0" smtClean="0"/>
              <a:t> </a:t>
            </a:r>
            <a:r>
              <a:rPr lang="en-US" sz="2400" dirty="0" err="1" smtClean="0"/>
              <a:t>especificarlo</a:t>
            </a:r>
            <a:r>
              <a:rPr lang="en-US" sz="2400" dirty="0" smtClean="0"/>
              <a:t> </a:t>
            </a:r>
            <a:r>
              <a:rPr lang="en-US" sz="2400" dirty="0" err="1" smtClean="0"/>
              <a:t>como</a:t>
            </a:r>
            <a:r>
              <a:rPr lang="en-US" sz="2400" dirty="0" smtClean="0"/>
              <a:t> se </a:t>
            </a:r>
            <a:r>
              <a:rPr lang="en-US" sz="2400" dirty="0" err="1" smtClean="0"/>
              <a:t>muestra</a:t>
            </a:r>
            <a:r>
              <a:rPr lang="en-US" sz="2400" dirty="0" smtClean="0"/>
              <a:t> a </a:t>
            </a:r>
            <a:r>
              <a:rPr lang="en-US" sz="2400" dirty="0" err="1" smtClean="0"/>
              <a:t>continuacion</a:t>
            </a:r>
            <a:r>
              <a:rPr lang="en-US" sz="2400" dirty="0" smtClean="0"/>
              <a:t> </a:t>
            </a:r>
            <a:r>
              <a:rPr lang="en-US" sz="2400" dirty="0" err="1" smtClean="0"/>
              <a:t>en</a:t>
            </a:r>
            <a:r>
              <a:rPr lang="en-US" sz="2400" dirty="0" smtClean="0"/>
              <a:t> el </a:t>
            </a:r>
            <a:r>
              <a:rPr lang="en-US" sz="2400" dirty="0" err="1" smtClean="0"/>
              <a:t>ejemplo</a:t>
            </a:r>
            <a:r>
              <a:rPr lang="en-US" sz="2400" dirty="0" smtClean="0"/>
              <a:t>:</a:t>
            </a:r>
          </a:p>
          <a:p>
            <a:r>
              <a:rPr lang="en-US" sz="2400" dirty="0" smtClean="0"/>
              <a:t>                                          </a:t>
            </a:r>
            <a:r>
              <a:rPr lang="en-US" sz="2400" dirty="0" err="1" smtClean="0"/>
              <a:t>En</a:t>
            </a:r>
            <a:r>
              <a:rPr lang="en-US" sz="2400" dirty="0" smtClean="0"/>
              <a:t> </a:t>
            </a:r>
            <a:r>
              <a:rPr lang="en-US" sz="2400" dirty="0" err="1" smtClean="0"/>
              <a:t>este</a:t>
            </a:r>
            <a:r>
              <a:rPr lang="en-US" sz="2400" dirty="0" smtClean="0"/>
              <a:t> </a:t>
            </a:r>
            <a:r>
              <a:rPr lang="en-US" sz="2400" dirty="0" err="1" smtClean="0"/>
              <a:t>caso</a:t>
            </a:r>
            <a:r>
              <a:rPr lang="en-US" sz="2400" dirty="0" smtClean="0"/>
              <a:t> la </a:t>
            </a:r>
            <a:r>
              <a:rPr lang="en-US" sz="2400" dirty="0" err="1" smtClean="0"/>
              <a:t>funcion</a:t>
            </a:r>
            <a:endParaRPr lang="en-US" sz="2400" dirty="0" smtClean="0"/>
          </a:p>
          <a:p>
            <a:r>
              <a:rPr lang="en-US" sz="2400" dirty="0" smtClean="0"/>
              <a:t>                                          </a:t>
            </a:r>
            <a:r>
              <a:rPr lang="en-US" sz="2400" dirty="0" err="1" smtClean="0"/>
              <a:t>devuelve</a:t>
            </a:r>
            <a:r>
              <a:rPr lang="en-US" sz="2400" dirty="0" smtClean="0"/>
              <a:t> </a:t>
            </a:r>
            <a:r>
              <a:rPr lang="en-US" sz="2400" dirty="0" err="1" smtClean="0"/>
              <a:t>una</a:t>
            </a:r>
            <a:r>
              <a:rPr lang="en-US" sz="2400" dirty="0" smtClean="0"/>
              <a:t> </a:t>
            </a:r>
            <a:r>
              <a:rPr lang="en-US" sz="2400" dirty="0" err="1" smtClean="0"/>
              <a:t>referencia</a:t>
            </a:r>
            <a:r>
              <a:rPr lang="en-US" sz="2400" dirty="0" smtClean="0"/>
              <a:t> de </a:t>
            </a:r>
            <a:r>
              <a:rPr lang="en-US" sz="2400" dirty="0" err="1" smtClean="0"/>
              <a:t>tipo</a:t>
            </a:r>
            <a:r>
              <a:rPr lang="en-US" sz="2400" dirty="0" smtClean="0"/>
              <a:t> </a:t>
            </a:r>
          </a:p>
          <a:p>
            <a:r>
              <a:rPr lang="en-US" sz="2400" dirty="0"/>
              <a:t> </a:t>
            </a:r>
            <a:r>
              <a:rPr lang="en-US" sz="2400" dirty="0" smtClean="0"/>
              <a:t>                                         </a:t>
            </a:r>
            <a:r>
              <a:rPr lang="en-US" sz="2400" dirty="0" err="1" smtClean="0"/>
              <a:t>entero</a:t>
            </a:r>
            <a:r>
              <a:rPr lang="en-US" sz="2400" dirty="0" smtClean="0"/>
              <a:t>, </a:t>
            </a:r>
            <a:r>
              <a:rPr lang="en-US" sz="2400" dirty="0" err="1" smtClean="0"/>
              <a:t>una</a:t>
            </a:r>
            <a:r>
              <a:rPr lang="en-US" sz="2400" dirty="0" smtClean="0"/>
              <a:t> </a:t>
            </a:r>
            <a:r>
              <a:rPr lang="en-US" sz="2400" dirty="0" err="1" smtClean="0"/>
              <a:t>referencia</a:t>
            </a:r>
            <a:r>
              <a:rPr lang="en-US" sz="2400" dirty="0" smtClean="0"/>
              <a:t> </a:t>
            </a:r>
            <a:r>
              <a:rPr lang="en-US" sz="2400" dirty="0" err="1" smtClean="0"/>
              <a:t>es</a:t>
            </a:r>
            <a:r>
              <a:rPr lang="en-US" sz="2400" dirty="0" smtClean="0"/>
              <a:t> </a:t>
            </a:r>
            <a:r>
              <a:rPr lang="en-US" sz="2400" dirty="0" err="1" smtClean="0"/>
              <a:t>algo</a:t>
            </a:r>
            <a:r>
              <a:rPr lang="en-US" sz="2400" dirty="0" smtClean="0"/>
              <a:t> que</a:t>
            </a:r>
          </a:p>
          <a:p>
            <a:r>
              <a:rPr lang="en-US" sz="2400" dirty="0"/>
              <a:t> </a:t>
            </a:r>
            <a:r>
              <a:rPr lang="en-US" sz="2400" dirty="0" smtClean="0"/>
              <a:t>                                         </a:t>
            </a:r>
            <a:r>
              <a:rPr lang="en-US" sz="2400" dirty="0" err="1" smtClean="0"/>
              <a:t>apunta</a:t>
            </a:r>
            <a:r>
              <a:rPr lang="en-US" sz="2400" dirty="0" smtClean="0"/>
              <a:t> a </a:t>
            </a:r>
            <a:r>
              <a:rPr lang="en-US" sz="2400" dirty="0" err="1" smtClean="0"/>
              <a:t>una</a:t>
            </a:r>
            <a:r>
              <a:rPr lang="en-US" sz="2400" dirty="0" smtClean="0"/>
              <a:t> </a:t>
            </a:r>
            <a:r>
              <a:rPr lang="en-US" sz="2400" dirty="0" err="1" smtClean="0"/>
              <a:t>direccion</a:t>
            </a:r>
            <a:r>
              <a:rPr lang="en-US" sz="2400" dirty="0" smtClean="0"/>
              <a:t> de </a:t>
            </a:r>
            <a:r>
              <a:rPr lang="en-US" sz="2400" dirty="0" err="1" smtClean="0"/>
              <a:t>memoria</a:t>
            </a:r>
            <a:endParaRPr lang="en-US" sz="2400" dirty="0" smtClean="0"/>
          </a:p>
          <a:p>
            <a:r>
              <a:rPr lang="en-US" sz="2400" dirty="0"/>
              <a:t> </a:t>
            </a:r>
            <a:r>
              <a:rPr lang="en-US" sz="2400" dirty="0" smtClean="0"/>
              <a:t>                                         </a:t>
            </a:r>
            <a:r>
              <a:rPr lang="en-US" sz="2400" dirty="0" err="1" smtClean="0"/>
              <a:t>existente</a:t>
            </a:r>
            <a:r>
              <a:rPr lang="en-US" sz="2400" dirty="0" smtClean="0"/>
              <a:t>, </a:t>
            </a:r>
            <a:r>
              <a:rPr lang="en-US" sz="2400" dirty="0" err="1" smtClean="0"/>
              <a:t>En</a:t>
            </a:r>
            <a:r>
              <a:rPr lang="en-US" sz="2400" dirty="0" smtClean="0"/>
              <a:t> </a:t>
            </a:r>
            <a:r>
              <a:rPr lang="en-US" sz="2400" dirty="0" err="1" smtClean="0"/>
              <a:t>este</a:t>
            </a:r>
            <a:r>
              <a:rPr lang="en-US" sz="2400" dirty="0" smtClean="0"/>
              <a:t> </a:t>
            </a:r>
            <a:r>
              <a:rPr lang="en-US" sz="2400" dirty="0" err="1" smtClean="0"/>
              <a:t>caso</a:t>
            </a:r>
            <a:r>
              <a:rPr lang="en-US" sz="2400" dirty="0" smtClean="0"/>
              <a:t> la variable           </a:t>
            </a:r>
          </a:p>
          <a:p>
            <a:endParaRPr lang="en-US" sz="2400" dirty="0" smtClean="0"/>
          </a:p>
          <a:p>
            <a:r>
              <a:rPr lang="en-US" sz="2400" dirty="0" smtClean="0"/>
              <a:t>y </a:t>
            </a:r>
            <a:r>
              <a:rPr lang="en-US" sz="2400" dirty="0" err="1" smtClean="0"/>
              <a:t>por</a:t>
            </a:r>
            <a:r>
              <a:rPr lang="en-US" sz="2400" dirty="0" smtClean="0"/>
              <a:t> </a:t>
            </a:r>
            <a:r>
              <a:rPr lang="en-US" sz="2400" dirty="0" err="1" smtClean="0"/>
              <a:t>tanto</a:t>
            </a:r>
            <a:r>
              <a:rPr lang="en-US" sz="2400" dirty="0" smtClean="0"/>
              <a:t> </a:t>
            </a:r>
            <a:r>
              <a:rPr lang="en-US" sz="2400" dirty="0" err="1" smtClean="0"/>
              <a:t>es</a:t>
            </a:r>
            <a:r>
              <a:rPr lang="en-US" sz="2400" dirty="0" smtClean="0"/>
              <a:t> un </a:t>
            </a:r>
            <a:r>
              <a:rPr lang="en-US" sz="2400" dirty="0" err="1" smtClean="0"/>
              <a:t>lvalue</a:t>
            </a:r>
            <a:r>
              <a:rPr lang="en-US" sz="2400" dirty="0" smtClean="0"/>
              <a:t>. </a:t>
            </a:r>
            <a:r>
              <a:rPr lang="en-US" sz="2400" dirty="0" err="1" smtClean="0"/>
              <a:t>Por</a:t>
            </a:r>
            <a:r>
              <a:rPr lang="en-US" sz="2400" dirty="0" smtClean="0"/>
              <a:t> lo que la </a:t>
            </a:r>
            <a:r>
              <a:rPr lang="en-US" sz="2400" dirty="0" err="1" smtClean="0"/>
              <a:t>asignacion</a:t>
            </a:r>
            <a:r>
              <a:rPr lang="en-US" sz="2400" dirty="0" smtClean="0"/>
              <a:t> </a:t>
            </a:r>
            <a:r>
              <a:rPr lang="en-US" sz="2400" dirty="0" err="1" smtClean="0"/>
              <a:t>en</a:t>
            </a:r>
            <a:r>
              <a:rPr lang="en-US" sz="2400" dirty="0" smtClean="0"/>
              <a:t> el main </a:t>
            </a:r>
            <a:r>
              <a:rPr lang="en-US" sz="2400" dirty="0" err="1" smtClean="0"/>
              <a:t>es</a:t>
            </a:r>
            <a:r>
              <a:rPr lang="en-US" sz="2400" dirty="0" smtClean="0"/>
              <a:t> </a:t>
            </a:r>
            <a:r>
              <a:rPr lang="en-US" sz="2400" dirty="0" err="1" smtClean="0"/>
              <a:t>correcta</a:t>
            </a:r>
            <a:r>
              <a:rPr lang="en-US" sz="2400" dirty="0" smtClean="0"/>
              <a:t>.</a:t>
            </a:r>
          </a:p>
          <a:p>
            <a:endParaRPr lang="en-US" sz="2400" dirty="0"/>
          </a:p>
        </p:txBody>
      </p:sp>
      <p:pic>
        <p:nvPicPr>
          <p:cNvPr id="5" name="Imagen 4"/>
          <p:cNvPicPr>
            <a:picLocks noChangeAspect="1"/>
          </p:cNvPicPr>
          <p:nvPr/>
        </p:nvPicPr>
        <p:blipFill>
          <a:blip r:embed="rId2"/>
          <a:stretch>
            <a:fillRect/>
          </a:stretch>
        </p:blipFill>
        <p:spPr>
          <a:xfrm>
            <a:off x="1776548" y="2224263"/>
            <a:ext cx="3187338" cy="2784341"/>
          </a:xfrm>
          <a:prstGeom prst="rect">
            <a:avLst/>
          </a:prstGeom>
        </p:spPr>
      </p:pic>
      <p:pic>
        <p:nvPicPr>
          <p:cNvPr id="6" name="Imagen 5"/>
          <p:cNvPicPr>
            <a:picLocks noChangeAspect="1"/>
          </p:cNvPicPr>
          <p:nvPr/>
        </p:nvPicPr>
        <p:blipFill rotWithShape="1">
          <a:blip r:embed="rId2"/>
          <a:srcRect t="12695" r="21994" b="76515"/>
          <a:stretch/>
        </p:blipFill>
        <p:spPr>
          <a:xfrm>
            <a:off x="8891452" y="2224263"/>
            <a:ext cx="2486298" cy="300446"/>
          </a:xfrm>
          <a:prstGeom prst="rect">
            <a:avLst/>
          </a:prstGeom>
        </p:spPr>
      </p:pic>
      <p:pic>
        <p:nvPicPr>
          <p:cNvPr id="7" name="Imagen 6"/>
          <p:cNvPicPr>
            <a:picLocks noChangeAspect="1"/>
          </p:cNvPicPr>
          <p:nvPr/>
        </p:nvPicPr>
        <p:blipFill rotWithShape="1">
          <a:blip r:embed="rId2"/>
          <a:srcRect l="18170" t="3312" r="50273" b="88244"/>
          <a:stretch/>
        </p:blipFill>
        <p:spPr>
          <a:xfrm>
            <a:off x="10220169" y="4519748"/>
            <a:ext cx="1005840" cy="235131"/>
          </a:xfrm>
          <a:prstGeom prst="rect">
            <a:avLst/>
          </a:prstGeom>
        </p:spPr>
      </p:pic>
    </p:spTree>
    <p:extLst>
      <p:ext uri="{BB962C8B-B14F-4D97-AF65-F5344CB8AC3E}">
        <p14:creationId xmlns:p14="http://schemas.microsoft.com/office/powerpoint/2010/main" val="2493683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21344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smtClean="0"/>
          </a:p>
        </p:txBody>
      </p:sp>
      <p:sp>
        <p:nvSpPr>
          <p:cNvPr id="7" name="CuadroTexto 6"/>
          <p:cNvSpPr txBox="1"/>
          <p:nvPr/>
        </p:nvSpPr>
        <p:spPr>
          <a:xfrm>
            <a:off x="1629850" y="91442"/>
            <a:ext cx="9945349" cy="1569660"/>
          </a:xfrm>
          <a:prstGeom prst="rect">
            <a:avLst/>
          </a:prstGeom>
          <a:noFill/>
        </p:spPr>
        <p:txBody>
          <a:bodyPr wrap="square" rtlCol="0">
            <a:spAutoFit/>
          </a:bodyPr>
          <a:lstStyle/>
          <a:p>
            <a:r>
              <a:rPr lang="en-US" sz="4800" b="1" dirty="0" smtClean="0">
                <a:solidFill>
                  <a:srgbClr val="C00000"/>
                </a:solidFill>
              </a:rPr>
              <a:t>REFERENCIAS LVALUE (LVALUE REFERENCES)</a:t>
            </a:r>
            <a:endParaRPr lang="en-US" sz="4800" b="1" dirty="0">
              <a:solidFill>
                <a:srgbClr val="C00000"/>
              </a:solidFill>
            </a:endParaRPr>
          </a:p>
        </p:txBody>
      </p:sp>
      <p:sp>
        <p:nvSpPr>
          <p:cNvPr id="8" name="Marcador de contenido 2"/>
          <p:cNvSpPr txBox="1">
            <a:spLocks/>
          </p:cNvSpPr>
          <p:nvPr/>
        </p:nvSpPr>
        <p:spPr>
          <a:xfrm>
            <a:off x="1773541" y="674986"/>
            <a:ext cx="8946541" cy="576500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s-ES" sz="2400" dirty="0" smtClean="0"/>
          </a:p>
          <a:p>
            <a:endParaRPr lang="es-ES" sz="2400" dirty="0" smtClean="0"/>
          </a:p>
          <a:p>
            <a:r>
              <a:rPr lang="es-ES" sz="2400" dirty="0" smtClean="0"/>
              <a:t>Sabemos </a:t>
            </a:r>
            <a:r>
              <a:rPr lang="es-ES" sz="2400" dirty="0"/>
              <a:t>que una referencia debe apuntar a un objeto existente en una ubicación de memoria específica, es decir, un </a:t>
            </a:r>
            <a:r>
              <a:rPr lang="es-ES" sz="2400" dirty="0" smtClean="0"/>
              <a:t>LVALUE. EN EL EJEMPLO:</a:t>
            </a:r>
          </a:p>
          <a:p>
            <a:endParaRPr lang="es-ES" sz="2400" dirty="0"/>
          </a:p>
          <a:p>
            <a:endParaRPr lang="es-ES" sz="2400" dirty="0" smtClean="0"/>
          </a:p>
          <a:p>
            <a:r>
              <a:rPr lang="en-US" sz="2400" dirty="0" smtClean="0"/>
              <a:t>Se </a:t>
            </a:r>
            <a:r>
              <a:rPr lang="en-US" sz="2400" dirty="0" err="1" smtClean="0"/>
              <a:t>Esta</a:t>
            </a:r>
            <a:r>
              <a:rPr lang="en-US" sz="2400" dirty="0"/>
              <a:t> </a:t>
            </a:r>
            <a:r>
              <a:rPr lang="en-US" sz="2400" dirty="0" err="1" smtClean="0"/>
              <a:t>declarando</a:t>
            </a:r>
            <a:r>
              <a:rPr lang="en-US" sz="2400" dirty="0" smtClean="0"/>
              <a:t>          a </a:t>
            </a:r>
            <a:r>
              <a:rPr lang="en-US" sz="2400" dirty="0" err="1" smtClean="0"/>
              <a:t>partir</a:t>
            </a:r>
            <a:r>
              <a:rPr lang="en-US" sz="2400" dirty="0" smtClean="0"/>
              <a:t> del </a:t>
            </a:r>
            <a:r>
              <a:rPr lang="en-US" sz="2400" dirty="0" err="1" smtClean="0"/>
              <a:t>tipo</a:t>
            </a:r>
            <a:r>
              <a:rPr lang="en-US" sz="2400" dirty="0" smtClean="0"/>
              <a:t>          : </a:t>
            </a:r>
            <a:r>
              <a:rPr lang="en-US" sz="2400" dirty="0" err="1" smtClean="0"/>
              <a:t>una</a:t>
            </a:r>
            <a:r>
              <a:rPr lang="en-US" sz="2400" dirty="0" smtClean="0"/>
              <a:t> </a:t>
            </a:r>
            <a:r>
              <a:rPr lang="en-US" sz="2400" dirty="0" err="1" smtClean="0"/>
              <a:t>referencia</a:t>
            </a:r>
            <a:r>
              <a:rPr lang="en-US" sz="2400" dirty="0" smtClean="0"/>
              <a:t> a      . De </a:t>
            </a:r>
            <a:r>
              <a:rPr lang="en-US" sz="2400" dirty="0" err="1" smtClean="0"/>
              <a:t>esta</a:t>
            </a:r>
            <a:r>
              <a:rPr lang="en-US" sz="2400" dirty="0" smtClean="0"/>
              <a:t> forma </a:t>
            </a:r>
            <a:r>
              <a:rPr lang="en-US" sz="2400" dirty="0" err="1" smtClean="0"/>
              <a:t>podemos</a:t>
            </a:r>
            <a:r>
              <a:rPr lang="en-US" sz="2400" dirty="0" smtClean="0"/>
              <a:t> </a:t>
            </a:r>
            <a:r>
              <a:rPr lang="en-US" sz="2400" dirty="0" err="1" smtClean="0"/>
              <a:t>cambiar</a:t>
            </a:r>
            <a:r>
              <a:rPr lang="en-US" sz="2400" dirty="0" smtClean="0"/>
              <a:t> el valor de a </a:t>
            </a:r>
            <a:r>
              <a:rPr lang="en-US" sz="2400" dirty="0" err="1" smtClean="0"/>
              <a:t>traves</a:t>
            </a:r>
            <a:r>
              <a:rPr lang="en-US" sz="2400" dirty="0" smtClean="0"/>
              <a:t> de </a:t>
            </a:r>
            <a:r>
              <a:rPr lang="en-US" sz="2400" dirty="0" err="1" smtClean="0"/>
              <a:t>su</a:t>
            </a:r>
            <a:r>
              <a:rPr lang="en-US" sz="2400" dirty="0" smtClean="0"/>
              <a:t> </a:t>
            </a:r>
            <a:r>
              <a:rPr lang="en-US" sz="2400" dirty="0" err="1" smtClean="0"/>
              <a:t>referencia</a:t>
            </a:r>
            <a:r>
              <a:rPr lang="en-US" sz="2400" dirty="0" smtClean="0"/>
              <a:t>         . </a:t>
            </a:r>
            <a:r>
              <a:rPr lang="en-US" sz="2400" dirty="0" err="1" smtClean="0"/>
              <a:t>Esto</a:t>
            </a:r>
            <a:r>
              <a:rPr lang="en-US" sz="2400" dirty="0" smtClean="0"/>
              <a:t> se llama </a:t>
            </a:r>
            <a:r>
              <a:rPr lang="en-US" sz="2400" dirty="0" err="1" smtClean="0"/>
              <a:t>referencia</a:t>
            </a:r>
            <a:r>
              <a:rPr lang="en-US" sz="2400" dirty="0" smtClean="0"/>
              <a:t> </a:t>
            </a:r>
            <a:r>
              <a:rPr lang="en-US" sz="2400" dirty="0" err="1" smtClean="0"/>
              <a:t>lvalue</a:t>
            </a:r>
            <a:r>
              <a:rPr lang="en-US" sz="2400" dirty="0" smtClean="0"/>
              <a:t>.</a:t>
            </a:r>
          </a:p>
        </p:txBody>
      </p:sp>
      <p:pic>
        <p:nvPicPr>
          <p:cNvPr id="11" name="Imagen 10"/>
          <p:cNvPicPr>
            <a:picLocks noChangeAspect="1"/>
          </p:cNvPicPr>
          <p:nvPr/>
        </p:nvPicPr>
        <p:blipFill>
          <a:blip r:embed="rId2"/>
          <a:stretch>
            <a:fillRect/>
          </a:stretch>
        </p:blipFill>
        <p:spPr>
          <a:xfrm>
            <a:off x="1832917" y="3377810"/>
            <a:ext cx="5972674" cy="992777"/>
          </a:xfrm>
          <a:prstGeom prst="rect">
            <a:avLst/>
          </a:prstGeom>
        </p:spPr>
      </p:pic>
      <p:pic>
        <p:nvPicPr>
          <p:cNvPr id="13" name="Imagen 12"/>
          <p:cNvPicPr>
            <a:picLocks noChangeAspect="1"/>
          </p:cNvPicPr>
          <p:nvPr/>
        </p:nvPicPr>
        <p:blipFill rotWithShape="1">
          <a:blip r:embed="rId2"/>
          <a:srcRect l="2551" t="63598" r="88701" b="12718"/>
          <a:stretch/>
        </p:blipFill>
        <p:spPr>
          <a:xfrm>
            <a:off x="4849713" y="4548402"/>
            <a:ext cx="591840" cy="266329"/>
          </a:xfrm>
          <a:prstGeom prst="rect">
            <a:avLst/>
          </a:prstGeom>
        </p:spPr>
      </p:pic>
      <p:pic>
        <p:nvPicPr>
          <p:cNvPr id="14" name="Imagen 13"/>
          <p:cNvPicPr>
            <a:picLocks noChangeAspect="1"/>
          </p:cNvPicPr>
          <p:nvPr/>
        </p:nvPicPr>
        <p:blipFill rotWithShape="1">
          <a:blip r:embed="rId2"/>
          <a:srcRect l="2113" t="35965" r="86951" b="41666"/>
          <a:stretch/>
        </p:blipFill>
        <p:spPr>
          <a:xfrm>
            <a:off x="7927799" y="4548402"/>
            <a:ext cx="653143" cy="222068"/>
          </a:xfrm>
          <a:prstGeom prst="rect">
            <a:avLst/>
          </a:prstGeom>
        </p:spPr>
      </p:pic>
      <p:pic>
        <p:nvPicPr>
          <p:cNvPr id="15" name="Imagen 14"/>
          <p:cNvPicPr>
            <a:picLocks noChangeAspect="1"/>
          </p:cNvPicPr>
          <p:nvPr/>
        </p:nvPicPr>
        <p:blipFill rotWithShape="1">
          <a:blip r:embed="rId3"/>
          <a:srcRect l="40209" t="27537" r="47757" b="9289"/>
          <a:stretch/>
        </p:blipFill>
        <p:spPr>
          <a:xfrm>
            <a:off x="3742506" y="4962128"/>
            <a:ext cx="325821" cy="338853"/>
          </a:xfrm>
          <a:prstGeom prst="rect">
            <a:avLst/>
          </a:prstGeom>
        </p:spPr>
      </p:pic>
      <p:pic>
        <p:nvPicPr>
          <p:cNvPr id="16" name="Imagen 15"/>
          <p:cNvPicPr>
            <a:picLocks noChangeAspect="1"/>
          </p:cNvPicPr>
          <p:nvPr/>
        </p:nvPicPr>
        <p:blipFill rotWithShape="1">
          <a:blip r:embed="rId3"/>
          <a:srcRect l="40209" t="27537" r="47757" b="9289"/>
          <a:stretch/>
        </p:blipFill>
        <p:spPr>
          <a:xfrm>
            <a:off x="10772333" y="4943998"/>
            <a:ext cx="325821" cy="338853"/>
          </a:xfrm>
          <a:prstGeom prst="rect">
            <a:avLst/>
          </a:prstGeom>
        </p:spPr>
      </p:pic>
      <p:pic>
        <p:nvPicPr>
          <p:cNvPr id="17" name="Imagen 16"/>
          <p:cNvPicPr>
            <a:picLocks noChangeAspect="1"/>
          </p:cNvPicPr>
          <p:nvPr/>
        </p:nvPicPr>
        <p:blipFill rotWithShape="1">
          <a:blip r:embed="rId2"/>
          <a:srcRect l="2551" t="63598" r="88701" b="12718"/>
          <a:stretch/>
        </p:blipFill>
        <p:spPr>
          <a:xfrm>
            <a:off x="5568555" y="5444287"/>
            <a:ext cx="591840" cy="266329"/>
          </a:xfrm>
          <a:prstGeom prst="rect">
            <a:avLst/>
          </a:prstGeom>
        </p:spPr>
      </p:pic>
    </p:spTree>
    <p:extLst>
      <p:ext uri="{BB962C8B-B14F-4D97-AF65-F5344CB8AC3E}">
        <p14:creationId xmlns:p14="http://schemas.microsoft.com/office/powerpoint/2010/main" val="1527334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err="1" smtClean="0"/>
              <a:t>Algo</a:t>
            </a:r>
            <a:r>
              <a:rPr lang="en-US" sz="2400" dirty="0" smtClean="0"/>
              <a:t> </a:t>
            </a:r>
            <a:r>
              <a:rPr lang="en-US" sz="2400" dirty="0" err="1" smtClean="0"/>
              <a:t>como</a:t>
            </a:r>
            <a:r>
              <a:rPr lang="en-US" sz="2400" dirty="0" smtClean="0"/>
              <a:t> </a:t>
            </a:r>
            <a:r>
              <a:rPr lang="en-US" sz="2400" dirty="0" err="1" smtClean="0"/>
              <a:t>esto</a:t>
            </a:r>
            <a:r>
              <a:rPr lang="en-US" sz="2400" dirty="0" smtClean="0"/>
              <a:t>:                                           no </a:t>
            </a:r>
            <a:r>
              <a:rPr lang="en-US" sz="2400" dirty="0" err="1" smtClean="0"/>
              <a:t>pasa</a:t>
            </a:r>
            <a:r>
              <a:rPr lang="en-US" sz="2400" dirty="0" smtClean="0"/>
              <a:t> </a:t>
            </a:r>
            <a:r>
              <a:rPr lang="en-US" sz="2400" dirty="0" err="1" smtClean="0"/>
              <a:t>en</a:t>
            </a:r>
            <a:r>
              <a:rPr lang="en-US" sz="2400" dirty="0" smtClean="0"/>
              <a:t> </a:t>
            </a:r>
            <a:r>
              <a:rPr lang="en-US" sz="2400" dirty="0" err="1" smtClean="0"/>
              <a:t>c++</a:t>
            </a:r>
            <a:r>
              <a:rPr lang="en-US" sz="2400" dirty="0" smtClean="0"/>
              <a:t>, </a:t>
            </a:r>
          </a:p>
          <a:p>
            <a:r>
              <a:rPr lang="es-ES" sz="2400" dirty="0"/>
              <a:t>En el lado izquierdo tenemos la referencia (un </a:t>
            </a:r>
            <a:r>
              <a:rPr lang="es-ES" sz="2400" dirty="0" err="1" smtClean="0"/>
              <a:t>lvalue</a:t>
            </a:r>
            <a:r>
              <a:rPr lang="es-ES" sz="2400" dirty="0" smtClean="0"/>
              <a:t>) </a:t>
            </a:r>
            <a:r>
              <a:rPr lang="es-ES" sz="2400" dirty="0"/>
              <a:t>que debería apuntar a un objeto </a:t>
            </a:r>
            <a:r>
              <a:rPr lang="es-ES" sz="2400" dirty="0" smtClean="0"/>
              <a:t>existente, sin embargo en el lado derecho tenemos una constante numérica sin una dirección de memoria especifica. Si esto se permitiera se podría alterar el valor de la constante numérica a través de su referencia, lo cual no tendría mucho sentido. Y sobre todo una vez que el valor numérico desaparezca, a que apuntaría la referencia</a:t>
            </a:r>
            <a:r>
              <a:rPr lang="en-US" sz="2400" dirty="0" smtClean="0"/>
              <a:t>?</a:t>
            </a:r>
          </a:p>
          <a:p>
            <a:r>
              <a:rPr lang="en-US" sz="2400" dirty="0" err="1" smtClean="0"/>
              <a:t>Por</a:t>
            </a:r>
            <a:r>
              <a:rPr lang="en-US" sz="2400" dirty="0" smtClean="0"/>
              <a:t> la </a:t>
            </a:r>
            <a:r>
              <a:rPr lang="en-US" sz="2400" dirty="0" err="1" smtClean="0"/>
              <a:t>misma</a:t>
            </a:r>
            <a:r>
              <a:rPr lang="en-US" sz="2400" dirty="0" smtClean="0"/>
              <a:t> </a:t>
            </a:r>
            <a:r>
              <a:rPr lang="en-US" sz="2400" dirty="0" err="1" smtClean="0"/>
              <a:t>razon</a:t>
            </a:r>
            <a:r>
              <a:rPr lang="en-US" sz="2400" dirty="0" smtClean="0"/>
              <a:t> el </a:t>
            </a:r>
            <a:r>
              <a:rPr lang="en-US" sz="2400" dirty="0" err="1" smtClean="0"/>
              <a:t>siguiente</a:t>
            </a:r>
            <a:r>
              <a:rPr lang="en-US" sz="2400" dirty="0" smtClean="0"/>
              <a:t> </a:t>
            </a:r>
          </a:p>
          <a:p>
            <a:r>
              <a:rPr lang="en-US" sz="2400" dirty="0" err="1" smtClean="0"/>
              <a:t>fragmento</a:t>
            </a:r>
            <a:r>
              <a:rPr lang="en-US" sz="2400" dirty="0" smtClean="0"/>
              <a:t> de </a:t>
            </a:r>
            <a:r>
              <a:rPr lang="en-US" sz="2400" dirty="0" err="1" smtClean="0"/>
              <a:t>codigo</a:t>
            </a:r>
            <a:r>
              <a:rPr lang="en-US" sz="2400" dirty="0" smtClean="0"/>
              <a:t> </a:t>
            </a:r>
            <a:r>
              <a:rPr lang="en-US" sz="2400" dirty="0" err="1" smtClean="0"/>
              <a:t>fallara</a:t>
            </a:r>
            <a:r>
              <a:rPr lang="en-US" sz="2400" dirty="0" smtClean="0"/>
              <a:t>:</a:t>
            </a:r>
          </a:p>
          <a:p>
            <a:endParaRPr lang="en-US" sz="2400" dirty="0"/>
          </a:p>
        </p:txBody>
      </p:sp>
      <p:pic>
        <p:nvPicPr>
          <p:cNvPr id="5" name="Imagen 4"/>
          <p:cNvPicPr>
            <a:picLocks noChangeAspect="1"/>
          </p:cNvPicPr>
          <p:nvPr/>
        </p:nvPicPr>
        <p:blipFill>
          <a:blip r:embed="rId2"/>
          <a:stretch>
            <a:fillRect/>
          </a:stretch>
        </p:blipFill>
        <p:spPr>
          <a:xfrm>
            <a:off x="4426912" y="792552"/>
            <a:ext cx="3352415" cy="387562"/>
          </a:xfrm>
          <a:prstGeom prst="rect">
            <a:avLst/>
          </a:prstGeom>
        </p:spPr>
      </p:pic>
      <p:pic>
        <p:nvPicPr>
          <p:cNvPr id="6" name="Imagen 5"/>
          <p:cNvPicPr>
            <a:picLocks noChangeAspect="1"/>
          </p:cNvPicPr>
          <p:nvPr/>
        </p:nvPicPr>
        <p:blipFill>
          <a:blip r:embed="rId3"/>
          <a:stretch>
            <a:fillRect/>
          </a:stretch>
        </p:blipFill>
        <p:spPr>
          <a:xfrm>
            <a:off x="6829735" y="4852490"/>
            <a:ext cx="2473950" cy="2005510"/>
          </a:xfrm>
          <a:prstGeom prst="rect">
            <a:avLst/>
          </a:prstGeom>
        </p:spPr>
      </p:pic>
    </p:spTree>
    <p:extLst>
      <p:ext uri="{BB962C8B-B14F-4D97-AF65-F5344CB8AC3E}">
        <p14:creationId xmlns:p14="http://schemas.microsoft.com/office/powerpoint/2010/main" val="2665479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err="1" smtClean="0"/>
              <a:t>Una</a:t>
            </a:r>
            <a:r>
              <a:rPr lang="en-US" sz="2400" dirty="0" smtClean="0"/>
              <a:t> </a:t>
            </a:r>
            <a:r>
              <a:rPr lang="en-US" sz="2400" dirty="0" err="1" smtClean="0"/>
              <a:t>alternativa</a:t>
            </a:r>
            <a:r>
              <a:rPr lang="en-US" sz="2400" dirty="0" smtClean="0"/>
              <a:t> para lo anterior </a:t>
            </a:r>
            <a:r>
              <a:rPr lang="en-US" sz="2400" dirty="0" err="1" smtClean="0"/>
              <a:t>seria</a:t>
            </a:r>
            <a:r>
              <a:rPr lang="en-US" sz="2400" dirty="0" smtClean="0"/>
              <a:t> </a:t>
            </a:r>
            <a:r>
              <a:rPr lang="en-US" sz="2400" dirty="0" err="1" smtClean="0"/>
              <a:t>crear</a:t>
            </a:r>
            <a:r>
              <a:rPr lang="en-US" sz="2400" dirty="0" smtClean="0"/>
              <a:t> </a:t>
            </a:r>
            <a:r>
              <a:rPr lang="en-US" sz="2400" dirty="0" err="1" smtClean="0"/>
              <a:t>una</a:t>
            </a:r>
            <a:r>
              <a:rPr lang="en-US" sz="2400" dirty="0" smtClean="0"/>
              <a:t> variable, </a:t>
            </a:r>
            <a:r>
              <a:rPr lang="en-US" sz="2400" dirty="0" err="1" smtClean="0"/>
              <a:t>asignarle</a:t>
            </a:r>
            <a:r>
              <a:rPr lang="en-US" sz="2400" dirty="0" smtClean="0"/>
              <a:t> el valor </a:t>
            </a:r>
            <a:r>
              <a:rPr lang="en-US" sz="2400" dirty="0" err="1" smtClean="0"/>
              <a:t>numerico</a:t>
            </a:r>
            <a:r>
              <a:rPr lang="en-US" sz="2400" dirty="0" smtClean="0"/>
              <a:t> y </a:t>
            </a:r>
            <a:r>
              <a:rPr lang="en-US" sz="2400" dirty="0" err="1" smtClean="0"/>
              <a:t>luego</a:t>
            </a:r>
            <a:r>
              <a:rPr lang="en-US" sz="2400" dirty="0" smtClean="0"/>
              <a:t> </a:t>
            </a:r>
            <a:r>
              <a:rPr lang="en-US" sz="2400" dirty="0" err="1" smtClean="0"/>
              <a:t>pasarla</a:t>
            </a:r>
            <a:r>
              <a:rPr lang="en-US" sz="2400" dirty="0" smtClean="0"/>
              <a:t> </a:t>
            </a:r>
            <a:r>
              <a:rPr lang="en-US" sz="2400" dirty="0" err="1" smtClean="0"/>
              <a:t>como</a:t>
            </a:r>
            <a:r>
              <a:rPr lang="en-US" sz="2400" dirty="0" smtClean="0"/>
              <a:t> </a:t>
            </a:r>
            <a:r>
              <a:rPr lang="en-US" sz="2400" dirty="0" err="1" smtClean="0"/>
              <a:t>parametro</a:t>
            </a:r>
            <a:r>
              <a:rPr lang="en-US" sz="2400" dirty="0" smtClean="0"/>
              <a:t> a la </a:t>
            </a:r>
            <a:r>
              <a:rPr lang="en-US" sz="2400" dirty="0" err="1" smtClean="0"/>
              <a:t>funcion</a:t>
            </a:r>
            <a:r>
              <a:rPr lang="en-US" sz="2400" dirty="0" smtClean="0"/>
              <a:t>.</a:t>
            </a:r>
          </a:p>
          <a:p>
            <a:r>
              <a:rPr lang="en-US" sz="2400" dirty="0" err="1" smtClean="0"/>
              <a:t>Otra</a:t>
            </a:r>
            <a:r>
              <a:rPr lang="en-US" sz="2400" dirty="0" smtClean="0"/>
              <a:t> forma de </a:t>
            </a:r>
            <a:r>
              <a:rPr lang="en-US" sz="2400" dirty="0" err="1" smtClean="0"/>
              <a:t>hacer</a:t>
            </a:r>
            <a:r>
              <a:rPr lang="en-US" sz="2400" dirty="0" smtClean="0"/>
              <a:t> lo anterior </a:t>
            </a:r>
            <a:r>
              <a:rPr lang="en-US" sz="2400" dirty="0" err="1" smtClean="0"/>
              <a:t>seria</a:t>
            </a:r>
            <a:r>
              <a:rPr lang="en-US" sz="2400" dirty="0" smtClean="0"/>
              <a:t>:</a:t>
            </a:r>
          </a:p>
          <a:p>
            <a:r>
              <a:rPr lang="en-US" sz="2400" dirty="0" err="1" smtClean="0"/>
              <a:t>Ya</a:t>
            </a:r>
            <a:r>
              <a:rPr lang="en-US" sz="2400" dirty="0" smtClean="0"/>
              <a:t> que </a:t>
            </a:r>
            <a:r>
              <a:rPr lang="en-US" sz="2400" dirty="0" err="1" smtClean="0"/>
              <a:t>c++</a:t>
            </a:r>
            <a:r>
              <a:rPr lang="en-US" sz="2400" dirty="0" smtClean="0"/>
              <a:t> </a:t>
            </a:r>
            <a:r>
              <a:rPr lang="en-US" sz="2400" dirty="0" err="1" smtClean="0"/>
              <a:t>permite</a:t>
            </a:r>
            <a:r>
              <a:rPr lang="en-US" sz="2400" dirty="0" smtClean="0"/>
              <a:t> </a:t>
            </a:r>
            <a:r>
              <a:rPr lang="en-US" sz="2400" dirty="0" err="1" smtClean="0"/>
              <a:t>vincular</a:t>
            </a:r>
            <a:r>
              <a:rPr lang="en-US" sz="2400" dirty="0" smtClean="0"/>
              <a:t> </a:t>
            </a:r>
            <a:r>
              <a:rPr lang="en-US" sz="2400" i="1" dirty="0" smtClean="0"/>
              <a:t>un </a:t>
            </a:r>
            <a:r>
              <a:rPr lang="en-US" sz="2400" i="1" dirty="0" err="1" smtClean="0"/>
              <a:t>const</a:t>
            </a:r>
            <a:r>
              <a:rPr lang="en-US" sz="2400" i="1" dirty="0" smtClean="0"/>
              <a:t> </a:t>
            </a:r>
            <a:r>
              <a:rPr lang="en-US" sz="2400" i="1" dirty="0" err="1" smtClean="0"/>
              <a:t>lvalue</a:t>
            </a:r>
            <a:r>
              <a:rPr lang="en-US" sz="2400" i="1" dirty="0" smtClean="0"/>
              <a:t> </a:t>
            </a:r>
            <a:r>
              <a:rPr lang="en-US" sz="2400" dirty="0" smtClean="0"/>
              <a:t>a un </a:t>
            </a:r>
            <a:r>
              <a:rPr lang="en-US" sz="2400" dirty="0" err="1" smtClean="0"/>
              <a:t>rvalue</a:t>
            </a:r>
            <a:r>
              <a:rPr lang="en-US" sz="2400" dirty="0" smtClean="0"/>
              <a:t>, con la </a:t>
            </a:r>
            <a:r>
              <a:rPr lang="en-US" sz="2400" dirty="0" err="1" smtClean="0"/>
              <a:t>particularidad</a:t>
            </a:r>
            <a:r>
              <a:rPr lang="en-US" sz="2400" dirty="0" smtClean="0"/>
              <a:t> de que no </a:t>
            </a:r>
            <a:r>
              <a:rPr lang="en-US" sz="2400" dirty="0" err="1" smtClean="0"/>
              <a:t>podemos</a:t>
            </a:r>
            <a:r>
              <a:rPr lang="en-US" sz="2400" dirty="0" smtClean="0"/>
              <a:t> </a:t>
            </a:r>
            <a:r>
              <a:rPr lang="en-US" sz="2400" dirty="0" err="1" smtClean="0"/>
              <a:t>modificarlo</a:t>
            </a:r>
            <a:r>
              <a:rPr lang="en-US" sz="2400" dirty="0" smtClean="0"/>
              <a:t>. </a:t>
            </a:r>
            <a:r>
              <a:rPr lang="en-US" sz="2400" dirty="0" err="1" smtClean="0"/>
              <a:t>Ahora</a:t>
            </a:r>
            <a:r>
              <a:rPr lang="en-US" sz="2400" dirty="0" smtClean="0"/>
              <a:t> </a:t>
            </a:r>
            <a:r>
              <a:rPr lang="en-US" sz="2400" dirty="0" err="1" smtClean="0"/>
              <a:t>podemos</a:t>
            </a:r>
            <a:r>
              <a:rPr lang="en-US" sz="2400" dirty="0" smtClean="0"/>
              <a:t> </a:t>
            </a:r>
            <a:r>
              <a:rPr lang="en-US" sz="2400" dirty="0" err="1" smtClean="0"/>
              <a:t>redefinir</a:t>
            </a:r>
            <a:r>
              <a:rPr lang="en-US" sz="2400" dirty="0" smtClean="0"/>
              <a:t> el </a:t>
            </a:r>
            <a:r>
              <a:rPr lang="en-US" sz="2400" dirty="0" err="1" smtClean="0"/>
              <a:t>tipo</a:t>
            </a:r>
            <a:r>
              <a:rPr lang="en-US" sz="2400" dirty="0" smtClean="0"/>
              <a:t> de </a:t>
            </a:r>
            <a:r>
              <a:rPr lang="en-US" sz="2400" dirty="0" err="1" smtClean="0"/>
              <a:t>parametro</a:t>
            </a:r>
            <a:r>
              <a:rPr lang="en-US" sz="2400" dirty="0" smtClean="0"/>
              <a:t> de la </a:t>
            </a:r>
            <a:r>
              <a:rPr lang="en-US" sz="2400" dirty="0" err="1" smtClean="0"/>
              <a:t>funcion</a:t>
            </a:r>
            <a:r>
              <a:rPr lang="en-US" sz="2400" dirty="0" smtClean="0"/>
              <a:t> para que </a:t>
            </a:r>
            <a:r>
              <a:rPr lang="en-US" sz="2400" dirty="0" err="1" smtClean="0"/>
              <a:t>reciba</a:t>
            </a:r>
            <a:r>
              <a:rPr lang="en-US" sz="2400" dirty="0" smtClean="0"/>
              <a:t> un </a:t>
            </a:r>
            <a:r>
              <a:rPr lang="en-US" sz="2400" dirty="0" err="1" smtClean="0"/>
              <a:t>const</a:t>
            </a:r>
            <a:r>
              <a:rPr lang="en-US" sz="2400" dirty="0" smtClean="0"/>
              <a:t> </a:t>
            </a:r>
            <a:r>
              <a:rPr lang="en-US" sz="2400" dirty="0" err="1" smtClean="0"/>
              <a:t>lvalue</a:t>
            </a:r>
            <a:r>
              <a:rPr lang="en-US" sz="2400" dirty="0"/>
              <a:t> </a:t>
            </a:r>
            <a:r>
              <a:rPr lang="en-US" sz="2400" dirty="0" smtClean="0"/>
              <a:t>y </a:t>
            </a:r>
            <a:r>
              <a:rPr lang="en-US" sz="2400" dirty="0" err="1" smtClean="0"/>
              <a:t>entonces</a:t>
            </a:r>
            <a:r>
              <a:rPr lang="en-US" sz="2400" dirty="0" smtClean="0"/>
              <a:t> </a:t>
            </a:r>
            <a:r>
              <a:rPr lang="en-US" sz="2400" dirty="0" err="1" smtClean="0"/>
              <a:t>si</a:t>
            </a:r>
            <a:r>
              <a:rPr lang="en-US" sz="2400" dirty="0" smtClean="0"/>
              <a:t> </a:t>
            </a:r>
            <a:r>
              <a:rPr lang="en-US" sz="2400" dirty="0" err="1" smtClean="0"/>
              <a:t>permite</a:t>
            </a:r>
            <a:r>
              <a:rPr lang="en-US" sz="2400" dirty="0" smtClean="0"/>
              <a:t> </a:t>
            </a:r>
            <a:r>
              <a:rPr lang="en-US" sz="2400" dirty="0" err="1" smtClean="0"/>
              <a:t>pasarle</a:t>
            </a:r>
            <a:r>
              <a:rPr lang="en-US" sz="2400" dirty="0" smtClean="0"/>
              <a:t> </a:t>
            </a:r>
            <a:r>
              <a:rPr lang="en-US" sz="2400" dirty="0" err="1" smtClean="0"/>
              <a:t>como</a:t>
            </a:r>
            <a:r>
              <a:rPr lang="en-US" sz="2400" dirty="0" smtClean="0"/>
              <a:t> </a:t>
            </a:r>
            <a:r>
              <a:rPr lang="en-US" sz="2400" dirty="0" err="1" smtClean="0"/>
              <a:t>parametros</a:t>
            </a:r>
            <a:r>
              <a:rPr lang="en-US" sz="2400" dirty="0" smtClean="0"/>
              <a:t> </a:t>
            </a:r>
            <a:r>
              <a:rPr lang="en-US" sz="2400" dirty="0" err="1" smtClean="0"/>
              <a:t>rvalues</a:t>
            </a:r>
            <a:r>
              <a:rPr lang="en-US" sz="2400" dirty="0" smtClean="0"/>
              <a:t> (</a:t>
            </a:r>
            <a:r>
              <a:rPr lang="en-US" sz="2400" dirty="0" err="1" smtClean="0"/>
              <a:t>como</a:t>
            </a:r>
            <a:r>
              <a:rPr lang="en-US" sz="2400" dirty="0" smtClean="0"/>
              <a:t> </a:t>
            </a:r>
            <a:r>
              <a:rPr lang="en-US" sz="2400" dirty="0" err="1" smtClean="0"/>
              <a:t>por</a:t>
            </a:r>
            <a:r>
              <a:rPr lang="en-US" sz="2400" dirty="0" smtClean="0"/>
              <a:t> </a:t>
            </a:r>
            <a:r>
              <a:rPr lang="en-US" sz="2400" dirty="0" err="1" smtClean="0"/>
              <a:t>ejemplo</a:t>
            </a:r>
            <a:r>
              <a:rPr lang="en-US" sz="2400" dirty="0" smtClean="0"/>
              <a:t> </a:t>
            </a:r>
            <a:r>
              <a:rPr lang="en-US" sz="2400" dirty="0" err="1" smtClean="0"/>
              <a:t>constantes</a:t>
            </a:r>
            <a:r>
              <a:rPr lang="en-US" sz="2400" dirty="0" smtClean="0"/>
              <a:t> </a:t>
            </a:r>
            <a:r>
              <a:rPr lang="en-US" sz="2400" dirty="0" err="1" smtClean="0"/>
              <a:t>numericas</a:t>
            </a:r>
            <a:r>
              <a:rPr lang="en-US" sz="2400" dirty="0" smtClean="0"/>
              <a:t>) lo que Evita la </a:t>
            </a:r>
            <a:r>
              <a:rPr lang="en-US" sz="2400" dirty="0" err="1" smtClean="0"/>
              <a:t>copia</a:t>
            </a:r>
            <a:r>
              <a:rPr lang="en-US" sz="2400" dirty="0" smtClean="0"/>
              <a:t> </a:t>
            </a:r>
            <a:r>
              <a:rPr lang="en-US" sz="2400" dirty="0" err="1" smtClean="0"/>
              <a:t>innecesaria</a:t>
            </a:r>
            <a:r>
              <a:rPr lang="en-US" sz="2400" dirty="0" smtClean="0"/>
              <a:t> y la </a:t>
            </a:r>
            <a:r>
              <a:rPr lang="en-US" sz="2400" dirty="0" err="1" smtClean="0"/>
              <a:t>construccion</a:t>
            </a:r>
            <a:r>
              <a:rPr lang="en-US" sz="2400" dirty="0" smtClean="0"/>
              <a:t> de </a:t>
            </a:r>
            <a:r>
              <a:rPr lang="en-US" sz="2400" dirty="0" err="1" smtClean="0"/>
              <a:t>objetos</a:t>
            </a:r>
            <a:r>
              <a:rPr lang="en-US" sz="2400" dirty="0" smtClean="0"/>
              <a:t> </a:t>
            </a:r>
            <a:r>
              <a:rPr lang="en-US" sz="2400" dirty="0" err="1" smtClean="0"/>
              <a:t>temporales</a:t>
            </a:r>
            <a:r>
              <a:rPr lang="en-US" sz="2400" dirty="0" smtClean="0"/>
              <a:t>.</a:t>
            </a:r>
          </a:p>
          <a:p>
            <a:endParaRPr lang="en-US" sz="2400" dirty="0" smtClean="0"/>
          </a:p>
          <a:p>
            <a:endParaRPr lang="en-US" sz="2400" dirty="0"/>
          </a:p>
        </p:txBody>
      </p:sp>
      <p:pic>
        <p:nvPicPr>
          <p:cNvPr id="5" name="Imagen 4"/>
          <p:cNvPicPr>
            <a:picLocks noChangeAspect="1"/>
          </p:cNvPicPr>
          <p:nvPr/>
        </p:nvPicPr>
        <p:blipFill>
          <a:blip r:embed="rId2"/>
          <a:stretch>
            <a:fillRect/>
          </a:stretch>
        </p:blipFill>
        <p:spPr>
          <a:xfrm>
            <a:off x="7585759" y="2233749"/>
            <a:ext cx="3129144" cy="404948"/>
          </a:xfrm>
          <a:prstGeom prst="rect">
            <a:avLst/>
          </a:prstGeom>
        </p:spPr>
      </p:pic>
    </p:spTree>
    <p:extLst>
      <p:ext uri="{BB962C8B-B14F-4D97-AF65-F5344CB8AC3E}">
        <p14:creationId xmlns:p14="http://schemas.microsoft.com/office/powerpoint/2010/main" val="205631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2800" dirty="0" smtClean="0"/>
              <a:t>A-)</a:t>
            </a:r>
            <a:r>
              <a:rPr lang="es-ES" sz="2800" dirty="0"/>
              <a:t> ¿Cuáles son los nuevos elementos introducidos a partir de C++11 que permiten</a:t>
            </a:r>
            <a:br>
              <a:rPr lang="es-ES" sz="2800" dirty="0"/>
            </a:br>
            <a:r>
              <a:rPr lang="es-ES" sz="2800" dirty="0"/>
              <a:t>un manejo más </a:t>
            </a:r>
            <a:r>
              <a:rPr lang="es-ES" sz="2800" i="1" dirty="0"/>
              <a:t>“inteligente” </a:t>
            </a:r>
            <a:r>
              <a:rPr lang="es-ES" sz="2800" dirty="0"/>
              <a:t>de la memoria?</a:t>
            </a:r>
          </a:p>
        </p:txBody>
      </p:sp>
      <p:sp>
        <p:nvSpPr>
          <p:cNvPr id="3" name="Marcador de contenido 2"/>
          <p:cNvSpPr>
            <a:spLocks noGrp="1"/>
          </p:cNvSpPr>
          <p:nvPr>
            <p:ph idx="1"/>
          </p:nvPr>
        </p:nvSpPr>
        <p:spPr>
          <a:xfrm>
            <a:off x="1141412" y="2249487"/>
            <a:ext cx="9905999" cy="4203564"/>
          </a:xfrm>
        </p:spPr>
        <p:txBody>
          <a:bodyPr>
            <a:noAutofit/>
          </a:bodyPr>
          <a:lstStyle/>
          <a:p>
            <a:pPr marL="0" indent="0">
              <a:buNone/>
            </a:pPr>
            <a:r>
              <a:rPr lang="es-ES" sz="2200" dirty="0" smtClean="0"/>
              <a:t>Smart Pointers:</a:t>
            </a:r>
          </a:p>
          <a:p>
            <a:r>
              <a:rPr lang="es-ES" sz="2200" dirty="0" smtClean="0"/>
              <a:t>Simula </a:t>
            </a:r>
            <a:r>
              <a:rPr lang="es-ES" sz="2200" dirty="0"/>
              <a:t>el comportamiento de un puntero </a:t>
            </a:r>
            <a:r>
              <a:rPr lang="es-ES" sz="2200" dirty="0" smtClean="0"/>
              <a:t>corriente </a:t>
            </a:r>
            <a:r>
              <a:rPr lang="es-ES" sz="2200" dirty="0"/>
              <a:t>pero añadiendo nuevas características adicionales, como recolector de </a:t>
            </a:r>
            <a:r>
              <a:rPr lang="es-ES" sz="2200" dirty="0" smtClean="0"/>
              <a:t>basura </a:t>
            </a:r>
            <a:r>
              <a:rPr lang="es-ES" sz="2200" dirty="0"/>
              <a:t>automático y comprobador de límites</a:t>
            </a:r>
            <a:r>
              <a:rPr lang="es-ES" sz="2200" dirty="0" smtClean="0"/>
              <a:t>.</a:t>
            </a:r>
          </a:p>
          <a:p>
            <a:r>
              <a:rPr lang="es-ES" sz="2200" dirty="0" smtClean="0"/>
              <a:t>No necesitan explícitamente usar “delete”, ya que automáticamente se destruyen. Evitando así la pérdida de memoria.</a:t>
            </a:r>
            <a:endParaRPr lang="es-ES" sz="2200" u="sng" dirty="0" smtClean="0"/>
          </a:p>
          <a:p>
            <a:r>
              <a:rPr lang="es-ES" sz="2200" dirty="0" smtClean="0"/>
              <a:t>Un puntero inteligente es una Template que se declara en la pila e inicializa usando un raw pointer que apunta a un objeto almacenado en el heap. Una vez inicializado se adueña del raw pointer.(Realiza lo mismo que un raw pointer pero si margen de error)</a:t>
            </a:r>
          </a:p>
          <a:p>
            <a:endParaRPr lang="es-ES" sz="2200" dirty="0"/>
          </a:p>
        </p:txBody>
      </p:sp>
    </p:spTree>
    <p:extLst>
      <p:ext uri="{BB962C8B-B14F-4D97-AF65-F5344CB8AC3E}">
        <p14:creationId xmlns:p14="http://schemas.microsoft.com/office/powerpoint/2010/main" val="120558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29850" y="91442"/>
            <a:ext cx="9945349" cy="1569660"/>
          </a:xfrm>
          <a:prstGeom prst="rect">
            <a:avLst/>
          </a:prstGeom>
          <a:noFill/>
        </p:spPr>
        <p:txBody>
          <a:bodyPr wrap="square" rtlCol="0">
            <a:spAutoFit/>
          </a:bodyPr>
          <a:lstStyle/>
          <a:p>
            <a:r>
              <a:rPr lang="en-US" sz="4800" b="1" dirty="0" smtClean="0">
                <a:solidFill>
                  <a:srgbClr val="C00000"/>
                </a:solidFill>
              </a:rPr>
              <a:t>REFERENCIAS </a:t>
            </a:r>
            <a:r>
              <a:rPr lang="en-US" sz="4800" b="1" dirty="0">
                <a:solidFill>
                  <a:srgbClr val="C00000"/>
                </a:solidFill>
              </a:rPr>
              <a:t>R</a:t>
            </a:r>
            <a:r>
              <a:rPr lang="en-US" sz="4800" b="1" dirty="0" smtClean="0">
                <a:solidFill>
                  <a:srgbClr val="C00000"/>
                </a:solidFill>
              </a:rPr>
              <a:t>VALUE (RVALUE REFERENCES)</a:t>
            </a:r>
            <a:endParaRPr lang="en-US" sz="4800" b="1" dirty="0">
              <a:solidFill>
                <a:srgbClr val="C00000"/>
              </a:solidFill>
            </a:endParaRPr>
          </a:p>
        </p:txBody>
      </p:sp>
      <p:sp>
        <p:nvSpPr>
          <p:cNvPr id="5"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smtClean="0"/>
          </a:p>
          <a:p>
            <a:endParaRPr lang="en-US" sz="2400" dirty="0"/>
          </a:p>
          <a:p>
            <a:r>
              <a:rPr lang="en-US" sz="2400" dirty="0" smtClean="0"/>
              <a:t>Las </a:t>
            </a:r>
            <a:r>
              <a:rPr lang="en-US" sz="2400" dirty="0" err="1" smtClean="0"/>
              <a:t>referencias</a:t>
            </a:r>
            <a:r>
              <a:rPr lang="en-US" sz="2400" dirty="0" smtClean="0"/>
              <a:t> </a:t>
            </a:r>
            <a:r>
              <a:rPr lang="en-US" sz="2400" dirty="0" err="1" smtClean="0"/>
              <a:t>rvalue</a:t>
            </a:r>
            <a:r>
              <a:rPr lang="en-US" sz="2400" dirty="0"/>
              <a:t> </a:t>
            </a:r>
            <a:r>
              <a:rPr lang="en-US" sz="2400" dirty="0" smtClean="0"/>
              <a:t>(</a:t>
            </a:r>
            <a:r>
              <a:rPr lang="en-US" sz="2400" dirty="0" err="1" smtClean="0"/>
              <a:t>denotadas</a:t>
            </a:r>
            <a:r>
              <a:rPr lang="en-US" sz="2400" dirty="0" smtClean="0"/>
              <a:t> </a:t>
            </a:r>
            <a:r>
              <a:rPr lang="en-US" sz="2400" dirty="0" err="1" smtClean="0"/>
              <a:t>usando</a:t>
            </a:r>
            <a:r>
              <a:rPr lang="en-US" sz="2400" dirty="0" smtClean="0"/>
              <a:t> </a:t>
            </a:r>
            <a:r>
              <a:rPr lang="en-US" sz="2400" dirty="0" err="1" smtClean="0"/>
              <a:t>doble</a:t>
            </a:r>
            <a:r>
              <a:rPr lang="en-US" sz="2400" dirty="0" smtClean="0"/>
              <a:t> ampersand &amp;&amp; </a:t>
            </a:r>
            <a:r>
              <a:rPr lang="en-US" sz="2400" dirty="0" err="1" smtClean="0"/>
              <a:t>despues</a:t>
            </a:r>
            <a:r>
              <a:rPr lang="en-US" sz="2400" dirty="0" smtClean="0"/>
              <a:t> de </a:t>
            </a:r>
            <a:r>
              <a:rPr lang="en-US" sz="2400" dirty="0" err="1" smtClean="0"/>
              <a:t>algun</a:t>
            </a:r>
            <a:r>
              <a:rPr lang="en-US" sz="2400" dirty="0" smtClean="0"/>
              <a:t> </a:t>
            </a:r>
            <a:r>
              <a:rPr lang="en-US" sz="2400" dirty="0" err="1" smtClean="0"/>
              <a:t>tipo</a:t>
            </a:r>
            <a:r>
              <a:rPr lang="en-US" sz="2400" dirty="0" smtClean="0"/>
              <a:t>) </a:t>
            </a:r>
            <a:r>
              <a:rPr lang="en-US" sz="2400" dirty="0" err="1" smtClean="0"/>
              <a:t>permiten</a:t>
            </a:r>
            <a:r>
              <a:rPr lang="en-US" sz="2400" dirty="0" smtClean="0"/>
              <a:t> </a:t>
            </a:r>
            <a:r>
              <a:rPr lang="en-US" sz="2400" dirty="0" err="1" smtClean="0"/>
              <a:t>modificar</a:t>
            </a:r>
            <a:r>
              <a:rPr lang="en-US" sz="2400" dirty="0" smtClean="0"/>
              <a:t> el valor de un </a:t>
            </a:r>
            <a:r>
              <a:rPr lang="en-US" sz="2400" dirty="0" err="1" smtClean="0"/>
              <a:t>objeto</a:t>
            </a:r>
            <a:r>
              <a:rPr lang="en-US" sz="2400" dirty="0" smtClean="0"/>
              <a:t> temporal.</a:t>
            </a:r>
          </a:p>
          <a:p>
            <a:r>
              <a:rPr lang="en-US" sz="2400" dirty="0" err="1" smtClean="0"/>
              <a:t>Podemos</a:t>
            </a:r>
            <a:r>
              <a:rPr lang="en-US" sz="2400" dirty="0" smtClean="0"/>
              <a:t> </a:t>
            </a:r>
            <a:r>
              <a:rPr lang="en-US" sz="2400" dirty="0" err="1" smtClean="0"/>
              <a:t>ver</a:t>
            </a:r>
            <a:r>
              <a:rPr lang="en-US" sz="2400" dirty="0" smtClean="0"/>
              <a:t> lo anterior </a:t>
            </a:r>
            <a:r>
              <a:rPr lang="en-US" sz="2400" dirty="0" err="1" smtClean="0"/>
              <a:t>en</a:t>
            </a:r>
            <a:r>
              <a:rPr lang="en-US" sz="2400" dirty="0" smtClean="0"/>
              <a:t> el </a:t>
            </a:r>
            <a:r>
              <a:rPr lang="en-US" sz="2400" dirty="0" err="1" smtClean="0"/>
              <a:t>siguiente</a:t>
            </a:r>
            <a:r>
              <a:rPr lang="en-US" sz="2400" dirty="0" smtClean="0"/>
              <a:t> </a:t>
            </a:r>
            <a:r>
              <a:rPr lang="en-US" sz="2400" dirty="0" err="1" smtClean="0"/>
              <a:t>ejemplo</a:t>
            </a:r>
            <a:r>
              <a:rPr lang="en-US" sz="2400" dirty="0" smtClean="0"/>
              <a:t> </a:t>
            </a:r>
            <a:r>
              <a:rPr lang="en-US" sz="2400" dirty="0" err="1" smtClean="0"/>
              <a:t>donde</a:t>
            </a:r>
            <a:endParaRPr lang="en-US" sz="2400" dirty="0" smtClean="0"/>
          </a:p>
          <a:p>
            <a:r>
              <a:rPr lang="en-US" sz="2400" dirty="0" err="1" smtClean="0"/>
              <a:t>Es</a:t>
            </a:r>
            <a:r>
              <a:rPr lang="en-US" sz="2400" dirty="0" smtClean="0"/>
              <a:t> </a:t>
            </a:r>
            <a:r>
              <a:rPr lang="en-US" sz="2400" dirty="0" err="1" smtClean="0"/>
              <a:t>una</a:t>
            </a:r>
            <a:r>
              <a:rPr lang="en-US" sz="2400" dirty="0" smtClean="0"/>
              <a:t> </a:t>
            </a:r>
            <a:r>
              <a:rPr lang="en-US" sz="2400" dirty="0" err="1" smtClean="0"/>
              <a:t>referencia</a:t>
            </a:r>
            <a:r>
              <a:rPr lang="en-US" sz="2400" dirty="0" smtClean="0"/>
              <a:t> al </a:t>
            </a:r>
            <a:r>
              <a:rPr lang="en-US" sz="2400" dirty="0" err="1" smtClean="0"/>
              <a:t>rvalue</a:t>
            </a:r>
            <a:r>
              <a:rPr lang="en-US" sz="2400" dirty="0" smtClean="0"/>
              <a:t> que </a:t>
            </a:r>
            <a:r>
              <a:rPr lang="en-US" sz="2400" dirty="0" err="1" smtClean="0"/>
              <a:t>resulta</a:t>
            </a:r>
            <a:r>
              <a:rPr lang="en-US" sz="2400" dirty="0" smtClean="0"/>
              <a:t> de la </a:t>
            </a:r>
            <a:r>
              <a:rPr lang="en-US" sz="2400" dirty="0" err="1" smtClean="0"/>
              <a:t>concatenacion</a:t>
            </a:r>
            <a:r>
              <a:rPr lang="en-US" sz="2400" dirty="0" smtClean="0"/>
              <a:t> de       y        .</a:t>
            </a:r>
          </a:p>
        </p:txBody>
      </p:sp>
      <p:pic>
        <p:nvPicPr>
          <p:cNvPr id="7" name="Imagen 6"/>
          <p:cNvPicPr>
            <a:picLocks noChangeAspect="1"/>
          </p:cNvPicPr>
          <p:nvPr/>
        </p:nvPicPr>
        <p:blipFill>
          <a:blip r:embed="rId2"/>
          <a:stretch>
            <a:fillRect/>
          </a:stretch>
        </p:blipFill>
        <p:spPr>
          <a:xfrm>
            <a:off x="1629850" y="5012649"/>
            <a:ext cx="4199576" cy="1362025"/>
          </a:xfrm>
          <a:prstGeom prst="rect">
            <a:avLst/>
          </a:prstGeom>
        </p:spPr>
      </p:pic>
      <p:pic>
        <p:nvPicPr>
          <p:cNvPr id="8" name="Imagen 7"/>
          <p:cNvPicPr>
            <a:picLocks noChangeAspect="1"/>
          </p:cNvPicPr>
          <p:nvPr/>
        </p:nvPicPr>
        <p:blipFill rotWithShape="1">
          <a:blip r:embed="rId2"/>
          <a:srcRect l="37368" t="51794" r="41386" b="27735"/>
          <a:stretch/>
        </p:blipFill>
        <p:spPr>
          <a:xfrm>
            <a:off x="9888583" y="3362361"/>
            <a:ext cx="979714" cy="306161"/>
          </a:xfrm>
          <a:prstGeom prst="rect">
            <a:avLst/>
          </a:prstGeom>
        </p:spPr>
      </p:pic>
      <p:pic>
        <p:nvPicPr>
          <p:cNvPr id="9" name="Imagen 8"/>
          <p:cNvPicPr>
            <a:picLocks noChangeAspect="1"/>
          </p:cNvPicPr>
          <p:nvPr/>
        </p:nvPicPr>
        <p:blipFill rotWithShape="1">
          <a:blip r:embed="rId2"/>
          <a:srcRect l="67246" t="50770" r="25119" b="28759"/>
          <a:stretch/>
        </p:blipFill>
        <p:spPr>
          <a:xfrm>
            <a:off x="4544000" y="4394304"/>
            <a:ext cx="354571" cy="308324"/>
          </a:xfrm>
          <a:prstGeom prst="rect">
            <a:avLst/>
          </a:prstGeom>
        </p:spPr>
      </p:pic>
      <p:pic>
        <p:nvPicPr>
          <p:cNvPr id="10" name="Imagen 9"/>
          <p:cNvPicPr>
            <a:picLocks noChangeAspect="1"/>
          </p:cNvPicPr>
          <p:nvPr/>
        </p:nvPicPr>
        <p:blipFill rotWithShape="1">
          <a:blip r:embed="rId2"/>
          <a:srcRect l="84176" t="52817" r="7193" b="28759"/>
          <a:stretch/>
        </p:blipFill>
        <p:spPr>
          <a:xfrm>
            <a:off x="5342099" y="4394304"/>
            <a:ext cx="445356" cy="308324"/>
          </a:xfrm>
          <a:prstGeom prst="rect">
            <a:avLst/>
          </a:prstGeom>
        </p:spPr>
      </p:pic>
    </p:spTree>
    <p:extLst>
      <p:ext uri="{BB962C8B-B14F-4D97-AF65-F5344CB8AC3E}">
        <p14:creationId xmlns:p14="http://schemas.microsoft.com/office/powerpoint/2010/main" val="1067440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smtClean="0"/>
          </a:p>
          <a:p>
            <a:r>
              <a:rPr lang="en-US" sz="2400" dirty="0" err="1" smtClean="0"/>
              <a:t>Regresemos</a:t>
            </a:r>
            <a:r>
              <a:rPr lang="en-US" sz="2400" dirty="0" smtClean="0"/>
              <a:t> a </a:t>
            </a:r>
            <a:r>
              <a:rPr lang="en-US" sz="2400" dirty="0" err="1" smtClean="0"/>
              <a:t>nuestra</a:t>
            </a:r>
            <a:r>
              <a:rPr lang="en-US" sz="2400" dirty="0" smtClean="0"/>
              <a:t> </a:t>
            </a:r>
            <a:r>
              <a:rPr lang="en-US" sz="2400" dirty="0" err="1" smtClean="0"/>
              <a:t>clase</a:t>
            </a:r>
            <a:r>
              <a:rPr lang="en-US" sz="2400" dirty="0" smtClean="0"/>
              <a:t> </a:t>
            </a:r>
            <a:r>
              <a:rPr lang="en-US" sz="2400" dirty="0" err="1" smtClean="0"/>
              <a:t>LinkedList</a:t>
            </a:r>
            <a:r>
              <a:rPr lang="en-US" sz="2400" dirty="0" smtClean="0"/>
              <a:t> e </a:t>
            </a:r>
            <a:r>
              <a:rPr lang="en-US" sz="2400" dirty="0" err="1" smtClean="0"/>
              <a:t>implementemos</a:t>
            </a:r>
            <a:r>
              <a:rPr lang="en-US" sz="2400" dirty="0" smtClean="0"/>
              <a:t> </a:t>
            </a:r>
            <a:r>
              <a:rPr lang="en-US" sz="2400" dirty="0" err="1" smtClean="0"/>
              <a:t>los</a:t>
            </a:r>
            <a:r>
              <a:rPr lang="en-US" sz="2400" dirty="0" smtClean="0"/>
              <a:t> </a:t>
            </a:r>
            <a:r>
              <a:rPr lang="en-US" sz="2400" dirty="0" err="1" smtClean="0"/>
              <a:t>constructores</a:t>
            </a:r>
            <a:r>
              <a:rPr lang="en-US" sz="2400" dirty="0" smtClean="0"/>
              <a:t> con </a:t>
            </a:r>
            <a:r>
              <a:rPr lang="en-US" sz="2400" dirty="0" err="1" smtClean="0"/>
              <a:t>toda</a:t>
            </a:r>
            <a:r>
              <a:rPr lang="en-US" sz="2400" dirty="0" smtClean="0"/>
              <a:t> </a:t>
            </a:r>
            <a:r>
              <a:rPr lang="en-US" sz="2400" dirty="0" err="1" smtClean="0"/>
              <a:t>esta</a:t>
            </a:r>
            <a:r>
              <a:rPr lang="en-US" sz="2400" dirty="0" smtClean="0"/>
              <a:t> </a:t>
            </a:r>
            <a:r>
              <a:rPr lang="en-US" sz="2400" dirty="0" err="1" smtClean="0"/>
              <a:t>teoria</a:t>
            </a:r>
            <a:r>
              <a:rPr lang="en-US" sz="2400" dirty="0" smtClean="0"/>
              <a:t> de </a:t>
            </a:r>
            <a:r>
              <a:rPr lang="en-US" sz="2400" dirty="0" err="1" smtClean="0"/>
              <a:t>nuestro</a:t>
            </a:r>
            <a:r>
              <a:rPr lang="en-US" sz="2400" dirty="0" smtClean="0"/>
              <a:t> </a:t>
            </a:r>
            <a:r>
              <a:rPr lang="en-US" sz="2400" dirty="0" err="1" smtClean="0"/>
              <a:t>lado</a:t>
            </a:r>
            <a:r>
              <a:rPr lang="en-US" sz="2400" dirty="0" smtClean="0"/>
              <a:t>.</a:t>
            </a:r>
          </a:p>
          <a:p>
            <a:endParaRPr lang="en-US" sz="2400" dirty="0"/>
          </a:p>
          <a:p>
            <a:r>
              <a:rPr lang="en-US" sz="2400" dirty="0" smtClean="0"/>
              <a:t>Constructor </a:t>
            </a:r>
            <a:r>
              <a:rPr lang="en-US" sz="2400" dirty="0" err="1" smtClean="0"/>
              <a:t>por</a:t>
            </a:r>
            <a:r>
              <a:rPr lang="en-US" sz="2400" dirty="0" smtClean="0"/>
              <a:t> </a:t>
            </a:r>
            <a:r>
              <a:rPr lang="en-US" sz="2400" dirty="0" err="1" smtClean="0"/>
              <a:t>defecto</a:t>
            </a:r>
            <a:r>
              <a:rPr lang="en-US" sz="2400" dirty="0" smtClean="0"/>
              <a:t>:</a:t>
            </a:r>
          </a:p>
          <a:p>
            <a:r>
              <a:rPr lang="es-ES" sz="2400" dirty="0"/>
              <a:t>Es el constructor que no recibe ningún parámetro en la </a:t>
            </a:r>
            <a:r>
              <a:rPr lang="es-ES" sz="2400" dirty="0" smtClean="0"/>
              <a:t>función. cuando se inicializa mediante este constructor las variables de la clase se crean con valores por defecto.</a:t>
            </a:r>
          </a:p>
          <a:p>
            <a:r>
              <a:rPr lang="es-ES" sz="2400" dirty="0" smtClean="0"/>
              <a:t>Si este </a:t>
            </a:r>
            <a:r>
              <a:rPr lang="es-ES" sz="2400" dirty="0" err="1" smtClean="0"/>
              <a:t>costructor</a:t>
            </a:r>
            <a:r>
              <a:rPr lang="es-ES" sz="2400" dirty="0" smtClean="0"/>
              <a:t> no se define el compilador de </a:t>
            </a:r>
            <a:r>
              <a:rPr lang="es-ES" sz="2400" dirty="0" err="1" smtClean="0"/>
              <a:t>c++</a:t>
            </a:r>
            <a:r>
              <a:rPr lang="es-ES" sz="2400" dirty="0" smtClean="0"/>
              <a:t> proporcionara uno.</a:t>
            </a:r>
            <a:endParaRPr lang="en-US" sz="2400" dirty="0" smtClean="0"/>
          </a:p>
          <a:p>
            <a:endParaRPr lang="en-US"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438" y="5399921"/>
            <a:ext cx="6510373" cy="1262136"/>
          </a:xfrm>
          <a:prstGeom prst="rect">
            <a:avLst/>
          </a:prstGeom>
        </p:spPr>
      </p:pic>
      <p:sp>
        <p:nvSpPr>
          <p:cNvPr id="6" name="CuadroTexto 5"/>
          <p:cNvSpPr txBox="1"/>
          <p:nvPr/>
        </p:nvSpPr>
        <p:spPr>
          <a:xfrm>
            <a:off x="653143" y="420893"/>
            <a:ext cx="11390811" cy="830997"/>
          </a:xfrm>
          <a:prstGeom prst="rect">
            <a:avLst/>
          </a:prstGeom>
          <a:noFill/>
        </p:spPr>
        <p:txBody>
          <a:bodyPr wrap="square" rtlCol="0">
            <a:spAutoFit/>
          </a:bodyPr>
          <a:lstStyle/>
          <a:p>
            <a:r>
              <a:rPr lang="en-US" sz="4800" b="1" dirty="0" smtClean="0">
                <a:solidFill>
                  <a:srgbClr val="C00000"/>
                </a:solidFill>
              </a:rPr>
              <a:t>CONSTRUCTORES EN C++ Y OPERADOR =</a:t>
            </a:r>
            <a:endParaRPr lang="en-US" sz="4800" b="1" dirty="0">
              <a:solidFill>
                <a:srgbClr val="C00000"/>
              </a:solidFill>
            </a:endParaRPr>
          </a:p>
        </p:txBody>
      </p:sp>
    </p:spTree>
    <p:extLst>
      <p:ext uri="{BB962C8B-B14F-4D97-AF65-F5344CB8AC3E}">
        <p14:creationId xmlns:p14="http://schemas.microsoft.com/office/powerpoint/2010/main" val="3336893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smtClean="0"/>
              <a:t>Constructor </a:t>
            </a:r>
            <a:r>
              <a:rPr lang="en-US" sz="2400" dirty="0" err="1" smtClean="0"/>
              <a:t>por</a:t>
            </a:r>
            <a:r>
              <a:rPr lang="en-US" sz="2400" dirty="0" smtClean="0"/>
              <a:t> </a:t>
            </a:r>
            <a:r>
              <a:rPr lang="en-US" sz="2400" dirty="0" err="1" smtClean="0"/>
              <a:t>copia</a:t>
            </a:r>
            <a:r>
              <a:rPr lang="en-US" sz="2400" dirty="0" smtClean="0"/>
              <a:t> (copy constructor)</a:t>
            </a:r>
          </a:p>
          <a:p>
            <a:r>
              <a:rPr lang="es-ES" sz="2400" dirty="0" smtClean="0"/>
              <a:t>Se utiliza para crear un nuevo objeto a partir de otro existente.</a:t>
            </a:r>
          </a:p>
          <a:p>
            <a:r>
              <a:rPr lang="es-ES" sz="2400" dirty="0" smtClean="0"/>
              <a:t> Es </a:t>
            </a:r>
            <a:r>
              <a:rPr lang="es-ES" sz="2400" dirty="0"/>
              <a:t>un constructor que tiene como parámetro de entrada una referencia a otro objeto de la misma </a:t>
            </a:r>
            <a:r>
              <a:rPr lang="es-ES" sz="2400" dirty="0" smtClean="0"/>
              <a:t>clase. De forma tal que </a:t>
            </a:r>
            <a:r>
              <a:rPr lang="es-ES" sz="2400" dirty="0"/>
              <a:t>Las variables del objeto que se está creando se inicializan con los valores del objeto a </a:t>
            </a:r>
            <a:r>
              <a:rPr lang="es-ES" sz="2400" dirty="0" smtClean="0"/>
              <a:t>copiar. </a:t>
            </a:r>
            <a:r>
              <a:rPr lang="es-ES" sz="2400" dirty="0"/>
              <a:t>Al igual que el predeterminado, si no se define, el sistema proporciona uno, el cual realiza una copia bit a bit entre los </a:t>
            </a:r>
            <a:r>
              <a:rPr lang="es-ES" sz="2400" dirty="0" smtClean="0"/>
              <a:t>objetos.</a:t>
            </a:r>
            <a:endParaRPr lang="en-US" sz="2400" dirty="0"/>
          </a:p>
        </p:txBody>
      </p:sp>
      <p:pic>
        <p:nvPicPr>
          <p:cNvPr id="6" name="Imagen 5"/>
          <p:cNvPicPr>
            <a:picLocks noChangeAspect="1"/>
          </p:cNvPicPr>
          <p:nvPr/>
        </p:nvPicPr>
        <p:blipFill>
          <a:blip r:embed="rId2"/>
          <a:stretch>
            <a:fillRect/>
          </a:stretch>
        </p:blipFill>
        <p:spPr>
          <a:xfrm>
            <a:off x="4592683" y="5128260"/>
            <a:ext cx="5883728" cy="1377043"/>
          </a:xfrm>
          <a:prstGeom prst="rect">
            <a:avLst/>
          </a:prstGeom>
        </p:spPr>
      </p:pic>
    </p:spTree>
    <p:extLst>
      <p:ext uri="{BB962C8B-B14F-4D97-AF65-F5344CB8AC3E}">
        <p14:creationId xmlns:p14="http://schemas.microsoft.com/office/powerpoint/2010/main" val="999093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err="1" smtClean="0"/>
              <a:t>Una</a:t>
            </a:r>
            <a:r>
              <a:rPr lang="en-US" sz="2400" dirty="0" smtClean="0"/>
              <a:t> </a:t>
            </a:r>
            <a:r>
              <a:rPr lang="en-US" sz="2400" dirty="0" err="1" smtClean="0"/>
              <a:t>posible</a:t>
            </a:r>
            <a:r>
              <a:rPr lang="en-US" sz="2400" dirty="0" smtClean="0"/>
              <a:t> </a:t>
            </a:r>
            <a:r>
              <a:rPr lang="en-US" sz="2400" dirty="0" err="1" smtClean="0"/>
              <a:t>implementacion</a:t>
            </a:r>
            <a:r>
              <a:rPr lang="en-US" sz="2400" dirty="0" smtClean="0"/>
              <a:t> para el constructor </a:t>
            </a:r>
            <a:r>
              <a:rPr lang="en-US" sz="2400" dirty="0" err="1" smtClean="0"/>
              <a:t>por</a:t>
            </a:r>
            <a:r>
              <a:rPr lang="en-US" sz="2400" dirty="0" smtClean="0"/>
              <a:t> </a:t>
            </a:r>
            <a:r>
              <a:rPr lang="en-US" sz="2400" dirty="0" err="1" smtClean="0"/>
              <a:t>copia</a:t>
            </a:r>
            <a:r>
              <a:rPr lang="en-US" sz="2400" dirty="0" smtClean="0"/>
              <a:t> </a:t>
            </a:r>
            <a:r>
              <a:rPr lang="en-US" sz="2400" dirty="0" err="1" smtClean="0"/>
              <a:t>seria</a:t>
            </a:r>
            <a:r>
              <a:rPr lang="en-US" sz="2400" dirty="0" smtClean="0"/>
              <a:t> la </a:t>
            </a:r>
            <a:r>
              <a:rPr lang="en-US" sz="2400" dirty="0" err="1" smtClean="0"/>
              <a:t>siguiente</a:t>
            </a:r>
            <a:r>
              <a:rPr lang="en-US" sz="2400" dirty="0" smtClean="0"/>
              <a:t>:</a:t>
            </a:r>
          </a:p>
          <a:p>
            <a:endParaRPr lang="en-US" sz="2400" dirty="0"/>
          </a:p>
          <a:p>
            <a:endParaRPr lang="en-US" sz="2400" dirty="0" smtClean="0"/>
          </a:p>
          <a:p>
            <a:endParaRPr lang="en-US" sz="2400" dirty="0"/>
          </a:p>
          <a:p>
            <a:endParaRPr lang="en-US" sz="2400" dirty="0" smtClean="0"/>
          </a:p>
          <a:p>
            <a:r>
              <a:rPr lang="en-US" sz="2400" dirty="0" err="1" smtClean="0"/>
              <a:t>Operador</a:t>
            </a:r>
            <a:r>
              <a:rPr lang="en-US" sz="2400" dirty="0" smtClean="0"/>
              <a:t> de </a:t>
            </a:r>
            <a:r>
              <a:rPr lang="en-US" sz="2400" dirty="0" err="1" smtClean="0"/>
              <a:t>asignacion</a:t>
            </a:r>
            <a:r>
              <a:rPr lang="en-US" sz="2400" dirty="0" smtClean="0"/>
              <a:t>:</a:t>
            </a:r>
          </a:p>
          <a:p>
            <a:r>
              <a:rPr lang="en-US" sz="2400" dirty="0" smtClean="0"/>
              <a:t>se </a:t>
            </a:r>
            <a:r>
              <a:rPr lang="en-US" sz="2400" dirty="0" err="1" smtClean="0"/>
              <a:t>utiliza</a:t>
            </a:r>
            <a:r>
              <a:rPr lang="en-US" sz="2400" dirty="0" smtClean="0"/>
              <a:t> para </a:t>
            </a:r>
            <a:r>
              <a:rPr lang="en-US" sz="2400" dirty="0" err="1" smtClean="0"/>
              <a:t>reemplazar</a:t>
            </a:r>
            <a:r>
              <a:rPr lang="en-US" sz="2400" dirty="0" smtClean="0"/>
              <a:t> un </a:t>
            </a:r>
            <a:r>
              <a:rPr lang="en-US" sz="2400" dirty="0" err="1" smtClean="0"/>
              <a:t>objeto</a:t>
            </a:r>
            <a:r>
              <a:rPr lang="en-US" sz="2400" dirty="0" smtClean="0"/>
              <a:t> </a:t>
            </a:r>
            <a:r>
              <a:rPr lang="en-US" sz="2400" dirty="0" err="1" smtClean="0"/>
              <a:t>existente</a:t>
            </a:r>
            <a:r>
              <a:rPr lang="en-US" sz="2400" dirty="0" smtClean="0"/>
              <a:t> con </a:t>
            </a:r>
            <a:r>
              <a:rPr lang="en-US" sz="2400" dirty="0" err="1" smtClean="0"/>
              <a:t>los</a:t>
            </a:r>
            <a:r>
              <a:rPr lang="en-US" sz="2400" dirty="0" smtClean="0"/>
              <a:t> </a:t>
            </a:r>
            <a:r>
              <a:rPr lang="en-US" sz="2400" dirty="0" err="1" smtClean="0"/>
              <a:t>datos</a:t>
            </a:r>
            <a:r>
              <a:rPr lang="en-US" sz="2400" dirty="0" smtClean="0"/>
              <a:t> de </a:t>
            </a:r>
            <a:r>
              <a:rPr lang="en-US" sz="2400" dirty="0" err="1" smtClean="0"/>
              <a:t>otro</a:t>
            </a:r>
            <a:r>
              <a:rPr lang="en-US" sz="2400" dirty="0" smtClean="0"/>
              <a:t> </a:t>
            </a:r>
            <a:r>
              <a:rPr lang="en-US" sz="2400" dirty="0" err="1" smtClean="0"/>
              <a:t>objeto</a:t>
            </a:r>
            <a:r>
              <a:rPr lang="en-US" sz="2400" dirty="0" smtClean="0"/>
              <a:t> </a:t>
            </a:r>
            <a:r>
              <a:rPr lang="en-US" sz="2400" dirty="0" err="1" smtClean="0"/>
              <a:t>existente</a:t>
            </a:r>
            <a:r>
              <a:rPr lang="en-US" sz="2400" dirty="0"/>
              <a:t>:</a:t>
            </a:r>
          </a:p>
        </p:txBody>
      </p:sp>
      <p:pic>
        <p:nvPicPr>
          <p:cNvPr id="6" name="Imagen 5"/>
          <p:cNvPicPr>
            <a:picLocks noChangeAspect="1"/>
          </p:cNvPicPr>
          <p:nvPr/>
        </p:nvPicPr>
        <p:blipFill>
          <a:blip r:embed="rId2"/>
          <a:stretch>
            <a:fillRect/>
          </a:stretch>
        </p:blipFill>
        <p:spPr>
          <a:xfrm>
            <a:off x="5128826" y="5460274"/>
            <a:ext cx="5447565" cy="1149533"/>
          </a:xfrm>
          <a:prstGeom prst="rect">
            <a:avLst/>
          </a:prstGeom>
        </p:spPr>
      </p:pic>
      <p:pic>
        <p:nvPicPr>
          <p:cNvPr id="2" name="Imagen 1"/>
          <p:cNvPicPr>
            <a:picLocks noChangeAspect="1"/>
          </p:cNvPicPr>
          <p:nvPr/>
        </p:nvPicPr>
        <p:blipFill>
          <a:blip r:embed="rId3"/>
          <a:stretch>
            <a:fillRect/>
          </a:stretch>
        </p:blipFill>
        <p:spPr>
          <a:xfrm>
            <a:off x="4807132" y="1502560"/>
            <a:ext cx="5473338" cy="2315093"/>
          </a:xfrm>
          <a:prstGeom prst="rect">
            <a:avLst/>
          </a:prstGeom>
        </p:spPr>
      </p:pic>
    </p:spTree>
    <p:extLst>
      <p:ext uri="{BB962C8B-B14F-4D97-AF65-F5344CB8AC3E}">
        <p14:creationId xmlns:p14="http://schemas.microsoft.com/office/powerpoint/2010/main" val="3513376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sz="2400" dirty="0" smtClean="0"/>
              <a:t>En </a:t>
            </a:r>
            <a:r>
              <a:rPr lang="es-ES" sz="2400" dirty="0"/>
              <a:t>primer lugar, un poco de protección contra la </a:t>
            </a:r>
            <a:r>
              <a:rPr lang="es-ES" sz="2400" dirty="0" err="1" smtClean="0"/>
              <a:t>autoasignación</a:t>
            </a:r>
            <a:r>
              <a:rPr lang="es-ES" sz="2400" dirty="0" smtClean="0"/>
              <a:t>.</a:t>
            </a:r>
            <a:r>
              <a:rPr lang="es-ES" sz="2400" dirty="0"/>
              <a:t> Entonces, dado que estamos reemplazando el contenido de esta clase con otra, eliminemos los datos </a:t>
            </a:r>
            <a:r>
              <a:rPr lang="es-ES" sz="2400" dirty="0" smtClean="0"/>
              <a:t>actuales. Lo </a:t>
            </a:r>
            <a:r>
              <a:rPr lang="es-ES" sz="2400" dirty="0"/>
              <a:t>que queda es el mismo código que escribimos en el constructor de copias. Por convención, se devuelve una referencia a esta </a:t>
            </a:r>
            <a:r>
              <a:rPr lang="es-ES" sz="2400" dirty="0" smtClean="0"/>
              <a:t>clase:</a:t>
            </a:r>
            <a:endParaRPr lang="en-US" sz="2400" dirty="0"/>
          </a:p>
        </p:txBody>
      </p:sp>
      <p:pic>
        <p:nvPicPr>
          <p:cNvPr id="2" name="Imagen 1"/>
          <p:cNvPicPr>
            <a:picLocks noChangeAspect="1"/>
          </p:cNvPicPr>
          <p:nvPr/>
        </p:nvPicPr>
        <p:blipFill>
          <a:blip r:embed="rId2"/>
          <a:stretch>
            <a:fillRect/>
          </a:stretch>
        </p:blipFill>
        <p:spPr>
          <a:xfrm>
            <a:off x="3174274" y="3315519"/>
            <a:ext cx="5657167" cy="3372800"/>
          </a:xfrm>
          <a:prstGeom prst="rect">
            <a:avLst/>
          </a:prstGeom>
        </p:spPr>
      </p:pic>
    </p:spTree>
    <p:extLst>
      <p:ext uri="{BB962C8B-B14F-4D97-AF65-F5344CB8AC3E}">
        <p14:creationId xmlns:p14="http://schemas.microsoft.com/office/powerpoint/2010/main" val="1055140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smtClean="0"/>
              <a:t>NUESTRO DISE</a:t>
            </a:r>
            <a:r>
              <a:rPr lang="es-US" sz="2400" dirty="0" smtClean="0"/>
              <a:t>ÑO </a:t>
            </a:r>
            <a:r>
              <a:rPr lang="en-US" sz="2400" dirty="0" smtClean="0"/>
              <a:t>DE CLASE ACTUAL TIENE LIMITACIONES, POR EJEMPLO CONSIDEREMOS LA SIGUIENTE FUNCION QUE DEVUELVE UNA LINKEDLIST CON MUCHISIMOS DATOS:</a:t>
            </a:r>
          </a:p>
          <a:p>
            <a:endParaRPr lang="en-US" sz="2400" dirty="0"/>
          </a:p>
          <a:p>
            <a:endParaRPr lang="en-US" sz="2400" dirty="0" smtClean="0"/>
          </a:p>
          <a:p>
            <a:endParaRPr lang="en-US" sz="2400" dirty="0"/>
          </a:p>
          <a:p>
            <a:endParaRPr lang="en-US" sz="2400" dirty="0" smtClean="0"/>
          </a:p>
          <a:p>
            <a:r>
              <a:rPr lang="en-US" sz="2400" dirty="0" err="1" smtClean="0"/>
              <a:t>Esta</a:t>
            </a:r>
            <a:r>
              <a:rPr lang="en-US" sz="2400" dirty="0" smtClean="0"/>
              <a:t> </a:t>
            </a:r>
            <a:r>
              <a:rPr lang="en-US" sz="2400" dirty="0" err="1" smtClean="0"/>
              <a:t>funcion</a:t>
            </a:r>
            <a:r>
              <a:rPr lang="en-US" sz="2400" dirty="0" smtClean="0"/>
              <a:t> </a:t>
            </a:r>
            <a:r>
              <a:rPr lang="en-US" sz="2400" dirty="0" err="1" smtClean="0"/>
              <a:t>devuelve</a:t>
            </a:r>
            <a:r>
              <a:rPr lang="en-US" sz="2400" dirty="0" smtClean="0"/>
              <a:t> un </a:t>
            </a:r>
            <a:r>
              <a:rPr lang="en-US" sz="2400" dirty="0" err="1" smtClean="0"/>
              <a:t>objeto</a:t>
            </a:r>
            <a:r>
              <a:rPr lang="en-US" sz="2400" dirty="0" smtClean="0"/>
              <a:t> </a:t>
            </a:r>
            <a:r>
              <a:rPr lang="en-US" sz="2400" dirty="0" err="1" smtClean="0"/>
              <a:t>por</a:t>
            </a:r>
            <a:r>
              <a:rPr lang="en-US" sz="2400" dirty="0" smtClean="0"/>
              <a:t> valor.</a:t>
            </a:r>
            <a:r>
              <a:rPr lang="es-ES" sz="2400" dirty="0"/>
              <a:t> Sabemos que cuando una función devuelve un objeto por valor, el compilador tiene que crear un objeto temporal (pero completamente desarrollado) (</a:t>
            </a:r>
            <a:r>
              <a:rPr lang="es-ES" sz="2400" dirty="0" err="1"/>
              <a:t>rvalue</a:t>
            </a:r>
            <a:r>
              <a:rPr lang="es-ES" sz="2400" dirty="0"/>
              <a:t>)</a:t>
            </a:r>
            <a:endParaRPr lang="en-US" sz="2400" dirty="0" smtClean="0"/>
          </a:p>
          <a:p>
            <a:endParaRPr lang="en-US" sz="2400" dirty="0" smtClean="0"/>
          </a:p>
        </p:txBody>
      </p:sp>
      <p:pic>
        <p:nvPicPr>
          <p:cNvPr id="6" name="Imagen 5"/>
          <p:cNvPicPr>
            <a:picLocks noChangeAspect="1"/>
          </p:cNvPicPr>
          <p:nvPr/>
        </p:nvPicPr>
        <p:blipFill>
          <a:blip r:embed="rId2"/>
          <a:stretch>
            <a:fillRect/>
          </a:stretch>
        </p:blipFill>
        <p:spPr>
          <a:xfrm>
            <a:off x="2786666" y="2221922"/>
            <a:ext cx="4894294" cy="1921151"/>
          </a:xfrm>
          <a:prstGeom prst="rect">
            <a:avLst/>
          </a:prstGeom>
        </p:spPr>
      </p:pic>
    </p:spTree>
    <p:extLst>
      <p:ext uri="{BB962C8B-B14F-4D97-AF65-F5344CB8AC3E}">
        <p14:creationId xmlns:p14="http://schemas.microsoft.com/office/powerpoint/2010/main" val="1921568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smtClean="0"/>
              <a:t>Si </a:t>
            </a:r>
            <a:r>
              <a:rPr lang="en-US" sz="2400" dirty="0" err="1" smtClean="0"/>
              <a:t>hacemos</a:t>
            </a:r>
            <a:r>
              <a:rPr lang="en-US" sz="2400" dirty="0" smtClean="0"/>
              <a:t>: </a:t>
            </a:r>
          </a:p>
          <a:p>
            <a:r>
              <a:rPr lang="en-US" sz="2400" dirty="0" err="1" smtClean="0"/>
              <a:t>Entonces</a:t>
            </a:r>
            <a:r>
              <a:rPr lang="en-US" sz="2400" dirty="0" smtClean="0"/>
              <a:t> Un </a:t>
            </a:r>
            <a:r>
              <a:rPr lang="en-US" sz="2400" dirty="0" err="1"/>
              <a:t>objeto</a:t>
            </a:r>
            <a:r>
              <a:rPr lang="en-US" sz="2400" dirty="0"/>
              <a:t> </a:t>
            </a:r>
            <a:r>
              <a:rPr lang="en-US" sz="2400" dirty="0" smtClean="0"/>
              <a:t>temporal (</a:t>
            </a:r>
            <a:r>
              <a:rPr lang="en-US" sz="2400" dirty="0" err="1" smtClean="0"/>
              <a:t>muy</a:t>
            </a:r>
            <a:r>
              <a:rPr lang="en-US" sz="2400" dirty="0" smtClean="0"/>
              <a:t> </a:t>
            </a:r>
            <a:r>
              <a:rPr lang="en-US" sz="2400" dirty="0" err="1" smtClean="0"/>
              <a:t>pesado</a:t>
            </a:r>
            <a:r>
              <a:rPr lang="en-US" sz="2400" dirty="0" smtClean="0"/>
              <a:t>) </a:t>
            </a:r>
            <a:r>
              <a:rPr lang="en-US" sz="2400" dirty="0"/>
              <a:t>que sale </a:t>
            </a:r>
            <a:r>
              <a:rPr lang="en-US" sz="2400" dirty="0" smtClean="0"/>
              <a:t>de</a:t>
            </a:r>
          </a:p>
          <a:p>
            <a:r>
              <a:rPr lang="en-US" sz="2400" dirty="0" smtClean="0"/>
              <a:t>                                 </a:t>
            </a:r>
            <a:r>
              <a:rPr lang="es-ES" sz="2400" dirty="0" smtClean="0"/>
              <a:t>se </a:t>
            </a:r>
            <a:r>
              <a:rPr lang="es-ES" sz="2400" dirty="0"/>
              <a:t>pasa al constructor </a:t>
            </a:r>
            <a:r>
              <a:rPr lang="es-ES" sz="2400" dirty="0" smtClean="0"/>
              <a:t>por copia, que según nuestro </a:t>
            </a:r>
            <a:r>
              <a:rPr lang="es-ES" sz="2400" dirty="0" err="1" smtClean="0"/>
              <a:t>dise</a:t>
            </a:r>
            <a:r>
              <a:rPr lang="es-US" sz="2400" dirty="0" err="1" smtClean="0"/>
              <a:t>ño</a:t>
            </a:r>
            <a:r>
              <a:rPr lang="es-US" sz="2400" dirty="0" smtClean="0"/>
              <a:t> actual</a:t>
            </a:r>
            <a:r>
              <a:rPr lang="en-US" sz="2400" dirty="0" smtClean="0"/>
              <a:t> el constructor </a:t>
            </a:r>
            <a:r>
              <a:rPr lang="en-US" sz="2400" dirty="0" err="1" smtClean="0"/>
              <a:t>por</a:t>
            </a:r>
            <a:r>
              <a:rPr lang="en-US" sz="2400" dirty="0" smtClean="0"/>
              <a:t> </a:t>
            </a:r>
            <a:r>
              <a:rPr lang="en-US" sz="2400" dirty="0" err="1" smtClean="0"/>
              <a:t>copia</a:t>
            </a:r>
            <a:r>
              <a:rPr lang="en-US" sz="2400" dirty="0" smtClean="0"/>
              <a:t> </a:t>
            </a:r>
            <a:r>
              <a:rPr lang="en-US" sz="2400" dirty="0" err="1" smtClean="0"/>
              <a:t>asigna</a:t>
            </a:r>
            <a:r>
              <a:rPr lang="en-US" sz="2400" dirty="0" smtClean="0"/>
              <a:t> </a:t>
            </a:r>
            <a:r>
              <a:rPr lang="en-US" sz="2400" dirty="0" err="1" smtClean="0"/>
              <a:t>su</a:t>
            </a:r>
            <a:r>
              <a:rPr lang="en-US" sz="2400" dirty="0" smtClean="0"/>
              <a:t> </a:t>
            </a:r>
            <a:r>
              <a:rPr lang="en-US" sz="2400" dirty="0" err="1" smtClean="0"/>
              <a:t>propio</a:t>
            </a:r>
            <a:r>
              <a:rPr lang="en-US" sz="2400" dirty="0" smtClean="0"/>
              <a:t> </a:t>
            </a:r>
            <a:r>
              <a:rPr lang="en-US" sz="2400" dirty="0" err="1" smtClean="0"/>
              <a:t>puntero</a:t>
            </a:r>
            <a:r>
              <a:rPr lang="en-US" sz="2400" dirty="0" smtClean="0"/>
              <a:t> </a:t>
            </a:r>
            <a:r>
              <a:rPr lang="en-US" sz="2400" dirty="0" err="1" smtClean="0"/>
              <a:t>copiando</a:t>
            </a:r>
            <a:r>
              <a:rPr lang="en-US" sz="2400" dirty="0" smtClean="0"/>
              <a:t> </a:t>
            </a:r>
            <a:r>
              <a:rPr lang="en-US" sz="2400" dirty="0" err="1" smtClean="0"/>
              <a:t>los</a:t>
            </a:r>
            <a:r>
              <a:rPr lang="en-US" sz="2400" dirty="0" smtClean="0"/>
              <a:t> </a:t>
            </a:r>
            <a:r>
              <a:rPr lang="en-US" sz="2400" dirty="0" err="1" smtClean="0"/>
              <a:t>datos</a:t>
            </a:r>
            <a:r>
              <a:rPr lang="en-US" sz="2400" dirty="0" smtClean="0"/>
              <a:t> del </a:t>
            </a:r>
            <a:r>
              <a:rPr lang="en-US" sz="2400" dirty="0" err="1" smtClean="0"/>
              <a:t>objeto</a:t>
            </a:r>
            <a:r>
              <a:rPr lang="en-US" sz="2400" dirty="0" smtClean="0"/>
              <a:t> temporal. Este </a:t>
            </a:r>
            <a:r>
              <a:rPr lang="en-US" sz="2400" dirty="0" err="1" smtClean="0"/>
              <a:t>mismo</a:t>
            </a:r>
            <a:r>
              <a:rPr lang="en-US" sz="2400" dirty="0" smtClean="0"/>
              <a:t> </a:t>
            </a:r>
            <a:r>
              <a:rPr lang="en-US" sz="2400" dirty="0" err="1" smtClean="0"/>
              <a:t>procedimiento</a:t>
            </a:r>
            <a:r>
              <a:rPr lang="en-US" sz="2400" dirty="0" smtClean="0"/>
              <a:t> de </a:t>
            </a:r>
            <a:r>
              <a:rPr lang="en-US" sz="2400" dirty="0" err="1" smtClean="0"/>
              <a:t>copia</a:t>
            </a:r>
            <a:r>
              <a:rPr lang="en-US" sz="2400" dirty="0" smtClean="0"/>
              <a:t> </a:t>
            </a:r>
            <a:r>
              <a:rPr lang="en-US" sz="2400" dirty="0" err="1" smtClean="0"/>
              <a:t>ocurre</a:t>
            </a:r>
            <a:r>
              <a:rPr lang="en-US" sz="2400" dirty="0" smtClean="0"/>
              <a:t> </a:t>
            </a:r>
            <a:r>
              <a:rPr lang="en-US" sz="2400" dirty="0" err="1" smtClean="0"/>
              <a:t>en</a:t>
            </a:r>
            <a:r>
              <a:rPr lang="en-US" sz="2400" dirty="0" smtClean="0"/>
              <a:t> el </a:t>
            </a:r>
            <a:r>
              <a:rPr lang="en-US" sz="2400" dirty="0" err="1" smtClean="0"/>
              <a:t>operador</a:t>
            </a:r>
            <a:r>
              <a:rPr lang="en-US" sz="2400" dirty="0" smtClean="0"/>
              <a:t> de </a:t>
            </a:r>
            <a:r>
              <a:rPr lang="en-US" sz="2400" dirty="0" err="1" smtClean="0"/>
              <a:t>asigancion</a:t>
            </a:r>
            <a:r>
              <a:rPr lang="en-US" sz="2400" dirty="0" smtClean="0"/>
              <a:t>.</a:t>
            </a:r>
          </a:p>
          <a:p>
            <a:endParaRPr lang="es-US" sz="2400" dirty="0"/>
          </a:p>
          <a:p>
            <a:r>
              <a:rPr lang="es-US" sz="2400" dirty="0" err="1" smtClean="0"/>
              <a:t>Podriamos</a:t>
            </a:r>
            <a:r>
              <a:rPr lang="es-US" sz="2400" dirty="0" smtClean="0"/>
              <a:t>, en lugar de hacer una copia costosa, </a:t>
            </a:r>
            <a:r>
              <a:rPr lang="en-US" sz="2400" dirty="0" smtClean="0"/>
              <a:t>“</a:t>
            </a:r>
            <a:r>
              <a:rPr lang="en-US" sz="2400" dirty="0" err="1" smtClean="0"/>
              <a:t>robar</a:t>
            </a:r>
            <a:r>
              <a:rPr lang="en-US" sz="2400" dirty="0" smtClean="0"/>
              <a:t>” </a:t>
            </a:r>
            <a:r>
              <a:rPr lang="en-US" sz="2400" dirty="0" err="1" smtClean="0"/>
              <a:t>los</a:t>
            </a:r>
            <a:r>
              <a:rPr lang="en-US" sz="2400" dirty="0" smtClean="0"/>
              <a:t> </a:t>
            </a:r>
            <a:r>
              <a:rPr lang="en-US" sz="2400" dirty="0" err="1" smtClean="0"/>
              <a:t>datos</a:t>
            </a:r>
            <a:r>
              <a:rPr lang="en-US" sz="2400" dirty="0" smtClean="0"/>
              <a:t> del </a:t>
            </a:r>
            <a:r>
              <a:rPr lang="en-US" sz="2400" dirty="0" err="1" smtClean="0"/>
              <a:t>objeto</a:t>
            </a:r>
            <a:r>
              <a:rPr lang="en-US" sz="2400" dirty="0" smtClean="0"/>
              <a:t> temporal </a:t>
            </a:r>
            <a:r>
              <a:rPr lang="en-US" sz="2400" dirty="0" err="1" smtClean="0"/>
              <a:t>creado</a:t>
            </a:r>
            <a:r>
              <a:rPr lang="en-US" sz="2400" dirty="0" smtClean="0"/>
              <a:t> </a:t>
            </a:r>
            <a:r>
              <a:rPr lang="en-US" sz="2400" dirty="0" err="1" smtClean="0"/>
              <a:t>por</a:t>
            </a:r>
            <a:r>
              <a:rPr lang="en-US" sz="2400" dirty="0" smtClean="0"/>
              <a:t> el </a:t>
            </a:r>
            <a:r>
              <a:rPr lang="en-US" sz="2400" dirty="0" err="1" smtClean="0"/>
              <a:t>compilador</a:t>
            </a:r>
            <a:r>
              <a:rPr lang="en-US" sz="2400" dirty="0" smtClean="0"/>
              <a:t>??</a:t>
            </a:r>
          </a:p>
        </p:txBody>
      </p:sp>
      <p:pic>
        <p:nvPicPr>
          <p:cNvPr id="5" name="Imagen 4"/>
          <p:cNvPicPr>
            <a:picLocks noChangeAspect="1"/>
          </p:cNvPicPr>
          <p:nvPr/>
        </p:nvPicPr>
        <p:blipFill rotWithShape="1">
          <a:blip r:embed="rId2"/>
          <a:srcRect l="41304" t="3119" b="82901"/>
          <a:stretch/>
        </p:blipFill>
        <p:spPr>
          <a:xfrm>
            <a:off x="1744874" y="1946985"/>
            <a:ext cx="2654691" cy="248194"/>
          </a:xfrm>
          <a:prstGeom prst="rect">
            <a:avLst/>
          </a:prstGeom>
        </p:spPr>
      </p:pic>
      <p:pic>
        <p:nvPicPr>
          <p:cNvPr id="6" name="Imagen 5"/>
          <p:cNvPicPr>
            <a:picLocks noChangeAspect="1"/>
          </p:cNvPicPr>
          <p:nvPr/>
        </p:nvPicPr>
        <p:blipFill>
          <a:blip r:embed="rId3"/>
          <a:stretch>
            <a:fillRect/>
          </a:stretch>
        </p:blipFill>
        <p:spPr>
          <a:xfrm>
            <a:off x="3633015" y="731408"/>
            <a:ext cx="4940209" cy="386385"/>
          </a:xfrm>
          <a:prstGeom prst="rect">
            <a:avLst/>
          </a:prstGeom>
        </p:spPr>
      </p:pic>
    </p:spTree>
    <p:extLst>
      <p:ext uri="{BB962C8B-B14F-4D97-AF65-F5344CB8AC3E}">
        <p14:creationId xmlns:p14="http://schemas.microsoft.com/office/powerpoint/2010/main" val="3775439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a:p>
          <a:p>
            <a:r>
              <a:rPr lang="es-ES" sz="2400" dirty="0" smtClean="0"/>
              <a:t>El constructor </a:t>
            </a:r>
            <a:r>
              <a:rPr lang="es-ES" sz="2400" dirty="0" err="1" smtClean="0"/>
              <a:t>move</a:t>
            </a:r>
            <a:r>
              <a:rPr lang="es-ES" sz="2400" dirty="0" smtClean="0"/>
              <a:t> </a:t>
            </a:r>
            <a:r>
              <a:rPr lang="es-ES" sz="2400" dirty="0" err="1"/>
              <a:t>vió</a:t>
            </a:r>
            <a:r>
              <a:rPr lang="es-ES" sz="2400" dirty="0"/>
              <a:t> </a:t>
            </a:r>
            <a:r>
              <a:rPr lang="es-ES" sz="2400" dirty="0" smtClean="0"/>
              <a:t>la </a:t>
            </a:r>
            <a:r>
              <a:rPr lang="es-ES" sz="2400" dirty="0"/>
              <a:t>luz con el estándar </a:t>
            </a:r>
            <a:r>
              <a:rPr lang="es-ES" sz="2400" dirty="0" err="1"/>
              <a:t>c++</a:t>
            </a:r>
            <a:r>
              <a:rPr lang="es-ES" sz="2400" dirty="0"/>
              <a:t>11, al igual que el operador de asignación </a:t>
            </a:r>
            <a:r>
              <a:rPr lang="es-ES" sz="2400" dirty="0" err="1" smtClean="0"/>
              <a:t>move</a:t>
            </a:r>
            <a:r>
              <a:rPr lang="es-ES" sz="2400" dirty="0" smtClean="0"/>
              <a:t>.</a:t>
            </a:r>
            <a:r>
              <a:rPr lang="es-ES" sz="2400" dirty="0"/>
              <a:t> Tiene como objetivo evitar la copia innecesaria de grandes cantidades de información. Esto lo consigue, básicamente, con el movimiento de los punteros, en vez de mover la información en los </a:t>
            </a:r>
            <a:r>
              <a:rPr lang="es-ES" sz="2400" dirty="0" smtClean="0"/>
              <a:t>mismos. </a:t>
            </a:r>
          </a:p>
          <a:p>
            <a:r>
              <a:rPr lang="es-ES" sz="2400" dirty="0" smtClean="0"/>
              <a:t>Un </a:t>
            </a:r>
            <a:r>
              <a:rPr lang="es-ES" sz="2400" dirty="0"/>
              <a:t>efecto secundario es que el objeto original queda inservible después de la operación de mover. O sea se debe dejar el objeto del que estamos moviendo en un estado valido pero no </a:t>
            </a:r>
            <a:r>
              <a:rPr lang="es-ES" sz="2400" dirty="0" smtClean="0"/>
              <a:t>especificado</a:t>
            </a:r>
            <a:r>
              <a:rPr lang="es-ES" sz="2400" dirty="0"/>
              <a:t>.</a:t>
            </a:r>
            <a:endParaRPr lang="en-US" sz="2400" dirty="0" smtClean="0"/>
          </a:p>
        </p:txBody>
      </p:sp>
      <p:sp>
        <p:nvSpPr>
          <p:cNvPr id="5" name="CuadroTexto 4"/>
          <p:cNvSpPr txBox="1"/>
          <p:nvPr/>
        </p:nvSpPr>
        <p:spPr>
          <a:xfrm>
            <a:off x="1629850" y="91442"/>
            <a:ext cx="9945349" cy="923330"/>
          </a:xfrm>
          <a:prstGeom prst="rect">
            <a:avLst/>
          </a:prstGeom>
          <a:noFill/>
        </p:spPr>
        <p:txBody>
          <a:bodyPr wrap="square" rtlCol="0">
            <a:spAutoFit/>
          </a:bodyPr>
          <a:lstStyle/>
          <a:p>
            <a:r>
              <a:rPr lang="en-US" sz="5400" b="1" dirty="0" smtClean="0">
                <a:solidFill>
                  <a:srgbClr val="C00000"/>
                </a:solidFill>
              </a:rPr>
              <a:t>SEMANTICA DE MOVIMIENTO</a:t>
            </a:r>
            <a:endParaRPr lang="en-US" sz="5400" b="1" dirty="0">
              <a:solidFill>
                <a:srgbClr val="C00000"/>
              </a:solidFill>
            </a:endParaRPr>
          </a:p>
        </p:txBody>
      </p:sp>
    </p:spTree>
    <p:extLst>
      <p:ext uri="{BB962C8B-B14F-4D97-AF65-F5344CB8AC3E}">
        <p14:creationId xmlns:p14="http://schemas.microsoft.com/office/powerpoint/2010/main" val="604236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smtClean="0"/>
              <a:t>La idea de </a:t>
            </a:r>
            <a:r>
              <a:rPr lang="en-US" sz="2400" dirty="0" err="1" smtClean="0"/>
              <a:t>implementacion</a:t>
            </a:r>
            <a:r>
              <a:rPr lang="en-US" sz="2400" dirty="0" smtClean="0"/>
              <a:t> </a:t>
            </a:r>
            <a:r>
              <a:rPr lang="en-US" sz="2400" dirty="0" err="1" smtClean="0"/>
              <a:t>es</a:t>
            </a:r>
            <a:r>
              <a:rPr lang="en-US" sz="2400" dirty="0" smtClean="0"/>
              <a:t> </a:t>
            </a:r>
            <a:r>
              <a:rPr lang="es-ES" sz="2400" dirty="0"/>
              <a:t>agregar nuevas versiones del constructor de copia y el operador de asignación para que puedan tomar un objeto temporal en la entrada y</a:t>
            </a:r>
            <a:r>
              <a:rPr lang="es-ES" sz="2400" dirty="0" smtClean="0"/>
              <a:t> </a:t>
            </a:r>
            <a:r>
              <a:rPr lang="es-ES" sz="2400" i="1" dirty="0"/>
              <a:t>robar</a:t>
            </a:r>
            <a:r>
              <a:rPr lang="es-ES" sz="2400" dirty="0"/>
              <a:t> </a:t>
            </a:r>
            <a:r>
              <a:rPr lang="es-ES" sz="2400" dirty="0" smtClean="0"/>
              <a:t>sus datos</a:t>
            </a:r>
            <a:r>
              <a:rPr lang="es-ES" sz="2400" dirty="0"/>
              <a:t>. Robar datos significa modificar el objeto al que pertenecen los </a:t>
            </a:r>
            <a:r>
              <a:rPr lang="es-ES" sz="2400" dirty="0" smtClean="0"/>
              <a:t>datos, y esto es posible gracias a las referencias </a:t>
            </a:r>
            <a:r>
              <a:rPr lang="es-ES" sz="2400" dirty="0" err="1" smtClean="0"/>
              <a:t>rvalue</a:t>
            </a:r>
            <a:r>
              <a:rPr lang="es-ES" sz="2400" dirty="0" smtClean="0"/>
              <a:t>.</a:t>
            </a:r>
            <a:endParaRPr lang="en-US" sz="2400" dirty="0" smtClean="0"/>
          </a:p>
        </p:txBody>
      </p:sp>
      <p:pic>
        <p:nvPicPr>
          <p:cNvPr id="5" name="Imagen 4"/>
          <p:cNvPicPr>
            <a:picLocks noChangeAspect="1"/>
          </p:cNvPicPr>
          <p:nvPr/>
        </p:nvPicPr>
        <p:blipFill>
          <a:blip r:embed="rId2"/>
          <a:stretch>
            <a:fillRect/>
          </a:stretch>
        </p:blipFill>
        <p:spPr>
          <a:xfrm>
            <a:off x="2808514" y="3590144"/>
            <a:ext cx="4284618" cy="2756538"/>
          </a:xfrm>
          <a:prstGeom prst="rect">
            <a:avLst/>
          </a:prstGeom>
        </p:spPr>
      </p:pic>
    </p:spTree>
    <p:extLst>
      <p:ext uri="{BB962C8B-B14F-4D97-AF65-F5344CB8AC3E}">
        <p14:creationId xmlns:p14="http://schemas.microsoft.com/office/powerpoint/2010/main" val="3313863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sz="2400" dirty="0" smtClean="0"/>
              <a:t>El </a:t>
            </a:r>
            <a:r>
              <a:rPr lang="es-ES" sz="2400" dirty="0"/>
              <a:t>operador de asignación de movimiento sigue la misma lógica. Robamos los datos </a:t>
            </a:r>
            <a:r>
              <a:rPr lang="es-ES" sz="2400" dirty="0" smtClean="0"/>
              <a:t>del </a:t>
            </a:r>
            <a:r>
              <a:rPr lang="es-ES" sz="2400" dirty="0"/>
              <a:t>otro objeto que entra como referencia de valor, después de una limpieza de los recursos </a:t>
            </a:r>
            <a:r>
              <a:rPr lang="es-ES" sz="2400" dirty="0" smtClean="0"/>
              <a:t>existentes. </a:t>
            </a:r>
            <a:r>
              <a:rPr lang="es-ES" sz="2400" dirty="0"/>
              <a:t>No olvidemos poner el objeto temporal en un estado </a:t>
            </a:r>
            <a:r>
              <a:rPr lang="es-ES" sz="2400" dirty="0" smtClean="0"/>
              <a:t>válido </a:t>
            </a:r>
            <a:r>
              <a:rPr lang="es-ES" sz="2400" dirty="0"/>
              <a:t>como lo hicimos en el constructor de </a:t>
            </a:r>
            <a:r>
              <a:rPr lang="es-ES" sz="2400" dirty="0" smtClean="0"/>
              <a:t>movimientos:</a:t>
            </a:r>
            <a:endParaRPr lang="en-US" sz="2400" dirty="0" smtClean="0"/>
          </a:p>
        </p:txBody>
      </p:sp>
      <p:pic>
        <p:nvPicPr>
          <p:cNvPr id="6" name="Imagen 5"/>
          <p:cNvPicPr>
            <a:picLocks noChangeAspect="1"/>
          </p:cNvPicPr>
          <p:nvPr/>
        </p:nvPicPr>
        <p:blipFill>
          <a:blip r:embed="rId2"/>
          <a:stretch>
            <a:fillRect/>
          </a:stretch>
        </p:blipFill>
        <p:spPr>
          <a:xfrm>
            <a:off x="6392184" y="3108686"/>
            <a:ext cx="4815747" cy="3514557"/>
          </a:xfrm>
          <a:prstGeom prst="rect">
            <a:avLst/>
          </a:prstGeom>
        </p:spPr>
      </p:pic>
    </p:spTree>
    <p:extLst>
      <p:ext uri="{BB962C8B-B14F-4D97-AF65-F5344CB8AC3E}">
        <p14:creationId xmlns:p14="http://schemas.microsoft.com/office/powerpoint/2010/main" val="641351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048536"/>
          </a:xfrm>
        </p:spPr>
        <p:txBody>
          <a:bodyPr/>
          <a:lstStyle/>
          <a:p>
            <a:r>
              <a:rPr lang="es-ES" sz="3200" dirty="0" smtClean="0"/>
              <a:t>Tipos de punteros inteligentes:</a:t>
            </a:r>
            <a:endParaRPr lang="es-ES" sz="3200" dirty="0"/>
          </a:p>
        </p:txBody>
      </p:sp>
      <p:sp>
        <p:nvSpPr>
          <p:cNvPr id="3" name="Marcador de contenido 2"/>
          <p:cNvSpPr>
            <a:spLocks noGrp="1"/>
          </p:cNvSpPr>
          <p:nvPr>
            <p:ph idx="1"/>
          </p:nvPr>
        </p:nvSpPr>
        <p:spPr>
          <a:xfrm>
            <a:off x="1103312" y="1501254"/>
            <a:ext cx="8946541" cy="4747145"/>
          </a:xfrm>
        </p:spPr>
        <p:txBody>
          <a:bodyPr>
            <a:noAutofit/>
          </a:bodyPr>
          <a:lstStyle/>
          <a:p>
            <a:r>
              <a:rPr lang="es-ES" sz="2800" dirty="0" smtClean="0"/>
              <a:t>Std::shared_ptr</a:t>
            </a:r>
          </a:p>
          <a:p>
            <a:r>
              <a:rPr lang="es-ES" sz="2800" dirty="0" smtClean="0"/>
              <a:t>Std::unique_ptr</a:t>
            </a:r>
          </a:p>
          <a:p>
            <a:r>
              <a:rPr lang="es-ES" sz="2800" dirty="0" smtClean="0"/>
              <a:t>Std::auto_ptr</a:t>
            </a:r>
          </a:p>
          <a:p>
            <a:r>
              <a:rPr lang="es-ES" sz="2800" dirty="0" smtClean="0"/>
              <a:t>Std::weak_ptr</a:t>
            </a:r>
          </a:p>
          <a:p>
            <a:pPr marL="0" indent="0">
              <a:buNone/>
            </a:pPr>
            <a:endParaRPr lang="es-ES" sz="2800" dirty="0"/>
          </a:p>
          <a:p>
            <a:pPr marL="0" indent="0">
              <a:buNone/>
            </a:pPr>
            <a:r>
              <a:rPr lang="es-ES" sz="2800" dirty="0" smtClean="0"/>
              <a:t>Estos Punteros tiene la </a:t>
            </a:r>
            <a:r>
              <a:rPr lang="es-ES" sz="2800" dirty="0" err="1" smtClean="0"/>
              <a:t>funcion</a:t>
            </a:r>
            <a:r>
              <a:rPr lang="es-ES" sz="2800" dirty="0" smtClean="0"/>
              <a:t> de manejar la memoria de forma automática y eficiente, liberando al programador del manejo de recursos y demás.</a:t>
            </a:r>
          </a:p>
          <a:p>
            <a:endParaRPr lang="es-ES" sz="2800" dirty="0"/>
          </a:p>
        </p:txBody>
      </p:sp>
    </p:spTree>
    <p:extLst>
      <p:ext uri="{BB962C8B-B14F-4D97-AF65-F5344CB8AC3E}">
        <p14:creationId xmlns:p14="http://schemas.microsoft.com/office/powerpoint/2010/main" val="696554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sz="2400"/>
              <a:t>Ahora que tenemos nuestros nuevos métodos, el compilador es lo suficientemente inteligente como para detectar si está creando un objeto con un valor temporal (rvalue) o uno normal (lvalue) y activa el constructor / operador adecuado en consecuencia. Por ejemplo:</a:t>
            </a:r>
            <a:endParaRPr lang="en-US" sz="2400" dirty="0" smtClean="0"/>
          </a:p>
        </p:txBody>
      </p:sp>
      <p:pic>
        <p:nvPicPr>
          <p:cNvPr id="6" name="Imagen 5"/>
          <p:cNvPicPr>
            <a:picLocks noChangeAspect="1"/>
          </p:cNvPicPr>
          <p:nvPr/>
        </p:nvPicPr>
        <p:blipFill>
          <a:blip r:embed="rId2"/>
          <a:stretch>
            <a:fillRect/>
          </a:stretch>
        </p:blipFill>
        <p:spPr>
          <a:xfrm>
            <a:off x="1083476" y="3590144"/>
            <a:ext cx="10039287" cy="1791753"/>
          </a:xfrm>
          <a:prstGeom prst="rect">
            <a:avLst/>
          </a:prstGeom>
        </p:spPr>
      </p:pic>
    </p:spTree>
    <p:extLst>
      <p:ext uri="{BB962C8B-B14F-4D97-AF65-F5344CB8AC3E}">
        <p14:creationId xmlns:p14="http://schemas.microsoft.com/office/powerpoint/2010/main" val="2313319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29850" y="91442"/>
            <a:ext cx="9945349" cy="1446550"/>
          </a:xfrm>
          <a:prstGeom prst="rect">
            <a:avLst/>
          </a:prstGeom>
          <a:noFill/>
        </p:spPr>
        <p:txBody>
          <a:bodyPr wrap="square" rtlCol="0">
            <a:spAutoFit/>
          </a:bodyPr>
          <a:lstStyle/>
          <a:p>
            <a:r>
              <a:rPr lang="en-US" sz="5400" b="1" dirty="0" smtClean="0">
                <a:solidFill>
                  <a:srgbClr val="C00000"/>
                </a:solidFill>
              </a:rPr>
              <a:t>STD</a:t>
            </a:r>
            <a:r>
              <a:rPr lang="en-US" sz="8800" dirty="0" smtClean="0">
                <a:solidFill>
                  <a:srgbClr val="C00000"/>
                </a:solidFill>
              </a:rPr>
              <a:t>::</a:t>
            </a:r>
            <a:r>
              <a:rPr lang="en-US" sz="5400" b="1" dirty="0" smtClean="0">
                <a:solidFill>
                  <a:srgbClr val="C00000"/>
                </a:solidFill>
              </a:rPr>
              <a:t>MOVE</a:t>
            </a:r>
            <a:endParaRPr lang="en-US" sz="3600" b="1" dirty="0">
              <a:solidFill>
                <a:srgbClr val="C00000"/>
              </a:solidFill>
            </a:endParaRPr>
          </a:p>
        </p:txBody>
      </p:sp>
      <p:sp>
        <p:nvSpPr>
          <p:cNvPr id="5" name="Marcador de contenido 2"/>
          <p:cNvSpPr txBox="1">
            <a:spLocks/>
          </p:cNvSpPr>
          <p:nvPr/>
        </p:nvSpPr>
        <p:spPr>
          <a:xfrm>
            <a:off x="1629850" y="674986"/>
            <a:ext cx="8946541" cy="583031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sz="2400" dirty="0" smtClean="0"/>
          </a:p>
          <a:p>
            <a:r>
              <a:rPr lang="es-ES" sz="2400" dirty="0"/>
              <a:t>Se utiliza para convertir un </a:t>
            </a:r>
            <a:r>
              <a:rPr lang="es-ES" sz="2400" dirty="0" smtClean="0"/>
              <a:t>LVALUE en </a:t>
            </a:r>
            <a:r>
              <a:rPr lang="es-ES" sz="2400" dirty="0"/>
              <a:t>un </a:t>
            </a:r>
            <a:r>
              <a:rPr lang="es-ES" sz="2400" dirty="0" err="1" smtClean="0"/>
              <a:t>rVALUE</a:t>
            </a:r>
            <a:r>
              <a:rPr lang="es-ES" sz="2400" dirty="0" smtClean="0"/>
              <a:t>.</a:t>
            </a:r>
          </a:p>
          <a:p>
            <a:endParaRPr lang="es-ES" sz="2400" dirty="0"/>
          </a:p>
          <a:p>
            <a:endParaRPr lang="es-ES" sz="2400" dirty="0" smtClean="0"/>
          </a:p>
          <a:p>
            <a:r>
              <a:rPr lang="es-ES" sz="2400" dirty="0" smtClean="0"/>
              <a:t>En el ejemplo se llama al constructor por movimiento ya que se ha convertido el </a:t>
            </a:r>
            <a:r>
              <a:rPr lang="es-ES" sz="2400" dirty="0" err="1" smtClean="0"/>
              <a:t>lvalue</a:t>
            </a:r>
            <a:r>
              <a:rPr lang="es-ES" sz="2400" dirty="0" smtClean="0"/>
              <a:t>      en un </a:t>
            </a:r>
            <a:r>
              <a:rPr lang="es-ES" sz="2400" dirty="0" err="1" smtClean="0"/>
              <a:t>rvalue</a:t>
            </a:r>
            <a:r>
              <a:rPr lang="es-ES" sz="2400" dirty="0" smtClean="0"/>
              <a:t>, el compilador ve ese valor en la entrada y activa el constructor correspondiente. Hay que tener en cuenta que ahora      no tiene Datos, Esta </a:t>
            </a:r>
            <a:r>
              <a:rPr lang="es-ES" sz="2400" dirty="0" err="1" smtClean="0"/>
              <a:t>vacio</a:t>
            </a:r>
            <a:r>
              <a:rPr lang="es-ES" sz="2400" dirty="0" smtClean="0"/>
              <a:t>, sin embargo podemos reutilizarlo.</a:t>
            </a:r>
            <a:endParaRPr lang="en-US" sz="2400" dirty="0" smtClean="0"/>
          </a:p>
        </p:txBody>
      </p:sp>
      <p:pic>
        <p:nvPicPr>
          <p:cNvPr id="6" name="Imagen 5"/>
          <p:cNvPicPr>
            <a:picLocks noChangeAspect="1"/>
          </p:cNvPicPr>
          <p:nvPr/>
        </p:nvPicPr>
        <p:blipFill>
          <a:blip r:embed="rId2"/>
          <a:stretch>
            <a:fillRect/>
          </a:stretch>
        </p:blipFill>
        <p:spPr>
          <a:xfrm>
            <a:off x="1853964" y="2121536"/>
            <a:ext cx="4183934" cy="737507"/>
          </a:xfrm>
          <a:prstGeom prst="rect">
            <a:avLst/>
          </a:prstGeom>
        </p:spPr>
      </p:pic>
      <p:pic>
        <p:nvPicPr>
          <p:cNvPr id="7" name="Imagen 6"/>
          <p:cNvPicPr>
            <a:picLocks noChangeAspect="1"/>
          </p:cNvPicPr>
          <p:nvPr/>
        </p:nvPicPr>
        <p:blipFill rotWithShape="1">
          <a:blip r:embed="rId2"/>
          <a:srcRect l="44462" r="47733" b="50541"/>
          <a:stretch/>
        </p:blipFill>
        <p:spPr>
          <a:xfrm>
            <a:off x="6269421" y="3501131"/>
            <a:ext cx="326571" cy="364761"/>
          </a:xfrm>
          <a:prstGeom prst="rect">
            <a:avLst/>
          </a:prstGeom>
        </p:spPr>
      </p:pic>
      <p:pic>
        <p:nvPicPr>
          <p:cNvPr id="8" name="Imagen 7"/>
          <p:cNvPicPr>
            <a:picLocks noChangeAspect="1"/>
          </p:cNvPicPr>
          <p:nvPr/>
        </p:nvPicPr>
        <p:blipFill rotWithShape="1">
          <a:blip r:embed="rId2"/>
          <a:srcRect l="44462" r="47733" b="50541"/>
          <a:stretch/>
        </p:blipFill>
        <p:spPr>
          <a:xfrm>
            <a:off x="3391238" y="4750811"/>
            <a:ext cx="326571" cy="364761"/>
          </a:xfrm>
          <a:prstGeom prst="rect">
            <a:avLst/>
          </a:prstGeom>
        </p:spPr>
      </p:pic>
    </p:spTree>
    <p:extLst>
      <p:ext uri="{BB962C8B-B14F-4D97-AF65-F5344CB8AC3E}">
        <p14:creationId xmlns:p14="http://schemas.microsoft.com/office/powerpoint/2010/main" val="32283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3E40E28-C242-4A47-90CC-027548DFD2D9}"/>
              </a:ext>
            </a:extLst>
          </p:cNvPr>
          <p:cNvSpPr txBox="1"/>
          <p:nvPr/>
        </p:nvSpPr>
        <p:spPr>
          <a:xfrm>
            <a:off x="1335314" y="272870"/>
            <a:ext cx="10856686" cy="3662541"/>
          </a:xfrm>
          <a:prstGeom prst="rect">
            <a:avLst/>
          </a:prstGeom>
          <a:noFill/>
        </p:spPr>
        <p:txBody>
          <a:bodyPr wrap="square" rtlCol="0">
            <a:spAutoFit/>
          </a:bodyPr>
          <a:lstStyle/>
          <a:p>
            <a:r>
              <a:rPr lang="es-ES" sz="2400" dirty="0"/>
              <a:t>4) Definir un constructor que permita hacer </a:t>
            </a:r>
            <a:r>
              <a:rPr lang="es-ES" sz="2400" i="1" dirty="0" err="1"/>
              <a:t>list-initialization</a:t>
            </a:r>
            <a:r>
              <a:rPr lang="es-ES" sz="2400" i="1" dirty="0"/>
              <a:t> </a:t>
            </a:r>
            <a:r>
              <a:rPr lang="es-ES" sz="2400" dirty="0"/>
              <a:t>lo más parecido a C#</a:t>
            </a:r>
          </a:p>
          <a:p>
            <a:r>
              <a:rPr lang="es-ES" sz="2400" dirty="0"/>
              <a:t>posible.</a:t>
            </a:r>
          </a:p>
          <a:p>
            <a:pPr marL="342900" indent="-342900">
              <a:buAutoNum type="alphaLcPeriod"/>
            </a:pPr>
            <a:r>
              <a:rPr lang="es-ES" sz="2400" dirty="0"/>
              <a:t>Compare la utilización del {} </a:t>
            </a:r>
            <a:r>
              <a:rPr lang="es-ES" sz="2400" dirty="0" err="1"/>
              <a:t>v.s</a:t>
            </a:r>
            <a:r>
              <a:rPr lang="es-ES" sz="2400" dirty="0"/>
              <a:t> ().</a:t>
            </a:r>
          </a:p>
          <a:p>
            <a:endParaRPr lang="es-ES" sz="2400" dirty="0"/>
          </a:p>
          <a:p>
            <a:r>
              <a:rPr lang="es-ES" sz="2400" dirty="0"/>
              <a:t>Inicializador:</a:t>
            </a:r>
          </a:p>
          <a:p>
            <a:r>
              <a:rPr lang="es-ES" sz="2400" dirty="0"/>
              <a:t>Es una parte opcional de un declarador, consiste del carácter “=” seguido de una expresión o una lista de expresiones separadas por comas y colocadas entre llaves. Esta lista se le denomina “lista de inicialización”. </a:t>
            </a:r>
          </a:p>
          <a:p>
            <a:endParaRPr lang="es-ES" sz="2000" dirty="0"/>
          </a:p>
          <a:p>
            <a:endParaRPr lang="es-ES" sz="2000" dirty="0"/>
          </a:p>
        </p:txBody>
      </p:sp>
      <p:sp>
        <p:nvSpPr>
          <p:cNvPr id="4" name="CuadroTexto 3">
            <a:extLst>
              <a:ext uri="{FF2B5EF4-FFF2-40B4-BE49-F238E27FC236}">
                <a16:creationId xmlns:a16="http://schemas.microsoft.com/office/drawing/2014/main" id="{6D7832EB-AD89-4899-81CC-7601A678162B}"/>
              </a:ext>
            </a:extLst>
          </p:cNvPr>
          <p:cNvSpPr txBox="1"/>
          <p:nvPr/>
        </p:nvSpPr>
        <p:spPr>
          <a:xfrm>
            <a:off x="1314994" y="3320938"/>
            <a:ext cx="7373257" cy="461665"/>
          </a:xfrm>
          <a:prstGeom prst="rect">
            <a:avLst/>
          </a:prstGeom>
          <a:noFill/>
        </p:spPr>
        <p:txBody>
          <a:bodyPr wrap="square" rtlCol="0">
            <a:spAutoFit/>
          </a:bodyPr>
          <a:lstStyle/>
          <a:p>
            <a:r>
              <a:rPr lang="es-ES" sz="2400" dirty="0">
                <a:ln w="0"/>
                <a:effectLst>
                  <a:outerShdw blurRad="38100" dist="19050" dir="2700000" algn="tl" rotWithShape="0">
                    <a:schemeClr val="dk1">
                      <a:alpha val="40000"/>
                    </a:schemeClr>
                  </a:outerShdw>
                </a:effectLst>
              </a:rPr>
              <a:t>Formas de declarar una variable en C++:</a:t>
            </a:r>
            <a:endParaRPr lang="es-ES" sz="2400" dirty="0"/>
          </a:p>
        </p:txBody>
      </p:sp>
      <p:pic>
        <p:nvPicPr>
          <p:cNvPr id="6" name="Imagen 5">
            <a:extLst>
              <a:ext uri="{FF2B5EF4-FFF2-40B4-BE49-F238E27FC236}">
                <a16:creationId xmlns:a16="http://schemas.microsoft.com/office/drawing/2014/main" id="{58398996-F55E-46B5-AD72-AEBE9A718E66}"/>
              </a:ext>
            </a:extLst>
          </p:cNvPr>
          <p:cNvPicPr>
            <a:picLocks noChangeAspect="1"/>
          </p:cNvPicPr>
          <p:nvPr/>
        </p:nvPicPr>
        <p:blipFill>
          <a:blip r:embed="rId3"/>
          <a:stretch>
            <a:fillRect/>
          </a:stretch>
        </p:blipFill>
        <p:spPr>
          <a:xfrm>
            <a:off x="1547223" y="3782603"/>
            <a:ext cx="5471886" cy="2862607"/>
          </a:xfrm>
          <a:prstGeom prst="rect">
            <a:avLst/>
          </a:prstGeom>
        </p:spPr>
      </p:pic>
    </p:spTree>
    <p:extLst>
      <p:ext uri="{BB962C8B-B14F-4D97-AF65-F5344CB8AC3E}">
        <p14:creationId xmlns:p14="http://schemas.microsoft.com/office/powerpoint/2010/main" val="39227459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040E691-F1A7-48B1-85D6-7E7FAF01AE83}"/>
              </a:ext>
            </a:extLst>
          </p:cNvPr>
          <p:cNvPicPr>
            <a:picLocks noChangeAspect="1"/>
          </p:cNvPicPr>
          <p:nvPr/>
        </p:nvPicPr>
        <p:blipFill>
          <a:blip r:embed="rId3"/>
          <a:stretch>
            <a:fillRect/>
          </a:stretch>
        </p:blipFill>
        <p:spPr>
          <a:xfrm>
            <a:off x="5498012" y="1457459"/>
            <a:ext cx="4023406" cy="3811361"/>
          </a:xfrm>
          <a:prstGeom prst="rect">
            <a:avLst/>
          </a:prstGeom>
        </p:spPr>
      </p:pic>
      <p:sp>
        <p:nvSpPr>
          <p:cNvPr id="10" name="CuadroTexto 9">
            <a:extLst>
              <a:ext uri="{FF2B5EF4-FFF2-40B4-BE49-F238E27FC236}">
                <a16:creationId xmlns:a16="http://schemas.microsoft.com/office/drawing/2014/main" id="{E12F5CC5-627E-4009-8D26-AFB8962FBE9B}"/>
              </a:ext>
            </a:extLst>
          </p:cNvPr>
          <p:cNvSpPr txBox="1"/>
          <p:nvPr/>
        </p:nvSpPr>
        <p:spPr>
          <a:xfrm>
            <a:off x="1187270" y="139564"/>
            <a:ext cx="10447147" cy="1384995"/>
          </a:xfrm>
          <a:prstGeom prst="rect">
            <a:avLst/>
          </a:prstGeom>
          <a:noFill/>
        </p:spPr>
        <p:txBody>
          <a:bodyPr wrap="square" rtlCol="0">
            <a:spAutoFit/>
          </a:bodyPr>
          <a:lstStyle/>
          <a:p>
            <a:r>
              <a:rPr lang="es-ES" sz="2800" dirty="0"/>
              <a:t>Existen diferencias entre cada tipo de declaración, cada una llama a un constructor diferente. Veamos a continuación dos formas diferentes de construir una clase en C++</a:t>
            </a:r>
          </a:p>
        </p:txBody>
      </p:sp>
      <p:sp>
        <p:nvSpPr>
          <p:cNvPr id="11" name="CuadroTexto 10">
            <a:extLst>
              <a:ext uri="{FF2B5EF4-FFF2-40B4-BE49-F238E27FC236}">
                <a16:creationId xmlns:a16="http://schemas.microsoft.com/office/drawing/2014/main" id="{95C09B98-A7F6-47A6-AFDC-201FFF42FFBD}"/>
              </a:ext>
            </a:extLst>
          </p:cNvPr>
          <p:cNvSpPr txBox="1"/>
          <p:nvPr/>
        </p:nvSpPr>
        <p:spPr>
          <a:xfrm>
            <a:off x="1187270" y="5268820"/>
            <a:ext cx="10778309" cy="1815882"/>
          </a:xfrm>
          <a:prstGeom prst="rect">
            <a:avLst/>
          </a:prstGeom>
          <a:noFill/>
        </p:spPr>
        <p:txBody>
          <a:bodyPr wrap="square" rtlCol="0">
            <a:spAutoFit/>
          </a:bodyPr>
          <a:lstStyle/>
          <a:p>
            <a:r>
              <a:rPr lang="es-ES" sz="2800" dirty="0"/>
              <a:t>Esta es la forma genérica, la que conocemos, en ella al constructor se le pasan dos enteros como argumento y el asigna dichos enteros a las variables internas de la clase</a:t>
            </a:r>
          </a:p>
          <a:p>
            <a:endParaRPr lang="es-ES" sz="2800" dirty="0"/>
          </a:p>
        </p:txBody>
      </p:sp>
    </p:spTree>
    <p:extLst>
      <p:ext uri="{BB962C8B-B14F-4D97-AF65-F5344CB8AC3E}">
        <p14:creationId xmlns:p14="http://schemas.microsoft.com/office/powerpoint/2010/main" val="40265683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F172003-D211-45E8-867A-2D1D0D7AFCB0}"/>
              </a:ext>
            </a:extLst>
          </p:cNvPr>
          <p:cNvPicPr>
            <a:picLocks noChangeAspect="1"/>
          </p:cNvPicPr>
          <p:nvPr/>
        </p:nvPicPr>
        <p:blipFill>
          <a:blip r:embed="rId2"/>
          <a:stretch>
            <a:fillRect/>
          </a:stretch>
        </p:blipFill>
        <p:spPr>
          <a:xfrm>
            <a:off x="1023257" y="1228879"/>
            <a:ext cx="4920343" cy="2617556"/>
          </a:xfrm>
          <a:prstGeom prst="rect">
            <a:avLst/>
          </a:prstGeom>
        </p:spPr>
      </p:pic>
      <p:sp>
        <p:nvSpPr>
          <p:cNvPr id="4" name="CuadroTexto 3">
            <a:extLst>
              <a:ext uri="{FF2B5EF4-FFF2-40B4-BE49-F238E27FC236}">
                <a16:creationId xmlns:a16="http://schemas.microsoft.com/office/drawing/2014/main" id="{52458FEA-69B1-4D34-B5D6-4A075E607CF9}"/>
              </a:ext>
            </a:extLst>
          </p:cNvPr>
          <p:cNvSpPr txBox="1"/>
          <p:nvPr/>
        </p:nvSpPr>
        <p:spPr>
          <a:xfrm>
            <a:off x="6332581" y="1356087"/>
            <a:ext cx="4934857" cy="954107"/>
          </a:xfrm>
          <a:prstGeom prst="rect">
            <a:avLst/>
          </a:prstGeom>
          <a:noFill/>
        </p:spPr>
        <p:txBody>
          <a:bodyPr wrap="square" rtlCol="0">
            <a:spAutoFit/>
          </a:bodyPr>
          <a:lstStyle/>
          <a:p>
            <a:r>
              <a:rPr lang="es-ES" sz="2800" dirty="0"/>
              <a:t>Usa </a:t>
            </a:r>
            <a:r>
              <a:rPr lang="es-ES" sz="2800" dirty="0" err="1"/>
              <a:t>initialization</a:t>
            </a:r>
            <a:r>
              <a:rPr lang="es-ES" sz="2800" dirty="0"/>
              <a:t> </a:t>
            </a:r>
            <a:r>
              <a:rPr lang="es-ES" sz="2800" dirty="0" err="1"/>
              <a:t>list</a:t>
            </a:r>
            <a:r>
              <a:rPr lang="es-ES" sz="2800" dirty="0"/>
              <a:t> en su definición</a:t>
            </a:r>
          </a:p>
        </p:txBody>
      </p:sp>
      <p:sp>
        <p:nvSpPr>
          <p:cNvPr id="5" name="CuadroTexto 4">
            <a:extLst>
              <a:ext uri="{FF2B5EF4-FFF2-40B4-BE49-F238E27FC236}">
                <a16:creationId xmlns:a16="http://schemas.microsoft.com/office/drawing/2014/main" id="{50DF536C-FD43-4879-9C81-768626136D01}"/>
              </a:ext>
            </a:extLst>
          </p:cNvPr>
          <p:cNvSpPr txBox="1"/>
          <p:nvPr/>
        </p:nvSpPr>
        <p:spPr>
          <a:xfrm>
            <a:off x="838924" y="4032103"/>
            <a:ext cx="10987314" cy="1815882"/>
          </a:xfrm>
          <a:prstGeom prst="rect">
            <a:avLst/>
          </a:prstGeom>
          <a:noFill/>
        </p:spPr>
        <p:txBody>
          <a:bodyPr wrap="square" rtlCol="0">
            <a:spAutoFit/>
          </a:bodyPr>
          <a:lstStyle/>
          <a:p>
            <a:r>
              <a:rPr lang="es-ES" sz="2800" dirty="0"/>
              <a:t>Un constructor de clase puede tener un </a:t>
            </a:r>
            <a:r>
              <a:rPr lang="es-ES" sz="2800" dirty="0" err="1">
                <a:solidFill>
                  <a:srgbClr val="FF0000"/>
                </a:solidFill>
              </a:rPr>
              <a:t>initializer</a:t>
            </a:r>
            <a:r>
              <a:rPr lang="es-ES" sz="2800" dirty="0">
                <a:solidFill>
                  <a:srgbClr val="FF0000"/>
                </a:solidFill>
              </a:rPr>
              <a:t> </a:t>
            </a:r>
            <a:r>
              <a:rPr lang="es-ES" sz="2800" dirty="0" err="1">
                <a:solidFill>
                  <a:srgbClr val="FF0000"/>
                </a:solidFill>
              </a:rPr>
              <a:t>list</a:t>
            </a:r>
            <a:r>
              <a:rPr lang="es-ES" sz="2800" dirty="0">
                <a:solidFill>
                  <a:srgbClr val="FF0000"/>
                </a:solidFill>
              </a:rPr>
              <a:t> </a:t>
            </a:r>
            <a:r>
              <a:rPr lang="es-ES" sz="2800" dirty="0"/>
              <a:t>en su definición, previo a la definición del </a:t>
            </a:r>
            <a:r>
              <a:rPr lang="es-ES" sz="2800" dirty="0" err="1"/>
              <a:t>body</a:t>
            </a:r>
            <a:r>
              <a:rPr lang="es-ES" sz="2800" dirty="0"/>
              <a:t>. Cuando usamos </a:t>
            </a:r>
            <a:r>
              <a:rPr lang="es-ES" sz="2800" dirty="0" err="1"/>
              <a:t>initialization</a:t>
            </a:r>
            <a:r>
              <a:rPr lang="es-ES" sz="2800" dirty="0"/>
              <a:t> </a:t>
            </a:r>
            <a:r>
              <a:rPr lang="es-ES" sz="2800" dirty="0" err="1"/>
              <a:t>list</a:t>
            </a:r>
            <a:r>
              <a:rPr lang="es-ES" sz="2800" dirty="0"/>
              <a:t>, los valores no se asignan a la </a:t>
            </a:r>
            <a:r>
              <a:rPr lang="es-ES" sz="2800" dirty="0" err="1"/>
              <a:t>variable,sino</a:t>
            </a:r>
            <a:r>
              <a:rPr lang="es-ES" sz="2800" dirty="0"/>
              <a:t> que se inicializa la variable con dicho valor</a:t>
            </a:r>
            <a:endParaRPr lang="es-ES" sz="2800" dirty="0">
              <a:solidFill>
                <a:srgbClr val="FF0000"/>
              </a:solidFill>
            </a:endParaRPr>
          </a:p>
          <a:p>
            <a:r>
              <a:rPr lang="es-ES" sz="2800" dirty="0"/>
              <a:t>En el primer caso, X y Y se inicializan con los valores de a y b</a:t>
            </a:r>
          </a:p>
        </p:txBody>
      </p:sp>
      <p:sp>
        <p:nvSpPr>
          <p:cNvPr id="6" name="Rectángulo 5">
            <a:extLst>
              <a:ext uri="{FF2B5EF4-FFF2-40B4-BE49-F238E27FC236}">
                <a16:creationId xmlns:a16="http://schemas.microsoft.com/office/drawing/2014/main" id="{8445B9C2-F330-426E-AFBD-C96636BDF288}"/>
              </a:ext>
            </a:extLst>
          </p:cNvPr>
          <p:cNvSpPr/>
          <p:nvPr/>
        </p:nvSpPr>
        <p:spPr>
          <a:xfrm>
            <a:off x="1227908" y="141676"/>
            <a:ext cx="10355943" cy="993926"/>
          </a:xfrm>
          <a:prstGeom prst="rect">
            <a:avLst/>
          </a:prstGeom>
        </p:spPr>
        <p:txBody>
          <a:bodyPr wrap="square">
            <a:spAutoFit/>
          </a:bodyPr>
          <a:lstStyle/>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Ahora hagamos el mismo constructor de clase pero inicializando sus argumentos</a:t>
            </a:r>
          </a:p>
        </p:txBody>
      </p:sp>
    </p:spTree>
    <p:extLst>
      <p:ext uri="{BB962C8B-B14F-4D97-AF65-F5344CB8AC3E}">
        <p14:creationId xmlns:p14="http://schemas.microsoft.com/office/powerpoint/2010/main" val="4021765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8077CC7-CCD2-44AE-B82F-150CB1BB3855}"/>
              </a:ext>
            </a:extLst>
          </p:cNvPr>
          <p:cNvSpPr txBox="1"/>
          <p:nvPr/>
        </p:nvSpPr>
        <p:spPr>
          <a:xfrm>
            <a:off x="1161143" y="0"/>
            <a:ext cx="11306629" cy="954107"/>
          </a:xfrm>
          <a:prstGeom prst="rect">
            <a:avLst/>
          </a:prstGeom>
          <a:noFill/>
        </p:spPr>
        <p:txBody>
          <a:bodyPr wrap="square" rtlCol="0">
            <a:spAutoFit/>
          </a:bodyPr>
          <a:lstStyle/>
          <a:p>
            <a:r>
              <a:rPr lang="es-ES" sz="2800" dirty="0"/>
              <a:t>C++11 provee de un concepto más poderoso de inicialización de listas , llamado </a:t>
            </a:r>
            <a:r>
              <a:rPr lang="es-ES" sz="2800" dirty="0" err="1"/>
              <a:t>std</a:t>
            </a:r>
            <a:r>
              <a:rPr lang="es-ES" sz="2800" dirty="0"/>
              <a:t>::</a:t>
            </a:r>
            <a:r>
              <a:rPr lang="es-ES" sz="2800" dirty="0" err="1"/>
              <a:t>initializer_list</a:t>
            </a:r>
            <a:endParaRPr lang="es-ES" sz="2800" dirty="0"/>
          </a:p>
        </p:txBody>
      </p:sp>
      <p:pic>
        <p:nvPicPr>
          <p:cNvPr id="6" name="Imagen 5">
            <a:extLst>
              <a:ext uri="{FF2B5EF4-FFF2-40B4-BE49-F238E27FC236}">
                <a16:creationId xmlns:a16="http://schemas.microsoft.com/office/drawing/2014/main" id="{FF4DCD85-28B2-4C1D-9D34-A0528B761877}"/>
              </a:ext>
            </a:extLst>
          </p:cNvPr>
          <p:cNvPicPr>
            <a:picLocks noChangeAspect="1"/>
          </p:cNvPicPr>
          <p:nvPr/>
        </p:nvPicPr>
        <p:blipFill>
          <a:blip r:embed="rId3"/>
          <a:stretch>
            <a:fillRect/>
          </a:stretch>
        </p:blipFill>
        <p:spPr>
          <a:xfrm>
            <a:off x="1161143" y="1060862"/>
            <a:ext cx="10440086" cy="4003341"/>
          </a:xfrm>
          <a:prstGeom prst="rect">
            <a:avLst/>
          </a:prstGeom>
        </p:spPr>
      </p:pic>
      <p:sp>
        <p:nvSpPr>
          <p:cNvPr id="9" name="Rectángulo 8">
            <a:extLst>
              <a:ext uri="{FF2B5EF4-FFF2-40B4-BE49-F238E27FC236}">
                <a16:creationId xmlns:a16="http://schemas.microsoft.com/office/drawing/2014/main" id="{09713AAD-5DA5-4AA8-873F-468E4AE9BB53}"/>
              </a:ext>
            </a:extLst>
          </p:cNvPr>
          <p:cNvSpPr/>
          <p:nvPr/>
        </p:nvSpPr>
        <p:spPr>
          <a:xfrm>
            <a:off x="1161143" y="5064203"/>
            <a:ext cx="10535940" cy="1775614"/>
          </a:xfrm>
          <a:prstGeom prst="rect">
            <a:avLst/>
          </a:prstGeom>
        </p:spPr>
        <p:txBody>
          <a:bodyPr wrap="square">
            <a:spAutoFit/>
          </a:bodyPr>
          <a:lstStyle/>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Aquí podemos ver un constructor normal de la clase, uno que recibe una </a:t>
            </a:r>
            <a:r>
              <a:rPr lang="es-ES" sz="2400" dirty="0" err="1">
                <a:latin typeface="Calibri" panose="020F0502020204030204" pitchFamily="34" charset="0"/>
                <a:ea typeface="Calibri" panose="020F0502020204030204" pitchFamily="34" charset="0"/>
                <a:cs typeface="Times New Roman" panose="02020603050405020304" pitchFamily="18" charset="0"/>
              </a:rPr>
              <a:t>initialization</a:t>
            </a:r>
            <a:r>
              <a:rPr lang="es-ES" sz="2400" dirty="0">
                <a:latin typeface="Calibri" panose="020F0502020204030204" pitchFamily="34" charset="0"/>
                <a:ea typeface="Calibri" panose="020F0502020204030204" pitchFamily="34" charset="0"/>
                <a:cs typeface="Times New Roman" panose="02020603050405020304" pitchFamily="18" charset="0"/>
              </a:rPr>
              <a:t> </a:t>
            </a:r>
            <a:r>
              <a:rPr lang="es-ES" sz="2400" dirty="0" err="1">
                <a:latin typeface="Calibri" panose="020F0502020204030204" pitchFamily="34" charset="0"/>
                <a:ea typeface="Calibri" panose="020F0502020204030204" pitchFamily="34" charset="0"/>
                <a:cs typeface="Times New Roman" panose="02020603050405020304" pitchFamily="18" charset="0"/>
              </a:rPr>
              <a:t>list</a:t>
            </a:r>
            <a:r>
              <a:rPr lang="es-ES" sz="2400" dirty="0">
                <a:latin typeface="Calibri" panose="020F0502020204030204" pitchFamily="34" charset="0"/>
                <a:ea typeface="Calibri" panose="020F0502020204030204" pitchFamily="34" charset="0"/>
                <a:cs typeface="Times New Roman" panose="02020603050405020304" pitchFamily="18" charset="0"/>
              </a:rPr>
              <a:t> como argumento y una función que recibe una </a:t>
            </a:r>
            <a:r>
              <a:rPr lang="es-ES" sz="2400" dirty="0" err="1">
                <a:latin typeface="Calibri" panose="020F0502020204030204" pitchFamily="34" charset="0"/>
                <a:ea typeface="Calibri" panose="020F0502020204030204" pitchFamily="34" charset="0"/>
                <a:cs typeface="Times New Roman" panose="02020603050405020304" pitchFamily="18" charset="0"/>
              </a:rPr>
              <a:t>initialization</a:t>
            </a:r>
            <a:r>
              <a:rPr lang="es-ES" sz="2400" dirty="0">
                <a:latin typeface="Calibri" panose="020F0502020204030204" pitchFamily="34" charset="0"/>
                <a:ea typeface="Calibri" panose="020F0502020204030204" pitchFamily="34" charset="0"/>
                <a:cs typeface="Times New Roman" panose="02020603050405020304" pitchFamily="18" charset="0"/>
              </a:rPr>
              <a:t> </a:t>
            </a:r>
            <a:r>
              <a:rPr lang="es-ES" sz="2400" dirty="0" err="1">
                <a:latin typeface="Calibri" panose="020F0502020204030204" pitchFamily="34" charset="0"/>
                <a:ea typeface="Calibri" panose="020F0502020204030204" pitchFamily="34" charset="0"/>
                <a:cs typeface="Times New Roman" panose="02020603050405020304" pitchFamily="18" charset="0"/>
              </a:rPr>
              <a:t>list</a:t>
            </a:r>
            <a:r>
              <a:rPr lang="es-ES" sz="2400" dirty="0">
                <a:latin typeface="Calibri" panose="020F0502020204030204" pitchFamily="34" charset="0"/>
                <a:ea typeface="Calibri" panose="020F0502020204030204" pitchFamily="34" charset="0"/>
                <a:cs typeface="Times New Roman" panose="02020603050405020304" pitchFamily="18" charset="0"/>
              </a:rPr>
              <a:t> y devuelve </a:t>
            </a:r>
            <a:r>
              <a:rPr lang="es-ES" sz="2400" dirty="0" err="1">
                <a:latin typeface="Calibri" panose="020F0502020204030204" pitchFamily="34" charset="0"/>
                <a:ea typeface="Calibri" panose="020F0502020204030204" pitchFamily="34" charset="0"/>
                <a:cs typeface="Times New Roman" panose="02020603050405020304" pitchFamily="18" charset="0"/>
              </a:rPr>
              <a:t>void</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(si, las </a:t>
            </a:r>
            <a:r>
              <a:rPr lang="es-ES" sz="2400" dirty="0" err="1">
                <a:latin typeface="Calibri" panose="020F0502020204030204" pitchFamily="34" charset="0"/>
                <a:ea typeface="Calibri" panose="020F0502020204030204" pitchFamily="34" charset="0"/>
                <a:cs typeface="Times New Roman" panose="02020603050405020304" pitchFamily="18" charset="0"/>
              </a:rPr>
              <a:t>initialization</a:t>
            </a:r>
            <a:r>
              <a:rPr lang="es-ES" sz="2400" dirty="0">
                <a:latin typeface="Calibri" panose="020F0502020204030204" pitchFamily="34" charset="0"/>
                <a:ea typeface="Calibri" panose="020F0502020204030204" pitchFamily="34" charset="0"/>
                <a:cs typeface="Times New Roman" panose="02020603050405020304" pitchFamily="18" charset="0"/>
              </a:rPr>
              <a:t> </a:t>
            </a:r>
            <a:r>
              <a:rPr lang="es-ES" sz="2400" dirty="0" err="1">
                <a:latin typeface="Calibri" panose="020F0502020204030204" pitchFamily="34" charset="0"/>
                <a:ea typeface="Calibri" panose="020F0502020204030204" pitchFamily="34" charset="0"/>
                <a:cs typeface="Times New Roman" panose="02020603050405020304" pitchFamily="18" charset="0"/>
              </a:rPr>
              <a:t>list</a:t>
            </a:r>
            <a:r>
              <a:rPr lang="es-ES" sz="2400" dirty="0">
                <a:latin typeface="Calibri" panose="020F0502020204030204" pitchFamily="34" charset="0"/>
                <a:ea typeface="Calibri" panose="020F0502020204030204" pitchFamily="34" charset="0"/>
                <a:cs typeface="Times New Roman" panose="02020603050405020304" pitchFamily="18" charset="0"/>
              </a:rPr>
              <a:t> son un tipo)</a:t>
            </a:r>
          </a:p>
        </p:txBody>
      </p:sp>
    </p:spTree>
    <p:extLst>
      <p:ext uri="{BB962C8B-B14F-4D97-AF65-F5344CB8AC3E}">
        <p14:creationId xmlns:p14="http://schemas.microsoft.com/office/powerpoint/2010/main" val="32213450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993047-39D1-431D-B1F0-B4AC5A94A05D}"/>
              </a:ext>
            </a:extLst>
          </p:cNvPr>
          <p:cNvSpPr txBox="1"/>
          <p:nvPr/>
        </p:nvSpPr>
        <p:spPr>
          <a:xfrm>
            <a:off x="1563189" y="458651"/>
            <a:ext cx="10769600" cy="523220"/>
          </a:xfrm>
          <a:prstGeom prst="rect">
            <a:avLst/>
          </a:prstGeom>
          <a:noFill/>
        </p:spPr>
        <p:txBody>
          <a:bodyPr wrap="square" rtlCol="0">
            <a:spAutoFit/>
          </a:bodyPr>
          <a:lstStyle/>
          <a:p>
            <a:r>
              <a:rPr lang="es-ES" sz="2800" dirty="0"/>
              <a:t>Constructor de </a:t>
            </a:r>
            <a:r>
              <a:rPr lang="es-ES" sz="2800" dirty="0" err="1"/>
              <a:t>Linked_List</a:t>
            </a:r>
            <a:r>
              <a:rPr lang="es-ES" sz="2800" dirty="0"/>
              <a:t>&lt;T&gt; con </a:t>
            </a:r>
            <a:r>
              <a:rPr lang="es-ES" sz="2800" dirty="0" err="1"/>
              <a:t>initializer_list</a:t>
            </a:r>
            <a:endParaRPr lang="es-ES" sz="2800" dirty="0"/>
          </a:p>
        </p:txBody>
      </p:sp>
      <p:pic>
        <p:nvPicPr>
          <p:cNvPr id="8" name="Imagen 7">
            <a:extLst>
              <a:ext uri="{FF2B5EF4-FFF2-40B4-BE49-F238E27FC236}">
                <a16:creationId xmlns:a16="http://schemas.microsoft.com/office/drawing/2014/main" id="{7F649788-ADE2-41B9-8801-96F9DF1897C7}"/>
              </a:ext>
            </a:extLst>
          </p:cNvPr>
          <p:cNvPicPr>
            <a:picLocks noChangeAspect="1"/>
          </p:cNvPicPr>
          <p:nvPr/>
        </p:nvPicPr>
        <p:blipFill>
          <a:blip r:embed="rId3"/>
          <a:stretch>
            <a:fillRect/>
          </a:stretch>
        </p:blipFill>
        <p:spPr>
          <a:xfrm>
            <a:off x="1420948" y="1247411"/>
            <a:ext cx="6821714" cy="2247617"/>
          </a:xfrm>
          <a:prstGeom prst="rect">
            <a:avLst/>
          </a:prstGeom>
        </p:spPr>
      </p:pic>
      <p:pic>
        <p:nvPicPr>
          <p:cNvPr id="9" name="Imagen 8">
            <a:extLst>
              <a:ext uri="{FF2B5EF4-FFF2-40B4-BE49-F238E27FC236}">
                <a16:creationId xmlns:a16="http://schemas.microsoft.com/office/drawing/2014/main" id="{F5EC1EF0-5723-4B65-B250-93B5C6AB097F}"/>
              </a:ext>
            </a:extLst>
          </p:cNvPr>
          <p:cNvPicPr>
            <a:picLocks noChangeAspect="1"/>
          </p:cNvPicPr>
          <p:nvPr/>
        </p:nvPicPr>
        <p:blipFill>
          <a:blip r:embed="rId4"/>
          <a:stretch>
            <a:fillRect/>
          </a:stretch>
        </p:blipFill>
        <p:spPr>
          <a:xfrm>
            <a:off x="1420948" y="3867302"/>
            <a:ext cx="5302557" cy="927510"/>
          </a:xfrm>
          <a:prstGeom prst="rect">
            <a:avLst/>
          </a:prstGeom>
        </p:spPr>
      </p:pic>
      <p:sp>
        <p:nvSpPr>
          <p:cNvPr id="10" name="CuadroTexto 9">
            <a:extLst>
              <a:ext uri="{FF2B5EF4-FFF2-40B4-BE49-F238E27FC236}">
                <a16:creationId xmlns:a16="http://schemas.microsoft.com/office/drawing/2014/main" id="{AB1EE5DE-A71C-4DDC-9C46-80BB9B76A0F0}"/>
              </a:ext>
            </a:extLst>
          </p:cNvPr>
          <p:cNvSpPr txBox="1"/>
          <p:nvPr/>
        </p:nvSpPr>
        <p:spPr>
          <a:xfrm>
            <a:off x="1420948" y="5167086"/>
            <a:ext cx="6633028" cy="584775"/>
          </a:xfrm>
          <a:prstGeom prst="rect">
            <a:avLst/>
          </a:prstGeom>
          <a:noFill/>
        </p:spPr>
        <p:txBody>
          <a:bodyPr wrap="square" rtlCol="0">
            <a:spAutoFit/>
          </a:bodyPr>
          <a:lstStyle/>
          <a:p>
            <a:r>
              <a:rPr lang="es-ES" sz="3200" dirty="0"/>
              <a:t>Ambos imprimen hola </a:t>
            </a:r>
            <a:r>
              <a:rPr lang="es-ES" sz="3200" dirty="0">
                <a:sym typeface="Wingdings" panose="05000000000000000000" pitchFamily="2" charset="2"/>
              </a:rPr>
              <a:t></a:t>
            </a:r>
            <a:endParaRPr lang="es-ES" sz="3200" dirty="0"/>
          </a:p>
        </p:txBody>
      </p:sp>
    </p:spTree>
    <p:extLst>
      <p:ext uri="{BB962C8B-B14F-4D97-AF65-F5344CB8AC3E}">
        <p14:creationId xmlns:p14="http://schemas.microsoft.com/office/powerpoint/2010/main" val="40900378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4E024DE-DDA3-4B1D-B0C3-64ED4E90C231}"/>
              </a:ext>
            </a:extLst>
          </p:cNvPr>
          <p:cNvSpPr txBox="1"/>
          <p:nvPr/>
        </p:nvSpPr>
        <p:spPr>
          <a:xfrm>
            <a:off x="1370150" y="343623"/>
            <a:ext cx="10958286" cy="646331"/>
          </a:xfrm>
          <a:prstGeom prst="rect">
            <a:avLst/>
          </a:prstGeom>
          <a:noFill/>
        </p:spPr>
        <p:txBody>
          <a:bodyPr wrap="square" rtlCol="0">
            <a:spAutoFit/>
          </a:bodyPr>
          <a:lstStyle/>
          <a:p>
            <a:r>
              <a:rPr lang="es-ES" sz="3600" dirty="0"/>
              <a:t>Diferencias entre () vs {}</a:t>
            </a:r>
          </a:p>
        </p:txBody>
      </p:sp>
      <p:sp>
        <p:nvSpPr>
          <p:cNvPr id="3" name="CuadroTexto 2">
            <a:extLst>
              <a:ext uri="{FF2B5EF4-FFF2-40B4-BE49-F238E27FC236}">
                <a16:creationId xmlns:a16="http://schemas.microsoft.com/office/drawing/2014/main" id="{DD1CC742-0EE3-4F3F-B0E4-4D496938244D}"/>
              </a:ext>
            </a:extLst>
          </p:cNvPr>
          <p:cNvSpPr txBox="1"/>
          <p:nvPr/>
        </p:nvSpPr>
        <p:spPr>
          <a:xfrm>
            <a:off x="711199" y="1062212"/>
            <a:ext cx="10980057" cy="2308324"/>
          </a:xfrm>
          <a:prstGeom prst="rect">
            <a:avLst/>
          </a:prstGeom>
          <a:noFill/>
        </p:spPr>
        <p:txBody>
          <a:bodyPr wrap="square" rtlCol="0">
            <a:spAutoFit/>
          </a:bodyPr>
          <a:lstStyle/>
          <a:p>
            <a:r>
              <a:rPr lang="es-ES" sz="2400" dirty="0"/>
              <a:t>Como ya vimos anteriormente sirve para diferenciar el constructor de la clase</a:t>
            </a:r>
          </a:p>
          <a:p>
            <a:r>
              <a:rPr lang="es-ES" sz="2400" dirty="0"/>
              <a:t>Constructor normal con paréntesis </a:t>
            </a:r>
          </a:p>
          <a:p>
            <a:r>
              <a:rPr lang="es-ES" sz="2400" dirty="0"/>
              <a:t>Inicialización de lista con llaves</a:t>
            </a:r>
          </a:p>
          <a:p>
            <a:r>
              <a:rPr lang="es-ES" sz="2400" dirty="0"/>
              <a:t>Aclarar o no la conversión explicita de variables(uniformidad), con llaves es uniforme, con paréntesis hace una conversión silenciosa</a:t>
            </a:r>
          </a:p>
          <a:p>
            <a:endParaRPr lang="es-ES" sz="2400" dirty="0"/>
          </a:p>
        </p:txBody>
      </p:sp>
      <p:pic>
        <p:nvPicPr>
          <p:cNvPr id="4" name="Imagen 3">
            <a:extLst>
              <a:ext uri="{FF2B5EF4-FFF2-40B4-BE49-F238E27FC236}">
                <a16:creationId xmlns:a16="http://schemas.microsoft.com/office/drawing/2014/main" id="{7C087DAA-079D-41C3-B886-E65D9AB8A061}"/>
              </a:ext>
            </a:extLst>
          </p:cNvPr>
          <p:cNvPicPr>
            <a:picLocks noChangeAspect="1"/>
          </p:cNvPicPr>
          <p:nvPr/>
        </p:nvPicPr>
        <p:blipFill>
          <a:blip r:embed="rId3"/>
          <a:stretch>
            <a:fillRect/>
          </a:stretch>
        </p:blipFill>
        <p:spPr>
          <a:xfrm>
            <a:off x="805542" y="3189462"/>
            <a:ext cx="5094514" cy="2359564"/>
          </a:xfrm>
          <a:prstGeom prst="rect">
            <a:avLst/>
          </a:prstGeom>
        </p:spPr>
      </p:pic>
      <p:pic>
        <p:nvPicPr>
          <p:cNvPr id="5" name="Imagen 4">
            <a:extLst>
              <a:ext uri="{FF2B5EF4-FFF2-40B4-BE49-F238E27FC236}">
                <a16:creationId xmlns:a16="http://schemas.microsoft.com/office/drawing/2014/main" id="{2B87D538-D54A-464D-8A3A-6C2936D0C4B4}"/>
              </a:ext>
            </a:extLst>
          </p:cNvPr>
          <p:cNvPicPr>
            <a:picLocks noChangeAspect="1"/>
          </p:cNvPicPr>
          <p:nvPr/>
        </p:nvPicPr>
        <p:blipFill>
          <a:blip r:embed="rId4"/>
          <a:stretch>
            <a:fillRect/>
          </a:stretch>
        </p:blipFill>
        <p:spPr>
          <a:xfrm>
            <a:off x="508000" y="5953766"/>
            <a:ext cx="11364686" cy="545646"/>
          </a:xfrm>
          <a:prstGeom prst="rect">
            <a:avLst/>
          </a:prstGeom>
        </p:spPr>
      </p:pic>
      <p:sp>
        <p:nvSpPr>
          <p:cNvPr id="7" name="Rectángulo 6">
            <a:extLst>
              <a:ext uri="{FF2B5EF4-FFF2-40B4-BE49-F238E27FC236}">
                <a16:creationId xmlns:a16="http://schemas.microsoft.com/office/drawing/2014/main" id="{F4A352AC-9492-4101-9857-E2DA096A68B5}"/>
              </a:ext>
            </a:extLst>
          </p:cNvPr>
          <p:cNvSpPr/>
          <p:nvPr/>
        </p:nvSpPr>
        <p:spPr>
          <a:xfrm>
            <a:off x="6190343" y="3018505"/>
            <a:ext cx="6096000" cy="1915974"/>
          </a:xfrm>
          <a:prstGeom prst="rect">
            <a:avLst/>
          </a:prstGeom>
        </p:spPr>
        <p:txBody>
          <a:bodyPr>
            <a:spAutoFit/>
          </a:bodyPr>
          <a:lstStyle/>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El compilador nos advierte de que se harán conversiones explicitas y pueden cambiar los valores(con paréntesis estas operaciones son silenciosas y no avisan)</a:t>
            </a:r>
          </a:p>
        </p:txBody>
      </p:sp>
    </p:spTree>
    <p:extLst>
      <p:ext uri="{BB962C8B-B14F-4D97-AF65-F5344CB8AC3E}">
        <p14:creationId xmlns:p14="http://schemas.microsoft.com/office/powerpoint/2010/main" val="3071741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72490" y="578949"/>
            <a:ext cx="1131951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2900" b="1" i="0" u="none" strike="noStrike" cap="none" normalizeH="0" baseline="0" dirty="0" err="1" smtClean="0">
                <a:ln>
                  <a:noFill/>
                </a:ln>
                <a:solidFill>
                  <a:schemeClr val="tx1"/>
                </a:solidFill>
                <a:effectLst/>
                <a:latin typeface="Arial" panose="020B0604020202020204" pitchFamily="34" charset="0"/>
              </a:rPr>
              <a:t>Expresi</a:t>
            </a:r>
            <a:r>
              <a:rPr kumimoji="0" lang="es-MX" altLang="es-MX" sz="2900" b="1" i="0" u="none" strike="noStrike" cap="none" normalizeH="0" baseline="0" dirty="0" err="1" smtClean="0">
                <a:ln>
                  <a:noFill/>
                </a:ln>
                <a:solidFill>
                  <a:schemeClr val="tx1"/>
                </a:solidFill>
                <a:effectLst/>
                <a:latin typeface="Arial" panose="020B0604020202020204" pitchFamily="34" charset="0"/>
              </a:rPr>
              <a:t>ó</a:t>
            </a:r>
            <a:r>
              <a:rPr kumimoji="0" lang="en-US" altLang="es-MX" sz="2900" b="1" i="0" u="none" strike="noStrike" cap="none" normalizeH="0" baseline="0" dirty="0" smtClean="0">
                <a:ln>
                  <a:noFill/>
                </a:ln>
                <a:solidFill>
                  <a:schemeClr val="tx1"/>
                </a:solidFill>
                <a:effectLst/>
                <a:latin typeface="Arial" panose="020B0604020202020204" pitchFamily="34" charset="0"/>
              </a:rPr>
              <a:t>n Lambda</a:t>
            </a:r>
            <a:endParaRPr kumimoji="0" lang="es-MX" altLang="es-MX" sz="29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29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900" b="0" i="0" u="none" strike="noStrike" cap="none" normalizeH="0" baseline="0" dirty="0" smtClean="0">
                <a:ln>
                  <a:noFill/>
                </a:ln>
                <a:solidFill>
                  <a:schemeClr val="tx1"/>
                </a:solidFill>
                <a:effectLst/>
                <a:latin typeface="Arial" panose="020B0604020202020204" pitchFamily="34" charset="0"/>
              </a:rPr>
              <a:t>Una expresión lambda se usa a menudo como un argumento para funciones que toman un objeto </a:t>
            </a:r>
            <a:r>
              <a:rPr kumimoji="0" lang="es-MX" altLang="es-MX" sz="2900" b="0" i="0" u="none" strike="noStrike" cap="none" normalizeH="0" baseline="0" dirty="0" err="1" smtClean="0">
                <a:ln>
                  <a:noFill/>
                </a:ln>
                <a:solidFill>
                  <a:schemeClr val="tx1"/>
                </a:solidFill>
                <a:effectLst/>
                <a:latin typeface="Arial" panose="020B0604020202020204" pitchFamily="34" charset="0"/>
              </a:rPr>
              <a:t>llamable</a:t>
            </a:r>
            <a:r>
              <a:rPr kumimoji="0" lang="es-MX" altLang="es-MX" sz="2900" b="0" i="0" u="none" strike="noStrike" cap="none" normalizeH="0" baseline="0" dirty="0" smtClean="0">
                <a:ln>
                  <a:noFill/>
                </a:ln>
                <a:solidFill>
                  <a:schemeClr val="tx1"/>
                </a:solidFill>
                <a:effectLst/>
                <a:latin typeface="Arial" panose="020B0604020202020204" pitchFamily="34" charset="0"/>
              </a:rPr>
              <a:t> . Eso puede ser más simple que crear una función nombrada, que solo se usaría cuando se pase como argumento. En tales casos, las expresiones lambda generalmente se prefieren porque permiten definir los objetos de función en línea.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900" b="0" i="0" u="none" strike="noStrike" cap="none" normalizeH="0" baseline="0" dirty="0" smtClean="0">
                <a:ln>
                  <a:noFill/>
                </a:ln>
                <a:solidFill>
                  <a:schemeClr val="tx1"/>
                </a:solidFill>
                <a:effectLst/>
                <a:latin typeface="Arial" panose="020B0604020202020204" pitchFamily="34" charset="0"/>
              </a:rPr>
              <a:t>Una lambda consta normalmente de tres partes: una lista de captura </a:t>
            </a:r>
            <a:r>
              <a:rPr kumimoji="0" lang="es-MX" altLang="es-MX" sz="2900" b="0" i="0" u="none" strike="noStrike" cap="none" normalizeH="0" baseline="0" dirty="0" smtClean="0">
                <a:ln>
                  <a:noFill/>
                </a:ln>
                <a:solidFill>
                  <a:schemeClr val="tx1"/>
                </a:solidFill>
                <a:effectLst/>
                <a:latin typeface="Arial Unicode MS"/>
              </a:rPr>
              <a:t>[]</a:t>
            </a:r>
            <a:r>
              <a:rPr kumimoji="0" lang="es-MX" altLang="es-MX" sz="2900" b="0" i="0" u="none" strike="noStrike" cap="none" normalizeH="0" baseline="0" dirty="0" smtClean="0">
                <a:ln>
                  <a:noFill/>
                </a:ln>
                <a:solidFill>
                  <a:schemeClr val="tx1"/>
                </a:solidFill>
                <a:effectLst/>
              </a:rPr>
              <a:t> , una lista de parámetros opcional </a:t>
            </a:r>
            <a:r>
              <a:rPr kumimoji="0" lang="es-MX" altLang="es-MX" sz="2900" b="0" i="0" u="none" strike="noStrike" cap="none" normalizeH="0" baseline="0" dirty="0" smtClean="0">
                <a:ln>
                  <a:noFill/>
                </a:ln>
                <a:solidFill>
                  <a:schemeClr val="tx1"/>
                </a:solidFill>
                <a:effectLst/>
                <a:latin typeface="Arial Unicode MS"/>
              </a:rPr>
              <a:t>()</a:t>
            </a:r>
            <a:r>
              <a:rPr kumimoji="0" lang="es-MX" altLang="es-MX" sz="2900" b="0" i="0" u="none" strike="noStrike" cap="none" normalizeH="0" baseline="0" dirty="0" smtClean="0">
                <a:ln>
                  <a:noFill/>
                </a:ln>
                <a:solidFill>
                  <a:schemeClr val="tx1"/>
                </a:solidFill>
                <a:effectLst/>
              </a:rPr>
              <a:t> y un cuerpo </a:t>
            </a:r>
            <a:r>
              <a:rPr kumimoji="0" lang="es-MX" altLang="es-MX" sz="2900" b="0" i="0" u="none" strike="noStrike" cap="none" normalizeH="0" baseline="0" dirty="0" smtClean="0">
                <a:ln>
                  <a:noFill/>
                </a:ln>
                <a:solidFill>
                  <a:schemeClr val="tx1"/>
                </a:solidFill>
                <a:effectLst/>
                <a:latin typeface="Arial Unicode MS"/>
              </a:rPr>
              <a:t>{}</a:t>
            </a:r>
            <a:r>
              <a:rPr kumimoji="0" lang="es-MX" altLang="es-MX" sz="2900" b="0" i="0" u="none" strike="noStrike" cap="none" normalizeH="0" baseline="0" dirty="0" smtClean="0">
                <a:ln>
                  <a:noFill/>
                </a:ln>
                <a:solidFill>
                  <a:schemeClr val="tx1"/>
                </a:solidFill>
                <a:effectLst/>
              </a:rPr>
              <a:t> , todos los cuales pueden estar vacíos: </a:t>
            </a:r>
            <a:endParaRPr kumimoji="0" lang="es-MX" altLang="es-MX" sz="2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900" b="0" i="0" u="none" strike="noStrike" cap="none" normalizeH="0" baseline="0" dirty="0" smtClean="0">
              <a:ln>
                <a:noFill/>
              </a:ln>
              <a:solidFill>
                <a:schemeClr val="tx1"/>
              </a:solidFill>
              <a:effectLst/>
              <a:latin typeface="Arial Unicode MS"/>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053" y="5754146"/>
            <a:ext cx="5999612" cy="457114"/>
          </a:xfrm>
          <a:prstGeom prst="rect">
            <a:avLst/>
          </a:prstGeom>
        </p:spPr>
      </p:pic>
    </p:spTree>
    <p:extLst>
      <p:ext uri="{BB962C8B-B14F-4D97-AF65-F5344CB8AC3E}">
        <p14:creationId xmlns:p14="http://schemas.microsoft.com/office/powerpoint/2010/main" val="422435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subTitle" idx="1"/>
          </p:nvPr>
        </p:nvSpPr>
        <p:spPr>
          <a:xfrm>
            <a:off x="2307772" y="329702"/>
            <a:ext cx="9144000" cy="4510087"/>
          </a:xfrm>
        </p:spPr>
        <p:txBody>
          <a:bodyPr>
            <a:noAutofit/>
          </a:bodyPr>
          <a:lstStyle/>
          <a:p>
            <a:r>
              <a:rPr lang="es-MX" sz="2800" b="1" dirty="0" smtClean="0"/>
              <a:t>Lista de captura</a:t>
            </a:r>
          </a:p>
          <a:p>
            <a:pPr algn="l"/>
            <a:r>
              <a:rPr lang="es-MX" sz="2800" dirty="0" smtClean="0"/>
              <a:t>[] es la lista de captura . Por defecto, no se puede acceder a las variables del ámbito adjunto por un lambda. Capturar una variable lo hace accesible dentro de la lambda, ya sea como una copia o como una referencia . Las variables capturadas se convierten en parte de la lambda; en contraste con los argumentos de la función, no se tienen que pasar al llamar a lambda. </a:t>
            </a:r>
            <a:endParaRPr lang="es-MX" sz="28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544" y="5257801"/>
            <a:ext cx="3077004" cy="1438476"/>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587" y="5257801"/>
            <a:ext cx="2829086" cy="1438476"/>
          </a:xfrm>
          <a:prstGeom prst="rect">
            <a:avLst/>
          </a:prstGeom>
        </p:spPr>
      </p:pic>
    </p:spTree>
    <p:extLst>
      <p:ext uri="{BB962C8B-B14F-4D97-AF65-F5344CB8AC3E}">
        <p14:creationId xmlns:p14="http://schemas.microsoft.com/office/powerpoint/2010/main" val="3069259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smtClean="0"/>
              <a:t>Std::shared_ptr</a:t>
            </a:r>
            <a:endParaRPr lang="es-ES" sz="3200" dirty="0"/>
          </a:p>
        </p:txBody>
      </p:sp>
      <p:sp>
        <p:nvSpPr>
          <p:cNvPr id="3" name="Marcador de contenido 2"/>
          <p:cNvSpPr>
            <a:spLocks noGrp="1"/>
          </p:cNvSpPr>
          <p:nvPr>
            <p:ph idx="1"/>
          </p:nvPr>
        </p:nvSpPr>
        <p:spPr/>
        <p:txBody>
          <a:bodyPr>
            <a:noAutofit/>
          </a:bodyPr>
          <a:lstStyle/>
          <a:p>
            <a:r>
              <a:rPr lang="es-ES" dirty="0" smtClean="0"/>
              <a:t>Maneja el almacenamiento de un puntero, posibilitando compartir el espacio de memoria al que apunta con otros shared_ptr.</a:t>
            </a:r>
          </a:p>
          <a:p>
            <a:r>
              <a:rPr lang="es-ES" dirty="0" smtClean="0"/>
              <a:t>Tienen la habilidad de tomar la propiedad de otro puntero de este tipo y compartir esa propiedad.</a:t>
            </a:r>
          </a:p>
          <a:p>
            <a:r>
              <a:rPr lang="es-ES" dirty="0" smtClean="0"/>
              <a:t>Los objetos de tipo shared_ptr solo pueden compartir la propiedad mediante la copia del puntero. Lo que aumenta la referencia del objeto apuntado.</a:t>
            </a:r>
          </a:p>
          <a:p>
            <a:r>
              <a:rPr lang="es-ES" dirty="0" smtClean="0"/>
              <a:t>Cuando todas las referencias son eliminadas entonces el objeto apuntado es destruido.</a:t>
            </a:r>
          </a:p>
          <a:p>
            <a:endParaRPr lang="es-ES" dirty="0"/>
          </a:p>
        </p:txBody>
      </p:sp>
    </p:spTree>
    <p:extLst>
      <p:ext uri="{BB962C8B-B14F-4D97-AF65-F5344CB8AC3E}">
        <p14:creationId xmlns:p14="http://schemas.microsoft.com/office/powerpoint/2010/main" val="20085566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6410"/>
            <a:ext cx="10957560" cy="6089521"/>
          </a:xfrm>
        </p:spPr>
        <p:txBody>
          <a:bodyPr>
            <a:noAutofit/>
          </a:bodyPr>
          <a:lstStyle/>
          <a:p>
            <a:pPr marL="0" indent="0">
              <a:buNone/>
            </a:pPr>
            <a:r>
              <a:rPr lang="es-MX" sz="3200" dirty="0" smtClean="0"/>
              <a:t>                               </a:t>
            </a:r>
            <a:r>
              <a:rPr lang="es-MX" sz="3200" b="1" dirty="0" smtClean="0"/>
              <a:t>Lista de parámetros</a:t>
            </a:r>
          </a:p>
          <a:p>
            <a:pPr marL="0" indent="0">
              <a:buNone/>
            </a:pPr>
            <a:r>
              <a:rPr lang="es-MX" sz="3200" dirty="0" smtClean="0"/>
              <a:t>() es la lista de parámetros , que es casi la misma que en las funciones normales. Si la lambda no toma argumentos, estos paréntesis se pueden omitir (excepto si necesita declarar la lambda mutable ). Estas dos lambdas son equivalentes:</a:t>
            </a:r>
          </a:p>
          <a:p>
            <a:pPr marL="0" indent="0">
              <a:buNone/>
            </a:pPr>
            <a:endParaRPr lang="es-MX" sz="3200" dirty="0" smtClean="0"/>
          </a:p>
          <a:p>
            <a:pPr marL="0" indent="0">
              <a:buNone/>
            </a:pPr>
            <a:r>
              <a:rPr lang="es-MX" sz="3200" b="1" dirty="0" smtClean="0"/>
              <a:t>                                      </a:t>
            </a:r>
          </a:p>
          <a:p>
            <a:pPr marL="0" indent="0">
              <a:buNone/>
            </a:pPr>
            <a:r>
              <a:rPr lang="es-MX" sz="3200" b="1" dirty="0" smtClean="0"/>
              <a:t>                                Cuerpo de la </a:t>
            </a:r>
            <a:r>
              <a:rPr lang="es-MX" sz="3200" b="1" dirty="0" err="1" smtClean="0"/>
              <a:t>funció</a:t>
            </a:r>
            <a:r>
              <a:rPr lang="en-US" sz="3200" b="1" dirty="0" smtClean="0"/>
              <a:t>n</a:t>
            </a:r>
            <a:endParaRPr lang="es-MX" sz="3200" b="1" dirty="0" smtClean="0"/>
          </a:p>
          <a:p>
            <a:pPr marL="0" indent="0">
              <a:buNone/>
            </a:pPr>
            <a:r>
              <a:rPr lang="es-MX" sz="3200" dirty="0" smtClean="0"/>
              <a:t>   {} es el cuerpo , que es el mismo que en las funciones regulares. </a:t>
            </a:r>
            <a:endParaRPr lang="es-MX" sz="32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953" y="3920768"/>
            <a:ext cx="3980986" cy="858644"/>
          </a:xfrm>
          <a:prstGeom prst="rect">
            <a:avLst/>
          </a:prstGeom>
        </p:spPr>
      </p:pic>
    </p:spTree>
    <p:extLst>
      <p:ext uri="{BB962C8B-B14F-4D97-AF65-F5344CB8AC3E}">
        <p14:creationId xmlns:p14="http://schemas.microsoft.com/office/powerpoint/2010/main" val="1529477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dirty="0"/>
          </a:p>
        </p:txBody>
      </p:sp>
      <p:sp>
        <p:nvSpPr>
          <p:cNvPr id="3" name="Subtítulo 2"/>
          <p:cNvSpPr>
            <a:spLocks noGrp="1"/>
          </p:cNvSpPr>
          <p:nvPr>
            <p:ph type="subTitle" idx="1"/>
          </p:nvPr>
        </p:nvSpPr>
        <p:spPr/>
        <p:txBody>
          <a:bodyPr/>
          <a:lstStyle/>
          <a:p>
            <a:endParaRPr lang="es-MX"/>
          </a:p>
        </p:txBody>
      </p:sp>
      <p:graphicFrame>
        <p:nvGraphicFramePr>
          <p:cNvPr id="6" name="Tabla 5"/>
          <p:cNvGraphicFramePr>
            <a:graphicFrameLocks noGrp="1"/>
          </p:cNvGraphicFramePr>
          <p:nvPr>
            <p:extLst>
              <p:ext uri="{D42A27DB-BD31-4B8C-83A1-F6EECF244321}">
                <p14:modId xmlns:p14="http://schemas.microsoft.com/office/powerpoint/2010/main" val="4243453358"/>
              </p:ext>
            </p:extLst>
          </p:nvPr>
        </p:nvGraphicFramePr>
        <p:xfrm>
          <a:off x="548640" y="445769"/>
          <a:ext cx="10805160" cy="5886450"/>
        </p:xfrm>
        <a:graphic>
          <a:graphicData uri="http://schemas.openxmlformats.org/drawingml/2006/table">
            <a:tbl>
              <a:tblPr firstRow="1" firstCol="1" bandRow="1"/>
              <a:tblGrid>
                <a:gridCol w="3601720">
                  <a:extLst>
                    <a:ext uri="{9D8B030D-6E8A-4147-A177-3AD203B41FA5}">
                      <a16:colId xmlns:a16="http://schemas.microsoft.com/office/drawing/2014/main" val="2264918227"/>
                    </a:ext>
                  </a:extLst>
                </a:gridCol>
                <a:gridCol w="3601720">
                  <a:extLst>
                    <a:ext uri="{9D8B030D-6E8A-4147-A177-3AD203B41FA5}">
                      <a16:colId xmlns:a16="http://schemas.microsoft.com/office/drawing/2014/main" val="4145170850"/>
                    </a:ext>
                  </a:extLst>
                </a:gridCol>
                <a:gridCol w="3601720">
                  <a:extLst>
                    <a:ext uri="{9D8B030D-6E8A-4147-A177-3AD203B41FA5}">
                      <a16:colId xmlns:a16="http://schemas.microsoft.com/office/drawing/2014/main" val="3523372606"/>
                    </a:ext>
                  </a:extLst>
                </a:gridCol>
              </a:tblGrid>
              <a:tr h="43675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Sección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Nombre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Propiedades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152938247"/>
                  </a:ext>
                </a:extLst>
              </a:tr>
              <a:tr h="75110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Introductor o cláusula de captura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Con o sin lista de captura interior de variables externas (ver más adelante).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648810804"/>
                  </a:ext>
                </a:extLst>
              </a:tr>
              <a:tr h="1065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dirty="0">
                          <a:effectLst/>
                        </a:rPr>
                        <a:t>Declarador o lista de parámetros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Puede omitirse en ausencia de parámetros siempre que no se utilicen los declaradores mutable y noexcept o atributos.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861947120"/>
                  </a:ext>
                </a:extLst>
              </a:tr>
              <a:tr h="16941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mutable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pPr>
                      <a:endParaRPr lang="es-MX" sz="1100">
                        <a:effectLst/>
                        <a:latin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Elimina la especificación const adoptada por defecto para el operador llamada a función, permitiendo la modificación de las variables capturadas en el introductor, así como la llamada a sus funciones miembro no constantes.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024622782"/>
                  </a:ext>
                </a:extLst>
              </a:tr>
              <a:tr h="43675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noexcept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pPr>
                      <a:endParaRPr lang="es-MX" sz="1100">
                        <a:effectLst/>
                        <a:latin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Indica que la función no emite excepciones.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06902680"/>
                  </a:ext>
                </a:extLst>
              </a:tr>
              <a:tr h="1065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-&gt; return_type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Tipo de retorno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De ser omitido, el tipo es inferido a partir de las cláusulas de retorno de la función (o bien se toma como void en ausencia de las mismas).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114676537"/>
                  </a:ext>
                </a:extLst>
              </a:tr>
              <a:tr h="43675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just">
                        <a:lnSpc>
                          <a:spcPct val="107000"/>
                        </a:lnSpc>
                        <a:spcAft>
                          <a:spcPts val="0"/>
                        </a:spcAft>
                      </a:pPr>
                      <a:r>
                        <a:rPr lang="es-MX" sz="12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a:lnSpc>
                          <a:spcPct val="107000"/>
                        </a:lnSpc>
                        <a:spcAft>
                          <a:spcPts val="0"/>
                        </a:spcAft>
                      </a:pPr>
                      <a:r>
                        <a:rPr lang="es-MX" sz="1200">
                          <a:effectLst/>
                        </a:rPr>
                        <a:t>Cuerpo de la función lambda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pPr>
                      <a:endParaRPr lang="es-MX" sz="1100" dirty="0">
                        <a:effectLst/>
                        <a:latin typeface="Calibri" panose="020F0502020204030204" pitchFamily="34" charset="0"/>
                        <a:cs typeface="Times New Roman" panose="02020603050405020304" pitchFamily="18" charset="0"/>
                      </a:endParaRPr>
                    </a:p>
                  </a:txBody>
                  <a:tcPr marL="38100" marR="381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91505840"/>
                  </a:ext>
                </a:extLst>
              </a:tr>
            </a:tbl>
          </a:graphicData>
        </a:graphic>
      </p:graphicFrame>
    </p:spTree>
    <p:extLst>
      <p:ext uri="{BB962C8B-B14F-4D97-AF65-F5344CB8AC3E}">
        <p14:creationId xmlns:p14="http://schemas.microsoft.com/office/powerpoint/2010/main" val="3556562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0517"/>
            <a:ext cx="10515600" cy="5106446"/>
          </a:xfrm>
        </p:spPr>
        <p:txBody>
          <a:bodyPr>
            <a:normAutofit/>
          </a:bodyPr>
          <a:lstStyle/>
          <a:p>
            <a:pPr marL="0" indent="0">
              <a:buNone/>
            </a:pPr>
            <a:r>
              <a:rPr lang="es-419" sz="3200" dirty="0" smtClean="0"/>
              <a:t>5.a</a:t>
            </a:r>
            <a:r>
              <a:rPr lang="es-419" sz="3200" dirty="0"/>
              <a:t>)	Usar </a:t>
            </a:r>
            <a:r>
              <a:rPr lang="es-419" sz="3200" i="1" dirty="0"/>
              <a:t>for_each</a:t>
            </a:r>
            <a:r>
              <a:rPr lang="es-419" sz="3200" dirty="0"/>
              <a:t> con expresiones </a:t>
            </a:r>
            <a:r>
              <a:rPr lang="es-419" sz="3200" i="1" dirty="0" smtClean="0"/>
              <a:t>lambda.</a:t>
            </a:r>
            <a:endParaRPr lang="es-419" sz="3200" i="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492" y="2141034"/>
            <a:ext cx="6421654" cy="2787805"/>
          </a:xfrm>
          <a:prstGeom prst="rect">
            <a:avLst/>
          </a:prstGeom>
        </p:spPr>
      </p:pic>
    </p:spTree>
    <p:extLst>
      <p:ext uri="{BB962C8B-B14F-4D97-AF65-F5344CB8AC3E}">
        <p14:creationId xmlns:p14="http://schemas.microsoft.com/office/powerpoint/2010/main" val="916360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643E2-BB47-43D9-860E-C16944FFA075}"/>
              </a:ext>
            </a:extLst>
          </p:cNvPr>
          <p:cNvSpPr>
            <a:spLocks noGrp="1"/>
          </p:cNvSpPr>
          <p:nvPr>
            <p:ph type="ctrTitle"/>
          </p:nvPr>
        </p:nvSpPr>
        <p:spPr>
          <a:xfrm>
            <a:off x="2163410" y="612911"/>
            <a:ext cx="9144000" cy="477836"/>
          </a:xfrm>
        </p:spPr>
        <p:txBody>
          <a:bodyPr>
            <a:noAutofit/>
          </a:bodyPr>
          <a:lstStyle/>
          <a:p>
            <a:r>
              <a:rPr lang="en-US" sz="3200" b="1" dirty="0">
                <a:latin typeface="+mn-lt"/>
              </a:rPr>
              <a:t>DE</a:t>
            </a:r>
            <a:r>
              <a:rPr lang="es-CU" sz="3200" b="1" dirty="0">
                <a:latin typeface="+mn-lt"/>
              </a:rPr>
              <a:t>STRUCTORES:</a:t>
            </a:r>
          </a:p>
        </p:txBody>
      </p:sp>
      <p:sp>
        <p:nvSpPr>
          <p:cNvPr id="3" name="Subtítulo 2">
            <a:extLst>
              <a:ext uri="{FF2B5EF4-FFF2-40B4-BE49-F238E27FC236}">
                <a16:creationId xmlns:a16="http://schemas.microsoft.com/office/drawing/2014/main" id="{F2E4B0D8-960E-460E-BBFD-841B7D057B05}"/>
              </a:ext>
            </a:extLst>
          </p:cNvPr>
          <p:cNvSpPr>
            <a:spLocks noGrp="1"/>
          </p:cNvSpPr>
          <p:nvPr>
            <p:ph type="subTitle" idx="1"/>
          </p:nvPr>
        </p:nvSpPr>
        <p:spPr>
          <a:xfrm>
            <a:off x="2060247" y="1263787"/>
            <a:ext cx="9247163" cy="4784316"/>
          </a:xfrm>
        </p:spPr>
        <p:txBody>
          <a:bodyPr>
            <a:noAutofit/>
          </a:bodyPr>
          <a:lstStyle/>
          <a:p>
            <a:pPr algn="l"/>
            <a:r>
              <a:rPr lang="en-US" sz="2800" b="1" u="sng" dirty="0" err="1"/>
              <a:t>Definición</a:t>
            </a:r>
            <a:r>
              <a:rPr lang="en-US" sz="2800" b="1" u="sng" dirty="0"/>
              <a:t>: </a:t>
            </a:r>
            <a:endParaRPr lang="es-CU" sz="2800" b="1" u="sng" dirty="0"/>
          </a:p>
          <a:p>
            <a:pPr algn="l"/>
            <a:r>
              <a:rPr lang="es-CU" sz="2800" dirty="0" smtClean="0"/>
              <a:t>Los </a:t>
            </a:r>
            <a:r>
              <a:rPr lang="es-CU" sz="2800" dirty="0"/>
              <a:t>destructores son funciones miembro especiales que sirven para eliminar un objeto de una determinada clase. El destructor realizará procesos necesarios cuando un objeto termine su ámbito temporal, por ejemplo, liberando la memoria dinámica utilizada por dicho objeto o liberando recursos usados, como ficheros, dispositivos, etc.</a:t>
            </a:r>
          </a:p>
        </p:txBody>
      </p:sp>
    </p:spTree>
    <p:extLst>
      <p:ext uri="{BB962C8B-B14F-4D97-AF65-F5344CB8AC3E}">
        <p14:creationId xmlns:p14="http://schemas.microsoft.com/office/powerpoint/2010/main" val="30306583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643E2-BB47-43D9-860E-C16944FFA075}"/>
              </a:ext>
            </a:extLst>
          </p:cNvPr>
          <p:cNvSpPr>
            <a:spLocks noGrp="1"/>
          </p:cNvSpPr>
          <p:nvPr>
            <p:ph type="ctrTitle"/>
          </p:nvPr>
        </p:nvSpPr>
        <p:spPr>
          <a:xfrm>
            <a:off x="2085703" y="1083175"/>
            <a:ext cx="9144000" cy="477836"/>
          </a:xfrm>
        </p:spPr>
        <p:txBody>
          <a:bodyPr>
            <a:noAutofit/>
          </a:bodyPr>
          <a:lstStyle/>
          <a:p>
            <a:r>
              <a:rPr lang="en-US" sz="3200" b="1" dirty="0">
                <a:latin typeface="+mn-lt"/>
              </a:rPr>
              <a:t>DE</a:t>
            </a:r>
            <a:r>
              <a:rPr lang="es-CU" sz="3200" b="1" dirty="0">
                <a:latin typeface="+mn-lt"/>
              </a:rPr>
              <a:t>STRUCTORES:</a:t>
            </a:r>
          </a:p>
        </p:txBody>
      </p:sp>
      <p:sp>
        <p:nvSpPr>
          <p:cNvPr id="3" name="Subtítulo 2">
            <a:extLst>
              <a:ext uri="{FF2B5EF4-FFF2-40B4-BE49-F238E27FC236}">
                <a16:creationId xmlns:a16="http://schemas.microsoft.com/office/drawing/2014/main" id="{F2E4B0D8-960E-460E-BBFD-841B7D057B05}"/>
              </a:ext>
            </a:extLst>
          </p:cNvPr>
          <p:cNvSpPr>
            <a:spLocks noGrp="1"/>
          </p:cNvSpPr>
          <p:nvPr>
            <p:ph type="subTitle" idx="1"/>
          </p:nvPr>
        </p:nvSpPr>
        <p:spPr>
          <a:xfrm>
            <a:off x="2217671" y="1760175"/>
            <a:ext cx="9247163" cy="1655762"/>
          </a:xfrm>
        </p:spPr>
        <p:txBody>
          <a:bodyPr>
            <a:noAutofit/>
          </a:bodyPr>
          <a:lstStyle/>
          <a:p>
            <a:pPr algn="l"/>
            <a:r>
              <a:rPr lang="en-US" sz="2400" b="1" u="sng" dirty="0" err="1"/>
              <a:t>Características</a:t>
            </a:r>
            <a:r>
              <a:rPr lang="en-US" sz="2400" b="1" u="sng" dirty="0"/>
              <a:t>: </a:t>
            </a:r>
            <a:endParaRPr lang="es-CU" sz="2400" b="1" u="sng" dirty="0"/>
          </a:p>
          <a:p>
            <a:pPr algn="l"/>
            <a:endParaRPr lang="es-CU" sz="2400" dirty="0"/>
          </a:p>
          <a:p>
            <a:pPr marL="342900" lvl="0" indent="-342900" algn="l">
              <a:buFont typeface="Arial" panose="020B0604020202020204" pitchFamily="34" charset="0"/>
              <a:buChar char="•"/>
            </a:pPr>
            <a:r>
              <a:rPr lang="es-CU" sz="2400" dirty="0"/>
              <a:t>Tienen el mismo nombre de la clase a la que pertenecen, pero tienen el símbolo ~ delante.</a:t>
            </a:r>
          </a:p>
          <a:p>
            <a:pPr marL="342900" lvl="0" indent="-342900" algn="l">
              <a:buFont typeface="Arial" panose="020B0604020202020204" pitchFamily="34" charset="0"/>
              <a:buChar char="•"/>
            </a:pPr>
            <a:r>
              <a:rPr lang="es-CU" sz="2400" dirty="0"/>
              <a:t>No tienen tipo de retorno</a:t>
            </a:r>
          </a:p>
          <a:p>
            <a:pPr marL="342900" lvl="0" indent="-342900" algn="l">
              <a:buFont typeface="Arial" panose="020B0604020202020204" pitchFamily="34" charset="0"/>
              <a:buChar char="•"/>
            </a:pPr>
            <a:r>
              <a:rPr lang="es-CU" sz="2400" dirty="0"/>
              <a:t>No tienen parámetros</a:t>
            </a:r>
          </a:p>
          <a:p>
            <a:pPr marL="342900" lvl="0" indent="-342900" algn="l">
              <a:buFont typeface="Arial" panose="020B0604020202020204" pitchFamily="34" charset="0"/>
              <a:buChar char="•"/>
            </a:pPr>
            <a:r>
              <a:rPr lang="es-CU" sz="2400" dirty="0"/>
              <a:t>No pueden ser heredados</a:t>
            </a:r>
          </a:p>
          <a:p>
            <a:pPr marL="342900" lvl="0" indent="-342900" algn="l">
              <a:buFont typeface="Arial" panose="020B0604020202020204" pitchFamily="34" charset="0"/>
              <a:buChar char="•"/>
            </a:pPr>
            <a:r>
              <a:rPr lang="es-CU" sz="2400" dirty="0"/>
              <a:t>Deben ser públicos</a:t>
            </a:r>
          </a:p>
          <a:p>
            <a:pPr marL="342900" lvl="0" indent="-342900" algn="l">
              <a:buFont typeface="Arial" panose="020B0604020202020204" pitchFamily="34" charset="0"/>
              <a:buChar char="•"/>
            </a:pPr>
            <a:r>
              <a:rPr lang="es-CU" sz="2400" dirty="0"/>
              <a:t>No pueden ser sobrecargados</a:t>
            </a:r>
          </a:p>
          <a:p>
            <a:pPr marL="457200" indent="-457200" algn="l">
              <a:buFont typeface="Arial" panose="020B0604020202020204" pitchFamily="34" charset="0"/>
              <a:buChar char="•"/>
            </a:pPr>
            <a:endParaRPr lang="es-CU" sz="2400" dirty="0"/>
          </a:p>
        </p:txBody>
      </p:sp>
    </p:spTree>
    <p:extLst>
      <p:ext uri="{BB962C8B-B14F-4D97-AF65-F5344CB8AC3E}">
        <p14:creationId xmlns:p14="http://schemas.microsoft.com/office/powerpoint/2010/main" val="930530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39D82A4-8D3D-4064-ABE6-7684DCA70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612" y="168812"/>
            <a:ext cx="7427741" cy="6569613"/>
          </a:xfrm>
        </p:spPr>
      </p:pic>
    </p:spTree>
    <p:extLst>
      <p:ext uri="{BB962C8B-B14F-4D97-AF65-F5344CB8AC3E}">
        <p14:creationId xmlns:p14="http://schemas.microsoft.com/office/powerpoint/2010/main" val="1554670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643E2-BB47-43D9-860E-C16944FFA075}"/>
              </a:ext>
            </a:extLst>
          </p:cNvPr>
          <p:cNvSpPr>
            <a:spLocks noGrp="1"/>
          </p:cNvSpPr>
          <p:nvPr>
            <p:ph type="ctrTitle"/>
          </p:nvPr>
        </p:nvSpPr>
        <p:spPr>
          <a:xfrm>
            <a:off x="2113168" y="1122364"/>
            <a:ext cx="9144000" cy="477836"/>
          </a:xfrm>
        </p:spPr>
        <p:txBody>
          <a:bodyPr>
            <a:noAutofit/>
          </a:bodyPr>
          <a:lstStyle/>
          <a:p>
            <a:r>
              <a:rPr lang="en-US" sz="3200" b="1" dirty="0">
                <a:latin typeface="+mn-lt"/>
              </a:rPr>
              <a:t>DE</a:t>
            </a:r>
            <a:r>
              <a:rPr lang="es-CU" sz="3200" b="1" dirty="0">
                <a:latin typeface="+mn-lt"/>
              </a:rPr>
              <a:t>STRUCTORES:</a:t>
            </a:r>
          </a:p>
        </p:txBody>
      </p:sp>
      <p:sp>
        <p:nvSpPr>
          <p:cNvPr id="3" name="Subtítulo 2">
            <a:extLst>
              <a:ext uri="{FF2B5EF4-FFF2-40B4-BE49-F238E27FC236}">
                <a16:creationId xmlns:a16="http://schemas.microsoft.com/office/drawing/2014/main" id="{F2E4B0D8-960E-460E-BBFD-841B7D057B05}"/>
              </a:ext>
            </a:extLst>
          </p:cNvPr>
          <p:cNvSpPr>
            <a:spLocks noGrp="1"/>
          </p:cNvSpPr>
          <p:nvPr>
            <p:ph type="subTitle" idx="1"/>
          </p:nvPr>
        </p:nvSpPr>
        <p:spPr>
          <a:xfrm>
            <a:off x="2113168" y="1600200"/>
            <a:ext cx="9247163" cy="1655762"/>
          </a:xfrm>
        </p:spPr>
        <p:txBody>
          <a:bodyPr>
            <a:noAutofit/>
          </a:bodyPr>
          <a:lstStyle/>
          <a:p>
            <a:pPr algn="l"/>
            <a:r>
              <a:rPr lang="en-US" sz="3200" b="1" u="sng" dirty="0" err="1"/>
              <a:t>Hace</a:t>
            </a:r>
            <a:r>
              <a:rPr lang="en-US" sz="3200" b="1" u="sng" dirty="0"/>
              <a:t> </a:t>
            </a:r>
            <a:r>
              <a:rPr lang="en-US" sz="3200" b="1" u="sng" dirty="0" err="1"/>
              <a:t>falta</a:t>
            </a:r>
            <a:r>
              <a:rPr lang="en-US" sz="3200" b="1" u="sng" dirty="0"/>
              <a:t> </a:t>
            </a:r>
            <a:r>
              <a:rPr lang="en-US" sz="3200" b="1" u="sng" dirty="0" err="1"/>
              <a:t>definir</a:t>
            </a:r>
            <a:r>
              <a:rPr lang="en-US" sz="3200" b="1" u="sng" dirty="0"/>
              <a:t> el destructor de una </a:t>
            </a:r>
            <a:r>
              <a:rPr lang="en-US" sz="3200" b="1" u="sng" dirty="0" err="1"/>
              <a:t>clase</a:t>
            </a:r>
            <a:r>
              <a:rPr lang="en-US" sz="3200" b="1" u="sng" dirty="0"/>
              <a:t>? </a:t>
            </a:r>
            <a:endParaRPr lang="es-CU" sz="3200" b="1" u="sng" dirty="0"/>
          </a:p>
          <a:p>
            <a:pPr algn="l"/>
            <a:endParaRPr lang="es-CU" sz="3200" dirty="0"/>
          </a:p>
          <a:p>
            <a:pPr algn="l"/>
            <a:r>
              <a:rPr lang="es-CU" sz="3200" dirty="0"/>
              <a:t>Como tal, no hace falta definir el destructor ya que el compilador de C++ proporciona un destructor de oficio que es casi siempre adecuado (excepto para liberar memoria de vectores y matrices).</a:t>
            </a:r>
          </a:p>
        </p:txBody>
      </p:sp>
    </p:spTree>
    <p:extLst>
      <p:ext uri="{BB962C8B-B14F-4D97-AF65-F5344CB8AC3E}">
        <p14:creationId xmlns:p14="http://schemas.microsoft.com/office/powerpoint/2010/main" val="31401224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643E2-BB47-43D9-860E-C16944FFA075}"/>
              </a:ext>
            </a:extLst>
          </p:cNvPr>
          <p:cNvSpPr>
            <a:spLocks noGrp="1"/>
          </p:cNvSpPr>
          <p:nvPr>
            <p:ph type="ctrTitle"/>
          </p:nvPr>
        </p:nvSpPr>
        <p:spPr>
          <a:xfrm>
            <a:off x="1891100" y="1187679"/>
            <a:ext cx="9144000" cy="477836"/>
          </a:xfrm>
        </p:spPr>
        <p:txBody>
          <a:bodyPr>
            <a:noAutofit/>
          </a:bodyPr>
          <a:lstStyle/>
          <a:p>
            <a:r>
              <a:rPr lang="es-ES" sz="3200" b="1" dirty="0">
                <a:latin typeface="+mn-lt"/>
              </a:rPr>
              <a:t>RAW POINTER</a:t>
            </a:r>
            <a:r>
              <a:rPr lang="es-CU" sz="3200" b="1" dirty="0">
                <a:latin typeface="+mn-lt"/>
              </a:rPr>
              <a:t>:</a:t>
            </a:r>
          </a:p>
        </p:txBody>
      </p:sp>
      <p:sp>
        <p:nvSpPr>
          <p:cNvPr id="3" name="Subtítulo 2">
            <a:extLst>
              <a:ext uri="{FF2B5EF4-FFF2-40B4-BE49-F238E27FC236}">
                <a16:creationId xmlns:a16="http://schemas.microsoft.com/office/drawing/2014/main" id="{F2E4B0D8-960E-460E-BBFD-841B7D057B05}"/>
              </a:ext>
            </a:extLst>
          </p:cNvPr>
          <p:cNvSpPr>
            <a:spLocks noGrp="1"/>
          </p:cNvSpPr>
          <p:nvPr>
            <p:ph type="subTitle" idx="1"/>
          </p:nvPr>
        </p:nvSpPr>
        <p:spPr>
          <a:xfrm>
            <a:off x="1891100" y="1812427"/>
            <a:ext cx="9247163" cy="1655762"/>
          </a:xfrm>
        </p:spPr>
        <p:txBody>
          <a:bodyPr>
            <a:noAutofit/>
          </a:bodyPr>
          <a:lstStyle/>
          <a:p>
            <a:pPr algn="l"/>
            <a:r>
              <a:rPr lang="es-ES" sz="2800" b="1" u="sng" dirty="0"/>
              <a:t>Casos en los que es necesario usarlos:</a:t>
            </a:r>
            <a:endParaRPr lang="es-CU" sz="2800" b="1" u="sng" dirty="0"/>
          </a:p>
          <a:p>
            <a:pPr algn="l"/>
            <a:endParaRPr lang="es-CU" sz="2800" dirty="0"/>
          </a:p>
          <a:p>
            <a:pPr marL="342900" lvl="0" indent="-342900" algn="l">
              <a:buFont typeface="Arial" panose="020B0604020202020204" pitchFamily="34" charset="0"/>
              <a:buChar char="•"/>
            </a:pPr>
            <a:r>
              <a:rPr lang="es-ES" sz="2800" dirty="0"/>
              <a:t>Iteradores</a:t>
            </a:r>
            <a:endParaRPr lang="es-CU" sz="2800" dirty="0"/>
          </a:p>
          <a:p>
            <a:pPr marL="342900" lvl="0" indent="-342900" algn="l">
              <a:buFont typeface="Arial" panose="020B0604020202020204" pitchFamily="34" charset="0"/>
              <a:buChar char="•"/>
            </a:pPr>
            <a:r>
              <a:rPr lang="es-ES" sz="2800" dirty="0"/>
              <a:t>Punteros a funciones</a:t>
            </a:r>
            <a:endParaRPr lang="es-CU" sz="1800" dirty="0"/>
          </a:p>
          <a:p>
            <a:pPr marL="342900" lvl="0" indent="-342900" algn="l">
              <a:buFont typeface="Arial" panose="020B0604020202020204" pitchFamily="34" charset="0"/>
              <a:buChar char="•"/>
            </a:pPr>
            <a:r>
              <a:rPr lang="es-ES" sz="2800" dirty="0"/>
              <a:t>Cuando no se está seguro del tipo de pertenencia que tiene el objeto</a:t>
            </a:r>
          </a:p>
          <a:p>
            <a:pPr marL="342900" lvl="0" indent="-342900" algn="l">
              <a:buFont typeface="Arial" panose="020B0604020202020204" pitchFamily="34" charset="0"/>
              <a:buChar char="•"/>
            </a:pPr>
            <a:r>
              <a:rPr lang="es-ES" sz="2800" dirty="0"/>
              <a:t>Cuando se quiere compartir pertenencia de objetos y se desea ahorrar memoria</a:t>
            </a:r>
            <a:endParaRPr lang="es-CU" sz="2800" dirty="0"/>
          </a:p>
          <a:p>
            <a:pPr marL="457200" indent="-457200" algn="l">
              <a:buFont typeface="Arial" panose="020B0604020202020204" pitchFamily="34" charset="0"/>
              <a:buChar char="•"/>
            </a:pPr>
            <a:endParaRPr lang="es-CU" sz="2800" dirty="0"/>
          </a:p>
        </p:txBody>
      </p:sp>
    </p:spTree>
    <p:extLst>
      <p:ext uri="{BB962C8B-B14F-4D97-AF65-F5344CB8AC3E}">
        <p14:creationId xmlns:p14="http://schemas.microsoft.com/office/powerpoint/2010/main" val="526362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dirty="0" smtClean="0"/>
              <a:t>7.a</a:t>
            </a:r>
            <a:r>
              <a:rPr lang="es-ES" sz="4400" dirty="0"/>
              <a:t>. Explique </a:t>
            </a:r>
            <a:r>
              <a:rPr lang="es-ES" sz="4400" dirty="0" err="1" smtClean="0"/>
              <a:t>Noexcept</a:t>
            </a:r>
            <a:r>
              <a:rPr lang="es-ES" sz="4400" dirty="0"/>
              <a:t>.</a:t>
            </a:r>
          </a:p>
        </p:txBody>
      </p:sp>
      <p:sp>
        <p:nvSpPr>
          <p:cNvPr id="3" name="Marcador de contenido 2"/>
          <p:cNvSpPr>
            <a:spLocks noGrp="1"/>
          </p:cNvSpPr>
          <p:nvPr>
            <p:ph idx="1"/>
          </p:nvPr>
        </p:nvSpPr>
        <p:spPr>
          <a:xfrm>
            <a:off x="997721" y="914399"/>
            <a:ext cx="10393091" cy="3487783"/>
          </a:xfrm>
        </p:spPr>
        <p:txBody>
          <a:bodyPr>
            <a:noAutofit/>
          </a:bodyPr>
          <a:lstStyle/>
          <a:p>
            <a:endParaRPr lang="es-ES" sz="2800" dirty="0"/>
          </a:p>
          <a:p>
            <a:endParaRPr lang="es-ES" sz="2800" dirty="0"/>
          </a:p>
          <a:p>
            <a:r>
              <a:rPr lang="es-ES" sz="2800" dirty="0" smtClean="0"/>
              <a:t>Si </a:t>
            </a:r>
            <a:r>
              <a:rPr lang="es-ES" sz="2800" dirty="0"/>
              <a:t>una función no debe lanzar excepción</a:t>
            </a:r>
            <a:r>
              <a:rPr lang="es-ES" sz="2800" i="1" dirty="0"/>
              <a:t>, </a:t>
            </a:r>
            <a:r>
              <a:rPr lang="es-ES" sz="2800" dirty="0"/>
              <a:t>o por algún motivo, nuestro programa no fue escrito para manejar excepciones, entonces debemos declarar esta función como </a:t>
            </a:r>
            <a:r>
              <a:rPr lang="es-ES" sz="2800" b="1" dirty="0" err="1"/>
              <a:t>noexcept</a:t>
            </a:r>
            <a:endParaRPr lang="es-ES" sz="2800" dirty="0"/>
          </a:p>
          <a:p>
            <a:r>
              <a:rPr lang="es-ES" sz="2800" dirty="0" smtClean="0"/>
              <a:t>Además </a:t>
            </a:r>
            <a:r>
              <a:rPr lang="es-ES" sz="2800" dirty="0"/>
              <a:t>es posible definir una función como </a:t>
            </a:r>
            <a:r>
              <a:rPr lang="es-ES" sz="2800" b="1" dirty="0" err="1" smtClean="0"/>
              <a:t>noexcept</a:t>
            </a:r>
            <a:r>
              <a:rPr lang="es-ES" sz="2800" b="1" dirty="0" smtClean="0"/>
              <a:t> </a:t>
            </a:r>
            <a:r>
              <a:rPr lang="es-ES" sz="2800" dirty="0" smtClean="0"/>
              <a:t>condicionalmente</a:t>
            </a:r>
            <a:r>
              <a:rPr lang="es-ES" sz="2800" dirty="0"/>
              <a:t>. Por ejemplo, a un algoritmo se le puede indicar ser </a:t>
            </a:r>
            <a:r>
              <a:rPr lang="es-ES" sz="2800" b="1" dirty="0" err="1" smtClean="0"/>
              <a:t>noexcept</a:t>
            </a:r>
            <a:r>
              <a:rPr lang="es-ES" sz="2800" b="1" dirty="0" smtClean="0"/>
              <a:t> </a:t>
            </a:r>
            <a:r>
              <a:rPr lang="es-ES" sz="2800" dirty="0" smtClean="0"/>
              <a:t>si </a:t>
            </a:r>
            <a:r>
              <a:rPr lang="es-ES" sz="2800" dirty="0"/>
              <a:t>(y solo si) los argumentos que usa en los argumentos de plantilla son </a:t>
            </a:r>
            <a:r>
              <a:rPr lang="es-ES" sz="2800" b="1" dirty="0" err="1"/>
              <a:t>noexcept</a:t>
            </a:r>
            <a:endParaRPr lang="es-ES" sz="2800" dirty="0"/>
          </a:p>
        </p:txBody>
      </p:sp>
    </p:spTree>
    <p:extLst>
      <p:ext uri="{BB962C8B-B14F-4D97-AF65-F5344CB8AC3E}">
        <p14:creationId xmlns:p14="http://schemas.microsoft.com/office/powerpoint/2010/main" val="19713200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385" y="769747"/>
            <a:ext cx="6651359" cy="2574344"/>
          </a:xfrm>
        </p:spPr>
      </p:pic>
      <p:sp>
        <p:nvSpPr>
          <p:cNvPr id="5" name="CuadroTexto 4"/>
          <p:cNvSpPr txBox="1"/>
          <p:nvPr/>
        </p:nvSpPr>
        <p:spPr>
          <a:xfrm>
            <a:off x="1534385" y="3344091"/>
            <a:ext cx="9399226" cy="2677656"/>
          </a:xfrm>
          <a:prstGeom prst="rect">
            <a:avLst/>
          </a:prstGeom>
          <a:noFill/>
        </p:spPr>
        <p:txBody>
          <a:bodyPr wrap="square" rtlCol="0">
            <a:spAutoFit/>
          </a:bodyPr>
          <a:lstStyle/>
          <a:p>
            <a:endParaRPr lang="es-ES" sz="2800" dirty="0"/>
          </a:p>
          <a:p>
            <a:endParaRPr lang="es-ES" sz="2800" dirty="0"/>
          </a:p>
          <a:p>
            <a:r>
              <a:rPr lang="es-ES" sz="2800" dirty="0"/>
              <a:t>Aquí primero se usó </a:t>
            </a:r>
            <a:r>
              <a:rPr lang="es-ES" sz="2800" b="1" dirty="0" err="1" smtClean="0"/>
              <a:t>noexcept</a:t>
            </a:r>
            <a:r>
              <a:rPr lang="es-ES" sz="2800" b="1" dirty="0" smtClean="0"/>
              <a:t> </a:t>
            </a:r>
            <a:r>
              <a:rPr lang="es-ES" sz="2800" dirty="0" smtClean="0"/>
              <a:t>como </a:t>
            </a:r>
            <a:r>
              <a:rPr lang="es-ES" sz="2800" dirty="0"/>
              <a:t>operador, </a:t>
            </a:r>
            <a:r>
              <a:rPr lang="es-ES" sz="2800" b="1" dirty="0" err="1" smtClean="0"/>
              <a:t>noexcept</a:t>
            </a:r>
            <a:r>
              <a:rPr lang="es-ES" sz="2800" b="1" dirty="0" smtClean="0"/>
              <a:t> (</a:t>
            </a:r>
            <a:r>
              <a:rPr lang="es-ES" sz="2800" b="1" dirty="0"/>
              <a:t>f(v.at(0)))</a:t>
            </a:r>
            <a:r>
              <a:rPr lang="es-ES" sz="2800" dirty="0"/>
              <a:t>es </a:t>
            </a:r>
            <a:r>
              <a:rPr lang="es-ES" sz="2800" b="1" dirty="0" smtClean="0"/>
              <a:t>true </a:t>
            </a:r>
            <a:r>
              <a:rPr lang="es-ES" sz="2800" dirty="0" smtClean="0"/>
              <a:t>si </a:t>
            </a:r>
            <a:r>
              <a:rPr lang="es-ES" sz="2800" b="1" dirty="0"/>
              <a:t>f (v.at(0))</a:t>
            </a:r>
            <a:r>
              <a:rPr lang="es-ES" sz="2800" dirty="0"/>
              <a:t>no puede lanzar excepción. Es importante notar que </a:t>
            </a:r>
            <a:r>
              <a:rPr lang="es-ES" sz="2800" b="1" dirty="0" err="1" smtClean="0"/>
              <a:t>noexcept</a:t>
            </a:r>
            <a:r>
              <a:rPr lang="es-ES" sz="2800" b="1" dirty="0" smtClean="0"/>
              <a:t> </a:t>
            </a:r>
            <a:r>
              <a:rPr lang="es-ES" sz="2800" dirty="0" smtClean="0"/>
              <a:t>es </a:t>
            </a:r>
            <a:r>
              <a:rPr lang="es-ES" sz="2800" dirty="0"/>
              <a:t>un operador constante y no evalúa sus </a:t>
            </a:r>
            <a:r>
              <a:rPr lang="es-ES" sz="2800" dirty="0" err="1"/>
              <a:t>operandos</a:t>
            </a:r>
            <a:r>
              <a:rPr lang="es-ES" sz="2800" b="1" dirty="0"/>
              <a:t>.</a:t>
            </a:r>
            <a:endParaRPr lang="es-ES" sz="2800" dirty="0"/>
          </a:p>
        </p:txBody>
      </p:sp>
    </p:spTree>
    <p:extLst>
      <p:ext uri="{BB962C8B-B14F-4D97-AF65-F5344CB8AC3E}">
        <p14:creationId xmlns:p14="http://schemas.microsoft.com/office/powerpoint/2010/main" val="176720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94752" y="0"/>
            <a:ext cx="8946541" cy="5566011"/>
          </a:xfrm>
        </p:spPr>
        <p:txBody>
          <a:bodyPr>
            <a:normAutofit/>
          </a:bodyPr>
          <a:lstStyle/>
          <a:p>
            <a:r>
              <a:rPr lang="es-ES" dirty="0" smtClean="0"/>
              <a:t>Siempre que sea posible se debe utilizar  la función “make_share”</a:t>
            </a:r>
          </a:p>
          <a:p>
            <a:pPr marL="0" indent="0">
              <a:buNone/>
            </a:pPr>
            <a:r>
              <a:rPr lang="es-ES" dirty="0" smtClean="0"/>
              <a:t>Cuando se cree el recurso por primera vez en la memoria. Utiliza la         misma llamada para asignar memoria para el bloque de control y el recurso, lo que reduce la sobrecarga de la construcción.</a:t>
            </a:r>
          </a:p>
          <a:p>
            <a:pPr marL="0" indent="0">
              <a:buNone/>
            </a:pPr>
            <a:endParaRPr lang="es-ES" dirty="0" smtClean="0"/>
          </a:p>
          <a:p>
            <a:r>
              <a:rPr lang="es-ES" dirty="0" smtClean="0"/>
              <a:t>Usar una expresión “new” explícita para crear el objeto antes de pasarlo  al constructor de shared_ptr.</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54" y="4079347"/>
            <a:ext cx="4829849" cy="254353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641" y="3171201"/>
            <a:ext cx="4315427" cy="1816291"/>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063" y="5351112"/>
            <a:ext cx="3801005" cy="1422019"/>
          </a:xfrm>
          <a:prstGeom prst="rect">
            <a:avLst/>
          </a:prstGeom>
        </p:spPr>
      </p:pic>
    </p:spTree>
    <p:extLst>
      <p:ext uri="{BB962C8B-B14F-4D97-AF65-F5344CB8AC3E}">
        <p14:creationId xmlns:p14="http://schemas.microsoft.com/office/powerpoint/2010/main" val="650538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ES" sz="5400" dirty="0" smtClean="0"/>
              <a:t>Tipos de Inferencia</a:t>
            </a:r>
            <a:endParaRPr lang="es-ES" sz="5400" dirty="0"/>
          </a:p>
        </p:txBody>
      </p:sp>
      <p:sp>
        <p:nvSpPr>
          <p:cNvPr id="3" name="Content Placeholder 2"/>
          <p:cNvSpPr>
            <a:spLocks noGrp="1"/>
          </p:cNvSpPr>
          <p:nvPr>
            <p:ph idx="1"/>
          </p:nvPr>
        </p:nvSpPr>
        <p:spPr>
          <a:xfrm>
            <a:off x="1362129" y="3037764"/>
            <a:ext cx="9905999" cy="2711396"/>
          </a:xfrm>
        </p:spPr>
        <p:txBody>
          <a:bodyPr>
            <a:noAutofit/>
          </a:bodyPr>
          <a:lstStyle/>
          <a:p>
            <a:pPr marL="0" indent="0">
              <a:buNone/>
            </a:pPr>
            <a:r>
              <a:rPr lang="es-ES" sz="4000" dirty="0" smtClean="0"/>
              <a:t>         Auto </a:t>
            </a:r>
          </a:p>
          <a:p>
            <a:pPr marL="0" indent="0">
              <a:buNone/>
            </a:pPr>
            <a:r>
              <a:rPr lang="es-ES" sz="4000" dirty="0" smtClean="0"/>
              <a:t>                        </a:t>
            </a:r>
            <a:r>
              <a:rPr lang="es-ES" sz="4000" dirty="0" err="1" smtClean="0"/>
              <a:t>Decltype</a:t>
            </a:r>
            <a:endParaRPr lang="es-ES" sz="4000" dirty="0" smtClean="0"/>
          </a:p>
          <a:p>
            <a:pPr marL="0" indent="0">
              <a:buNone/>
            </a:pPr>
            <a:r>
              <a:rPr lang="es-ES" sz="4000" dirty="0" smtClean="0"/>
              <a:t>                                             </a:t>
            </a:r>
            <a:r>
              <a:rPr lang="es-ES" sz="4000" dirty="0" err="1" smtClean="0"/>
              <a:t>Decltype</a:t>
            </a:r>
            <a:r>
              <a:rPr lang="es-ES" sz="4000" dirty="0" smtClean="0"/>
              <a:t>(auto</a:t>
            </a:r>
            <a:r>
              <a:rPr lang="es-ES" sz="4000" dirty="0"/>
              <a:t>)</a:t>
            </a:r>
          </a:p>
        </p:txBody>
      </p:sp>
      <p:sp>
        <p:nvSpPr>
          <p:cNvPr id="4" name="Down Arrow 3"/>
          <p:cNvSpPr/>
          <p:nvPr/>
        </p:nvSpPr>
        <p:spPr>
          <a:xfrm>
            <a:off x="2914546" y="1881352"/>
            <a:ext cx="504497" cy="1156412"/>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5" name="Down Arrow 4"/>
          <p:cNvSpPr/>
          <p:nvPr/>
        </p:nvSpPr>
        <p:spPr>
          <a:xfrm>
            <a:off x="5464341" y="1881352"/>
            <a:ext cx="504497" cy="180777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6" name="Down Arrow 5"/>
          <p:cNvSpPr/>
          <p:nvPr/>
        </p:nvSpPr>
        <p:spPr>
          <a:xfrm>
            <a:off x="8366234" y="1881352"/>
            <a:ext cx="504497" cy="262758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0559095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05775" y="814038"/>
            <a:ext cx="8463775" cy="5632311"/>
          </a:xfrm>
          <a:prstGeom prst="rect">
            <a:avLst/>
          </a:prstGeom>
        </p:spPr>
        <p:txBody>
          <a:bodyPr wrap="square">
            <a:spAutoFit/>
          </a:bodyPr>
          <a:lstStyle/>
          <a:p>
            <a:r>
              <a:rPr lang="en-US" sz="4400" dirty="0" err="1" smtClean="0">
                <a:latin typeface="Arial" panose="020B0604020202020204" pitchFamily="34" charset="0"/>
                <a:ea typeface="Times New Roman" panose="02020603050405020304" pitchFamily="18" charset="0"/>
              </a:rPr>
              <a:t>Inferencia</a:t>
            </a:r>
            <a:r>
              <a:rPr lang="en-US" sz="4400" dirty="0" smtClean="0">
                <a:latin typeface="Arial" panose="020B0604020202020204" pitchFamily="34" charset="0"/>
                <a:ea typeface="Times New Roman" panose="02020603050405020304" pitchFamily="18" charset="0"/>
              </a:rPr>
              <a:t> Auto:</a:t>
            </a:r>
            <a:endParaRPr lang="es-MX" sz="4400" dirty="0" smtClean="0">
              <a:latin typeface="Arial" panose="020B0604020202020204" pitchFamily="34" charset="0"/>
              <a:ea typeface="Times New Roman" panose="02020603050405020304" pitchFamily="18" charset="0"/>
            </a:endParaRPr>
          </a:p>
          <a:p>
            <a:endParaRPr lang="es-MX" sz="2400" dirty="0">
              <a:latin typeface="Arial" panose="020B0604020202020204" pitchFamily="34" charset="0"/>
              <a:ea typeface="Times New Roman" panose="02020603050405020304" pitchFamily="18" charset="0"/>
            </a:endParaRPr>
          </a:p>
          <a:p>
            <a:r>
              <a:rPr lang="es-MX" sz="2400" dirty="0" smtClean="0">
                <a:latin typeface="Arial" panose="020B0604020202020204" pitchFamily="34" charset="0"/>
                <a:ea typeface="Times New Roman" panose="02020603050405020304" pitchFamily="18" charset="0"/>
              </a:rPr>
              <a:t>La </a:t>
            </a:r>
            <a:r>
              <a:rPr lang="es-MX" sz="2400" dirty="0">
                <a:latin typeface="Arial" panose="020B0604020202020204" pitchFamily="34" charset="0"/>
                <a:ea typeface="Times New Roman" panose="02020603050405020304" pitchFamily="18" charset="0"/>
              </a:rPr>
              <a:t>inferencia </a:t>
            </a:r>
            <a:r>
              <a:rPr lang="es-MX" sz="2800" dirty="0">
                <a:latin typeface="Arial" panose="020B0604020202020204" pitchFamily="34" charset="0"/>
                <a:ea typeface="Times New Roman" panose="02020603050405020304" pitchFamily="18" charset="0"/>
              </a:rPr>
              <a:t>automática</a:t>
            </a:r>
            <a:r>
              <a:rPr lang="es-MX" sz="2400" dirty="0">
                <a:latin typeface="Arial" panose="020B0604020202020204" pitchFamily="34" charset="0"/>
                <a:ea typeface="Times New Roman" panose="02020603050405020304" pitchFamily="18" charset="0"/>
              </a:rPr>
              <a:t> de tipos mediante la palabra clave </a:t>
            </a:r>
            <a:r>
              <a:rPr lang="es-MX" sz="2400" b="1" dirty="0">
                <a:solidFill>
                  <a:srgbClr val="0000FF"/>
                </a:solidFill>
                <a:latin typeface="Arial" panose="020B0604020202020204" pitchFamily="34" charset="0"/>
                <a:ea typeface="Times New Roman" panose="02020603050405020304" pitchFamily="18" charset="0"/>
              </a:rPr>
              <a:t>auto</a:t>
            </a:r>
            <a:r>
              <a:rPr lang="es-MX" sz="2400" dirty="0">
                <a:latin typeface="Arial" panose="020B0604020202020204" pitchFamily="34" charset="0"/>
                <a:ea typeface="Times New Roman" panose="02020603050405020304" pitchFamily="18" charset="0"/>
              </a:rPr>
              <a:t> --técnica introducida por vez primera en el estándar </a:t>
            </a:r>
            <a:r>
              <a:rPr lang="es-MX" sz="2400" b="1" dirty="0">
                <a:solidFill>
                  <a:srgbClr val="38761D"/>
                </a:solidFill>
                <a:latin typeface="Arial" panose="020B0604020202020204" pitchFamily="34" charset="0"/>
                <a:ea typeface="Times New Roman" panose="02020603050405020304" pitchFamily="18" charset="0"/>
              </a:rPr>
              <a:t>ISO C++ 2011 </a:t>
            </a:r>
            <a:r>
              <a:rPr lang="es-MX" sz="2400" dirty="0">
                <a:latin typeface="Arial" panose="020B0604020202020204" pitchFamily="34" charset="0"/>
                <a:ea typeface="Times New Roman" panose="02020603050405020304" pitchFamily="18" charset="0"/>
              </a:rPr>
              <a:t>y refinada en estándares posteriores-- permite la declaración de variables de forma tal que sus tipos sean deducidos automáticamente a partir de los tipos de sus inicializadores, siguiendo las reglas clásicas de deducción de argumentos para plantillas de función (</a:t>
            </a:r>
            <a:r>
              <a:rPr lang="es-MX" sz="2400" i="1" dirty="0" err="1">
                <a:latin typeface="Arial" panose="020B0604020202020204" pitchFamily="34" charset="0"/>
                <a:ea typeface="Times New Roman" panose="02020603050405020304" pitchFamily="18" charset="0"/>
              </a:rPr>
              <a:t>function</a:t>
            </a:r>
            <a:r>
              <a:rPr lang="es-MX" sz="2400" i="1" dirty="0">
                <a:latin typeface="Arial" panose="020B0604020202020204" pitchFamily="34" charset="0"/>
                <a:ea typeface="Times New Roman" panose="02020603050405020304" pitchFamily="18" charset="0"/>
              </a:rPr>
              <a:t> </a:t>
            </a:r>
            <a:r>
              <a:rPr lang="es-MX" sz="2400" i="1" dirty="0" err="1">
                <a:latin typeface="Arial" panose="020B0604020202020204" pitchFamily="34" charset="0"/>
                <a:ea typeface="Times New Roman" panose="02020603050405020304" pitchFamily="18" charset="0"/>
              </a:rPr>
              <a:t>templates</a:t>
            </a:r>
            <a:r>
              <a:rPr lang="es-MX" sz="2400" dirty="0">
                <a:latin typeface="Arial" panose="020B0604020202020204" pitchFamily="34" charset="0"/>
                <a:ea typeface="Times New Roman" panose="02020603050405020304" pitchFamily="18" charset="0"/>
              </a:rPr>
              <a:t>). La inferencia automática puede ser también empleada en la signatura de una función para requerir que el tipo retornado sea deducido a partir de sus </a:t>
            </a:r>
            <a:r>
              <a:rPr lang="es-MX" sz="2400" dirty="0" err="1">
                <a:latin typeface="Arial" panose="020B0604020202020204" pitchFamily="34" charset="0"/>
                <a:ea typeface="Times New Roman" panose="02020603050405020304" pitchFamily="18" charset="0"/>
              </a:rPr>
              <a:t>instruciones</a:t>
            </a:r>
            <a:r>
              <a:rPr lang="es-MX" sz="2400" dirty="0">
                <a:latin typeface="Arial" panose="020B0604020202020204" pitchFamily="34" charset="0"/>
                <a:ea typeface="Times New Roman" panose="02020603050405020304" pitchFamily="18" charset="0"/>
              </a:rPr>
              <a:t> de retorno.</a:t>
            </a:r>
            <a:br>
              <a:rPr lang="es-MX" sz="2400" dirty="0">
                <a:latin typeface="Arial" panose="020B0604020202020204" pitchFamily="34" charset="0"/>
                <a:ea typeface="Times New Roman" panose="02020603050405020304" pitchFamily="18" charset="0"/>
              </a:rPr>
            </a:br>
            <a:endParaRPr lang="es-MX" sz="2400" dirty="0"/>
          </a:p>
        </p:txBody>
      </p:sp>
    </p:spTree>
    <p:extLst>
      <p:ext uri="{BB962C8B-B14F-4D97-AF65-F5344CB8AC3E}">
        <p14:creationId xmlns:p14="http://schemas.microsoft.com/office/powerpoint/2010/main" val="26021000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42703" y="468350"/>
            <a:ext cx="10515600" cy="5708612"/>
          </a:xfrm>
        </p:spPr>
        <p:txBody>
          <a:bodyPr>
            <a:normAutofit/>
          </a:bodyPr>
          <a:lstStyle/>
          <a:p>
            <a:pPr marL="0" indent="0">
              <a:buNone/>
            </a:pPr>
            <a:r>
              <a:rPr lang="en-US" sz="2800" dirty="0" err="1" smtClean="0"/>
              <a:t>Por</a:t>
            </a:r>
            <a:r>
              <a:rPr lang="en-US" sz="2800" dirty="0" smtClean="0"/>
              <a:t> </a:t>
            </a:r>
            <a:r>
              <a:rPr lang="en-US" sz="2800" dirty="0" err="1" smtClean="0"/>
              <a:t>ejemplo</a:t>
            </a:r>
            <a:r>
              <a:rPr lang="en-US" sz="2800" dirty="0" smtClean="0"/>
              <a:t> </a:t>
            </a:r>
            <a:r>
              <a:rPr lang="en-US" sz="2800" dirty="0" err="1" smtClean="0"/>
              <a:t>en</a:t>
            </a:r>
            <a:r>
              <a:rPr lang="en-US" sz="2800" dirty="0" smtClean="0"/>
              <a:t> </a:t>
            </a:r>
            <a:r>
              <a:rPr lang="en-US" sz="2800" dirty="0" err="1" smtClean="0"/>
              <a:t>sustituci</a:t>
            </a:r>
            <a:r>
              <a:rPr lang="es-MX" sz="2800" dirty="0" err="1" smtClean="0"/>
              <a:t>ó</a:t>
            </a:r>
            <a:r>
              <a:rPr lang="en-US" sz="2800" dirty="0" smtClean="0"/>
              <a:t>n de:                                                                                                </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2800" dirty="0" err="1" smtClean="0"/>
              <a:t>Podr</a:t>
            </a:r>
            <a:r>
              <a:rPr lang="es-MX" sz="2800" dirty="0" err="1" smtClean="0"/>
              <a:t>íamos</a:t>
            </a:r>
            <a:r>
              <a:rPr lang="es-MX" sz="2800" dirty="0" smtClean="0"/>
              <a:t> escribir</a:t>
            </a:r>
            <a:r>
              <a:rPr lang="en-US" sz="2800" dirty="0" smtClean="0"/>
              <a:t>:</a:t>
            </a:r>
          </a:p>
          <a:p>
            <a:pPr marL="0" indent="0">
              <a:buNone/>
            </a:pPr>
            <a:endParaRPr lang="en-US" sz="2800" dirty="0"/>
          </a:p>
          <a:p>
            <a:pPr marL="0" indent="0">
              <a:buNone/>
            </a:pPr>
            <a:endParaRPr lang="es-MX"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384" y="1084450"/>
            <a:ext cx="4865857" cy="910496"/>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383" y="3627017"/>
            <a:ext cx="4865857" cy="917873"/>
          </a:xfrm>
          <a:prstGeom prst="rect">
            <a:avLst/>
          </a:prstGeom>
        </p:spPr>
      </p:pic>
    </p:spTree>
    <p:extLst>
      <p:ext uri="{BB962C8B-B14F-4D97-AF65-F5344CB8AC3E}">
        <p14:creationId xmlns:p14="http://schemas.microsoft.com/office/powerpoint/2010/main" val="3810484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2160905"/>
          </a:xfrm>
        </p:spPr>
        <p:txBody>
          <a:bodyPr>
            <a:normAutofit fontScale="90000"/>
          </a:bodyPr>
          <a:lstStyle/>
          <a:p>
            <a:r>
              <a:rPr lang="es-MX" dirty="0" smtClean="0"/>
              <a:t/>
            </a:r>
            <a:br>
              <a:rPr lang="es-MX" dirty="0" smtClean="0"/>
            </a:br>
            <a:r>
              <a:rPr lang="es-MX" dirty="0"/>
              <a:t/>
            </a:r>
            <a:br>
              <a:rPr lang="es-MX" dirty="0"/>
            </a:br>
            <a:r>
              <a:rPr lang="es-MX" dirty="0" smtClean="0"/>
              <a:t/>
            </a:r>
            <a:br>
              <a:rPr lang="es-MX" dirty="0" smtClean="0"/>
            </a:br>
            <a:r>
              <a:rPr lang="es-MX" dirty="0"/>
              <a:t/>
            </a:r>
            <a:br>
              <a:rPr lang="es-MX" dirty="0"/>
            </a:br>
            <a:r>
              <a:rPr lang="es-MX" b="1" dirty="0" smtClean="0">
                <a:solidFill>
                  <a:srgbClr val="17BDF1"/>
                </a:solidFill>
              </a:rPr>
              <a:t>auto</a:t>
            </a:r>
            <a:r>
              <a:rPr lang="es-MX" dirty="0" smtClean="0">
                <a:solidFill>
                  <a:srgbClr val="17BDF1"/>
                </a:solidFill>
              </a:rPr>
              <a:t> </a:t>
            </a:r>
            <a:r>
              <a:rPr lang="es-MX" dirty="0" smtClean="0"/>
              <a:t/>
            </a:r>
            <a:br>
              <a:rPr lang="es-MX" dirty="0" smtClean="0"/>
            </a:br>
            <a:r>
              <a:rPr lang="es-MX" dirty="0" smtClean="0"/>
              <a:t>puede </a:t>
            </a:r>
            <a:r>
              <a:rPr lang="es-MX" dirty="0"/>
              <a:t>también acompañarse de los modificadores </a:t>
            </a:r>
            <a:r>
              <a:rPr lang="es-MX" dirty="0" err="1"/>
              <a:t>const</a:t>
            </a:r>
            <a:r>
              <a:rPr lang="es-MX" dirty="0"/>
              <a:t> y &amp;, que participarán en la deducción del tipo. Por ejemplo:</a:t>
            </a:r>
            <a:br>
              <a:rPr lang="es-MX" dirty="0"/>
            </a:b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648" y="4034790"/>
            <a:ext cx="8207648" cy="1988820"/>
          </a:xfrm>
        </p:spPr>
      </p:pic>
    </p:spTree>
    <p:extLst>
      <p:ext uri="{BB962C8B-B14F-4D97-AF65-F5344CB8AC3E}">
        <p14:creationId xmlns:p14="http://schemas.microsoft.com/office/powerpoint/2010/main" val="29764507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851" y="198105"/>
            <a:ext cx="6265204" cy="1115689"/>
          </a:xfrm>
        </p:spPr>
        <p:txBody>
          <a:bodyPr>
            <a:normAutofit/>
          </a:bodyPr>
          <a:lstStyle/>
          <a:p>
            <a:pPr algn="ctr"/>
            <a:r>
              <a:rPr lang="es-ES" dirty="0" smtClean="0">
                <a:solidFill>
                  <a:schemeClr val="bg1"/>
                </a:solidFill>
              </a:rPr>
              <a:t>Inferencia AUTO</a:t>
            </a:r>
            <a:r>
              <a:rPr lang="es-ES" dirty="0">
                <a:solidFill>
                  <a:schemeClr val="bg1"/>
                </a:solidFill>
              </a:rPr>
              <a:t>:</a:t>
            </a:r>
            <a:br>
              <a:rPr lang="es-ES" dirty="0">
                <a:solidFill>
                  <a:schemeClr val="bg1"/>
                </a:solidFill>
              </a:rPr>
            </a:br>
            <a:endParaRPr lang="es-ES" dirty="0">
              <a:solidFill>
                <a:schemeClr val="bg1"/>
              </a:solidFill>
            </a:endParaRPr>
          </a:p>
        </p:txBody>
      </p:sp>
      <p:sp>
        <p:nvSpPr>
          <p:cNvPr id="3" name="Content Placeholder 2"/>
          <p:cNvSpPr>
            <a:spLocks noGrp="1"/>
          </p:cNvSpPr>
          <p:nvPr>
            <p:ph idx="1"/>
          </p:nvPr>
        </p:nvSpPr>
        <p:spPr>
          <a:xfrm>
            <a:off x="1065211" y="755949"/>
            <a:ext cx="10349023" cy="4204138"/>
          </a:xfrm>
        </p:spPr>
        <p:txBody>
          <a:bodyPr>
            <a:noAutofit/>
          </a:bodyPr>
          <a:lstStyle/>
          <a:p>
            <a:pPr marL="0" indent="0" algn="just">
              <a:lnSpc>
                <a:spcPct val="100000"/>
              </a:lnSpc>
              <a:buNone/>
            </a:pPr>
            <a:r>
              <a:rPr lang="es-ES" sz="2200" dirty="0" smtClean="0"/>
              <a:t>Cuando </a:t>
            </a:r>
            <a:r>
              <a:rPr lang="es-ES" sz="2200" dirty="0"/>
              <a:t>se declara una variable mediante una </a:t>
            </a:r>
            <a:r>
              <a:rPr lang="es-ES" sz="2200" dirty="0" smtClean="0"/>
              <a:t>asignación (</a:t>
            </a:r>
            <a:r>
              <a:rPr lang="es-ES" sz="2200" dirty="0" err="1" smtClean="0"/>
              <a:t>Ej</a:t>
            </a:r>
            <a:r>
              <a:rPr lang="es-ES" sz="2200" dirty="0"/>
              <a:t>:  </a:t>
            </a:r>
            <a:r>
              <a:rPr lang="es-ES" sz="2200" dirty="0" smtClean="0"/>
              <a:t>              ) </a:t>
            </a:r>
            <a:r>
              <a:rPr lang="es-ES" sz="2200" dirty="0"/>
              <a:t>el tipo de la variable se puede sustituir por </a:t>
            </a:r>
            <a:r>
              <a:rPr lang="es-ES" sz="2200" dirty="0" smtClean="0"/>
              <a:t> auto</a:t>
            </a:r>
            <a:r>
              <a:rPr lang="es-ES" sz="2200" dirty="0"/>
              <a:t>, este infiere el tipo del lado derecho de la </a:t>
            </a:r>
            <a:r>
              <a:rPr lang="es-ES" sz="2200" dirty="0" smtClean="0"/>
              <a:t>asignación y </a:t>
            </a:r>
            <a:r>
              <a:rPr lang="es-ES" sz="2200" dirty="0"/>
              <a:t>se sustituye por el especificador </a:t>
            </a:r>
            <a:r>
              <a:rPr lang="es-ES" sz="2200" dirty="0" smtClean="0"/>
              <a:t>auto. Esta </a:t>
            </a:r>
            <a:r>
              <a:rPr lang="es-ES" sz="2200" dirty="0"/>
              <a:t>es una </a:t>
            </a:r>
            <a:r>
              <a:rPr lang="es-ES" sz="2200" dirty="0" smtClean="0"/>
              <a:t>herramienta </a:t>
            </a:r>
            <a:r>
              <a:rPr lang="es-ES" sz="2200" dirty="0"/>
              <a:t>muy poderosa pero es necesario ser </a:t>
            </a:r>
            <a:r>
              <a:rPr lang="es-ES" sz="2200" dirty="0" smtClean="0"/>
              <a:t>cuidadoso </a:t>
            </a:r>
            <a:r>
              <a:rPr lang="es-ES" sz="2200" dirty="0"/>
              <a:t>pues pueden ocurrir comportamientos </a:t>
            </a:r>
            <a:r>
              <a:rPr lang="es-ES" sz="2200" dirty="0" smtClean="0"/>
              <a:t>inesperado si </a:t>
            </a:r>
            <a:r>
              <a:rPr lang="es-ES" sz="2200" dirty="0"/>
              <a:t>este es mal usado</a:t>
            </a:r>
            <a:r>
              <a:rPr lang="es-ES" sz="2200" dirty="0" smtClean="0"/>
              <a:t>:</a:t>
            </a:r>
            <a:r>
              <a:rPr lang="es-ES" sz="2200" dirty="0"/>
              <a:t>				</a:t>
            </a:r>
            <a:endParaRPr lang="es-ES" sz="2200" dirty="0" smtClean="0"/>
          </a:p>
          <a:p>
            <a:pPr marL="0" indent="0" algn="just">
              <a:lnSpc>
                <a:spcPct val="100000"/>
              </a:lnSpc>
              <a:buNone/>
            </a:pPr>
            <a:endParaRPr lang="es-ES" sz="2200" dirty="0" smtClean="0"/>
          </a:p>
          <a:p>
            <a:pPr marL="0" indent="0" algn="just">
              <a:lnSpc>
                <a:spcPct val="100000"/>
              </a:lnSpc>
              <a:buNone/>
            </a:pPr>
            <a:r>
              <a:rPr lang="es-ES" sz="2200" dirty="0" smtClean="0"/>
              <a:t>sucede </a:t>
            </a:r>
            <a:r>
              <a:rPr lang="es-ES" sz="2200" dirty="0"/>
              <a:t>que </a:t>
            </a:r>
            <a:r>
              <a:rPr lang="es-ES" sz="2200" dirty="0" smtClean="0"/>
              <a:t>“p” </a:t>
            </a:r>
            <a:r>
              <a:rPr lang="es-ES" sz="2200" dirty="0"/>
              <a:t>se quiere que sea un </a:t>
            </a:r>
            <a:r>
              <a:rPr lang="es-ES" sz="2200" dirty="0" err="1"/>
              <a:t>double</a:t>
            </a:r>
            <a:r>
              <a:rPr lang="es-ES" sz="2200" dirty="0"/>
              <a:t> pero dado que </a:t>
            </a:r>
            <a:r>
              <a:rPr lang="es-ES" sz="2200" dirty="0" smtClean="0"/>
              <a:t>“i” </a:t>
            </a:r>
            <a:r>
              <a:rPr lang="es-ES" sz="2200" dirty="0"/>
              <a:t>es </a:t>
            </a:r>
            <a:r>
              <a:rPr lang="es-ES" sz="2200" dirty="0" smtClean="0"/>
              <a:t>entero </a:t>
            </a:r>
            <a:r>
              <a:rPr lang="es-ES" sz="2200" dirty="0"/>
              <a:t>se ocasiona una inconsistencia en la </a:t>
            </a:r>
            <a:r>
              <a:rPr lang="es-ES" sz="2200" dirty="0" smtClean="0"/>
              <a:t>deducción </a:t>
            </a:r>
            <a:r>
              <a:rPr lang="es-ES" sz="2200" dirty="0"/>
              <a:t>del </a:t>
            </a:r>
            <a:r>
              <a:rPr lang="es-ES" sz="2200" dirty="0" smtClean="0"/>
              <a:t>tipo por </a:t>
            </a:r>
            <a:r>
              <a:rPr lang="es-ES" sz="2200" dirty="0"/>
              <a:t>tanto se ocasiona un error. Por el contrario:</a:t>
            </a:r>
          </a:p>
          <a:p>
            <a:pPr marL="0" indent="0" algn="just">
              <a:lnSpc>
                <a:spcPct val="100000"/>
              </a:lnSpc>
              <a:buNone/>
            </a:pPr>
            <a:r>
              <a:rPr lang="es-ES" sz="2200" dirty="0"/>
              <a:t>				</a:t>
            </a:r>
            <a:endParaRPr lang="es-ES" sz="2200" dirty="0" smtClean="0"/>
          </a:p>
          <a:p>
            <a:pPr marL="0" indent="0" algn="just">
              <a:lnSpc>
                <a:spcPct val="100000"/>
              </a:lnSpc>
              <a:buNone/>
            </a:pPr>
            <a:r>
              <a:rPr lang="es-ES" sz="2200" dirty="0" smtClean="0"/>
              <a:t>Es </a:t>
            </a:r>
            <a:r>
              <a:rPr lang="es-ES" sz="2200" dirty="0"/>
              <a:t>un </a:t>
            </a:r>
            <a:r>
              <a:rPr lang="es-ES" sz="2200" dirty="0" smtClean="0"/>
              <a:t>código </a:t>
            </a:r>
            <a:r>
              <a:rPr lang="es-ES" sz="2200" dirty="0"/>
              <a:t>correcto dado que al sustituir auto por </a:t>
            </a:r>
            <a:r>
              <a:rPr lang="es-ES" sz="2200" dirty="0" err="1"/>
              <a:t>int</a:t>
            </a:r>
            <a:r>
              <a:rPr lang="es-ES" sz="2200" dirty="0"/>
              <a:t> </a:t>
            </a:r>
            <a:r>
              <a:rPr lang="es-ES" sz="2200" dirty="0" smtClean="0"/>
              <a:t>tendríamos </a:t>
            </a:r>
            <a:r>
              <a:rPr lang="es-ES" sz="2200" dirty="0" err="1"/>
              <a:t>int</a:t>
            </a:r>
            <a:r>
              <a:rPr lang="es-ES" sz="2200" dirty="0"/>
              <a:t> n, </a:t>
            </a:r>
            <a:r>
              <a:rPr lang="es-ES" sz="2200" dirty="0" err="1"/>
              <a:t>int</a:t>
            </a:r>
            <a:r>
              <a:rPr lang="es-ES" sz="2200" dirty="0"/>
              <a:t> *p lo cual es </a:t>
            </a:r>
            <a:r>
              <a:rPr lang="es-ES" sz="2200" dirty="0" smtClean="0"/>
              <a:t>correcto.</a:t>
            </a:r>
          </a:p>
          <a:p>
            <a:pPr marL="0" indent="0" algn="just">
              <a:lnSpc>
                <a:spcPct val="100000"/>
              </a:lnSpc>
              <a:buNone/>
            </a:pPr>
            <a:r>
              <a:rPr lang="es-ES" sz="2200" dirty="0" smtClean="0"/>
              <a:t>También </a:t>
            </a:r>
            <a:r>
              <a:rPr lang="es-ES" sz="2200" dirty="0"/>
              <a:t>se usa para crear variables de tipos sin </a:t>
            </a:r>
            <a:r>
              <a:rPr lang="es-ES" sz="2200" dirty="0" smtClean="0"/>
              <a:t>nombre, por ejemplo </a:t>
            </a:r>
            <a:r>
              <a:rPr lang="es-ES" sz="2200" dirty="0"/>
              <a:t>para guardar una </a:t>
            </a:r>
            <a:r>
              <a:rPr lang="es-ES" sz="2200" dirty="0" smtClean="0"/>
              <a:t>expresión </a:t>
            </a:r>
            <a:r>
              <a:rPr lang="es-ES" sz="2200" dirty="0"/>
              <a:t>lambda</a:t>
            </a:r>
          </a:p>
          <a:p>
            <a:pPr marL="0" indent="0" algn="just">
              <a:lnSpc>
                <a:spcPct val="100000"/>
              </a:lnSpc>
              <a:buNone/>
            </a:pPr>
            <a:r>
              <a:rPr lang="es-ES" sz="2200" dirty="0"/>
              <a:t>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773" y="2239738"/>
            <a:ext cx="3165090" cy="72076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774" y="3791415"/>
            <a:ext cx="3190542" cy="479502"/>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2383" y="848855"/>
            <a:ext cx="1143062" cy="303262"/>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773" y="5710330"/>
            <a:ext cx="3190543" cy="499100"/>
          </a:xfrm>
          <a:prstGeom prst="rect">
            <a:avLst/>
          </a:prstGeom>
        </p:spPr>
      </p:pic>
    </p:spTree>
    <p:extLst>
      <p:ext uri="{BB962C8B-B14F-4D97-AF65-F5344CB8AC3E}">
        <p14:creationId xmlns:p14="http://schemas.microsoft.com/office/powerpoint/2010/main" val="4214918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950" y="0"/>
            <a:ext cx="9905998" cy="1478570"/>
          </a:xfrm>
        </p:spPr>
        <p:txBody>
          <a:bodyPr/>
          <a:lstStyle/>
          <a:p>
            <a:r>
              <a:rPr lang="es-ES" b="1" dirty="0" smtClean="0"/>
              <a:t>Inferencia DECLTYPE:</a:t>
            </a:r>
            <a:endParaRPr lang="es-ES" b="1" dirty="0"/>
          </a:p>
        </p:txBody>
      </p:sp>
      <p:sp>
        <p:nvSpPr>
          <p:cNvPr id="3" name="Content Placeholder 2"/>
          <p:cNvSpPr>
            <a:spLocks noGrp="1"/>
          </p:cNvSpPr>
          <p:nvPr>
            <p:ph idx="1"/>
          </p:nvPr>
        </p:nvSpPr>
        <p:spPr>
          <a:xfrm>
            <a:off x="849087" y="1282135"/>
            <a:ext cx="10802982" cy="4079967"/>
          </a:xfrm>
        </p:spPr>
        <p:txBody>
          <a:bodyPr>
            <a:noAutofit/>
          </a:bodyPr>
          <a:lstStyle/>
          <a:p>
            <a:r>
              <a:rPr lang="es-ES" dirty="0" smtClean="0"/>
              <a:t>Análogamente al auto, es muy útil para la declaración de variables y se usa si tenemos una variable x y queremos crear una nueva variable con su mismo tipo, bastaría:  </a:t>
            </a:r>
            <a:r>
              <a:rPr lang="es-ES" dirty="0" err="1" smtClean="0"/>
              <a:t>decltype</a:t>
            </a:r>
            <a:r>
              <a:rPr lang="es-ES" dirty="0" smtClean="0"/>
              <a:t>(x) p;</a:t>
            </a:r>
          </a:p>
          <a:p>
            <a:r>
              <a:rPr lang="es-ES" dirty="0" smtClean="0"/>
              <a:t>Esto copia el tipo de la variable x y se lo otorga a p, este es un uso bastante simple, pero su utilidad va mucho mas allá de esto.</a:t>
            </a:r>
          </a:p>
          <a:p>
            <a:r>
              <a:rPr lang="es-ES" dirty="0" smtClean="0"/>
              <a:t>Si quisiéramos crear un método genérico que recibe un objeto de tipo T y otro de tipo U resultante de un llamado a otra  función. Esto podría resolverse con </a:t>
            </a:r>
            <a:r>
              <a:rPr lang="es-ES" dirty="0" err="1" smtClean="0"/>
              <a:t>templates</a:t>
            </a:r>
            <a:r>
              <a:rPr lang="es-ES" dirty="0" smtClean="0"/>
              <a:t> pero necesariamente tenemos que definirlo explícitamente:</a:t>
            </a:r>
          </a:p>
          <a:p>
            <a:pPr marL="0" indent="0">
              <a:buNone/>
            </a:pPr>
            <a:r>
              <a:rPr lang="es-ES" dirty="0" smtClean="0"/>
              <a:t>				</a:t>
            </a:r>
            <a:endParaRPr lang="es-ES"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872" y="5196235"/>
            <a:ext cx="4934639" cy="1448002"/>
          </a:xfrm>
          <a:prstGeom prst="rect">
            <a:avLst/>
          </a:prstGeom>
        </p:spPr>
      </p:pic>
    </p:spTree>
    <p:extLst>
      <p:ext uri="{BB962C8B-B14F-4D97-AF65-F5344CB8AC3E}">
        <p14:creationId xmlns:p14="http://schemas.microsoft.com/office/powerpoint/2010/main" val="13061792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2216332" y="806827"/>
            <a:ext cx="88996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s-MX" altLang="es-MX" sz="24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Cede el tipo de su operando, que no se evalúa. </a:t>
            </a:r>
            <a:endParaRPr kumimoji="0" lang="es-MX" altLang="es-MX" sz="2400" b="0" i="0" u="none" strike="noStrike" cap="none" normalizeH="0" baseline="0" dirty="0" smtClean="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s-MX" altLang="es-MX" sz="24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Si el operando e es un nombre sin paréntesis adicionales, entonces </a:t>
            </a:r>
            <a:r>
              <a:rPr kumimoji="0" lang="es-MX" altLang="es-MX" sz="2400" b="0" i="0" u="none" strike="noStrike" cap="none" normalizeH="0" baseline="0" dirty="0" err="1" smtClean="0">
                <a:ln>
                  <a:noFill/>
                </a:ln>
                <a:solidFill>
                  <a:schemeClr val="tx1"/>
                </a:solidFill>
                <a:effectLst/>
                <a:ea typeface="Times New Roman" panose="02020603050405020304" pitchFamily="18" charset="0"/>
                <a:cs typeface="Arial" panose="020B0604020202020204" pitchFamily="34" charset="0"/>
              </a:rPr>
              <a:t>decltype</a:t>
            </a:r>
            <a:r>
              <a:rPr kumimoji="0" lang="es-MX" altLang="es-MX" sz="24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(e) es el </a:t>
            </a:r>
            <a:r>
              <a:rPr kumimoji="0" lang="es-MX" altLang="es-MX" sz="2400" b="0" i="1"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tipo declarado</a:t>
            </a:r>
            <a:r>
              <a:rPr kumimoji="0" lang="es-MX" altLang="es-MX" sz="24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 de e. </a:t>
            </a:r>
            <a:endParaRPr kumimoji="0" lang="es-MX" altLang="es-MX" sz="2400" b="0" i="0" u="none" strike="noStrike" cap="none" normalizeH="0" baseline="0" dirty="0" smtClean="0">
              <a:ln>
                <a:noFill/>
              </a:ln>
              <a:solidFill>
                <a:schemeClr val="tx1"/>
              </a:solidFill>
              <a:effectLst/>
            </a:endParaRPr>
          </a:p>
        </p:txBody>
      </p:sp>
      <p:sp>
        <p:nvSpPr>
          <p:cNvPr id="5" name="Rectangle 2"/>
          <p:cNvSpPr>
            <a:spLocks noGrp="1" noChangeArrowheads="1"/>
          </p:cNvSpPr>
          <p:nvPr>
            <p:ph type="subTitle" idx="1"/>
          </p:nvPr>
        </p:nvSpPr>
        <p:spPr bwMode="auto">
          <a:xfrm>
            <a:off x="1699045" y="3552003"/>
            <a:ext cx="8728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s-MX" altLang="es-MX"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Si el operando e es un acceso de miembro de clase sin paréntesis adicionales, entonces </a:t>
            </a:r>
            <a:r>
              <a:rPr kumimoji="0" lang="es-MX" altLang="es-MX" sz="24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decltype</a:t>
            </a:r>
            <a:r>
              <a:rPr kumimoji="0" lang="es-MX" altLang="es-MX"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es el </a:t>
            </a:r>
            <a:r>
              <a:rPr kumimoji="0" lang="es-MX" altLang="es-MX" sz="24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tipo declarado</a:t>
            </a:r>
            <a:r>
              <a:rPr kumimoji="0" lang="es-MX" altLang="es-MX"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del miembro al que se accedió. </a:t>
            </a:r>
            <a:endParaRPr kumimoji="0" lang="es-MX" altLang="es-MX" sz="24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470" y="2386361"/>
            <a:ext cx="7009862" cy="740664"/>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641" y="4927745"/>
            <a:ext cx="4953691" cy="1038370"/>
          </a:xfrm>
          <a:prstGeom prst="rect">
            <a:avLst/>
          </a:prstGeom>
        </p:spPr>
      </p:pic>
    </p:spTree>
    <p:extLst>
      <p:ext uri="{BB962C8B-B14F-4D97-AF65-F5344CB8AC3E}">
        <p14:creationId xmlns:p14="http://schemas.microsoft.com/office/powerpoint/2010/main" val="19032448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69" y="762901"/>
            <a:ext cx="10473108" cy="6591487"/>
          </a:xfrm>
        </p:spPr>
        <p:txBody>
          <a:bodyPr>
            <a:noAutofit/>
          </a:bodyPr>
          <a:lstStyle/>
          <a:p>
            <a:pPr marL="0" indent="0" algn="just">
              <a:buNone/>
            </a:pPr>
            <a:r>
              <a:rPr lang="es-ES" sz="2800" dirty="0" smtClean="0"/>
              <a:t>Que </a:t>
            </a:r>
            <a:r>
              <a:rPr lang="es-ES" sz="2800" dirty="0"/>
              <a:t>tal si </a:t>
            </a:r>
            <a:r>
              <a:rPr lang="es-ES" sz="3200" dirty="0" smtClean="0"/>
              <a:t>pudiéramos</a:t>
            </a:r>
            <a:r>
              <a:rPr lang="es-ES" sz="2800" dirty="0" smtClean="0"/>
              <a:t> </a:t>
            </a:r>
            <a:r>
              <a:rPr lang="es-ES" sz="2800" dirty="0"/>
              <a:t>inferirlo, esto es una utilidad que </a:t>
            </a:r>
            <a:r>
              <a:rPr lang="es-ES" sz="2800" dirty="0" smtClean="0"/>
              <a:t>nos </a:t>
            </a:r>
            <a:r>
              <a:rPr lang="es-ES" sz="2800" dirty="0"/>
              <a:t>brinda </a:t>
            </a:r>
            <a:r>
              <a:rPr lang="es-ES" sz="2800" dirty="0" err="1"/>
              <a:t>decltype</a:t>
            </a:r>
            <a:r>
              <a:rPr lang="es-ES" sz="2800" dirty="0"/>
              <a:t> y auto y se conoce como </a:t>
            </a:r>
            <a:r>
              <a:rPr lang="es-ES" sz="2800" dirty="0" smtClean="0"/>
              <a:t>late-</a:t>
            </a:r>
            <a:r>
              <a:rPr lang="es-ES" sz="2800" dirty="0" err="1" smtClean="0"/>
              <a:t>specified</a:t>
            </a:r>
            <a:r>
              <a:rPr lang="es-ES" sz="2800" dirty="0" smtClean="0"/>
              <a:t> </a:t>
            </a:r>
            <a:r>
              <a:rPr lang="es-ES" sz="2800" dirty="0" err="1"/>
              <a:t>return</a:t>
            </a:r>
            <a:r>
              <a:rPr lang="es-ES" sz="2800" dirty="0"/>
              <a:t> </a:t>
            </a:r>
            <a:r>
              <a:rPr lang="es-ES" sz="2800" dirty="0" err="1" smtClean="0"/>
              <a:t>type</a:t>
            </a:r>
            <a:r>
              <a:rPr lang="es-ES" sz="2800" dirty="0" smtClean="0"/>
              <a:t> (especificación </a:t>
            </a:r>
            <a:r>
              <a:rPr lang="es-ES" sz="2800" dirty="0"/>
              <a:t>de tipos </a:t>
            </a:r>
            <a:r>
              <a:rPr lang="es-ES" sz="2800" dirty="0" smtClean="0"/>
              <a:t>tardada), </a:t>
            </a:r>
            <a:r>
              <a:rPr lang="es-ES" sz="2800" dirty="0"/>
              <a:t>ya </a:t>
            </a:r>
            <a:r>
              <a:rPr lang="es-ES" sz="2800" dirty="0" smtClean="0"/>
              <a:t>que </a:t>
            </a:r>
            <a:r>
              <a:rPr lang="es-ES" sz="2800" dirty="0"/>
              <a:t>el tipo de retorno es asignado en </a:t>
            </a:r>
            <a:r>
              <a:rPr lang="es-ES" sz="2800" dirty="0" smtClean="0"/>
              <a:t>compilación, </a:t>
            </a:r>
            <a:r>
              <a:rPr lang="es-ES" sz="2800" dirty="0"/>
              <a:t>esto se </a:t>
            </a:r>
            <a:r>
              <a:rPr lang="es-ES" sz="2800" dirty="0" smtClean="0"/>
              <a:t>logra con </a:t>
            </a:r>
            <a:r>
              <a:rPr lang="es-ES" sz="2800" dirty="0"/>
              <a:t>la siguiente </a:t>
            </a:r>
            <a:r>
              <a:rPr lang="es-ES" sz="2800" dirty="0" smtClean="0"/>
              <a:t>sintaxis</a:t>
            </a:r>
            <a:r>
              <a:rPr lang="es-ES" sz="2800" dirty="0"/>
              <a:t>:</a:t>
            </a:r>
          </a:p>
          <a:p>
            <a:pPr marL="0" indent="0" algn="just">
              <a:buNone/>
            </a:pPr>
            <a:r>
              <a:rPr lang="es-ES" sz="2800" dirty="0"/>
              <a:t>				</a:t>
            </a:r>
            <a:endParaRPr lang="es-ES" sz="2800" dirty="0" smtClean="0"/>
          </a:p>
          <a:p>
            <a:pPr marL="0" indent="0" algn="just">
              <a:buNone/>
            </a:pPr>
            <a:endParaRPr lang="es-ES" sz="2800" dirty="0" smtClean="0"/>
          </a:p>
          <a:p>
            <a:pPr marL="0" indent="0" algn="just">
              <a:buNone/>
            </a:pPr>
            <a:endParaRPr lang="es-ES" sz="2800" dirty="0" smtClean="0"/>
          </a:p>
          <a:p>
            <a:pPr marL="0" indent="0" algn="just">
              <a:buNone/>
            </a:pPr>
            <a:r>
              <a:rPr lang="es-ES" sz="2800" dirty="0" smtClean="0"/>
              <a:t>Cuando son definidos los tipos T y U el </a:t>
            </a:r>
            <a:r>
              <a:rPr lang="es-ES" sz="2800" dirty="0" err="1" smtClean="0"/>
              <a:t>decltype</a:t>
            </a:r>
            <a:r>
              <a:rPr lang="es-ES" sz="2800" dirty="0" smtClean="0"/>
              <a:t> analiza su tipo y sustituye el tipo de retorno por el tipo de la expresión evaluada por el.</a:t>
            </a:r>
          </a:p>
          <a:p>
            <a:pPr marL="0" indent="0" algn="just">
              <a:buNone/>
            </a:pPr>
            <a:r>
              <a:rPr lang="es-ES" sz="2800" dirty="0" smtClean="0"/>
              <a:t>   Esto </a:t>
            </a:r>
            <a:r>
              <a:rPr lang="es-ES" sz="2800" dirty="0"/>
              <a:t>es en C++11.</a:t>
            </a:r>
          </a:p>
        </p:txBody>
      </p:sp>
      <p:sp>
        <p:nvSpPr>
          <p:cNvPr id="5" name="Title 1"/>
          <p:cNvSpPr txBox="1">
            <a:spLocks/>
          </p:cNvSpPr>
          <p:nvPr/>
        </p:nvSpPr>
        <p:spPr>
          <a:xfrm>
            <a:off x="1751925" y="0"/>
            <a:ext cx="7610528" cy="11682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dirty="0" smtClean="0"/>
              <a:t>Inferencia DECLTYPE:</a:t>
            </a:r>
            <a:endParaRPr lang="es-E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292" y="3207145"/>
            <a:ext cx="6535062" cy="1371791"/>
          </a:xfrm>
          <a:prstGeom prst="rect">
            <a:avLst/>
          </a:prstGeom>
        </p:spPr>
      </p:pic>
    </p:spTree>
    <p:extLst>
      <p:ext uri="{BB962C8B-B14F-4D97-AF65-F5344CB8AC3E}">
        <p14:creationId xmlns:p14="http://schemas.microsoft.com/office/powerpoint/2010/main" val="12053070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509" y="334738"/>
            <a:ext cx="8178087" cy="1115689"/>
          </a:xfrm>
        </p:spPr>
        <p:txBody>
          <a:bodyPr>
            <a:normAutofit/>
          </a:bodyPr>
          <a:lstStyle/>
          <a:p>
            <a:pPr algn="ctr"/>
            <a:r>
              <a:rPr lang="es-ES" b="1" dirty="0"/>
              <a:t>Inferencia </a:t>
            </a:r>
            <a:r>
              <a:rPr lang="es-ES" b="1" dirty="0" smtClean="0"/>
              <a:t>DECLTYPE(AUTO</a:t>
            </a:r>
            <a:r>
              <a:rPr lang="es-ES" b="1" dirty="0"/>
              <a:t>):</a:t>
            </a:r>
            <a:br>
              <a:rPr lang="es-ES" b="1" dirty="0"/>
            </a:br>
            <a:endParaRPr lang="es-ES" b="1" dirty="0"/>
          </a:p>
        </p:txBody>
      </p:sp>
      <p:sp>
        <p:nvSpPr>
          <p:cNvPr id="3" name="Content Placeholder 2"/>
          <p:cNvSpPr>
            <a:spLocks noGrp="1"/>
          </p:cNvSpPr>
          <p:nvPr>
            <p:ph idx="1"/>
          </p:nvPr>
        </p:nvSpPr>
        <p:spPr>
          <a:xfrm>
            <a:off x="1018903" y="701490"/>
            <a:ext cx="10907486" cy="5960567"/>
          </a:xfrm>
        </p:spPr>
        <p:txBody>
          <a:bodyPr>
            <a:noAutofit/>
          </a:bodyPr>
          <a:lstStyle/>
          <a:p>
            <a:pPr marL="0" indent="0">
              <a:buNone/>
            </a:pPr>
            <a:r>
              <a:rPr lang="es-ES" sz="2800" dirty="0" smtClean="0"/>
              <a:t>Esta </a:t>
            </a:r>
            <a:r>
              <a:rPr lang="es-ES" sz="2800" dirty="0"/>
              <a:t>es una mejora de C++14 cual es su funcionalidad, este </a:t>
            </a:r>
            <a:r>
              <a:rPr lang="es-ES" sz="2800" dirty="0" smtClean="0"/>
              <a:t>nuevo </a:t>
            </a:r>
            <a:r>
              <a:rPr lang="es-ES" sz="2800" dirty="0" err="1" smtClean="0"/>
              <a:t>keyword</a:t>
            </a:r>
            <a:r>
              <a:rPr lang="es-ES" sz="2800" dirty="0" smtClean="0"/>
              <a:t> también resuelve el </a:t>
            </a:r>
            <a:r>
              <a:rPr lang="es-ES" sz="2800" dirty="0"/>
              <a:t>problema planteado anteriormente </a:t>
            </a:r>
            <a:r>
              <a:rPr lang="es-ES" sz="2800" dirty="0" smtClean="0"/>
              <a:t>en DECLTYPE </a:t>
            </a:r>
            <a:r>
              <a:rPr lang="es-ES" sz="2800" dirty="0"/>
              <a:t>pero utilizando una nueva </a:t>
            </a:r>
            <a:r>
              <a:rPr lang="es-ES" sz="2800" dirty="0" smtClean="0"/>
              <a:t>sintaxis </a:t>
            </a:r>
            <a:r>
              <a:rPr lang="es-ES" sz="2800" dirty="0"/>
              <a:t>			</a:t>
            </a:r>
            <a:endParaRPr lang="es-ES" sz="2800" dirty="0" smtClean="0"/>
          </a:p>
          <a:p>
            <a:pPr marL="0" indent="0">
              <a:buNone/>
            </a:pPr>
            <a:endParaRPr lang="en-US" sz="1800" dirty="0"/>
          </a:p>
          <a:p>
            <a:pPr marL="0" indent="0">
              <a:buNone/>
            </a:pPr>
            <a:endParaRPr lang="en-US" sz="2800" dirty="0" smtClean="0"/>
          </a:p>
          <a:p>
            <a:pPr marL="0" indent="0">
              <a:buNone/>
            </a:pPr>
            <a:r>
              <a:rPr lang="es-ES" sz="2800" dirty="0" smtClean="0"/>
              <a:t>funciona </a:t>
            </a:r>
            <a:r>
              <a:rPr lang="es-ES" sz="2800" dirty="0"/>
              <a:t>de igual manera que el ejemplo anterior la </a:t>
            </a:r>
            <a:r>
              <a:rPr lang="es-ES" sz="2800" dirty="0" smtClean="0"/>
              <a:t>solución sigue </a:t>
            </a:r>
            <a:r>
              <a:rPr lang="es-ES" sz="2800" dirty="0"/>
              <a:t>siendo late-</a:t>
            </a:r>
            <a:r>
              <a:rPr lang="es-ES" sz="2800" dirty="0" err="1"/>
              <a:t>specified</a:t>
            </a:r>
            <a:r>
              <a:rPr lang="es-ES" sz="2800" dirty="0"/>
              <a:t> </a:t>
            </a:r>
            <a:r>
              <a:rPr lang="es-ES" sz="2800" dirty="0" err="1"/>
              <a:t>return</a:t>
            </a:r>
            <a:r>
              <a:rPr lang="es-ES" sz="2800" dirty="0"/>
              <a:t> </a:t>
            </a:r>
            <a:r>
              <a:rPr lang="es-ES" sz="2800" dirty="0" err="1"/>
              <a:t>type</a:t>
            </a:r>
            <a:r>
              <a:rPr lang="es-ES" sz="2800" dirty="0"/>
              <a:t>, pero </a:t>
            </a:r>
            <a:r>
              <a:rPr lang="es-ES" sz="2800" dirty="0" smtClean="0"/>
              <a:t>anteriormente especificamos </a:t>
            </a:r>
            <a:r>
              <a:rPr lang="es-ES" sz="2800" dirty="0"/>
              <a:t>una </a:t>
            </a:r>
            <a:r>
              <a:rPr lang="es-ES" sz="2800" dirty="0" smtClean="0"/>
              <a:t>expresión </a:t>
            </a:r>
            <a:r>
              <a:rPr lang="es-ES" sz="2800" dirty="0"/>
              <a:t>de la cual obtener el tipo de </a:t>
            </a:r>
            <a:r>
              <a:rPr lang="es-ES" sz="2800" dirty="0" smtClean="0"/>
              <a:t>retorno que </a:t>
            </a:r>
            <a:r>
              <a:rPr lang="es-ES" sz="2800" dirty="0"/>
              <a:t>usualmente es la misma </a:t>
            </a:r>
            <a:r>
              <a:rPr lang="es-ES" sz="2800" dirty="0" smtClean="0"/>
              <a:t>expresión </a:t>
            </a:r>
            <a:r>
              <a:rPr lang="es-ES" sz="2800" dirty="0"/>
              <a:t>de retorno pero esto no </a:t>
            </a:r>
            <a:r>
              <a:rPr lang="es-ES" sz="2800" dirty="0" smtClean="0"/>
              <a:t>es obligatorio</a:t>
            </a:r>
            <a:r>
              <a:rPr lang="es-ES" sz="2800" dirty="0"/>
              <a:t>, la </a:t>
            </a:r>
            <a:r>
              <a:rPr lang="es-ES" sz="2800" dirty="0" smtClean="0"/>
              <a:t>expresión </a:t>
            </a:r>
            <a:r>
              <a:rPr lang="es-ES" sz="2800" dirty="0"/>
              <a:t>puede ser cualquiera. En el caso </a:t>
            </a:r>
            <a:r>
              <a:rPr lang="es-ES" sz="2800" dirty="0" smtClean="0"/>
              <a:t>actual esta </a:t>
            </a:r>
            <a:r>
              <a:rPr lang="es-ES" sz="2800" dirty="0"/>
              <a:t>nueva sintaxis devuelve el tipo de la </a:t>
            </a:r>
            <a:r>
              <a:rPr lang="es-ES" sz="2800" dirty="0" smtClean="0"/>
              <a:t>expresión </a:t>
            </a:r>
            <a:r>
              <a:rPr lang="es-ES" sz="2800" dirty="0"/>
              <a:t>de </a:t>
            </a:r>
            <a:r>
              <a:rPr lang="es-ES" sz="2800" dirty="0" smtClean="0"/>
              <a:t>retorno y </a:t>
            </a:r>
            <a:r>
              <a:rPr lang="es-ES" sz="2800" dirty="0"/>
              <a:t>evita tener que mostrarlo </a:t>
            </a:r>
            <a:r>
              <a:rPr lang="es-ES" sz="2800" dirty="0" smtClean="0"/>
              <a:t>explícitamente.</a:t>
            </a:r>
            <a:endParaRPr lang="es-ES" sz="28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158" y="2316003"/>
            <a:ext cx="4801270" cy="1124107"/>
          </a:xfrm>
          <a:prstGeom prst="rect">
            <a:avLst/>
          </a:prstGeom>
        </p:spPr>
      </p:pic>
    </p:spTree>
    <p:extLst>
      <p:ext uri="{BB962C8B-B14F-4D97-AF65-F5344CB8AC3E}">
        <p14:creationId xmlns:p14="http://schemas.microsoft.com/office/powerpoint/2010/main" val="10483391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7F7BA53-C1A6-4238-BEB3-D25FA58A0542}"/>
              </a:ext>
            </a:extLst>
          </p:cNvPr>
          <p:cNvSpPr txBox="1"/>
          <p:nvPr/>
        </p:nvSpPr>
        <p:spPr>
          <a:xfrm>
            <a:off x="1240971" y="235130"/>
            <a:ext cx="11962674" cy="3785652"/>
          </a:xfrm>
          <a:prstGeom prst="rect">
            <a:avLst/>
          </a:prstGeom>
          <a:noFill/>
        </p:spPr>
        <p:txBody>
          <a:bodyPr wrap="square" rtlCol="0">
            <a:spAutoFit/>
          </a:bodyPr>
          <a:lstStyle/>
          <a:p>
            <a:r>
              <a:rPr lang="es-ES" sz="2400" dirty="0"/>
              <a:t>8. Crear un puntero a función </a:t>
            </a:r>
            <a:r>
              <a:rPr lang="es-ES" sz="2400" dirty="0" err="1"/>
              <a:t>Function</a:t>
            </a:r>
            <a:r>
              <a:rPr lang="es-ES" sz="2400" dirty="0"/>
              <a:t>&lt;R,T...&gt; que devuelve un valor de tipo R y</a:t>
            </a:r>
          </a:p>
          <a:p>
            <a:r>
              <a:rPr lang="es-ES" sz="2400" dirty="0"/>
              <a:t>recibe un número variable de parámetros de tipo T.</a:t>
            </a:r>
          </a:p>
          <a:p>
            <a:r>
              <a:rPr lang="es-ES" sz="2400" dirty="0"/>
              <a:t>a. Definir una función genérica </a:t>
            </a:r>
            <a:r>
              <a:rPr lang="es-ES" sz="2400" dirty="0" err="1"/>
              <a:t>Map</a:t>
            </a:r>
            <a:r>
              <a:rPr lang="es-ES" sz="2400" dirty="0"/>
              <a:t> a </a:t>
            </a:r>
            <a:r>
              <a:rPr lang="es-ES" sz="2400" dirty="0" err="1"/>
              <a:t>linked_list</a:t>
            </a:r>
            <a:r>
              <a:rPr lang="es-ES" sz="2400" dirty="0"/>
              <a:t> en T y R, que recibe un puntero</a:t>
            </a:r>
          </a:p>
          <a:p>
            <a:r>
              <a:rPr lang="es-ES" sz="2400" dirty="0"/>
              <a:t>a función que transforma un elemento T en uno R; de manera que </a:t>
            </a:r>
            <a:r>
              <a:rPr lang="es-ES" sz="2400" dirty="0" err="1"/>
              <a:t>Map</a:t>
            </a:r>
            <a:r>
              <a:rPr lang="es-ES" sz="2400" dirty="0"/>
              <a:t> devuelve</a:t>
            </a:r>
          </a:p>
          <a:p>
            <a:r>
              <a:rPr lang="es-ES" sz="2400" dirty="0"/>
              <a:t>una instancia de </a:t>
            </a:r>
            <a:r>
              <a:rPr lang="es-ES" sz="2400" dirty="0" err="1"/>
              <a:t>linked_list</a:t>
            </a:r>
            <a:r>
              <a:rPr lang="es-ES" sz="2400" dirty="0"/>
              <a:t>&lt;R&gt; resultado de aplicar a todos los elementos T</a:t>
            </a:r>
          </a:p>
          <a:p>
            <a:r>
              <a:rPr lang="es-ES" sz="2400" dirty="0"/>
              <a:t>de la lista original la función de transformación.</a:t>
            </a:r>
          </a:p>
          <a:p>
            <a:r>
              <a:rPr lang="es-ES" sz="2400" dirty="0"/>
              <a:t>b. Crear punteros a funciones usando </a:t>
            </a:r>
            <a:r>
              <a:rPr lang="es-ES" sz="2400" i="1" dirty="0"/>
              <a:t>alias</a:t>
            </a:r>
            <a:r>
              <a:rPr lang="es-ES" sz="2400" dirty="0"/>
              <a:t>.</a:t>
            </a:r>
          </a:p>
          <a:p>
            <a:r>
              <a:rPr lang="es-ES" sz="2400" dirty="0"/>
              <a:t>c. Crear un puntero a función </a:t>
            </a:r>
            <a:r>
              <a:rPr lang="es-ES" sz="2400" dirty="0" err="1"/>
              <a:t>Function</a:t>
            </a:r>
            <a:r>
              <a:rPr lang="es-ES" sz="2400" dirty="0"/>
              <a:t> que permita cualquier cantidad de</a:t>
            </a:r>
          </a:p>
          <a:p>
            <a:r>
              <a:rPr lang="es-ES" sz="2400" dirty="0"/>
              <a:t>parámetros de cualquier tipo.</a:t>
            </a:r>
          </a:p>
          <a:p>
            <a:endParaRPr lang="es-ES" sz="2400" dirty="0"/>
          </a:p>
        </p:txBody>
      </p:sp>
      <p:sp>
        <p:nvSpPr>
          <p:cNvPr id="3" name="CuadroTexto 2">
            <a:extLst>
              <a:ext uri="{FF2B5EF4-FFF2-40B4-BE49-F238E27FC236}">
                <a16:creationId xmlns:a16="http://schemas.microsoft.com/office/drawing/2014/main" id="{2C1EEB28-61AA-44B0-A758-75345E073774}"/>
              </a:ext>
            </a:extLst>
          </p:cNvPr>
          <p:cNvSpPr txBox="1"/>
          <p:nvPr/>
        </p:nvSpPr>
        <p:spPr>
          <a:xfrm>
            <a:off x="1416595" y="4325361"/>
            <a:ext cx="10174515" cy="2246769"/>
          </a:xfrm>
          <a:prstGeom prst="rect">
            <a:avLst/>
          </a:prstGeom>
          <a:noFill/>
        </p:spPr>
        <p:txBody>
          <a:bodyPr wrap="square" rtlCol="0">
            <a:spAutoFit/>
          </a:bodyPr>
          <a:lstStyle/>
          <a:p>
            <a:r>
              <a:rPr lang="es-ES" sz="2800" dirty="0"/>
              <a:t>Antes de realizar el ejercicio hablemos de 3 elementos distintos de C++ que nos ayudarán a su realización</a:t>
            </a:r>
          </a:p>
          <a:p>
            <a:r>
              <a:rPr lang="es-ES" sz="2800" dirty="0"/>
              <a:t>-</a:t>
            </a:r>
            <a:r>
              <a:rPr lang="es-ES" sz="2800" dirty="0" err="1"/>
              <a:t>Variadic</a:t>
            </a:r>
            <a:r>
              <a:rPr lang="es-ES" sz="2800" dirty="0"/>
              <a:t> </a:t>
            </a:r>
            <a:r>
              <a:rPr lang="es-ES" sz="2800" dirty="0" err="1"/>
              <a:t>Template</a:t>
            </a:r>
            <a:r>
              <a:rPr lang="es-ES" sz="2800" dirty="0"/>
              <a:t> + </a:t>
            </a:r>
            <a:r>
              <a:rPr lang="es-ES" sz="2800" dirty="0" err="1"/>
              <a:t>Arguments</a:t>
            </a:r>
            <a:r>
              <a:rPr lang="es-ES" sz="2800" dirty="0"/>
              <a:t> Pack</a:t>
            </a:r>
          </a:p>
          <a:p>
            <a:r>
              <a:rPr lang="es-ES" sz="2800" dirty="0"/>
              <a:t>-</a:t>
            </a:r>
            <a:r>
              <a:rPr lang="es-ES" sz="2800" dirty="0" err="1"/>
              <a:t>Function</a:t>
            </a:r>
            <a:r>
              <a:rPr lang="es-ES" sz="2800" dirty="0"/>
              <a:t> Pointer</a:t>
            </a:r>
          </a:p>
          <a:p>
            <a:r>
              <a:rPr lang="es-ES" sz="2800" dirty="0"/>
              <a:t>-Alias</a:t>
            </a:r>
          </a:p>
        </p:txBody>
      </p:sp>
    </p:spTree>
    <p:extLst>
      <p:ext uri="{BB962C8B-B14F-4D97-AF65-F5344CB8AC3E}">
        <p14:creationId xmlns:p14="http://schemas.microsoft.com/office/powerpoint/2010/main" val="1543456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1157" y="583111"/>
            <a:ext cx="9817100" cy="5626099"/>
          </a:xfrm>
        </p:spPr>
        <p:txBody>
          <a:bodyPr>
            <a:normAutofit/>
          </a:bodyPr>
          <a:lstStyle/>
          <a:p>
            <a:r>
              <a:rPr lang="es-ES" dirty="0" smtClean="0"/>
              <a:t>También se pueden declarar e inicializar instancias de shared_ptr que adquieran la propiedad compartida de un objeto que otro shared_ptr ya ha asignado.</a:t>
            </a:r>
          </a:p>
          <a:p>
            <a:endParaRPr lang="es-ES" dirty="0" smtClean="0"/>
          </a:p>
          <a:p>
            <a:pPr marL="0" indent="0">
              <a:buNone/>
            </a:pPr>
            <a:r>
              <a:rPr lang="es-ES" dirty="0" smtClean="0"/>
              <a:t>       Usando el ctor de copia. Aumenta ref count.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3133303"/>
            <a:ext cx="4172532" cy="141942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5079220"/>
            <a:ext cx="4163006" cy="1257475"/>
          </a:xfrm>
          <a:prstGeom prst="rect">
            <a:avLst/>
          </a:prstGeom>
        </p:spPr>
      </p:pic>
      <p:sp>
        <p:nvSpPr>
          <p:cNvPr id="6" name="CuadroTexto 5"/>
          <p:cNvSpPr txBox="1"/>
          <p:nvPr/>
        </p:nvSpPr>
        <p:spPr>
          <a:xfrm>
            <a:off x="832161" y="4621592"/>
            <a:ext cx="6043193" cy="461665"/>
          </a:xfrm>
          <a:prstGeom prst="rect">
            <a:avLst/>
          </a:prstGeom>
          <a:noFill/>
        </p:spPr>
        <p:txBody>
          <a:bodyPr wrap="none" rtlCol="0">
            <a:spAutoFit/>
          </a:bodyPr>
          <a:lstStyle/>
          <a:p>
            <a:r>
              <a:rPr lang="es-ES" sz="2400" dirty="0" smtClean="0"/>
              <a:t>Inicializando por asignación. Aumenta ref count.</a:t>
            </a:r>
            <a:endParaRPr lang="es-ES" sz="2400"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345" y="3564396"/>
            <a:ext cx="4610445" cy="1132582"/>
          </a:xfrm>
          <a:prstGeom prst="rect">
            <a:avLst/>
          </a:prstGeom>
        </p:spPr>
      </p:pic>
      <p:sp>
        <p:nvSpPr>
          <p:cNvPr id="7" name="CuadroTexto 6"/>
          <p:cNvSpPr txBox="1"/>
          <p:nvPr/>
        </p:nvSpPr>
        <p:spPr>
          <a:xfrm>
            <a:off x="7132799" y="2610289"/>
            <a:ext cx="4048126" cy="954107"/>
          </a:xfrm>
          <a:prstGeom prst="rect">
            <a:avLst/>
          </a:prstGeom>
          <a:noFill/>
        </p:spPr>
        <p:txBody>
          <a:bodyPr wrap="square" rtlCol="0">
            <a:spAutoFit/>
          </a:bodyPr>
          <a:lstStyle/>
          <a:p>
            <a:r>
              <a:rPr lang="es-ES" sz="2800" dirty="0" smtClean="0"/>
              <a:t>No es posible usar </a:t>
            </a:r>
            <a:r>
              <a:rPr lang="es-ES" sz="2800" dirty="0" err="1" smtClean="0"/>
              <a:t>make_shared</a:t>
            </a:r>
            <a:r>
              <a:rPr lang="es-ES" sz="2800" dirty="0" smtClean="0"/>
              <a:t> para arrays</a:t>
            </a:r>
            <a:endParaRPr lang="es-ES" sz="2800" dirty="0"/>
          </a:p>
        </p:txBody>
      </p:sp>
    </p:spTree>
    <p:extLst>
      <p:ext uri="{BB962C8B-B14F-4D97-AF65-F5344CB8AC3E}">
        <p14:creationId xmlns:p14="http://schemas.microsoft.com/office/powerpoint/2010/main" val="12106039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7409EA-5B90-468D-8696-E5CE9B88EB01}"/>
              </a:ext>
            </a:extLst>
          </p:cNvPr>
          <p:cNvSpPr txBox="1"/>
          <p:nvPr/>
        </p:nvSpPr>
        <p:spPr>
          <a:xfrm>
            <a:off x="1161143" y="592969"/>
            <a:ext cx="10827657" cy="1569660"/>
          </a:xfrm>
          <a:prstGeom prst="rect">
            <a:avLst/>
          </a:prstGeom>
          <a:noFill/>
        </p:spPr>
        <p:txBody>
          <a:bodyPr wrap="square" rtlCol="0">
            <a:spAutoFit/>
          </a:bodyPr>
          <a:lstStyle/>
          <a:p>
            <a:r>
              <a:rPr lang="es-ES" sz="2400" dirty="0" err="1"/>
              <a:t>Variadic</a:t>
            </a:r>
            <a:r>
              <a:rPr lang="es-ES" sz="2400" dirty="0"/>
              <a:t> </a:t>
            </a:r>
            <a:r>
              <a:rPr lang="es-ES" sz="2400" dirty="0" err="1"/>
              <a:t>Template</a:t>
            </a:r>
            <a:r>
              <a:rPr lang="es-ES" sz="2400" dirty="0"/>
              <a:t>: Permite un número arbitrario de argumentos para el tipo </a:t>
            </a:r>
            <a:r>
              <a:rPr lang="es-ES" sz="2400" dirty="0" err="1"/>
              <a:t>template</a:t>
            </a:r>
            <a:r>
              <a:rPr lang="es-ES" sz="2400" dirty="0"/>
              <a:t>. En este caso tenemos la clase tupla, la cual admite cualquier cantidad de tipos como parámetros para su </a:t>
            </a:r>
            <a:r>
              <a:rPr lang="es-ES" sz="2400" dirty="0" err="1"/>
              <a:t>template</a:t>
            </a:r>
            <a:r>
              <a:rPr lang="es-ES" sz="2400" dirty="0"/>
              <a:t>. De esta forma podemos instanciar las tres tuplas que vemos a continuación</a:t>
            </a:r>
          </a:p>
        </p:txBody>
      </p:sp>
      <p:pic>
        <p:nvPicPr>
          <p:cNvPr id="3" name="Imagen 2">
            <a:extLst>
              <a:ext uri="{FF2B5EF4-FFF2-40B4-BE49-F238E27FC236}">
                <a16:creationId xmlns:a16="http://schemas.microsoft.com/office/drawing/2014/main" id="{2D3D260A-7D27-487F-8714-78AFE71A0302}"/>
              </a:ext>
            </a:extLst>
          </p:cNvPr>
          <p:cNvPicPr>
            <a:picLocks noChangeAspect="1"/>
          </p:cNvPicPr>
          <p:nvPr/>
        </p:nvPicPr>
        <p:blipFill>
          <a:blip r:embed="rId3"/>
          <a:stretch>
            <a:fillRect/>
          </a:stretch>
        </p:blipFill>
        <p:spPr>
          <a:xfrm>
            <a:off x="792481" y="2162629"/>
            <a:ext cx="10902124" cy="3132591"/>
          </a:xfrm>
          <a:prstGeom prst="rect">
            <a:avLst/>
          </a:prstGeom>
        </p:spPr>
      </p:pic>
      <p:sp>
        <p:nvSpPr>
          <p:cNvPr id="6" name="CuadroTexto 5">
            <a:extLst>
              <a:ext uri="{FF2B5EF4-FFF2-40B4-BE49-F238E27FC236}">
                <a16:creationId xmlns:a16="http://schemas.microsoft.com/office/drawing/2014/main" id="{FD56B707-B795-4863-89C0-5B9A98B3A0C7}"/>
              </a:ext>
            </a:extLst>
          </p:cNvPr>
          <p:cNvSpPr txBox="1"/>
          <p:nvPr/>
        </p:nvSpPr>
        <p:spPr>
          <a:xfrm>
            <a:off x="6604000" y="2005465"/>
            <a:ext cx="4165600" cy="369332"/>
          </a:xfrm>
          <a:prstGeom prst="rect">
            <a:avLst/>
          </a:prstGeom>
          <a:noFill/>
        </p:spPr>
        <p:txBody>
          <a:bodyPr wrap="square" rtlCol="0">
            <a:spAutoFit/>
          </a:bodyPr>
          <a:lstStyle/>
          <a:p>
            <a:r>
              <a:rPr lang="es-ES"/>
              <a:t>Paquete de argumentos</a:t>
            </a:r>
            <a:endParaRPr lang="es-ES" dirty="0"/>
          </a:p>
        </p:txBody>
      </p:sp>
      <p:cxnSp>
        <p:nvCxnSpPr>
          <p:cNvPr id="10" name="Conector recto de flecha 9">
            <a:extLst>
              <a:ext uri="{FF2B5EF4-FFF2-40B4-BE49-F238E27FC236}">
                <a16:creationId xmlns:a16="http://schemas.microsoft.com/office/drawing/2014/main" id="{55249985-4D48-44B3-9D40-344D0844303A}"/>
              </a:ext>
            </a:extLst>
          </p:cNvPr>
          <p:cNvCxnSpPr>
            <a:stCxn id="6" idx="1"/>
          </p:cNvCxnSpPr>
          <p:nvPr/>
        </p:nvCxnSpPr>
        <p:spPr>
          <a:xfrm flipH="1" flipV="1">
            <a:off x="4760686" y="2162629"/>
            <a:ext cx="1843314" cy="2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8540F895-8EEA-47CE-9917-94DEB4209925}"/>
              </a:ext>
            </a:extLst>
          </p:cNvPr>
          <p:cNvSpPr/>
          <p:nvPr/>
        </p:nvSpPr>
        <p:spPr>
          <a:xfrm>
            <a:off x="1308462" y="5523747"/>
            <a:ext cx="10533017" cy="882678"/>
          </a:xfrm>
          <a:prstGeom prst="rect">
            <a:avLst/>
          </a:prstGeom>
        </p:spPr>
        <p:txBody>
          <a:bodyPr wrap="square">
            <a:spAutoFit/>
          </a:bodyPr>
          <a:lstStyle/>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De esta forma hemos definido una clase tupla que recibe cualquier cantidad de parámetros de cualquier tipo….aunque no haga nada con ellos</a:t>
            </a:r>
          </a:p>
        </p:txBody>
      </p:sp>
    </p:spTree>
    <p:extLst>
      <p:ext uri="{BB962C8B-B14F-4D97-AF65-F5344CB8AC3E}">
        <p14:creationId xmlns:p14="http://schemas.microsoft.com/office/powerpoint/2010/main" val="9699856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CC6B99F-E21E-4153-9262-A7E44AA69F6B}"/>
              </a:ext>
            </a:extLst>
          </p:cNvPr>
          <p:cNvSpPr txBox="1"/>
          <p:nvPr/>
        </p:nvSpPr>
        <p:spPr>
          <a:xfrm>
            <a:off x="914400" y="435515"/>
            <a:ext cx="11117943" cy="1754326"/>
          </a:xfrm>
          <a:prstGeom prst="rect">
            <a:avLst/>
          </a:prstGeom>
          <a:noFill/>
        </p:spPr>
        <p:txBody>
          <a:bodyPr wrap="square" rtlCol="0">
            <a:spAutoFit/>
          </a:bodyPr>
          <a:lstStyle/>
          <a:p>
            <a:r>
              <a:rPr lang="es-ES" sz="3600" dirty="0" err="1"/>
              <a:t>Variadic</a:t>
            </a:r>
            <a:r>
              <a:rPr lang="es-ES" sz="3600" dirty="0"/>
              <a:t> </a:t>
            </a:r>
            <a:r>
              <a:rPr lang="es-ES" sz="3600" dirty="0" err="1"/>
              <a:t>templates</a:t>
            </a:r>
            <a:r>
              <a:rPr lang="es-ES" sz="3600" dirty="0"/>
              <a:t> también se pueden usar para funciones</a:t>
            </a:r>
          </a:p>
          <a:p>
            <a:r>
              <a:rPr lang="es-ES" sz="3600" dirty="0"/>
              <a:t>Lo que nos permite crear funciones con una cantidad ilimitada de parámetros</a:t>
            </a:r>
          </a:p>
        </p:txBody>
      </p:sp>
      <p:pic>
        <p:nvPicPr>
          <p:cNvPr id="5" name="Imagen 4">
            <a:extLst>
              <a:ext uri="{FF2B5EF4-FFF2-40B4-BE49-F238E27FC236}">
                <a16:creationId xmlns:a16="http://schemas.microsoft.com/office/drawing/2014/main" id="{8EA4B0C2-BFF1-4AE5-9377-B2480734863B}"/>
              </a:ext>
            </a:extLst>
          </p:cNvPr>
          <p:cNvPicPr>
            <a:picLocks noChangeAspect="1"/>
          </p:cNvPicPr>
          <p:nvPr/>
        </p:nvPicPr>
        <p:blipFill>
          <a:blip r:embed="rId3"/>
          <a:stretch>
            <a:fillRect/>
          </a:stretch>
        </p:blipFill>
        <p:spPr>
          <a:xfrm>
            <a:off x="703746" y="2189841"/>
            <a:ext cx="4395476" cy="3369865"/>
          </a:xfrm>
          <a:prstGeom prst="rect">
            <a:avLst/>
          </a:prstGeom>
        </p:spPr>
      </p:pic>
      <p:sp>
        <p:nvSpPr>
          <p:cNvPr id="7" name="Rectángulo 6">
            <a:extLst>
              <a:ext uri="{FF2B5EF4-FFF2-40B4-BE49-F238E27FC236}">
                <a16:creationId xmlns:a16="http://schemas.microsoft.com/office/drawing/2014/main" id="{0504A169-37BC-41BF-8ABE-5B8117FFF71F}"/>
              </a:ext>
            </a:extLst>
          </p:cNvPr>
          <p:cNvSpPr/>
          <p:nvPr/>
        </p:nvSpPr>
        <p:spPr>
          <a:xfrm>
            <a:off x="5451918" y="2598639"/>
            <a:ext cx="6278527" cy="2961067"/>
          </a:xfrm>
          <a:prstGeom prst="rect">
            <a:avLst/>
          </a:prstGeom>
        </p:spPr>
        <p:txBody>
          <a:bodyPr wrap="square">
            <a:spAutoFit/>
          </a:bodyPr>
          <a:lstStyle/>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El trabajo con este tipo de funciones requiere un procesamiento recursivo, pero es muy útil para definir el tipo de función con el que queremos trabajar</a:t>
            </a: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(las funciones que devuelven </a:t>
            </a:r>
            <a:r>
              <a:rPr lang="es-ES" sz="2800" dirty="0" err="1">
                <a:latin typeface="Calibri" panose="020F0502020204030204" pitchFamily="34" charset="0"/>
                <a:ea typeface="Calibri" panose="020F0502020204030204" pitchFamily="34" charset="0"/>
                <a:cs typeface="Times New Roman" panose="02020603050405020304" pitchFamily="18" charset="0"/>
              </a:rPr>
              <a:t>void</a:t>
            </a:r>
            <a:r>
              <a:rPr lang="es-ES" sz="2800" dirty="0">
                <a:latin typeface="Calibri" panose="020F0502020204030204" pitchFamily="34" charset="0"/>
                <a:ea typeface="Calibri" panose="020F0502020204030204" pitchFamily="34" charset="0"/>
                <a:cs typeface="Times New Roman" panose="02020603050405020304" pitchFamily="18" charset="0"/>
              </a:rPr>
              <a:t> y reciben un </a:t>
            </a:r>
            <a:r>
              <a:rPr lang="es-ES" sz="2800" dirty="0" err="1">
                <a:latin typeface="Calibri" panose="020F0502020204030204" pitchFamily="34" charset="0"/>
                <a:ea typeface="Calibri" panose="020F0502020204030204" pitchFamily="34" charset="0"/>
                <a:cs typeface="Times New Roman" panose="02020603050405020304" pitchFamily="18" charset="0"/>
              </a:rPr>
              <a:t>int</a:t>
            </a:r>
            <a:r>
              <a:rPr lang="es-ES" sz="2800" dirty="0">
                <a:latin typeface="Calibri" panose="020F0502020204030204" pitchFamily="34" charset="0"/>
                <a:ea typeface="Calibri" panose="020F0502020204030204" pitchFamily="34" charset="0"/>
                <a:cs typeface="Times New Roman" panose="02020603050405020304" pitchFamily="18" charset="0"/>
              </a:rPr>
              <a:t> y un doble son un tipo)</a:t>
            </a:r>
          </a:p>
        </p:txBody>
      </p:sp>
    </p:spTree>
    <p:extLst>
      <p:ext uri="{BB962C8B-B14F-4D97-AF65-F5344CB8AC3E}">
        <p14:creationId xmlns:p14="http://schemas.microsoft.com/office/powerpoint/2010/main" val="37267712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6EE99B6-48DF-43BC-9260-4174D1C4F698}"/>
              </a:ext>
            </a:extLst>
          </p:cNvPr>
          <p:cNvSpPr txBox="1"/>
          <p:nvPr/>
        </p:nvSpPr>
        <p:spPr>
          <a:xfrm>
            <a:off x="1180011" y="456234"/>
            <a:ext cx="10871200" cy="1569660"/>
          </a:xfrm>
          <a:prstGeom prst="rect">
            <a:avLst/>
          </a:prstGeom>
          <a:noFill/>
        </p:spPr>
        <p:txBody>
          <a:bodyPr wrap="square" rtlCol="0">
            <a:spAutoFit/>
          </a:bodyPr>
          <a:lstStyle/>
          <a:p>
            <a:r>
              <a:rPr lang="es-ES" sz="2400" dirty="0" err="1"/>
              <a:t>Function</a:t>
            </a:r>
            <a:r>
              <a:rPr lang="es-ES" sz="2400" dirty="0"/>
              <a:t> pointer: Como su nombre indica es un puntero que apunta a una función. Su sintaxis es la siguiente</a:t>
            </a:r>
          </a:p>
          <a:p>
            <a:r>
              <a:rPr lang="es-ES" sz="2400" dirty="0"/>
              <a:t>*</a:t>
            </a:r>
            <a:r>
              <a:rPr lang="es-ES" sz="2400" dirty="0" err="1"/>
              <a:t>ReturnType</a:t>
            </a:r>
            <a:r>
              <a:rPr lang="es-ES" sz="2400" dirty="0"/>
              <a:t>*(*</a:t>
            </a:r>
            <a:r>
              <a:rPr lang="es-ES" sz="2400" dirty="0" err="1"/>
              <a:t>PointerName</a:t>
            </a:r>
            <a:r>
              <a:rPr lang="es-ES" sz="2400" dirty="0"/>
              <a:t>*)(*</a:t>
            </a:r>
            <a:r>
              <a:rPr lang="es-ES" sz="2400" dirty="0" err="1"/>
              <a:t>ParametersList</a:t>
            </a:r>
            <a:r>
              <a:rPr lang="es-ES" sz="2400" dirty="0"/>
              <a:t>*)</a:t>
            </a:r>
          </a:p>
          <a:p>
            <a:r>
              <a:rPr lang="es-ES" sz="2400" dirty="0"/>
              <a:t>Ejemplo:</a:t>
            </a:r>
          </a:p>
        </p:txBody>
      </p:sp>
      <p:pic>
        <p:nvPicPr>
          <p:cNvPr id="3" name="Imagen 2">
            <a:extLst>
              <a:ext uri="{FF2B5EF4-FFF2-40B4-BE49-F238E27FC236}">
                <a16:creationId xmlns:a16="http://schemas.microsoft.com/office/drawing/2014/main" id="{C218EC19-E69B-4C49-BA8A-969504A1ADBC}"/>
              </a:ext>
            </a:extLst>
          </p:cNvPr>
          <p:cNvPicPr>
            <a:picLocks noChangeAspect="1"/>
          </p:cNvPicPr>
          <p:nvPr/>
        </p:nvPicPr>
        <p:blipFill>
          <a:blip r:embed="rId3"/>
          <a:stretch>
            <a:fillRect/>
          </a:stretch>
        </p:blipFill>
        <p:spPr>
          <a:xfrm>
            <a:off x="3768811" y="1665230"/>
            <a:ext cx="2743200" cy="287748"/>
          </a:xfrm>
          <a:prstGeom prst="rect">
            <a:avLst/>
          </a:prstGeom>
        </p:spPr>
      </p:pic>
      <p:sp>
        <p:nvSpPr>
          <p:cNvPr id="4" name="CuadroTexto 3">
            <a:extLst>
              <a:ext uri="{FF2B5EF4-FFF2-40B4-BE49-F238E27FC236}">
                <a16:creationId xmlns:a16="http://schemas.microsoft.com/office/drawing/2014/main" id="{F6C16B58-06F8-4EB1-BAD0-15D7D8451CBD}"/>
              </a:ext>
            </a:extLst>
          </p:cNvPr>
          <p:cNvSpPr txBox="1"/>
          <p:nvPr/>
        </p:nvSpPr>
        <p:spPr>
          <a:xfrm>
            <a:off x="522514" y="2097821"/>
            <a:ext cx="10914743" cy="3046988"/>
          </a:xfrm>
          <a:prstGeom prst="rect">
            <a:avLst/>
          </a:prstGeom>
          <a:noFill/>
        </p:spPr>
        <p:txBody>
          <a:bodyPr wrap="square" rtlCol="0">
            <a:spAutoFit/>
          </a:bodyPr>
          <a:lstStyle/>
          <a:p>
            <a:r>
              <a:rPr lang="es-ES" sz="2400" dirty="0" err="1"/>
              <a:t>ReturnType</a:t>
            </a:r>
            <a:r>
              <a:rPr lang="es-ES" sz="2400" dirty="0"/>
              <a:t>: Tipo de retorno de la función, en este caso </a:t>
            </a:r>
            <a:r>
              <a:rPr lang="es-ES" sz="2400" dirty="0" err="1"/>
              <a:t>void</a:t>
            </a:r>
            <a:endParaRPr lang="es-ES" sz="2400" dirty="0"/>
          </a:p>
          <a:p>
            <a:r>
              <a:rPr lang="es-ES" sz="2400" dirty="0" err="1"/>
              <a:t>PointerName</a:t>
            </a:r>
            <a:r>
              <a:rPr lang="es-ES" sz="2400" dirty="0"/>
              <a:t>: Nombre del puntero que apunta a la función, en este caso </a:t>
            </a:r>
            <a:r>
              <a:rPr lang="es-ES" sz="2400" dirty="0" err="1"/>
              <a:t>foo</a:t>
            </a:r>
            <a:endParaRPr lang="es-ES" sz="2400" dirty="0"/>
          </a:p>
          <a:p>
            <a:r>
              <a:rPr lang="es-ES" sz="2400" dirty="0" err="1"/>
              <a:t>ParametersList:Tipo</a:t>
            </a:r>
            <a:r>
              <a:rPr lang="es-ES" sz="2400" dirty="0"/>
              <a:t> de los parámetros que recibe la función, en este caso un </a:t>
            </a:r>
            <a:r>
              <a:rPr lang="es-ES" sz="2400" dirty="0" err="1"/>
              <a:t>int</a:t>
            </a:r>
            <a:endParaRPr lang="es-ES" sz="2400" dirty="0"/>
          </a:p>
          <a:p>
            <a:endParaRPr lang="es-ES" sz="2400" dirty="0"/>
          </a:p>
          <a:p>
            <a:r>
              <a:rPr lang="es-ES" sz="2400" dirty="0"/>
              <a:t>Esto es equivalente a declarar una función que se llama *</a:t>
            </a:r>
            <a:r>
              <a:rPr lang="es-ES" sz="2400" dirty="0" err="1"/>
              <a:t>foo</a:t>
            </a:r>
            <a:r>
              <a:rPr lang="es-ES" sz="2400" dirty="0"/>
              <a:t>, que recibe un </a:t>
            </a:r>
            <a:r>
              <a:rPr lang="es-ES" sz="2400" dirty="0" err="1"/>
              <a:t>int</a:t>
            </a:r>
            <a:r>
              <a:rPr lang="es-ES" sz="2400" dirty="0"/>
              <a:t> y devuelve </a:t>
            </a:r>
            <a:r>
              <a:rPr lang="es-ES" sz="2400" dirty="0" err="1"/>
              <a:t>void</a:t>
            </a:r>
            <a:endParaRPr lang="es-ES" sz="2400" dirty="0"/>
          </a:p>
          <a:p>
            <a:r>
              <a:rPr lang="es-ES" sz="2400" dirty="0"/>
              <a:t>Ejemplo de uso:</a:t>
            </a:r>
          </a:p>
          <a:p>
            <a:endParaRPr lang="es-ES" sz="2400" dirty="0"/>
          </a:p>
        </p:txBody>
      </p:sp>
      <p:pic>
        <p:nvPicPr>
          <p:cNvPr id="5" name="Imagen 4">
            <a:extLst>
              <a:ext uri="{FF2B5EF4-FFF2-40B4-BE49-F238E27FC236}">
                <a16:creationId xmlns:a16="http://schemas.microsoft.com/office/drawing/2014/main" id="{74AB59C2-EA7F-465F-8A5A-4CC1D6CACA22}"/>
              </a:ext>
            </a:extLst>
          </p:cNvPr>
          <p:cNvPicPr>
            <a:picLocks noChangeAspect="1"/>
          </p:cNvPicPr>
          <p:nvPr/>
        </p:nvPicPr>
        <p:blipFill>
          <a:blip r:embed="rId4"/>
          <a:stretch>
            <a:fillRect/>
          </a:stretch>
        </p:blipFill>
        <p:spPr>
          <a:xfrm>
            <a:off x="3322322" y="4306132"/>
            <a:ext cx="4397828" cy="2408716"/>
          </a:xfrm>
          <a:prstGeom prst="rect">
            <a:avLst/>
          </a:prstGeom>
        </p:spPr>
      </p:pic>
      <p:sp>
        <p:nvSpPr>
          <p:cNvPr id="7" name="Rectángulo 6">
            <a:extLst>
              <a:ext uri="{FF2B5EF4-FFF2-40B4-BE49-F238E27FC236}">
                <a16:creationId xmlns:a16="http://schemas.microsoft.com/office/drawing/2014/main" id="{C3ECE12D-AE85-41FD-AF9B-732D4D2959A3}"/>
              </a:ext>
            </a:extLst>
          </p:cNvPr>
          <p:cNvSpPr/>
          <p:nvPr/>
        </p:nvSpPr>
        <p:spPr>
          <a:xfrm>
            <a:off x="7076986" y="5457101"/>
            <a:ext cx="4004814" cy="369332"/>
          </a:xfrm>
          <a:prstGeom prst="rect">
            <a:avLst/>
          </a:prstGeom>
          <a:solidFill>
            <a:schemeClr val="bg1"/>
          </a:solidFill>
        </p:spPr>
        <p:txBody>
          <a:bodyPr wrap="none">
            <a:spAutoFit/>
          </a:bodyPr>
          <a:lstStyle/>
          <a:p>
            <a:r>
              <a:rPr lang="es-ES" dirty="0"/>
              <a:t>Función que recibe un entero y lo imprime</a:t>
            </a:r>
          </a:p>
        </p:txBody>
      </p:sp>
      <p:cxnSp>
        <p:nvCxnSpPr>
          <p:cNvPr id="9" name="Conector recto de flecha 8">
            <a:extLst>
              <a:ext uri="{FF2B5EF4-FFF2-40B4-BE49-F238E27FC236}">
                <a16:creationId xmlns:a16="http://schemas.microsoft.com/office/drawing/2014/main" id="{ECF352EB-54BE-46C9-A7DD-E5BA690FF426}"/>
              </a:ext>
            </a:extLst>
          </p:cNvPr>
          <p:cNvCxnSpPr/>
          <p:nvPr/>
        </p:nvCxnSpPr>
        <p:spPr>
          <a:xfrm flipH="1">
            <a:off x="5521236" y="5641767"/>
            <a:ext cx="135924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182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62BF79-7D95-4E31-A282-6882512B61D6}"/>
              </a:ext>
            </a:extLst>
          </p:cNvPr>
          <p:cNvSpPr txBox="1"/>
          <p:nvPr/>
        </p:nvSpPr>
        <p:spPr>
          <a:xfrm>
            <a:off x="1158240" y="371566"/>
            <a:ext cx="10392229" cy="2308324"/>
          </a:xfrm>
          <a:prstGeom prst="rect">
            <a:avLst/>
          </a:prstGeom>
          <a:noFill/>
        </p:spPr>
        <p:txBody>
          <a:bodyPr wrap="square" rtlCol="0">
            <a:spAutoFit/>
          </a:bodyPr>
          <a:lstStyle/>
          <a:p>
            <a:r>
              <a:rPr lang="es-ES" sz="2400" dirty="0"/>
              <a:t>Alias</a:t>
            </a:r>
          </a:p>
          <a:p>
            <a:pPr marL="342900" indent="-342900">
              <a:buAutoNum type="arabicParenR"/>
            </a:pPr>
            <a:r>
              <a:rPr lang="es-ES" sz="2400" dirty="0"/>
              <a:t>Una declaración tipo Alias introduce un nombre que se puede usar como sinónimo a otro tipo, no cambia el significado del tipo al que apunta es similar al uso de las macros pero se puede utilizar con los </a:t>
            </a:r>
            <a:r>
              <a:rPr lang="es-ES" sz="2400" dirty="0" err="1"/>
              <a:t>template</a:t>
            </a:r>
            <a:r>
              <a:rPr lang="es-ES" sz="2400" dirty="0"/>
              <a:t>, para sustituir los argumentos de los </a:t>
            </a:r>
            <a:r>
              <a:rPr lang="es-ES" sz="2400" dirty="0" err="1"/>
              <a:t>template</a:t>
            </a:r>
            <a:r>
              <a:rPr lang="es-ES" sz="2400" dirty="0"/>
              <a:t>  </a:t>
            </a:r>
          </a:p>
          <a:p>
            <a:pPr marL="342900" indent="-342900">
              <a:buAutoNum type="arabicParenR"/>
            </a:pPr>
            <a:endParaRPr lang="es-ES" sz="2400" dirty="0"/>
          </a:p>
        </p:txBody>
      </p:sp>
      <p:pic>
        <p:nvPicPr>
          <p:cNvPr id="5" name="Imagen 4">
            <a:extLst>
              <a:ext uri="{FF2B5EF4-FFF2-40B4-BE49-F238E27FC236}">
                <a16:creationId xmlns:a16="http://schemas.microsoft.com/office/drawing/2014/main" id="{00CBBB49-516C-456C-AE1F-6100458AA1B5}"/>
              </a:ext>
            </a:extLst>
          </p:cNvPr>
          <p:cNvPicPr>
            <a:picLocks noChangeAspect="1"/>
          </p:cNvPicPr>
          <p:nvPr/>
        </p:nvPicPr>
        <p:blipFill>
          <a:blip r:embed="rId3"/>
          <a:stretch>
            <a:fillRect/>
          </a:stretch>
        </p:blipFill>
        <p:spPr>
          <a:xfrm>
            <a:off x="1411296" y="2306092"/>
            <a:ext cx="7856764" cy="3766387"/>
          </a:xfrm>
          <a:prstGeom prst="rect">
            <a:avLst/>
          </a:prstGeom>
        </p:spPr>
      </p:pic>
      <p:sp>
        <p:nvSpPr>
          <p:cNvPr id="7" name="Rectángulo 6">
            <a:extLst>
              <a:ext uri="{FF2B5EF4-FFF2-40B4-BE49-F238E27FC236}">
                <a16:creationId xmlns:a16="http://schemas.microsoft.com/office/drawing/2014/main" id="{94F1C556-78C7-4207-98CA-A7B987B37C56}"/>
              </a:ext>
            </a:extLst>
          </p:cNvPr>
          <p:cNvSpPr/>
          <p:nvPr/>
        </p:nvSpPr>
        <p:spPr>
          <a:xfrm>
            <a:off x="6354354" y="6240153"/>
            <a:ext cx="5111336" cy="461665"/>
          </a:xfrm>
          <a:prstGeom prst="rect">
            <a:avLst/>
          </a:prstGeom>
        </p:spPr>
        <p:txBody>
          <a:bodyPr wrap="none">
            <a:spAutoFit/>
          </a:bodyPr>
          <a:lstStyle/>
          <a:p>
            <a:r>
              <a:rPr lang="es-ES" sz="2400" dirty="0">
                <a:latin typeface="Calibri" panose="020F0502020204030204" pitchFamily="34" charset="0"/>
                <a:ea typeface="Calibri" panose="020F0502020204030204" pitchFamily="34" charset="0"/>
                <a:cs typeface="Times New Roman" panose="02020603050405020304" pitchFamily="18" charset="0"/>
              </a:rPr>
              <a:t>declaración de v1 y v2 son equivalentes</a:t>
            </a:r>
            <a:endParaRPr lang="es-ES" sz="2400" dirty="0"/>
          </a:p>
        </p:txBody>
      </p:sp>
    </p:spTree>
    <p:extLst>
      <p:ext uri="{BB962C8B-B14F-4D97-AF65-F5344CB8AC3E}">
        <p14:creationId xmlns:p14="http://schemas.microsoft.com/office/powerpoint/2010/main" val="14444588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4C45E8-5C25-4303-BA9A-65ABA42CCF44}"/>
              </a:ext>
            </a:extLst>
          </p:cNvPr>
          <p:cNvSpPr txBox="1"/>
          <p:nvPr/>
        </p:nvSpPr>
        <p:spPr>
          <a:xfrm>
            <a:off x="1298387" y="166913"/>
            <a:ext cx="10508343" cy="1200329"/>
          </a:xfrm>
          <a:prstGeom prst="rect">
            <a:avLst/>
          </a:prstGeom>
          <a:noFill/>
        </p:spPr>
        <p:txBody>
          <a:bodyPr wrap="square" rtlCol="0">
            <a:spAutoFit/>
          </a:bodyPr>
          <a:lstStyle/>
          <a:p>
            <a:r>
              <a:rPr lang="es-ES" sz="2400" dirty="0"/>
              <a:t>Ahora combinemos estos 3 elementos para crear un puntero a función genérico y asignémosle algunas funciones </a:t>
            </a:r>
          </a:p>
          <a:p>
            <a:endParaRPr lang="es-ES" sz="2400" dirty="0"/>
          </a:p>
        </p:txBody>
      </p:sp>
      <p:pic>
        <p:nvPicPr>
          <p:cNvPr id="3" name="Imagen 2">
            <a:extLst>
              <a:ext uri="{FF2B5EF4-FFF2-40B4-BE49-F238E27FC236}">
                <a16:creationId xmlns:a16="http://schemas.microsoft.com/office/drawing/2014/main" id="{37F49043-F102-456B-A576-DD18AC0A9F18}"/>
              </a:ext>
            </a:extLst>
          </p:cNvPr>
          <p:cNvPicPr>
            <a:picLocks noChangeAspect="1"/>
          </p:cNvPicPr>
          <p:nvPr/>
        </p:nvPicPr>
        <p:blipFill>
          <a:blip r:embed="rId3"/>
          <a:stretch>
            <a:fillRect/>
          </a:stretch>
        </p:blipFill>
        <p:spPr>
          <a:xfrm>
            <a:off x="624114" y="1560731"/>
            <a:ext cx="4354286" cy="577609"/>
          </a:xfrm>
          <a:prstGeom prst="rect">
            <a:avLst/>
          </a:prstGeom>
        </p:spPr>
      </p:pic>
      <p:pic>
        <p:nvPicPr>
          <p:cNvPr id="4" name="Imagen 3">
            <a:extLst>
              <a:ext uri="{FF2B5EF4-FFF2-40B4-BE49-F238E27FC236}">
                <a16:creationId xmlns:a16="http://schemas.microsoft.com/office/drawing/2014/main" id="{56F9EEF1-949D-4BF5-922B-8AC5766D9E49}"/>
              </a:ext>
            </a:extLst>
          </p:cNvPr>
          <p:cNvPicPr>
            <a:picLocks noChangeAspect="1"/>
          </p:cNvPicPr>
          <p:nvPr/>
        </p:nvPicPr>
        <p:blipFill>
          <a:blip r:embed="rId4"/>
          <a:stretch>
            <a:fillRect/>
          </a:stretch>
        </p:blipFill>
        <p:spPr>
          <a:xfrm>
            <a:off x="624114" y="2207062"/>
            <a:ext cx="8650515" cy="4180829"/>
          </a:xfrm>
          <a:prstGeom prst="rect">
            <a:avLst/>
          </a:prstGeom>
        </p:spPr>
      </p:pic>
      <p:sp>
        <p:nvSpPr>
          <p:cNvPr id="5" name="CuadroTexto 4">
            <a:extLst>
              <a:ext uri="{FF2B5EF4-FFF2-40B4-BE49-F238E27FC236}">
                <a16:creationId xmlns:a16="http://schemas.microsoft.com/office/drawing/2014/main" id="{517D73F6-BBD4-4B79-BE69-8008B92FF6F1}"/>
              </a:ext>
            </a:extLst>
          </p:cNvPr>
          <p:cNvSpPr txBox="1"/>
          <p:nvPr/>
        </p:nvSpPr>
        <p:spPr>
          <a:xfrm>
            <a:off x="6449558" y="3512456"/>
            <a:ext cx="3788228" cy="369332"/>
          </a:xfrm>
          <a:prstGeom prst="rect">
            <a:avLst/>
          </a:prstGeom>
          <a:noFill/>
        </p:spPr>
        <p:txBody>
          <a:bodyPr wrap="square" rtlCol="0">
            <a:spAutoFit/>
          </a:bodyPr>
          <a:lstStyle/>
          <a:p>
            <a:r>
              <a:rPr lang="es-ES" dirty="0"/>
              <a:t>Equivalente a hacer</a:t>
            </a:r>
          </a:p>
        </p:txBody>
      </p:sp>
      <p:sp>
        <p:nvSpPr>
          <p:cNvPr id="8" name="Rectángulo 7">
            <a:extLst>
              <a:ext uri="{FF2B5EF4-FFF2-40B4-BE49-F238E27FC236}">
                <a16:creationId xmlns:a16="http://schemas.microsoft.com/office/drawing/2014/main" id="{4B9E3943-798B-416B-9C57-C59BC05FD1F1}"/>
              </a:ext>
            </a:extLst>
          </p:cNvPr>
          <p:cNvSpPr/>
          <p:nvPr/>
        </p:nvSpPr>
        <p:spPr>
          <a:xfrm>
            <a:off x="6096000" y="1453281"/>
            <a:ext cx="6096000" cy="685059"/>
          </a:xfrm>
          <a:prstGeom prst="rect">
            <a:avLst/>
          </a:prstGeom>
          <a:solidFill>
            <a:schemeClr val="bg1"/>
          </a:solidFill>
        </p:spPr>
        <p:txBody>
          <a:bodyPr>
            <a:spAutoFit/>
          </a:bodyPr>
          <a:lstStyle/>
          <a:p>
            <a:pPr>
              <a:lnSpc>
                <a:spcPct val="107000"/>
              </a:lnSpc>
              <a:spcAft>
                <a:spcPts val="800"/>
              </a:spcAft>
              <a:tabLst>
                <a:tab pos="861060" algn="l"/>
              </a:tabLst>
            </a:pPr>
            <a:r>
              <a:rPr lang="es-ES" dirty="0">
                <a:latin typeface="Calibri" panose="020F0502020204030204" pitchFamily="34" charset="0"/>
                <a:ea typeface="Calibri" panose="020F0502020204030204" pitchFamily="34" charset="0"/>
                <a:cs typeface="Times New Roman" panose="02020603050405020304" pitchFamily="18" charset="0"/>
              </a:rPr>
              <a:t>Declaramos el alias a un puntero a función de tipo R, que recibe cualquier cantidad de parámetros de cualquier tipo</a:t>
            </a:r>
          </a:p>
        </p:txBody>
      </p:sp>
      <p:cxnSp>
        <p:nvCxnSpPr>
          <p:cNvPr id="10" name="Conector recto de flecha 9">
            <a:extLst>
              <a:ext uri="{FF2B5EF4-FFF2-40B4-BE49-F238E27FC236}">
                <a16:creationId xmlns:a16="http://schemas.microsoft.com/office/drawing/2014/main" id="{A935091E-80EF-4FA6-B85F-F07D27C56D6C}"/>
              </a:ext>
            </a:extLst>
          </p:cNvPr>
          <p:cNvCxnSpPr/>
          <p:nvPr/>
        </p:nvCxnSpPr>
        <p:spPr>
          <a:xfrm flipH="1">
            <a:off x="4822861" y="1601882"/>
            <a:ext cx="1253721" cy="343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90FE01DA-A519-40BC-8BC4-78EA4ABCBB1B}"/>
              </a:ext>
            </a:extLst>
          </p:cNvPr>
          <p:cNvSpPr/>
          <p:nvPr/>
        </p:nvSpPr>
        <p:spPr>
          <a:xfrm>
            <a:off x="8726763" y="2353717"/>
            <a:ext cx="3022046" cy="388696"/>
          </a:xfrm>
          <a:prstGeom prst="rect">
            <a:avLst/>
          </a:prstGeom>
          <a:solidFill>
            <a:schemeClr val="bg1"/>
          </a:solidFill>
        </p:spPr>
        <p:txBody>
          <a:bodyPr wrap="none">
            <a:spAutoFit/>
          </a:bodyPr>
          <a:lstStyle/>
          <a:p>
            <a:pPr>
              <a:lnSpc>
                <a:spcPct val="107000"/>
              </a:lnSpc>
              <a:spcAft>
                <a:spcPts val="800"/>
              </a:spcAft>
              <a:tabLst>
                <a:tab pos="861060" algn="l"/>
              </a:tabLst>
            </a:pPr>
            <a:r>
              <a:rPr lang="es-ES" dirty="0">
                <a:latin typeface="Calibri" panose="020F0502020204030204" pitchFamily="34" charset="0"/>
                <a:ea typeface="Calibri" panose="020F0502020204030204" pitchFamily="34" charset="0"/>
                <a:cs typeface="Times New Roman" panose="02020603050405020304" pitchFamily="18" charset="0"/>
              </a:rPr>
              <a:t>Declaramos algunas funciones</a:t>
            </a:r>
          </a:p>
        </p:txBody>
      </p:sp>
      <p:cxnSp>
        <p:nvCxnSpPr>
          <p:cNvPr id="13" name="Conector recto de flecha 12">
            <a:extLst>
              <a:ext uri="{FF2B5EF4-FFF2-40B4-BE49-F238E27FC236}">
                <a16:creationId xmlns:a16="http://schemas.microsoft.com/office/drawing/2014/main" id="{7C5383A0-0419-412C-B0CA-E31503F2AE4A}"/>
              </a:ext>
            </a:extLst>
          </p:cNvPr>
          <p:cNvCxnSpPr/>
          <p:nvPr/>
        </p:nvCxnSpPr>
        <p:spPr>
          <a:xfrm flipH="1">
            <a:off x="5634681" y="2548065"/>
            <a:ext cx="309208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8AED9FC2-7B08-4299-AA89-BA6891403AB2}"/>
              </a:ext>
            </a:extLst>
          </p:cNvPr>
          <p:cNvSpPr/>
          <p:nvPr/>
        </p:nvSpPr>
        <p:spPr>
          <a:xfrm>
            <a:off x="6449558" y="4329053"/>
            <a:ext cx="5357172" cy="369332"/>
          </a:xfrm>
          <a:prstGeom prst="rect">
            <a:avLst/>
          </a:prstGeom>
          <a:solidFill>
            <a:schemeClr val="bg1"/>
          </a:solidFill>
        </p:spPr>
        <p:txBody>
          <a:bodyPr wrap="none">
            <a:spAutoFit/>
          </a:bodyPr>
          <a:lstStyle/>
          <a:p>
            <a:r>
              <a:rPr lang="es-ES" dirty="0">
                <a:latin typeface="Calibri" panose="020F0502020204030204" pitchFamily="34" charset="0"/>
                <a:ea typeface="Calibri" panose="020F0502020204030204" pitchFamily="34" charset="0"/>
                <a:cs typeface="Times New Roman" panose="02020603050405020304" pitchFamily="18" charset="0"/>
              </a:rPr>
              <a:t>creamos un puntero para cada una de dichas funciones</a:t>
            </a:r>
            <a:endParaRPr lang="es-ES" dirty="0"/>
          </a:p>
        </p:txBody>
      </p:sp>
      <p:cxnSp>
        <p:nvCxnSpPr>
          <p:cNvPr id="16" name="Conector recto de flecha 15">
            <a:extLst>
              <a:ext uri="{FF2B5EF4-FFF2-40B4-BE49-F238E27FC236}">
                <a16:creationId xmlns:a16="http://schemas.microsoft.com/office/drawing/2014/main" id="{1AF4C758-00E4-4B37-892B-948AAA8A52B3}"/>
              </a:ext>
            </a:extLst>
          </p:cNvPr>
          <p:cNvCxnSpPr>
            <a:stCxn id="14" idx="1"/>
          </p:cNvCxnSpPr>
          <p:nvPr/>
        </p:nvCxnSpPr>
        <p:spPr>
          <a:xfrm flipH="1">
            <a:off x="4822861" y="4513719"/>
            <a:ext cx="1626697" cy="1381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D2CDD2FB-2511-4778-835C-1AB30F17C4CD}"/>
              </a:ext>
            </a:extLst>
          </p:cNvPr>
          <p:cNvSpPr/>
          <p:nvPr/>
        </p:nvSpPr>
        <p:spPr>
          <a:xfrm>
            <a:off x="6845826" y="5333371"/>
            <a:ext cx="3173946" cy="774507"/>
          </a:xfrm>
          <a:prstGeom prst="rect">
            <a:avLst/>
          </a:prstGeom>
          <a:solidFill>
            <a:schemeClr val="bg1"/>
          </a:solidFill>
        </p:spPr>
        <p:txBody>
          <a:bodyPr wrap="none">
            <a:spAutoFit/>
          </a:bodyPr>
          <a:lstStyle/>
          <a:p>
            <a:pPr>
              <a:lnSpc>
                <a:spcPct val="107000"/>
              </a:lnSpc>
              <a:spcAft>
                <a:spcPts val="800"/>
              </a:spcAft>
              <a:tabLst>
                <a:tab pos="861060" algn="l"/>
              </a:tabLst>
            </a:pPr>
            <a:r>
              <a:rPr lang="es-ES" dirty="0">
                <a:latin typeface="Calibri" panose="020F0502020204030204" pitchFamily="34" charset="0"/>
                <a:ea typeface="Calibri" panose="020F0502020204030204" pitchFamily="34" charset="0"/>
                <a:cs typeface="Times New Roman" panose="02020603050405020304" pitchFamily="18" charset="0"/>
              </a:rPr>
              <a:t>Invocamos a la función usando</a:t>
            </a:r>
          </a:p>
          <a:p>
            <a:pPr>
              <a:lnSpc>
                <a:spcPct val="107000"/>
              </a:lnSpc>
              <a:spcAft>
                <a:spcPts val="800"/>
              </a:spcAft>
              <a:tabLst>
                <a:tab pos="861060" algn="l"/>
              </a:tabLst>
            </a:pPr>
            <a:r>
              <a:rPr lang="es-ES" dirty="0">
                <a:latin typeface="Calibri" panose="020F0502020204030204" pitchFamily="34" charset="0"/>
                <a:ea typeface="Calibri" panose="020F0502020204030204" pitchFamily="34" charset="0"/>
                <a:cs typeface="Times New Roman" panose="02020603050405020304" pitchFamily="18" charset="0"/>
              </a:rPr>
              <a:t> los punteros a dichas funciones</a:t>
            </a:r>
          </a:p>
        </p:txBody>
      </p:sp>
      <p:cxnSp>
        <p:nvCxnSpPr>
          <p:cNvPr id="19" name="Conector recto de flecha 18">
            <a:extLst>
              <a:ext uri="{FF2B5EF4-FFF2-40B4-BE49-F238E27FC236}">
                <a16:creationId xmlns:a16="http://schemas.microsoft.com/office/drawing/2014/main" id="{449AA7D3-DD71-494C-A235-1129100CD006}"/>
              </a:ext>
            </a:extLst>
          </p:cNvPr>
          <p:cNvCxnSpPr>
            <a:stCxn id="17" idx="1"/>
          </p:cNvCxnSpPr>
          <p:nvPr/>
        </p:nvCxnSpPr>
        <p:spPr>
          <a:xfrm flipH="1" flipV="1">
            <a:off x="4822861" y="5708822"/>
            <a:ext cx="2022965" cy="118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109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C605FF1-414F-4DC9-8B5D-9BEAF6B2EADE}"/>
              </a:ext>
            </a:extLst>
          </p:cNvPr>
          <p:cNvSpPr txBox="1"/>
          <p:nvPr/>
        </p:nvSpPr>
        <p:spPr>
          <a:xfrm>
            <a:off x="1015777" y="333587"/>
            <a:ext cx="11074400" cy="1384995"/>
          </a:xfrm>
          <a:prstGeom prst="rect">
            <a:avLst/>
          </a:prstGeom>
          <a:noFill/>
        </p:spPr>
        <p:txBody>
          <a:bodyPr wrap="square" rtlCol="0">
            <a:spAutoFit/>
          </a:bodyPr>
          <a:lstStyle/>
          <a:p>
            <a:r>
              <a:rPr lang="es-ES" sz="2800" dirty="0"/>
              <a:t>Función genérica </a:t>
            </a:r>
            <a:r>
              <a:rPr lang="es-ES" sz="2800" dirty="0" err="1"/>
              <a:t>Map</a:t>
            </a:r>
            <a:r>
              <a:rPr lang="es-ES" sz="2800" dirty="0"/>
              <a:t> que recibe un puntero a función (trans) que transforma un elemento de T a uno de R y con ella crea una </a:t>
            </a:r>
            <a:r>
              <a:rPr lang="es-ES" sz="2800" dirty="0" err="1"/>
              <a:t>Linked</a:t>
            </a:r>
            <a:r>
              <a:rPr lang="es-ES" sz="2800" dirty="0"/>
              <a:t> </a:t>
            </a:r>
            <a:r>
              <a:rPr lang="es-ES" sz="2800" dirty="0" err="1"/>
              <a:t>List</a:t>
            </a:r>
            <a:r>
              <a:rPr lang="es-ES" sz="2800" dirty="0"/>
              <a:t> de tipo R con los elementos de T de la lista original</a:t>
            </a:r>
          </a:p>
        </p:txBody>
      </p:sp>
      <p:pic>
        <p:nvPicPr>
          <p:cNvPr id="4" name="Imagen 3">
            <a:extLst>
              <a:ext uri="{FF2B5EF4-FFF2-40B4-BE49-F238E27FC236}">
                <a16:creationId xmlns:a16="http://schemas.microsoft.com/office/drawing/2014/main" id="{C770D44E-0357-46FA-9D9C-6E9B462394D6}"/>
              </a:ext>
            </a:extLst>
          </p:cNvPr>
          <p:cNvPicPr>
            <a:picLocks noChangeAspect="1"/>
          </p:cNvPicPr>
          <p:nvPr/>
        </p:nvPicPr>
        <p:blipFill>
          <a:blip r:embed="rId3"/>
          <a:stretch>
            <a:fillRect/>
          </a:stretch>
        </p:blipFill>
        <p:spPr>
          <a:xfrm>
            <a:off x="1606621" y="1957733"/>
            <a:ext cx="8098186" cy="4464504"/>
          </a:xfrm>
          <a:prstGeom prst="rect">
            <a:avLst/>
          </a:prstGeom>
        </p:spPr>
      </p:pic>
    </p:spTree>
    <p:extLst>
      <p:ext uri="{BB962C8B-B14F-4D97-AF65-F5344CB8AC3E}">
        <p14:creationId xmlns:p14="http://schemas.microsoft.com/office/powerpoint/2010/main" val="30941919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FE7D1FC-994E-4D7A-ACFD-74B6ED68FBCC}"/>
              </a:ext>
            </a:extLst>
          </p:cNvPr>
          <p:cNvPicPr>
            <a:picLocks noChangeAspect="1"/>
          </p:cNvPicPr>
          <p:nvPr/>
        </p:nvPicPr>
        <p:blipFill>
          <a:blip r:embed="rId2"/>
          <a:stretch>
            <a:fillRect/>
          </a:stretch>
        </p:blipFill>
        <p:spPr>
          <a:xfrm>
            <a:off x="449694" y="1941004"/>
            <a:ext cx="4668377" cy="4464504"/>
          </a:xfrm>
          <a:prstGeom prst="rect">
            <a:avLst/>
          </a:prstGeom>
        </p:spPr>
      </p:pic>
      <p:sp>
        <p:nvSpPr>
          <p:cNvPr id="3" name="Rectángulo 2">
            <a:extLst>
              <a:ext uri="{FF2B5EF4-FFF2-40B4-BE49-F238E27FC236}">
                <a16:creationId xmlns:a16="http://schemas.microsoft.com/office/drawing/2014/main" id="{A42B3C12-4AEF-4DFF-999B-5AAF59464BD3}"/>
              </a:ext>
            </a:extLst>
          </p:cNvPr>
          <p:cNvSpPr/>
          <p:nvPr/>
        </p:nvSpPr>
        <p:spPr>
          <a:xfrm>
            <a:off x="1440608" y="767220"/>
            <a:ext cx="4847650" cy="1146211"/>
          </a:xfrm>
          <a:prstGeom prst="rect">
            <a:avLst/>
          </a:prstGeom>
        </p:spPr>
        <p:txBody>
          <a:bodyPr wrap="square">
            <a:spAutoFit/>
          </a:bodyPr>
          <a:lstStyle/>
          <a:p>
            <a:pPr>
              <a:lnSpc>
                <a:spcPct val="107000"/>
              </a:lnSpc>
              <a:spcAft>
                <a:spcPts val="800"/>
              </a:spcAft>
              <a:tabLst>
                <a:tab pos="861060" algn="l"/>
              </a:tabLst>
            </a:pPr>
            <a:r>
              <a:rPr lang="es-ES" sz="3200" dirty="0">
                <a:latin typeface="Calibri" panose="020F0502020204030204" pitchFamily="34" charset="0"/>
                <a:ea typeface="Calibri" panose="020F0502020204030204" pitchFamily="34" charset="0"/>
                <a:cs typeface="Times New Roman" panose="02020603050405020304" pitchFamily="18" charset="0"/>
              </a:rPr>
              <a:t>Se usaría de la siguiente forma:</a:t>
            </a:r>
          </a:p>
        </p:txBody>
      </p:sp>
      <p:sp>
        <p:nvSpPr>
          <p:cNvPr id="4" name="CuadroTexto 3">
            <a:extLst>
              <a:ext uri="{FF2B5EF4-FFF2-40B4-BE49-F238E27FC236}">
                <a16:creationId xmlns:a16="http://schemas.microsoft.com/office/drawing/2014/main" id="{8BB6FFE0-FE88-4133-B697-D5D56B266CF7}"/>
              </a:ext>
            </a:extLst>
          </p:cNvPr>
          <p:cNvSpPr txBox="1"/>
          <p:nvPr/>
        </p:nvSpPr>
        <p:spPr>
          <a:xfrm>
            <a:off x="6944498" y="2534129"/>
            <a:ext cx="4250724" cy="954107"/>
          </a:xfrm>
          <a:prstGeom prst="rect">
            <a:avLst/>
          </a:prstGeom>
          <a:noFill/>
        </p:spPr>
        <p:txBody>
          <a:bodyPr wrap="square" rtlCol="0">
            <a:spAutoFit/>
          </a:bodyPr>
          <a:lstStyle/>
          <a:p>
            <a:r>
              <a:rPr lang="es-ES" sz="2800" dirty="0"/>
              <a:t>Función que mapea de </a:t>
            </a:r>
            <a:r>
              <a:rPr lang="es-ES" sz="2800" dirty="0" err="1"/>
              <a:t>int</a:t>
            </a:r>
            <a:r>
              <a:rPr lang="es-ES" sz="2800" dirty="0"/>
              <a:t> a </a:t>
            </a:r>
            <a:r>
              <a:rPr lang="es-ES" sz="2800" dirty="0" err="1"/>
              <a:t>char</a:t>
            </a:r>
            <a:endParaRPr lang="es-ES" sz="2800" dirty="0"/>
          </a:p>
        </p:txBody>
      </p:sp>
      <p:cxnSp>
        <p:nvCxnSpPr>
          <p:cNvPr id="6" name="Conector recto de flecha 5">
            <a:extLst>
              <a:ext uri="{FF2B5EF4-FFF2-40B4-BE49-F238E27FC236}">
                <a16:creationId xmlns:a16="http://schemas.microsoft.com/office/drawing/2014/main" id="{EEBC4271-41D2-470C-8C53-4CC8709BF3F4}"/>
              </a:ext>
            </a:extLst>
          </p:cNvPr>
          <p:cNvCxnSpPr>
            <a:cxnSpLocks/>
            <a:stCxn id="4" idx="1"/>
          </p:cNvCxnSpPr>
          <p:nvPr/>
        </p:nvCxnSpPr>
        <p:spPr>
          <a:xfrm flipH="1" flipV="1">
            <a:off x="2783882" y="2273643"/>
            <a:ext cx="4160616" cy="44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036FD5F-16CA-47D8-9ECD-B3FDAFCFA0F4}"/>
              </a:ext>
            </a:extLst>
          </p:cNvPr>
          <p:cNvSpPr txBox="1"/>
          <p:nvPr/>
        </p:nvSpPr>
        <p:spPr>
          <a:xfrm>
            <a:off x="6944498" y="4663610"/>
            <a:ext cx="4250724" cy="461665"/>
          </a:xfrm>
          <a:prstGeom prst="rect">
            <a:avLst/>
          </a:prstGeom>
          <a:noFill/>
        </p:spPr>
        <p:txBody>
          <a:bodyPr wrap="square" rtlCol="0">
            <a:spAutoFit/>
          </a:bodyPr>
          <a:lstStyle/>
          <a:p>
            <a:r>
              <a:rPr lang="es-ES" sz="2400" dirty="0"/>
              <a:t>Puntero a dicha función</a:t>
            </a:r>
          </a:p>
        </p:txBody>
      </p:sp>
      <p:cxnSp>
        <p:nvCxnSpPr>
          <p:cNvPr id="9" name="Conector recto de flecha 8">
            <a:extLst>
              <a:ext uri="{FF2B5EF4-FFF2-40B4-BE49-F238E27FC236}">
                <a16:creationId xmlns:a16="http://schemas.microsoft.com/office/drawing/2014/main" id="{95D72BF5-A35C-42FC-8E66-5D856C180F73}"/>
              </a:ext>
            </a:extLst>
          </p:cNvPr>
          <p:cNvCxnSpPr>
            <a:cxnSpLocks/>
          </p:cNvCxnSpPr>
          <p:nvPr/>
        </p:nvCxnSpPr>
        <p:spPr>
          <a:xfrm flipH="1" flipV="1">
            <a:off x="5118071" y="4805087"/>
            <a:ext cx="1628718" cy="43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1A8AD3BF-0E0E-4487-A4CC-E45357300973}"/>
              </a:ext>
            </a:extLst>
          </p:cNvPr>
          <p:cNvSpPr txBox="1"/>
          <p:nvPr/>
        </p:nvSpPr>
        <p:spPr>
          <a:xfrm>
            <a:off x="6944498" y="5032942"/>
            <a:ext cx="4830160" cy="461665"/>
          </a:xfrm>
          <a:prstGeom prst="rect">
            <a:avLst/>
          </a:prstGeom>
          <a:noFill/>
        </p:spPr>
        <p:txBody>
          <a:bodyPr wrap="square" rtlCol="0">
            <a:spAutoFit/>
          </a:bodyPr>
          <a:lstStyle/>
          <a:p>
            <a:r>
              <a:rPr lang="en-US" sz="2400" dirty="0"/>
              <a:t>Linked</a:t>
            </a:r>
            <a:r>
              <a:rPr lang="en-US" sz="2000" dirty="0"/>
              <a:t> List </a:t>
            </a:r>
            <a:r>
              <a:rPr lang="en-US" sz="2000" dirty="0" err="1"/>
              <a:t>generada</a:t>
            </a:r>
            <a:r>
              <a:rPr lang="en-US" sz="2000" dirty="0"/>
              <a:t> con List Initialization</a:t>
            </a:r>
            <a:endParaRPr lang="es-ES" sz="2000" dirty="0"/>
          </a:p>
        </p:txBody>
      </p:sp>
      <p:sp>
        <p:nvSpPr>
          <p:cNvPr id="14" name="CuadroTexto 13">
            <a:extLst>
              <a:ext uri="{FF2B5EF4-FFF2-40B4-BE49-F238E27FC236}">
                <a16:creationId xmlns:a16="http://schemas.microsoft.com/office/drawing/2014/main" id="{86EEABF3-E7E7-41A2-B7A2-7F081BA035D0}"/>
              </a:ext>
            </a:extLst>
          </p:cNvPr>
          <p:cNvSpPr txBox="1"/>
          <p:nvPr/>
        </p:nvSpPr>
        <p:spPr>
          <a:xfrm>
            <a:off x="6944498" y="5545352"/>
            <a:ext cx="4250724" cy="461665"/>
          </a:xfrm>
          <a:prstGeom prst="rect">
            <a:avLst/>
          </a:prstGeom>
          <a:noFill/>
        </p:spPr>
        <p:txBody>
          <a:bodyPr wrap="square" rtlCol="0">
            <a:spAutoFit/>
          </a:bodyPr>
          <a:lstStyle/>
          <a:p>
            <a:r>
              <a:rPr lang="es-ES" sz="2400" dirty="0"/>
              <a:t>Puntero a dicha función</a:t>
            </a:r>
          </a:p>
        </p:txBody>
      </p:sp>
      <p:cxnSp>
        <p:nvCxnSpPr>
          <p:cNvPr id="15" name="Conector recto de flecha 14">
            <a:extLst>
              <a:ext uri="{FF2B5EF4-FFF2-40B4-BE49-F238E27FC236}">
                <a16:creationId xmlns:a16="http://schemas.microsoft.com/office/drawing/2014/main" id="{CACA8C72-235D-4B08-8300-CADFC3B7A762}"/>
              </a:ext>
            </a:extLst>
          </p:cNvPr>
          <p:cNvCxnSpPr>
            <a:cxnSpLocks/>
          </p:cNvCxnSpPr>
          <p:nvPr/>
        </p:nvCxnSpPr>
        <p:spPr>
          <a:xfrm flipH="1" flipV="1">
            <a:off x="5118071" y="5217608"/>
            <a:ext cx="1628718"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029A7281-7FA4-4F05-A49F-82922620490A}"/>
              </a:ext>
            </a:extLst>
          </p:cNvPr>
          <p:cNvCxnSpPr>
            <a:cxnSpLocks/>
          </p:cNvCxnSpPr>
          <p:nvPr/>
        </p:nvCxnSpPr>
        <p:spPr>
          <a:xfrm flipH="1" flipV="1">
            <a:off x="5118071" y="5586940"/>
            <a:ext cx="1628718" cy="14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6869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6EDB966-E531-40E5-BDF5-222C0BB4B1F5}"/>
              </a:ext>
            </a:extLst>
          </p:cNvPr>
          <p:cNvPicPr>
            <a:picLocks noChangeAspect="1"/>
          </p:cNvPicPr>
          <p:nvPr/>
        </p:nvPicPr>
        <p:blipFill>
          <a:blip r:embed="rId2"/>
          <a:stretch>
            <a:fillRect/>
          </a:stretch>
        </p:blipFill>
        <p:spPr>
          <a:xfrm>
            <a:off x="2999461" y="386613"/>
            <a:ext cx="6355556" cy="6224061"/>
          </a:xfrm>
          <a:prstGeom prst="rect">
            <a:avLst/>
          </a:prstGeom>
        </p:spPr>
      </p:pic>
    </p:spTree>
    <p:extLst>
      <p:ext uri="{BB962C8B-B14F-4D97-AF65-F5344CB8AC3E}">
        <p14:creationId xmlns:p14="http://schemas.microsoft.com/office/powerpoint/2010/main" val="54860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8244" y="4303379"/>
            <a:ext cx="4263770" cy="2103207"/>
          </a:xfrm>
        </p:spPr>
      </p:pic>
      <p:sp>
        <p:nvSpPr>
          <p:cNvPr id="7" name="CuadroTexto 6"/>
          <p:cNvSpPr txBox="1"/>
          <p:nvPr/>
        </p:nvSpPr>
        <p:spPr>
          <a:xfrm flipH="1">
            <a:off x="646110" y="1995055"/>
            <a:ext cx="4788038" cy="2308324"/>
          </a:xfrm>
          <a:prstGeom prst="rect">
            <a:avLst/>
          </a:prstGeom>
          <a:noFill/>
        </p:spPr>
        <p:txBody>
          <a:bodyPr wrap="square" rtlCol="0">
            <a:spAutoFit/>
          </a:bodyPr>
          <a:lstStyle/>
          <a:p>
            <a:r>
              <a:rPr lang="es-ES" sz="3600" dirty="0" smtClean="0"/>
              <a:t>P1 y p2 poseen el objeto de tipo test pero p2 apunta as u miembro int x.</a:t>
            </a:r>
            <a:endParaRPr lang="es-ES" sz="3600"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419" y="3238600"/>
            <a:ext cx="4234876" cy="2625457"/>
          </a:xfrm>
          <a:prstGeom prst="rect">
            <a:avLst/>
          </a:prstGeom>
        </p:spPr>
      </p:pic>
      <p:sp>
        <p:nvSpPr>
          <p:cNvPr id="9" name="CuadroTexto 8"/>
          <p:cNvSpPr txBox="1"/>
          <p:nvPr/>
        </p:nvSpPr>
        <p:spPr>
          <a:xfrm>
            <a:off x="5583642" y="363840"/>
            <a:ext cx="6258431" cy="2554545"/>
          </a:xfrm>
          <a:prstGeom prst="rect">
            <a:avLst/>
          </a:prstGeom>
          <a:noFill/>
        </p:spPr>
        <p:txBody>
          <a:bodyPr wrap="square" rtlCol="0">
            <a:spAutoFit/>
          </a:bodyPr>
          <a:lstStyle/>
          <a:p>
            <a:r>
              <a:rPr lang="es-ES" sz="3200" dirty="0" smtClean="0"/>
              <a:t>Produce un error ya que el objeto test deja de existir cuando se hace reset. Porque shared1 no conoce de la existencia de otros shared_ptr que no hayan sido inicializados con él.</a:t>
            </a:r>
            <a:endParaRPr lang="es-ES" sz="3200" dirty="0"/>
          </a:p>
        </p:txBody>
      </p:sp>
    </p:spTree>
    <p:extLst>
      <p:ext uri="{BB962C8B-B14F-4D97-AF65-F5344CB8AC3E}">
        <p14:creationId xmlns:p14="http://schemas.microsoft.com/office/powerpoint/2010/main" val="30361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993" y="3762103"/>
            <a:ext cx="4641360" cy="1197403"/>
          </a:xfrm>
        </p:spPr>
      </p:pic>
      <p:sp>
        <p:nvSpPr>
          <p:cNvPr id="5" name="CuadroTexto 4"/>
          <p:cNvSpPr txBox="1"/>
          <p:nvPr/>
        </p:nvSpPr>
        <p:spPr>
          <a:xfrm flipH="1">
            <a:off x="998807" y="1852217"/>
            <a:ext cx="9490666" cy="1754326"/>
          </a:xfrm>
          <a:prstGeom prst="rect">
            <a:avLst/>
          </a:prstGeom>
          <a:noFill/>
        </p:spPr>
        <p:txBody>
          <a:bodyPr wrap="square" rtlCol="0">
            <a:spAutoFit/>
          </a:bodyPr>
          <a:lstStyle/>
          <a:p>
            <a:r>
              <a:rPr lang="es-ES" sz="3600" dirty="0" smtClean="0"/>
              <a:t>s1 transfiere la propiedad del objeto a s2. De esta forma el reference count de s1 es 0 y el de s2 es 1</a:t>
            </a:r>
            <a:endParaRPr lang="es-ES" sz="3600" dirty="0"/>
          </a:p>
        </p:txBody>
      </p:sp>
    </p:spTree>
    <p:extLst>
      <p:ext uri="{BB962C8B-B14F-4D97-AF65-F5344CB8AC3E}">
        <p14:creationId xmlns:p14="http://schemas.microsoft.com/office/powerpoint/2010/main" val="4104100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2633</TotalTime>
  <Words>4421</Words>
  <Application>Microsoft Office PowerPoint</Application>
  <PresentationFormat>Panorámica</PresentationFormat>
  <Paragraphs>371</Paragraphs>
  <Slides>77</Slides>
  <Notes>13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77</vt:i4>
      </vt:variant>
    </vt:vector>
  </HeadingPairs>
  <TitlesOfParts>
    <vt:vector size="87" baseType="lpstr">
      <vt:lpstr>Arial</vt:lpstr>
      <vt:lpstr>Arial Unicode MS</vt:lpstr>
      <vt:lpstr>Baskerville Old Face</vt:lpstr>
      <vt:lpstr>Bernard MT Condensed</vt:lpstr>
      <vt:lpstr>Calibri</vt:lpstr>
      <vt:lpstr>Times New Roman</vt:lpstr>
      <vt:lpstr>Trebuchet MS</vt:lpstr>
      <vt:lpstr>Tw Cen MT</vt:lpstr>
      <vt:lpstr>Wingdings</vt:lpstr>
      <vt:lpstr>Circuit</vt:lpstr>
      <vt:lpstr>Presentación de PowerPoint</vt:lpstr>
      <vt:lpstr>Ejercicio 2:</vt:lpstr>
      <vt:lpstr>A-) ¿Cuáles son los nuevos elementos introducidos a partir de C++11 que permiten un manejo más “inteligente” de la memoria?</vt:lpstr>
      <vt:lpstr>Tipos de punteros inteligentes:</vt:lpstr>
      <vt:lpstr>Std::shared_ptr</vt:lpstr>
      <vt:lpstr>Presentación de PowerPoint</vt:lpstr>
      <vt:lpstr>Presentación de PowerPoint</vt:lpstr>
      <vt:lpstr>Presentación de PowerPoint</vt:lpstr>
      <vt:lpstr>Presentación de PowerPoint</vt:lpstr>
      <vt:lpstr>Std::weak_ptr</vt:lpstr>
      <vt:lpstr>Presentación de PowerPoint</vt:lpstr>
      <vt:lpstr>Presentación de PowerPoint</vt:lpstr>
      <vt:lpstr>Std::auto_ptr</vt:lpstr>
      <vt:lpstr>Presentación de PowerPoint</vt:lpstr>
      <vt:lpstr>Std::unique_ptr</vt:lpstr>
      <vt:lpstr>Presentación de PowerPoint</vt:lpstr>
      <vt:lpstr>c. ¿Cuál es la filosofía en el uso de la memoria defendida por C++?</vt:lpstr>
      <vt:lpstr>d. Usar alias para simplificar nombres de tipos.</vt:lpstr>
      <vt:lpstr>Ejemplos:</vt:lpstr>
      <vt:lpstr>Using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DESTRUCTORES:</vt:lpstr>
      <vt:lpstr>DESTRUCTORES:</vt:lpstr>
      <vt:lpstr>Presentación de PowerPoint</vt:lpstr>
      <vt:lpstr>DESTRUCTORES:</vt:lpstr>
      <vt:lpstr>RAW POINTER:</vt:lpstr>
      <vt:lpstr>7.a. Explique Noexcept.</vt:lpstr>
      <vt:lpstr>Presentación de PowerPoint</vt:lpstr>
      <vt:lpstr>Tipos de Inferencia</vt:lpstr>
      <vt:lpstr>Presentación de PowerPoint</vt:lpstr>
      <vt:lpstr>Presentación de PowerPoint</vt:lpstr>
      <vt:lpstr>    auto  puede también acompañarse de los modificadores const y &amp;, que participarán en la deducción del tipo. Por ejemplo: </vt:lpstr>
      <vt:lpstr>Inferencia AUTO: </vt:lpstr>
      <vt:lpstr>Inferencia DECLTYPE:</vt:lpstr>
      <vt:lpstr>Cede el tipo de su operando, que no se evalúa.  Si el operando e es un nombre sin paréntesis adicionales, entonces decltype(e) es el tipo declarado de e. </vt:lpstr>
      <vt:lpstr>Presentación de PowerPoint</vt:lpstr>
      <vt:lpstr>Inferencia DECLTYPE(AUTO):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Comsale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I de Lenguajes de Programación</dc:title>
  <dc:creator>Gabriela</dc:creator>
  <cp:lastModifiedBy>Usuario de Windows</cp:lastModifiedBy>
  <cp:revision>110</cp:revision>
  <dcterms:created xsi:type="dcterms:W3CDTF">2018-10-04T01:14:33Z</dcterms:created>
  <dcterms:modified xsi:type="dcterms:W3CDTF">2020-02-28T01:58:35Z</dcterms:modified>
</cp:coreProperties>
</file>