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87" r:id="rId4"/>
    <p:sldId id="289" r:id="rId5"/>
    <p:sldId id="293" r:id="rId6"/>
    <p:sldId id="290" r:id="rId7"/>
    <p:sldId id="291" r:id="rId8"/>
    <p:sldId id="292"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94" r:id="rId33"/>
    <p:sldId id="281" r:id="rId34"/>
    <p:sldId id="282" r:id="rId35"/>
    <p:sldId id="283" r:id="rId36"/>
    <p:sldId id="284" r:id="rId37"/>
    <p:sldId id="295" r:id="rId3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18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33EE2FDB-8DC3-4704-A9B0-529ABFCD79DC}" type="datetimeFigureOut">
              <a:rPr lang="es-ES" smtClean="0"/>
              <a:t>11/03/2020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CF4C5B4-3764-4BB3-A15D-39751AACF8F1}" type="slidenum">
              <a:rPr lang="es-ES" smtClean="0"/>
              <a:t>‹Nº›</a:t>
            </a:fld>
            <a:endParaRPr lang="es-ES"/>
          </a:p>
        </p:txBody>
      </p:sp>
    </p:spTree>
    <p:extLst>
      <p:ext uri="{BB962C8B-B14F-4D97-AF65-F5344CB8AC3E}">
        <p14:creationId xmlns:p14="http://schemas.microsoft.com/office/powerpoint/2010/main" val="350842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3EE2FDB-8DC3-4704-A9B0-529ABFCD79DC}" type="datetimeFigureOut">
              <a:rPr lang="es-ES" smtClean="0"/>
              <a:t>11/03/2020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CF4C5B4-3764-4BB3-A15D-39751AACF8F1}" type="slidenum">
              <a:rPr lang="es-ES" smtClean="0"/>
              <a:t>‹Nº›</a:t>
            </a:fld>
            <a:endParaRPr lang="es-ES"/>
          </a:p>
        </p:txBody>
      </p:sp>
    </p:spTree>
    <p:extLst>
      <p:ext uri="{BB962C8B-B14F-4D97-AF65-F5344CB8AC3E}">
        <p14:creationId xmlns:p14="http://schemas.microsoft.com/office/powerpoint/2010/main" val="174114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3EE2FDB-8DC3-4704-A9B0-529ABFCD79DC}" type="datetimeFigureOut">
              <a:rPr lang="es-ES" smtClean="0"/>
              <a:t>11/03/2020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CF4C5B4-3764-4BB3-A15D-39751AACF8F1}" type="slidenum">
              <a:rPr lang="es-ES" smtClean="0"/>
              <a:t>‹Nº›</a:t>
            </a:fld>
            <a:endParaRPr lang="es-ES"/>
          </a:p>
        </p:txBody>
      </p:sp>
    </p:spTree>
    <p:extLst>
      <p:ext uri="{BB962C8B-B14F-4D97-AF65-F5344CB8AC3E}">
        <p14:creationId xmlns:p14="http://schemas.microsoft.com/office/powerpoint/2010/main" val="90951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3EE2FDB-8DC3-4704-A9B0-529ABFCD79DC}" type="datetimeFigureOut">
              <a:rPr lang="es-ES" smtClean="0"/>
              <a:t>11/03/2020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CF4C5B4-3764-4BB3-A15D-39751AACF8F1}" type="slidenum">
              <a:rPr lang="es-ES" smtClean="0"/>
              <a:t>‹Nº›</a:t>
            </a:fld>
            <a:endParaRPr lang="es-ES"/>
          </a:p>
        </p:txBody>
      </p:sp>
    </p:spTree>
    <p:extLst>
      <p:ext uri="{BB962C8B-B14F-4D97-AF65-F5344CB8AC3E}">
        <p14:creationId xmlns:p14="http://schemas.microsoft.com/office/powerpoint/2010/main" val="175201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3EE2FDB-8DC3-4704-A9B0-529ABFCD79DC}" type="datetimeFigureOut">
              <a:rPr lang="es-ES" smtClean="0"/>
              <a:t>11/03/2020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CF4C5B4-3764-4BB3-A15D-39751AACF8F1}" type="slidenum">
              <a:rPr lang="es-ES" smtClean="0"/>
              <a:t>‹Nº›</a:t>
            </a:fld>
            <a:endParaRPr lang="es-ES"/>
          </a:p>
        </p:txBody>
      </p:sp>
    </p:spTree>
    <p:extLst>
      <p:ext uri="{BB962C8B-B14F-4D97-AF65-F5344CB8AC3E}">
        <p14:creationId xmlns:p14="http://schemas.microsoft.com/office/powerpoint/2010/main" val="267800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3EE2FDB-8DC3-4704-A9B0-529ABFCD79DC}" type="datetimeFigureOut">
              <a:rPr lang="es-ES" smtClean="0"/>
              <a:t>11/03/2020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CF4C5B4-3764-4BB3-A15D-39751AACF8F1}" type="slidenum">
              <a:rPr lang="es-ES" smtClean="0"/>
              <a:t>‹Nº›</a:t>
            </a:fld>
            <a:endParaRPr lang="es-ES"/>
          </a:p>
        </p:txBody>
      </p:sp>
    </p:spTree>
    <p:extLst>
      <p:ext uri="{BB962C8B-B14F-4D97-AF65-F5344CB8AC3E}">
        <p14:creationId xmlns:p14="http://schemas.microsoft.com/office/powerpoint/2010/main" val="44840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3EE2FDB-8DC3-4704-A9B0-529ABFCD79DC}" type="datetimeFigureOut">
              <a:rPr lang="es-ES" smtClean="0"/>
              <a:t>11/03/2020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CF4C5B4-3764-4BB3-A15D-39751AACF8F1}" type="slidenum">
              <a:rPr lang="es-ES" smtClean="0"/>
              <a:t>‹Nº›</a:t>
            </a:fld>
            <a:endParaRPr lang="es-ES"/>
          </a:p>
        </p:txBody>
      </p:sp>
    </p:spTree>
    <p:extLst>
      <p:ext uri="{BB962C8B-B14F-4D97-AF65-F5344CB8AC3E}">
        <p14:creationId xmlns:p14="http://schemas.microsoft.com/office/powerpoint/2010/main" val="145723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33EE2FDB-8DC3-4704-A9B0-529ABFCD79DC}" type="datetimeFigureOut">
              <a:rPr lang="es-ES" smtClean="0"/>
              <a:t>11/03/2020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CF4C5B4-3764-4BB3-A15D-39751AACF8F1}" type="slidenum">
              <a:rPr lang="es-ES" smtClean="0"/>
              <a:t>‹Nº›</a:t>
            </a:fld>
            <a:endParaRPr lang="es-ES"/>
          </a:p>
        </p:txBody>
      </p:sp>
    </p:spTree>
    <p:extLst>
      <p:ext uri="{BB962C8B-B14F-4D97-AF65-F5344CB8AC3E}">
        <p14:creationId xmlns:p14="http://schemas.microsoft.com/office/powerpoint/2010/main" val="64170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3EE2FDB-8DC3-4704-A9B0-529ABFCD79DC}" type="datetimeFigureOut">
              <a:rPr lang="es-ES" smtClean="0"/>
              <a:t>11/03/2020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CF4C5B4-3764-4BB3-A15D-39751AACF8F1}" type="slidenum">
              <a:rPr lang="es-ES" smtClean="0"/>
              <a:t>‹Nº›</a:t>
            </a:fld>
            <a:endParaRPr lang="es-ES"/>
          </a:p>
        </p:txBody>
      </p:sp>
    </p:spTree>
    <p:extLst>
      <p:ext uri="{BB962C8B-B14F-4D97-AF65-F5344CB8AC3E}">
        <p14:creationId xmlns:p14="http://schemas.microsoft.com/office/powerpoint/2010/main" val="238936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3EE2FDB-8DC3-4704-A9B0-529ABFCD79DC}" type="datetimeFigureOut">
              <a:rPr lang="es-ES" smtClean="0"/>
              <a:t>11/03/2020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CF4C5B4-3764-4BB3-A15D-39751AACF8F1}" type="slidenum">
              <a:rPr lang="es-ES" smtClean="0"/>
              <a:t>‹Nº›</a:t>
            </a:fld>
            <a:endParaRPr lang="es-ES"/>
          </a:p>
        </p:txBody>
      </p:sp>
    </p:spTree>
    <p:extLst>
      <p:ext uri="{BB962C8B-B14F-4D97-AF65-F5344CB8AC3E}">
        <p14:creationId xmlns:p14="http://schemas.microsoft.com/office/powerpoint/2010/main" val="318148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3EE2FDB-8DC3-4704-A9B0-529ABFCD79DC}" type="datetimeFigureOut">
              <a:rPr lang="es-ES" smtClean="0"/>
              <a:t>11/03/2020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CF4C5B4-3764-4BB3-A15D-39751AACF8F1}" type="slidenum">
              <a:rPr lang="es-ES" smtClean="0"/>
              <a:t>‹Nº›</a:t>
            </a:fld>
            <a:endParaRPr lang="es-ES"/>
          </a:p>
        </p:txBody>
      </p:sp>
    </p:spTree>
    <p:extLst>
      <p:ext uri="{BB962C8B-B14F-4D97-AF65-F5344CB8AC3E}">
        <p14:creationId xmlns:p14="http://schemas.microsoft.com/office/powerpoint/2010/main" val="340665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E2FDB-8DC3-4704-A9B0-529ABFCD79DC}" type="datetimeFigureOut">
              <a:rPr lang="es-ES" smtClean="0"/>
              <a:t>11/03/2020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4C5B4-3764-4BB3-A15D-39751AACF8F1}" type="slidenum">
              <a:rPr lang="es-ES" smtClean="0"/>
              <a:t>‹Nº›</a:t>
            </a:fld>
            <a:endParaRPr lang="es-ES"/>
          </a:p>
        </p:txBody>
      </p:sp>
    </p:spTree>
    <p:extLst>
      <p:ext uri="{BB962C8B-B14F-4D97-AF65-F5344CB8AC3E}">
        <p14:creationId xmlns:p14="http://schemas.microsoft.com/office/powerpoint/2010/main" val="254408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Seminario</a:t>
            </a:r>
            <a:r>
              <a:rPr lang="en-US" dirty="0" smtClean="0"/>
              <a:t> 5</a:t>
            </a:r>
            <a:endParaRPr lang="en-US" dirty="0"/>
          </a:p>
        </p:txBody>
      </p:sp>
      <p:sp>
        <p:nvSpPr>
          <p:cNvPr id="3" name="Subtítulo 2"/>
          <p:cNvSpPr>
            <a:spLocks noGrp="1"/>
          </p:cNvSpPr>
          <p:nvPr>
            <p:ph type="subTitle" idx="1"/>
          </p:nvPr>
        </p:nvSpPr>
        <p:spPr/>
        <p:txBody>
          <a:bodyPr/>
          <a:lstStyle/>
          <a:p>
            <a:r>
              <a:rPr lang="en-US" dirty="0" err="1" smtClean="0"/>
              <a:t>Clausura</a:t>
            </a:r>
            <a:endParaRPr lang="en-US" dirty="0"/>
          </a:p>
        </p:txBody>
      </p:sp>
    </p:spTree>
    <p:extLst>
      <p:ext uri="{BB962C8B-B14F-4D97-AF65-F5344CB8AC3E}">
        <p14:creationId xmlns:p14="http://schemas.microsoft.com/office/powerpoint/2010/main" val="1148987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685800" y="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a:t>
            </a:r>
            <a:r>
              <a:rPr lang="es-ES" dirty="0" err="1" smtClean="0"/>
              <a:t>Cúal</a:t>
            </a:r>
            <a:r>
              <a:rPr lang="es-ES" dirty="0" smtClean="0"/>
              <a:t> es la sintaxis de las expresiones lambda en C++?</a:t>
            </a:r>
            <a:endParaRPr lang="en-US" dirty="0"/>
          </a:p>
        </p:txBody>
      </p:sp>
      <p:sp>
        <p:nvSpPr>
          <p:cNvPr id="6" name="5 CuadroTexto"/>
          <p:cNvSpPr txBox="1"/>
          <p:nvPr/>
        </p:nvSpPr>
        <p:spPr>
          <a:xfrm>
            <a:off x="381000" y="1434338"/>
            <a:ext cx="8610600" cy="2554545"/>
          </a:xfrm>
          <a:prstGeom prst="rect">
            <a:avLst/>
          </a:prstGeom>
          <a:noFill/>
        </p:spPr>
        <p:txBody>
          <a:bodyPr wrap="square" rtlCol="0">
            <a:spAutoFit/>
          </a:bodyPr>
          <a:lstStyle/>
          <a:p>
            <a:pPr marL="457200" indent="-457200">
              <a:buAutoNum type="arabicPeriod"/>
            </a:pPr>
            <a:r>
              <a:rPr lang="en-US" sz="2000" dirty="0" smtClean="0">
                <a:solidFill>
                  <a:srgbClr val="000000"/>
                </a:solidFill>
                <a:latin typeface="Consolas"/>
                <a:ea typeface="Times New Roman"/>
                <a:cs typeface="Times New Roman"/>
              </a:rPr>
              <a:t>[] </a:t>
            </a:r>
            <a:r>
              <a:rPr lang="en-US" sz="2000" b="1" i="1" dirty="0" smtClean="0"/>
              <a:t>capture clause</a:t>
            </a:r>
          </a:p>
          <a:p>
            <a:endParaRPr lang="en-US" sz="2000" b="1" i="1" dirty="0" smtClean="0"/>
          </a:p>
          <a:p>
            <a:r>
              <a:rPr lang="en-US" sz="2000" dirty="0" err="1" smtClean="0"/>
              <a:t>Generalizando</a:t>
            </a:r>
            <a:r>
              <a:rPr lang="en-US" sz="2000" dirty="0" smtClean="0"/>
              <a:t> y </a:t>
            </a:r>
            <a:r>
              <a:rPr lang="en-US" sz="2000" dirty="0" err="1" smtClean="0"/>
              <a:t>especificando</a:t>
            </a:r>
            <a:r>
              <a:rPr lang="en-US" sz="2000" dirty="0" smtClean="0"/>
              <a:t>:</a:t>
            </a:r>
            <a:endParaRPr lang="en-US" sz="2000" dirty="0"/>
          </a:p>
          <a:p>
            <a:r>
              <a:rPr lang="en-US" sz="2000" b="1" dirty="0" smtClean="0"/>
              <a:t>[&amp; , &lt;variables </a:t>
            </a:r>
            <a:r>
              <a:rPr lang="en-US" sz="2000" b="1" dirty="0" err="1" smtClean="0"/>
              <a:t>capturadas</a:t>
            </a:r>
            <a:r>
              <a:rPr lang="en-US" sz="2000" b="1" dirty="0" smtClean="0"/>
              <a:t> </a:t>
            </a:r>
            <a:r>
              <a:rPr lang="en-US" sz="2000" b="1" dirty="0" err="1" smtClean="0"/>
              <a:t>por</a:t>
            </a:r>
            <a:r>
              <a:rPr lang="en-US" sz="2000" b="1" dirty="0" smtClean="0"/>
              <a:t> valor&gt;]</a:t>
            </a:r>
            <a:r>
              <a:rPr lang="en-US" sz="2000" dirty="0" smtClean="0"/>
              <a:t>: </a:t>
            </a:r>
            <a:r>
              <a:rPr lang="en-US" sz="2000" dirty="0" err="1" smtClean="0"/>
              <a:t>Todas</a:t>
            </a:r>
            <a:r>
              <a:rPr lang="en-US" sz="2000" dirty="0" smtClean="0"/>
              <a:t> </a:t>
            </a:r>
            <a:r>
              <a:rPr lang="en-US" sz="2000" dirty="0" err="1" smtClean="0"/>
              <a:t>las</a:t>
            </a:r>
            <a:r>
              <a:rPr lang="en-US" sz="2000" dirty="0" smtClean="0"/>
              <a:t> variables </a:t>
            </a:r>
            <a:r>
              <a:rPr lang="en-US" sz="2000" dirty="0" err="1" smtClean="0"/>
              <a:t>excepto</a:t>
            </a:r>
            <a:r>
              <a:rPr lang="en-US" sz="2000" dirty="0" smtClean="0"/>
              <a:t> </a:t>
            </a:r>
            <a:r>
              <a:rPr lang="en-US" sz="2000" dirty="0" err="1" smtClean="0"/>
              <a:t>las</a:t>
            </a:r>
            <a:r>
              <a:rPr lang="en-US" sz="2000" dirty="0" smtClean="0"/>
              <a:t> </a:t>
            </a:r>
            <a:r>
              <a:rPr lang="en-US" sz="2000" dirty="0" err="1" smtClean="0"/>
              <a:t>que</a:t>
            </a:r>
            <a:r>
              <a:rPr lang="en-US" sz="2000" dirty="0" smtClean="0"/>
              <a:t> </a:t>
            </a:r>
            <a:r>
              <a:rPr lang="en-US" sz="2000" dirty="0" err="1" smtClean="0"/>
              <a:t>est</a:t>
            </a:r>
            <a:r>
              <a:rPr lang="es-ES" sz="2000" dirty="0" smtClean="0"/>
              <a:t>á</a:t>
            </a:r>
            <a:r>
              <a:rPr lang="en-US" sz="2000" dirty="0" smtClean="0"/>
              <a:t>n </a:t>
            </a:r>
            <a:r>
              <a:rPr lang="en-US" sz="2000" dirty="0" err="1" smtClean="0"/>
              <a:t>expl</a:t>
            </a:r>
            <a:r>
              <a:rPr lang="es-ES" sz="2000" dirty="0"/>
              <a:t>í</a:t>
            </a:r>
            <a:r>
              <a:rPr lang="en-US" sz="2000" dirty="0" err="1" smtClean="0"/>
              <a:t>citamente</a:t>
            </a:r>
            <a:r>
              <a:rPr lang="en-US" sz="2000" dirty="0" smtClean="0"/>
              <a:t> </a:t>
            </a:r>
            <a:r>
              <a:rPr lang="en-US" sz="2000" dirty="0" err="1" smtClean="0"/>
              <a:t>declaradas</a:t>
            </a:r>
            <a:r>
              <a:rPr lang="en-US" sz="2000" dirty="0" smtClean="0"/>
              <a:t> </a:t>
            </a:r>
            <a:r>
              <a:rPr lang="en-US" sz="2000" dirty="0" err="1" smtClean="0"/>
              <a:t>serán</a:t>
            </a:r>
            <a:r>
              <a:rPr lang="en-US" sz="2000" dirty="0" smtClean="0"/>
              <a:t> </a:t>
            </a:r>
            <a:r>
              <a:rPr lang="en-US" sz="2000" dirty="0" err="1" smtClean="0"/>
              <a:t>capturadas</a:t>
            </a:r>
            <a:r>
              <a:rPr lang="en-US" sz="2000" dirty="0" smtClean="0"/>
              <a:t> </a:t>
            </a:r>
            <a:r>
              <a:rPr lang="en-US" sz="2000" dirty="0" err="1" smtClean="0"/>
              <a:t>por</a:t>
            </a:r>
            <a:r>
              <a:rPr lang="en-US" sz="2000" dirty="0" smtClean="0"/>
              <a:t> </a:t>
            </a:r>
            <a:r>
              <a:rPr lang="en-US" sz="2000" dirty="0" err="1" smtClean="0"/>
              <a:t>referencia</a:t>
            </a:r>
            <a:r>
              <a:rPr lang="en-US" sz="2000" dirty="0" smtClean="0"/>
              <a:t>. </a:t>
            </a:r>
            <a:r>
              <a:rPr lang="en-US" sz="2000" dirty="0"/>
              <a:t>El </a:t>
            </a:r>
            <a:r>
              <a:rPr lang="en-US" sz="2000" dirty="0" err="1"/>
              <a:t>tipo</a:t>
            </a:r>
            <a:r>
              <a:rPr lang="en-US" sz="2000" dirty="0"/>
              <a:t> de </a:t>
            </a:r>
            <a:r>
              <a:rPr lang="en-US" sz="2000" dirty="0" err="1"/>
              <a:t>captura</a:t>
            </a:r>
            <a:r>
              <a:rPr lang="en-US" sz="2000" dirty="0"/>
              <a:t> </a:t>
            </a:r>
            <a:r>
              <a:rPr lang="en-US" sz="2000" dirty="0" err="1"/>
              <a:t>por</a:t>
            </a:r>
            <a:r>
              <a:rPr lang="en-US" sz="2000" dirty="0"/>
              <a:t> </a:t>
            </a:r>
            <a:r>
              <a:rPr lang="en-US" sz="2000" dirty="0" err="1"/>
              <a:t>defecto</a:t>
            </a:r>
            <a:r>
              <a:rPr lang="en-US" sz="2000" dirty="0"/>
              <a:t>  de </a:t>
            </a:r>
            <a:r>
              <a:rPr lang="en-US" sz="2000" dirty="0" err="1"/>
              <a:t>una</a:t>
            </a:r>
            <a:r>
              <a:rPr lang="en-US" sz="2000" dirty="0"/>
              <a:t> variable </a:t>
            </a:r>
            <a:r>
              <a:rPr lang="en-US" sz="2000" dirty="0" err="1"/>
              <a:t>explícita</a:t>
            </a:r>
            <a:r>
              <a:rPr lang="en-US" sz="2000" dirty="0"/>
              <a:t> no </a:t>
            </a:r>
            <a:r>
              <a:rPr lang="en-US" sz="2000" dirty="0" err="1"/>
              <a:t>puede</a:t>
            </a:r>
            <a:r>
              <a:rPr lang="en-US" sz="2000" dirty="0"/>
              <a:t> </a:t>
            </a:r>
            <a:r>
              <a:rPr lang="en-US" sz="2000" dirty="0" err="1"/>
              <a:t>ser</a:t>
            </a:r>
            <a:r>
              <a:rPr lang="en-US" sz="2000" dirty="0"/>
              <a:t> </a:t>
            </a:r>
            <a:r>
              <a:rPr lang="en-US" sz="2000" dirty="0" err="1"/>
              <a:t>por</a:t>
            </a:r>
            <a:r>
              <a:rPr lang="en-US" sz="2000" dirty="0"/>
              <a:t> </a:t>
            </a:r>
            <a:r>
              <a:rPr lang="en-US" sz="2000" dirty="0" err="1" smtClean="0"/>
              <a:t>referencia</a:t>
            </a:r>
            <a:r>
              <a:rPr lang="en-US" sz="2000" dirty="0" smtClean="0"/>
              <a:t>.</a:t>
            </a:r>
          </a:p>
          <a:p>
            <a:endParaRPr lang="en-US" sz="2000" dirty="0" smtClean="0"/>
          </a:p>
          <a:p>
            <a:r>
              <a:rPr lang="en-US" sz="2000" dirty="0" err="1" smtClean="0"/>
              <a:t>Ejemplo</a:t>
            </a:r>
            <a:r>
              <a:rPr lang="en-US" sz="2000" dirty="0" smtClean="0"/>
              <a:t>:</a:t>
            </a:r>
          </a:p>
        </p:txBody>
      </p:sp>
      <p:sp>
        <p:nvSpPr>
          <p:cNvPr id="3" name="2 Rectángulo"/>
          <p:cNvSpPr/>
          <p:nvPr/>
        </p:nvSpPr>
        <p:spPr>
          <a:xfrm>
            <a:off x="381000" y="4038600"/>
            <a:ext cx="8458200" cy="2031325"/>
          </a:xfrm>
          <a:prstGeom prst="rect">
            <a:avLst/>
          </a:prstGeom>
          <a:solidFill>
            <a:schemeClr val="bg1">
              <a:lumMod val="95000"/>
            </a:schemeClr>
          </a:solidFill>
          <a:ln>
            <a:solidFill>
              <a:schemeClr val="tx1"/>
            </a:solidFill>
          </a:ln>
        </p:spPr>
        <p:txBody>
          <a:bodyPr wrap="square">
            <a:spAutoFit/>
          </a:bodyPr>
          <a:lstStyle/>
          <a:p>
            <a:r>
              <a:rPr lang="en-US" dirty="0" err="1">
                <a:solidFill>
                  <a:srgbClr val="0000FF"/>
                </a:solidFill>
                <a:latin typeface="Consolas"/>
                <a:ea typeface="Times New Roman"/>
                <a:cs typeface="Times New Roman"/>
              </a:rPr>
              <a:t>int</a:t>
            </a:r>
            <a:r>
              <a:rPr lang="en-US" dirty="0">
                <a:solidFill>
                  <a:srgbClr val="000000"/>
                </a:solidFill>
                <a:latin typeface="Consolas"/>
                <a:ea typeface="Times New Roman"/>
                <a:cs typeface="Times New Roman"/>
              </a:rPr>
              <a:t> a1 = 1, a2 = 2;</a:t>
            </a:r>
            <a:endParaRPr lang="en-US" dirty="0"/>
          </a:p>
          <a:p>
            <a:endParaRPr lang="en-US" dirty="0"/>
          </a:p>
          <a:p>
            <a:r>
              <a:rPr lang="en-US" dirty="0">
                <a:solidFill>
                  <a:srgbClr val="0000FF"/>
                </a:solidFill>
                <a:latin typeface="Consolas"/>
                <a:ea typeface="Times New Roman"/>
                <a:cs typeface="Times New Roman"/>
              </a:rPr>
              <a:t>auto</a:t>
            </a:r>
            <a:r>
              <a:rPr lang="en-US" dirty="0">
                <a:solidFill>
                  <a:srgbClr val="000000"/>
                </a:solidFill>
                <a:latin typeface="Consolas"/>
                <a:ea typeface="Times New Roman"/>
                <a:cs typeface="Times New Roman"/>
              </a:rPr>
              <a:t> </a:t>
            </a:r>
            <a:r>
              <a:rPr lang="en-US" dirty="0" err="1">
                <a:solidFill>
                  <a:srgbClr val="000000"/>
                </a:solidFill>
                <a:latin typeface="Consolas"/>
                <a:ea typeface="Times New Roman"/>
                <a:cs typeface="Times New Roman"/>
              </a:rPr>
              <a:t>func</a:t>
            </a:r>
            <a:r>
              <a:rPr lang="en-US" dirty="0">
                <a:solidFill>
                  <a:srgbClr val="000000"/>
                </a:solidFill>
                <a:latin typeface="Consolas"/>
                <a:ea typeface="Times New Roman"/>
                <a:cs typeface="Times New Roman"/>
              </a:rPr>
              <a:t> = [&amp;,a1]()</a:t>
            </a:r>
            <a:endParaRPr lang="en-US" sz="2000" dirty="0">
              <a:ea typeface="Calibri"/>
              <a:cs typeface="Times New Roman"/>
            </a:endParaRPr>
          </a:p>
          <a:p>
            <a:r>
              <a:rPr lang="en-US" dirty="0">
                <a:solidFill>
                  <a:srgbClr val="000000"/>
                </a:solidFill>
                <a:latin typeface="Consolas"/>
                <a:ea typeface="Times New Roman"/>
                <a:cs typeface="Times New Roman"/>
              </a:rPr>
              <a:t>    {a1++; a2</a:t>
            </a:r>
            <a:r>
              <a:rPr lang="en-US" dirty="0" smtClean="0">
                <a:solidFill>
                  <a:srgbClr val="000000"/>
                </a:solidFill>
                <a:latin typeface="Consolas"/>
                <a:ea typeface="Times New Roman"/>
                <a:cs typeface="Times New Roman"/>
              </a:rPr>
              <a:t>++;</a:t>
            </a:r>
            <a:r>
              <a:rPr lang="en-US" dirty="0" smtClean="0">
                <a:solidFill>
                  <a:srgbClr val="008000"/>
                </a:solidFill>
                <a:latin typeface="Consolas"/>
                <a:ea typeface="Times New Roman"/>
                <a:cs typeface="Times New Roman"/>
              </a:rPr>
              <a:t>/* </a:t>
            </a:r>
            <a:r>
              <a:rPr lang="en-US" dirty="0">
                <a:solidFill>
                  <a:srgbClr val="008000"/>
                </a:solidFill>
                <a:latin typeface="Consolas"/>
                <a:ea typeface="Times New Roman"/>
                <a:cs typeface="Times New Roman"/>
              </a:rPr>
              <a:t>a1 </a:t>
            </a:r>
            <a:r>
              <a:rPr lang="en-US" dirty="0" err="1">
                <a:solidFill>
                  <a:srgbClr val="008000"/>
                </a:solidFill>
                <a:latin typeface="Consolas"/>
                <a:ea typeface="Times New Roman"/>
                <a:cs typeface="Times New Roman"/>
              </a:rPr>
              <a:t>por</a:t>
            </a:r>
            <a:r>
              <a:rPr lang="en-US" dirty="0">
                <a:solidFill>
                  <a:srgbClr val="008000"/>
                </a:solidFill>
                <a:latin typeface="Consolas"/>
                <a:ea typeface="Times New Roman"/>
                <a:cs typeface="Times New Roman"/>
              </a:rPr>
              <a:t> valor </a:t>
            </a:r>
            <a:r>
              <a:rPr lang="en-US" dirty="0" err="1">
                <a:solidFill>
                  <a:srgbClr val="008000"/>
                </a:solidFill>
                <a:latin typeface="Consolas"/>
                <a:ea typeface="Times New Roman"/>
                <a:cs typeface="Times New Roman"/>
              </a:rPr>
              <a:t>las</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otras</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por</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referencia</a:t>
            </a:r>
            <a:r>
              <a:rPr lang="en-US" dirty="0">
                <a:solidFill>
                  <a:srgbClr val="008000"/>
                </a:solidFill>
                <a:latin typeface="Consolas"/>
                <a:ea typeface="Times New Roman"/>
                <a:cs typeface="Times New Roman"/>
              </a:rPr>
              <a:t>*/</a:t>
            </a:r>
            <a:r>
              <a:rPr lang="en-US" dirty="0" smtClean="0">
                <a:solidFill>
                  <a:srgbClr val="000000"/>
                </a:solidFill>
                <a:latin typeface="Consolas"/>
                <a:ea typeface="Times New Roman"/>
                <a:cs typeface="Times New Roman"/>
              </a:rPr>
              <a:t>};</a:t>
            </a:r>
            <a:endParaRPr lang="en-US" sz="2000" dirty="0">
              <a:ea typeface="Calibri"/>
              <a:cs typeface="Times New Roman"/>
            </a:endParaRPr>
          </a:p>
          <a:p>
            <a:r>
              <a:rPr lang="en-US" dirty="0"/>
              <a:t> </a:t>
            </a:r>
          </a:p>
          <a:p>
            <a:r>
              <a:rPr lang="en-US" dirty="0">
                <a:solidFill>
                  <a:srgbClr val="0000FF"/>
                </a:solidFill>
                <a:latin typeface="Consolas"/>
                <a:ea typeface="Times New Roman"/>
                <a:cs typeface="Times New Roman"/>
              </a:rPr>
              <a:t>auto</a:t>
            </a:r>
            <a:r>
              <a:rPr lang="en-US" dirty="0">
                <a:solidFill>
                  <a:srgbClr val="000000"/>
                </a:solidFill>
                <a:latin typeface="Consolas"/>
                <a:ea typeface="Times New Roman"/>
                <a:cs typeface="Times New Roman"/>
              </a:rPr>
              <a:t> </a:t>
            </a:r>
            <a:r>
              <a:rPr lang="en-US" dirty="0" err="1">
                <a:solidFill>
                  <a:srgbClr val="000000"/>
                </a:solidFill>
                <a:latin typeface="Consolas"/>
                <a:ea typeface="Times New Roman"/>
                <a:cs typeface="Times New Roman"/>
              </a:rPr>
              <a:t>func</a:t>
            </a:r>
            <a:r>
              <a:rPr lang="en-US" dirty="0">
                <a:solidFill>
                  <a:srgbClr val="000000"/>
                </a:solidFill>
                <a:latin typeface="Consolas"/>
                <a:ea typeface="Times New Roman"/>
                <a:cs typeface="Times New Roman"/>
              </a:rPr>
              <a:t> = [&amp;]()</a:t>
            </a:r>
            <a:endParaRPr lang="en-US" sz="2000" dirty="0">
              <a:ea typeface="Calibri"/>
              <a:cs typeface="Times New Roman"/>
            </a:endParaRPr>
          </a:p>
          <a:p>
            <a:r>
              <a:rPr lang="en-US" dirty="0">
                <a:solidFill>
                  <a:srgbClr val="000000"/>
                </a:solidFill>
                <a:latin typeface="Consolas"/>
                <a:ea typeface="Times New Roman"/>
                <a:cs typeface="Times New Roman"/>
              </a:rPr>
              <a:t>    {a1++; a2</a:t>
            </a:r>
            <a:r>
              <a:rPr lang="en-US" dirty="0" smtClean="0">
                <a:solidFill>
                  <a:srgbClr val="000000"/>
                </a:solidFill>
                <a:latin typeface="Consolas"/>
                <a:ea typeface="Times New Roman"/>
                <a:cs typeface="Times New Roman"/>
              </a:rPr>
              <a:t>++;</a:t>
            </a:r>
            <a:r>
              <a:rPr lang="en-US" dirty="0" smtClean="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todas</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las</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capturadas</a:t>
            </a:r>
            <a:r>
              <a:rPr lang="en-US" dirty="0">
                <a:solidFill>
                  <a:srgbClr val="008000"/>
                </a:solidFill>
                <a:latin typeface="Consolas"/>
                <a:ea typeface="Times New Roman"/>
                <a:cs typeface="Times New Roman"/>
              </a:rPr>
              <a:t> son </a:t>
            </a:r>
            <a:r>
              <a:rPr lang="en-US" dirty="0" err="1">
                <a:solidFill>
                  <a:srgbClr val="008000"/>
                </a:solidFill>
                <a:latin typeface="Consolas"/>
                <a:ea typeface="Times New Roman"/>
                <a:cs typeface="Times New Roman"/>
              </a:rPr>
              <a:t>por</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referencia</a:t>
            </a:r>
            <a:r>
              <a:rPr lang="en-US" dirty="0">
                <a:solidFill>
                  <a:srgbClr val="008000"/>
                </a:solidFill>
                <a:latin typeface="Consolas"/>
                <a:ea typeface="Times New Roman"/>
                <a:cs typeface="Times New Roman"/>
              </a:rPr>
              <a:t>*/</a:t>
            </a:r>
            <a:r>
              <a:rPr lang="en-US" dirty="0" smtClean="0">
                <a:solidFill>
                  <a:srgbClr val="000000"/>
                </a:solidFill>
                <a:latin typeface="Consolas"/>
                <a:ea typeface="Times New Roman"/>
                <a:cs typeface="Times New Roman"/>
              </a:rPr>
              <a:t>};</a:t>
            </a:r>
            <a:endParaRPr lang="en-US" dirty="0">
              <a:solidFill>
                <a:srgbClr val="000000"/>
              </a:solidFill>
              <a:latin typeface="Consolas"/>
              <a:ea typeface="Times New Roman"/>
              <a:cs typeface="Times New Roman"/>
            </a:endParaRPr>
          </a:p>
        </p:txBody>
      </p:sp>
    </p:spTree>
    <p:extLst>
      <p:ext uri="{BB962C8B-B14F-4D97-AF65-F5344CB8AC3E}">
        <p14:creationId xmlns:p14="http://schemas.microsoft.com/office/powerpoint/2010/main" val="673154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685800" y="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a:t>
            </a:r>
            <a:r>
              <a:rPr lang="es-ES" dirty="0" err="1" smtClean="0"/>
              <a:t>Cúal</a:t>
            </a:r>
            <a:r>
              <a:rPr lang="es-ES" dirty="0" smtClean="0"/>
              <a:t> es la sintaxis de las expresiones lambda en C++?</a:t>
            </a:r>
            <a:endParaRPr lang="en-US" dirty="0"/>
          </a:p>
        </p:txBody>
      </p:sp>
      <p:sp>
        <p:nvSpPr>
          <p:cNvPr id="5" name="4 CuadroTexto"/>
          <p:cNvSpPr txBox="1"/>
          <p:nvPr/>
        </p:nvSpPr>
        <p:spPr>
          <a:xfrm>
            <a:off x="381000" y="1434338"/>
            <a:ext cx="8610600" cy="2246769"/>
          </a:xfrm>
          <a:prstGeom prst="rect">
            <a:avLst/>
          </a:prstGeom>
          <a:noFill/>
        </p:spPr>
        <p:txBody>
          <a:bodyPr wrap="square" rtlCol="0">
            <a:spAutoFit/>
          </a:bodyPr>
          <a:lstStyle/>
          <a:p>
            <a:pPr marL="457200" indent="-457200">
              <a:buAutoNum type="arabicPeriod"/>
            </a:pPr>
            <a:r>
              <a:rPr lang="en-US" sz="2000" dirty="0" smtClean="0">
                <a:solidFill>
                  <a:srgbClr val="000000"/>
                </a:solidFill>
                <a:latin typeface="Consolas"/>
                <a:ea typeface="Times New Roman"/>
                <a:cs typeface="Times New Roman"/>
              </a:rPr>
              <a:t>[] </a:t>
            </a:r>
            <a:r>
              <a:rPr lang="en-US" sz="2000" b="1" i="1" dirty="0" smtClean="0"/>
              <a:t>capture clause</a:t>
            </a:r>
          </a:p>
          <a:p>
            <a:endParaRPr lang="en-US" sz="2000" dirty="0" smtClean="0">
              <a:solidFill>
                <a:srgbClr val="000000"/>
              </a:solidFill>
              <a:latin typeface="Consolas"/>
              <a:ea typeface="Times New Roman"/>
              <a:cs typeface="Times New Roman"/>
            </a:endParaRPr>
          </a:p>
          <a:p>
            <a:r>
              <a:rPr lang="en-US" sz="2000" dirty="0" err="1"/>
              <a:t>Generalizando</a:t>
            </a:r>
            <a:r>
              <a:rPr lang="en-US" sz="2000" dirty="0"/>
              <a:t> y </a:t>
            </a:r>
            <a:r>
              <a:rPr lang="en-US" sz="2000" dirty="0" err="1"/>
              <a:t>especificando</a:t>
            </a:r>
            <a:r>
              <a:rPr lang="en-US" sz="2000" dirty="0" smtClean="0"/>
              <a:t>:</a:t>
            </a:r>
            <a:endParaRPr lang="en-US" sz="2000" dirty="0" smtClean="0">
              <a:solidFill>
                <a:srgbClr val="000000"/>
              </a:solidFill>
              <a:latin typeface="Consolas"/>
              <a:ea typeface="Times New Roman"/>
              <a:cs typeface="Times New Roman"/>
            </a:endParaRPr>
          </a:p>
          <a:p>
            <a:r>
              <a:rPr lang="en-US" sz="2000" b="1" dirty="0" smtClean="0"/>
              <a:t>[= , &lt;</a:t>
            </a:r>
            <a:r>
              <a:rPr lang="en-US" sz="2000" b="1" dirty="0"/>
              <a:t>variables </a:t>
            </a:r>
            <a:r>
              <a:rPr lang="en-US" sz="2000" b="1" dirty="0" err="1"/>
              <a:t>capturadas</a:t>
            </a:r>
            <a:r>
              <a:rPr lang="en-US" sz="2000" b="1" dirty="0"/>
              <a:t> </a:t>
            </a:r>
            <a:r>
              <a:rPr lang="en-US" sz="2000" b="1" dirty="0" err="1"/>
              <a:t>por</a:t>
            </a:r>
            <a:r>
              <a:rPr lang="en-US" sz="2000" b="1" dirty="0"/>
              <a:t> </a:t>
            </a:r>
            <a:r>
              <a:rPr lang="en-US" sz="2000" b="1" dirty="0" err="1" smtClean="0"/>
              <a:t>referencia</a:t>
            </a:r>
            <a:r>
              <a:rPr lang="en-US" sz="2000" b="1" dirty="0" smtClean="0"/>
              <a:t>&gt;]</a:t>
            </a:r>
            <a:r>
              <a:rPr lang="en-US" sz="2000" dirty="0" smtClean="0"/>
              <a:t>: </a:t>
            </a:r>
            <a:r>
              <a:rPr lang="en-US" sz="2000" dirty="0" err="1"/>
              <a:t>Todas</a:t>
            </a:r>
            <a:r>
              <a:rPr lang="en-US" sz="2000" dirty="0"/>
              <a:t> </a:t>
            </a:r>
            <a:r>
              <a:rPr lang="en-US" sz="2000" dirty="0" err="1"/>
              <a:t>las</a:t>
            </a:r>
            <a:r>
              <a:rPr lang="en-US" sz="2000" dirty="0"/>
              <a:t> variables </a:t>
            </a:r>
            <a:r>
              <a:rPr lang="en-US" sz="2000" dirty="0" err="1"/>
              <a:t>excepto</a:t>
            </a:r>
            <a:r>
              <a:rPr lang="en-US" sz="2000" dirty="0"/>
              <a:t> </a:t>
            </a:r>
            <a:r>
              <a:rPr lang="en-US" sz="2000" dirty="0" err="1"/>
              <a:t>las</a:t>
            </a:r>
            <a:r>
              <a:rPr lang="en-US" sz="2000" dirty="0"/>
              <a:t> </a:t>
            </a:r>
            <a:r>
              <a:rPr lang="en-US" sz="2000" dirty="0" err="1"/>
              <a:t>que</a:t>
            </a:r>
            <a:r>
              <a:rPr lang="en-US" sz="2000" dirty="0"/>
              <a:t> </a:t>
            </a:r>
            <a:r>
              <a:rPr lang="en-US" sz="2000" dirty="0" err="1" smtClean="0"/>
              <a:t>están</a:t>
            </a:r>
            <a:r>
              <a:rPr lang="en-US" sz="2000" dirty="0" smtClean="0"/>
              <a:t> </a:t>
            </a:r>
            <a:r>
              <a:rPr lang="en-US" sz="2000" dirty="0" err="1"/>
              <a:t>expl</a:t>
            </a:r>
            <a:r>
              <a:rPr lang="es-ES" sz="2000" dirty="0"/>
              <a:t>í</a:t>
            </a:r>
            <a:r>
              <a:rPr lang="en-US" sz="2000" dirty="0" err="1"/>
              <a:t>citamente</a:t>
            </a:r>
            <a:r>
              <a:rPr lang="en-US" sz="2000" dirty="0"/>
              <a:t> </a:t>
            </a:r>
            <a:r>
              <a:rPr lang="en-US" sz="2000" dirty="0" err="1"/>
              <a:t>declaradas</a:t>
            </a:r>
            <a:r>
              <a:rPr lang="en-US" sz="2000" dirty="0"/>
              <a:t> </a:t>
            </a:r>
            <a:r>
              <a:rPr lang="en-US" sz="2000" dirty="0" err="1" smtClean="0"/>
              <a:t>serán</a:t>
            </a:r>
            <a:r>
              <a:rPr lang="en-US" sz="2000" dirty="0" smtClean="0"/>
              <a:t> </a:t>
            </a:r>
            <a:r>
              <a:rPr lang="en-US" sz="2000" dirty="0" err="1"/>
              <a:t>capturadas</a:t>
            </a:r>
            <a:r>
              <a:rPr lang="en-US" sz="2000" dirty="0"/>
              <a:t> </a:t>
            </a:r>
            <a:r>
              <a:rPr lang="en-US" sz="2000" dirty="0" err="1"/>
              <a:t>por</a:t>
            </a:r>
            <a:r>
              <a:rPr lang="en-US" sz="2000" dirty="0"/>
              <a:t> </a:t>
            </a:r>
            <a:r>
              <a:rPr lang="en-US" sz="2000" dirty="0" smtClean="0"/>
              <a:t>valor.</a:t>
            </a:r>
            <a:endParaRPr lang="en-US" sz="2000" dirty="0"/>
          </a:p>
          <a:p>
            <a:endParaRPr lang="en-US" sz="2000" dirty="0" smtClean="0"/>
          </a:p>
          <a:p>
            <a:r>
              <a:rPr lang="en-US" sz="2000" dirty="0" err="1" smtClean="0"/>
              <a:t>Ejemplo</a:t>
            </a:r>
            <a:r>
              <a:rPr lang="en-US" sz="2000" dirty="0" smtClean="0"/>
              <a:t>:</a:t>
            </a:r>
            <a:endParaRPr lang="en-US" sz="2000" dirty="0"/>
          </a:p>
        </p:txBody>
      </p:sp>
      <p:sp>
        <p:nvSpPr>
          <p:cNvPr id="6" name="5 Rectángulo"/>
          <p:cNvSpPr/>
          <p:nvPr/>
        </p:nvSpPr>
        <p:spPr>
          <a:xfrm>
            <a:off x="381000" y="4064675"/>
            <a:ext cx="8305800" cy="2031325"/>
          </a:xfrm>
          <a:prstGeom prst="rect">
            <a:avLst/>
          </a:prstGeom>
          <a:solidFill>
            <a:schemeClr val="bg1">
              <a:lumMod val="95000"/>
            </a:schemeClr>
          </a:solidFill>
          <a:ln>
            <a:solidFill>
              <a:schemeClr val="tx1"/>
            </a:solidFill>
          </a:ln>
        </p:spPr>
        <p:txBody>
          <a:bodyPr wrap="square">
            <a:spAutoFit/>
          </a:bodyPr>
          <a:lstStyle/>
          <a:p>
            <a:r>
              <a:rPr lang="en-US" dirty="0" err="1">
                <a:solidFill>
                  <a:srgbClr val="0000FF"/>
                </a:solidFill>
                <a:latin typeface="Consolas"/>
                <a:ea typeface="Times New Roman"/>
                <a:cs typeface="Times New Roman"/>
              </a:rPr>
              <a:t>int</a:t>
            </a:r>
            <a:r>
              <a:rPr lang="en-US" dirty="0">
                <a:solidFill>
                  <a:srgbClr val="000000"/>
                </a:solidFill>
                <a:latin typeface="Consolas"/>
                <a:ea typeface="Times New Roman"/>
                <a:cs typeface="Times New Roman"/>
              </a:rPr>
              <a:t> a1 = 1, a2 = 2;</a:t>
            </a:r>
            <a:endParaRPr lang="en-US" dirty="0"/>
          </a:p>
          <a:p>
            <a:endParaRPr lang="en-US" dirty="0">
              <a:solidFill>
                <a:srgbClr val="0000FF"/>
              </a:solidFill>
              <a:latin typeface="Consolas"/>
              <a:ea typeface="Times New Roman"/>
              <a:cs typeface="Times New Roman"/>
            </a:endParaRPr>
          </a:p>
          <a:p>
            <a:r>
              <a:rPr lang="en-US" dirty="0">
                <a:solidFill>
                  <a:srgbClr val="0000FF"/>
                </a:solidFill>
                <a:latin typeface="Consolas"/>
                <a:ea typeface="Times New Roman"/>
                <a:cs typeface="Times New Roman"/>
              </a:rPr>
              <a:t>auto</a:t>
            </a:r>
            <a:r>
              <a:rPr lang="en-US" dirty="0">
                <a:solidFill>
                  <a:srgbClr val="000000"/>
                </a:solidFill>
                <a:latin typeface="Consolas"/>
                <a:ea typeface="Times New Roman"/>
                <a:cs typeface="Times New Roman"/>
              </a:rPr>
              <a:t> </a:t>
            </a:r>
            <a:r>
              <a:rPr lang="en-US" dirty="0" err="1">
                <a:solidFill>
                  <a:srgbClr val="000000"/>
                </a:solidFill>
                <a:latin typeface="Consolas"/>
                <a:ea typeface="Times New Roman"/>
                <a:cs typeface="Times New Roman"/>
              </a:rPr>
              <a:t>func</a:t>
            </a:r>
            <a:r>
              <a:rPr lang="en-US" dirty="0">
                <a:solidFill>
                  <a:srgbClr val="000000"/>
                </a:solidFill>
                <a:latin typeface="Consolas"/>
                <a:ea typeface="Times New Roman"/>
                <a:cs typeface="Times New Roman"/>
              </a:rPr>
              <a:t> = [=,&amp;a1]()</a:t>
            </a:r>
            <a:endParaRPr lang="en-US" sz="2000" dirty="0">
              <a:ea typeface="Calibri"/>
              <a:cs typeface="Times New Roman"/>
            </a:endParaRPr>
          </a:p>
          <a:p>
            <a:r>
              <a:rPr lang="en-US" dirty="0">
                <a:solidFill>
                  <a:srgbClr val="000000"/>
                </a:solidFill>
                <a:latin typeface="Consolas"/>
                <a:ea typeface="Times New Roman"/>
                <a:cs typeface="Times New Roman"/>
              </a:rPr>
              <a:t>    {a1++; a2</a:t>
            </a:r>
            <a:r>
              <a:rPr lang="en-US" dirty="0" smtClean="0">
                <a:solidFill>
                  <a:srgbClr val="000000"/>
                </a:solidFill>
                <a:latin typeface="Consolas"/>
                <a:ea typeface="Times New Roman"/>
                <a:cs typeface="Times New Roman"/>
              </a:rPr>
              <a:t>++;</a:t>
            </a:r>
            <a:r>
              <a:rPr lang="en-US" dirty="0" smtClean="0">
                <a:solidFill>
                  <a:srgbClr val="008000"/>
                </a:solidFill>
                <a:latin typeface="Consolas"/>
                <a:ea typeface="Times New Roman"/>
                <a:cs typeface="Times New Roman"/>
              </a:rPr>
              <a:t>/* </a:t>
            </a:r>
            <a:r>
              <a:rPr lang="en-US" dirty="0">
                <a:solidFill>
                  <a:srgbClr val="008000"/>
                </a:solidFill>
                <a:latin typeface="Consolas"/>
                <a:ea typeface="Times New Roman"/>
                <a:cs typeface="Times New Roman"/>
              </a:rPr>
              <a:t>a1 </a:t>
            </a:r>
            <a:r>
              <a:rPr lang="en-US" dirty="0" err="1">
                <a:solidFill>
                  <a:srgbClr val="008000"/>
                </a:solidFill>
                <a:latin typeface="Consolas"/>
                <a:ea typeface="Times New Roman"/>
                <a:cs typeface="Times New Roman"/>
              </a:rPr>
              <a:t>por</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referencia</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las</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otras</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por</a:t>
            </a:r>
            <a:r>
              <a:rPr lang="en-US" dirty="0">
                <a:solidFill>
                  <a:srgbClr val="008000"/>
                </a:solidFill>
                <a:latin typeface="Consolas"/>
                <a:ea typeface="Times New Roman"/>
                <a:cs typeface="Times New Roman"/>
              </a:rPr>
              <a:t> </a:t>
            </a:r>
            <a:r>
              <a:rPr lang="en-US" dirty="0" smtClean="0">
                <a:solidFill>
                  <a:srgbClr val="008000"/>
                </a:solidFill>
                <a:latin typeface="Consolas"/>
                <a:ea typeface="Times New Roman"/>
                <a:cs typeface="Times New Roman"/>
              </a:rPr>
              <a:t>valor</a:t>
            </a:r>
            <a:r>
              <a:rPr lang="en-US" dirty="0">
                <a:solidFill>
                  <a:srgbClr val="008000"/>
                </a:solidFill>
                <a:latin typeface="Consolas"/>
                <a:ea typeface="Times New Roman"/>
                <a:cs typeface="Times New Roman"/>
              </a:rPr>
              <a:t>*/</a:t>
            </a:r>
            <a:r>
              <a:rPr lang="en-US" dirty="0" smtClean="0">
                <a:solidFill>
                  <a:srgbClr val="000000"/>
                </a:solidFill>
                <a:latin typeface="Consolas"/>
                <a:ea typeface="Times New Roman"/>
                <a:cs typeface="Times New Roman"/>
              </a:rPr>
              <a:t>};</a:t>
            </a:r>
            <a:endParaRPr lang="en-US" sz="2000" dirty="0">
              <a:ea typeface="Calibri"/>
              <a:cs typeface="Times New Roman"/>
            </a:endParaRPr>
          </a:p>
          <a:p>
            <a:r>
              <a:rPr lang="en-US" dirty="0"/>
              <a:t> </a:t>
            </a:r>
          </a:p>
          <a:p>
            <a:r>
              <a:rPr lang="en-US" dirty="0">
                <a:solidFill>
                  <a:srgbClr val="0000FF"/>
                </a:solidFill>
                <a:latin typeface="Consolas"/>
                <a:ea typeface="Times New Roman"/>
                <a:cs typeface="Times New Roman"/>
              </a:rPr>
              <a:t>auto</a:t>
            </a:r>
            <a:r>
              <a:rPr lang="en-US" dirty="0">
                <a:solidFill>
                  <a:srgbClr val="000000"/>
                </a:solidFill>
                <a:latin typeface="Consolas"/>
                <a:ea typeface="Times New Roman"/>
                <a:cs typeface="Times New Roman"/>
              </a:rPr>
              <a:t> </a:t>
            </a:r>
            <a:r>
              <a:rPr lang="en-US" dirty="0" err="1">
                <a:solidFill>
                  <a:srgbClr val="000000"/>
                </a:solidFill>
                <a:latin typeface="Consolas"/>
                <a:ea typeface="Times New Roman"/>
                <a:cs typeface="Times New Roman"/>
              </a:rPr>
              <a:t>func</a:t>
            </a:r>
            <a:r>
              <a:rPr lang="en-US" dirty="0">
                <a:solidFill>
                  <a:srgbClr val="000000"/>
                </a:solidFill>
                <a:latin typeface="Consolas"/>
                <a:ea typeface="Times New Roman"/>
                <a:cs typeface="Times New Roman"/>
              </a:rPr>
              <a:t> = [=]()</a:t>
            </a:r>
            <a:endParaRPr lang="en-US" sz="2000" dirty="0">
              <a:ea typeface="Calibri"/>
              <a:cs typeface="Times New Roman"/>
            </a:endParaRPr>
          </a:p>
          <a:p>
            <a:r>
              <a:rPr lang="en-US" dirty="0">
                <a:solidFill>
                  <a:srgbClr val="000000"/>
                </a:solidFill>
                <a:latin typeface="Consolas"/>
                <a:ea typeface="Times New Roman"/>
                <a:cs typeface="Times New Roman"/>
              </a:rPr>
              <a:t>    {a1++; a2++; </a:t>
            </a:r>
            <a:r>
              <a:rPr lang="en-US" dirty="0" smtClean="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todas</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las</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capturadas</a:t>
            </a:r>
            <a:r>
              <a:rPr lang="en-US" dirty="0">
                <a:solidFill>
                  <a:srgbClr val="008000"/>
                </a:solidFill>
                <a:latin typeface="Consolas"/>
                <a:ea typeface="Times New Roman"/>
                <a:cs typeface="Times New Roman"/>
              </a:rPr>
              <a:t> son </a:t>
            </a:r>
            <a:r>
              <a:rPr lang="en-US" dirty="0" err="1">
                <a:solidFill>
                  <a:srgbClr val="008000"/>
                </a:solidFill>
                <a:latin typeface="Consolas"/>
                <a:ea typeface="Times New Roman"/>
                <a:cs typeface="Times New Roman"/>
              </a:rPr>
              <a:t>por</a:t>
            </a:r>
            <a:r>
              <a:rPr lang="en-US" dirty="0">
                <a:solidFill>
                  <a:srgbClr val="008000"/>
                </a:solidFill>
                <a:latin typeface="Consolas"/>
                <a:ea typeface="Times New Roman"/>
                <a:cs typeface="Times New Roman"/>
              </a:rPr>
              <a:t> valor*/</a:t>
            </a:r>
            <a:r>
              <a:rPr lang="en-US" dirty="0" smtClean="0">
                <a:solidFill>
                  <a:srgbClr val="000000"/>
                </a:solidFill>
                <a:latin typeface="Consolas"/>
                <a:ea typeface="Times New Roman"/>
                <a:cs typeface="Times New Roman"/>
              </a:rPr>
              <a:t>};</a:t>
            </a:r>
            <a:endParaRPr lang="en-US" sz="2000" dirty="0">
              <a:ea typeface="Calibri"/>
              <a:cs typeface="Times New Roman"/>
            </a:endParaRPr>
          </a:p>
        </p:txBody>
      </p:sp>
    </p:spTree>
    <p:extLst>
      <p:ext uri="{BB962C8B-B14F-4D97-AF65-F5344CB8AC3E}">
        <p14:creationId xmlns:p14="http://schemas.microsoft.com/office/powerpoint/2010/main" val="3501021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685800" y="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a:t>
            </a:r>
            <a:r>
              <a:rPr lang="es-ES" dirty="0" err="1" smtClean="0"/>
              <a:t>Cúal</a:t>
            </a:r>
            <a:r>
              <a:rPr lang="es-ES" dirty="0" smtClean="0"/>
              <a:t> es la sintaxis de las expresiones lambda en C++?</a:t>
            </a:r>
            <a:endParaRPr lang="en-US" dirty="0"/>
          </a:p>
        </p:txBody>
      </p:sp>
      <p:sp>
        <p:nvSpPr>
          <p:cNvPr id="5" name="4 Rectángulo"/>
          <p:cNvSpPr/>
          <p:nvPr/>
        </p:nvSpPr>
        <p:spPr>
          <a:xfrm>
            <a:off x="429768" y="1567934"/>
            <a:ext cx="8333232" cy="3170099"/>
          </a:xfrm>
          <a:prstGeom prst="rect">
            <a:avLst/>
          </a:prstGeom>
        </p:spPr>
        <p:txBody>
          <a:bodyPr wrap="square">
            <a:spAutoFit/>
          </a:bodyPr>
          <a:lstStyle/>
          <a:p>
            <a:pPr marL="342900" indent="-342900">
              <a:buAutoNum type="arabicPeriod" startAt="2"/>
            </a:pPr>
            <a:r>
              <a:rPr lang="en-US" sz="2000" dirty="0" smtClean="0">
                <a:solidFill>
                  <a:srgbClr val="000000"/>
                </a:solidFill>
                <a:latin typeface="Consolas"/>
                <a:ea typeface="Times New Roman"/>
                <a:cs typeface="Times New Roman"/>
              </a:rPr>
              <a:t>() </a:t>
            </a:r>
            <a:r>
              <a:rPr lang="en-US" sz="2000" b="1" i="1" dirty="0"/>
              <a:t>parameter list </a:t>
            </a:r>
            <a:r>
              <a:rPr lang="en-US" sz="2000" dirty="0"/>
              <a:t>(</a:t>
            </a:r>
            <a:r>
              <a:rPr lang="en-US" sz="2000" dirty="0" err="1" smtClean="0"/>
              <a:t>opcional</a:t>
            </a:r>
            <a:r>
              <a:rPr lang="en-US" sz="2000" dirty="0" smtClean="0"/>
              <a:t> </a:t>
            </a:r>
            <a:r>
              <a:rPr lang="en-US" sz="2000" dirty="0" err="1" smtClean="0"/>
              <a:t>si</a:t>
            </a:r>
            <a:r>
              <a:rPr lang="en-US" sz="2000" dirty="0" smtClean="0"/>
              <a:t> no se pone </a:t>
            </a:r>
            <a:r>
              <a:rPr lang="en-US" sz="2000" b="1" i="1" dirty="0" smtClean="0"/>
              <a:t>mutable </a:t>
            </a:r>
            <a:r>
              <a:rPr lang="en-US" sz="2000" dirty="0" smtClean="0"/>
              <a:t> o </a:t>
            </a:r>
            <a:r>
              <a:rPr lang="en-US" sz="2000" b="1" i="1" dirty="0" smtClean="0"/>
              <a:t>throw</a:t>
            </a:r>
            <a:r>
              <a:rPr lang="en-US" sz="2000" dirty="0" smtClean="0"/>
              <a:t>)</a:t>
            </a:r>
          </a:p>
          <a:p>
            <a:endParaRPr lang="en-US" sz="2000" b="1" i="1" dirty="0"/>
          </a:p>
          <a:p>
            <a:r>
              <a:rPr lang="en-US" sz="2000" dirty="0" err="1" smtClean="0"/>
              <a:t>Igual</a:t>
            </a:r>
            <a:r>
              <a:rPr lang="en-US" sz="2000" dirty="0" smtClean="0"/>
              <a:t> </a:t>
            </a:r>
            <a:r>
              <a:rPr lang="en-US" sz="2000" dirty="0" err="1" smtClean="0"/>
              <a:t>que</a:t>
            </a:r>
            <a:r>
              <a:rPr lang="en-US" sz="2000" dirty="0" smtClean="0"/>
              <a:t> los </a:t>
            </a:r>
            <a:r>
              <a:rPr lang="en-US" sz="2000" dirty="0" err="1" smtClean="0"/>
              <a:t>parámetros</a:t>
            </a:r>
            <a:r>
              <a:rPr lang="en-US" sz="2000" dirty="0" smtClean="0"/>
              <a:t> de </a:t>
            </a:r>
            <a:r>
              <a:rPr lang="en-US" sz="2000" dirty="0" err="1" smtClean="0"/>
              <a:t>una</a:t>
            </a:r>
            <a:r>
              <a:rPr lang="en-US" sz="2000" dirty="0" smtClean="0"/>
              <a:t> </a:t>
            </a:r>
            <a:r>
              <a:rPr lang="en-US" sz="2000" dirty="0" err="1" smtClean="0"/>
              <a:t>funci</a:t>
            </a:r>
            <a:r>
              <a:rPr lang="es-ES" sz="2000" dirty="0" smtClean="0"/>
              <a:t>ó</a:t>
            </a:r>
            <a:r>
              <a:rPr lang="en-US" sz="2000" dirty="0" smtClean="0"/>
              <a:t>n normal</a:t>
            </a:r>
          </a:p>
          <a:p>
            <a:endParaRPr lang="en-US" sz="2000" dirty="0" smtClean="0"/>
          </a:p>
          <a:p>
            <a:r>
              <a:rPr lang="en-US" sz="2000" dirty="0" smtClean="0"/>
              <a:t>3. </a:t>
            </a:r>
            <a:r>
              <a:rPr lang="en-US" sz="2000" b="1" dirty="0" smtClean="0"/>
              <a:t>  </a:t>
            </a:r>
            <a:r>
              <a:rPr lang="en-US" sz="2000" dirty="0" smtClean="0">
                <a:solidFill>
                  <a:srgbClr val="0000FF"/>
                </a:solidFill>
                <a:latin typeface="Consolas"/>
                <a:ea typeface="Times New Roman"/>
                <a:cs typeface="Times New Roman"/>
              </a:rPr>
              <a:t>mutable</a:t>
            </a:r>
            <a:r>
              <a:rPr lang="en-US" sz="2000" b="1" dirty="0" smtClean="0"/>
              <a:t>  </a:t>
            </a:r>
            <a:r>
              <a:rPr lang="en-US" sz="2000" b="1" i="1" dirty="0" err="1" smtClean="0"/>
              <a:t>mutable</a:t>
            </a:r>
            <a:r>
              <a:rPr lang="en-US" sz="2000" b="1" i="1" dirty="0" smtClean="0"/>
              <a:t> </a:t>
            </a:r>
            <a:r>
              <a:rPr lang="en-US" sz="2000" b="1" i="1" dirty="0"/>
              <a:t>specification </a:t>
            </a:r>
            <a:r>
              <a:rPr lang="en-US" sz="2000" dirty="0"/>
              <a:t>(</a:t>
            </a:r>
            <a:r>
              <a:rPr lang="en-US" sz="2000" dirty="0" err="1"/>
              <a:t>opcional</a:t>
            </a:r>
            <a:r>
              <a:rPr lang="en-US" sz="2000" dirty="0" smtClean="0"/>
              <a:t>)</a:t>
            </a:r>
          </a:p>
          <a:p>
            <a:endParaRPr lang="es-ES" sz="2000" dirty="0" smtClean="0"/>
          </a:p>
          <a:p>
            <a:r>
              <a:rPr lang="es-ES" sz="2000" dirty="0" smtClean="0"/>
              <a:t>Especifica si los llamados a la expresión lambda pueden modificar las variables capturadas por valor en el ámbito de la expresión.</a:t>
            </a:r>
          </a:p>
          <a:p>
            <a:endParaRPr lang="es-ES" sz="2000" dirty="0"/>
          </a:p>
          <a:p>
            <a:r>
              <a:rPr lang="es-ES" sz="2000" dirty="0" smtClean="0"/>
              <a:t>Ejemplo:</a:t>
            </a:r>
            <a:endParaRPr lang="en-US" sz="2000" dirty="0"/>
          </a:p>
        </p:txBody>
      </p:sp>
      <p:sp>
        <p:nvSpPr>
          <p:cNvPr id="6" name="5 Rectángulo"/>
          <p:cNvSpPr/>
          <p:nvPr/>
        </p:nvSpPr>
        <p:spPr>
          <a:xfrm>
            <a:off x="429768" y="4876800"/>
            <a:ext cx="8333232" cy="1785104"/>
          </a:xfrm>
          <a:prstGeom prst="rect">
            <a:avLst/>
          </a:prstGeom>
          <a:solidFill>
            <a:schemeClr val="bg1">
              <a:lumMod val="95000"/>
            </a:schemeClr>
          </a:solidFill>
          <a:ln>
            <a:solidFill>
              <a:schemeClr val="tx1"/>
            </a:solidFill>
          </a:ln>
        </p:spPr>
        <p:txBody>
          <a:bodyPr wrap="square">
            <a:spAutoFit/>
          </a:bodyPr>
          <a:lstStyle/>
          <a:p>
            <a:r>
              <a:rPr lang="en-US" dirty="0" err="1">
                <a:solidFill>
                  <a:srgbClr val="0000FF"/>
                </a:solidFill>
                <a:latin typeface="Consolas"/>
                <a:ea typeface="Times New Roman"/>
                <a:cs typeface="Times New Roman"/>
              </a:rPr>
              <a:t>int</a:t>
            </a:r>
            <a:r>
              <a:rPr lang="en-US" dirty="0">
                <a:solidFill>
                  <a:srgbClr val="000000"/>
                </a:solidFill>
                <a:latin typeface="Consolas"/>
                <a:ea typeface="Times New Roman"/>
                <a:cs typeface="Times New Roman"/>
              </a:rPr>
              <a:t> a1 = 0;</a:t>
            </a:r>
            <a:endParaRPr lang="en-US" dirty="0"/>
          </a:p>
          <a:p>
            <a:endParaRPr lang="en-US" dirty="0">
              <a:solidFill>
                <a:srgbClr val="0000FF"/>
              </a:solidFill>
              <a:latin typeface="Consolas"/>
              <a:ea typeface="Times New Roman"/>
              <a:cs typeface="Times New Roman"/>
            </a:endParaRPr>
          </a:p>
          <a:p>
            <a:r>
              <a:rPr lang="en-US" dirty="0">
                <a:solidFill>
                  <a:srgbClr val="0000FF"/>
                </a:solidFill>
                <a:latin typeface="Consolas"/>
                <a:ea typeface="Times New Roman"/>
                <a:cs typeface="Times New Roman"/>
              </a:rPr>
              <a:t>auto</a:t>
            </a:r>
            <a:r>
              <a:rPr lang="en-US" dirty="0">
                <a:solidFill>
                  <a:srgbClr val="000000"/>
                </a:solidFill>
                <a:latin typeface="Consolas"/>
                <a:ea typeface="Times New Roman"/>
                <a:cs typeface="Times New Roman"/>
              </a:rPr>
              <a:t> </a:t>
            </a:r>
            <a:r>
              <a:rPr lang="en-US" dirty="0" err="1">
                <a:solidFill>
                  <a:srgbClr val="000000"/>
                </a:solidFill>
                <a:latin typeface="Consolas"/>
                <a:ea typeface="Times New Roman"/>
                <a:cs typeface="Times New Roman"/>
              </a:rPr>
              <a:t>func</a:t>
            </a:r>
            <a:r>
              <a:rPr lang="en-US" dirty="0">
                <a:solidFill>
                  <a:srgbClr val="000000"/>
                </a:solidFill>
                <a:latin typeface="Consolas"/>
                <a:ea typeface="Times New Roman"/>
                <a:cs typeface="Times New Roman"/>
              </a:rPr>
              <a:t> = [a1]()</a:t>
            </a:r>
            <a:r>
              <a:rPr lang="en-US" sz="2000" dirty="0">
                <a:solidFill>
                  <a:srgbClr val="0000FF"/>
                </a:solidFill>
                <a:latin typeface="Consolas"/>
                <a:ea typeface="Times New Roman"/>
                <a:cs typeface="Times New Roman"/>
              </a:rPr>
              <a:t> mutable</a:t>
            </a:r>
            <a:endParaRPr lang="en-US" sz="2000" dirty="0">
              <a:ea typeface="Calibri"/>
              <a:cs typeface="Times New Roman"/>
            </a:endParaRPr>
          </a:p>
          <a:p>
            <a:r>
              <a:rPr lang="en-US" dirty="0">
                <a:solidFill>
                  <a:srgbClr val="000000"/>
                </a:solidFill>
                <a:latin typeface="Consolas"/>
                <a:ea typeface="Times New Roman"/>
                <a:cs typeface="Times New Roman"/>
              </a:rPr>
              <a:t>    {a1++; </a:t>
            </a:r>
            <a:r>
              <a:rPr lang="en-US" dirty="0">
                <a:solidFill>
                  <a:srgbClr val="0000FF"/>
                </a:solidFill>
                <a:latin typeface="Consolas"/>
                <a:ea typeface="Times New Roman"/>
                <a:cs typeface="Times New Roman"/>
              </a:rPr>
              <a:t>return </a:t>
            </a:r>
            <a:r>
              <a:rPr lang="en-US" dirty="0">
                <a:latin typeface="Consolas"/>
                <a:ea typeface="Times New Roman"/>
                <a:cs typeface="Times New Roman"/>
              </a:rPr>
              <a:t>a1;</a:t>
            </a:r>
            <a:r>
              <a:rPr lang="en-US" dirty="0">
                <a:solidFill>
                  <a:srgbClr val="000000"/>
                </a:solidFill>
                <a:latin typeface="Consolas"/>
                <a:ea typeface="Times New Roman"/>
                <a:cs typeface="Times New Roman"/>
              </a:rPr>
              <a:t> </a:t>
            </a:r>
            <a:r>
              <a:rPr lang="en-US" dirty="0" smtClean="0">
                <a:solidFill>
                  <a:srgbClr val="008000"/>
                </a:solidFill>
                <a:latin typeface="Consolas"/>
                <a:ea typeface="Times New Roman"/>
                <a:cs typeface="Times New Roman"/>
              </a:rPr>
              <a:t>/* a1 </a:t>
            </a:r>
            <a:r>
              <a:rPr lang="en-US" dirty="0" err="1">
                <a:solidFill>
                  <a:srgbClr val="008000"/>
                </a:solidFill>
                <a:latin typeface="Consolas"/>
                <a:ea typeface="Times New Roman"/>
                <a:cs typeface="Times New Roman"/>
              </a:rPr>
              <a:t>por</a:t>
            </a:r>
            <a:r>
              <a:rPr lang="en-US" dirty="0">
                <a:solidFill>
                  <a:srgbClr val="008000"/>
                </a:solidFill>
                <a:latin typeface="Consolas"/>
                <a:ea typeface="Times New Roman"/>
                <a:cs typeface="Times New Roman"/>
              </a:rPr>
              <a:t> valor </a:t>
            </a:r>
            <a:r>
              <a:rPr lang="en-US" dirty="0" err="1">
                <a:solidFill>
                  <a:srgbClr val="008000"/>
                </a:solidFill>
                <a:latin typeface="Consolas"/>
                <a:ea typeface="Times New Roman"/>
                <a:cs typeface="Times New Roman"/>
              </a:rPr>
              <a:t>pero</a:t>
            </a:r>
            <a:r>
              <a:rPr lang="en-US" dirty="0">
                <a:solidFill>
                  <a:srgbClr val="008000"/>
                </a:solidFill>
                <a:latin typeface="Consolas"/>
                <a:ea typeface="Times New Roman"/>
                <a:cs typeface="Times New Roman"/>
              </a:rPr>
              <a:t> </a:t>
            </a:r>
            <a:r>
              <a:rPr lang="en-US" dirty="0" smtClean="0">
                <a:solidFill>
                  <a:srgbClr val="008000"/>
                </a:solidFill>
                <a:latin typeface="Consolas"/>
                <a:ea typeface="Times New Roman"/>
                <a:cs typeface="Times New Roman"/>
              </a:rPr>
              <a:t>mutable */</a:t>
            </a:r>
            <a:r>
              <a:rPr lang="en-US" dirty="0" smtClean="0">
                <a:solidFill>
                  <a:srgbClr val="000000"/>
                </a:solidFill>
                <a:latin typeface="Consolas"/>
                <a:ea typeface="Times New Roman"/>
                <a:cs typeface="Times New Roman"/>
              </a:rPr>
              <a:t>};</a:t>
            </a:r>
            <a:endParaRPr lang="en-US" sz="2000" dirty="0">
              <a:ea typeface="Calibri"/>
              <a:cs typeface="Times New Roman"/>
            </a:endParaRPr>
          </a:p>
          <a:p>
            <a:endParaRPr lang="en-US" dirty="0">
              <a:solidFill>
                <a:srgbClr val="000000"/>
              </a:solidFill>
              <a:latin typeface="Consolas"/>
              <a:ea typeface="Times New Roman"/>
              <a:cs typeface="Times New Roman"/>
            </a:endParaRPr>
          </a:p>
          <a:p>
            <a:r>
              <a:rPr lang="en-US" dirty="0" err="1" smtClean="0">
                <a:solidFill>
                  <a:srgbClr val="000000"/>
                </a:solidFill>
                <a:latin typeface="Consolas"/>
                <a:ea typeface="Times New Roman"/>
                <a:cs typeface="Times New Roman"/>
              </a:rPr>
              <a:t>cout</a:t>
            </a:r>
            <a:r>
              <a:rPr lang="en-US" dirty="0" smtClean="0">
                <a:solidFill>
                  <a:srgbClr val="000000"/>
                </a:solidFill>
                <a:latin typeface="Consolas"/>
                <a:ea typeface="Times New Roman"/>
                <a:cs typeface="Times New Roman"/>
              </a:rPr>
              <a:t> &lt;&lt;</a:t>
            </a:r>
            <a:r>
              <a:rPr lang="en-US" dirty="0" err="1" smtClean="0">
                <a:solidFill>
                  <a:srgbClr val="000000"/>
                </a:solidFill>
                <a:latin typeface="Consolas"/>
                <a:ea typeface="Times New Roman"/>
                <a:cs typeface="Times New Roman"/>
              </a:rPr>
              <a:t>func</a:t>
            </a:r>
            <a:r>
              <a:rPr lang="en-US" dirty="0" smtClean="0">
                <a:solidFill>
                  <a:srgbClr val="000000"/>
                </a:solidFill>
                <a:latin typeface="Consolas"/>
                <a:ea typeface="Times New Roman"/>
                <a:cs typeface="Times New Roman"/>
              </a:rPr>
              <a:t>(); </a:t>
            </a:r>
            <a:r>
              <a:rPr lang="en-US" dirty="0" err="1" smtClean="0">
                <a:solidFill>
                  <a:srgbClr val="000000"/>
                </a:solidFill>
                <a:latin typeface="Consolas"/>
                <a:ea typeface="Times New Roman"/>
                <a:cs typeface="Times New Roman"/>
              </a:rPr>
              <a:t>cout</a:t>
            </a:r>
            <a:r>
              <a:rPr lang="en-US" dirty="0" smtClean="0">
                <a:solidFill>
                  <a:srgbClr val="000000"/>
                </a:solidFill>
                <a:latin typeface="Consolas"/>
                <a:ea typeface="Times New Roman"/>
                <a:cs typeface="Times New Roman"/>
              </a:rPr>
              <a:t> &lt;&lt;</a:t>
            </a:r>
            <a:r>
              <a:rPr lang="en-US" dirty="0" err="1" smtClean="0">
                <a:solidFill>
                  <a:srgbClr val="000000"/>
                </a:solidFill>
                <a:latin typeface="Consolas"/>
                <a:ea typeface="Times New Roman"/>
                <a:cs typeface="Times New Roman"/>
              </a:rPr>
              <a:t>func</a:t>
            </a:r>
            <a:r>
              <a:rPr lang="en-US" dirty="0" smtClean="0">
                <a:solidFill>
                  <a:srgbClr val="000000"/>
                </a:solidFill>
                <a:latin typeface="Consolas"/>
                <a:ea typeface="Times New Roman"/>
                <a:cs typeface="Times New Roman"/>
              </a:rPr>
              <a:t>() &lt;&lt; a1 &lt;&lt; </a:t>
            </a:r>
            <a:r>
              <a:rPr lang="en-US" dirty="0" err="1" smtClean="0">
                <a:solidFill>
                  <a:srgbClr val="000000"/>
                </a:solidFill>
                <a:latin typeface="Consolas"/>
                <a:ea typeface="Times New Roman"/>
                <a:cs typeface="Times New Roman"/>
              </a:rPr>
              <a:t>endl</a:t>
            </a:r>
            <a:r>
              <a:rPr lang="en-US" dirty="0" smtClean="0">
                <a:solidFill>
                  <a:srgbClr val="000000"/>
                </a:solidFill>
                <a:latin typeface="Consolas"/>
                <a:ea typeface="Times New Roman"/>
                <a:cs typeface="Times New Roman"/>
              </a:rPr>
              <a:t>; </a:t>
            </a:r>
            <a:endParaRPr lang="en-US" u="sng" dirty="0"/>
          </a:p>
        </p:txBody>
      </p:sp>
      <p:sp>
        <p:nvSpPr>
          <p:cNvPr id="2" name="1 CuadroTexto"/>
          <p:cNvSpPr txBox="1"/>
          <p:nvPr/>
        </p:nvSpPr>
        <p:spPr>
          <a:xfrm>
            <a:off x="5839968" y="6248400"/>
            <a:ext cx="2694432" cy="369332"/>
          </a:xfrm>
          <a:prstGeom prst="rect">
            <a:avLst/>
          </a:prstGeom>
          <a:noFill/>
        </p:spPr>
        <p:txBody>
          <a:bodyPr wrap="square" rtlCol="0">
            <a:spAutoFit/>
          </a:bodyPr>
          <a:lstStyle/>
          <a:p>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imprime</a:t>
            </a:r>
            <a:r>
              <a:rPr lang="en-US" dirty="0">
                <a:solidFill>
                  <a:srgbClr val="008000"/>
                </a:solidFill>
                <a:latin typeface="Consolas"/>
                <a:ea typeface="Times New Roman"/>
                <a:cs typeface="Times New Roman"/>
              </a:rPr>
              <a:t> 1 , 2 y </a:t>
            </a:r>
            <a:r>
              <a:rPr lang="en-US" dirty="0" smtClean="0">
                <a:solidFill>
                  <a:srgbClr val="008000"/>
                </a:solidFill>
                <a:latin typeface="Consolas"/>
                <a:ea typeface="Times New Roman"/>
                <a:cs typeface="Times New Roman"/>
              </a:rPr>
              <a:t>0</a:t>
            </a:r>
            <a:endParaRPr lang="en-US" dirty="0"/>
          </a:p>
        </p:txBody>
      </p:sp>
    </p:spTree>
    <p:extLst>
      <p:ext uri="{BB962C8B-B14F-4D97-AF65-F5344CB8AC3E}">
        <p14:creationId xmlns:p14="http://schemas.microsoft.com/office/powerpoint/2010/main" val="394290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81000" y="1828800"/>
            <a:ext cx="8382000" cy="4093428"/>
          </a:xfrm>
          <a:prstGeom prst="rect">
            <a:avLst/>
          </a:prstGeom>
        </p:spPr>
        <p:txBody>
          <a:bodyPr wrap="square">
            <a:spAutoFit/>
          </a:bodyPr>
          <a:lstStyle/>
          <a:p>
            <a:r>
              <a:rPr lang="en-US" sz="2000" dirty="0" smtClean="0">
                <a:latin typeface="Consolas"/>
                <a:ea typeface="Times New Roman"/>
                <a:cs typeface="Times New Roman"/>
              </a:rPr>
              <a:t>4.</a:t>
            </a:r>
            <a:r>
              <a:rPr lang="en-US" sz="2000" dirty="0" smtClean="0">
                <a:solidFill>
                  <a:srgbClr val="0000FF"/>
                </a:solidFill>
                <a:latin typeface="Consolas"/>
                <a:ea typeface="Times New Roman"/>
                <a:cs typeface="Times New Roman"/>
              </a:rPr>
              <a:t> throw</a:t>
            </a:r>
            <a:r>
              <a:rPr lang="en-US" sz="2000" dirty="0">
                <a:solidFill>
                  <a:srgbClr val="000000"/>
                </a:solidFill>
                <a:latin typeface="Consolas"/>
                <a:ea typeface="Times New Roman"/>
                <a:cs typeface="Times New Roman"/>
              </a:rPr>
              <a:t>()</a:t>
            </a:r>
            <a:r>
              <a:rPr lang="en-US" sz="2000" b="1" dirty="0"/>
              <a:t> </a:t>
            </a:r>
            <a:r>
              <a:rPr lang="en-US" sz="2000" b="1" i="1" dirty="0"/>
              <a:t>exception specification </a:t>
            </a:r>
            <a:r>
              <a:rPr lang="en-US" sz="2000" dirty="0"/>
              <a:t>(</a:t>
            </a:r>
            <a:r>
              <a:rPr lang="en-US" sz="2000" dirty="0" err="1"/>
              <a:t>opcional</a:t>
            </a:r>
            <a:r>
              <a:rPr lang="en-US" sz="2000" dirty="0" smtClean="0"/>
              <a:t>)</a:t>
            </a:r>
          </a:p>
          <a:p>
            <a:endParaRPr lang="en-US" sz="2000" b="1" i="1" dirty="0" smtClean="0"/>
          </a:p>
          <a:p>
            <a:r>
              <a:rPr lang="en-US" sz="2000" dirty="0" err="1" smtClean="0"/>
              <a:t>Especifica</a:t>
            </a:r>
            <a:r>
              <a:rPr lang="en-US" sz="2000" dirty="0" smtClean="0"/>
              <a:t> </a:t>
            </a:r>
            <a:r>
              <a:rPr lang="en-US" sz="2000" dirty="0" err="1" smtClean="0"/>
              <a:t>si</a:t>
            </a:r>
            <a:r>
              <a:rPr lang="en-US" sz="2000" dirty="0" smtClean="0"/>
              <a:t> la </a:t>
            </a:r>
            <a:r>
              <a:rPr lang="en-US" sz="2000" dirty="0" err="1" smtClean="0"/>
              <a:t>funci</a:t>
            </a:r>
            <a:r>
              <a:rPr lang="es-ES" sz="2000" dirty="0" smtClean="0"/>
              <a:t>ó</a:t>
            </a:r>
            <a:r>
              <a:rPr lang="en-US" sz="2000" dirty="0" smtClean="0"/>
              <a:t>n </a:t>
            </a:r>
            <a:r>
              <a:rPr lang="en-US" sz="2000" dirty="0" err="1" smtClean="0"/>
              <a:t>puede</a:t>
            </a:r>
            <a:r>
              <a:rPr lang="en-US" sz="2000" dirty="0" smtClean="0"/>
              <a:t> </a:t>
            </a:r>
            <a:r>
              <a:rPr lang="en-US" sz="2000" dirty="0" err="1" smtClean="0"/>
              <a:t>lanzar</a:t>
            </a:r>
            <a:r>
              <a:rPr lang="en-US" sz="2000" dirty="0" smtClean="0"/>
              <a:t> </a:t>
            </a:r>
            <a:r>
              <a:rPr lang="en-US" sz="2000" dirty="0" err="1" smtClean="0"/>
              <a:t>excepciones</a:t>
            </a:r>
            <a:r>
              <a:rPr lang="en-US" sz="2000" dirty="0" smtClean="0"/>
              <a:t>, en </a:t>
            </a:r>
            <a:r>
              <a:rPr lang="en-US" sz="2000" dirty="0" err="1" smtClean="0"/>
              <a:t>caso</a:t>
            </a:r>
            <a:r>
              <a:rPr lang="en-US" sz="2000" dirty="0" smtClean="0"/>
              <a:t> de </a:t>
            </a:r>
            <a:r>
              <a:rPr lang="en-US" sz="2000" dirty="0" err="1" smtClean="0"/>
              <a:t>omitir</a:t>
            </a:r>
            <a:r>
              <a:rPr lang="en-US" sz="2000" dirty="0" smtClean="0"/>
              <a:t> se </a:t>
            </a:r>
            <a:r>
              <a:rPr lang="en-US" sz="2000" dirty="0" err="1" smtClean="0"/>
              <a:t>infiere</a:t>
            </a:r>
            <a:r>
              <a:rPr lang="en-US" sz="2000" dirty="0" smtClean="0"/>
              <a:t> </a:t>
            </a:r>
            <a:r>
              <a:rPr lang="en-US" sz="2000" dirty="0" err="1" smtClean="0"/>
              <a:t>que</a:t>
            </a:r>
            <a:r>
              <a:rPr lang="en-US" sz="2000" dirty="0" smtClean="0"/>
              <a:t> </a:t>
            </a:r>
            <a:r>
              <a:rPr lang="en-US" sz="2000" dirty="0" err="1" smtClean="0"/>
              <a:t>si</a:t>
            </a:r>
            <a:r>
              <a:rPr lang="en-US" sz="2000" dirty="0" smtClean="0"/>
              <a:t> </a:t>
            </a:r>
            <a:r>
              <a:rPr lang="en-US" sz="2000" dirty="0" err="1" smtClean="0"/>
              <a:t>puede</a:t>
            </a:r>
            <a:r>
              <a:rPr lang="en-US" sz="2000" dirty="0" smtClean="0"/>
              <a:t> </a:t>
            </a:r>
            <a:r>
              <a:rPr lang="en-US" sz="2000" dirty="0" err="1" smtClean="0"/>
              <a:t>lanzar</a:t>
            </a:r>
            <a:r>
              <a:rPr lang="en-US" sz="2000" dirty="0" smtClean="0"/>
              <a:t> </a:t>
            </a:r>
            <a:r>
              <a:rPr lang="en-US" sz="2000" dirty="0" err="1" smtClean="0"/>
              <a:t>excepciones</a:t>
            </a:r>
            <a:r>
              <a:rPr lang="en-US" sz="2000" dirty="0" smtClean="0"/>
              <a:t>.</a:t>
            </a:r>
            <a:endParaRPr lang="en-US" sz="2000" dirty="0"/>
          </a:p>
          <a:p>
            <a:endParaRPr lang="en-US" sz="2000" b="1" i="1" dirty="0"/>
          </a:p>
          <a:p>
            <a:pPr marL="342900" indent="-342900">
              <a:buAutoNum type="arabicPeriod" startAt="5"/>
            </a:pPr>
            <a:r>
              <a:rPr lang="en-US" sz="2000" dirty="0" smtClean="0">
                <a:solidFill>
                  <a:srgbClr val="000000"/>
                </a:solidFill>
                <a:latin typeface="Consolas"/>
                <a:ea typeface="Times New Roman"/>
                <a:cs typeface="Times New Roman"/>
              </a:rPr>
              <a:t>-&gt; </a:t>
            </a:r>
            <a:r>
              <a:rPr lang="en-US" sz="2000" dirty="0" err="1">
                <a:solidFill>
                  <a:srgbClr val="0000FF"/>
                </a:solidFill>
                <a:latin typeface="Consolas"/>
                <a:ea typeface="Times New Roman"/>
                <a:cs typeface="Times New Roman"/>
              </a:rPr>
              <a:t>return_type</a:t>
            </a:r>
            <a:r>
              <a:rPr lang="en-US" sz="2000" dirty="0">
                <a:solidFill>
                  <a:srgbClr val="0000FF"/>
                </a:solidFill>
                <a:latin typeface="Consolas"/>
                <a:ea typeface="Times New Roman"/>
                <a:cs typeface="Times New Roman"/>
              </a:rPr>
              <a:t> </a:t>
            </a:r>
            <a:r>
              <a:rPr lang="en-US" sz="2000" b="1" i="1" dirty="0" smtClean="0"/>
              <a:t>trailing </a:t>
            </a:r>
            <a:r>
              <a:rPr lang="en-US" sz="2000" b="1" i="1" dirty="0"/>
              <a:t>return </a:t>
            </a:r>
            <a:r>
              <a:rPr lang="en-US" sz="2000" dirty="0"/>
              <a:t>(</a:t>
            </a:r>
            <a:r>
              <a:rPr lang="en-US" sz="2000" dirty="0" err="1"/>
              <a:t>opcional</a:t>
            </a:r>
            <a:r>
              <a:rPr lang="en-US" sz="2000" dirty="0" smtClean="0"/>
              <a:t>)</a:t>
            </a:r>
          </a:p>
          <a:p>
            <a:endParaRPr lang="es-ES" sz="2000" b="1" i="1" dirty="0" smtClean="0"/>
          </a:p>
          <a:p>
            <a:r>
              <a:rPr lang="es-ES" sz="2000" dirty="0" smtClean="0"/>
              <a:t>Le dice al compilador el tipo de retorno de la función, el tipo es inferido en caso de que se </a:t>
            </a:r>
            <a:r>
              <a:rPr lang="es-ES" sz="2000" dirty="0" smtClean="0"/>
              <a:t>omita si no </a:t>
            </a:r>
            <a:r>
              <a:rPr lang="es-ES" sz="2000" dirty="0" smtClean="0"/>
              <a:t>hay </a:t>
            </a:r>
            <a:r>
              <a:rPr lang="es-ES" sz="2000" dirty="0" err="1" smtClean="0">
                <a:solidFill>
                  <a:srgbClr val="0000FF"/>
                </a:solidFill>
                <a:latin typeface="Consolas" pitchFamily="49" charset="0"/>
              </a:rPr>
              <a:t>return</a:t>
            </a:r>
            <a:r>
              <a:rPr lang="es-ES" sz="2000" dirty="0" smtClean="0"/>
              <a:t>, </a:t>
            </a:r>
            <a:r>
              <a:rPr lang="es-ES" sz="2000" dirty="0" smtClean="0"/>
              <a:t>se </a:t>
            </a:r>
            <a:r>
              <a:rPr lang="es-ES" sz="2000" dirty="0" smtClean="0"/>
              <a:t>infiere </a:t>
            </a:r>
            <a:r>
              <a:rPr lang="es-ES" sz="2000" dirty="0" err="1" smtClean="0">
                <a:solidFill>
                  <a:srgbClr val="0000FF"/>
                </a:solidFill>
                <a:latin typeface="Consolas" pitchFamily="49" charset="0"/>
              </a:rPr>
              <a:t>void</a:t>
            </a:r>
            <a:r>
              <a:rPr lang="es-ES" sz="2000" dirty="0" smtClean="0"/>
              <a:t>.</a:t>
            </a:r>
            <a:endParaRPr lang="es-ES" sz="2000" dirty="0"/>
          </a:p>
          <a:p>
            <a:endParaRPr lang="en-US" sz="2000" b="1" i="1" dirty="0"/>
          </a:p>
          <a:p>
            <a:pPr marL="342900" indent="-342900">
              <a:buAutoNum type="arabicPeriod" startAt="6"/>
            </a:pPr>
            <a:r>
              <a:rPr lang="en-US" sz="2000" dirty="0" smtClean="0">
                <a:solidFill>
                  <a:srgbClr val="000000"/>
                </a:solidFill>
                <a:latin typeface="Consolas"/>
                <a:ea typeface="Times New Roman"/>
                <a:cs typeface="Times New Roman"/>
              </a:rPr>
              <a:t>{};</a:t>
            </a:r>
            <a:r>
              <a:rPr lang="en-US" sz="2000" b="1" dirty="0" smtClean="0"/>
              <a:t>  </a:t>
            </a:r>
            <a:r>
              <a:rPr lang="en-US" sz="2000" b="1" i="1" dirty="0"/>
              <a:t>Body </a:t>
            </a:r>
            <a:endParaRPr lang="en-US" sz="2000" b="1" i="1" dirty="0" smtClean="0"/>
          </a:p>
          <a:p>
            <a:pPr marL="342900" indent="-342900">
              <a:buAutoNum type="arabicPeriod" startAt="6"/>
            </a:pPr>
            <a:endParaRPr lang="es-ES" sz="2000" b="1" i="1" dirty="0"/>
          </a:p>
          <a:p>
            <a:r>
              <a:rPr lang="es-ES" sz="2000" dirty="0" smtClean="0"/>
              <a:t>Cuerpo de la función</a:t>
            </a:r>
            <a:endParaRPr lang="en-US" sz="2000" dirty="0"/>
          </a:p>
        </p:txBody>
      </p:sp>
      <p:sp>
        <p:nvSpPr>
          <p:cNvPr id="5" name="1 Título"/>
          <p:cNvSpPr txBox="1">
            <a:spLocks/>
          </p:cNvSpPr>
          <p:nvPr/>
        </p:nvSpPr>
        <p:spPr>
          <a:xfrm>
            <a:off x="685800" y="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a:t>
            </a:r>
            <a:r>
              <a:rPr lang="es-ES" dirty="0" err="1" smtClean="0"/>
              <a:t>Cúal</a:t>
            </a:r>
            <a:r>
              <a:rPr lang="es-ES" dirty="0" smtClean="0"/>
              <a:t> es la sintaxis de las expresiones lambda en C++?</a:t>
            </a:r>
            <a:endParaRPr lang="en-US" dirty="0"/>
          </a:p>
        </p:txBody>
      </p:sp>
    </p:spTree>
    <p:extLst>
      <p:ext uri="{BB962C8B-B14F-4D97-AF65-F5344CB8AC3E}">
        <p14:creationId xmlns:p14="http://schemas.microsoft.com/office/powerpoint/2010/main" val="1914303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685800" y="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¿Cómo funcionan las clausuras en C++?</a:t>
            </a:r>
            <a:endParaRPr lang="en-US" dirty="0"/>
          </a:p>
        </p:txBody>
      </p:sp>
      <p:sp>
        <p:nvSpPr>
          <p:cNvPr id="5" name="4 CuadroTexto"/>
          <p:cNvSpPr txBox="1"/>
          <p:nvPr/>
        </p:nvSpPr>
        <p:spPr>
          <a:xfrm>
            <a:off x="457200" y="1470025"/>
            <a:ext cx="8229600" cy="4708981"/>
          </a:xfrm>
          <a:prstGeom prst="rect">
            <a:avLst/>
          </a:prstGeom>
          <a:noFill/>
        </p:spPr>
        <p:txBody>
          <a:bodyPr wrap="square" rtlCol="0">
            <a:spAutoFit/>
          </a:bodyPr>
          <a:lstStyle/>
          <a:p>
            <a:r>
              <a:rPr lang="es-ES" sz="2000" dirty="0" smtClean="0"/>
              <a:t>Cada expresión lambda genera una clase en la cual define el operador </a:t>
            </a:r>
            <a:r>
              <a:rPr lang="es-ES" sz="2000" b="1" i="1" dirty="0" smtClean="0"/>
              <a:t>()</a:t>
            </a:r>
            <a:r>
              <a:rPr lang="es-ES" sz="2000" dirty="0" smtClean="0"/>
              <a:t>, para que esta sea llamada normalmente como una función.</a:t>
            </a:r>
          </a:p>
          <a:p>
            <a:endParaRPr lang="es-ES" sz="2000" b="1" i="1" dirty="0"/>
          </a:p>
          <a:p>
            <a:r>
              <a:rPr lang="es-ES" sz="2000" dirty="0" smtClean="0"/>
              <a:t>Las variables capturadas por valor, se copian y se guardan en la clase como miembros de esta.</a:t>
            </a:r>
          </a:p>
          <a:p>
            <a:endParaRPr lang="es-ES" sz="2000" dirty="0" smtClean="0"/>
          </a:p>
          <a:p>
            <a:r>
              <a:rPr lang="es-ES" sz="2000" dirty="0" smtClean="0"/>
              <a:t>Las variables capturadas por referencias, son guardadas directamente en la clase, sin hacer ninguna copia.</a:t>
            </a:r>
          </a:p>
          <a:p>
            <a:endParaRPr lang="es-ES" sz="2000" dirty="0" smtClean="0"/>
          </a:p>
          <a:p>
            <a:r>
              <a:rPr lang="es-ES" sz="2000" dirty="0" smtClean="0"/>
              <a:t>Si la expresión lambda es marcada como </a:t>
            </a:r>
            <a:r>
              <a:rPr lang="es-ES" sz="2000" b="1" i="1" dirty="0" smtClean="0"/>
              <a:t>mutable </a:t>
            </a:r>
            <a:r>
              <a:rPr lang="es-ES" sz="2000" dirty="0" smtClean="0"/>
              <a:t>entonces las variables de la clase capturadas por copias se pueden modificar en el cuerpo de la expresión lambda. En otras palabras se le quita el modificador </a:t>
            </a:r>
            <a:r>
              <a:rPr lang="es-ES" sz="2000" b="1" i="1" dirty="0" err="1" smtClean="0"/>
              <a:t>const</a:t>
            </a:r>
            <a:r>
              <a:rPr lang="es-ES" sz="2000" b="1" i="1" dirty="0" smtClean="0"/>
              <a:t> </a:t>
            </a:r>
            <a:r>
              <a:rPr lang="es-ES" sz="2000" dirty="0" smtClean="0"/>
              <a:t>al operador </a:t>
            </a:r>
            <a:r>
              <a:rPr lang="es-ES" sz="2000" b="1" i="1" dirty="0" smtClean="0"/>
              <a:t>()</a:t>
            </a:r>
            <a:r>
              <a:rPr lang="es-ES" sz="2000" dirty="0" smtClean="0"/>
              <a:t>.</a:t>
            </a:r>
          </a:p>
          <a:p>
            <a:endParaRPr lang="es-ES" sz="2000" dirty="0"/>
          </a:p>
          <a:p>
            <a:r>
              <a:rPr lang="es-ES" sz="2000" dirty="0" smtClean="0"/>
              <a:t>La clausura no extiende el periodo de vida de las variables capturadas por referencia.</a:t>
            </a:r>
            <a:endParaRPr lang="en-US" sz="2000" dirty="0"/>
          </a:p>
        </p:txBody>
      </p:sp>
    </p:spTree>
    <p:extLst>
      <p:ext uri="{BB962C8B-B14F-4D97-AF65-F5344CB8AC3E}">
        <p14:creationId xmlns:p14="http://schemas.microsoft.com/office/powerpoint/2010/main" val="338200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0"/>
            <a:ext cx="8229600" cy="1143000"/>
          </a:xfrm>
        </p:spPr>
        <p:txBody>
          <a:bodyPr>
            <a:normAutofit/>
          </a:bodyPr>
          <a:lstStyle/>
          <a:p>
            <a:r>
              <a:rPr lang="en-US" dirty="0" err="1" smtClean="0"/>
              <a:t>Pregunta</a:t>
            </a:r>
            <a:r>
              <a:rPr lang="en-US" dirty="0" smtClean="0"/>
              <a:t> 3:</a:t>
            </a:r>
            <a:endParaRPr lang="en-US" dirty="0"/>
          </a:p>
        </p:txBody>
      </p:sp>
      <p:sp>
        <p:nvSpPr>
          <p:cNvPr id="3" name="2 Marcador de contenido"/>
          <p:cNvSpPr>
            <a:spLocks noGrp="1"/>
          </p:cNvSpPr>
          <p:nvPr>
            <p:ph idx="1"/>
          </p:nvPr>
        </p:nvSpPr>
        <p:spPr>
          <a:xfrm>
            <a:off x="457200" y="990600"/>
            <a:ext cx="8229600" cy="1600200"/>
          </a:xfrm>
        </p:spPr>
        <p:txBody>
          <a:bodyPr/>
          <a:lstStyle/>
          <a:p>
            <a:pPr marL="0" indent="0">
              <a:buNone/>
            </a:pPr>
            <a:r>
              <a:rPr lang="es-ES" dirty="0" smtClean="0"/>
              <a:t>3. Explique y diga qué imprime el siguiente código en C++, el cual </a:t>
            </a:r>
            <a:r>
              <a:rPr lang="es-ES" dirty="0" err="1" smtClean="0"/>
              <a:t>reﬂeja</a:t>
            </a:r>
            <a:r>
              <a:rPr lang="es-ES" dirty="0" smtClean="0"/>
              <a:t> algunas características de las expresiones lambda:</a:t>
            </a:r>
          </a:p>
        </p:txBody>
      </p:sp>
      <p:sp>
        <p:nvSpPr>
          <p:cNvPr id="4" name="3 CuadroTexto"/>
          <p:cNvSpPr txBox="1"/>
          <p:nvPr/>
        </p:nvSpPr>
        <p:spPr>
          <a:xfrm>
            <a:off x="533400" y="2534483"/>
            <a:ext cx="8077200" cy="4062651"/>
          </a:xfrm>
          <a:prstGeom prst="rect">
            <a:avLst/>
          </a:prstGeom>
          <a:solidFill>
            <a:schemeClr val="bg1">
              <a:lumMod val="95000"/>
            </a:schemeClr>
          </a:solidFill>
          <a:ln>
            <a:solidFill>
              <a:schemeClr val="tx1"/>
            </a:solidFill>
          </a:ln>
        </p:spPr>
        <p:txBody>
          <a:bodyPr wrap="square" rtlCol="0">
            <a:spAutoFit/>
          </a:bodyPr>
          <a:lstStyle/>
          <a:p>
            <a:r>
              <a:rPr lang="en-US" sz="2000" dirty="0">
                <a:solidFill>
                  <a:srgbClr val="000000"/>
                </a:solidFill>
                <a:latin typeface="Consolas"/>
              </a:rPr>
              <a:t>1</a:t>
            </a:r>
            <a:r>
              <a:rPr lang="en-US" sz="2000" b="0" dirty="0" smtClean="0">
                <a:solidFill>
                  <a:srgbClr val="000000"/>
                </a:solidFill>
                <a:effectLst/>
                <a:latin typeface="Consolas"/>
              </a:rPr>
              <a:t>  </a:t>
            </a:r>
            <a:r>
              <a:rPr lang="en-US" sz="2000" b="0" dirty="0" smtClean="0">
                <a:solidFill>
                  <a:srgbClr val="0000FF"/>
                </a:solidFill>
                <a:effectLst/>
                <a:latin typeface="Consolas"/>
              </a:rPr>
              <a:t>auto</a:t>
            </a:r>
            <a:r>
              <a:rPr lang="en-US" sz="2000" b="0" dirty="0" smtClean="0">
                <a:solidFill>
                  <a:srgbClr val="000000"/>
                </a:solidFill>
                <a:effectLst/>
                <a:latin typeface="Consolas"/>
              </a:rPr>
              <a:t> </a:t>
            </a:r>
            <a:r>
              <a:rPr lang="en-US" sz="2000" b="0" dirty="0" err="1" smtClean="0">
                <a:solidFill>
                  <a:srgbClr val="000000"/>
                </a:solidFill>
                <a:effectLst/>
                <a:latin typeface="Consolas"/>
              </a:rPr>
              <a:t>funcs</a:t>
            </a:r>
            <a:r>
              <a:rPr lang="en-US" sz="2000" b="0" dirty="0" smtClean="0">
                <a:solidFill>
                  <a:srgbClr val="000000"/>
                </a:solidFill>
                <a:effectLst/>
                <a:latin typeface="Consolas"/>
              </a:rPr>
              <a:t> = vector&lt;function&lt;</a:t>
            </a:r>
            <a:r>
              <a:rPr lang="en-US" sz="2000" b="0" dirty="0" err="1" smtClean="0">
                <a:solidFill>
                  <a:srgbClr val="0000FF"/>
                </a:solidFill>
                <a:effectLst/>
                <a:latin typeface="Consolas"/>
              </a:rPr>
              <a:t>int</a:t>
            </a:r>
            <a:r>
              <a:rPr lang="en-US" sz="2000" b="0" dirty="0" smtClean="0">
                <a:solidFill>
                  <a:srgbClr val="000000"/>
                </a:solidFill>
                <a:effectLst/>
                <a:latin typeface="Consolas"/>
              </a:rPr>
              <a:t>()&gt;&gt;();</a:t>
            </a:r>
            <a:br>
              <a:rPr lang="en-US" sz="2000" b="0" dirty="0" smtClean="0">
                <a:solidFill>
                  <a:srgbClr val="000000"/>
                </a:solidFill>
                <a:effectLst/>
                <a:latin typeface="Consolas"/>
              </a:rPr>
            </a:br>
            <a:r>
              <a:rPr lang="en-US" sz="2000" dirty="0" smtClean="0">
                <a:solidFill>
                  <a:srgbClr val="000000"/>
                </a:solidFill>
                <a:latin typeface="Consolas"/>
              </a:rPr>
              <a:t>2  </a:t>
            </a:r>
            <a:r>
              <a:rPr lang="en-US" sz="2000" b="0" dirty="0" err="1" smtClean="0">
                <a:solidFill>
                  <a:srgbClr val="0000FF"/>
                </a:solidFill>
                <a:effectLst/>
                <a:latin typeface="Consolas"/>
              </a:rPr>
              <a:t>int</a:t>
            </a:r>
            <a:r>
              <a:rPr lang="en-US" sz="2000" b="0" dirty="0" smtClean="0">
                <a:solidFill>
                  <a:srgbClr val="000000"/>
                </a:solidFill>
                <a:effectLst/>
                <a:latin typeface="Consolas"/>
              </a:rPr>
              <a:t> x = </a:t>
            </a:r>
            <a:r>
              <a:rPr lang="en-US" sz="2000" b="0" dirty="0" smtClean="0">
                <a:solidFill>
                  <a:srgbClr val="09885A"/>
                </a:solidFill>
                <a:effectLst/>
                <a:latin typeface="Consolas"/>
              </a:rPr>
              <a:t>1</a:t>
            </a:r>
            <a:r>
              <a:rPr lang="en-US" sz="2000" b="0" dirty="0" smtClean="0">
                <a:solidFill>
                  <a:srgbClr val="000000"/>
                </a:solidFill>
                <a:effectLst/>
                <a:latin typeface="Consolas"/>
              </a:rPr>
              <a:t>;</a:t>
            </a:r>
          </a:p>
          <a:p>
            <a:r>
              <a:rPr lang="en-US" sz="2000" dirty="0" smtClean="0">
                <a:solidFill>
                  <a:srgbClr val="000000"/>
                </a:solidFill>
                <a:latin typeface="Consolas"/>
              </a:rPr>
              <a:t>3  </a:t>
            </a:r>
            <a:r>
              <a:rPr lang="en-US" sz="2000" b="0" dirty="0" err="1" smtClean="0">
                <a:solidFill>
                  <a:srgbClr val="000000"/>
                </a:solidFill>
                <a:effectLst/>
                <a:latin typeface="Consolas"/>
              </a:rPr>
              <a:t>funcs.push_back</a:t>
            </a:r>
            <a:r>
              <a:rPr lang="en-US" sz="2000" b="0" dirty="0" smtClean="0">
                <a:solidFill>
                  <a:srgbClr val="000000"/>
                </a:solidFill>
                <a:effectLst/>
                <a:latin typeface="Consolas"/>
              </a:rPr>
              <a:t>([=] { </a:t>
            </a:r>
            <a:r>
              <a:rPr lang="en-US" sz="2000" b="0" dirty="0" smtClean="0">
                <a:solidFill>
                  <a:srgbClr val="0000FF"/>
                </a:solidFill>
                <a:effectLst/>
                <a:latin typeface="Consolas"/>
              </a:rPr>
              <a:t>return</a:t>
            </a:r>
            <a:r>
              <a:rPr lang="en-US" sz="2000" b="0" dirty="0" smtClean="0">
                <a:solidFill>
                  <a:srgbClr val="000000"/>
                </a:solidFill>
                <a:effectLst/>
                <a:latin typeface="Consolas"/>
              </a:rPr>
              <a:t> x; });</a:t>
            </a:r>
          </a:p>
          <a:p>
            <a:r>
              <a:rPr lang="en-US" sz="2000" dirty="0" smtClean="0">
                <a:solidFill>
                  <a:srgbClr val="000000"/>
                </a:solidFill>
                <a:latin typeface="Consolas"/>
              </a:rPr>
              <a:t>4  </a:t>
            </a:r>
            <a:r>
              <a:rPr lang="en-US" sz="2000" b="0" dirty="0" smtClean="0">
                <a:solidFill>
                  <a:srgbClr val="000000"/>
                </a:solidFill>
                <a:effectLst/>
                <a:latin typeface="Consolas"/>
              </a:rPr>
              <a:t>x = </a:t>
            </a:r>
            <a:r>
              <a:rPr lang="en-US" sz="2000" b="0" dirty="0" smtClean="0">
                <a:solidFill>
                  <a:srgbClr val="09885A"/>
                </a:solidFill>
                <a:effectLst/>
                <a:latin typeface="Consolas"/>
              </a:rPr>
              <a:t>2</a:t>
            </a:r>
            <a:r>
              <a:rPr lang="en-US" sz="2000" b="0" dirty="0" smtClean="0">
                <a:solidFill>
                  <a:srgbClr val="000000"/>
                </a:solidFill>
                <a:effectLst/>
                <a:latin typeface="Consolas"/>
              </a:rPr>
              <a:t>;</a:t>
            </a:r>
          </a:p>
          <a:p>
            <a:r>
              <a:rPr lang="en-US" sz="2000" dirty="0" smtClean="0">
                <a:solidFill>
                  <a:srgbClr val="000000"/>
                </a:solidFill>
                <a:latin typeface="Consolas"/>
              </a:rPr>
              <a:t>5  </a:t>
            </a:r>
            <a:r>
              <a:rPr lang="en-US" sz="2000" b="0" dirty="0" err="1" smtClean="0">
                <a:solidFill>
                  <a:srgbClr val="000000"/>
                </a:solidFill>
                <a:effectLst/>
                <a:latin typeface="Consolas"/>
              </a:rPr>
              <a:t>funcs.push_back</a:t>
            </a:r>
            <a:r>
              <a:rPr lang="en-US" sz="2000" b="0" dirty="0" smtClean="0">
                <a:solidFill>
                  <a:srgbClr val="000000"/>
                </a:solidFill>
                <a:effectLst/>
                <a:latin typeface="Consolas"/>
              </a:rPr>
              <a:t>([&amp;] { </a:t>
            </a:r>
            <a:r>
              <a:rPr lang="en-US" sz="2000" b="0" dirty="0" smtClean="0">
                <a:solidFill>
                  <a:srgbClr val="0000FF"/>
                </a:solidFill>
                <a:effectLst/>
                <a:latin typeface="Consolas"/>
              </a:rPr>
              <a:t>return</a:t>
            </a:r>
            <a:r>
              <a:rPr lang="en-US" sz="2000" b="0" dirty="0" smtClean="0">
                <a:solidFill>
                  <a:srgbClr val="000000"/>
                </a:solidFill>
                <a:effectLst/>
                <a:latin typeface="Consolas"/>
              </a:rPr>
              <a:t> x; });</a:t>
            </a:r>
          </a:p>
          <a:p>
            <a:r>
              <a:rPr lang="en-US" sz="2000" dirty="0" smtClean="0">
                <a:solidFill>
                  <a:srgbClr val="000000"/>
                </a:solidFill>
                <a:latin typeface="Consolas"/>
              </a:rPr>
              <a:t>6  </a:t>
            </a:r>
            <a:r>
              <a:rPr lang="en-US" sz="2000" b="0" dirty="0" smtClean="0">
                <a:solidFill>
                  <a:srgbClr val="000000"/>
                </a:solidFill>
                <a:effectLst/>
                <a:latin typeface="Consolas"/>
              </a:rPr>
              <a:t>x++;</a:t>
            </a:r>
          </a:p>
          <a:p>
            <a:r>
              <a:rPr lang="en-US" sz="2000" dirty="0" smtClean="0">
                <a:solidFill>
                  <a:srgbClr val="000000"/>
                </a:solidFill>
                <a:latin typeface="Consolas"/>
              </a:rPr>
              <a:t>7  </a:t>
            </a:r>
            <a:r>
              <a:rPr lang="en-US" sz="2000" b="0" dirty="0" err="1" smtClean="0">
                <a:solidFill>
                  <a:srgbClr val="000000"/>
                </a:solidFill>
                <a:effectLst/>
                <a:latin typeface="Consolas"/>
              </a:rPr>
              <a:t>funcs.push_back</a:t>
            </a:r>
            <a:r>
              <a:rPr lang="en-US" sz="2000" b="0" dirty="0" smtClean="0">
                <a:solidFill>
                  <a:srgbClr val="000000"/>
                </a:solidFill>
                <a:effectLst/>
                <a:latin typeface="Consolas"/>
              </a:rPr>
              <a:t>([x = </a:t>
            </a:r>
            <a:r>
              <a:rPr lang="en-US" sz="2000" b="0" dirty="0" smtClean="0">
                <a:solidFill>
                  <a:srgbClr val="09885A"/>
                </a:solidFill>
                <a:effectLst/>
                <a:latin typeface="Consolas"/>
              </a:rPr>
              <a:t>4</a:t>
            </a:r>
            <a:r>
              <a:rPr lang="en-US" sz="2000" b="0" dirty="0" smtClean="0">
                <a:solidFill>
                  <a:srgbClr val="000000"/>
                </a:solidFill>
                <a:effectLst/>
                <a:latin typeface="Consolas"/>
              </a:rPr>
              <a:t>] { </a:t>
            </a:r>
            <a:r>
              <a:rPr lang="en-US" sz="2000" b="0" dirty="0" smtClean="0">
                <a:solidFill>
                  <a:srgbClr val="0000FF"/>
                </a:solidFill>
                <a:effectLst/>
                <a:latin typeface="Consolas"/>
              </a:rPr>
              <a:t>return</a:t>
            </a:r>
            <a:r>
              <a:rPr lang="en-US" sz="2000" b="0" dirty="0" smtClean="0">
                <a:solidFill>
                  <a:srgbClr val="000000"/>
                </a:solidFill>
                <a:effectLst/>
                <a:latin typeface="Consolas"/>
              </a:rPr>
              <a:t> x; });</a:t>
            </a:r>
          </a:p>
          <a:p>
            <a:r>
              <a:rPr lang="en-US" sz="2000" dirty="0" smtClean="0">
                <a:solidFill>
                  <a:srgbClr val="000000"/>
                </a:solidFill>
                <a:latin typeface="Consolas"/>
              </a:rPr>
              <a:t>8  </a:t>
            </a:r>
            <a:r>
              <a:rPr lang="en-US" sz="2000" b="0" dirty="0" smtClean="0">
                <a:solidFill>
                  <a:srgbClr val="0000FF"/>
                </a:solidFill>
                <a:effectLst/>
                <a:latin typeface="Consolas"/>
              </a:rPr>
              <a:t>for</a:t>
            </a:r>
            <a:r>
              <a:rPr lang="en-US" sz="2000" b="0" dirty="0" smtClean="0">
                <a:solidFill>
                  <a:srgbClr val="000000"/>
                </a:solidFill>
                <a:effectLst/>
                <a:latin typeface="Consolas"/>
              </a:rPr>
              <a:t> (</a:t>
            </a:r>
            <a:r>
              <a:rPr lang="en-US" sz="2000" b="0" dirty="0" smtClean="0">
                <a:solidFill>
                  <a:srgbClr val="0000FF"/>
                </a:solidFill>
                <a:effectLst/>
                <a:latin typeface="Consolas"/>
              </a:rPr>
              <a:t>auto</a:t>
            </a:r>
            <a:r>
              <a:rPr lang="en-US" sz="2000" b="0" dirty="0" smtClean="0">
                <a:solidFill>
                  <a:srgbClr val="000000"/>
                </a:solidFill>
                <a:effectLst/>
                <a:latin typeface="Consolas"/>
              </a:rPr>
              <a:t> f : </a:t>
            </a:r>
            <a:r>
              <a:rPr lang="en-US" sz="2000" b="0" dirty="0" err="1" smtClean="0">
                <a:solidFill>
                  <a:srgbClr val="000000"/>
                </a:solidFill>
                <a:effectLst/>
                <a:latin typeface="Consolas"/>
              </a:rPr>
              <a:t>funcs</a:t>
            </a:r>
            <a:r>
              <a:rPr lang="en-US" sz="2000" b="0" dirty="0" smtClean="0">
                <a:solidFill>
                  <a:srgbClr val="000000"/>
                </a:solidFill>
                <a:effectLst/>
                <a:latin typeface="Consolas"/>
              </a:rPr>
              <a:t>)</a:t>
            </a:r>
          </a:p>
          <a:p>
            <a:r>
              <a:rPr lang="en-US" sz="2000" dirty="0">
                <a:solidFill>
                  <a:srgbClr val="000000"/>
                </a:solidFill>
                <a:latin typeface="Consolas"/>
              </a:rPr>
              <a:t> </a:t>
            </a:r>
            <a:r>
              <a:rPr lang="en-US" sz="2000" dirty="0" smtClean="0">
                <a:solidFill>
                  <a:srgbClr val="000000"/>
                </a:solidFill>
                <a:latin typeface="Consolas"/>
              </a:rPr>
              <a:t>  </a:t>
            </a:r>
            <a:r>
              <a:rPr lang="en-US" sz="2000" b="0" dirty="0" smtClean="0">
                <a:solidFill>
                  <a:srgbClr val="000000"/>
                </a:solidFill>
                <a:effectLst/>
                <a:latin typeface="Consolas"/>
              </a:rPr>
              <a:t>{</a:t>
            </a:r>
          </a:p>
          <a:p>
            <a:r>
              <a:rPr lang="en-US" sz="2000" dirty="0" smtClean="0">
                <a:solidFill>
                  <a:srgbClr val="000000"/>
                </a:solidFill>
                <a:latin typeface="Consolas"/>
              </a:rPr>
              <a:t>9     </a:t>
            </a:r>
            <a:r>
              <a:rPr lang="en-US" sz="2000" b="0" dirty="0" err="1" smtClean="0">
                <a:solidFill>
                  <a:srgbClr val="0000FF"/>
                </a:solidFill>
                <a:effectLst/>
                <a:latin typeface="Consolas"/>
              </a:rPr>
              <a:t>int</a:t>
            </a:r>
            <a:r>
              <a:rPr lang="en-US" sz="2000" b="0" dirty="0" smtClean="0">
                <a:solidFill>
                  <a:srgbClr val="000000"/>
                </a:solidFill>
                <a:effectLst/>
                <a:latin typeface="Consolas"/>
              </a:rPr>
              <a:t> y = f();</a:t>
            </a:r>
          </a:p>
          <a:p>
            <a:r>
              <a:rPr lang="en-US" sz="2000" dirty="0" smtClean="0">
                <a:solidFill>
                  <a:srgbClr val="000000"/>
                </a:solidFill>
                <a:latin typeface="Consolas"/>
              </a:rPr>
              <a:t>10    </a:t>
            </a:r>
            <a:r>
              <a:rPr lang="en-US" sz="2000" b="0" dirty="0" err="1" smtClean="0">
                <a:solidFill>
                  <a:srgbClr val="000000"/>
                </a:solidFill>
                <a:effectLst/>
                <a:latin typeface="Consolas"/>
              </a:rPr>
              <a:t>cout</a:t>
            </a:r>
            <a:r>
              <a:rPr lang="en-US" sz="2000" b="0" dirty="0" smtClean="0">
                <a:solidFill>
                  <a:srgbClr val="000000"/>
                </a:solidFill>
                <a:effectLst/>
                <a:latin typeface="Consolas"/>
              </a:rPr>
              <a:t> &lt;&lt; y &lt;&lt; </a:t>
            </a:r>
            <a:r>
              <a:rPr lang="en-US" sz="2000" b="0" dirty="0" err="1" smtClean="0">
                <a:solidFill>
                  <a:srgbClr val="000000"/>
                </a:solidFill>
                <a:effectLst/>
                <a:latin typeface="Consolas"/>
              </a:rPr>
              <a:t>endl</a:t>
            </a:r>
            <a:r>
              <a:rPr lang="en-US" sz="2000" b="0" dirty="0" smtClean="0">
                <a:solidFill>
                  <a:srgbClr val="000000"/>
                </a:solidFill>
                <a:effectLst/>
                <a:latin typeface="Consolas"/>
              </a:rPr>
              <a:t>; </a:t>
            </a:r>
          </a:p>
          <a:p>
            <a:r>
              <a:rPr lang="en-US" sz="2000" b="0" dirty="0" smtClean="0">
                <a:solidFill>
                  <a:srgbClr val="000000"/>
                </a:solidFill>
                <a:effectLst/>
                <a:latin typeface="Consolas"/>
              </a:rPr>
              <a:t>   }</a:t>
            </a:r>
          </a:p>
          <a:p>
            <a:endParaRPr lang="en-US" dirty="0"/>
          </a:p>
        </p:txBody>
      </p:sp>
    </p:spTree>
    <p:extLst>
      <p:ext uri="{BB962C8B-B14F-4D97-AF65-F5344CB8AC3E}">
        <p14:creationId xmlns:p14="http://schemas.microsoft.com/office/powerpoint/2010/main" val="287032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81000" y="0"/>
            <a:ext cx="8229600" cy="1143000"/>
          </a:xfrm>
        </p:spPr>
        <p:txBody>
          <a:bodyPr>
            <a:normAutofit/>
          </a:bodyPr>
          <a:lstStyle/>
          <a:p>
            <a:r>
              <a:rPr lang="en-US" dirty="0" err="1" smtClean="0"/>
              <a:t>Pregunta</a:t>
            </a:r>
            <a:r>
              <a:rPr lang="en-US" dirty="0" smtClean="0"/>
              <a:t> 3:</a:t>
            </a:r>
            <a:endParaRPr lang="en-US" dirty="0"/>
          </a:p>
        </p:txBody>
      </p:sp>
      <p:sp>
        <p:nvSpPr>
          <p:cNvPr id="5" name="2 Marcador de contenido"/>
          <p:cNvSpPr>
            <a:spLocks noGrp="1"/>
          </p:cNvSpPr>
          <p:nvPr>
            <p:ph idx="1"/>
          </p:nvPr>
        </p:nvSpPr>
        <p:spPr>
          <a:xfrm>
            <a:off x="457200" y="990600"/>
            <a:ext cx="8229600" cy="685800"/>
          </a:xfrm>
        </p:spPr>
        <p:txBody>
          <a:bodyPr>
            <a:normAutofit/>
          </a:bodyPr>
          <a:lstStyle/>
          <a:p>
            <a:pPr marL="0" indent="0">
              <a:buNone/>
            </a:pPr>
            <a:r>
              <a:rPr lang="es-ES" dirty="0" smtClean="0"/>
              <a:t>Analizando el código:</a:t>
            </a:r>
          </a:p>
        </p:txBody>
      </p:sp>
      <p:sp>
        <p:nvSpPr>
          <p:cNvPr id="6" name="5 CuadroTexto"/>
          <p:cNvSpPr txBox="1"/>
          <p:nvPr/>
        </p:nvSpPr>
        <p:spPr>
          <a:xfrm>
            <a:off x="551688" y="1752600"/>
            <a:ext cx="8077200" cy="707886"/>
          </a:xfrm>
          <a:prstGeom prst="rect">
            <a:avLst/>
          </a:prstGeom>
          <a:solidFill>
            <a:schemeClr val="bg1">
              <a:lumMod val="95000"/>
            </a:schemeClr>
          </a:solidFill>
          <a:ln>
            <a:solidFill>
              <a:schemeClr val="tx1"/>
            </a:solidFill>
          </a:ln>
        </p:spPr>
        <p:txBody>
          <a:bodyPr wrap="square" rtlCol="0">
            <a:spAutoFit/>
          </a:bodyPr>
          <a:lstStyle/>
          <a:p>
            <a:r>
              <a:rPr lang="en-US" sz="2000" dirty="0" smtClean="0">
                <a:solidFill>
                  <a:srgbClr val="000000"/>
                </a:solidFill>
                <a:latin typeface="Consolas"/>
              </a:rPr>
              <a:t>2  </a:t>
            </a:r>
            <a:r>
              <a:rPr lang="en-US" sz="2000" b="0" dirty="0" err="1" smtClean="0">
                <a:solidFill>
                  <a:srgbClr val="0000FF"/>
                </a:solidFill>
                <a:effectLst/>
                <a:latin typeface="Consolas"/>
              </a:rPr>
              <a:t>int</a:t>
            </a:r>
            <a:r>
              <a:rPr lang="en-US" sz="2000" b="0" dirty="0" smtClean="0">
                <a:solidFill>
                  <a:srgbClr val="000000"/>
                </a:solidFill>
                <a:effectLst/>
                <a:latin typeface="Consolas"/>
              </a:rPr>
              <a:t> x = </a:t>
            </a:r>
            <a:r>
              <a:rPr lang="en-US" sz="2000" b="0" dirty="0" smtClean="0">
                <a:solidFill>
                  <a:srgbClr val="09885A"/>
                </a:solidFill>
                <a:effectLst/>
                <a:latin typeface="Consolas"/>
              </a:rPr>
              <a:t>1</a:t>
            </a:r>
            <a:r>
              <a:rPr lang="en-US" sz="2000" b="0" dirty="0" smtClean="0">
                <a:solidFill>
                  <a:srgbClr val="000000"/>
                </a:solidFill>
                <a:effectLst/>
                <a:latin typeface="Consolas"/>
              </a:rPr>
              <a:t>;</a:t>
            </a:r>
          </a:p>
          <a:p>
            <a:r>
              <a:rPr lang="en-US" sz="2000" dirty="0" smtClean="0">
                <a:solidFill>
                  <a:srgbClr val="000000"/>
                </a:solidFill>
                <a:latin typeface="Consolas"/>
              </a:rPr>
              <a:t>3  </a:t>
            </a:r>
            <a:r>
              <a:rPr lang="en-US" sz="2000" b="0" dirty="0" err="1" smtClean="0">
                <a:solidFill>
                  <a:srgbClr val="000000"/>
                </a:solidFill>
                <a:effectLst/>
                <a:latin typeface="Consolas"/>
              </a:rPr>
              <a:t>funcs.push_back</a:t>
            </a:r>
            <a:r>
              <a:rPr lang="en-US" sz="2000" b="0" dirty="0" smtClean="0">
                <a:solidFill>
                  <a:srgbClr val="000000"/>
                </a:solidFill>
                <a:effectLst/>
                <a:latin typeface="Consolas"/>
              </a:rPr>
              <a:t>([=] { </a:t>
            </a:r>
            <a:r>
              <a:rPr lang="en-US" sz="2000" b="0" dirty="0" smtClean="0">
                <a:solidFill>
                  <a:srgbClr val="0000FF"/>
                </a:solidFill>
                <a:effectLst/>
                <a:latin typeface="Consolas"/>
              </a:rPr>
              <a:t>return</a:t>
            </a:r>
            <a:r>
              <a:rPr lang="en-US" sz="2000" b="0" dirty="0" smtClean="0">
                <a:solidFill>
                  <a:srgbClr val="000000"/>
                </a:solidFill>
                <a:effectLst/>
                <a:latin typeface="Consolas"/>
              </a:rPr>
              <a:t> x; });</a:t>
            </a:r>
          </a:p>
        </p:txBody>
      </p:sp>
      <p:sp>
        <p:nvSpPr>
          <p:cNvPr id="8" name="7 CuadroTexto"/>
          <p:cNvSpPr txBox="1"/>
          <p:nvPr/>
        </p:nvSpPr>
        <p:spPr>
          <a:xfrm>
            <a:off x="551688" y="2590800"/>
            <a:ext cx="8077200" cy="1015663"/>
          </a:xfrm>
          <a:prstGeom prst="rect">
            <a:avLst/>
          </a:prstGeom>
          <a:noFill/>
        </p:spPr>
        <p:txBody>
          <a:bodyPr wrap="square" rtlCol="0">
            <a:spAutoFit/>
          </a:bodyPr>
          <a:lstStyle/>
          <a:p>
            <a:r>
              <a:rPr lang="en-US" sz="2000" dirty="0" smtClean="0"/>
              <a:t>Como en la </a:t>
            </a:r>
            <a:r>
              <a:rPr lang="en-US" sz="2000" b="1" i="1" dirty="0" smtClean="0"/>
              <a:t>capture clause </a:t>
            </a:r>
            <a:r>
              <a:rPr lang="en-US" sz="2000" dirty="0" smtClean="0"/>
              <a:t>se </a:t>
            </a:r>
            <a:r>
              <a:rPr lang="en-US" sz="2000" dirty="0" err="1" smtClean="0"/>
              <a:t>tiene</a:t>
            </a:r>
            <a:r>
              <a:rPr lang="en-US" sz="2000" dirty="0" smtClean="0"/>
              <a:t>  </a:t>
            </a:r>
            <a:r>
              <a:rPr lang="en-US" sz="2000" b="1" i="1" dirty="0" smtClean="0"/>
              <a:t>=  </a:t>
            </a:r>
            <a:r>
              <a:rPr lang="en-US" sz="2000" dirty="0" err="1" smtClean="0"/>
              <a:t>significa</a:t>
            </a:r>
            <a:r>
              <a:rPr lang="en-US" sz="2000" dirty="0" smtClean="0"/>
              <a:t> </a:t>
            </a:r>
            <a:r>
              <a:rPr lang="en-US" sz="2000" dirty="0" err="1" smtClean="0"/>
              <a:t>que</a:t>
            </a:r>
            <a:r>
              <a:rPr lang="en-US" sz="2000" dirty="0" smtClean="0"/>
              <a:t> los </a:t>
            </a:r>
            <a:r>
              <a:rPr lang="en-US" sz="2000" dirty="0" err="1" smtClean="0"/>
              <a:t>valores</a:t>
            </a:r>
            <a:r>
              <a:rPr lang="en-US" sz="2000" dirty="0" smtClean="0"/>
              <a:t> de la </a:t>
            </a:r>
            <a:r>
              <a:rPr lang="en-US" sz="2000" dirty="0" err="1" smtClean="0"/>
              <a:t>clausura</a:t>
            </a:r>
            <a:r>
              <a:rPr lang="en-US" sz="2000" dirty="0" smtClean="0"/>
              <a:t> se </a:t>
            </a:r>
            <a:r>
              <a:rPr lang="en-US" sz="2000" dirty="0" err="1" smtClean="0"/>
              <a:t>toman</a:t>
            </a:r>
            <a:r>
              <a:rPr lang="en-US" sz="2000" dirty="0" smtClean="0"/>
              <a:t> </a:t>
            </a:r>
            <a:r>
              <a:rPr lang="en-US" sz="2000" dirty="0" err="1" smtClean="0"/>
              <a:t>todos</a:t>
            </a:r>
            <a:r>
              <a:rPr lang="en-US" sz="2000" dirty="0" smtClean="0"/>
              <a:t> </a:t>
            </a:r>
            <a:r>
              <a:rPr lang="en-US" sz="2000" dirty="0" err="1" smtClean="0"/>
              <a:t>por</a:t>
            </a:r>
            <a:r>
              <a:rPr lang="en-US" sz="2000" dirty="0" smtClean="0"/>
              <a:t> valor, </a:t>
            </a:r>
            <a:r>
              <a:rPr lang="en-US" sz="2000" dirty="0" err="1" smtClean="0"/>
              <a:t>por</a:t>
            </a:r>
            <a:r>
              <a:rPr lang="en-US" sz="2000" dirty="0" smtClean="0"/>
              <a:t> lo </a:t>
            </a:r>
            <a:r>
              <a:rPr lang="en-US" sz="2000" dirty="0" err="1" smtClean="0"/>
              <a:t>tanto</a:t>
            </a:r>
            <a:r>
              <a:rPr lang="en-US" sz="2000" dirty="0" smtClean="0"/>
              <a:t> se </a:t>
            </a:r>
            <a:r>
              <a:rPr lang="en-US" sz="2000" dirty="0" err="1" smtClean="0"/>
              <a:t>trabaja</a:t>
            </a:r>
            <a:r>
              <a:rPr lang="en-US" sz="2000" dirty="0" smtClean="0"/>
              <a:t> a </a:t>
            </a:r>
            <a:r>
              <a:rPr lang="en-US" sz="2000" b="1" i="1" dirty="0" smtClean="0"/>
              <a:t>x </a:t>
            </a:r>
            <a:r>
              <a:rPr lang="en-US" sz="2000" dirty="0" err="1" smtClean="0"/>
              <a:t>por</a:t>
            </a:r>
            <a:r>
              <a:rPr lang="en-US" sz="2000" dirty="0" smtClean="0"/>
              <a:t> valor </a:t>
            </a:r>
            <a:r>
              <a:rPr lang="en-US" sz="2000" dirty="0" err="1" smtClean="0"/>
              <a:t>dentro</a:t>
            </a:r>
            <a:r>
              <a:rPr lang="en-US" sz="2000" dirty="0" smtClean="0"/>
              <a:t> del </a:t>
            </a:r>
            <a:r>
              <a:rPr lang="en-US" sz="2000" dirty="0" err="1" smtClean="0"/>
              <a:t>cuerpo</a:t>
            </a:r>
            <a:r>
              <a:rPr lang="en-US" sz="2000" dirty="0" smtClean="0"/>
              <a:t> de la </a:t>
            </a:r>
            <a:r>
              <a:rPr lang="en-US" sz="2000" dirty="0" err="1" smtClean="0"/>
              <a:t>expresi</a:t>
            </a:r>
            <a:r>
              <a:rPr lang="es-ES" sz="2000" dirty="0" err="1" smtClean="0"/>
              <a:t>ón</a:t>
            </a:r>
            <a:r>
              <a:rPr lang="es-ES" sz="2000" dirty="0" smtClean="0"/>
              <a:t>, sin que ambas se afecten mutuamente</a:t>
            </a:r>
            <a:r>
              <a:rPr lang="en-US" sz="2000" dirty="0" smtClean="0"/>
              <a:t>.</a:t>
            </a:r>
            <a:endParaRPr lang="en-US" sz="2000" b="1" i="1" dirty="0"/>
          </a:p>
        </p:txBody>
      </p:sp>
      <p:sp>
        <p:nvSpPr>
          <p:cNvPr id="9" name="8 CuadroTexto"/>
          <p:cNvSpPr txBox="1"/>
          <p:nvPr/>
        </p:nvSpPr>
        <p:spPr>
          <a:xfrm>
            <a:off x="536448" y="3733800"/>
            <a:ext cx="8077200" cy="1015663"/>
          </a:xfrm>
          <a:prstGeom prst="rect">
            <a:avLst/>
          </a:prstGeom>
          <a:solidFill>
            <a:schemeClr val="bg1">
              <a:lumMod val="95000"/>
            </a:schemeClr>
          </a:solidFill>
          <a:ln>
            <a:solidFill>
              <a:schemeClr val="tx1"/>
            </a:solidFill>
          </a:ln>
        </p:spPr>
        <p:txBody>
          <a:bodyPr wrap="square" rtlCol="0">
            <a:spAutoFit/>
          </a:bodyPr>
          <a:lstStyle/>
          <a:p>
            <a:r>
              <a:rPr lang="en-US" sz="2000" dirty="0" smtClean="0">
                <a:solidFill>
                  <a:srgbClr val="000000"/>
                </a:solidFill>
                <a:latin typeface="Consolas"/>
              </a:rPr>
              <a:t>4  </a:t>
            </a:r>
            <a:r>
              <a:rPr lang="en-US" sz="2000" b="0" dirty="0" smtClean="0">
                <a:solidFill>
                  <a:srgbClr val="000000"/>
                </a:solidFill>
                <a:effectLst/>
                <a:latin typeface="Consolas"/>
              </a:rPr>
              <a:t>x = </a:t>
            </a:r>
            <a:r>
              <a:rPr lang="en-US" sz="2000" b="0" dirty="0" smtClean="0">
                <a:solidFill>
                  <a:srgbClr val="09885A"/>
                </a:solidFill>
                <a:effectLst/>
                <a:latin typeface="Consolas"/>
              </a:rPr>
              <a:t>2</a:t>
            </a:r>
            <a:r>
              <a:rPr lang="en-US" sz="2000" b="0" dirty="0" smtClean="0">
                <a:solidFill>
                  <a:srgbClr val="000000"/>
                </a:solidFill>
                <a:effectLst/>
                <a:latin typeface="Consolas"/>
              </a:rPr>
              <a:t>;</a:t>
            </a:r>
          </a:p>
          <a:p>
            <a:r>
              <a:rPr lang="en-US" sz="2000" dirty="0" smtClean="0">
                <a:solidFill>
                  <a:srgbClr val="000000"/>
                </a:solidFill>
                <a:latin typeface="Consolas"/>
              </a:rPr>
              <a:t>5  </a:t>
            </a:r>
            <a:r>
              <a:rPr lang="en-US" sz="2000" b="0" dirty="0" err="1" smtClean="0">
                <a:solidFill>
                  <a:srgbClr val="000000"/>
                </a:solidFill>
                <a:effectLst/>
                <a:latin typeface="Consolas"/>
              </a:rPr>
              <a:t>funcs.push_back</a:t>
            </a:r>
            <a:r>
              <a:rPr lang="en-US" sz="2000" b="0" dirty="0" smtClean="0">
                <a:solidFill>
                  <a:srgbClr val="000000"/>
                </a:solidFill>
                <a:effectLst/>
                <a:latin typeface="Consolas"/>
              </a:rPr>
              <a:t>([&amp;] { </a:t>
            </a:r>
            <a:r>
              <a:rPr lang="en-US" sz="2000" b="0" dirty="0" smtClean="0">
                <a:solidFill>
                  <a:srgbClr val="0000FF"/>
                </a:solidFill>
                <a:effectLst/>
                <a:latin typeface="Consolas"/>
              </a:rPr>
              <a:t>return</a:t>
            </a:r>
            <a:r>
              <a:rPr lang="en-US" sz="2000" b="0" dirty="0" smtClean="0">
                <a:solidFill>
                  <a:srgbClr val="000000"/>
                </a:solidFill>
                <a:effectLst/>
                <a:latin typeface="Consolas"/>
              </a:rPr>
              <a:t> x; });</a:t>
            </a:r>
          </a:p>
          <a:p>
            <a:r>
              <a:rPr lang="en-US" sz="2000" dirty="0" smtClean="0">
                <a:solidFill>
                  <a:srgbClr val="000000"/>
                </a:solidFill>
                <a:latin typeface="Consolas"/>
              </a:rPr>
              <a:t>6  </a:t>
            </a:r>
            <a:r>
              <a:rPr lang="en-US" sz="2000" b="0" dirty="0" smtClean="0">
                <a:solidFill>
                  <a:srgbClr val="000000"/>
                </a:solidFill>
                <a:effectLst/>
                <a:latin typeface="Consolas"/>
              </a:rPr>
              <a:t>x++;</a:t>
            </a:r>
          </a:p>
        </p:txBody>
      </p:sp>
      <p:sp>
        <p:nvSpPr>
          <p:cNvPr id="10" name="9 CuadroTexto"/>
          <p:cNvSpPr txBox="1"/>
          <p:nvPr/>
        </p:nvSpPr>
        <p:spPr>
          <a:xfrm>
            <a:off x="551688" y="5029200"/>
            <a:ext cx="8077200" cy="1323439"/>
          </a:xfrm>
          <a:prstGeom prst="rect">
            <a:avLst/>
          </a:prstGeom>
          <a:noFill/>
        </p:spPr>
        <p:txBody>
          <a:bodyPr wrap="square" rtlCol="0">
            <a:spAutoFit/>
          </a:bodyPr>
          <a:lstStyle/>
          <a:p>
            <a:r>
              <a:rPr lang="en-US" sz="2000" dirty="0" smtClean="0"/>
              <a:t>Como en la </a:t>
            </a:r>
            <a:r>
              <a:rPr lang="en-US" sz="2000" b="1" i="1" dirty="0" smtClean="0"/>
              <a:t>capture clause </a:t>
            </a:r>
            <a:r>
              <a:rPr lang="en-US" sz="2000" dirty="0" smtClean="0"/>
              <a:t>se </a:t>
            </a:r>
            <a:r>
              <a:rPr lang="en-US" sz="2000" dirty="0" err="1" smtClean="0"/>
              <a:t>tiene</a:t>
            </a:r>
            <a:r>
              <a:rPr lang="en-US" sz="2000" dirty="0" smtClean="0"/>
              <a:t>  </a:t>
            </a:r>
            <a:r>
              <a:rPr lang="en-US" sz="2000" b="1" i="1" dirty="0" smtClean="0"/>
              <a:t>&amp;  </a:t>
            </a:r>
            <a:r>
              <a:rPr lang="en-US" sz="2000" dirty="0" err="1" smtClean="0"/>
              <a:t>significa</a:t>
            </a:r>
            <a:r>
              <a:rPr lang="en-US" sz="2000" dirty="0" smtClean="0"/>
              <a:t> </a:t>
            </a:r>
            <a:r>
              <a:rPr lang="en-US" sz="2000" dirty="0" err="1" smtClean="0"/>
              <a:t>que</a:t>
            </a:r>
            <a:r>
              <a:rPr lang="en-US" sz="2000" dirty="0" smtClean="0"/>
              <a:t> los </a:t>
            </a:r>
            <a:r>
              <a:rPr lang="en-US" sz="2000" dirty="0" err="1" smtClean="0"/>
              <a:t>valores</a:t>
            </a:r>
            <a:r>
              <a:rPr lang="en-US" sz="2000" dirty="0" smtClean="0"/>
              <a:t> de la </a:t>
            </a:r>
            <a:r>
              <a:rPr lang="en-US" sz="2000" dirty="0" err="1" smtClean="0"/>
              <a:t>clausura</a:t>
            </a:r>
            <a:r>
              <a:rPr lang="en-US" sz="2000" dirty="0" smtClean="0"/>
              <a:t> se </a:t>
            </a:r>
            <a:r>
              <a:rPr lang="en-US" sz="2000" dirty="0" err="1" smtClean="0"/>
              <a:t>toman</a:t>
            </a:r>
            <a:r>
              <a:rPr lang="en-US" sz="2000" dirty="0" smtClean="0"/>
              <a:t> </a:t>
            </a:r>
            <a:r>
              <a:rPr lang="en-US" sz="2000" dirty="0" err="1" smtClean="0"/>
              <a:t>todos</a:t>
            </a:r>
            <a:r>
              <a:rPr lang="en-US" sz="2000" dirty="0" smtClean="0"/>
              <a:t> </a:t>
            </a:r>
            <a:r>
              <a:rPr lang="en-US" sz="2000" dirty="0" err="1" smtClean="0"/>
              <a:t>por</a:t>
            </a:r>
            <a:r>
              <a:rPr lang="en-US" sz="2000" dirty="0" smtClean="0"/>
              <a:t> </a:t>
            </a:r>
            <a:r>
              <a:rPr lang="en-US" sz="2000" dirty="0" err="1" smtClean="0"/>
              <a:t>referencia</a:t>
            </a:r>
            <a:r>
              <a:rPr lang="en-US" sz="2000" dirty="0" smtClean="0"/>
              <a:t>, </a:t>
            </a:r>
            <a:r>
              <a:rPr lang="en-US" sz="2000" dirty="0" err="1" smtClean="0"/>
              <a:t>por</a:t>
            </a:r>
            <a:r>
              <a:rPr lang="en-US" sz="2000" dirty="0" smtClean="0"/>
              <a:t> lo </a:t>
            </a:r>
            <a:r>
              <a:rPr lang="en-US" sz="2000" dirty="0" err="1" smtClean="0"/>
              <a:t>tanto</a:t>
            </a:r>
            <a:r>
              <a:rPr lang="en-US" sz="2000" dirty="0" smtClean="0"/>
              <a:t> se </a:t>
            </a:r>
            <a:r>
              <a:rPr lang="en-US" sz="2000" dirty="0" err="1" smtClean="0"/>
              <a:t>trabaja</a:t>
            </a:r>
            <a:r>
              <a:rPr lang="en-US" sz="2000" dirty="0" smtClean="0"/>
              <a:t> a </a:t>
            </a:r>
            <a:r>
              <a:rPr lang="en-US" sz="2000" b="1" i="1" dirty="0" smtClean="0"/>
              <a:t>x </a:t>
            </a:r>
            <a:r>
              <a:rPr lang="en-US" sz="2000" dirty="0" err="1" smtClean="0"/>
              <a:t>por</a:t>
            </a:r>
            <a:r>
              <a:rPr lang="en-US" sz="2000" dirty="0" smtClean="0"/>
              <a:t> </a:t>
            </a:r>
            <a:r>
              <a:rPr lang="en-US" sz="2000" dirty="0" err="1" smtClean="0"/>
              <a:t>referencia</a:t>
            </a:r>
            <a:r>
              <a:rPr lang="en-US" sz="2000" dirty="0" smtClean="0"/>
              <a:t> en el </a:t>
            </a:r>
            <a:r>
              <a:rPr lang="en-US" sz="2000" dirty="0" err="1" smtClean="0"/>
              <a:t>cuerpo</a:t>
            </a:r>
            <a:r>
              <a:rPr lang="en-US" sz="2000" dirty="0" smtClean="0"/>
              <a:t> de la </a:t>
            </a:r>
            <a:r>
              <a:rPr lang="en-US" sz="2000" dirty="0" err="1" smtClean="0"/>
              <a:t>expresi</a:t>
            </a:r>
            <a:r>
              <a:rPr lang="es-ES" sz="2000" dirty="0" err="1" smtClean="0"/>
              <a:t>ón</a:t>
            </a:r>
            <a:r>
              <a:rPr lang="en-US" sz="2000" dirty="0" smtClean="0"/>
              <a:t>, </a:t>
            </a:r>
            <a:r>
              <a:rPr lang="en-US" sz="2000" dirty="0" err="1" smtClean="0"/>
              <a:t>afect</a:t>
            </a:r>
            <a:r>
              <a:rPr lang="es-ES" sz="2000" dirty="0" smtClean="0"/>
              <a:t>á</a:t>
            </a:r>
            <a:r>
              <a:rPr lang="en-US" sz="2000" dirty="0" err="1" smtClean="0"/>
              <a:t>ndose</a:t>
            </a:r>
            <a:r>
              <a:rPr lang="en-US" sz="2000" dirty="0" smtClean="0"/>
              <a:t> </a:t>
            </a:r>
            <a:r>
              <a:rPr lang="en-US" sz="2000" dirty="0" err="1" smtClean="0"/>
              <a:t>ambas</a:t>
            </a:r>
            <a:r>
              <a:rPr lang="en-US" sz="2000" dirty="0" smtClean="0"/>
              <a:t> </a:t>
            </a:r>
            <a:r>
              <a:rPr lang="en-US" sz="2000" dirty="0" err="1" smtClean="0"/>
              <a:t>mutamente</a:t>
            </a:r>
            <a:r>
              <a:rPr lang="en-US" sz="2000" dirty="0" smtClean="0"/>
              <a:t>. </a:t>
            </a:r>
            <a:r>
              <a:rPr lang="en-US" sz="2000" dirty="0" err="1" smtClean="0"/>
              <a:t>Por</a:t>
            </a:r>
            <a:r>
              <a:rPr lang="en-US" sz="2000" dirty="0" smtClean="0"/>
              <a:t> lo </a:t>
            </a:r>
            <a:r>
              <a:rPr lang="en-US" sz="2000" dirty="0" err="1" smtClean="0"/>
              <a:t>tanto</a:t>
            </a:r>
            <a:r>
              <a:rPr lang="en-US" sz="2000" dirty="0" smtClean="0"/>
              <a:t> la l</a:t>
            </a:r>
            <a:r>
              <a:rPr lang="es-ES" sz="2000" dirty="0" err="1" smtClean="0"/>
              <a:t>ínea</a:t>
            </a:r>
            <a:r>
              <a:rPr lang="es-ES" sz="2000" dirty="0" smtClean="0"/>
              <a:t> 6 afectará el resultado de la expresión lambda.</a:t>
            </a:r>
            <a:endParaRPr lang="en-US" sz="2000" b="1" i="1" dirty="0"/>
          </a:p>
        </p:txBody>
      </p:sp>
    </p:spTree>
    <p:extLst>
      <p:ext uri="{BB962C8B-B14F-4D97-AF65-F5344CB8AC3E}">
        <p14:creationId xmlns:p14="http://schemas.microsoft.com/office/powerpoint/2010/main" val="159224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p:cNvSpPr>
            <a:spLocks noGrp="1"/>
          </p:cNvSpPr>
          <p:nvPr>
            <p:ph type="title"/>
          </p:nvPr>
        </p:nvSpPr>
        <p:spPr>
          <a:xfrm>
            <a:off x="381000" y="0"/>
            <a:ext cx="8229600" cy="1143000"/>
          </a:xfrm>
        </p:spPr>
        <p:txBody>
          <a:bodyPr>
            <a:normAutofit/>
          </a:bodyPr>
          <a:lstStyle/>
          <a:p>
            <a:r>
              <a:rPr lang="en-US" dirty="0" err="1" smtClean="0"/>
              <a:t>Pregunta</a:t>
            </a:r>
            <a:r>
              <a:rPr lang="en-US" dirty="0" smtClean="0"/>
              <a:t> 3:</a:t>
            </a:r>
            <a:endParaRPr lang="en-US" dirty="0"/>
          </a:p>
        </p:txBody>
      </p:sp>
      <p:sp>
        <p:nvSpPr>
          <p:cNvPr id="11" name="2 Marcador de contenido"/>
          <p:cNvSpPr>
            <a:spLocks noGrp="1"/>
          </p:cNvSpPr>
          <p:nvPr>
            <p:ph idx="1"/>
          </p:nvPr>
        </p:nvSpPr>
        <p:spPr>
          <a:xfrm>
            <a:off x="457200" y="990600"/>
            <a:ext cx="8229600" cy="685800"/>
          </a:xfrm>
        </p:spPr>
        <p:txBody>
          <a:bodyPr>
            <a:normAutofit/>
          </a:bodyPr>
          <a:lstStyle/>
          <a:p>
            <a:pPr marL="0" indent="0">
              <a:buNone/>
            </a:pPr>
            <a:r>
              <a:rPr lang="es-ES" dirty="0" smtClean="0"/>
              <a:t>Analizando el código:</a:t>
            </a:r>
          </a:p>
        </p:txBody>
      </p:sp>
      <p:sp>
        <p:nvSpPr>
          <p:cNvPr id="16" name="15 CuadroTexto"/>
          <p:cNvSpPr txBox="1"/>
          <p:nvPr/>
        </p:nvSpPr>
        <p:spPr>
          <a:xfrm>
            <a:off x="533400" y="1600200"/>
            <a:ext cx="8077200" cy="400110"/>
          </a:xfrm>
          <a:prstGeom prst="rect">
            <a:avLst/>
          </a:prstGeom>
          <a:solidFill>
            <a:schemeClr val="bg1">
              <a:lumMod val="95000"/>
            </a:schemeClr>
          </a:solidFill>
          <a:ln>
            <a:solidFill>
              <a:schemeClr val="tx1"/>
            </a:solidFill>
          </a:ln>
        </p:spPr>
        <p:txBody>
          <a:bodyPr wrap="square" rtlCol="0">
            <a:spAutoFit/>
          </a:bodyPr>
          <a:lstStyle/>
          <a:p>
            <a:r>
              <a:rPr lang="en-US" sz="2000" dirty="0" smtClean="0">
                <a:solidFill>
                  <a:srgbClr val="000000"/>
                </a:solidFill>
                <a:latin typeface="Consolas"/>
              </a:rPr>
              <a:t>7  </a:t>
            </a:r>
            <a:r>
              <a:rPr lang="en-US" sz="2000" b="0" dirty="0" err="1" smtClean="0">
                <a:solidFill>
                  <a:srgbClr val="000000"/>
                </a:solidFill>
                <a:effectLst/>
                <a:latin typeface="Consolas"/>
              </a:rPr>
              <a:t>funcs.push_back</a:t>
            </a:r>
            <a:r>
              <a:rPr lang="en-US" sz="2000" b="0" dirty="0" smtClean="0">
                <a:solidFill>
                  <a:srgbClr val="000000"/>
                </a:solidFill>
                <a:effectLst/>
                <a:latin typeface="Consolas"/>
              </a:rPr>
              <a:t>([x = </a:t>
            </a:r>
            <a:r>
              <a:rPr lang="en-US" sz="2000" b="0" dirty="0" smtClean="0">
                <a:solidFill>
                  <a:srgbClr val="09885A"/>
                </a:solidFill>
                <a:effectLst/>
                <a:latin typeface="Consolas"/>
              </a:rPr>
              <a:t>4</a:t>
            </a:r>
            <a:r>
              <a:rPr lang="en-US" sz="2000" b="0" dirty="0" smtClean="0">
                <a:solidFill>
                  <a:srgbClr val="000000"/>
                </a:solidFill>
                <a:effectLst/>
                <a:latin typeface="Consolas"/>
              </a:rPr>
              <a:t>] { </a:t>
            </a:r>
            <a:r>
              <a:rPr lang="en-US" sz="2000" b="0" dirty="0" smtClean="0">
                <a:solidFill>
                  <a:srgbClr val="0000FF"/>
                </a:solidFill>
                <a:effectLst/>
                <a:latin typeface="Consolas"/>
              </a:rPr>
              <a:t>return</a:t>
            </a:r>
            <a:r>
              <a:rPr lang="en-US" sz="2000" b="0" dirty="0" smtClean="0">
                <a:solidFill>
                  <a:srgbClr val="000000"/>
                </a:solidFill>
                <a:effectLst/>
                <a:latin typeface="Consolas"/>
              </a:rPr>
              <a:t> x; });</a:t>
            </a:r>
            <a:endParaRPr lang="en-US" dirty="0"/>
          </a:p>
        </p:txBody>
      </p:sp>
      <p:sp>
        <p:nvSpPr>
          <p:cNvPr id="17" name="16 CuadroTexto"/>
          <p:cNvSpPr txBox="1"/>
          <p:nvPr/>
        </p:nvSpPr>
        <p:spPr>
          <a:xfrm>
            <a:off x="542544" y="3581400"/>
            <a:ext cx="8077200" cy="1631216"/>
          </a:xfrm>
          <a:prstGeom prst="rect">
            <a:avLst/>
          </a:prstGeom>
          <a:solidFill>
            <a:schemeClr val="bg1">
              <a:lumMod val="95000"/>
            </a:schemeClr>
          </a:solidFill>
          <a:ln>
            <a:solidFill>
              <a:schemeClr val="tx1"/>
            </a:solidFill>
          </a:ln>
        </p:spPr>
        <p:txBody>
          <a:bodyPr wrap="square" rtlCol="0">
            <a:spAutoFit/>
          </a:bodyPr>
          <a:lstStyle/>
          <a:p>
            <a:r>
              <a:rPr lang="en-US" sz="2000" dirty="0" smtClean="0">
                <a:solidFill>
                  <a:srgbClr val="000000"/>
                </a:solidFill>
                <a:latin typeface="Consolas"/>
              </a:rPr>
              <a:t>8  </a:t>
            </a:r>
            <a:r>
              <a:rPr lang="en-US" sz="2000" b="0" dirty="0" smtClean="0">
                <a:solidFill>
                  <a:srgbClr val="0000FF"/>
                </a:solidFill>
                <a:effectLst/>
                <a:latin typeface="Consolas"/>
              </a:rPr>
              <a:t>for</a:t>
            </a:r>
            <a:r>
              <a:rPr lang="en-US" sz="2000" b="0" dirty="0" smtClean="0">
                <a:solidFill>
                  <a:srgbClr val="000000"/>
                </a:solidFill>
                <a:effectLst/>
                <a:latin typeface="Consolas"/>
              </a:rPr>
              <a:t> (</a:t>
            </a:r>
            <a:r>
              <a:rPr lang="en-US" sz="2000" b="0" dirty="0" smtClean="0">
                <a:solidFill>
                  <a:srgbClr val="0000FF"/>
                </a:solidFill>
                <a:effectLst/>
                <a:latin typeface="Consolas"/>
              </a:rPr>
              <a:t>auto</a:t>
            </a:r>
            <a:r>
              <a:rPr lang="en-US" sz="2000" b="0" dirty="0" smtClean="0">
                <a:solidFill>
                  <a:srgbClr val="000000"/>
                </a:solidFill>
                <a:effectLst/>
                <a:latin typeface="Consolas"/>
              </a:rPr>
              <a:t> f : </a:t>
            </a:r>
            <a:r>
              <a:rPr lang="en-US" sz="2000" b="0" dirty="0" err="1" smtClean="0">
                <a:solidFill>
                  <a:srgbClr val="000000"/>
                </a:solidFill>
                <a:effectLst/>
                <a:latin typeface="Consolas"/>
              </a:rPr>
              <a:t>funcs</a:t>
            </a:r>
            <a:r>
              <a:rPr lang="en-US" sz="2000" b="0" dirty="0" smtClean="0">
                <a:solidFill>
                  <a:srgbClr val="000000"/>
                </a:solidFill>
                <a:effectLst/>
                <a:latin typeface="Consolas"/>
              </a:rPr>
              <a:t>)</a:t>
            </a:r>
          </a:p>
          <a:p>
            <a:r>
              <a:rPr lang="en-US" sz="2000" dirty="0">
                <a:solidFill>
                  <a:srgbClr val="000000"/>
                </a:solidFill>
                <a:latin typeface="Consolas"/>
              </a:rPr>
              <a:t> </a:t>
            </a:r>
            <a:r>
              <a:rPr lang="en-US" sz="2000" dirty="0" smtClean="0">
                <a:solidFill>
                  <a:srgbClr val="000000"/>
                </a:solidFill>
                <a:latin typeface="Consolas"/>
              </a:rPr>
              <a:t>  </a:t>
            </a:r>
            <a:r>
              <a:rPr lang="en-US" sz="2000" b="0" dirty="0" smtClean="0">
                <a:solidFill>
                  <a:srgbClr val="000000"/>
                </a:solidFill>
                <a:effectLst/>
                <a:latin typeface="Consolas"/>
              </a:rPr>
              <a:t>{</a:t>
            </a:r>
          </a:p>
          <a:p>
            <a:r>
              <a:rPr lang="en-US" sz="2000" dirty="0" smtClean="0">
                <a:solidFill>
                  <a:srgbClr val="000000"/>
                </a:solidFill>
                <a:latin typeface="Consolas"/>
              </a:rPr>
              <a:t>9     </a:t>
            </a:r>
            <a:r>
              <a:rPr lang="en-US" sz="2000" b="0" dirty="0" err="1" smtClean="0">
                <a:solidFill>
                  <a:srgbClr val="0000FF"/>
                </a:solidFill>
                <a:effectLst/>
                <a:latin typeface="Consolas"/>
              </a:rPr>
              <a:t>int</a:t>
            </a:r>
            <a:r>
              <a:rPr lang="en-US" sz="2000" b="0" dirty="0" smtClean="0">
                <a:solidFill>
                  <a:srgbClr val="000000"/>
                </a:solidFill>
                <a:effectLst/>
                <a:latin typeface="Consolas"/>
              </a:rPr>
              <a:t> y = f();</a:t>
            </a:r>
          </a:p>
          <a:p>
            <a:r>
              <a:rPr lang="en-US" sz="2000" dirty="0" smtClean="0">
                <a:solidFill>
                  <a:srgbClr val="000000"/>
                </a:solidFill>
                <a:latin typeface="Consolas"/>
              </a:rPr>
              <a:t>10    </a:t>
            </a:r>
            <a:r>
              <a:rPr lang="en-US" sz="2000" b="0" dirty="0" err="1" smtClean="0">
                <a:solidFill>
                  <a:srgbClr val="000000"/>
                </a:solidFill>
                <a:effectLst/>
                <a:latin typeface="Consolas"/>
              </a:rPr>
              <a:t>cout</a:t>
            </a:r>
            <a:r>
              <a:rPr lang="en-US" sz="2000" b="0" dirty="0" smtClean="0">
                <a:solidFill>
                  <a:srgbClr val="000000"/>
                </a:solidFill>
                <a:effectLst/>
                <a:latin typeface="Consolas"/>
              </a:rPr>
              <a:t> &lt;&lt; y &lt;&lt; </a:t>
            </a:r>
            <a:r>
              <a:rPr lang="en-US" sz="2000" b="0" dirty="0" err="1" smtClean="0">
                <a:solidFill>
                  <a:srgbClr val="000000"/>
                </a:solidFill>
                <a:effectLst/>
                <a:latin typeface="Consolas"/>
              </a:rPr>
              <a:t>endl</a:t>
            </a:r>
            <a:r>
              <a:rPr lang="en-US" sz="2000" b="0" dirty="0" smtClean="0">
                <a:solidFill>
                  <a:srgbClr val="000000"/>
                </a:solidFill>
                <a:effectLst/>
                <a:latin typeface="Consolas"/>
              </a:rPr>
              <a:t>;</a:t>
            </a:r>
          </a:p>
          <a:p>
            <a:r>
              <a:rPr lang="en-US" sz="2000" dirty="0">
                <a:solidFill>
                  <a:srgbClr val="000000"/>
                </a:solidFill>
                <a:latin typeface="Consolas"/>
              </a:rPr>
              <a:t> </a:t>
            </a:r>
            <a:r>
              <a:rPr lang="en-US" sz="2000" dirty="0" smtClean="0">
                <a:solidFill>
                  <a:srgbClr val="000000"/>
                </a:solidFill>
                <a:latin typeface="Consolas"/>
              </a:rPr>
              <a:t>  </a:t>
            </a:r>
            <a:r>
              <a:rPr lang="en-US" sz="2000" b="0" dirty="0" smtClean="0">
                <a:solidFill>
                  <a:srgbClr val="000000"/>
                </a:solidFill>
                <a:effectLst/>
                <a:latin typeface="Consolas"/>
              </a:rPr>
              <a:t>}</a:t>
            </a:r>
          </a:p>
        </p:txBody>
      </p:sp>
      <p:sp>
        <p:nvSpPr>
          <p:cNvPr id="18" name="17 CuadroTexto"/>
          <p:cNvSpPr txBox="1"/>
          <p:nvPr/>
        </p:nvSpPr>
        <p:spPr>
          <a:xfrm>
            <a:off x="542544" y="2159168"/>
            <a:ext cx="8077200" cy="1015663"/>
          </a:xfrm>
          <a:prstGeom prst="rect">
            <a:avLst/>
          </a:prstGeom>
          <a:noFill/>
        </p:spPr>
        <p:txBody>
          <a:bodyPr wrap="square" rtlCol="0">
            <a:spAutoFit/>
          </a:bodyPr>
          <a:lstStyle/>
          <a:p>
            <a:r>
              <a:rPr lang="en-US" sz="2000" dirty="0" smtClean="0"/>
              <a:t>A </a:t>
            </a:r>
            <a:r>
              <a:rPr lang="en-US" sz="2000" dirty="0" err="1" smtClean="0"/>
              <a:t>partir</a:t>
            </a:r>
            <a:r>
              <a:rPr lang="en-US" sz="2000" dirty="0" smtClean="0"/>
              <a:t> de C++14 </a:t>
            </a:r>
            <a:r>
              <a:rPr lang="en-US" sz="2000" dirty="0"/>
              <a:t> </a:t>
            </a:r>
            <a:r>
              <a:rPr lang="en-US" sz="2000" b="1" i="1" dirty="0" smtClean="0"/>
              <a:t>capture closure </a:t>
            </a:r>
            <a:r>
              <a:rPr lang="en-US" sz="2000" dirty="0" err="1" smtClean="0"/>
              <a:t>puede</a:t>
            </a:r>
            <a:r>
              <a:rPr lang="en-US" sz="2000" dirty="0" smtClean="0"/>
              <a:t> </a:t>
            </a:r>
            <a:r>
              <a:rPr lang="en-US" sz="2000" dirty="0" err="1" smtClean="0"/>
              <a:t>introducir</a:t>
            </a:r>
            <a:r>
              <a:rPr lang="en-US" sz="2000" dirty="0" smtClean="0"/>
              <a:t> variables en el </a:t>
            </a:r>
            <a:r>
              <a:rPr lang="es-ES" sz="2000" dirty="0" smtClean="0"/>
              <a:t>ámbito de la expresión deduciendo el tipo de estas po</a:t>
            </a:r>
            <a:r>
              <a:rPr lang="es-ES" sz="2000" dirty="0"/>
              <a:t>r</a:t>
            </a:r>
            <a:r>
              <a:rPr lang="es-ES" sz="2000" dirty="0" smtClean="0"/>
              <a:t> el compilador.  Por lo que esta </a:t>
            </a:r>
            <a:r>
              <a:rPr lang="es-ES" sz="2000" b="1" i="1" dirty="0" smtClean="0"/>
              <a:t>x</a:t>
            </a:r>
            <a:r>
              <a:rPr lang="es-ES" sz="2000" dirty="0" smtClean="0"/>
              <a:t> no tiene que ver con la definida afuera.</a:t>
            </a:r>
            <a:endParaRPr lang="en-US" sz="2000" dirty="0"/>
          </a:p>
        </p:txBody>
      </p:sp>
      <p:sp>
        <p:nvSpPr>
          <p:cNvPr id="7" name="6 CuadroTexto"/>
          <p:cNvSpPr txBox="1"/>
          <p:nvPr/>
        </p:nvSpPr>
        <p:spPr>
          <a:xfrm>
            <a:off x="542544" y="5410200"/>
            <a:ext cx="8077200" cy="1323439"/>
          </a:xfrm>
          <a:prstGeom prst="rect">
            <a:avLst/>
          </a:prstGeom>
          <a:noFill/>
        </p:spPr>
        <p:txBody>
          <a:bodyPr wrap="square" rtlCol="0">
            <a:spAutoFit/>
          </a:bodyPr>
          <a:lstStyle/>
          <a:p>
            <a:r>
              <a:rPr lang="es-ES" sz="2000" dirty="0" smtClean="0"/>
              <a:t>Las líneas 8-10 se utilizan para el llamado de las expresiones lambdas e imprimir el </a:t>
            </a:r>
            <a:r>
              <a:rPr lang="es-ES" sz="2000" dirty="0" err="1" smtClean="0"/>
              <a:t>resutado</a:t>
            </a:r>
            <a:r>
              <a:rPr lang="es-ES" sz="2000" dirty="0" smtClean="0"/>
              <a:t> de estas en la consola.</a:t>
            </a:r>
          </a:p>
          <a:p>
            <a:r>
              <a:rPr lang="es-ES" sz="2000" dirty="0" smtClean="0"/>
              <a:t> </a:t>
            </a:r>
            <a:endParaRPr lang="en-US" sz="2000" dirty="0" smtClean="0"/>
          </a:p>
          <a:p>
            <a:r>
              <a:rPr lang="en-US" sz="2000" dirty="0" err="1" smtClean="0"/>
              <a:t>Veamos</a:t>
            </a:r>
            <a:r>
              <a:rPr lang="en-US" sz="2000" dirty="0" smtClean="0"/>
              <a:t> </a:t>
            </a:r>
            <a:r>
              <a:rPr lang="en-US" sz="2000" dirty="0" err="1" smtClean="0"/>
              <a:t>que</a:t>
            </a:r>
            <a:r>
              <a:rPr lang="en-US" sz="2000" dirty="0" smtClean="0"/>
              <a:t> </a:t>
            </a:r>
            <a:r>
              <a:rPr lang="en-US" sz="2000" dirty="0" err="1" smtClean="0"/>
              <a:t>imprime</a:t>
            </a:r>
            <a:r>
              <a:rPr lang="en-US" sz="2000" dirty="0" smtClean="0"/>
              <a:t> </a:t>
            </a:r>
            <a:r>
              <a:rPr lang="en-US" sz="2000" dirty="0" err="1" smtClean="0"/>
              <a:t>cada</a:t>
            </a:r>
            <a:r>
              <a:rPr lang="en-US" sz="2000" dirty="0" smtClean="0"/>
              <a:t> </a:t>
            </a:r>
            <a:r>
              <a:rPr lang="en-US" sz="2000" dirty="0" err="1" smtClean="0"/>
              <a:t>expresi</a:t>
            </a:r>
            <a:r>
              <a:rPr lang="es-ES" sz="2000" dirty="0" err="1" smtClean="0"/>
              <a:t>ón</a:t>
            </a:r>
            <a:r>
              <a:rPr lang="es-ES" sz="2000" dirty="0" smtClean="0"/>
              <a:t> lambda.</a:t>
            </a:r>
            <a:endParaRPr lang="en-US" sz="2000" dirty="0"/>
          </a:p>
        </p:txBody>
      </p:sp>
    </p:spTree>
    <p:extLst>
      <p:ext uri="{BB962C8B-B14F-4D97-AF65-F5344CB8AC3E}">
        <p14:creationId xmlns:p14="http://schemas.microsoft.com/office/powerpoint/2010/main" val="299938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51688" y="1143000"/>
            <a:ext cx="8077200" cy="707886"/>
          </a:xfrm>
          <a:prstGeom prst="rect">
            <a:avLst/>
          </a:prstGeom>
          <a:solidFill>
            <a:schemeClr val="bg1">
              <a:lumMod val="95000"/>
            </a:schemeClr>
          </a:solidFill>
          <a:ln>
            <a:solidFill>
              <a:schemeClr val="tx1"/>
            </a:solidFill>
          </a:ln>
        </p:spPr>
        <p:txBody>
          <a:bodyPr wrap="square" rtlCol="0">
            <a:spAutoFit/>
          </a:bodyPr>
          <a:lstStyle/>
          <a:p>
            <a:r>
              <a:rPr lang="en-US" sz="2000" dirty="0" smtClean="0">
                <a:solidFill>
                  <a:srgbClr val="000000"/>
                </a:solidFill>
                <a:latin typeface="Consolas"/>
              </a:rPr>
              <a:t>2  </a:t>
            </a:r>
            <a:r>
              <a:rPr lang="en-US" sz="2000" b="0" dirty="0" err="1" smtClean="0">
                <a:solidFill>
                  <a:srgbClr val="0000FF"/>
                </a:solidFill>
                <a:effectLst/>
                <a:latin typeface="Consolas"/>
              </a:rPr>
              <a:t>int</a:t>
            </a:r>
            <a:r>
              <a:rPr lang="en-US" sz="2000" b="0" dirty="0" smtClean="0">
                <a:solidFill>
                  <a:srgbClr val="000000"/>
                </a:solidFill>
                <a:effectLst/>
                <a:latin typeface="Consolas"/>
              </a:rPr>
              <a:t> x = </a:t>
            </a:r>
            <a:r>
              <a:rPr lang="en-US" sz="2000" b="0" dirty="0" smtClean="0">
                <a:solidFill>
                  <a:srgbClr val="09885A"/>
                </a:solidFill>
                <a:effectLst/>
                <a:latin typeface="Consolas"/>
              </a:rPr>
              <a:t>1</a:t>
            </a:r>
            <a:r>
              <a:rPr lang="en-US" sz="2000" b="0" dirty="0" smtClean="0">
                <a:solidFill>
                  <a:srgbClr val="000000"/>
                </a:solidFill>
                <a:effectLst/>
                <a:latin typeface="Consolas"/>
              </a:rPr>
              <a:t>;</a:t>
            </a:r>
          </a:p>
          <a:p>
            <a:r>
              <a:rPr lang="en-US" sz="2000" dirty="0" smtClean="0">
                <a:solidFill>
                  <a:srgbClr val="000000"/>
                </a:solidFill>
                <a:latin typeface="Consolas"/>
              </a:rPr>
              <a:t>3  </a:t>
            </a:r>
            <a:r>
              <a:rPr lang="en-US" sz="2000" b="0" dirty="0" err="1" smtClean="0">
                <a:solidFill>
                  <a:srgbClr val="000000"/>
                </a:solidFill>
                <a:effectLst/>
                <a:latin typeface="Consolas"/>
              </a:rPr>
              <a:t>funcs.push_back</a:t>
            </a:r>
            <a:r>
              <a:rPr lang="en-US" sz="2000" b="0" dirty="0" smtClean="0">
                <a:solidFill>
                  <a:srgbClr val="000000"/>
                </a:solidFill>
                <a:effectLst/>
                <a:latin typeface="Consolas"/>
              </a:rPr>
              <a:t>([=] { </a:t>
            </a:r>
            <a:r>
              <a:rPr lang="en-US" sz="2000" b="0" dirty="0" smtClean="0">
                <a:solidFill>
                  <a:srgbClr val="0000FF"/>
                </a:solidFill>
                <a:effectLst/>
                <a:latin typeface="Consolas"/>
              </a:rPr>
              <a:t>return</a:t>
            </a:r>
            <a:r>
              <a:rPr lang="en-US" sz="2000" b="0" dirty="0" smtClean="0">
                <a:solidFill>
                  <a:srgbClr val="000000"/>
                </a:solidFill>
                <a:effectLst/>
                <a:latin typeface="Consolas"/>
              </a:rPr>
              <a:t> x; });</a:t>
            </a:r>
          </a:p>
        </p:txBody>
      </p:sp>
      <p:sp>
        <p:nvSpPr>
          <p:cNvPr id="3" name="2 CuadroTexto"/>
          <p:cNvSpPr txBox="1"/>
          <p:nvPr/>
        </p:nvSpPr>
        <p:spPr>
          <a:xfrm>
            <a:off x="551688" y="2743200"/>
            <a:ext cx="8077200" cy="1015663"/>
          </a:xfrm>
          <a:prstGeom prst="rect">
            <a:avLst/>
          </a:prstGeom>
          <a:solidFill>
            <a:schemeClr val="bg1">
              <a:lumMod val="95000"/>
            </a:schemeClr>
          </a:solidFill>
          <a:ln>
            <a:solidFill>
              <a:schemeClr val="tx1"/>
            </a:solidFill>
          </a:ln>
        </p:spPr>
        <p:txBody>
          <a:bodyPr wrap="square" rtlCol="0">
            <a:spAutoFit/>
          </a:bodyPr>
          <a:lstStyle/>
          <a:p>
            <a:r>
              <a:rPr lang="en-US" sz="2000" dirty="0" smtClean="0">
                <a:solidFill>
                  <a:srgbClr val="000000"/>
                </a:solidFill>
                <a:latin typeface="Consolas"/>
              </a:rPr>
              <a:t>4  </a:t>
            </a:r>
            <a:r>
              <a:rPr lang="en-US" sz="2000" b="0" dirty="0" smtClean="0">
                <a:solidFill>
                  <a:srgbClr val="000000"/>
                </a:solidFill>
                <a:effectLst/>
                <a:latin typeface="Consolas"/>
              </a:rPr>
              <a:t>x = </a:t>
            </a:r>
            <a:r>
              <a:rPr lang="en-US" sz="2000" b="0" dirty="0" smtClean="0">
                <a:solidFill>
                  <a:srgbClr val="09885A"/>
                </a:solidFill>
                <a:effectLst/>
                <a:latin typeface="Consolas"/>
              </a:rPr>
              <a:t>2</a:t>
            </a:r>
            <a:r>
              <a:rPr lang="en-US" sz="2000" b="0" dirty="0" smtClean="0">
                <a:solidFill>
                  <a:srgbClr val="000000"/>
                </a:solidFill>
                <a:effectLst/>
                <a:latin typeface="Consolas"/>
              </a:rPr>
              <a:t>;</a:t>
            </a:r>
          </a:p>
          <a:p>
            <a:r>
              <a:rPr lang="en-US" sz="2000" dirty="0" smtClean="0">
                <a:solidFill>
                  <a:srgbClr val="000000"/>
                </a:solidFill>
                <a:latin typeface="Consolas"/>
              </a:rPr>
              <a:t>5  </a:t>
            </a:r>
            <a:r>
              <a:rPr lang="en-US" sz="2000" b="0" dirty="0" err="1" smtClean="0">
                <a:solidFill>
                  <a:srgbClr val="000000"/>
                </a:solidFill>
                <a:effectLst/>
                <a:latin typeface="Consolas"/>
              </a:rPr>
              <a:t>funcs.push_back</a:t>
            </a:r>
            <a:r>
              <a:rPr lang="en-US" sz="2000" b="0" dirty="0" smtClean="0">
                <a:solidFill>
                  <a:srgbClr val="000000"/>
                </a:solidFill>
                <a:effectLst/>
                <a:latin typeface="Consolas"/>
              </a:rPr>
              <a:t>([&amp;] { </a:t>
            </a:r>
            <a:r>
              <a:rPr lang="en-US" sz="2000" b="0" dirty="0" smtClean="0">
                <a:solidFill>
                  <a:srgbClr val="0000FF"/>
                </a:solidFill>
                <a:effectLst/>
                <a:latin typeface="Consolas"/>
              </a:rPr>
              <a:t>return</a:t>
            </a:r>
            <a:r>
              <a:rPr lang="en-US" sz="2000" b="0" dirty="0" smtClean="0">
                <a:solidFill>
                  <a:srgbClr val="000000"/>
                </a:solidFill>
                <a:effectLst/>
                <a:latin typeface="Consolas"/>
              </a:rPr>
              <a:t> x; });</a:t>
            </a:r>
          </a:p>
          <a:p>
            <a:r>
              <a:rPr lang="en-US" sz="2000" dirty="0" smtClean="0">
                <a:solidFill>
                  <a:srgbClr val="000000"/>
                </a:solidFill>
                <a:latin typeface="Consolas"/>
              </a:rPr>
              <a:t>6  </a:t>
            </a:r>
            <a:r>
              <a:rPr lang="en-US" sz="2000" b="0" dirty="0" smtClean="0">
                <a:solidFill>
                  <a:srgbClr val="000000"/>
                </a:solidFill>
                <a:effectLst/>
                <a:latin typeface="Consolas"/>
              </a:rPr>
              <a:t>x++;</a:t>
            </a:r>
          </a:p>
        </p:txBody>
      </p:sp>
      <p:sp>
        <p:nvSpPr>
          <p:cNvPr id="4" name="1 Título"/>
          <p:cNvSpPr txBox="1">
            <a:spLocks/>
          </p:cNvSpPr>
          <p:nvPr/>
        </p:nvSpPr>
        <p:spPr>
          <a:xfrm>
            <a:off x="381000" y="228600"/>
            <a:ext cx="8229600" cy="9906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Pregunta</a:t>
            </a:r>
            <a:r>
              <a:rPr lang="en-US" dirty="0" smtClean="0"/>
              <a:t> 3:</a:t>
            </a:r>
            <a:endParaRPr lang="en-US" dirty="0"/>
          </a:p>
        </p:txBody>
      </p:sp>
      <p:sp>
        <p:nvSpPr>
          <p:cNvPr id="5" name="4 CuadroTexto"/>
          <p:cNvSpPr txBox="1"/>
          <p:nvPr/>
        </p:nvSpPr>
        <p:spPr>
          <a:xfrm>
            <a:off x="536448" y="1905000"/>
            <a:ext cx="8092440" cy="707886"/>
          </a:xfrm>
          <a:prstGeom prst="rect">
            <a:avLst/>
          </a:prstGeom>
          <a:noFill/>
        </p:spPr>
        <p:txBody>
          <a:bodyPr wrap="square" rtlCol="0">
            <a:spAutoFit/>
          </a:bodyPr>
          <a:lstStyle/>
          <a:p>
            <a:r>
              <a:rPr lang="en-US" sz="2000" dirty="0" smtClean="0"/>
              <a:t>La </a:t>
            </a:r>
            <a:r>
              <a:rPr lang="en-US" sz="2000" dirty="0" err="1" smtClean="0"/>
              <a:t>primera</a:t>
            </a:r>
            <a:r>
              <a:rPr lang="en-US" sz="2000" dirty="0" smtClean="0"/>
              <a:t> </a:t>
            </a:r>
            <a:r>
              <a:rPr lang="en-US" sz="2000" dirty="0" err="1" smtClean="0"/>
              <a:t>expresi</a:t>
            </a:r>
            <a:r>
              <a:rPr lang="es-ES" sz="2000" dirty="0" err="1" smtClean="0"/>
              <a:t>ón</a:t>
            </a:r>
            <a:r>
              <a:rPr lang="es-ES" sz="2000" dirty="0" smtClean="0"/>
              <a:t> lambda imprime:  1</a:t>
            </a:r>
          </a:p>
          <a:p>
            <a:r>
              <a:rPr lang="es-ES" sz="2000" dirty="0" smtClean="0"/>
              <a:t>Ya que esta captura por valor la variable x.</a:t>
            </a:r>
            <a:endParaRPr lang="en-US" sz="2000" dirty="0"/>
          </a:p>
        </p:txBody>
      </p:sp>
      <p:sp>
        <p:nvSpPr>
          <p:cNvPr id="6" name="5 CuadroTexto"/>
          <p:cNvSpPr txBox="1"/>
          <p:nvPr/>
        </p:nvSpPr>
        <p:spPr>
          <a:xfrm>
            <a:off x="533400" y="3861137"/>
            <a:ext cx="8092440" cy="1015663"/>
          </a:xfrm>
          <a:prstGeom prst="rect">
            <a:avLst/>
          </a:prstGeom>
          <a:noFill/>
        </p:spPr>
        <p:txBody>
          <a:bodyPr wrap="square" rtlCol="0">
            <a:spAutoFit/>
          </a:bodyPr>
          <a:lstStyle/>
          <a:p>
            <a:r>
              <a:rPr lang="en-US" sz="2000" dirty="0" smtClean="0"/>
              <a:t>La </a:t>
            </a:r>
            <a:r>
              <a:rPr lang="en-US" sz="2000" dirty="0" err="1" smtClean="0"/>
              <a:t>segunda</a:t>
            </a:r>
            <a:r>
              <a:rPr lang="en-US" sz="2000" dirty="0" smtClean="0"/>
              <a:t> </a:t>
            </a:r>
            <a:r>
              <a:rPr lang="en-US" sz="2000" dirty="0" err="1" smtClean="0"/>
              <a:t>expresi</a:t>
            </a:r>
            <a:r>
              <a:rPr lang="es-ES" sz="2000" dirty="0" err="1" smtClean="0"/>
              <a:t>ón</a:t>
            </a:r>
            <a:r>
              <a:rPr lang="es-ES" sz="2000" dirty="0" smtClean="0"/>
              <a:t> lambda imprime:  3</a:t>
            </a:r>
          </a:p>
          <a:p>
            <a:r>
              <a:rPr lang="es-ES" sz="2000" dirty="0" smtClean="0"/>
              <a:t>Ya que esta captura por referencia a la variable </a:t>
            </a:r>
            <a:r>
              <a:rPr lang="es-ES" sz="2000" b="1" i="1" dirty="0" smtClean="0"/>
              <a:t>x </a:t>
            </a:r>
            <a:r>
              <a:rPr lang="es-ES" sz="2000" dirty="0" smtClean="0"/>
              <a:t>y se le hace a esta un incremento en la línea 6 (y más nada en el resto del código).</a:t>
            </a:r>
            <a:endParaRPr lang="en-US" sz="2000" dirty="0"/>
          </a:p>
        </p:txBody>
      </p:sp>
      <p:sp>
        <p:nvSpPr>
          <p:cNvPr id="7" name="6 CuadroTexto"/>
          <p:cNvSpPr txBox="1"/>
          <p:nvPr/>
        </p:nvSpPr>
        <p:spPr>
          <a:xfrm>
            <a:off x="469392" y="5133945"/>
            <a:ext cx="8077200" cy="400110"/>
          </a:xfrm>
          <a:prstGeom prst="rect">
            <a:avLst/>
          </a:prstGeom>
          <a:solidFill>
            <a:schemeClr val="bg1">
              <a:lumMod val="95000"/>
            </a:schemeClr>
          </a:solidFill>
          <a:ln>
            <a:solidFill>
              <a:schemeClr val="tx1"/>
            </a:solidFill>
          </a:ln>
        </p:spPr>
        <p:txBody>
          <a:bodyPr wrap="square" rtlCol="0">
            <a:spAutoFit/>
          </a:bodyPr>
          <a:lstStyle/>
          <a:p>
            <a:r>
              <a:rPr lang="en-US" sz="2000" dirty="0" smtClean="0">
                <a:solidFill>
                  <a:srgbClr val="000000"/>
                </a:solidFill>
                <a:latin typeface="Consolas"/>
              </a:rPr>
              <a:t>7  </a:t>
            </a:r>
            <a:r>
              <a:rPr lang="en-US" sz="2000" b="0" dirty="0" err="1" smtClean="0">
                <a:solidFill>
                  <a:srgbClr val="000000"/>
                </a:solidFill>
                <a:effectLst/>
                <a:latin typeface="Consolas"/>
              </a:rPr>
              <a:t>funcs.push_back</a:t>
            </a:r>
            <a:r>
              <a:rPr lang="en-US" sz="2000" b="0" dirty="0" smtClean="0">
                <a:solidFill>
                  <a:srgbClr val="000000"/>
                </a:solidFill>
                <a:effectLst/>
                <a:latin typeface="Consolas"/>
              </a:rPr>
              <a:t>([x = </a:t>
            </a:r>
            <a:r>
              <a:rPr lang="en-US" sz="2000" b="0" dirty="0" smtClean="0">
                <a:solidFill>
                  <a:srgbClr val="09885A"/>
                </a:solidFill>
                <a:effectLst/>
                <a:latin typeface="Consolas"/>
              </a:rPr>
              <a:t>4</a:t>
            </a:r>
            <a:r>
              <a:rPr lang="en-US" sz="2000" b="0" dirty="0" smtClean="0">
                <a:solidFill>
                  <a:srgbClr val="000000"/>
                </a:solidFill>
                <a:effectLst/>
                <a:latin typeface="Consolas"/>
              </a:rPr>
              <a:t>] { </a:t>
            </a:r>
            <a:r>
              <a:rPr lang="en-US" sz="2000" b="0" dirty="0" smtClean="0">
                <a:solidFill>
                  <a:srgbClr val="0000FF"/>
                </a:solidFill>
                <a:effectLst/>
                <a:latin typeface="Consolas"/>
              </a:rPr>
              <a:t>return</a:t>
            </a:r>
            <a:r>
              <a:rPr lang="en-US" sz="2000" b="0" dirty="0" smtClean="0">
                <a:solidFill>
                  <a:srgbClr val="000000"/>
                </a:solidFill>
                <a:effectLst/>
                <a:latin typeface="Consolas"/>
              </a:rPr>
              <a:t> x; });</a:t>
            </a:r>
            <a:endParaRPr lang="en-US" dirty="0"/>
          </a:p>
        </p:txBody>
      </p:sp>
      <p:sp>
        <p:nvSpPr>
          <p:cNvPr id="8" name="7 CuadroTexto"/>
          <p:cNvSpPr txBox="1"/>
          <p:nvPr/>
        </p:nvSpPr>
        <p:spPr>
          <a:xfrm>
            <a:off x="466344" y="5735805"/>
            <a:ext cx="8092440" cy="707886"/>
          </a:xfrm>
          <a:prstGeom prst="rect">
            <a:avLst/>
          </a:prstGeom>
          <a:noFill/>
        </p:spPr>
        <p:txBody>
          <a:bodyPr wrap="square" rtlCol="0">
            <a:spAutoFit/>
          </a:bodyPr>
          <a:lstStyle/>
          <a:p>
            <a:r>
              <a:rPr lang="en-US" sz="2000" dirty="0" smtClean="0"/>
              <a:t>La </a:t>
            </a:r>
            <a:r>
              <a:rPr lang="en-US" sz="2000" dirty="0" err="1" smtClean="0"/>
              <a:t>tercera</a:t>
            </a:r>
            <a:r>
              <a:rPr lang="en-US" sz="2000" dirty="0" smtClean="0"/>
              <a:t> </a:t>
            </a:r>
            <a:r>
              <a:rPr lang="en-US" sz="2000" dirty="0" err="1" smtClean="0"/>
              <a:t>expresi</a:t>
            </a:r>
            <a:r>
              <a:rPr lang="es-ES" sz="2000" dirty="0" err="1" smtClean="0"/>
              <a:t>ón</a:t>
            </a:r>
            <a:r>
              <a:rPr lang="es-ES" sz="2000" dirty="0" smtClean="0"/>
              <a:t> lambda imprime:  4</a:t>
            </a:r>
          </a:p>
          <a:p>
            <a:r>
              <a:rPr lang="es-ES" sz="2000" dirty="0" smtClean="0"/>
              <a:t>Ya que en esta se define </a:t>
            </a:r>
            <a:r>
              <a:rPr lang="es-ES" sz="2000" b="1" i="1" dirty="0" smtClean="0"/>
              <a:t>x </a:t>
            </a:r>
            <a:r>
              <a:rPr lang="es-ES" sz="2000" dirty="0" smtClean="0"/>
              <a:t>como 4 dentro del ámbito de la expresión lambda.</a:t>
            </a:r>
            <a:endParaRPr lang="en-US" sz="2000" dirty="0"/>
          </a:p>
        </p:txBody>
      </p:sp>
    </p:spTree>
    <p:extLst>
      <p:ext uri="{BB962C8B-B14F-4D97-AF65-F5344CB8AC3E}">
        <p14:creationId xmlns:p14="http://schemas.microsoft.com/office/powerpoint/2010/main" val="228341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6" grpId="0"/>
      <p:bldP spid="7"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496" y="1143000"/>
            <a:ext cx="8089392" cy="769441"/>
          </a:xfrm>
          <a:prstGeom prst="rect">
            <a:avLst/>
          </a:prstGeom>
          <a:noFill/>
        </p:spPr>
        <p:txBody>
          <a:bodyPr wrap="square" rtlCol="0">
            <a:spAutoFit/>
          </a:bodyPr>
          <a:lstStyle/>
          <a:p>
            <a:pPr marL="457200" indent="-457200">
              <a:buAutoNum type="alphaLcPeriod"/>
            </a:pPr>
            <a:r>
              <a:rPr lang="es-ES" sz="2200" dirty="0" smtClean="0"/>
              <a:t>¿</a:t>
            </a:r>
            <a:r>
              <a:rPr lang="es-ES" sz="2200" dirty="0"/>
              <a:t>Cómo se pudiera acceder a los miembros de una clase desde el ámbito de una expresión lambda</a:t>
            </a:r>
            <a:r>
              <a:rPr lang="es-ES" sz="2200" dirty="0" smtClean="0"/>
              <a:t>?</a:t>
            </a:r>
          </a:p>
        </p:txBody>
      </p:sp>
      <p:sp>
        <p:nvSpPr>
          <p:cNvPr id="3" name="1 Título"/>
          <p:cNvSpPr txBox="1">
            <a:spLocks/>
          </p:cNvSpPr>
          <p:nvPr/>
        </p:nvSpPr>
        <p:spPr>
          <a:xfrm>
            <a:off x="381000" y="228600"/>
            <a:ext cx="8229600" cy="9906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Pregunta</a:t>
            </a:r>
            <a:r>
              <a:rPr lang="en-US" dirty="0" smtClean="0"/>
              <a:t> 3:</a:t>
            </a:r>
            <a:endParaRPr lang="en-US" dirty="0"/>
          </a:p>
        </p:txBody>
      </p:sp>
      <p:sp>
        <p:nvSpPr>
          <p:cNvPr id="5" name="4 CuadroTexto"/>
          <p:cNvSpPr txBox="1"/>
          <p:nvPr/>
        </p:nvSpPr>
        <p:spPr>
          <a:xfrm>
            <a:off x="521208" y="2057400"/>
            <a:ext cx="8089392" cy="4662815"/>
          </a:xfrm>
          <a:prstGeom prst="rect">
            <a:avLst/>
          </a:prstGeom>
          <a:noFill/>
        </p:spPr>
        <p:txBody>
          <a:bodyPr wrap="square" rtlCol="0">
            <a:spAutoFit/>
          </a:bodyPr>
          <a:lstStyle/>
          <a:p>
            <a:pPr>
              <a:lnSpc>
                <a:spcPct val="150000"/>
              </a:lnSpc>
            </a:pPr>
            <a:r>
              <a:rPr lang="en-US" sz="2200" dirty="0" smtClean="0"/>
              <a:t>Para </a:t>
            </a:r>
            <a:r>
              <a:rPr lang="en-US" sz="2200" dirty="0" err="1" smtClean="0"/>
              <a:t>acceder</a:t>
            </a:r>
            <a:r>
              <a:rPr lang="en-US" sz="2200" dirty="0" smtClean="0"/>
              <a:t> a los </a:t>
            </a:r>
            <a:r>
              <a:rPr lang="en-US" sz="2200" dirty="0" err="1" smtClean="0"/>
              <a:t>miembros</a:t>
            </a:r>
            <a:r>
              <a:rPr lang="en-US" sz="2200" dirty="0" smtClean="0"/>
              <a:t> de </a:t>
            </a:r>
            <a:r>
              <a:rPr lang="en-US" sz="2200" dirty="0" err="1" smtClean="0"/>
              <a:t>una</a:t>
            </a:r>
            <a:r>
              <a:rPr lang="en-US" sz="2200" dirty="0" smtClean="0"/>
              <a:t> </a:t>
            </a:r>
            <a:r>
              <a:rPr lang="en-US" sz="2200" dirty="0" err="1" smtClean="0"/>
              <a:t>clase</a:t>
            </a:r>
            <a:r>
              <a:rPr lang="en-US" sz="2200" dirty="0" smtClean="0"/>
              <a:t> se le </a:t>
            </a:r>
            <a:r>
              <a:rPr lang="en-US" sz="2200" dirty="0" err="1" smtClean="0"/>
              <a:t>pasa</a:t>
            </a:r>
            <a:r>
              <a:rPr lang="en-US" sz="2200" dirty="0" smtClean="0"/>
              <a:t> la </a:t>
            </a:r>
            <a:r>
              <a:rPr lang="en-US" sz="2200" dirty="0" err="1" smtClean="0"/>
              <a:t>palabra</a:t>
            </a:r>
            <a:r>
              <a:rPr lang="en-US" sz="2200" dirty="0" smtClean="0"/>
              <a:t> clave </a:t>
            </a:r>
            <a:r>
              <a:rPr lang="en-US" sz="2200" dirty="0" smtClean="0">
                <a:solidFill>
                  <a:srgbClr val="0000FF"/>
                </a:solidFill>
                <a:latin typeface="Consolas" pitchFamily="49" charset="0"/>
              </a:rPr>
              <a:t>this</a:t>
            </a:r>
            <a:r>
              <a:rPr lang="en-US" sz="2200" dirty="0" smtClean="0"/>
              <a:t> en el </a:t>
            </a:r>
            <a:r>
              <a:rPr lang="en-US" sz="2200" b="1" i="1" dirty="0" smtClean="0"/>
              <a:t>capture clause </a:t>
            </a:r>
            <a:r>
              <a:rPr lang="en-US" sz="2200" dirty="0" smtClean="0"/>
              <a:t> de la </a:t>
            </a:r>
            <a:r>
              <a:rPr lang="en-US" sz="2200" dirty="0" err="1" smtClean="0"/>
              <a:t>expresi</a:t>
            </a:r>
            <a:r>
              <a:rPr lang="es-ES" sz="2200" dirty="0" err="1" smtClean="0"/>
              <a:t>ón</a:t>
            </a:r>
            <a:r>
              <a:rPr lang="es-ES" sz="2200" dirty="0" smtClean="0"/>
              <a:t> lambda, pasado por valor por defecto. Dentro del </a:t>
            </a:r>
            <a:r>
              <a:rPr lang="es-ES" sz="2200" b="1" i="1" dirty="0" err="1" smtClean="0"/>
              <a:t>body</a:t>
            </a:r>
            <a:r>
              <a:rPr lang="es-ES" sz="2200" b="1" i="1" dirty="0" smtClean="0"/>
              <a:t> </a:t>
            </a:r>
            <a:r>
              <a:rPr lang="es-ES" sz="2200" dirty="0" smtClean="0"/>
              <a:t>se </a:t>
            </a:r>
            <a:r>
              <a:rPr lang="en-US" sz="2200" dirty="0" err="1" smtClean="0"/>
              <a:t>utilizan</a:t>
            </a:r>
            <a:r>
              <a:rPr lang="en-US" sz="2200" dirty="0" smtClean="0"/>
              <a:t> los </a:t>
            </a:r>
            <a:r>
              <a:rPr lang="en-US" sz="2200" dirty="0" err="1" smtClean="0"/>
              <a:t>miembros</a:t>
            </a:r>
            <a:r>
              <a:rPr lang="en-US" sz="2200" dirty="0" smtClean="0"/>
              <a:t> </a:t>
            </a:r>
            <a:r>
              <a:rPr lang="en-US" sz="2200" dirty="0" err="1" smtClean="0"/>
              <a:t>llamándolos</a:t>
            </a:r>
            <a:r>
              <a:rPr lang="en-US" sz="2200" dirty="0" smtClean="0"/>
              <a:t> </a:t>
            </a:r>
            <a:r>
              <a:rPr lang="en-US" sz="2200" dirty="0" err="1" smtClean="0"/>
              <a:t>normalmente</a:t>
            </a:r>
            <a:r>
              <a:rPr lang="en-US" sz="2200" dirty="0" smtClean="0"/>
              <a:t>, en </a:t>
            </a:r>
            <a:r>
              <a:rPr lang="en-US" sz="2200" dirty="0" err="1" smtClean="0"/>
              <a:t>caso</a:t>
            </a:r>
            <a:r>
              <a:rPr lang="en-US" sz="2200" dirty="0" smtClean="0"/>
              <a:t> de </a:t>
            </a:r>
            <a:r>
              <a:rPr lang="en-US" sz="2200" dirty="0" err="1" smtClean="0"/>
              <a:t>haber</a:t>
            </a:r>
            <a:r>
              <a:rPr lang="en-US" sz="2200" dirty="0" smtClean="0"/>
              <a:t> </a:t>
            </a:r>
            <a:r>
              <a:rPr lang="en-US" sz="2200" dirty="0" err="1" smtClean="0"/>
              <a:t>alguna</a:t>
            </a:r>
            <a:r>
              <a:rPr lang="en-US" sz="2200" dirty="0" smtClean="0"/>
              <a:t> </a:t>
            </a:r>
            <a:r>
              <a:rPr lang="en-US" sz="2200" dirty="0" err="1" smtClean="0"/>
              <a:t>colisión</a:t>
            </a:r>
            <a:r>
              <a:rPr lang="en-US" sz="2200" dirty="0" smtClean="0"/>
              <a:t> con los </a:t>
            </a:r>
            <a:r>
              <a:rPr lang="en-US" sz="2200" dirty="0" err="1" smtClean="0"/>
              <a:t>nombres</a:t>
            </a:r>
            <a:r>
              <a:rPr lang="en-US" sz="2200" dirty="0" smtClean="0"/>
              <a:t> se </a:t>
            </a:r>
            <a:r>
              <a:rPr lang="en-US" sz="2200" dirty="0" err="1" smtClean="0"/>
              <a:t>puede</a:t>
            </a:r>
            <a:r>
              <a:rPr lang="en-US" sz="2200" dirty="0" smtClean="0"/>
              <a:t> </a:t>
            </a:r>
            <a:r>
              <a:rPr lang="en-US" sz="2200" dirty="0" err="1" smtClean="0"/>
              <a:t>expecificar</a:t>
            </a:r>
            <a:r>
              <a:rPr lang="en-US" sz="2200" dirty="0" smtClean="0"/>
              <a:t> </a:t>
            </a:r>
            <a:r>
              <a:rPr lang="en-US" sz="2200" dirty="0" err="1" smtClean="0"/>
              <a:t>que</a:t>
            </a:r>
            <a:r>
              <a:rPr lang="en-US" sz="2200" dirty="0" smtClean="0"/>
              <a:t> </a:t>
            </a:r>
            <a:r>
              <a:rPr lang="en-US" sz="2200" dirty="0" err="1" smtClean="0"/>
              <a:t>miembro</a:t>
            </a:r>
            <a:r>
              <a:rPr lang="en-US" sz="2200" dirty="0" smtClean="0"/>
              <a:t> se </a:t>
            </a:r>
            <a:r>
              <a:rPr lang="en-US" sz="2200" dirty="0" err="1" smtClean="0"/>
              <a:t>est</a:t>
            </a:r>
            <a:r>
              <a:rPr lang="es-ES" sz="2200" dirty="0" smtClean="0"/>
              <a:t>á llamando de la siguiente forma </a:t>
            </a:r>
            <a:r>
              <a:rPr lang="en-US" sz="2200" b="1" i="1" dirty="0" smtClean="0"/>
              <a:t>&lt;</a:t>
            </a:r>
            <a:r>
              <a:rPr lang="en-US" sz="2200" b="1" i="1" dirty="0" err="1" smtClean="0"/>
              <a:t>class_name</a:t>
            </a:r>
            <a:r>
              <a:rPr lang="en-US" sz="2200" b="1" i="1" dirty="0" smtClean="0"/>
              <a:t>&gt;::&lt;member&gt; </a:t>
            </a:r>
            <a:r>
              <a:rPr lang="en-US" sz="2200" b="1" i="1" dirty="0" smtClean="0"/>
              <a:t>o this -&gt; &lt;member&gt; </a:t>
            </a:r>
            <a:r>
              <a:rPr lang="en-US" sz="2200" dirty="0" err="1" smtClean="0"/>
              <a:t>dentro</a:t>
            </a:r>
            <a:r>
              <a:rPr lang="en-US" sz="2200" dirty="0" smtClean="0"/>
              <a:t> </a:t>
            </a:r>
            <a:r>
              <a:rPr lang="en-US" sz="2200" dirty="0" smtClean="0"/>
              <a:t>del </a:t>
            </a:r>
            <a:r>
              <a:rPr lang="en-US" sz="2200" b="1" i="1" dirty="0" smtClean="0"/>
              <a:t>body</a:t>
            </a:r>
            <a:r>
              <a:rPr lang="en-US" sz="2200" dirty="0" smtClean="0"/>
              <a:t>.</a:t>
            </a:r>
            <a:r>
              <a:rPr lang="es-ES" sz="2200" dirty="0" smtClean="0"/>
              <a:t>  Otra forma sería encapsular a </a:t>
            </a:r>
            <a:r>
              <a:rPr lang="en-US" sz="2200" dirty="0">
                <a:solidFill>
                  <a:srgbClr val="0000FF"/>
                </a:solidFill>
                <a:latin typeface="Consolas" pitchFamily="49" charset="0"/>
              </a:rPr>
              <a:t>this</a:t>
            </a:r>
            <a:r>
              <a:rPr lang="es-ES" sz="2200" dirty="0" smtClean="0"/>
              <a:t> en una variable en el </a:t>
            </a:r>
            <a:r>
              <a:rPr lang="es-ES" sz="2200" b="1" i="1" dirty="0" smtClean="0"/>
              <a:t>capture </a:t>
            </a:r>
            <a:r>
              <a:rPr lang="es-ES" sz="2200" b="1" i="1" dirty="0" err="1" smtClean="0"/>
              <a:t>clause</a:t>
            </a:r>
            <a:r>
              <a:rPr lang="es-ES" sz="2200" dirty="0" smtClean="0"/>
              <a:t>. Si se quiere pasar por valor el objeto se puede pasar *</a:t>
            </a:r>
            <a:r>
              <a:rPr lang="en-US" sz="2200" dirty="0" smtClean="0">
                <a:solidFill>
                  <a:srgbClr val="0000FF"/>
                </a:solidFill>
                <a:latin typeface="Consolas" pitchFamily="49" charset="0"/>
              </a:rPr>
              <a:t>this</a:t>
            </a:r>
            <a:r>
              <a:rPr lang="es-ES" sz="2200" dirty="0" smtClean="0"/>
              <a:t>.</a:t>
            </a:r>
            <a:r>
              <a:rPr lang="en-US" sz="2200" dirty="0" smtClean="0">
                <a:solidFill>
                  <a:srgbClr val="0000FF"/>
                </a:solidFill>
                <a:latin typeface="Consolas" pitchFamily="49" charset="0"/>
              </a:rPr>
              <a:t> </a:t>
            </a:r>
            <a:r>
              <a:rPr lang="es-ES" sz="2200" dirty="0" smtClean="0"/>
              <a:t>Veamos ahora un ejemplo.</a:t>
            </a:r>
            <a:endParaRPr lang="en-US" sz="2200" dirty="0">
              <a:solidFill>
                <a:srgbClr val="0000FF"/>
              </a:solidFill>
              <a:latin typeface="Consolas" pitchFamily="49" charset="0"/>
            </a:endParaRPr>
          </a:p>
        </p:txBody>
      </p:sp>
    </p:spTree>
    <p:extLst>
      <p:ext uri="{BB962C8B-B14F-4D97-AF65-F5344CB8AC3E}">
        <p14:creationId xmlns:p14="http://schemas.microsoft.com/office/powerpoint/2010/main" val="1409364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la clausura</a:t>
            </a:r>
            <a:r>
              <a:rPr lang="en-US" dirty="0" smtClean="0"/>
              <a:t>?</a:t>
            </a:r>
            <a:endParaRPr lang="en-US" dirty="0"/>
          </a:p>
        </p:txBody>
      </p:sp>
      <p:sp>
        <p:nvSpPr>
          <p:cNvPr id="3" name="Marcador de contenido 2"/>
          <p:cNvSpPr>
            <a:spLocks noGrp="1"/>
          </p:cNvSpPr>
          <p:nvPr>
            <p:ph idx="1"/>
          </p:nvPr>
        </p:nvSpPr>
        <p:spPr/>
        <p:txBody>
          <a:bodyPr>
            <a:normAutofit/>
          </a:bodyPr>
          <a:lstStyle/>
          <a:p>
            <a:pPr marL="0" indent="0">
              <a:buNone/>
            </a:pPr>
            <a:r>
              <a:rPr lang="es-ES" sz="3200" dirty="0" smtClean="0">
                <a:latin typeface="Calibri" panose="020F0502020204030204" pitchFamily="34" charset="0"/>
                <a:cs typeface="Calibri" panose="020F0502020204030204" pitchFamily="34" charset="0"/>
              </a:rPr>
              <a:t>La clausura es un tipo especial de función que permite usar variables definidas fuera de su entorno( scope). Cuando la función es creada, las variables externas se “traen” al scope, o sea, se asocian de forma tal que sean accesibles a la función</a:t>
            </a:r>
            <a:endParaRPr lang="es-E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841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0352" y="789057"/>
            <a:ext cx="8089392" cy="707886"/>
          </a:xfrm>
          <a:prstGeom prst="rect">
            <a:avLst/>
          </a:prstGeom>
          <a:noFill/>
        </p:spPr>
        <p:txBody>
          <a:bodyPr wrap="square" rtlCol="0">
            <a:spAutoFit/>
          </a:bodyPr>
          <a:lstStyle/>
          <a:p>
            <a:pPr marL="457200" indent="-457200">
              <a:buAutoNum type="alphaLcPeriod"/>
            </a:pPr>
            <a:r>
              <a:rPr lang="es-ES" sz="2000" dirty="0" smtClean="0"/>
              <a:t>¿</a:t>
            </a:r>
            <a:r>
              <a:rPr lang="es-ES" sz="2000" dirty="0"/>
              <a:t>Cómo se pudiera acceder a los miembros de una clase desde el ámbito de una expresión lambda</a:t>
            </a:r>
            <a:r>
              <a:rPr lang="es-ES" sz="2000" dirty="0" smtClean="0"/>
              <a:t>?</a:t>
            </a:r>
          </a:p>
        </p:txBody>
      </p:sp>
      <p:sp>
        <p:nvSpPr>
          <p:cNvPr id="3" name="1 Título"/>
          <p:cNvSpPr txBox="1">
            <a:spLocks/>
          </p:cNvSpPr>
          <p:nvPr/>
        </p:nvSpPr>
        <p:spPr>
          <a:xfrm>
            <a:off x="387096" y="9144"/>
            <a:ext cx="8229600" cy="9906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Pregunta</a:t>
            </a:r>
            <a:r>
              <a:rPr lang="en-US" dirty="0" smtClean="0"/>
              <a:t> 3:</a:t>
            </a:r>
            <a:endParaRPr lang="en-US" dirty="0"/>
          </a:p>
        </p:txBody>
      </p:sp>
      <p:sp>
        <p:nvSpPr>
          <p:cNvPr id="4" name="3 CuadroTexto"/>
          <p:cNvSpPr txBox="1"/>
          <p:nvPr/>
        </p:nvSpPr>
        <p:spPr>
          <a:xfrm>
            <a:off x="428244" y="1496943"/>
            <a:ext cx="8382000" cy="2246769"/>
          </a:xfrm>
          <a:prstGeom prst="rect">
            <a:avLst/>
          </a:prstGeom>
          <a:solidFill>
            <a:schemeClr val="bg1">
              <a:lumMod val="95000"/>
            </a:schemeClr>
          </a:solidFill>
          <a:ln>
            <a:solidFill>
              <a:schemeClr val="tx1"/>
            </a:solidFill>
          </a:ln>
        </p:spPr>
        <p:txBody>
          <a:bodyPr wrap="square" rtlCol="0">
            <a:spAutoFit/>
          </a:bodyPr>
          <a:lstStyle/>
          <a:p>
            <a:r>
              <a:rPr lang="en-US" sz="2000" dirty="0" smtClean="0">
                <a:latin typeface="Consolas"/>
              </a:rPr>
              <a:t>1</a:t>
            </a:r>
            <a:r>
              <a:rPr lang="en-US" sz="2000" dirty="0" smtClean="0">
                <a:solidFill>
                  <a:srgbClr val="0000FF"/>
                </a:solidFill>
                <a:latin typeface="Consolas"/>
              </a:rPr>
              <a:t>  class</a:t>
            </a:r>
            <a:r>
              <a:rPr lang="en-US" sz="2000" dirty="0" smtClean="0">
                <a:solidFill>
                  <a:srgbClr val="000000"/>
                </a:solidFill>
                <a:latin typeface="Consolas"/>
              </a:rPr>
              <a:t> </a:t>
            </a:r>
            <a:r>
              <a:rPr lang="en-US" sz="2000" dirty="0">
                <a:solidFill>
                  <a:srgbClr val="000000"/>
                </a:solidFill>
                <a:latin typeface="Consolas"/>
              </a:rPr>
              <a:t>test</a:t>
            </a:r>
          </a:p>
          <a:p>
            <a:r>
              <a:rPr lang="en-US" sz="2000" dirty="0" smtClean="0">
                <a:solidFill>
                  <a:srgbClr val="000000"/>
                </a:solidFill>
                <a:latin typeface="Consolas"/>
              </a:rPr>
              <a:t>2  {</a:t>
            </a:r>
            <a:endParaRPr lang="en-US" sz="2000" dirty="0">
              <a:solidFill>
                <a:srgbClr val="000000"/>
              </a:solidFill>
              <a:latin typeface="Consolas"/>
            </a:endParaRPr>
          </a:p>
          <a:p>
            <a:r>
              <a:rPr lang="en-US" sz="2000" dirty="0" smtClean="0">
                <a:latin typeface="Consolas"/>
              </a:rPr>
              <a:t>3</a:t>
            </a:r>
            <a:r>
              <a:rPr lang="en-US" sz="2000" dirty="0" smtClean="0">
                <a:solidFill>
                  <a:srgbClr val="0000FF"/>
                </a:solidFill>
                <a:latin typeface="Consolas"/>
              </a:rPr>
              <a:t>  public</a:t>
            </a:r>
            <a:r>
              <a:rPr lang="en-US" sz="2000" dirty="0">
                <a:solidFill>
                  <a:srgbClr val="0000FF"/>
                </a:solidFill>
                <a:latin typeface="Consolas"/>
              </a:rPr>
              <a:t>:</a:t>
            </a:r>
            <a:endParaRPr lang="en-US" sz="2000" dirty="0">
              <a:solidFill>
                <a:srgbClr val="000000"/>
              </a:solidFill>
              <a:latin typeface="Consolas"/>
            </a:endParaRPr>
          </a:p>
          <a:p>
            <a:r>
              <a:rPr lang="en-US" sz="2000" dirty="0" smtClean="0">
                <a:latin typeface="Consolas"/>
              </a:rPr>
              <a:t>4</a:t>
            </a:r>
            <a:r>
              <a:rPr lang="en-US" sz="2000" dirty="0" smtClean="0">
                <a:solidFill>
                  <a:srgbClr val="0000FF"/>
                </a:solidFill>
                <a:latin typeface="Consolas"/>
              </a:rPr>
              <a:t>      </a:t>
            </a:r>
            <a:r>
              <a:rPr lang="en-US" sz="2000" dirty="0" err="1" smtClean="0">
                <a:solidFill>
                  <a:srgbClr val="0000FF"/>
                </a:solidFill>
                <a:latin typeface="Consolas"/>
              </a:rPr>
              <a:t>int</a:t>
            </a:r>
            <a:r>
              <a:rPr lang="en-US" sz="2000" dirty="0" smtClean="0">
                <a:solidFill>
                  <a:srgbClr val="000000"/>
                </a:solidFill>
                <a:latin typeface="Consolas"/>
              </a:rPr>
              <a:t> </a:t>
            </a:r>
            <a:r>
              <a:rPr lang="en-US" sz="2000" dirty="0">
                <a:solidFill>
                  <a:srgbClr val="000000"/>
                </a:solidFill>
                <a:latin typeface="Consolas"/>
              </a:rPr>
              <a:t>a1</a:t>
            </a:r>
            <a:r>
              <a:rPr lang="en-US" sz="2000" dirty="0" smtClean="0">
                <a:solidFill>
                  <a:srgbClr val="000000"/>
                </a:solidFill>
                <a:latin typeface="Consolas"/>
              </a:rPr>
              <a:t>; </a:t>
            </a:r>
            <a:r>
              <a:rPr lang="en-US" sz="2000" dirty="0" err="1">
                <a:solidFill>
                  <a:srgbClr val="0000FF"/>
                </a:solidFill>
                <a:latin typeface="Consolas"/>
              </a:rPr>
              <a:t>int</a:t>
            </a:r>
            <a:r>
              <a:rPr lang="en-US" sz="2000" dirty="0">
                <a:solidFill>
                  <a:srgbClr val="000000"/>
                </a:solidFill>
                <a:latin typeface="Consolas"/>
              </a:rPr>
              <a:t> </a:t>
            </a:r>
            <a:r>
              <a:rPr lang="en-US" sz="2000" dirty="0" smtClean="0">
                <a:solidFill>
                  <a:srgbClr val="000000"/>
                </a:solidFill>
                <a:latin typeface="Consolas"/>
              </a:rPr>
              <a:t>a2; </a:t>
            </a:r>
            <a:endParaRPr lang="en-US" sz="2000" dirty="0">
              <a:solidFill>
                <a:srgbClr val="000000"/>
              </a:solidFill>
              <a:latin typeface="Consolas"/>
            </a:endParaRPr>
          </a:p>
          <a:p>
            <a:r>
              <a:rPr lang="en-US" sz="2000" dirty="0" smtClean="0">
                <a:latin typeface="Consolas"/>
              </a:rPr>
              <a:t>5</a:t>
            </a:r>
            <a:r>
              <a:rPr lang="en-US" sz="2000" dirty="0" smtClean="0">
                <a:solidFill>
                  <a:srgbClr val="0000FF"/>
                </a:solidFill>
                <a:latin typeface="Consolas"/>
              </a:rPr>
              <a:t>      </a:t>
            </a:r>
            <a:r>
              <a:rPr lang="en-US" sz="2000" dirty="0" smtClean="0">
                <a:solidFill>
                  <a:srgbClr val="000000"/>
                </a:solidFill>
                <a:latin typeface="Consolas"/>
              </a:rPr>
              <a:t>test(</a:t>
            </a:r>
            <a:r>
              <a:rPr lang="en-US" sz="2000" dirty="0" err="1" smtClean="0">
                <a:solidFill>
                  <a:srgbClr val="0000FF"/>
                </a:solidFill>
                <a:latin typeface="Consolas"/>
              </a:rPr>
              <a:t>int</a:t>
            </a:r>
            <a:r>
              <a:rPr lang="en-US" sz="2000" dirty="0" smtClean="0">
                <a:solidFill>
                  <a:srgbClr val="000000"/>
                </a:solidFill>
                <a:latin typeface="Consolas"/>
              </a:rPr>
              <a:t> v_a1,</a:t>
            </a:r>
            <a:r>
              <a:rPr lang="en-US" sz="2000" dirty="0">
                <a:solidFill>
                  <a:srgbClr val="0000FF"/>
                </a:solidFill>
                <a:latin typeface="Consolas"/>
              </a:rPr>
              <a:t> </a:t>
            </a:r>
            <a:r>
              <a:rPr lang="en-US" sz="2000" dirty="0" err="1">
                <a:solidFill>
                  <a:srgbClr val="0000FF"/>
                </a:solidFill>
                <a:latin typeface="Consolas"/>
              </a:rPr>
              <a:t>int</a:t>
            </a:r>
            <a:r>
              <a:rPr lang="en-US" sz="2000" dirty="0">
                <a:solidFill>
                  <a:srgbClr val="000000"/>
                </a:solidFill>
                <a:latin typeface="Consolas"/>
              </a:rPr>
              <a:t> </a:t>
            </a:r>
            <a:r>
              <a:rPr lang="en-US" sz="2000" dirty="0" smtClean="0">
                <a:solidFill>
                  <a:srgbClr val="000000"/>
                </a:solidFill>
                <a:latin typeface="Consolas"/>
              </a:rPr>
              <a:t>v_a2):a1(v_a1),</a:t>
            </a:r>
            <a:r>
              <a:rPr lang="en-US" sz="2000" dirty="0">
                <a:solidFill>
                  <a:srgbClr val="000000"/>
                </a:solidFill>
                <a:latin typeface="Consolas"/>
              </a:rPr>
              <a:t> </a:t>
            </a:r>
            <a:r>
              <a:rPr lang="en-US" sz="2000" dirty="0" smtClean="0">
                <a:solidFill>
                  <a:srgbClr val="000000"/>
                </a:solidFill>
                <a:latin typeface="Consolas"/>
              </a:rPr>
              <a:t>a2(v_a2) {};</a:t>
            </a:r>
            <a:endParaRPr lang="en-US" sz="2000" dirty="0">
              <a:solidFill>
                <a:srgbClr val="000000"/>
              </a:solidFill>
              <a:latin typeface="Consolas"/>
            </a:endParaRPr>
          </a:p>
          <a:p>
            <a:r>
              <a:rPr lang="en-US" sz="2000" dirty="0" smtClean="0">
                <a:latin typeface="Consolas"/>
              </a:rPr>
              <a:t>6</a:t>
            </a:r>
            <a:r>
              <a:rPr lang="en-US" sz="2000" dirty="0" smtClean="0">
                <a:solidFill>
                  <a:srgbClr val="0000FF"/>
                </a:solidFill>
                <a:latin typeface="Consolas"/>
              </a:rPr>
              <a:t>      void</a:t>
            </a:r>
            <a:r>
              <a:rPr lang="en-US" sz="2000" dirty="0" smtClean="0">
                <a:solidFill>
                  <a:srgbClr val="000000"/>
                </a:solidFill>
                <a:latin typeface="Consolas"/>
              </a:rPr>
              <a:t> </a:t>
            </a:r>
            <a:r>
              <a:rPr lang="en-US" sz="2000" dirty="0">
                <a:solidFill>
                  <a:srgbClr val="000000"/>
                </a:solidFill>
                <a:latin typeface="Consolas"/>
              </a:rPr>
              <a:t>print</a:t>
            </a:r>
            <a:r>
              <a:rPr lang="en-US" sz="2000" dirty="0" smtClean="0">
                <a:solidFill>
                  <a:srgbClr val="000000"/>
                </a:solidFill>
                <a:latin typeface="Consolas"/>
              </a:rPr>
              <a:t>(); </a:t>
            </a:r>
            <a:r>
              <a:rPr lang="en-US" sz="2000" dirty="0">
                <a:solidFill>
                  <a:srgbClr val="008000"/>
                </a:solidFill>
                <a:latin typeface="Consolas"/>
              </a:rPr>
              <a:t>// </a:t>
            </a:r>
            <a:r>
              <a:rPr lang="en-US" sz="2000" dirty="0" err="1" smtClean="0">
                <a:solidFill>
                  <a:srgbClr val="008000"/>
                </a:solidFill>
                <a:latin typeface="Consolas"/>
              </a:rPr>
              <a:t>Funci</a:t>
            </a:r>
            <a:r>
              <a:rPr lang="es-ES" sz="2000" dirty="0" err="1" smtClean="0">
                <a:solidFill>
                  <a:srgbClr val="008000"/>
                </a:solidFill>
                <a:latin typeface="Consolas"/>
              </a:rPr>
              <a:t>ón</a:t>
            </a:r>
            <a:r>
              <a:rPr lang="es-ES" sz="2000" dirty="0" smtClean="0">
                <a:solidFill>
                  <a:srgbClr val="008000"/>
                </a:solidFill>
                <a:latin typeface="Consolas"/>
              </a:rPr>
              <a:t> de prueba</a:t>
            </a:r>
            <a:endParaRPr lang="en-US" sz="2000" dirty="0">
              <a:solidFill>
                <a:srgbClr val="000000"/>
              </a:solidFill>
              <a:latin typeface="Consolas"/>
            </a:endParaRPr>
          </a:p>
          <a:p>
            <a:r>
              <a:rPr lang="en-US" sz="2000" dirty="0" smtClean="0">
                <a:solidFill>
                  <a:srgbClr val="000000"/>
                </a:solidFill>
                <a:latin typeface="Consolas"/>
              </a:rPr>
              <a:t>7 };</a:t>
            </a:r>
            <a:endParaRPr lang="en-US" sz="2000" dirty="0">
              <a:solidFill>
                <a:srgbClr val="000000"/>
              </a:solidFill>
              <a:latin typeface="Consolas"/>
            </a:endParaRPr>
          </a:p>
        </p:txBody>
      </p:sp>
      <p:sp>
        <p:nvSpPr>
          <p:cNvPr id="5" name="4 CuadroTexto"/>
          <p:cNvSpPr txBox="1"/>
          <p:nvPr/>
        </p:nvSpPr>
        <p:spPr>
          <a:xfrm>
            <a:off x="387096" y="5800808"/>
            <a:ext cx="8423148" cy="1015663"/>
          </a:xfrm>
          <a:prstGeom prst="rect">
            <a:avLst/>
          </a:prstGeom>
          <a:noFill/>
        </p:spPr>
        <p:txBody>
          <a:bodyPr wrap="square" rtlCol="0">
            <a:spAutoFit/>
          </a:bodyPr>
          <a:lstStyle/>
          <a:p>
            <a:r>
              <a:rPr lang="en-US" sz="2000" dirty="0" err="1" smtClean="0"/>
              <a:t>Ahora</a:t>
            </a:r>
            <a:r>
              <a:rPr lang="en-US" sz="2000" dirty="0" smtClean="0"/>
              <a:t> </a:t>
            </a:r>
            <a:r>
              <a:rPr lang="en-US" sz="2000" dirty="0" err="1" smtClean="0"/>
              <a:t>veremos</a:t>
            </a:r>
            <a:r>
              <a:rPr lang="en-US" sz="2000" dirty="0" smtClean="0"/>
              <a:t> </a:t>
            </a:r>
            <a:r>
              <a:rPr lang="en-US" sz="2000" dirty="0" err="1" smtClean="0"/>
              <a:t>diferentes</a:t>
            </a:r>
            <a:r>
              <a:rPr lang="en-US" sz="2000" dirty="0" smtClean="0"/>
              <a:t> </a:t>
            </a:r>
            <a:r>
              <a:rPr lang="en-US" sz="2000" dirty="0" err="1" smtClean="0"/>
              <a:t>implementaciones</a:t>
            </a:r>
            <a:r>
              <a:rPr lang="en-US" sz="2000" dirty="0" smtClean="0"/>
              <a:t> de print en la </a:t>
            </a:r>
            <a:r>
              <a:rPr lang="en-US" sz="2000" dirty="0" err="1" smtClean="0"/>
              <a:t>cual</a:t>
            </a:r>
            <a:r>
              <a:rPr lang="en-US" sz="2000" dirty="0" smtClean="0"/>
              <a:t> se </a:t>
            </a:r>
            <a:r>
              <a:rPr lang="en-US" sz="2000" dirty="0" err="1" smtClean="0"/>
              <a:t>podr</a:t>
            </a:r>
            <a:r>
              <a:rPr lang="es-ES" sz="2000" dirty="0" smtClean="0"/>
              <a:t>á observar las diferentes vías en las cuales se pueden acceder a los miembros de una clase en la expresión lambda.</a:t>
            </a:r>
            <a:endParaRPr lang="en-US" dirty="0"/>
          </a:p>
        </p:txBody>
      </p:sp>
      <p:sp>
        <p:nvSpPr>
          <p:cNvPr id="6" name="5 CuadroTexto"/>
          <p:cNvSpPr txBox="1"/>
          <p:nvPr/>
        </p:nvSpPr>
        <p:spPr>
          <a:xfrm>
            <a:off x="428244" y="3825240"/>
            <a:ext cx="8382000" cy="1938992"/>
          </a:xfrm>
          <a:prstGeom prst="rect">
            <a:avLst/>
          </a:prstGeom>
          <a:solidFill>
            <a:schemeClr val="bg1">
              <a:lumMod val="95000"/>
            </a:schemeClr>
          </a:solidFill>
          <a:ln>
            <a:solidFill>
              <a:schemeClr val="tx1"/>
            </a:solidFill>
          </a:ln>
        </p:spPr>
        <p:txBody>
          <a:bodyPr wrap="square" rtlCol="0">
            <a:spAutoFit/>
          </a:bodyPr>
          <a:lstStyle/>
          <a:p>
            <a:r>
              <a:rPr lang="en-US" sz="2000" dirty="0" smtClean="0">
                <a:latin typeface="Consolas"/>
              </a:rPr>
              <a:t>1</a:t>
            </a:r>
            <a:r>
              <a:rPr lang="en-US" sz="2000" dirty="0" smtClean="0">
                <a:solidFill>
                  <a:srgbClr val="0000FF"/>
                </a:solidFill>
                <a:latin typeface="Consolas"/>
              </a:rPr>
              <a:t> </a:t>
            </a:r>
            <a:r>
              <a:rPr lang="en-US" sz="2000" dirty="0" err="1" smtClean="0">
                <a:solidFill>
                  <a:srgbClr val="0000FF"/>
                </a:solidFill>
                <a:latin typeface="Consolas"/>
              </a:rPr>
              <a:t>int</a:t>
            </a:r>
            <a:r>
              <a:rPr lang="en-US" sz="2000" dirty="0" smtClean="0">
                <a:solidFill>
                  <a:srgbClr val="000000"/>
                </a:solidFill>
                <a:latin typeface="Consolas"/>
              </a:rPr>
              <a:t> </a:t>
            </a:r>
            <a:r>
              <a:rPr lang="en-US" sz="2000" dirty="0">
                <a:solidFill>
                  <a:srgbClr val="000000"/>
                </a:solidFill>
                <a:latin typeface="Consolas"/>
              </a:rPr>
              <a:t>main</a:t>
            </a:r>
            <a:r>
              <a:rPr lang="en-US" sz="2000" dirty="0" smtClean="0">
                <a:solidFill>
                  <a:srgbClr val="000000"/>
                </a:solidFill>
                <a:latin typeface="Consolas"/>
              </a:rPr>
              <a:t>()</a:t>
            </a:r>
          </a:p>
          <a:p>
            <a:r>
              <a:rPr lang="en-US" sz="2000" dirty="0" smtClean="0">
                <a:solidFill>
                  <a:srgbClr val="000000"/>
                </a:solidFill>
                <a:latin typeface="Consolas"/>
              </a:rPr>
              <a:t>2 {</a:t>
            </a:r>
            <a:endParaRPr lang="en-US" sz="2000" dirty="0">
              <a:solidFill>
                <a:srgbClr val="000000"/>
              </a:solidFill>
              <a:latin typeface="Consolas"/>
            </a:endParaRPr>
          </a:p>
          <a:p>
            <a:r>
              <a:rPr lang="en-US" sz="2000" dirty="0" smtClean="0">
                <a:solidFill>
                  <a:srgbClr val="000000"/>
                </a:solidFill>
                <a:latin typeface="Consolas"/>
              </a:rPr>
              <a:t>3    test c(</a:t>
            </a:r>
            <a:r>
              <a:rPr lang="en-US" sz="2000" dirty="0" smtClean="0">
                <a:solidFill>
                  <a:srgbClr val="09885A"/>
                </a:solidFill>
                <a:latin typeface="Consolas"/>
              </a:rPr>
              <a:t>1</a:t>
            </a:r>
            <a:r>
              <a:rPr lang="en-US" sz="2000" dirty="0" smtClean="0">
                <a:latin typeface="Consolas"/>
              </a:rPr>
              <a:t>,</a:t>
            </a:r>
            <a:r>
              <a:rPr lang="en-US" sz="2000" dirty="0" smtClean="0">
                <a:solidFill>
                  <a:srgbClr val="09885A"/>
                </a:solidFill>
                <a:latin typeface="Consolas"/>
              </a:rPr>
              <a:t>2</a:t>
            </a:r>
            <a:r>
              <a:rPr lang="en-US" sz="2000" dirty="0" smtClean="0">
                <a:solidFill>
                  <a:srgbClr val="000000"/>
                </a:solidFill>
                <a:latin typeface="Consolas"/>
              </a:rPr>
              <a:t>); </a:t>
            </a:r>
            <a:r>
              <a:rPr lang="en-US" sz="2000" dirty="0">
                <a:solidFill>
                  <a:srgbClr val="008000"/>
                </a:solidFill>
                <a:latin typeface="Consolas"/>
              </a:rPr>
              <a:t>// </a:t>
            </a:r>
            <a:r>
              <a:rPr lang="en-US" sz="2000" dirty="0" smtClean="0">
                <a:solidFill>
                  <a:srgbClr val="008000"/>
                </a:solidFill>
                <a:latin typeface="Consolas"/>
              </a:rPr>
              <a:t>c.a1 = 1  c.a2 = 2</a:t>
            </a:r>
            <a:r>
              <a:rPr lang="en-US" sz="2000" dirty="0" smtClean="0">
                <a:solidFill>
                  <a:srgbClr val="000000"/>
                </a:solidFill>
                <a:latin typeface="Consolas"/>
              </a:rPr>
              <a:t> </a:t>
            </a:r>
            <a:endParaRPr lang="en-US" sz="2000" dirty="0">
              <a:solidFill>
                <a:srgbClr val="000000"/>
              </a:solidFill>
              <a:latin typeface="Consolas"/>
            </a:endParaRPr>
          </a:p>
          <a:p>
            <a:r>
              <a:rPr lang="en-US" sz="2000" dirty="0" smtClean="0">
                <a:solidFill>
                  <a:srgbClr val="000000"/>
                </a:solidFill>
                <a:latin typeface="Consolas"/>
              </a:rPr>
              <a:t>4    </a:t>
            </a:r>
            <a:r>
              <a:rPr lang="en-US" sz="2000" dirty="0" err="1" smtClean="0">
                <a:solidFill>
                  <a:srgbClr val="000000"/>
                </a:solidFill>
                <a:latin typeface="Consolas"/>
              </a:rPr>
              <a:t>c.print</a:t>
            </a:r>
            <a:r>
              <a:rPr lang="en-US" sz="2000" dirty="0" smtClean="0">
                <a:solidFill>
                  <a:srgbClr val="000000"/>
                </a:solidFill>
                <a:latin typeface="Consolas"/>
              </a:rPr>
              <a:t>();</a:t>
            </a:r>
            <a:endParaRPr lang="en-US" sz="2000" dirty="0">
              <a:solidFill>
                <a:srgbClr val="000000"/>
              </a:solidFill>
              <a:latin typeface="Consolas"/>
            </a:endParaRPr>
          </a:p>
          <a:p>
            <a:r>
              <a:rPr lang="en-US" sz="2000" dirty="0" smtClean="0">
                <a:latin typeface="Consolas"/>
              </a:rPr>
              <a:t>5</a:t>
            </a:r>
            <a:r>
              <a:rPr lang="en-US" sz="2000" dirty="0" smtClean="0">
                <a:solidFill>
                  <a:srgbClr val="0000FF"/>
                </a:solidFill>
                <a:latin typeface="Consolas"/>
              </a:rPr>
              <a:t>    return</a:t>
            </a:r>
            <a:r>
              <a:rPr lang="en-US" sz="2000" dirty="0" smtClean="0">
                <a:solidFill>
                  <a:srgbClr val="000000"/>
                </a:solidFill>
                <a:latin typeface="Consolas"/>
              </a:rPr>
              <a:t> </a:t>
            </a:r>
            <a:r>
              <a:rPr lang="en-US" sz="2000" dirty="0">
                <a:solidFill>
                  <a:srgbClr val="09885A"/>
                </a:solidFill>
                <a:latin typeface="Consolas"/>
              </a:rPr>
              <a:t>0</a:t>
            </a:r>
            <a:r>
              <a:rPr lang="en-US" sz="2000" dirty="0">
                <a:solidFill>
                  <a:srgbClr val="000000"/>
                </a:solidFill>
                <a:latin typeface="Consolas"/>
              </a:rPr>
              <a:t>;</a:t>
            </a:r>
          </a:p>
          <a:p>
            <a:r>
              <a:rPr lang="en-US" sz="2000" dirty="0" smtClean="0">
                <a:solidFill>
                  <a:srgbClr val="000000"/>
                </a:solidFill>
                <a:latin typeface="Consolas"/>
              </a:rPr>
              <a:t>6 }</a:t>
            </a:r>
            <a:endParaRPr lang="en-US" sz="2000" dirty="0">
              <a:solidFill>
                <a:srgbClr val="000000"/>
              </a:solidFill>
              <a:latin typeface="Consolas"/>
            </a:endParaRPr>
          </a:p>
        </p:txBody>
      </p:sp>
    </p:spTree>
    <p:extLst>
      <p:ext uri="{BB962C8B-B14F-4D97-AF65-F5344CB8AC3E}">
        <p14:creationId xmlns:p14="http://schemas.microsoft.com/office/powerpoint/2010/main" val="582660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381000" y="0"/>
            <a:ext cx="8229600" cy="9906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Pregunta</a:t>
            </a:r>
            <a:r>
              <a:rPr lang="en-US" dirty="0" smtClean="0"/>
              <a:t> 3:</a:t>
            </a:r>
            <a:endParaRPr lang="en-US" dirty="0"/>
          </a:p>
        </p:txBody>
      </p:sp>
      <p:sp>
        <p:nvSpPr>
          <p:cNvPr id="3" name="2 CuadroTexto"/>
          <p:cNvSpPr txBox="1"/>
          <p:nvPr/>
        </p:nvSpPr>
        <p:spPr>
          <a:xfrm>
            <a:off x="381000" y="1058769"/>
            <a:ext cx="8382000" cy="400110"/>
          </a:xfrm>
          <a:prstGeom prst="rect">
            <a:avLst/>
          </a:prstGeom>
          <a:noFill/>
        </p:spPr>
        <p:txBody>
          <a:bodyPr wrap="square" rtlCol="0">
            <a:spAutoFit/>
          </a:bodyPr>
          <a:lstStyle/>
          <a:p>
            <a:r>
              <a:rPr lang="es-ES" sz="2000" dirty="0" smtClean="0"/>
              <a:t>Captura de la clase por referencia</a:t>
            </a:r>
            <a:r>
              <a:rPr lang="en-US" sz="2000" dirty="0" smtClean="0"/>
              <a:t>:</a:t>
            </a:r>
            <a:endParaRPr lang="en-US" dirty="0"/>
          </a:p>
        </p:txBody>
      </p:sp>
      <p:sp>
        <p:nvSpPr>
          <p:cNvPr id="4" name="3 CuadroTexto"/>
          <p:cNvSpPr txBox="1"/>
          <p:nvPr/>
        </p:nvSpPr>
        <p:spPr>
          <a:xfrm>
            <a:off x="381000" y="1600200"/>
            <a:ext cx="8382000" cy="3785652"/>
          </a:xfrm>
          <a:prstGeom prst="rect">
            <a:avLst/>
          </a:prstGeom>
          <a:solidFill>
            <a:schemeClr val="bg1">
              <a:lumMod val="95000"/>
            </a:schemeClr>
          </a:solidFill>
          <a:ln>
            <a:solidFill>
              <a:schemeClr val="tx1"/>
            </a:solidFill>
          </a:ln>
        </p:spPr>
        <p:txBody>
          <a:bodyPr wrap="square" rtlCol="0">
            <a:spAutoFit/>
          </a:bodyPr>
          <a:lstStyle/>
          <a:p>
            <a:r>
              <a:rPr lang="en-US" sz="2000" dirty="0" smtClean="0">
                <a:latin typeface="Consolas"/>
              </a:rPr>
              <a:t>6</a:t>
            </a:r>
            <a:r>
              <a:rPr lang="en-US" sz="2000" dirty="0" smtClean="0">
                <a:solidFill>
                  <a:srgbClr val="0000FF"/>
                </a:solidFill>
                <a:latin typeface="Consolas"/>
              </a:rPr>
              <a:t>      void</a:t>
            </a:r>
            <a:r>
              <a:rPr lang="en-US" sz="2000" dirty="0" smtClean="0">
                <a:solidFill>
                  <a:srgbClr val="000000"/>
                </a:solidFill>
                <a:latin typeface="Consolas"/>
              </a:rPr>
              <a:t> </a:t>
            </a:r>
            <a:r>
              <a:rPr lang="en-US" sz="2000" dirty="0">
                <a:solidFill>
                  <a:srgbClr val="000000"/>
                </a:solidFill>
                <a:latin typeface="Consolas"/>
              </a:rPr>
              <a:t>print</a:t>
            </a:r>
            <a:r>
              <a:rPr lang="en-US" sz="2000" dirty="0" smtClean="0">
                <a:solidFill>
                  <a:srgbClr val="000000"/>
                </a:solidFill>
                <a:latin typeface="Consolas"/>
              </a:rPr>
              <a:t>()</a:t>
            </a:r>
            <a:endParaRPr lang="en-US" sz="2000" dirty="0">
              <a:solidFill>
                <a:srgbClr val="000000"/>
              </a:solidFill>
              <a:latin typeface="Consolas"/>
            </a:endParaRPr>
          </a:p>
          <a:p>
            <a:r>
              <a:rPr lang="en-US" sz="2000" dirty="0" smtClean="0">
                <a:solidFill>
                  <a:srgbClr val="000000"/>
                </a:solidFill>
                <a:latin typeface="Consolas"/>
              </a:rPr>
              <a:t>7      {</a:t>
            </a:r>
            <a:endParaRPr lang="en-US" sz="2000" dirty="0">
              <a:solidFill>
                <a:srgbClr val="000000"/>
              </a:solidFill>
              <a:latin typeface="Consolas"/>
            </a:endParaRPr>
          </a:p>
          <a:p>
            <a:r>
              <a:rPr lang="en-US" sz="2000" dirty="0" smtClean="0">
                <a:latin typeface="Consolas"/>
              </a:rPr>
              <a:t>8</a:t>
            </a:r>
            <a:r>
              <a:rPr lang="en-US" sz="2000" dirty="0" smtClean="0">
                <a:solidFill>
                  <a:srgbClr val="0000FF"/>
                </a:solidFill>
                <a:latin typeface="Consolas"/>
              </a:rPr>
              <a:t>         auto</a:t>
            </a:r>
            <a:r>
              <a:rPr lang="en-US" sz="2000" dirty="0" smtClean="0">
                <a:solidFill>
                  <a:srgbClr val="000000"/>
                </a:solidFill>
                <a:latin typeface="Consolas"/>
              </a:rPr>
              <a:t> </a:t>
            </a:r>
            <a:r>
              <a:rPr lang="en-US" sz="2000" dirty="0">
                <a:solidFill>
                  <a:srgbClr val="000000"/>
                </a:solidFill>
                <a:latin typeface="Consolas"/>
              </a:rPr>
              <a:t>f = </a:t>
            </a:r>
            <a:r>
              <a:rPr lang="en-US" sz="2000" dirty="0" smtClean="0">
                <a:solidFill>
                  <a:srgbClr val="000000"/>
                </a:solidFill>
                <a:latin typeface="Consolas"/>
              </a:rPr>
              <a:t>[</a:t>
            </a:r>
            <a:r>
              <a:rPr lang="en-US" sz="2000" dirty="0" smtClean="0">
                <a:solidFill>
                  <a:srgbClr val="0000FF"/>
                </a:solidFill>
                <a:latin typeface="Consolas"/>
              </a:rPr>
              <a:t>this</a:t>
            </a:r>
            <a:r>
              <a:rPr lang="en-US" sz="2000" dirty="0" smtClean="0">
                <a:solidFill>
                  <a:srgbClr val="000000"/>
                </a:solidFill>
                <a:latin typeface="Consolas"/>
              </a:rPr>
              <a:t>] (</a:t>
            </a:r>
            <a:r>
              <a:rPr lang="en-US" sz="2000" dirty="0" err="1">
                <a:solidFill>
                  <a:srgbClr val="0000FF"/>
                </a:solidFill>
                <a:latin typeface="Consolas"/>
              </a:rPr>
              <a:t>int</a:t>
            </a:r>
            <a:r>
              <a:rPr lang="en-US" sz="2000" dirty="0">
                <a:solidFill>
                  <a:srgbClr val="000000"/>
                </a:solidFill>
                <a:latin typeface="Consolas"/>
              </a:rPr>
              <a:t> a1) </a:t>
            </a:r>
          </a:p>
          <a:p>
            <a:r>
              <a:rPr lang="en-US" sz="2000" dirty="0" smtClean="0">
                <a:solidFill>
                  <a:srgbClr val="000000"/>
                </a:solidFill>
                <a:latin typeface="Consolas"/>
              </a:rPr>
              <a:t>9         {</a:t>
            </a:r>
            <a:endParaRPr lang="en-US" sz="2000" dirty="0">
              <a:solidFill>
                <a:srgbClr val="000000"/>
              </a:solidFill>
              <a:latin typeface="Consolas"/>
            </a:endParaRPr>
          </a:p>
          <a:p>
            <a:r>
              <a:rPr lang="en-US" sz="2000" dirty="0" smtClean="0">
                <a:solidFill>
                  <a:srgbClr val="000000"/>
                </a:solidFill>
                <a:latin typeface="Consolas"/>
              </a:rPr>
              <a:t>10            </a:t>
            </a:r>
            <a:r>
              <a:rPr lang="en-US" sz="2000" dirty="0" err="1" smtClean="0">
                <a:solidFill>
                  <a:srgbClr val="000000"/>
                </a:solidFill>
                <a:latin typeface="Consolas"/>
              </a:rPr>
              <a:t>cout</a:t>
            </a:r>
            <a:r>
              <a:rPr lang="en-US" sz="2000" dirty="0" smtClean="0">
                <a:solidFill>
                  <a:srgbClr val="000000"/>
                </a:solidFill>
                <a:latin typeface="Consolas"/>
              </a:rPr>
              <a:t> </a:t>
            </a:r>
            <a:r>
              <a:rPr lang="en-US" sz="2000" dirty="0">
                <a:solidFill>
                  <a:srgbClr val="000000"/>
                </a:solidFill>
                <a:latin typeface="Consolas"/>
              </a:rPr>
              <a:t>&lt;&lt; </a:t>
            </a:r>
            <a:r>
              <a:rPr lang="en-US" sz="2000" dirty="0" smtClean="0">
                <a:solidFill>
                  <a:srgbClr val="000000"/>
                </a:solidFill>
                <a:latin typeface="Consolas"/>
              </a:rPr>
              <a:t>test::a1 </a:t>
            </a:r>
            <a:r>
              <a:rPr lang="en-US" sz="2000" dirty="0">
                <a:solidFill>
                  <a:srgbClr val="000000"/>
                </a:solidFill>
                <a:latin typeface="Consolas"/>
              </a:rPr>
              <a:t>&lt;&lt; </a:t>
            </a:r>
            <a:r>
              <a:rPr lang="en-US" sz="2000" dirty="0">
                <a:solidFill>
                  <a:srgbClr val="A31515"/>
                </a:solidFill>
                <a:latin typeface="Consolas"/>
              </a:rPr>
              <a:t>','</a:t>
            </a:r>
            <a:r>
              <a:rPr lang="en-US" sz="2000" dirty="0" smtClean="0">
                <a:solidFill>
                  <a:srgbClr val="000000"/>
                </a:solidFill>
                <a:latin typeface="Consolas"/>
              </a:rPr>
              <a:t>; </a:t>
            </a:r>
            <a:r>
              <a:rPr lang="en-US" sz="2000" dirty="0">
                <a:solidFill>
                  <a:srgbClr val="008000"/>
                </a:solidFill>
                <a:latin typeface="Consolas"/>
              </a:rPr>
              <a:t>// </a:t>
            </a:r>
            <a:r>
              <a:rPr lang="en-US" sz="2000" dirty="0" smtClean="0">
                <a:solidFill>
                  <a:srgbClr val="008000"/>
                </a:solidFill>
                <a:latin typeface="Consolas"/>
              </a:rPr>
              <a:t>a1 </a:t>
            </a:r>
            <a:r>
              <a:rPr lang="en-US" sz="2000" dirty="0">
                <a:solidFill>
                  <a:srgbClr val="008000"/>
                </a:solidFill>
                <a:latin typeface="Consolas"/>
              </a:rPr>
              <a:t>de la </a:t>
            </a:r>
            <a:r>
              <a:rPr lang="en-US" sz="2000" dirty="0" err="1" smtClean="0">
                <a:solidFill>
                  <a:srgbClr val="008000"/>
                </a:solidFill>
                <a:latin typeface="Consolas"/>
              </a:rPr>
              <a:t>clase</a:t>
            </a:r>
            <a:endParaRPr lang="en-US" sz="2000" dirty="0" smtClean="0">
              <a:solidFill>
                <a:srgbClr val="000000"/>
              </a:solidFill>
              <a:latin typeface="Consolas"/>
            </a:endParaRPr>
          </a:p>
          <a:p>
            <a:r>
              <a:rPr lang="en-US" sz="2000" dirty="0" smtClean="0">
                <a:solidFill>
                  <a:srgbClr val="000000"/>
                </a:solidFill>
                <a:latin typeface="Consolas"/>
              </a:rPr>
              <a:t>11		 </a:t>
            </a:r>
            <a:r>
              <a:rPr lang="en-US" sz="2000" dirty="0" err="1" smtClean="0">
                <a:solidFill>
                  <a:srgbClr val="000000"/>
                </a:solidFill>
                <a:latin typeface="Consolas"/>
              </a:rPr>
              <a:t>cout</a:t>
            </a:r>
            <a:r>
              <a:rPr lang="en-US" sz="2000" dirty="0" smtClean="0">
                <a:solidFill>
                  <a:srgbClr val="000000"/>
                </a:solidFill>
                <a:latin typeface="Consolas"/>
              </a:rPr>
              <a:t> </a:t>
            </a:r>
            <a:r>
              <a:rPr lang="en-US" sz="2000" dirty="0">
                <a:solidFill>
                  <a:srgbClr val="000000"/>
                </a:solidFill>
                <a:latin typeface="Consolas"/>
              </a:rPr>
              <a:t>&lt;&lt; </a:t>
            </a:r>
            <a:r>
              <a:rPr lang="en-US" sz="2000" dirty="0" smtClean="0">
                <a:solidFill>
                  <a:srgbClr val="000000"/>
                </a:solidFill>
                <a:latin typeface="Consolas"/>
              </a:rPr>
              <a:t>a2 </a:t>
            </a:r>
            <a:r>
              <a:rPr lang="en-US" sz="2000" dirty="0">
                <a:solidFill>
                  <a:srgbClr val="000000"/>
                </a:solidFill>
                <a:latin typeface="Consolas"/>
              </a:rPr>
              <a:t>&lt;&lt; </a:t>
            </a:r>
            <a:r>
              <a:rPr lang="en-US" sz="2000" dirty="0">
                <a:solidFill>
                  <a:srgbClr val="A31515"/>
                </a:solidFill>
                <a:latin typeface="Consolas"/>
              </a:rPr>
              <a:t>','</a:t>
            </a:r>
            <a:r>
              <a:rPr lang="en-US" sz="2000" dirty="0" smtClean="0">
                <a:solidFill>
                  <a:srgbClr val="000000"/>
                </a:solidFill>
                <a:latin typeface="Consolas"/>
              </a:rPr>
              <a:t>; </a:t>
            </a:r>
            <a:r>
              <a:rPr lang="en-US" sz="2000" dirty="0">
                <a:solidFill>
                  <a:srgbClr val="008000"/>
                </a:solidFill>
                <a:latin typeface="Consolas"/>
              </a:rPr>
              <a:t>// </a:t>
            </a:r>
            <a:r>
              <a:rPr lang="en-US" sz="2000" dirty="0" smtClean="0">
                <a:solidFill>
                  <a:srgbClr val="008000"/>
                </a:solidFill>
                <a:latin typeface="Consolas"/>
              </a:rPr>
              <a:t>a2 </a:t>
            </a:r>
            <a:r>
              <a:rPr lang="en-US" sz="2000" dirty="0">
                <a:solidFill>
                  <a:srgbClr val="008000"/>
                </a:solidFill>
                <a:latin typeface="Consolas"/>
              </a:rPr>
              <a:t>de </a:t>
            </a:r>
            <a:r>
              <a:rPr lang="en-US" sz="2000" dirty="0" smtClean="0">
                <a:solidFill>
                  <a:srgbClr val="008000"/>
                </a:solidFill>
                <a:latin typeface="Consolas"/>
              </a:rPr>
              <a:t>la </a:t>
            </a:r>
            <a:r>
              <a:rPr lang="en-US" sz="2000" dirty="0" err="1" smtClean="0">
                <a:solidFill>
                  <a:srgbClr val="008000"/>
                </a:solidFill>
                <a:latin typeface="Consolas"/>
              </a:rPr>
              <a:t>clase</a:t>
            </a:r>
            <a:r>
              <a:rPr lang="en-US" sz="2000" dirty="0" smtClean="0">
                <a:solidFill>
                  <a:srgbClr val="008000"/>
                </a:solidFill>
                <a:latin typeface="Consolas"/>
              </a:rPr>
              <a:t> </a:t>
            </a:r>
            <a:endParaRPr lang="en-US" sz="2000" dirty="0" smtClean="0">
              <a:solidFill>
                <a:srgbClr val="000000"/>
              </a:solidFill>
              <a:latin typeface="Consolas"/>
            </a:endParaRPr>
          </a:p>
          <a:p>
            <a:r>
              <a:rPr lang="es-ES" sz="2000" dirty="0" smtClean="0">
                <a:solidFill>
                  <a:srgbClr val="000000"/>
                </a:solidFill>
                <a:latin typeface="Consolas"/>
              </a:rPr>
              <a:t>12            </a:t>
            </a:r>
            <a:r>
              <a:rPr lang="es-ES" sz="2000" dirty="0" err="1" smtClean="0">
                <a:solidFill>
                  <a:srgbClr val="000000"/>
                </a:solidFill>
                <a:latin typeface="Consolas"/>
              </a:rPr>
              <a:t>cout</a:t>
            </a:r>
            <a:r>
              <a:rPr lang="es-ES" sz="2000" dirty="0" smtClean="0">
                <a:solidFill>
                  <a:srgbClr val="000000"/>
                </a:solidFill>
                <a:latin typeface="Consolas"/>
              </a:rPr>
              <a:t> </a:t>
            </a:r>
            <a:r>
              <a:rPr lang="en-US" sz="2000" dirty="0" smtClean="0">
                <a:solidFill>
                  <a:srgbClr val="000000"/>
                </a:solidFill>
                <a:latin typeface="Consolas"/>
              </a:rPr>
              <a:t>&lt;&lt; a1 &lt;&lt; </a:t>
            </a:r>
            <a:r>
              <a:rPr lang="en-US" sz="2000" dirty="0" err="1" smtClean="0">
                <a:solidFill>
                  <a:srgbClr val="000000"/>
                </a:solidFill>
                <a:latin typeface="Consolas"/>
              </a:rPr>
              <a:t>endl</a:t>
            </a:r>
            <a:r>
              <a:rPr lang="en-US" sz="2000" dirty="0" smtClean="0">
                <a:solidFill>
                  <a:srgbClr val="000000"/>
                </a:solidFill>
                <a:latin typeface="Consolas"/>
              </a:rPr>
              <a:t>; </a:t>
            </a:r>
            <a:r>
              <a:rPr lang="en-US" sz="2000" dirty="0">
                <a:solidFill>
                  <a:srgbClr val="008000"/>
                </a:solidFill>
                <a:latin typeface="Consolas"/>
              </a:rPr>
              <a:t>// </a:t>
            </a:r>
            <a:r>
              <a:rPr lang="en-US" sz="2000" dirty="0" smtClean="0">
                <a:solidFill>
                  <a:srgbClr val="008000"/>
                </a:solidFill>
                <a:latin typeface="Consolas"/>
              </a:rPr>
              <a:t>a1 </a:t>
            </a:r>
            <a:r>
              <a:rPr lang="en-US" sz="2000" dirty="0">
                <a:solidFill>
                  <a:srgbClr val="008000"/>
                </a:solidFill>
                <a:latin typeface="Consolas"/>
              </a:rPr>
              <a:t>de </a:t>
            </a:r>
            <a:r>
              <a:rPr lang="en-US" sz="2000" dirty="0" smtClean="0">
                <a:solidFill>
                  <a:srgbClr val="008000"/>
                </a:solidFill>
                <a:latin typeface="Consolas"/>
              </a:rPr>
              <a:t>los par</a:t>
            </a:r>
            <a:r>
              <a:rPr lang="es-ES" sz="2000" dirty="0" err="1" smtClean="0">
                <a:solidFill>
                  <a:srgbClr val="008000"/>
                </a:solidFill>
                <a:latin typeface="Consolas"/>
              </a:rPr>
              <a:t>ámetros</a:t>
            </a:r>
            <a:endParaRPr lang="en-US" sz="2000" dirty="0">
              <a:solidFill>
                <a:srgbClr val="000000"/>
              </a:solidFill>
              <a:latin typeface="Consolas"/>
            </a:endParaRPr>
          </a:p>
          <a:p>
            <a:r>
              <a:rPr lang="en-US" sz="2000" dirty="0" smtClean="0">
                <a:solidFill>
                  <a:srgbClr val="000000"/>
                </a:solidFill>
                <a:latin typeface="Consolas"/>
              </a:rPr>
              <a:t>13        };</a:t>
            </a:r>
            <a:endParaRPr lang="en-US" sz="2000" dirty="0">
              <a:solidFill>
                <a:srgbClr val="000000"/>
              </a:solidFill>
              <a:latin typeface="Consolas"/>
            </a:endParaRPr>
          </a:p>
          <a:p>
            <a:r>
              <a:rPr lang="en-US" sz="2000" dirty="0">
                <a:solidFill>
                  <a:srgbClr val="000000"/>
                </a:solidFill>
                <a:latin typeface="Consolas"/>
              </a:rPr>
              <a:t>14        f(</a:t>
            </a:r>
            <a:r>
              <a:rPr lang="en-US" sz="2000" dirty="0">
                <a:solidFill>
                  <a:srgbClr val="09885A"/>
                </a:solidFill>
                <a:latin typeface="Consolas"/>
              </a:rPr>
              <a:t>3</a:t>
            </a:r>
            <a:r>
              <a:rPr lang="en-US" sz="2000" dirty="0">
                <a:solidFill>
                  <a:srgbClr val="000000"/>
                </a:solidFill>
                <a:latin typeface="Consolas"/>
              </a:rPr>
              <a:t>); </a:t>
            </a:r>
            <a:r>
              <a:rPr lang="en-US" sz="2000" dirty="0">
                <a:solidFill>
                  <a:srgbClr val="008000"/>
                </a:solidFill>
                <a:latin typeface="Consolas"/>
              </a:rPr>
              <a:t>// a1 de la </a:t>
            </a:r>
            <a:r>
              <a:rPr lang="en-US" sz="2000" dirty="0" err="1">
                <a:solidFill>
                  <a:srgbClr val="008000"/>
                </a:solidFill>
                <a:latin typeface="Consolas"/>
              </a:rPr>
              <a:t>expresión</a:t>
            </a:r>
            <a:r>
              <a:rPr lang="en-US" sz="2000" dirty="0">
                <a:solidFill>
                  <a:srgbClr val="008000"/>
                </a:solidFill>
                <a:latin typeface="Consolas"/>
              </a:rPr>
              <a:t> lambda = 3</a:t>
            </a:r>
            <a:r>
              <a:rPr lang="en-US" sz="2000" dirty="0">
                <a:solidFill>
                  <a:srgbClr val="000000"/>
                </a:solidFill>
                <a:latin typeface="Consolas"/>
              </a:rPr>
              <a:t> </a:t>
            </a:r>
          </a:p>
          <a:p>
            <a:r>
              <a:rPr lang="pt-BR" sz="2000" dirty="0">
                <a:solidFill>
                  <a:srgbClr val="000000"/>
                </a:solidFill>
                <a:latin typeface="Consolas"/>
              </a:rPr>
              <a:t>15        a1 += </a:t>
            </a:r>
            <a:r>
              <a:rPr lang="pt-BR" sz="2000" dirty="0">
                <a:solidFill>
                  <a:srgbClr val="09885A"/>
                </a:solidFill>
                <a:latin typeface="Consolas"/>
              </a:rPr>
              <a:t>10</a:t>
            </a:r>
            <a:r>
              <a:rPr lang="pt-BR" sz="2000" dirty="0">
                <a:solidFill>
                  <a:srgbClr val="000000"/>
                </a:solidFill>
                <a:latin typeface="Consolas"/>
              </a:rPr>
              <a:t>; a2 += </a:t>
            </a:r>
            <a:r>
              <a:rPr lang="pt-BR" sz="2000" dirty="0">
                <a:solidFill>
                  <a:srgbClr val="09885A"/>
                </a:solidFill>
                <a:latin typeface="Consolas"/>
              </a:rPr>
              <a:t>10</a:t>
            </a:r>
            <a:r>
              <a:rPr lang="pt-BR" sz="2000" dirty="0">
                <a:solidFill>
                  <a:srgbClr val="000000"/>
                </a:solidFill>
                <a:latin typeface="Consolas"/>
              </a:rPr>
              <a:t>;</a:t>
            </a:r>
          </a:p>
          <a:p>
            <a:r>
              <a:rPr lang="pt-BR" sz="2000" dirty="0">
                <a:solidFill>
                  <a:srgbClr val="000000"/>
                </a:solidFill>
                <a:latin typeface="Consolas"/>
              </a:rPr>
              <a:t>16        f(</a:t>
            </a:r>
            <a:r>
              <a:rPr lang="pt-BR" sz="2000" dirty="0">
                <a:solidFill>
                  <a:srgbClr val="09885A"/>
                </a:solidFill>
                <a:latin typeface="Consolas"/>
              </a:rPr>
              <a:t>3</a:t>
            </a:r>
            <a:r>
              <a:rPr lang="pt-BR" sz="2000" dirty="0">
                <a:solidFill>
                  <a:srgbClr val="000000"/>
                </a:solidFill>
                <a:latin typeface="Consolas"/>
              </a:rPr>
              <a:t>);</a:t>
            </a:r>
            <a:endParaRPr lang="en-US" sz="2000" dirty="0">
              <a:solidFill>
                <a:srgbClr val="000000"/>
              </a:solidFill>
              <a:latin typeface="Consolas"/>
            </a:endParaRPr>
          </a:p>
          <a:p>
            <a:r>
              <a:rPr lang="en-US" sz="2000" dirty="0">
                <a:solidFill>
                  <a:srgbClr val="000000"/>
                </a:solidFill>
                <a:latin typeface="Consolas"/>
              </a:rPr>
              <a:t>17     }</a:t>
            </a:r>
          </a:p>
        </p:txBody>
      </p:sp>
      <p:sp>
        <p:nvSpPr>
          <p:cNvPr id="5" name="4 CuadroTexto"/>
          <p:cNvSpPr txBox="1"/>
          <p:nvPr/>
        </p:nvSpPr>
        <p:spPr>
          <a:xfrm>
            <a:off x="374904" y="5638800"/>
            <a:ext cx="8382000" cy="707886"/>
          </a:xfrm>
          <a:prstGeom prst="rect">
            <a:avLst/>
          </a:prstGeom>
          <a:noFill/>
        </p:spPr>
        <p:txBody>
          <a:bodyPr wrap="square" rtlCol="0">
            <a:spAutoFit/>
          </a:bodyPr>
          <a:lstStyle/>
          <a:p>
            <a:r>
              <a:rPr lang="en-US" sz="2000" dirty="0" smtClean="0"/>
              <a:t>En el </a:t>
            </a:r>
            <a:r>
              <a:rPr lang="en-US" sz="2000" b="1" i="1" dirty="0" smtClean="0"/>
              <a:t>capture closure </a:t>
            </a:r>
            <a:r>
              <a:rPr lang="en-US" sz="2000" dirty="0" smtClean="0"/>
              <a:t>se </a:t>
            </a:r>
            <a:r>
              <a:rPr lang="en-US" sz="2000" dirty="0" err="1" smtClean="0"/>
              <a:t>atrapa</a:t>
            </a:r>
            <a:r>
              <a:rPr lang="en-US" sz="2000" dirty="0" smtClean="0"/>
              <a:t> el </a:t>
            </a:r>
            <a:r>
              <a:rPr lang="en-US" sz="2000" dirty="0" err="1" smtClean="0"/>
              <a:t>puntero</a:t>
            </a:r>
            <a:r>
              <a:rPr lang="en-US" sz="2000" dirty="0" smtClean="0"/>
              <a:t> </a:t>
            </a:r>
            <a:r>
              <a:rPr lang="en-US" sz="2000" dirty="0" smtClean="0">
                <a:solidFill>
                  <a:srgbClr val="0000FF"/>
                </a:solidFill>
                <a:latin typeface="Consolas"/>
              </a:rPr>
              <a:t>this </a:t>
            </a:r>
            <a:r>
              <a:rPr lang="en-US" sz="2000" dirty="0" smtClean="0"/>
              <a:t>,</a:t>
            </a:r>
            <a:r>
              <a:rPr lang="en-US" sz="2000" dirty="0" err="1" smtClean="0"/>
              <a:t>usando</a:t>
            </a:r>
            <a:r>
              <a:rPr lang="en-US" sz="2000" dirty="0" smtClean="0"/>
              <a:t> los </a:t>
            </a:r>
            <a:r>
              <a:rPr lang="en-US" sz="2000" dirty="0" err="1" smtClean="0"/>
              <a:t>miembros</a:t>
            </a:r>
            <a:r>
              <a:rPr lang="en-US" sz="2000" dirty="0" smtClean="0"/>
              <a:t> de la </a:t>
            </a:r>
            <a:r>
              <a:rPr lang="en-US" sz="2000" dirty="0" err="1" smtClean="0"/>
              <a:t>clase</a:t>
            </a:r>
            <a:r>
              <a:rPr lang="en-US" sz="2000" dirty="0" smtClean="0"/>
              <a:t> </a:t>
            </a:r>
            <a:r>
              <a:rPr lang="en-US" sz="2000" dirty="0" err="1" smtClean="0"/>
              <a:t>como</a:t>
            </a:r>
            <a:r>
              <a:rPr lang="en-US" sz="2000" dirty="0" smtClean="0"/>
              <a:t> se </a:t>
            </a:r>
            <a:r>
              <a:rPr lang="en-US" sz="2000" dirty="0" err="1" smtClean="0"/>
              <a:t>muestra</a:t>
            </a:r>
            <a:r>
              <a:rPr lang="en-US" sz="2000" dirty="0" smtClean="0"/>
              <a:t> en el c</a:t>
            </a:r>
            <a:r>
              <a:rPr lang="es-ES" sz="2000" dirty="0" err="1" smtClean="0"/>
              <a:t>ódigo</a:t>
            </a:r>
            <a:r>
              <a:rPr lang="es-ES" sz="2000" dirty="0" smtClean="0"/>
              <a:t>.</a:t>
            </a:r>
            <a:r>
              <a:rPr lang="en-US" sz="2000" dirty="0" smtClean="0"/>
              <a:t> </a:t>
            </a:r>
            <a:endParaRPr lang="en-US" sz="2000" dirty="0"/>
          </a:p>
        </p:txBody>
      </p:sp>
    </p:spTree>
    <p:extLst>
      <p:ext uri="{BB962C8B-B14F-4D97-AF65-F5344CB8AC3E}">
        <p14:creationId xmlns:p14="http://schemas.microsoft.com/office/powerpoint/2010/main" val="3771388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381000" y="0"/>
            <a:ext cx="8229600" cy="9906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Pregunta</a:t>
            </a:r>
            <a:r>
              <a:rPr lang="en-US" dirty="0" smtClean="0"/>
              <a:t> 3:</a:t>
            </a:r>
            <a:endParaRPr lang="en-US" dirty="0"/>
          </a:p>
        </p:txBody>
      </p:sp>
      <p:sp>
        <p:nvSpPr>
          <p:cNvPr id="3" name="2 CuadroTexto"/>
          <p:cNvSpPr txBox="1"/>
          <p:nvPr/>
        </p:nvSpPr>
        <p:spPr>
          <a:xfrm>
            <a:off x="381000" y="1058769"/>
            <a:ext cx="8382000" cy="400110"/>
          </a:xfrm>
          <a:prstGeom prst="rect">
            <a:avLst/>
          </a:prstGeom>
          <a:noFill/>
        </p:spPr>
        <p:txBody>
          <a:bodyPr wrap="square" rtlCol="0">
            <a:spAutoFit/>
          </a:bodyPr>
          <a:lstStyle/>
          <a:p>
            <a:r>
              <a:rPr lang="es-ES" sz="2000" dirty="0" smtClean="0"/>
              <a:t>Captura de la clase por referencia</a:t>
            </a:r>
            <a:r>
              <a:rPr lang="en-US" sz="2000" dirty="0" smtClean="0"/>
              <a:t>:</a:t>
            </a:r>
            <a:endParaRPr lang="en-US" dirty="0"/>
          </a:p>
        </p:txBody>
      </p:sp>
      <p:sp>
        <p:nvSpPr>
          <p:cNvPr id="4" name="3 CuadroTexto"/>
          <p:cNvSpPr txBox="1"/>
          <p:nvPr/>
        </p:nvSpPr>
        <p:spPr>
          <a:xfrm>
            <a:off x="381000" y="1600200"/>
            <a:ext cx="8382000" cy="3785652"/>
          </a:xfrm>
          <a:prstGeom prst="rect">
            <a:avLst/>
          </a:prstGeom>
          <a:solidFill>
            <a:schemeClr val="bg1">
              <a:lumMod val="95000"/>
            </a:schemeClr>
          </a:solidFill>
          <a:ln>
            <a:solidFill>
              <a:schemeClr val="tx1"/>
            </a:solidFill>
          </a:ln>
        </p:spPr>
        <p:txBody>
          <a:bodyPr wrap="square" rtlCol="0">
            <a:spAutoFit/>
          </a:bodyPr>
          <a:lstStyle/>
          <a:p>
            <a:r>
              <a:rPr lang="en-US" sz="2000" dirty="0" smtClean="0">
                <a:latin typeface="Consolas"/>
              </a:rPr>
              <a:t>6</a:t>
            </a:r>
            <a:r>
              <a:rPr lang="en-US" sz="2000" dirty="0" smtClean="0">
                <a:solidFill>
                  <a:srgbClr val="0000FF"/>
                </a:solidFill>
                <a:latin typeface="Consolas"/>
              </a:rPr>
              <a:t>      void</a:t>
            </a:r>
            <a:r>
              <a:rPr lang="en-US" sz="2000" dirty="0" smtClean="0">
                <a:solidFill>
                  <a:srgbClr val="000000"/>
                </a:solidFill>
                <a:latin typeface="Consolas"/>
              </a:rPr>
              <a:t> </a:t>
            </a:r>
            <a:r>
              <a:rPr lang="en-US" sz="2000" dirty="0">
                <a:solidFill>
                  <a:srgbClr val="000000"/>
                </a:solidFill>
                <a:latin typeface="Consolas"/>
              </a:rPr>
              <a:t>print</a:t>
            </a:r>
            <a:r>
              <a:rPr lang="en-US" sz="2000" dirty="0" smtClean="0">
                <a:solidFill>
                  <a:srgbClr val="000000"/>
                </a:solidFill>
                <a:latin typeface="Consolas"/>
              </a:rPr>
              <a:t>()</a:t>
            </a:r>
            <a:endParaRPr lang="en-US" sz="2000" dirty="0">
              <a:solidFill>
                <a:srgbClr val="000000"/>
              </a:solidFill>
              <a:latin typeface="Consolas"/>
            </a:endParaRPr>
          </a:p>
          <a:p>
            <a:r>
              <a:rPr lang="en-US" sz="2000" dirty="0" smtClean="0">
                <a:solidFill>
                  <a:srgbClr val="000000"/>
                </a:solidFill>
                <a:latin typeface="Consolas"/>
              </a:rPr>
              <a:t>7      {</a:t>
            </a:r>
            <a:endParaRPr lang="en-US" sz="2000" dirty="0">
              <a:solidFill>
                <a:srgbClr val="000000"/>
              </a:solidFill>
              <a:latin typeface="Consolas"/>
            </a:endParaRPr>
          </a:p>
          <a:p>
            <a:r>
              <a:rPr lang="en-US" sz="2000" dirty="0" smtClean="0">
                <a:latin typeface="Consolas"/>
              </a:rPr>
              <a:t>8</a:t>
            </a:r>
            <a:r>
              <a:rPr lang="en-US" sz="2000" dirty="0" smtClean="0">
                <a:solidFill>
                  <a:srgbClr val="0000FF"/>
                </a:solidFill>
                <a:latin typeface="Consolas"/>
              </a:rPr>
              <a:t>         auto</a:t>
            </a:r>
            <a:r>
              <a:rPr lang="en-US" sz="2000" dirty="0" smtClean="0">
                <a:solidFill>
                  <a:srgbClr val="000000"/>
                </a:solidFill>
                <a:latin typeface="Consolas"/>
              </a:rPr>
              <a:t> </a:t>
            </a:r>
            <a:r>
              <a:rPr lang="en-US" sz="2000" dirty="0">
                <a:solidFill>
                  <a:srgbClr val="000000"/>
                </a:solidFill>
                <a:latin typeface="Consolas"/>
              </a:rPr>
              <a:t>f = </a:t>
            </a:r>
            <a:r>
              <a:rPr lang="en-US" sz="2000" dirty="0" smtClean="0">
                <a:solidFill>
                  <a:srgbClr val="000000"/>
                </a:solidFill>
                <a:latin typeface="Consolas"/>
              </a:rPr>
              <a:t>[x=</a:t>
            </a:r>
            <a:r>
              <a:rPr lang="en-US" sz="2000" dirty="0" smtClean="0">
                <a:solidFill>
                  <a:srgbClr val="0000FF"/>
                </a:solidFill>
                <a:latin typeface="Consolas"/>
              </a:rPr>
              <a:t>this</a:t>
            </a:r>
            <a:r>
              <a:rPr lang="en-US" sz="2000" dirty="0" smtClean="0">
                <a:solidFill>
                  <a:srgbClr val="000000"/>
                </a:solidFill>
                <a:latin typeface="Consolas"/>
              </a:rPr>
              <a:t>] (</a:t>
            </a:r>
            <a:r>
              <a:rPr lang="en-US" sz="2000" dirty="0" err="1">
                <a:solidFill>
                  <a:srgbClr val="0000FF"/>
                </a:solidFill>
                <a:latin typeface="Consolas"/>
              </a:rPr>
              <a:t>int</a:t>
            </a:r>
            <a:r>
              <a:rPr lang="en-US" sz="2000" dirty="0">
                <a:solidFill>
                  <a:srgbClr val="000000"/>
                </a:solidFill>
                <a:latin typeface="Consolas"/>
              </a:rPr>
              <a:t> a1) </a:t>
            </a:r>
          </a:p>
          <a:p>
            <a:r>
              <a:rPr lang="en-US" sz="2000" dirty="0" smtClean="0">
                <a:solidFill>
                  <a:srgbClr val="000000"/>
                </a:solidFill>
                <a:latin typeface="Consolas"/>
              </a:rPr>
              <a:t>9         {</a:t>
            </a:r>
            <a:endParaRPr lang="en-US" sz="2000" dirty="0">
              <a:solidFill>
                <a:srgbClr val="000000"/>
              </a:solidFill>
              <a:latin typeface="Consolas"/>
            </a:endParaRPr>
          </a:p>
          <a:p>
            <a:r>
              <a:rPr lang="en-US" sz="2000" dirty="0" smtClean="0">
                <a:solidFill>
                  <a:srgbClr val="000000"/>
                </a:solidFill>
                <a:latin typeface="Consolas"/>
              </a:rPr>
              <a:t>10            </a:t>
            </a:r>
            <a:r>
              <a:rPr lang="en-US" sz="2000" dirty="0" err="1" smtClean="0">
                <a:solidFill>
                  <a:srgbClr val="000000"/>
                </a:solidFill>
                <a:latin typeface="Consolas"/>
              </a:rPr>
              <a:t>cout</a:t>
            </a:r>
            <a:r>
              <a:rPr lang="en-US" sz="2000" dirty="0" smtClean="0">
                <a:solidFill>
                  <a:srgbClr val="000000"/>
                </a:solidFill>
                <a:latin typeface="Consolas"/>
              </a:rPr>
              <a:t> &lt;&lt; x-&gt;a1 &lt;&lt; </a:t>
            </a:r>
            <a:r>
              <a:rPr lang="en-US" sz="2000" dirty="0" smtClean="0">
                <a:solidFill>
                  <a:srgbClr val="A31515"/>
                </a:solidFill>
                <a:latin typeface="Consolas"/>
              </a:rPr>
              <a:t>','</a:t>
            </a:r>
            <a:r>
              <a:rPr lang="en-US" sz="2000" dirty="0" smtClean="0">
                <a:solidFill>
                  <a:srgbClr val="000000"/>
                </a:solidFill>
                <a:latin typeface="Consolas"/>
              </a:rPr>
              <a:t>; </a:t>
            </a:r>
            <a:r>
              <a:rPr lang="en-US" sz="2000" dirty="0" smtClean="0">
                <a:solidFill>
                  <a:srgbClr val="008000"/>
                </a:solidFill>
                <a:latin typeface="Consolas"/>
              </a:rPr>
              <a:t>// a1 de la </a:t>
            </a:r>
            <a:r>
              <a:rPr lang="en-US" sz="2000" dirty="0" err="1" smtClean="0">
                <a:solidFill>
                  <a:srgbClr val="008000"/>
                </a:solidFill>
                <a:latin typeface="Consolas"/>
              </a:rPr>
              <a:t>clase</a:t>
            </a:r>
            <a:endParaRPr lang="en-US" sz="2000" dirty="0" smtClean="0">
              <a:solidFill>
                <a:srgbClr val="000000"/>
              </a:solidFill>
              <a:latin typeface="Consolas"/>
            </a:endParaRPr>
          </a:p>
          <a:p>
            <a:r>
              <a:rPr lang="en-US" sz="2000" dirty="0" smtClean="0">
                <a:solidFill>
                  <a:srgbClr val="000000"/>
                </a:solidFill>
                <a:latin typeface="Consolas"/>
              </a:rPr>
              <a:t>11            </a:t>
            </a:r>
            <a:r>
              <a:rPr lang="en-US" sz="2000" dirty="0" err="1" smtClean="0">
                <a:solidFill>
                  <a:srgbClr val="000000"/>
                </a:solidFill>
                <a:latin typeface="Consolas"/>
              </a:rPr>
              <a:t>cout</a:t>
            </a:r>
            <a:r>
              <a:rPr lang="en-US" sz="2000" dirty="0" smtClean="0">
                <a:solidFill>
                  <a:srgbClr val="000000"/>
                </a:solidFill>
                <a:latin typeface="Consolas"/>
              </a:rPr>
              <a:t> </a:t>
            </a:r>
            <a:r>
              <a:rPr lang="en-US" sz="2000" dirty="0">
                <a:solidFill>
                  <a:srgbClr val="000000"/>
                </a:solidFill>
                <a:latin typeface="Consolas"/>
              </a:rPr>
              <a:t>&lt;&lt; </a:t>
            </a:r>
            <a:r>
              <a:rPr lang="en-US" sz="2000" dirty="0" smtClean="0">
                <a:solidFill>
                  <a:srgbClr val="000000"/>
                </a:solidFill>
                <a:latin typeface="Consolas"/>
              </a:rPr>
              <a:t>x-&gt;a2 </a:t>
            </a:r>
            <a:r>
              <a:rPr lang="en-US" sz="2000" dirty="0">
                <a:solidFill>
                  <a:srgbClr val="000000"/>
                </a:solidFill>
                <a:latin typeface="Consolas"/>
              </a:rPr>
              <a:t>&lt;&lt; </a:t>
            </a:r>
            <a:r>
              <a:rPr lang="en-US" sz="2000" dirty="0">
                <a:solidFill>
                  <a:srgbClr val="A31515"/>
                </a:solidFill>
                <a:latin typeface="Consolas"/>
              </a:rPr>
              <a:t>','</a:t>
            </a:r>
            <a:r>
              <a:rPr lang="en-US" sz="2000" dirty="0" smtClean="0">
                <a:solidFill>
                  <a:srgbClr val="000000"/>
                </a:solidFill>
                <a:latin typeface="Consolas"/>
              </a:rPr>
              <a:t>; </a:t>
            </a:r>
            <a:r>
              <a:rPr lang="en-US" sz="2000" dirty="0">
                <a:solidFill>
                  <a:srgbClr val="008000"/>
                </a:solidFill>
                <a:latin typeface="Consolas"/>
              </a:rPr>
              <a:t>// </a:t>
            </a:r>
            <a:r>
              <a:rPr lang="en-US" sz="2000" dirty="0" smtClean="0">
                <a:solidFill>
                  <a:srgbClr val="008000"/>
                </a:solidFill>
                <a:latin typeface="Consolas"/>
              </a:rPr>
              <a:t>a2 </a:t>
            </a:r>
            <a:r>
              <a:rPr lang="en-US" sz="2000" dirty="0">
                <a:solidFill>
                  <a:srgbClr val="008000"/>
                </a:solidFill>
                <a:latin typeface="Consolas"/>
              </a:rPr>
              <a:t>de </a:t>
            </a:r>
            <a:r>
              <a:rPr lang="en-US" sz="2000" dirty="0" smtClean="0">
                <a:solidFill>
                  <a:srgbClr val="008000"/>
                </a:solidFill>
                <a:latin typeface="Consolas"/>
              </a:rPr>
              <a:t>la </a:t>
            </a:r>
            <a:r>
              <a:rPr lang="en-US" sz="2000" dirty="0" err="1" smtClean="0">
                <a:solidFill>
                  <a:srgbClr val="008000"/>
                </a:solidFill>
                <a:latin typeface="Consolas"/>
              </a:rPr>
              <a:t>clase</a:t>
            </a:r>
            <a:r>
              <a:rPr lang="en-US" sz="2000" dirty="0" smtClean="0">
                <a:solidFill>
                  <a:srgbClr val="008000"/>
                </a:solidFill>
                <a:latin typeface="Consolas"/>
              </a:rPr>
              <a:t> </a:t>
            </a:r>
            <a:endParaRPr lang="en-US" sz="2000" dirty="0" smtClean="0">
              <a:solidFill>
                <a:srgbClr val="000000"/>
              </a:solidFill>
              <a:latin typeface="Consolas"/>
            </a:endParaRPr>
          </a:p>
          <a:p>
            <a:r>
              <a:rPr lang="es-ES" sz="2000" dirty="0" smtClean="0">
                <a:solidFill>
                  <a:srgbClr val="000000"/>
                </a:solidFill>
                <a:latin typeface="Consolas"/>
              </a:rPr>
              <a:t>12            </a:t>
            </a:r>
            <a:r>
              <a:rPr lang="es-ES" sz="2000" dirty="0" err="1" smtClean="0">
                <a:solidFill>
                  <a:srgbClr val="000000"/>
                </a:solidFill>
                <a:latin typeface="Consolas"/>
              </a:rPr>
              <a:t>cout</a:t>
            </a:r>
            <a:r>
              <a:rPr lang="es-ES" sz="2000" dirty="0" smtClean="0">
                <a:solidFill>
                  <a:srgbClr val="000000"/>
                </a:solidFill>
                <a:latin typeface="Consolas"/>
              </a:rPr>
              <a:t> </a:t>
            </a:r>
            <a:r>
              <a:rPr lang="en-US" sz="2000" dirty="0" smtClean="0">
                <a:solidFill>
                  <a:srgbClr val="000000"/>
                </a:solidFill>
                <a:latin typeface="Consolas"/>
              </a:rPr>
              <a:t>&lt;&lt; a1 &lt;&lt; </a:t>
            </a:r>
            <a:r>
              <a:rPr lang="en-US" sz="2000" dirty="0" err="1" smtClean="0">
                <a:solidFill>
                  <a:srgbClr val="000000"/>
                </a:solidFill>
                <a:latin typeface="Consolas"/>
              </a:rPr>
              <a:t>endl</a:t>
            </a:r>
            <a:r>
              <a:rPr lang="en-US" sz="2000" dirty="0" smtClean="0">
                <a:solidFill>
                  <a:srgbClr val="000000"/>
                </a:solidFill>
                <a:latin typeface="Consolas"/>
              </a:rPr>
              <a:t>; </a:t>
            </a:r>
            <a:r>
              <a:rPr lang="en-US" sz="2000" dirty="0">
                <a:solidFill>
                  <a:srgbClr val="008000"/>
                </a:solidFill>
                <a:latin typeface="Consolas"/>
              </a:rPr>
              <a:t>// </a:t>
            </a:r>
            <a:r>
              <a:rPr lang="en-US" sz="2000" dirty="0" smtClean="0">
                <a:solidFill>
                  <a:srgbClr val="008000"/>
                </a:solidFill>
                <a:latin typeface="Consolas"/>
              </a:rPr>
              <a:t>a1 </a:t>
            </a:r>
            <a:r>
              <a:rPr lang="en-US" sz="2000" dirty="0">
                <a:solidFill>
                  <a:srgbClr val="008000"/>
                </a:solidFill>
                <a:latin typeface="Consolas"/>
              </a:rPr>
              <a:t>de </a:t>
            </a:r>
            <a:r>
              <a:rPr lang="en-US" sz="2000" dirty="0" smtClean="0">
                <a:solidFill>
                  <a:srgbClr val="008000"/>
                </a:solidFill>
                <a:latin typeface="Consolas"/>
              </a:rPr>
              <a:t>los par</a:t>
            </a:r>
            <a:r>
              <a:rPr lang="es-ES" sz="2000" dirty="0" err="1" smtClean="0">
                <a:solidFill>
                  <a:srgbClr val="008000"/>
                </a:solidFill>
                <a:latin typeface="Consolas"/>
              </a:rPr>
              <a:t>ámetros</a:t>
            </a:r>
            <a:endParaRPr lang="en-US" sz="2000" dirty="0">
              <a:solidFill>
                <a:srgbClr val="000000"/>
              </a:solidFill>
              <a:latin typeface="Consolas"/>
            </a:endParaRPr>
          </a:p>
          <a:p>
            <a:r>
              <a:rPr lang="en-US" sz="2000" dirty="0" smtClean="0">
                <a:solidFill>
                  <a:srgbClr val="000000"/>
                </a:solidFill>
                <a:latin typeface="Consolas"/>
              </a:rPr>
              <a:t>13        };</a:t>
            </a:r>
            <a:endParaRPr lang="en-US" sz="2000" dirty="0">
              <a:solidFill>
                <a:srgbClr val="000000"/>
              </a:solidFill>
              <a:latin typeface="Consolas"/>
            </a:endParaRPr>
          </a:p>
          <a:p>
            <a:r>
              <a:rPr lang="en-US" sz="2000" dirty="0">
                <a:solidFill>
                  <a:srgbClr val="000000"/>
                </a:solidFill>
                <a:latin typeface="Consolas"/>
              </a:rPr>
              <a:t>14        f(</a:t>
            </a:r>
            <a:r>
              <a:rPr lang="en-US" sz="2000" dirty="0">
                <a:solidFill>
                  <a:srgbClr val="09885A"/>
                </a:solidFill>
                <a:latin typeface="Consolas"/>
              </a:rPr>
              <a:t>3</a:t>
            </a:r>
            <a:r>
              <a:rPr lang="en-US" sz="2000" dirty="0">
                <a:solidFill>
                  <a:srgbClr val="000000"/>
                </a:solidFill>
                <a:latin typeface="Consolas"/>
              </a:rPr>
              <a:t>); </a:t>
            </a:r>
            <a:r>
              <a:rPr lang="en-US" sz="2000" dirty="0">
                <a:solidFill>
                  <a:srgbClr val="008000"/>
                </a:solidFill>
                <a:latin typeface="Consolas"/>
              </a:rPr>
              <a:t>// a1 de la </a:t>
            </a:r>
            <a:r>
              <a:rPr lang="en-US" sz="2000" dirty="0" err="1">
                <a:solidFill>
                  <a:srgbClr val="008000"/>
                </a:solidFill>
                <a:latin typeface="Consolas"/>
              </a:rPr>
              <a:t>expresión</a:t>
            </a:r>
            <a:r>
              <a:rPr lang="en-US" sz="2000" dirty="0">
                <a:solidFill>
                  <a:srgbClr val="008000"/>
                </a:solidFill>
                <a:latin typeface="Consolas"/>
              </a:rPr>
              <a:t> lambda = 3</a:t>
            </a:r>
            <a:r>
              <a:rPr lang="en-US" sz="2000" dirty="0">
                <a:solidFill>
                  <a:srgbClr val="000000"/>
                </a:solidFill>
                <a:latin typeface="Consolas"/>
              </a:rPr>
              <a:t> </a:t>
            </a:r>
          </a:p>
          <a:p>
            <a:r>
              <a:rPr lang="pt-BR" sz="2000" dirty="0">
                <a:solidFill>
                  <a:srgbClr val="000000"/>
                </a:solidFill>
                <a:latin typeface="Consolas"/>
              </a:rPr>
              <a:t>15        a1 += </a:t>
            </a:r>
            <a:r>
              <a:rPr lang="pt-BR" sz="2000" dirty="0">
                <a:solidFill>
                  <a:srgbClr val="09885A"/>
                </a:solidFill>
                <a:latin typeface="Consolas"/>
              </a:rPr>
              <a:t>10</a:t>
            </a:r>
            <a:r>
              <a:rPr lang="pt-BR" sz="2000" dirty="0">
                <a:solidFill>
                  <a:srgbClr val="000000"/>
                </a:solidFill>
                <a:latin typeface="Consolas"/>
              </a:rPr>
              <a:t>; a2 += </a:t>
            </a:r>
            <a:r>
              <a:rPr lang="pt-BR" sz="2000" dirty="0">
                <a:solidFill>
                  <a:srgbClr val="09885A"/>
                </a:solidFill>
                <a:latin typeface="Consolas"/>
              </a:rPr>
              <a:t>10</a:t>
            </a:r>
            <a:r>
              <a:rPr lang="pt-BR" sz="2000" dirty="0">
                <a:solidFill>
                  <a:srgbClr val="000000"/>
                </a:solidFill>
                <a:latin typeface="Consolas"/>
              </a:rPr>
              <a:t>;</a:t>
            </a:r>
          </a:p>
          <a:p>
            <a:r>
              <a:rPr lang="pt-BR" sz="2000" dirty="0">
                <a:solidFill>
                  <a:srgbClr val="000000"/>
                </a:solidFill>
                <a:latin typeface="Consolas"/>
              </a:rPr>
              <a:t>16        f(</a:t>
            </a:r>
            <a:r>
              <a:rPr lang="pt-BR" sz="2000" dirty="0">
                <a:solidFill>
                  <a:srgbClr val="09885A"/>
                </a:solidFill>
                <a:latin typeface="Consolas"/>
              </a:rPr>
              <a:t>3</a:t>
            </a:r>
            <a:r>
              <a:rPr lang="pt-BR" sz="2000" dirty="0">
                <a:solidFill>
                  <a:srgbClr val="000000"/>
                </a:solidFill>
                <a:latin typeface="Consolas"/>
              </a:rPr>
              <a:t>);</a:t>
            </a:r>
            <a:endParaRPr lang="en-US" sz="2000" dirty="0">
              <a:solidFill>
                <a:srgbClr val="000000"/>
              </a:solidFill>
              <a:latin typeface="Consolas"/>
            </a:endParaRPr>
          </a:p>
          <a:p>
            <a:r>
              <a:rPr lang="en-US" sz="2000" dirty="0">
                <a:solidFill>
                  <a:srgbClr val="000000"/>
                </a:solidFill>
                <a:latin typeface="Consolas"/>
              </a:rPr>
              <a:t>17     }</a:t>
            </a:r>
          </a:p>
        </p:txBody>
      </p:sp>
      <p:sp>
        <p:nvSpPr>
          <p:cNvPr id="5" name="4 CuadroTexto"/>
          <p:cNvSpPr txBox="1"/>
          <p:nvPr/>
        </p:nvSpPr>
        <p:spPr>
          <a:xfrm>
            <a:off x="381000" y="5638800"/>
            <a:ext cx="8382000" cy="1015663"/>
          </a:xfrm>
          <a:prstGeom prst="rect">
            <a:avLst/>
          </a:prstGeom>
          <a:noFill/>
        </p:spPr>
        <p:txBody>
          <a:bodyPr wrap="square" rtlCol="0">
            <a:spAutoFit/>
          </a:bodyPr>
          <a:lstStyle/>
          <a:p>
            <a:r>
              <a:rPr lang="en-US" sz="2000" dirty="0" smtClean="0"/>
              <a:t>En el </a:t>
            </a:r>
            <a:r>
              <a:rPr lang="en-US" sz="2000" b="1" i="1" dirty="0" smtClean="0"/>
              <a:t>capture closure </a:t>
            </a:r>
            <a:r>
              <a:rPr lang="en-US" sz="2000" dirty="0" smtClean="0"/>
              <a:t>se </a:t>
            </a:r>
            <a:r>
              <a:rPr lang="en-US" sz="2000" dirty="0" err="1" smtClean="0"/>
              <a:t>atrapa</a:t>
            </a:r>
            <a:r>
              <a:rPr lang="en-US" sz="2000" dirty="0" smtClean="0"/>
              <a:t> el </a:t>
            </a:r>
            <a:r>
              <a:rPr lang="en-US" sz="2000" dirty="0" err="1" smtClean="0"/>
              <a:t>puntero</a:t>
            </a:r>
            <a:r>
              <a:rPr lang="en-US" sz="2000" dirty="0" smtClean="0"/>
              <a:t> </a:t>
            </a:r>
            <a:r>
              <a:rPr lang="en-US" sz="2000" dirty="0" smtClean="0">
                <a:solidFill>
                  <a:srgbClr val="0000FF"/>
                </a:solidFill>
                <a:latin typeface="Consolas"/>
              </a:rPr>
              <a:t>this </a:t>
            </a:r>
            <a:r>
              <a:rPr lang="en-US" sz="2000" dirty="0" smtClean="0"/>
              <a:t>en la variable </a:t>
            </a:r>
            <a:r>
              <a:rPr lang="en-US" sz="2000" b="1" i="1" dirty="0" smtClean="0"/>
              <a:t>x</a:t>
            </a:r>
            <a:r>
              <a:rPr lang="en-US" sz="2000" dirty="0" smtClean="0"/>
              <a:t>, </a:t>
            </a:r>
            <a:r>
              <a:rPr lang="en-US" sz="2000" dirty="0" err="1" smtClean="0"/>
              <a:t>usando</a:t>
            </a:r>
            <a:r>
              <a:rPr lang="en-US" sz="2000" dirty="0" smtClean="0"/>
              <a:t> los </a:t>
            </a:r>
            <a:r>
              <a:rPr lang="en-US" sz="2000" dirty="0" err="1" smtClean="0"/>
              <a:t>miembros</a:t>
            </a:r>
            <a:r>
              <a:rPr lang="en-US" sz="2000" dirty="0" smtClean="0"/>
              <a:t> de la </a:t>
            </a:r>
            <a:r>
              <a:rPr lang="en-US" sz="2000" dirty="0" err="1" smtClean="0"/>
              <a:t>clase</a:t>
            </a:r>
            <a:r>
              <a:rPr lang="en-US" sz="2000" dirty="0" smtClean="0"/>
              <a:t> </a:t>
            </a:r>
            <a:r>
              <a:rPr lang="en-US" sz="2000" dirty="0" err="1" smtClean="0"/>
              <a:t>como</a:t>
            </a:r>
            <a:r>
              <a:rPr lang="en-US" sz="2000" dirty="0" smtClean="0"/>
              <a:t> se </a:t>
            </a:r>
            <a:r>
              <a:rPr lang="en-US" sz="2000" dirty="0" err="1" smtClean="0"/>
              <a:t>muestra</a:t>
            </a:r>
            <a:r>
              <a:rPr lang="en-US" sz="2000" dirty="0" smtClean="0"/>
              <a:t> en el c</a:t>
            </a:r>
            <a:r>
              <a:rPr lang="es-ES" sz="2000" dirty="0" err="1" smtClean="0"/>
              <a:t>ódigo</a:t>
            </a:r>
            <a:r>
              <a:rPr lang="es-ES" sz="2000" dirty="0" smtClean="0"/>
              <a:t>.</a:t>
            </a:r>
            <a:r>
              <a:rPr lang="en-US" sz="2000" dirty="0" smtClean="0"/>
              <a:t> Este c</a:t>
            </a:r>
            <a:r>
              <a:rPr lang="es-ES" sz="2000" dirty="0" err="1" smtClean="0"/>
              <a:t>ódigo</a:t>
            </a:r>
            <a:r>
              <a:rPr lang="es-ES" sz="2000" dirty="0" smtClean="0"/>
              <a:t> es equivalente al anterior. Ambos imprimen:  </a:t>
            </a:r>
            <a:r>
              <a:rPr lang="es-ES" sz="2000" b="1" i="1" dirty="0" smtClean="0"/>
              <a:t>1 , 2 , 3</a:t>
            </a:r>
            <a:r>
              <a:rPr lang="es-ES" sz="2000" b="1" dirty="0" smtClean="0"/>
              <a:t>  </a:t>
            </a:r>
            <a:r>
              <a:rPr lang="es-ES" dirty="0" smtClean="0"/>
              <a:t>y  </a:t>
            </a:r>
            <a:r>
              <a:rPr lang="es-ES" sz="2000" b="1" i="1" dirty="0" smtClean="0"/>
              <a:t>11 , 12 , 3</a:t>
            </a:r>
            <a:endParaRPr lang="en-US" sz="2000" b="1" i="1" dirty="0"/>
          </a:p>
        </p:txBody>
      </p:sp>
    </p:spTree>
    <p:extLst>
      <p:ext uri="{BB962C8B-B14F-4D97-AF65-F5344CB8AC3E}">
        <p14:creationId xmlns:p14="http://schemas.microsoft.com/office/powerpoint/2010/main" val="291026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381000" y="0"/>
            <a:ext cx="8229600" cy="9906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prstClr val="black"/>
                </a:solidFill>
              </a:rPr>
              <a:t>Pregunta</a:t>
            </a:r>
            <a:r>
              <a:rPr lang="en-US" dirty="0" smtClean="0">
                <a:solidFill>
                  <a:prstClr val="black"/>
                </a:solidFill>
              </a:rPr>
              <a:t> 3:</a:t>
            </a:r>
            <a:endParaRPr lang="en-US" dirty="0">
              <a:solidFill>
                <a:prstClr val="black"/>
              </a:solidFill>
            </a:endParaRPr>
          </a:p>
        </p:txBody>
      </p:sp>
      <p:sp>
        <p:nvSpPr>
          <p:cNvPr id="3" name="2 CuadroTexto"/>
          <p:cNvSpPr txBox="1"/>
          <p:nvPr/>
        </p:nvSpPr>
        <p:spPr>
          <a:xfrm>
            <a:off x="381000" y="1058769"/>
            <a:ext cx="8382000" cy="400110"/>
          </a:xfrm>
          <a:prstGeom prst="rect">
            <a:avLst/>
          </a:prstGeom>
          <a:noFill/>
        </p:spPr>
        <p:txBody>
          <a:bodyPr wrap="square" rtlCol="0">
            <a:spAutoFit/>
          </a:bodyPr>
          <a:lstStyle/>
          <a:p>
            <a:r>
              <a:rPr lang="es-ES" sz="2000" dirty="0" smtClean="0">
                <a:solidFill>
                  <a:prstClr val="black"/>
                </a:solidFill>
              </a:rPr>
              <a:t>Captura de la clase por valor (a partir de C++17 se puede utilizar esta sintaxis)</a:t>
            </a:r>
            <a:r>
              <a:rPr lang="en-US" sz="2000" dirty="0" smtClean="0">
                <a:solidFill>
                  <a:prstClr val="black"/>
                </a:solidFill>
              </a:rPr>
              <a:t>:</a:t>
            </a:r>
            <a:endParaRPr lang="en-US" dirty="0">
              <a:solidFill>
                <a:prstClr val="black"/>
              </a:solidFill>
            </a:endParaRPr>
          </a:p>
        </p:txBody>
      </p:sp>
      <p:sp>
        <p:nvSpPr>
          <p:cNvPr id="4" name="3 CuadroTexto"/>
          <p:cNvSpPr txBox="1"/>
          <p:nvPr/>
        </p:nvSpPr>
        <p:spPr>
          <a:xfrm>
            <a:off x="381000" y="1600200"/>
            <a:ext cx="8382000" cy="3785652"/>
          </a:xfrm>
          <a:prstGeom prst="rect">
            <a:avLst/>
          </a:prstGeom>
          <a:solidFill>
            <a:schemeClr val="bg1">
              <a:lumMod val="95000"/>
            </a:schemeClr>
          </a:solidFill>
          <a:ln>
            <a:solidFill>
              <a:schemeClr val="tx1"/>
            </a:solidFill>
          </a:ln>
        </p:spPr>
        <p:txBody>
          <a:bodyPr wrap="square" rtlCol="0">
            <a:spAutoFit/>
          </a:bodyPr>
          <a:lstStyle/>
          <a:p>
            <a:r>
              <a:rPr lang="en-US" sz="2000" dirty="0" smtClean="0">
                <a:solidFill>
                  <a:prstClr val="black"/>
                </a:solidFill>
                <a:latin typeface="Consolas"/>
              </a:rPr>
              <a:t>6</a:t>
            </a:r>
            <a:r>
              <a:rPr lang="en-US" sz="2000" dirty="0" smtClean="0">
                <a:solidFill>
                  <a:srgbClr val="0000FF"/>
                </a:solidFill>
                <a:latin typeface="Consolas"/>
              </a:rPr>
              <a:t>      void</a:t>
            </a:r>
            <a:r>
              <a:rPr lang="en-US" sz="2000" dirty="0" smtClean="0">
                <a:solidFill>
                  <a:srgbClr val="000000"/>
                </a:solidFill>
                <a:latin typeface="Consolas"/>
              </a:rPr>
              <a:t> </a:t>
            </a:r>
            <a:r>
              <a:rPr lang="en-US" sz="2000" dirty="0">
                <a:solidFill>
                  <a:srgbClr val="000000"/>
                </a:solidFill>
                <a:latin typeface="Consolas"/>
              </a:rPr>
              <a:t>print</a:t>
            </a:r>
            <a:r>
              <a:rPr lang="en-US" sz="2000" dirty="0" smtClean="0">
                <a:solidFill>
                  <a:srgbClr val="000000"/>
                </a:solidFill>
                <a:latin typeface="Consolas"/>
              </a:rPr>
              <a:t>()</a:t>
            </a:r>
            <a:endParaRPr lang="en-US" sz="2000" dirty="0">
              <a:solidFill>
                <a:srgbClr val="000000"/>
              </a:solidFill>
              <a:latin typeface="Consolas"/>
            </a:endParaRPr>
          </a:p>
          <a:p>
            <a:r>
              <a:rPr lang="en-US" sz="2000" dirty="0" smtClean="0">
                <a:solidFill>
                  <a:srgbClr val="000000"/>
                </a:solidFill>
                <a:latin typeface="Consolas"/>
              </a:rPr>
              <a:t>7      {</a:t>
            </a:r>
            <a:endParaRPr lang="en-US" sz="2000" dirty="0">
              <a:solidFill>
                <a:srgbClr val="000000"/>
              </a:solidFill>
              <a:latin typeface="Consolas"/>
            </a:endParaRPr>
          </a:p>
          <a:p>
            <a:r>
              <a:rPr lang="en-US" sz="2000" dirty="0" smtClean="0">
                <a:solidFill>
                  <a:prstClr val="black"/>
                </a:solidFill>
                <a:latin typeface="Consolas"/>
              </a:rPr>
              <a:t>8</a:t>
            </a:r>
            <a:r>
              <a:rPr lang="en-US" sz="2000" dirty="0" smtClean="0">
                <a:solidFill>
                  <a:srgbClr val="0000FF"/>
                </a:solidFill>
                <a:latin typeface="Consolas"/>
              </a:rPr>
              <a:t>         auto</a:t>
            </a:r>
            <a:r>
              <a:rPr lang="en-US" sz="2000" dirty="0" smtClean="0">
                <a:solidFill>
                  <a:srgbClr val="000000"/>
                </a:solidFill>
                <a:latin typeface="Consolas"/>
              </a:rPr>
              <a:t> </a:t>
            </a:r>
            <a:r>
              <a:rPr lang="en-US" sz="2000" dirty="0">
                <a:solidFill>
                  <a:srgbClr val="000000"/>
                </a:solidFill>
                <a:latin typeface="Consolas"/>
              </a:rPr>
              <a:t>f = </a:t>
            </a:r>
            <a:r>
              <a:rPr lang="en-US" sz="2000" dirty="0" smtClean="0">
                <a:solidFill>
                  <a:srgbClr val="000000"/>
                </a:solidFill>
                <a:latin typeface="Consolas"/>
              </a:rPr>
              <a:t>[*</a:t>
            </a:r>
            <a:r>
              <a:rPr lang="en-US" sz="2000" dirty="0" smtClean="0">
                <a:solidFill>
                  <a:srgbClr val="0000FF"/>
                </a:solidFill>
                <a:latin typeface="Consolas"/>
              </a:rPr>
              <a:t>this</a:t>
            </a:r>
            <a:r>
              <a:rPr lang="en-US" sz="2000" dirty="0" smtClean="0">
                <a:solidFill>
                  <a:srgbClr val="000000"/>
                </a:solidFill>
                <a:latin typeface="Consolas"/>
              </a:rPr>
              <a:t>] (</a:t>
            </a:r>
            <a:r>
              <a:rPr lang="en-US" sz="2000" dirty="0" err="1">
                <a:solidFill>
                  <a:srgbClr val="0000FF"/>
                </a:solidFill>
                <a:latin typeface="Consolas"/>
              </a:rPr>
              <a:t>int</a:t>
            </a:r>
            <a:r>
              <a:rPr lang="en-US" sz="2000" dirty="0">
                <a:solidFill>
                  <a:srgbClr val="000000"/>
                </a:solidFill>
                <a:latin typeface="Consolas"/>
              </a:rPr>
              <a:t> a1) </a:t>
            </a:r>
          </a:p>
          <a:p>
            <a:r>
              <a:rPr lang="en-US" sz="2000" dirty="0" smtClean="0">
                <a:solidFill>
                  <a:srgbClr val="000000"/>
                </a:solidFill>
                <a:latin typeface="Consolas"/>
              </a:rPr>
              <a:t>9         {</a:t>
            </a:r>
            <a:endParaRPr lang="en-US" sz="2000" dirty="0">
              <a:solidFill>
                <a:srgbClr val="000000"/>
              </a:solidFill>
              <a:latin typeface="Consolas"/>
            </a:endParaRPr>
          </a:p>
          <a:p>
            <a:r>
              <a:rPr lang="en-US" sz="2000" dirty="0" smtClean="0">
                <a:solidFill>
                  <a:srgbClr val="000000"/>
                </a:solidFill>
                <a:latin typeface="Consolas"/>
              </a:rPr>
              <a:t>10            </a:t>
            </a:r>
            <a:r>
              <a:rPr lang="en-US" sz="2000" dirty="0" err="1" smtClean="0">
                <a:solidFill>
                  <a:srgbClr val="000000"/>
                </a:solidFill>
                <a:latin typeface="Consolas"/>
              </a:rPr>
              <a:t>cout</a:t>
            </a:r>
            <a:r>
              <a:rPr lang="en-US" sz="2000" dirty="0" smtClean="0">
                <a:solidFill>
                  <a:srgbClr val="000000"/>
                </a:solidFill>
                <a:latin typeface="Consolas"/>
              </a:rPr>
              <a:t> </a:t>
            </a:r>
            <a:r>
              <a:rPr lang="en-US" sz="2000" dirty="0">
                <a:solidFill>
                  <a:srgbClr val="000000"/>
                </a:solidFill>
                <a:latin typeface="Consolas"/>
              </a:rPr>
              <a:t>&lt;&lt; </a:t>
            </a:r>
            <a:r>
              <a:rPr lang="en-US" sz="2000" dirty="0" smtClean="0">
                <a:solidFill>
                  <a:srgbClr val="000000"/>
                </a:solidFill>
                <a:latin typeface="Consolas"/>
              </a:rPr>
              <a:t>test::a1 </a:t>
            </a:r>
            <a:r>
              <a:rPr lang="en-US" sz="2000" dirty="0">
                <a:solidFill>
                  <a:srgbClr val="000000"/>
                </a:solidFill>
                <a:latin typeface="Consolas"/>
              </a:rPr>
              <a:t>&lt;&lt; </a:t>
            </a:r>
            <a:r>
              <a:rPr lang="en-US" sz="2000" dirty="0">
                <a:solidFill>
                  <a:srgbClr val="A31515"/>
                </a:solidFill>
                <a:latin typeface="Consolas"/>
              </a:rPr>
              <a:t>','</a:t>
            </a:r>
            <a:r>
              <a:rPr lang="en-US" sz="2000" dirty="0" smtClean="0">
                <a:solidFill>
                  <a:srgbClr val="000000"/>
                </a:solidFill>
                <a:latin typeface="Consolas"/>
              </a:rPr>
              <a:t>; </a:t>
            </a:r>
            <a:r>
              <a:rPr lang="en-US" sz="2000" dirty="0">
                <a:solidFill>
                  <a:srgbClr val="008000"/>
                </a:solidFill>
                <a:latin typeface="Consolas"/>
              </a:rPr>
              <a:t>// </a:t>
            </a:r>
            <a:r>
              <a:rPr lang="en-US" sz="2000" dirty="0" smtClean="0">
                <a:solidFill>
                  <a:srgbClr val="008000"/>
                </a:solidFill>
                <a:latin typeface="Consolas"/>
              </a:rPr>
              <a:t>a1 </a:t>
            </a:r>
            <a:r>
              <a:rPr lang="en-US" sz="2000" dirty="0">
                <a:solidFill>
                  <a:srgbClr val="008000"/>
                </a:solidFill>
                <a:latin typeface="Consolas"/>
              </a:rPr>
              <a:t>de la </a:t>
            </a:r>
            <a:r>
              <a:rPr lang="en-US" sz="2000" dirty="0" err="1">
                <a:solidFill>
                  <a:srgbClr val="008000"/>
                </a:solidFill>
                <a:latin typeface="Consolas"/>
              </a:rPr>
              <a:t>clase</a:t>
            </a:r>
            <a:endParaRPr lang="en-US" sz="2000" dirty="0" smtClean="0">
              <a:solidFill>
                <a:srgbClr val="000000"/>
              </a:solidFill>
              <a:latin typeface="Consolas"/>
            </a:endParaRPr>
          </a:p>
          <a:p>
            <a:r>
              <a:rPr lang="en-US" sz="2000" dirty="0" smtClean="0">
                <a:solidFill>
                  <a:srgbClr val="000000"/>
                </a:solidFill>
                <a:latin typeface="Consolas"/>
              </a:rPr>
              <a:t>11            </a:t>
            </a:r>
            <a:r>
              <a:rPr lang="en-US" sz="2000" dirty="0" err="1" smtClean="0">
                <a:solidFill>
                  <a:srgbClr val="000000"/>
                </a:solidFill>
                <a:latin typeface="Consolas"/>
              </a:rPr>
              <a:t>cout</a:t>
            </a:r>
            <a:r>
              <a:rPr lang="en-US" sz="2000" dirty="0" smtClean="0">
                <a:solidFill>
                  <a:srgbClr val="000000"/>
                </a:solidFill>
                <a:latin typeface="Consolas"/>
              </a:rPr>
              <a:t> </a:t>
            </a:r>
            <a:r>
              <a:rPr lang="en-US" sz="2000" dirty="0">
                <a:solidFill>
                  <a:srgbClr val="000000"/>
                </a:solidFill>
                <a:latin typeface="Consolas"/>
              </a:rPr>
              <a:t>&lt;&lt; </a:t>
            </a:r>
            <a:r>
              <a:rPr lang="en-US" sz="2000" dirty="0" smtClean="0">
                <a:solidFill>
                  <a:srgbClr val="000000"/>
                </a:solidFill>
                <a:latin typeface="Consolas"/>
              </a:rPr>
              <a:t>a2 </a:t>
            </a:r>
            <a:r>
              <a:rPr lang="en-US" sz="2000" dirty="0">
                <a:solidFill>
                  <a:srgbClr val="000000"/>
                </a:solidFill>
                <a:latin typeface="Consolas"/>
              </a:rPr>
              <a:t>&lt;&lt; </a:t>
            </a:r>
            <a:r>
              <a:rPr lang="en-US" sz="2000" dirty="0">
                <a:solidFill>
                  <a:srgbClr val="A31515"/>
                </a:solidFill>
                <a:latin typeface="Consolas"/>
              </a:rPr>
              <a:t>','</a:t>
            </a:r>
            <a:r>
              <a:rPr lang="en-US" sz="2000" dirty="0" smtClean="0">
                <a:solidFill>
                  <a:srgbClr val="000000"/>
                </a:solidFill>
                <a:latin typeface="Consolas"/>
              </a:rPr>
              <a:t>; </a:t>
            </a:r>
            <a:r>
              <a:rPr lang="en-US" sz="2000" dirty="0">
                <a:solidFill>
                  <a:srgbClr val="008000"/>
                </a:solidFill>
                <a:latin typeface="Consolas"/>
              </a:rPr>
              <a:t>// </a:t>
            </a:r>
            <a:r>
              <a:rPr lang="en-US" sz="2000" dirty="0" smtClean="0">
                <a:solidFill>
                  <a:srgbClr val="008000"/>
                </a:solidFill>
                <a:latin typeface="Consolas"/>
              </a:rPr>
              <a:t>a2 </a:t>
            </a:r>
            <a:r>
              <a:rPr lang="en-US" sz="2000" dirty="0">
                <a:solidFill>
                  <a:srgbClr val="008000"/>
                </a:solidFill>
                <a:latin typeface="Consolas"/>
              </a:rPr>
              <a:t>de </a:t>
            </a:r>
            <a:r>
              <a:rPr lang="en-US" sz="2000" dirty="0" smtClean="0">
                <a:solidFill>
                  <a:srgbClr val="008000"/>
                </a:solidFill>
                <a:latin typeface="Consolas"/>
              </a:rPr>
              <a:t>la </a:t>
            </a:r>
            <a:r>
              <a:rPr lang="en-US" sz="2000" dirty="0" err="1" smtClean="0">
                <a:solidFill>
                  <a:srgbClr val="008000"/>
                </a:solidFill>
                <a:latin typeface="Consolas"/>
              </a:rPr>
              <a:t>clase</a:t>
            </a:r>
            <a:r>
              <a:rPr lang="en-US" sz="2000" dirty="0" smtClean="0">
                <a:solidFill>
                  <a:srgbClr val="008000"/>
                </a:solidFill>
                <a:latin typeface="Consolas"/>
              </a:rPr>
              <a:t> </a:t>
            </a:r>
            <a:endParaRPr lang="en-US" sz="2000" dirty="0" smtClean="0">
              <a:solidFill>
                <a:srgbClr val="000000"/>
              </a:solidFill>
              <a:latin typeface="Consolas"/>
            </a:endParaRPr>
          </a:p>
          <a:p>
            <a:r>
              <a:rPr lang="es-ES" sz="2000" dirty="0" smtClean="0">
                <a:solidFill>
                  <a:srgbClr val="000000"/>
                </a:solidFill>
                <a:latin typeface="Consolas"/>
              </a:rPr>
              <a:t>12            </a:t>
            </a:r>
            <a:r>
              <a:rPr lang="es-ES" sz="2000" dirty="0" err="1" smtClean="0">
                <a:solidFill>
                  <a:srgbClr val="000000"/>
                </a:solidFill>
                <a:latin typeface="Consolas"/>
              </a:rPr>
              <a:t>cout</a:t>
            </a:r>
            <a:r>
              <a:rPr lang="es-ES" sz="2000" dirty="0" smtClean="0">
                <a:solidFill>
                  <a:srgbClr val="000000"/>
                </a:solidFill>
                <a:latin typeface="Consolas"/>
              </a:rPr>
              <a:t> </a:t>
            </a:r>
            <a:r>
              <a:rPr lang="en-US" sz="2000" dirty="0" smtClean="0">
                <a:solidFill>
                  <a:srgbClr val="000000"/>
                </a:solidFill>
                <a:latin typeface="Consolas"/>
              </a:rPr>
              <a:t>&lt;&lt; a1 &lt;&lt; </a:t>
            </a:r>
            <a:r>
              <a:rPr lang="en-US" sz="2000" dirty="0" err="1" smtClean="0">
                <a:solidFill>
                  <a:srgbClr val="000000"/>
                </a:solidFill>
                <a:latin typeface="Consolas"/>
              </a:rPr>
              <a:t>endl</a:t>
            </a:r>
            <a:r>
              <a:rPr lang="en-US" sz="2000" dirty="0" smtClean="0">
                <a:solidFill>
                  <a:srgbClr val="000000"/>
                </a:solidFill>
                <a:latin typeface="Consolas"/>
              </a:rPr>
              <a:t>; </a:t>
            </a:r>
            <a:r>
              <a:rPr lang="en-US" sz="2000" dirty="0">
                <a:solidFill>
                  <a:srgbClr val="008000"/>
                </a:solidFill>
                <a:latin typeface="Consolas"/>
              </a:rPr>
              <a:t>// </a:t>
            </a:r>
            <a:r>
              <a:rPr lang="en-US" sz="2000" dirty="0" smtClean="0">
                <a:solidFill>
                  <a:srgbClr val="008000"/>
                </a:solidFill>
                <a:latin typeface="Consolas"/>
              </a:rPr>
              <a:t>a1 </a:t>
            </a:r>
            <a:r>
              <a:rPr lang="en-US" sz="2000" dirty="0">
                <a:solidFill>
                  <a:srgbClr val="008000"/>
                </a:solidFill>
                <a:latin typeface="Consolas"/>
              </a:rPr>
              <a:t>de </a:t>
            </a:r>
            <a:r>
              <a:rPr lang="en-US" sz="2000" dirty="0" smtClean="0">
                <a:solidFill>
                  <a:srgbClr val="008000"/>
                </a:solidFill>
                <a:latin typeface="Consolas"/>
              </a:rPr>
              <a:t>los par</a:t>
            </a:r>
            <a:r>
              <a:rPr lang="es-ES" sz="2000" dirty="0" err="1" smtClean="0">
                <a:solidFill>
                  <a:srgbClr val="008000"/>
                </a:solidFill>
                <a:latin typeface="Consolas"/>
              </a:rPr>
              <a:t>ámetros</a:t>
            </a:r>
            <a:endParaRPr lang="en-US" sz="2000" dirty="0">
              <a:solidFill>
                <a:srgbClr val="000000"/>
              </a:solidFill>
              <a:latin typeface="Consolas"/>
            </a:endParaRPr>
          </a:p>
          <a:p>
            <a:r>
              <a:rPr lang="en-US" sz="2000" dirty="0" smtClean="0">
                <a:solidFill>
                  <a:srgbClr val="000000"/>
                </a:solidFill>
                <a:latin typeface="Consolas"/>
              </a:rPr>
              <a:t>13        };</a:t>
            </a:r>
            <a:endParaRPr lang="en-US" sz="2000" dirty="0">
              <a:solidFill>
                <a:srgbClr val="000000"/>
              </a:solidFill>
              <a:latin typeface="Consolas"/>
            </a:endParaRPr>
          </a:p>
          <a:p>
            <a:r>
              <a:rPr lang="en-US" sz="2000" dirty="0">
                <a:solidFill>
                  <a:srgbClr val="000000"/>
                </a:solidFill>
                <a:latin typeface="Consolas"/>
              </a:rPr>
              <a:t>14        f(</a:t>
            </a:r>
            <a:r>
              <a:rPr lang="en-US" sz="2000" dirty="0">
                <a:solidFill>
                  <a:srgbClr val="09885A"/>
                </a:solidFill>
                <a:latin typeface="Consolas"/>
              </a:rPr>
              <a:t>3</a:t>
            </a:r>
            <a:r>
              <a:rPr lang="en-US" sz="2000" dirty="0">
                <a:solidFill>
                  <a:srgbClr val="000000"/>
                </a:solidFill>
                <a:latin typeface="Consolas"/>
              </a:rPr>
              <a:t>); </a:t>
            </a:r>
            <a:r>
              <a:rPr lang="en-US" sz="2000" dirty="0">
                <a:solidFill>
                  <a:srgbClr val="008000"/>
                </a:solidFill>
                <a:latin typeface="Consolas"/>
              </a:rPr>
              <a:t>// a1 de la </a:t>
            </a:r>
            <a:r>
              <a:rPr lang="en-US" sz="2000" dirty="0" err="1">
                <a:solidFill>
                  <a:srgbClr val="008000"/>
                </a:solidFill>
                <a:latin typeface="Consolas"/>
              </a:rPr>
              <a:t>expresión</a:t>
            </a:r>
            <a:r>
              <a:rPr lang="en-US" sz="2000" dirty="0">
                <a:solidFill>
                  <a:srgbClr val="008000"/>
                </a:solidFill>
                <a:latin typeface="Consolas"/>
              </a:rPr>
              <a:t> lambda = 3</a:t>
            </a:r>
            <a:r>
              <a:rPr lang="en-US" sz="2000" dirty="0">
                <a:solidFill>
                  <a:srgbClr val="000000"/>
                </a:solidFill>
                <a:latin typeface="Consolas"/>
              </a:rPr>
              <a:t> </a:t>
            </a:r>
          </a:p>
          <a:p>
            <a:r>
              <a:rPr lang="pt-BR" sz="2000" dirty="0">
                <a:solidFill>
                  <a:srgbClr val="000000"/>
                </a:solidFill>
                <a:latin typeface="Consolas"/>
              </a:rPr>
              <a:t>15        a1 += </a:t>
            </a:r>
            <a:r>
              <a:rPr lang="pt-BR" sz="2000" dirty="0">
                <a:solidFill>
                  <a:srgbClr val="09885A"/>
                </a:solidFill>
                <a:latin typeface="Consolas"/>
              </a:rPr>
              <a:t>10</a:t>
            </a:r>
            <a:r>
              <a:rPr lang="pt-BR" sz="2000" dirty="0">
                <a:solidFill>
                  <a:srgbClr val="000000"/>
                </a:solidFill>
                <a:latin typeface="Consolas"/>
              </a:rPr>
              <a:t>; a2 += </a:t>
            </a:r>
            <a:r>
              <a:rPr lang="pt-BR" sz="2000" dirty="0">
                <a:solidFill>
                  <a:srgbClr val="09885A"/>
                </a:solidFill>
                <a:latin typeface="Consolas"/>
              </a:rPr>
              <a:t>10</a:t>
            </a:r>
            <a:r>
              <a:rPr lang="pt-BR" sz="2000" dirty="0">
                <a:solidFill>
                  <a:srgbClr val="000000"/>
                </a:solidFill>
                <a:latin typeface="Consolas"/>
              </a:rPr>
              <a:t>;</a:t>
            </a:r>
          </a:p>
          <a:p>
            <a:r>
              <a:rPr lang="pt-BR" sz="2000" dirty="0">
                <a:solidFill>
                  <a:srgbClr val="000000"/>
                </a:solidFill>
                <a:latin typeface="Consolas"/>
              </a:rPr>
              <a:t>16        f(</a:t>
            </a:r>
            <a:r>
              <a:rPr lang="pt-BR" sz="2000" dirty="0">
                <a:solidFill>
                  <a:srgbClr val="09885A"/>
                </a:solidFill>
                <a:latin typeface="Consolas"/>
              </a:rPr>
              <a:t>3</a:t>
            </a:r>
            <a:r>
              <a:rPr lang="pt-BR" sz="2000" dirty="0">
                <a:solidFill>
                  <a:srgbClr val="000000"/>
                </a:solidFill>
                <a:latin typeface="Consolas"/>
              </a:rPr>
              <a:t>);</a:t>
            </a:r>
            <a:endParaRPr lang="en-US" sz="2000" dirty="0">
              <a:solidFill>
                <a:srgbClr val="000000"/>
              </a:solidFill>
              <a:latin typeface="Consolas"/>
            </a:endParaRPr>
          </a:p>
          <a:p>
            <a:r>
              <a:rPr lang="en-US" sz="2000" dirty="0">
                <a:solidFill>
                  <a:srgbClr val="000000"/>
                </a:solidFill>
                <a:latin typeface="Consolas"/>
              </a:rPr>
              <a:t>17     }</a:t>
            </a:r>
          </a:p>
        </p:txBody>
      </p:sp>
      <p:sp>
        <p:nvSpPr>
          <p:cNvPr id="5" name="4 CuadroTexto"/>
          <p:cNvSpPr txBox="1"/>
          <p:nvPr/>
        </p:nvSpPr>
        <p:spPr>
          <a:xfrm>
            <a:off x="374904" y="5638800"/>
            <a:ext cx="8382000" cy="707886"/>
          </a:xfrm>
          <a:prstGeom prst="rect">
            <a:avLst/>
          </a:prstGeom>
          <a:noFill/>
        </p:spPr>
        <p:txBody>
          <a:bodyPr wrap="square" rtlCol="0">
            <a:spAutoFit/>
          </a:bodyPr>
          <a:lstStyle/>
          <a:p>
            <a:r>
              <a:rPr lang="en-US" sz="2000" dirty="0" smtClean="0">
                <a:solidFill>
                  <a:prstClr val="black"/>
                </a:solidFill>
              </a:rPr>
              <a:t>En el </a:t>
            </a:r>
            <a:r>
              <a:rPr lang="en-US" sz="2000" b="1" i="1" dirty="0" smtClean="0">
                <a:solidFill>
                  <a:prstClr val="black"/>
                </a:solidFill>
              </a:rPr>
              <a:t>capture closure </a:t>
            </a:r>
            <a:r>
              <a:rPr lang="en-US" sz="2000" dirty="0" smtClean="0">
                <a:solidFill>
                  <a:prstClr val="black"/>
                </a:solidFill>
              </a:rPr>
              <a:t>se </a:t>
            </a:r>
            <a:r>
              <a:rPr lang="en-US" sz="2000" dirty="0" err="1" smtClean="0">
                <a:solidFill>
                  <a:prstClr val="black"/>
                </a:solidFill>
              </a:rPr>
              <a:t>atrapa</a:t>
            </a:r>
            <a:r>
              <a:rPr lang="en-US" sz="2000" dirty="0" smtClean="0">
                <a:solidFill>
                  <a:prstClr val="black"/>
                </a:solidFill>
              </a:rPr>
              <a:t> lo </a:t>
            </a:r>
            <a:r>
              <a:rPr lang="en-US" sz="2000" dirty="0" err="1" smtClean="0">
                <a:solidFill>
                  <a:prstClr val="black"/>
                </a:solidFill>
              </a:rPr>
              <a:t>apuntado</a:t>
            </a:r>
            <a:r>
              <a:rPr lang="en-US" sz="2000" dirty="0" smtClean="0">
                <a:solidFill>
                  <a:prstClr val="black"/>
                </a:solidFill>
              </a:rPr>
              <a:t> </a:t>
            </a:r>
            <a:r>
              <a:rPr lang="en-US" sz="2000" dirty="0" err="1" smtClean="0">
                <a:solidFill>
                  <a:prstClr val="black"/>
                </a:solidFill>
              </a:rPr>
              <a:t>por</a:t>
            </a:r>
            <a:r>
              <a:rPr lang="en-US" sz="2000" dirty="0" smtClean="0">
                <a:solidFill>
                  <a:prstClr val="black"/>
                </a:solidFill>
              </a:rPr>
              <a:t> el </a:t>
            </a:r>
            <a:r>
              <a:rPr lang="en-US" sz="2000" dirty="0" err="1" smtClean="0">
                <a:solidFill>
                  <a:prstClr val="black"/>
                </a:solidFill>
              </a:rPr>
              <a:t>puntero</a:t>
            </a:r>
            <a:r>
              <a:rPr lang="en-US" sz="2000" dirty="0" smtClean="0">
                <a:solidFill>
                  <a:prstClr val="black"/>
                </a:solidFill>
              </a:rPr>
              <a:t> </a:t>
            </a:r>
            <a:r>
              <a:rPr lang="en-US" sz="2000" dirty="0" smtClean="0">
                <a:solidFill>
                  <a:srgbClr val="0000FF"/>
                </a:solidFill>
                <a:latin typeface="Consolas"/>
              </a:rPr>
              <a:t>this </a:t>
            </a:r>
            <a:r>
              <a:rPr lang="en-US" sz="2000" dirty="0" smtClean="0">
                <a:solidFill>
                  <a:prstClr val="black"/>
                </a:solidFill>
              </a:rPr>
              <a:t>,</a:t>
            </a:r>
            <a:r>
              <a:rPr lang="en-US" sz="2000" dirty="0" err="1" smtClean="0">
                <a:solidFill>
                  <a:prstClr val="black"/>
                </a:solidFill>
              </a:rPr>
              <a:t>usando</a:t>
            </a:r>
            <a:r>
              <a:rPr lang="en-US" sz="2000" dirty="0" smtClean="0">
                <a:solidFill>
                  <a:prstClr val="black"/>
                </a:solidFill>
              </a:rPr>
              <a:t> los </a:t>
            </a:r>
            <a:r>
              <a:rPr lang="en-US" sz="2000" dirty="0" err="1" smtClean="0">
                <a:solidFill>
                  <a:prstClr val="black"/>
                </a:solidFill>
              </a:rPr>
              <a:t>miembros</a:t>
            </a:r>
            <a:r>
              <a:rPr lang="en-US" sz="2000" dirty="0" smtClean="0">
                <a:solidFill>
                  <a:prstClr val="black"/>
                </a:solidFill>
              </a:rPr>
              <a:t> de la </a:t>
            </a:r>
            <a:r>
              <a:rPr lang="en-US" sz="2000" dirty="0" err="1" smtClean="0">
                <a:solidFill>
                  <a:prstClr val="black"/>
                </a:solidFill>
              </a:rPr>
              <a:t>clase</a:t>
            </a:r>
            <a:r>
              <a:rPr lang="en-US" sz="2000" dirty="0" smtClean="0">
                <a:solidFill>
                  <a:prstClr val="black"/>
                </a:solidFill>
              </a:rPr>
              <a:t> </a:t>
            </a:r>
            <a:r>
              <a:rPr lang="en-US" sz="2000" dirty="0" err="1" smtClean="0">
                <a:solidFill>
                  <a:prstClr val="black"/>
                </a:solidFill>
              </a:rPr>
              <a:t>como</a:t>
            </a:r>
            <a:r>
              <a:rPr lang="en-US" sz="2000" dirty="0" smtClean="0">
                <a:solidFill>
                  <a:prstClr val="black"/>
                </a:solidFill>
              </a:rPr>
              <a:t> se </a:t>
            </a:r>
            <a:r>
              <a:rPr lang="en-US" sz="2000" dirty="0" err="1" smtClean="0">
                <a:solidFill>
                  <a:prstClr val="black"/>
                </a:solidFill>
              </a:rPr>
              <a:t>muestra</a:t>
            </a:r>
            <a:r>
              <a:rPr lang="en-US" sz="2000" dirty="0" smtClean="0">
                <a:solidFill>
                  <a:prstClr val="black"/>
                </a:solidFill>
              </a:rPr>
              <a:t> en el c</a:t>
            </a:r>
            <a:r>
              <a:rPr lang="es-ES" sz="2000" dirty="0" err="1" smtClean="0">
                <a:solidFill>
                  <a:prstClr val="black"/>
                </a:solidFill>
              </a:rPr>
              <a:t>ódigo</a:t>
            </a:r>
            <a:r>
              <a:rPr lang="es-ES" sz="2000" dirty="0" smtClean="0">
                <a:solidFill>
                  <a:prstClr val="black"/>
                </a:solidFill>
              </a:rPr>
              <a:t>.</a:t>
            </a:r>
            <a:r>
              <a:rPr lang="en-US" sz="2000" dirty="0" smtClean="0">
                <a:solidFill>
                  <a:prstClr val="black"/>
                </a:solidFill>
              </a:rPr>
              <a:t> </a:t>
            </a:r>
            <a:endParaRPr lang="en-US" sz="2000" dirty="0">
              <a:solidFill>
                <a:prstClr val="black"/>
              </a:solidFill>
            </a:endParaRPr>
          </a:p>
        </p:txBody>
      </p:sp>
    </p:spTree>
    <p:extLst>
      <p:ext uri="{BB962C8B-B14F-4D97-AF65-F5344CB8AC3E}">
        <p14:creationId xmlns:p14="http://schemas.microsoft.com/office/powerpoint/2010/main" val="2982849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381000" y="0"/>
            <a:ext cx="8229600" cy="9906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Pregunta</a:t>
            </a:r>
            <a:r>
              <a:rPr lang="en-US" dirty="0" smtClean="0"/>
              <a:t> 3:</a:t>
            </a:r>
            <a:endParaRPr lang="en-US" dirty="0"/>
          </a:p>
        </p:txBody>
      </p:sp>
      <p:sp>
        <p:nvSpPr>
          <p:cNvPr id="3" name="2 CuadroTexto"/>
          <p:cNvSpPr txBox="1"/>
          <p:nvPr/>
        </p:nvSpPr>
        <p:spPr>
          <a:xfrm>
            <a:off x="381000" y="865923"/>
            <a:ext cx="8382000" cy="400110"/>
          </a:xfrm>
          <a:prstGeom prst="rect">
            <a:avLst/>
          </a:prstGeom>
          <a:noFill/>
        </p:spPr>
        <p:txBody>
          <a:bodyPr wrap="square" rtlCol="0">
            <a:spAutoFit/>
          </a:bodyPr>
          <a:lstStyle/>
          <a:p>
            <a:r>
              <a:rPr lang="es-ES" sz="2000" dirty="0" smtClean="0"/>
              <a:t>Captura de la clase por referencia</a:t>
            </a:r>
            <a:r>
              <a:rPr lang="en-US" sz="2000" dirty="0" smtClean="0"/>
              <a:t>:</a:t>
            </a:r>
            <a:endParaRPr lang="en-US" dirty="0"/>
          </a:p>
        </p:txBody>
      </p:sp>
      <p:sp>
        <p:nvSpPr>
          <p:cNvPr id="4" name="3 CuadroTexto"/>
          <p:cNvSpPr txBox="1"/>
          <p:nvPr/>
        </p:nvSpPr>
        <p:spPr>
          <a:xfrm>
            <a:off x="381000" y="1371600"/>
            <a:ext cx="8382000" cy="3785652"/>
          </a:xfrm>
          <a:prstGeom prst="rect">
            <a:avLst/>
          </a:prstGeom>
          <a:solidFill>
            <a:schemeClr val="bg1">
              <a:lumMod val="95000"/>
            </a:schemeClr>
          </a:solidFill>
          <a:ln>
            <a:solidFill>
              <a:schemeClr val="tx1"/>
            </a:solidFill>
          </a:ln>
        </p:spPr>
        <p:txBody>
          <a:bodyPr wrap="square" rtlCol="0">
            <a:spAutoFit/>
          </a:bodyPr>
          <a:lstStyle/>
          <a:p>
            <a:r>
              <a:rPr lang="en-US" sz="2000" dirty="0" smtClean="0">
                <a:latin typeface="Consolas"/>
              </a:rPr>
              <a:t>6</a:t>
            </a:r>
            <a:r>
              <a:rPr lang="en-US" sz="2000" dirty="0" smtClean="0">
                <a:solidFill>
                  <a:srgbClr val="0000FF"/>
                </a:solidFill>
                <a:latin typeface="Consolas"/>
              </a:rPr>
              <a:t>      void</a:t>
            </a:r>
            <a:r>
              <a:rPr lang="en-US" sz="2000" dirty="0" smtClean="0">
                <a:solidFill>
                  <a:srgbClr val="000000"/>
                </a:solidFill>
                <a:latin typeface="Consolas"/>
              </a:rPr>
              <a:t> </a:t>
            </a:r>
            <a:r>
              <a:rPr lang="en-US" sz="2000" dirty="0">
                <a:solidFill>
                  <a:srgbClr val="000000"/>
                </a:solidFill>
                <a:latin typeface="Consolas"/>
              </a:rPr>
              <a:t>print</a:t>
            </a:r>
            <a:r>
              <a:rPr lang="en-US" sz="2000" dirty="0" smtClean="0">
                <a:solidFill>
                  <a:srgbClr val="000000"/>
                </a:solidFill>
                <a:latin typeface="Consolas"/>
              </a:rPr>
              <a:t>()</a:t>
            </a:r>
            <a:endParaRPr lang="en-US" sz="2000" dirty="0">
              <a:solidFill>
                <a:srgbClr val="000000"/>
              </a:solidFill>
              <a:latin typeface="Consolas"/>
            </a:endParaRPr>
          </a:p>
          <a:p>
            <a:r>
              <a:rPr lang="en-US" sz="2000" dirty="0" smtClean="0">
                <a:solidFill>
                  <a:srgbClr val="000000"/>
                </a:solidFill>
                <a:latin typeface="Consolas"/>
              </a:rPr>
              <a:t>7      {</a:t>
            </a:r>
            <a:endParaRPr lang="en-US" sz="2000" dirty="0">
              <a:solidFill>
                <a:srgbClr val="000000"/>
              </a:solidFill>
              <a:latin typeface="Consolas"/>
            </a:endParaRPr>
          </a:p>
          <a:p>
            <a:r>
              <a:rPr lang="en-US" sz="2000" dirty="0" smtClean="0">
                <a:latin typeface="Consolas"/>
              </a:rPr>
              <a:t>8</a:t>
            </a:r>
            <a:r>
              <a:rPr lang="en-US" sz="2000" dirty="0" smtClean="0">
                <a:solidFill>
                  <a:srgbClr val="0000FF"/>
                </a:solidFill>
                <a:latin typeface="Consolas"/>
              </a:rPr>
              <a:t>         auto</a:t>
            </a:r>
            <a:r>
              <a:rPr lang="en-US" sz="2000" dirty="0" smtClean="0">
                <a:solidFill>
                  <a:srgbClr val="000000"/>
                </a:solidFill>
                <a:latin typeface="Consolas"/>
              </a:rPr>
              <a:t> </a:t>
            </a:r>
            <a:r>
              <a:rPr lang="en-US" sz="2000" dirty="0">
                <a:solidFill>
                  <a:srgbClr val="000000"/>
                </a:solidFill>
                <a:latin typeface="Consolas"/>
              </a:rPr>
              <a:t>f = </a:t>
            </a:r>
            <a:r>
              <a:rPr lang="en-US" sz="2000" dirty="0" smtClean="0">
                <a:solidFill>
                  <a:srgbClr val="000000"/>
                </a:solidFill>
                <a:latin typeface="Consolas"/>
              </a:rPr>
              <a:t>[x=*</a:t>
            </a:r>
            <a:r>
              <a:rPr lang="en-US" sz="2000" dirty="0" smtClean="0">
                <a:solidFill>
                  <a:srgbClr val="0000FF"/>
                </a:solidFill>
                <a:latin typeface="Consolas"/>
              </a:rPr>
              <a:t>this</a:t>
            </a:r>
            <a:r>
              <a:rPr lang="en-US" sz="2000" dirty="0" smtClean="0">
                <a:solidFill>
                  <a:srgbClr val="000000"/>
                </a:solidFill>
                <a:latin typeface="Consolas"/>
              </a:rPr>
              <a:t>] (</a:t>
            </a:r>
            <a:r>
              <a:rPr lang="en-US" sz="2000" dirty="0" err="1">
                <a:solidFill>
                  <a:srgbClr val="0000FF"/>
                </a:solidFill>
                <a:latin typeface="Consolas"/>
              </a:rPr>
              <a:t>int</a:t>
            </a:r>
            <a:r>
              <a:rPr lang="en-US" sz="2000" dirty="0">
                <a:solidFill>
                  <a:srgbClr val="000000"/>
                </a:solidFill>
                <a:latin typeface="Consolas"/>
              </a:rPr>
              <a:t> a1) </a:t>
            </a:r>
          </a:p>
          <a:p>
            <a:r>
              <a:rPr lang="en-US" sz="2000" dirty="0" smtClean="0">
                <a:solidFill>
                  <a:srgbClr val="000000"/>
                </a:solidFill>
                <a:latin typeface="Consolas"/>
              </a:rPr>
              <a:t>9         {</a:t>
            </a:r>
            <a:endParaRPr lang="en-US" sz="2000" dirty="0">
              <a:solidFill>
                <a:srgbClr val="000000"/>
              </a:solidFill>
              <a:latin typeface="Consolas"/>
            </a:endParaRPr>
          </a:p>
          <a:p>
            <a:r>
              <a:rPr lang="en-US" sz="2000" dirty="0" smtClean="0">
                <a:solidFill>
                  <a:srgbClr val="000000"/>
                </a:solidFill>
                <a:latin typeface="Consolas"/>
              </a:rPr>
              <a:t>10            </a:t>
            </a:r>
            <a:r>
              <a:rPr lang="en-US" sz="2000" dirty="0" err="1" smtClean="0">
                <a:solidFill>
                  <a:srgbClr val="000000"/>
                </a:solidFill>
                <a:latin typeface="Consolas"/>
              </a:rPr>
              <a:t>cout</a:t>
            </a:r>
            <a:r>
              <a:rPr lang="en-US" sz="2000" dirty="0" smtClean="0">
                <a:solidFill>
                  <a:srgbClr val="000000"/>
                </a:solidFill>
                <a:latin typeface="Consolas"/>
              </a:rPr>
              <a:t> </a:t>
            </a:r>
            <a:r>
              <a:rPr lang="en-US" sz="2000" dirty="0">
                <a:solidFill>
                  <a:srgbClr val="000000"/>
                </a:solidFill>
                <a:latin typeface="Consolas"/>
              </a:rPr>
              <a:t>&lt;&lt; </a:t>
            </a:r>
            <a:r>
              <a:rPr lang="en-US" sz="2000" dirty="0" smtClean="0">
                <a:solidFill>
                  <a:srgbClr val="000000"/>
                </a:solidFill>
                <a:latin typeface="Consolas"/>
              </a:rPr>
              <a:t>x.a1 </a:t>
            </a:r>
            <a:r>
              <a:rPr lang="en-US" sz="2000" dirty="0">
                <a:solidFill>
                  <a:srgbClr val="000000"/>
                </a:solidFill>
                <a:latin typeface="Consolas"/>
              </a:rPr>
              <a:t>&lt;&lt; </a:t>
            </a:r>
            <a:r>
              <a:rPr lang="en-US" sz="2000" dirty="0">
                <a:solidFill>
                  <a:srgbClr val="A31515"/>
                </a:solidFill>
                <a:latin typeface="Consolas"/>
              </a:rPr>
              <a:t>','</a:t>
            </a:r>
            <a:r>
              <a:rPr lang="en-US" sz="2000" dirty="0" smtClean="0">
                <a:solidFill>
                  <a:srgbClr val="000000"/>
                </a:solidFill>
                <a:latin typeface="Consolas"/>
              </a:rPr>
              <a:t>; </a:t>
            </a:r>
            <a:r>
              <a:rPr lang="en-US" sz="2000" dirty="0">
                <a:solidFill>
                  <a:srgbClr val="008000"/>
                </a:solidFill>
                <a:latin typeface="Consolas"/>
              </a:rPr>
              <a:t>// </a:t>
            </a:r>
            <a:r>
              <a:rPr lang="en-US" sz="2000" dirty="0" smtClean="0">
                <a:solidFill>
                  <a:srgbClr val="008000"/>
                </a:solidFill>
                <a:latin typeface="Consolas"/>
              </a:rPr>
              <a:t>a1 </a:t>
            </a:r>
            <a:r>
              <a:rPr lang="en-US" sz="2000" dirty="0">
                <a:solidFill>
                  <a:srgbClr val="008000"/>
                </a:solidFill>
                <a:latin typeface="Consolas"/>
              </a:rPr>
              <a:t>de la </a:t>
            </a:r>
            <a:r>
              <a:rPr lang="en-US" sz="2000" dirty="0" err="1">
                <a:solidFill>
                  <a:srgbClr val="008000"/>
                </a:solidFill>
                <a:latin typeface="Consolas"/>
              </a:rPr>
              <a:t>clase</a:t>
            </a:r>
            <a:endParaRPr lang="en-US" sz="2000" dirty="0" smtClean="0">
              <a:solidFill>
                <a:srgbClr val="000000"/>
              </a:solidFill>
              <a:latin typeface="Consolas"/>
            </a:endParaRPr>
          </a:p>
          <a:p>
            <a:r>
              <a:rPr lang="en-US" sz="2000" dirty="0" smtClean="0">
                <a:solidFill>
                  <a:srgbClr val="000000"/>
                </a:solidFill>
                <a:latin typeface="Consolas"/>
              </a:rPr>
              <a:t>11            </a:t>
            </a:r>
            <a:r>
              <a:rPr lang="en-US" sz="2000" dirty="0" err="1" smtClean="0">
                <a:solidFill>
                  <a:srgbClr val="000000"/>
                </a:solidFill>
                <a:latin typeface="Consolas"/>
              </a:rPr>
              <a:t>cout</a:t>
            </a:r>
            <a:r>
              <a:rPr lang="en-US" sz="2000" dirty="0" smtClean="0">
                <a:solidFill>
                  <a:srgbClr val="000000"/>
                </a:solidFill>
                <a:latin typeface="Consolas"/>
              </a:rPr>
              <a:t> </a:t>
            </a:r>
            <a:r>
              <a:rPr lang="en-US" sz="2000" dirty="0">
                <a:solidFill>
                  <a:srgbClr val="000000"/>
                </a:solidFill>
                <a:latin typeface="Consolas"/>
              </a:rPr>
              <a:t>&lt;&lt; </a:t>
            </a:r>
            <a:r>
              <a:rPr lang="en-US" sz="2000" dirty="0" smtClean="0">
                <a:solidFill>
                  <a:srgbClr val="000000"/>
                </a:solidFill>
                <a:latin typeface="Consolas"/>
              </a:rPr>
              <a:t>x.a2 </a:t>
            </a:r>
            <a:r>
              <a:rPr lang="en-US" sz="2000" dirty="0">
                <a:solidFill>
                  <a:srgbClr val="000000"/>
                </a:solidFill>
                <a:latin typeface="Consolas"/>
              </a:rPr>
              <a:t>&lt;&lt; </a:t>
            </a:r>
            <a:r>
              <a:rPr lang="en-US" sz="2000" dirty="0" smtClean="0">
                <a:solidFill>
                  <a:srgbClr val="A31515"/>
                </a:solidFill>
                <a:latin typeface="Consolas"/>
              </a:rPr>
              <a:t>','</a:t>
            </a:r>
            <a:r>
              <a:rPr lang="en-US" sz="2000" dirty="0" smtClean="0">
                <a:solidFill>
                  <a:srgbClr val="000000"/>
                </a:solidFill>
                <a:latin typeface="Consolas"/>
              </a:rPr>
              <a:t>; </a:t>
            </a:r>
            <a:r>
              <a:rPr lang="en-US" sz="2000" dirty="0">
                <a:solidFill>
                  <a:srgbClr val="008000"/>
                </a:solidFill>
                <a:latin typeface="Consolas"/>
              </a:rPr>
              <a:t>// </a:t>
            </a:r>
            <a:r>
              <a:rPr lang="en-US" sz="2000" dirty="0" smtClean="0">
                <a:solidFill>
                  <a:srgbClr val="008000"/>
                </a:solidFill>
                <a:latin typeface="Consolas"/>
              </a:rPr>
              <a:t>a2 </a:t>
            </a:r>
            <a:r>
              <a:rPr lang="en-US" sz="2000" dirty="0">
                <a:solidFill>
                  <a:srgbClr val="008000"/>
                </a:solidFill>
                <a:latin typeface="Consolas"/>
              </a:rPr>
              <a:t>de </a:t>
            </a:r>
            <a:r>
              <a:rPr lang="en-US" sz="2000" dirty="0" smtClean="0">
                <a:solidFill>
                  <a:srgbClr val="008000"/>
                </a:solidFill>
                <a:latin typeface="Consolas"/>
              </a:rPr>
              <a:t>la </a:t>
            </a:r>
            <a:r>
              <a:rPr lang="en-US" sz="2000" dirty="0" err="1" smtClean="0">
                <a:solidFill>
                  <a:srgbClr val="008000"/>
                </a:solidFill>
                <a:latin typeface="Consolas"/>
              </a:rPr>
              <a:t>clase</a:t>
            </a:r>
            <a:r>
              <a:rPr lang="en-US" sz="2000" dirty="0" smtClean="0">
                <a:solidFill>
                  <a:srgbClr val="008000"/>
                </a:solidFill>
                <a:latin typeface="Consolas"/>
              </a:rPr>
              <a:t> </a:t>
            </a:r>
            <a:endParaRPr lang="en-US" sz="2000" dirty="0" smtClean="0">
              <a:solidFill>
                <a:srgbClr val="000000"/>
              </a:solidFill>
              <a:latin typeface="Consolas"/>
            </a:endParaRPr>
          </a:p>
          <a:p>
            <a:r>
              <a:rPr lang="es-ES" sz="2000" dirty="0" smtClean="0">
                <a:solidFill>
                  <a:srgbClr val="000000"/>
                </a:solidFill>
                <a:latin typeface="Consolas"/>
              </a:rPr>
              <a:t>12            </a:t>
            </a:r>
            <a:r>
              <a:rPr lang="es-ES" sz="2000" dirty="0" err="1" smtClean="0">
                <a:solidFill>
                  <a:srgbClr val="000000"/>
                </a:solidFill>
                <a:latin typeface="Consolas"/>
              </a:rPr>
              <a:t>cout</a:t>
            </a:r>
            <a:r>
              <a:rPr lang="es-ES" sz="2000" dirty="0" smtClean="0">
                <a:solidFill>
                  <a:srgbClr val="000000"/>
                </a:solidFill>
                <a:latin typeface="Consolas"/>
              </a:rPr>
              <a:t> </a:t>
            </a:r>
            <a:r>
              <a:rPr lang="en-US" sz="2000" dirty="0" smtClean="0">
                <a:solidFill>
                  <a:srgbClr val="000000"/>
                </a:solidFill>
                <a:latin typeface="Consolas"/>
              </a:rPr>
              <a:t>&lt;&lt; a1 &lt;&lt; </a:t>
            </a:r>
            <a:r>
              <a:rPr lang="en-US" sz="2000" dirty="0" err="1" smtClean="0">
                <a:solidFill>
                  <a:srgbClr val="000000"/>
                </a:solidFill>
                <a:latin typeface="Consolas"/>
              </a:rPr>
              <a:t>endl</a:t>
            </a:r>
            <a:r>
              <a:rPr lang="en-US" sz="2000" dirty="0" smtClean="0">
                <a:solidFill>
                  <a:srgbClr val="000000"/>
                </a:solidFill>
                <a:latin typeface="Consolas"/>
              </a:rPr>
              <a:t>; </a:t>
            </a:r>
            <a:r>
              <a:rPr lang="en-US" sz="2000" dirty="0">
                <a:solidFill>
                  <a:srgbClr val="008000"/>
                </a:solidFill>
                <a:latin typeface="Consolas"/>
              </a:rPr>
              <a:t>// </a:t>
            </a:r>
            <a:r>
              <a:rPr lang="en-US" sz="2000" dirty="0" smtClean="0">
                <a:solidFill>
                  <a:srgbClr val="008000"/>
                </a:solidFill>
                <a:latin typeface="Consolas"/>
              </a:rPr>
              <a:t>a1 </a:t>
            </a:r>
            <a:r>
              <a:rPr lang="en-US" sz="2000" dirty="0">
                <a:solidFill>
                  <a:srgbClr val="008000"/>
                </a:solidFill>
                <a:latin typeface="Consolas"/>
              </a:rPr>
              <a:t>de </a:t>
            </a:r>
            <a:r>
              <a:rPr lang="en-US" sz="2000" dirty="0" smtClean="0">
                <a:solidFill>
                  <a:srgbClr val="008000"/>
                </a:solidFill>
                <a:latin typeface="Consolas"/>
              </a:rPr>
              <a:t>los par</a:t>
            </a:r>
            <a:r>
              <a:rPr lang="es-ES" sz="2000" dirty="0" err="1" smtClean="0">
                <a:solidFill>
                  <a:srgbClr val="008000"/>
                </a:solidFill>
                <a:latin typeface="Consolas"/>
              </a:rPr>
              <a:t>ámetros</a:t>
            </a:r>
            <a:endParaRPr lang="en-US" sz="2000" dirty="0">
              <a:solidFill>
                <a:srgbClr val="000000"/>
              </a:solidFill>
              <a:latin typeface="Consolas"/>
            </a:endParaRPr>
          </a:p>
          <a:p>
            <a:r>
              <a:rPr lang="en-US" sz="2000" dirty="0" smtClean="0">
                <a:solidFill>
                  <a:srgbClr val="000000"/>
                </a:solidFill>
                <a:latin typeface="Consolas"/>
              </a:rPr>
              <a:t>13        };</a:t>
            </a:r>
            <a:endParaRPr lang="en-US" sz="2000" dirty="0">
              <a:solidFill>
                <a:srgbClr val="000000"/>
              </a:solidFill>
              <a:latin typeface="Consolas"/>
            </a:endParaRPr>
          </a:p>
          <a:p>
            <a:r>
              <a:rPr lang="en-US" sz="2000" dirty="0" smtClean="0">
                <a:solidFill>
                  <a:srgbClr val="000000"/>
                </a:solidFill>
                <a:latin typeface="Consolas"/>
              </a:rPr>
              <a:t>14        f(</a:t>
            </a:r>
            <a:r>
              <a:rPr lang="en-US" sz="2000" dirty="0" smtClean="0">
                <a:solidFill>
                  <a:srgbClr val="09885A"/>
                </a:solidFill>
                <a:latin typeface="Consolas"/>
              </a:rPr>
              <a:t>3</a:t>
            </a:r>
            <a:r>
              <a:rPr lang="en-US" sz="2000" dirty="0" smtClean="0">
                <a:solidFill>
                  <a:srgbClr val="000000"/>
                </a:solidFill>
                <a:latin typeface="Consolas"/>
              </a:rPr>
              <a:t>); </a:t>
            </a:r>
            <a:r>
              <a:rPr lang="en-US" sz="2000" dirty="0">
                <a:solidFill>
                  <a:srgbClr val="008000"/>
                </a:solidFill>
                <a:latin typeface="Consolas"/>
              </a:rPr>
              <a:t>// </a:t>
            </a:r>
            <a:r>
              <a:rPr lang="en-US" sz="2000" dirty="0" smtClean="0">
                <a:solidFill>
                  <a:srgbClr val="008000"/>
                </a:solidFill>
                <a:latin typeface="Consolas"/>
              </a:rPr>
              <a:t>a1 de la </a:t>
            </a:r>
            <a:r>
              <a:rPr lang="en-US" sz="2000" dirty="0" err="1" smtClean="0">
                <a:solidFill>
                  <a:srgbClr val="008000"/>
                </a:solidFill>
                <a:latin typeface="Consolas"/>
              </a:rPr>
              <a:t>expresión</a:t>
            </a:r>
            <a:r>
              <a:rPr lang="en-US" sz="2000" dirty="0" smtClean="0">
                <a:solidFill>
                  <a:srgbClr val="008000"/>
                </a:solidFill>
                <a:latin typeface="Consolas"/>
              </a:rPr>
              <a:t> lambda </a:t>
            </a:r>
            <a:r>
              <a:rPr lang="en-US" sz="2000" dirty="0">
                <a:solidFill>
                  <a:srgbClr val="008000"/>
                </a:solidFill>
                <a:latin typeface="Consolas"/>
              </a:rPr>
              <a:t>= </a:t>
            </a:r>
            <a:r>
              <a:rPr lang="en-US" sz="2000" dirty="0" smtClean="0">
                <a:solidFill>
                  <a:srgbClr val="008000"/>
                </a:solidFill>
                <a:latin typeface="Consolas"/>
              </a:rPr>
              <a:t>3</a:t>
            </a:r>
            <a:r>
              <a:rPr lang="en-US" sz="2000" dirty="0" smtClean="0">
                <a:solidFill>
                  <a:srgbClr val="000000"/>
                </a:solidFill>
                <a:latin typeface="Consolas"/>
              </a:rPr>
              <a:t> </a:t>
            </a:r>
          </a:p>
          <a:p>
            <a:r>
              <a:rPr lang="pt-BR" sz="2000" dirty="0" smtClean="0">
                <a:solidFill>
                  <a:srgbClr val="000000"/>
                </a:solidFill>
                <a:latin typeface="Consolas"/>
              </a:rPr>
              <a:t>15        a1 </a:t>
            </a:r>
            <a:r>
              <a:rPr lang="pt-BR" sz="2000" dirty="0">
                <a:solidFill>
                  <a:srgbClr val="000000"/>
                </a:solidFill>
                <a:latin typeface="Consolas"/>
              </a:rPr>
              <a:t>+= </a:t>
            </a:r>
            <a:r>
              <a:rPr lang="pt-BR" sz="2000" dirty="0">
                <a:solidFill>
                  <a:srgbClr val="09885A"/>
                </a:solidFill>
                <a:latin typeface="Consolas"/>
              </a:rPr>
              <a:t>10</a:t>
            </a:r>
            <a:r>
              <a:rPr lang="pt-BR" sz="2000" dirty="0">
                <a:solidFill>
                  <a:srgbClr val="000000"/>
                </a:solidFill>
                <a:latin typeface="Consolas"/>
              </a:rPr>
              <a:t>; a2 += </a:t>
            </a:r>
            <a:r>
              <a:rPr lang="pt-BR" sz="2000" dirty="0">
                <a:solidFill>
                  <a:srgbClr val="09885A"/>
                </a:solidFill>
                <a:latin typeface="Consolas"/>
              </a:rPr>
              <a:t>10</a:t>
            </a:r>
            <a:r>
              <a:rPr lang="pt-BR" sz="2000" dirty="0">
                <a:solidFill>
                  <a:srgbClr val="000000"/>
                </a:solidFill>
                <a:latin typeface="Consolas"/>
              </a:rPr>
              <a:t>;</a:t>
            </a:r>
          </a:p>
          <a:p>
            <a:r>
              <a:rPr lang="pt-BR" sz="2000" dirty="0" smtClean="0">
                <a:solidFill>
                  <a:srgbClr val="000000"/>
                </a:solidFill>
                <a:latin typeface="Consolas"/>
              </a:rPr>
              <a:t>16        f(</a:t>
            </a:r>
            <a:r>
              <a:rPr lang="pt-BR" sz="2000" dirty="0" smtClean="0">
                <a:solidFill>
                  <a:srgbClr val="09885A"/>
                </a:solidFill>
                <a:latin typeface="Consolas"/>
              </a:rPr>
              <a:t>3</a:t>
            </a:r>
            <a:r>
              <a:rPr lang="pt-BR" sz="2000" dirty="0" smtClean="0">
                <a:solidFill>
                  <a:srgbClr val="000000"/>
                </a:solidFill>
                <a:latin typeface="Consolas"/>
              </a:rPr>
              <a:t>);</a:t>
            </a:r>
            <a:endParaRPr lang="en-US" sz="2000" dirty="0" smtClean="0">
              <a:solidFill>
                <a:srgbClr val="000000"/>
              </a:solidFill>
              <a:latin typeface="Consolas"/>
            </a:endParaRPr>
          </a:p>
          <a:p>
            <a:r>
              <a:rPr lang="en-US" sz="2000" dirty="0" smtClean="0">
                <a:solidFill>
                  <a:srgbClr val="000000"/>
                </a:solidFill>
                <a:latin typeface="Consolas"/>
              </a:rPr>
              <a:t>17     }</a:t>
            </a:r>
          </a:p>
        </p:txBody>
      </p:sp>
      <p:sp>
        <p:nvSpPr>
          <p:cNvPr id="5" name="4 CuadroTexto"/>
          <p:cNvSpPr txBox="1"/>
          <p:nvPr/>
        </p:nvSpPr>
        <p:spPr>
          <a:xfrm>
            <a:off x="381000" y="5263360"/>
            <a:ext cx="8382000" cy="1323439"/>
          </a:xfrm>
          <a:prstGeom prst="rect">
            <a:avLst/>
          </a:prstGeom>
          <a:noFill/>
        </p:spPr>
        <p:txBody>
          <a:bodyPr wrap="square" rtlCol="0">
            <a:spAutoFit/>
          </a:bodyPr>
          <a:lstStyle/>
          <a:p>
            <a:r>
              <a:rPr lang="en-US" sz="2000" dirty="0" smtClean="0"/>
              <a:t>En el </a:t>
            </a:r>
            <a:r>
              <a:rPr lang="en-US" sz="2000" b="1" i="1" dirty="0" smtClean="0"/>
              <a:t>capture closure </a:t>
            </a:r>
            <a:r>
              <a:rPr lang="en-US" sz="2000" dirty="0"/>
              <a:t>se </a:t>
            </a:r>
            <a:r>
              <a:rPr lang="en-US" sz="2000" dirty="0" err="1"/>
              <a:t>atrapa</a:t>
            </a:r>
            <a:r>
              <a:rPr lang="en-US" sz="2000" dirty="0"/>
              <a:t> el valor de lo </a:t>
            </a:r>
            <a:r>
              <a:rPr lang="en-US" sz="2000" dirty="0" err="1"/>
              <a:t>que</a:t>
            </a:r>
            <a:r>
              <a:rPr lang="en-US" sz="2000" dirty="0"/>
              <a:t> </a:t>
            </a:r>
            <a:r>
              <a:rPr lang="en-US" sz="2000" dirty="0" err="1"/>
              <a:t>apunta</a:t>
            </a:r>
            <a:r>
              <a:rPr lang="en-US" sz="2000" dirty="0"/>
              <a:t> </a:t>
            </a:r>
            <a:r>
              <a:rPr lang="en-US" sz="2000" dirty="0" smtClean="0">
                <a:solidFill>
                  <a:srgbClr val="0000FF"/>
                </a:solidFill>
                <a:latin typeface="Consolas"/>
              </a:rPr>
              <a:t>this</a:t>
            </a:r>
            <a:r>
              <a:rPr lang="en-US" sz="2000" dirty="0" smtClean="0"/>
              <a:t> en </a:t>
            </a:r>
            <a:r>
              <a:rPr lang="en-US" sz="2000" b="1" i="1" dirty="0" smtClean="0"/>
              <a:t>x</a:t>
            </a:r>
            <a:r>
              <a:rPr lang="en-US" sz="2000" dirty="0" smtClean="0"/>
              <a:t> </a:t>
            </a:r>
            <a:r>
              <a:rPr lang="en-US" sz="2000" dirty="0"/>
              <a:t>y se </a:t>
            </a:r>
            <a:r>
              <a:rPr lang="en-US" sz="2000" dirty="0" err="1"/>
              <a:t>crea</a:t>
            </a:r>
            <a:r>
              <a:rPr lang="en-US" sz="2000" dirty="0"/>
              <a:t> </a:t>
            </a:r>
            <a:r>
              <a:rPr lang="en-US" sz="2000" dirty="0" err="1"/>
              <a:t>una</a:t>
            </a:r>
            <a:r>
              <a:rPr lang="en-US" sz="2000" dirty="0"/>
              <a:t> </a:t>
            </a:r>
            <a:r>
              <a:rPr lang="en-US" sz="2000" dirty="0" err="1"/>
              <a:t>copia</a:t>
            </a:r>
            <a:r>
              <a:rPr lang="en-US" sz="2000" dirty="0"/>
              <a:t> de la </a:t>
            </a:r>
            <a:r>
              <a:rPr lang="en-US" sz="2000" dirty="0" err="1"/>
              <a:t>clase</a:t>
            </a:r>
            <a:r>
              <a:rPr lang="en-US" sz="2000" dirty="0"/>
              <a:t>. </a:t>
            </a:r>
            <a:r>
              <a:rPr lang="en-US" sz="2000" dirty="0" err="1" smtClean="0"/>
              <a:t>Usando</a:t>
            </a:r>
            <a:r>
              <a:rPr lang="en-US" sz="2000" dirty="0" smtClean="0"/>
              <a:t> los </a:t>
            </a:r>
            <a:r>
              <a:rPr lang="en-US" sz="2000" dirty="0" err="1" smtClean="0"/>
              <a:t>miembros</a:t>
            </a:r>
            <a:r>
              <a:rPr lang="en-US" sz="2000" dirty="0" smtClean="0"/>
              <a:t> de la </a:t>
            </a:r>
            <a:r>
              <a:rPr lang="en-US" sz="2000" dirty="0" err="1" smtClean="0"/>
              <a:t>clase</a:t>
            </a:r>
            <a:r>
              <a:rPr lang="en-US" sz="2000" dirty="0" smtClean="0"/>
              <a:t> </a:t>
            </a:r>
            <a:r>
              <a:rPr lang="en-US" sz="2000" dirty="0" err="1" smtClean="0"/>
              <a:t>como</a:t>
            </a:r>
            <a:r>
              <a:rPr lang="en-US" sz="2000" dirty="0" smtClean="0"/>
              <a:t> se </a:t>
            </a:r>
            <a:r>
              <a:rPr lang="en-US" sz="2000" dirty="0" err="1" smtClean="0"/>
              <a:t>muestra</a:t>
            </a:r>
            <a:r>
              <a:rPr lang="en-US" sz="2000" dirty="0" smtClean="0"/>
              <a:t> en el c</a:t>
            </a:r>
            <a:r>
              <a:rPr lang="es-ES" sz="2000" dirty="0" err="1" smtClean="0"/>
              <a:t>ódigo</a:t>
            </a:r>
            <a:r>
              <a:rPr lang="es-ES" sz="2000" dirty="0" smtClean="0"/>
              <a:t>.</a:t>
            </a:r>
            <a:r>
              <a:rPr lang="en-US" sz="2000" dirty="0" smtClean="0"/>
              <a:t> </a:t>
            </a:r>
            <a:r>
              <a:rPr lang="en-US" sz="2000" dirty="0"/>
              <a:t>Este c</a:t>
            </a:r>
            <a:r>
              <a:rPr lang="es-ES" sz="2000" dirty="0" err="1"/>
              <a:t>ódigo</a:t>
            </a:r>
            <a:r>
              <a:rPr lang="es-ES" sz="2000" dirty="0"/>
              <a:t> </a:t>
            </a:r>
            <a:r>
              <a:rPr lang="es-ES" sz="2000" dirty="0" smtClean="0"/>
              <a:t>imprime:  </a:t>
            </a:r>
            <a:r>
              <a:rPr lang="es-ES" sz="2000" b="1" i="1" dirty="0"/>
              <a:t>1 , 2 , 3</a:t>
            </a:r>
            <a:r>
              <a:rPr lang="es-ES" sz="2000" b="1" dirty="0"/>
              <a:t>  </a:t>
            </a:r>
            <a:r>
              <a:rPr lang="es-ES" sz="2000" dirty="0"/>
              <a:t>y  </a:t>
            </a:r>
            <a:r>
              <a:rPr lang="es-ES" sz="2000" dirty="0" smtClean="0"/>
              <a:t> </a:t>
            </a:r>
            <a:r>
              <a:rPr lang="es-ES" sz="2000" b="1" i="1" dirty="0" smtClean="0"/>
              <a:t>1 , 2 , </a:t>
            </a:r>
            <a:r>
              <a:rPr lang="es-ES" sz="2000" b="1" i="1" dirty="0"/>
              <a:t>3</a:t>
            </a:r>
            <a:endParaRPr lang="en-US" sz="2000" b="1" i="1" dirty="0"/>
          </a:p>
          <a:p>
            <a:endParaRPr lang="en-US" sz="2000" dirty="0"/>
          </a:p>
        </p:txBody>
      </p:sp>
    </p:spTree>
    <p:extLst>
      <p:ext uri="{BB962C8B-B14F-4D97-AF65-F5344CB8AC3E}">
        <p14:creationId xmlns:p14="http://schemas.microsoft.com/office/powerpoint/2010/main" val="271383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476672"/>
            <a:ext cx="8460432" cy="1470025"/>
          </a:xfrm>
        </p:spPr>
        <p:txBody>
          <a:bodyPr>
            <a:noAutofit/>
          </a:bodyPr>
          <a:lstStyle/>
          <a:p>
            <a:pPr algn="l"/>
            <a:r>
              <a:rPr lang="es-ES" sz="2800" dirty="0" smtClean="0"/>
              <a:t>4. ¿Existen delegados en Java? ¿Existen las expresiones lambda? ¿Qué es el Strategy Pattern? ¿Cómo se pudiera lograr en caso de no existir?</a:t>
            </a:r>
            <a:endParaRPr lang="es-ES" sz="4000" dirty="0"/>
          </a:p>
        </p:txBody>
      </p:sp>
      <p:sp>
        <p:nvSpPr>
          <p:cNvPr id="4" name="3 CuadroTexto"/>
          <p:cNvSpPr txBox="1"/>
          <p:nvPr/>
        </p:nvSpPr>
        <p:spPr>
          <a:xfrm>
            <a:off x="477060" y="2132856"/>
            <a:ext cx="8280920" cy="4401205"/>
          </a:xfrm>
          <a:prstGeom prst="rect">
            <a:avLst/>
          </a:prstGeom>
          <a:noFill/>
        </p:spPr>
        <p:txBody>
          <a:bodyPr wrap="square" rtlCol="0">
            <a:spAutoFit/>
          </a:bodyPr>
          <a:lstStyle/>
          <a:p>
            <a:pPr algn="just"/>
            <a:r>
              <a:rPr lang="es-ES" dirty="0"/>
              <a:t> </a:t>
            </a:r>
            <a:r>
              <a:rPr lang="es-ES" sz="2000" dirty="0" smtClean="0"/>
              <a:t>Realmente no existen delegados en Java tal como a los que estamos adaptados en C#, pero podemos ser capaces de lograr el mismo efecto usando </a:t>
            </a:r>
            <a:r>
              <a:rPr lang="es-ES" sz="2000" i="1" dirty="0"/>
              <a:t>R</a:t>
            </a:r>
            <a:r>
              <a:rPr lang="es-ES" sz="2000" i="1" dirty="0" smtClean="0"/>
              <a:t>eflection</a:t>
            </a:r>
            <a:r>
              <a:rPr lang="es-ES" sz="2000" dirty="0" smtClean="0"/>
              <a:t> para obtener objetos de tipo </a:t>
            </a:r>
            <a:r>
              <a:rPr lang="es-ES" sz="2000" i="1" dirty="0" smtClean="0"/>
              <a:t>Method</a:t>
            </a:r>
            <a:r>
              <a:rPr lang="es-ES" sz="2000" dirty="0" smtClean="0"/>
              <a:t> a los cuales podemos invocar y utilizar.</a:t>
            </a:r>
          </a:p>
          <a:p>
            <a:pPr algn="just"/>
            <a:r>
              <a:rPr lang="en-US" sz="2000" dirty="0" smtClean="0"/>
              <a:t> </a:t>
            </a:r>
            <a:r>
              <a:rPr lang="es-ES" sz="2000" dirty="0" smtClean="0"/>
              <a:t>Otra variante sería crear una interfaz de un solo método (interfaz funcional) y luego instanciar dicha interfaz para llamar al método requerido utilizando Strategy Pattern.</a:t>
            </a:r>
            <a:endParaRPr lang="en-US" sz="2000" dirty="0"/>
          </a:p>
          <a:p>
            <a:pPr algn="just"/>
            <a:r>
              <a:rPr lang="en-US" sz="2000" dirty="0" smtClean="0"/>
              <a:t> </a:t>
            </a:r>
            <a:r>
              <a:rPr lang="es-ES" sz="2000" dirty="0" smtClean="0"/>
              <a:t>Un ejemplo de implementación  en este último caso sería utilizando clases internas anónimas, lo cual será visto más adelante</a:t>
            </a:r>
            <a:r>
              <a:rPr lang="en-US" sz="2000" dirty="0" smtClean="0"/>
              <a:t>.</a:t>
            </a:r>
          </a:p>
          <a:p>
            <a:pPr algn="just"/>
            <a:endParaRPr lang="es-MX" sz="2000" dirty="0"/>
          </a:p>
          <a:p>
            <a:pPr algn="just"/>
            <a:r>
              <a:rPr lang="es-MX" sz="2000" dirty="0" smtClean="0"/>
              <a:t>Veremos también que a partir de su versión 8 Java incluye soporte para el uso de expresiones lambdas.</a:t>
            </a:r>
            <a:endParaRPr lang="en-US" sz="2000" dirty="0" smtClean="0"/>
          </a:p>
          <a:p>
            <a:pPr algn="just"/>
            <a:endParaRPr lang="es-MX" sz="2000" dirty="0"/>
          </a:p>
          <a:p>
            <a:pPr algn="just"/>
            <a:r>
              <a:rPr lang="es-ES" sz="2000" dirty="0" smtClean="0"/>
              <a:t>Pero primero hablemos de en qué consiste el Strategy Pattern en Java.</a:t>
            </a:r>
          </a:p>
        </p:txBody>
      </p:sp>
    </p:spTree>
    <p:extLst>
      <p:ext uri="{BB962C8B-B14F-4D97-AF65-F5344CB8AC3E}">
        <p14:creationId xmlns:p14="http://schemas.microsoft.com/office/powerpoint/2010/main" val="3738278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1143000"/>
          </a:xfrm>
        </p:spPr>
        <p:txBody>
          <a:bodyPr>
            <a:noAutofit/>
          </a:bodyPr>
          <a:lstStyle/>
          <a:p>
            <a:r>
              <a:rPr lang="es-ES" sz="3600" dirty="0" smtClean="0"/>
              <a:t>“STRATEGY PATTERN”</a:t>
            </a:r>
            <a:endParaRPr lang="es-ES" sz="3600" dirty="0"/>
          </a:p>
        </p:txBody>
      </p:sp>
      <p:sp>
        <p:nvSpPr>
          <p:cNvPr id="3" name="2 Marcador de contenido"/>
          <p:cNvSpPr>
            <a:spLocks noGrp="1"/>
          </p:cNvSpPr>
          <p:nvPr>
            <p:ph idx="1"/>
          </p:nvPr>
        </p:nvSpPr>
        <p:spPr/>
        <p:txBody>
          <a:bodyPr>
            <a:normAutofit fontScale="92500"/>
          </a:bodyPr>
          <a:lstStyle/>
          <a:p>
            <a:r>
              <a:rPr lang="es-ES" sz="2400" b="1" dirty="0" smtClean="0"/>
              <a:t>Strategy</a:t>
            </a:r>
            <a:r>
              <a:rPr lang="es-ES" sz="2400" dirty="0" smtClean="0"/>
              <a:t> es un patrón de diseño que convierte un conjunto de comportamientos en objetos y los hace intercambiables dentro de un objeto original llamado contexto</a:t>
            </a:r>
          </a:p>
          <a:p>
            <a:r>
              <a:rPr lang="es-ES" sz="2400" dirty="0" smtClean="0"/>
              <a:t>El contexto guarda una referencia a un strategy object y lo delega ejecutando el comportamiento. Con tal de cambiar la manera en que el contexto hace su trabajo, otros objetos pueden reemplazar el, actualmente enlazado, strategy object.</a:t>
            </a:r>
          </a:p>
          <a:p>
            <a:r>
              <a:rPr lang="es-ES" sz="2400" dirty="0" smtClean="0"/>
              <a:t>Es muy común en código Java. Usualmente es usado en varios frameworks para proveerle al usuario una forma de cambiar el comportamiento de una clase sin extenderla</a:t>
            </a:r>
          </a:p>
          <a:p>
            <a:r>
              <a:rPr lang="es-ES" sz="2400" dirty="0" smtClean="0"/>
              <a:t>Java 8  trajo consigo soporte para expresiones lambdas las cuales sirven de una alternativa más simple y elegante para este patrón</a:t>
            </a:r>
          </a:p>
          <a:p>
            <a:endParaRPr lang="es-ES" dirty="0"/>
          </a:p>
        </p:txBody>
      </p:sp>
    </p:spTree>
    <p:extLst>
      <p:ext uri="{BB962C8B-B14F-4D97-AF65-F5344CB8AC3E}">
        <p14:creationId xmlns:p14="http://schemas.microsoft.com/office/powerpoint/2010/main" val="4170592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224" cy="634082"/>
          </a:xfrm>
        </p:spPr>
        <p:txBody>
          <a:bodyPr>
            <a:normAutofit fontScale="90000"/>
          </a:bodyPr>
          <a:lstStyle/>
          <a:p>
            <a:r>
              <a:rPr lang="es-MX" dirty="0" smtClean="0"/>
              <a:t>Entrando en la implementación</a:t>
            </a:r>
            <a:endParaRPr lang="en-US" dirty="0"/>
          </a:p>
        </p:txBody>
      </p:sp>
      <p:sp>
        <p:nvSpPr>
          <p:cNvPr id="3" name="2 Marcador de contenido"/>
          <p:cNvSpPr>
            <a:spLocks noGrp="1"/>
          </p:cNvSpPr>
          <p:nvPr>
            <p:ph idx="1"/>
          </p:nvPr>
        </p:nvSpPr>
        <p:spPr>
          <a:xfrm>
            <a:off x="457200" y="1340768"/>
            <a:ext cx="8229600" cy="5400600"/>
          </a:xfrm>
        </p:spPr>
        <p:txBody>
          <a:bodyPr>
            <a:normAutofit fontScale="92500" lnSpcReduction="10000"/>
          </a:bodyPr>
          <a:lstStyle/>
          <a:p>
            <a:pPr marL="0" indent="0" algn="just">
              <a:buNone/>
            </a:pPr>
            <a:r>
              <a:rPr lang="es-ES" sz="2400" dirty="0" smtClean="0"/>
              <a:t>En lugar de este código declarando un delegado en C#:</a:t>
            </a:r>
          </a:p>
          <a:p>
            <a:pPr marL="0" indent="0" algn="just">
              <a:buNone/>
            </a:pPr>
            <a:endParaRPr lang="es-ES" sz="2400" dirty="0" smtClean="0"/>
          </a:p>
          <a:p>
            <a:pPr marL="0" indent="0" algn="just">
              <a:buNone/>
            </a:pPr>
            <a:endParaRPr lang="es-ES" sz="2400" dirty="0" smtClean="0"/>
          </a:p>
          <a:p>
            <a:pPr marL="0" indent="0" algn="just">
              <a:buNone/>
            </a:pPr>
            <a:endParaRPr lang="es-ES" sz="2400" dirty="0" smtClean="0"/>
          </a:p>
          <a:p>
            <a:pPr marL="0" indent="0" algn="just">
              <a:buNone/>
            </a:pPr>
            <a:r>
              <a:rPr lang="es-ES" sz="2400" dirty="0" smtClean="0"/>
              <a:t>Declaramos una interfaz funcional:</a:t>
            </a:r>
          </a:p>
          <a:p>
            <a:pPr marL="0" indent="0" algn="r">
              <a:buNone/>
            </a:pPr>
            <a:r>
              <a:rPr lang="es-ES" sz="2400" dirty="0" smtClean="0"/>
              <a:t>             A partir de Java 8 </a:t>
            </a:r>
          </a:p>
          <a:p>
            <a:pPr marL="0" indent="0" algn="r">
              <a:buNone/>
            </a:pPr>
            <a:r>
              <a:rPr lang="es-ES" sz="2400" dirty="0" smtClean="0"/>
              <a:t>se usa la anotación</a:t>
            </a:r>
          </a:p>
          <a:p>
            <a:pPr marL="0" indent="0" algn="r">
              <a:buNone/>
            </a:pPr>
            <a:r>
              <a:rPr lang="es-ES" sz="2400" i="1" dirty="0" smtClean="0">
                <a:latin typeface="Bell MT" pitchFamily="18" charset="0"/>
              </a:rPr>
              <a:t>@FunctionalInterface</a:t>
            </a:r>
          </a:p>
          <a:p>
            <a:pPr marL="0" indent="0" algn="r">
              <a:buNone/>
            </a:pPr>
            <a:r>
              <a:rPr lang="es-ES" sz="2400" dirty="0" smtClean="0"/>
              <a:t>  </a:t>
            </a:r>
          </a:p>
          <a:p>
            <a:pPr marL="0" indent="0" algn="just">
              <a:buNone/>
            </a:pPr>
            <a:r>
              <a:rPr lang="es-ES" sz="2400" dirty="0" smtClean="0"/>
              <a:t>Meramente informativa para reforzar la intención de dichas interfaces y permite a los compiladores generar una excepción cuando  se aplica sobre una interfaz que no cumpla  con la definición</a:t>
            </a:r>
          </a:p>
          <a:p>
            <a:pPr marL="0" indent="0" algn="just">
              <a:buNone/>
            </a:pPr>
            <a:r>
              <a:rPr lang="es-ES" sz="2400" b="1" i="1" dirty="0" smtClean="0"/>
              <a:t>Interfaz funcional: Interfaz que contiene un único  método abstracto(Puede poseer, o no, métodos estáticos implementados por defecto)</a:t>
            </a:r>
          </a:p>
        </p:txBody>
      </p:sp>
      <p:pic>
        <p:nvPicPr>
          <p:cNvPr id="4" name="3 Imagen"/>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r="56490"/>
          <a:stretch/>
        </p:blipFill>
        <p:spPr>
          <a:xfrm>
            <a:off x="457200" y="1701148"/>
            <a:ext cx="6120679" cy="1191726"/>
          </a:xfrm>
          <a:prstGeom prst="rect">
            <a:avLst/>
          </a:prstGeom>
        </p:spPr>
      </p:pic>
      <p:pic>
        <p:nvPicPr>
          <p:cNvPr id="6" name="5 Imagen"/>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r="57122"/>
          <a:stretch/>
        </p:blipFill>
        <p:spPr>
          <a:xfrm>
            <a:off x="466297" y="3108898"/>
            <a:ext cx="5761887" cy="1532710"/>
          </a:xfrm>
          <a:prstGeom prst="rect">
            <a:avLst/>
          </a:prstGeom>
        </p:spPr>
      </p:pic>
    </p:spTree>
    <p:extLst>
      <p:ext uri="{BB962C8B-B14F-4D97-AF65-F5344CB8AC3E}">
        <p14:creationId xmlns:p14="http://schemas.microsoft.com/office/powerpoint/2010/main" val="2204016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16632"/>
            <a:ext cx="8229600" cy="5976664"/>
          </a:xfrm>
        </p:spPr>
        <p:txBody>
          <a:bodyPr>
            <a:normAutofit/>
          </a:bodyPr>
          <a:lstStyle/>
          <a:p>
            <a:pPr marL="0" indent="0" algn="just">
              <a:buNone/>
            </a:pPr>
            <a:r>
              <a:rPr lang="es-ES" sz="2400" dirty="0" smtClean="0"/>
              <a:t>Para implementaciones concretas del método, definimos una clase que implemente el comportamiento deseado:</a:t>
            </a:r>
          </a:p>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r>
              <a:rPr lang="es-ES" sz="2400" dirty="0" smtClean="0"/>
              <a:t>Entonces, donde sea que tengamos un delegado </a:t>
            </a:r>
            <a:r>
              <a:rPr lang="es-ES" sz="2400" b="1" i="1" dirty="0" smtClean="0"/>
              <a:t>SomeFunction</a:t>
            </a:r>
            <a:r>
              <a:rPr lang="es-ES" sz="2400" dirty="0" smtClean="0"/>
              <a:t> en el código C# lo sustituimos por su correspondiente método implementado en una de nuestras clases en Java</a:t>
            </a:r>
          </a:p>
        </p:txBody>
      </p:sp>
      <p:pic>
        <p:nvPicPr>
          <p:cNvPr id="102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r="35096"/>
          <a:stretch/>
        </p:blipFill>
        <p:spPr bwMode="auto">
          <a:xfrm>
            <a:off x="539552" y="980727"/>
            <a:ext cx="6408712" cy="3386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718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r="38842"/>
          <a:stretch/>
        </p:blipFill>
        <p:spPr bwMode="auto">
          <a:xfrm>
            <a:off x="107503" y="94407"/>
            <a:ext cx="8929743" cy="463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251520" y="4725144"/>
            <a:ext cx="8785726" cy="1569660"/>
          </a:xfrm>
          <a:prstGeom prst="rect">
            <a:avLst/>
          </a:prstGeom>
          <a:noFill/>
        </p:spPr>
        <p:txBody>
          <a:bodyPr wrap="square" rtlCol="0">
            <a:spAutoFit/>
          </a:bodyPr>
          <a:lstStyle/>
          <a:p>
            <a:r>
              <a:rPr lang="es-ES" sz="2400" dirty="0" smtClean="0"/>
              <a:t>Esta implementación se ve bastante engorrosa, además de tener que estar declarando distintas clases por cada implementación del método</a:t>
            </a:r>
            <a:r>
              <a:rPr lang="es-ES" sz="2400" b="1" i="1" dirty="0" smtClean="0"/>
              <a:t> SomeFunction </a:t>
            </a:r>
            <a:r>
              <a:rPr lang="es-ES" sz="2400" dirty="0" smtClean="0"/>
              <a:t>de la Interfaz Funcional, por lo que uno pensaría que se puede esperar algo mejor…</a:t>
            </a:r>
            <a:endParaRPr lang="es-ES" dirty="0"/>
          </a:p>
        </p:txBody>
      </p:sp>
    </p:spTree>
    <p:extLst>
      <p:ext uri="{BB962C8B-B14F-4D97-AF65-F5344CB8AC3E}">
        <p14:creationId xmlns:p14="http://schemas.microsoft.com/office/powerpoint/2010/main" val="2559106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¿Cómo se ve la clausura en C#</a:t>
            </a:r>
            <a:r>
              <a:rPr lang="en-US" dirty="0" smtClean="0"/>
              <a:t>?</a:t>
            </a:r>
            <a:endParaRPr lang="es-ES" dirty="0"/>
          </a:p>
        </p:txBody>
      </p:sp>
      <p:sp>
        <p:nvSpPr>
          <p:cNvPr id="3" name="Marcador de contenido 2"/>
          <p:cNvSpPr>
            <a:spLocks noGrp="1"/>
          </p:cNvSpPr>
          <p:nvPr>
            <p:ph idx="1"/>
          </p:nvPr>
        </p:nvSpPr>
        <p:spPr>
          <a:xfrm>
            <a:off x="628650" y="1493116"/>
            <a:ext cx="7886700" cy="1596448"/>
          </a:xfrm>
        </p:spPr>
        <p:txBody>
          <a:bodyPr>
            <a:noAutofit/>
          </a:bodyPr>
          <a:lstStyle/>
          <a:p>
            <a:pPr marL="0" indent="0">
              <a:buNone/>
            </a:pPr>
            <a:r>
              <a:rPr lang="es-ES" dirty="0" smtClean="0"/>
              <a:t>En C# la clausura se puede ver con el uso de expresiones lambda.</a:t>
            </a:r>
          </a:p>
          <a:p>
            <a:pPr marL="0" indent="0">
              <a:buNone/>
            </a:pPr>
            <a:r>
              <a:rPr lang="es-ES" dirty="0" smtClean="0"/>
              <a:t>Nota: No todas las expresiones lambda usan clausura. </a:t>
            </a:r>
          </a:p>
          <a:p>
            <a:pPr marL="0" indent="0">
              <a:buNone/>
            </a:pPr>
            <a:r>
              <a:rPr lang="es-ES" dirty="0" smtClean="0"/>
              <a:t>Ejemplo:</a:t>
            </a:r>
            <a:endParaRPr lang="es-ES" dirty="0"/>
          </a:p>
        </p:txBody>
      </p:sp>
      <p:sp>
        <p:nvSpPr>
          <p:cNvPr id="4" name="CuadroTexto 3"/>
          <p:cNvSpPr txBox="1"/>
          <p:nvPr/>
        </p:nvSpPr>
        <p:spPr>
          <a:xfrm>
            <a:off x="628651" y="4987638"/>
            <a:ext cx="6811241" cy="1815882"/>
          </a:xfrm>
          <a:prstGeom prst="rect">
            <a:avLst/>
          </a:prstGeom>
          <a:noFill/>
        </p:spPr>
        <p:txBody>
          <a:bodyPr wrap="square" rtlCol="0">
            <a:spAutoFit/>
          </a:bodyPr>
          <a:lstStyle/>
          <a:p>
            <a:r>
              <a:rPr lang="es-ES" sz="2800" dirty="0" smtClean="0">
                <a:latin typeface="Calibri" panose="020F0502020204030204" pitchFamily="34" charset="0"/>
                <a:cs typeface="Calibri" panose="020F0502020204030204" pitchFamily="34" charset="0"/>
              </a:rPr>
              <a:t>En este caso, la expresión lambda es independiente de otras variables que puedan existir en el programa y por tanto no tiene sentido usar clausura  </a:t>
            </a:r>
            <a:endParaRPr lang="es-ES" sz="2800" dirty="0">
              <a:latin typeface="Calibri" panose="020F0502020204030204" pitchFamily="34" charset="0"/>
              <a:cs typeface="Calibri" panose="020F050202020403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33" y="4221088"/>
            <a:ext cx="7694468" cy="838558"/>
          </a:xfrm>
          <a:prstGeom prst="rect">
            <a:avLst/>
          </a:prstGeom>
        </p:spPr>
      </p:pic>
    </p:spTree>
    <p:extLst>
      <p:ext uri="{BB962C8B-B14F-4D97-AF65-F5344CB8AC3E}">
        <p14:creationId xmlns:p14="http://schemas.microsoft.com/office/powerpoint/2010/main" val="1390441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t="4810" r="39979" b="3413"/>
          <a:stretch/>
        </p:blipFill>
        <p:spPr bwMode="auto">
          <a:xfrm>
            <a:off x="184092" y="3212976"/>
            <a:ext cx="6216708"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a:xfrm>
            <a:off x="457200" y="274638"/>
            <a:ext cx="8229600" cy="706090"/>
          </a:xfrm>
        </p:spPr>
        <p:txBody>
          <a:bodyPr>
            <a:normAutofit fontScale="90000"/>
          </a:bodyPr>
          <a:lstStyle/>
          <a:p>
            <a:r>
              <a:rPr lang="en-US" dirty="0" smtClean="0"/>
              <a:t>ANONYMOUS INNER CLASSES</a:t>
            </a:r>
            <a:endParaRPr lang="es-ES" dirty="0"/>
          </a:p>
        </p:txBody>
      </p:sp>
      <p:sp>
        <p:nvSpPr>
          <p:cNvPr id="4" name="3 CuadroTexto"/>
          <p:cNvSpPr txBox="1"/>
          <p:nvPr/>
        </p:nvSpPr>
        <p:spPr>
          <a:xfrm>
            <a:off x="179512" y="980728"/>
            <a:ext cx="8784976" cy="1938992"/>
          </a:xfrm>
          <a:prstGeom prst="rect">
            <a:avLst/>
          </a:prstGeom>
          <a:noFill/>
        </p:spPr>
        <p:txBody>
          <a:bodyPr wrap="square" rtlCol="0">
            <a:spAutoFit/>
          </a:bodyPr>
          <a:lstStyle/>
          <a:p>
            <a:pPr algn="just"/>
            <a:r>
              <a:rPr lang="es-ES" sz="2000" dirty="0" smtClean="0"/>
              <a:t>En efecto algo mejor es posible de hacer para simular el comportamiento de los delegados de C#</a:t>
            </a:r>
          </a:p>
          <a:p>
            <a:pPr algn="just"/>
            <a:r>
              <a:rPr lang="es-ES" sz="2000" dirty="0" smtClean="0"/>
              <a:t>Las clases anónimas internas como su nombre lo indican son clases internas sin nombres y para las cuales un único objeto es creado y se pueden crear en clases(abstractas o concretas ) o en interfaces</a:t>
            </a:r>
          </a:p>
          <a:p>
            <a:pPr algn="just"/>
            <a:r>
              <a:rPr lang="es-ES" sz="2000" dirty="0" smtClean="0"/>
              <a:t>Veamos como usarlas para mejorar el código anterior:</a:t>
            </a:r>
            <a:endParaRPr lang="es-ES" sz="2000" dirty="0"/>
          </a:p>
        </p:txBody>
      </p:sp>
      <p:sp>
        <p:nvSpPr>
          <p:cNvPr id="6" name="5 CuadroTexto"/>
          <p:cNvSpPr txBox="1"/>
          <p:nvPr/>
        </p:nvSpPr>
        <p:spPr>
          <a:xfrm>
            <a:off x="3995936" y="3855854"/>
            <a:ext cx="4968552" cy="2862322"/>
          </a:xfrm>
          <a:prstGeom prst="rect">
            <a:avLst/>
          </a:prstGeom>
          <a:noFill/>
        </p:spPr>
        <p:txBody>
          <a:bodyPr wrap="square" rtlCol="0">
            <a:spAutoFit/>
          </a:bodyPr>
          <a:lstStyle/>
          <a:p>
            <a:pPr algn="just"/>
            <a:r>
              <a:rPr lang="es-ES" sz="2000" dirty="0" smtClean="0"/>
              <a:t>Ahora podemos  evitar declarar instancias de clases por separado y casi que simulamos un verdadero comportamiento de un delegado en C#... Pero aun se ve poco estilizado…</a:t>
            </a:r>
          </a:p>
          <a:p>
            <a:pPr algn="just"/>
            <a:endParaRPr lang="en-US" sz="2000" dirty="0" smtClean="0"/>
          </a:p>
          <a:p>
            <a:pPr algn="just"/>
            <a:r>
              <a:rPr lang="es-ES" sz="2000" dirty="0" smtClean="0"/>
              <a:t>Probablemente su uso esté solo limitado para cuando la implementación es muy específica en cuanto al contexto en que se usa  y sería poco provechoso reusarla.</a:t>
            </a:r>
          </a:p>
        </p:txBody>
      </p:sp>
    </p:spTree>
    <p:extLst>
      <p:ext uri="{BB962C8B-B14F-4D97-AF65-F5344CB8AC3E}">
        <p14:creationId xmlns:p14="http://schemas.microsoft.com/office/powerpoint/2010/main" val="587498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274638"/>
            <a:ext cx="8964488" cy="850106"/>
          </a:xfrm>
        </p:spPr>
        <p:txBody>
          <a:bodyPr>
            <a:noAutofit/>
          </a:bodyPr>
          <a:lstStyle/>
          <a:p>
            <a:r>
              <a:rPr lang="es-419" sz="3600" dirty="0" smtClean="0"/>
              <a:t>¿</a:t>
            </a:r>
            <a:r>
              <a:rPr lang="en-US" sz="3600" dirty="0" smtClean="0"/>
              <a:t>JAVA 8 AL RESCATE?…LAMBDA EXPRESSIONS</a:t>
            </a:r>
            <a:endParaRPr lang="es-ES" sz="3600" dirty="0"/>
          </a:p>
        </p:txBody>
      </p:sp>
      <p:sp>
        <p:nvSpPr>
          <p:cNvPr id="3" name="2 Marcador de contenido"/>
          <p:cNvSpPr>
            <a:spLocks noGrp="1"/>
          </p:cNvSpPr>
          <p:nvPr>
            <p:ph idx="1"/>
          </p:nvPr>
        </p:nvSpPr>
        <p:spPr>
          <a:xfrm>
            <a:off x="611560" y="2210329"/>
            <a:ext cx="8229600" cy="3810959"/>
          </a:xfrm>
        </p:spPr>
        <p:txBody>
          <a:bodyPr>
            <a:normAutofit/>
          </a:bodyPr>
          <a:lstStyle/>
          <a:p>
            <a:pPr marL="0" indent="0">
              <a:buNone/>
            </a:pPr>
            <a:r>
              <a:rPr lang="es-ES" sz="2800" dirty="0" smtClean="0"/>
              <a:t>Luego por supuesto no podía faltar la mejora de la que hablábamos pues  Java 8 agrega las expresiones lambdas a su repertorio</a:t>
            </a:r>
            <a:r>
              <a:rPr lang="es-ES" dirty="0" smtClean="0"/>
              <a:t> </a:t>
            </a:r>
            <a:r>
              <a:rPr lang="es-ES" sz="2800" dirty="0" smtClean="0"/>
              <a:t>y</a:t>
            </a:r>
            <a:r>
              <a:rPr lang="es-ES" dirty="0" smtClean="0"/>
              <a:t> … </a:t>
            </a:r>
          </a:p>
          <a:p>
            <a:pPr marL="0" indent="0">
              <a:buNone/>
            </a:pPr>
            <a:r>
              <a:rPr lang="es-ES" sz="2800" dirty="0" smtClean="0"/>
              <a:t>Aunque uno pensaría que esto simplemente lo lograron a modo de azúcar sintáctica sustituyendo la expresión lambda en tiempo de compilación por una clase interna anónima pues este no es el caso…  Java hace algo un poco más complejo que eso…</a:t>
            </a:r>
            <a:endParaRPr lang="es-ES" sz="2400" dirty="0" smtClean="0"/>
          </a:p>
        </p:txBody>
      </p:sp>
      <p:pic>
        <p:nvPicPr>
          <p:cNvPr id="4098"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r="47456"/>
          <a:stretch/>
        </p:blipFill>
        <p:spPr bwMode="auto">
          <a:xfrm>
            <a:off x="611560" y="1048339"/>
            <a:ext cx="6898286" cy="113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231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79512" y="-27384"/>
            <a:ext cx="8964488" cy="850106"/>
          </a:xfrm>
        </p:spPr>
        <p:txBody>
          <a:bodyPr>
            <a:noAutofit/>
          </a:bodyPr>
          <a:lstStyle/>
          <a:p>
            <a:r>
              <a:rPr lang="es-419" sz="3600" dirty="0" smtClean="0"/>
              <a:t>¿</a:t>
            </a:r>
            <a:r>
              <a:rPr lang="en-US" sz="3600" dirty="0" smtClean="0"/>
              <a:t>JAVA 8 AL RESCATE?…LAMBDA EXPRESSIONS</a:t>
            </a:r>
            <a:endParaRPr lang="es-ES" sz="3600" dirty="0"/>
          </a:p>
        </p:txBody>
      </p:sp>
      <p:sp>
        <p:nvSpPr>
          <p:cNvPr id="5" name="4 Rectángulo"/>
          <p:cNvSpPr/>
          <p:nvPr/>
        </p:nvSpPr>
        <p:spPr>
          <a:xfrm>
            <a:off x="107504" y="764704"/>
            <a:ext cx="8856984" cy="5768246"/>
          </a:xfrm>
          <a:prstGeom prst="rect">
            <a:avLst/>
          </a:prstGeom>
        </p:spPr>
        <p:txBody>
          <a:bodyPr wrap="square">
            <a:spAutoFit/>
          </a:bodyPr>
          <a:lstStyle/>
          <a:p>
            <a:pPr>
              <a:lnSpc>
                <a:spcPct val="115000"/>
              </a:lnSpc>
              <a:spcAft>
                <a:spcPts val="1000"/>
              </a:spcAft>
            </a:pPr>
            <a:r>
              <a:rPr lang="es-ES" dirty="0">
                <a:ea typeface="Calibri"/>
                <a:cs typeface="Times New Roman"/>
              </a:rPr>
              <a:t>Las expresiones lambda son funciones anónimas, es decir, funciones que no necesitan una clase</a:t>
            </a:r>
            <a:r>
              <a:rPr lang="es-ES" dirty="0" smtClean="0">
                <a:ea typeface="Calibri"/>
                <a:cs typeface="Times New Roman"/>
              </a:rPr>
              <a:t>. </a:t>
            </a:r>
            <a:r>
              <a:rPr lang="es-ES" smtClean="0">
                <a:ea typeface="Calibri"/>
                <a:cs typeface="Times New Roman"/>
              </a:rPr>
              <a:t>Su </a:t>
            </a:r>
            <a:r>
              <a:rPr lang="es-ES" dirty="0">
                <a:ea typeface="Calibri"/>
                <a:cs typeface="Times New Roman"/>
              </a:rPr>
              <a:t>sintaxis básica se detalla a continuación:</a:t>
            </a:r>
          </a:p>
          <a:p>
            <a:pPr marL="342900" lvl="0" indent="-342900">
              <a:lnSpc>
                <a:spcPct val="115000"/>
              </a:lnSpc>
              <a:spcAft>
                <a:spcPts val="1000"/>
              </a:spcAft>
              <a:buFont typeface="+mj-lt"/>
              <a:buAutoNum type="arabicPeriod"/>
              <a:tabLst>
                <a:tab pos="457200" algn="l"/>
              </a:tabLst>
            </a:pPr>
            <a:r>
              <a:rPr lang="es-ES" dirty="0">
                <a:ea typeface="Calibri"/>
                <a:cs typeface="Times New Roman"/>
              </a:rPr>
              <a:t>El operador lambda (-&gt;) separa la declaración de parámetros de la declaración del cuerpo de la función.</a:t>
            </a:r>
          </a:p>
          <a:p>
            <a:pPr marL="342900" lvl="0" indent="-342900">
              <a:lnSpc>
                <a:spcPct val="115000"/>
              </a:lnSpc>
              <a:spcAft>
                <a:spcPts val="1000"/>
              </a:spcAft>
              <a:buFont typeface="+mj-lt"/>
              <a:buAutoNum type="arabicPeriod"/>
              <a:tabLst>
                <a:tab pos="457200" algn="l"/>
              </a:tabLst>
            </a:pPr>
            <a:r>
              <a:rPr lang="es-ES" dirty="0">
                <a:ea typeface="Calibri"/>
                <a:cs typeface="Times New Roman"/>
              </a:rPr>
              <a:t>Parámetros: </a:t>
            </a:r>
          </a:p>
          <a:p>
            <a:pPr marL="742950" lvl="1" indent="-285750">
              <a:lnSpc>
                <a:spcPct val="115000"/>
              </a:lnSpc>
              <a:spcAft>
                <a:spcPts val="1000"/>
              </a:spcAft>
              <a:buSzPts val="1000"/>
              <a:buFont typeface="Courier New"/>
              <a:buChar char="o"/>
              <a:tabLst>
                <a:tab pos="914400" algn="l"/>
              </a:tabLst>
            </a:pPr>
            <a:r>
              <a:rPr lang="es-ES" dirty="0">
                <a:ea typeface="Calibri"/>
                <a:cs typeface="Times New Roman"/>
              </a:rPr>
              <a:t>Cuando se tiene un solo parámetro no es necesario utilizar los paréntesis.</a:t>
            </a:r>
          </a:p>
          <a:p>
            <a:pPr marL="742950" lvl="1" indent="-285750">
              <a:lnSpc>
                <a:spcPct val="115000"/>
              </a:lnSpc>
              <a:spcAft>
                <a:spcPts val="1000"/>
              </a:spcAft>
              <a:buSzPts val="1000"/>
              <a:buFont typeface="Courier New"/>
              <a:buChar char="o"/>
              <a:tabLst>
                <a:tab pos="914400" algn="l"/>
              </a:tabLst>
            </a:pPr>
            <a:r>
              <a:rPr lang="es-ES" dirty="0">
                <a:ea typeface="Calibri"/>
                <a:cs typeface="Times New Roman"/>
              </a:rPr>
              <a:t>Cuando no se tienen parámetros, o cuando se tienen dos o más, es necesario utilizar paréntesis.</a:t>
            </a:r>
          </a:p>
          <a:p>
            <a:pPr marL="342900" lvl="0" indent="-342900">
              <a:lnSpc>
                <a:spcPct val="115000"/>
              </a:lnSpc>
              <a:spcAft>
                <a:spcPts val="1000"/>
              </a:spcAft>
              <a:buFont typeface="+mj-lt"/>
              <a:buAutoNum type="arabicPeriod"/>
              <a:tabLst>
                <a:tab pos="457200" algn="l"/>
              </a:tabLst>
            </a:pPr>
            <a:r>
              <a:rPr lang="es-ES" dirty="0">
                <a:ea typeface="Calibri"/>
                <a:cs typeface="Times New Roman"/>
              </a:rPr>
              <a:t>Cuerpo de lambda: </a:t>
            </a:r>
          </a:p>
          <a:p>
            <a:pPr marL="742950" lvl="1" indent="-285750">
              <a:lnSpc>
                <a:spcPct val="115000"/>
              </a:lnSpc>
              <a:spcAft>
                <a:spcPts val="1000"/>
              </a:spcAft>
              <a:buSzPts val="1000"/>
              <a:buFont typeface="Courier New"/>
              <a:buChar char="o"/>
              <a:tabLst>
                <a:tab pos="914400" algn="l"/>
              </a:tabLst>
            </a:pPr>
            <a:r>
              <a:rPr lang="es-ES" dirty="0">
                <a:ea typeface="Calibri"/>
                <a:cs typeface="Times New Roman"/>
              </a:rPr>
              <a:t>Cuando el cuerpo de la expresión lambda tiene una única línea no es necesario utilizar las llaves y no necesitan especificar la clausula </a:t>
            </a:r>
            <a:r>
              <a:rPr lang="es-ES" dirty="0" err="1">
                <a:ea typeface="Calibri"/>
                <a:cs typeface="Times New Roman"/>
              </a:rPr>
              <a:t>return</a:t>
            </a:r>
            <a:r>
              <a:rPr lang="es-ES" dirty="0">
                <a:ea typeface="Calibri"/>
                <a:cs typeface="Times New Roman"/>
              </a:rPr>
              <a:t> en el caso de que deban devolver valores.</a:t>
            </a:r>
          </a:p>
          <a:p>
            <a:pPr marL="742950" lvl="1" indent="-285750">
              <a:lnSpc>
                <a:spcPct val="115000"/>
              </a:lnSpc>
              <a:spcAft>
                <a:spcPts val="1000"/>
              </a:spcAft>
              <a:buSzPts val="1000"/>
              <a:buFont typeface="Courier New"/>
              <a:buChar char="o"/>
              <a:tabLst>
                <a:tab pos="914400" algn="l"/>
              </a:tabLst>
            </a:pPr>
            <a:r>
              <a:rPr lang="es-ES" dirty="0">
                <a:ea typeface="Calibri"/>
                <a:cs typeface="Times New Roman"/>
              </a:rPr>
              <a:t>Cuando el cuerpo de la expresión lambda tiene más de una línea se hace necesario utilizar las llaves y es necesario incluir la cláusula </a:t>
            </a:r>
            <a:r>
              <a:rPr lang="es-ES" dirty="0" err="1">
                <a:ea typeface="Calibri"/>
                <a:cs typeface="Times New Roman"/>
              </a:rPr>
              <a:t>return</a:t>
            </a:r>
            <a:r>
              <a:rPr lang="es-ES" dirty="0">
                <a:ea typeface="Calibri"/>
                <a:cs typeface="Times New Roman"/>
              </a:rPr>
              <a:t> en el caso de que la función deba devolver un valor.</a:t>
            </a:r>
          </a:p>
        </p:txBody>
      </p:sp>
    </p:spTree>
    <p:extLst>
      <p:ext uri="{BB962C8B-B14F-4D97-AF65-F5344CB8AC3E}">
        <p14:creationId xmlns:p14="http://schemas.microsoft.com/office/powerpoint/2010/main" val="2588942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79512" y="274638"/>
            <a:ext cx="8964488" cy="850106"/>
          </a:xfrm>
        </p:spPr>
        <p:txBody>
          <a:bodyPr>
            <a:noAutofit/>
          </a:bodyPr>
          <a:lstStyle/>
          <a:p>
            <a:r>
              <a:rPr lang="es-419" sz="3600" dirty="0" smtClean="0"/>
              <a:t>¿</a:t>
            </a:r>
            <a:r>
              <a:rPr lang="en-US" sz="3600" dirty="0" smtClean="0"/>
              <a:t>JAVA 8 AL RESCATE?…LAMBDA EXPRESSIONS</a:t>
            </a:r>
            <a:endParaRPr lang="es-ES" sz="3600" dirty="0"/>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23527" y="1196752"/>
            <a:ext cx="7803249"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79512" y="3284984"/>
            <a:ext cx="7947264" cy="3173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2152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79512" y="274638"/>
            <a:ext cx="8964488" cy="850106"/>
          </a:xfrm>
        </p:spPr>
        <p:txBody>
          <a:bodyPr>
            <a:noAutofit/>
          </a:bodyPr>
          <a:lstStyle/>
          <a:p>
            <a:r>
              <a:rPr lang="es-419" sz="3600" dirty="0" smtClean="0"/>
              <a:t>¿</a:t>
            </a:r>
            <a:r>
              <a:rPr lang="en-US" sz="3600" dirty="0" smtClean="0"/>
              <a:t>JAVA 8 AL RESCATE?…LAMBDA EXPRESSIONS</a:t>
            </a:r>
            <a:endParaRPr lang="es-ES" sz="3600" dirty="0"/>
          </a:p>
        </p:txBody>
      </p:sp>
      <p:sp>
        <p:nvSpPr>
          <p:cNvPr id="2" name="1 CuadroTexto"/>
          <p:cNvSpPr txBox="1"/>
          <p:nvPr/>
        </p:nvSpPr>
        <p:spPr>
          <a:xfrm>
            <a:off x="467544" y="1127581"/>
            <a:ext cx="8280920" cy="4154984"/>
          </a:xfrm>
          <a:prstGeom prst="rect">
            <a:avLst/>
          </a:prstGeom>
          <a:noFill/>
        </p:spPr>
        <p:txBody>
          <a:bodyPr wrap="square" rtlCol="0">
            <a:spAutoFit/>
          </a:bodyPr>
          <a:lstStyle/>
          <a:p>
            <a:r>
              <a:rPr lang="es-419" sz="2400" dirty="0" smtClean="0"/>
              <a:t>Como se puede apreciar, en una simplemente usamos las expresiones lambdas y el la otra, una clase interna anónima.</a:t>
            </a:r>
          </a:p>
          <a:p>
            <a:r>
              <a:rPr lang="es-419" sz="2400" dirty="0" smtClean="0"/>
              <a:t>Se esperaría que ambas fueran interpretadas por el compilador de la misma manera…pero no es así.</a:t>
            </a:r>
          </a:p>
          <a:p>
            <a:r>
              <a:rPr lang="es-419" sz="2400" dirty="0" smtClean="0"/>
              <a:t>Resulta que un código hecho en Java 8 es incompatible con versiones anteriores de Java, si utiliza algo relacionado con expresiones lambdas, ya que en Java 8 se añade un nuevo método a la plataforma llamado </a:t>
            </a:r>
            <a:r>
              <a:rPr lang="es-419" sz="2400" b="1" i="1" dirty="0" smtClean="0"/>
              <a:t>lambdas metafactory, </a:t>
            </a:r>
            <a:r>
              <a:rPr lang="es-419" sz="2400" dirty="0" smtClean="0"/>
              <a:t> el cual dinámicamente cre</a:t>
            </a:r>
            <a:r>
              <a:rPr lang="es-ES" sz="2400" dirty="0" smtClean="0"/>
              <a:t>a una instancia del tipo correcto con el cuerpo de un método abstracto el cual consiste en un llamado al método de la expresión lambda</a:t>
            </a:r>
            <a:endParaRPr lang="es-ES" sz="2400" b="1" i="1" dirty="0"/>
          </a:p>
        </p:txBody>
      </p:sp>
    </p:spTree>
    <p:extLst>
      <p:ext uri="{BB962C8B-B14F-4D97-AF65-F5344CB8AC3E}">
        <p14:creationId xmlns:p14="http://schemas.microsoft.com/office/powerpoint/2010/main" val="3311284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79512" y="274638"/>
            <a:ext cx="8964488" cy="850106"/>
          </a:xfrm>
        </p:spPr>
        <p:txBody>
          <a:bodyPr>
            <a:noAutofit/>
          </a:bodyPr>
          <a:lstStyle/>
          <a:p>
            <a:r>
              <a:rPr lang="es-419" sz="3600" dirty="0" smtClean="0"/>
              <a:t>¿</a:t>
            </a:r>
            <a:r>
              <a:rPr lang="en-US" sz="3600" dirty="0" smtClean="0"/>
              <a:t>JAVA 8 AL RESCATE?…LAMBDA EXPRESSIONS</a:t>
            </a:r>
            <a:endParaRPr lang="es-ES" sz="3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59" y="980728"/>
            <a:ext cx="7705725"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716759" y="3573016"/>
            <a:ext cx="7705725" cy="2554545"/>
          </a:xfrm>
          <a:prstGeom prst="rect">
            <a:avLst/>
          </a:prstGeom>
          <a:noFill/>
        </p:spPr>
        <p:txBody>
          <a:bodyPr wrap="square" rtlCol="0">
            <a:spAutoFit/>
          </a:bodyPr>
          <a:lstStyle/>
          <a:p>
            <a:r>
              <a:rPr lang="es-419" dirty="0" smtClean="0"/>
              <a:t>  </a:t>
            </a:r>
            <a:r>
              <a:rPr lang="es-419" sz="2000" dirty="0" smtClean="0"/>
              <a:t>Aquí vemos el compilado de ambas y como se esperaba la clase interna compiló como se esperaba en dos clases, pero la versión lambda compiló en una sola clase… ¿a donde fue la instancia de Runnable? </a:t>
            </a:r>
          </a:p>
          <a:p>
            <a:r>
              <a:rPr lang="es-419" sz="2000" dirty="0"/>
              <a:t> </a:t>
            </a:r>
            <a:r>
              <a:rPr lang="es-419" sz="2000" dirty="0" smtClean="0"/>
              <a:t> Pues para asombro de munchos dicha instancia ni siquiera existe… al menos no a nivel de bytecode</a:t>
            </a:r>
          </a:p>
          <a:p>
            <a:endParaRPr lang="es-419" sz="2000" dirty="0"/>
          </a:p>
          <a:p>
            <a:r>
              <a:rPr lang="es-419" sz="2000" dirty="0" smtClean="0"/>
              <a:t>Por eso ahora explicaremos que hace el compilador con estas </a:t>
            </a:r>
            <a:r>
              <a:rPr lang="en-US" sz="2000" dirty="0" smtClean="0"/>
              <a:t>“Lambdas Expressions”</a:t>
            </a:r>
            <a:endParaRPr lang="es-419" sz="2000" dirty="0" smtClean="0"/>
          </a:p>
        </p:txBody>
      </p:sp>
    </p:spTree>
    <p:extLst>
      <p:ext uri="{BB962C8B-B14F-4D97-AF65-F5344CB8AC3E}">
        <p14:creationId xmlns:p14="http://schemas.microsoft.com/office/powerpoint/2010/main" val="17648929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79512" y="274638"/>
            <a:ext cx="8964488" cy="850106"/>
          </a:xfrm>
        </p:spPr>
        <p:txBody>
          <a:bodyPr>
            <a:noAutofit/>
          </a:bodyPr>
          <a:lstStyle/>
          <a:p>
            <a:r>
              <a:rPr lang="es-419" sz="3600" dirty="0" smtClean="0"/>
              <a:t>¿</a:t>
            </a:r>
            <a:r>
              <a:rPr lang="en-US" sz="3600" dirty="0" smtClean="0"/>
              <a:t>JAVA 8 AL RESCATE?…LAMBDA EXPRESSIONS</a:t>
            </a:r>
            <a:endParaRPr lang="es-ES" sz="3600" dirty="0"/>
          </a:p>
        </p:txBody>
      </p:sp>
      <p:pic>
        <p:nvPicPr>
          <p:cNvPr id="819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1661" t="21085" r="19415" b="9806"/>
          <a:stretch/>
        </p:blipFill>
        <p:spPr bwMode="auto">
          <a:xfrm>
            <a:off x="611560" y="1760622"/>
            <a:ext cx="6074610" cy="2100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611560" y="1052736"/>
            <a:ext cx="7704856" cy="707886"/>
          </a:xfrm>
          <a:prstGeom prst="rect">
            <a:avLst/>
          </a:prstGeom>
          <a:noFill/>
        </p:spPr>
        <p:txBody>
          <a:bodyPr wrap="square" rtlCol="0">
            <a:spAutoFit/>
          </a:bodyPr>
          <a:lstStyle/>
          <a:p>
            <a:r>
              <a:rPr lang="es-ES" sz="2000" dirty="0" smtClean="0"/>
              <a:t>Primero el cuerpo de la expresión lambda es convertido en un método privado interno, como se puede ver en este classfile</a:t>
            </a:r>
            <a:r>
              <a:rPr lang="en-US" sz="2000" dirty="0" smtClean="0"/>
              <a:t>:</a:t>
            </a:r>
            <a:endParaRPr lang="es-ES" sz="2000" dirty="0"/>
          </a:p>
        </p:txBody>
      </p:sp>
      <p:sp>
        <p:nvSpPr>
          <p:cNvPr id="5" name="4 CuadroTexto"/>
          <p:cNvSpPr txBox="1"/>
          <p:nvPr/>
        </p:nvSpPr>
        <p:spPr>
          <a:xfrm>
            <a:off x="611560" y="4221088"/>
            <a:ext cx="7992888" cy="2477601"/>
          </a:xfrm>
          <a:prstGeom prst="rect">
            <a:avLst/>
          </a:prstGeom>
          <a:noFill/>
        </p:spPr>
        <p:txBody>
          <a:bodyPr wrap="square" rtlCol="0">
            <a:spAutoFit/>
          </a:bodyPr>
          <a:lstStyle/>
          <a:p>
            <a:r>
              <a:rPr lang="es-ES" dirty="0" smtClean="0"/>
              <a:t>Luego, en lugar de crear una instancia de la clase interna( la cual nunca se crea), se llama a la </a:t>
            </a:r>
            <a:r>
              <a:rPr lang="es-ES" b="1" i="1" dirty="0" smtClean="0"/>
              <a:t>lambda metafactory</a:t>
            </a:r>
            <a:r>
              <a:rPr lang="es-ES" dirty="0" smtClean="0"/>
              <a:t>.  Este llamado en particular a la </a:t>
            </a:r>
            <a:r>
              <a:rPr lang="es-ES" b="1" i="1" dirty="0" smtClean="0"/>
              <a:t>lambda metafactory  </a:t>
            </a:r>
            <a:r>
              <a:rPr lang="es-ES" dirty="0" smtClean="0"/>
              <a:t>es una forma especial denominada </a:t>
            </a:r>
            <a:r>
              <a:rPr lang="es-ES" b="1" i="1" dirty="0" smtClean="0"/>
              <a:t>lambda factory </a:t>
            </a:r>
            <a:r>
              <a:rPr lang="es-ES" dirty="0" smtClean="0"/>
              <a:t>y utiliza la instrucción “invokedynamic” para hacer posible la especialización de la </a:t>
            </a:r>
            <a:r>
              <a:rPr lang="es-ES" b="1" i="1" dirty="0" smtClean="0"/>
              <a:t>lambda metafactory</a:t>
            </a:r>
            <a:r>
              <a:rPr lang="es-ES" dirty="0" smtClean="0"/>
              <a:t>.</a:t>
            </a:r>
          </a:p>
          <a:p>
            <a:endParaRPr lang="en-US" sz="1200" dirty="0"/>
          </a:p>
          <a:p>
            <a:r>
              <a:rPr lang="es-ES" dirty="0" smtClean="0"/>
              <a:t>Específicamente, hay muchos casos en los cuales la JVM(Java Virtual Machine) no tendrá necesidad de generar una nueva clase implementando la interfaz, sino que resolverá, de manera más sencilla, retornando  una estructura interna más simple</a:t>
            </a:r>
            <a:endParaRPr lang="es-ES" dirty="0"/>
          </a:p>
        </p:txBody>
      </p:sp>
    </p:spTree>
    <p:extLst>
      <p:ext uri="{BB962C8B-B14F-4D97-AF65-F5344CB8AC3E}">
        <p14:creationId xmlns:p14="http://schemas.microsoft.com/office/powerpoint/2010/main" val="891620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43408"/>
            <a:ext cx="8229600" cy="1143000"/>
          </a:xfrm>
        </p:spPr>
        <p:txBody>
          <a:bodyPr/>
          <a:lstStyle/>
          <a:p>
            <a:r>
              <a:rPr lang="en-US" dirty="0" smtClean="0"/>
              <a:t>*CLAUSURA EN JAVA</a:t>
            </a:r>
            <a:endParaRPr lang="en-US" dirty="0"/>
          </a:p>
        </p:txBody>
      </p:sp>
      <p:sp>
        <p:nvSpPr>
          <p:cNvPr id="3" name="2 Marcador de contenido"/>
          <p:cNvSpPr>
            <a:spLocks noGrp="1"/>
          </p:cNvSpPr>
          <p:nvPr>
            <p:ph idx="1"/>
          </p:nvPr>
        </p:nvSpPr>
        <p:spPr>
          <a:xfrm>
            <a:off x="457200" y="836712"/>
            <a:ext cx="8229600" cy="5760640"/>
          </a:xfrm>
        </p:spPr>
        <p:txBody>
          <a:bodyPr>
            <a:normAutofit/>
          </a:bodyPr>
          <a:lstStyle/>
          <a:p>
            <a:r>
              <a:rPr lang="es-ES" sz="2000" dirty="0" smtClean="0"/>
              <a:t>Las expresiones lambdas( como también las clases anónimas internas ) en Java solo pueden acceder a variables  finales</a:t>
            </a:r>
          </a:p>
          <a:p>
            <a:r>
              <a:rPr lang="es-ES" sz="2000" dirty="0" smtClean="0"/>
              <a:t>Java solo salva el valor de las variables libres y las deja usar dentro de la expresión lambda por lo que si ha sido modifica el compilador para  evitar escenarios incoherentes solo guarda el valor con el que fue instanciada dichas variables</a:t>
            </a:r>
          </a:p>
          <a:p>
            <a:endParaRPr lang="es-ES" sz="1800" dirty="0"/>
          </a:p>
          <a:p>
            <a:pPr marL="457200" indent="-457200">
              <a:buFont typeface="+mj-lt"/>
              <a:buAutoNum type="arabicPeriod"/>
            </a:pPr>
            <a:r>
              <a:rPr lang="en-US" sz="1800" dirty="0">
                <a:solidFill>
                  <a:srgbClr val="0000FF"/>
                </a:solidFill>
                <a:latin typeface="Consolas"/>
              </a:rPr>
              <a:t>void</a:t>
            </a:r>
            <a:r>
              <a:rPr lang="en-US" sz="1800" dirty="0">
                <a:solidFill>
                  <a:srgbClr val="000000"/>
                </a:solidFill>
                <a:latin typeface="Consolas"/>
              </a:rPr>
              <a:t> </a:t>
            </a:r>
            <a:r>
              <a:rPr lang="en-US" sz="1800" dirty="0" err="1">
                <a:solidFill>
                  <a:srgbClr val="000000"/>
                </a:solidFill>
                <a:latin typeface="Consolas"/>
              </a:rPr>
              <a:t>fn</a:t>
            </a:r>
            <a:r>
              <a:rPr lang="en-US" sz="1800" dirty="0">
                <a:solidFill>
                  <a:srgbClr val="000000"/>
                </a:solidFill>
                <a:latin typeface="Consolas"/>
              </a:rPr>
              <a:t>()</a:t>
            </a:r>
          </a:p>
          <a:p>
            <a:pPr marL="457200" indent="-457200">
              <a:buFont typeface="+mj-lt"/>
              <a:buAutoNum type="arabicPeriod"/>
            </a:pPr>
            <a:r>
              <a:rPr lang="en-US" sz="1800" dirty="0">
                <a:solidFill>
                  <a:srgbClr val="000000"/>
                </a:solidFill>
                <a:latin typeface="Consolas"/>
              </a:rPr>
              <a:t>{</a:t>
            </a:r>
          </a:p>
          <a:p>
            <a:pPr marL="457200" indent="-457200">
              <a:buFont typeface="+mj-lt"/>
              <a:buAutoNum type="arabicPeriod"/>
            </a:pPr>
            <a:r>
              <a:rPr lang="en-US" sz="1800" dirty="0" err="1">
                <a:solidFill>
                  <a:srgbClr val="0000FF"/>
                </a:solidFill>
                <a:latin typeface="Consolas"/>
              </a:rPr>
              <a:t>int</a:t>
            </a:r>
            <a:r>
              <a:rPr lang="en-US" sz="1800" dirty="0">
                <a:solidFill>
                  <a:srgbClr val="000000"/>
                </a:solidFill>
                <a:latin typeface="Consolas"/>
              </a:rPr>
              <a:t> </a:t>
            </a:r>
            <a:r>
              <a:rPr lang="en-US" sz="1800" dirty="0" err="1">
                <a:solidFill>
                  <a:srgbClr val="000000"/>
                </a:solidFill>
                <a:latin typeface="Consolas"/>
              </a:rPr>
              <a:t>var</a:t>
            </a:r>
            <a:r>
              <a:rPr lang="en-US" sz="1800" dirty="0">
                <a:solidFill>
                  <a:srgbClr val="000000"/>
                </a:solidFill>
                <a:latin typeface="Consolas"/>
              </a:rPr>
              <a:t> = </a:t>
            </a:r>
            <a:r>
              <a:rPr lang="en-US" sz="1800" dirty="0">
                <a:solidFill>
                  <a:srgbClr val="09885A"/>
                </a:solidFill>
                <a:latin typeface="Consolas"/>
              </a:rPr>
              <a:t>42</a:t>
            </a:r>
            <a:r>
              <a:rPr lang="en-US" sz="1800" dirty="0">
                <a:solidFill>
                  <a:srgbClr val="000000"/>
                </a:solidFill>
                <a:latin typeface="Consolas"/>
              </a:rPr>
              <a:t>;</a:t>
            </a:r>
          </a:p>
          <a:p>
            <a:pPr marL="457200" indent="-457200">
              <a:buFont typeface="+mj-lt"/>
              <a:buAutoNum type="arabicPeriod"/>
            </a:pPr>
            <a:r>
              <a:rPr lang="en-US" sz="1800" dirty="0">
                <a:solidFill>
                  <a:srgbClr val="0000FF"/>
                </a:solidFill>
                <a:latin typeface="Consolas"/>
              </a:rPr>
              <a:t>Supplier</a:t>
            </a:r>
            <a:r>
              <a:rPr lang="en-US" sz="1800" dirty="0">
                <a:solidFill>
                  <a:srgbClr val="000000"/>
                </a:solidFill>
                <a:latin typeface="Consolas"/>
              </a:rPr>
              <a:t>&lt;</a:t>
            </a:r>
            <a:r>
              <a:rPr lang="en-US" sz="1800" dirty="0">
                <a:solidFill>
                  <a:srgbClr val="0000FF"/>
                </a:solidFill>
                <a:latin typeface="Consolas"/>
              </a:rPr>
              <a:t>Integer</a:t>
            </a:r>
            <a:r>
              <a:rPr lang="en-US" sz="1800" dirty="0">
                <a:solidFill>
                  <a:srgbClr val="000000"/>
                </a:solidFill>
                <a:latin typeface="Consolas"/>
              </a:rPr>
              <a:t>&gt; </a:t>
            </a:r>
            <a:r>
              <a:rPr lang="en-US" sz="1800" dirty="0" err="1">
                <a:solidFill>
                  <a:srgbClr val="000000"/>
                </a:solidFill>
                <a:latin typeface="Consolas"/>
              </a:rPr>
              <a:t>lambdaFun</a:t>
            </a:r>
            <a:r>
              <a:rPr lang="en-US" sz="1800" dirty="0">
                <a:solidFill>
                  <a:srgbClr val="000000"/>
                </a:solidFill>
                <a:latin typeface="Consolas"/>
              </a:rPr>
              <a:t>= ()</a:t>
            </a:r>
            <a:r>
              <a:rPr lang="en-US" sz="1800" dirty="0">
                <a:solidFill>
                  <a:srgbClr val="0000FF"/>
                </a:solidFill>
                <a:latin typeface="Consolas"/>
              </a:rPr>
              <a:t>-&gt;</a:t>
            </a:r>
            <a:r>
              <a:rPr lang="en-US" sz="1800" dirty="0">
                <a:solidFill>
                  <a:srgbClr val="000000"/>
                </a:solidFill>
                <a:latin typeface="Consolas"/>
              </a:rPr>
              <a:t> </a:t>
            </a:r>
            <a:r>
              <a:rPr lang="en-US" sz="1800" dirty="0" err="1">
                <a:solidFill>
                  <a:srgbClr val="000000"/>
                </a:solidFill>
                <a:latin typeface="Consolas"/>
              </a:rPr>
              <a:t>var</a:t>
            </a:r>
            <a:r>
              <a:rPr lang="en-US" sz="1800" dirty="0">
                <a:solidFill>
                  <a:srgbClr val="000000"/>
                </a:solidFill>
                <a:latin typeface="Consolas"/>
              </a:rPr>
              <a:t>;</a:t>
            </a:r>
          </a:p>
          <a:p>
            <a:pPr marL="457200" indent="-457200">
              <a:buFont typeface="+mj-lt"/>
              <a:buAutoNum type="arabicPeriod"/>
            </a:pPr>
            <a:r>
              <a:rPr lang="en-US" sz="1800" dirty="0" err="1">
                <a:solidFill>
                  <a:srgbClr val="000000"/>
                </a:solidFill>
                <a:latin typeface="Consolas"/>
              </a:rPr>
              <a:t>var</a:t>
            </a:r>
            <a:r>
              <a:rPr lang="en-US" sz="1800" dirty="0">
                <a:solidFill>
                  <a:srgbClr val="000000"/>
                </a:solidFill>
                <a:latin typeface="Consolas"/>
              </a:rPr>
              <a:t>++;</a:t>
            </a:r>
          </a:p>
          <a:p>
            <a:pPr marL="457200" indent="-457200">
              <a:buFont typeface="+mj-lt"/>
              <a:buAutoNum type="arabicPeriod"/>
            </a:pPr>
            <a:r>
              <a:rPr lang="en-US" sz="1800" dirty="0" err="1">
                <a:solidFill>
                  <a:srgbClr val="000000"/>
                </a:solidFill>
                <a:latin typeface="Consolas"/>
              </a:rPr>
              <a:t>System.out.println</a:t>
            </a:r>
            <a:r>
              <a:rPr lang="en-US" sz="1800" dirty="0">
                <a:solidFill>
                  <a:srgbClr val="000000"/>
                </a:solidFill>
                <a:latin typeface="Consolas"/>
              </a:rPr>
              <a:t>(</a:t>
            </a:r>
            <a:r>
              <a:rPr lang="en-US" sz="1800" dirty="0" err="1">
                <a:solidFill>
                  <a:srgbClr val="000000"/>
                </a:solidFill>
                <a:latin typeface="Consolas"/>
              </a:rPr>
              <a:t>lambdaFun.get</a:t>
            </a:r>
            <a:r>
              <a:rPr lang="en-US" sz="1800" dirty="0">
                <a:solidFill>
                  <a:srgbClr val="000000"/>
                </a:solidFill>
                <a:latin typeface="Consolas"/>
              </a:rPr>
              <a:t>());</a:t>
            </a:r>
          </a:p>
          <a:p>
            <a:pPr marL="457200" indent="-457200">
              <a:buFont typeface="+mj-lt"/>
              <a:buAutoNum type="arabicPeriod"/>
            </a:pPr>
            <a:r>
              <a:rPr lang="en-US" sz="1800" dirty="0" smtClean="0">
                <a:solidFill>
                  <a:srgbClr val="000000"/>
                </a:solidFill>
                <a:latin typeface="Consolas"/>
              </a:rPr>
              <a:t>}</a:t>
            </a:r>
            <a:endParaRPr lang="es-ES" sz="1800" dirty="0"/>
          </a:p>
          <a:p>
            <a:pPr marL="0" indent="0">
              <a:buNone/>
            </a:pPr>
            <a:endParaRPr lang="es-ES" sz="1800" dirty="0" smtClean="0">
              <a:solidFill>
                <a:srgbClr val="000000"/>
              </a:solidFill>
              <a:latin typeface="Consolas"/>
            </a:endParaRPr>
          </a:p>
          <a:p>
            <a:pPr marL="0" indent="0">
              <a:buNone/>
            </a:pPr>
            <a:r>
              <a:rPr lang="es-ES" sz="1800" dirty="0" smtClean="0">
                <a:solidFill>
                  <a:srgbClr val="000000"/>
                </a:solidFill>
                <a:latin typeface="Consolas"/>
              </a:rPr>
              <a:t>En este caso </a:t>
            </a:r>
            <a:r>
              <a:rPr lang="es-ES" sz="1800" dirty="0" err="1" smtClean="0">
                <a:solidFill>
                  <a:srgbClr val="000000"/>
                </a:solidFill>
                <a:latin typeface="Consolas"/>
              </a:rPr>
              <a:t>var</a:t>
            </a:r>
            <a:r>
              <a:rPr lang="es-ES" sz="1800" dirty="0" smtClean="0">
                <a:solidFill>
                  <a:srgbClr val="000000"/>
                </a:solidFill>
                <a:latin typeface="Consolas"/>
              </a:rPr>
              <a:t> no es una variable final ya que su valor ha ido modificado por tanto este código da error de compilación</a:t>
            </a:r>
            <a:endParaRPr lang="en-US" sz="1800" dirty="0">
              <a:solidFill>
                <a:srgbClr val="000000"/>
              </a:solidFill>
              <a:latin typeface="Consolas"/>
            </a:endParaRPr>
          </a:p>
        </p:txBody>
      </p:sp>
    </p:spTree>
    <p:extLst>
      <p:ext uri="{BB962C8B-B14F-4D97-AF65-F5344CB8AC3E}">
        <p14:creationId xmlns:p14="http://schemas.microsoft.com/office/powerpoint/2010/main" val="49301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8650" y="637310"/>
            <a:ext cx="7886700" cy="540327"/>
          </a:xfrm>
        </p:spPr>
        <p:txBody>
          <a:bodyPr>
            <a:normAutofit lnSpcReduction="10000"/>
          </a:bodyPr>
          <a:lstStyle/>
          <a:p>
            <a:pPr marL="0" indent="0">
              <a:buNone/>
            </a:pPr>
            <a:r>
              <a:rPr lang="es-ES" dirty="0" smtClean="0"/>
              <a:t>Veamos un ejemplo que si contiene clausura:</a:t>
            </a:r>
            <a:endParaRPr lang="es-ES" dirty="0"/>
          </a:p>
        </p:txBody>
      </p:sp>
      <p:sp>
        <p:nvSpPr>
          <p:cNvPr id="6" name="CuadroTexto 5"/>
          <p:cNvSpPr txBox="1"/>
          <p:nvPr/>
        </p:nvSpPr>
        <p:spPr>
          <a:xfrm>
            <a:off x="628649" y="5392671"/>
            <a:ext cx="3912177" cy="954107"/>
          </a:xfrm>
          <a:prstGeom prst="rect">
            <a:avLst/>
          </a:prstGeom>
          <a:noFill/>
        </p:spPr>
        <p:txBody>
          <a:bodyPr wrap="square" rtlCol="0">
            <a:spAutoFit/>
          </a:bodyPr>
          <a:lstStyle/>
          <a:p>
            <a:r>
              <a:rPr lang="es-ES" sz="2800" dirty="0" smtClean="0">
                <a:latin typeface="Calibri" panose="020F0502020204030204" pitchFamily="34" charset="0"/>
                <a:cs typeface="Calibri" panose="020F0502020204030204" pitchFamily="34" charset="0"/>
              </a:rPr>
              <a:t>¿Qué imprime este código?</a:t>
            </a:r>
            <a:endParaRPr lang="es-ES" sz="2800" dirty="0">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 y="1177636"/>
            <a:ext cx="6236345" cy="4197928"/>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260" y="3412206"/>
            <a:ext cx="1556090" cy="3251831"/>
          </a:xfrm>
          <a:prstGeom prst="rect">
            <a:avLst/>
          </a:prstGeom>
        </p:spPr>
      </p:pic>
    </p:spTree>
    <p:extLst>
      <p:ext uri="{BB962C8B-B14F-4D97-AF65-F5344CB8AC3E}">
        <p14:creationId xmlns:p14="http://schemas.microsoft.com/office/powerpoint/2010/main" val="369484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7000" y="476672"/>
            <a:ext cx="7886700" cy="565351"/>
          </a:xfrm>
        </p:spPr>
        <p:txBody>
          <a:bodyPr>
            <a:normAutofit lnSpcReduction="10000"/>
          </a:bodyPr>
          <a:lstStyle/>
          <a:p>
            <a:pPr marL="0" indent="0">
              <a:buNone/>
            </a:pPr>
            <a:r>
              <a:rPr lang="es-ES" dirty="0" smtClean="0">
                <a:latin typeface="Calibri" panose="020F0502020204030204" pitchFamily="34" charset="0"/>
              </a:rPr>
              <a:t>Veamos el código </a:t>
            </a:r>
            <a:r>
              <a:rPr lang="es-ES" dirty="0" err="1" smtClean="0">
                <a:latin typeface="Calibri" panose="020F0502020204030204" pitchFamily="34" charset="0"/>
              </a:rPr>
              <a:t>iL</a:t>
            </a:r>
            <a:r>
              <a:rPr lang="es-ES" dirty="0" smtClean="0">
                <a:latin typeface="Calibri" panose="020F0502020204030204" pitchFamily="34" charset="0"/>
              </a:rPr>
              <a:t>:</a:t>
            </a:r>
            <a:endParaRPr lang="es-ES" dirty="0">
              <a:latin typeface="Calibri" panose="020F050202020403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08553"/>
            <a:ext cx="8956343" cy="3348639"/>
          </a:xfrm>
          <a:prstGeom prst="rect">
            <a:avLst/>
          </a:prstGeom>
        </p:spPr>
      </p:pic>
    </p:spTree>
    <p:extLst>
      <p:ext uri="{BB962C8B-B14F-4D97-AF65-F5344CB8AC3E}">
        <p14:creationId xmlns:p14="http://schemas.microsoft.com/office/powerpoint/2010/main" val="176886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8650" y="595746"/>
            <a:ext cx="7886700" cy="3117273"/>
          </a:xfrm>
        </p:spPr>
        <p:txBody>
          <a:bodyPr>
            <a:normAutofit fontScale="85000" lnSpcReduction="20000"/>
          </a:bodyPr>
          <a:lstStyle/>
          <a:p>
            <a:pPr marL="0" indent="0">
              <a:buNone/>
            </a:pPr>
            <a:r>
              <a:rPr lang="es-ES" dirty="0" smtClean="0"/>
              <a:t>Contrario a lo esperado, el valor de x es el mismo en todas las funciones del array.</a:t>
            </a:r>
          </a:p>
          <a:p>
            <a:pPr marL="0" indent="0">
              <a:buNone/>
            </a:pPr>
            <a:r>
              <a:rPr lang="es-ES" dirty="0" smtClean="0"/>
              <a:t>Esto se debe a la forma en la que C# implementa la clausura: genera una clase nueva con la expresión lambda y el entero x POR REFERENCIA.</a:t>
            </a:r>
          </a:p>
          <a:p>
            <a:pPr marL="0" indent="0">
              <a:buNone/>
            </a:pPr>
            <a:r>
              <a:rPr lang="es-ES" dirty="0" smtClean="0"/>
              <a:t> Al ser copiado por referencia, si el valor se modifica en el scope de la expresión lambda el cambio se verá desde afuera. Ejemplo:</a:t>
            </a:r>
            <a:endParaRPr lang="es-E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147" y="3782291"/>
            <a:ext cx="4455285" cy="2299854"/>
          </a:xfrm>
          <a:prstGeom prst="rect">
            <a:avLst/>
          </a:prstGeom>
        </p:spPr>
      </p:pic>
    </p:spTree>
    <p:extLst>
      <p:ext uri="{BB962C8B-B14F-4D97-AF65-F5344CB8AC3E}">
        <p14:creationId xmlns:p14="http://schemas.microsoft.com/office/powerpoint/2010/main" val="2224828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72787" y="412462"/>
            <a:ext cx="7886700" cy="543503"/>
          </a:xfrm>
        </p:spPr>
        <p:txBody>
          <a:bodyPr>
            <a:normAutofit fontScale="92500" lnSpcReduction="10000"/>
          </a:bodyPr>
          <a:lstStyle/>
          <a:p>
            <a:pPr marL="0" indent="0">
              <a:buNone/>
            </a:pPr>
            <a:r>
              <a:rPr lang="es-ES" dirty="0" smtClean="0"/>
              <a:t>Veamos otro ejemplo de un código con clausura: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260" y="955964"/>
            <a:ext cx="4239030" cy="3962408"/>
          </a:xfrm>
          <a:prstGeom prst="rect">
            <a:avLst/>
          </a:prstGeom>
        </p:spPr>
      </p:pic>
      <p:sp>
        <p:nvSpPr>
          <p:cNvPr id="5" name="CuadroTexto 4"/>
          <p:cNvSpPr txBox="1"/>
          <p:nvPr/>
        </p:nvSpPr>
        <p:spPr>
          <a:xfrm>
            <a:off x="804835" y="5013176"/>
            <a:ext cx="7554652" cy="1815882"/>
          </a:xfrm>
          <a:prstGeom prst="rect">
            <a:avLst/>
          </a:prstGeom>
          <a:noFill/>
        </p:spPr>
        <p:txBody>
          <a:bodyPr wrap="square" rtlCol="0">
            <a:spAutoFit/>
          </a:bodyPr>
          <a:lstStyle/>
          <a:p>
            <a:r>
              <a:rPr lang="es-ES" sz="2800" dirty="0" smtClean="0">
                <a:latin typeface="Calibri" panose="020F0502020204030204" pitchFamily="34" charset="0"/>
                <a:cs typeface="Calibri" panose="020F0502020204030204" pitchFamily="34" charset="0"/>
              </a:rPr>
              <a:t>Este ejemplo produce una excepción porque el valor de i cambia en cada iteración hasta llegar a 4 y ese es el valor que se queda en las referencias de la lista. </a:t>
            </a:r>
            <a:endParaRPr lang="es-E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9246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304800"/>
            <a:ext cx="7772400" cy="1470025"/>
          </a:xfrm>
        </p:spPr>
        <p:txBody>
          <a:bodyPr>
            <a:normAutofit/>
          </a:bodyPr>
          <a:lstStyle/>
          <a:p>
            <a:r>
              <a:rPr lang="es-ES" dirty="0" smtClean="0"/>
              <a:t>¿Cuál es la sintaxis de las expresiones lambda en C++?</a:t>
            </a:r>
            <a:endParaRPr lang="en-US" dirty="0"/>
          </a:p>
        </p:txBody>
      </p:sp>
      <p:sp>
        <p:nvSpPr>
          <p:cNvPr id="8" name="7 Rectángulo"/>
          <p:cNvSpPr/>
          <p:nvPr/>
        </p:nvSpPr>
        <p:spPr>
          <a:xfrm>
            <a:off x="457200" y="2057400"/>
            <a:ext cx="8305800" cy="1938992"/>
          </a:xfrm>
          <a:prstGeom prst="rect">
            <a:avLst/>
          </a:prstGeom>
          <a:solidFill>
            <a:schemeClr val="bg1">
              <a:lumMod val="95000"/>
            </a:schemeClr>
          </a:solidFill>
          <a:ln>
            <a:solidFill>
              <a:schemeClr val="tx1"/>
            </a:solidFill>
          </a:ln>
        </p:spPr>
        <p:txBody>
          <a:bodyPr wrap="square">
            <a:spAutoFit/>
          </a:bodyPr>
          <a:lstStyle/>
          <a:p>
            <a:r>
              <a:rPr lang="en-US" sz="2000" dirty="0" smtClean="0">
                <a:solidFill>
                  <a:srgbClr val="008000"/>
                </a:solidFill>
                <a:effectLst/>
                <a:latin typeface="Consolas"/>
                <a:ea typeface="Times New Roman"/>
                <a:cs typeface="Times New Roman"/>
              </a:rPr>
              <a:t>// </a:t>
            </a:r>
            <a:r>
              <a:rPr lang="en-US" sz="2000" dirty="0" err="1" smtClean="0">
                <a:solidFill>
                  <a:srgbClr val="008000"/>
                </a:solidFill>
                <a:effectLst/>
                <a:latin typeface="Consolas"/>
                <a:ea typeface="Times New Roman"/>
                <a:cs typeface="Times New Roman"/>
              </a:rPr>
              <a:t>Expresion</a:t>
            </a:r>
            <a:r>
              <a:rPr lang="en-US" sz="2000" dirty="0" smtClean="0">
                <a:solidFill>
                  <a:srgbClr val="008000"/>
                </a:solidFill>
                <a:effectLst/>
                <a:latin typeface="Consolas"/>
                <a:ea typeface="Times New Roman"/>
                <a:cs typeface="Times New Roman"/>
              </a:rPr>
              <a:t> lambda</a:t>
            </a:r>
            <a:endParaRPr lang="en-US" sz="2400" dirty="0">
              <a:ea typeface="Calibri"/>
              <a:cs typeface="Times New Roman"/>
            </a:endParaRPr>
          </a:p>
          <a:p>
            <a:r>
              <a:rPr lang="en-US" sz="2000" dirty="0" smtClean="0">
                <a:solidFill>
                  <a:srgbClr val="000000"/>
                </a:solidFill>
                <a:effectLst/>
                <a:latin typeface="Consolas"/>
                <a:ea typeface="Times New Roman"/>
                <a:cs typeface="Times New Roman"/>
              </a:rPr>
              <a:t> </a:t>
            </a:r>
            <a:endParaRPr lang="en-US" sz="2400" dirty="0">
              <a:ea typeface="Calibri"/>
              <a:cs typeface="Times New Roman"/>
            </a:endParaRPr>
          </a:p>
          <a:p>
            <a:r>
              <a:rPr lang="en-US" sz="2000" dirty="0" smtClean="0">
                <a:solidFill>
                  <a:srgbClr val="0000FF"/>
                </a:solidFill>
                <a:effectLst/>
                <a:latin typeface="Consolas"/>
                <a:ea typeface="Times New Roman"/>
                <a:cs typeface="Times New Roman"/>
              </a:rPr>
              <a:t>auto</a:t>
            </a:r>
            <a:r>
              <a:rPr lang="en-US" sz="2000" dirty="0" smtClean="0">
                <a:solidFill>
                  <a:srgbClr val="000000"/>
                </a:solidFill>
                <a:effectLst/>
                <a:latin typeface="Consolas"/>
                <a:ea typeface="Times New Roman"/>
                <a:cs typeface="Times New Roman"/>
              </a:rPr>
              <a:t> </a:t>
            </a:r>
            <a:r>
              <a:rPr lang="en-US" sz="2000" dirty="0" err="1" smtClean="0">
                <a:solidFill>
                  <a:srgbClr val="000000"/>
                </a:solidFill>
                <a:effectLst/>
                <a:latin typeface="Consolas"/>
                <a:ea typeface="Times New Roman"/>
                <a:cs typeface="Times New Roman"/>
              </a:rPr>
              <a:t>func</a:t>
            </a:r>
            <a:r>
              <a:rPr lang="en-US" sz="2000" dirty="0" smtClean="0">
                <a:solidFill>
                  <a:srgbClr val="000000"/>
                </a:solidFill>
                <a:effectLst/>
                <a:latin typeface="Consolas"/>
                <a:ea typeface="Times New Roman"/>
                <a:cs typeface="Times New Roman"/>
              </a:rPr>
              <a:t> = []()</a:t>
            </a:r>
            <a:r>
              <a:rPr lang="en-US" sz="2000" dirty="0" smtClean="0">
                <a:solidFill>
                  <a:srgbClr val="0000FF"/>
                </a:solidFill>
                <a:effectLst/>
                <a:latin typeface="Consolas"/>
                <a:ea typeface="Times New Roman"/>
                <a:cs typeface="Times New Roman"/>
              </a:rPr>
              <a:t>mutable</a:t>
            </a:r>
            <a:r>
              <a:rPr lang="en-US" sz="2000" dirty="0" smtClean="0">
                <a:solidFill>
                  <a:srgbClr val="000000"/>
                </a:solidFill>
                <a:effectLst/>
                <a:latin typeface="Consolas"/>
                <a:ea typeface="Times New Roman"/>
                <a:cs typeface="Times New Roman"/>
              </a:rPr>
              <a:t> </a:t>
            </a:r>
            <a:r>
              <a:rPr lang="en-US" sz="2000" dirty="0" smtClean="0">
                <a:solidFill>
                  <a:srgbClr val="0000FF"/>
                </a:solidFill>
                <a:effectLst/>
                <a:latin typeface="Consolas"/>
                <a:ea typeface="Times New Roman"/>
                <a:cs typeface="Times New Roman"/>
              </a:rPr>
              <a:t>throw</a:t>
            </a:r>
            <a:r>
              <a:rPr lang="en-US" sz="2000" dirty="0" smtClean="0">
                <a:solidFill>
                  <a:srgbClr val="000000"/>
                </a:solidFill>
                <a:effectLst/>
                <a:latin typeface="Consolas"/>
                <a:ea typeface="Times New Roman"/>
                <a:cs typeface="Times New Roman"/>
              </a:rPr>
              <a:t>() -&gt; </a:t>
            </a:r>
            <a:r>
              <a:rPr lang="en-US" sz="2000" dirty="0" err="1" smtClean="0">
                <a:solidFill>
                  <a:srgbClr val="0000FF"/>
                </a:solidFill>
                <a:effectLst/>
                <a:latin typeface="Consolas"/>
                <a:ea typeface="Times New Roman"/>
                <a:cs typeface="Times New Roman"/>
              </a:rPr>
              <a:t>return_type</a:t>
            </a:r>
            <a:endParaRPr lang="en-US" sz="2400" dirty="0">
              <a:ea typeface="Calibri"/>
              <a:cs typeface="Times New Roman"/>
            </a:endParaRPr>
          </a:p>
          <a:p>
            <a:r>
              <a:rPr lang="en-US" sz="2000" dirty="0" smtClean="0">
                <a:solidFill>
                  <a:srgbClr val="000000"/>
                </a:solidFill>
                <a:effectLst/>
                <a:latin typeface="Consolas"/>
                <a:ea typeface="Times New Roman"/>
                <a:cs typeface="Times New Roman"/>
              </a:rPr>
              <a:t>{</a:t>
            </a:r>
            <a:endParaRPr lang="en-US" sz="2400" dirty="0">
              <a:ea typeface="Calibri"/>
              <a:cs typeface="Times New Roman"/>
            </a:endParaRPr>
          </a:p>
          <a:p>
            <a:r>
              <a:rPr lang="en-US" sz="2000" dirty="0" smtClean="0">
                <a:solidFill>
                  <a:srgbClr val="000000"/>
                </a:solidFill>
                <a:effectLst/>
                <a:latin typeface="Consolas"/>
                <a:ea typeface="Times New Roman"/>
                <a:cs typeface="Times New Roman"/>
              </a:rPr>
              <a:t>    </a:t>
            </a:r>
            <a:r>
              <a:rPr lang="en-US" sz="2000" dirty="0" smtClean="0">
                <a:solidFill>
                  <a:srgbClr val="008000"/>
                </a:solidFill>
                <a:effectLst/>
                <a:latin typeface="Consolas"/>
                <a:ea typeface="Times New Roman"/>
                <a:cs typeface="Times New Roman"/>
              </a:rPr>
              <a:t>// </a:t>
            </a:r>
            <a:r>
              <a:rPr lang="en-US" sz="2000" dirty="0" err="1" smtClean="0">
                <a:solidFill>
                  <a:srgbClr val="008000"/>
                </a:solidFill>
                <a:effectLst/>
                <a:latin typeface="Consolas"/>
                <a:ea typeface="Times New Roman"/>
                <a:cs typeface="Times New Roman"/>
              </a:rPr>
              <a:t>func</a:t>
            </a:r>
            <a:r>
              <a:rPr lang="en-US" sz="2000" dirty="0" smtClean="0">
                <a:solidFill>
                  <a:srgbClr val="008000"/>
                </a:solidFill>
                <a:effectLst/>
                <a:latin typeface="Consolas"/>
                <a:ea typeface="Times New Roman"/>
                <a:cs typeface="Times New Roman"/>
              </a:rPr>
              <a:t> body</a:t>
            </a:r>
            <a:endParaRPr lang="en-US" sz="2400" dirty="0">
              <a:ea typeface="Calibri"/>
              <a:cs typeface="Times New Roman"/>
            </a:endParaRPr>
          </a:p>
          <a:p>
            <a:r>
              <a:rPr lang="en-US" sz="2000" dirty="0" smtClean="0">
                <a:solidFill>
                  <a:srgbClr val="000000"/>
                </a:solidFill>
                <a:effectLst/>
                <a:latin typeface="Consolas"/>
                <a:ea typeface="Times New Roman"/>
                <a:cs typeface="Times New Roman"/>
              </a:rPr>
              <a:t>};</a:t>
            </a:r>
            <a:endParaRPr lang="en-US" sz="2400" dirty="0">
              <a:ea typeface="Calibri"/>
              <a:cs typeface="Times New Roman"/>
            </a:endParaRPr>
          </a:p>
        </p:txBody>
      </p:sp>
      <p:sp>
        <p:nvSpPr>
          <p:cNvPr id="9" name="8 CuadroTexto"/>
          <p:cNvSpPr txBox="1"/>
          <p:nvPr/>
        </p:nvSpPr>
        <p:spPr>
          <a:xfrm>
            <a:off x="457200" y="4191000"/>
            <a:ext cx="8305800" cy="1938992"/>
          </a:xfrm>
          <a:prstGeom prst="rect">
            <a:avLst/>
          </a:prstGeom>
          <a:noFill/>
        </p:spPr>
        <p:txBody>
          <a:bodyPr wrap="square" rtlCol="0">
            <a:spAutoFit/>
          </a:bodyPr>
          <a:lstStyle/>
          <a:p>
            <a:pPr marL="457200" indent="-457200">
              <a:buFont typeface="+mj-lt"/>
              <a:buAutoNum type="arabicPeriod"/>
            </a:pPr>
            <a:r>
              <a:rPr lang="en-US" sz="2000" dirty="0" smtClean="0">
                <a:solidFill>
                  <a:srgbClr val="000000"/>
                </a:solidFill>
                <a:latin typeface="Consolas"/>
                <a:ea typeface="Times New Roman"/>
                <a:cs typeface="Times New Roman"/>
              </a:rPr>
              <a:t>[] </a:t>
            </a:r>
            <a:r>
              <a:rPr lang="en-US" sz="2000" b="1" i="1" dirty="0" smtClean="0"/>
              <a:t>capture clause </a:t>
            </a:r>
            <a:endParaRPr lang="en-US" sz="2000" dirty="0" smtClean="0"/>
          </a:p>
          <a:p>
            <a:pPr marL="457200" indent="-457200">
              <a:buFont typeface="+mj-lt"/>
              <a:buAutoNum type="arabicPeriod"/>
            </a:pPr>
            <a:r>
              <a:rPr lang="en-US" sz="2000" dirty="0" smtClean="0">
                <a:solidFill>
                  <a:srgbClr val="000000"/>
                </a:solidFill>
                <a:effectLst/>
                <a:latin typeface="Consolas"/>
                <a:ea typeface="Times New Roman"/>
                <a:cs typeface="Times New Roman"/>
              </a:rPr>
              <a:t>() </a:t>
            </a:r>
            <a:r>
              <a:rPr lang="en-US" sz="2000" b="1" i="1" dirty="0" smtClean="0"/>
              <a:t>parameter list </a:t>
            </a:r>
            <a:r>
              <a:rPr lang="en-US" sz="2000" dirty="0"/>
              <a:t>(</a:t>
            </a:r>
            <a:r>
              <a:rPr lang="en-US" sz="2000" dirty="0" err="1"/>
              <a:t>opcional</a:t>
            </a:r>
            <a:r>
              <a:rPr lang="en-US" sz="2000" dirty="0"/>
              <a:t> </a:t>
            </a:r>
            <a:r>
              <a:rPr lang="en-US" sz="2000" dirty="0" err="1"/>
              <a:t>si</a:t>
            </a:r>
            <a:r>
              <a:rPr lang="en-US" sz="2000" dirty="0"/>
              <a:t> no se pone </a:t>
            </a:r>
            <a:r>
              <a:rPr lang="en-US" sz="2000" b="1" i="1" dirty="0"/>
              <a:t>mutable </a:t>
            </a:r>
            <a:r>
              <a:rPr lang="en-US" sz="2000" dirty="0"/>
              <a:t> o </a:t>
            </a:r>
            <a:r>
              <a:rPr lang="en-US" sz="2000" b="1" i="1" dirty="0"/>
              <a:t>throw</a:t>
            </a:r>
            <a:r>
              <a:rPr lang="en-US" sz="2000" dirty="0" smtClean="0"/>
              <a:t>)</a:t>
            </a:r>
          </a:p>
          <a:p>
            <a:pPr marL="457200" indent="-457200">
              <a:buFont typeface="+mj-lt"/>
              <a:buAutoNum type="arabicPeriod"/>
            </a:pPr>
            <a:r>
              <a:rPr lang="en-US" sz="2000" b="1" dirty="0" smtClean="0"/>
              <a:t> </a:t>
            </a:r>
            <a:r>
              <a:rPr lang="en-US" sz="2000" dirty="0" smtClean="0">
                <a:solidFill>
                  <a:srgbClr val="0000FF"/>
                </a:solidFill>
                <a:latin typeface="Consolas"/>
                <a:ea typeface="Times New Roman"/>
                <a:cs typeface="Times New Roman"/>
              </a:rPr>
              <a:t>mutable</a:t>
            </a:r>
            <a:r>
              <a:rPr lang="en-US" sz="2000" b="1" dirty="0" smtClean="0"/>
              <a:t> </a:t>
            </a:r>
            <a:r>
              <a:rPr lang="en-US" sz="2000" b="1" i="1" dirty="0" err="1" smtClean="0"/>
              <a:t>mutable</a:t>
            </a:r>
            <a:r>
              <a:rPr lang="en-US" sz="2000" b="1" i="1" dirty="0" smtClean="0"/>
              <a:t> specification </a:t>
            </a:r>
            <a:r>
              <a:rPr lang="en-US" sz="2000" dirty="0" smtClean="0"/>
              <a:t>(</a:t>
            </a:r>
            <a:r>
              <a:rPr lang="en-US" sz="2000" dirty="0" err="1" smtClean="0"/>
              <a:t>opcional</a:t>
            </a:r>
            <a:r>
              <a:rPr lang="en-US" sz="2000" dirty="0" smtClean="0"/>
              <a:t>)</a:t>
            </a:r>
            <a:endParaRPr lang="en-US" sz="2000" b="1" i="1" dirty="0" smtClean="0"/>
          </a:p>
          <a:p>
            <a:pPr marL="457200" indent="-457200">
              <a:buFont typeface="+mj-lt"/>
              <a:buAutoNum type="arabicPeriod"/>
            </a:pPr>
            <a:r>
              <a:rPr lang="en-US" sz="2000" b="1" dirty="0" smtClean="0"/>
              <a:t> </a:t>
            </a:r>
            <a:r>
              <a:rPr lang="en-US" sz="2000" dirty="0" smtClean="0">
                <a:solidFill>
                  <a:srgbClr val="0000FF"/>
                </a:solidFill>
                <a:effectLst/>
                <a:latin typeface="Consolas"/>
                <a:ea typeface="Times New Roman"/>
                <a:cs typeface="Times New Roman"/>
              </a:rPr>
              <a:t>throw</a:t>
            </a:r>
            <a:r>
              <a:rPr lang="en-US" sz="2000" dirty="0" smtClean="0">
                <a:solidFill>
                  <a:srgbClr val="000000"/>
                </a:solidFill>
                <a:effectLst/>
                <a:latin typeface="Consolas"/>
                <a:ea typeface="Times New Roman"/>
                <a:cs typeface="Times New Roman"/>
              </a:rPr>
              <a:t>()</a:t>
            </a:r>
            <a:r>
              <a:rPr lang="en-US" sz="2000" b="1" dirty="0" smtClean="0"/>
              <a:t> </a:t>
            </a:r>
            <a:r>
              <a:rPr lang="en-US" sz="2000" b="1" i="1" dirty="0" smtClean="0"/>
              <a:t>exception specification </a:t>
            </a:r>
            <a:r>
              <a:rPr lang="en-US" sz="2000" dirty="0" smtClean="0"/>
              <a:t>(</a:t>
            </a:r>
            <a:r>
              <a:rPr lang="en-US" sz="2000" dirty="0" err="1" smtClean="0"/>
              <a:t>opcional</a:t>
            </a:r>
            <a:r>
              <a:rPr lang="en-US" sz="2000" dirty="0" smtClean="0"/>
              <a:t>)</a:t>
            </a:r>
            <a:endParaRPr lang="en-US" sz="2000" b="1" i="1" dirty="0" smtClean="0"/>
          </a:p>
          <a:p>
            <a:pPr marL="457200" indent="-457200">
              <a:buFont typeface="+mj-lt"/>
              <a:buAutoNum type="arabicPeriod"/>
            </a:pPr>
            <a:r>
              <a:rPr lang="en-US" sz="2000" b="1" dirty="0" smtClean="0"/>
              <a:t> </a:t>
            </a:r>
            <a:r>
              <a:rPr lang="en-US" sz="2000" dirty="0" smtClean="0">
                <a:solidFill>
                  <a:srgbClr val="000000"/>
                </a:solidFill>
                <a:effectLst/>
                <a:latin typeface="Consolas"/>
                <a:ea typeface="Times New Roman"/>
                <a:cs typeface="Times New Roman"/>
              </a:rPr>
              <a:t>-&gt; </a:t>
            </a:r>
            <a:r>
              <a:rPr lang="en-US" sz="2000" dirty="0" err="1">
                <a:solidFill>
                  <a:srgbClr val="0000FF"/>
                </a:solidFill>
                <a:latin typeface="Consolas"/>
                <a:ea typeface="Times New Roman"/>
                <a:cs typeface="Times New Roman"/>
              </a:rPr>
              <a:t>return_type</a:t>
            </a:r>
            <a:r>
              <a:rPr lang="en-US" sz="2000" dirty="0">
                <a:solidFill>
                  <a:srgbClr val="0000FF"/>
                </a:solidFill>
                <a:latin typeface="Consolas"/>
                <a:ea typeface="Times New Roman"/>
                <a:cs typeface="Times New Roman"/>
              </a:rPr>
              <a:t> </a:t>
            </a:r>
            <a:r>
              <a:rPr lang="en-US" sz="2000" b="1" i="1" dirty="0" smtClean="0"/>
              <a:t>trailing return </a:t>
            </a:r>
            <a:r>
              <a:rPr lang="en-US" sz="2000" dirty="0" smtClean="0"/>
              <a:t>(</a:t>
            </a:r>
            <a:r>
              <a:rPr lang="en-US" sz="2000" dirty="0" err="1" smtClean="0"/>
              <a:t>opcional</a:t>
            </a:r>
            <a:r>
              <a:rPr lang="en-US" sz="2000" dirty="0" smtClean="0"/>
              <a:t>)</a:t>
            </a:r>
            <a:endParaRPr lang="en-US" sz="2000" b="1" i="1" dirty="0" smtClean="0"/>
          </a:p>
          <a:p>
            <a:pPr marL="457200" indent="-457200">
              <a:buFont typeface="+mj-lt"/>
              <a:buAutoNum type="arabicPeriod"/>
            </a:pPr>
            <a:r>
              <a:rPr lang="en-US" sz="2000" b="1" dirty="0" smtClean="0"/>
              <a:t> </a:t>
            </a:r>
            <a:r>
              <a:rPr lang="en-US" sz="2000" dirty="0" smtClean="0">
                <a:solidFill>
                  <a:srgbClr val="000000"/>
                </a:solidFill>
                <a:effectLst/>
                <a:latin typeface="Consolas"/>
                <a:ea typeface="Times New Roman"/>
                <a:cs typeface="Times New Roman"/>
              </a:rPr>
              <a:t>{};</a:t>
            </a:r>
            <a:r>
              <a:rPr lang="en-US" sz="2000" b="1" dirty="0" smtClean="0"/>
              <a:t>  </a:t>
            </a:r>
            <a:r>
              <a:rPr lang="en-US" sz="2000" b="1" i="1" dirty="0" smtClean="0"/>
              <a:t>Body </a:t>
            </a:r>
          </a:p>
        </p:txBody>
      </p:sp>
    </p:spTree>
    <p:extLst>
      <p:ext uri="{BB962C8B-B14F-4D97-AF65-F5344CB8AC3E}">
        <p14:creationId xmlns:p14="http://schemas.microsoft.com/office/powerpoint/2010/main" val="3770040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685800" y="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a:t>
            </a:r>
            <a:r>
              <a:rPr lang="es-ES" dirty="0" err="1" smtClean="0"/>
              <a:t>Cúal</a:t>
            </a:r>
            <a:r>
              <a:rPr lang="es-ES" dirty="0" smtClean="0"/>
              <a:t> es la sintaxis de las expresiones lambda en C++?</a:t>
            </a:r>
            <a:endParaRPr lang="en-US" dirty="0"/>
          </a:p>
        </p:txBody>
      </p:sp>
      <p:sp>
        <p:nvSpPr>
          <p:cNvPr id="5" name="4 CuadroTexto"/>
          <p:cNvSpPr txBox="1"/>
          <p:nvPr/>
        </p:nvSpPr>
        <p:spPr>
          <a:xfrm>
            <a:off x="381000" y="1434338"/>
            <a:ext cx="8610600" cy="2862322"/>
          </a:xfrm>
          <a:prstGeom prst="rect">
            <a:avLst/>
          </a:prstGeom>
          <a:noFill/>
        </p:spPr>
        <p:txBody>
          <a:bodyPr wrap="square" rtlCol="0">
            <a:spAutoFit/>
          </a:bodyPr>
          <a:lstStyle/>
          <a:p>
            <a:pPr marL="457200" indent="-457200">
              <a:buAutoNum type="arabicPeriod"/>
            </a:pPr>
            <a:r>
              <a:rPr lang="en-US" sz="2000" dirty="0" smtClean="0">
                <a:solidFill>
                  <a:srgbClr val="000000"/>
                </a:solidFill>
                <a:latin typeface="Consolas"/>
                <a:ea typeface="Times New Roman"/>
                <a:cs typeface="Times New Roman"/>
              </a:rPr>
              <a:t>[] </a:t>
            </a:r>
            <a:r>
              <a:rPr lang="en-US" sz="2000" b="1" i="1" dirty="0" smtClean="0"/>
              <a:t>capture clause</a:t>
            </a:r>
          </a:p>
          <a:p>
            <a:endParaRPr lang="en-US" sz="2000" b="1" i="1" dirty="0"/>
          </a:p>
          <a:p>
            <a:r>
              <a:rPr lang="en-US" sz="2000" dirty="0" err="1" smtClean="0"/>
              <a:t>Explícita</a:t>
            </a:r>
            <a:r>
              <a:rPr lang="en-US" sz="2000" dirty="0" smtClean="0"/>
              <a:t>:</a:t>
            </a:r>
          </a:p>
          <a:p>
            <a:r>
              <a:rPr lang="en-US" sz="2000" b="1" dirty="0" smtClean="0"/>
              <a:t>[&lt;</a:t>
            </a:r>
            <a:r>
              <a:rPr lang="en-US" sz="2000" b="1" dirty="0" err="1" smtClean="0"/>
              <a:t>nombre</a:t>
            </a:r>
            <a:r>
              <a:rPr lang="en-US" sz="2000" b="1" dirty="0" smtClean="0"/>
              <a:t> de variables </a:t>
            </a:r>
            <a:r>
              <a:rPr lang="en-US" sz="2000" b="1" dirty="0" err="1" smtClean="0"/>
              <a:t>capturadas</a:t>
            </a:r>
            <a:r>
              <a:rPr lang="en-US" sz="2000" b="1" dirty="0" smtClean="0"/>
              <a:t>&gt;]</a:t>
            </a:r>
            <a:r>
              <a:rPr lang="en-US" sz="2000" dirty="0" smtClean="0"/>
              <a:t>:Las variables </a:t>
            </a:r>
            <a:r>
              <a:rPr lang="en-US" sz="2000" dirty="0" err="1" smtClean="0"/>
              <a:t>explícitas</a:t>
            </a:r>
            <a:r>
              <a:rPr lang="en-US" sz="2000" dirty="0" smtClean="0"/>
              <a:t> son </a:t>
            </a:r>
            <a:r>
              <a:rPr lang="en-US" sz="2000" dirty="0" err="1" smtClean="0"/>
              <a:t>capturadas</a:t>
            </a:r>
            <a:r>
              <a:rPr lang="en-US" sz="2000" dirty="0" smtClean="0"/>
              <a:t> </a:t>
            </a:r>
            <a:r>
              <a:rPr lang="en-US" sz="2000" dirty="0" err="1" smtClean="0"/>
              <a:t>por</a:t>
            </a:r>
            <a:r>
              <a:rPr lang="en-US" sz="2000" dirty="0" smtClean="0"/>
              <a:t> </a:t>
            </a:r>
            <a:r>
              <a:rPr lang="en-US" sz="2000" dirty="0" err="1" smtClean="0"/>
              <a:t>defecto</a:t>
            </a:r>
            <a:r>
              <a:rPr lang="en-US" sz="2000" dirty="0" smtClean="0"/>
              <a:t> </a:t>
            </a:r>
            <a:r>
              <a:rPr lang="en-US" sz="2000" dirty="0" err="1" smtClean="0"/>
              <a:t>por</a:t>
            </a:r>
            <a:r>
              <a:rPr lang="en-US" sz="2000" dirty="0" smtClean="0"/>
              <a:t> valor, a no </a:t>
            </a:r>
            <a:r>
              <a:rPr lang="en-US" sz="2000" dirty="0" err="1" smtClean="0"/>
              <a:t>ser</a:t>
            </a:r>
            <a:r>
              <a:rPr lang="en-US" sz="2000" dirty="0" smtClean="0"/>
              <a:t> </a:t>
            </a:r>
            <a:r>
              <a:rPr lang="en-US" sz="2000" dirty="0" err="1" smtClean="0"/>
              <a:t>que</a:t>
            </a:r>
            <a:r>
              <a:rPr lang="en-US" sz="2000" dirty="0" smtClean="0"/>
              <a:t> se le </a:t>
            </a:r>
            <a:r>
              <a:rPr lang="en-US" sz="2000" dirty="0" err="1" smtClean="0"/>
              <a:t>diga</a:t>
            </a:r>
            <a:r>
              <a:rPr lang="en-US" sz="2000" dirty="0" smtClean="0"/>
              <a:t> </a:t>
            </a:r>
            <a:r>
              <a:rPr lang="en-US" sz="2000" dirty="0" err="1" smtClean="0"/>
              <a:t>expl</a:t>
            </a:r>
            <a:r>
              <a:rPr lang="es-ES" sz="2000" dirty="0" smtClean="0"/>
              <a:t>í</a:t>
            </a:r>
            <a:r>
              <a:rPr lang="en-US" sz="2000" dirty="0" err="1" smtClean="0"/>
              <a:t>citamente</a:t>
            </a:r>
            <a:r>
              <a:rPr lang="en-US" sz="2000" dirty="0" smtClean="0"/>
              <a:t> lo </a:t>
            </a:r>
            <a:r>
              <a:rPr lang="en-US" sz="2000" dirty="0" err="1" smtClean="0"/>
              <a:t>contrario</a:t>
            </a:r>
            <a:r>
              <a:rPr lang="en-US" sz="2000" dirty="0" smtClean="0"/>
              <a:t> </a:t>
            </a:r>
            <a:r>
              <a:rPr lang="en-US" sz="2000" dirty="0" err="1" smtClean="0"/>
              <a:t>poniendo</a:t>
            </a:r>
            <a:r>
              <a:rPr lang="en-US" sz="2000" dirty="0" smtClean="0"/>
              <a:t> un </a:t>
            </a:r>
            <a:r>
              <a:rPr lang="en-US" sz="2000" b="1" i="1" dirty="0" smtClean="0"/>
              <a:t>&amp; </a:t>
            </a:r>
            <a:r>
              <a:rPr lang="en-US" sz="2000" dirty="0" err="1" smtClean="0"/>
              <a:t>delante</a:t>
            </a:r>
            <a:r>
              <a:rPr lang="en-US" sz="2000" dirty="0" smtClean="0"/>
              <a:t> del </a:t>
            </a:r>
            <a:r>
              <a:rPr lang="en-US" sz="2000" dirty="0" err="1" smtClean="0"/>
              <a:t>nombre</a:t>
            </a:r>
            <a:r>
              <a:rPr lang="en-US" sz="2000" dirty="0" smtClean="0"/>
              <a:t> de la variable. A </a:t>
            </a:r>
            <a:r>
              <a:rPr lang="en-US" sz="2000" dirty="0" err="1" smtClean="0"/>
              <a:t>partir</a:t>
            </a:r>
            <a:r>
              <a:rPr lang="en-US" sz="2000" dirty="0" smtClean="0"/>
              <a:t> de C++14 se </a:t>
            </a:r>
            <a:r>
              <a:rPr lang="en-US" sz="2000" dirty="0" err="1" smtClean="0"/>
              <a:t>permite</a:t>
            </a:r>
            <a:r>
              <a:rPr lang="en-US" sz="2000" dirty="0" smtClean="0"/>
              <a:t> </a:t>
            </a:r>
            <a:r>
              <a:rPr lang="en-US" sz="2000" dirty="0" err="1" smtClean="0"/>
              <a:t>introducir</a:t>
            </a:r>
            <a:r>
              <a:rPr lang="en-US" sz="2000" dirty="0" smtClean="0"/>
              <a:t> variables en la </a:t>
            </a:r>
            <a:r>
              <a:rPr lang="en-US" sz="2000" b="1" i="1" dirty="0" smtClean="0"/>
              <a:t>capture clause </a:t>
            </a:r>
            <a:r>
              <a:rPr lang="en-US" sz="2000" dirty="0" err="1" smtClean="0"/>
              <a:t>siendo</a:t>
            </a:r>
            <a:r>
              <a:rPr lang="en-US" sz="2000" dirty="0" smtClean="0"/>
              <a:t> el </a:t>
            </a:r>
            <a:r>
              <a:rPr lang="en-US" sz="2000" dirty="0" err="1" smtClean="0"/>
              <a:t>tipo</a:t>
            </a:r>
            <a:r>
              <a:rPr lang="en-US" sz="2000" dirty="0" smtClean="0"/>
              <a:t> de </a:t>
            </a:r>
            <a:r>
              <a:rPr lang="en-US" sz="2000" dirty="0" err="1" smtClean="0"/>
              <a:t>estas</a:t>
            </a:r>
            <a:r>
              <a:rPr lang="en-US" sz="2000" dirty="0" smtClean="0"/>
              <a:t> </a:t>
            </a:r>
            <a:r>
              <a:rPr lang="en-US" sz="2000" dirty="0" err="1" smtClean="0"/>
              <a:t>deducido</a:t>
            </a:r>
            <a:r>
              <a:rPr lang="en-US" sz="2000" dirty="0" smtClean="0"/>
              <a:t> </a:t>
            </a:r>
            <a:r>
              <a:rPr lang="en-US" sz="2000" dirty="0" err="1" smtClean="0"/>
              <a:t>por</a:t>
            </a:r>
            <a:r>
              <a:rPr lang="en-US" sz="2000" dirty="0" smtClean="0"/>
              <a:t> el </a:t>
            </a:r>
            <a:r>
              <a:rPr lang="en-US" sz="2000" dirty="0" err="1" smtClean="0"/>
              <a:t>compilador</a:t>
            </a:r>
            <a:r>
              <a:rPr lang="en-US" sz="2000" dirty="0" smtClean="0"/>
              <a:t>. </a:t>
            </a:r>
          </a:p>
          <a:p>
            <a:endParaRPr lang="en-US" sz="2000" dirty="0" smtClean="0"/>
          </a:p>
          <a:p>
            <a:r>
              <a:rPr lang="en-US" sz="2000" dirty="0" err="1" smtClean="0"/>
              <a:t>Ejemplo</a:t>
            </a:r>
            <a:r>
              <a:rPr lang="en-US" sz="2000" dirty="0" smtClean="0"/>
              <a:t>:</a:t>
            </a:r>
          </a:p>
        </p:txBody>
      </p:sp>
      <p:sp>
        <p:nvSpPr>
          <p:cNvPr id="6" name="5 Rectángulo"/>
          <p:cNvSpPr/>
          <p:nvPr/>
        </p:nvSpPr>
        <p:spPr>
          <a:xfrm>
            <a:off x="381000" y="4643497"/>
            <a:ext cx="8610600" cy="2062103"/>
          </a:xfrm>
          <a:prstGeom prst="rect">
            <a:avLst/>
          </a:prstGeom>
          <a:solidFill>
            <a:schemeClr val="bg1">
              <a:lumMod val="95000"/>
            </a:schemeClr>
          </a:solidFill>
          <a:ln>
            <a:solidFill>
              <a:schemeClr val="tx1"/>
            </a:solidFill>
          </a:ln>
        </p:spPr>
        <p:txBody>
          <a:bodyPr wrap="square">
            <a:spAutoFit/>
          </a:bodyPr>
          <a:lstStyle/>
          <a:p>
            <a:r>
              <a:rPr lang="en-US" dirty="0" err="1">
                <a:solidFill>
                  <a:srgbClr val="0000FF"/>
                </a:solidFill>
                <a:latin typeface="Consolas"/>
                <a:ea typeface="Times New Roman"/>
                <a:cs typeface="Times New Roman"/>
              </a:rPr>
              <a:t>int</a:t>
            </a:r>
            <a:r>
              <a:rPr lang="en-US" dirty="0">
                <a:solidFill>
                  <a:srgbClr val="000000"/>
                </a:solidFill>
                <a:latin typeface="Consolas"/>
                <a:ea typeface="Times New Roman"/>
                <a:cs typeface="Times New Roman"/>
              </a:rPr>
              <a:t> a1 = 1, a2 = 2;</a:t>
            </a:r>
            <a:endParaRPr lang="en-US" dirty="0"/>
          </a:p>
          <a:p>
            <a:endParaRPr lang="en-US" dirty="0"/>
          </a:p>
          <a:p>
            <a:r>
              <a:rPr lang="en-US" dirty="0"/>
              <a:t> </a:t>
            </a:r>
            <a:r>
              <a:rPr lang="en-US" dirty="0">
                <a:solidFill>
                  <a:srgbClr val="0000FF"/>
                </a:solidFill>
                <a:latin typeface="Consolas"/>
                <a:ea typeface="Times New Roman"/>
                <a:cs typeface="Times New Roman"/>
              </a:rPr>
              <a:t>auto</a:t>
            </a:r>
            <a:r>
              <a:rPr lang="en-US" dirty="0">
                <a:solidFill>
                  <a:srgbClr val="000000"/>
                </a:solidFill>
                <a:latin typeface="Consolas"/>
                <a:ea typeface="Times New Roman"/>
                <a:cs typeface="Times New Roman"/>
              </a:rPr>
              <a:t> </a:t>
            </a:r>
            <a:r>
              <a:rPr lang="en-US" dirty="0" err="1">
                <a:solidFill>
                  <a:srgbClr val="000000"/>
                </a:solidFill>
                <a:latin typeface="Consolas"/>
                <a:ea typeface="Times New Roman"/>
                <a:cs typeface="Times New Roman"/>
              </a:rPr>
              <a:t>func</a:t>
            </a:r>
            <a:r>
              <a:rPr lang="en-US" dirty="0">
                <a:solidFill>
                  <a:srgbClr val="000000"/>
                </a:solidFill>
                <a:latin typeface="Consolas"/>
                <a:ea typeface="Times New Roman"/>
                <a:cs typeface="Times New Roman"/>
              </a:rPr>
              <a:t> = [a1,x=2.12]() </a:t>
            </a:r>
            <a:r>
              <a:rPr lang="en-US" dirty="0">
                <a:solidFill>
                  <a:srgbClr val="008000"/>
                </a:solidFill>
                <a:latin typeface="Consolas"/>
                <a:ea typeface="Times New Roman"/>
                <a:cs typeface="Times New Roman"/>
              </a:rPr>
              <a:t>// x </a:t>
            </a:r>
            <a:r>
              <a:rPr lang="en-US" dirty="0" err="1">
                <a:solidFill>
                  <a:srgbClr val="008000"/>
                </a:solidFill>
                <a:latin typeface="Consolas"/>
                <a:ea typeface="Times New Roman"/>
                <a:cs typeface="Times New Roman"/>
              </a:rPr>
              <a:t>es</a:t>
            </a:r>
            <a:r>
              <a:rPr lang="en-US" dirty="0">
                <a:solidFill>
                  <a:srgbClr val="008000"/>
                </a:solidFill>
                <a:latin typeface="Consolas"/>
                <a:ea typeface="Times New Roman"/>
                <a:cs typeface="Times New Roman"/>
              </a:rPr>
              <a:t> un double</a:t>
            </a:r>
            <a:r>
              <a:rPr lang="en-US" sz="2000" dirty="0">
                <a:solidFill>
                  <a:srgbClr val="008000"/>
                </a:solidFill>
                <a:latin typeface="Consolas"/>
                <a:ea typeface="Times New Roman"/>
                <a:cs typeface="Times New Roman"/>
              </a:rPr>
              <a:t> </a:t>
            </a:r>
            <a:endParaRPr lang="en-US" sz="2000" dirty="0">
              <a:ea typeface="Calibri"/>
              <a:cs typeface="Times New Roman"/>
            </a:endParaRPr>
          </a:p>
          <a:p>
            <a:r>
              <a:rPr lang="en-US" dirty="0">
                <a:solidFill>
                  <a:srgbClr val="000000"/>
                </a:solidFill>
                <a:latin typeface="Consolas"/>
                <a:ea typeface="Times New Roman"/>
                <a:cs typeface="Times New Roman"/>
              </a:rPr>
              <a:t>    {a1++; x+=</a:t>
            </a:r>
            <a:r>
              <a:rPr lang="en-US" dirty="0" smtClean="0">
                <a:solidFill>
                  <a:srgbClr val="000000"/>
                </a:solidFill>
                <a:latin typeface="Consolas"/>
                <a:ea typeface="Times New Roman"/>
                <a:cs typeface="Times New Roman"/>
              </a:rPr>
              <a:t>0.1;</a:t>
            </a:r>
            <a:r>
              <a:rPr lang="en-US" dirty="0" smtClean="0">
                <a:solidFill>
                  <a:srgbClr val="008000"/>
                </a:solidFill>
                <a:latin typeface="Consolas"/>
                <a:ea typeface="Times New Roman"/>
                <a:cs typeface="Times New Roman"/>
              </a:rPr>
              <a:t>/* </a:t>
            </a:r>
            <a:r>
              <a:rPr lang="en-US" dirty="0">
                <a:solidFill>
                  <a:srgbClr val="008000"/>
                </a:solidFill>
                <a:latin typeface="Consolas"/>
                <a:ea typeface="Times New Roman"/>
                <a:cs typeface="Times New Roman"/>
              </a:rPr>
              <a:t>a1 </a:t>
            </a:r>
            <a:r>
              <a:rPr lang="en-US" dirty="0" err="1">
                <a:solidFill>
                  <a:srgbClr val="008000"/>
                </a:solidFill>
                <a:latin typeface="Consolas"/>
                <a:ea typeface="Times New Roman"/>
                <a:cs typeface="Times New Roman"/>
              </a:rPr>
              <a:t>por</a:t>
            </a:r>
            <a:r>
              <a:rPr lang="en-US" dirty="0">
                <a:solidFill>
                  <a:srgbClr val="008000"/>
                </a:solidFill>
                <a:latin typeface="Consolas"/>
                <a:ea typeface="Times New Roman"/>
                <a:cs typeface="Times New Roman"/>
              </a:rPr>
              <a:t> valor y no hay </a:t>
            </a:r>
            <a:r>
              <a:rPr lang="en-US" dirty="0" err="1">
                <a:solidFill>
                  <a:srgbClr val="008000"/>
                </a:solidFill>
                <a:latin typeface="Consolas"/>
                <a:ea typeface="Times New Roman"/>
                <a:cs typeface="Times New Roman"/>
              </a:rPr>
              <a:t>otra</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capturada</a:t>
            </a:r>
            <a:r>
              <a:rPr lang="en-US" dirty="0">
                <a:solidFill>
                  <a:srgbClr val="008000"/>
                </a:solidFill>
                <a:latin typeface="Consolas"/>
                <a:ea typeface="Times New Roman"/>
                <a:cs typeface="Times New Roman"/>
              </a:rPr>
              <a:t>*/</a:t>
            </a:r>
            <a:r>
              <a:rPr lang="en-US" dirty="0" smtClean="0">
                <a:solidFill>
                  <a:srgbClr val="000000"/>
                </a:solidFill>
                <a:latin typeface="Consolas"/>
                <a:ea typeface="Times New Roman"/>
                <a:cs typeface="Times New Roman"/>
              </a:rPr>
              <a:t>};</a:t>
            </a:r>
            <a:endParaRPr lang="en-US" sz="2000" dirty="0">
              <a:ea typeface="Calibri"/>
              <a:cs typeface="Times New Roman"/>
            </a:endParaRPr>
          </a:p>
          <a:p>
            <a:endParaRPr lang="en-US" dirty="0"/>
          </a:p>
          <a:p>
            <a:r>
              <a:rPr lang="en-US" dirty="0"/>
              <a:t> </a:t>
            </a:r>
            <a:r>
              <a:rPr lang="en-US" dirty="0">
                <a:solidFill>
                  <a:srgbClr val="0000FF"/>
                </a:solidFill>
                <a:latin typeface="Consolas"/>
                <a:ea typeface="Times New Roman"/>
                <a:cs typeface="Times New Roman"/>
              </a:rPr>
              <a:t>auto</a:t>
            </a:r>
            <a:r>
              <a:rPr lang="en-US" dirty="0">
                <a:solidFill>
                  <a:srgbClr val="000000"/>
                </a:solidFill>
                <a:latin typeface="Consolas"/>
                <a:ea typeface="Times New Roman"/>
                <a:cs typeface="Times New Roman"/>
              </a:rPr>
              <a:t> </a:t>
            </a:r>
            <a:r>
              <a:rPr lang="en-US" dirty="0" err="1">
                <a:solidFill>
                  <a:srgbClr val="000000"/>
                </a:solidFill>
                <a:latin typeface="Consolas"/>
                <a:ea typeface="Times New Roman"/>
                <a:cs typeface="Times New Roman"/>
              </a:rPr>
              <a:t>func</a:t>
            </a:r>
            <a:r>
              <a:rPr lang="en-US" dirty="0">
                <a:solidFill>
                  <a:srgbClr val="000000"/>
                </a:solidFill>
                <a:latin typeface="Consolas"/>
                <a:ea typeface="Times New Roman"/>
                <a:cs typeface="Times New Roman"/>
              </a:rPr>
              <a:t> = [&amp;a1]()</a:t>
            </a:r>
            <a:endParaRPr lang="en-US" sz="2000" dirty="0">
              <a:ea typeface="Calibri"/>
              <a:cs typeface="Times New Roman"/>
            </a:endParaRPr>
          </a:p>
          <a:p>
            <a:r>
              <a:rPr lang="en-US" dirty="0">
                <a:solidFill>
                  <a:srgbClr val="000000"/>
                </a:solidFill>
                <a:latin typeface="Consolas"/>
                <a:ea typeface="Times New Roman"/>
                <a:cs typeface="Times New Roman"/>
              </a:rPr>
              <a:t>    {a1++; </a:t>
            </a:r>
            <a:r>
              <a:rPr lang="en-US" dirty="0" smtClean="0">
                <a:solidFill>
                  <a:srgbClr val="008000"/>
                </a:solidFill>
                <a:latin typeface="Consolas"/>
                <a:ea typeface="Times New Roman"/>
                <a:cs typeface="Times New Roman"/>
              </a:rPr>
              <a:t>/* </a:t>
            </a:r>
            <a:r>
              <a:rPr lang="en-US" dirty="0">
                <a:solidFill>
                  <a:srgbClr val="008000"/>
                </a:solidFill>
                <a:latin typeface="Consolas"/>
                <a:ea typeface="Times New Roman"/>
                <a:cs typeface="Times New Roman"/>
              </a:rPr>
              <a:t>a1 </a:t>
            </a:r>
            <a:r>
              <a:rPr lang="en-US" dirty="0" err="1">
                <a:solidFill>
                  <a:srgbClr val="008000"/>
                </a:solidFill>
                <a:latin typeface="Consolas"/>
                <a:ea typeface="Times New Roman"/>
                <a:cs typeface="Times New Roman"/>
              </a:rPr>
              <a:t>por</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referencia</a:t>
            </a:r>
            <a:r>
              <a:rPr lang="en-US" dirty="0">
                <a:solidFill>
                  <a:srgbClr val="008000"/>
                </a:solidFill>
                <a:latin typeface="Consolas"/>
                <a:ea typeface="Times New Roman"/>
                <a:cs typeface="Times New Roman"/>
              </a:rPr>
              <a:t> y no hay </a:t>
            </a:r>
            <a:r>
              <a:rPr lang="en-US" dirty="0" err="1">
                <a:solidFill>
                  <a:srgbClr val="008000"/>
                </a:solidFill>
                <a:latin typeface="Consolas"/>
                <a:ea typeface="Times New Roman"/>
                <a:cs typeface="Times New Roman"/>
              </a:rPr>
              <a:t>otra</a:t>
            </a:r>
            <a:r>
              <a:rPr lang="en-US" dirty="0">
                <a:solidFill>
                  <a:srgbClr val="008000"/>
                </a:solidFill>
                <a:latin typeface="Consolas"/>
                <a:ea typeface="Times New Roman"/>
                <a:cs typeface="Times New Roman"/>
              </a:rPr>
              <a:t> </a:t>
            </a:r>
            <a:r>
              <a:rPr lang="en-US" dirty="0" err="1">
                <a:solidFill>
                  <a:srgbClr val="008000"/>
                </a:solidFill>
                <a:latin typeface="Consolas"/>
                <a:ea typeface="Times New Roman"/>
                <a:cs typeface="Times New Roman"/>
              </a:rPr>
              <a:t>capturada</a:t>
            </a:r>
            <a:r>
              <a:rPr lang="en-US" dirty="0">
                <a:solidFill>
                  <a:srgbClr val="008000"/>
                </a:solidFill>
                <a:latin typeface="Consolas"/>
                <a:ea typeface="Times New Roman"/>
                <a:cs typeface="Times New Roman"/>
              </a:rPr>
              <a:t>*/</a:t>
            </a:r>
            <a:r>
              <a:rPr lang="en-US" dirty="0" smtClean="0">
                <a:solidFill>
                  <a:srgbClr val="000000"/>
                </a:solidFill>
                <a:latin typeface="Consolas"/>
                <a:ea typeface="Times New Roman"/>
                <a:cs typeface="Times New Roman"/>
              </a:rPr>
              <a:t>};</a:t>
            </a:r>
            <a:endParaRPr lang="en-US" dirty="0">
              <a:solidFill>
                <a:srgbClr val="000000"/>
              </a:solidFill>
              <a:latin typeface="Consolas"/>
              <a:ea typeface="Times New Roman"/>
              <a:cs typeface="Times New Roman"/>
            </a:endParaRPr>
          </a:p>
        </p:txBody>
      </p:sp>
    </p:spTree>
    <p:extLst>
      <p:ext uri="{BB962C8B-B14F-4D97-AF65-F5344CB8AC3E}">
        <p14:creationId xmlns:p14="http://schemas.microsoft.com/office/powerpoint/2010/main" val="2453999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3385</Words>
  <Application>Microsoft Office PowerPoint</Application>
  <PresentationFormat>Presentación en pantalla (4:3)</PresentationFormat>
  <Paragraphs>320</Paragraphs>
  <Slides>37</Slides>
  <Notes>0</Notes>
  <HiddenSlides>0</HiddenSlides>
  <MMClips>0</MMClips>
  <ScaleCrop>false</ScaleCrop>
  <HeadingPairs>
    <vt:vector size="4" baseType="variant">
      <vt:variant>
        <vt:lpstr>Tema</vt:lpstr>
      </vt:variant>
      <vt:variant>
        <vt:i4>1</vt:i4>
      </vt:variant>
      <vt:variant>
        <vt:lpstr>Títulos de diapositiva</vt:lpstr>
      </vt:variant>
      <vt:variant>
        <vt:i4>37</vt:i4>
      </vt:variant>
    </vt:vector>
  </HeadingPairs>
  <TitlesOfParts>
    <vt:vector size="38" baseType="lpstr">
      <vt:lpstr>Tema de Office</vt:lpstr>
      <vt:lpstr>Seminario 5</vt:lpstr>
      <vt:lpstr>¿Qué es la clausura?</vt:lpstr>
      <vt:lpstr>¿Cómo se ve la clausura en C#?</vt:lpstr>
      <vt:lpstr>Presentación de PowerPoint</vt:lpstr>
      <vt:lpstr>Presentación de PowerPoint</vt:lpstr>
      <vt:lpstr>Presentación de PowerPoint</vt:lpstr>
      <vt:lpstr>Presentación de PowerPoint</vt:lpstr>
      <vt:lpstr>¿Cuál es la sintaxis de las expresiones lambda en C++?</vt:lpstr>
      <vt:lpstr>Presentación de PowerPoint</vt:lpstr>
      <vt:lpstr>Presentación de PowerPoint</vt:lpstr>
      <vt:lpstr>Presentación de PowerPoint</vt:lpstr>
      <vt:lpstr>Presentación de PowerPoint</vt:lpstr>
      <vt:lpstr>Presentación de PowerPoint</vt:lpstr>
      <vt:lpstr>Presentación de PowerPoint</vt:lpstr>
      <vt:lpstr>Pregunta 3:</vt:lpstr>
      <vt:lpstr>Pregunta 3:</vt:lpstr>
      <vt:lpstr>Pregunta 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4. ¿Existen delegados en Java? ¿Existen las expresiones lambda? ¿Qué es el Strategy Pattern? ¿Cómo se pudiera lograr en caso de no existir?</vt:lpstr>
      <vt:lpstr>“STRATEGY PATTERN”</vt:lpstr>
      <vt:lpstr>Entrando en la implementación</vt:lpstr>
      <vt:lpstr>Presentación de PowerPoint</vt:lpstr>
      <vt:lpstr>Presentación de PowerPoint</vt:lpstr>
      <vt:lpstr>ANONYMOUS INNER CLASSES</vt:lpstr>
      <vt:lpstr>¿JAVA 8 AL RESCATE?…LAMBDA EXPRESSIONS</vt:lpstr>
      <vt:lpstr>¿JAVA 8 AL RESCATE?…LAMBDA EXPRESSIONS</vt:lpstr>
      <vt:lpstr>¿JAVA 8 AL RESCATE?…LAMBDA EXPRESSIONS</vt:lpstr>
      <vt:lpstr>¿JAVA 8 AL RESCATE?…LAMBDA EXPRESSIONS</vt:lpstr>
      <vt:lpstr>¿JAVA 8 AL RESCATE?…LAMBDA EXPRESSIONS</vt:lpstr>
      <vt:lpstr>¿JAVA 8 AL RESCATE?…LAMBDA EXPRESSIONS</vt:lpstr>
      <vt:lpstr>*CLAUSURA EN JAVA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5</dc:title>
  <dc:creator>Luke</dc:creator>
  <cp:lastModifiedBy>Luiso</cp:lastModifiedBy>
  <cp:revision>10</cp:revision>
  <dcterms:created xsi:type="dcterms:W3CDTF">2020-03-11T17:58:31Z</dcterms:created>
  <dcterms:modified xsi:type="dcterms:W3CDTF">2020-03-12T13:37:40Z</dcterms:modified>
</cp:coreProperties>
</file>