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74" r:id="rId3"/>
    <p:sldId id="277" r:id="rId4"/>
    <p:sldId id="278" r:id="rId5"/>
    <p:sldId id="276" r:id="rId6"/>
    <p:sldId id="279" r:id="rId7"/>
    <p:sldId id="282" r:id="rId8"/>
    <p:sldId id="280" r:id="rId9"/>
    <p:sldId id="284" r:id="rId10"/>
    <p:sldId id="283" r:id="rId11"/>
    <p:sldId id="281" r:id="rId1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CB5C"/>
    <a:srgbClr val="D828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3" d="100"/>
          <a:sy n="83" d="100"/>
        </p:scale>
        <p:origin x="566" y="6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4A7D21A-C535-4623-8186-E808A09DFF15}" type="datetime1">
              <a:rPr lang="es-ES" smtClean="0"/>
              <a:t>12/09/2022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s-ES"/>
              <a:t>‹Nº›</a:t>
            </a:fld>
            <a:endParaRPr lang="es-ES"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B93EF6FB-F096-44F8-A2A9-4068F2F4E022}" type="datetime1">
              <a:rPr lang="es-ES" noProof="0" smtClean="0"/>
              <a:t>12/09/2022</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s-ES" noProof="0"/>
              <a:t>‹Nº›</a:t>
            </a:fld>
            <a:endParaRPr lang="es-ES"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a:t>
            </a:fld>
            <a:endParaRPr lang="es-ES" dirty="0"/>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10</a:t>
            </a:fld>
            <a:endParaRPr lang="es-ES"/>
          </a:p>
        </p:txBody>
      </p:sp>
    </p:spTree>
    <p:extLst>
      <p:ext uri="{BB962C8B-B14F-4D97-AF65-F5344CB8AC3E}">
        <p14:creationId xmlns:p14="http://schemas.microsoft.com/office/powerpoint/2010/main" val="3871885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11</a:t>
            </a:fld>
            <a:endParaRPr lang="es-ES"/>
          </a:p>
        </p:txBody>
      </p:sp>
    </p:spTree>
    <p:extLst>
      <p:ext uri="{BB962C8B-B14F-4D97-AF65-F5344CB8AC3E}">
        <p14:creationId xmlns:p14="http://schemas.microsoft.com/office/powerpoint/2010/main" val="417654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2</a:t>
            </a:fld>
            <a:endParaRPr lang="es-ES"/>
          </a:p>
        </p:txBody>
      </p:sp>
    </p:spTree>
    <p:extLst>
      <p:ext uri="{BB962C8B-B14F-4D97-AF65-F5344CB8AC3E}">
        <p14:creationId xmlns:p14="http://schemas.microsoft.com/office/powerpoint/2010/main" val="133809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3</a:t>
            </a:fld>
            <a:endParaRPr lang="es-ES"/>
          </a:p>
        </p:txBody>
      </p:sp>
    </p:spTree>
    <p:extLst>
      <p:ext uri="{BB962C8B-B14F-4D97-AF65-F5344CB8AC3E}">
        <p14:creationId xmlns:p14="http://schemas.microsoft.com/office/powerpoint/2010/main" val="42690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4</a:t>
            </a:fld>
            <a:endParaRPr lang="es-ES"/>
          </a:p>
        </p:txBody>
      </p:sp>
    </p:spTree>
    <p:extLst>
      <p:ext uri="{BB962C8B-B14F-4D97-AF65-F5344CB8AC3E}">
        <p14:creationId xmlns:p14="http://schemas.microsoft.com/office/powerpoint/2010/main" val="105413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5</a:t>
            </a:fld>
            <a:endParaRPr lang="es-ES"/>
          </a:p>
        </p:txBody>
      </p:sp>
    </p:spTree>
    <p:extLst>
      <p:ext uri="{BB962C8B-B14F-4D97-AF65-F5344CB8AC3E}">
        <p14:creationId xmlns:p14="http://schemas.microsoft.com/office/powerpoint/2010/main" val="427507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6</a:t>
            </a:fld>
            <a:endParaRPr lang="es-ES"/>
          </a:p>
        </p:txBody>
      </p:sp>
    </p:spTree>
    <p:extLst>
      <p:ext uri="{BB962C8B-B14F-4D97-AF65-F5344CB8AC3E}">
        <p14:creationId xmlns:p14="http://schemas.microsoft.com/office/powerpoint/2010/main" val="389938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7</a:t>
            </a:fld>
            <a:endParaRPr lang="es-ES"/>
          </a:p>
        </p:txBody>
      </p:sp>
    </p:spTree>
    <p:extLst>
      <p:ext uri="{BB962C8B-B14F-4D97-AF65-F5344CB8AC3E}">
        <p14:creationId xmlns:p14="http://schemas.microsoft.com/office/powerpoint/2010/main" val="205435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8</a:t>
            </a:fld>
            <a:endParaRPr lang="es-ES"/>
          </a:p>
        </p:txBody>
      </p:sp>
    </p:spTree>
    <p:extLst>
      <p:ext uri="{BB962C8B-B14F-4D97-AF65-F5344CB8AC3E}">
        <p14:creationId xmlns:p14="http://schemas.microsoft.com/office/powerpoint/2010/main" val="36727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9</a:t>
            </a:fld>
            <a:endParaRPr lang="es-ES"/>
          </a:p>
        </p:txBody>
      </p:sp>
    </p:spTree>
    <p:extLst>
      <p:ext uri="{BB962C8B-B14F-4D97-AF65-F5344CB8AC3E}">
        <p14:creationId xmlns:p14="http://schemas.microsoft.com/office/powerpoint/2010/main" val="195874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371600"/>
            <a:ext cx="9144000" cy="3505200"/>
          </a:xfrm>
        </p:spPr>
        <p:txBody>
          <a:bodyPr rtlCol="0">
            <a:noAutofit/>
          </a:bodyPr>
          <a:lstStyle>
            <a:lvl1pPr>
              <a:defRPr sz="72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35491B73-2ECD-4BA3-A980-C7E12752155D}" type="datetime1">
              <a:rPr lang="es-ES" noProof="0" smtClean="0"/>
              <a:t>12/09/2022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A0CEF92-C380-4F2B-A41B-F6E7AB04A7B8}" type="datetime1">
              <a:rPr lang="es-ES" noProof="0" smtClean="0"/>
              <a:t>12/09/2022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2" y="533400"/>
            <a:ext cx="1371600" cy="5592764"/>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529463B-51A9-4137-813D-295D64AE82B1}" type="datetime1">
              <a:rPr lang="es-ES" noProof="0" smtClean="0"/>
              <a:t>12/09/2022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DF19F278-F61E-4019-8A58-EF63525156C2}" type="datetime1">
              <a:rPr lang="es-ES" noProof="0" smtClean="0"/>
              <a:t>12/09/2022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5BEF682B-971E-4315-9FA5-6AD2F8C98349}" type="datetime1">
              <a:rPr lang="es-ES" noProof="0" smtClean="0"/>
              <a:t>12/09/2022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3B56EC1B-8DDF-41DD-A575-F8B52486DF9A}" type="datetime1">
              <a:rPr lang="es-ES" noProof="0" smtClean="0"/>
              <a:t>12/09/2022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824DCA53-E852-4FE4-8BFC-DCE8F365EBD0}" type="datetime1">
              <a:rPr lang="es-ES" noProof="0" smtClean="0"/>
              <a:t>12/09/2022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p>
            <a:pPr rtl="0"/>
            <a:fld id="{EECEFB45-703E-4229-9D3B-6F359AB91707}" type="datetime1">
              <a:rPr lang="es-ES" noProof="0" smtClean="0"/>
              <a:t>12/09/2022</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p>
            <a:pPr rtl="0"/>
            <a:fld id="{1F2EA7A2-6EF7-4E1C-B864-2C261FBFA50D}" type="datetime1">
              <a:rPr lang="es-ES" noProof="0" smtClean="0"/>
              <a:t>12/09/2022</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posición de contenido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9" name="Marcador de posición de pie de página 4"/>
          <p:cNvSpPr>
            <a:spLocks noGrp="1"/>
          </p:cNvSpPr>
          <p:nvPr>
            <p:ph type="ftr" sz="quarter" idx="11"/>
          </p:nvPr>
        </p:nvSpPr>
        <p:spPr/>
        <p:txBody>
          <a:bodyPr rtlCol="0"/>
          <a:lstStyle/>
          <a:p>
            <a:pPr rtl="0"/>
            <a:endParaRPr lang="es-ES" noProof="0" dirty="0"/>
          </a:p>
        </p:txBody>
      </p:sp>
      <p:sp>
        <p:nvSpPr>
          <p:cNvPr id="8" name="Marcador de posición de fecha 5"/>
          <p:cNvSpPr>
            <a:spLocks noGrp="1"/>
          </p:cNvSpPr>
          <p:nvPr>
            <p:ph type="dt" sz="half" idx="10"/>
          </p:nvPr>
        </p:nvSpPr>
        <p:spPr/>
        <p:txBody>
          <a:bodyPr rtlCol="0"/>
          <a:lstStyle/>
          <a:p>
            <a:pPr rtl="0"/>
            <a:fld id="{D53A4360-2BD0-4C99-A155-5F2F6775B7A5}" type="datetime1">
              <a:rPr lang="es-ES" noProof="0" smtClean="0"/>
              <a:t>12/09/2022</a:t>
            </a:fld>
            <a:endParaRPr lang="es-ES" noProof="0" dirty="0"/>
          </a:p>
        </p:txBody>
      </p:sp>
      <p:sp>
        <p:nvSpPr>
          <p:cNvPr id="10" name="Marcador de posición de número de diapositiva 6"/>
          <p:cNvSpPr>
            <a:spLocks noGrp="1"/>
          </p:cNvSpPr>
          <p:nvPr>
            <p:ph type="sldNum" sz="quarter" idx="12"/>
          </p:nvPr>
        </p:nvSpPr>
        <p:spPr/>
        <p:txBody>
          <a:bodyPr rtlCol="0"/>
          <a:lstStyle/>
          <a:p>
            <a:pPr rtl="0"/>
            <a:fld id="{E5137D0E-4A4F-4307-8994-C1891D747D59}" type="slidenum">
              <a:rPr lang="es-ES" noProof="0"/>
              <a:pPr rtl="0"/>
              <a:t>‹Nº›</a:t>
            </a:fld>
            <a:endParaRPr lang="es-E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posición de imagen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pic>
        <p:nvPicPr>
          <p:cNvPr id="9" name="Imagen 4" descr="Marcador de posición vacío para agregar una imagen. Haga clic en el marcador de posición y seleccione la imagen que desee agreg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5" name="Marcador de posición de pie de página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pPr rtl="0"/>
            <a:endParaRPr lang="es-ES" noProof="0" dirty="0"/>
          </a:p>
        </p:txBody>
      </p:sp>
      <p:sp>
        <p:nvSpPr>
          <p:cNvPr id="4" name="Marcador de posición de fecha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pPr rtl="0"/>
            <a:fld id="{B047C1ED-5DF3-479C-A1C8-50449A40F1E6}" type="datetime1">
              <a:rPr lang="es-ES" noProof="0" smtClean="0"/>
              <a:t>12/09/2022</a:t>
            </a:fld>
            <a:endParaRPr lang="es-ES" noProof="0" dirty="0"/>
          </a:p>
        </p:txBody>
      </p:sp>
      <p:sp>
        <p:nvSpPr>
          <p:cNvPr id="6" name="Marcador de posición de número de diapositiva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pPr rtl="0"/>
            <a:fld id="{E5137D0E-4A4F-4307-8994-C1891D747D59}" type="slidenum">
              <a:rPr lang="es-ES" noProof="0" smtClean="0"/>
              <a:pPr rtl="0"/>
              <a:t>‹Nº›</a:t>
            </a:fld>
            <a:endParaRPr lang="es-E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7828" y="1196752"/>
            <a:ext cx="10873208" cy="2785120"/>
          </a:xfrm>
        </p:spPr>
        <p:txBody>
          <a:bodyPr rtlCol="0"/>
          <a:lstStyle/>
          <a:p>
            <a:pPr algn="ctr" rtl="0"/>
            <a:r>
              <a:rPr lang="es-ES" sz="8800" dirty="0">
                <a:latin typeface="Bodoni MT Black" panose="02070A03080606020203" pitchFamily="18" charset="0"/>
              </a:rPr>
              <a:t>DEFENSA HITO 2  TAREA FINAL</a:t>
            </a:r>
          </a:p>
        </p:txBody>
      </p:sp>
      <p:sp>
        <p:nvSpPr>
          <p:cNvPr id="3" name="Subtítulo 2"/>
          <p:cNvSpPr>
            <a:spLocks noGrp="1"/>
          </p:cNvSpPr>
          <p:nvPr>
            <p:ph type="subTitle" idx="1"/>
          </p:nvPr>
        </p:nvSpPr>
        <p:spPr>
          <a:xfrm>
            <a:off x="4222204" y="4437112"/>
            <a:ext cx="4536504" cy="1944216"/>
          </a:xfrm>
        </p:spPr>
        <p:txBody>
          <a:bodyPr rtlCol="0">
            <a:normAutofit/>
          </a:bodyPr>
          <a:lstStyle/>
          <a:p>
            <a:pPr rtl="0"/>
            <a:r>
              <a:rPr lang="es-ES" sz="2000" dirty="0">
                <a:solidFill>
                  <a:schemeClr val="tx1">
                    <a:lumMod val="50000"/>
                  </a:schemeClr>
                </a:solidFill>
              </a:rPr>
              <a:t>Estudiante: Machaca Quispe Jose</a:t>
            </a:r>
          </a:p>
          <a:p>
            <a:pPr rtl="0"/>
            <a:r>
              <a:rPr lang="es-ES" sz="2000" dirty="0">
                <a:solidFill>
                  <a:schemeClr val="tx1">
                    <a:lumMod val="50000"/>
                  </a:schemeClr>
                </a:solidFill>
              </a:rPr>
              <a:t>Asignatura: Base de Datos II</a:t>
            </a:r>
          </a:p>
          <a:p>
            <a:pPr rtl="0"/>
            <a:r>
              <a:rPr lang="es-ES" sz="2000" dirty="0">
                <a:solidFill>
                  <a:schemeClr val="tx1">
                    <a:lumMod val="50000"/>
                  </a:schemeClr>
                </a:solidFill>
              </a:rPr>
              <a:t>Carrera: Ingeniería de Sistemas</a:t>
            </a:r>
          </a:p>
          <a:p>
            <a:pPr rtl="0"/>
            <a:r>
              <a:rPr lang="es-ES" sz="2000" dirty="0">
                <a:solidFill>
                  <a:schemeClr val="tx1">
                    <a:lumMod val="50000"/>
                  </a:schemeClr>
                </a:solidFill>
              </a:rPr>
              <a:t>Docente: Lic. William Barra Paredes</a:t>
            </a:r>
          </a:p>
          <a:p>
            <a:pPr rtl="0"/>
            <a:r>
              <a:rPr lang="es-ES" sz="2000" dirty="0">
                <a:solidFill>
                  <a:schemeClr val="tx1">
                    <a:lumMod val="50000"/>
                  </a:schemeClr>
                </a:solidFill>
              </a:rPr>
              <a:t>Fecha: 11/09/2022</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C79D19F-B0EA-4CA9-ADF9-7105EE83256F}"/>
              </a:ext>
            </a:extLst>
          </p:cNvPr>
          <p:cNvSpPr/>
          <p:nvPr/>
        </p:nvSpPr>
        <p:spPr>
          <a:xfrm>
            <a:off x="333773" y="1664804"/>
            <a:ext cx="4032448"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sz="1200"/>
              <a:t>16.Crear una función de acuerdo a lo siguiente:</a:t>
            </a:r>
          </a:p>
          <a:p>
            <a:r>
              <a:rPr lang="es-MX" sz="1200"/>
              <a:t>○ Mostrar el nombre, apellidos y el semestre de todos los estudiantes que</a:t>
            </a:r>
          </a:p>
          <a:p>
            <a:r>
              <a:rPr lang="es-MX" sz="1200"/>
              <a:t>estén inscritos. Siempre y cuando la suma de las edades del sexo femenino</a:t>
            </a:r>
          </a:p>
          <a:p>
            <a:r>
              <a:rPr lang="es-MX" sz="1200"/>
              <a:t>o masculino sea par y mayores a cierta edad.</a:t>
            </a:r>
          </a:p>
          <a:p>
            <a:r>
              <a:rPr lang="es-MX" sz="1200"/>
              <a:t>○ Debe de crear una función que sume las edades (recibir como parámetro el</a:t>
            </a:r>
          </a:p>
          <a:p>
            <a:r>
              <a:rPr lang="es-MX" sz="1200"/>
              <a:t>sexo, y la edad).</a:t>
            </a:r>
          </a:p>
          <a:p>
            <a:r>
              <a:rPr lang="es-MX" sz="1200"/>
              <a:t>■ Ejemplo: sexo=’Masculino’ y edad=22</a:t>
            </a:r>
          </a:p>
          <a:p>
            <a:r>
              <a:rPr lang="es-MX" sz="1200"/>
              <a:t>■ Note que la función recibe 2 parámetros.</a:t>
            </a:r>
          </a:p>
          <a:p>
            <a:r>
              <a:rPr lang="es-MX" sz="1200"/>
              <a:t>○ La función creada anteriormente debe utilizarse en la consulta SQL. (Cláusula</a:t>
            </a:r>
          </a:p>
          <a:p>
            <a:r>
              <a:rPr lang="es-MX" sz="1200"/>
              <a:t>WHERE).</a:t>
            </a:r>
          </a:p>
        </p:txBody>
      </p:sp>
      <p:pic>
        <p:nvPicPr>
          <p:cNvPr id="3" name="Imagen 2">
            <a:extLst>
              <a:ext uri="{FF2B5EF4-FFF2-40B4-BE49-F238E27FC236}">
                <a16:creationId xmlns:a16="http://schemas.microsoft.com/office/drawing/2014/main" id="{AE42C263-0487-8C37-9376-3EFABC0FA4FF}"/>
              </a:ext>
            </a:extLst>
          </p:cNvPr>
          <p:cNvPicPr>
            <a:picLocks noChangeAspect="1"/>
          </p:cNvPicPr>
          <p:nvPr/>
        </p:nvPicPr>
        <p:blipFill>
          <a:blip r:embed="rId3"/>
          <a:stretch>
            <a:fillRect/>
          </a:stretch>
        </p:blipFill>
        <p:spPr>
          <a:xfrm>
            <a:off x="5230316" y="290723"/>
            <a:ext cx="6232166" cy="3500257"/>
          </a:xfrm>
          <a:prstGeom prst="rect">
            <a:avLst/>
          </a:prstGeom>
        </p:spPr>
      </p:pic>
      <p:pic>
        <p:nvPicPr>
          <p:cNvPr id="5" name="Imagen 4">
            <a:extLst>
              <a:ext uri="{FF2B5EF4-FFF2-40B4-BE49-F238E27FC236}">
                <a16:creationId xmlns:a16="http://schemas.microsoft.com/office/drawing/2014/main" id="{01E0DA51-2B16-15FD-8D19-797AF182D7E2}"/>
              </a:ext>
            </a:extLst>
          </p:cNvPr>
          <p:cNvPicPr>
            <a:picLocks noChangeAspect="1"/>
          </p:cNvPicPr>
          <p:nvPr/>
        </p:nvPicPr>
        <p:blipFill>
          <a:blip r:embed="rId4"/>
          <a:stretch>
            <a:fillRect/>
          </a:stretch>
        </p:blipFill>
        <p:spPr>
          <a:xfrm>
            <a:off x="5878388" y="4010117"/>
            <a:ext cx="4498876" cy="2742736"/>
          </a:xfrm>
          <a:prstGeom prst="rect">
            <a:avLst/>
          </a:prstGeom>
        </p:spPr>
      </p:pic>
    </p:spTree>
    <p:extLst>
      <p:ext uri="{BB962C8B-B14F-4D97-AF65-F5344CB8AC3E}">
        <p14:creationId xmlns:p14="http://schemas.microsoft.com/office/powerpoint/2010/main" val="32170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5185E44-E360-4D39-AFFF-D2278635566B}"/>
              </a:ext>
            </a:extLst>
          </p:cNvPr>
          <p:cNvSpPr/>
          <p:nvPr/>
        </p:nvSpPr>
        <p:spPr>
          <a:xfrm>
            <a:off x="189756" y="1484784"/>
            <a:ext cx="4032448" cy="31683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a:t>17. Crear una función de acuerdo a lo siguiente:</a:t>
            </a:r>
          </a:p>
          <a:p>
            <a:pPr algn="ctr"/>
            <a:r>
              <a:rPr lang="es-MX"/>
              <a:t>○ Crear una función sobre la tabla estudiantes que compara un nombre y</a:t>
            </a:r>
          </a:p>
          <a:p>
            <a:pPr algn="ctr"/>
            <a:r>
              <a:rPr lang="es-MX"/>
              <a:t>apellidos. (si existe este nombre y apellido mostrar todos los datos del</a:t>
            </a:r>
          </a:p>
          <a:p>
            <a:pPr algn="ctr"/>
            <a:r>
              <a:rPr lang="es-MX"/>
              <a:t>estudiante).</a:t>
            </a:r>
          </a:p>
          <a:p>
            <a:pPr algn="ctr"/>
            <a:r>
              <a:rPr lang="es-MX"/>
              <a:t>■ La función devuelve un boolean.</a:t>
            </a:r>
          </a:p>
          <a:p>
            <a:pPr algn="ctr"/>
            <a:r>
              <a:rPr lang="es-MX"/>
              <a:t>■ La función debe recibir el nombre y sus apellidos.</a:t>
            </a:r>
            <a:endParaRPr lang="es-BO"/>
          </a:p>
        </p:txBody>
      </p:sp>
      <p:pic>
        <p:nvPicPr>
          <p:cNvPr id="5" name="Imagen 4">
            <a:extLst>
              <a:ext uri="{FF2B5EF4-FFF2-40B4-BE49-F238E27FC236}">
                <a16:creationId xmlns:a16="http://schemas.microsoft.com/office/drawing/2014/main" id="{D81E92DE-5CB9-F842-D608-F569BD3A0830}"/>
              </a:ext>
            </a:extLst>
          </p:cNvPr>
          <p:cNvPicPr>
            <a:picLocks noChangeAspect="1"/>
          </p:cNvPicPr>
          <p:nvPr/>
        </p:nvPicPr>
        <p:blipFill>
          <a:blip r:embed="rId3"/>
          <a:stretch>
            <a:fillRect/>
          </a:stretch>
        </p:blipFill>
        <p:spPr>
          <a:xfrm>
            <a:off x="4713126" y="260648"/>
            <a:ext cx="6886501" cy="3523263"/>
          </a:xfrm>
          <a:prstGeom prst="rect">
            <a:avLst/>
          </a:prstGeom>
        </p:spPr>
      </p:pic>
      <p:pic>
        <p:nvPicPr>
          <p:cNvPr id="4" name="Imagen 3">
            <a:extLst>
              <a:ext uri="{FF2B5EF4-FFF2-40B4-BE49-F238E27FC236}">
                <a16:creationId xmlns:a16="http://schemas.microsoft.com/office/drawing/2014/main" id="{FF07157D-07DD-D240-7BEB-C0DFF3074220}"/>
              </a:ext>
            </a:extLst>
          </p:cNvPr>
          <p:cNvPicPr>
            <a:picLocks noChangeAspect="1"/>
          </p:cNvPicPr>
          <p:nvPr/>
        </p:nvPicPr>
        <p:blipFill>
          <a:blip r:embed="rId4"/>
          <a:stretch>
            <a:fillRect/>
          </a:stretch>
        </p:blipFill>
        <p:spPr>
          <a:xfrm>
            <a:off x="2926060" y="5013176"/>
            <a:ext cx="8444409" cy="1312262"/>
          </a:xfrm>
          <a:prstGeom prst="rect">
            <a:avLst/>
          </a:prstGeom>
        </p:spPr>
      </p:pic>
    </p:spTree>
    <p:extLst>
      <p:ext uri="{BB962C8B-B14F-4D97-AF65-F5344CB8AC3E}">
        <p14:creationId xmlns:p14="http://schemas.microsoft.com/office/powerpoint/2010/main" val="62681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9F4ADAED-D059-4E1D-952F-242D7FA72310}"/>
              </a:ext>
            </a:extLst>
          </p:cNvPr>
          <p:cNvSpPr/>
          <p:nvPr/>
        </p:nvSpPr>
        <p:spPr>
          <a:xfrm>
            <a:off x="791379" y="692696"/>
            <a:ext cx="2880320" cy="1224136"/>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1. ¿A qué se refiere cuando se habla de bases de datos relacionales?</a:t>
            </a:r>
            <a:endParaRPr lang="es-BO" dirty="0"/>
          </a:p>
        </p:txBody>
      </p:sp>
      <p:sp>
        <p:nvSpPr>
          <p:cNvPr id="8" name="Rectángulo: esquinas redondeadas 7">
            <a:extLst>
              <a:ext uri="{FF2B5EF4-FFF2-40B4-BE49-F238E27FC236}">
                <a16:creationId xmlns:a16="http://schemas.microsoft.com/office/drawing/2014/main" id="{5D60E8B9-F5A0-4C03-B264-B9D308FCA621}"/>
              </a:ext>
            </a:extLst>
          </p:cNvPr>
          <p:cNvSpPr/>
          <p:nvPr/>
        </p:nvSpPr>
        <p:spPr>
          <a:xfrm>
            <a:off x="778485" y="2240868"/>
            <a:ext cx="3000569" cy="1224136"/>
          </a:xfrm>
          <a:prstGeom prst="round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2. ¿A que se refiere cuando se habla de bases de datos no relacionales?</a:t>
            </a:r>
            <a:endParaRPr lang="es-BO" dirty="0"/>
          </a:p>
        </p:txBody>
      </p:sp>
      <p:sp>
        <p:nvSpPr>
          <p:cNvPr id="9" name="Rectángulo: esquinas redondeadas 8">
            <a:extLst>
              <a:ext uri="{FF2B5EF4-FFF2-40B4-BE49-F238E27FC236}">
                <a16:creationId xmlns:a16="http://schemas.microsoft.com/office/drawing/2014/main" id="{21A070E6-7D77-401C-A8DD-F0CC7597DB8B}"/>
              </a:ext>
            </a:extLst>
          </p:cNvPr>
          <p:cNvSpPr/>
          <p:nvPr/>
        </p:nvSpPr>
        <p:spPr>
          <a:xfrm>
            <a:off x="791379" y="3789040"/>
            <a:ext cx="2880320" cy="1224136"/>
          </a:xfrm>
          <a:prstGeom prst="roundRect">
            <a:avLst/>
          </a:prstGeom>
          <a:solidFill>
            <a:srgbClr val="D828CB"/>
          </a:solidFill>
          <a:ln>
            <a:solidFill>
              <a:srgbClr val="D828CB"/>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a:t>3. ¿Qué es MySQL y MariaDB?. Explique si existen diferencias o son iguales, etc.</a:t>
            </a:r>
            <a:endParaRPr lang="es-BO"/>
          </a:p>
        </p:txBody>
      </p:sp>
      <p:sp>
        <p:nvSpPr>
          <p:cNvPr id="10" name="Rectángulo: esquinas redondeadas 9">
            <a:extLst>
              <a:ext uri="{FF2B5EF4-FFF2-40B4-BE49-F238E27FC236}">
                <a16:creationId xmlns:a16="http://schemas.microsoft.com/office/drawing/2014/main" id="{4D5B2381-B641-49B1-95FB-5D6264C4F110}"/>
              </a:ext>
            </a:extLst>
          </p:cNvPr>
          <p:cNvSpPr/>
          <p:nvPr/>
        </p:nvSpPr>
        <p:spPr>
          <a:xfrm>
            <a:off x="778486" y="5373216"/>
            <a:ext cx="2880320" cy="1224136"/>
          </a:xfrm>
          <a:prstGeom prst="roundRect">
            <a:avLst/>
          </a:prstGeom>
          <a:solidFill>
            <a:srgbClr val="11CB5C"/>
          </a:solidFill>
          <a:ln>
            <a:solidFill>
              <a:srgbClr val="11CB5C"/>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a:t>4. ¿Qué son las funciones de agregación?</a:t>
            </a:r>
            <a:endParaRPr lang="es-BO"/>
          </a:p>
        </p:txBody>
      </p:sp>
      <p:sp>
        <p:nvSpPr>
          <p:cNvPr id="11" name="CuadroTexto 10">
            <a:extLst>
              <a:ext uri="{FF2B5EF4-FFF2-40B4-BE49-F238E27FC236}">
                <a16:creationId xmlns:a16="http://schemas.microsoft.com/office/drawing/2014/main" id="{71C89E11-623D-44B1-8341-DECA3CBD4697}"/>
              </a:ext>
            </a:extLst>
          </p:cNvPr>
          <p:cNvSpPr txBox="1"/>
          <p:nvPr/>
        </p:nvSpPr>
        <p:spPr>
          <a:xfrm>
            <a:off x="4366220" y="188640"/>
            <a:ext cx="3227693" cy="369332"/>
          </a:xfrm>
          <a:prstGeom prst="rect">
            <a:avLst/>
          </a:prstGeom>
          <a:noFill/>
        </p:spPr>
        <p:txBody>
          <a:bodyPr wrap="square" rtlCol="0">
            <a:spAutoFit/>
          </a:bodyPr>
          <a:lstStyle/>
          <a:p>
            <a:pPr algn="ctr"/>
            <a:r>
              <a:rPr lang="es-BO" b="1" dirty="0">
                <a:latin typeface="Bodoni MT Black" panose="02070A03080606020203" pitchFamily="18" charset="0"/>
              </a:rPr>
              <a:t>PREGUNTAS TEÓRICAS.</a:t>
            </a:r>
          </a:p>
        </p:txBody>
      </p:sp>
      <p:sp>
        <p:nvSpPr>
          <p:cNvPr id="12" name="Flecha: a la derecha 11">
            <a:extLst>
              <a:ext uri="{FF2B5EF4-FFF2-40B4-BE49-F238E27FC236}">
                <a16:creationId xmlns:a16="http://schemas.microsoft.com/office/drawing/2014/main" id="{F0B2AC30-77BB-4BBB-89B2-EDCF4A2ECC79}"/>
              </a:ext>
            </a:extLst>
          </p:cNvPr>
          <p:cNvSpPr/>
          <p:nvPr/>
        </p:nvSpPr>
        <p:spPr>
          <a:xfrm>
            <a:off x="4870276" y="95241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3" name="Flecha: a la derecha 12">
            <a:extLst>
              <a:ext uri="{FF2B5EF4-FFF2-40B4-BE49-F238E27FC236}">
                <a16:creationId xmlns:a16="http://schemas.microsoft.com/office/drawing/2014/main" id="{AB95C459-21A0-4D6D-B51F-639C40ACE2BF}"/>
              </a:ext>
            </a:extLst>
          </p:cNvPr>
          <p:cNvSpPr/>
          <p:nvPr/>
        </p:nvSpPr>
        <p:spPr>
          <a:xfrm>
            <a:off x="4887044" y="555163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Flecha: a la derecha 13">
            <a:extLst>
              <a:ext uri="{FF2B5EF4-FFF2-40B4-BE49-F238E27FC236}">
                <a16:creationId xmlns:a16="http://schemas.microsoft.com/office/drawing/2014/main" id="{CCDCE501-EBCD-4898-89DD-C84001CA68A0}"/>
              </a:ext>
            </a:extLst>
          </p:cNvPr>
          <p:cNvSpPr/>
          <p:nvPr/>
        </p:nvSpPr>
        <p:spPr>
          <a:xfrm>
            <a:off x="4870276" y="400506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5" name="Flecha: a la derecha 14">
            <a:extLst>
              <a:ext uri="{FF2B5EF4-FFF2-40B4-BE49-F238E27FC236}">
                <a16:creationId xmlns:a16="http://schemas.microsoft.com/office/drawing/2014/main" id="{AABAAE64-70EB-4B1C-BADF-E01197F5B7B0}"/>
              </a:ext>
            </a:extLst>
          </p:cNvPr>
          <p:cNvSpPr/>
          <p:nvPr/>
        </p:nvSpPr>
        <p:spPr>
          <a:xfrm>
            <a:off x="4887044" y="2436748"/>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6" name="Rectángulo 15">
            <a:extLst>
              <a:ext uri="{FF2B5EF4-FFF2-40B4-BE49-F238E27FC236}">
                <a16:creationId xmlns:a16="http://schemas.microsoft.com/office/drawing/2014/main" id="{093D7515-E5F0-4D7C-AA55-6B80AC8A3187}"/>
              </a:ext>
            </a:extLst>
          </p:cNvPr>
          <p:cNvSpPr/>
          <p:nvPr/>
        </p:nvSpPr>
        <p:spPr>
          <a:xfrm>
            <a:off x="7233647" y="685613"/>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a:t>Una base de datos relacional es un tipo de base de datos que almacena y proporciona acceso a puntos de datos relacionados entre sí. </a:t>
            </a:r>
            <a:endParaRPr lang="es-BO"/>
          </a:p>
        </p:txBody>
      </p:sp>
      <p:sp>
        <p:nvSpPr>
          <p:cNvPr id="17" name="Rectángulo 16">
            <a:extLst>
              <a:ext uri="{FF2B5EF4-FFF2-40B4-BE49-F238E27FC236}">
                <a16:creationId xmlns:a16="http://schemas.microsoft.com/office/drawing/2014/main" id="{131EC21B-F51B-4145-8555-9EEA8726C3A5}"/>
              </a:ext>
            </a:extLst>
          </p:cNvPr>
          <p:cNvSpPr/>
          <p:nvPr/>
        </p:nvSpPr>
        <p:spPr>
          <a:xfrm>
            <a:off x="7219169" y="2154331"/>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a:t>Las bases de datos no relacionales son un sistema de almacenamiento de información que se caracteriza por no usar el lenguaje SQL para las consultas. Esto no significa que no puedan usar el lenguaje SQL, pero no lo hacen como herramienta de consulta, sino como apoyo.</a:t>
            </a:r>
            <a:endParaRPr lang="es-BO" sz="1400"/>
          </a:p>
        </p:txBody>
      </p:sp>
      <p:sp>
        <p:nvSpPr>
          <p:cNvPr id="18" name="Rectángulo 17">
            <a:extLst>
              <a:ext uri="{FF2B5EF4-FFF2-40B4-BE49-F238E27FC236}">
                <a16:creationId xmlns:a16="http://schemas.microsoft.com/office/drawing/2014/main" id="{807D921C-9118-4EDD-B525-B33870B2D193}"/>
              </a:ext>
            </a:extLst>
          </p:cNvPr>
          <p:cNvSpPr/>
          <p:nvPr/>
        </p:nvSpPr>
        <p:spPr>
          <a:xfrm>
            <a:off x="7233646" y="3641482"/>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000" dirty="0"/>
              <a:t>Aunque </a:t>
            </a:r>
            <a:r>
              <a:rPr lang="es-MX" sz="1000" dirty="0" err="1"/>
              <a:t>MariaDB</a:t>
            </a:r>
            <a:r>
              <a:rPr lang="es-MX" sz="1000" dirty="0"/>
              <a:t> es una bifurcación de MySQL, estos dos sistemas de gestión de bases de datos siguen siendo bastante diferentes:</a:t>
            </a:r>
          </a:p>
          <a:p>
            <a:pPr algn="ctr"/>
            <a:endParaRPr lang="es-MX" sz="1000" dirty="0"/>
          </a:p>
          <a:p>
            <a:pPr marL="171450" indent="-171450" algn="ctr">
              <a:buFont typeface="Arial" panose="020B0604020202020204" pitchFamily="34" charset="0"/>
              <a:buChar char="•"/>
            </a:pPr>
            <a:r>
              <a:rPr lang="es-MX" sz="1000" dirty="0" err="1"/>
              <a:t>MariaDB</a:t>
            </a:r>
            <a:r>
              <a:rPr lang="es-MX" sz="1000" dirty="0"/>
              <a:t> tiene licencia GPL mientras que MySQL tiene un enfoque de doble licencia.</a:t>
            </a:r>
          </a:p>
          <a:p>
            <a:pPr marL="171450" indent="-171450" algn="ctr">
              <a:buFont typeface="Arial" panose="020B0604020202020204" pitchFamily="34" charset="0"/>
              <a:buChar char="•"/>
            </a:pPr>
            <a:r>
              <a:rPr lang="es-MX" sz="1000" dirty="0"/>
              <a:t>Cada mango se acumula de una manera diferente.</a:t>
            </a:r>
          </a:p>
          <a:p>
            <a:pPr marL="171450" indent="-171450" algn="ctr">
              <a:buFont typeface="Arial" panose="020B0604020202020204" pitchFamily="34" charset="0"/>
              <a:buChar char="•"/>
            </a:pPr>
            <a:r>
              <a:rPr lang="es-MX" sz="1000" dirty="0" err="1"/>
              <a:t>MariaDB</a:t>
            </a:r>
            <a:r>
              <a:rPr lang="es-MX" sz="1000" dirty="0"/>
              <a:t> soporta muchos motores de almacenamiento diferentes.</a:t>
            </a:r>
          </a:p>
          <a:p>
            <a:pPr marL="171450" indent="-171450" algn="ctr">
              <a:buFont typeface="Arial" panose="020B0604020202020204" pitchFamily="34" charset="0"/>
              <a:buChar char="•"/>
            </a:pPr>
            <a:r>
              <a:rPr lang="es-MX" sz="1000" dirty="0"/>
              <a:t>En muchos escenarios, </a:t>
            </a:r>
            <a:r>
              <a:rPr lang="es-MX" sz="1000" dirty="0" err="1"/>
              <a:t>MariaDB</a:t>
            </a:r>
            <a:r>
              <a:rPr lang="es-MX" sz="1000" dirty="0"/>
              <a:t> ofrece un mejor rendimiento.</a:t>
            </a:r>
            <a:endParaRPr lang="es-BO" sz="1000" dirty="0"/>
          </a:p>
        </p:txBody>
      </p:sp>
      <p:sp>
        <p:nvSpPr>
          <p:cNvPr id="19" name="Rectángulo 18">
            <a:extLst>
              <a:ext uri="{FF2B5EF4-FFF2-40B4-BE49-F238E27FC236}">
                <a16:creationId xmlns:a16="http://schemas.microsoft.com/office/drawing/2014/main" id="{C00CF974-E023-4510-B95C-039A0C94CD13}"/>
              </a:ext>
            </a:extLst>
          </p:cNvPr>
          <p:cNvSpPr/>
          <p:nvPr/>
        </p:nvSpPr>
        <p:spPr>
          <a:xfrm>
            <a:off x="7233645" y="5188052"/>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Una función de agregación es una función que resume las filas de un grupo en un solo valor. COUNT , MIN y MAX </a:t>
            </a:r>
            <a:endParaRPr lang="es-BO" sz="1400" dirty="0"/>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9F4ADAED-D059-4E1D-952F-242D7FA72310}"/>
              </a:ext>
            </a:extLst>
          </p:cNvPr>
          <p:cNvSpPr/>
          <p:nvPr/>
        </p:nvSpPr>
        <p:spPr>
          <a:xfrm>
            <a:off x="765820" y="491466"/>
            <a:ext cx="2880320" cy="1224136"/>
          </a:xfrm>
          <a:prstGeom prst="roundRect">
            <a:avLst/>
          </a:prstGeom>
          <a:solidFill>
            <a:schemeClr val="accent6">
              <a:lumMod val="50000"/>
            </a:schemeClr>
          </a:solidFill>
          <a:ln>
            <a:solidFill>
              <a:schemeClr val="accent6">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5. ¿Qué llegaría a ser XAMPP, WAMP SERVER o LAMP?</a:t>
            </a:r>
            <a:endParaRPr lang="es-BO" dirty="0"/>
          </a:p>
        </p:txBody>
      </p:sp>
      <p:sp>
        <p:nvSpPr>
          <p:cNvPr id="8" name="Rectángulo: esquinas redondeadas 7">
            <a:extLst>
              <a:ext uri="{FF2B5EF4-FFF2-40B4-BE49-F238E27FC236}">
                <a16:creationId xmlns:a16="http://schemas.microsoft.com/office/drawing/2014/main" id="{5D60E8B9-F5A0-4C03-B264-B9D308FCA621}"/>
              </a:ext>
            </a:extLst>
          </p:cNvPr>
          <p:cNvSpPr/>
          <p:nvPr/>
        </p:nvSpPr>
        <p:spPr>
          <a:xfrm>
            <a:off x="791379" y="2011807"/>
            <a:ext cx="2880320" cy="1224136"/>
          </a:xfrm>
          <a:prstGeom prst="roundRect">
            <a:avLst/>
          </a:prstGeom>
          <a:solidFill>
            <a:schemeClr val="tx1">
              <a:lumMod val="95000"/>
              <a:lumOff val="5000"/>
            </a:schemeClr>
          </a:solidFill>
          <a:ln>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1400" dirty="0"/>
              <a:t>6. ¿Cuál es la diferencia entre las funciones de agresión y funciones creados por</a:t>
            </a:r>
          </a:p>
          <a:p>
            <a:pPr algn="ctr"/>
            <a:r>
              <a:rPr lang="es-MX" sz="1400" dirty="0"/>
              <a:t>el DBA? Es decir funciones creadas por el usuario.</a:t>
            </a:r>
            <a:endParaRPr lang="es-BO" sz="1400" dirty="0"/>
          </a:p>
        </p:txBody>
      </p:sp>
      <p:sp>
        <p:nvSpPr>
          <p:cNvPr id="9" name="Rectángulo: esquinas redondeadas 8">
            <a:extLst>
              <a:ext uri="{FF2B5EF4-FFF2-40B4-BE49-F238E27FC236}">
                <a16:creationId xmlns:a16="http://schemas.microsoft.com/office/drawing/2014/main" id="{21A070E6-7D77-401C-A8DD-F0CC7597DB8B}"/>
              </a:ext>
            </a:extLst>
          </p:cNvPr>
          <p:cNvSpPr/>
          <p:nvPr/>
        </p:nvSpPr>
        <p:spPr>
          <a:xfrm>
            <a:off x="791379" y="3532148"/>
            <a:ext cx="2880320" cy="1224136"/>
          </a:xfrm>
          <a:prstGeom prst="round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a:t>7. ¿Para qué sirve el comando USE?</a:t>
            </a:r>
          </a:p>
        </p:txBody>
      </p:sp>
      <p:sp>
        <p:nvSpPr>
          <p:cNvPr id="10" name="Rectángulo: esquinas redondeadas 9">
            <a:extLst>
              <a:ext uri="{FF2B5EF4-FFF2-40B4-BE49-F238E27FC236}">
                <a16:creationId xmlns:a16="http://schemas.microsoft.com/office/drawing/2014/main" id="{4D5B2381-B641-49B1-95FB-5D6264C4F110}"/>
              </a:ext>
            </a:extLst>
          </p:cNvPr>
          <p:cNvSpPr/>
          <p:nvPr/>
        </p:nvSpPr>
        <p:spPr>
          <a:xfrm>
            <a:off x="837828" y="5157192"/>
            <a:ext cx="2880320" cy="1224136"/>
          </a:xfrm>
          <a:prstGeom prst="roundRect">
            <a:avLst/>
          </a:prstGeom>
          <a:solidFill>
            <a:schemeClr val="tx2">
              <a:lumMod val="50000"/>
            </a:schemeClr>
          </a:solidFill>
          <a:ln>
            <a:solidFill>
              <a:schemeClr val="bg2">
                <a:lumMod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a:t>8. Que es DML y DDL?</a:t>
            </a:r>
            <a:endParaRPr lang="es-BO"/>
          </a:p>
        </p:txBody>
      </p:sp>
      <p:sp>
        <p:nvSpPr>
          <p:cNvPr id="6" name="Flecha: a la derecha 5">
            <a:extLst>
              <a:ext uri="{FF2B5EF4-FFF2-40B4-BE49-F238E27FC236}">
                <a16:creationId xmlns:a16="http://schemas.microsoft.com/office/drawing/2014/main" id="{255EF0B1-3EE5-41AD-8136-4560FEE6C747}"/>
              </a:ext>
            </a:extLst>
          </p:cNvPr>
          <p:cNvSpPr/>
          <p:nvPr/>
        </p:nvSpPr>
        <p:spPr>
          <a:xfrm>
            <a:off x="4870276" y="836712"/>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1" name="Flecha: a la derecha 10">
            <a:extLst>
              <a:ext uri="{FF2B5EF4-FFF2-40B4-BE49-F238E27FC236}">
                <a16:creationId xmlns:a16="http://schemas.microsoft.com/office/drawing/2014/main" id="{2D316BF8-6D99-4644-AA63-43B4D90B3839}"/>
              </a:ext>
            </a:extLst>
          </p:cNvPr>
          <p:cNvSpPr/>
          <p:nvPr/>
        </p:nvSpPr>
        <p:spPr>
          <a:xfrm>
            <a:off x="4870276" y="220486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2" name="Flecha: a la derecha 11">
            <a:extLst>
              <a:ext uri="{FF2B5EF4-FFF2-40B4-BE49-F238E27FC236}">
                <a16:creationId xmlns:a16="http://schemas.microsoft.com/office/drawing/2014/main" id="{DAABF53B-E3CF-450E-A052-DEBDCF9C7889}"/>
              </a:ext>
            </a:extLst>
          </p:cNvPr>
          <p:cNvSpPr/>
          <p:nvPr/>
        </p:nvSpPr>
        <p:spPr>
          <a:xfrm>
            <a:off x="4870276" y="3789040"/>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3" name="Flecha: a la derecha 12">
            <a:extLst>
              <a:ext uri="{FF2B5EF4-FFF2-40B4-BE49-F238E27FC236}">
                <a16:creationId xmlns:a16="http://schemas.microsoft.com/office/drawing/2014/main" id="{6829D16D-9F71-4654-86C4-FF4B21903DED}"/>
              </a:ext>
            </a:extLst>
          </p:cNvPr>
          <p:cNvSpPr/>
          <p:nvPr/>
        </p:nvSpPr>
        <p:spPr>
          <a:xfrm>
            <a:off x="4870276" y="5481228"/>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Rectángulo 13">
            <a:extLst>
              <a:ext uri="{FF2B5EF4-FFF2-40B4-BE49-F238E27FC236}">
                <a16:creationId xmlns:a16="http://schemas.microsoft.com/office/drawing/2014/main" id="{FDB74A96-68B3-47E2-9123-E9357DFE3D88}"/>
              </a:ext>
            </a:extLst>
          </p:cNvPr>
          <p:cNvSpPr/>
          <p:nvPr/>
        </p:nvSpPr>
        <p:spPr>
          <a:xfrm>
            <a:off x="7159041" y="411591"/>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dirty="0"/>
              <a:t>Son una distribución de Apache que incluye diferentes softwares libres, además son servidores web multiplataforma más utilizados, que ayuda a los desarrolladores a crear y probar sus programas en un servidor web local. </a:t>
            </a:r>
            <a:endParaRPr lang="es-BO" sz="1400" dirty="0"/>
          </a:p>
        </p:txBody>
      </p:sp>
      <p:sp>
        <p:nvSpPr>
          <p:cNvPr id="15" name="Rectángulo 14">
            <a:extLst>
              <a:ext uri="{FF2B5EF4-FFF2-40B4-BE49-F238E27FC236}">
                <a16:creationId xmlns:a16="http://schemas.microsoft.com/office/drawing/2014/main" id="{6691D1A9-F7CF-4527-B796-71BBB895298E}"/>
              </a:ext>
            </a:extLst>
          </p:cNvPr>
          <p:cNvSpPr/>
          <p:nvPr/>
        </p:nvSpPr>
        <p:spPr>
          <a:xfrm>
            <a:off x="7159042" y="1962131"/>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600" dirty="0"/>
              <a:t>Una función de agregación es una función que resume las filas de un grupo en un solo valor. </a:t>
            </a:r>
          </a:p>
          <a:p>
            <a:pPr algn="ctr"/>
            <a:r>
              <a:rPr lang="es-MX" sz="1600" dirty="0"/>
              <a:t>Las funciones de DBA se basa principalmente en reglas y hechos que son almacenados en la base de datos. </a:t>
            </a:r>
            <a:endParaRPr lang="es-BO" sz="1600" dirty="0"/>
          </a:p>
        </p:txBody>
      </p:sp>
      <p:sp>
        <p:nvSpPr>
          <p:cNvPr id="16" name="Rectángulo 15">
            <a:extLst>
              <a:ext uri="{FF2B5EF4-FFF2-40B4-BE49-F238E27FC236}">
                <a16:creationId xmlns:a16="http://schemas.microsoft.com/office/drawing/2014/main" id="{2F03E00F-9168-4A0F-B1C6-47975DCBC41D}"/>
              </a:ext>
            </a:extLst>
          </p:cNvPr>
          <p:cNvSpPr/>
          <p:nvPr/>
        </p:nvSpPr>
        <p:spPr>
          <a:xfrm>
            <a:off x="7159041" y="3521115"/>
            <a:ext cx="4477389" cy="1303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400"/>
              <a:t>La sentencia USE db_name indica a MySQL que use la base de datos db_name como la base de datos por defecto (actual) en sentencias subsiguientes. La base de datos sigue siendo la base de datos por defecto hasta el final de la sesión o hasta que se use otra sentencia USE</a:t>
            </a:r>
            <a:endParaRPr lang="es-BO" sz="1400"/>
          </a:p>
        </p:txBody>
      </p:sp>
      <p:sp>
        <p:nvSpPr>
          <p:cNvPr id="17" name="Rectángulo 16">
            <a:extLst>
              <a:ext uri="{FF2B5EF4-FFF2-40B4-BE49-F238E27FC236}">
                <a16:creationId xmlns:a16="http://schemas.microsoft.com/office/drawing/2014/main" id="{A4DD9C4C-E75C-42F1-B2F8-F6CF8892CB08}"/>
              </a:ext>
            </a:extLst>
          </p:cNvPr>
          <p:cNvSpPr/>
          <p:nvPr/>
        </p:nvSpPr>
        <p:spPr>
          <a:xfrm>
            <a:off x="7159041" y="4941168"/>
            <a:ext cx="4477389" cy="1806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s-MX" sz="1100" dirty="0"/>
              <a:t>DML significa Data </a:t>
            </a:r>
            <a:r>
              <a:rPr lang="es-MX" sz="1100" dirty="0" err="1"/>
              <a:t>Manipulation</a:t>
            </a:r>
            <a:r>
              <a:rPr lang="es-MX" sz="1100" dirty="0"/>
              <a:t> </a:t>
            </a:r>
            <a:r>
              <a:rPr lang="es-MX" sz="1100" dirty="0" err="1"/>
              <a:t>Language</a:t>
            </a:r>
            <a:r>
              <a:rPr lang="es-MX" sz="1100" dirty="0"/>
              <a:t> o Lenguaje de Manipulación de Datos, en español. Este lenguaje permite realizar diferentes acciones a los datos que se encuentran en una base de datos. Permite recuperar, almacenar, modificar, eliminar, insertar y actualizar datos de una base de datos.</a:t>
            </a:r>
          </a:p>
          <a:p>
            <a:pPr marL="171450" indent="-171450">
              <a:buFont typeface="Arial" panose="020B0604020202020204" pitchFamily="34" charset="0"/>
              <a:buChar char="•"/>
            </a:pPr>
            <a:r>
              <a:rPr lang="es-MX" sz="1100" dirty="0"/>
              <a:t>DDL significa Data </a:t>
            </a:r>
            <a:r>
              <a:rPr lang="es-MX" sz="1100" dirty="0" err="1"/>
              <a:t>Definition</a:t>
            </a:r>
            <a:r>
              <a:rPr lang="es-MX" sz="1100" dirty="0"/>
              <a:t> </a:t>
            </a:r>
            <a:r>
              <a:rPr lang="es-MX" sz="1100" dirty="0" err="1"/>
              <a:t>Language</a:t>
            </a:r>
            <a:r>
              <a:rPr lang="es-MX" sz="1100" dirty="0"/>
              <a:t> o Lenguaje de Definición de Datos, en español. Este lenguaje permite definir las tareas de las estructuras que almacenarán los datos.</a:t>
            </a:r>
          </a:p>
          <a:p>
            <a:pPr algn="ctr"/>
            <a:endParaRPr lang="es-MX" sz="1100" dirty="0"/>
          </a:p>
        </p:txBody>
      </p:sp>
    </p:spTree>
    <p:extLst>
      <p:ext uri="{BB962C8B-B14F-4D97-AF65-F5344CB8AC3E}">
        <p14:creationId xmlns:p14="http://schemas.microsoft.com/office/powerpoint/2010/main" val="41347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5D60E8B9-F5A0-4C03-B264-B9D308FCA621}"/>
              </a:ext>
            </a:extLst>
          </p:cNvPr>
          <p:cNvSpPr/>
          <p:nvPr/>
        </p:nvSpPr>
        <p:spPr>
          <a:xfrm>
            <a:off x="837828" y="1406434"/>
            <a:ext cx="2880320" cy="1224136"/>
          </a:xfrm>
          <a:prstGeom prst="round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1600" dirty="0"/>
              <a:t>9. ¿Qué cosas características debe de tener una función? Explique sobre el</a:t>
            </a:r>
          </a:p>
          <a:p>
            <a:pPr algn="ctr"/>
            <a:r>
              <a:rPr lang="es-MX" sz="1600" dirty="0"/>
              <a:t>nombre, el return, parametros, etc.</a:t>
            </a:r>
            <a:endParaRPr lang="es-BO" sz="1600" dirty="0"/>
          </a:p>
        </p:txBody>
      </p:sp>
      <p:sp>
        <p:nvSpPr>
          <p:cNvPr id="9" name="Rectángulo: esquinas redondeadas 8">
            <a:extLst>
              <a:ext uri="{FF2B5EF4-FFF2-40B4-BE49-F238E27FC236}">
                <a16:creationId xmlns:a16="http://schemas.microsoft.com/office/drawing/2014/main" id="{21A070E6-7D77-401C-A8DD-F0CC7597DB8B}"/>
              </a:ext>
            </a:extLst>
          </p:cNvPr>
          <p:cNvSpPr/>
          <p:nvPr/>
        </p:nvSpPr>
        <p:spPr>
          <a:xfrm>
            <a:off x="837828" y="4005064"/>
            <a:ext cx="2880320" cy="1224136"/>
          </a:xfrm>
          <a:prstGeom prst="roundRect">
            <a:avLst/>
          </a:prstGeom>
          <a:solidFill>
            <a:srgbClr val="D828CB"/>
          </a:solidFill>
          <a:ln>
            <a:solidFill>
              <a:srgbClr val="D828CB"/>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10.¿Cómo crear, modificar y cómo eliminar una función?</a:t>
            </a:r>
            <a:endParaRPr lang="es-BO" dirty="0"/>
          </a:p>
        </p:txBody>
      </p:sp>
      <p:sp>
        <p:nvSpPr>
          <p:cNvPr id="6" name="Flecha: a la derecha 5">
            <a:extLst>
              <a:ext uri="{FF2B5EF4-FFF2-40B4-BE49-F238E27FC236}">
                <a16:creationId xmlns:a16="http://schemas.microsoft.com/office/drawing/2014/main" id="{3090CA68-A255-4BBB-9839-5D42BAC4A6E0}"/>
              </a:ext>
            </a:extLst>
          </p:cNvPr>
          <p:cNvSpPr/>
          <p:nvPr/>
        </p:nvSpPr>
        <p:spPr>
          <a:xfrm>
            <a:off x="4821469" y="1730470"/>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1" name="Flecha: a la derecha 10">
            <a:extLst>
              <a:ext uri="{FF2B5EF4-FFF2-40B4-BE49-F238E27FC236}">
                <a16:creationId xmlns:a16="http://schemas.microsoft.com/office/drawing/2014/main" id="{3B6104A3-AB06-45AC-81A3-67C931BE5838}"/>
              </a:ext>
            </a:extLst>
          </p:cNvPr>
          <p:cNvSpPr/>
          <p:nvPr/>
        </p:nvSpPr>
        <p:spPr>
          <a:xfrm>
            <a:off x="4821469" y="4437112"/>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2" name="Rectángulo 11">
            <a:extLst>
              <a:ext uri="{FF2B5EF4-FFF2-40B4-BE49-F238E27FC236}">
                <a16:creationId xmlns:a16="http://schemas.microsoft.com/office/drawing/2014/main" id="{E6ED0DFD-3EF2-439A-86FE-FD5FD6DE56CA}"/>
              </a:ext>
            </a:extLst>
          </p:cNvPr>
          <p:cNvSpPr/>
          <p:nvPr/>
        </p:nvSpPr>
        <p:spPr>
          <a:xfrm>
            <a:off x="6873608" y="188640"/>
            <a:ext cx="4477389" cy="29523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s-MX" sz="1100" dirty="0"/>
              <a:t>MySQL permite nombres que consisten en un único identificador o en múltiples identificadores. Los componentes de un nombre compuesto deben estar separados por un punto ('.'). Las partes iniciales de un nombre compuesto actúan como calificadores que afectan al contexto dentro de cual, se interpreta el identificador final.</a:t>
            </a:r>
          </a:p>
          <a:p>
            <a:pPr marL="285750" indent="-285750">
              <a:buFont typeface="Arial" panose="020B0604020202020204" pitchFamily="34" charset="0"/>
              <a:buChar char="•"/>
            </a:pPr>
            <a:r>
              <a:rPr lang="es-MX" sz="1100" dirty="0"/>
              <a:t>RETURN se utiliza para concluir la ejecución de una rutina. Para las funciones o métodos de SQL, devuelve el resultado de la función o método. Para un procedimiento SQL, devuelve opcionalmente un valor de estado de tipo entero.</a:t>
            </a:r>
          </a:p>
          <a:p>
            <a:pPr marL="285750" indent="-285750">
              <a:buFont typeface="Arial" panose="020B0604020202020204" pitchFamily="34" charset="0"/>
              <a:buChar char="•"/>
            </a:pPr>
            <a:r>
              <a:rPr lang="es-MX" sz="1100" dirty="0"/>
              <a:t>Son parámetros a los que vamos a poder dar un valor inicial, llamar al procedimiento y que pueda hacer uso del valor enviado y dentro del procedimiento va a poder cambiar su valor y este será reflejado desde donde se llamó</a:t>
            </a:r>
            <a:endParaRPr lang="es-BO" sz="1100" dirty="0"/>
          </a:p>
        </p:txBody>
      </p:sp>
      <p:sp>
        <p:nvSpPr>
          <p:cNvPr id="13" name="Rectángulo 12">
            <a:extLst>
              <a:ext uri="{FF2B5EF4-FFF2-40B4-BE49-F238E27FC236}">
                <a16:creationId xmlns:a16="http://schemas.microsoft.com/office/drawing/2014/main" id="{B540B738-05AA-448B-9CCF-1B7394D86E91}"/>
              </a:ext>
            </a:extLst>
          </p:cNvPr>
          <p:cNvSpPr/>
          <p:nvPr/>
        </p:nvSpPr>
        <p:spPr>
          <a:xfrm>
            <a:off x="6788708" y="3717033"/>
            <a:ext cx="4562289" cy="2808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sz="1600" dirty="0"/>
              <a:t>1. Creación de la base de datos: CREAR (CREATE).</a:t>
            </a:r>
          </a:p>
          <a:p>
            <a:r>
              <a:rPr lang="es-MX" sz="1600" dirty="0"/>
              <a:t>2. Segundo, vea la lista de la base de datos: MOSTRAR (SHOW).</a:t>
            </a:r>
          </a:p>
          <a:p>
            <a:r>
              <a:rPr lang="es-MX" sz="1600" dirty="0"/>
              <a:t>3. Modificación de la base de datos: ALERTA</a:t>
            </a:r>
          </a:p>
          <a:p>
            <a:r>
              <a:rPr lang="es-MX" sz="1600" dirty="0"/>
              <a:t>Modificar la codificación de la base de datos (ALTER). </a:t>
            </a:r>
          </a:p>
          <a:p>
            <a:r>
              <a:rPr lang="es-MX" sz="1600" dirty="0"/>
              <a:t>4. Cuarto, elimine la base de datos. (DROP)</a:t>
            </a:r>
            <a:endParaRPr lang="es-BO" sz="1600" dirty="0"/>
          </a:p>
        </p:txBody>
      </p:sp>
    </p:spTree>
    <p:extLst>
      <p:ext uri="{BB962C8B-B14F-4D97-AF65-F5344CB8AC3E}">
        <p14:creationId xmlns:p14="http://schemas.microsoft.com/office/powerpoint/2010/main" val="8477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5185E44-E360-4D39-AFFF-D2278635566B}"/>
              </a:ext>
            </a:extLst>
          </p:cNvPr>
          <p:cNvSpPr/>
          <p:nvPr/>
        </p:nvSpPr>
        <p:spPr>
          <a:xfrm>
            <a:off x="312959" y="1772816"/>
            <a:ext cx="4032448"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sz="1600" dirty="0"/>
              <a:t>11. Crear las tablas y 2 registros para cada tabla para el siguiente modelo ER.</a:t>
            </a:r>
          </a:p>
          <a:p>
            <a:r>
              <a:rPr lang="es-MX" sz="1600" dirty="0"/>
              <a:t>○ Se sugiere crear una base de datos de nombre POLLOS_COPA y en ella crear</a:t>
            </a:r>
          </a:p>
          <a:p>
            <a:r>
              <a:rPr lang="es-MX" sz="1600" dirty="0"/>
              <a:t>las tablas:</a:t>
            </a:r>
          </a:p>
          <a:p>
            <a:r>
              <a:rPr lang="es-MX" sz="1600" dirty="0"/>
              <a:t>■ cliente</a:t>
            </a:r>
          </a:p>
          <a:p>
            <a:r>
              <a:rPr lang="es-MX" sz="1600" dirty="0"/>
              <a:t>■ </a:t>
            </a:r>
            <a:r>
              <a:rPr lang="es-MX" sz="1600" dirty="0" err="1"/>
              <a:t>detalle_pedido</a:t>
            </a:r>
            <a:endParaRPr lang="es-MX" sz="1600" dirty="0"/>
          </a:p>
          <a:p>
            <a:r>
              <a:rPr lang="es-MX" sz="1600" dirty="0"/>
              <a:t>■ pedido</a:t>
            </a:r>
          </a:p>
          <a:p>
            <a:r>
              <a:rPr lang="es-MX" sz="1600" dirty="0"/>
              <a:t>○ Adjuntar el código SQL generado.</a:t>
            </a:r>
          </a:p>
        </p:txBody>
      </p:sp>
      <p:sp>
        <p:nvSpPr>
          <p:cNvPr id="5" name="Rectángulo 4">
            <a:extLst>
              <a:ext uri="{FF2B5EF4-FFF2-40B4-BE49-F238E27FC236}">
                <a16:creationId xmlns:a16="http://schemas.microsoft.com/office/drawing/2014/main" id="{0F37ABC9-EF13-4491-913E-AC13F5FB662C}"/>
              </a:ext>
            </a:extLst>
          </p:cNvPr>
          <p:cNvSpPr/>
          <p:nvPr/>
        </p:nvSpPr>
        <p:spPr>
          <a:xfrm>
            <a:off x="4798268" y="188640"/>
            <a:ext cx="7200801" cy="6552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BO" sz="800"/>
              <a:t>CREATE DATABASE POLLOS_COPA;</a:t>
            </a:r>
          </a:p>
          <a:p>
            <a:r>
              <a:rPr lang="es-BO" sz="800"/>
              <a:t>USE POLLOS_COPA;</a:t>
            </a:r>
          </a:p>
          <a:p>
            <a:r>
              <a:rPr lang="es-BO" sz="800"/>
              <a:t>CREATE TABLE cliente</a:t>
            </a:r>
          </a:p>
          <a:p>
            <a:r>
              <a:rPr lang="es-BO" sz="800"/>
              <a:t>(</a:t>
            </a:r>
          </a:p>
          <a:p>
            <a:r>
              <a:rPr lang="es-BO" sz="800"/>
              <a:t>    id_cliente INTEGER AUTO_INCREMENT PRIMARY KEY NOT NULL,</a:t>
            </a:r>
          </a:p>
          <a:p>
            <a:r>
              <a:rPr lang="es-BO" sz="800"/>
              <a:t>    nombres VARCHAR(50),</a:t>
            </a:r>
          </a:p>
          <a:p>
            <a:r>
              <a:rPr lang="es-BO" sz="800"/>
              <a:t>    apellidos VARCHAR(50),</a:t>
            </a:r>
          </a:p>
          <a:p>
            <a:r>
              <a:rPr lang="es-BO" sz="800"/>
              <a:t>    edad INTEGER,</a:t>
            </a:r>
          </a:p>
          <a:p>
            <a:r>
              <a:rPr lang="es-BO" sz="800"/>
              <a:t>    domicilio VARCHAR(100)</a:t>
            </a:r>
          </a:p>
          <a:p>
            <a:endParaRPr lang="es-BO" sz="800"/>
          </a:p>
          <a:p>
            <a:r>
              <a:rPr lang="es-BO" sz="800"/>
              <a:t>);</a:t>
            </a:r>
          </a:p>
          <a:p>
            <a:endParaRPr lang="es-BO" sz="800"/>
          </a:p>
          <a:p>
            <a:r>
              <a:rPr lang="es-BO" sz="800"/>
              <a:t>INSERT INTO cliente(nombres,apellidos,edad,domicilio)</a:t>
            </a:r>
          </a:p>
          <a:p>
            <a:r>
              <a:rPr lang="es-BO" sz="800"/>
              <a:t>VALUES</a:t>
            </a:r>
          </a:p>
          <a:p>
            <a:r>
              <a:rPr lang="es-BO" sz="800"/>
              <a:t>('Angel','Gonzales Mamani',20,'Av. Calacoto'),</a:t>
            </a:r>
          </a:p>
          <a:p>
            <a:r>
              <a:rPr lang="es-BO" sz="800"/>
              <a:t>('David','Alcon Garmendia',25,'Av. Sucre'),</a:t>
            </a:r>
          </a:p>
          <a:p>
            <a:r>
              <a:rPr lang="es-BO" sz="800"/>
              <a:t>('Ema','Suri Belgrano',24,'Av. La Paz'),</a:t>
            </a:r>
          </a:p>
          <a:p>
            <a:r>
              <a:rPr lang="es-BO" sz="800"/>
              <a:t>('Angelica','Flores  Bella',20,'Av. Calacoto'),</a:t>
            </a:r>
          </a:p>
          <a:p>
            <a:r>
              <a:rPr lang="es-BO" sz="800"/>
              <a:t>('Joel','Gutierrez',26,'Av. Libertad');</a:t>
            </a:r>
          </a:p>
          <a:p>
            <a:endParaRPr lang="es-BO" sz="800"/>
          </a:p>
          <a:p>
            <a:endParaRPr lang="es-BO" sz="800"/>
          </a:p>
          <a:p>
            <a:r>
              <a:rPr lang="es-BO" sz="800"/>
              <a:t>CREATE TABLE pedido</a:t>
            </a:r>
          </a:p>
          <a:p>
            <a:r>
              <a:rPr lang="es-BO" sz="800"/>
              <a:t>(</a:t>
            </a:r>
          </a:p>
          <a:p>
            <a:r>
              <a:rPr lang="es-BO" sz="800"/>
              <a:t>    id_pedido INTEGER AUTO_INCREMENT PRIMARY KEY NOT NULL,</a:t>
            </a:r>
          </a:p>
          <a:p>
            <a:r>
              <a:rPr lang="es-BO" sz="800"/>
              <a:t>    articulo VARCHAR(50),</a:t>
            </a:r>
          </a:p>
          <a:p>
            <a:r>
              <a:rPr lang="es-BO" sz="800"/>
              <a:t>    costo INTEGER,</a:t>
            </a:r>
          </a:p>
          <a:p>
            <a:r>
              <a:rPr lang="es-BO" sz="800"/>
              <a:t>    fecha VARCHAR(100)</a:t>
            </a:r>
          </a:p>
          <a:p>
            <a:r>
              <a:rPr lang="es-BO" sz="800"/>
              <a:t>);</a:t>
            </a:r>
          </a:p>
          <a:p>
            <a:endParaRPr lang="es-BO" sz="800"/>
          </a:p>
          <a:p>
            <a:endParaRPr lang="es-BO" sz="800"/>
          </a:p>
          <a:p>
            <a:r>
              <a:rPr lang="es-BO" sz="800"/>
              <a:t>CREATE TABLE detalle_pedido</a:t>
            </a:r>
          </a:p>
          <a:p>
            <a:r>
              <a:rPr lang="es-BO" sz="800"/>
              <a:t>(</a:t>
            </a:r>
          </a:p>
          <a:p>
            <a:r>
              <a:rPr lang="es-BO" sz="800"/>
              <a:t>id_detalle_pedido INTEGER AUTO_INCREMENT PRIMARY KEY NOT NULL,</a:t>
            </a:r>
          </a:p>
          <a:p>
            <a:r>
              <a:rPr lang="es-BO" sz="800"/>
              <a:t>id_cliente INT NOT NULL,</a:t>
            </a:r>
          </a:p>
          <a:p>
            <a:r>
              <a:rPr lang="es-BO" sz="800"/>
              <a:t>id_pedido INT NOT NULL,</a:t>
            </a:r>
          </a:p>
          <a:p>
            <a:r>
              <a:rPr lang="es-BO" sz="800"/>
              <a:t>    FOREIGN KEY(id_cliente)REFERENCES cliente(id_cliente),</a:t>
            </a:r>
          </a:p>
          <a:p>
            <a:r>
              <a:rPr lang="es-BO" sz="800"/>
              <a:t>    FOREIGN KEY(id_pedido)REFERENCES pedido(id_pedido)</a:t>
            </a:r>
          </a:p>
          <a:p>
            <a:r>
              <a:rPr lang="es-BO" sz="800"/>
              <a:t>);</a:t>
            </a:r>
          </a:p>
          <a:p>
            <a:endParaRPr lang="es-BO" sz="800"/>
          </a:p>
          <a:p>
            <a:r>
              <a:rPr lang="es-BO" sz="800"/>
              <a:t>INSERT INTO pedido(articulo,costo,fecha)VALUES</a:t>
            </a:r>
          </a:p>
          <a:p>
            <a:r>
              <a:rPr lang="es-BO" sz="800"/>
              <a:t>('Combo de papafritas',15,'01-Abril-2022'),</a:t>
            </a:r>
          </a:p>
          <a:p>
            <a:r>
              <a:rPr lang="es-BO" sz="800"/>
              <a:t>('Combo de pollo',35,'02-Abril-2022'),</a:t>
            </a:r>
          </a:p>
          <a:p>
            <a:r>
              <a:rPr lang="es-BO" sz="800"/>
              <a:t>('Combo de papafritas',15,'02-Abril-2022'),</a:t>
            </a:r>
          </a:p>
          <a:p>
            <a:r>
              <a:rPr lang="es-BO" sz="800"/>
              <a:t>('Combo de mixto',15,'03-Abril-2022'),</a:t>
            </a:r>
          </a:p>
          <a:p>
            <a:r>
              <a:rPr lang="es-BO" sz="800"/>
              <a:t>('Combo grande de pollo',15,'04-Abril-2022');</a:t>
            </a:r>
            <a:endParaRPr lang="es-BO" sz="800" dirty="0"/>
          </a:p>
        </p:txBody>
      </p:sp>
      <p:pic>
        <p:nvPicPr>
          <p:cNvPr id="8" name="Imagen 7">
            <a:extLst>
              <a:ext uri="{FF2B5EF4-FFF2-40B4-BE49-F238E27FC236}">
                <a16:creationId xmlns:a16="http://schemas.microsoft.com/office/drawing/2014/main" id="{6991713A-FD42-4E17-A5B7-603876EFF5DC}"/>
              </a:ext>
            </a:extLst>
          </p:cNvPr>
          <p:cNvPicPr>
            <a:picLocks noChangeAspect="1"/>
          </p:cNvPicPr>
          <p:nvPr/>
        </p:nvPicPr>
        <p:blipFill>
          <a:blip r:embed="rId3"/>
          <a:stretch>
            <a:fillRect/>
          </a:stretch>
        </p:blipFill>
        <p:spPr>
          <a:xfrm>
            <a:off x="8182644" y="1196752"/>
            <a:ext cx="3693222" cy="2542180"/>
          </a:xfrm>
          <a:prstGeom prst="rect">
            <a:avLst/>
          </a:prstGeom>
        </p:spPr>
      </p:pic>
    </p:spTree>
    <p:extLst>
      <p:ext uri="{BB962C8B-B14F-4D97-AF65-F5344CB8AC3E}">
        <p14:creationId xmlns:p14="http://schemas.microsoft.com/office/powerpoint/2010/main" val="249476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088383B-4441-4876-B803-81C86732953F}"/>
              </a:ext>
            </a:extLst>
          </p:cNvPr>
          <p:cNvSpPr/>
          <p:nvPr/>
        </p:nvSpPr>
        <p:spPr>
          <a:xfrm>
            <a:off x="477789" y="2024844"/>
            <a:ext cx="4032448"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dirty="0"/>
              <a:t>12.Crear una consulta SQL en base al ejercicio anterior.</a:t>
            </a:r>
          </a:p>
          <a:p>
            <a:r>
              <a:rPr lang="es-MX" dirty="0"/>
              <a:t>○ Debe de utilizar las 3 tablas creadas anteriormente.</a:t>
            </a:r>
          </a:p>
          <a:p>
            <a:r>
              <a:rPr lang="es-MX" dirty="0"/>
              <a:t>○ Para relacionar las tablas utilizar JOINS.</a:t>
            </a:r>
          </a:p>
          <a:p>
            <a:r>
              <a:rPr lang="es-MX" dirty="0"/>
              <a:t>○ Adjuntar el código SQL generado.</a:t>
            </a:r>
          </a:p>
        </p:txBody>
      </p:sp>
      <p:pic>
        <p:nvPicPr>
          <p:cNvPr id="6" name="Imagen 5">
            <a:extLst>
              <a:ext uri="{FF2B5EF4-FFF2-40B4-BE49-F238E27FC236}">
                <a16:creationId xmlns:a16="http://schemas.microsoft.com/office/drawing/2014/main" id="{19C0B95E-5E46-4992-B434-28AD19A8C799}"/>
              </a:ext>
            </a:extLst>
          </p:cNvPr>
          <p:cNvPicPr>
            <a:picLocks noChangeAspect="1"/>
          </p:cNvPicPr>
          <p:nvPr/>
        </p:nvPicPr>
        <p:blipFill>
          <a:blip r:embed="rId3"/>
          <a:stretch>
            <a:fillRect/>
          </a:stretch>
        </p:blipFill>
        <p:spPr>
          <a:xfrm>
            <a:off x="6115316" y="3284984"/>
            <a:ext cx="3694496" cy="2542252"/>
          </a:xfrm>
          <a:prstGeom prst="rect">
            <a:avLst/>
          </a:prstGeom>
        </p:spPr>
      </p:pic>
      <p:pic>
        <p:nvPicPr>
          <p:cNvPr id="4" name="Imagen 3">
            <a:extLst>
              <a:ext uri="{FF2B5EF4-FFF2-40B4-BE49-F238E27FC236}">
                <a16:creationId xmlns:a16="http://schemas.microsoft.com/office/drawing/2014/main" id="{BF0F8469-C8EB-FD23-27FC-95D27754E87C}"/>
              </a:ext>
            </a:extLst>
          </p:cNvPr>
          <p:cNvPicPr>
            <a:picLocks noChangeAspect="1"/>
          </p:cNvPicPr>
          <p:nvPr/>
        </p:nvPicPr>
        <p:blipFill>
          <a:blip r:embed="rId4"/>
          <a:stretch>
            <a:fillRect/>
          </a:stretch>
        </p:blipFill>
        <p:spPr>
          <a:xfrm>
            <a:off x="4695651" y="836712"/>
            <a:ext cx="7327777" cy="2026241"/>
          </a:xfrm>
          <a:prstGeom prst="rect">
            <a:avLst/>
          </a:prstGeom>
        </p:spPr>
      </p:pic>
    </p:spTree>
    <p:extLst>
      <p:ext uri="{BB962C8B-B14F-4D97-AF65-F5344CB8AC3E}">
        <p14:creationId xmlns:p14="http://schemas.microsoft.com/office/powerpoint/2010/main" val="341138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5185E44-E360-4D39-AFFF-D2278635566B}"/>
              </a:ext>
            </a:extLst>
          </p:cNvPr>
          <p:cNvSpPr/>
          <p:nvPr/>
        </p:nvSpPr>
        <p:spPr>
          <a:xfrm>
            <a:off x="259035" y="2024844"/>
            <a:ext cx="4032448"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sz="1400" dirty="0"/>
              <a:t>13.Crear un función que compare dos códigos de materia.</a:t>
            </a:r>
          </a:p>
          <a:p>
            <a:r>
              <a:rPr lang="es-MX" sz="1400" dirty="0"/>
              <a:t>○ Resolver lo siguiente:</a:t>
            </a:r>
          </a:p>
          <a:p>
            <a:r>
              <a:rPr lang="es-MX" sz="1400" dirty="0"/>
              <a:t>■ Mostrar los nombres y apellidos de los estudiantes inscritos en la</a:t>
            </a:r>
          </a:p>
          <a:p>
            <a:r>
              <a:rPr lang="es-MX" sz="1400" dirty="0"/>
              <a:t>materia ARQ-105, adicionalmente mostrar el nombre de la materia.</a:t>
            </a:r>
          </a:p>
          <a:p>
            <a:r>
              <a:rPr lang="es-MX" sz="1400" dirty="0"/>
              <a:t>■ Deberá de crear una función que reciba dos parámetros y esta</a:t>
            </a:r>
          </a:p>
          <a:p>
            <a:r>
              <a:rPr lang="es-MX" sz="1400" dirty="0"/>
              <a:t>función deberá ser utilizada en la cláusula WHERE.</a:t>
            </a:r>
            <a:endParaRPr lang="es-BO" sz="1400" dirty="0"/>
          </a:p>
        </p:txBody>
      </p:sp>
      <p:sp>
        <p:nvSpPr>
          <p:cNvPr id="2" name="Rectángulo 1">
            <a:extLst>
              <a:ext uri="{FF2B5EF4-FFF2-40B4-BE49-F238E27FC236}">
                <a16:creationId xmlns:a16="http://schemas.microsoft.com/office/drawing/2014/main" id="{9CCF33CB-95D8-460E-9883-729CB83D5363}"/>
              </a:ext>
            </a:extLst>
          </p:cNvPr>
          <p:cNvSpPr/>
          <p:nvPr/>
        </p:nvSpPr>
        <p:spPr>
          <a:xfrm>
            <a:off x="4582244" y="116632"/>
            <a:ext cx="7488832" cy="662473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s-BO" sz="650" dirty="0"/>
          </a:p>
        </p:txBody>
      </p:sp>
      <p:pic>
        <p:nvPicPr>
          <p:cNvPr id="5" name="Imagen 4">
            <a:extLst>
              <a:ext uri="{FF2B5EF4-FFF2-40B4-BE49-F238E27FC236}">
                <a16:creationId xmlns:a16="http://schemas.microsoft.com/office/drawing/2014/main" id="{9041C7F5-638B-BF1F-F216-9BF01294BBA2}"/>
              </a:ext>
            </a:extLst>
          </p:cNvPr>
          <p:cNvPicPr>
            <a:picLocks noChangeAspect="1"/>
          </p:cNvPicPr>
          <p:nvPr/>
        </p:nvPicPr>
        <p:blipFill>
          <a:blip r:embed="rId3"/>
          <a:stretch>
            <a:fillRect/>
          </a:stretch>
        </p:blipFill>
        <p:spPr>
          <a:xfrm>
            <a:off x="4942284" y="548680"/>
            <a:ext cx="6886501" cy="3520234"/>
          </a:xfrm>
          <a:prstGeom prst="rect">
            <a:avLst/>
          </a:prstGeom>
        </p:spPr>
      </p:pic>
      <p:pic>
        <p:nvPicPr>
          <p:cNvPr id="8" name="Imagen 7">
            <a:extLst>
              <a:ext uri="{FF2B5EF4-FFF2-40B4-BE49-F238E27FC236}">
                <a16:creationId xmlns:a16="http://schemas.microsoft.com/office/drawing/2014/main" id="{55855301-BC5D-7089-6EA0-3458BC118A87}"/>
              </a:ext>
            </a:extLst>
          </p:cNvPr>
          <p:cNvPicPr>
            <a:picLocks noChangeAspect="1"/>
          </p:cNvPicPr>
          <p:nvPr/>
        </p:nvPicPr>
        <p:blipFill>
          <a:blip r:embed="rId4"/>
          <a:stretch>
            <a:fillRect/>
          </a:stretch>
        </p:blipFill>
        <p:spPr>
          <a:xfrm>
            <a:off x="5142854" y="4653136"/>
            <a:ext cx="6485359" cy="908206"/>
          </a:xfrm>
          <a:prstGeom prst="rect">
            <a:avLst/>
          </a:prstGeom>
        </p:spPr>
      </p:pic>
    </p:spTree>
    <p:extLst>
      <p:ext uri="{BB962C8B-B14F-4D97-AF65-F5344CB8AC3E}">
        <p14:creationId xmlns:p14="http://schemas.microsoft.com/office/powerpoint/2010/main" val="4126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EB3DD8B-F507-4906-9571-D967C0E3A7F8}"/>
              </a:ext>
            </a:extLst>
          </p:cNvPr>
          <p:cNvSpPr/>
          <p:nvPr/>
        </p:nvSpPr>
        <p:spPr>
          <a:xfrm>
            <a:off x="524083" y="1916832"/>
            <a:ext cx="4032448" cy="2693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dirty="0"/>
              <a:t>14.Crear una función que permita obtener el promedio de las edades del género</a:t>
            </a:r>
          </a:p>
          <a:p>
            <a:r>
              <a:rPr lang="es-MX" dirty="0"/>
              <a:t>masculino o femenino de los estudiantes inscritos en la asignatura ARQ-104.</a:t>
            </a:r>
          </a:p>
          <a:p>
            <a:r>
              <a:rPr lang="es-MX" dirty="0"/>
              <a:t>○ La función recibe como parámetro solo el género.</a:t>
            </a:r>
          </a:p>
          <a:p>
            <a:r>
              <a:rPr lang="es-MX" dirty="0"/>
              <a:t>○ La función retorna un valor numérico.</a:t>
            </a:r>
          </a:p>
        </p:txBody>
      </p:sp>
      <p:sp>
        <p:nvSpPr>
          <p:cNvPr id="12" name="Rectángulo 11">
            <a:extLst>
              <a:ext uri="{FF2B5EF4-FFF2-40B4-BE49-F238E27FC236}">
                <a16:creationId xmlns:a16="http://schemas.microsoft.com/office/drawing/2014/main" id="{DE02F48F-9923-4A35-A176-47D719B8BF60}"/>
              </a:ext>
            </a:extLst>
          </p:cNvPr>
          <p:cNvSpPr/>
          <p:nvPr/>
        </p:nvSpPr>
        <p:spPr>
          <a:xfrm>
            <a:off x="4654253" y="116632"/>
            <a:ext cx="7206706" cy="3312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s-BO" sz="1000" dirty="0"/>
          </a:p>
        </p:txBody>
      </p:sp>
      <p:pic>
        <p:nvPicPr>
          <p:cNvPr id="3" name="Imagen 2">
            <a:extLst>
              <a:ext uri="{FF2B5EF4-FFF2-40B4-BE49-F238E27FC236}">
                <a16:creationId xmlns:a16="http://schemas.microsoft.com/office/drawing/2014/main" id="{AAABB636-1377-EAAD-0F8E-52B52FE6F8FE}"/>
              </a:ext>
            </a:extLst>
          </p:cNvPr>
          <p:cNvPicPr>
            <a:picLocks noChangeAspect="1"/>
          </p:cNvPicPr>
          <p:nvPr/>
        </p:nvPicPr>
        <p:blipFill>
          <a:blip r:embed="rId3"/>
          <a:stretch>
            <a:fillRect/>
          </a:stretch>
        </p:blipFill>
        <p:spPr>
          <a:xfrm>
            <a:off x="5078696" y="426110"/>
            <a:ext cx="6833583" cy="2930882"/>
          </a:xfrm>
          <a:prstGeom prst="rect">
            <a:avLst/>
          </a:prstGeom>
        </p:spPr>
      </p:pic>
      <p:pic>
        <p:nvPicPr>
          <p:cNvPr id="4" name="Imagen 3">
            <a:extLst>
              <a:ext uri="{FF2B5EF4-FFF2-40B4-BE49-F238E27FC236}">
                <a16:creationId xmlns:a16="http://schemas.microsoft.com/office/drawing/2014/main" id="{DBE82116-D993-214F-70E3-41282D442708}"/>
              </a:ext>
            </a:extLst>
          </p:cNvPr>
          <p:cNvPicPr>
            <a:picLocks noChangeAspect="1"/>
          </p:cNvPicPr>
          <p:nvPr/>
        </p:nvPicPr>
        <p:blipFill>
          <a:blip r:embed="rId4"/>
          <a:stretch>
            <a:fillRect/>
          </a:stretch>
        </p:blipFill>
        <p:spPr>
          <a:xfrm>
            <a:off x="5914456" y="4221088"/>
            <a:ext cx="4686300" cy="1990725"/>
          </a:xfrm>
          <a:prstGeom prst="rect">
            <a:avLst/>
          </a:prstGeom>
        </p:spPr>
      </p:pic>
    </p:spTree>
    <p:extLst>
      <p:ext uri="{BB962C8B-B14F-4D97-AF65-F5344CB8AC3E}">
        <p14:creationId xmlns:p14="http://schemas.microsoft.com/office/powerpoint/2010/main" val="9930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C3766777-DCA4-48AE-A649-EF4694797002}"/>
              </a:ext>
            </a:extLst>
          </p:cNvPr>
          <p:cNvSpPr/>
          <p:nvPr/>
        </p:nvSpPr>
        <p:spPr>
          <a:xfrm>
            <a:off x="333772" y="2024844"/>
            <a:ext cx="4032448"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MX" dirty="0"/>
              <a:t>15.Crear una función que permita concatenar 3 cadenas.</a:t>
            </a:r>
          </a:p>
          <a:p>
            <a:r>
              <a:rPr lang="es-MX" dirty="0"/>
              <a:t>○ La función recibe 3 parámetros.</a:t>
            </a:r>
          </a:p>
          <a:p>
            <a:r>
              <a:rPr lang="es-MX" dirty="0"/>
              <a:t>○ Si la cadenas fuesen:</a:t>
            </a:r>
          </a:p>
          <a:p>
            <a:r>
              <a:rPr lang="es-MX" dirty="0"/>
              <a:t>■ Pepito</a:t>
            </a:r>
          </a:p>
          <a:p>
            <a:r>
              <a:rPr lang="es-MX" dirty="0"/>
              <a:t>■ Pep</a:t>
            </a:r>
          </a:p>
          <a:p>
            <a:r>
              <a:rPr lang="es-MX" dirty="0"/>
              <a:t>■ 50</a:t>
            </a:r>
          </a:p>
          <a:p>
            <a:r>
              <a:rPr lang="es-MX" dirty="0"/>
              <a:t>○ La salida debería ser: Pepito - Pep - 50</a:t>
            </a:r>
          </a:p>
        </p:txBody>
      </p:sp>
      <p:pic>
        <p:nvPicPr>
          <p:cNvPr id="6" name="Imagen 5">
            <a:extLst>
              <a:ext uri="{FF2B5EF4-FFF2-40B4-BE49-F238E27FC236}">
                <a16:creationId xmlns:a16="http://schemas.microsoft.com/office/drawing/2014/main" id="{C76B07DD-A5E6-3506-0D84-B1CB37DF6259}"/>
              </a:ext>
            </a:extLst>
          </p:cNvPr>
          <p:cNvPicPr>
            <a:picLocks noChangeAspect="1"/>
          </p:cNvPicPr>
          <p:nvPr/>
        </p:nvPicPr>
        <p:blipFill>
          <a:blip r:embed="rId3"/>
          <a:stretch>
            <a:fillRect/>
          </a:stretch>
        </p:blipFill>
        <p:spPr>
          <a:xfrm>
            <a:off x="4510236" y="836712"/>
            <a:ext cx="7257641" cy="2304256"/>
          </a:xfrm>
          <a:prstGeom prst="rect">
            <a:avLst/>
          </a:prstGeom>
        </p:spPr>
      </p:pic>
      <p:pic>
        <p:nvPicPr>
          <p:cNvPr id="4" name="Imagen 3">
            <a:extLst>
              <a:ext uri="{FF2B5EF4-FFF2-40B4-BE49-F238E27FC236}">
                <a16:creationId xmlns:a16="http://schemas.microsoft.com/office/drawing/2014/main" id="{84EC0A4C-179D-0623-B015-702EE2D6A8DB}"/>
              </a:ext>
            </a:extLst>
          </p:cNvPr>
          <p:cNvPicPr>
            <a:picLocks noChangeAspect="1"/>
          </p:cNvPicPr>
          <p:nvPr/>
        </p:nvPicPr>
        <p:blipFill>
          <a:blip r:embed="rId4"/>
          <a:stretch>
            <a:fillRect/>
          </a:stretch>
        </p:blipFill>
        <p:spPr>
          <a:xfrm>
            <a:off x="4512236" y="4037818"/>
            <a:ext cx="6334125" cy="1590675"/>
          </a:xfrm>
          <a:prstGeom prst="rect">
            <a:avLst/>
          </a:prstGeom>
        </p:spPr>
      </p:pic>
    </p:spTree>
    <p:extLst>
      <p:ext uri="{BB962C8B-B14F-4D97-AF65-F5344CB8AC3E}">
        <p14:creationId xmlns:p14="http://schemas.microsoft.com/office/powerpoint/2010/main" val="1036794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32_TF02886637_TF02886637" id="{7C8A0945-1A45-4076-8211-C16715EFB551}" vid="{CC448198-264B-475E-9D92-759A2D77720E}"/>
    </a:ext>
  </a:extLst>
</a:theme>
</file>

<file path=ppt/theme/theme2.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en acuarela (panorámica)</Template>
  <TotalTime>293</TotalTime>
  <Words>1458</Words>
  <Application>Microsoft Office PowerPoint</Application>
  <PresentationFormat>Personalizado</PresentationFormat>
  <Paragraphs>142</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Bodoni MT Black</vt:lpstr>
      <vt:lpstr>Palatino Linotype</vt:lpstr>
      <vt:lpstr>Watercolor_16x9</vt:lpstr>
      <vt:lpstr>DEFENSA HITO 2  TAREA FINAL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2  TAREA FINAL</dc:title>
  <dc:creator>jose mamani</dc:creator>
  <cp:lastModifiedBy>ASUS</cp:lastModifiedBy>
  <cp:revision>18</cp:revision>
  <dcterms:created xsi:type="dcterms:W3CDTF">2022-04-04T04:16:25Z</dcterms:created>
  <dcterms:modified xsi:type="dcterms:W3CDTF">2022-09-12T10:08:53Z</dcterms:modified>
</cp:coreProperties>
</file>