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0AC0-6860-963E-CF9A-7034E6E32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F6E6F-E8D0-F51F-F030-AB8C7B8F4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1FFE0-3D82-4929-9013-D5E523BF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CA036-46F6-A7EF-4E4E-530CB56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9DA74-13D8-3470-F4AD-25C11C1A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6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F510D-38A1-705E-CF0E-FF496BAC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EDC728-6459-05C6-1A4B-B92D8EB5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66070-71CE-DD9D-F0DF-F3E477D3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CF6F6-322B-A2BE-9FFD-ED652174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D409F-29B6-E164-CBB3-F3E8317C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7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260AC6-8067-9806-BE2F-A80F7573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BC645-7957-9247-7BFD-A58962FE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74076-DD9E-5368-3F56-E53E705D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339D6-8296-1C49-5AFC-AB665F7D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D79FD-87C6-E081-D90B-C800EEF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1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4F0CE-F940-CD34-5849-C76A3CD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BDB90-DBAE-4130-776D-E0584396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994FC-521B-2C80-C2E6-1C274E78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39DD4-4A7C-82BA-FF61-9E3DDC2A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7C68F-C7D6-2709-937F-0E89088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8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08E1-22CC-1F27-8A9C-2A9DAEC9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EED01-4CB1-7A7F-CDFB-4F7885B99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8DFFD6-00A7-EA6A-0558-B7E7C803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61E93-265B-8F4D-A631-177B357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F1694-47B8-39D3-DF22-68FD813F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20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9CE32-643F-9851-A8C4-C71A8699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C968E-1835-1E11-9E1D-87C53F8C9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73108-8DEE-D45E-E9A0-0A5C5AFD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E7E213-85EE-5F67-A221-715B545C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995892-D38D-2ED0-C2BA-AFCE449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ED08E-8CA6-1597-C4BA-7DABDEF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8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38D54-7452-7D8A-0954-E57260A3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AF24DE-583D-0D6E-4E7F-987E5C49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5289EA-4D62-6548-2ADF-B6F205B3F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A01C16-8459-A2FF-443D-03A0831A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78075D-6630-D1AD-60C0-1EBE91403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8EAB37-F4CC-C703-0628-6D76BDF6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98E448-AC1B-D7BA-EF68-350FE79B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60E864-A8D8-AB26-2990-B97DFF43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48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E8DA-EC20-BD7C-8C37-C7E4F059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F3E8B-7CF5-862B-AF0F-644F085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C9CCF2-EC83-4B9B-81B3-879F26E3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FBE2FD-D878-4B08-98EF-48103721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23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7AB93D-B25A-6F52-9908-953C6A59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52D47B-5011-2306-7FEC-39F22449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BEEC79-EE39-7642-E461-579461E1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13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BBB5E-8191-39D7-15A4-E41612F4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05E0A-1658-6957-0624-892A234F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541962-7ECD-3BA1-A2E3-C6C06DD0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F8C98-751B-EDEC-A6DF-5B7747D6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C77EA-5583-15E6-7B61-6C40BDBD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8FEDC-26D7-F319-BDE3-A1FBD081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0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7C68-5D8D-E945-E7B7-1399B79E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E9B13-916A-3D2D-8177-16FD39B03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83F46C-A7B7-538B-2A7C-86D9C9A6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F0DD1A-275B-B780-FE2C-B37F492F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BB93AD-0AA5-D5C4-F00B-C723CA6B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3A2457-D5E2-5203-4109-E4C3169C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89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4313CF-572A-6D95-97DC-8BC12B88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0906DC-79A5-F5F0-BAEA-C612DFC3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EFDF2-5FD9-9944-962B-0A2F3B6F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7165-A9BB-41FE-B687-0797DD3D3B21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A168F-36D6-AE43-490B-D28C225E5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EC8DF-626B-E974-1028-E33D5ABA8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52B8-E4F9-4BF0-B555-5221D3635C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80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3D705F5A-28AC-7BCC-6DC9-82F5333B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733" y="1011387"/>
            <a:ext cx="4136827" cy="49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28E2AB-9612-79BC-F8AF-7EDC996C99DA}"/>
              </a:ext>
            </a:extLst>
          </p:cNvPr>
          <p:cNvSpPr txBox="1"/>
          <p:nvPr/>
        </p:nvSpPr>
        <p:spPr>
          <a:xfrm>
            <a:off x="741680" y="851118"/>
            <a:ext cx="509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ANÁLISIS DE</a:t>
            </a:r>
            <a:r>
              <a:rPr lang="es-E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POSTULANTES</a:t>
            </a:r>
            <a:endParaRPr lang="es-ES" sz="28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1EEC0E-B391-2F5A-880A-475CF2CBE2BC}"/>
              </a:ext>
            </a:extLst>
          </p:cNvPr>
          <p:cNvSpPr txBox="1"/>
          <p:nvPr/>
        </p:nvSpPr>
        <p:spPr>
          <a:xfrm>
            <a:off x="741680" y="1374338"/>
            <a:ext cx="49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UNIVERSIDAD NACIONAL DE INGENIERÍA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89BAD1-AF15-F804-C9D0-24E7A6CC527F}"/>
              </a:ext>
            </a:extLst>
          </p:cNvPr>
          <p:cNvSpPr txBox="1"/>
          <p:nvPr/>
        </p:nvSpPr>
        <p:spPr>
          <a:xfrm>
            <a:off x="1859280" y="2082224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MODALIDAD ORDINARIA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F303E14-4480-8B15-04FB-0CC9E7B1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07" y="2712563"/>
            <a:ext cx="2824480" cy="35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1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E0171F6-B988-1BDC-6C3F-8DDC1A3F9D3F}"/>
              </a:ext>
            </a:extLst>
          </p:cNvPr>
          <p:cNvSpPr txBox="1"/>
          <p:nvPr/>
        </p:nvSpPr>
        <p:spPr>
          <a:xfrm>
            <a:off x="462280" y="332004"/>
            <a:ext cx="5430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CONCLUSIONES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FFF683-E37E-0FD3-630D-EEEAAD659F55}"/>
              </a:ext>
            </a:extLst>
          </p:cNvPr>
          <p:cNvSpPr txBox="1"/>
          <p:nvPr/>
        </p:nvSpPr>
        <p:spPr>
          <a:xfrm>
            <a:off x="333942" y="956044"/>
            <a:ext cx="11312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proporción de mujeres que ingresan a la UNI es ligeramente inferior al promedio. Asimismo, e</a:t>
            </a:r>
            <a:r>
              <a:rPr lang="es-ES" altLang="es-ES" dirty="0"/>
              <a:t>stadísticamente el genero femenino respecto al masculino ve su oportunidad de ingreso reducido en -14.14 %.</a:t>
            </a:r>
            <a:r>
              <a:rPr lang="es-ES" dirty="0"/>
              <a:t> Sin embargo, la diferencia no es estadísticamente significativa para determinar que postulante logrará ingresar.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Existen regiones con una proporción de ingresantes superior al promedio (13.14 %), tales como Lambayeque, La Libertad, Huánuco y Junín. Asimismo, luego de la región Lima, las regiones  con mayor participación en los exámenes de admisión ordinaria son Junín, Ancash, Ica y Lambayeque. Nótese una presencia constante de la zona </a:t>
            </a:r>
            <a:r>
              <a:rPr lang="es-ES" b="1" dirty="0">
                <a:solidFill>
                  <a:srgbClr val="FF0000"/>
                </a:solidFill>
              </a:rPr>
              <a:t>centro </a:t>
            </a:r>
            <a:r>
              <a:rPr lang="es-ES" dirty="0"/>
              <a:t>y</a:t>
            </a:r>
            <a:r>
              <a:rPr lang="es-ES" b="1" dirty="0">
                <a:solidFill>
                  <a:srgbClr val="FF0000"/>
                </a:solidFill>
              </a:rPr>
              <a:t> norte</a:t>
            </a:r>
            <a:r>
              <a:rPr lang="es-ES" b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edad de los ingresantes en su mayoría no excede los 25 años y en promedio el ingreso ocurre alrededor de los 5 años desde que salen del colegio. Estadísticamente la tasa de éxito al pasar los años de egresado incrementa en 429%. Sin embargo, el número de postulantes con un alto índice de años luego del egreso es muy reducido.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Un modelo de regresión logística desarrollado con la data de la universidad arroja una precisión de 88.07 %  y AUC de 0.9690  con una significativa influencia de las variables: </a:t>
            </a:r>
            <a:r>
              <a:rPr lang="es-ES" u="sng" dirty="0">
                <a:solidFill>
                  <a:srgbClr val="FF0000"/>
                </a:solidFill>
              </a:rPr>
              <a:t>macrorregión centro </a:t>
            </a:r>
            <a:r>
              <a:rPr lang="es-ES" dirty="0"/>
              <a:t>y </a:t>
            </a:r>
            <a:r>
              <a:rPr lang="es-ES" u="sng" dirty="0">
                <a:solidFill>
                  <a:srgbClr val="FF0000"/>
                </a:solidFill>
              </a:rPr>
              <a:t>años desde la salida del colegio</a:t>
            </a:r>
            <a:r>
              <a:rPr lang="es-ES" dirty="0"/>
              <a:t>. Lo cual arroja características claves para una segmentación de mercado.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oportunidad de ingreso en las macrorregiones respecto a si postularan desde Lima se ve reducido según: Centro </a:t>
            </a:r>
            <a:r>
              <a:rPr lang="es-ES" b="1" dirty="0"/>
              <a:t>(-27.14%)</a:t>
            </a:r>
            <a:r>
              <a:rPr lang="es-ES" dirty="0"/>
              <a:t>, Norte </a:t>
            </a:r>
            <a:r>
              <a:rPr lang="es-ES" b="1" dirty="0"/>
              <a:t>(-23.95%)</a:t>
            </a:r>
            <a:r>
              <a:rPr lang="es-ES" dirty="0"/>
              <a:t>, Sur </a:t>
            </a:r>
            <a:r>
              <a:rPr lang="es-ES" b="1" dirty="0"/>
              <a:t>(-23.3%)</a:t>
            </a:r>
            <a:r>
              <a:rPr lang="es-ES" dirty="0"/>
              <a:t> y Oriente </a:t>
            </a:r>
            <a:r>
              <a:rPr lang="es-ES" b="1" dirty="0"/>
              <a:t>(-31.04%)</a:t>
            </a:r>
            <a:r>
              <a:rPr lang="es-ES" dirty="0"/>
              <a:t>. Siendo que la reducción rodea el -25%, encontrándose una brecha cuantificada para posible toma de decisiones fundada.</a:t>
            </a:r>
          </a:p>
        </p:txBody>
      </p:sp>
    </p:spTree>
    <p:extLst>
      <p:ext uri="{BB962C8B-B14F-4D97-AF65-F5344CB8AC3E}">
        <p14:creationId xmlns:p14="http://schemas.microsoft.com/office/powerpoint/2010/main" val="129261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E0171F6-B988-1BDC-6C3F-8DDC1A3F9D3F}"/>
              </a:ext>
            </a:extLst>
          </p:cNvPr>
          <p:cNvSpPr txBox="1"/>
          <p:nvPr/>
        </p:nvSpPr>
        <p:spPr>
          <a:xfrm>
            <a:off x="462280" y="260884"/>
            <a:ext cx="5430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RECOMENDACIONES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FFF683-E37E-0FD3-630D-EEEAAD659F55}"/>
              </a:ext>
            </a:extLst>
          </p:cNvPr>
          <p:cNvSpPr txBox="1"/>
          <p:nvPr/>
        </p:nvSpPr>
        <p:spPr>
          <a:xfrm>
            <a:off x="252662" y="854444"/>
            <a:ext cx="6574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Fortalecer la presencia de la Universidad Nacional de Ingeniería en las regiones al interior de país a través de convenios de colaboración con universidades locales.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Las universidades locales objetivo deben considerar como criterio el </a:t>
            </a:r>
            <a:r>
              <a:rPr lang="es-ES" u="sng" dirty="0"/>
              <a:t>desempeño</a:t>
            </a:r>
            <a:r>
              <a:rPr lang="es-ES" dirty="0"/>
              <a:t> y </a:t>
            </a:r>
            <a:r>
              <a:rPr lang="es-ES" u="sng" dirty="0"/>
              <a:t>participación</a:t>
            </a:r>
            <a:r>
              <a:rPr lang="es-ES" dirty="0"/>
              <a:t> de los postulantes a fin de lograr obtener la mayor cobertura posible. Se identifica al menos 3 posibles clústeres que en representación a las macrorregiones Norte, </a:t>
            </a:r>
            <a:r>
              <a:rPr lang="es-ES" b="1" dirty="0"/>
              <a:t>Centro</a:t>
            </a:r>
            <a:r>
              <a:rPr lang="es-ES" dirty="0"/>
              <a:t> y Sur. Con prioridad en la macrorregión Centro.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Enfocar campañas de difusión centrados en la captación de jóvenes talentos interesados en postular a la Universidad Nacional de Ingeniería, siendo una población de interés los jóvenes menores de 25 años o con menos al menos 5 años de egresado.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Facilitar el acceso a los exámenes de admisión de manera descentralizada a través de los convenios locales, así como la posibilidad de cursar los primeros semestres de formación general en modalidad semipresencial en las instalaciones con convenio.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E52464E-CE9A-7DED-7EF9-ACAB91856590}"/>
              </a:ext>
            </a:extLst>
          </p:cNvPr>
          <p:cNvGrpSpPr/>
          <p:nvPr/>
        </p:nvGrpSpPr>
        <p:grpSpPr>
          <a:xfrm>
            <a:off x="7223760" y="463352"/>
            <a:ext cx="4378960" cy="5931296"/>
            <a:chOff x="7264400" y="476327"/>
            <a:chExt cx="4378960" cy="593129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E3CDEDBB-4BA8-4FEE-9515-5C6B19704D2D}"/>
                </a:ext>
              </a:extLst>
            </p:cNvPr>
            <p:cNvGrpSpPr/>
            <p:nvPr/>
          </p:nvGrpSpPr>
          <p:grpSpPr>
            <a:xfrm>
              <a:off x="7264400" y="883123"/>
              <a:ext cx="4378960" cy="5524500"/>
              <a:chOff x="7010400" y="642620"/>
              <a:chExt cx="4531360" cy="5572760"/>
            </a:xfrm>
          </p:grpSpPr>
          <p:pic>
            <p:nvPicPr>
              <p:cNvPr id="2" name="Picture 6">
                <a:extLst>
                  <a:ext uri="{FF2B5EF4-FFF2-40B4-BE49-F238E27FC236}">
                    <a16:creationId xmlns:a16="http://schemas.microsoft.com/office/drawing/2014/main" id="{17200333-4E3E-6608-50C8-5089CE90B7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4" r="11467"/>
              <a:stretch/>
            </p:blipFill>
            <p:spPr bwMode="auto">
              <a:xfrm>
                <a:off x="7010400" y="642620"/>
                <a:ext cx="4531360" cy="557276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BF2E80AE-E858-3276-6EED-579D18CED08B}"/>
                  </a:ext>
                </a:extLst>
              </p:cNvPr>
              <p:cNvSpPr/>
              <p:nvPr/>
            </p:nvSpPr>
            <p:spPr>
              <a:xfrm>
                <a:off x="7325360" y="2214880"/>
                <a:ext cx="1087120" cy="66040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0A46218-22EF-D1E9-335F-C164DAAAD2E5}"/>
                  </a:ext>
                </a:extLst>
              </p:cNvPr>
              <p:cNvSpPr/>
              <p:nvPr/>
            </p:nvSpPr>
            <p:spPr>
              <a:xfrm rot="3084915">
                <a:off x="8082247" y="3514251"/>
                <a:ext cx="1532976" cy="66239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8954173B-4D36-6D5E-A383-E91A53433F96}"/>
                  </a:ext>
                </a:extLst>
              </p:cNvPr>
              <p:cNvSpPr/>
              <p:nvPr/>
            </p:nvSpPr>
            <p:spPr>
              <a:xfrm rot="3084915">
                <a:off x="9597693" y="4322170"/>
                <a:ext cx="969473" cy="864603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428A187-C003-3CA0-17B0-BF923177B96C}"/>
                </a:ext>
              </a:extLst>
            </p:cNvPr>
            <p:cNvSpPr txBox="1"/>
            <p:nvPr/>
          </p:nvSpPr>
          <p:spPr>
            <a:xfrm>
              <a:off x="7736707" y="476327"/>
              <a:ext cx="32311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latin typeface="Courier New" panose="02070309020205020404" pitchFamily="49" charset="0"/>
                </a:rPr>
                <a:t>MAPA DE CALOR DE INGRESANTES</a:t>
              </a:r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5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FC5AF76-CFB7-039E-55E1-37EDBC9B2114}"/>
              </a:ext>
            </a:extLst>
          </p:cNvPr>
          <p:cNvGrpSpPr/>
          <p:nvPr/>
        </p:nvGrpSpPr>
        <p:grpSpPr>
          <a:xfrm>
            <a:off x="88931" y="561649"/>
            <a:ext cx="11908720" cy="5503869"/>
            <a:chOff x="88931" y="561649"/>
            <a:chExt cx="11908720" cy="550386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0B710EC-663A-5899-D139-0ADA23CE6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320" y="1100453"/>
              <a:ext cx="5881331" cy="496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F9C88F7-9620-A6FC-2F3C-DFB1406CD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1" y="1151254"/>
              <a:ext cx="6098509" cy="4863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78A9537-3B84-93E9-7200-F8A73409C24C}"/>
                </a:ext>
              </a:extLst>
            </p:cNvPr>
            <p:cNvSpPr txBox="1"/>
            <p:nvPr/>
          </p:nvSpPr>
          <p:spPr>
            <a:xfrm>
              <a:off x="1488440" y="561649"/>
              <a:ext cx="8742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ANÁLISIS DE INGRESANTES/POSTULANTES POR REGIÓN</a:t>
              </a:r>
              <a:endParaRPr lang="es-E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1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CBA348-EEAB-5137-82E2-28DF27D38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429000"/>
            <a:ext cx="3252904" cy="3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61689EC-38B6-0213-0E02-76F9FDFD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31458"/>
            <a:ext cx="3181255" cy="3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B1E0A8-EF58-3420-9F64-9EE4233A0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00" y="2777173"/>
            <a:ext cx="1809750" cy="34004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7DB5C9E3-64B6-7BEF-74FE-68D49A2AD124}"/>
              </a:ext>
            </a:extLst>
          </p:cNvPr>
          <p:cNvGrpSpPr/>
          <p:nvPr/>
        </p:nvGrpSpPr>
        <p:grpSpPr>
          <a:xfrm>
            <a:off x="4714240" y="604838"/>
            <a:ext cx="4531360" cy="5572760"/>
            <a:chOff x="4714240" y="604838"/>
            <a:chExt cx="4531360" cy="5572760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CF63B8C-3C83-4BC2-24F8-CDB1C1F90F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4" r="11467"/>
            <a:stretch/>
          </p:blipFill>
          <p:spPr bwMode="auto">
            <a:xfrm>
              <a:off x="4714240" y="604838"/>
              <a:ext cx="4531360" cy="5572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5C6F2EE-8137-0B6E-80E9-EB7AD8AAA7D0}"/>
                </a:ext>
              </a:extLst>
            </p:cNvPr>
            <p:cNvSpPr txBox="1"/>
            <p:nvPr/>
          </p:nvSpPr>
          <p:spPr>
            <a:xfrm>
              <a:off x="4714240" y="5788978"/>
              <a:ext cx="32100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latin typeface="Courier New" panose="02070309020205020404" pitchFamily="49" charset="0"/>
                </a:rPr>
                <a:t>MAPA DE CALOR DE INGRESANTES</a:t>
              </a:r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22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2E5C20D-4364-E743-7EA5-B029F141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4" y="834264"/>
            <a:ext cx="7333913" cy="56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81B6DC-9DA0-C964-DE25-6FB3D726DA19}"/>
              </a:ext>
            </a:extLst>
          </p:cNvPr>
          <p:cNvSpPr txBox="1"/>
          <p:nvPr/>
        </p:nvSpPr>
        <p:spPr>
          <a:xfrm>
            <a:off x="919215" y="282258"/>
            <a:ext cx="7244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DISTRIBUCIÓN DE LAS VARIABLES NUMÉRICAS RELEVANTES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CE4331-70D7-8511-DE6C-2C5262953772}"/>
              </a:ext>
            </a:extLst>
          </p:cNvPr>
          <p:cNvSpPr txBox="1"/>
          <p:nvPr/>
        </p:nvSpPr>
        <p:spPr>
          <a:xfrm>
            <a:off x="8539215" y="1135698"/>
            <a:ext cx="33479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NÓTESE PRESENCIA DE VALORES ATÍPIOS, LOS CUALES FUERON LIMPIADOS POSTERIORMENTE</a:t>
            </a:r>
            <a:endParaRPr lang="es-ES" sz="1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9D0E1F-B8C7-6D70-6259-67BE57688136}"/>
              </a:ext>
            </a:extLst>
          </p:cNvPr>
          <p:cNvSpPr/>
          <p:nvPr/>
        </p:nvSpPr>
        <p:spPr>
          <a:xfrm>
            <a:off x="8280400" y="834264"/>
            <a:ext cx="3911600" cy="1390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1425AE-7214-F89C-2541-6C7577F7C71F}"/>
              </a:ext>
            </a:extLst>
          </p:cNvPr>
          <p:cNvSpPr/>
          <p:nvPr/>
        </p:nvSpPr>
        <p:spPr>
          <a:xfrm>
            <a:off x="6014720" y="955040"/>
            <a:ext cx="558800" cy="206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3F152BD-051F-ACA5-A8EB-7C6B72F4C8F2}"/>
              </a:ext>
            </a:extLst>
          </p:cNvPr>
          <p:cNvCxnSpPr/>
          <p:nvPr/>
        </p:nvCxnSpPr>
        <p:spPr>
          <a:xfrm flipV="1">
            <a:off x="6675120" y="1656080"/>
            <a:ext cx="1488705" cy="56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9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F67BDE7-4C0F-E4A6-6D67-4D5F07FA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01" y="787400"/>
            <a:ext cx="8945797" cy="59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3C4BF11-EC31-F823-058B-B4501CEB010E}"/>
              </a:ext>
            </a:extLst>
          </p:cNvPr>
          <p:cNvSpPr txBox="1"/>
          <p:nvPr/>
        </p:nvSpPr>
        <p:spPr>
          <a:xfrm>
            <a:off x="2270494" y="292418"/>
            <a:ext cx="7651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DISTRIBUCIÓN DE LOS POSTULANTES – MODALIDAD ORDINARIO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4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EBF92DE-5BAF-D52D-CC8D-4C3531F4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77" y="787898"/>
            <a:ext cx="8728048" cy="577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13FDE95F-4E48-B739-1147-2944616754E2}"/>
              </a:ext>
            </a:extLst>
          </p:cNvPr>
          <p:cNvGrpSpPr/>
          <p:nvPr/>
        </p:nvGrpSpPr>
        <p:grpSpPr>
          <a:xfrm>
            <a:off x="1540397" y="292418"/>
            <a:ext cx="8728048" cy="6263004"/>
            <a:chOff x="1540397" y="292418"/>
            <a:chExt cx="8728048" cy="6263004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A0D59656-32B8-8796-E2C3-342302125CC2}"/>
                </a:ext>
              </a:extLst>
            </p:cNvPr>
            <p:cNvSpPr txBox="1"/>
            <p:nvPr/>
          </p:nvSpPr>
          <p:spPr>
            <a:xfrm>
              <a:off x="2131374" y="292418"/>
              <a:ext cx="76510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DISTRIBUCIÓN DE LOS INGRESANTES – MODALIDAD ORDINARIO</a:t>
              </a:r>
              <a:endParaRPr lang="es-ES" dirty="0"/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2280DE3-0709-157D-24BC-BF91822E0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0397" y="777738"/>
              <a:ext cx="8728048" cy="577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684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74DE0B-5284-53F7-0FD0-4D230926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2757805"/>
            <a:ext cx="10087304" cy="27552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BA6BA4-1536-D432-AF1B-D114058903EB}"/>
              </a:ext>
            </a:extLst>
          </p:cNvPr>
          <p:cNvSpPr txBox="1"/>
          <p:nvPr/>
        </p:nvSpPr>
        <p:spPr>
          <a:xfrm>
            <a:off x="797560" y="877054"/>
            <a:ext cx="6385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MODELO DE REGRESIÓN 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4E8794-0040-855C-DEAE-87E2672DB4E4}"/>
              </a:ext>
            </a:extLst>
          </p:cNvPr>
          <p:cNvSpPr txBox="1"/>
          <p:nvPr/>
        </p:nvSpPr>
        <p:spPr>
          <a:xfrm>
            <a:off x="797560" y="1755874"/>
            <a:ext cx="728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INGRESO ~ X1 + X2 + X3 + … + Xn</a:t>
            </a:r>
          </a:p>
          <a:p>
            <a:r>
              <a:rPr lang="es-E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Donde Xi corresponde:</a:t>
            </a:r>
          </a:p>
        </p:txBody>
      </p:sp>
    </p:spTree>
    <p:extLst>
      <p:ext uri="{BB962C8B-B14F-4D97-AF65-F5344CB8AC3E}">
        <p14:creationId xmlns:p14="http://schemas.microsoft.com/office/powerpoint/2010/main" val="22714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970A1279-63E5-6AFE-1AF3-C68619CB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4" y="3891958"/>
            <a:ext cx="3811950" cy="28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ADE956-E0BB-CA33-ADCD-7BD6F888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37" y="1029447"/>
            <a:ext cx="2580003" cy="25000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19CD5-874E-5E12-536C-9D5BF44A6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37" y="4626118"/>
            <a:ext cx="7447984" cy="10524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A56754B-67D3-646E-EC3C-F86CB7C60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327" y="1481750"/>
            <a:ext cx="3309867" cy="1580832"/>
          </a:xfrm>
          <a:prstGeom prst="rect">
            <a:avLst/>
          </a:prstGeom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4612E0E-AA5F-1F41-6473-7EACEB9A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4" y="764714"/>
            <a:ext cx="4054526" cy="30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11D3838-67BD-F0C1-1107-2A59E420D86D}"/>
              </a:ext>
            </a:extLst>
          </p:cNvPr>
          <p:cNvSpPr txBox="1"/>
          <p:nvPr/>
        </p:nvSpPr>
        <p:spPr>
          <a:xfrm>
            <a:off x="523240" y="149124"/>
            <a:ext cx="244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08106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8B6F8B-4C52-053C-7C4C-E3233BB9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376446"/>
            <a:ext cx="6608766" cy="46425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1C254E-E291-EF12-0BBF-139CA89ACBA4}"/>
              </a:ext>
            </a:extLst>
          </p:cNvPr>
          <p:cNvSpPr txBox="1"/>
          <p:nvPr/>
        </p:nvSpPr>
        <p:spPr>
          <a:xfrm>
            <a:off x="299720" y="5116879"/>
            <a:ext cx="11038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 cambio de macrorregión Lima a Centro vera su oportunidad de ingreso reducida en -27.14 %</a:t>
            </a:r>
          </a:p>
          <a:p>
            <a:r>
              <a:rPr lang="es-E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 cambio de macrorregión Lima a Norte vera su oportunidad de ingreso reducida en -23.95 %</a:t>
            </a:r>
          </a:p>
          <a:p>
            <a:r>
              <a:rPr lang="es-E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 cambio de macrorregión Lima a Sur vera su oportunidad de ingreso reducida en -23.3 %</a:t>
            </a:r>
          </a:p>
          <a:p>
            <a:r>
              <a:rPr lang="es-E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 cambio de macrorregión Lima a </a:t>
            </a:r>
            <a:r>
              <a:rPr lang="es-ES" sz="1200" b="1" dirty="0">
                <a:solidFill>
                  <a:srgbClr val="212121"/>
                </a:solidFill>
                <a:latin typeface="Courier New" panose="02070309020205020404" pitchFamily="49" charset="0"/>
              </a:rPr>
              <a:t>Oriente vera su oportunidad de ingreso reducida en -31.04 %</a:t>
            </a:r>
          </a:p>
          <a:p>
            <a:endParaRPr lang="es-ES" sz="12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s-ES" altLang="es-ES" sz="1200" b="1" dirty="0">
                <a:solidFill>
                  <a:srgbClr val="212121"/>
                </a:solidFill>
                <a:latin typeface="Courier New" panose="02070309020205020404" pitchFamily="49" charset="0"/>
              </a:rPr>
              <a:t>Estadísticamente el genero femenino respecto al masculino ve su oportunidad de ingreso reducido en -14.14 %</a:t>
            </a:r>
          </a:p>
          <a:p>
            <a:r>
              <a:rPr lang="es-ES" sz="1200" b="1" dirty="0">
                <a:solidFill>
                  <a:srgbClr val="212121"/>
                </a:solidFill>
                <a:latin typeface="Courier New" panose="02070309020205020404" pitchFamily="49" charset="0"/>
              </a:rPr>
              <a:t>Estadísticamente el incremento de 1 unidad en el año desde el egreso incrementa la oportunidad de ingreso en 429.1 %</a:t>
            </a:r>
            <a:endParaRPr lang="es-ES" sz="1200" b="1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632FDB4-53F4-9D33-A896-82B29BE3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78" y="960647"/>
            <a:ext cx="4778102" cy="383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60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626</Words>
  <Application>Microsoft Office PowerPoint</Application>
  <PresentationFormat>Panorámica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Luis Mamani Pacheco</dc:creator>
  <cp:lastModifiedBy>Jose Luis Mamani Pacheco</cp:lastModifiedBy>
  <cp:revision>10</cp:revision>
  <dcterms:created xsi:type="dcterms:W3CDTF">2024-09-07T01:02:09Z</dcterms:created>
  <dcterms:modified xsi:type="dcterms:W3CDTF">2024-09-07T04:48:01Z</dcterms:modified>
</cp:coreProperties>
</file>