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89" r:id="rId2"/>
    <p:sldId id="490" r:id="rId3"/>
    <p:sldId id="531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8" r:id="rId25"/>
    <p:sldId id="519" r:id="rId26"/>
    <p:sldId id="520" r:id="rId27"/>
    <p:sldId id="528" r:id="rId28"/>
    <p:sldId id="533" r:id="rId29"/>
    <p:sldId id="532" r:id="rId30"/>
    <p:sldId id="534" r:id="rId31"/>
    <p:sldId id="535" r:id="rId32"/>
    <p:sldId id="53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9" r:id="rId43"/>
    <p:sldId id="548" r:id="rId44"/>
    <p:sldId id="529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C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8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4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193F96C-C829-4708-AEB6-3BE2F75879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92391" tIns="46195" rIns="92391" bIns="46195"/>
          <a:lstStyle/>
          <a:p>
            <a:fld id="{658931EA-0F0C-445A-96A5-7382C1E9740C}" type="slidenum">
              <a:rPr lang="es-ES" smtClean="0">
                <a:latin typeface="Arial" pitchFamily="34" charset="0"/>
              </a:rPr>
              <a:pPr/>
              <a:t>1</a:t>
            </a:fld>
            <a:endParaRPr lang="es-E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391" tIns="46195" rIns="92391" bIns="46195"/>
          <a:lstStyle/>
          <a:p>
            <a:pPr>
              <a:spcBef>
                <a:spcPct val="0"/>
              </a:spcBef>
            </a:pPr>
            <a:endParaRPr lang="es-ES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33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3DA43-6F98-41B0-8A17-4B00324EE3D4}" type="slidenum">
              <a:rPr lang="es-ES" smtClean="0">
                <a:latin typeface="Arial" pitchFamily="34" charset="0"/>
              </a:rPr>
              <a:pPr/>
              <a:t>3</a:t>
            </a:fld>
            <a:endParaRPr lang="es-ES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1138" y="679450"/>
            <a:ext cx="4560887" cy="3419475"/>
          </a:xfrm>
          <a:ln>
            <a:noFill/>
          </a:ln>
        </p:spPr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1335088" y="573088"/>
            <a:ext cx="4859337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4997" name="Line 4"/>
          <p:cNvSpPr>
            <a:spLocks noChangeShapeType="1"/>
          </p:cNvSpPr>
          <p:nvPr/>
        </p:nvSpPr>
        <p:spPr bwMode="auto">
          <a:xfrm>
            <a:off x="1308100" y="4500563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6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92391" tIns="46195" rIns="92391" bIns="46195"/>
          <a:lstStyle/>
          <a:p>
            <a:fld id="{658931EA-0F0C-445A-96A5-7382C1E9740C}" type="slidenum">
              <a:rPr lang="es-ES" smtClean="0">
                <a:latin typeface="Arial" pitchFamily="34" charset="0"/>
              </a:rPr>
              <a:pPr/>
              <a:t>44</a:t>
            </a:fld>
            <a:endParaRPr lang="es-E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391" tIns="46195" rIns="92391" bIns="46195"/>
          <a:lstStyle/>
          <a:p>
            <a:pPr>
              <a:spcBef>
                <a:spcPct val="0"/>
              </a:spcBef>
            </a:pPr>
            <a:endParaRPr lang="es-ES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796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FA70B-09F5-45F2-8960-AC011ECAA4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4B9A7-3076-40A3-A3DE-83DA5B4108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3AF5-2349-47A5-A1EB-5A1FC91654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A57C-B717-42A0-A8E2-6B13B59832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DA20E-611A-4263-AF2E-BEEAFC9F7C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9FE4-1A19-41BA-A901-EFE195B559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A6CC3-2167-467F-BD89-B3BBFDFC42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B6054-563A-4E33-A394-17244DE7C8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4B497-D851-4342-BFFA-AE537CCEEB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ED56B-5B30-40DB-9942-7B4880A47A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15E30-79C7-4EF0-A22D-837B648B0D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A121E-8AB2-4529-B3AA-12CBF49FCE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AFB174D-7E66-4AB0-907E-612C188F79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23850" y="0"/>
            <a:ext cx="882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s-ES" sz="2400" dirty="0" smtClean="0">
                <a:latin typeface="Arial" charset="0"/>
              </a:rPr>
              <a:t>Pruebas de </a:t>
            </a:r>
            <a:r>
              <a:rPr lang="es-ES" sz="2400" dirty="0">
                <a:latin typeface="Arial" charset="0"/>
              </a:rPr>
              <a:t>Software </a:t>
            </a:r>
            <a:r>
              <a:rPr lang="es-ES" dirty="0">
                <a:latin typeface="Arial" charset="0"/>
              </a:rPr>
              <a:t> </a:t>
            </a:r>
            <a:endParaRPr lang="es-ES_tradnl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henriquez18@gmail.com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mailto:hhenriquez@usmp.edu.p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mailto:hhenriquez18@gmail.com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mailto:hhenriquez@usmp.edu.p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Calibri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411413" y="2500313"/>
            <a:ext cx="56165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Pruebas de Software</a:t>
            </a:r>
            <a:endParaRPr lang="es-ES_tradnl" sz="2400" u="sng" dirty="0">
              <a:latin typeface="Calibri" pitchFamily="34" charset="0"/>
            </a:endParaRPr>
          </a:p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2017 </a:t>
            </a:r>
            <a:r>
              <a:rPr lang="es-ES_tradnl" sz="2400" u="sng" dirty="0">
                <a:latin typeface="Calibri" pitchFamily="34" charset="0"/>
              </a:rPr>
              <a:t>- </a:t>
            </a:r>
            <a:r>
              <a:rPr lang="es-ES_tradnl" sz="2400" u="sng" dirty="0" smtClean="0">
                <a:latin typeface="Calibri" pitchFamily="34" charset="0"/>
              </a:rPr>
              <a:t>I</a:t>
            </a:r>
            <a:endParaRPr lang="es-ES_tradnl" sz="2400" u="sng" dirty="0">
              <a:latin typeface="Calibri" pitchFamily="34" charset="0"/>
            </a:endParaRP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1030" name="Picture 5" descr="negrousmp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</a:blip>
          <a:srcRect/>
          <a:stretch>
            <a:fillRect/>
          </a:stretch>
        </p:blipFill>
        <p:spPr bwMode="auto">
          <a:xfrm>
            <a:off x="323850" y="0"/>
            <a:ext cx="55435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042988" y="1196975"/>
          <a:ext cx="139382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n de mapa de bits" r:id="rId5" imgW="4544059" imgH="7800000" progId="PBrush">
                  <p:embed/>
                </p:oleObj>
              </mc:Choice>
              <mc:Fallback>
                <p:oleObj name="Imagen de mapa de bits" r:id="rId5" imgW="4544059" imgH="78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139382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55875" y="1773238"/>
            <a:ext cx="628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>
                <a:solidFill>
                  <a:srgbClr val="800000"/>
                </a:solidFill>
                <a:latin typeface="Times New Roman" pitchFamily="18" charset="0"/>
              </a:rPr>
              <a:t>Facultad de Ingeniería y Arquitectura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43063" y="3714750"/>
            <a:ext cx="637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solidFill>
                  <a:srgbClr val="000099"/>
                </a:solidFill>
                <a:latin typeface="Calibri" pitchFamily="34" charset="0"/>
              </a:rPr>
              <a:t>Guía Teórica desarrollada por el profesor del curso: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364163" y="5546725"/>
            <a:ext cx="34575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s-ES_tradnl" i="1" dirty="0" err="1" smtClean="0">
                <a:solidFill>
                  <a:srgbClr val="000099"/>
                </a:solidFill>
                <a:latin typeface="Calibri" pitchFamily="34" charset="0"/>
              </a:rPr>
              <a:t>MSc</a:t>
            </a:r>
            <a:r>
              <a:rPr lang="es-ES_tradnl" i="1" dirty="0" smtClean="0">
                <a:solidFill>
                  <a:srgbClr val="000099"/>
                </a:solidFill>
                <a:latin typeface="Calibri" pitchFamily="34" charset="0"/>
              </a:rPr>
              <a:t>. </a:t>
            </a: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Héctor Henríquez Taboada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s-ES_tradnl" i="1" dirty="0" smtClean="0">
                <a:solidFill>
                  <a:srgbClr val="000099"/>
                </a:solidFill>
                <a:latin typeface="Calibri" pitchFamily="34" charset="0"/>
                <a:hlinkClick r:id="rId7"/>
              </a:rPr>
              <a:t>hhenriquezt@usmp.edu.pe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  <a:hlinkClick r:id="rId8"/>
              </a:rPr>
              <a:t>hhenriquez18@gmail.com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1000125" y="4500563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2800" b="1" dirty="0" smtClean="0">
                <a:solidFill>
                  <a:srgbClr val="FF0000"/>
                </a:solidFill>
              </a:rPr>
              <a:t>Pruebas</a:t>
            </a:r>
            <a:endParaRPr lang="es-PE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Principios de las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4705350"/>
          </a:xfrm>
        </p:spPr>
        <p:txBody>
          <a:bodyPr/>
          <a:lstStyle/>
          <a:p>
            <a:r>
              <a:rPr lang="es-ES_tradnl" sz="2400" dirty="0"/>
              <a:t>Se debe inspeccionar a conciencia el resultado de cada prueba para, así, poder descubrir posibles síntomas de defectos.</a:t>
            </a:r>
            <a:r>
              <a:rPr lang="es-BO" sz="2400" dirty="0"/>
              <a:t> </a:t>
            </a:r>
          </a:p>
          <a:p>
            <a:r>
              <a:rPr lang="es-ES_tradnl" sz="2400" dirty="0"/>
              <a:t>Cada caso de prueba debe definir el resultado de salida esperado.</a:t>
            </a:r>
          </a:p>
          <a:p>
            <a:r>
              <a:rPr lang="es-ES_tradnl" sz="2400" dirty="0"/>
              <a:t>Al generar casos de prueba, se deben incluir tanto datos de entrada válidos y esperados como no válidos e  inesperados. 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85794"/>
            <a:ext cx="8229600" cy="631844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Principios de las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sz="2400" dirty="0" smtClean="0"/>
              <a:t>Las </a:t>
            </a:r>
            <a:r>
              <a:rPr lang="es-ES_tradnl" sz="2400" dirty="0"/>
              <a:t>pruebas deben centrarse en dos objetivos (es habitual olvidar el segundo</a:t>
            </a:r>
            <a:r>
              <a:rPr lang="es-ES_tradnl" sz="2400" dirty="0" smtClean="0"/>
              <a:t>).</a:t>
            </a:r>
            <a:endParaRPr lang="es-ES_tradnl" sz="2400" dirty="0"/>
          </a:p>
          <a:p>
            <a:pPr lvl="1" algn="just">
              <a:buFontTx/>
              <a:buChar char="•"/>
            </a:pPr>
            <a:r>
              <a:rPr lang="es-ES_tradnl" sz="2400" dirty="0"/>
              <a:t>Probar si el software no hace lo que debe hacer</a:t>
            </a:r>
          </a:p>
          <a:p>
            <a:pPr lvl="1" algn="just">
              <a:buFontTx/>
              <a:buChar char="•"/>
            </a:pPr>
            <a:r>
              <a:rPr lang="es-ES_tradnl" sz="2400" dirty="0"/>
              <a:t>Probar si el software hace lo que no debe hacer, es decir si provoca efectos secundarios</a:t>
            </a:r>
          </a:p>
          <a:p>
            <a:pPr algn="just"/>
            <a:r>
              <a:rPr lang="es-ES_tradnl" sz="2400" dirty="0"/>
              <a:t>Se deben evitar los casos desechables</a:t>
            </a:r>
            <a:r>
              <a:rPr lang="es-ES_tradnl" sz="2400" b="1" dirty="0"/>
              <a:t>.</a:t>
            </a:r>
          </a:p>
          <a:p>
            <a:endParaRPr lang="es-BO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Principios de las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sz="2400" dirty="0"/>
              <a:t>No deben hacerse planes de prueba suponiendo que, prácticamente, no hay defectos en los programas, y dedicando pocos recursos a las pruebas.</a:t>
            </a:r>
            <a:r>
              <a:rPr lang="es-BO" sz="2400" dirty="0"/>
              <a:t> </a:t>
            </a:r>
          </a:p>
          <a:p>
            <a:pPr algn="just"/>
            <a:r>
              <a:rPr lang="es-ES_tradnl" sz="2400" dirty="0"/>
              <a:t>La experiencia indica que donde hay un defecto hay otros.</a:t>
            </a:r>
            <a:r>
              <a:rPr lang="es-BO" sz="2400" dirty="0"/>
              <a:t> </a:t>
            </a:r>
          </a:p>
          <a:p>
            <a:pPr algn="just"/>
            <a:r>
              <a:rPr lang="es-ES_tradnl" sz="2400" dirty="0"/>
              <a:t>Las pruebas son una tarea creativa como el desarrollo de software. 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Facilidad de Prueba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Operatividad </a:t>
            </a:r>
          </a:p>
          <a:p>
            <a:r>
              <a:rPr lang="es-ES_tradnl" sz="2400" dirty="0" err="1"/>
              <a:t>Observabilidad</a:t>
            </a:r>
            <a:endParaRPr lang="es-ES_tradnl" sz="2400" dirty="0"/>
          </a:p>
          <a:p>
            <a:r>
              <a:rPr lang="es-ES_tradnl" sz="2400" dirty="0" err="1"/>
              <a:t>Controlabilidad</a:t>
            </a:r>
            <a:endParaRPr lang="es-ES_tradnl" sz="2400" dirty="0"/>
          </a:p>
          <a:p>
            <a:r>
              <a:rPr lang="es-ES_tradnl" sz="2400" dirty="0"/>
              <a:t>Capacidad de descomposición</a:t>
            </a:r>
          </a:p>
          <a:p>
            <a:r>
              <a:rPr lang="es-ES_tradnl" sz="2400" dirty="0"/>
              <a:t>Simplicidad</a:t>
            </a:r>
          </a:p>
          <a:p>
            <a:r>
              <a:rPr lang="es-ES_tradnl" sz="2400" dirty="0"/>
              <a:t>Estabilidad</a:t>
            </a:r>
          </a:p>
          <a:p>
            <a:r>
              <a:rPr lang="es-ES_tradnl" sz="2400" dirty="0"/>
              <a:t>Facilidad de comprensión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Bondad de una Prueba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sz="2400" dirty="0"/>
              <a:t>Debe tener una alta probabilidad de encontrar un error. </a:t>
            </a:r>
          </a:p>
          <a:p>
            <a:r>
              <a:rPr lang="es-ES_tradnl" sz="2400" dirty="0"/>
              <a:t>No debe ser redundante. </a:t>
            </a:r>
          </a:p>
          <a:p>
            <a:r>
              <a:rPr lang="es-ES_tradnl" sz="2400" dirty="0"/>
              <a:t>Debe ser la mejor de todas las posibles.</a:t>
            </a:r>
          </a:p>
          <a:p>
            <a:r>
              <a:rPr lang="es-ES_tradnl" sz="2400" dirty="0"/>
              <a:t>No debe ser ni demasiado sencilla ni demasiado compleja.  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El proceso de Prueba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sz="2400" dirty="0"/>
              <a:t>La depuración (localización y corrección de defectos).</a:t>
            </a:r>
            <a:r>
              <a:rPr lang="es-BO" sz="2400" dirty="0"/>
              <a:t> </a:t>
            </a:r>
          </a:p>
          <a:p>
            <a:endParaRPr lang="es-BO" sz="2400" dirty="0"/>
          </a:p>
          <a:p>
            <a:r>
              <a:rPr lang="es-ES_tradnl" sz="2400" dirty="0"/>
              <a:t>El análisis de la estadística de errores.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Ciclo completo de las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66599" name="Object 39"/>
          <p:cNvGraphicFramePr>
            <a:graphicFrameLocks noGrp="1" noChangeAspect="1"/>
          </p:cNvGraphicFramePr>
          <p:nvPr>
            <p:ph idx="1"/>
          </p:nvPr>
        </p:nvGraphicFramePr>
        <p:xfrm>
          <a:off x="395288" y="1412875"/>
          <a:ext cx="838835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Imagen de mapa de bits" r:id="rId3" imgW="6428571" imgH="3780952" progId="PBrush">
                  <p:embed/>
                </p:oleObj>
              </mc:Choice>
              <mc:Fallback>
                <p:oleObj name="Imagen de mapa de bits" r:id="rId3" imgW="6428571" imgH="3780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38835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1616075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Enfoque de Diseño de Casos de Prueba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sz="2400" dirty="0"/>
              <a:t>Enfoque estructural o de caja blanca.</a:t>
            </a:r>
          </a:p>
          <a:p>
            <a:endParaRPr lang="es-ES_tradnl" sz="2400" dirty="0"/>
          </a:p>
          <a:p>
            <a:r>
              <a:rPr lang="es-ES_tradnl" sz="2400" dirty="0"/>
              <a:t>Enfoque funcional o de caja negra.</a:t>
            </a:r>
            <a:r>
              <a:rPr lang="es-BO" sz="2400" dirty="0"/>
              <a:t> </a:t>
            </a:r>
          </a:p>
          <a:p>
            <a:endParaRPr lang="es-BO" sz="2400" dirty="0"/>
          </a:p>
          <a:p>
            <a:r>
              <a:rPr lang="es-ES_tradnl" sz="2400" dirty="0"/>
              <a:t>Enfoque Aleatorio.</a:t>
            </a:r>
            <a:r>
              <a:rPr lang="es-BO" sz="2400" dirty="0"/>
              <a:t>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Pruebas de Caja Blanca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5111750"/>
          </a:xfrm>
        </p:spPr>
        <p:txBody>
          <a:bodyPr/>
          <a:lstStyle/>
          <a:p>
            <a:pPr algn="just"/>
            <a:r>
              <a:rPr lang="es-ES_tradnl" sz="2400" dirty="0"/>
              <a:t>Garanticen que se ejercita por lo menos una vez todos los caminos independientes de cada módulo.</a:t>
            </a:r>
          </a:p>
          <a:p>
            <a:pPr algn="just"/>
            <a:r>
              <a:rPr lang="es-ES_tradnl" sz="2400" dirty="0"/>
              <a:t>Ejerciten todas las decisiones lógicas en sus vertientes verdadera y falsa.</a:t>
            </a:r>
          </a:p>
          <a:p>
            <a:pPr algn="just"/>
            <a:r>
              <a:rPr lang="es-ES_tradnl" sz="2400" dirty="0"/>
              <a:t>Ejecuten todos los bucles en sus límites y con sus límites operacionales.</a:t>
            </a:r>
          </a:p>
          <a:p>
            <a:pPr algn="just"/>
            <a:r>
              <a:rPr lang="es-ES_tradnl" sz="2400" dirty="0"/>
              <a:t>Ejerciten las estructuras internas de datos para asegurar su validez.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Criterios de Cobertura lógica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/>
              <a:t>Cobertura de Sentencias.</a:t>
            </a:r>
          </a:p>
          <a:p>
            <a:r>
              <a:rPr lang="es-MX" sz="2400" dirty="0"/>
              <a:t>Cobertura de decisiones.</a:t>
            </a:r>
          </a:p>
          <a:p>
            <a:r>
              <a:rPr lang="es-MX" sz="2400" dirty="0"/>
              <a:t>Cobertura de Condiciones.</a:t>
            </a:r>
          </a:p>
          <a:p>
            <a:r>
              <a:rPr lang="es-MX" sz="2400" dirty="0"/>
              <a:t>Criterios de decisión/Condición.</a:t>
            </a:r>
          </a:p>
          <a:p>
            <a:r>
              <a:rPr lang="es-MX" sz="2400" dirty="0"/>
              <a:t>Criterio de Condición Múltiple.</a:t>
            </a:r>
          </a:p>
          <a:p>
            <a:r>
              <a:rPr lang="es-MX" sz="2400" dirty="0"/>
              <a:t>Criterio de Cobertura de </a:t>
            </a:r>
            <a:r>
              <a:rPr lang="es-MX" sz="2400" dirty="0" smtClean="0"/>
              <a:t>Caminos</a:t>
            </a:r>
          </a:p>
          <a:p>
            <a:pPr>
              <a:buNone/>
            </a:pPr>
            <a:r>
              <a:rPr lang="es-MX" sz="2400" dirty="0" smtClean="0"/>
              <a:t>    </a:t>
            </a:r>
            <a:r>
              <a:rPr lang="es-MX" sz="2400" dirty="0"/>
              <a:t>(impracticable) </a:t>
            </a:r>
            <a:endParaRPr lang="es-BO" sz="2400" dirty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858016" y="1357298"/>
            <a:ext cx="2160587" cy="5746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dirty="0"/>
              <a:t>Menos Riguroso</a:t>
            </a:r>
          </a:p>
          <a:p>
            <a:pPr algn="ctr"/>
            <a:r>
              <a:rPr lang="es-MX" dirty="0"/>
              <a:t>(Mas Barato)</a:t>
            </a:r>
            <a:endParaRPr lang="es-BO" dirty="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948488" y="4000504"/>
            <a:ext cx="2160587" cy="5746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dirty="0"/>
              <a:t>Más Riguroso</a:t>
            </a:r>
          </a:p>
          <a:p>
            <a:pPr algn="ctr"/>
            <a:r>
              <a:rPr lang="es-MX" dirty="0"/>
              <a:t>(Más Caros)</a:t>
            </a:r>
            <a:endParaRPr lang="es-BO" dirty="0"/>
          </a:p>
        </p:txBody>
      </p:sp>
      <p:cxnSp>
        <p:nvCxnSpPr>
          <p:cNvPr id="10" name="9 Conector recto de flecha"/>
          <p:cNvCxnSpPr>
            <a:stCxn id="80900" idx="2"/>
          </p:cNvCxnSpPr>
          <p:nvPr/>
        </p:nvCxnSpPr>
        <p:spPr>
          <a:xfrm rot="5400000">
            <a:off x="6884615" y="2957910"/>
            <a:ext cx="2079632" cy="27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00430" y="714356"/>
            <a:ext cx="1770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EVALUACION: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10082"/>
              </p:ext>
            </p:extLst>
          </p:nvPr>
        </p:nvGraphicFramePr>
        <p:xfrm>
          <a:off x="568085" y="2276872"/>
          <a:ext cx="8136904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2592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Donde: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PF= Promedio final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PE= Promedio de evaluaciones 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EP= Examen parcial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EF=Examen final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/>
                        </a:rPr>
                        <a:t>Donde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W1          = Trabajo. 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P1 - P4   = Evaluaciones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MN         = Menor nota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P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67544" y="1628800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rgbClr val="000000"/>
                </a:solidFill>
                <a:ea typeface="Arial" panose="020B0604020202020204" pitchFamily="34" charset="0"/>
              </a:rPr>
              <a:t>PF = (2*PE+EP+EF)/</a:t>
            </a:r>
            <a:r>
              <a:rPr lang="es-ES" b="1" dirty="0" smtClean="0">
                <a:solidFill>
                  <a:srgbClr val="000000"/>
                </a:solidFill>
                <a:ea typeface="Arial" panose="020B0604020202020204" pitchFamily="34" charset="0"/>
              </a:rPr>
              <a:t>4</a:t>
            </a:r>
            <a:endParaRPr lang="es-PE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99992" y="1627929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rgbClr val="000000"/>
                </a:solidFill>
                <a:ea typeface="Arial" panose="020B0604020202020204" pitchFamily="34" charset="0"/>
              </a:rPr>
              <a:t>PE = ( (P1+P2+P3+P4–MN)/3 + W1) /2</a:t>
            </a:r>
            <a:endParaRPr lang="es-PE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71479"/>
            <a:ext cx="8510588" cy="942995"/>
          </a:xfrm>
        </p:spPr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Grafo de Flujo de las Estructuras Básicas de programa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58" y="5057775"/>
            <a:ext cx="8540750" cy="18002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sz="2400" dirty="0"/>
              <a:t>Separar todas las condiciones</a:t>
            </a:r>
          </a:p>
          <a:p>
            <a:pPr algn="just">
              <a:lnSpc>
                <a:spcPct val="90000"/>
              </a:lnSpc>
            </a:pPr>
            <a:r>
              <a:rPr lang="es-MX" sz="2400" dirty="0"/>
              <a:t>Agrupar sentencias ‘simples’ en bloques</a:t>
            </a:r>
          </a:p>
          <a:p>
            <a:pPr algn="just">
              <a:lnSpc>
                <a:spcPct val="90000"/>
              </a:lnSpc>
            </a:pPr>
            <a:r>
              <a:rPr lang="es-MX" sz="2400" dirty="0"/>
              <a:t>Numerar todos los bloques y </a:t>
            </a:r>
            <a:r>
              <a:rPr lang="es-MX" sz="2400" dirty="0" smtClean="0"/>
              <a:t>también </a:t>
            </a:r>
            <a:r>
              <a:rPr lang="es-MX" sz="2400" dirty="0"/>
              <a:t>las condiciones</a:t>
            </a:r>
          </a:p>
          <a:p>
            <a:pPr>
              <a:lnSpc>
                <a:spcPct val="90000"/>
              </a:lnSpc>
            </a:pPr>
            <a:endParaRPr lang="es-MX" sz="2800" dirty="0"/>
          </a:p>
          <a:p>
            <a:pPr>
              <a:lnSpc>
                <a:spcPct val="90000"/>
              </a:lnSpc>
            </a:pPr>
            <a:endParaRPr lang="es-BO" sz="2800" dirty="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4213" y="1555750"/>
            <a:ext cx="576262" cy="2305050"/>
            <a:chOff x="431" y="980"/>
            <a:chExt cx="363" cy="1452"/>
          </a:xfrm>
        </p:grpSpPr>
        <p:sp>
          <p:nvSpPr>
            <p:cNvPr id="78852" name="AutoShape 4"/>
            <p:cNvSpPr>
              <a:spLocks noChangeArrowheads="1"/>
            </p:cNvSpPr>
            <p:nvPr/>
          </p:nvSpPr>
          <p:spPr bwMode="auto">
            <a:xfrm>
              <a:off x="431" y="980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853" name="AutoShape 5"/>
            <p:cNvSpPr>
              <a:spLocks noChangeArrowheads="1"/>
            </p:cNvSpPr>
            <p:nvPr/>
          </p:nvSpPr>
          <p:spPr bwMode="auto">
            <a:xfrm>
              <a:off x="431" y="2070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8854" name="AutoShape 6"/>
            <p:cNvCxnSpPr>
              <a:cxnSpLocks noChangeShapeType="1"/>
              <a:stCxn id="78852" idx="4"/>
              <a:endCxn id="78853" idx="0"/>
            </p:cNvCxnSpPr>
            <p:nvPr/>
          </p:nvCxnSpPr>
          <p:spPr bwMode="auto">
            <a:xfrm>
              <a:off x="613" y="1342"/>
              <a:ext cx="0" cy="7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835150" y="1482725"/>
            <a:ext cx="2565400" cy="2374900"/>
            <a:chOff x="1156" y="934"/>
            <a:chExt cx="1616" cy="1496"/>
          </a:xfrm>
        </p:grpSpPr>
        <p:sp>
          <p:nvSpPr>
            <p:cNvPr id="78855" name="AutoShape 7"/>
            <p:cNvSpPr>
              <a:spLocks noChangeArrowheads="1"/>
            </p:cNvSpPr>
            <p:nvPr/>
          </p:nvSpPr>
          <p:spPr bwMode="auto">
            <a:xfrm>
              <a:off x="1791" y="934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/>
                <a:t>X</a:t>
              </a:r>
              <a:endParaRPr lang="es-BO"/>
            </a:p>
          </p:txBody>
        </p:sp>
        <p:sp>
          <p:nvSpPr>
            <p:cNvPr id="78856" name="AutoShape 8"/>
            <p:cNvSpPr>
              <a:spLocks noChangeArrowheads="1"/>
            </p:cNvSpPr>
            <p:nvPr/>
          </p:nvSpPr>
          <p:spPr bwMode="auto">
            <a:xfrm>
              <a:off x="1791" y="2068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857" name="AutoShape 9"/>
            <p:cNvSpPr>
              <a:spLocks noChangeArrowheads="1"/>
            </p:cNvSpPr>
            <p:nvPr/>
          </p:nvSpPr>
          <p:spPr bwMode="auto">
            <a:xfrm>
              <a:off x="1156" y="1478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858" name="AutoShape 10"/>
            <p:cNvSpPr>
              <a:spLocks noChangeArrowheads="1"/>
            </p:cNvSpPr>
            <p:nvPr/>
          </p:nvSpPr>
          <p:spPr bwMode="auto">
            <a:xfrm>
              <a:off x="2409" y="1478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8859" name="AutoShape 11"/>
            <p:cNvCxnSpPr>
              <a:cxnSpLocks noChangeShapeType="1"/>
              <a:stCxn id="78855" idx="6"/>
              <a:endCxn id="78858" idx="0"/>
            </p:cNvCxnSpPr>
            <p:nvPr/>
          </p:nvCxnSpPr>
          <p:spPr bwMode="auto">
            <a:xfrm>
              <a:off x="2154" y="1115"/>
              <a:ext cx="437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60" name="AutoShape 12"/>
            <p:cNvCxnSpPr>
              <a:cxnSpLocks noChangeShapeType="1"/>
              <a:stCxn id="78855" idx="2"/>
              <a:endCxn id="78857" idx="0"/>
            </p:cNvCxnSpPr>
            <p:nvPr/>
          </p:nvCxnSpPr>
          <p:spPr bwMode="auto">
            <a:xfrm flipH="1">
              <a:off x="1338" y="1115"/>
              <a:ext cx="453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62" name="AutoShape 14"/>
            <p:cNvCxnSpPr>
              <a:cxnSpLocks noChangeShapeType="1"/>
              <a:stCxn id="78857" idx="4"/>
              <a:endCxn id="78856" idx="2"/>
            </p:cNvCxnSpPr>
            <p:nvPr/>
          </p:nvCxnSpPr>
          <p:spPr bwMode="auto">
            <a:xfrm>
              <a:off x="1338" y="1840"/>
              <a:ext cx="453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63" name="AutoShape 15"/>
            <p:cNvCxnSpPr>
              <a:cxnSpLocks noChangeShapeType="1"/>
              <a:stCxn id="78858" idx="4"/>
              <a:endCxn id="78856" idx="6"/>
            </p:cNvCxnSpPr>
            <p:nvPr/>
          </p:nvCxnSpPr>
          <p:spPr bwMode="auto">
            <a:xfrm flipH="1">
              <a:off x="2154" y="1840"/>
              <a:ext cx="437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148263" y="1339850"/>
            <a:ext cx="577850" cy="2446338"/>
            <a:chOff x="3243" y="844"/>
            <a:chExt cx="364" cy="1541"/>
          </a:xfrm>
        </p:grpSpPr>
        <p:sp>
          <p:nvSpPr>
            <p:cNvPr id="78864" name="AutoShape 16"/>
            <p:cNvSpPr>
              <a:spLocks noChangeArrowheads="1"/>
            </p:cNvSpPr>
            <p:nvPr/>
          </p:nvSpPr>
          <p:spPr bwMode="auto">
            <a:xfrm>
              <a:off x="3243" y="844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865" name="AutoShape 17"/>
            <p:cNvSpPr>
              <a:spLocks noChangeArrowheads="1"/>
            </p:cNvSpPr>
            <p:nvPr/>
          </p:nvSpPr>
          <p:spPr bwMode="auto">
            <a:xfrm>
              <a:off x="3243" y="1433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/>
                <a:t>X</a:t>
              </a:r>
              <a:endParaRPr lang="es-BO"/>
            </a:p>
          </p:txBody>
        </p:sp>
        <p:sp>
          <p:nvSpPr>
            <p:cNvPr id="78866" name="AutoShape 18"/>
            <p:cNvSpPr>
              <a:spLocks noChangeArrowheads="1"/>
            </p:cNvSpPr>
            <p:nvPr/>
          </p:nvSpPr>
          <p:spPr bwMode="auto">
            <a:xfrm>
              <a:off x="3243" y="2023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8867" name="AutoShape 19"/>
            <p:cNvCxnSpPr>
              <a:cxnSpLocks noChangeShapeType="1"/>
              <a:stCxn id="78864" idx="4"/>
              <a:endCxn id="78865" idx="0"/>
            </p:cNvCxnSpPr>
            <p:nvPr/>
          </p:nvCxnSpPr>
          <p:spPr bwMode="auto">
            <a:xfrm>
              <a:off x="3425" y="1206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68" name="AutoShape 20"/>
            <p:cNvCxnSpPr>
              <a:cxnSpLocks noChangeShapeType="1"/>
              <a:stCxn id="78865" idx="4"/>
              <a:endCxn id="78866" idx="0"/>
            </p:cNvCxnSpPr>
            <p:nvPr/>
          </p:nvCxnSpPr>
          <p:spPr bwMode="auto">
            <a:xfrm>
              <a:off x="3425" y="1795"/>
              <a:ext cx="0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70" name="AutoShape 22"/>
            <p:cNvCxnSpPr>
              <a:cxnSpLocks noChangeShapeType="1"/>
              <a:stCxn id="78865" idx="6"/>
              <a:endCxn id="78864" idx="6"/>
            </p:cNvCxnSpPr>
            <p:nvPr/>
          </p:nvCxnSpPr>
          <p:spPr bwMode="auto">
            <a:xfrm flipV="1">
              <a:off x="3606" y="1025"/>
              <a:ext cx="1" cy="58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661150" y="1411288"/>
            <a:ext cx="1225550" cy="2446337"/>
            <a:chOff x="4196" y="889"/>
            <a:chExt cx="772" cy="1541"/>
          </a:xfrm>
        </p:grpSpPr>
        <p:sp>
          <p:nvSpPr>
            <p:cNvPr id="78871" name="AutoShape 23"/>
            <p:cNvSpPr>
              <a:spLocks noChangeArrowheads="1"/>
            </p:cNvSpPr>
            <p:nvPr/>
          </p:nvSpPr>
          <p:spPr bwMode="auto">
            <a:xfrm>
              <a:off x="4604" y="889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/>
                <a:t>X</a:t>
              </a:r>
              <a:endParaRPr lang="es-BO"/>
            </a:p>
          </p:txBody>
        </p:sp>
        <p:sp>
          <p:nvSpPr>
            <p:cNvPr id="78872" name="AutoShape 24"/>
            <p:cNvSpPr>
              <a:spLocks noChangeArrowheads="1"/>
            </p:cNvSpPr>
            <p:nvPr/>
          </p:nvSpPr>
          <p:spPr bwMode="auto">
            <a:xfrm>
              <a:off x="4604" y="1479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8873" name="AutoShape 25"/>
            <p:cNvCxnSpPr>
              <a:cxnSpLocks noChangeShapeType="1"/>
              <a:stCxn id="78871" idx="4"/>
              <a:endCxn id="78872" idx="0"/>
            </p:cNvCxnSpPr>
            <p:nvPr/>
          </p:nvCxnSpPr>
          <p:spPr bwMode="auto">
            <a:xfrm>
              <a:off x="4786" y="1251"/>
              <a:ext cx="0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74" name="AutoShape 26"/>
            <p:cNvCxnSpPr>
              <a:cxnSpLocks noChangeShapeType="1"/>
              <a:stCxn id="78872" idx="6"/>
              <a:endCxn id="78871" idx="6"/>
            </p:cNvCxnSpPr>
            <p:nvPr/>
          </p:nvCxnSpPr>
          <p:spPr bwMode="auto">
            <a:xfrm flipV="1">
              <a:off x="4967" y="1070"/>
              <a:ext cx="1" cy="59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76" name="AutoShape 28"/>
            <p:cNvSpPr>
              <a:spLocks noChangeArrowheads="1"/>
            </p:cNvSpPr>
            <p:nvPr/>
          </p:nvSpPr>
          <p:spPr bwMode="auto">
            <a:xfrm>
              <a:off x="4196" y="1569"/>
              <a:ext cx="136" cy="18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8877" name="AutoShape 29"/>
            <p:cNvCxnSpPr>
              <a:cxnSpLocks noChangeShapeType="1"/>
              <a:stCxn id="78871" idx="2"/>
              <a:endCxn id="78876" idx="3"/>
            </p:cNvCxnSpPr>
            <p:nvPr/>
          </p:nvCxnSpPr>
          <p:spPr bwMode="auto">
            <a:xfrm flipH="1">
              <a:off x="4332" y="1070"/>
              <a:ext cx="272" cy="5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8878" name="AutoShape 30"/>
            <p:cNvSpPr>
              <a:spLocks noChangeArrowheads="1"/>
            </p:cNvSpPr>
            <p:nvPr/>
          </p:nvSpPr>
          <p:spPr bwMode="auto">
            <a:xfrm>
              <a:off x="4604" y="2068"/>
              <a:ext cx="363" cy="362"/>
            </a:xfrm>
            <a:prstGeom prst="flowChartConnector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8879" name="AutoShape 31"/>
            <p:cNvCxnSpPr>
              <a:cxnSpLocks noChangeShapeType="1"/>
              <a:stCxn id="78876" idx="3"/>
              <a:endCxn id="78878" idx="2"/>
            </p:cNvCxnSpPr>
            <p:nvPr/>
          </p:nvCxnSpPr>
          <p:spPr bwMode="auto">
            <a:xfrm>
              <a:off x="4332" y="1660"/>
              <a:ext cx="272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322263" y="3875088"/>
            <a:ext cx="1296987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dirty="0"/>
              <a:t>Secuencia</a:t>
            </a:r>
            <a:endParaRPr lang="es-BO" dirty="0"/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1908175" y="3817938"/>
            <a:ext cx="2416175" cy="7921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Si x Entonces…</a:t>
            </a:r>
          </a:p>
          <a:p>
            <a:r>
              <a:rPr lang="es-MX"/>
              <a:t>(If x Then …  Else…)</a:t>
            </a:r>
            <a:endParaRPr lang="es-BO"/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456113" y="3860800"/>
            <a:ext cx="1944687" cy="12239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Hacer … hasta x</a:t>
            </a:r>
          </a:p>
          <a:p>
            <a:r>
              <a:rPr lang="es-MX"/>
              <a:t>(Do … Until x)</a:t>
            </a:r>
          </a:p>
          <a:p>
            <a:r>
              <a:rPr lang="es-MX"/>
              <a:t>Repetir</a:t>
            </a:r>
          </a:p>
          <a:p>
            <a:endParaRPr lang="es-BO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6516688" y="3759200"/>
            <a:ext cx="2339975" cy="863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Mientras x Hacer …</a:t>
            </a:r>
          </a:p>
          <a:p>
            <a:r>
              <a:rPr lang="es-MX"/>
              <a:t>(While x Do … )</a:t>
            </a:r>
            <a:endParaRPr lang="es-BO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Grafo de Flujo de un programa (</a:t>
            </a:r>
            <a:r>
              <a:rPr lang="es-MX" sz="2800" b="1" kern="1200" dirty="0" err="1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Pseudocodigo</a:t>
            </a:r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)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6804025" y="1773238"/>
            <a:ext cx="360363" cy="360362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1</a:t>
            </a:r>
            <a:endParaRPr lang="es-BO"/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6804025" y="2278063"/>
            <a:ext cx="360363" cy="358775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2</a:t>
            </a:r>
            <a:endParaRPr lang="es-BO"/>
          </a:p>
        </p:txBody>
      </p:sp>
      <p:cxnSp>
        <p:nvCxnSpPr>
          <p:cNvPr id="69645" name="AutoShape 13"/>
          <p:cNvCxnSpPr>
            <a:cxnSpLocks noChangeShapeType="1"/>
            <a:stCxn id="69643" idx="4"/>
            <a:endCxn id="69644" idx="0"/>
          </p:cNvCxnSpPr>
          <p:nvPr/>
        </p:nvCxnSpPr>
        <p:spPr bwMode="auto">
          <a:xfrm>
            <a:off x="6985000" y="213360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646" name="AutoShape 14"/>
          <p:cNvSpPr>
            <a:spLocks noChangeArrowheads="1"/>
          </p:cNvSpPr>
          <p:nvPr/>
        </p:nvSpPr>
        <p:spPr bwMode="auto">
          <a:xfrm>
            <a:off x="6804025" y="2781300"/>
            <a:ext cx="360363" cy="360363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3</a:t>
            </a:r>
            <a:endParaRPr lang="es-BO"/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>
            <a:off x="6804025" y="3286125"/>
            <a:ext cx="360363" cy="360363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4</a:t>
            </a:r>
            <a:endParaRPr lang="es-BO"/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6804025" y="3789363"/>
            <a:ext cx="360363" cy="360362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5</a:t>
            </a:r>
            <a:endParaRPr lang="es-BO"/>
          </a:p>
        </p:txBody>
      </p:sp>
      <p:sp>
        <p:nvSpPr>
          <p:cNvPr id="69649" name="AutoShape 17"/>
          <p:cNvSpPr>
            <a:spLocks noChangeArrowheads="1"/>
          </p:cNvSpPr>
          <p:nvPr/>
        </p:nvSpPr>
        <p:spPr bwMode="auto">
          <a:xfrm>
            <a:off x="6804025" y="4294188"/>
            <a:ext cx="360363" cy="360362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6</a:t>
            </a:r>
            <a:endParaRPr lang="es-BO"/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6011863" y="4868863"/>
            <a:ext cx="360362" cy="360362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7</a:t>
            </a:r>
            <a:endParaRPr lang="es-BO"/>
          </a:p>
        </p:txBody>
      </p:sp>
      <p:cxnSp>
        <p:nvCxnSpPr>
          <p:cNvPr id="69651" name="AutoShape 19"/>
          <p:cNvCxnSpPr>
            <a:cxnSpLocks noChangeShapeType="1"/>
            <a:stCxn id="69644" idx="4"/>
            <a:endCxn id="69646" idx="0"/>
          </p:cNvCxnSpPr>
          <p:nvPr/>
        </p:nvCxnSpPr>
        <p:spPr bwMode="auto">
          <a:xfrm>
            <a:off x="6985000" y="2636838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2" name="AutoShape 20"/>
          <p:cNvCxnSpPr>
            <a:cxnSpLocks noChangeShapeType="1"/>
            <a:stCxn id="69646" idx="4"/>
            <a:endCxn id="69647" idx="0"/>
          </p:cNvCxnSpPr>
          <p:nvPr/>
        </p:nvCxnSpPr>
        <p:spPr bwMode="auto">
          <a:xfrm>
            <a:off x="6985000" y="3141663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3" name="AutoShape 21"/>
          <p:cNvCxnSpPr>
            <a:cxnSpLocks noChangeShapeType="1"/>
            <a:stCxn id="69647" idx="4"/>
            <a:endCxn id="69648" idx="0"/>
          </p:cNvCxnSpPr>
          <p:nvPr/>
        </p:nvCxnSpPr>
        <p:spPr bwMode="auto">
          <a:xfrm>
            <a:off x="6985000" y="364648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4" name="AutoShape 22"/>
          <p:cNvCxnSpPr>
            <a:cxnSpLocks noChangeShapeType="1"/>
            <a:stCxn id="69648" idx="4"/>
            <a:endCxn id="69649" idx="0"/>
          </p:cNvCxnSpPr>
          <p:nvPr/>
        </p:nvCxnSpPr>
        <p:spPr bwMode="auto">
          <a:xfrm>
            <a:off x="6985000" y="414972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655" name="AutoShape 23"/>
          <p:cNvSpPr>
            <a:spLocks noChangeArrowheads="1"/>
          </p:cNvSpPr>
          <p:nvPr/>
        </p:nvSpPr>
        <p:spPr bwMode="auto">
          <a:xfrm>
            <a:off x="7524750" y="4868863"/>
            <a:ext cx="360363" cy="360362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8</a:t>
            </a:r>
            <a:endParaRPr lang="es-BO"/>
          </a:p>
        </p:txBody>
      </p:sp>
      <p:cxnSp>
        <p:nvCxnSpPr>
          <p:cNvPr id="69656" name="AutoShape 24"/>
          <p:cNvCxnSpPr>
            <a:cxnSpLocks noChangeShapeType="1"/>
            <a:stCxn id="69649" idx="5"/>
            <a:endCxn id="69655" idx="0"/>
          </p:cNvCxnSpPr>
          <p:nvPr/>
        </p:nvCxnSpPr>
        <p:spPr bwMode="auto">
          <a:xfrm>
            <a:off x="7112000" y="4602163"/>
            <a:ext cx="5937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7" name="AutoShape 25"/>
          <p:cNvCxnSpPr>
            <a:cxnSpLocks noChangeShapeType="1"/>
            <a:stCxn id="69649" idx="3"/>
            <a:endCxn id="69650" idx="7"/>
          </p:cNvCxnSpPr>
          <p:nvPr/>
        </p:nvCxnSpPr>
        <p:spPr bwMode="auto">
          <a:xfrm flipH="1">
            <a:off x="6319838" y="4602163"/>
            <a:ext cx="536575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658" name="AutoShape 26"/>
          <p:cNvSpPr>
            <a:spLocks noChangeArrowheads="1"/>
          </p:cNvSpPr>
          <p:nvPr/>
        </p:nvSpPr>
        <p:spPr bwMode="auto">
          <a:xfrm>
            <a:off x="6804025" y="5302250"/>
            <a:ext cx="360363" cy="360363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9</a:t>
            </a:r>
            <a:endParaRPr lang="es-BO"/>
          </a:p>
        </p:txBody>
      </p:sp>
      <p:sp>
        <p:nvSpPr>
          <p:cNvPr id="69659" name="AutoShape 27"/>
          <p:cNvSpPr>
            <a:spLocks noChangeArrowheads="1"/>
          </p:cNvSpPr>
          <p:nvPr/>
        </p:nvSpPr>
        <p:spPr bwMode="auto">
          <a:xfrm>
            <a:off x="6804025" y="5734050"/>
            <a:ext cx="360363" cy="360363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10</a:t>
            </a:r>
            <a:endParaRPr lang="es-BO"/>
          </a:p>
        </p:txBody>
      </p:sp>
      <p:sp>
        <p:nvSpPr>
          <p:cNvPr id="69660" name="AutoShape 28"/>
          <p:cNvSpPr>
            <a:spLocks noChangeArrowheads="1"/>
          </p:cNvSpPr>
          <p:nvPr/>
        </p:nvSpPr>
        <p:spPr bwMode="auto">
          <a:xfrm>
            <a:off x="6804025" y="6165850"/>
            <a:ext cx="360363" cy="360363"/>
          </a:xfrm>
          <a:prstGeom prst="flowChartConnector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/>
              <a:t>11</a:t>
            </a:r>
            <a:endParaRPr lang="es-BO"/>
          </a:p>
        </p:txBody>
      </p:sp>
      <p:cxnSp>
        <p:nvCxnSpPr>
          <p:cNvPr id="69661" name="AutoShape 29"/>
          <p:cNvCxnSpPr>
            <a:cxnSpLocks noChangeShapeType="1"/>
            <a:stCxn id="69655" idx="3"/>
            <a:endCxn id="69658" idx="7"/>
          </p:cNvCxnSpPr>
          <p:nvPr/>
        </p:nvCxnSpPr>
        <p:spPr bwMode="auto">
          <a:xfrm flipH="1">
            <a:off x="7112000" y="5176838"/>
            <a:ext cx="465138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2" name="AutoShape 30"/>
          <p:cNvCxnSpPr>
            <a:cxnSpLocks noChangeShapeType="1"/>
            <a:stCxn id="69650" idx="5"/>
            <a:endCxn id="69658" idx="1"/>
          </p:cNvCxnSpPr>
          <p:nvPr/>
        </p:nvCxnSpPr>
        <p:spPr bwMode="auto">
          <a:xfrm>
            <a:off x="6319838" y="5176838"/>
            <a:ext cx="5365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3" name="AutoShape 31"/>
          <p:cNvCxnSpPr>
            <a:cxnSpLocks noChangeShapeType="1"/>
            <a:stCxn id="69658" idx="6"/>
            <a:endCxn id="69647" idx="6"/>
          </p:cNvCxnSpPr>
          <p:nvPr/>
        </p:nvCxnSpPr>
        <p:spPr bwMode="auto">
          <a:xfrm flipV="1">
            <a:off x="7164388" y="3467100"/>
            <a:ext cx="1587" cy="2016125"/>
          </a:xfrm>
          <a:prstGeom prst="bentConnector3">
            <a:avLst>
              <a:gd name="adj1" fmla="val 596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664" name="AutoShape 32"/>
          <p:cNvCxnSpPr>
            <a:cxnSpLocks noChangeShapeType="1"/>
            <a:stCxn id="69659" idx="6"/>
            <a:endCxn id="69644" idx="6"/>
          </p:cNvCxnSpPr>
          <p:nvPr/>
        </p:nvCxnSpPr>
        <p:spPr bwMode="auto">
          <a:xfrm flipV="1">
            <a:off x="7164388" y="2457450"/>
            <a:ext cx="1587" cy="3457575"/>
          </a:xfrm>
          <a:prstGeom prst="bentConnector3">
            <a:avLst>
              <a:gd name="adj1" fmla="val 726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665" name="AutoShape 33"/>
          <p:cNvCxnSpPr>
            <a:cxnSpLocks noChangeShapeType="1"/>
            <a:stCxn id="69644" idx="2"/>
            <a:endCxn id="69660" idx="2"/>
          </p:cNvCxnSpPr>
          <p:nvPr/>
        </p:nvCxnSpPr>
        <p:spPr bwMode="auto">
          <a:xfrm rot="10800000" flipH="1" flipV="1">
            <a:off x="6804025" y="2457450"/>
            <a:ext cx="1588" cy="3889375"/>
          </a:xfrm>
          <a:prstGeom prst="bentConnector3">
            <a:avLst>
              <a:gd name="adj1" fmla="val -84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666" name="AutoShape 34"/>
          <p:cNvCxnSpPr>
            <a:cxnSpLocks noChangeShapeType="1"/>
            <a:stCxn id="69648" idx="2"/>
            <a:endCxn id="69659" idx="1"/>
          </p:cNvCxnSpPr>
          <p:nvPr/>
        </p:nvCxnSpPr>
        <p:spPr bwMode="auto">
          <a:xfrm rot="10800000" flipH="1" flipV="1">
            <a:off x="6804025" y="3970338"/>
            <a:ext cx="52388" cy="1816100"/>
          </a:xfrm>
          <a:prstGeom prst="bentConnector4">
            <a:avLst>
              <a:gd name="adj1" fmla="val -1675759"/>
              <a:gd name="adj2" fmla="val 995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667" name="AutoShape 35"/>
          <p:cNvCxnSpPr>
            <a:cxnSpLocks noChangeShapeType="1"/>
            <a:stCxn id="69647" idx="2"/>
            <a:endCxn id="69659" idx="2"/>
          </p:cNvCxnSpPr>
          <p:nvPr/>
        </p:nvCxnSpPr>
        <p:spPr bwMode="auto">
          <a:xfrm rot="10800000" flipH="1" flipV="1">
            <a:off x="6804025" y="3467100"/>
            <a:ext cx="1588" cy="2447925"/>
          </a:xfrm>
          <a:prstGeom prst="bentConnector3">
            <a:avLst>
              <a:gd name="adj1" fmla="val -690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7332663" y="4510088"/>
            <a:ext cx="287337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/>
              <a:t>a12</a:t>
            </a:r>
            <a:endParaRPr lang="es-BO" sz="1000"/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323850" y="1557338"/>
            <a:ext cx="396081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Abrir Archivos;</a:t>
            </a:r>
          </a:p>
          <a:p>
            <a:r>
              <a:rPr lang="es-MX" sz="1200"/>
              <a:t>Leer archivo ventas, al final indicar no mas registros</a:t>
            </a:r>
          </a:p>
          <a:p>
            <a:r>
              <a:rPr lang="es-MX" sz="1200"/>
              <a:t>Limpiar linea de impresión</a:t>
            </a:r>
            <a:endParaRPr lang="es-BO" sz="1200"/>
          </a:p>
        </p:txBody>
      </p: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269875" y="2205038"/>
            <a:ext cx="720725" cy="43338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WHILE</a:t>
            </a:r>
            <a:endParaRPr lang="es-BO" sz="1200"/>
          </a:p>
        </p:txBody>
      </p:sp>
      <p:sp>
        <p:nvSpPr>
          <p:cNvPr id="69735" name="Rectangle 103"/>
          <p:cNvSpPr>
            <a:spLocks noChangeArrowheads="1"/>
          </p:cNvSpPr>
          <p:nvPr/>
        </p:nvSpPr>
        <p:spPr bwMode="auto">
          <a:xfrm>
            <a:off x="947738" y="2306638"/>
            <a:ext cx="1800225" cy="258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(Haya registros ventas)</a:t>
            </a:r>
            <a:endParaRPr lang="es-BO" sz="1200"/>
          </a:p>
        </p:txBody>
      </p:sp>
      <p:sp>
        <p:nvSpPr>
          <p:cNvPr id="69828" name="Rectangle 196"/>
          <p:cNvSpPr>
            <a:spLocks noChangeArrowheads="1"/>
          </p:cNvSpPr>
          <p:nvPr/>
        </p:nvSpPr>
        <p:spPr bwMode="auto">
          <a:xfrm>
            <a:off x="2803525" y="2278063"/>
            <a:ext cx="287338" cy="27463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DO</a:t>
            </a:r>
            <a:endParaRPr lang="es-BO" sz="1200"/>
          </a:p>
        </p:txBody>
      </p:sp>
      <p:sp>
        <p:nvSpPr>
          <p:cNvPr id="69829" name="Rectangle 197"/>
          <p:cNvSpPr>
            <a:spLocks noChangeArrowheads="1"/>
          </p:cNvSpPr>
          <p:nvPr/>
        </p:nvSpPr>
        <p:spPr bwMode="auto">
          <a:xfrm>
            <a:off x="468313" y="2638425"/>
            <a:ext cx="20161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Total Nacional = 0</a:t>
            </a:r>
          </a:p>
          <a:p>
            <a:r>
              <a:rPr lang="es-MX" sz="1200"/>
              <a:t>Total Extranjero = 0</a:t>
            </a:r>
            <a:endParaRPr lang="es-BO" sz="1200"/>
          </a:p>
        </p:txBody>
      </p:sp>
      <p:sp>
        <p:nvSpPr>
          <p:cNvPr id="69830" name="Rectangle 198"/>
          <p:cNvSpPr>
            <a:spLocks noChangeArrowheads="1"/>
          </p:cNvSpPr>
          <p:nvPr/>
        </p:nvSpPr>
        <p:spPr bwMode="auto">
          <a:xfrm>
            <a:off x="684213" y="3213100"/>
            <a:ext cx="574675" cy="21748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WHILE</a:t>
            </a:r>
            <a:endParaRPr lang="es-BO" sz="1200"/>
          </a:p>
        </p:txBody>
      </p:sp>
      <p:sp>
        <p:nvSpPr>
          <p:cNvPr id="69833" name="Rectangle 201"/>
          <p:cNvSpPr>
            <a:spLocks noChangeArrowheads="1"/>
          </p:cNvSpPr>
          <p:nvPr/>
        </p:nvSpPr>
        <p:spPr bwMode="auto">
          <a:xfrm>
            <a:off x="1287463" y="3213100"/>
            <a:ext cx="14859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(haya reg. ventas)</a:t>
            </a:r>
            <a:endParaRPr lang="es-BO" sz="1200"/>
          </a:p>
        </p:txBody>
      </p:sp>
      <p:sp>
        <p:nvSpPr>
          <p:cNvPr id="69834" name="Rectangle 202"/>
          <p:cNvSpPr>
            <a:spLocks noChangeArrowheads="1"/>
          </p:cNvSpPr>
          <p:nvPr/>
        </p:nvSpPr>
        <p:spPr bwMode="auto">
          <a:xfrm>
            <a:off x="3092450" y="3213100"/>
            <a:ext cx="1366838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(mismo producto)</a:t>
            </a:r>
            <a:endParaRPr lang="es-BO" sz="1200"/>
          </a:p>
        </p:txBody>
      </p:sp>
      <p:sp>
        <p:nvSpPr>
          <p:cNvPr id="69835" name="Rectangle 203"/>
          <p:cNvSpPr>
            <a:spLocks noChangeArrowheads="1"/>
          </p:cNvSpPr>
          <p:nvPr/>
        </p:nvSpPr>
        <p:spPr bwMode="auto">
          <a:xfrm>
            <a:off x="2822575" y="3213100"/>
            <a:ext cx="2159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y</a:t>
            </a:r>
            <a:endParaRPr lang="es-BO" sz="1200"/>
          </a:p>
        </p:txBody>
      </p:sp>
      <p:sp>
        <p:nvSpPr>
          <p:cNvPr id="69836" name="Rectangle 204"/>
          <p:cNvSpPr>
            <a:spLocks noChangeArrowheads="1"/>
          </p:cNvSpPr>
          <p:nvPr/>
        </p:nvSpPr>
        <p:spPr bwMode="auto">
          <a:xfrm>
            <a:off x="1042988" y="3502025"/>
            <a:ext cx="360362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IF</a:t>
            </a:r>
            <a:endParaRPr lang="es-BO" sz="1200"/>
          </a:p>
        </p:txBody>
      </p:sp>
      <p:sp>
        <p:nvSpPr>
          <p:cNvPr id="69837" name="Rectangle 205"/>
          <p:cNvSpPr>
            <a:spLocks noChangeArrowheads="1"/>
          </p:cNvSpPr>
          <p:nvPr/>
        </p:nvSpPr>
        <p:spPr bwMode="auto">
          <a:xfrm>
            <a:off x="1357313" y="3502025"/>
            <a:ext cx="863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(Nacional)</a:t>
            </a:r>
            <a:endParaRPr lang="es-BO" sz="1200"/>
          </a:p>
        </p:txBody>
      </p:sp>
      <p:sp>
        <p:nvSpPr>
          <p:cNvPr id="69838" name="Rectangle 206"/>
          <p:cNvSpPr>
            <a:spLocks noChangeArrowheads="1"/>
          </p:cNvSpPr>
          <p:nvPr/>
        </p:nvSpPr>
        <p:spPr bwMode="auto">
          <a:xfrm>
            <a:off x="2214563" y="3502025"/>
            <a:ext cx="5762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THEN</a:t>
            </a:r>
            <a:endParaRPr lang="es-BO" sz="1200"/>
          </a:p>
        </p:txBody>
      </p:sp>
      <p:sp>
        <p:nvSpPr>
          <p:cNvPr id="69839" name="Rectangle 207"/>
          <p:cNvSpPr>
            <a:spLocks noChangeArrowheads="1"/>
          </p:cNvSpPr>
          <p:nvPr/>
        </p:nvSpPr>
        <p:spPr bwMode="auto">
          <a:xfrm>
            <a:off x="1260475" y="3862388"/>
            <a:ext cx="28797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Sumar venta Nacional a Total Nacional</a:t>
            </a:r>
            <a:endParaRPr lang="es-BO" sz="1200"/>
          </a:p>
        </p:txBody>
      </p:sp>
      <p:sp>
        <p:nvSpPr>
          <p:cNvPr id="69840" name="Rectangle 208"/>
          <p:cNvSpPr>
            <a:spLocks noChangeArrowheads="1"/>
          </p:cNvSpPr>
          <p:nvPr/>
        </p:nvSpPr>
        <p:spPr bwMode="auto">
          <a:xfrm>
            <a:off x="1042988" y="4149725"/>
            <a:ext cx="576262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ELSE</a:t>
            </a:r>
            <a:endParaRPr lang="es-BO" sz="1200"/>
          </a:p>
        </p:txBody>
      </p:sp>
      <p:sp>
        <p:nvSpPr>
          <p:cNvPr id="69841" name="Rectangle 209"/>
          <p:cNvSpPr>
            <a:spLocks noChangeArrowheads="1"/>
          </p:cNvSpPr>
          <p:nvPr/>
        </p:nvSpPr>
        <p:spPr bwMode="auto">
          <a:xfrm>
            <a:off x="1331913" y="4438650"/>
            <a:ext cx="31670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Sumar venta extranjero a total extranjero</a:t>
            </a:r>
            <a:endParaRPr lang="es-BO" sz="1200"/>
          </a:p>
        </p:txBody>
      </p:sp>
      <p:sp>
        <p:nvSpPr>
          <p:cNvPr id="69842" name="Rectangle 210"/>
          <p:cNvSpPr>
            <a:spLocks noChangeArrowheads="1"/>
          </p:cNvSpPr>
          <p:nvPr/>
        </p:nvSpPr>
        <p:spPr bwMode="auto">
          <a:xfrm>
            <a:off x="1116013" y="4725988"/>
            <a:ext cx="576262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END IF</a:t>
            </a:r>
            <a:endParaRPr lang="es-BO" sz="1200"/>
          </a:p>
        </p:txBody>
      </p:sp>
      <p:sp>
        <p:nvSpPr>
          <p:cNvPr id="69843" name="Rectangle 211"/>
          <p:cNvSpPr>
            <a:spLocks noChangeArrowheads="1"/>
          </p:cNvSpPr>
          <p:nvPr/>
        </p:nvSpPr>
        <p:spPr bwMode="auto">
          <a:xfrm>
            <a:off x="798513" y="5013325"/>
            <a:ext cx="39592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Leer Archivo ventas, al final indicar no mas registros</a:t>
            </a:r>
            <a:endParaRPr lang="es-BO" sz="1200"/>
          </a:p>
        </p:txBody>
      </p:sp>
      <p:sp>
        <p:nvSpPr>
          <p:cNvPr id="69844" name="Rectangle 212"/>
          <p:cNvSpPr>
            <a:spLocks noChangeArrowheads="1"/>
          </p:cNvSpPr>
          <p:nvPr/>
        </p:nvSpPr>
        <p:spPr bwMode="auto">
          <a:xfrm>
            <a:off x="684213" y="5302250"/>
            <a:ext cx="1008062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END WHILE</a:t>
            </a:r>
            <a:endParaRPr lang="es-BO" sz="1200"/>
          </a:p>
        </p:txBody>
      </p:sp>
      <p:sp>
        <p:nvSpPr>
          <p:cNvPr id="69845" name="Rectangle 213"/>
          <p:cNvSpPr>
            <a:spLocks noChangeArrowheads="1"/>
          </p:cNvSpPr>
          <p:nvPr/>
        </p:nvSpPr>
        <p:spPr bwMode="auto">
          <a:xfrm>
            <a:off x="684213" y="5589588"/>
            <a:ext cx="20875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Escribir línea de listado</a:t>
            </a:r>
          </a:p>
          <a:p>
            <a:r>
              <a:rPr lang="es-MX" sz="1200"/>
              <a:t>Limpiar área de impresión</a:t>
            </a:r>
            <a:endParaRPr lang="es-BO" sz="1200"/>
          </a:p>
        </p:txBody>
      </p:sp>
      <p:sp>
        <p:nvSpPr>
          <p:cNvPr id="69846" name="Rectangle 214"/>
          <p:cNvSpPr>
            <a:spLocks noChangeArrowheads="1"/>
          </p:cNvSpPr>
          <p:nvPr/>
        </p:nvSpPr>
        <p:spPr bwMode="auto">
          <a:xfrm>
            <a:off x="468313" y="6165850"/>
            <a:ext cx="935037" cy="215900"/>
          </a:xfrm>
          <a:prstGeom prst="rect">
            <a:avLst/>
          </a:prstGeom>
          <a:solidFill>
            <a:schemeClr val="accent1">
              <a:alpha val="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END WHILE</a:t>
            </a:r>
            <a:endParaRPr lang="es-BO" sz="1200"/>
          </a:p>
        </p:txBody>
      </p:sp>
      <p:sp>
        <p:nvSpPr>
          <p:cNvPr id="69847" name="Rectangle 215"/>
          <p:cNvSpPr>
            <a:spLocks noChangeArrowheads="1"/>
          </p:cNvSpPr>
          <p:nvPr/>
        </p:nvSpPr>
        <p:spPr bwMode="auto">
          <a:xfrm>
            <a:off x="468313" y="6454775"/>
            <a:ext cx="136683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 sz="1200"/>
              <a:t>Cerrar Archivos</a:t>
            </a:r>
            <a:endParaRPr lang="es-BO" sz="1200"/>
          </a:p>
        </p:txBody>
      </p:sp>
      <p:sp>
        <p:nvSpPr>
          <p:cNvPr id="69848" name="Rectangle 216"/>
          <p:cNvSpPr>
            <a:spLocks noChangeArrowheads="1"/>
          </p:cNvSpPr>
          <p:nvPr/>
        </p:nvSpPr>
        <p:spPr bwMode="auto">
          <a:xfrm>
            <a:off x="4470400" y="3213100"/>
            <a:ext cx="287338" cy="21748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/>
              <a:t>DO</a:t>
            </a:r>
            <a:endParaRPr lang="es-BO" sz="1200"/>
          </a:p>
        </p:txBody>
      </p:sp>
      <p:cxnSp>
        <p:nvCxnSpPr>
          <p:cNvPr id="69849" name="AutoShape 217"/>
          <p:cNvCxnSpPr>
            <a:cxnSpLocks noChangeShapeType="1"/>
            <a:stCxn id="69688" idx="3"/>
            <a:endCxn id="69643" idx="2"/>
          </p:cNvCxnSpPr>
          <p:nvPr/>
        </p:nvCxnSpPr>
        <p:spPr bwMode="auto">
          <a:xfrm>
            <a:off x="4284663" y="1881188"/>
            <a:ext cx="2519362" cy="730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52" name="AutoShape 220"/>
          <p:cNvCxnSpPr>
            <a:cxnSpLocks noChangeShapeType="1"/>
            <a:stCxn id="69829" idx="3"/>
            <a:endCxn id="69646" idx="2"/>
          </p:cNvCxnSpPr>
          <p:nvPr/>
        </p:nvCxnSpPr>
        <p:spPr bwMode="auto">
          <a:xfrm>
            <a:off x="2484438" y="2854325"/>
            <a:ext cx="4319587" cy="1079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54" name="AutoShape 222"/>
          <p:cNvCxnSpPr>
            <a:cxnSpLocks noChangeShapeType="1"/>
            <a:stCxn id="69833" idx="0"/>
            <a:endCxn id="69647" idx="1"/>
          </p:cNvCxnSpPr>
          <p:nvPr/>
        </p:nvCxnSpPr>
        <p:spPr bwMode="auto">
          <a:xfrm rot="5400000" flipV="1">
            <a:off x="4380706" y="862807"/>
            <a:ext cx="125413" cy="4826000"/>
          </a:xfrm>
          <a:prstGeom prst="bentConnector3">
            <a:avLst>
              <a:gd name="adj1" fmla="val -78481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857" name="AutoShape 225"/>
          <p:cNvCxnSpPr>
            <a:cxnSpLocks noChangeShapeType="1"/>
            <a:stCxn id="69634" idx="1"/>
            <a:endCxn id="69634" idx="1"/>
          </p:cNvCxnSpPr>
          <p:nvPr/>
        </p:nvCxnSpPr>
        <p:spPr bwMode="auto">
          <a:xfrm>
            <a:off x="301625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9858" name="AutoShape 226"/>
          <p:cNvCxnSpPr>
            <a:cxnSpLocks noChangeShapeType="1"/>
          </p:cNvCxnSpPr>
          <p:nvPr/>
        </p:nvCxnSpPr>
        <p:spPr bwMode="auto">
          <a:xfrm>
            <a:off x="2195513" y="3646488"/>
            <a:ext cx="4635500" cy="736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59" name="AutoShape 227"/>
          <p:cNvCxnSpPr>
            <a:cxnSpLocks noChangeShapeType="1"/>
            <a:stCxn id="69834" idx="2"/>
            <a:endCxn id="69648" idx="1"/>
          </p:cNvCxnSpPr>
          <p:nvPr/>
        </p:nvCxnSpPr>
        <p:spPr bwMode="auto">
          <a:xfrm>
            <a:off x="3776663" y="3430588"/>
            <a:ext cx="3079750" cy="41116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67" name="AutoShape 235"/>
          <p:cNvCxnSpPr>
            <a:cxnSpLocks noChangeShapeType="1"/>
            <a:stCxn id="69844" idx="3"/>
            <a:endCxn id="69659" idx="3"/>
          </p:cNvCxnSpPr>
          <p:nvPr/>
        </p:nvCxnSpPr>
        <p:spPr bwMode="auto">
          <a:xfrm>
            <a:off x="1692275" y="5410200"/>
            <a:ext cx="5164138" cy="6318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68" name="AutoShape 236"/>
          <p:cNvCxnSpPr>
            <a:cxnSpLocks noChangeShapeType="1"/>
            <a:stCxn id="69845" idx="3"/>
            <a:endCxn id="69659" idx="4"/>
          </p:cNvCxnSpPr>
          <p:nvPr/>
        </p:nvCxnSpPr>
        <p:spPr bwMode="auto">
          <a:xfrm>
            <a:off x="2771775" y="5842000"/>
            <a:ext cx="4213225" cy="2524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69" name="AutoShape 237"/>
          <p:cNvCxnSpPr>
            <a:cxnSpLocks noChangeShapeType="1"/>
            <a:stCxn id="69846" idx="3"/>
            <a:endCxn id="69660" idx="3"/>
          </p:cNvCxnSpPr>
          <p:nvPr/>
        </p:nvCxnSpPr>
        <p:spPr bwMode="auto">
          <a:xfrm>
            <a:off x="1403350" y="6273800"/>
            <a:ext cx="5453063" cy="2000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70" name="AutoShape 238"/>
          <p:cNvCxnSpPr>
            <a:cxnSpLocks noChangeShapeType="1"/>
            <a:stCxn id="69847" idx="3"/>
            <a:endCxn id="69660" idx="4"/>
          </p:cNvCxnSpPr>
          <p:nvPr/>
        </p:nvCxnSpPr>
        <p:spPr bwMode="auto">
          <a:xfrm flipV="1">
            <a:off x="1835150" y="6526213"/>
            <a:ext cx="5149850" cy="365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71" name="AutoShape 239"/>
          <p:cNvCxnSpPr>
            <a:cxnSpLocks noChangeShapeType="1"/>
            <a:stCxn id="69828" idx="3"/>
            <a:endCxn id="69644" idx="3"/>
          </p:cNvCxnSpPr>
          <p:nvPr/>
        </p:nvCxnSpPr>
        <p:spPr bwMode="auto">
          <a:xfrm>
            <a:off x="3090863" y="2416175"/>
            <a:ext cx="3765550" cy="1682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72" name="AutoShape 240"/>
          <p:cNvCxnSpPr>
            <a:cxnSpLocks noChangeShapeType="1"/>
            <a:stCxn id="69842" idx="3"/>
            <a:endCxn id="69658" idx="2"/>
          </p:cNvCxnSpPr>
          <p:nvPr/>
        </p:nvCxnSpPr>
        <p:spPr bwMode="auto">
          <a:xfrm>
            <a:off x="1692275" y="4833938"/>
            <a:ext cx="5111750" cy="649287"/>
          </a:xfrm>
          <a:prstGeom prst="bentConnector3">
            <a:avLst>
              <a:gd name="adj1" fmla="val 79815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877" name="AutoShape 245"/>
          <p:cNvCxnSpPr>
            <a:cxnSpLocks noChangeShapeType="1"/>
            <a:stCxn id="69843" idx="2"/>
            <a:endCxn id="69658" idx="3"/>
          </p:cNvCxnSpPr>
          <p:nvPr/>
        </p:nvCxnSpPr>
        <p:spPr bwMode="auto">
          <a:xfrm>
            <a:off x="2778125" y="5229225"/>
            <a:ext cx="4078288" cy="381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878" name="AutoShape 246"/>
          <p:cNvCxnSpPr>
            <a:cxnSpLocks noChangeShapeType="1"/>
            <a:stCxn id="69839" idx="2"/>
            <a:endCxn id="69650" idx="0"/>
          </p:cNvCxnSpPr>
          <p:nvPr/>
        </p:nvCxnSpPr>
        <p:spPr bwMode="auto">
          <a:xfrm rot="16200000" flipH="1">
            <a:off x="4051300" y="2727326"/>
            <a:ext cx="790575" cy="3492500"/>
          </a:xfrm>
          <a:prstGeom prst="bentConnector3">
            <a:avLst>
              <a:gd name="adj1" fmla="val 31727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9882" name="AutoShape 250"/>
          <p:cNvCxnSpPr>
            <a:cxnSpLocks noChangeShapeType="1"/>
            <a:stCxn id="69841" idx="3"/>
            <a:endCxn id="69655" idx="1"/>
          </p:cNvCxnSpPr>
          <p:nvPr/>
        </p:nvCxnSpPr>
        <p:spPr bwMode="auto">
          <a:xfrm>
            <a:off x="4498975" y="4546600"/>
            <a:ext cx="3078163" cy="3746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Variantes de Prueba de Caja Blanca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sz="2800" dirty="0"/>
              <a:t>a) Prueba del Camino Básico.</a:t>
            </a:r>
          </a:p>
          <a:p>
            <a:pPr>
              <a:buNone/>
            </a:pPr>
            <a:endParaRPr lang="es-MX" sz="2800" dirty="0"/>
          </a:p>
          <a:p>
            <a:pPr>
              <a:buNone/>
            </a:pPr>
            <a:r>
              <a:rPr lang="es-MX" sz="2800" dirty="0"/>
              <a:t>b) Prueba de Condición.</a:t>
            </a:r>
          </a:p>
          <a:p>
            <a:pPr>
              <a:buNone/>
            </a:pPr>
            <a:endParaRPr lang="es-MX" sz="2800" dirty="0"/>
          </a:p>
          <a:p>
            <a:pPr>
              <a:buNone/>
            </a:pPr>
            <a:r>
              <a:rPr lang="es-MX" sz="2800" dirty="0"/>
              <a:t>c) Prueba de Flujo de Datos.</a:t>
            </a:r>
          </a:p>
          <a:p>
            <a:pPr>
              <a:buNone/>
            </a:pPr>
            <a:endParaRPr lang="es-MX" sz="2800" dirty="0"/>
          </a:p>
          <a:p>
            <a:pPr>
              <a:buNone/>
            </a:pPr>
            <a:r>
              <a:rPr lang="es-MX" sz="2800" dirty="0"/>
              <a:t>d) Prueba de Bucles.</a:t>
            </a:r>
            <a:endParaRPr lang="es-BO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Prueba del camino Básico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Complejidad Ciclomatica(La complejidad de McCabe V (G))</a:t>
            </a:r>
          </a:p>
          <a:p>
            <a:endParaRPr lang="es-MX"/>
          </a:p>
          <a:p>
            <a:pPr lvl="1"/>
            <a:r>
              <a:rPr lang="es-ES_tradnl"/>
              <a:t>La métrica de McCabe ha sido muy popular en el diseño de pruebas.</a:t>
            </a:r>
          </a:p>
          <a:p>
            <a:pPr lvl="1">
              <a:buFontTx/>
              <a:buNone/>
            </a:pPr>
            <a:endParaRPr lang="es-ES_tradnl"/>
          </a:p>
          <a:p>
            <a:pPr lvl="1"/>
            <a:r>
              <a:rPr lang="es-ES_tradnl"/>
              <a:t>Es un indicador del número de caminos independientes que existen en un grafo.</a:t>
            </a:r>
            <a:endParaRPr lang="es-BO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Pruebas de Caja Negra.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Intenta encontrar errores de las siguientes categorías:</a:t>
            </a:r>
          </a:p>
          <a:p>
            <a:pPr lvl="1">
              <a:buFontTx/>
              <a:buChar char="•"/>
            </a:pPr>
            <a:r>
              <a:rPr lang="es-MX" sz="2400" dirty="0"/>
              <a:t>Funciones Incorrectas o Ausentes.</a:t>
            </a:r>
          </a:p>
          <a:p>
            <a:pPr lvl="1">
              <a:buFontTx/>
              <a:buChar char="•"/>
            </a:pPr>
            <a:r>
              <a:rPr lang="es-MX" sz="2400" dirty="0"/>
              <a:t>Errores de Interfaz.</a:t>
            </a:r>
          </a:p>
          <a:p>
            <a:pPr lvl="1">
              <a:buFontTx/>
              <a:buChar char="•"/>
            </a:pPr>
            <a:r>
              <a:rPr lang="es-MX" sz="2400" dirty="0"/>
              <a:t>Errores en estructuras de datos o acceso a bases de datos externas.</a:t>
            </a:r>
          </a:p>
          <a:p>
            <a:pPr lvl="1">
              <a:buFontTx/>
              <a:buChar char="•"/>
            </a:pPr>
            <a:r>
              <a:rPr lang="es-MX" sz="2400" dirty="0"/>
              <a:t>Errores de rendimiento.</a:t>
            </a:r>
          </a:p>
          <a:p>
            <a:pPr lvl="1">
              <a:buFontTx/>
              <a:buChar char="•"/>
            </a:pPr>
            <a:r>
              <a:rPr lang="es-MX" sz="2400" dirty="0"/>
              <a:t>Errores de inicialización y terminación</a:t>
            </a:r>
            <a:r>
              <a:rPr lang="es-MX" dirty="0"/>
              <a:t>.</a:t>
            </a:r>
            <a:endParaRPr lang="es-BO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Pruebas de Caja Negra. 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s-MX" sz="2400" dirty="0"/>
              <a:t>Variantes de pruebas de caja negra.</a:t>
            </a:r>
          </a:p>
          <a:p>
            <a:pPr>
              <a:buFont typeface="Wingdings" pitchFamily="2" charset="2"/>
              <a:buNone/>
            </a:pPr>
            <a:endParaRPr lang="es-MX" sz="2400" dirty="0"/>
          </a:p>
          <a:p>
            <a:pPr lvl="1">
              <a:buFontTx/>
              <a:buChar char="•"/>
            </a:pPr>
            <a:r>
              <a:rPr lang="es-MX" sz="2400" dirty="0"/>
              <a:t>a) Métodos de prueba basados en grafos.</a:t>
            </a:r>
          </a:p>
          <a:p>
            <a:pPr lvl="1">
              <a:buFontTx/>
              <a:buChar char="•"/>
            </a:pPr>
            <a:r>
              <a:rPr lang="es-MX" sz="2400" dirty="0"/>
              <a:t>b) Partición Equivalente.</a:t>
            </a:r>
          </a:p>
          <a:p>
            <a:pPr lvl="1">
              <a:buFontTx/>
              <a:buChar char="•"/>
            </a:pPr>
            <a:r>
              <a:rPr lang="es-MX" sz="2400" dirty="0"/>
              <a:t>c) Análisis de valores límite.</a:t>
            </a:r>
          </a:p>
          <a:p>
            <a:pPr lvl="1">
              <a:buFontTx/>
              <a:buChar char="•"/>
            </a:pPr>
            <a:r>
              <a:rPr lang="es-MX" sz="2400" dirty="0"/>
              <a:t>d) Prueba de Comparación.</a:t>
            </a:r>
          </a:p>
          <a:p>
            <a:pPr lvl="1">
              <a:buFontTx/>
              <a:buChar char="•"/>
            </a:pPr>
            <a:r>
              <a:rPr lang="es-MX" sz="2400" dirty="0"/>
              <a:t>e) Conjetura de Errores.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Métodos de prueba basados en  grafos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es-MX" sz="2400" dirty="0"/>
              <a:t>Pasos a seguir para una prueba de caja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s-MX" sz="2400" dirty="0"/>
              <a:t>Negra:</a:t>
            </a:r>
          </a:p>
          <a:p>
            <a:pPr marL="990600" lvl="1" indent="-533400" algn="just">
              <a:buFont typeface="Wingdings" pitchFamily="2" charset="2"/>
              <a:buAutoNum type="arabicPeriod"/>
            </a:pPr>
            <a:r>
              <a:rPr lang="es-MX" sz="2400" dirty="0"/>
              <a:t>Entender los objetos que se van a modelar y las relaciones que conectan a estos.</a:t>
            </a:r>
          </a:p>
          <a:p>
            <a:pPr marL="990600" lvl="1" indent="-533400" algn="just">
              <a:buFont typeface="Wingdings" pitchFamily="2" charset="2"/>
              <a:buAutoNum type="arabicPeriod"/>
            </a:pPr>
            <a:endParaRPr lang="es-MX" sz="2400" dirty="0"/>
          </a:p>
          <a:p>
            <a:pPr marL="990600" lvl="1" indent="-533400" algn="just">
              <a:buFont typeface="Wingdings" pitchFamily="2" charset="2"/>
              <a:buAutoNum type="arabicPeriod"/>
            </a:pPr>
            <a:r>
              <a:rPr lang="es-MX" sz="2400" dirty="0"/>
              <a:t>Definir una serie de pruebas que verifique que “todos los objetos tienen entre ellos la </a:t>
            </a:r>
            <a:r>
              <a:rPr lang="es-MX" sz="2400" dirty="0" err="1"/>
              <a:t>relaciónes</a:t>
            </a:r>
            <a:r>
              <a:rPr lang="es-MX" sz="2400" dirty="0"/>
              <a:t> esperadas”</a:t>
            </a:r>
          </a:p>
          <a:p>
            <a:pPr marL="990600" lvl="1" indent="-533400">
              <a:buFont typeface="Wingdings" pitchFamily="2" charset="2"/>
              <a:buAutoNum type="arabicPeriod"/>
            </a:pPr>
            <a:endParaRPr lang="es-BO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/>
          <a:lstStyle/>
          <a:p>
            <a:r>
              <a:rPr lang="en-US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BIBLIOGRAFIA</a:t>
            </a:r>
            <a:endParaRPr lang="es-ES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571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285851" y="1676400"/>
            <a:ext cx="7556523" cy="2760663"/>
          </a:xfrm>
          <a:noFill/>
          <a:ln/>
        </p:spPr>
        <p:txBody>
          <a:bodyPr/>
          <a:lstStyle/>
          <a:p>
            <a:r>
              <a:rPr lang="en-US" sz="2800" dirty="0">
                <a:effectLst/>
              </a:rPr>
              <a:t>Fairley R. </a:t>
            </a:r>
            <a:r>
              <a:rPr lang="en-US" sz="2800" i="1" dirty="0" err="1">
                <a:effectLst/>
              </a:rPr>
              <a:t>Ingenier</a:t>
            </a:r>
            <a:r>
              <a:rPr lang="es-ES" sz="2800" i="1" dirty="0">
                <a:effectLst/>
              </a:rPr>
              <a:t>í</a:t>
            </a:r>
            <a:r>
              <a:rPr lang="en-US" sz="2800" i="1" dirty="0">
                <a:effectLst/>
              </a:rPr>
              <a:t>a de Software</a:t>
            </a:r>
            <a:r>
              <a:rPr lang="en-US" sz="2800" dirty="0">
                <a:effectLst/>
              </a:rPr>
              <a:t>.</a:t>
            </a:r>
            <a:endParaRPr lang="es-ES" sz="2800" dirty="0">
              <a:effectLst/>
            </a:endParaRPr>
          </a:p>
          <a:p>
            <a:pPr>
              <a:buFont typeface="Wingdings" pitchFamily="2" charset="2"/>
              <a:buNone/>
            </a:pPr>
            <a:endParaRPr lang="es-ES" sz="2800" dirty="0">
              <a:effectLst/>
            </a:endParaRPr>
          </a:p>
          <a:p>
            <a:r>
              <a:rPr lang="es-ES" sz="2800" dirty="0">
                <a:effectLst/>
              </a:rPr>
              <a:t>Pressman, R.S. </a:t>
            </a:r>
            <a:r>
              <a:rPr lang="es-ES" sz="2800" i="1" dirty="0">
                <a:effectLst/>
              </a:rPr>
              <a:t>Ingeniería del Software. Un enfoque práctico</a:t>
            </a:r>
            <a:r>
              <a:rPr lang="es-ES" sz="2800" dirty="0">
                <a:effectLst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s-ES" sz="1800" b="1" dirty="0">
              <a:effectLst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2910" y="2125610"/>
            <a:ext cx="792961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Caso Nro. </a:t>
            </a:r>
            <a:r>
              <a:rPr kumimoji="0" lang="es-PE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01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3600" b="1" dirty="0" smtClean="0">
                <a:solidFill>
                  <a:srgbClr val="FF0000"/>
                </a:solidFill>
                <a:cs typeface="Arial" pitchFamily="34" charset="0"/>
              </a:rPr>
              <a:t>Fecha de Presentación: </a:t>
            </a:r>
            <a:r>
              <a:rPr lang="es-PE" sz="3600" b="1" dirty="0" smtClean="0">
                <a:solidFill>
                  <a:srgbClr val="FF0000"/>
                </a:solidFill>
                <a:cs typeface="Arial" pitchFamily="34" charset="0"/>
              </a:rPr>
              <a:t>04-03-2017 </a:t>
            </a:r>
            <a:r>
              <a:rPr kumimoji="0" lang="es-P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Presentación del sistema. </a:t>
            </a:r>
            <a:endParaRPr kumimoji="0" lang="es-P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1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2910" y="1017614"/>
            <a:ext cx="79296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Caso Nro. </a:t>
            </a:r>
            <a:r>
              <a:rPr kumimoji="0" lang="es-PE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02</a:t>
            </a:r>
            <a:endParaRPr kumimoji="0" lang="es-PE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3600" b="1" dirty="0" smtClean="0">
                <a:solidFill>
                  <a:srgbClr val="FF0000"/>
                </a:solidFill>
                <a:cs typeface="Arial" pitchFamily="34" charset="0"/>
              </a:rPr>
              <a:t>Fecha de Presentación: </a:t>
            </a:r>
            <a:r>
              <a:rPr lang="es-PE" sz="3600" b="1" dirty="0" smtClean="0">
                <a:solidFill>
                  <a:srgbClr val="FF0000"/>
                </a:solidFill>
                <a:cs typeface="Arial" pitchFamily="34" charset="0"/>
              </a:rPr>
              <a:t>11-03-2017 </a:t>
            </a:r>
          </a:p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Realizar </a:t>
            </a:r>
            <a:r>
              <a:rPr kumimoji="0" lang="es-P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pruebas de la funcionalidades mas importante del sistema que presento.</a:t>
            </a:r>
          </a:p>
          <a:p>
            <a:pPr marL="0" marR="0" lvl="0" indent="88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928670"/>
            <a:ext cx="8143875" cy="66675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ES" sz="28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Causas principales de la baja calidad del software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651000"/>
            <a:ext cx="5518150" cy="3024188"/>
          </a:xfrm>
          <a:noFill/>
        </p:spPr>
        <p:txBody>
          <a:bodyPr lIns="109728" tIns="420624" rIns="107950" bIns="53975"/>
          <a:lstStyle/>
          <a:p>
            <a:pPr marL="457200" indent="-457200" algn="just">
              <a:lnSpc>
                <a:spcPct val="85000"/>
              </a:lnSpc>
              <a:spcBef>
                <a:spcPct val="0"/>
              </a:spcBef>
              <a:buClr>
                <a:srgbClr val="0099CC"/>
              </a:buClr>
              <a:tabLst>
                <a:tab pos="1087438" algn="l"/>
                <a:tab pos="1490663" algn="l"/>
                <a:tab pos="3316288" algn="l"/>
                <a:tab pos="4292600" algn="l"/>
              </a:tabLst>
            </a:pPr>
            <a:r>
              <a:rPr lang="es-MX" sz="2400" smtClean="0"/>
              <a:t>Probar Software es muy difícil.</a:t>
            </a:r>
            <a:br>
              <a:rPr lang="es-MX" sz="2400" smtClean="0"/>
            </a:br>
            <a:endParaRPr lang="es-MX" sz="2400" smtClean="0"/>
          </a:p>
          <a:p>
            <a:pPr marL="457200" indent="-457200" algn="just">
              <a:lnSpc>
                <a:spcPct val="85000"/>
              </a:lnSpc>
              <a:spcBef>
                <a:spcPct val="0"/>
              </a:spcBef>
              <a:buClr>
                <a:srgbClr val="0099CC"/>
              </a:buClr>
              <a:tabLst>
                <a:tab pos="1087438" algn="l"/>
                <a:tab pos="1490663" algn="l"/>
                <a:tab pos="3316288" algn="l"/>
                <a:tab pos="4292600" algn="l"/>
              </a:tabLst>
            </a:pPr>
            <a:r>
              <a:rPr lang="es-MX" sz="2400" smtClean="0"/>
              <a:t>Cambios en los requerimientos. </a:t>
            </a:r>
            <a:br>
              <a:rPr lang="es-MX" sz="2400" smtClean="0"/>
            </a:br>
            <a:endParaRPr lang="es-MX" sz="2400" smtClean="0"/>
          </a:p>
          <a:p>
            <a:pPr marL="457200" indent="-457200" algn="just">
              <a:lnSpc>
                <a:spcPct val="85000"/>
              </a:lnSpc>
              <a:spcBef>
                <a:spcPct val="0"/>
              </a:spcBef>
              <a:buClr>
                <a:srgbClr val="0099CC"/>
              </a:buClr>
              <a:tabLst>
                <a:tab pos="1087438" algn="l"/>
                <a:tab pos="1490663" algn="l"/>
                <a:tab pos="3316288" algn="l"/>
                <a:tab pos="4292600" algn="l"/>
              </a:tabLst>
            </a:pPr>
            <a:r>
              <a:rPr lang="es-MX" sz="2400" smtClean="0"/>
              <a:t>Falta de un proceso sistemático de pruebas.</a:t>
            </a:r>
            <a:br>
              <a:rPr lang="es-MX" sz="2400" smtClean="0"/>
            </a:br>
            <a:endParaRPr lang="es-MX" sz="2400" smtClean="0"/>
          </a:p>
          <a:p>
            <a:pPr marL="457200" indent="-457200" algn="just">
              <a:lnSpc>
                <a:spcPct val="85000"/>
              </a:lnSpc>
              <a:spcBef>
                <a:spcPct val="0"/>
              </a:spcBef>
              <a:buClr>
                <a:srgbClr val="0099CC"/>
              </a:buClr>
              <a:tabLst>
                <a:tab pos="1087438" algn="l"/>
                <a:tab pos="1490663" algn="l"/>
                <a:tab pos="3316288" algn="l"/>
                <a:tab pos="4292600" algn="l"/>
              </a:tabLst>
            </a:pPr>
            <a:r>
              <a:rPr lang="es-MX" sz="2400" smtClean="0"/>
              <a:t>Mala comunicación entre miembros del equipo.</a:t>
            </a:r>
          </a:p>
        </p:txBody>
      </p:sp>
      <p:pic>
        <p:nvPicPr>
          <p:cNvPr id="25604" name="Picture 4" descr="frustrated_customer_teal"/>
          <p:cNvPicPr>
            <a:picLocks noChangeAspect="1" noChangeArrowheads="1"/>
          </p:cNvPicPr>
          <p:nvPr/>
        </p:nvPicPr>
        <p:blipFill>
          <a:blip r:embed="rId3">
            <a:lum bright="-24000"/>
          </a:blip>
          <a:srcRect/>
          <a:stretch>
            <a:fillRect/>
          </a:stretch>
        </p:blipFill>
        <p:spPr bwMode="ltGray">
          <a:xfrm>
            <a:off x="6035675" y="1685925"/>
            <a:ext cx="282257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 txBox="1">
            <a:spLocks noRot="1" noChangeArrowheads="1"/>
          </p:cNvSpPr>
          <p:nvPr/>
        </p:nvSpPr>
        <p:spPr bwMode="auto">
          <a:xfrm>
            <a:off x="301625" y="228600"/>
            <a:ext cx="8510588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Introducción</a:t>
            </a:r>
            <a:endParaRPr kumimoji="0" lang="es-BO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356"/>
            <a:ext cx="8229600" cy="428628"/>
          </a:xfrm>
        </p:spPr>
        <p:txBody>
          <a:bodyPr/>
          <a:lstStyle/>
          <a:p>
            <a:r>
              <a:rPr lang="es-ES" sz="28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Las seis fases de un proyecto 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188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8103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5928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776288"/>
            <a:ext cx="77914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44480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715404" cy="56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584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081088"/>
            <a:ext cx="8001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8773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23900"/>
            <a:ext cx="5619750" cy="613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357158" y="142852"/>
            <a:ext cx="449533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0066FF"/>
                </a:solidFill>
              </a:rPr>
              <a:t>Ciclo de Vida e impacto en pruebas</a:t>
            </a:r>
            <a:endParaRPr lang="es-ES" sz="20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4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1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1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214422"/>
            <a:ext cx="6543258" cy="5338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15 Rectángulo"/>
          <p:cNvSpPr/>
          <p:nvPr/>
        </p:nvSpPr>
        <p:spPr>
          <a:xfrm>
            <a:off x="428596" y="142852"/>
            <a:ext cx="386535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0066FF"/>
                </a:solidFill>
              </a:rPr>
              <a:t>Ciclo de Vida .. Modelo espiral</a:t>
            </a:r>
            <a:endParaRPr lang="es-ES" sz="20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32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61441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21 Rectángulo"/>
          <p:cNvSpPr/>
          <p:nvPr/>
        </p:nvSpPr>
        <p:spPr>
          <a:xfrm>
            <a:off x="428596" y="142852"/>
            <a:ext cx="300039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66FF"/>
                </a:solidFill>
                <a:latin typeface="+mn-lt"/>
              </a:rPr>
              <a:t>¿ Porqué Probar ?</a:t>
            </a:r>
            <a:endParaRPr lang="es-ES" sz="2000" b="1" dirty="0">
              <a:solidFill>
                <a:srgbClr val="00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43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00306"/>
            <a:ext cx="5924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1562100" y="5175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6" name="55 Rectángulo"/>
          <p:cNvSpPr/>
          <p:nvPr/>
        </p:nvSpPr>
        <p:spPr>
          <a:xfrm>
            <a:off x="1000100" y="714356"/>
            <a:ext cx="7572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-276225">
              <a:buFont typeface="Wingdings" pitchFamily="2" charset="2"/>
              <a:buChar char="§"/>
            </a:pPr>
            <a:r>
              <a:rPr lang="es-ES" dirty="0" smtClean="0"/>
              <a:t>Actualmente los mantenimientos tienen un costo del 65% al 90% del costo total de los proyectos</a:t>
            </a:r>
          </a:p>
          <a:p>
            <a:pPr marL="361950" lvl="1" indent="-276225">
              <a:buFont typeface="Wingdings" pitchFamily="2" charset="2"/>
              <a:buChar char="§"/>
            </a:pPr>
            <a:r>
              <a:rPr lang="es-ES" dirty="0" smtClean="0"/>
              <a:t>A nivel mundial cada año se pierden más de 500 billones de dólares en fallas de software</a:t>
            </a:r>
          </a:p>
          <a:p>
            <a:pPr marL="361950" lvl="1" indent="-276225">
              <a:buFont typeface="Wingdings" pitchFamily="2" charset="2"/>
              <a:buChar char="§"/>
            </a:pPr>
            <a:r>
              <a:rPr lang="es-ES" dirty="0" smtClean="0"/>
              <a:t>Para reducir el costo de reparación de fallos</a:t>
            </a:r>
            <a:endParaRPr lang="es-ES" dirty="0"/>
          </a:p>
        </p:txBody>
      </p:sp>
      <p:sp>
        <p:nvSpPr>
          <p:cNvPr id="57" name="56 Rectángulo"/>
          <p:cNvSpPr/>
          <p:nvPr/>
        </p:nvSpPr>
        <p:spPr>
          <a:xfrm>
            <a:off x="357158" y="142852"/>
            <a:ext cx="50577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/>
            <a:r>
              <a:rPr lang="es-ES" sz="2000" b="1" dirty="0" smtClean="0">
                <a:solidFill>
                  <a:srgbClr val="0066FF"/>
                </a:solidFill>
              </a:rPr>
              <a:t>¿Porqué Probar? … Costo de la Calidad</a:t>
            </a:r>
            <a:endParaRPr lang="es-ES" sz="20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13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58" y="0"/>
            <a:ext cx="4900618" cy="500042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s-MX" sz="28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Proceso de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31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071546"/>
            <a:ext cx="8858281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3590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786842" cy="482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58" y="0"/>
            <a:ext cx="4900618" cy="500042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s-MX" sz="28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Proceso de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45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00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928670"/>
            <a:ext cx="8540750" cy="51847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rgbClr val="FF0000"/>
                </a:solidFill>
              </a:rPr>
              <a:t>¿Qué es probar software?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 smtClean="0"/>
              <a:t>Algunas </a:t>
            </a:r>
            <a:r>
              <a:rPr lang="es-MX" sz="2400" dirty="0"/>
              <a:t>definiciones incorrectas: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dirty="0"/>
              <a:t>Probar es demostrar que no hay errores presentes en un programa.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dirty="0"/>
              <a:t>El propósito de probar es mostrar que el programa realiza correctamente las funciones esperadas</a:t>
            </a:r>
            <a:r>
              <a:rPr lang="es-BO" sz="2400" dirty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s-MX" sz="2400" dirty="0"/>
              <a:t>La definición Correcta</a:t>
            </a:r>
            <a:endParaRPr lang="es-BO" sz="2400" dirty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dirty="0"/>
              <a:t>Probar es el proceso ejecución de un programa con el fin de encontrar errores.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s-MX" sz="2400" dirty="0"/>
              <a:t>¿Por qué Probar Software?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BO" dirty="0"/>
          </a:p>
        </p:txBody>
      </p:sp>
      <p:sp>
        <p:nvSpPr>
          <p:cNvPr id="51206" name="Rectangle 6"/>
          <p:cNvSpPr>
            <a:spLocks noRot="1" noChangeArrowheads="1"/>
          </p:cNvSpPr>
          <p:nvPr/>
        </p:nvSpPr>
        <p:spPr bwMode="auto">
          <a:xfrm>
            <a:off x="301625" y="785795"/>
            <a:ext cx="851058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s-ES" sz="4400" b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7" name="Rectangle 7"/>
          <p:cNvSpPr>
            <a:spLocks noRot="1" noChangeArrowheads="1"/>
          </p:cNvSpPr>
          <p:nvPr/>
        </p:nvSpPr>
        <p:spPr bwMode="auto">
          <a:xfrm>
            <a:off x="301625" y="1268413"/>
            <a:ext cx="854075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s-MX" sz="32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28596" y="1071547"/>
            <a:ext cx="83582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C00000"/>
                </a:solidFill>
              </a:rPr>
              <a:t>Funcionales</a:t>
            </a:r>
          </a:p>
          <a:p>
            <a:pPr algn="just"/>
            <a:r>
              <a:rPr lang="es-ES" dirty="0" smtClean="0"/>
              <a:t>Son las pruebas que verifican que el sistema cumple con los requisitos básicos (amigable, tiempos de respuestas aceptables ,robustez) y que su funcionalidad se ajuste a lo solicitado por el usuario, asimismo se valida la consistencia e integridad de la data.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>
                <a:solidFill>
                  <a:srgbClr val="C00000"/>
                </a:solidFill>
              </a:rPr>
              <a:t>No funcionales</a:t>
            </a:r>
          </a:p>
          <a:p>
            <a:pPr algn="just"/>
            <a:r>
              <a:rPr lang="es-ES" dirty="0" smtClean="0"/>
              <a:t>Características del producto de Software. Carga / Seguridad / Fiabilidad y Robustez / usabilidad (ISO9126)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>
                <a:solidFill>
                  <a:srgbClr val="C00000"/>
                </a:solidFill>
              </a:rPr>
              <a:t>Estructura del Software</a:t>
            </a:r>
          </a:p>
          <a:p>
            <a:pPr algn="just"/>
            <a:r>
              <a:rPr lang="es-ES" dirty="0" smtClean="0"/>
              <a:t>La finalidad de las pruebas es medir el grado en el cual la estructura del objeto de prueba ha sido cubierto por los casos de prueba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>
                <a:solidFill>
                  <a:srgbClr val="C00000"/>
                </a:solidFill>
              </a:rPr>
              <a:t>Pruebas asociadas al cambio</a:t>
            </a:r>
          </a:p>
          <a:p>
            <a:pPr algn="just"/>
            <a:r>
              <a:rPr lang="es-ES" dirty="0" smtClean="0"/>
              <a:t>Tiene como objetivo probar un objeto tras realizar cambios sobre el mismo. Debido a los efectos secundarios de la funcionalidad extendida o nueva, es necesario también repetir pruebas de áreas adyacentes. Repetición de prueba / Regresión.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28596" y="142852"/>
            <a:ext cx="292895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66FF"/>
                </a:solidFill>
              </a:rPr>
              <a:t>Tipos de Prueba</a:t>
            </a:r>
            <a:endParaRPr lang="es-ES" sz="20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1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14356"/>
            <a:ext cx="58388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214290"/>
            <a:ext cx="44710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66FF"/>
                </a:solidFill>
              </a:rPr>
              <a:t>Ciclo de vida e impacto en pruebas</a:t>
            </a:r>
            <a:endParaRPr lang="es-ES" sz="20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79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642910" y="1694722"/>
            <a:ext cx="832157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88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Caso Nro. </a:t>
            </a:r>
            <a:r>
              <a:rPr kumimoji="0" lang="es-ES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</a:endParaRPr>
          </a:p>
          <a:p>
            <a:pPr marL="0" marR="0" lvl="0" indent="88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Ver las relaciones de ISOS 12207, 29110, en relación al desarrollo o mantenimiento de las pruebas de software.</a:t>
            </a:r>
          </a:p>
          <a:p>
            <a:pPr marL="0" marR="0" lvl="0" indent="88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sz="3600" b="1" dirty="0" smtClean="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marL="0" marR="0" lvl="0" indent="88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sz="2000" b="1" dirty="0" smtClean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Presenta: sábado </a:t>
            </a:r>
            <a:r>
              <a:rPr lang="es-PE" sz="2000" b="1" dirty="0" smtClean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18-03-2017</a:t>
            </a:r>
            <a:endParaRPr kumimoji="0" lang="es-PE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88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07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/>
          <a:lstStyle/>
          <a:p>
            <a:r>
              <a:rPr lang="en-US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BIBLIOGRAFIA</a:t>
            </a:r>
            <a:endParaRPr lang="es-ES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571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285851" y="1676400"/>
            <a:ext cx="7556523" cy="2760663"/>
          </a:xfrm>
          <a:noFill/>
          <a:ln/>
        </p:spPr>
        <p:txBody>
          <a:bodyPr/>
          <a:lstStyle/>
          <a:p>
            <a:r>
              <a:rPr lang="en-US" sz="2800" dirty="0">
                <a:effectLst/>
              </a:rPr>
              <a:t>Fairley R. </a:t>
            </a:r>
            <a:r>
              <a:rPr lang="en-US" sz="2800" i="1" dirty="0" err="1">
                <a:effectLst/>
              </a:rPr>
              <a:t>Ingenier</a:t>
            </a:r>
            <a:r>
              <a:rPr lang="es-ES" sz="2800" i="1" dirty="0">
                <a:effectLst/>
              </a:rPr>
              <a:t>í</a:t>
            </a:r>
            <a:r>
              <a:rPr lang="en-US" sz="2800" i="1" dirty="0">
                <a:effectLst/>
              </a:rPr>
              <a:t>a de Software</a:t>
            </a:r>
            <a:r>
              <a:rPr lang="en-US" sz="2800" dirty="0">
                <a:effectLst/>
              </a:rPr>
              <a:t>.</a:t>
            </a:r>
            <a:endParaRPr lang="es-ES" sz="2800" dirty="0">
              <a:effectLst/>
            </a:endParaRPr>
          </a:p>
          <a:p>
            <a:pPr>
              <a:buFont typeface="Wingdings" pitchFamily="2" charset="2"/>
              <a:buNone/>
            </a:pPr>
            <a:endParaRPr lang="es-ES" sz="2800" dirty="0">
              <a:effectLst/>
            </a:endParaRPr>
          </a:p>
          <a:p>
            <a:r>
              <a:rPr lang="es-ES" sz="2800" dirty="0">
                <a:effectLst/>
              </a:rPr>
              <a:t>Pressman, R.S. </a:t>
            </a:r>
            <a:r>
              <a:rPr lang="es-ES" sz="2800" i="1" dirty="0">
                <a:effectLst/>
              </a:rPr>
              <a:t>Ingeniería del Software. Un enfoque práctico</a:t>
            </a:r>
            <a:r>
              <a:rPr lang="es-ES" sz="2800" dirty="0">
                <a:effectLst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s-E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382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7938"/>
            <a:ext cx="323850" cy="685800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Calibri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411413" y="2500313"/>
            <a:ext cx="561657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Pruebas de Software</a:t>
            </a:r>
            <a:endParaRPr lang="es-ES_tradnl" sz="2400" u="sng" dirty="0">
              <a:latin typeface="Calibri" pitchFamily="34" charset="0"/>
            </a:endParaRPr>
          </a:p>
          <a:p>
            <a:pPr algn="ctr" eaLnBrk="0" hangingPunct="0"/>
            <a:r>
              <a:rPr lang="es-ES_tradnl" sz="2400" u="sng" dirty="0" smtClean="0">
                <a:latin typeface="Calibri" pitchFamily="34" charset="0"/>
              </a:rPr>
              <a:t>2017 </a:t>
            </a:r>
            <a:r>
              <a:rPr lang="es-ES_tradnl" sz="2400" u="sng" dirty="0">
                <a:latin typeface="Calibri" pitchFamily="34" charset="0"/>
              </a:rPr>
              <a:t>- </a:t>
            </a:r>
            <a:r>
              <a:rPr lang="es-ES_tradnl" sz="2400" u="sng" dirty="0" smtClean="0">
                <a:latin typeface="Calibri" pitchFamily="34" charset="0"/>
              </a:rPr>
              <a:t>I</a:t>
            </a:r>
            <a:endParaRPr lang="es-ES_tradnl" sz="2400" u="sng" dirty="0">
              <a:latin typeface="Calibri" pitchFamily="34" charset="0"/>
            </a:endParaRP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23850" y="620713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1030" name="Picture 5" descr="negrousmp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</a:blip>
          <a:srcRect/>
          <a:stretch>
            <a:fillRect/>
          </a:stretch>
        </p:blipFill>
        <p:spPr bwMode="auto">
          <a:xfrm>
            <a:off x="323850" y="0"/>
            <a:ext cx="55435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042988" y="1196975"/>
          <a:ext cx="1393825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Imagen de mapa de bits" r:id="rId5" imgW="4544059" imgH="7800000" progId="PBrush">
                  <p:embed/>
                </p:oleObj>
              </mc:Choice>
              <mc:Fallback>
                <p:oleObj name="Imagen de mapa de bits" r:id="rId5" imgW="4544059" imgH="78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1393825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55875" y="1773238"/>
            <a:ext cx="628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>
                <a:solidFill>
                  <a:srgbClr val="800000"/>
                </a:solidFill>
                <a:latin typeface="Times New Roman" pitchFamily="18" charset="0"/>
              </a:rPr>
              <a:t>Facultad de Ingeniería y Arquitectura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43063" y="3714750"/>
            <a:ext cx="637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solidFill>
                  <a:srgbClr val="000099"/>
                </a:solidFill>
                <a:latin typeface="Calibri" pitchFamily="34" charset="0"/>
              </a:rPr>
              <a:t>Guía Teórica desarrollada por el profesor del curso: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364163" y="5546725"/>
            <a:ext cx="34575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s-ES_tradnl" i="1" dirty="0" err="1" smtClean="0">
                <a:solidFill>
                  <a:srgbClr val="000099"/>
                </a:solidFill>
                <a:latin typeface="Calibri" pitchFamily="34" charset="0"/>
              </a:rPr>
              <a:t>MSc</a:t>
            </a:r>
            <a:r>
              <a:rPr lang="es-ES_tradnl" i="1" dirty="0" smtClean="0">
                <a:solidFill>
                  <a:srgbClr val="000099"/>
                </a:solidFill>
                <a:latin typeface="Calibri" pitchFamily="34" charset="0"/>
              </a:rPr>
              <a:t>.. </a:t>
            </a: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Héctor Henríquez Taboada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s-ES_tradnl" i="1" dirty="0" smtClean="0">
                <a:solidFill>
                  <a:srgbClr val="000099"/>
                </a:solidFill>
                <a:latin typeface="Calibri" pitchFamily="34" charset="0"/>
                <a:hlinkClick r:id="rId7"/>
              </a:rPr>
              <a:t>hhenriquezt@usmp.edu.pe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_tradnl" i="1" dirty="0">
                <a:solidFill>
                  <a:srgbClr val="000099"/>
                </a:solidFill>
                <a:latin typeface="Calibri" pitchFamily="34" charset="0"/>
                <a:hlinkClick r:id="rId8"/>
              </a:rPr>
              <a:t>hhenriquez18@gmail.com</a:t>
            </a: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s-ES_tradnl" i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1000125" y="4500563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2800" b="1" dirty="0" smtClean="0">
                <a:solidFill>
                  <a:srgbClr val="FF0000"/>
                </a:solidFill>
              </a:rPr>
              <a:t>Pruebas</a:t>
            </a:r>
            <a:endParaRPr lang="es-PE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Pruebas del Software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s-MX" sz="2400" dirty="0"/>
              <a:t>Otras Definiciones</a:t>
            </a:r>
          </a:p>
          <a:p>
            <a:pPr lvl="1">
              <a:buFontTx/>
              <a:buChar char="•"/>
            </a:pPr>
            <a:r>
              <a:rPr lang="es-MX" sz="2400" dirty="0"/>
              <a:t>Verificar.</a:t>
            </a:r>
          </a:p>
          <a:p>
            <a:pPr lvl="1">
              <a:buFontTx/>
              <a:buChar char="•"/>
            </a:pPr>
            <a:r>
              <a:rPr lang="es-MX" sz="2400" dirty="0"/>
              <a:t>Validar.</a:t>
            </a:r>
          </a:p>
          <a:p>
            <a:pPr lvl="1">
              <a:buFontTx/>
              <a:buChar char="•"/>
            </a:pPr>
            <a:r>
              <a:rPr lang="es-MX" sz="2400" dirty="0"/>
              <a:t>Pruebas.</a:t>
            </a:r>
          </a:p>
          <a:p>
            <a:pPr lvl="1">
              <a:buFontTx/>
              <a:buChar char="•"/>
            </a:pPr>
            <a:r>
              <a:rPr lang="es-MX" sz="2400" dirty="0"/>
              <a:t>Caso de Prueba.</a:t>
            </a:r>
          </a:p>
          <a:p>
            <a:pPr lvl="1">
              <a:buFontTx/>
              <a:buChar char="•"/>
            </a:pPr>
            <a:r>
              <a:rPr lang="es-MX" sz="2400" dirty="0"/>
              <a:t>Defecto.</a:t>
            </a:r>
          </a:p>
          <a:p>
            <a:pPr lvl="1">
              <a:buFontTx/>
              <a:buChar char="•"/>
            </a:pPr>
            <a:r>
              <a:rPr lang="es-MX" sz="2400" dirty="0"/>
              <a:t>Fallo.</a:t>
            </a:r>
          </a:p>
          <a:p>
            <a:pPr lvl="1">
              <a:buFontTx/>
              <a:buChar char="•"/>
            </a:pPr>
            <a:r>
              <a:rPr lang="es-MX" sz="2400" dirty="0"/>
              <a:t>Error.</a:t>
            </a:r>
            <a:endParaRPr lang="es-BO" sz="2400" dirty="0"/>
          </a:p>
        </p:txBody>
      </p:sp>
      <p:pic>
        <p:nvPicPr>
          <p:cNvPr id="5" name="Picture 4" descr="COMPCLIP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2000250"/>
            <a:ext cx="200025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Relación entre error, defecto y fallo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532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1379538"/>
          <a:ext cx="7632700" cy="54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Imagen de mapa de bits" r:id="rId3" imgW="8295238" imgH="5952381" progId="PBrush">
                  <p:embed/>
                </p:oleObj>
              </mc:Choice>
              <mc:Fallback>
                <p:oleObj name="Imagen de mapa de bits" r:id="rId3" imgW="8295238" imgH="59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79538"/>
                        <a:ext cx="7632700" cy="547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Objetivos de la Prueba.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sz="2400" dirty="0"/>
              <a:t>La prueba es el proceso de ejecución de un programa con la intención de descubrir un error.</a:t>
            </a:r>
          </a:p>
          <a:p>
            <a:pPr algn="just"/>
            <a:r>
              <a:rPr lang="es-ES_tradnl" sz="2400" dirty="0"/>
              <a:t>Un buen caso de prueba es aquel que tiene una alta probabilidad de mostrar un error no descubierto hasta entonces.</a:t>
            </a:r>
          </a:p>
          <a:p>
            <a:pPr algn="just"/>
            <a:r>
              <a:rPr lang="es-ES_tradnl" sz="2400" dirty="0"/>
              <a:t>Una prueba tiene éxito si descubre un error no detectado hasta entonces.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Principios de las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sz="2400" dirty="0"/>
              <a:t>A todas las pruebas se les debería poder hacer un seguimiento hasta los requisitos del cliente.</a:t>
            </a:r>
            <a:r>
              <a:rPr lang="es-BO" sz="2400" dirty="0"/>
              <a:t> </a:t>
            </a:r>
          </a:p>
          <a:p>
            <a:pPr algn="just"/>
            <a:r>
              <a:rPr lang="es-ES_tradnl" sz="2400" dirty="0"/>
              <a:t>Las pruebas deberían planificarse mucho antes de que empiecen.</a:t>
            </a:r>
          </a:p>
          <a:p>
            <a:pPr algn="just"/>
            <a:r>
              <a:rPr lang="es-ES_tradnl" sz="2400" dirty="0"/>
              <a:t>Las pruebas deberían empezar por “lo pequeño” y progresar hacia “lo grande”.</a:t>
            </a:r>
            <a:endParaRPr lang="es-BO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kern="1200" dirty="0">
                <a:solidFill>
                  <a:srgbClr val="0070C0"/>
                </a:solidFill>
                <a:latin typeface="Arial" pitchFamily="34" charset="0"/>
                <a:ea typeface="+mn-ea"/>
                <a:cs typeface="+mn-cs"/>
              </a:rPr>
              <a:t>Principios de las pruebas</a:t>
            </a:r>
            <a:endParaRPr lang="es-BO" sz="2800" b="1" kern="1200" dirty="0">
              <a:solidFill>
                <a:srgbClr val="0070C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4705350"/>
          </a:xfrm>
        </p:spPr>
        <p:txBody>
          <a:bodyPr/>
          <a:lstStyle/>
          <a:p>
            <a:pPr algn="just"/>
            <a:r>
              <a:rPr lang="es-ES_tradnl" sz="2400" dirty="0"/>
              <a:t>No son posibles las pruebas exhaustivas.</a:t>
            </a:r>
          </a:p>
          <a:p>
            <a:pPr algn="just">
              <a:buFont typeface="Wingdings" pitchFamily="2" charset="2"/>
              <a:buNone/>
            </a:pPr>
            <a:endParaRPr lang="es-ES_tradnl" sz="2400" dirty="0"/>
          </a:p>
          <a:p>
            <a:pPr algn="just"/>
            <a:r>
              <a:rPr lang="es-ES_tradnl" sz="2400" dirty="0"/>
              <a:t>Para ser más eficaces (pruebas con la más alta probabilidad de encontrar errores), las pruebas deberían ser realizadas por un equipo independiente.</a:t>
            </a:r>
          </a:p>
          <a:p>
            <a:pPr algn="just">
              <a:buFont typeface="Wingdings" pitchFamily="2" charset="2"/>
              <a:buNone/>
            </a:pPr>
            <a:r>
              <a:rPr lang="es-BO" sz="2400" dirty="0"/>
              <a:t> </a:t>
            </a:r>
          </a:p>
          <a:p>
            <a:pPr>
              <a:buFont typeface="Wingdings" pitchFamily="2" charset="2"/>
              <a:buNone/>
            </a:pPr>
            <a:endParaRPr lang="es-BO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1456</Words>
  <Application>Microsoft Office PowerPoint</Application>
  <PresentationFormat>Presentación en pantalla (4:3)</PresentationFormat>
  <Paragraphs>256</Paragraphs>
  <Slides>44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Arial</vt:lpstr>
      <vt:lpstr>Calibri</vt:lpstr>
      <vt:lpstr>Helvetica</vt:lpstr>
      <vt:lpstr>Times New Roman</vt:lpstr>
      <vt:lpstr>Wingdings</vt:lpstr>
      <vt:lpstr>Diseño predeterminado</vt:lpstr>
      <vt:lpstr>Imagen de mapa de bits</vt:lpstr>
      <vt:lpstr>Presentación de PowerPoint</vt:lpstr>
      <vt:lpstr>Presentación de PowerPoint</vt:lpstr>
      <vt:lpstr>Causas principales de la baja calidad del software</vt:lpstr>
      <vt:lpstr>Presentación de PowerPoint</vt:lpstr>
      <vt:lpstr>Pruebas del Software</vt:lpstr>
      <vt:lpstr>Relación entre error, defecto y fallo</vt:lpstr>
      <vt:lpstr>Objetivos de la Prueba.</vt:lpstr>
      <vt:lpstr>Principios de las pruebas</vt:lpstr>
      <vt:lpstr>Principios de las pruebas</vt:lpstr>
      <vt:lpstr>Principios de las pruebas</vt:lpstr>
      <vt:lpstr>Principios de las pruebas</vt:lpstr>
      <vt:lpstr>Principios de las pruebas</vt:lpstr>
      <vt:lpstr>Facilidad de Prueba</vt:lpstr>
      <vt:lpstr>Bondad de una Prueba</vt:lpstr>
      <vt:lpstr>El proceso de Prueba</vt:lpstr>
      <vt:lpstr>Ciclo completo de las Pruebas</vt:lpstr>
      <vt:lpstr>Enfoque de Diseño de Casos de Prueba</vt:lpstr>
      <vt:lpstr>Pruebas de Caja Blanca</vt:lpstr>
      <vt:lpstr>Criterios de Cobertura lógica</vt:lpstr>
      <vt:lpstr>Grafo de Flujo de las Estructuras Básicas de programa</vt:lpstr>
      <vt:lpstr>Grafo de Flujo de un programa (Pseudocodigo)</vt:lpstr>
      <vt:lpstr>Variantes de Prueba de Caja Blanca</vt:lpstr>
      <vt:lpstr>Prueba del camino Básico</vt:lpstr>
      <vt:lpstr>Pruebas de Caja Negra.</vt:lpstr>
      <vt:lpstr>Pruebas de Caja Negra. </vt:lpstr>
      <vt:lpstr>Métodos de prueba basados en  grafos</vt:lpstr>
      <vt:lpstr>BIBLIOGRAFIA</vt:lpstr>
      <vt:lpstr>Presentación de PowerPoint</vt:lpstr>
      <vt:lpstr>Presentación de PowerPoint</vt:lpstr>
      <vt:lpstr>Las seis fases de un proyecto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pruebas</vt:lpstr>
      <vt:lpstr>Proceso de pruebas</vt:lpstr>
      <vt:lpstr>Presentación de PowerPoint</vt:lpstr>
      <vt:lpstr>Presentación de PowerPoint</vt:lpstr>
      <vt:lpstr>Presentación de PowerPoint</vt:lpstr>
      <vt:lpstr>BIBLIOGRAFIA</vt:lpstr>
      <vt:lpstr>Presentación de PowerPoint</vt:lpstr>
    </vt:vector>
  </TitlesOfParts>
  <Manager>MSc. Héctor Henriquez Taboada</Manager>
  <Company>USMP-FIA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SemanaNro1_SesiónNro1_Pruebas</dc:title>
  <dc:subject>SemanaNro1_SesiónNro1_Pruebas</dc:subject>
  <dc:creator>Ing. Héctor Henriquez Taboada</dc:creator>
  <cp:lastModifiedBy>Usuario</cp:lastModifiedBy>
  <cp:revision>59</cp:revision>
  <dcterms:created xsi:type="dcterms:W3CDTF">2007-08-24T06:38:18Z</dcterms:created>
  <dcterms:modified xsi:type="dcterms:W3CDTF">2017-03-03T21:00:06Z</dcterms:modified>
</cp:coreProperties>
</file>