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523" r:id="rId2"/>
    <p:sldId id="452" r:id="rId3"/>
    <p:sldId id="453" r:id="rId4"/>
    <p:sldId id="454" r:id="rId5"/>
    <p:sldId id="455" r:id="rId6"/>
    <p:sldId id="456" r:id="rId7"/>
    <p:sldId id="457" r:id="rId8"/>
    <p:sldId id="546" r:id="rId9"/>
    <p:sldId id="467" r:id="rId10"/>
    <p:sldId id="468" r:id="rId11"/>
    <p:sldId id="469" r:id="rId12"/>
    <p:sldId id="471" r:id="rId13"/>
    <p:sldId id="473" r:id="rId14"/>
    <p:sldId id="504" r:id="rId15"/>
    <p:sldId id="474" r:id="rId16"/>
    <p:sldId id="475" r:id="rId17"/>
    <p:sldId id="478" r:id="rId18"/>
    <p:sldId id="479" r:id="rId19"/>
    <p:sldId id="480" r:id="rId20"/>
    <p:sldId id="481" r:id="rId21"/>
    <p:sldId id="483" r:id="rId22"/>
    <p:sldId id="485" r:id="rId23"/>
    <p:sldId id="486" r:id="rId24"/>
    <p:sldId id="487" r:id="rId25"/>
    <p:sldId id="488" r:id="rId26"/>
    <p:sldId id="489" r:id="rId27"/>
    <p:sldId id="490" r:id="rId28"/>
    <p:sldId id="491" r:id="rId29"/>
    <p:sldId id="498" r:id="rId30"/>
    <p:sldId id="499" r:id="rId31"/>
    <p:sldId id="543" r:id="rId32"/>
    <p:sldId id="545" r:id="rId3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CC3300"/>
    <a:srgbClr val="E3ED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77" autoAdjust="0"/>
    <p:restoredTop sz="94660"/>
  </p:normalViewPr>
  <p:slideViewPr>
    <p:cSldViewPr>
      <p:cViewPr varScale="1">
        <p:scale>
          <a:sx n="71" d="100"/>
          <a:sy n="71" d="100"/>
        </p:scale>
        <p:origin x="15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FF1C3C9-1E59-4738-8E08-6EB23277FD6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1022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E52E5FA-63ED-40B2-A874-D9EE517F6A0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730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92391" tIns="46195" rIns="92391" bIns="46195"/>
          <a:lstStyle/>
          <a:p>
            <a:fld id="{658931EA-0F0C-445A-96A5-7382C1E9740C}" type="slidenum">
              <a:rPr lang="es-ES" smtClean="0">
                <a:latin typeface="Arial" pitchFamily="34" charset="0"/>
              </a:rPr>
              <a:pPr/>
              <a:t>1</a:t>
            </a:fld>
            <a:endParaRPr lang="es-ES" smtClean="0">
              <a:latin typeface="Arial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391" tIns="46195" rIns="92391" bIns="46195"/>
          <a:lstStyle/>
          <a:p>
            <a:pPr>
              <a:spcBef>
                <a:spcPct val="0"/>
              </a:spcBef>
            </a:pPr>
            <a:endParaRPr lang="es-ES" smtClean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76559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FBA513-3CE0-4024-B82F-50ED92E6C7AE}" type="slidenum">
              <a:rPr lang="es-ES" smtClean="0">
                <a:latin typeface="Arial" pitchFamily="34" charset="0"/>
              </a:rPr>
              <a:pPr/>
              <a:t>2</a:t>
            </a:fld>
            <a:endParaRPr lang="es-ES" smtClean="0">
              <a:latin typeface="Arial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ltGray">
          <a:xfrm>
            <a:off x="1092200" y="647700"/>
            <a:ext cx="4673600" cy="3505200"/>
          </a:xfrm>
          <a:ln w="12700" cap="flat">
            <a:solidFill>
              <a:schemeClr val="tx1"/>
            </a:solidFill>
          </a:ln>
        </p:spPr>
      </p:sp>
      <p:pic>
        <p:nvPicPr>
          <p:cNvPr id="75780" name="Picture 3"/>
          <p:cNvPicPr>
            <a:picLocks noGrp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920750" y="4621213"/>
            <a:ext cx="5006975" cy="3549650"/>
          </a:xfr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7914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B3DDE2-7DFB-42C3-997A-47A510D2FDFA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507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92391" tIns="46195" rIns="92391" bIns="46195"/>
          <a:lstStyle/>
          <a:p>
            <a:fld id="{658931EA-0F0C-445A-96A5-7382C1E9740C}" type="slidenum">
              <a:rPr lang="es-ES" smtClean="0">
                <a:latin typeface="Arial" pitchFamily="34" charset="0"/>
              </a:rPr>
              <a:pPr/>
              <a:t>32</a:t>
            </a:fld>
            <a:endParaRPr lang="es-ES" smtClean="0">
              <a:latin typeface="Arial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391" tIns="46195" rIns="92391" bIns="46195"/>
          <a:lstStyle/>
          <a:p>
            <a:pPr>
              <a:spcBef>
                <a:spcPct val="0"/>
              </a:spcBef>
            </a:pPr>
            <a:endParaRPr lang="es-ES" smtClean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8477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1"/>
          <p:cNvSpPr>
            <a:spLocks noChangeArrowheads="1"/>
          </p:cNvSpPr>
          <p:nvPr userDrawn="1"/>
        </p:nvSpPr>
        <p:spPr bwMode="auto">
          <a:xfrm>
            <a:off x="0" y="7938"/>
            <a:ext cx="323850" cy="6858000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5" name="Line 1032"/>
          <p:cNvSpPr>
            <a:spLocks noChangeShapeType="1"/>
          </p:cNvSpPr>
          <p:nvPr userDrawn="1"/>
        </p:nvSpPr>
        <p:spPr bwMode="auto">
          <a:xfrm>
            <a:off x="323850" y="620713"/>
            <a:ext cx="8820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6" name="Rectangle 1033"/>
          <p:cNvSpPr>
            <a:spLocks noChangeArrowheads="1"/>
          </p:cNvSpPr>
          <p:nvPr userDrawn="1"/>
        </p:nvSpPr>
        <p:spPr bwMode="auto">
          <a:xfrm>
            <a:off x="323850" y="0"/>
            <a:ext cx="88201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s-ES_tradnl" sz="2400" b="1">
                <a:latin typeface="Arial" charset="0"/>
              </a:rPr>
              <a:t>Calidad de Software</a:t>
            </a:r>
            <a:r>
              <a:rPr lang="es-ES_tradnl" sz="2400">
                <a:latin typeface="Arial" charset="0"/>
              </a:rPr>
              <a:t>	</a:t>
            </a:r>
          </a:p>
        </p:txBody>
      </p:sp>
      <p:sp>
        <p:nvSpPr>
          <p:cNvPr id="378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378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2DE85-D3B5-494A-8109-19980283851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31401-9353-4785-B548-E791066F204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84D1E-CCD8-4142-9C09-D436C6B7343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imágenes prediseñadas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s-E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E4499-DB43-4713-B6AA-31CBB54EAFF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ítulo y 2 objetos encima del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3739F-7D1F-4049-841B-4709039E7B7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BBEEF-1A5E-4908-A9D6-AC883D9AA62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3CF8C-3D01-40CC-87D1-F2AAD704D96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C20E2-A5BE-4B51-9F83-8EDE03E6EAC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93391-2CDF-4AA8-ACB9-8408893BA2F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9A695-155A-42FC-B03F-176AAF2E107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C3480-97B3-4CA8-85B5-0265388294B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D7505-ECBF-4923-A876-F3F8E9667D5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A5939-DCF6-4A9C-ADF8-687E6D132DD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01995742-9F64-4CC8-A6CA-3CF44233D2F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7938"/>
            <a:ext cx="323850" cy="6858000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323850" y="620713"/>
            <a:ext cx="8820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23850" y="0"/>
            <a:ext cx="88201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s-ES_tradnl" sz="2400" b="1" dirty="0" smtClean="0">
                <a:latin typeface="Arial" charset="0"/>
              </a:rPr>
              <a:t>Pruebas </a:t>
            </a:r>
            <a:r>
              <a:rPr lang="es-ES_tradnl" sz="2400" b="1" dirty="0">
                <a:latin typeface="Arial" charset="0"/>
              </a:rPr>
              <a:t>de </a:t>
            </a:r>
            <a:r>
              <a:rPr lang="es-ES_tradnl" sz="2400" b="1" dirty="0" smtClean="0">
                <a:latin typeface="Arial" charset="0"/>
              </a:rPr>
              <a:t>Software</a:t>
            </a:r>
            <a:endParaRPr lang="es-ES_tradnl" sz="2400" b="1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hhenriquez18@gmail.com" TargetMode="External"/><Relationship Id="rId3" Type="http://schemas.openxmlformats.org/officeDocument/2006/relationships/notesSlide" Target="../notesSlides/notesSlide1.xml"/><Relationship Id="rId7" Type="http://schemas.openxmlformats.org/officeDocument/2006/relationships/hyperlink" Target="mailto:hhenriquez@usmp.edu.pe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nografias.com/trabajos35/tipos-riesgos/tipos-riesgos.s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mailto:hhenriquez18@gmail.com" TargetMode="External"/><Relationship Id="rId3" Type="http://schemas.openxmlformats.org/officeDocument/2006/relationships/notesSlide" Target="../notesSlides/notesSlide4.xml"/><Relationship Id="rId7" Type="http://schemas.openxmlformats.org/officeDocument/2006/relationships/hyperlink" Target="mailto:hhenriquez@usmp.edu.pe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7938"/>
            <a:ext cx="323850" cy="6858000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>
              <a:latin typeface="Calibri" pitchFamily="34" charset="0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2411413" y="2500313"/>
            <a:ext cx="5616575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2400" u="sng" dirty="0" smtClean="0">
                <a:latin typeface="Calibri" pitchFamily="34" charset="0"/>
              </a:rPr>
              <a:t>Pruebas de Software</a:t>
            </a:r>
            <a:endParaRPr lang="es-ES_tradnl" sz="2400" u="sng" dirty="0">
              <a:latin typeface="Calibri" pitchFamily="34" charset="0"/>
            </a:endParaRPr>
          </a:p>
          <a:p>
            <a:pPr algn="ctr" eaLnBrk="0" hangingPunct="0"/>
            <a:r>
              <a:rPr lang="es-ES_tradnl" sz="2400" u="sng" dirty="0" smtClean="0">
                <a:latin typeface="Calibri" pitchFamily="34" charset="0"/>
              </a:rPr>
              <a:t>2017 </a:t>
            </a:r>
            <a:r>
              <a:rPr lang="es-ES_tradnl" sz="2400" u="sng" dirty="0">
                <a:latin typeface="Calibri" pitchFamily="34" charset="0"/>
              </a:rPr>
              <a:t>- </a:t>
            </a:r>
            <a:r>
              <a:rPr lang="es-ES_tradnl" sz="2400" u="sng" dirty="0" smtClean="0">
                <a:latin typeface="Calibri" pitchFamily="34" charset="0"/>
              </a:rPr>
              <a:t>I</a:t>
            </a:r>
            <a:endParaRPr lang="es-ES_tradnl" sz="2400" u="sng" dirty="0">
              <a:latin typeface="Calibri" pitchFamily="34" charset="0"/>
            </a:endParaRPr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323850" y="620713"/>
            <a:ext cx="8820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pic>
        <p:nvPicPr>
          <p:cNvPr id="1030" name="Picture 5" descr="negrousmp"/>
          <p:cNvPicPr>
            <a:picLocks noChangeAspect="1" noChangeArrowheads="1"/>
          </p:cNvPicPr>
          <p:nvPr/>
        </p:nvPicPr>
        <p:blipFill>
          <a:blip r:embed="rId4">
            <a:lum contrast="6000"/>
            <a:grayscl/>
          </a:blip>
          <a:srcRect/>
          <a:stretch>
            <a:fillRect/>
          </a:stretch>
        </p:blipFill>
        <p:spPr bwMode="auto">
          <a:xfrm>
            <a:off x="323850" y="0"/>
            <a:ext cx="55435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1042988" y="1196975"/>
          <a:ext cx="1393825" cy="239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7" name="Imagen de mapa de bits" r:id="rId5" imgW="4544059" imgH="7800000" progId="PBrush">
                  <p:embed/>
                </p:oleObj>
              </mc:Choice>
              <mc:Fallback>
                <p:oleObj name="Imagen de mapa de bits" r:id="rId5" imgW="4544059" imgH="7800000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196975"/>
                        <a:ext cx="1393825" cy="239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2555875" y="1773238"/>
            <a:ext cx="628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3200">
                <a:solidFill>
                  <a:srgbClr val="800000"/>
                </a:solidFill>
                <a:latin typeface="Times New Roman" pitchFamily="18" charset="0"/>
              </a:rPr>
              <a:t>Facultad de Ingeniería y Arquitectura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1643063" y="3714750"/>
            <a:ext cx="63738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>
                <a:solidFill>
                  <a:srgbClr val="000099"/>
                </a:solidFill>
                <a:latin typeface="Calibri" pitchFamily="34" charset="0"/>
              </a:rPr>
              <a:t>Guía Teórica desarrollada por el profesor del curso: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5357818" y="5000636"/>
            <a:ext cx="3457575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s-ES_tradnl" i="1" dirty="0" smtClean="0">
                <a:solidFill>
                  <a:srgbClr val="000099"/>
                </a:solidFill>
                <a:latin typeface="Calibri" pitchFamily="34" charset="0"/>
              </a:rPr>
              <a:t>MSc. </a:t>
            </a:r>
            <a:r>
              <a:rPr lang="es-ES_tradnl" i="1" dirty="0">
                <a:solidFill>
                  <a:srgbClr val="000099"/>
                </a:solidFill>
                <a:latin typeface="Calibri" pitchFamily="34" charset="0"/>
              </a:rPr>
              <a:t>Héctor Henríquez Taboada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s-ES_tradnl" i="1" dirty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s-ES_tradnl" i="1" dirty="0">
                <a:solidFill>
                  <a:srgbClr val="000099"/>
                </a:solidFill>
                <a:latin typeface="Calibri" pitchFamily="34" charset="0"/>
                <a:hlinkClick r:id="rId7"/>
              </a:rPr>
              <a:t>hhenriquez@usmp.edu.pe</a:t>
            </a:r>
            <a:endParaRPr lang="es-ES_tradnl" i="1" dirty="0">
              <a:solidFill>
                <a:srgbClr val="000099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s-ES_tradnl" i="1" dirty="0">
                <a:solidFill>
                  <a:srgbClr val="000099"/>
                </a:solidFill>
                <a:latin typeface="Calibri" pitchFamily="34" charset="0"/>
                <a:hlinkClick r:id="rId8"/>
              </a:rPr>
              <a:t>hhenriquez18@gmail.com</a:t>
            </a:r>
            <a:endParaRPr lang="es-ES_tradnl" i="1" dirty="0">
              <a:solidFill>
                <a:srgbClr val="000099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s-ES_tradnl" i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034" name="Text Box 5"/>
          <p:cNvSpPr txBox="1">
            <a:spLocks noChangeArrowheads="1"/>
          </p:cNvSpPr>
          <p:nvPr/>
        </p:nvSpPr>
        <p:spPr bwMode="auto">
          <a:xfrm>
            <a:off x="1000125" y="4214818"/>
            <a:ext cx="7772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800" b="1" dirty="0" smtClean="0">
                <a:solidFill>
                  <a:srgbClr val="FF0000"/>
                </a:solidFill>
              </a:rPr>
              <a:t>ISOS: Desarrollo, Servicios, Mantenimiento</a:t>
            </a:r>
            <a:endParaRPr lang="es-PE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auto">
          <a:xfrm>
            <a:off x="3009900" y="2476500"/>
            <a:ext cx="3009900" cy="1981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es-MX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s-MX" dirty="0">
                <a:solidFill>
                  <a:schemeClr val="tx1"/>
                </a:solidFill>
              </a:rPr>
              <a:t>Requerimientos</a:t>
            </a:r>
          </a:p>
          <a:p>
            <a:pPr algn="ctr">
              <a:defRPr/>
            </a:pPr>
            <a:r>
              <a:rPr lang="es-MX" dirty="0">
                <a:solidFill>
                  <a:schemeClr val="tx1"/>
                </a:solidFill>
              </a:rPr>
              <a:t>y soluciones</a:t>
            </a:r>
          </a:p>
          <a:p>
            <a:pPr algn="ctr">
              <a:defRPr/>
            </a:pPr>
            <a:r>
              <a:rPr lang="es-MX" dirty="0">
                <a:solidFill>
                  <a:schemeClr val="tx1"/>
                </a:solidFill>
              </a:rPr>
              <a:t>a la seguridad</a:t>
            </a:r>
          </a:p>
          <a:p>
            <a:pPr algn="ctr">
              <a:defRPr/>
            </a:pPr>
            <a:r>
              <a:rPr lang="es-MX" dirty="0">
                <a:solidFill>
                  <a:schemeClr val="tx1"/>
                </a:solidFill>
              </a:rPr>
              <a:t>informática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267" name="4 CuadroTexto"/>
          <p:cNvSpPr txBox="1">
            <a:spLocks noChangeArrowheads="1"/>
          </p:cNvSpPr>
          <p:nvPr/>
        </p:nvSpPr>
        <p:spPr bwMode="auto">
          <a:xfrm>
            <a:off x="61913" y="1835150"/>
            <a:ext cx="25320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/>
              <a:t>Seguridad de sistemas</a:t>
            </a:r>
            <a:endParaRPr lang="es-ES"/>
          </a:p>
        </p:txBody>
      </p:sp>
      <p:sp>
        <p:nvSpPr>
          <p:cNvPr id="11268" name="5 CuadroTexto"/>
          <p:cNvSpPr txBox="1">
            <a:spLocks noChangeArrowheads="1"/>
          </p:cNvSpPr>
          <p:nvPr/>
        </p:nvSpPr>
        <p:spPr bwMode="auto">
          <a:xfrm>
            <a:off x="495300" y="2292350"/>
            <a:ext cx="14414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/>
              <a:t>Criptografía</a:t>
            </a:r>
            <a:endParaRPr lang="es-ES"/>
          </a:p>
        </p:txBody>
      </p:sp>
      <p:sp>
        <p:nvSpPr>
          <p:cNvPr id="11269" name="6 CuadroTexto"/>
          <p:cNvSpPr txBox="1">
            <a:spLocks noChangeArrowheads="1"/>
          </p:cNvSpPr>
          <p:nvPr/>
        </p:nvSpPr>
        <p:spPr bwMode="auto">
          <a:xfrm>
            <a:off x="795338" y="2944813"/>
            <a:ext cx="8509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/>
              <a:t>Redes</a:t>
            </a:r>
            <a:endParaRPr lang="es-ES"/>
          </a:p>
        </p:txBody>
      </p:sp>
      <p:sp>
        <p:nvSpPr>
          <p:cNvPr id="11270" name="7 CuadroTexto"/>
          <p:cNvSpPr txBox="1">
            <a:spLocks noChangeArrowheads="1"/>
          </p:cNvSpPr>
          <p:nvPr/>
        </p:nvSpPr>
        <p:spPr bwMode="auto">
          <a:xfrm>
            <a:off x="61913" y="3498850"/>
            <a:ext cx="22240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/>
              <a:t>Calidad de software</a:t>
            </a:r>
            <a:endParaRPr lang="es-ES"/>
          </a:p>
        </p:txBody>
      </p:sp>
      <p:sp>
        <p:nvSpPr>
          <p:cNvPr id="11271" name="8 CuadroTexto"/>
          <p:cNvSpPr txBox="1">
            <a:spLocks noChangeArrowheads="1"/>
          </p:cNvSpPr>
          <p:nvPr/>
        </p:nvSpPr>
        <p:spPr bwMode="auto">
          <a:xfrm>
            <a:off x="179388" y="4087813"/>
            <a:ext cx="1890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/>
              <a:t>Comunicaciones</a:t>
            </a:r>
            <a:endParaRPr lang="es-ES"/>
          </a:p>
        </p:txBody>
      </p:sp>
      <p:sp>
        <p:nvSpPr>
          <p:cNvPr id="11272" name="9 CuadroTexto"/>
          <p:cNvSpPr txBox="1">
            <a:spLocks noChangeArrowheads="1"/>
          </p:cNvSpPr>
          <p:nvPr/>
        </p:nvSpPr>
        <p:spPr bwMode="auto">
          <a:xfrm>
            <a:off x="795338" y="47244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/>
              <a:t>VOIP</a:t>
            </a:r>
            <a:endParaRPr lang="es-ES"/>
          </a:p>
        </p:txBody>
      </p:sp>
      <p:sp>
        <p:nvSpPr>
          <p:cNvPr id="11273" name="10 CuadroTexto"/>
          <p:cNvSpPr txBox="1">
            <a:spLocks noChangeArrowheads="1"/>
          </p:cNvSpPr>
          <p:nvPr/>
        </p:nvSpPr>
        <p:spPr bwMode="auto">
          <a:xfrm>
            <a:off x="6629400" y="1649413"/>
            <a:ext cx="2044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/>
              <a:t>Banca Electrónica</a:t>
            </a:r>
            <a:endParaRPr lang="es-ES"/>
          </a:p>
        </p:txBody>
      </p:sp>
      <p:sp>
        <p:nvSpPr>
          <p:cNvPr id="11274" name="11 CuadroTexto"/>
          <p:cNvSpPr txBox="1">
            <a:spLocks noChangeArrowheads="1"/>
          </p:cNvSpPr>
          <p:nvPr/>
        </p:nvSpPr>
        <p:spPr bwMode="auto">
          <a:xfrm>
            <a:off x="6464300" y="2292350"/>
            <a:ext cx="23780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/>
              <a:t>Comercio Electrónico</a:t>
            </a:r>
            <a:endParaRPr lang="es-ES"/>
          </a:p>
        </p:txBody>
      </p:sp>
      <p:sp>
        <p:nvSpPr>
          <p:cNvPr id="11275" name="12 CuadroTexto"/>
          <p:cNvSpPr txBox="1">
            <a:spLocks noChangeArrowheads="1"/>
          </p:cNvSpPr>
          <p:nvPr/>
        </p:nvSpPr>
        <p:spPr bwMode="auto">
          <a:xfrm>
            <a:off x="7086600" y="2944813"/>
            <a:ext cx="1211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/>
              <a:t>Auditorias</a:t>
            </a:r>
            <a:endParaRPr lang="es-ES"/>
          </a:p>
        </p:txBody>
      </p:sp>
      <p:sp>
        <p:nvSpPr>
          <p:cNvPr id="11276" name="13 CuadroTexto"/>
          <p:cNvSpPr txBox="1">
            <a:spLocks noChangeArrowheads="1"/>
          </p:cNvSpPr>
          <p:nvPr/>
        </p:nvSpPr>
        <p:spPr bwMode="auto">
          <a:xfrm>
            <a:off x="6629400" y="4087813"/>
            <a:ext cx="2441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/>
              <a:t>Políticas de seguridad</a:t>
            </a:r>
            <a:endParaRPr lang="es-ES"/>
          </a:p>
        </p:txBody>
      </p:sp>
      <p:sp>
        <p:nvSpPr>
          <p:cNvPr id="11277" name="14 CuadroTexto"/>
          <p:cNvSpPr txBox="1">
            <a:spLocks noChangeArrowheads="1"/>
          </p:cNvSpPr>
          <p:nvPr/>
        </p:nvSpPr>
        <p:spPr bwMode="auto">
          <a:xfrm>
            <a:off x="6975475" y="3498850"/>
            <a:ext cx="1698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/>
              <a:t>Certificaciones</a:t>
            </a:r>
            <a:endParaRPr lang="es-ES"/>
          </a:p>
        </p:txBody>
      </p:sp>
      <p:cxnSp>
        <p:nvCxnSpPr>
          <p:cNvPr id="11278" name="18 Conector recto de flecha"/>
          <p:cNvCxnSpPr>
            <a:cxnSpLocks noChangeShapeType="1"/>
            <a:stCxn id="11268" idx="3"/>
          </p:cNvCxnSpPr>
          <p:nvPr/>
        </p:nvCxnSpPr>
        <p:spPr bwMode="auto">
          <a:xfrm>
            <a:off x="1936750" y="2476500"/>
            <a:ext cx="1030288" cy="1841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279" name="20 Conector recto de flecha"/>
          <p:cNvCxnSpPr>
            <a:cxnSpLocks noChangeShapeType="1"/>
            <a:stCxn id="11269" idx="3"/>
          </p:cNvCxnSpPr>
          <p:nvPr/>
        </p:nvCxnSpPr>
        <p:spPr bwMode="auto">
          <a:xfrm>
            <a:off x="1646238" y="3130550"/>
            <a:ext cx="1320800" cy="492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280" name="21 Conector recto de flecha"/>
          <p:cNvCxnSpPr>
            <a:cxnSpLocks noChangeShapeType="1"/>
            <a:stCxn id="11270" idx="3"/>
            <a:endCxn id="4" idx="1"/>
          </p:cNvCxnSpPr>
          <p:nvPr/>
        </p:nvCxnSpPr>
        <p:spPr bwMode="auto">
          <a:xfrm flipV="1">
            <a:off x="2286000" y="3467100"/>
            <a:ext cx="723900" cy="2174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281" name="22 Conector recto de flecha"/>
          <p:cNvCxnSpPr>
            <a:cxnSpLocks noChangeShapeType="1"/>
            <a:stCxn id="11271" idx="3"/>
          </p:cNvCxnSpPr>
          <p:nvPr/>
        </p:nvCxnSpPr>
        <p:spPr bwMode="auto">
          <a:xfrm flipV="1">
            <a:off x="2070100" y="3868738"/>
            <a:ext cx="939800" cy="404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282" name="23 Conector recto de flecha"/>
          <p:cNvCxnSpPr>
            <a:cxnSpLocks noChangeShapeType="1"/>
            <a:stCxn id="11272" idx="3"/>
          </p:cNvCxnSpPr>
          <p:nvPr/>
        </p:nvCxnSpPr>
        <p:spPr bwMode="auto">
          <a:xfrm flipV="1">
            <a:off x="1531938" y="4457700"/>
            <a:ext cx="1404937" cy="450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283" name="30 Conector recto de flecha"/>
          <p:cNvCxnSpPr>
            <a:cxnSpLocks noChangeShapeType="1"/>
            <a:stCxn id="11267" idx="3"/>
          </p:cNvCxnSpPr>
          <p:nvPr/>
        </p:nvCxnSpPr>
        <p:spPr bwMode="auto">
          <a:xfrm>
            <a:off x="2593975" y="2019300"/>
            <a:ext cx="415925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284" name="35 Conector recto de flecha"/>
          <p:cNvCxnSpPr>
            <a:cxnSpLocks noChangeShapeType="1"/>
            <a:stCxn id="11273" idx="1"/>
          </p:cNvCxnSpPr>
          <p:nvPr/>
        </p:nvCxnSpPr>
        <p:spPr bwMode="auto">
          <a:xfrm rot="10800000" flipV="1">
            <a:off x="6019800" y="1835150"/>
            <a:ext cx="609600" cy="641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285" name="36 Conector recto de flecha"/>
          <p:cNvCxnSpPr>
            <a:cxnSpLocks noChangeShapeType="1"/>
            <a:stCxn id="11274" idx="1"/>
          </p:cNvCxnSpPr>
          <p:nvPr/>
        </p:nvCxnSpPr>
        <p:spPr bwMode="auto">
          <a:xfrm rot="10800000" flipV="1">
            <a:off x="6019800" y="2476500"/>
            <a:ext cx="444500" cy="4683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286" name="37 Conector recto de flecha"/>
          <p:cNvCxnSpPr>
            <a:cxnSpLocks noChangeShapeType="1"/>
            <a:stCxn id="11275" idx="1"/>
          </p:cNvCxnSpPr>
          <p:nvPr/>
        </p:nvCxnSpPr>
        <p:spPr bwMode="auto">
          <a:xfrm rot="10800000" flipV="1">
            <a:off x="6019800" y="3130550"/>
            <a:ext cx="1066800" cy="492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287" name="38 Conector recto de flecha"/>
          <p:cNvCxnSpPr>
            <a:cxnSpLocks noChangeShapeType="1"/>
            <a:stCxn id="11277" idx="1"/>
          </p:cNvCxnSpPr>
          <p:nvPr/>
        </p:nvCxnSpPr>
        <p:spPr bwMode="auto">
          <a:xfrm rot="10800000">
            <a:off x="6019800" y="3684588"/>
            <a:ext cx="95567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288" name="39 Conector recto de flecha"/>
          <p:cNvCxnSpPr>
            <a:cxnSpLocks noChangeShapeType="1"/>
            <a:stCxn id="11276" idx="1"/>
          </p:cNvCxnSpPr>
          <p:nvPr/>
        </p:nvCxnSpPr>
        <p:spPr bwMode="auto">
          <a:xfrm rot="10800000" flipV="1">
            <a:off x="6019800" y="4273550"/>
            <a:ext cx="609600" cy="1841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289" name="44 CuadroTexto"/>
          <p:cNvSpPr txBox="1">
            <a:spLocks noChangeArrowheads="1"/>
          </p:cNvSpPr>
          <p:nvPr/>
        </p:nvSpPr>
        <p:spPr bwMode="auto">
          <a:xfrm>
            <a:off x="3505200" y="612775"/>
            <a:ext cx="21955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2400"/>
              <a:t>Estándares</a:t>
            </a:r>
            <a:endParaRPr lang="es-ES" sz="2400"/>
          </a:p>
        </p:txBody>
      </p:sp>
      <p:sp>
        <p:nvSpPr>
          <p:cNvPr id="23578" name="26 Rectángulo"/>
          <p:cNvSpPr>
            <a:spLocks noChangeArrowheads="1"/>
          </p:cNvSpPr>
          <p:nvPr/>
        </p:nvSpPr>
        <p:spPr bwMode="auto">
          <a:xfrm>
            <a:off x="6629400" y="1074738"/>
            <a:ext cx="24288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MX" sz="2400"/>
              <a:t>Requerimientos:</a:t>
            </a:r>
          </a:p>
        </p:txBody>
      </p:sp>
      <p:sp>
        <p:nvSpPr>
          <p:cNvPr id="23579" name="27 Rectángulo"/>
          <p:cNvSpPr>
            <a:spLocks noChangeArrowheads="1"/>
          </p:cNvSpPr>
          <p:nvPr/>
        </p:nvSpPr>
        <p:spPr bwMode="auto">
          <a:xfrm>
            <a:off x="292100" y="1074738"/>
            <a:ext cx="1778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/>
              <a:t>Soluciones:</a:t>
            </a:r>
            <a:endParaRPr lang="es-ES" sz="2400"/>
          </a:p>
        </p:txBody>
      </p:sp>
      <p:sp>
        <p:nvSpPr>
          <p:cNvPr id="29" name="28 Flecha izquierda y derecha"/>
          <p:cNvSpPr>
            <a:spLocks noChangeArrowheads="1"/>
          </p:cNvSpPr>
          <p:nvPr/>
        </p:nvSpPr>
        <p:spPr bwMode="auto">
          <a:xfrm>
            <a:off x="2593975" y="1074738"/>
            <a:ext cx="3870325" cy="485775"/>
          </a:xfrm>
          <a:prstGeom prst="leftRightArrow">
            <a:avLst>
              <a:gd name="adj1" fmla="val 50000"/>
              <a:gd name="adj2" fmla="val 4998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1" name="13 CuadroTexto"/>
          <p:cNvSpPr txBox="1">
            <a:spLocks noChangeArrowheads="1"/>
          </p:cNvSpPr>
          <p:nvPr/>
        </p:nvSpPr>
        <p:spPr bwMode="auto">
          <a:xfrm>
            <a:off x="5637213" y="4725988"/>
            <a:ext cx="35067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/>
              <a:t>Comunicación matriz sucursales</a:t>
            </a:r>
            <a:endParaRPr lang="es-ES"/>
          </a:p>
        </p:txBody>
      </p:sp>
      <p:cxnSp>
        <p:nvCxnSpPr>
          <p:cNvPr id="32" name="39 Conector recto de flecha"/>
          <p:cNvCxnSpPr>
            <a:cxnSpLocks noChangeShapeType="1"/>
            <a:stCxn id="31" idx="1"/>
          </p:cNvCxnSpPr>
          <p:nvPr/>
        </p:nvCxnSpPr>
        <p:spPr bwMode="auto">
          <a:xfrm rot="10800000" flipH="1">
            <a:off x="5637213" y="4457700"/>
            <a:ext cx="63500" cy="4524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3" name="32 CuadroTexto"/>
          <p:cNvSpPr txBox="1">
            <a:spLocks noChangeArrowheads="1"/>
          </p:cNvSpPr>
          <p:nvPr/>
        </p:nvSpPr>
        <p:spPr bwMode="auto">
          <a:xfrm>
            <a:off x="3810000" y="1465263"/>
            <a:ext cx="14795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/>
              <a:t>Presupuesto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267" grpId="0"/>
      <p:bldP spid="11268" grpId="0"/>
      <p:bldP spid="11269" grpId="0"/>
      <p:bldP spid="11270" grpId="0"/>
      <p:bldP spid="11271" grpId="0"/>
      <p:bldP spid="11272" grpId="0"/>
      <p:bldP spid="11273" grpId="0"/>
      <p:bldP spid="11274" grpId="0"/>
      <p:bldP spid="11275" grpId="0"/>
      <p:bldP spid="11276" grpId="0"/>
      <p:bldP spid="11277" grpId="0"/>
      <p:bldP spid="11289" grpId="0"/>
      <p:bldP spid="29" grpId="0" animBg="1"/>
      <p:bldP spid="31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2 Marcador de contenido"/>
          <p:cNvSpPr>
            <a:spLocks noGrp="1"/>
          </p:cNvSpPr>
          <p:nvPr>
            <p:ph idx="1"/>
          </p:nvPr>
        </p:nvSpPr>
        <p:spPr>
          <a:xfrm>
            <a:off x="304800" y="1778000"/>
            <a:ext cx="8458200" cy="3879850"/>
          </a:xfrm>
        </p:spPr>
        <p:txBody>
          <a:bodyPr/>
          <a:lstStyle/>
          <a:p>
            <a:pPr algn="just" eaLnBrk="1" hangingPunct="1"/>
            <a:r>
              <a:rPr lang="es-MX" sz="2000" smtClean="0"/>
              <a:t>Desarrollar un sistema para dirigir y controlar la organización</a:t>
            </a:r>
          </a:p>
          <a:p>
            <a:pPr algn="just" eaLnBrk="1" hangingPunct="1"/>
            <a:endParaRPr lang="es-MX" sz="2000" smtClean="0"/>
          </a:p>
          <a:p>
            <a:pPr algn="just" eaLnBrk="1" hangingPunct="1"/>
            <a:r>
              <a:rPr lang="es-MX" sz="2000" smtClean="0"/>
              <a:t>Proveer aseguramiento a la dirección de que los riesgos son definidos y administrados apropiadamente.</a:t>
            </a:r>
          </a:p>
          <a:p>
            <a:pPr algn="just" eaLnBrk="1" hangingPunct="1"/>
            <a:endParaRPr lang="es-MX" sz="2000" smtClean="0"/>
          </a:p>
          <a:p>
            <a:pPr algn="just" eaLnBrk="1" hangingPunct="1"/>
            <a:r>
              <a:rPr lang="es-MX" sz="2000" smtClean="0"/>
              <a:t>Hacer uso de procesos, técnicas y herramientas (tecnología) de Seguridad de TI para contribuir al logro de los objetivos del negocio.</a:t>
            </a:r>
          </a:p>
          <a:p>
            <a:pPr algn="just" eaLnBrk="1" hangingPunct="1"/>
            <a:endParaRPr lang="es-MX" sz="2000" smtClean="0"/>
          </a:p>
          <a:p>
            <a:pPr algn="just" eaLnBrk="1" hangingPunct="1"/>
            <a:r>
              <a:rPr lang="es-MX" sz="2000" smtClean="0"/>
              <a:t>Establecer y mantener un marco de garantías y estrategias de seguridad de la información</a:t>
            </a:r>
          </a:p>
          <a:p>
            <a:pPr eaLnBrk="1" hangingPunct="1"/>
            <a:endParaRPr lang="es-MX" sz="1800" smtClean="0"/>
          </a:p>
        </p:txBody>
      </p:sp>
      <p:sp>
        <p:nvSpPr>
          <p:cNvPr id="5" name="1 Título"/>
          <p:cNvSpPr txBox="1">
            <a:spLocks/>
          </p:cNvSpPr>
          <p:nvPr/>
        </p:nvSpPr>
        <p:spPr bwMode="auto">
          <a:xfrm>
            <a:off x="609600" y="928688"/>
            <a:ext cx="758190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s-MX" sz="24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¿Que pretendemos con la seguridad en TI?</a:t>
            </a:r>
            <a:endParaRPr lang="es-ES" sz="24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Título"/>
          <p:cNvSpPr>
            <a:spLocks noGrp="1"/>
          </p:cNvSpPr>
          <p:nvPr>
            <p:ph type="title"/>
          </p:nvPr>
        </p:nvSpPr>
        <p:spPr>
          <a:xfrm>
            <a:off x="357188" y="642938"/>
            <a:ext cx="6416675" cy="566737"/>
          </a:xfrm>
        </p:spPr>
        <p:txBody>
          <a:bodyPr/>
          <a:lstStyle/>
          <a:p>
            <a:pPr algn="l" eaLnBrk="1" hangingPunct="1"/>
            <a:r>
              <a:rPr lang="es-MX" sz="2800" b="1" smtClean="0">
                <a:solidFill>
                  <a:srgbClr val="0070C0"/>
                </a:solidFill>
              </a:rPr>
              <a:t>Estándares informáticos:</a:t>
            </a:r>
            <a:endParaRPr lang="es-ES" sz="2800" b="1" smtClean="0">
              <a:solidFill>
                <a:srgbClr val="0070C0"/>
              </a:solidFill>
            </a:endParaRPr>
          </a:p>
        </p:txBody>
      </p:sp>
      <p:sp>
        <p:nvSpPr>
          <p:cNvPr id="25603" name="2 Marcador de contenido"/>
          <p:cNvSpPr>
            <a:spLocks noGrp="1"/>
          </p:cNvSpPr>
          <p:nvPr>
            <p:ph idx="1"/>
          </p:nvPr>
        </p:nvSpPr>
        <p:spPr>
          <a:xfrm>
            <a:off x="446088" y="1492250"/>
            <a:ext cx="6107112" cy="4961086"/>
          </a:xfrm>
        </p:spPr>
        <p:txBody>
          <a:bodyPr/>
          <a:lstStyle/>
          <a:p>
            <a:pPr eaLnBrk="1" hangingPunct="1"/>
            <a:r>
              <a:rPr lang="es-MX" sz="2800" dirty="0" smtClean="0"/>
              <a:t>ITIL, </a:t>
            </a:r>
          </a:p>
          <a:p>
            <a:pPr eaLnBrk="1" hangingPunct="1"/>
            <a:r>
              <a:rPr lang="es-MX" sz="2800" dirty="0"/>
              <a:t>ISO/IEC </a:t>
            </a:r>
            <a:r>
              <a:rPr lang="es-MX" sz="2800" dirty="0" smtClean="0"/>
              <a:t>29110 </a:t>
            </a:r>
          </a:p>
          <a:p>
            <a:pPr eaLnBrk="1" hangingPunct="1"/>
            <a:r>
              <a:rPr lang="es-MX" sz="2800" dirty="0"/>
              <a:t>ISO/IEC </a:t>
            </a:r>
            <a:r>
              <a:rPr lang="es-MX" sz="2800" dirty="0" smtClean="0"/>
              <a:t>12207</a:t>
            </a:r>
            <a:endParaRPr lang="es-MX" sz="2800" dirty="0"/>
          </a:p>
          <a:p>
            <a:pPr eaLnBrk="1" hangingPunct="1"/>
            <a:r>
              <a:rPr lang="es-MX" sz="2800" dirty="0" smtClean="0"/>
              <a:t>ISO/IEC 20000</a:t>
            </a:r>
          </a:p>
          <a:p>
            <a:pPr eaLnBrk="1" hangingPunct="1"/>
            <a:r>
              <a:rPr lang="es-MX" sz="2800" dirty="0" smtClean="0"/>
              <a:t>ISO 17799, </a:t>
            </a:r>
          </a:p>
          <a:p>
            <a:pPr eaLnBrk="1" hangingPunct="1"/>
            <a:r>
              <a:rPr lang="es-MX" sz="2800" dirty="0" smtClean="0"/>
              <a:t>ISO 27001, ISO 27002</a:t>
            </a:r>
          </a:p>
          <a:p>
            <a:pPr eaLnBrk="1" hangingPunct="1"/>
            <a:r>
              <a:rPr lang="es-MX" sz="2800" dirty="0" smtClean="0"/>
              <a:t>COBIT</a:t>
            </a:r>
            <a:r>
              <a:rPr lang="es-MX" dirty="0" smtClean="0"/>
              <a:t>.</a:t>
            </a:r>
            <a:endParaRPr lang="es-ES" dirty="0" smtClean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2286000"/>
            <a:ext cx="8667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3019425"/>
            <a:ext cx="23145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3624263"/>
            <a:ext cx="23145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53200" y="4305300"/>
            <a:ext cx="2381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53200" y="4991100"/>
            <a:ext cx="2381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17229" y="4743450"/>
            <a:ext cx="19716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41956" y="5181600"/>
            <a:ext cx="14287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8" name="Picture 1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200775" y="1049338"/>
            <a:ext cx="2362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Título"/>
          <p:cNvSpPr>
            <a:spLocks noGrp="1"/>
          </p:cNvSpPr>
          <p:nvPr>
            <p:ph type="title"/>
          </p:nvPr>
        </p:nvSpPr>
        <p:spPr>
          <a:xfrm>
            <a:off x="1643063" y="785813"/>
            <a:ext cx="5930900" cy="566737"/>
          </a:xfrm>
        </p:spPr>
        <p:txBody>
          <a:bodyPr/>
          <a:lstStyle/>
          <a:p>
            <a:r>
              <a:rPr lang="es-MX" sz="2800" smtClean="0">
                <a:solidFill>
                  <a:srgbClr val="0070C0"/>
                </a:solidFill>
              </a:rPr>
              <a:t>ITIL</a:t>
            </a:r>
            <a:endParaRPr lang="es-ES" sz="2800" smtClean="0"/>
          </a:p>
        </p:txBody>
      </p:sp>
      <p:sp>
        <p:nvSpPr>
          <p:cNvPr id="14339" name="2 Marcador de contenido"/>
          <p:cNvSpPr>
            <a:spLocks noGrp="1"/>
          </p:cNvSpPr>
          <p:nvPr>
            <p:ph idx="1"/>
          </p:nvPr>
        </p:nvSpPr>
        <p:spPr>
          <a:xfrm>
            <a:off x="495300" y="1479550"/>
            <a:ext cx="7886700" cy="4178300"/>
          </a:xfrm>
        </p:spPr>
        <p:txBody>
          <a:bodyPr/>
          <a:lstStyle/>
          <a:p>
            <a:pPr algn="just"/>
            <a:r>
              <a:rPr lang="es-ES" sz="2000" smtClean="0"/>
              <a:t>ITIL postula que el servicio de soporte, </a:t>
            </a:r>
            <a:r>
              <a:rPr lang="es-ES" sz="2000" u="sng" smtClean="0">
                <a:solidFill>
                  <a:srgbClr val="00B050"/>
                </a:solidFill>
              </a:rPr>
              <a:t>la administración </a:t>
            </a:r>
            <a:r>
              <a:rPr lang="es-ES" sz="2000" smtClean="0"/>
              <a:t>y la operación se realiza a través de cinco procesos:</a:t>
            </a:r>
          </a:p>
          <a:p>
            <a:pPr algn="just"/>
            <a:endParaRPr lang="es-ES" sz="2000" smtClean="0"/>
          </a:p>
          <a:p>
            <a:pPr lvl="1" algn="just"/>
            <a:r>
              <a:rPr lang="es-MX" sz="2000" smtClean="0"/>
              <a:t>Manejo de incidentes, </a:t>
            </a:r>
          </a:p>
          <a:p>
            <a:pPr lvl="1" algn="just"/>
            <a:r>
              <a:rPr lang="es-MX" sz="2000" smtClean="0"/>
              <a:t>Manejo de problemas, </a:t>
            </a:r>
          </a:p>
          <a:p>
            <a:pPr lvl="1" algn="just"/>
            <a:r>
              <a:rPr lang="es-MX" sz="2000" smtClean="0"/>
              <a:t>Manejo de cambios, </a:t>
            </a:r>
          </a:p>
          <a:p>
            <a:pPr lvl="1" algn="just"/>
            <a:r>
              <a:rPr lang="es-MX" sz="2000" smtClean="0"/>
              <a:t>Manejo de configuraciones y </a:t>
            </a:r>
          </a:p>
          <a:p>
            <a:pPr lvl="1" algn="just"/>
            <a:r>
              <a:rPr lang="es-MX" sz="2000" smtClean="0"/>
              <a:t>Manejo de entregas.</a:t>
            </a:r>
            <a:endParaRPr lang="es-E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www.monografias.com/trabajos31/metodologia-itil/Image1690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1214438"/>
            <a:ext cx="8501063" cy="470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2 Marcador de contenido"/>
          <p:cNvSpPr>
            <a:spLocks noGrp="1"/>
          </p:cNvSpPr>
          <p:nvPr>
            <p:ph idx="1"/>
          </p:nvPr>
        </p:nvSpPr>
        <p:spPr>
          <a:xfrm>
            <a:off x="500063" y="1214438"/>
            <a:ext cx="8496300" cy="3879850"/>
          </a:xfrm>
        </p:spPr>
        <p:txBody>
          <a:bodyPr/>
          <a:lstStyle/>
          <a:p>
            <a:pPr algn="just"/>
            <a:r>
              <a:rPr lang="es-ES" sz="2400" b="1" smtClean="0">
                <a:solidFill>
                  <a:srgbClr val="FF0000"/>
                </a:solidFill>
              </a:rPr>
              <a:t>Proceso de manejo de problemas</a:t>
            </a:r>
          </a:p>
          <a:p>
            <a:pPr lvl="1" algn="just"/>
            <a:r>
              <a:rPr lang="es-ES" sz="2400" smtClean="0"/>
              <a:t>El Objetivo de este proceso es prevenir y reducir al máximo los incidentes.</a:t>
            </a:r>
          </a:p>
          <a:p>
            <a:pPr lvl="1" algn="just"/>
            <a:endParaRPr lang="es-ES" sz="2400" smtClean="0"/>
          </a:p>
          <a:p>
            <a:pPr lvl="1" algn="just"/>
            <a:r>
              <a:rPr lang="es-ES" sz="2400" smtClean="0"/>
              <a:t>Se maneja en dos fases: la primera esta relacionada con lo que es el control del problema y la segunda es con el control del error.</a:t>
            </a:r>
          </a:p>
          <a:p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ttp://www.monografias.com/trabajos31/metodologia-itil/Image169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" y="912813"/>
            <a:ext cx="7886700" cy="445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2 Marcador de contenido"/>
          <p:cNvSpPr>
            <a:spLocks noGrp="1"/>
          </p:cNvSpPr>
          <p:nvPr>
            <p:ph idx="1"/>
          </p:nvPr>
        </p:nvSpPr>
        <p:spPr>
          <a:xfrm>
            <a:off x="428625" y="1285875"/>
            <a:ext cx="8115300" cy="3879850"/>
          </a:xfrm>
        </p:spPr>
        <p:txBody>
          <a:bodyPr/>
          <a:lstStyle/>
          <a:p>
            <a:pPr algn="just"/>
            <a:r>
              <a:rPr lang="es-ES" sz="2400" b="1" smtClean="0">
                <a:solidFill>
                  <a:srgbClr val="FF0000"/>
                </a:solidFill>
              </a:rPr>
              <a:t>Proceso de manejo de configuraciones</a:t>
            </a:r>
          </a:p>
          <a:p>
            <a:pPr lvl="1" algn="just"/>
            <a:r>
              <a:rPr lang="es-ES" sz="2400" smtClean="0"/>
              <a:t>Su objetivo es proveer con información real y actualizada de lo que se tiene configurado e instalado en cada sistema del cliente.</a:t>
            </a:r>
          </a:p>
          <a:p>
            <a:pPr lvl="1" algn="just"/>
            <a:endParaRPr lang="es-ES" sz="2400" smtClean="0"/>
          </a:p>
          <a:p>
            <a:pPr lvl="1" algn="just"/>
            <a:r>
              <a:rPr lang="es-ES" sz="2400" u="sng" smtClean="0">
                <a:solidFill>
                  <a:srgbClr val="00B050"/>
                </a:solidFill>
              </a:rPr>
              <a:t>Administración</a:t>
            </a:r>
            <a:r>
              <a:rPr lang="es-ES" sz="2400" smtClean="0"/>
              <a:t> de cambios, administración de liberaciones, administración de configuraciones y la administración de procesos diversos.</a:t>
            </a:r>
          </a:p>
          <a:p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785813"/>
            <a:ext cx="8058150" cy="548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2 Marcador de contenido"/>
          <p:cNvSpPr>
            <a:spLocks noGrp="1"/>
          </p:cNvSpPr>
          <p:nvPr>
            <p:ph idx="1"/>
          </p:nvPr>
        </p:nvSpPr>
        <p:spPr>
          <a:xfrm>
            <a:off x="571500" y="1500188"/>
            <a:ext cx="7924800" cy="3879850"/>
          </a:xfrm>
        </p:spPr>
        <p:txBody>
          <a:bodyPr/>
          <a:lstStyle/>
          <a:p>
            <a:pPr algn="just"/>
            <a:r>
              <a:rPr lang="es-ES" sz="2400" b="1" smtClean="0">
                <a:solidFill>
                  <a:srgbClr val="FF0000"/>
                </a:solidFill>
              </a:rPr>
              <a:t>Proceso de control de cambios</a:t>
            </a:r>
          </a:p>
          <a:p>
            <a:pPr lvl="1" algn="just"/>
            <a:r>
              <a:rPr lang="es-ES" sz="2400" smtClean="0"/>
              <a:t>El objetivo de este proceso es reducir los </a:t>
            </a:r>
            <a:r>
              <a:rPr lang="es-ES" sz="2400" smtClean="0">
                <a:hlinkClick r:id="rId2"/>
              </a:rPr>
              <a:t>riesgos</a:t>
            </a:r>
            <a:r>
              <a:rPr lang="es-ES" sz="2400" smtClean="0"/>
              <a:t> tanto técnicos, económicos y de tiempo al momento de la realización de los cambios</a:t>
            </a:r>
          </a:p>
          <a:p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714375" y="1143000"/>
            <a:ext cx="8037513" cy="523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57200" indent="-457200" defTabSz="762000" eaLnBrk="0" hangingPunct="0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s-ES_tradnl" b="1"/>
              <a:t>Hacer dos o más veces las cosas</a:t>
            </a:r>
          </a:p>
          <a:p>
            <a:pPr marL="457200" indent="-457200" defTabSz="762000" eaLnBrk="0" hangingPunct="0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s-ES_tradnl" b="1"/>
              <a:t>Utilizar el tiempo en arreglar cosas mal hechas por otros</a:t>
            </a:r>
          </a:p>
          <a:p>
            <a:pPr marL="457200" indent="-457200" defTabSz="762000" eaLnBrk="0" hangingPunct="0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s-ES_tradnl" b="1"/>
              <a:t>Información poco clara que obliga a repetir trabajos</a:t>
            </a:r>
          </a:p>
          <a:p>
            <a:pPr marL="457200" indent="-457200" defTabSz="762000" eaLnBrk="0" hangingPunct="0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s-ES_tradnl" b="1"/>
              <a:t>Productos mal hechos o fuera de la expectativa del cliente</a:t>
            </a:r>
          </a:p>
          <a:p>
            <a:pPr marL="457200" indent="-457200" defTabSz="762000" eaLnBrk="0" hangingPunct="0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s-ES_tradnl" b="1"/>
              <a:t>Largas esperas en el teléfono</a:t>
            </a:r>
          </a:p>
          <a:p>
            <a:pPr marL="457200" indent="-457200" defTabSz="762000" eaLnBrk="0" hangingPunct="0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s-ES_tradnl" b="1"/>
              <a:t>Ordenes poco claras, ambiguas o imprecisas</a:t>
            </a:r>
          </a:p>
          <a:p>
            <a:pPr marL="457200" indent="-457200" defTabSz="762000" eaLnBrk="0" hangingPunct="0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s-ES_tradnl" b="1"/>
              <a:t>Objetivos poco claros (mal planteados o mal transmitidos)</a:t>
            </a:r>
          </a:p>
          <a:p>
            <a:pPr marL="457200" indent="-457200" defTabSz="762000" eaLnBrk="0" hangingPunct="0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s-ES_tradnl" b="1"/>
              <a:t>Poca planificación</a:t>
            </a:r>
          </a:p>
          <a:p>
            <a:pPr marL="457200" indent="-457200" defTabSz="762000" eaLnBrk="0" hangingPunct="0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s-ES_tradnl" b="1"/>
              <a:t>Mala distribución del tiempo</a:t>
            </a:r>
          </a:p>
          <a:p>
            <a:pPr marL="457200" indent="-457200" defTabSz="762000" eaLnBrk="0" hangingPunct="0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s-ES_tradnl" b="1"/>
              <a:t>Falta de comunicación</a:t>
            </a:r>
          </a:p>
          <a:p>
            <a:pPr marL="457200" indent="-457200" defTabSz="762000" eaLnBrk="0" hangingPunct="0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s-ES_tradnl" b="1"/>
              <a:t>No cumplir con lo pactado</a:t>
            </a:r>
          </a:p>
          <a:p>
            <a:pPr marL="457200" indent="-457200" defTabSz="762000" eaLnBrk="0" hangingPunct="0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s-ES_tradnl" b="1"/>
              <a:t>Falta de previsión o de medidas preventivas</a:t>
            </a:r>
          </a:p>
        </p:txBody>
      </p:sp>
      <p:sp>
        <p:nvSpPr>
          <p:cNvPr id="7171" name="AutoShape 3"/>
          <p:cNvSpPr>
            <a:spLocks noChangeArrowheads="1"/>
          </p:cNvSpPr>
          <p:nvPr/>
        </p:nvSpPr>
        <p:spPr bwMode="auto">
          <a:xfrm>
            <a:off x="685800" y="3733800"/>
            <a:ext cx="1676400" cy="1295400"/>
          </a:xfrm>
          <a:prstGeom prst="star4">
            <a:avLst>
              <a:gd name="adj" fmla="val 125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s-ES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1571625" y="642938"/>
            <a:ext cx="6126163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AR" sz="2400" b="1" dirty="0">
                <a:solidFill>
                  <a:srgbClr val="00B0F0"/>
                </a:solidFill>
                <a:latin typeface="+mn-lt"/>
                <a:ea typeface="+mj-ea"/>
                <a:cs typeface="+mj-cs"/>
              </a:rPr>
              <a:t>¿Qué cosas no son calidad?</a:t>
            </a:r>
            <a:endParaRPr lang="es-ES" sz="2400" b="1" dirty="0">
              <a:solidFill>
                <a:srgbClr val="00B0F0"/>
              </a:solidFill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928688"/>
            <a:ext cx="7907337" cy="545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2 Marcador de contenido"/>
          <p:cNvSpPr>
            <a:spLocks noGrp="1"/>
          </p:cNvSpPr>
          <p:nvPr>
            <p:ph idx="1"/>
          </p:nvPr>
        </p:nvSpPr>
        <p:spPr>
          <a:xfrm>
            <a:off x="571500" y="1143000"/>
            <a:ext cx="7924800" cy="3879850"/>
          </a:xfrm>
        </p:spPr>
        <p:txBody>
          <a:bodyPr/>
          <a:lstStyle/>
          <a:p>
            <a:pPr algn="just"/>
            <a:r>
              <a:rPr lang="es-ES" sz="2400" b="1" smtClean="0">
                <a:solidFill>
                  <a:srgbClr val="FF0000"/>
                </a:solidFill>
              </a:rPr>
              <a:t>Proceso de manejo de entregas</a:t>
            </a:r>
          </a:p>
          <a:p>
            <a:pPr lvl="1" algn="just"/>
            <a:r>
              <a:rPr lang="es-ES" sz="2400" smtClean="0"/>
              <a:t>Su objetivo es planear y controlar exitosamente la instalación de Software y Hardware bajo tres ambientes: </a:t>
            </a:r>
            <a:r>
              <a:rPr lang="es-ES" sz="2400" u="sng" smtClean="0">
                <a:solidFill>
                  <a:srgbClr val="00B050"/>
                </a:solidFill>
              </a:rPr>
              <a:t>ambiente</a:t>
            </a:r>
            <a:r>
              <a:rPr lang="es-ES" sz="2400" smtClean="0"/>
              <a:t> de </a:t>
            </a:r>
            <a:r>
              <a:rPr lang="es-ES" sz="2400" u="sng" smtClean="0">
                <a:solidFill>
                  <a:srgbClr val="00B050"/>
                </a:solidFill>
              </a:rPr>
              <a:t>desarrollo</a:t>
            </a:r>
            <a:r>
              <a:rPr lang="es-ES" sz="2400" smtClean="0"/>
              <a:t>, ambiente de pruebas controladas y ambiente real.</a:t>
            </a:r>
          </a:p>
          <a:p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8600" y="1247775"/>
            <a:ext cx="8420100" cy="4895850"/>
          </a:xfrm>
        </p:spPr>
        <p:txBody>
          <a:bodyPr/>
          <a:lstStyle/>
          <a:p>
            <a:pPr algn="just">
              <a:defRPr/>
            </a:pPr>
            <a:r>
              <a:rPr lang="en-US" sz="2000" dirty="0" smtClean="0"/>
              <a:t>Basic Level ,</a:t>
            </a:r>
            <a:r>
              <a:rPr lang="es-ES" sz="2000" dirty="0" smtClean="0"/>
              <a:t> acredita un conocimiento básico de ITIL en gestión de servicios de tecnologías de la información y la comprensión de la terminología propia de ITIL. Está destinado a aquellas personas que deseen conocer las buenas prácticas especificadas en ITIL. </a:t>
            </a:r>
          </a:p>
          <a:p>
            <a:pPr algn="just">
              <a:defRPr/>
            </a:pPr>
            <a:r>
              <a:rPr lang="en-US" sz="2000" dirty="0" smtClean="0"/>
              <a:t>Management and Capability Level </a:t>
            </a:r>
            <a:r>
              <a:rPr lang="es-ES" sz="2000" dirty="0" smtClean="0"/>
              <a:t>, destinado a quienes tienen responsabilidad en el diseño de procesos de administración de departamentos de tecnologías de la información y en la planificación de las actividades asociadas a los procesos. </a:t>
            </a:r>
          </a:p>
          <a:p>
            <a:pPr algn="just">
              <a:defRPr/>
            </a:pPr>
            <a:r>
              <a:rPr lang="es-ES" sz="2000" dirty="0" err="1" smtClean="0"/>
              <a:t>Advanced</a:t>
            </a:r>
            <a:r>
              <a:rPr lang="es-ES" sz="2000" dirty="0" smtClean="0"/>
              <a:t> </a:t>
            </a:r>
            <a:r>
              <a:rPr lang="es-ES" sz="2000" dirty="0" err="1" smtClean="0"/>
              <a:t>Level</a:t>
            </a:r>
            <a:r>
              <a:rPr lang="es-ES" sz="2000" dirty="0" smtClean="0"/>
              <a:t> ,garantiza que quien lo posee dispone de profundos conocimientos en todas las materias relacionadas con la administración de departamentos de tecnologías de la información, y lo habilita para dirigir la implantación de soluciones basadas en ITIL. </a:t>
            </a:r>
          </a:p>
          <a:p>
            <a:pPr lvl="1" algn="just">
              <a:defRPr/>
            </a:pPr>
            <a:r>
              <a:rPr lang="es-MX" sz="2000" dirty="0" smtClean="0">
                <a:ea typeface="+mn-ea"/>
                <a:cs typeface="+mn-cs"/>
              </a:rPr>
              <a:t>No existe certificación ITIL a empresas,</a:t>
            </a:r>
          </a:p>
          <a:p>
            <a:pPr lvl="1" algn="just">
              <a:defRPr/>
            </a:pPr>
            <a:r>
              <a:rPr lang="es-ES" sz="2000" dirty="0" smtClean="0"/>
              <a:t>Organización que haya implementado las guías de ITIL sobre Gestión de los Servicios de TI puede lograr certificarse bajo la ISO/IEC 20000.</a:t>
            </a:r>
          </a:p>
          <a:p>
            <a:pPr lvl="1">
              <a:defRPr/>
            </a:pPr>
            <a:endParaRPr lang="es-ES" sz="1600" dirty="0" smtClean="0">
              <a:ea typeface="+mn-ea"/>
              <a:cs typeface="+mn-cs"/>
            </a:endParaRPr>
          </a:p>
          <a:p>
            <a:pPr>
              <a:defRPr/>
            </a:pPr>
            <a:endParaRPr lang="es-ES" sz="2000" dirty="0"/>
          </a:p>
        </p:txBody>
      </p:sp>
      <p:sp>
        <p:nvSpPr>
          <p:cNvPr id="39939" name="1 Título"/>
          <p:cNvSpPr>
            <a:spLocks noGrp="1"/>
          </p:cNvSpPr>
          <p:nvPr>
            <p:ph type="title"/>
          </p:nvPr>
        </p:nvSpPr>
        <p:spPr>
          <a:xfrm>
            <a:off x="1785938" y="642938"/>
            <a:ext cx="5562600" cy="566737"/>
          </a:xfrm>
        </p:spPr>
        <p:txBody>
          <a:bodyPr/>
          <a:lstStyle/>
          <a:p>
            <a:r>
              <a:rPr lang="es-ES" sz="2800" b="1" smtClean="0">
                <a:solidFill>
                  <a:srgbClr val="0070C0"/>
                </a:solidFill>
              </a:rPr>
              <a:t>Certificación ITIL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mtClean="0"/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63" y="1479550"/>
            <a:ext cx="85248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363" y="1479550"/>
            <a:ext cx="860107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1 Título"/>
          <p:cNvSpPr>
            <a:spLocks noGrp="1"/>
          </p:cNvSpPr>
          <p:nvPr>
            <p:ph type="title"/>
          </p:nvPr>
        </p:nvSpPr>
        <p:spPr>
          <a:xfrm>
            <a:off x="1571625" y="714375"/>
            <a:ext cx="5562600" cy="566738"/>
          </a:xfrm>
        </p:spPr>
        <p:txBody>
          <a:bodyPr/>
          <a:lstStyle/>
          <a:p>
            <a:r>
              <a:rPr lang="es-MX" sz="2400" b="1" smtClean="0">
                <a:solidFill>
                  <a:srgbClr val="0070C0"/>
                </a:solidFill>
              </a:rPr>
              <a:t>ISO/IEC 20000</a:t>
            </a:r>
            <a:endParaRPr lang="es-ES" sz="2400" b="1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63" y="1181100"/>
            <a:ext cx="85248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9300" y="3436938"/>
            <a:ext cx="5595938" cy="290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Título"/>
          <p:cNvSpPr>
            <a:spLocks noGrp="1"/>
          </p:cNvSpPr>
          <p:nvPr>
            <p:ph type="title"/>
          </p:nvPr>
        </p:nvSpPr>
        <p:spPr>
          <a:xfrm>
            <a:off x="1714500" y="785813"/>
            <a:ext cx="5146675" cy="566737"/>
          </a:xfrm>
        </p:spPr>
        <p:txBody>
          <a:bodyPr/>
          <a:lstStyle/>
          <a:p>
            <a:r>
              <a:rPr lang="es-MX" sz="2400" b="1" smtClean="0">
                <a:solidFill>
                  <a:srgbClr val="0070C0"/>
                </a:solidFill>
              </a:rPr>
              <a:t>Resumen</a:t>
            </a:r>
            <a:endParaRPr lang="es-ES" sz="2400" b="1" smtClean="0">
              <a:solidFill>
                <a:srgbClr val="0070C0"/>
              </a:solidFill>
            </a:endParaRPr>
          </a:p>
        </p:txBody>
      </p:sp>
      <p:sp>
        <p:nvSpPr>
          <p:cNvPr id="43011" name="2 Marcador de contenido"/>
          <p:cNvSpPr>
            <a:spLocks noGrp="1"/>
          </p:cNvSpPr>
          <p:nvPr>
            <p:ph idx="1"/>
          </p:nvPr>
        </p:nvSpPr>
        <p:spPr>
          <a:xfrm>
            <a:off x="500063" y="1785938"/>
            <a:ext cx="8115300" cy="3879850"/>
          </a:xfrm>
        </p:spPr>
        <p:txBody>
          <a:bodyPr/>
          <a:lstStyle/>
          <a:p>
            <a:pPr algn="just" eaLnBrk="1" hangingPunct="1"/>
            <a:r>
              <a:rPr lang="es-MX" sz="2000" smtClean="0"/>
              <a:t>EL valor principal de ITIL está en el nivel de detalle de las recomendaciones.</a:t>
            </a:r>
          </a:p>
          <a:p>
            <a:pPr algn="just" eaLnBrk="1" hangingPunct="1"/>
            <a:endParaRPr lang="es-MX" sz="2000" smtClean="0"/>
          </a:p>
          <a:p>
            <a:pPr algn="just" eaLnBrk="1" hangingPunct="1"/>
            <a:r>
              <a:rPr lang="es-MX" sz="2000" smtClean="0"/>
              <a:t>El valor principal de ISO 20000 está en el sistema de gestión de servicios y la auditoria.</a:t>
            </a:r>
          </a:p>
          <a:p>
            <a:pPr algn="just" eaLnBrk="1" hangingPunct="1"/>
            <a:endParaRPr lang="es-MX" sz="2000" smtClean="0"/>
          </a:p>
          <a:p>
            <a:pPr algn="just" eaLnBrk="1" hangingPunct="1"/>
            <a:r>
              <a:rPr lang="es-MX" sz="2000" smtClean="0"/>
              <a:t>Para implementar ISO 20000 es necesario conocer ITIL.</a:t>
            </a:r>
          </a:p>
          <a:p>
            <a:pPr algn="just" eaLnBrk="1" hangingPunct="1"/>
            <a:endParaRPr lang="es-MX" sz="2000" smtClean="0"/>
          </a:p>
          <a:p>
            <a:pPr algn="just" eaLnBrk="1" hangingPunct="1"/>
            <a:r>
              <a:rPr lang="es-MX" sz="2000" smtClean="0"/>
              <a:t>La aplicación de ITIL y la norma ISO 20000 son complementarias.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Título"/>
          <p:cNvSpPr>
            <a:spLocks noGrp="1"/>
          </p:cNvSpPr>
          <p:nvPr>
            <p:ph type="title"/>
          </p:nvPr>
        </p:nvSpPr>
        <p:spPr>
          <a:xfrm>
            <a:off x="2000250" y="642938"/>
            <a:ext cx="5146675" cy="566737"/>
          </a:xfrm>
        </p:spPr>
        <p:txBody>
          <a:bodyPr/>
          <a:lstStyle/>
          <a:p>
            <a:pPr eaLnBrk="1" hangingPunct="1"/>
            <a:r>
              <a:rPr lang="es-MX" sz="2800" b="1" smtClean="0">
                <a:solidFill>
                  <a:srgbClr val="0070C0"/>
                </a:solidFill>
              </a:rPr>
              <a:t>COBIT</a:t>
            </a:r>
            <a:endParaRPr lang="es-ES" sz="2800" b="1" smtClean="0">
              <a:solidFill>
                <a:srgbClr val="0070C0"/>
              </a:solidFill>
            </a:endParaRPr>
          </a:p>
        </p:txBody>
      </p:sp>
      <p:sp>
        <p:nvSpPr>
          <p:cNvPr id="44035" name="2 Marcador de contenido"/>
          <p:cNvSpPr>
            <a:spLocks noGrp="1"/>
          </p:cNvSpPr>
          <p:nvPr>
            <p:ph idx="1"/>
          </p:nvPr>
        </p:nvSpPr>
        <p:spPr>
          <a:xfrm>
            <a:off x="428625" y="1357313"/>
            <a:ext cx="8305800" cy="4356100"/>
          </a:xfrm>
        </p:spPr>
        <p:txBody>
          <a:bodyPr/>
          <a:lstStyle/>
          <a:p>
            <a:pPr algn="just" eaLnBrk="1" hangingPunct="1"/>
            <a:r>
              <a:rPr lang="en-US" sz="2000" smtClean="0"/>
              <a:t>Control Objectives Control Objectives for Information and related Technology.</a:t>
            </a:r>
          </a:p>
          <a:p>
            <a:pPr algn="just" eaLnBrk="1" hangingPunct="1"/>
            <a:endParaRPr lang="en-US" sz="2000" smtClean="0"/>
          </a:p>
          <a:p>
            <a:pPr algn="just" eaLnBrk="1" hangingPunct="1"/>
            <a:r>
              <a:rPr lang="en-US" sz="2000" smtClean="0"/>
              <a:t>Desarrollada por IT Governance Institute e ISACA.</a:t>
            </a:r>
          </a:p>
          <a:p>
            <a:pPr algn="just" eaLnBrk="1" hangingPunct="1"/>
            <a:endParaRPr lang="en-US" sz="2000" smtClean="0"/>
          </a:p>
          <a:p>
            <a:pPr algn="just" eaLnBrk="1" hangingPunct="1"/>
            <a:r>
              <a:rPr lang="en-US" sz="2000" smtClean="0"/>
              <a:t>Modelo de referencia. </a:t>
            </a:r>
          </a:p>
          <a:p>
            <a:pPr algn="just" eaLnBrk="1" hangingPunct="1"/>
            <a:endParaRPr lang="en-US" sz="2000" smtClean="0"/>
          </a:p>
          <a:p>
            <a:pPr algn="just" eaLnBrk="1" hangingPunct="1"/>
            <a:r>
              <a:rPr lang="en-US" sz="2000" smtClean="0"/>
              <a:t>Herramienta diseñada para dar a conocer el IT governance</a:t>
            </a:r>
          </a:p>
          <a:p>
            <a:pPr algn="just" eaLnBrk="1" hangingPunct="1"/>
            <a:endParaRPr lang="en-US" sz="2000" smtClean="0"/>
          </a:p>
          <a:p>
            <a:pPr algn="just" eaLnBrk="1" hangingPunct="1"/>
            <a:r>
              <a:rPr lang="en-US" sz="2000" smtClean="0"/>
              <a:t>Facilita entendimiento y manejo de riesgos y requerimientos para cubrirlos</a:t>
            </a:r>
          </a:p>
          <a:p>
            <a:pPr lvl="1" algn="just" eaLnBrk="1" hangingPunct="1"/>
            <a:r>
              <a:rPr lang="en-US" sz="2000" smtClean="0"/>
              <a:t>COBIT Security Baseline, desarrolla el modélo de referencia para seguridad informática</a:t>
            </a:r>
          </a:p>
          <a:p>
            <a:pPr lvl="2" eaLnBrk="1" hangingPunct="1"/>
            <a:endParaRPr lang="en-US" sz="1800" smtClean="0"/>
          </a:p>
          <a:p>
            <a:pPr eaLnBrk="1" hangingPunct="1"/>
            <a:endParaRPr lang="en-US" sz="1800" smtClean="0"/>
          </a:p>
          <a:p>
            <a:pPr eaLnBrk="1" hangingPunct="1"/>
            <a:endParaRPr lang="en-US" sz="1800" smtClean="0"/>
          </a:p>
          <a:p>
            <a:pPr lvl="1" eaLnBrk="1" hangingPunct="1"/>
            <a:endParaRPr lang="es-ES" sz="180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/>
          <p:cNvSpPr>
            <a:spLocks noGrp="1"/>
          </p:cNvSpPr>
          <p:nvPr>
            <p:ph type="title"/>
          </p:nvPr>
        </p:nvSpPr>
        <p:spPr>
          <a:xfrm>
            <a:off x="533400" y="912813"/>
            <a:ext cx="7810500" cy="566737"/>
          </a:xfrm>
        </p:spPr>
        <p:txBody>
          <a:bodyPr/>
          <a:lstStyle/>
          <a:p>
            <a:pPr eaLnBrk="1" hangingPunct="1"/>
            <a:r>
              <a:rPr lang="es-MX" sz="2800" b="1" smtClean="0">
                <a:solidFill>
                  <a:srgbClr val="0070C0"/>
                </a:solidFill>
              </a:rPr>
              <a:t>COBIT Security Baseline</a:t>
            </a:r>
            <a:endParaRPr lang="es-ES" sz="2800" b="1" smtClean="0">
              <a:solidFill>
                <a:srgbClr val="0070C0"/>
              </a:solidFill>
            </a:endParaRPr>
          </a:p>
        </p:txBody>
      </p:sp>
      <p:sp>
        <p:nvSpPr>
          <p:cNvPr id="23555" name="5 Marcador de contenido"/>
          <p:cNvSpPr>
            <a:spLocks noGrp="1"/>
          </p:cNvSpPr>
          <p:nvPr>
            <p:ph idx="1"/>
          </p:nvPr>
        </p:nvSpPr>
        <p:spPr>
          <a:xfrm>
            <a:off x="533400" y="1778000"/>
            <a:ext cx="7810500" cy="3879850"/>
          </a:xfrm>
        </p:spPr>
        <p:txBody>
          <a:bodyPr/>
          <a:lstStyle/>
          <a:p>
            <a:pPr algn="just"/>
            <a:r>
              <a:rPr lang="es-MX" sz="2400" smtClean="0"/>
              <a:t>Protección de activos valiosos contra perdida, uso inadecuado, divulgación errónea, daño, alteración y no disponibilidad.</a:t>
            </a:r>
          </a:p>
          <a:p>
            <a:pPr algn="just"/>
            <a:endParaRPr lang="es-MX" sz="2400" smtClean="0"/>
          </a:p>
          <a:p>
            <a:pPr algn="just"/>
            <a:r>
              <a:rPr lang="es-MX" sz="2400" smtClean="0"/>
              <a:t>Disponibilidad, Confidencialidad, Integridad, Confianza (Autenticidad y no-repudiación</a:t>
            </a:r>
            <a:r>
              <a:rPr lang="es-MX" sz="2800" smtClean="0"/>
              <a:t>)</a:t>
            </a:r>
            <a:endParaRPr lang="es-ES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2 Marcador de contenido"/>
          <p:cNvSpPr>
            <a:spLocks noGrp="1"/>
          </p:cNvSpPr>
          <p:nvPr>
            <p:ph idx="1"/>
          </p:nvPr>
        </p:nvSpPr>
        <p:spPr>
          <a:xfrm>
            <a:off x="357188" y="2000250"/>
            <a:ext cx="8534400" cy="38798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MX" sz="2000" smtClean="0"/>
              <a:t>1. Identificar información y servicios críticos para la empresa, considerando sus requerimientos de seguridad. Basado en impacto</a:t>
            </a:r>
          </a:p>
          <a:p>
            <a:pPr lvl="1" eaLnBrk="1" hangingPunct="1"/>
            <a:r>
              <a:rPr lang="es-MX" sz="2000" smtClean="0"/>
              <a:t>Análisis de vulnerabilidades.</a:t>
            </a:r>
          </a:p>
          <a:p>
            <a:pPr lvl="1" eaLnBrk="1" hangingPunct="1"/>
            <a:r>
              <a:rPr lang="es-MX" sz="2000" smtClean="0"/>
              <a:t>Análisis de riesgos.</a:t>
            </a:r>
          </a:p>
          <a:p>
            <a:pPr eaLnBrk="1" hangingPunct="1">
              <a:buFont typeface="Wingdings" pitchFamily="2" charset="2"/>
              <a:buNone/>
            </a:pPr>
            <a:endParaRPr lang="es-MX" sz="2000" smtClean="0"/>
          </a:p>
          <a:p>
            <a:pPr eaLnBrk="1" hangingPunct="1">
              <a:buFont typeface="Wingdings" pitchFamily="2" charset="2"/>
              <a:buNone/>
            </a:pPr>
            <a:r>
              <a:rPr lang="es-MX" sz="2000" smtClean="0"/>
              <a:t>2. Definir y comunicar las responsabilidades de Seguridad de TI</a:t>
            </a:r>
          </a:p>
          <a:p>
            <a:pPr lvl="1" eaLnBrk="1" hangingPunct="1"/>
            <a:r>
              <a:rPr lang="es-MX" sz="2000" smtClean="0"/>
              <a:t>Asignar responsabilidades y roles </a:t>
            </a:r>
          </a:p>
          <a:p>
            <a:pPr lvl="1" eaLnBrk="1" hangingPunct="1"/>
            <a:r>
              <a:rPr lang="es-MX" sz="2000" smtClean="0"/>
              <a:t>Publicar responsabilidades</a:t>
            </a:r>
          </a:p>
          <a:p>
            <a:pPr lvl="1" eaLnBrk="1" hangingPunct="1"/>
            <a:r>
              <a:rPr lang="es-MX" sz="2000" smtClean="0"/>
              <a:t>Separación de funciones</a:t>
            </a:r>
          </a:p>
        </p:txBody>
      </p:sp>
      <p:sp>
        <p:nvSpPr>
          <p:cNvPr id="46083" name="1 Título"/>
          <p:cNvSpPr>
            <a:spLocks noGrp="1"/>
          </p:cNvSpPr>
          <p:nvPr>
            <p:ph type="title"/>
          </p:nvPr>
        </p:nvSpPr>
        <p:spPr>
          <a:xfrm>
            <a:off x="500063" y="1214438"/>
            <a:ext cx="7315200" cy="566737"/>
          </a:xfrm>
        </p:spPr>
        <p:txBody>
          <a:bodyPr/>
          <a:lstStyle/>
          <a:p>
            <a:pPr algn="l" eaLnBrk="1" hangingPunct="1"/>
            <a:r>
              <a:rPr lang="es-MX" sz="2800" b="1" smtClean="0">
                <a:solidFill>
                  <a:srgbClr val="0070C0"/>
                </a:solidFill>
              </a:rPr>
              <a:t>COBIT Security Baseline: Ejemplos</a:t>
            </a:r>
            <a:br>
              <a:rPr lang="es-MX" sz="2800" b="1" smtClean="0">
                <a:solidFill>
                  <a:srgbClr val="0070C0"/>
                </a:solidFill>
              </a:rPr>
            </a:br>
            <a:r>
              <a:rPr lang="es-MX" sz="2800" b="1" smtClean="0">
                <a:solidFill>
                  <a:srgbClr val="0070C0"/>
                </a:solidFill>
              </a:rPr>
              <a:t/>
            </a:r>
            <a:br>
              <a:rPr lang="es-MX" sz="2800" b="1" smtClean="0">
                <a:solidFill>
                  <a:srgbClr val="0070C0"/>
                </a:solidFill>
              </a:rPr>
            </a:br>
            <a:endParaRPr lang="es-ES" smtClean="0"/>
          </a:p>
        </p:txBody>
      </p:sp>
      <p:sp>
        <p:nvSpPr>
          <p:cNvPr id="46084" name="4 Rectángulo"/>
          <p:cNvSpPr>
            <a:spLocks noChangeArrowheads="1"/>
          </p:cNvSpPr>
          <p:nvPr/>
        </p:nvSpPr>
        <p:spPr bwMode="auto">
          <a:xfrm>
            <a:off x="357188" y="1500188"/>
            <a:ext cx="4572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b="1">
                <a:solidFill>
                  <a:srgbClr val="FF0000"/>
                </a:solidFill>
              </a:rPr>
              <a:t>Pasos para mejorar la seguridad:</a:t>
            </a:r>
            <a:r>
              <a:rPr lang="es-ES"/>
              <a:t/>
            </a:r>
            <a:br>
              <a:rPr lang="es-ES"/>
            </a:b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76975" y="0"/>
            <a:ext cx="28670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6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" y="1338263"/>
            <a:ext cx="24574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7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" y="1633538"/>
            <a:ext cx="2516188" cy="118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8" name="Picture 1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100" y="3086100"/>
            <a:ext cx="2676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9" name="Picture 1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100" y="3429000"/>
            <a:ext cx="304958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60" name="Picture 1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038600" y="1338263"/>
            <a:ext cx="31146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61" name="Picture 1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038600" y="1633538"/>
            <a:ext cx="3255963" cy="145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62" name="Picture 1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038600" y="3181350"/>
            <a:ext cx="29146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63" name="Picture 1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038600" y="3429000"/>
            <a:ext cx="2379663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64" name="Picture 20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19100" y="5659438"/>
            <a:ext cx="31051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65" name="Picture 2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633538" y="6172200"/>
            <a:ext cx="29241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66" name="Picture 2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195513" y="2200275"/>
            <a:ext cx="31908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25" y="714375"/>
            <a:ext cx="4867275" cy="457200"/>
          </a:xfrm>
        </p:spPr>
        <p:txBody>
          <a:bodyPr anchor="t">
            <a:spAutoFit/>
          </a:bodyPr>
          <a:lstStyle/>
          <a:p>
            <a:pPr algn="r" eaLnBrk="1" hangingPunct="1">
              <a:defRPr/>
            </a:pPr>
            <a:r>
              <a:rPr lang="pt-BR" sz="2400" b="1" kern="1200" dirty="0" smtClean="0">
                <a:solidFill>
                  <a:srgbClr val="00B0F0"/>
                </a:solidFill>
                <a:latin typeface="+mn-lt"/>
              </a:rPr>
              <a:t>¿</a:t>
            </a:r>
            <a:r>
              <a:rPr lang="pt-BR" sz="2400" b="1" kern="1200" dirty="0" err="1" smtClean="0">
                <a:solidFill>
                  <a:srgbClr val="00B0F0"/>
                </a:solidFill>
                <a:latin typeface="+mn-lt"/>
              </a:rPr>
              <a:t>Qué</a:t>
            </a:r>
            <a:r>
              <a:rPr lang="pt-BR" sz="2400" b="1" kern="1200" dirty="0" smtClean="0">
                <a:solidFill>
                  <a:srgbClr val="00B0F0"/>
                </a:solidFill>
                <a:latin typeface="+mn-lt"/>
              </a:rPr>
              <a:t> </a:t>
            </a:r>
            <a:r>
              <a:rPr lang="pt-BR" sz="2400" b="1" kern="1200" dirty="0" err="1" smtClean="0">
                <a:solidFill>
                  <a:srgbClr val="00B0F0"/>
                </a:solidFill>
                <a:latin typeface="+mn-lt"/>
              </a:rPr>
              <a:t>es</a:t>
            </a:r>
            <a:r>
              <a:rPr lang="pt-BR" sz="2400" b="1" kern="1200" dirty="0" smtClean="0">
                <a:solidFill>
                  <a:srgbClr val="00B0F0"/>
                </a:solidFill>
                <a:latin typeface="+mn-lt"/>
              </a:rPr>
              <a:t> </a:t>
            </a:r>
            <a:r>
              <a:rPr lang="pt-BR" sz="2400" b="1" kern="1200" dirty="0" err="1" smtClean="0">
                <a:solidFill>
                  <a:srgbClr val="00B0F0"/>
                </a:solidFill>
                <a:latin typeface="+mn-lt"/>
              </a:rPr>
              <a:t>trabajar</a:t>
            </a:r>
            <a:r>
              <a:rPr lang="pt-BR" sz="2400" b="1" kern="1200" dirty="0" smtClean="0">
                <a:solidFill>
                  <a:srgbClr val="00B0F0"/>
                </a:solidFill>
                <a:latin typeface="+mn-lt"/>
              </a:rPr>
              <a:t> </a:t>
            </a:r>
            <a:r>
              <a:rPr lang="pt-BR" sz="2400" b="1" kern="1200" dirty="0" err="1" smtClean="0">
                <a:solidFill>
                  <a:srgbClr val="00B0F0"/>
                </a:solidFill>
                <a:latin typeface="+mn-lt"/>
              </a:rPr>
              <a:t>con</a:t>
            </a:r>
            <a:r>
              <a:rPr lang="pt-BR" sz="2400" b="1" kern="1200" dirty="0" smtClean="0">
                <a:solidFill>
                  <a:srgbClr val="00B0F0"/>
                </a:solidFill>
                <a:latin typeface="+mn-lt"/>
              </a:rPr>
              <a:t> CALIDAD?</a:t>
            </a:r>
          </a:p>
        </p:txBody>
      </p:sp>
      <p:pic>
        <p:nvPicPr>
          <p:cNvPr id="3075" name="Picture 3" descr="01_lehmann_500x36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5138" y="1484313"/>
            <a:ext cx="2741612" cy="2001837"/>
          </a:xfrm>
          <a:prstGeom prst="rect">
            <a:avLst/>
          </a:prstGeom>
          <a:noFill/>
          <a:ln w="9525">
            <a:solidFill>
              <a:srgbClr val="66FFFF"/>
            </a:solidFill>
            <a:miter lim="800000"/>
            <a:headEnd/>
            <a:tailEnd/>
          </a:ln>
        </p:spPr>
      </p:pic>
      <p:pic>
        <p:nvPicPr>
          <p:cNvPr id="3076" name="Picture 4" descr="10_lehmann_500x36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3425" y="1484313"/>
            <a:ext cx="2735263" cy="1995487"/>
          </a:xfrm>
          <a:prstGeom prst="rect">
            <a:avLst/>
          </a:prstGeom>
          <a:noFill/>
          <a:ln w="9525">
            <a:solidFill>
              <a:srgbClr val="66FFFF"/>
            </a:solidFill>
            <a:miter lim="800000"/>
            <a:headEnd/>
            <a:tailEnd/>
          </a:ln>
        </p:spPr>
      </p:pic>
      <p:pic>
        <p:nvPicPr>
          <p:cNvPr id="3077" name="Picture 5" descr="g_JensLehmannEC_500x36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44863" y="3787775"/>
            <a:ext cx="2733675" cy="2035175"/>
          </a:xfrm>
          <a:prstGeom prst="rect">
            <a:avLst/>
          </a:prstGeom>
          <a:noFill/>
          <a:ln w="9525">
            <a:solidFill>
              <a:srgbClr val="66FFFF"/>
            </a:solidFill>
            <a:miter lim="800000"/>
            <a:headEnd/>
            <a:tailEnd/>
          </a:ln>
        </p:spPr>
      </p:pic>
      <p:pic>
        <p:nvPicPr>
          <p:cNvPr id="3078" name="Picture 6" descr="g_JensLehmannRA_500x36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5138" y="3787775"/>
            <a:ext cx="2808287" cy="2049463"/>
          </a:xfrm>
          <a:prstGeom prst="rect">
            <a:avLst/>
          </a:prstGeom>
          <a:noFill/>
          <a:ln w="9525">
            <a:solidFill>
              <a:srgbClr val="66FFFF"/>
            </a:solidFill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586538" y="1627188"/>
            <a:ext cx="2089150" cy="4189412"/>
            <a:chOff x="3969" y="935"/>
            <a:chExt cx="1316" cy="2639"/>
          </a:xfrm>
        </p:grpSpPr>
        <p:pic>
          <p:nvPicPr>
            <p:cNvPr id="8200" name="Picture 8" descr="11_lehmann_500x36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969" y="935"/>
              <a:ext cx="1316" cy="960"/>
            </a:xfrm>
            <a:prstGeom prst="rect">
              <a:avLst/>
            </a:prstGeom>
            <a:noFill/>
            <a:ln w="9525">
              <a:solidFill>
                <a:srgbClr val="66FFFF"/>
              </a:solidFill>
              <a:miter lim="800000"/>
              <a:headEnd/>
              <a:tailEnd/>
            </a:ln>
          </p:spPr>
        </p:pic>
        <p:pic>
          <p:nvPicPr>
            <p:cNvPr id="8201" name="Picture 9" descr="g_ayala3_412x23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969" y="1888"/>
              <a:ext cx="1315" cy="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2" name="Picture 10" descr="47_argentinag_h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969" y="2614"/>
              <a:ext cx="1315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685800"/>
            <a:ext cx="428625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304925"/>
            <a:ext cx="44291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3363" y="4419600"/>
            <a:ext cx="8910637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/>
          <p:cNvSpPr>
            <a:spLocks noChangeArrowheads="1"/>
          </p:cNvSpPr>
          <p:nvPr/>
        </p:nvSpPr>
        <p:spPr bwMode="auto">
          <a:xfrm>
            <a:off x="642910" y="1793549"/>
            <a:ext cx="8286808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88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Tarea Virtual – 04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88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Presentar Una</a:t>
            </a:r>
            <a:r>
              <a:rPr kumimoji="0" lang="es-PE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Herramienta de prueba y realizar un prueba “relacionado con la tarea nro2”</a:t>
            </a:r>
          </a:p>
          <a:p>
            <a:pPr lvl="0" indent="88900" algn="r" eaLnBrk="0" hangingPunct="0"/>
            <a:endParaRPr lang="es-PE" sz="4000" b="1" dirty="0">
              <a:solidFill>
                <a:srgbClr val="FF0000"/>
              </a:solidFill>
              <a:ea typeface="Times New Roman" pitchFamily="18" charset="0"/>
              <a:cs typeface="Arial" pitchFamily="34" charset="0"/>
            </a:endParaRPr>
          </a:p>
          <a:p>
            <a:pPr lvl="0" indent="88900" algn="r" eaLnBrk="0" hangingPunct="0"/>
            <a:r>
              <a:rPr lang="es-PE" sz="2400" b="1" dirty="0">
                <a:solidFill>
                  <a:srgbClr val="FF0000"/>
                </a:solidFill>
                <a:ea typeface="Times New Roman" pitchFamily="18" charset="0"/>
                <a:cs typeface="Arial" pitchFamily="34" charset="0"/>
              </a:rPr>
              <a:t>Presenta: sábado </a:t>
            </a:r>
            <a:r>
              <a:rPr lang="es-PE" sz="2400" b="1" dirty="0" smtClean="0">
                <a:solidFill>
                  <a:srgbClr val="FF0000"/>
                </a:solidFill>
                <a:ea typeface="Times New Roman" pitchFamily="18" charset="0"/>
                <a:cs typeface="Arial" pitchFamily="34" charset="0"/>
              </a:rPr>
              <a:t>25-03-2017</a:t>
            </a:r>
            <a:endParaRPr lang="es-PE" sz="2400" b="1" dirty="0">
              <a:solidFill>
                <a:srgbClr val="FF0000"/>
              </a:solidFill>
              <a:ea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7938"/>
            <a:ext cx="323850" cy="6858000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>
              <a:latin typeface="Calibri" pitchFamily="34" charset="0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2411413" y="2500313"/>
            <a:ext cx="5616575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2400" u="sng" dirty="0" smtClean="0">
                <a:latin typeface="Calibri" pitchFamily="34" charset="0"/>
              </a:rPr>
              <a:t>Pruebas de Software</a:t>
            </a:r>
            <a:endParaRPr lang="es-ES_tradnl" sz="2400" u="sng" dirty="0">
              <a:latin typeface="Calibri" pitchFamily="34" charset="0"/>
            </a:endParaRPr>
          </a:p>
          <a:p>
            <a:pPr algn="ctr" eaLnBrk="0" hangingPunct="0"/>
            <a:r>
              <a:rPr lang="es-ES_tradnl" sz="2400" u="sng" dirty="0" smtClean="0">
                <a:latin typeface="Calibri" pitchFamily="34" charset="0"/>
              </a:rPr>
              <a:t>2017 </a:t>
            </a:r>
            <a:r>
              <a:rPr lang="es-ES_tradnl" sz="2400" u="sng" dirty="0">
                <a:latin typeface="Calibri" pitchFamily="34" charset="0"/>
              </a:rPr>
              <a:t>- </a:t>
            </a:r>
            <a:r>
              <a:rPr lang="es-ES_tradnl" sz="2400" u="sng" dirty="0" smtClean="0">
                <a:latin typeface="Calibri" pitchFamily="34" charset="0"/>
              </a:rPr>
              <a:t>I</a:t>
            </a:r>
            <a:endParaRPr lang="es-ES_tradnl" sz="2400" u="sng" dirty="0">
              <a:latin typeface="Calibri" pitchFamily="34" charset="0"/>
            </a:endParaRPr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323850" y="620713"/>
            <a:ext cx="8820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pic>
        <p:nvPicPr>
          <p:cNvPr id="1030" name="Picture 5" descr="negrousmp"/>
          <p:cNvPicPr>
            <a:picLocks noChangeAspect="1" noChangeArrowheads="1"/>
          </p:cNvPicPr>
          <p:nvPr/>
        </p:nvPicPr>
        <p:blipFill>
          <a:blip r:embed="rId4">
            <a:lum contrast="6000"/>
            <a:grayscl/>
          </a:blip>
          <a:srcRect/>
          <a:stretch>
            <a:fillRect/>
          </a:stretch>
        </p:blipFill>
        <p:spPr bwMode="auto">
          <a:xfrm>
            <a:off x="323850" y="0"/>
            <a:ext cx="55435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1042988" y="1196975"/>
          <a:ext cx="1393825" cy="239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1" name="Imagen de mapa de bits" r:id="rId5" imgW="4544059" imgH="7800000" progId="PBrush">
                  <p:embed/>
                </p:oleObj>
              </mc:Choice>
              <mc:Fallback>
                <p:oleObj name="Imagen de mapa de bits" r:id="rId5" imgW="4544059" imgH="7800000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196975"/>
                        <a:ext cx="1393825" cy="239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2555875" y="1773238"/>
            <a:ext cx="628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3200">
                <a:solidFill>
                  <a:srgbClr val="800000"/>
                </a:solidFill>
                <a:latin typeface="Times New Roman" pitchFamily="18" charset="0"/>
              </a:rPr>
              <a:t>Facultad de Ingeniería y Arquitectura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1643063" y="3714750"/>
            <a:ext cx="63738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>
                <a:solidFill>
                  <a:srgbClr val="000099"/>
                </a:solidFill>
                <a:latin typeface="Calibri" pitchFamily="34" charset="0"/>
              </a:rPr>
              <a:t>Guía Teórica desarrollada por el profesor del curso: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5357818" y="5000636"/>
            <a:ext cx="3457575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s-ES_tradnl" i="1" dirty="0" smtClean="0">
                <a:solidFill>
                  <a:srgbClr val="000099"/>
                </a:solidFill>
                <a:latin typeface="Calibri" pitchFamily="34" charset="0"/>
              </a:rPr>
              <a:t>MSc. </a:t>
            </a:r>
            <a:r>
              <a:rPr lang="es-ES_tradnl" i="1" dirty="0">
                <a:solidFill>
                  <a:srgbClr val="000099"/>
                </a:solidFill>
                <a:latin typeface="Calibri" pitchFamily="34" charset="0"/>
              </a:rPr>
              <a:t>Héctor Henríquez Taboada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s-ES_tradnl" i="1" dirty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s-ES_tradnl" i="1" dirty="0">
                <a:solidFill>
                  <a:srgbClr val="000099"/>
                </a:solidFill>
                <a:latin typeface="Calibri" pitchFamily="34" charset="0"/>
                <a:hlinkClick r:id="rId7"/>
              </a:rPr>
              <a:t>hhenriquez@usmp.edu.pe</a:t>
            </a:r>
            <a:endParaRPr lang="es-ES_tradnl" i="1" dirty="0">
              <a:solidFill>
                <a:srgbClr val="000099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s-ES_tradnl" i="1" dirty="0">
                <a:solidFill>
                  <a:srgbClr val="000099"/>
                </a:solidFill>
                <a:latin typeface="Calibri" pitchFamily="34" charset="0"/>
                <a:hlinkClick r:id="rId8"/>
              </a:rPr>
              <a:t>hhenriquez18@gmail.com</a:t>
            </a:r>
            <a:endParaRPr lang="es-ES_tradnl" i="1" dirty="0">
              <a:solidFill>
                <a:srgbClr val="000099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s-ES_tradnl" i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034" name="Text Box 5"/>
          <p:cNvSpPr txBox="1">
            <a:spLocks noChangeArrowheads="1"/>
          </p:cNvSpPr>
          <p:nvPr/>
        </p:nvSpPr>
        <p:spPr bwMode="auto">
          <a:xfrm>
            <a:off x="1000125" y="4214818"/>
            <a:ext cx="7772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800" b="1" dirty="0" smtClean="0">
                <a:solidFill>
                  <a:srgbClr val="FF0000"/>
                </a:solidFill>
              </a:rPr>
              <a:t>ISOS: Desarrollo, Servicios, Mantenimiento</a:t>
            </a:r>
            <a:endParaRPr lang="es-PE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857250"/>
            <a:ext cx="6148388" cy="457200"/>
          </a:xfrm>
        </p:spPr>
        <p:txBody>
          <a:bodyPr anchor="t">
            <a:spAutoFit/>
          </a:bodyPr>
          <a:lstStyle/>
          <a:p>
            <a:pPr algn="l" eaLnBrk="1" hangingPunct="1">
              <a:defRPr/>
            </a:pPr>
            <a:r>
              <a:rPr lang="en-GB" sz="2400" b="1" kern="1200" dirty="0" err="1" smtClean="0">
                <a:solidFill>
                  <a:srgbClr val="00B0F0"/>
                </a:solidFill>
                <a:latin typeface="+mn-lt"/>
              </a:rPr>
              <a:t>Evolución</a:t>
            </a:r>
            <a:r>
              <a:rPr lang="en-GB" sz="2400" b="1" kern="1200" dirty="0" smtClean="0">
                <a:solidFill>
                  <a:srgbClr val="00B0F0"/>
                </a:solidFill>
                <a:latin typeface="+mn-lt"/>
              </a:rPr>
              <a:t> de la </a:t>
            </a:r>
            <a:r>
              <a:rPr lang="en-GB" sz="2400" b="1" kern="1200" dirty="0" err="1" smtClean="0">
                <a:solidFill>
                  <a:srgbClr val="00B0F0"/>
                </a:solidFill>
                <a:latin typeface="+mn-lt"/>
              </a:rPr>
              <a:t>Calidad</a:t>
            </a:r>
            <a:endParaRPr lang="en-GB" sz="2400" b="1" kern="1200" dirty="0" smtClean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blackWhite">
          <a:xfrm>
            <a:off x="2482850" y="3854450"/>
            <a:ext cx="1409700" cy="1574800"/>
          </a:xfrm>
          <a:prstGeom prst="rect">
            <a:avLst/>
          </a:prstGeom>
          <a:gradFill rotWithShape="0">
            <a:gsLst>
              <a:gs pos="0">
                <a:srgbClr val="003B3B"/>
              </a:gs>
              <a:gs pos="100000">
                <a:srgbClr val="008080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s-ES_tradnl" sz="1200" b="1" i="1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blackWhite">
          <a:xfrm>
            <a:off x="3892550" y="3181350"/>
            <a:ext cx="1409700" cy="2247900"/>
          </a:xfrm>
          <a:prstGeom prst="rect">
            <a:avLst/>
          </a:prstGeom>
          <a:gradFill rotWithShape="0">
            <a:gsLst>
              <a:gs pos="0">
                <a:srgbClr val="003B3B"/>
              </a:gs>
              <a:gs pos="100000">
                <a:srgbClr val="008080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s-ES_tradnl" sz="1200" b="1" i="1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blackWhite">
          <a:xfrm>
            <a:off x="5314950" y="2533650"/>
            <a:ext cx="1409700" cy="2908300"/>
          </a:xfrm>
          <a:prstGeom prst="rect">
            <a:avLst/>
          </a:prstGeom>
          <a:gradFill rotWithShape="0">
            <a:gsLst>
              <a:gs pos="0">
                <a:srgbClr val="003B3B"/>
              </a:gs>
              <a:gs pos="100000">
                <a:srgbClr val="008080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s-ES_tradnl" sz="1200" b="1" i="1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blackWhite">
          <a:xfrm>
            <a:off x="6737350" y="1911350"/>
            <a:ext cx="1409700" cy="3530600"/>
          </a:xfrm>
          <a:prstGeom prst="rect">
            <a:avLst/>
          </a:prstGeom>
          <a:gradFill rotWithShape="0">
            <a:gsLst>
              <a:gs pos="0">
                <a:srgbClr val="003B3B"/>
              </a:gs>
              <a:gs pos="100000">
                <a:srgbClr val="008080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s-ES_tradnl" sz="1200" b="1" i="1"/>
          </a:p>
        </p:txBody>
      </p:sp>
      <p:grpSp>
        <p:nvGrpSpPr>
          <p:cNvPr id="9223" name="Group 7"/>
          <p:cNvGrpSpPr>
            <a:grpSpLocks/>
          </p:cNvGrpSpPr>
          <p:nvPr/>
        </p:nvGrpSpPr>
        <p:grpSpPr bwMode="auto">
          <a:xfrm>
            <a:off x="2324100" y="2876550"/>
            <a:ext cx="1638300" cy="1876425"/>
            <a:chOff x="1704" y="1968"/>
            <a:chExt cx="1032" cy="1182"/>
          </a:xfrm>
        </p:grpSpPr>
        <p:sp>
          <p:nvSpPr>
            <p:cNvPr id="9245" name="Text Box 8"/>
            <p:cNvSpPr txBox="1">
              <a:spLocks noChangeArrowheads="1"/>
            </p:cNvSpPr>
            <p:nvPr/>
          </p:nvSpPr>
          <p:spPr bwMode="auto">
            <a:xfrm>
              <a:off x="1854" y="2663"/>
              <a:ext cx="841" cy="48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 sz="1400" b="1">
                  <a:solidFill>
                    <a:schemeClr val="bg1"/>
                  </a:solidFill>
                </a:rPr>
                <a:t>Calidad</a:t>
              </a:r>
            </a:p>
            <a:p>
              <a:pPr algn="ctr" eaLnBrk="0" hangingPunct="0">
                <a:spcAft>
                  <a:spcPct val="20000"/>
                </a:spcAft>
              </a:pPr>
              <a:r>
                <a:rPr lang="es-ES_tradnl" sz="1400" b="1">
                  <a:solidFill>
                    <a:schemeClr val="bg1"/>
                  </a:solidFill>
                </a:rPr>
                <a:t>acordada con</a:t>
              </a:r>
            </a:p>
            <a:p>
              <a:pPr algn="ctr" eaLnBrk="0" hangingPunct="0"/>
              <a:r>
                <a:rPr lang="es-ES_tradnl" sz="1400" b="1">
                  <a:solidFill>
                    <a:schemeClr val="bg1"/>
                  </a:solidFill>
                </a:rPr>
                <a:t>el Cliente</a:t>
              </a:r>
            </a:p>
          </p:txBody>
        </p:sp>
        <p:sp>
          <p:nvSpPr>
            <p:cNvPr id="9246" name="Text Box 9"/>
            <p:cNvSpPr txBox="1">
              <a:spLocks noChangeArrowheads="1"/>
            </p:cNvSpPr>
            <p:nvPr/>
          </p:nvSpPr>
          <p:spPr bwMode="auto">
            <a:xfrm>
              <a:off x="1704" y="1968"/>
              <a:ext cx="1032" cy="54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20000"/>
                </a:lnSpc>
              </a:pPr>
              <a:r>
                <a:rPr lang="es-ES_tradnl" sz="1400" b="1"/>
                <a:t>CONFORMIDAD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lang="es-ES_tradnl" sz="1400" b="1"/>
                <a:t>CON 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lang="es-ES_tradnl" sz="1400" b="1"/>
                <a:t>REQUISITOS</a:t>
              </a:r>
            </a:p>
          </p:txBody>
        </p:sp>
      </p:grpSp>
      <p:grpSp>
        <p:nvGrpSpPr>
          <p:cNvPr id="9224" name="Group 10"/>
          <p:cNvGrpSpPr>
            <a:grpSpLocks/>
          </p:cNvGrpSpPr>
          <p:nvPr/>
        </p:nvGrpSpPr>
        <p:grpSpPr bwMode="auto">
          <a:xfrm>
            <a:off x="3771900" y="2190750"/>
            <a:ext cx="1638300" cy="1884363"/>
            <a:chOff x="2616" y="1536"/>
            <a:chExt cx="1032" cy="1187"/>
          </a:xfrm>
        </p:grpSpPr>
        <p:sp>
          <p:nvSpPr>
            <p:cNvPr id="9243" name="Text Box 11"/>
            <p:cNvSpPr txBox="1">
              <a:spLocks noChangeArrowheads="1"/>
            </p:cNvSpPr>
            <p:nvPr/>
          </p:nvSpPr>
          <p:spPr bwMode="auto">
            <a:xfrm>
              <a:off x="2778" y="2263"/>
              <a:ext cx="754" cy="46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 sz="1400" b="1">
                  <a:solidFill>
                    <a:srgbClr val="FFFF00"/>
                  </a:solidFill>
                </a:rPr>
                <a:t>Calidad</a:t>
              </a:r>
            </a:p>
            <a:p>
              <a:pPr algn="ctr" eaLnBrk="0" hangingPunct="0"/>
              <a:r>
                <a:rPr lang="es-ES_tradnl" sz="1400" b="1">
                  <a:solidFill>
                    <a:srgbClr val="FFFF00"/>
                  </a:solidFill>
                </a:rPr>
                <a:t>definida por</a:t>
              </a:r>
            </a:p>
            <a:p>
              <a:pPr algn="ctr" eaLnBrk="0" hangingPunct="0"/>
              <a:r>
                <a:rPr lang="es-ES_tradnl" sz="1400" b="1">
                  <a:solidFill>
                    <a:srgbClr val="FFFF00"/>
                  </a:solidFill>
                </a:rPr>
                <a:t>el Cliente</a:t>
              </a:r>
              <a:endParaRPr lang="es-ES_tradnl" sz="1200">
                <a:solidFill>
                  <a:srgbClr val="FFFF00"/>
                </a:solidFill>
              </a:endParaRPr>
            </a:p>
          </p:txBody>
        </p:sp>
        <p:sp>
          <p:nvSpPr>
            <p:cNvPr id="9244" name="Text Box 12"/>
            <p:cNvSpPr txBox="1">
              <a:spLocks noChangeArrowheads="1"/>
            </p:cNvSpPr>
            <p:nvPr/>
          </p:nvSpPr>
          <p:spPr bwMode="auto">
            <a:xfrm>
              <a:off x="2616" y="1536"/>
              <a:ext cx="1032" cy="54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20000"/>
                </a:lnSpc>
              </a:pPr>
              <a:r>
                <a:rPr lang="es-ES_tradnl" sz="1400" b="1"/>
                <a:t>SATISFACCION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lang="es-ES_tradnl" sz="1400" b="1"/>
                <a:t>DE 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lang="es-ES_tradnl" sz="1400" b="1"/>
                <a:t>NECESIDADES</a:t>
              </a:r>
            </a:p>
          </p:txBody>
        </p:sp>
      </p:grpSp>
      <p:grpSp>
        <p:nvGrpSpPr>
          <p:cNvPr id="9225" name="Group 13"/>
          <p:cNvGrpSpPr>
            <a:grpSpLocks/>
          </p:cNvGrpSpPr>
          <p:nvPr/>
        </p:nvGrpSpPr>
        <p:grpSpPr bwMode="auto">
          <a:xfrm>
            <a:off x="5394325" y="1733550"/>
            <a:ext cx="1325563" cy="2106613"/>
            <a:chOff x="3638" y="1248"/>
            <a:chExt cx="835" cy="1327"/>
          </a:xfrm>
        </p:grpSpPr>
        <p:sp>
          <p:nvSpPr>
            <p:cNvPr id="9241" name="Text Box 14"/>
            <p:cNvSpPr txBox="1">
              <a:spLocks noChangeArrowheads="1"/>
            </p:cNvSpPr>
            <p:nvPr/>
          </p:nvSpPr>
          <p:spPr bwMode="auto">
            <a:xfrm>
              <a:off x="3638" y="1847"/>
              <a:ext cx="835" cy="72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 sz="1400" b="1">
                  <a:solidFill>
                    <a:schemeClr val="bg1"/>
                  </a:solidFill>
                </a:rPr>
                <a:t>Calidad</a:t>
              </a:r>
            </a:p>
            <a:p>
              <a:pPr algn="ctr" eaLnBrk="0" hangingPunct="0"/>
              <a:r>
                <a:rPr lang="es-ES_tradnl" sz="1400" b="1">
                  <a:solidFill>
                    <a:schemeClr val="bg1"/>
                  </a:solidFill>
                </a:rPr>
                <a:t>percibida</a:t>
              </a:r>
            </a:p>
            <a:p>
              <a:pPr algn="ctr" eaLnBrk="0" hangingPunct="0"/>
              <a:r>
                <a:rPr lang="es-ES_tradnl" sz="1400" b="1">
                  <a:solidFill>
                    <a:schemeClr val="bg1"/>
                  </a:solidFill>
                </a:rPr>
                <a:t>en relación</a:t>
              </a:r>
            </a:p>
            <a:p>
              <a:pPr algn="ctr" eaLnBrk="0" hangingPunct="0"/>
              <a:r>
                <a:rPr lang="es-ES_tradnl" sz="1400" b="1">
                  <a:solidFill>
                    <a:schemeClr val="bg1"/>
                  </a:solidFill>
                </a:rPr>
                <a:t>con el precio </a:t>
              </a:r>
            </a:p>
            <a:p>
              <a:pPr algn="ctr" eaLnBrk="0" hangingPunct="0"/>
              <a:r>
                <a:rPr lang="es-ES_tradnl" sz="1400" b="1">
                  <a:solidFill>
                    <a:schemeClr val="bg1"/>
                  </a:solidFill>
                </a:rPr>
                <a:t>pagado</a:t>
              </a:r>
              <a:endParaRPr lang="es-ES_tradnl" sz="1200">
                <a:solidFill>
                  <a:schemeClr val="bg1"/>
                </a:solidFill>
              </a:endParaRPr>
            </a:p>
          </p:txBody>
        </p:sp>
        <p:sp>
          <p:nvSpPr>
            <p:cNvPr id="9242" name="Text Box 15"/>
            <p:cNvSpPr txBox="1">
              <a:spLocks noChangeArrowheads="1"/>
            </p:cNvSpPr>
            <p:nvPr/>
          </p:nvSpPr>
          <p:spPr bwMode="auto">
            <a:xfrm>
              <a:off x="3761" y="1248"/>
              <a:ext cx="588" cy="42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es-ES_tradnl" sz="1600" b="1"/>
                <a:t>VALOR</a:t>
              </a:r>
            </a:p>
            <a:p>
              <a:pPr eaLnBrk="0" hangingPunct="0">
                <a:lnSpc>
                  <a:spcPct val="120000"/>
                </a:lnSpc>
              </a:pPr>
              <a:endParaRPr lang="es-ES_tradnl" sz="1600" b="1"/>
            </a:p>
          </p:txBody>
        </p:sp>
      </p:grpSp>
      <p:grpSp>
        <p:nvGrpSpPr>
          <p:cNvPr id="9226" name="Group 16"/>
          <p:cNvGrpSpPr>
            <a:grpSpLocks/>
          </p:cNvGrpSpPr>
          <p:nvPr/>
        </p:nvGrpSpPr>
        <p:grpSpPr bwMode="auto">
          <a:xfrm>
            <a:off x="6565900" y="1047750"/>
            <a:ext cx="1739900" cy="2344738"/>
            <a:chOff x="4376" y="816"/>
            <a:chExt cx="1096" cy="1477"/>
          </a:xfrm>
        </p:grpSpPr>
        <p:sp>
          <p:nvSpPr>
            <p:cNvPr id="9239" name="Text Box 17"/>
            <p:cNvSpPr txBox="1">
              <a:spLocks noChangeArrowheads="1"/>
            </p:cNvSpPr>
            <p:nvPr/>
          </p:nvSpPr>
          <p:spPr bwMode="auto">
            <a:xfrm>
              <a:off x="4478" y="1431"/>
              <a:ext cx="892" cy="86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 sz="1400" b="1">
                  <a:solidFill>
                    <a:schemeClr val="bg1"/>
                  </a:solidFill>
                </a:rPr>
                <a:t>Valor</a:t>
              </a:r>
            </a:p>
            <a:p>
              <a:pPr algn="ctr" eaLnBrk="0" hangingPunct="0"/>
              <a:r>
                <a:rPr lang="es-ES_tradnl" sz="1400" b="1">
                  <a:solidFill>
                    <a:schemeClr val="bg1"/>
                  </a:solidFill>
                </a:rPr>
                <a:t>percibido</a:t>
              </a:r>
            </a:p>
            <a:p>
              <a:pPr algn="ctr" eaLnBrk="0" hangingPunct="0"/>
              <a:r>
                <a:rPr lang="es-ES_tradnl" sz="1400" b="1">
                  <a:solidFill>
                    <a:schemeClr val="bg1"/>
                  </a:solidFill>
                </a:rPr>
                <a:t>como superior</a:t>
              </a:r>
            </a:p>
            <a:p>
              <a:pPr algn="ctr" eaLnBrk="0" hangingPunct="0"/>
              <a:r>
                <a:rPr lang="es-ES_tradnl" sz="1400" b="1">
                  <a:solidFill>
                    <a:schemeClr val="bg1"/>
                  </a:solidFill>
                </a:rPr>
                <a:t>en relación </a:t>
              </a:r>
            </a:p>
            <a:p>
              <a:pPr algn="ctr" eaLnBrk="0" hangingPunct="0"/>
              <a:r>
                <a:rPr lang="es-ES_tradnl" sz="1400" b="1">
                  <a:solidFill>
                    <a:schemeClr val="bg1"/>
                  </a:solidFill>
                </a:rPr>
                <a:t>con otras</a:t>
              </a:r>
            </a:p>
            <a:p>
              <a:pPr algn="ctr" eaLnBrk="0" hangingPunct="0"/>
              <a:r>
                <a:rPr lang="es-ES_tradnl" sz="1400" b="1">
                  <a:solidFill>
                    <a:schemeClr val="bg1"/>
                  </a:solidFill>
                </a:rPr>
                <a:t>ofertas</a:t>
              </a:r>
              <a:endParaRPr lang="es-ES_tradnl" sz="1200" b="1">
                <a:solidFill>
                  <a:schemeClr val="bg1"/>
                </a:solidFill>
              </a:endParaRPr>
            </a:p>
          </p:txBody>
        </p:sp>
        <p:sp>
          <p:nvSpPr>
            <p:cNvPr id="9240" name="Text Box 18"/>
            <p:cNvSpPr txBox="1">
              <a:spLocks noChangeArrowheads="1"/>
            </p:cNvSpPr>
            <p:nvPr/>
          </p:nvSpPr>
          <p:spPr bwMode="auto">
            <a:xfrm>
              <a:off x="4376" y="816"/>
              <a:ext cx="1096" cy="42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20000"/>
                </a:lnSpc>
              </a:pPr>
              <a:r>
                <a:rPr lang="es-ES_tradnl" sz="1600" b="1"/>
                <a:t>VALOR SUPERIOR</a:t>
              </a:r>
            </a:p>
          </p:txBody>
        </p:sp>
      </p:grpSp>
      <p:sp>
        <p:nvSpPr>
          <p:cNvPr id="9227" name="Rectangle 19"/>
          <p:cNvSpPr>
            <a:spLocks noChangeArrowheads="1"/>
          </p:cNvSpPr>
          <p:nvPr/>
        </p:nvSpPr>
        <p:spPr bwMode="blackWhite">
          <a:xfrm>
            <a:off x="1073150" y="4514850"/>
            <a:ext cx="1409700" cy="914400"/>
          </a:xfrm>
          <a:prstGeom prst="rect">
            <a:avLst/>
          </a:prstGeom>
          <a:gradFill rotWithShape="0">
            <a:gsLst>
              <a:gs pos="0">
                <a:srgbClr val="003B3B"/>
              </a:gs>
              <a:gs pos="100000">
                <a:srgbClr val="008080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s-ES_tradnl" sz="1200" b="1" i="1"/>
          </a:p>
        </p:txBody>
      </p:sp>
      <p:grpSp>
        <p:nvGrpSpPr>
          <p:cNvPr id="9228" name="Group 20"/>
          <p:cNvGrpSpPr>
            <a:grpSpLocks/>
          </p:cNvGrpSpPr>
          <p:nvPr/>
        </p:nvGrpSpPr>
        <p:grpSpPr bwMode="auto">
          <a:xfrm>
            <a:off x="1184275" y="4095750"/>
            <a:ext cx="1247775" cy="1236663"/>
            <a:chOff x="778" y="2736"/>
            <a:chExt cx="786" cy="779"/>
          </a:xfrm>
        </p:grpSpPr>
        <p:sp>
          <p:nvSpPr>
            <p:cNvPr id="9237" name="Text Box 21"/>
            <p:cNvSpPr txBox="1">
              <a:spLocks noChangeArrowheads="1"/>
            </p:cNvSpPr>
            <p:nvPr/>
          </p:nvSpPr>
          <p:spPr bwMode="auto">
            <a:xfrm>
              <a:off x="778" y="3055"/>
              <a:ext cx="786" cy="46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 sz="1400" b="1">
                  <a:solidFill>
                    <a:schemeClr val="bg1"/>
                  </a:solidFill>
                </a:rPr>
                <a:t>Calidad</a:t>
              </a:r>
            </a:p>
            <a:p>
              <a:pPr algn="ctr" eaLnBrk="0" hangingPunct="0"/>
              <a:r>
                <a:rPr lang="es-ES_tradnl" sz="1400" b="1">
                  <a:solidFill>
                    <a:schemeClr val="bg1"/>
                  </a:solidFill>
                </a:rPr>
                <a:t>definida por</a:t>
              </a:r>
            </a:p>
            <a:p>
              <a:pPr algn="ctr" eaLnBrk="0" hangingPunct="0"/>
              <a:r>
                <a:rPr lang="es-ES_tradnl" sz="1400" b="1">
                  <a:solidFill>
                    <a:schemeClr val="bg1"/>
                  </a:solidFill>
                </a:rPr>
                <a:t>el proveedor</a:t>
              </a:r>
              <a:endParaRPr lang="es-ES_tradnl" sz="1200" b="1">
                <a:solidFill>
                  <a:schemeClr val="bg1"/>
                </a:solidFill>
              </a:endParaRPr>
            </a:p>
          </p:txBody>
        </p:sp>
        <p:sp>
          <p:nvSpPr>
            <p:cNvPr id="9238" name="Text Box 22"/>
            <p:cNvSpPr txBox="1">
              <a:spLocks noChangeArrowheads="1"/>
            </p:cNvSpPr>
            <p:nvPr/>
          </p:nvSpPr>
          <p:spPr bwMode="auto">
            <a:xfrm>
              <a:off x="932" y="2736"/>
              <a:ext cx="560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/>
                <a:t>LUJOS</a:t>
              </a:r>
            </a:p>
          </p:txBody>
        </p:sp>
      </p:grpSp>
      <p:sp>
        <p:nvSpPr>
          <p:cNvPr id="9229" name="Text Box 23"/>
          <p:cNvSpPr txBox="1">
            <a:spLocks noChangeArrowheads="1"/>
          </p:cNvSpPr>
          <p:nvPr/>
        </p:nvSpPr>
        <p:spPr bwMode="auto">
          <a:xfrm>
            <a:off x="1390650" y="5480050"/>
            <a:ext cx="863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1600"/>
              <a:t>1960</a:t>
            </a:r>
          </a:p>
        </p:txBody>
      </p:sp>
      <p:sp>
        <p:nvSpPr>
          <p:cNvPr id="9230" name="Text Box 24"/>
          <p:cNvSpPr txBox="1">
            <a:spLocks noChangeArrowheads="1"/>
          </p:cNvSpPr>
          <p:nvPr/>
        </p:nvSpPr>
        <p:spPr bwMode="auto">
          <a:xfrm>
            <a:off x="2851150" y="5480050"/>
            <a:ext cx="863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1600"/>
              <a:t>1980</a:t>
            </a:r>
          </a:p>
        </p:txBody>
      </p:sp>
      <p:sp>
        <p:nvSpPr>
          <p:cNvPr id="9231" name="Text Box 25"/>
          <p:cNvSpPr txBox="1">
            <a:spLocks noChangeArrowheads="1"/>
          </p:cNvSpPr>
          <p:nvPr/>
        </p:nvSpPr>
        <p:spPr bwMode="auto">
          <a:xfrm>
            <a:off x="4248150" y="5480050"/>
            <a:ext cx="863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1600"/>
              <a:t>1990</a:t>
            </a:r>
          </a:p>
        </p:txBody>
      </p:sp>
      <p:sp>
        <p:nvSpPr>
          <p:cNvPr id="9232" name="Text Box 26"/>
          <p:cNvSpPr txBox="1">
            <a:spLocks noChangeArrowheads="1"/>
          </p:cNvSpPr>
          <p:nvPr/>
        </p:nvSpPr>
        <p:spPr bwMode="auto">
          <a:xfrm>
            <a:off x="5410200" y="5480050"/>
            <a:ext cx="272415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1600"/>
              <a:t>      2000                Actual</a:t>
            </a:r>
          </a:p>
        </p:txBody>
      </p:sp>
      <p:sp>
        <p:nvSpPr>
          <p:cNvPr id="9233" name="Line 27"/>
          <p:cNvSpPr>
            <a:spLocks noChangeShapeType="1"/>
          </p:cNvSpPr>
          <p:nvPr/>
        </p:nvSpPr>
        <p:spPr bwMode="auto">
          <a:xfrm>
            <a:off x="6708775" y="5632450"/>
            <a:ext cx="292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9234" name="Group 28"/>
          <p:cNvGrpSpPr>
            <a:grpSpLocks/>
          </p:cNvGrpSpPr>
          <p:nvPr/>
        </p:nvGrpSpPr>
        <p:grpSpPr bwMode="auto">
          <a:xfrm>
            <a:off x="4102100" y="4216400"/>
            <a:ext cx="965200" cy="965200"/>
            <a:chOff x="2824" y="2812"/>
            <a:chExt cx="608" cy="608"/>
          </a:xfrm>
        </p:grpSpPr>
        <p:sp>
          <p:nvSpPr>
            <p:cNvPr id="9235" name="AutoShape 29"/>
            <p:cNvSpPr>
              <a:spLocks noChangeArrowheads="1"/>
            </p:cNvSpPr>
            <p:nvPr/>
          </p:nvSpPr>
          <p:spPr bwMode="auto">
            <a:xfrm>
              <a:off x="2824" y="2812"/>
              <a:ext cx="608" cy="608"/>
            </a:xfrm>
            <a:prstGeom prst="star16">
              <a:avLst>
                <a:gd name="adj" fmla="val 37500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36" name="Text Box 30"/>
            <p:cNvSpPr txBox="1">
              <a:spLocks noChangeArrowheads="1"/>
            </p:cNvSpPr>
            <p:nvPr/>
          </p:nvSpPr>
          <p:spPr bwMode="auto">
            <a:xfrm>
              <a:off x="2864" y="2968"/>
              <a:ext cx="56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s-ES_tradnl" sz="1000" b="1"/>
                <a:t>Nuevo</a:t>
              </a:r>
            </a:p>
            <a:p>
              <a:pPr algn="ctr" eaLnBrk="0" hangingPunct="0"/>
              <a:r>
                <a:rPr lang="es-ES_tradnl" sz="1000" b="1"/>
                <a:t>Paradigma</a:t>
              </a:r>
              <a:endParaRPr lang="es-ES_tradnl" sz="1200" b="1" i="1"/>
            </a:p>
          </p:txBody>
        </p:sp>
      </p:grp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785813"/>
            <a:ext cx="7772400" cy="457200"/>
          </a:xfrm>
        </p:spPr>
        <p:txBody>
          <a:bodyPr anchor="t">
            <a:spAutoFit/>
          </a:bodyPr>
          <a:lstStyle/>
          <a:p>
            <a:pPr eaLnBrk="1" hangingPunct="1">
              <a:defRPr/>
            </a:pPr>
            <a:r>
              <a:rPr lang="en-GB" sz="2400" b="1" kern="1200" dirty="0" smtClean="0">
                <a:solidFill>
                  <a:srgbClr val="00B0F0"/>
                </a:solidFill>
                <a:latin typeface="+mn-lt"/>
              </a:rPr>
              <a:t>El </a:t>
            </a:r>
            <a:r>
              <a:rPr lang="en-GB" sz="2400" b="1" kern="1200" dirty="0" err="1" smtClean="0">
                <a:solidFill>
                  <a:srgbClr val="00B0F0"/>
                </a:solidFill>
                <a:latin typeface="+mn-lt"/>
              </a:rPr>
              <a:t>Enfoque</a:t>
            </a:r>
            <a:r>
              <a:rPr lang="en-GB" sz="2400" b="1" kern="1200" dirty="0" smtClean="0">
                <a:solidFill>
                  <a:srgbClr val="00B0F0"/>
                </a:solidFill>
                <a:latin typeface="+mn-lt"/>
              </a:rPr>
              <a:t> en la </a:t>
            </a:r>
            <a:r>
              <a:rPr lang="en-GB" sz="2400" b="1" kern="1200" dirty="0" err="1" smtClean="0">
                <a:solidFill>
                  <a:srgbClr val="00B0F0"/>
                </a:solidFill>
                <a:latin typeface="+mn-lt"/>
              </a:rPr>
              <a:t>calidad</a:t>
            </a:r>
            <a:endParaRPr lang="en-GB" sz="2400" b="1" kern="1200" dirty="0" smtClean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155700"/>
            <a:ext cx="8604250" cy="4845050"/>
          </a:xfrm>
          <a:noFill/>
        </p:spPr>
        <p:txBody>
          <a:bodyPr/>
          <a:lstStyle/>
          <a:p>
            <a:pPr eaLnBrk="1" hangingPunct="1">
              <a:lnSpc>
                <a:spcPct val="180000"/>
              </a:lnSpc>
              <a:buFontTx/>
              <a:buChar char="–"/>
            </a:pPr>
            <a:r>
              <a:rPr lang="en-GB" sz="1800" b="1" smtClean="0">
                <a:solidFill>
                  <a:srgbClr val="A80000"/>
                </a:solidFill>
              </a:rPr>
              <a:t>Las Organizaciones exitosas son las gestionadas con Calidad</a:t>
            </a:r>
          </a:p>
          <a:p>
            <a:pPr lvl="1" eaLnBrk="1" hangingPunct="1">
              <a:lnSpc>
                <a:spcPct val="180000"/>
              </a:lnSpc>
              <a:buFontTx/>
              <a:buChar char="•"/>
            </a:pPr>
            <a:r>
              <a:rPr lang="en-GB" sz="1800" smtClean="0"/>
              <a:t>en la manera que operan</a:t>
            </a:r>
          </a:p>
          <a:p>
            <a:pPr lvl="1" eaLnBrk="1" hangingPunct="1">
              <a:lnSpc>
                <a:spcPct val="180000"/>
              </a:lnSpc>
              <a:buFontTx/>
              <a:buChar char="•"/>
            </a:pPr>
            <a:r>
              <a:rPr lang="en-GB" sz="1800" smtClean="0"/>
              <a:t>en los estándares de servicio al cliente </a:t>
            </a:r>
          </a:p>
          <a:p>
            <a:pPr lvl="1" eaLnBrk="1" hangingPunct="1">
              <a:lnSpc>
                <a:spcPct val="180000"/>
              </a:lnSpc>
              <a:buFontTx/>
              <a:buChar char="•"/>
            </a:pPr>
            <a:r>
              <a:rPr lang="en-GB" sz="1800" smtClean="0"/>
              <a:t>y en los productos y servicios que entregan.</a:t>
            </a:r>
          </a:p>
          <a:p>
            <a:pPr eaLnBrk="1" hangingPunct="1">
              <a:lnSpc>
                <a:spcPct val="180000"/>
              </a:lnSpc>
              <a:buFontTx/>
              <a:buChar char="–"/>
            </a:pPr>
            <a:r>
              <a:rPr lang="en-GB" sz="1800" b="1" smtClean="0">
                <a:solidFill>
                  <a:srgbClr val="A80000"/>
                </a:solidFill>
              </a:rPr>
              <a:t>El enfoque en la calidad hace a la organización </a:t>
            </a:r>
            <a:r>
              <a:rPr lang="en-GB" sz="1800" b="1" u="sng" smtClean="0">
                <a:solidFill>
                  <a:srgbClr val="A80000"/>
                </a:solidFill>
              </a:rPr>
              <a:t>orientada al cliente</a:t>
            </a:r>
            <a:r>
              <a:rPr lang="en-GB" sz="1800" b="1" smtClean="0">
                <a:solidFill>
                  <a:srgbClr val="A80000"/>
                </a:solidFill>
              </a:rPr>
              <a:t>.</a:t>
            </a:r>
          </a:p>
          <a:p>
            <a:pPr lvl="1" eaLnBrk="1" hangingPunct="1">
              <a:lnSpc>
                <a:spcPct val="180000"/>
              </a:lnSpc>
              <a:buFontTx/>
              <a:buChar char="•"/>
            </a:pPr>
            <a:r>
              <a:rPr lang="en-GB" sz="1800" smtClean="0"/>
              <a:t>Se está mejor preparado para ganar nuevas oportunidades </a:t>
            </a:r>
          </a:p>
          <a:p>
            <a:pPr lvl="1" eaLnBrk="1" hangingPunct="1">
              <a:lnSpc>
                <a:spcPct val="180000"/>
              </a:lnSpc>
              <a:buFontTx/>
              <a:buChar char="•"/>
            </a:pPr>
            <a:r>
              <a:rPr lang="en-GB" sz="1800" smtClean="0"/>
              <a:t>Escenario global cada vez más competitivo. </a:t>
            </a:r>
          </a:p>
          <a:p>
            <a:pPr eaLnBrk="1" hangingPunct="1">
              <a:lnSpc>
                <a:spcPct val="180000"/>
              </a:lnSpc>
              <a:buFontTx/>
              <a:buChar char="–"/>
            </a:pPr>
            <a:r>
              <a:rPr lang="en-GB" sz="1800" b="1" smtClean="0">
                <a:solidFill>
                  <a:srgbClr val="A80000"/>
                </a:solidFill>
              </a:rPr>
              <a:t>La Certificación ISO 9001 ofrece una prueba del compromiso con la calidad.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0" y="642938"/>
            <a:ext cx="6019800" cy="457200"/>
          </a:xfrm>
        </p:spPr>
        <p:txBody>
          <a:bodyPr anchor="t">
            <a:spAutoFit/>
          </a:bodyPr>
          <a:lstStyle/>
          <a:p>
            <a:pPr eaLnBrk="1" hangingPunct="1">
              <a:defRPr/>
            </a:pPr>
            <a:r>
              <a:rPr lang="en-GB" sz="2400" b="1" kern="1200" dirty="0" err="1" smtClean="0">
                <a:solidFill>
                  <a:srgbClr val="00B0F0"/>
                </a:solidFill>
                <a:latin typeface="+mn-lt"/>
              </a:rPr>
              <a:t>Evolución</a:t>
            </a:r>
            <a:r>
              <a:rPr lang="en-GB" sz="2400" b="1" kern="1200" dirty="0" smtClean="0">
                <a:solidFill>
                  <a:srgbClr val="00B0F0"/>
                </a:solidFill>
                <a:latin typeface="+mn-lt"/>
              </a:rPr>
              <a:t> de la </a:t>
            </a:r>
            <a:r>
              <a:rPr lang="en-GB" sz="2400" b="1" kern="1200" dirty="0" err="1" smtClean="0">
                <a:solidFill>
                  <a:srgbClr val="00B0F0"/>
                </a:solidFill>
                <a:latin typeface="+mn-lt"/>
              </a:rPr>
              <a:t>Gestión</a:t>
            </a:r>
            <a:endParaRPr lang="en-GB" sz="2400" b="1" kern="1200" dirty="0" smtClean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730250" y="1158875"/>
            <a:ext cx="7659688" cy="4273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735013" y="2770188"/>
            <a:ext cx="7658100" cy="1612900"/>
            <a:chOff x="463" y="1745"/>
            <a:chExt cx="4824" cy="1016"/>
          </a:xfrm>
        </p:grpSpPr>
        <p:sp>
          <p:nvSpPr>
            <p:cNvPr id="11308" name="Rectangle 5"/>
            <p:cNvSpPr>
              <a:spLocks noChangeArrowheads="1"/>
            </p:cNvSpPr>
            <p:nvPr/>
          </p:nvSpPr>
          <p:spPr bwMode="auto">
            <a:xfrm>
              <a:off x="463" y="1745"/>
              <a:ext cx="4824" cy="1016"/>
            </a:xfrm>
            <a:prstGeom prst="rect">
              <a:avLst/>
            </a:prstGeom>
            <a:solidFill>
              <a:srgbClr val="67D7FF"/>
            </a:solidFill>
            <a:ln w="63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s-ES" sz="2400" b="1" i="1"/>
            </a:p>
          </p:txBody>
        </p:sp>
        <p:grpSp>
          <p:nvGrpSpPr>
            <p:cNvPr id="11309" name="Group 6"/>
            <p:cNvGrpSpPr>
              <a:grpSpLocks/>
            </p:cNvGrpSpPr>
            <p:nvPr/>
          </p:nvGrpSpPr>
          <p:grpSpPr bwMode="auto">
            <a:xfrm>
              <a:off x="3659" y="1823"/>
              <a:ext cx="1560" cy="869"/>
              <a:chOff x="3785" y="1927"/>
              <a:chExt cx="1688" cy="883"/>
            </a:xfrm>
          </p:grpSpPr>
          <p:sp>
            <p:nvSpPr>
              <p:cNvPr id="13319" name="Text Box 7"/>
              <p:cNvSpPr txBox="1">
                <a:spLocks noChangeArrowheads="1"/>
              </p:cNvSpPr>
              <p:nvPr/>
            </p:nvSpPr>
            <p:spPr bwMode="auto">
              <a:xfrm>
                <a:off x="3872" y="1927"/>
                <a:ext cx="1555" cy="48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s-ES_tradnl" b="1">
                    <a:solidFill>
                      <a:srgbClr val="CC3300"/>
                    </a:solidFill>
                  </a:rPr>
                  <a:t>ASEGURAMIENTO </a:t>
                </a:r>
              </a:p>
              <a:p>
                <a:pPr algn="ctr">
                  <a:lnSpc>
                    <a:spcPct val="120000"/>
                  </a:lnSpc>
                  <a:defRPr/>
                </a:pPr>
                <a:r>
                  <a:rPr lang="es-ES_tradnl" b="1">
                    <a:solidFill>
                      <a:srgbClr val="CC3300"/>
                    </a:solidFill>
                  </a:rPr>
                  <a:t>de CALIDAD</a:t>
                </a:r>
                <a:endParaRPr lang="es-ES_tradnl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1311" name="Text Box 8"/>
              <p:cNvSpPr txBox="1">
                <a:spLocks noChangeArrowheads="1"/>
              </p:cNvSpPr>
              <p:nvPr/>
            </p:nvSpPr>
            <p:spPr bwMode="auto">
              <a:xfrm>
                <a:off x="3785" y="2438"/>
                <a:ext cx="1688" cy="37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ES_tradnl" sz="1600" b="1"/>
                  <a:t>Foco en la conformidad</a:t>
                </a:r>
              </a:p>
              <a:p>
                <a:pPr algn="ctr"/>
                <a:r>
                  <a:rPr lang="es-ES_tradnl" sz="1600" b="1"/>
                  <a:t>y en la Prevención</a:t>
                </a:r>
                <a:endParaRPr lang="es-ES_tradnl" sz="1400" b="1"/>
              </a:p>
            </p:txBody>
          </p:sp>
        </p:grpSp>
      </p:grpSp>
      <p:grpSp>
        <p:nvGrpSpPr>
          <p:cNvPr id="11269" name="Group 9"/>
          <p:cNvGrpSpPr>
            <a:grpSpLocks/>
          </p:cNvGrpSpPr>
          <p:nvPr/>
        </p:nvGrpSpPr>
        <p:grpSpPr bwMode="auto">
          <a:xfrm>
            <a:off x="5480050" y="1487488"/>
            <a:ext cx="2984500" cy="1004887"/>
            <a:chOff x="3776" y="1059"/>
            <a:chExt cx="1880" cy="633"/>
          </a:xfrm>
        </p:grpSpPr>
        <p:sp>
          <p:nvSpPr>
            <p:cNvPr id="11306" name="Text Box 10"/>
            <p:cNvSpPr txBox="1">
              <a:spLocks noChangeArrowheads="1"/>
            </p:cNvSpPr>
            <p:nvPr/>
          </p:nvSpPr>
          <p:spPr bwMode="auto">
            <a:xfrm>
              <a:off x="3942" y="1059"/>
              <a:ext cx="1540" cy="2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s-ES_tradnl" b="1">
                  <a:solidFill>
                    <a:srgbClr val="CC3300"/>
                  </a:solidFill>
                </a:rPr>
                <a:t>GESTION INTEGRAL</a:t>
              </a:r>
              <a:endParaRPr lang="es-ES_tradnl" b="1">
                <a:solidFill>
                  <a:schemeClr val="accent2"/>
                </a:solidFill>
              </a:endParaRPr>
            </a:p>
          </p:txBody>
        </p:sp>
        <p:sp>
          <p:nvSpPr>
            <p:cNvPr id="11307" name="Text Box 11"/>
            <p:cNvSpPr txBox="1">
              <a:spLocks noChangeArrowheads="1"/>
            </p:cNvSpPr>
            <p:nvPr/>
          </p:nvSpPr>
          <p:spPr bwMode="auto">
            <a:xfrm>
              <a:off x="3776" y="1326"/>
              <a:ext cx="1880" cy="3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ES_tradnl" sz="1400" b="1"/>
                <a:t> </a:t>
              </a:r>
              <a:r>
                <a:rPr lang="es-ES_tradnl" sz="1600" b="1"/>
                <a:t>Mejora Continua y</a:t>
              </a:r>
            </a:p>
            <a:p>
              <a:pPr algn="ctr">
                <a:spcAft>
                  <a:spcPct val="20000"/>
                </a:spcAft>
              </a:pPr>
              <a:r>
                <a:rPr lang="es-ES_tradnl" sz="1600" b="1"/>
                <a:t> satisfacción de necesidades</a:t>
              </a:r>
            </a:p>
          </p:txBody>
        </p:sp>
      </p:grpSp>
      <p:grpSp>
        <p:nvGrpSpPr>
          <p:cNvPr id="11270" name="Group 12"/>
          <p:cNvGrpSpPr>
            <a:grpSpLocks/>
          </p:cNvGrpSpPr>
          <p:nvPr/>
        </p:nvGrpSpPr>
        <p:grpSpPr bwMode="auto">
          <a:xfrm>
            <a:off x="5510213" y="4487863"/>
            <a:ext cx="2736850" cy="777875"/>
            <a:chOff x="3582" y="2947"/>
            <a:chExt cx="1865" cy="498"/>
          </a:xfrm>
        </p:grpSpPr>
        <p:sp>
          <p:nvSpPr>
            <p:cNvPr id="11304" name="Text Box 13"/>
            <p:cNvSpPr txBox="1">
              <a:spLocks noChangeArrowheads="1"/>
            </p:cNvSpPr>
            <p:nvPr/>
          </p:nvSpPr>
          <p:spPr bwMode="auto">
            <a:xfrm>
              <a:off x="3582" y="2947"/>
              <a:ext cx="1865" cy="27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s-ES_tradnl" b="1">
                  <a:solidFill>
                    <a:srgbClr val="CC3300"/>
                  </a:solidFill>
                </a:rPr>
                <a:t>CONTROL de CALIDAD</a:t>
              </a:r>
              <a:endParaRPr lang="es-ES_tradnl" b="1">
                <a:solidFill>
                  <a:schemeClr val="accent2"/>
                </a:solidFill>
              </a:endParaRPr>
            </a:p>
          </p:txBody>
        </p:sp>
        <p:sp>
          <p:nvSpPr>
            <p:cNvPr id="11305" name="Text Box 14"/>
            <p:cNvSpPr txBox="1">
              <a:spLocks noChangeArrowheads="1"/>
            </p:cNvSpPr>
            <p:nvPr/>
          </p:nvSpPr>
          <p:spPr bwMode="auto">
            <a:xfrm>
              <a:off x="3769" y="3230"/>
              <a:ext cx="1557" cy="21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ES_tradnl" sz="1600" b="1"/>
                <a:t>Foco en la corrección</a:t>
              </a:r>
            </a:p>
          </p:txBody>
        </p:sp>
      </p:grpSp>
      <p:grpSp>
        <p:nvGrpSpPr>
          <p:cNvPr id="11271" name="Group 15"/>
          <p:cNvGrpSpPr>
            <a:grpSpLocks/>
          </p:cNvGrpSpPr>
          <p:nvPr/>
        </p:nvGrpSpPr>
        <p:grpSpPr bwMode="auto">
          <a:xfrm>
            <a:off x="803275" y="4402138"/>
            <a:ext cx="2900363" cy="1438275"/>
            <a:chOff x="830" y="2977"/>
            <a:chExt cx="1827" cy="906"/>
          </a:xfrm>
        </p:grpSpPr>
        <p:sp>
          <p:nvSpPr>
            <p:cNvPr id="11297" name="Line 16"/>
            <p:cNvSpPr>
              <a:spLocks noChangeShapeType="1"/>
            </p:cNvSpPr>
            <p:nvPr/>
          </p:nvSpPr>
          <p:spPr bwMode="auto">
            <a:xfrm flipV="1">
              <a:off x="1632" y="2977"/>
              <a:ext cx="6" cy="67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1298" name="Group 17"/>
            <p:cNvGrpSpPr>
              <a:grpSpLocks/>
            </p:cNvGrpSpPr>
            <p:nvPr/>
          </p:nvGrpSpPr>
          <p:grpSpPr bwMode="auto">
            <a:xfrm>
              <a:off x="830" y="3090"/>
              <a:ext cx="1827" cy="793"/>
              <a:chOff x="374" y="3007"/>
              <a:chExt cx="1976" cy="806"/>
            </a:xfrm>
          </p:grpSpPr>
          <p:sp>
            <p:nvSpPr>
              <p:cNvPr id="11299" name="Text Box 18"/>
              <p:cNvSpPr txBox="1">
                <a:spLocks noChangeArrowheads="1"/>
              </p:cNvSpPr>
              <p:nvPr/>
            </p:nvSpPr>
            <p:spPr bwMode="auto">
              <a:xfrm>
                <a:off x="1356" y="3020"/>
                <a:ext cx="994" cy="3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s-ES_tradnl" sz="1600" b="1">
                    <a:solidFill>
                      <a:schemeClr val="accent2"/>
                    </a:solidFill>
                  </a:rPr>
                  <a:t>Producto por</a:t>
                </a:r>
              </a:p>
              <a:p>
                <a:pPr>
                  <a:lnSpc>
                    <a:spcPct val="105000"/>
                  </a:lnSpc>
                </a:pPr>
                <a:r>
                  <a:rPr lang="es-ES_tradnl" sz="1600" b="1">
                    <a:solidFill>
                      <a:schemeClr val="accent2"/>
                    </a:solidFill>
                  </a:rPr>
                  <a:t> Inspección</a:t>
                </a:r>
                <a:endParaRPr lang="es-ES_tradnl" sz="1600" b="1"/>
              </a:p>
            </p:txBody>
          </p:sp>
          <p:sp>
            <p:nvSpPr>
              <p:cNvPr id="13331" name="Text Box 19"/>
              <p:cNvSpPr txBox="1">
                <a:spLocks noChangeArrowheads="1"/>
              </p:cNvSpPr>
              <p:nvPr/>
            </p:nvSpPr>
            <p:spPr bwMode="auto">
              <a:xfrm>
                <a:off x="374" y="3007"/>
                <a:ext cx="794" cy="41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15000"/>
                  </a:lnSpc>
                  <a:defRPr/>
                </a:pPr>
                <a:r>
                  <a:rPr lang="es-ES_tradnl" sz="1600" b="1">
                    <a:solidFill>
                      <a:schemeClr val="accent2"/>
                    </a:solidFill>
                  </a:rPr>
                  <a:t>Control y</a:t>
                </a:r>
              </a:p>
              <a:p>
                <a:pPr>
                  <a:lnSpc>
                    <a:spcPct val="115000"/>
                  </a:lnSpc>
                  <a:defRPr/>
                </a:pPr>
                <a:r>
                  <a:rPr lang="es-ES_tradnl" sz="1600" b="1">
                    <a:solidFill>
                      <a:schemeClr val="accent2"/>
                    </a:solidFill>
                  </a:rPr>
                  <a:t>reproceso</a:t>
                </a:r>
                <a:endParaRPr lang="es-ES_tradnl" sz="1400" b="1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grpSp>
            <p:nvGrpSpPr>
              <p:cNvPr id="11301" name="Group 20"/>
              <p:cNvGrpSpPr>
                <a:grpSpLocks/>
              </p:cNvGrpSpPr>
              <p:nvPr/>
            </p:nvGrpSpPr>
            <p:grpSpPr bwMode="auto">
              <a:xfrm>
                <a:off x="1334" y="3504"/>
                <a:ext cx="610" cy="309"/>
                <a:chOff x="1334" y="3504"/>
                <a:chExt cx="610" cy="309"/>
              </a:xfrm>
            </p:grpSpPr>
            <p:sp>
              <p:nvSpPr>
                <p:cNvPr id="11302" name="Line 21"/>
                <p:cNvSpPr>
                  <a:spLocks noChangeShapeType="1"/>
                </p:cNvSpPr>
                <p:nvPr/>
              </p:nvSpPr>
              <p:spPr bwMode="auto">
                <a:xfrm>
                  <a:off x="1944" y="3504"/>
                  <a:ext cx="0" cy="18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1130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334" y="3597"/>
                  <a:ext cx="433" cy="21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ES_tradnl" sz="1600" b="1"/>
                    <a:t>1960</a:t>
                  </a:r>
                </a:p>
              </p:txBody>
            </p:sp>
          </p:grpSp>
        </p:grpSp>
      </p:grpSp>
      <p:grpSp>
        <p:nvGrpSpPr>
          <p:cNvPr id="11272" name="Group 49"/>
          <p:cNvGrpSpPr>
            <a:grpSpLocks/>
          </p:cNvGrpSpPr>
          <p:nvPr/>
        </p:nvGrpSpPr>
        <p:grpSpPr bwMode="auto">
          <a:xfrm>
            <a:off x="811213" y="1227138"/>
            <a:ext cx="4794250" cy="1565275"/>
            <a:chOff x="511" y="773"/>
            <a:chExt cx="3020" cy="986"/>
          </a:xfrm>
        </p:grpSpPr>
        <p:sp>
          <p:nvSpPr>
            <p:cNvPr id="13336" name="Text Box 24"/>
            <p:cNvSpPr txBox="1">
              <a:spLocks noChangeArrowheads="1"/>
            </p:cNvSpPr>
            <p:nvPr/>
          </p:nvSpPr>
          <p:spPr bwMode="auto">
            <a:xfrm>
              <a:off x="511" y="773"/>
              <a:ext cx="1939" cy="69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spcAft>
                  <a:spcPct val="40000"/>
                </a:spcAft>
                <a:defRPr/>
              </a:pPr>
              <a:r>
                <a:rPr lang="es-ES_tradnl" sz="2000" b="1">
                  <a:solidFill>
                    <a:schemeClr val="accent2"/>
                  </a:solidFill>
                </a:rPr>
                <a:t>SISTEMA DE GESTION</a:t>
              </a:r>
              <a:endParaRPr lang="es-ES_tradnl" sz="20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spcAft>
                  <a:spcPct val="50000"/>
                </a:spcAft>
                <a:defRPr/>
              </a:pPr>
              <a:r>
                <a:rPr lang="es-ES_tradnl" sz="1600" b="1">
                  <a:solidFill>
                    <a:schemeClr val="accent2"/>
                  </a:solidFill>
                </a:rPr>
                <a:t>ALCANCE INTEGRAL</a:t>
              </a:r>
              <a:r>
                <a:rPr lang="es-ES_tradnl" sz="1600" b="1"/>
                <a:t> </a:t>
              </a:r>
            </a:p>
            <a:p>
              <a:pPr algn="ctr">
                <a:lnSpc>
                  <a:spcPct val="105000"/>
                </a:lnSpc>
                <a:defRPr/>
              </a:pPr>
              <a:r>
                <a:rPr lang="es-ES_tradnl" sz="1400" b="1"/>
                <a:t>Calidad + Medio Ambiente + Salud</a:t>
              </a:r>
            </a:p>
          </p:txBody>
        </p:sp>
        <p:grpSp>
          <p:nvGrpSpPr>
            <p:cNvPr id="11293" name="Group 25"/>
            <p:cNvGrpSpPr>
              <a:grpSpLocks/>
            </p:cNvGrpSpPr>
            <p:nvPr/>
          </p:nvGrpSpPr>
          <p:grpSpPr bwMode="auto">
            <a:xfrm>
              <a:off x="2579" y="891"/>
              <a:ext cx="703" cy="868"/>
              <a:chOff x="2616" y="980"/>
              <a:chExt cx="761" cy="882"/>
            </a:xfrm>
          </p:grpSpPr>
          <p:sp>
            <p:nvSpPr>
              <p:cNvPr id="11295" name="Line 26"/>
              <p:cNvSpPr>
                <a:spLocks noChangeShapeType="1"/>
              </p:cNvSpPr>
              <p:nvPr/>
            </p:nvSpPr>
            <p:spPr bwMode="auto">
              <a:xfrm flipV="1">
                <a:off x="3364" y="980"/>
                <a:ext cx="0" cy="88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1296" name="Line 27"/>
              <p:cNvSpPr>
                <a:spLocks noChangeShapeType="1"/>
              </p:cNvSpPr>
              <p:nvPr/>
            </p:nvSpPr>
            <p:spPr bwMode="auto">
              <a:xfrm>
                <a:off x="2616" y="1860"/>
                <a:ext cx="761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11294" name="Text Box 28"/>
            <p:cNvSpPr txBox="1">
              <a:spLocks noChangeArrowheads="1"/>
            </p:cNvSpPr>
            <p:nvPr/>
          </p:nvSpPr>
          <p:spPr bwMode="auto">
            <a:xfrm>
              <a:off x="2987" y="1209"/>
              <a:ext cx="544" cy="288"/>
            </a:xfrm>
            <a:prstGeom prst="rect">
              <a:avLst/>
            </a:prstGeom>
            <a:solidFill>
              <a:srgbClr val="F8F8F8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s-ES_tradnl" sz="2400" b="1"/>
                <a:t>2000</a:t>
              </a:r>
            </a:p>
          </p:txBody>
        </p:sp>
      </p:grpSp>
      <p:grpSp>
        <p:nvGrpSpPr>
          <p:cNvPr id="11273" name="Group 29"/>
          <p:cNvGrpSpPr>
            <a:grpSpLocks/>
          </p:cNvGrpSpPr>
          <p:nvPr/>
        </p:nvGrpSpPr>
        <p:grpSpPr bwMode="auto">
          <a:xfrm>
            <a:off x="803275" y="3557588"/>
            <a:ext cx="3941763" cy="2266950"/>
            <a:chOff x="830" y="2445"/>
            <a:chExt cx="2483" cy="1428"/>
          </a:xfrm>
        </p:grpSpPr>
        <p:grpSp>
          <p:nvGrpSpPr>
            <p:cNvPr id="11283" name="Group 30"/>
            <p:cNvGrpSpPr>
              <a:grpSpLocks/>
            </p:cNvGrpSpPr>
            <p:nvPr/>
          </p:nvGrpSpPr>
          <p:grpSpPr bwMode="auto">
            <a:xfrm>
              <a:off x="830" y="2445"/>
              <a:ext cx="2483" cy="520"/>
              <a:chOff x="830" y="2445"/>
              <a:chExt cx="2483" cy="520"/>
            </a:xfrm>
          </p:grpSpPr>
          <p:sp>
            <p:nvSpPr>
              <p:cNvPr id="11287" name="Text Box 31"/>
              <p:cNvSpPr txBox="1">
                <a:spLocks noChangeArrowheads="1"/>
              </p:cNvSpPr>
              <p:nvPr/>
            </p:nvSpPr>
            <p:spPr bwMode="auto">
              <a:xfrm>
                <a:off x="2394" y="2512"/>
                <a:ext cx="919" cy="38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s-ES_tradnl" sz="1600" b="1"/>
                  <a:t>Producto por</a:t>
                </a:r>
              </a:p>
              <a:p>
                <a:pPr>
                  <a:lnSpc>
                    <a:spcPct val="105000"/>
                  </a:lnSpc>
                </a:pPr>
                <a:r>
                  <a:rPr lang="es-ES_tradnl" sz="1600" b="1"/>
                  <a:t> </a:t>
                </a:r>
                <a:r>
                  <a:rPr lang="es-ES_tradnl" sz="1600" b="1">
                    <a:solidFill>
                      <a:schemeClr val="accent2"/>
                    </a:solidFill>
                  </a:rPr>
                  <a:t>Proceso</a:t>
                </a:r>
              </a:p>
            </p:txBody>
          </p:sp>
          <p:sp>
            <p:nvSpPr>
              <p:cNvPr id="11288" name="Text Box 32"/>
              <p:cNvSpPr txBox="1">
                <a:spLocks noChangeArrowheads="1"/>
              </p:cNvSpPr>
              <p:nvPr/>
            </p:nvSpPr>
            <p:spPr bwMode="auto">
              <a:xfrm>
                <a:off x="830" y="2572"/>
                <a:ext cx="1417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s-ES_tradnl" sz="1600" b="1"/>
                  <a:t>Dominio de procesos</a:t>
                </a:r>
                <a:endParaRPr lang="es-ES_tradnl" sz="1600" b="1" i="1"/>
              </a:p>
            </p:txBody>
          </p:sp>
          <p:grpSp>
            <p:nvGrpSpPr>
              <p:cNvPr id="11289" name="Group 33"/>
              <p:cNvGrpSpPr>
                <a:grpSpLocks/>
              </p:cNvGrpSpPr>
              <p:nvPr/>
            </p:nvGrpSpPr>
            <p:grpSpPr bwMode="auto">
              <a:xfrm>
                <a:off x="1632" y="2445"/>
                <a:ext cx="660" cy="520"/>
                <a:chOff x="1242" y="2352"/>
                <a:chExt cx="714" cy="528"/>
              </a:xfrm>
            </p:grpSpPr>
            <p:sp>
              <p:nvSpPr>
                <p:cNvPr id="11290" name="Line 34"/>
                <p:cNvSpPr>
                  <a:spLocks noChangeShapeType="1"/>
                </p:cNvSpPr>
                <p:nvPr/>
              </p:nvSpPr>
              <p:spPr bwMode="auto">
                <a:xfrm>
                  <a:off x="1242" y="2880"/>
                  <a:ext cx="714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11291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1939" y="2352"/>
                  <a:ext cx="0" cy="516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 type="none" w="sm" len="sm"/>
                  <a:tailEnd type="arrow" w="med" len="med"/>
                </a:ln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</p:grpSp>
        <p:grpSp>
          <p:nvGrpSpPr>
            <p:cNvPr id="11284" name="Group 36"/>
            <p:cNvGrpSpPr>
              <a:grpSpLocks/>
            </p:cNvGrpSpPr>
            <p:nvPr/>
          </p:nvGrpSpPr>
          <p:grpSpPr bwMode="auto">
            <a:xfrm>
              <a:off x="2383" y="3579"/>
              <a:ext cx="531" cy="294"/>
              <a:chOff x="2054" y="3504"/>
              <a:chExt cx="574" cy="299"/>
            </a:xfrm>
          </p:grpSpPr>
          <p:sp>
            <p:nvSpPr>
              <p:cNvPr id="11285" name="Line 37"/>
              <p:cNvSpPr>
                <a:spLocks noChangeShapeType="1"/>
              </p:cNvSpPr>
              <p:nvPr/>
            </p:nvSpPr>
            <p:spPr bwMode="auto">
              <a:xfrm>
                <a:off x="2628" y="3504"/>
                <a:ext cx="0" cy="1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1286" name="Text Box 38"/>
              <p:cNvSpPr txBox="1">
                <a:spLocks noChangeArrowheads="1"/>
              </p:cNvSpPr>
              <p:nvPr/>
            </p:nvSpPr>
            <p:spPr bwMode="auto">
              <a:xfrm>
                <a:off x="2054" y="3587"/>
                <a:ext cx="432" cy="21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s-ES_tradnl" sz="1600" b="1"/>
                  <a:t>1970</a:t>
                </a:r>
              </a:p>
            </p:txBody>
          </p:sp>
        </p:grpSp>
      </p:grpSp>
      <p:sp>
        <p:nvSpPr>
          <p:cNvPr id="11274" name="Text Box 41"/>
          <p:cNvSpPr txBox="1">
            <a:spLocks noChangeArrowheads="1"/>
          </p:cNvSpPr>
          <p:nvPr/>
        </p:nvSpPr>
        <p:spPr bwMode="auto">
          <a:xfrm>
            <a:off x="4271963" y="2906713"/>
            <a:ext cx="1684337" cy="606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</a:pPr>
            <a:r>
              <a:rPr lang="es-ES_tradnl" sz="1600" b="1"/>
              <a:t>Produccion por</a:t>
            </a:r>
          </a:p>
          <a:p>
            <a:pPr>
              <a:lnSpc>
                <a:spcPct val="105000"/>
              </a:lnSpc>
            </a:pPr>
            <a:r>
              <a:rPr lang="es-ES_tradnl" sz="1600" b="1"/>
              <a:t> </a:t>
            </a:r>
            <a:r>
              <a:rPr lang="es-ES_tradnl" sz="1600" b="1">
                <a:solidFill>
                  <a:schemeClr val="accent2"/>
                </a:solidFill>
              </a:rPr>
              <a:t>Sistema</a:t>
            </a:r>
          </a:p>
        </p:txBody>
      </p:sp>
      <p:sp>
        <p:nvSpPr>
          <p:cNvPr id="11275" name="Text Box 42"/>
          <p:cNvSpPr txBox="1">
            <a:spLocks noChangeArrowheads="1"/>
          </p:cNvSpPr>
          <p:nvPr/>
        </p:nvSpPr>
        <p:spPr bwMode="auto">
          <a:xfrm>
            <a:off x="781050" y="2992438"/>
            <a:ext cx="2449513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s-ES_tradnl" sz="1600" b="1"/>
              <a:t>SISTEMA DE CALIDAD </a:t>
            </a:r>
          </a:p>
          <a:p>
            <a:pPr algn="ctr"/>
            <a:r>
              <a:rPr lang="es-ES_tradnl" sz="1600" b="1"/>
              <a:t>ISO 9000</a:t>
            </a:r>
            <a:endParaRPr lang="es-ES_tradnl" b="1"/>
          </a:p>
        </p:txBody>
      </p:sp>
      <p:grpSp>
        <p:nvGrpSpPr>
          <p:cNvPr id="11276" name="Group 43"/>
          <p:cNvGrpSpPr>
            <a:grpSpLocks/>
          </p:cNvGrpSpPr>
          <p:nvPr/>
        </p:nvGrpSpPr>
        <p:grpSpPr bwMode="auto">
          <a:xfrm>
            <a:off x="3089275" y="2781300"/>
            <a:ext cx="1060450" cy="777875"/>
            <a:chOff x="1932" y="1860"/>
            <a:chExt cx="723" cy="498"/>
          </a:xfrm>
        </p:grpSpPr>
        <p:sp>
          <p:nvSpPr>
            <p:cNvPr id="11281" name="Line 44"/>
            <p:cNvSpPr>
              <a:spLocks noChangeShapeType="1"/>
            </p:cNvSpPr>
            <p:nvPr/>
          </p:nvSpPr>
          <p:spPr bwMode="auto">
            <a:xfrm>
              <a:off x="1932" y="2352"/>
              <a:ext cx="723" cy="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282" name="Line 45"/>
            <p:cNvSpPr>
              <a:spLocks noChangeShapeType="1"/>
            </p:cNvSpPr>
            <p:nvPr/>
          </p:nvSpPr>
          <p:spPr bwMode="auto">
            <a:xfrm flipV="1">
              <a:off x="2628" y="1860"/>
              <a:ext cx="0" cy="49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1277" name="Group 46"/>
          <p:cNvGrpSpPr>
            <a:grpSpLocks/>
          </p:cNvGrpSpPr>
          <p:nvPr/>
        </p:nvGrpSpPr>
        <p:grpSpPr bwMode="auto">
          <a:xfrm>
            <a:off x="4289425" y="5359400"/>
            <a:ext cx="895350" cy="446088"/>
            <a:chOff x="2750" y="3504"/>
            <a:chExt cx="610" cy="286"/>
          </a:xfrm>
        </p:grpSpPr>
        <p:sp>
          <p:nvSpPr>
            <p:cNvPr id="11279" name="Line 47"/>
            <p:cNvSpPr>
              <a:spLocks noChangeShapeType="1"/>
            </p:cNvSpPr>
            <p:nvPr/>
          </p:nvSpPr>
          <p:spPr bwMode="auto">
            <a:xfrm>
              <a:off x="3360" y="3504"/>
              <a:ext cx="0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280" name="Text Box 48"/>
            <p:cNvSpPr txBox="1">
              <a:spLocks noChangeArrowheads="1"/>
            </p:cNvSpPr>
            <p:nvPr/>
          </p:nvSpPr>
          <p:spPr bwMode="auto">
            <a:xfrm>
              <a:off x="2750" y="3574"/>
              <a:ext cx="433" cy="21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s-ES_tradnl" sz="1600" b="1"/>
                <a:t>1990</a:t>
              </a:r>
            </a:p>
          </p:txBody>
        </p:sp>
      </p:grpSp>
      <p:sp>
        <p:nvSpPr>
          <p:cNvPr id="11278" name="Text Box 48"/>
          <p:cNvSpPr txBox="1">
            <a:spLocks noChangeArrowheads="1"/>
          </p:cNvSpPr>
          <p:nvPr/>
        </p:nvSpPr>
        <p:spPr bwMode="auto">
          <a:xfrm>
            <a:off x="6215063" y="5500688"/>
            <a:ext cx="1416050" cy="3381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s-ES_tradnl" sz="1600" b="1"/>
              <a:t>Actualmente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79388" y="1263650"/>
            <a:ext cx="8713787" cy="5118100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lIns="0" rIns="0"/>
          <a:lstStyle/>
          <a:p>
            <a:pPr marL="862013" lvl="1" indent="-190500" eaLnBrk="0" hangingPunct="0">
              <a:spcBef>
                <a:spcPct val="55000"/>
              </a:spcBef>
              <a:buClr>
                <a:srgbClr val="5F5F5F"/>
              </a:buClr>
              <a:buFont typeface="Marlett" pitchFamily="2" charset="2"/>
              <a:buChar char="8"/>
            </a:pPr>
            <a:r>
              <a:rPr lang="es-ES_tradnl" sz="1600" b="1">
                <a:solidFill>
                  <a:srgbClr val="BB0729"/>
                </a:solidFill>
              </a:rPr>
              <a:t>Fundada en 1947 - Ginebra (Suiza)</a:t>
            </a:r>
          </a:p>
          <a:p>
            <a:pPr marL="862013" lvl="1" indent="-190500" eaLnBrk="0" hangingPunct="0">
              <a:spcBef>
                <a:spcPct val="55000"/>
              </a:spcBef>
              <a:buClr>
                <a:srgbClr val="5F5F5F"/>
              </a:buClr>
              <a:buFont typeface="Marlett" pitchFamily="2" charset="2"/>
              <a:buChar char="8"/>
            </a:pPr>
            <a:r>
              <a:rPr lang="es-ES" sz="1600" b="1">
                <a:solidFill>
                  <a:srgbClr val="BB0729"/>
                </a:solidFill>
              </a:rPr>
              <a:t>Integrada por organismos nacionales de normalización de más de 100 países</a:t>
            </a:r>
          </a:p>
          <a:p>
            <a:pPr marL="862013" lvl="1" indent="-190500" eaLnBrk="0" hangingPunct="0">
              <a:spcBef>
                <a:spcPct val="55000"/>
              </a:spcBef>
              <a:buClr>
                <a:srgbClr val="5F5F5F"/>
              </a:buClr>
              <a:buFont typeface="Marlett" pitchFamily="2" charset="2"/>
              <a:buChar char="8"/>
            </a:pPr>
            <a:r>
              <a:rPr lang="es-ES" sz="1600" b="1">
                <a:solidFill>
                  <a:srgbClr val="BB0729"/>
                </a:solidFill>
              </a:rPr>
              <a:t>Misión: búsqueda de criterios comunes para establecer especificaciones a nivel internacional</a:t>
            </a:r>
          </a:p>
          <a:p>
            <a:pPr marL="862013" lvl="1" indent="-190500" eaLnBrk="0" hangingPunct="0">
              <a:spcBef>
                <a:spcPct val="55000"/>
              </a:spcBef>
              <a:buClr>
                <a:srgbClr val="5F5F5F"/>
              </a:buClr>
              <a:buFont typeface="Marlett" pitchFamily="2" charset="2"/>
              <a:buChar char="8"/>
            </a:pPr>
            <a:r>
              <a:rPr lang="es-ES" sz="1600" b="1">
                <a:solidFill>
                  <a:srgbClr val="BB0729"/>
                </a:solidFill>
              </a:rPr>
              <a:t>Trabajo de expertos (TC) – resultados logrados por consenso</a:t>
            </a:r>
          </a:p>
          <a:p>
            <a:pPr marL="862013" lvl="1" indent="-190500" eaLnBrk="0" hangingPunct="0">
              <a:spcBef>
                <a:spcPct val="55000"/>
              </a:spcBef>
              <a:buClr>
                <a:srgbClr val="5F5F5F"/>
              </a:buClr>
              <a:buFont typeface="Marlett" pitchFamily="2" charset="2"/>
              <a:buChar char="8"/>
            </a:pPr>
            <a:r>
              <a:rPr lang="es-ES" sz="1600" b="1">
                <a:solidFill>
                  <a:srgbClr val="BB0729"/>
                </a:solidFill>
              </a:rPr>
              <a:t>Un estándar ISO</a:t>
            </a:r>
          </a:p>
          <a:p>
            <a:pPr marL="1333500" lvl="2" indent="-190500" eaLnBrk="0" hangingPunct="0">
              <a:spcBef>
                <a:spcPct val="55000"/>
              </a:spcBef>
              <a:buClr>
                <a:srgbClr val="BE0000"/>
              </a:buClr>
              <a:buSzPct val="110000"/>
              <a:buFontTx/>
              <a:buChar char="•"/>
            </a:pPr>
            <a:r>
              <a:rPr lang="es-ES" sz="1400" b="1">
                <a:solidFill>
                  <a:srgbClr val="5F5F5F"/>
                </a:solidFill>
              </a:rPr>
              <a:t>Es voluntario (sin autoridad legal)</a:t>
            </a:r>
          </a:p>
          <a:p>
            <a:pPr marL="1333500" lvl="2" indent="-190500" eaLnBrk="0" hangingPunct="0">
              <a:spcBef>
                <a:spcPct val="55000"/>
              </a:spcBef>
              <a:buClr>
                <a:srgbClr val="BE0000"/>
              </a:buClr>
              <a:buSzPct val="110000"/>
              <a:buFontTx/>
              <a:buChar char="•"/>
            </a:pPr>
            <a:r>
              <a:rPr lang="es-ES" sz="1400" b="1">
                <a:solidFill>
                  <a:srgbClr val="5F5F5F"/>
                </a:solidFill>
              </a:rPr>
              <a:t>Propósitos:</a:t>
            </a:r>
          </a:p>
          <a:p>
            <a:pPr marL="1885950" lvl="3" indent="-228600" eaLnBrk="0" hangingPunct="0">
              <a:spcBef>
                <a:spcPct val="55000"/>
              </a:spcBef>
              <a:buClr>
                <a:srgbClr val="BB0729"/>
              </a:buClr>
              <a:buFontTx/>
              <a:buChar char="»"/>
            </a:pPr>
            <a:r>
              <a:rPr lang="es-ES" sz="1200" b="1">
                <a:solidFill>
                  <a:srgbClr val="000000"/>
                </a:solidFill>
              </a:rPr>
              <a:t>Facilitar intercambios</a:t>
            </a:r>
          </a:p>
          <a:p>
            <a:pPr marL="1885950" lvl="3" indent="-228600" eaLnBrk="0" hangingPunct="0">
              <a:spcBef>
                <a:spcPct val="55000"/>
              </a:spcBef>
              <a:buClr>
                <a:srgbClr val="BB0729"/>
              </a:buClr>
              <a:buFontTx/>
              <a:buChar char="»"/>
            </a:pPr>
            <a:r>
              <a:rPr lang="es-ES" sz="1200" b="1">
                <a:solidFill>
                  <a:srgbClr val="000000"/>
                </a:solidFill>
              </a:rPr>
              <a:t>Solucionar una necesidad real (mercado dirigido) </a:t>
            </a:r>
          </a:p>
          <a:p>
            <a:pPr marL="862013" lvl="1" indent="-190500" eaLnBrk="0" hangingPunct="0">
              <a:spcBef>
                <a:spcPct val="55000"/>
              </a:spcBef>
              <a:buClr>
                <a:srgbClr val="5F5F5F"/>
              </a:buClr>
              <a:buFont typeface="Marlett" pitchFamily="2" charset="2"/>
              <a:buChar char="8"/>
            </a:pPr>
            <a:r>
              <a:rPr lang="es-ES" sz="1600" b="1">
                <a:solidFill>
                  <a:srgbClr val="BB0729"/>
                </a:solidFill>
              </a:rPr>
              <a:t>Los requisitos son auditables</a:t>
            </a:r>
          </a:p>
          <a:p>
            <a:pPr marL="862013" lvl="1" indent="-190500" eaLnBrk="0" hangingPunct="0">
              <a:spcBef>
                <a:spcPct val="55000"/>
              </a:spcBef>
              <a:buClr>
                <a:srgbClr val="5F5F5F"/>
              </a:buClr>
              <a:buFont typeface="Marlett" pitchFamily="2" charset="2"/>
              <a:buChar char="8"/>
            </a:pPr>
            <a:r>
              <a:rPr lang="es-ES" sz="1600" b="1">
                <a:solidFill>
                  <a:srgbClr val="BB0729"/>
                </a:solidFill>
              </a:rPr>
              <a:t>Estándares de gestión ISO conocidos:</a:t>
            </a:r>
          </a:p>
          <a:p>
            <a:pPr marL="1333500" lvl="2" indent="-190500" eaLnBrk="0" hangingPunct="0">
              <a:spcBef>
                <a:spcPct val="55000"/>
              </a:spcBef>
              <a:buClr>
                <a:srgbClr val="BE0000"/>
              </a:buClr>
              <a:buSzPct val="110000"/>
              <a:buFontTx/>
              <a:buChar char="•"/>
            </a:pPr>
            <a:r>
              <a:rPr lang="es-ES" sz="1400" b="1">
                <a:solidFill>
                  <a:srgbClr val="5F5F5F"/>
                </a:solidFill>
              </a:rPr>
              <a:t>ISO 9000: gestión de calidad</a:t>
            </a:r>
          </a:p>
          <a:p>
            <a:pPr marL="1333500" lvl="2" indent="-190500" eaLnBrk="0" hangingPunct="0">
              <a:spcBef>
                <a:spcPct val="55000"/>
              </a:spcBef>
              <a:buClr>
                <a:srgbClr val="BE0000"/>
              </a:buClr>
              <a:buSzPct val="110000"/>
              <a:buFontTx/>
              <a:buChar char="•"/>
            </a:pPr>
            <a:r>
              <a:rPr lang="es-ES" sz="1400" b="1">
                <a:solidFill>
                  <a:srgbClr val="5F5F5F"/>
                </a:solidFill>
              </a:rPr>
              <a:t>ISO 14000: gestión ambiental</a:t>
            </a:r>
          </a:p>
          <a:p>
            <a:pPr marL="1333500" lvl="2" indent="-190500" eaLnBrk="0" hangingPunct="0">
              <a:spcBef>
                <a:spcPct val="55000"/>
              </a:spcBef>
              <a:buClr>
                <a:srgbClr val="BE0000"/>
              </a:buClr>
              <a:buSzPct val="110000"/>
              <a:buFontTx/>
              <a:buChar char="•"/>
            </a:pPr>
            <a:r>
              <a:rPr lang="es-ES" sz="1400" b="1">
                <a:solidFill>
                  <a:srgbClr val="5F5F5F"/>
                </a:solidFill>
              </a:rPr>
              <a:t>ISO 22000: Gestión de seguridad alimentaria</a:t>
            </a:r>
            <a:endParaRPr lang="es-ES_tradnl" sz="1400" b="1">
              <a:solidFill>
                <a:srgbClr val="5F5F5F"/>
              </a:solidFill>
            </a:endParaRPr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2786063" y="714375"/>
            <a:ext cx="31305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GB" altLang="fr-FR" sz="2400" b="1" dirty="0">
                <a:solidFill>
                  <a:srgbClr val="00B0F0"/>
                </a:solidFill>
                <a:latin typeface="+mn-lt"/>
                <a:ea typeface="+mj-ea"/>
                <a:cs typeface="+mj-cs"/>
              </a:rPr>
              <a:t>¿QUE ES ISO?</a:t>
            </a:r>
          </a:p>
        </p:txBody>
      </p:sp>
      <p:pic>
        <p:nvPicPr>
          <p:cNvPr id="12292" name="Picture 7" descr="openerLogo_e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04025" y="692150"/>
            <a:ext cx="2016125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428750" y="2428875"/>
            <a:ext cx="632460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4400" b="1" dirty="0">
                <a:solidFill>
                  <a:srgbClr val="0070C0"/>
                </a:solidFill>
                <a:latin typeface="Century Gothic" pitchFamily="34" charset="0"/>
              </a:rPr>
              <a:t>Modelos y Estándares</a:t>
            </a:r>
          </a:p>
          <a:p>
            <a:pPr algn="ctr"/>
            <a:r>
              <a:rPr lang="es-MX" sz="4400" b="1" dirty="0">
                <a:solidFill>
                  <a:srgbClr val="0070C0"/>
                </a:solidFill>
                <a:latin typeface="Century Gothic" pitchFamily="34" charset="0"/>
              </a:rPr>
              <a:t>de Seguridad</a:t>
            </a:r>
            <a:endParaRPr lang="es-ES" sz="4400" b="1" dirty="0">
              <a:solidFill>
                <a:srgbClr val="0070C0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title"/>
          </p:nvPr>
        </p:nvSpPr>
        <p:spPr>
          <a:xfrm>
            <a:off x="2071688" y="928688"/>
            <a:ext cx="5146675" cy="566737"/>
          </a:xfrm>
        </p:spPr>
        <p:txBody>
          <a:bodyPr/>
          <a:lstStyle/>
          <a:p>
            <a:pPr eaLnBrk="1" hangingPunct="1"/>
            <a:r>
              <a:rPr lang="es-ES" sz="3200" b="1" smtClean="0">
                <a:solidFill>
                  <a:srgbClr val="0070C0"/>
                </a:solidFill>
              </a:rPr>
              <a:t>Agenda</a:t>
            </a:r>
          </a:p>
        </p:txBody>
      </p:sp>
      <p:sp>
        <p:nvSpPr>
          <p:cNvPr id="6148" name="3 CuadroTexto"/>
          <p:cNvSpPr txBox="1">
            <a:spLocks noChangeArrowheads="1"/>
          </p:cNvSpPr>
          <p:nvPr/>
        </p:nvSpPr>
        <p:spPr bwMode="auto">
          <a:xfrm>
            <a:off x="571500" y="1857375"/>
            <a:ext cx="7312025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buFontTx/>
              <a:buAutoNum type="alphaUcPeriod"/>
              <a:defRPr/>
            </a:pPr>
            <a:r>
              <a:rPr lang="es-MX" sz="2400" dirty="0">
                <a:latin typeface="Arial" charset="0"/>
              </a:rPr>
              <a:t> Introducción, el día a día </a:t>
            </a:r>
          </a:p>
          <a:p>
            <a:pPr marL="342900" indent="-342900" algn="just">
              <a:buFontTx/>
              <a:buAutoNum type="alphaUcPeriod"/>
              <a:defRPr/>
            </a:pPr>
            <a:r>
              <a:rPr lang="es-MX" sz="2400" dirty="0">
                <a:latin typeface="Arial" charset="0"/>
              </a:rPr>
              <a:t>¿Que pretendemos con la seguridad en TI?</a:t>
            </a:r>
          </a:p>
          <a:p>
            <a:pPr marL="342900" indent="-342900" algn="just">
              <a:buFontTx/>
              <a:buAutoNum type="alphaUcPeriod"/>
              <a:defRPr/>
            </a:pPr>
            <a:r>
              <a:rPr lang="es-MX" sz="2400" dirty="0">
                <a:latin typeface="Arial" charset="0"/>
              </a:rPr>
              <a:t> Estándares internacionales</a:t>
            </a:r>
          </a:p>
          <a:p>
            <a:pPr marL="342900" indent="-342900" algn="just">
              <a:buFontTx/>
              <a:buAutoNum type="alphaUcPeriod"/>
              <a:defRPr/>
            </a:pPr>
            <a:r>
              <a:rPr lang="es-MX" sz="2400" dirty="0">
                <a:latin typeface="Arial" charset="0"/>
              </a:rPr>
              <a:t> Estándares informáticos</a:t>
            </a:r>
          </a:p>
          <a:p>
            <a:pPr marL="457200" indent="-457200" algn="just">
              <a:buFont typeface="+mj-lt"/>
              <a:buAutoNum type="alphaUcPeriod"/>
              <a:defRPr/>
            </a:pPr>
            <a:r>
              <a:rPr lang="es-MX" sz="2400" dirty="0">
                <a:latin typeface="Arial" charset="0"/>
              </a:rPr>
              <a:t>ITIL</a:t>
            </a:r>
          </a:p>
          <a:p>
            <a:pPr marL="342900" indent="-342900" algn="just">
              <a:buFontTx/>
              <a:buAutoNum type="alphaUcPeriod"/>
              <a:defRPr/>
            </a:pPr>
            <a:r>
              <a:rPr lang="es-MX" sz="2400" dirty="0">
                <a:latin typeface="Arial" charset="0"/>
              </a:rPr>
              <a:t> ISO/IEC 20000</a:t>
            </a:r>
          </a:p>
          <a:p>
            <a:pPr marL="342900" indent="-342900" algn="just">
              <a:buFontTx/>
              <a:buAutoNum type="alphaUcPeriod"/>
              <a:defRPr/>
            </a:pPr>
            <a:r>
              <a:rPr lang="es-MX" sz="2400" dirty="0">
                <a:latin typeface="Arial" charset="0"/>
              </a:rPr>
              <a:t> Resumen ITIL ISO/IEC20000</a:t>
            </a:r>
          </a:p>
          <a:p>
            <a:pPr marL="342900" indent="-342900" algn="just">
              <a:buFontTx/>
              <a:buAutoNum type="alphaUcPeriod"/>
              <a:defRPr/>
            </a:pPr>
            <a:r>
              <a:rPr lang="es-MX" sz="2400" dirty="0">
                <a:latin typeface="Arial" charset="0"/>
              </a:rPr>
              <a:t> COBIT</a:t>
            </a:r>
          </a:p>
          <a:p>
            <a:pPr marL="342900" indent="-342900" algn="just">
              <a:buFontTx/>
              <a:buAutoNum type="alphaUcPeriod"/>
              <a:defRPr/>
            </a:pPr>
            <a:r>
              <a:rPr lang="es-MX" sz="2400" dirty="0">
                <a:latin typeface="Arial" charset="0"/>
              </a:rPr>
              <a:t> COBIT Security </a:t>
            </a:r>
            <a:r>
              <a:rPr lang="es-MX" sz="2400" dirty="0" err="1">
                <a:latin typeface="Arial" charset="0"/>
              </a:rPr>
              <a:t>Baseline</a:t>
            </a:r>
            <a:endParaRPr lang="es-MX" sz="2400" dirty="0">
              <a:latin typeface="Arial" charset="0"/>
            </a:endParaRPr>
          </a:p>
          <a:p>
            <a:pPr marL="342900" indent="-342900" algn="just">
              <a:buFontTx/>
              <a:buAutoNum type="alphaUcPeriod"/>
              <a:defRPr/>
            </a:pPr>
            <a:r>
              <a:rPr lang="es-MX" sz="2400" dirty="0">
                <a:latin typeface="Arial" charset="0"/>
              </a:rPr>
              <a:t> ISO 17799</a:t>
            </a:r>
          </a:p>
          <a:p>
            <a:pPr marL="342900" indent="-342900" algn="just">
              <a:buFontTx/>
              <a:buAutoNum type="alphaUcPeriod"/>
              <a:defRPr/>
            </a:pPr>
            <a:r>
              <a:rPr lang="es-MX" sz="2400" dirty="0">
                <a:latin typeface="Arial" charset="0"/>
              </a:rPr>
              <a:t> Resumen</a:t>
            </a:r>
            <a:endParaRPr lang="es-ES" sz="2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8" grpId="0" build="p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1217</Words>
  <Application>Microsoft Office PowerPoint</Application>
  <PresentationFormat>Presentación en pantalla (4:3)</PresentationFormat>
  <Paragraphs>240</Paragraphs>
  <Slides>32</Slides>
  <Notes>4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41" baseType="lpstr">
      <vt:lpstr>Arial</vt:lpstr>
      <vt:lpstr>Calibri</vt:lpstr>
      <vt:lpstr>Century Gothic</vt:lpstr>
      <vt:lpstr>Helvetica</vt:lpstr>
      <vt:lpstr>Marlett</vt:lpstr>
      <vt:lpstr>Times New Roman</vt:lpstr>
      <vt:lpstr>Wingdings</vt:lpstr>
      <vt:lpstr>Diseño predeterminado</vt:lpstr>
      <vt:lpstr>Imagen de mapa de bits</vt:lpstr>
      <vt:lpstr>Presentación de PowerPoint</vt:lpstr>
      <vt:lpstr>Presentación de PowerPoint</vt:lpstr>
      <vt:lpstr>¿Qué es trabajar con CALIDAD?</vt:lpstr>
      <vt:lpstr>Evolución de la Calidad</vt:lpstr>
      <vt:lpstr>El Enfoque en la calidad</vt:lpstr>
      <vt:lpstr>Evolución de la Gestión</vt:lpstr>
      <vt:lpstr>Presentación de PowerPoint</vt:lpstr>
      <vt:lpstr>Presentación de PowerPoint</vt:lpstr>
      <vt:lpstr>Agenda</vt:lpstr>
      <vt:lpstr>Presentación de PowerPoint</vt:lpstr>
      <vt:lpstr>Presentación de PowerPoint</vt:lpstr>
      <vt:lpstr>Estándares informáticos:</vt:lpstr>
      <vt:lpstr>ITIL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Certificación ITIL</vt:lpstr>
      <vt:lpstr>ISO/IEC 20000</vt:lpstr>
      <vt:lpstr>Presentación de PowerPoint</vt:lpstr>
      <vt:lpstr>Resumen</vt:lpstr>
      <vt:lpstr>COBIT</vt:lpstr>
      <vt:lpstr>COBIT Security Baseline</vt:lpstr>
      <vt:lpstr>COBIT Security Baseline: Ejemplos  </vt:lpstr>
      <vt:lpstr>Presentación de PowerPoint</vt:lpstr>
      <vt:lpstr>Presentación de PowerPoint</vt:lpstr>
      <vt:lpstr>Presentación de PowerPoint</vt:lpstr>
      <vt:lpstr>Presentación de PowerPoint</vt:lpstr>
    </vt:vector>
  </TitlesOfParts>
  <Manager>Ing. Hector Henriquez</Manager>
  <Company>FIA-USMP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SemanaNro3_SesiónNro1_ISOS</dc:title>
  <dc:subject>SemanaNro3_SesiónNro1_ISOS</dc:subject>
  <dc:creator>MSc. Hector Henriquez Taboada</dc:creator>
  <cp:lastModifiedBy>Usuario</cp:lastModifiedBy>
  <cp:revision>215</cp:revision>
  <dcterms:created xsi:type="dcterms:W3CDTF">2006-02-17T05:05:27Z</dcterms:created>
  <dcterms:modified xsi:type="dcterms:W3CDTF">2017-03-10T21:11:54Z</dcterms:modified>
</cp:coreProperties>
</file>