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93"/>
  </p:notesMasterIdLst>
  <p:handoutMasterIdLst>
    <p:handoutMasterId r:id="rId94"/>
  </p:handoutMasterIdLst>
  <p:sldIdLst>
    <p:sldId id="384" r:id="rId2"/>
    <p:sldId id="454" r:id="rId3"/>
    <p:sldId id="456" r:id="rId4"/>
    <p:sldId id="457" r:id="rId5"/>
    <p:sldId id="458" r:id="rId6"/>
    <p:sldId id="459" r:id="rId7"/>
    <p:sldId id="460" r:id="rId8"/>
    <p:sldId id="461" r:id="rId9"/>
    <p:sldId id="462" r:id="rId10"/>
    <p:sldId id="463" r:id="rId11"/>
    <p:sldId id="464" r:id="rId12"/>
    <p:sldId id="465" r:id="rId13"/>
    <p:sldId id="466" r:id="rId14"/>
    <p:sldId id="467" r:id="rId15"/>
    <p:sldId id="469" r:id="rId16"/>
    <p:sldId id="470" r:id="rId17"/>
    <p:sldId id="471" r:id="rId18"/>
    <p:sldId id="472" r:id="rId19"/>
    <p:sldId id="473" r:id="rId20"/>
    <p:sldId id="474" r:id="rId21"/>
    <p:sldId id="475" r:id="rId22"/>
    <p:sldId id="476" r:id="rId23"/>
    <p:sldId id="477" r:id="rId24"/>
    <p:sldId id="478" r:id="rId25"/>
    <p:sldId id="479" r:id="rId26"/>
    <p:sldId id="480" r:id="rId27"/>
    <p:sldId id="481" r:id="rId28"/>
    <p:sldId id="482" r:id="rId29"/>
    <p:sldId id="483" r:id="rId30"/>
    <p:sldId id="484" r:id="rId31"/>
    <p:sldId id="485" r:id="rId32"/>
    <p:sldId id="486" r:id="rId33"/>
    <p:sldId id="487" r:id="rId34"/>
    <p:sldId id="488" r:id="rId35"/>
    <p:sldId id="489" r:id="rId36"/>
    <p:sldId id="490" r:id="rId37"/>
    <p:sldId id="491" r:id="rId38"/>
    <p:sldId id="492" r:id="rId39"/>
    <p:sldId id="493" r:id="rId40"/>
    <p:sldId id="494" r:id="rId41"/>
    <p:sldId id="495" r:id="rId42"/>
    <p:sldId id="496" r:id="rId43"/>
    <p:sldId id="497" r:id="rId44"/>
    <p:sldId id="498" r:id="rId45"/>
    <p:sldId id="499" r:id="rId46"/>
    <p:sldId id="500" r:id="rId47"/>
    <p:sldId id="501" r:id="rId48"/>
    <p:sldId id="502" r:id="rId49"/>
    <p:sldId id="503" r:id="rId50"/>
    <p:sldId id="504" r:id="rId51"/>
    <p:sldId id="505" r:id="rId52"/>
    <p:sldId id="506" r:id="rId53"/>
    <p:sldId id="507" r:id="rId54"/>
    <p:sldId id="508" r:id="rId55"/>
    <p:sldId id="509" r:id="rId56"/>
    <p:sldId id="510" r:id="rId57"/>
    <p:sldId id="511" r:id="rId58"/>
    <p:sldId id="512" r:id="rId59"/>
    <p:sldId id="513" r:id="rId60"/>
    <p:sldId id="514" r:id="rId61"/>
    <p:sldId id="515" r:id="rId62"/>
    <p:sldId id="516" r:id="rId63"/>
    <p:sldId id="517" r:id="rId64"/>
    <p:sldId id="518" r:id="rId65"/>
    <p:sldId id="519" r:id="rId66"/>
    <p:sldId id="520" r:id="rId67"/>
    <p:sldId id="521" r:id="rId68"/>
    <p:sldId id="522" r:id="rId69"/>
    <p:sldId id="523" r:id="rId70"/>
    <p:sldId id="524" r:id="rId71"/>
    <p:sldId id="525" r:id="rId72"/>
    <p:sldId id="526" r:id="rId73"/>
    <p:sldId id="527" r:id="rId74"/>
    <p:sldId id="528" r:id="rId75"/>
    <p:sldId id="529" r:id="rId76"/>
    <p:sldId id="530" r:id="rId77"/>
    <p:sldId id="531" r:id="rId78"/>
    <p:sldId id="532" r:id="rId79"/>
    <p:sldId id="533" r:id="rId80"/>
    <p:sldId id="534" r:id="rId81"/>
    <p:sldId id="535" r:id="rId82"/>
    <p:sldId id="536" r:id="rId83"/>
    <p:sldId id="537" r:id="rId84"/>
    <p:sldId id="538" r:id="rId85"/>
    <p:sldId id="539" r:id="rId86"/>
    <p:sldId id="540" r:id="rId87"/>
    <p:sldId id="541" r:id="rId88"/>
    <p:sldId id="542" r:id="rId89"/>
    <p:sldId id="543" r:id="rId90"/>
    <p:sldId id="546" r:id="rId91"/>
    <p:sldId id="544" r:id="rId92"/>
  </p:sldIdLst>
  <p:sldSz cx="9144000" cy="6858000" type="screen4x3"/>
  <p:notesSz cx="6858000" cy="9144000"/>
  <p:defaultTextStyle>
    <a:defPPr>
      <a:defRPr lang="es-P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BB00"/>
    <a:srgbClr val="003366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56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Relationship Id="rId9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0333F05-3E74-459E-8B13-1DE727A50F05}" type="datetimeFigureOut">
              <a:rPr lang="es-ES"/>
              <a:pPr>
                <a:defRPr/>
              </a:pPr>
              <a:t>31/03/2017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A930DA0-E5E8-4170-A981-ECDBB12BBE4E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2855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6BCBB07-3359-4B6D-BC51-A8274735F7DA}" type="datetimeFigureOut">
              <a:rPr lang="es-ES"/>
              <a:pPr>
                <a:defRPr/>
              </a:pPr>
              <a:t>31/03/2017</a:t>
            </a:fld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 dirty="0" smtClean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F701C56-5D3D-4277-BAB2-684100D0BBE4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215846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smtClean="0"/>
          </a:p>
        </p:txBody>
      </p:sp>
      <p:sp>
        <p:nvSpPr>
          <p:cNvPr id="10445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DEDEFE5-691F-4B4E-8857-1BEDBDB5394E}" type="slidenum">
              <a:rPr lang="es-ES" smtClean="0"/>
              <a:pPr/>
              <a:t>1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248565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9D72676-9E05-4012-B420-72CC5CF3CB1D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2771190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803AE49-0156-437B-ABAB-5BDA903BD535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3541129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4C49755-46D8-4F34-97DD-C0CD97F4A1A0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2875714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CA98A08-3F3C-4D7A-9DB2-10BD5B3E19B3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2400268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592533F-EDA7-41E1-83AF-157F095A54B5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2024586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E7B09B2-9942-44C7-A29E-7C2F91EDAFD0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2566278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smtClean="0"/>
          </a:p>
        </p:txBody>
      </p:sp>
      <p:sp>
        <p:nvSpPr>
          <p:cNvPr id="10445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DEDEFE5-691F-4B4E-8857-1BEDBDB5394E}" type="slidenum">
              <a:rPr lang="es-ES" smtClean="0"/>
              <a:pPr/>
              <a:t>91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2979598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2"/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23"/>
          <p:cNvSpPr/>
          <p:nvPr/>
        </p:nvSpPr>
        <p:spPr>
          <a:xfrm flipV="1">
            <a:off x="5410200" y="3897313"/>
            <a:ext cx="37338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24"/>
          <p:cNvSpPr/>
          <p:nvPr/>
        </p:nvSpPr>
        <p:spPr>
          <a:xfrm flipV="1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25"/>
          <p:cNvSpPr/>
          <p:nvPr/>
        </p:nvSpPr>
        <p:spPr>
          <a:xfrm flipV="1">
            <a:off x="5410200" y="4164013"/>
            <a:ext cx="1965325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ectangle 26"/>
          <p:cNvSpPr/>
          <p:nvPr/>
        </p:nvSpPr>
        <p:spPr>
          <a:xfrm flipV="1">
            <a:off x="5410200" y="4198938"/>
            <a:ext cx="1965325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11" name="Rounded Rectangle 29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12" name="Rounded Rectangle 30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6"/>
          <p:cNvSpPr/>
          <p:nvPr/>
        </p:nvSpPr>
        <p:spPr>
          <a:xfrm>
            <a:off x="0" y="3649663"/>
            <a:ext cx="9144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Rectangle 9"/>
          <p:cNvSpPr/>
          <p:nvPr/>
        </p:nvSpPr>
        <p:spPr>
          <a:xfrm>
            <a:off x="0" y="3675063"/>
            <a:ext cx="9144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Rectangle 10"/>
          <p:cNvSpPr/>
          <p:nvPr/>
        </p:nvSpPr>
        <p:spPr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Rectangle 18"/>
          <p:cNvSpPr/>
          <p:nvPr/>
        </p:nvSpPr>
        <p:spPr>
          <a:xfrm>
            <a:off x="0" y="0"/>
            <a:ext cx="9144000" cy="37020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000240"/>
            <a:ext cx="8458200" cy="1470025"/>
          </a:xfrm>
        </p:spPr>
        <p:txBody>
          <a:bodyPr anchor="b"/>
          <a:lstStyle>
            <a:lvl1pPr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62206" y="4319606"/>
            <a:ext cx="4953000" cy="1752600"/>
          </a:xfrm>
        </p:spPr>
        <p:txBody>
          <a:bodyPr/>
          <a:lstStyle>
            <a:lvl1pPr marL="64008" indent="0" algn="ctr">
              <a:buNone/>
              <a:defRPr sz="24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7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1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8A9A195E-3070-48B4-AD57-D853DE9ACE21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6C3480-97B3-4CA8-85B5-0265388294B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" y="-24"/>
            <a:ext cx="8715436" cy="85725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357158" y="1285860"/>
            <a:ext cx="8515350" cy="507207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E26DE2-8C88-4152-A25A-042F815184B9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21"/>
          <p:cNvSpPr>
            <a:spLocks noGrp="1"/>
          </p:cNvSpPr>
          <p:nvPr>
            <p:ph type="title"/>
          </p:nvPr>
        </p:nvSpPr>
        <p:spPr bwMode="auto">
          <a:xfrm>
            <a:off x="-32" y="-24"/>
            <a:ext cx="8229600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s-ES" smtClean="0"/>
              <a:t>Haga clic para modificar el estilo de título del patrón</a:t>
            </a:r>
            <a:endParaRPr lang="en-US" dirty="0" smtClean="0"/>
          </a:p>
        </p:txBody>
      </p:sp>
      <p:sp>
        <p:nvSpPr>
          <p:cNvPr id="3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661B8A-A43C-4415-810A-1F4975FD2684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28736"/>
            <a:ext cx="4038600" cy="488315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28736"/>
            <a:ext cx="4038600" cy="488315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CC22A1-C5EA-41B9-ADE0-815CCB2C6376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21"/>
          <p:cNvSpPr txBox="1">
            <a:spLocks/>
          </p:cNvSpPr>
          <p:nvPr userDrawn="1"/>
        </p:nvSpPr>
        <p:spPr bwMode="auto">
          <a:xfrm>
            <a:off x="0" y="0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24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Ingresar Titulo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357298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1357298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1820846"/>
            <a:ext cx="4041648" cy="453711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1820846"/>
            <a:ext cx="4041775" cy="453711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719B5F-E093-45D2-8A99-B2629AA97D33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21"/>
          <p:cNvSpPr txBox="1">
            <a:spLocks/>
          </p:cNvSpPr>
          <p:nvPr userDrawn="1"/>
        </p:nvSpPr>
        <p:spPr bwMode="auto">
          <a:xfrm>
            <a:off x="0" y="0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24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Ingresar Titulo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0694" y="1214422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00694" y="2143116"/>
            <a:ext cx="3383280" cy="4189092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84028" y="1500174"/>
            <a:ext cx="5102352" cy="485778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AD6717-30F1-43C6-B2CE-57DAD1285CF4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357298"/>
            <a:ext cx="586803" cy="4895951"/>
          </a:xfrm>
        </p:spPr>
        <p:txBody>
          <a:bodyPr vert="vert270" lIns="45720" tIns="0" rIns="45720" anchor="t"/>
          <a:lstStyle>
            <a:lvl1pPr algn="ctr">
              <a:buNone/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357298"/>
            <a:ext cx="4572000" cy="4857752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1357298"/>
            <a:ext cx="2590800" cy="4895951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5C84F-E9F4-4BC1-B613-2FE458526DAF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905DC6-8457-4EB6-B8A6-D19A1A04B72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0BDFFB-8267-4A73-A147-0D7DCC2D221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9"/>
          <p:cNvSpPr/>
          <p:nvPr/>
        </p:nvSpPr>
        <p:spPr>
          <a:xfrm>
            <a:off x="0" y="6357938"/>
            <a:ext cx="9144000" cy="500062"/>
          </a:xfrm>
          <a:prstGeom prst="rect">
            <a:avLst/>
          </a:prstGeom>
          <a:solidFill>
            <a:schemeClr val="tx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7" name="46 Rectángulo"/>
          <p:cNvSpPr/>
          <p:nvPr/>
        </p:nvSpPr>
        <p:spPr>
          <a:xfrm>
            <a:off x="0" y="1071563"/>
            <a:ext cx="5418138" cy="36512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dirty="0"/>
          </a:p>
        </p:txBody>
      </p:sp>
      <p:sp>
        <p:nvSpPr>
          <p:cNvPr id="28" name="Rectangle 27"/>
          <p:cNvSpPr/>
          <p:nvPr/>
        </p:nvSpPr>
        <p:spPr>
          <a:xfrm>
            <a:off x="0" y="955675"/>
            <a:ext cx="9144000" cy="84138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8636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0" y="857250"/>
            <a:ext cx="9144000" cy="107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 flipV="1">
            <a:off x="5410200" y="949325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 flipV="1">
            <a:off x="5410200" y="1028700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938" y="11779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9085263" y="-1588"/>
            <a:ext cx="57150" cy="1260476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3988" y="-1588"/>
            <a:ext cx="28575" cy="1260476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4938" y="-1588"/>
            <a:ext cx="9525" cy="1260476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8975725" y="-1588"/>
            <a:ext cx="26988" cy="1260476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8915400" y="0"/>
            <a:ext cx="55563" cy="1260475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8874125" y="0"/>
            <a:ext cx="7938" cy="1260475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520" name="Title Placeholder 2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885825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Ingresar Título</a:t>
            </a:r>
          </a:p>
        </p:txBody>
      </p:sp>
      <p:sp>
        <p:nvSpPr>
          <p:cNvPr id="21521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42900" y="1285875"/>
            <a:ext cx="8515350" cy="507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Ingresar contenido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025" y="1085850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501063" y="6562725"/>
            <a:ext cx="612775" cy="223838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fld id="{6E6AF97A-2FB2-44A4-935E-3FF2DD172497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3338" y="6429375"/>
            <a:ext cx="77533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s-PE"/>
              <a:t>Agregar subtitulo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9" r:id="rId1"/>
    <p:sldLayoutId id="2147484170" r:id="rId2"/>
    <p:sldLayoutId id="2147484171" r:id="rId3"/>
    <p:sldLayoutId id="2147484172" r:id="rId4"/>
    <p:sldLayoutId id="2147484173" r:id="rId5"/>
    <p:sldLayoutId id="2147484174" r:id="rId6"/>
    <p:sldLayoutId id="2147484175" r:id="rId7"/>
    <p:sldLayoutId id="2147484176" r:id="rId8"/>
    <p:sldLayoutId id="2147484177" r:id="rId9"/>
    <p:sldLayoutId id="2147484178" r:id="rId10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ct val="0"/>
        </a:spcAft>
        <a:buClr>
          <a:srgbClr val="9BBB59"/>
        </a:buClr>
        <a:buFont typeface="Georgia" pitchFamily="18" charset="0"/>
        <a:buChar char="•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57225" indent="-246063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Georgia" pitchFamily="18" charset="0"/>
        <a:buChar char="▫"/>
        <a:defRPr sz="2600" kern="1200">
          <a:solidFill>
            <a:srgbClr val="F6BB00"/>
          </a:solidFill>
          <a:latin typeface="Arial" pitchFamily="34" charset="0"/>
          <a:ea typeface="+mn-ea"/>
          <a:cs typeface="Arial" pitchFamily="34" charset="0"/>
        </a:defRPr>
      </a:lvl2pPr>
      <a:lvl3pPr marL="922338" indent="-21907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accent1"/>
          </a:solidFill>
          <a:latin typeface="Arial" pitchFamily="34" charset="0"/>
          <a:ea typeface="+mn-ea"/>
          <a:cs typeface="Arial" pitchFamily="34" charset="0"/>
        </a:defRPr>
      </a:lvl3pPr>
      <a:lvl4pPr marL="1179513" indent="-20002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200" kern="1200">
          <a:solidFill>
            <a:schemeClr val="accent1"/>
          </a:solidFill>
          <a:latin typeface="Arial" pitchFamily="34" charset="0"/>
          <a:ea typeface="+mn-ea"/>
          <a:cs typeface="Arial" pitchFamily="34" charset="0"/>
        </a:defRPr>
      </a:lvl4pPr>
      <a:lvl5pPr marL="1389063" indent="-182563" algn="l" rtl="0" eaLnBrk="0" fontAlgn="base" hangingPunct="0">
        <a:spcBef>
          <a:spcPts val="300"/>
        </a:spcBef>
        <a:spcAft>
          <a:spcPct val="0"/>
        </a:spcAft>
        <a:buClr>
          <a:srgbClr val="9BBB59"/>
        </a:buClr>
        <a:buFont typeface="Georgia" pitchFamily="18" charset="0"/>
        <a:buChar char="▫"/>
        <a:defRPr sz="2000" kern="1200">
          <a:solidFill>
            <a:srgbClr val="9BBB59"/>
          </a:solidFill>
          <a:latin typeface="Arial" pitchFamily="34" charset="0"/>
          <a:ea typeface="+mn-ea"/>
          <a:cs typeface="Arial" pitchFamily="34" charset="0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hhenriquez18@gmail.com" TargetMode="External"/><Relationship Id="rId3" Type="http://schemas.openxmlformats.org/officeDocument/2006/relationships/notesSlide" Target="../notesSlides/notesSlide1.xml"/><Relationship Id="rId7" Type="http://schemas.openxmlformats.org/officeDocument/2006/relationships/hyperlink" Target="mailto:hhenriquez@usmp.edu.pe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7.7.1.2.2.01.R02%20Plantilla%20glosario%20terminos.doc" TargetMode="External"/><Relationship Id="rId7" Type="http://schemas.openxmlformats.org/officeDocument/2006/relationships/hyperlink" Target="7.7.1.2.2.01.I01%20Guia%20criterios%20desarrollo%20requerimientos.doc" TargetMode="External"/><Relationship Id="rId2" Type="http://schemas.openxmlformats.org/officeDocument/2006/relationships/hyperlink" Target="7.7.1.2.2.01.R01%20Plantilla%20modelo%20negocio.doc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7.7.1.2.2.01.R03%20Plantilla%20plan%20iteraciones.doc" TargetMode="External"/><Relationship Id="rId5" Type="http://schemas.openxmlformats.org/officeDocument/2006/relationships/hyperlink" Target="7.7.1.2.2.01.R04%20Plantilla%20alcance.doc" TargetMode="External"/><Relationship Id="rId4" Type="http://schemas.openxmlformats.org/officeDocument/2006/relationships/hyperlink" Target="R01%20Plantilla%20de%20lista%20maestra%20de%20requerimientos%20para%20PE.xls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7.7.5.2.01.R02%20Plantilla%20de%20matriz%20de%20trazabilidad%20a%20documentos%20PE.xls" TargetMode="Externa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0.e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7.7.1.2.2.01.R16%20Plantilla%20lista%20incidencias.xls" TargetMode="Externa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1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1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1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2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2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2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2.e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3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13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13.em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15.emf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16.emf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8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hyperlink" Target="mailto:hhenriquez18@gmail.com" TargetMode="External"/><Relationship Id="rId3" Type="http://schemas.openxmlformats.org/officeDocument/2006/relationships/notesSlide" Target="../notesSlides/notesSlide8.xml"/><Relationship Id="rId7" Type="http://schemas.openxmlformats.org/officeDocument/2006/relationships/hyperlink" Target="mailto:hhenriquez@usmp.edu.pe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oleObject" Target="../embeddings/oleObject2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ctrTitle"/>
          </p:nvPr>
        </p:nvSpPr>
        <p:spPr>
          <a:xfrm>
            <a:off x="428596" y="1928802"/>
            <a:ext cx="8458200" cy="814394"/>
          </a:xfrm>
        </p:spPr>
        <p:txBody>
          <a:bodyPr/>
          <a:lstStyle/>
          <a:p>
            <a:pPr algn="ctr"/>
            <a:r>
              <a:rPr lang="es-ES_tradnl" sz="2800" u="sng" dirty="0" smtClean="0">
                <a:latin typeface="Calibri" pitchFamily="34" charset="0"/>
              </a:rPr>
              <a:t/>
            </a:r>
            <a:br>
              <a:rPr lang="es-ES_tradnl" sz="2800" u="sng" dirty="0" smtClean="0">
                <a:latin typeface="Calibri" pitchFamily="34" charset="0"/>
              </a:rPr>
            </a:br>
            <a:endParaRPr lang="es-PE" sz="2800" dirty="0" smtClean="0">
              <a:latin typeface="Calibri" pitchFamily="34" charset="0"/>
            </a:endParaRPr>
          </a:p>
        </p:txBody>
      </p:sp>
      <p:sp>
        <p:nvSpPr>
          <p:cNvPr id="6" name="8 Rectángulo"/>
          <p:cNvSpPr>
            <a:spLocks noChangeArrowheads="1"/>
          </p:cNvSpPr>
          <p:nvPr/>
        </p:nvSpPr>
        <p:spPr bwMode="auto">
          <a:xfrm>
            <a:off x="714375" y="3071813"/>
            <a:ext cx="77152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algn="ctr">
              <a:spcBef>
                <a:spcPct val="50000"/>
              </a:spcBef>
              <a:defRPr/>
            </a:pPr>
            <a:r>
              <a:rPr lang="es-PE" sz="2800" b="1" dirty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rPr>
              <a:t>INGENIERÍA DE PROYECTOS ESPECIALES</a:t>
            </a:r>
          </a:p>
        </p:txBody>
      </p:sp>
      <p:graphicFrame>
        <p:nvGraphicFramePr>
          <p:cNvPr id="31751" name="Object 6"/>
          <p:cNvGraphicFramePr>
            <a:graphicFrameLocks noChangeAspect="1"/>
          </p:cNvGraphicFramePr>
          <p:nvPr/>
        </p:nvGraphicFramePr>
        <p:xfrm>
          <a:off x="0" y="1214422"/>
          <a:ext cx="1393825" cy="239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5" name="Imagen de mapa de bits" r:id="rId4" imgW="4544059" imgH="7800000" progId="PBrush">
                  <p:embed/>
                </p:oleObj>
              </mc:Choice>
              <mc:Fallback>
                <p:oleObj name="Imagen de mapa de bits" r:id="rId4" imgW="4544059" imgH="7800000" progId="PBrush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214422"/>
                        <a:ext cx="1393825" cy="2392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5" descr="negrousmp"/>
          <p:cNvPicPr>
            <a:picLocks noChangeAspect="1" noChangeArrowheads="1"/>
          </p:cNvPicPr>
          <p:nvPr/>
        </p:nvPicPr>
        <p:blipFill>
          <a:blip r:embed="rId6">
            <a:lum contrast="6000"/>
            <a:grayscl/>
          </a:blip>
          <a:srcRect/>
          <a:stretch>
            <a:fillRect/>
          </a:stretch>
        </p:blipFill>
        <p:spPr bwMode="auto">
          <a:xfrm>
            <a:off x="0" y="0"/>
            <a:ext cx="9144000" cy="928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571604" y="1071546"/>
            <a:ext cx="683270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PE" sz="3200" b="1" dirty="0">
                <a:solidFill>
                  <a:schemeClr val="bg1"/>
                </a:solidFill>
                <a:latin typeface="Times New Roman" pitchFamily="18" charset="0"/>
              </a:rPr>
              <a:t>Facultad de Ingeniería y Arquitectura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071670" y="1857364"/>
            <a:ext cx="5616575" cy="93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s-ES_tradnl" sz="2800" b="1" dirty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rPr>
              <a:t>Pruebas de Software</a:t>
            </a:r>
          </a:p>
          <a:p>
            <a:pPr algn="ctr" eaLnBrk="0" hangingPunct="0"/>
            <a:r>
              <a:rPr lang="es-ES_tradnl" sz="2800" b="1" dirty="0" smtClean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rPr>
              <a:t>2017 </a:t>
            </a:r>
            <a:r>
              <a:rPr lang="es-ES_tradnl" sz="2800" b="1" dirty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rPr>
              <a:t>- </a:t>
            </a:r>
            <a:r>
              <a:rPr lang="es-ES_tradnl" sz="2800" b="1" dirty="0" smtClean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rPr>
              <a:t>I</a:t>
            </a:r>
            <a:endParaRPr lang="es-ES_tradnl" sz="2800" b="1" dirty="0">
              <a:solidFill>
                <a:schemeClr val="bg1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4500562" y="4643446"/>
            <a:ext cx="4429156" cy="1920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s-ES_tradnl" sz="2400" i="1" dirty="0" smtClean="0">
                <a:latin typeface="Calibri" pitchFamily="34" charset="0"/>
              </a:rPr>
              <a:t>MSc. </a:t>
            </a:r>
            <a:r>
              <a:rPr lang="es-ES_tradnl" sz="2400" i="1" dirty="0">
                <a:latin typeface="Calibri" pitchFamily="34" charset="0"/>
              </a:rPr>
              <a:t>Héctor Henríquez Taboada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s-ES_tradnl" sz="2400" i="1" dirty="0">
                <a:latin typeface="Calibri" pitchFamily="34" charset="0"/>
              </a:rPr>
              <a:t> </a:t>
            </a:r>
            <a:r>
              <a:rPr lang="es-ES_tradnl" sz="2400" i="1" dirty="0">
                <a:latin typeface="Calibri" pitchFamily="34" charset="0"/>
                <a:hlinkClick r:id="rId7"/>
              </a:rPr>
              <a:t>hhenriquez@usmp.edu.pe</a:t>
            </a:r>
            <a:endParaRPr lang="es-ES_tradnl" sz="2400" i="1" dirty="0">
              <a:latin typeface="Calibri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s-ES_tradnl" sz="2400" i="1" dirty="0">
                <a:latin typeface="Calibri" pitchFamily="34" charset="0"/>
                <a:hlinkClick r:id="rId8"/>
              </a:rPr>
              <a:t>hhenriquez18@gmail.com</a:t>
            </a:r>
            <a:endParaRPr lang="es-ES_tradnl" sz="2400" i="1" dirty="0">
              <a:latin typeface="Calibri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es-ES_tradnl" i="1" dirty="0">
              <a:solidFill>
                <a:srgbClr val="000099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smtClean="0">
                <a:latin typeface="Arial" charset="0"/>
                <a:cs typeface="Arial" charset="0"/>
              </a:rPr>
              <a:t>Proceso de Ingeniería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285750" y="1214438"/>
            <a:ext cx="7704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000" b="1">
                <a:solidFill>
                  <a:srgbClr val="666633"/>
                </a:solidFill>
              </a:rPr>
              <a:t>B. Desarrollo del Proceso – Flujo Básico</a:t>
            </a:r>
          </a:p>
        </p:txBody>
      </p:sp>
      <p:sp>
        <p:nvSpPr>
          <p:cNvPr id="147567" name="Rectangle 111"/>
          <p:cNvSpPr>
            <a:spLocks noChangeArrowheads="1"/>
          </p:cNvSpPr>
          <p:nvPr/>
        </p:nvSpPr>
        <p:spPr bwMode="auto">
          <a:xfrm>
            <a:off x="828675" y="2349500"/>
            <a:ext cx="1368425" cy="433388"/>
          </a:xfrm>
          <a:prstGeom prst="rect">
            <a:avLst/>
          </a:prstGeom>
          <a:solidFill>
            <a:srgbClr val="0000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0066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PE" sz="1400" b="1">
                <a:solidFill>
                  <a:schemeClr val="bg1"/>
                </a:solidFill>
              </a:rPr>
              <a:t>Iteración #1</a:t>
            </a:r>
            <a:endParaRPr lang="es-ES" sz="1400" b="1">
              <a:solidFill>
                <a:schemeClr val="bg1"/>
              </a:solidFill>
            </a:endParaRPr>
          </a:p>
        </p:txBody>
      </p:sp>
      <p:sp>
        <p:nvSpPr>
          <p:cNvPr id="147568" name="Rectangle 112"/>
          <p:cNvSpPr>
            <a:spLocks noChangeArrowheads="1"/>
          </p:cNvSpPr>
          <p:nvPr/>
        </p:nvSpPr>
        <p:spPr bwMode="auto">
          <a:xfrm>
            <a:off x="2339975" y="2349500"/>
            <a:ext cx="1368425" cy="433388"/>
          </a:xfrm>
          <a:prstGeom prst="rect">
            <a:avLst/>
          </a:prstGeom>
          <a:solidFill>
            <a:srgbClr val="0000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0066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PE" sz="1400" b="1">
                <a:solidFill>
                  <a:schemeClr val="bg1"/>
                </a:solidFill>
              </a:rPr>
              <a:t>Iteración #2</a:t>
            </a:r>
            <a:endParaRPr lang="es-ES" sz="1400" b="1">
              <a:solidFill>
                <a:schemeClr val="bg1"/>
              </a:solidFill>
            </a:endParaRPr>
          </a:p>
        </p:txBody>
      </p:sp>
      <p:sp>
        <p:nvSpPr>
          <p:cNvPr id="147569" name="Rectangle 113"/>
          <p:cNvSpPr>
            <a:spLocks noChangeArrowheads="1"/>
          </p:cNvSpPr>
          <p:nvPr/>
        </p:nvSpPr>
        <p:spPr bwMode="auto">
          <a:xfrm>
            <a:off x="3852863" y="2349500"/>
            <a:ext cx="1368425" cy="433388"/>
          </a:xfrm>
          <a:prstGeom prst="rect">
            <a:avLst/>
          </a:prstGeom>
          <a:solidFill>
            <a:srgbClr val="0000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0066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PE" sz="1400" b="1">
                <a:solidFill>
                  <a:schemeClr val="bg1"/>
                </a:solidFill>
              </a:rPr>
              <a:t>Iteración #3</a:t>
            </a:r>
            <a:endParaRPr lang="es-ES" sz="1400" b="1">
              <a:solidFill>
                <a:schemeClr val="bg1"/>
              </a:solidFill>
            </a:endParaRPr>
          </a:p>
        </p:txBody>
      </p:sp>
      <p:sp>
        <p:nvSpPr>
          <p:cNvPr id="147570" name="Rectangle 114"/>
          <p:cNvSpPr>
            <a:spLocks noChangeArrowheads="1"/>
          </p:cNvSpPr>
          <p:nvPr/>
        </p:nvSpPr>
        <p:spPr bwMode="auto">
          <a:xfrm>
            <a:off x="5364163" y="2349500"/>
            <a:ext cx="1368425" cy="433388"/>
          </a:xfrm>
          <a:prstGeom prst="rect">
            <a:avLst/>
          </a:prstGeom>
          <a:solidFill>
            <a:srgbClr val="0000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0066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PE" sz="1400" b="1">
                <a:solidFill>
                  <a:schemeClr val="bg1"/>
                </a:solidFill>
              </a:rPr>
              <a:t>Iteración #4</a:t>
            </a:r>
            <a:endParaRPr lang="es-ES" sz="1400" b="1">
              <a:solidFill>
                <a:schemeClr val="bg1"/>
              </a:solidFill>
            </a:endParaRPr>
          </a:p>
        </p:txBody>
      </p:sp>
      <p:sp>
        <p:nvSpPr>
          <p:cNvPr id="147571" name="Rectangle 115"/>
          <p:cNvSpPr>
            <a:spLocks noChangeArrowheads="1"/>
          </p:cNvSpPr>
          <p:nvPr/>
        </p:nvSpPr>
        <p:spPr bwMode="auto">
          <a:xfrm>
            <a:off x="6877050" y="2349500"/>
            <a:ext cx="1368425" cy="433388"/>
          </a:xfrm>
          <a:prstGeom prst="rect">
            <a:avLst/>
          </a:prstGeom>
          <a:solidFill>
            <a:srgbClr val="0000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0066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PE" sz="1400" b="1">
                <a:solidFill>
                  <a:schemeClr val="bg1"/>
                </a:solidFill>
              </a:rPr>
              <a:t>Iteración #5</a:t>
            </a:r>
            <a:endParaRPr lang="es-ES" sz="1400" b="1">
              <a:solidFill>
                <a:schemeClr val="bg1"/>
              </a:solidFill>
            </a:endParaRPr>
          </a:p>
        </p:txBody>
      </p:sp>
      <p:grpSp>
        <p:nvGrpSpPr>
          <p:cNvPr id="2" name="Group 116"/>
          <p:cNvGrpSpPr>
            <a:grpSpLocks/>
          </p:cNvGrpSpPr>
          <p:nvPr/>
        </p:nvGrpSpPr>
        <p:grpSpPr bwMode="auto">
          <a:xfrm>
            <a:off x="2270125" y="3717925"/>
            <a:ext cx="4897438" cy="719138"/>
            <a:chOff x="1020" y="2115"/>
            <a:chExt cx="3085" cy="453"/>
          </a:xfrm>
        </p:grpSpPr>
        <p:sp>
          <p:nvSpPr>
            <p:cNvPr id="41000" name="AutoShape 117"/>
            <p:cNvSpPr>
              <a:spLocks noChangeArrowheads="1"/>
            </p:cNvSpPr>
            <p:nvPr/>
          </p:nvSpPr>
          <p:spPr bwMode="auto">
            <a:xfrm>
              <a:off x="1020" y="2115"/>
              <a:ext cx="726" cy="453"/>
            </a:xfrm>
            <a:prstGeom prst="homePlate">
              <a:avLst>
                <a:gd name="adj" fmla="val 40066"/>
              </a:avLst>
            </a:prstGeom>
            <a:solidFill>
              <a:srgbClr val="3333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3333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s-PE" sz="1400" b="1">
                  <a:solidFill>
                    <a:schemeClr val="bg1"/>
                  </a:solidFill>
                </a:rPr>
                <a:t>Requerim.</a:t>
              </a:r>
              <a:endParaRPr lang="es-ES" sz="1400" b="1">
                <a:solidFill>
                  <a:schemeClr val="bg1"/>
                </a:solidFill>
              </a:endParaRPr>
            </a:p>
          </p:txBody>
        </p:sp>
        <p:sp>
          <p:nvSpPr>
            <p:cNvPr id="41001" name="AutoShape 118"/>
            <p:cNvSpPr>
              <a:spLocks noChangeArrowheads="1"/>
            </p:cNvSpPr>
            <p:nvPr/>
          </p:nvSpPr>
          <p:spPr bwMode="auto">
            <a:xfrm>
              <a:off x="1610" y="2115"/>
              <a:ext cx="725" cy="453"/>
            </a:xfrm>
            <a:prstGeom prst="chevron">
              <a:avLst>
                <a:gd name="adj" fmla="val 40011"/>
              </a:avLst>
            </a:prstGeom>
            <a:solidFill>
              <a:srgbClr val="3366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3366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endParaRPr lang="es-PE" sz="1400" b="1">
                <a:solidFill>
                  <a:schemeClr val="bg1"/>
                </a:solidFill>
              </a:endParaRPr>
            </a:p>
            <a:p>
              <a:pPr algn="ctr"/>
              <a:r>
                <a:rPr lang="es-PE" sz="1400" b="1">
                  <a:solidFill>
                    <a:schemeClr val="bg1"/>
                  </a:solidFill>
                </a:rPr>
                <a:t>Análisis</a:t>
              </a:r>
            </a:p>
            <a:p>
              <a:pPr algn="ctr"/>
              <a:r>
                <a:rPr lang="es-PE" sz="1400" b="1">
                  <a:solidFill>
                    <a:schemeClr val="bg1"/>
                  </a:solidFill>
                </a:rPr>
                <a:t>y </a:t>
              </a:r>
            </a:p>
            <a:p>
              <a:pPr algn="ctr"/>
              <a:r>
                <a:rPr lang="es-PE" sz="1400" b="1">
                  <a:solidFill>
                    <a:schemeClr val="bg1"/>
                  </a:solidFill>
                </a:rPr>
                <a:t>Diseño</a:t>
              </a:r>
            </a:p>
            <a:p>
              <a:pPr algn="ctr"/>
              <a:endParaRPr lang="es-ES" sz="1400" b="1">
                <a:solidFill>
                  <a:schemeClr val="bg1"/>
                </a:solidFill>
              </a:endParaRPr>
            </a:p>
          </p:txBody>
        </p:sp>
        <p:sp>
          <p:nvSpPr>
            <p:cNvPr id="41002" name="AutoShape 119"/>
            <p:cNvSpPr>
              <a:spLocks noChangeArrowheads="1"/>
            </p:cNvSpPr>
            <p:nvPr/>
          </p:nvSpPr>
          <p:spPr bwMode="auto">
            <a:xfrm>
              <a:off x="2200" y="2115"/>
              <a:ext cx="725" cy="453"/>
            </a:xfrm>
            <a:prstGeom prst="chevron">
              <a:avLst>
                <a:gd name="adj" fmla="val 40011"/>
              </a:avLst>
            </a:prstGeom>
            <a:solidFill>
              <a:srgbClr val="6699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99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s-PE" sz="1400" b="1">
                  <a:solidFill>
                    <a:schemeClr val="bg1"/>
                  </a:solidFill>
                </a:rPr>
                <a:t>      Implemen.</a:t>
              </a:r>
              <a:endParaRPr lang="es-ES" sz="1400" b="1">
                <a:solidFill>
                  <a:schemeClr val="bg1"/>
                </a:solidFill>
              </a:endParaRPr>
            </a:p>
          </p:txBody>
        </p:sp>
        <p:sp>
          <p:nvSpPr>
            <p:cNvPr id="41003" name="AutoShape 120"/>
            <p:cNvSpPr>
              <a:spLocks noChangeArrowheads="1"/>
            </p:cNvSpPr>
            <p:nvPr/>
          </p:nvSpPr>
          <p:spPr bwMode="auto">
            <a:xfrm>
              <a:off x="2789" y="2115"/>
              <a:ext cx="725" cy="453"/>
            </a:xfrm>
            <a:prstGeom prst="chevron">
              <a:avLst>
                <a:gd name="adj" fmla="val 40011"/>
              </a:avLst>
            </a:prstGeom>
            <a:solidFill>
              <a:srgbClr val="99CC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s-PE" sz="1400" b="1"/>
                <a:t>    Pruebas</a:t>
              </a:r>
              <a:endParaRPr lang="es-ES" sz="1400" b="1"/>
            </a:p>
          </p:txBody>
        </p:sp>
        <p:sp>
          <p:nvSpPr>
            <p:cNvPr id="41004" name="AutoShape 121"/>
            <p:cNvSpPr>
              <a:spLocks noChangeArrowheads="1"/>
            </p:cNvSpPr>
            <p:nvPr/>
          </p:nvSpPr>
          <p:spPr bwMode="auto">
            <a:xfrm>
              <a:off x="3380" y="2115"/>
              <a:ext cx="725" cy="453"/>
            </a:xfrm>
            <a:prstGeom prst="chevron">
              <a:avLst>
                <a:gd name="adj" fmla="val 40011"/>
              </a:avLst>
            </a:prstGeom>
            <a:solidFill>
              <a:srgbClr val="CCEC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EC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s-PE" sz="1400" b="1"/>
                <a:t>     Despl.</a:t>
              </a:r>
              <a:endParaRPr lang="es-ES" sz="1400" b="1"/>
            </a:p>
          </p:txBody>
        </p:sp>
      </p:grpSp>
      <p:grpSp>
        <p:nvGrpSpPr>
          <p:cNvPr id="3" name="Group 122"/>
          <p:cNvGrpSpPr>
            <a:grpSpLocks/>
          </p:cNvGrpSpPr>
          <p:nvPr/>
        </p:nvGrpSpPr>
        <p:grpSpPr bwMode="auto">
          <a:xfrm>
            <a:off x="973138" y="3068638"/>
            <a:ext cx="1008062" cy="288925"/>
            <a:chOff x="1020" y="2115"/>
            <a:chExt cx="3085" cy="453"/>
          </a:xfrm>
        </p:grpSpPr>
        <p:sp>
          <p:nvSpPr>
            <p:cNvPr id="40995" name="AutoShape 123"/>
            <p:cNvSpPr>
              <a:spLocks noChangeArrowheads="1"/>
            </p:cNvSpPr>
            <p:nvPr/>
          </p:nvSpPr>
          <p:spPr bwMode="auto">
            <a:xfrm>
              <a:off x="1020" y="2115"/>
              <a:ext cx="726" cy="453"/>
            </a:xfrm>
            <a:prstGeom prst="homePlate">
              <a:avLst>
                <a:gd name="adj" fmla="val 40066"/>
              </a:avLst>
            </a:prstGeom>
            <a:solidFill>
              <a:srgbClr val="3333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3333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s-PE" sz="1400" b="1">
                  <a:solidFill>
                    <a:schemeClr val="bg1"/>
                  </a:solidFill>
                </a:rPr>
                <a:t>R</a:t>
              </a:r>
              <a:endParaRPr lang="es-ES" sz="1400" b="1">
                <a:solidFill>
                  <a:schemeClr val="bg1"/>
                </a:solidFill>
              </a:endParaRPr>
            </a:p>
          </p:txBody>
        </p:sp>
        <p:sp>
          <p:nvSpPr>
            <p:cNvPr id="40996" name="AutoShape 124"/>
            <p:cNvSpPr>
              <a:spLocks noChangeArrowheads="1"/>
            </p:cNvSpPr>
            <p:nvPr/>
          </p:nvSpPr>
          <p:spPr bwMode="auto">
            <a:xfrm>
              <a:off x="1610" y="2115"/>
              <a:ext cx="725" cy="453"/>
            </a:xfrm>
            <a:prstGeom prst="chevron">
              <a:avLst>
                <a:gd name="adj" fmla="val 40011"/>
              </a:avLst>
            </a:prstGeom>
            <a:solidFill>
              <a:srgbClr val="3366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3366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s-PE" sz="1400" b="1">
                  <a:solidFill>
                    <a:schemeClr val="bg1"/>
                  </a:solidFill>
                </a:rPr>
                <a:t>AD</a:t>
              </a:r>
              <a:endParaRPr lang="es-ES" sz="1400" b="1">
                <a:solidFill>
                  <a:schemeClr val="bg1"/>
                </a:solidFill>
              </a:endParaRPr>
            </a:p>
          </p:txBody>
        </p:sp>
        <p:sp>
          <p:nvSpPr>
            <p:cNvPr id="40997" name="AutoShape 125"/>
            <p:cNvSpPr>
              <a:spLocks noChangeArrowheads="1"/>
            </p:cNvSpPr>
            <p:nvPr/>
          </p:nvSpPr>
          <p:spPr bwMode="auto">
            <a:xfrm>
              <a:off x="2200" y="2115"/>
              <a:ext cx="725" cy="453"/>
            </a:xfrm>
            <a:prstGeom prst="chevron">
              <a:avLst>
                <a:gd name="adj" fmla="val 40011"/>
              </a:avLst>
            </a:prstGeom>
            <a:solidFill>
              <a:srgbClr val="6699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99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s-PE" sz="1400" b="1">
                  <a:solidFill>
                    <a:schemeClr val="bg1"/>
                  </a:solidFill>
                </a:rPr>
                <a:t>I</a:t>
              </a:r>
              <a:endParaRPr lang="es-ES" sz="1400" b="1">
                <a:solidFill>
                  <a:schemeClr val="bg1"/>
                </a:solidFill>
              </a:endParaRPr>
            </a:p>
          </p:txBody>
        </p:sp>
        <p:sp>
          <p:nvSpPr>
            <p:cNvPr id="40998" name="AutoShape 126"/>
            <p:cNvSpPr>
              <a:spLocks noChangeArrowheads="1"/>
            </p:cNvSpPr>
            <p:nvPr/>
          </p:nvSpPr>
          <p:spPr bwMode="auto">
            <a:xfrm>
              <a:off x="2789" y="2115"/>
              <a:ext cx="725" cy="453"/>
            </a:xfrm>
            <a:prstGeom prst="chevron">
              <a:avLst>
                <a:gd name="adj" fmla="val 40011"/>
              </a:avLst>
            </a:prstGeom>
            <a:solidFill>
              <a:srgbClr val="99CC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s-PE" sz="1400" b="1"/>
                <a:t>P</a:t>
              </a:r>
              <a:endParaRPr lang="es-ES" sz="1400" b="1"/>
            </a:p>
          </p:txBody>
        </p:sp>
        <p:sp>
          <p:nvSpPr>
            <p:cNvPr id="40999" name="AutoShape 127"/>
            <p:cNvSpPr>
              <a:spLocks noChangeArrowheads="1"/>
            </p:cNvSpPr>
            <p:nvPr/>
          </p:nvSpPr>
          <p:spPr bwMode="auto">
            <a:xfrm>
              <a:off x="3380" y="2115"/>
              <a:ext cx="725" cy="453"/>
            </a:xfrm>
            <a:prstGeom prst="chevron">
              <a:avLst>
                <a:gd name="adj" fmla="val 40011"/>
              </a:avLst>
            </a:prstGeom>
            <a:solidFill>
              <a:srgbClr val="CCEC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EC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s-PE" sz="1400" b="1"/>
                <a:t>D</a:t>
              </a:r>
              <a:endParaRPr lang="es-ES" sz="1400" b="1"/>
            </a:p>
          </p:txBody>
        </p:sp>
      </p:grpSp>
      <p:grpSp>
        <p:nvGrpSpPr>
          <p:cNvPr id="4" name="Group 128"/>
          <p:cNvGrpSpPr>
            <a:grpSpLocks/>
          </p:cNvGrpSpPr>
          <p:nvPr/>
        </p:nvGrpSpPr>
        <p:grpSpPr bwMode="auto">
          <a:xfrm>
            <a:off x="2413000" y="3068638"/>
            <a:ext cx="1008063" cy="288925"/>
            <a:chOff x="1020" y="2115"/>
            <a:chExt cx="3085" cy="453"/>
          </a:xfrm>
        </p:grpSpPr>
        <p:sp>
          <p:nvSpPr>
            <p:cNvPr id="40990" name="AutoShape 129"/>
            <p:cNvSpPr>
              <a:spLocks noChangeArrowheads="1"/>
            </p:cNvSpPr>
            <p:nvPr/>
          </p:nvSpPr>
          <p:spPr bwMode="auto">
            <a:xfrm>
              <a:off x="1020" y="2115"/>
              <a:ext cx="726" cy="453"/>
            </a:xfrm>
            <a:prstGeom prst="homePlate">
              <a:avLst>
                <a:gd name="adj" fmla="val 40066"/>
              </a:avLst>
            </a:prstGeom>
            <a:solidFill>
              <a:srgbClr val="3333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3333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s-PE" sz="1400" b="1">
                  <a:solidFill>
                    <a:schemeClr val="bg1"/>
                  </a:solidFill>
                </a:rPr>
                <a:t>R</a:t>
              </a:r>
              <a:endParaRPr lang="es-ES" sz="1400" b="1">
                <a:solidFill>
                  <a:schemeClr val="bg1"/>
                </a:solidFill>
              </a:endParaRPr>
            </a:p>
          </p:txBody>
        </p:sp>
        <p:sp>
          <p:nvSpPr>
            <p:cNvPr id="40991" name="AutoShape 130"/>
            <p:cNvSpPr>
              <a:spLocks noChangeArrowheads="1"/>
            </p:cNvSpPr>
            <p:nvPr/>
          </p:nvSpPr>
          <p:spPr bwMode="auto">
            <a:xfrm>
              <a:off x="1610" y="2115"/>
              <a:ext cx="725" cy="453"/>
            </a:xfrm>
            <a:prstGeom prst="chevron">
              <a:avLst>
                <a:gd name="adj" fmla="val 40011"/>
              </a:avLst>
            </a:prstGeom>
            <a:solidFill>
              <a:srgbClr val="3366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3366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s-PE" sz="1400" b="1">
                  <a:solidFill>
                    <a:schemeClr val="bg1"/>
                  </a:solidFill>
                </a:rPr>
                <a:t>AD</a:t>
              </a:r>
              <a:endParaRPr lang="es-ES" sz="1400" b="1">
                <a:solidFill>
                  <a:schemeClr val="bg1"/>
                </a:solidFill>
              </a:endParaRPr>
            </a:p>
          </p:txBody>
        </p:sp>
        <p:sp>
          <p:nvSpPr>
            <p:cNvPr id="40992" name="AutoShape 131"/>
            <p:cNvSpPr>
              <a:spLocks noChangeArrowheads="1"/>
            </p:cNvSpPr>
            <p:nvPr/>
          </p:nvSpPr>
          <p:spPr bwMode="auto">
            <a:xfrm>
              <a:off x="2200" y="2115"/>
              <a:ext cx="725" cy="453"/>
            </a:xfrm>
            <a:prstGeom prst="chevron">
              <a:avLst>
                <a:gd name="adj" fmla="val 40011"/>
              </a:avLst>
            </a:prstGeom>
            <a:solidFill>
              <a:srgbClr val="6699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99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s-PE" sz="1400" b="1">
                  <a:solidFill>
                    <a:schemeClr val="bg1"/>
                  </a:solidFill>
                </a:rPr>
                <a:t>I</a:t>
              </a:r>
              <a:endParaRPr lang="es-ES" sz="1400" b="1">
                <a:solidFill>
                  <a:schemeClr val="bg1"/>
                </a:solidFill>
              </a:endParaRPr>
            </a:p>
          </p:txBody>
        </p:sp>
        <p:sp>
          <p:nvSpPr>
            <p:cNvPr id="40993" name="AutoShape 132"/>
            <p:cNvSpPr>
              <a:spLocks noChangeArrowheads="1"/>
            </p:cNvSpPr>
            <p:nvPr/>
          </p:nvSpPr>
          <p:spPr bwMode="auto">
            <a:xfrm>
              <a:off x="2789" y="2115"/>
              <a:ext cx="725" cy="453"/>
            </a:xfrm>
            <a:prstGeom prst="chevron">
              <a:avLst>
                <a:gd name="adj" fmla="val 40011"/>
              </a:avLst>
            </a:prstGeom>
            <a:solidFill>
              <a:srgbClr val="99CC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s-PE" sz="1400" b="1"/>
                <a:t>P</a:t>
              </a:r>
              <a:endParaRPr lang="es-ES" sz="1400" b="1"/>
            </a:p>
          </p:txBody>
        </p:sp>
        <p:sp>
          <p:nvSpPr>
            <p:cNvPr id="40994" name="AutoShape 133"/>
            <p:cNvSpPr>
              <a:spLocks noChangeArrowheads="1"/>
            </p:cNvSpPr>
            <p:nvPr/>
          </p:nvSpPr>
          <p:spPr bwMode="auto">
            <a:xfrm>
              <a:off x="3380" y="2115"/>
              <a:ext cx="725" cy="453"/>
            </a:xfrm>
            <a:prstGeom prst="chevron">
              <a:avLst>
                <a:gd name="adj" fmla="val 40011"/>
              </a:avLst>
            </a:prstGeom>
            <a:solidFill>
              <a:srgbClr val="CCEC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EC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s-PE" sz="1400" b="1"/>
                <a:t>D</a:t>
              </a:r>
              <a:endParaRPr lang="es-ES" sz="1400" b="1"/>
            </a:p>
          </p:txBody>
        </p:sp>
      </p:grpSp>
      <p:grpSp>
        <p:nvGrpSpPr>
          <p:cNvPr id="5" name="Group 134"/>
          <p:cNvGrpSpPr>
            <a:grpSpLocks/>
          </p:cNvGrpSpPr>
          <p:nvPr/>
        </p:nvGrpSpPr>
        <p:grpSpPr bwMode="auto">
          <a:xfrm>
            <a:off x="3995738" y="3068638"/>
            <a:ext cx="1008062" cy="288925"/>
            <a:chOff x="1020" y="2115"/>
            <a:chExt cx="3085" cy="453"/>
          </a:xfrm>
        </p:grpSpPr>
        <p:sp>
          <p:nvSpPr>
            <p:cNvPr id="40985" name="AutoShape 135"/>
            <p:cNvSpPr>
              <a:spLocks noChangeArrowheads="1"/>
            </p:cNvSpPr>
            <p:nvPr/>
          </p:nvSpPr>
          <p:spPr bwMode="auto">
            <a:xfrm>
              <a:off x="1020" y="2115"/>
              <a:ext cx="726" cy="453"/>
            </a:xfrm>
            <a:prstGeom prst="homePlate">
              <a:avLst>
                <a:gd name="adj" fmla="val 40066"/>
              </a:avLst>
            </a:prstGeom>
            <a:solidFill>
              <a:srgbClr val="3333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3333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s-PE" sz="1400" b="1">
                  <a:solidFill>
                    <a:schemeClr val="bg1"/>
                  </a:solidFill>
                </a:rPr>
                <a:t>R</a:t>
              </a:r>
              <a:endParaRPr lang="es-ES" sz="1400" b="1">
                <a:solidFill>
                  <a:schemeClr val="bg1"/>
                </a:solidFill>
              </a:endParaRPr>
            </a:p>
          </p:txBody>
        </p:sp>
        <p:sp>
          <p:nvSpPr>
            <p:cNvPr id="40986" name="AutoShape 136"/>
            <p:cNvSpPr>
              <a:spLocks noChangeArrowheads="1"/>
            </p:cNvSpPr>
            <p:nvPr/>
          </p:nvSpPr>
          <p:spPr bwMode="auto">
            <a:xfrm>
              <a:off x="1610" y="2115"/>
              <a:ext cx="725" cy="453"/>
            </a:xfrm>
            <a:prstGeom prst="chevron">
              <a:avLst>
                <a:gd name="adj" fmla="val 40011"/>
              </a:avLst>
            </a:prstGeom>
            <a:solidFill>
              <a:srgbClr val="3366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3366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s-PE" sz="1400" b="1">
                  <a:solidFill>
                    <a:schemeClr val="bg1"/>
                  </a:solidFill>
                </a:rPr>
                <a:t>AD</a:t>
              </a:r>
              <a:endParaRPr lang="es-ES" sz="1400" b="1">
                <a:solidFill>
                  <a:schemeClr val="bg1"/>
                </a:solidFill>
              </a:endParaRPr>
            </a:p>
          </p:txBody>
        </p:sp>
        <p:sp>
          <p:nvSpPr>
            <p:cNvPr id="40987" name="AutoShape 137"/>
            <p:cNvSpPr>
              <a:spLocks noChangeArrowheads="1"/>
            </p:cNvSpPr>
            <p:nvPr/>
          </p:nvSpPr>
          <p:spPr bwMode="auto">
            <a:xfrm>
              <a:off x="2200" y="2115"/>
              <a:ext cx="725" cy="453"/>
            </a:xfrm>
            <a:prstGeom prst="chevron">
              <a:avLst>
                <a:gd name="adj" fmla="val 40011"/>
              </a:avLst>
            </a:prstGeom>
            <a:solidFill>
              <a:srgbClr val="6699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99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s-PE" sz="1400" b="1">
                  <a:solidFill>
                    <a:schemeClr val="bg1"/>
                  </a:solidFill>
                </a:rPr>
                <a:t>I</a:t>
              </a:r>
              <a:endParaRPr lang="es-ES" sz="1400" b="1">
                <a:solidFill>
                  <a:schemeClr val="bg1"/>
                </a:solidFill>
              </a:endParaRPr>
            </a:p>
          </p:txBody>
        </p:sp>
        <p:sp>
          <p:nvSpPr>
            <p:cNvPr id="40988" name="AutoShape 138"/>
            <p:cNvSpPr>
              <a:spLocks noChangeArrowheads="1"/>
            </p:cNvSpPr>
            <p:nvPr/>
          </p:nvSpPr>
          <p:spPr bwMode="auto">
            <a:xfrm>
              <a:off x="2789" y="2115"/>
              <a:ext cx="725" cy="453"/>
            </a:xfrm>
            <a:prstGeom prst="chevron">
              <a:avLst>
                <a:gd name="adj" fmla="val 40011"/>
              </a:avLst>
            </a:prstGeom>
            <a:solidFill>
              <a:srgbClr val="99CC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s-PE" sz="1400" b="1"/>
                <a:t>P</a:t>
              </a:r>
              <a:endParaRPr lang="es-ES" sz="1400" b="1"/>
            </a:p>
          </p:txBody>
        </p:sp>
        <p:sp>
          <p:nvSpPr>
            <p:cNvPr id="40989" name="AutoShape 139"/>
            <p:cNvSpPr>
              <a:spLocks noChangeArrowheads="1"/>
            </p:cNvSpPr>
            <p:nvPr/>
          </p:nvSpPr>
          <p:spPr bwMode="auto">
            <a:xfrm>
              <a:off x="3380" y="2115"/>
              <a:ext cx="725" cy="453"/>
            </a:xfrm>
            <a:prstGeom prst="chevron">
              <a:avLst>
                <a:gd name="adj" fmla="val 40011"/>
              </a:avLst>
            </a:prstGeom>
            <a:solidFill>
              <a:srgbClr val="CCEC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EC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s-PE" sz="1400" b="1"/>
                <a:t>D</a:t>
              </a:r>
              <a:endParaRPr lang="es-ES" sz="1400" b="1"/>
            </a:p>
          </p:txBody>
        </p:sp>
      </p:grpSp>
      <p:grpSp>
        <p:nvGrpSpPr>
          <p:cNvPr id="6" name="Group 140"/>
          <p:cNvGrpSpPr>
            <a:grpSpLocks/>
          </p:cNvGrpSpPr>
          <p:nvPr/>
        </p:nvGrpSpPr>
        <p:grpSpPr bwMode="auto">
          <a:xfrm>
            <a:off x="5437188" y="3068638"/>
            <a:ext cx="1008062" cy="288925"/>
            <a:chOff x="1020" y="2115"/>
            <a:chExt cx="3085" cy="453"/>
          </a:xfrm>
        </p:grpSpPr>
        <p:sp>
          <p:nvSpPr>
            <p:cNvPr id="40980" name="AutoShape 141"/>
            <p:cNvSpPr>
              <a:spLocks noChangeArrowheads="1"/>
            </p:cNvSpPr>
            <p:nvPr/>
          </p:nvSpPr>
          <p:spPr bwMode="auto">
            <a:xfrm>
              <a:off x="1020" y="2115"/>
              <a:ext cx="726" cy="453"/>
            </a:xfrm>
            <a:prstGeom prst="homePlate">
              <a:avLst>
                <a:gd name="adj" fmla="val 40066"/>
              </a:avLst>
            </a:prstGeom>
            <a:solidFill>
              <a:srgbClr val="3333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3333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s-PE" sz="1400" b="1">
                  <a:solidFill>
                    <a:schemeClr val="bg1"/>
                  </a:solidFill>
                </a:rPr>
                <a:t>R</a:t>
              </a:r>
              <a:endParaRPr lang="es-ES" sz="1400" b="1">
                <a:solidFill>
                  <a:schemeClr val="bg1"/>
                </a:solidFill>
              </a:endParaRPr>
            </a:p>
          </p:txBody>
        </p:sp>
        <p:sp>
          <p:nvSpPr>
            <p:cNvPr id="40981" name="AutoShape 142"/>
            <p:cNvSpPr>
              <a:spLocks noChangeArrowheads="1"/>
            </p:cNvSpPr>
            <p:nvPr/>
          </p:nvSpPr>
          <p:spPr bwMode="auto">
            <a:xfrm>
              <a:off x="1610" y="2115"/>
              <a:ext cx="725" cy="453"/>
            </a:xfrm>
            <a:prstGeom prst="chevron">
              <a:avLst>
                <a:gd name="adj" fmla="val 40011"/>
              </a:avLst>
            </a:prstGeom>
            <a:solidFill>
              <a:srgbClr val="3366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3366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s-PE" sz="1400" b="1">
                  <a:solidFill>
                    <a:schemeClr val="bg1"/>
                  </a:solidFill>
                </a:rPr>
                <a:t>AD</a:t>
              </a:r>
              <a:endParaRPr lang="es-ES" sz="1400" b="1">
                <a:solidFill>
                  <a:schemeClr val="bg1"/>
                </a:solidFill>
              </a:endParaRPr>
            </a:p>
          </p:txBody>
        </p:sp>
        <p:sp>
          <p:nvSpPr>
            <p:cNvPr id="40982" name="AutoShape 143"/>
            <p:cNvSpPr>
              <a:spLocks noChangeArrowheads="1"/>
            </p:cNvSpPr>
            <p:nvPr/>
          </p:nvSpPr>
          <p:spPr bwMode="auto">
            <a:xfrm>
              <a:off x="2200" y="2115"/>
              <a:ext cx="725" cy="453"/>
            </a:xfrm>
            <a:prstGeom prst="chevron">
              <a:avLst>
                <a:gd name="adj" fmla="val 40011"/>
              </a:avLst>
            </a:prstGeom>
            <a:solidFill>
              <a:srgbClr val="6699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99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s-PE" sz="1400" b="1">
                  <a:solidFill>
                    <a:schemeClr val="bg1"/>
                  </a:solidFill>
                </a:rPr>
                <a:t>I</a:t>
              </a:r>
              <a:endParaRPr lang="es-ES" sz="1400" b="1">
                <a:solidFill>
                  <a:schemeClr val="bg1"/>
                </a:solidFill>
              </a:endParaRPr>
            </a:p>
          </p:txBody>
        </p:sp>
        <p:sp>
          <p:nvSpPr>
            <p:cNvPr id="40983" name="AutoShape 144"/>
            <p:cNvSpPr>
              <a:spLocks noChangeArrowheads="1"/>
            </p:cNvSpPr>
            <p:nvPr/>
          </p:nvSpPr>
          <p:spPr bwMode="auto">
            <a:xfrm>
              <a:off x="2789" y="2115"/>
              <a:ext cx="725" cy="453"/>
            </a:xfrm>
            <a:prstGeom prst="chevron">
              <a:avLst>
                <a:gd name="adj" fmla="val 40011"/>
              </a:avLst>
            </a:prstGeom>
            <a:solidFill>
              <a:srgbClr val="99CC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s-PE" sz="1400" b="1"/>
                <a:t>P</a:t>
              </a:r>
              <a:endParaRPr lang="es-ES" sz="1400" b="1"/>
            </a:p>
          </p:txBody>
        </p:sp>
        <p:sp>
          <p:nvSpPr>
            <p:cNvPr id="40984" name="AutoShape 145"/>
            <p:cNvSpPr>
              <a:spLocks noChangeArrowheads="1"/>
            </p:cNvSpPr>
            <p:nvPr/>
          </p:nvSpPr>
          <p:spPr bwMode="auto">
            <a:xfrm>
              <a:off x="3380" y="2115"/>
              <a:ext cx="725" cy="453"/>
            </a:xfrm>
            <a:prstGeom prst="chevron">
              <a:avLst>
                <a:gd name="adj" fmla="val 40011"/>
              </a:avLst>
            </a:prstGeom>
            <a:solidFill>
              <a:srgbClr val="CCEC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EC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s-PE" sz="1400" b="1"/>
                <a:t>D</a:t>
              </a:r>
              <a:endParaRPr lang="es-ES" sz="1400" b="1"/>
            </a:p>
          </p:txBody>
        </p:sp>
      </p:grpSp>
      <p:grpSp>
        <p:nvGrpSpPr>
          <p:cNvPr id="7" name="Group 146"/>
          <p:cNvGrpSpPr>
            <a:grpSpLocks/>
          </p:cNvGrpSpPr>
          <p:nvPr/>
        </p:nvGrpSpPr>
        <p:grpSpPr bwMode="auto">
          <a:xfrm>
            <a:off x="6948488" y="3068638"/>
            <a:ext cx="1008062" cy="288925"/>
            <a:chOff x="1020" y="2115"/>
            <a:chExt cx="3085" cy="453"/>
          </a:xfrm>
        </p:grpSpPr>
        <p:sp>
          <p:nvSpPr>
            <p:cNvPr id="40975" name="AutoShape 147"/>
            <p:cNvSpPr>
              <a:spLocks noChangeArrowheads="1"/>
            </p:cNvSpPr>
            <p:nvPr/>
          </p:nvSpPr>
          <p:spPr bwMode="auto">
            <a:xfrm>
              <a:off x="1020" y="2115"/>
              <a:ext cx="726" cy="453"/>
            </a:xfrm>
            <a:prstGeom prst="homePlate">
              <a:avLst>
                <a:gd name="adj" fmla="val 40066"/>
              </a:avLst>
            </a:prstGeom>
            <a:solidFill>
              <a:srgbClr val="3333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3333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s-PE" sz="1400" b="1">
                  <a:solidFill>
                    <a:schemeClr val="bg1"/>
                  </a:solidFill>
                </a:rPr>
                <a:t>R</a:t>
              </a:r>
              <a:endParaRPr lang="es-ES" sz="1400" b="1">
                <a:solidFill>
                  <a:schemeClr val="bg1"/>
                </a:solidFill>
              </a:endParaRPr>
            </a:p>
          </p:txBody>
        </p:sp>
        <p:sp>
          <p:nvSpPr>
            <p:cNvPr id="40976" name="AutoShape 148"/>
            <p:cNvSpPr>
              <a:spLocks noChangeArrowheads="1"/>
            </p:cNvSpPr>
            <p:nvPr/>
          </p:nvSpPr>
          <p:spPr bwMode="auto">
            <a:xfrm>
              <a:off x="1610" y="2115"/>
              <a:ext cx="725" cy="453"/>
            </a:xfrm>
            <a:prstGeom prst="chevron">
              <a:avLst>
                <a:gd name="adj" fmla="val 40011"/>
              </a:avLst>
            </a:prstGeom>
            <a:solidFill>
              <a:srgbClr val="3366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3366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s-PE" sz="1400" b="1">
                  <a:solidFill>
                    <a:schemeClr val="bg1"/>
                  </a:solidFill>
                </a:rPr>
                <a:t>AD</a:t>
              </a:r>
              <a:endParaRPr lang="es-ES" sz="1400" b="1">
                <a:solidFill>
                  <a:schemeClr val="bg1"/>
                </a:solidFill>
              </a:endParaRPr>
            </a:p>
          </p:txBody>
        </p:sp>
        <p:sp>
          <p:nvSpPr>
            <p:cNvPr id="40977" name="AutoShape 149"/>
            <p:cNvSpPr>
              <a:spLocks noChangeArrowheads="1"/>
            </p:cNvSpPr>
            <p:nvPr/>
          </p:nvSpPr>
          <p:spPr bwMode="auto">
            <a:xfrm>
              <a:off x="2200" y="2115"/>
              <a:ext cx="725" cy="453"/>
            </a:xfrm>
            <a:prstGeom prst="chevron">
              <a:avLst>
                <a:gd name="adj" fmla="val 40011"/>
              </a:avLst>
            </a:prstGeom>
            <a:solidFill>
              <a:srgbClr val="6699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99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s-PE" sz="1400" b="1">
                  <a:solidFill>
                    <a:schemeClr val="bg1"/>
                  </a:solidFill>
                </a:rPr>
                <a:t>I</a:t>
              </a:r>
              <a:endParaRPr lang="es-ES" sz="1400" b="1">
                <a:solidFill>
                  <a:schemeClr val="bg1"/>
                </a:solidFill>
              </a:endParaRPr>
            </a:p>
          </p:txBody>
        </p:sp>
        <p:sp>
          <p:nvSpPr>
            <p:cNvPr id="40978" name="AutoShape 150"/>
            <p:cNvSpPr>
              <a:spLocks noChangeArrowheads="1"/>
            </p:cNvSpPr>
            <p:nvPr/>
          </p:nvSpPr>
          <p:spPr bwMode="auto">
            <a:xfrm>
              <a:off x="2789" y="2115"/>
              <a:ext cx="725" cy="453"/>
            </a:xfrm>
            <a:prstGeom prst="chevron">
              <a:avLst>
                <a:gd name="adj" fmla="val 40011"/>
              </a:avLst>
            </a:prstGeom>
            <a:solidFill>
              <a:srgbClr val="99CC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s-PE" sz="1400" b="1"/>
                <a:t>P</a:t>
              </a:r>
              <a:endParaRPr lang="es-ES" sz="1400" b="1"/>
            </a:p>
          </p:txBody>
        </p:sp>
        <p:sp>
          <p:nvSpPr>
            <p:cNvPr id="40979" name="AutoShape 151"/>
            <p:cNvSpPr>
              <a:spLocks noChangeArrowheads="1"/>
            </p:cNvSpPr>
            <p:nvPr/>
          </p:nvSpPr>
          <p:spPr bwMode="auto">
            <a:xfrm>
              <a:off x="3380" y="2115"/>
              <a:ext cx="725" cy="453"/>
            </a:xfrm>
            <a:prstGeom prst="chevron">
              <a:avLst>
                <a:gd name="adj" fmla="val 40011"/>
              </a:avLst>
            </a:prstGeom>
            <a:solidFill>
              <a:srgbClr val="CCEC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EC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s-PE" sz="1400" b="1"/>
                <a:t>D</a:t>
              </a:r>
              <a:endParaRPr lang="es-ES" sz="14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7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7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7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7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7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7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7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7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2.96296E-6 L 0.35452 0.13658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00" y="6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800" decel="10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800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567" grpId="0" animBg="1"/>
      <p:bldP spid="147568" grpId="0" animBg="1"/>
      <p:bldP spid="147569" grpId="0" animBg="1"/>
      <p:bldP spid="147570" grpId="0" animBg="1"/>
      <p:bldP spid="14757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AutoShape 2"/>
          <p:cNvSpPr>
            <a:spLocks noChangeArrowheads="1"/>
          </p:cNvSpPr>
          <p:nvPr/>
        </p:nvSpPr>
        <p:spPr bwMode="auto">
          <a:xfrm>
            <a:off x="7812088" y="5948363"/>
            <a:ext cx="792162" cy="288925"/>
          </a:xfrm>
          <a:prstGeom prst="chevron">
            <a:avLst>
              <a:gd name="adj" fmla="val 24815"/>
            </a:avLst>
          </a:prstGeom>
          <a:solidFill>
            <a:srgbClr val="FFFFCC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CC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PE" sz="1400" b="1"/>
              <a:t>Soporte</a:t>
            </a:r>
            <a:endParaRPr lang="es-ES" sz="1400" b="1"/>
          </a:p>
        </p:txBody>
      </p:sp>
      <p:sp>
        <p:nvSpPr>
          <p:cNvPr id="41987" name="AutoShape 3"/>
          <p:cNvSpPr>
            <a:spLocks noChangeArrowheads="1"/>
          </p:cNvSpPr>
          <p:nvPr/>
        </p:nvSpPr>
        <p:spPr bwMode="auto">
          <a:xfrm>
            <a:off x="7812088" y="5589588"/>
            <a:ext cx="792162" cy="288925"/>
          </a:xfrm>
          <a:prstGeom prst="chevron">
            <a:avLst>
              <a:gd name="adj" fmla="val 24815"/>
            </a:avLst>
          </a:prstGeom>
          <a:solidFill>
            <a:srgbClr val="FFCC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66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PE" sz="1400" b="1"/>
              <a:t>Interacc.</a:t>
            </a:r>
            <a:endParaRPr lang="es-ES" sz="1400" b="1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sz="2800" smtClean="0">
                <a:latin typeface="Arial" charset="0"/>
                <a:cs typeface="Arial" charset="0"/>
              </a:rPr>
              <a:t>Proceso de Ingeniería</a:t>
            </a:r>
            <a:br>
              <a:rPr lang="es-PE" sz="2800" smtClean="0">
                <a:latin typeface="Arial" charset="0"/>
                <a:cs typeface="Arial" charset="0"/>
              </a:rPr>
            </a:br>
            <a:r>
              <a:rPr lang="es-PE" sz="2800" smtClean="0">
                <a:latin typeface="Arial" charset="0"/>
                <a:cs typeface="Arial" charset="0"/>
              </a:rPr>
              <a:t>Estructura iteración</a:t>
            </a:r>
          </a:p>
        </p:txBody>
      </p:sp>
      <p:sp>
        <p:nvSpPr>
          <p:cNvPr id="294917" name="AutoShape 5"/>
          <p:cNvSpPr>
            <a:spLocks noChangeArrowheads="1"/>
          </p:cNvSpPr>
          <p:nvPr/>
        </p:nvSpPr>
        <p:spPr bwMode="auto">
          <a:xfrm>
            <a:off x="1547813" y="2781300"/>
            <a:ext cx="1152525" cy="719138"/>
          </a:xfrm>
          <a:prstGeom prst="homePlate">
            <a:avLst>
              <a:gd name="adj" fmla="val 40066"/>
            </a:avLst>
          </a:prstGeom>
          <a:solidFill>
            <a:srgbClr val="3333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3333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PE" sz="1400" b="1">
                <a:solidFill>
                  <a:schemeClr val="bg1"/>
                </a:solidFill>
              </a:rPr>
              <a:t>Requerim.</a:t>
            </a:r>
            <a:endParaRPr lang="es-ES" sz="1400" b="1">
              <a:solidFill>
                <a:schemeClr val="bg1"/>
              </a:solidFill>
            </a:endParaRPr>
          </a:p>
        </p:txBody>
      </p:sp>
      <p:sp>
        <p:nvSpPr>
          <p:cNvPr id="294918" name="AutoShape 6"/>
          <p:cNvSpPr>
            <a:spLocks noChangeArrowheads="1"/>
          </p:cNvSpPr>
          <p:nvPr/>
        </p:nvSpPr>
        <p:spPr bwMode="auto">
          <a:xfrm>
            <a:off x="2484438" y="2781300"/>
            <a:ext cx="1150937" cy="719138"/>
          </a:xfrm>
          <a:prstGeom prst="chevron">
            <a:avLst>
              <a:gd name="adj" fmla="val 40011"/>
            </a:avLst>
          </a:prstGeom>
          <a:solidFill>
            <a:srgbClr val="3366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3366FF"/>
            </a:extrusionClr>
          </a:sp3d>
        </p:spPr>
        <p:txBody>
          <a:bodyPr wrap="none" anchor="ctr">
            <a:flatTx/>
          </a:bodyPr>
          <a:lstStyle/>
          <a:p>
            <a:pPr algn="ctr"/>
            <a:endParaRPr lang="es-PE" sz="1400" b="1">
              <a:solidFill>
                <a:schemeClr val="bg1"/>
              </a:solidFill>
            </a:endParaRPr>
          </a:p>
          <a:p>
            <a:pPr algn="ctr"/>
            <a:r>
              <a:rPr lang="es-PE" sz="1400" b="1">
                <a:solidFill>
                  <a:schemeClr val="bg1"/>
                </a:solidFill>
              </a:rPr>
              <a:t>Análisis</a:t>
            </a:r>
          </a:p>
          <a:p>
            <a:pPr algn="ctr"/>
            <a:r>
              <a:rPr lang="es-PE" sz="1400" b="1">
                <a:solidFill>
                  <a:schemeClr val="bg1"/>
                </a:solidFill>
              </a:rPr>
              <a:t>y </a:t>
            </a:r>
          </a:p>
          <a:p>
            <a:pPr algn="ctr"/>
            <a:r>
              <a:rPr lang="es-PE" sz="1400" b="1">
                <a:solidFill>
                  <a:schemeClr val="bg1"/>
                </a:solidFill>
              </a:rPr>
              <a:t>Diseño</a:t>
            </a:r>
          </a:p>
          <a:p>
            <a:pPr algn="ctr"/>
            <a:endParaRPr lang="es-ES" sz="1400" b="1">
              <a:solidFill>
                <a:schemeClr val="bg1"/>
              </a:solidFill>
            </a:endParaRPr>
          </a:p>
        </p:txBody>
      </p:sp>
      <p:sp>
        <p:nvSpPr>
          <p:cNvPr id="294919" name="AutoShape 7"/>
          <p:cNvSpPr>
            <a:spLocks noChangeArrowheads="1"/>
          </p:cNvSpPr>
          <p:nvPr/>
        </p:nvSpPr>
        <p:spPr bwMode="auto">
          <a:xfrm>
            <a:off x="3421063" y="2781300"/>
            <a:ext cx="1150937" cy="719138"/>
          </a:xfrm>
          <a:prstGeom prst="chevron">
            <a:avLst>
              <a:gd name="adj" fmla="val 40011"/>
            </a:avLst>
          </a:prstGeom>
          <a:solidFill>
            <a:srgbClr val="6699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PE" sz="1400" b="1">
                <a:solidFill>
                  <a:schemeClr val="bg1"/>
                </a:solidFill>
              </a:rPr>
              <a:t>      Implemen.</a:t>
            </a:r>
            <a:endParaRPr lang="es-ES" sz="1400" b="1">
              <a:solidFill>
                <a:schemeClr val="bg1"/>
              </a:solidFill>
            </a:endParaRPr>
          </a:p>
        </p:txBody>
      </p:sp>
      <p:sp>
        <p:nvSpPr>
          <p:cNvPr id="294920" name="AutoShape 8"/>
          <p:cNvSpPr>
            <a:spLocks noChangeArrowheads="1"/>
          </p:cNvSpPr>
          <p:nvPr/>
        </p:nvSpPr>
        <p:spPr bwMode="auto">
          <a:xfrm>
            <a:off x="4356100" y="2781300"/>
            <a:ext cx="1150938" cy="719138"/>
          </a:xfrm>
          <a:prstGeom prst="chevron">
            <a:avLst>
              <a:gd name="adj" fmla="val 40011"/>
            </a:avLst>
          </a:prstGeom>
          <a:solidFill>
            <a:srgbClr val="99CC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CC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PE" sz="1400" b="1"/>
              <a:t>    Pruebas</a:t>
            </a:r>
          </a:p>
          <a:p>
            <a:pPr algn="ctr"/>
            <a:r>
              <a:rPr lang="es-PE" sz="1400" b="1"/>
              <a:t>    internas</a:t>
            </a:r>
          </a:p>
          <a:p>
            <a:pPr algn="ctr"/>
            <a:endParaRPr lang="es-ES" sz="1400" b="1"/>
          </a:p>
        </p:txBody>
      </p:sp>
      <p:sp>
        <p:nvSpPr>
          <p:cNvPr id="294921" name="AutoShape 9"/>
          <p:cNvSpPr>
            <a:spLocks noChangeArrowheads="1"/>
          </p:cNvSpPr>
          <p:nvPr/>
        </p:nvSpPr>
        <p:spPr bwMode="auto">
          <a:xfrm>
            <a:off x="5294313" y="2781300"/>
            <a:ext cx="1150937" cy="719138"/>
          </a:xfrm>
          <a:prstGeom prst="chevron">
            <a:avLst>
              <a:gd name="adj" fmla="val 40011"/>
            </a:avLst>
          </a:prstGeom>
          <a:solidFill>
            <a:srgbClr val="FFCC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66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PE" sz="1400" b="1"/>
              <a:t>    Pruebas</a:t>
            </a:r>
          </a:p>
          <a:p>
            <a:pPr algn="ctr"/>
            <a:r>
              <a:rPr lang="es-PE" sz="1400" b="1"/>
              <a:t>Acept.</a:t>
            </a:r>
            <a:endParaRPr lang="es-ES" sz="1400" b="1"/>
          </a:p>
        </p:txBody>
      </p:sp>
      <p:sp>
        <p:nvSpPr>
          <p:cNvPr id="294922" name="AutoShape 10"/>
          <p:cNvSpPr>
            <a:spLocks noChangeArrowheads="1"/>
          </p:cNvSpPr>
          <p:nvPr/>
        </p:nvSpPr>
        <p:spPr bwMode="auto">
          <a:xfrm>
            <a:off x="6229350" y="2781300"/>
            <a:ext cx="1150938" cy="719138"/>
          </a:xfrm>
          <a:prstGeom prst="chevron">
            <a:avLst>
              <a:gd name="adj" fmla="val 40011"/>
            </a:avLst>
          </a:prstGeom>
          <a:solidFill>
            <a:srgbClr val="FFFFCC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CC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PE" sz="1400" b="1"/>
              <a:t>     Despl.</a:t>
            </a:r>
            <a:endParaRPr lang="es-ES" sz="1400" b="1"/>
          </a:p>
        </p:txBody>
      </p:sp>
      <p:sp>
        <p:nvSpPr>
          <p:cNvPr id="41995" name="AutoShape 11"/>
          <p:cNvSpPr>
            <a:spLocks noChangeArrowheads="1"/>
          </p:cNvSpPr>
          <p:nvPr/>
        </p:nvSpPr>
        <p:spPr bwMode="auto">
          <a:xfrm>
            <a:off x="7812088" y="5229225"/>
            <a:ext cx="236537" cy="288925"/>
          </a:xfrm>
          <a:prstGeom prst="homePlate">
            <a:avLst>
              <a:gd name="adj" fmla="val 25000"/>
            </a:avLst>
          </a:prstGeom>
          <a:solidFill>
            <a:srgbClr val="3333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3333FF"/>
            </a:extrusionClr>
          </a:sp3d>
        </p:spPr>
        <p:txBody>
          <a:bodyPr wrap="none" anchor="ctr">
            <a:flatTx/>
          </a:bodyPr>
          <a:lstStyle/>
          <a:p>
            <a:pPr algn="ctr"/>
            <a:endParaRPr lang="es-ES" sz="1400" b="1">
              <a:solidFill>
                <a:schemeClr val="bg1"/>
              </a:solidFill>
            </a:endParaRPr>
          </a:p>
        </p:txBody>
      </p:sp>
      <p:sp>
        <p:nvSpPr>
          <p:cNvPr id="41996" name="AutoShape 12"/>
          <p:cNvSpPr>
            <a:spLocks noChangeArrowheads="1"/>
          </p:cNvSpPr>
          <p:nvPr/>
        </p:nvSpPr>
        <p:spPr bwMode="auto">
          <a:xfrm>
            <a:off x="8004175" y="5229225"/>
            <a:ext cx="238125" cy="288925"/>
          </a:xfrm>
          <a:prstGeom prst="chevron">
            <a:avLst>
              <a:gd name="adj" fmla="val 25000"/>
            </a:avLst>
          </a:prstGeom>
          <a:solidFill>
            <a:srgbClr val="3366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3366FF"/>
            </a:extrusionClr>
          </a:sp3d>
        </p:spPr>
        <p:txBody>
          <a:bodyPr wrap="none" anchor="ctr">
            <a:flatTx/>
          </a:bodyPr>
          <a:lstStyle/>
          <a:p>
            <a:pPr algn="ctr"/>
            <a:endParaRPr lang="es-ES" sz="1400" b="1">
              <a:solidFill>
                <a:schemeClr val="bg1"/>
              </a:solidFill>
            </a:endParaRPr>
          </a:p>
        </p:txBody>
      </p:sp>
      <p:sp>
        <p:nvSpPr>
          <p:cNvPr id="41997" name="AutoShape 13"/>
          <p:cNvSpPr>
            <a:spLocks noChangeArrowheads="1"/>
          </p:cNvSpPr>
          <p:nvPr/>
        </p:nvSpPr>
        <p:spPr bwMode="auto">
          <a:xfrm>
            <a:off x="8197850" y="5229225"/>
            <a:ext cx="236538" cy="288925"/>
          </a:xfrm>
          <a:prstGeom prst="chevron">
            <a:avLst>
              <a:gd name="adj" fmla="val 25000"/>
            </a:avLst>
          </a:prstGeom>
          <a:solidFill>
            <a:srgbClr val="6699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99FF"/>
            </a:extrusionClr>
          </a:sp3d>
        </p:spPr>
        <p:txBody>
          <a:bodyPr wrap="none" anchor="ctr">
            <a:flatTx/>
          </a:bodyPr>
          <a:lstStyle/>
          <a:p>
            <a:pPr algn="ctr"/>
            <a:endParaRPr lang="es-ES" sz="1400" b="1">
              <a:solidFill>
                <a:schemeClr val="bg1"/>
              </a:solidFill>
            </a:endParaRPr>
          </a:p>
        </p:txBody>
      </p:sp>
      <p:sp>
        <p:nvSpPr>
          <p:cNvPr id="41998" name="AutoShape 14"/>
          <p:cNvSpPr>
            <a:spLocks noChangeArrowheads="1"/>
          </p:cNvSpPr>
          <p:nvPr/>
        </p:nvSpPr>
        <p:spPr bwMode="auto">
          <a:xfrm>
            <a:off x="8389938" y="5229225"/>
            <a:ext cx="236537" cy="288925"/>
          </a:xfrm>
          <a:prstGeom prst="chevron">
            <a:avLst>
              <a:gd name="adj" fmla="val 25000"/>
            </a:avLst>
          </a:prstGeom>
          <a:solidFill>
            <a:srgbClr val="99CC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CCFF"/>
            </a:extrusionClr>
          </a:sp3d>
        </p:spPr>
        <p:txBody>
          <a:bodyPr wrap="none" anchor="ctr">
            <a:flatTx/>
          </a:bodyPr>
          <a:lstStyle/>
          <a:p>
            <a:pPr algn="ctr"/>
            <a:endParaRPr lang="es-ES" sz="1400" b="1"/>
          </a:p>
        </p:txBody>
      </p:sp>
      <p:sp>
        <p:nvSpPr>
          <p:cNvPr id="41999" name="Text Box 15"/>
          <p:cNvSpPr txBox="1">
            <a:spLocks noChangeArrowheads="1"/>
          </p:cNvSpPr>
          <p:nvPr/>
        </p:nvSpPr>
        <p:spPr bwMode="auto">
          <a:xfrm>
            <a:off x="7812088" y="5229225"/>
            <a:ext cx="79216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PE" sz="1400" b="1"/>
              <a:t>Ejec.</a:t>
            </a:r>
            <a:endParaRPr lang="es-ES" sz="1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4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4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4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4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94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94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7" grpId="0" animBg="1"/>
      <p:bldP spid="294918" grpId="0" animBg="1"/>
      <p:bldP spid="294919" grpId="0" animBg="1"/>
      <p:bldP spid="294920" grpId="0" animBg="1"/>
      <p:bldP spid="294921" grpId="0" animBg="1"/>
      <p:bldP spid="2949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ChangeArrowheads="1"/>
          </p:cNvSpPr>
          <p:nvPr/>
        </p:nvSpPr>
        <p:spPr bwMode="auto">
          <a:xfrm>
            <a:off x="684213" y="3644900"/>
            <a:ext cx="1008062" cy="647700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1"/>
            </a:extrusionClr>
          </a:sp3d>
        </p:spPr>
        <p:txBody>
          <a:bodyPr anchor="ctr">
            <a:flatTx/>
          </a:bodyPr>
          <a:lstStyle/>
          <a:p>
            <a:pPr algn="ctr"/>
            <a:r>
              <a:rPr lang="es-PE" sz="1400" b="1"/>
              <a:t>Requerimientos</a:t>
            </a:r>
            <a:endParaRPr lang="es-ES" sz="1400" b="1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sz="2800" smtClean="0">
                <a:latin typeface="Arial" charset="0"/>
                <a:cs typeface="Arial" charset="0"/>
              </a:rPr>
              <a:t>Proceso de Ingeniería</a:t>
            </a:r>
            <a:br>
              <a:rPr lang="es-PE" sz="2800" smtClean="0">
                <a:latin typeface="Arial" charset="0"/>
                <a:cs typeface="Arial" charset="0"/>
              </a:rPr>
            </a:br>
            <a:r>
              <a:rPr lang="es-PE" sz="2800" smtClean="0">
                <a:latin typeface="Arial" charset="0"/>
                <a:cs typeface="Arial" charset="0"/>
              </a:rPr>
              <a:t>Dependencia de documentos</a:t>
            </a:r>
          </a:p>
        </p:txBody>
      </p:sp>
      <p:sp>
        <p:nvSpPr>
          <p:cNvPr id="296964" name="AutoShape 4"/>
          <p:cNvSpPr>
            <a:spLocks noChangeArrowheads="1"/>
          </p:cNvSpPr>
          <p:nvPr/>
        </p:nvSpPr>
        <p:spPr bwMode="auto">
          <a:xfrm rot="-5400000">
            <a:off x="2914650" y="2998788"/>
            <a:ext cx="1152525" cy="863600"/>
          </a:xfrm>
          <a:custGeom>
            <a:avLst/>
            <a:gdLst>
              <a:gd name="T0" fmla="*/ 52576264 w 21600"/>
              <a:gd name="T1" fmla="*/ 5104075 h 21600"/>
              <a:gd name="T2" fmla="*/ 30930198 w 21600"/>
              <a:gd name="T3" fmla="*/ 4316001 h 21600"/>
              <a:gd name="T4" fmla="*/ 41660682 w 21600"/>
              <a:gd name="T5" fmla="*/ 11183221 h 21600"/>
              <a:gd name="T6" fmla="*/ 69183036 w 21600"/>
              <a:gd name="T7" fmla="*/ 17264002 h 21600"/>
              <a:gd name="T8" fmla="*/ 53808985 w 21600"/>
              <a:gd name="T9" fmla="*/ 25896006 h 21600"/>
              <a:gd name="T10" fmla="*/ 38435001 w 21600"/>
              <a:gd name="T11" fmla="*/ 17264002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200" y="10800"/>
                </a:moveTo>
                <a:cubicBezTo>
                  <a:pt x="16200" y="7834"/>
                  <a:pt x="13808" y="5423"/>
                  <a:pt x="10843" y="5400"/>
                </a:cubicBezTo>
                <a:lnTo>
                  <a:pt x="10886" y="0"/>
                </a:lnTo>
                <a:cubicBezTo>
                  <a:pt x="16817" y="47"/>
                  <a:pt x="21599" y="4869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chemeClr val="bg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1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296965" name="AutoShape 5"/>
          <p:cNvSpPr>
            <a:spLocks noChangeArrowheads="1"/>
          </p:cNvSpPr>
          <p:nvPr/>
        </p:nvSpPr>
        <p:spPr bwMode="auto">
          <a:xfrm rot="5400000" flipV="1">
            <a:off x="2879725" y="4041775"/>
            <a:ext cx="1152525" cy="936625"/>
          </a:xfrm>
          <a:custGeom>
            <a:avLst/>
            <a:gdLst>
              <a:gd name="T0" fmla="*/ 52576264 w 21600"/>
              <a:gd name="T1" fmla="*/ 6003767 h 21600"/>
              <a:gd name="T2" fmla="*/ 30930198 w 21600"/>
              <a:gd name="T3" fmla="*/ 5076767 h 21600"/>
              <a:gd name="T4" fmla="*/ 41660682 w 21600"/>
              <a:gd name="T5" fmla="*/ 13154465 h 21600"/>
              <a:gd name="T6" fmla="*/ 69183036 w 21600"/>
              <a:gd name="T7" fmla="*/ 20307112 h 21600"/>
              <a:gd name="T8" fmla="*/ 53808985 w 21600"/>
              <a:gd name="T9" fmla="*/ 30460649 h 21600"/>
              <a:gd name="T10" fmla="*/ 38435001 w 21600"/>
              <a:gd name="T11" fmla="*/ 20307112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200" y="10800"/>
                </a:moveTo>
                <a:cubicBezTo>
                  <a:pt x="16200" y="7834"/>
                  <a:pt x="13808" y="5423"/>
                  <a:pt x="10843" y="5400"/>
                </a:cubicBezTo>
                <a:lnTo>
                  <a:pt x="10886" y="0"/>
                </a:lnTo>
                <a:cubicBezTo>
                  <a:pt x="16817" y="47"/>
                  <a:pt x="21599" y="4869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chemeClr val="bg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1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296966" name="AutoShape 6"/>
          <p:cNvSpPr>
            <a:spLocks noChangeArrowheads="1"/>
          </p:cNvSpPr>
          <p:nvPr/>
        </p:nvSpPr>
        <p:spPr bwMode="auto">
          <a:xfrm>
            <a:off x="1763713" y="3790950"/>
            <a:ext cx="503237" cy="360363"/>
          </a:xfrm>
          <a:prstGeom prst="rightArrow">
            <a:avLst>
              <a:gd name="adj1" fmla="val 50000"/>
              <a:gd name="adj2" fmla="val 34912"/>
            </a:avLst>
          </a:prstGeom>
          <a:solidFill>
            <a:schemeClr val="bg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1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296967" name="Rectangle 7"/>
          <p:cNvSpPr>
            <a:spLocks noChangeArrowheads="1"/>
          </p:cNvSpPr>
          <p:nvPr/>
        </p:nvSpPr>
        <p:spPr bwMode="auto">
          <a:xfrm>
            <a:off x="2339975" y="3646488"/>
            <a:ext cx="1008063" cy="647700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1"/>
            </a:extrusionClr>
          </a:sp3d>
        </p:spPr>
        <p:txBody>
          <a:bodyPr anchor="ctr">
            <a:flatTx/>
          </a:bodyPr>
          <a:lstStyle/>
          <a:p>
            <a:pPr algn="ctr"/>
            <a:r>
              <a:rPr lang="es-PE" sz="1400" b="1"/>
              <a:t>Casos de uso</a:t>
            </a:r>
            <a:endParaRPr lang="es-ES" sz="1400" b="1"/>
          </a:p>
        </p:txBody>
      </p:sp>
      <p:sp>
        <p:nvSpPr>
          <p:cNvPr id="296968" name="Rectangle 8"/>
          <p:cNvSpPr>
            <a:spLocks noChangeArrowheads="1"/>
          </p:cNvSpPr>
          <p:nvPr/>
        </p:nvSpPr>
        <p:spPr bwMode="auto">
          <a:xfrm>
            <a:off x="3852863" y="2493963"/>
            <a:ext cx="1008062" cy="647700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1"/>
            </a:extrusionClr>
          </a:sp3d>
        </p:spPr>
        <p:txBody>
          <a:bodyPr anchor="ctr">
            <a:flatTx/>
          </a:bodyPr>
          <a:lstStyle/>
          <a:p>
            <a:pPr algn="ctr"/>
            <a:r>
              <a:rPr lang="es-PE" sz="1400" b="1"/>
              <a:t>Modelo</a:t>
            </a:r>
          </a:p>
          <a:p>
            <a:pPr algn="ctr"/>
            <a:r>
              <a:rPr lang="es-PE" sz="1400" b="1"/>
              <a:t>Análisis</a:t>
            </a:r>
            <a:endParaRPr lang="es-ES" sz="1400" b="1"/>
          </a:p>
        </p:txBody>
      </p:sp>
      <p:sp>
        <p:nvSpPr>
          <p:cNvPr id="296969" name="Rectangle 9"/>
          <p:cNvSpPr>
            <a:spLocks noChangeArrowheads="1"/>
          </p:cNvSpPr>
          <p:nvPr/>
        </p:nvSpPr>
        <p:spPr bwMode="auto">
          <a:xfrm>
            <a:off x="3779838" y="4510088"/>
            <a:ext cx="1008062" cy="647700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1"/>
            </a:extrusionClr>
          </a:sp3d>
        </p:spPr>
        <p:txBody>
          <a:bodyPr anchor="ctr">
            <a:flatTx/>
          </a:bodyPr>
          <a:lstStyle/>
          <a:p>
            <a:pPr algn="ctr"/>
            <a:r>
              <a:rPr lang="es-PE" sz="1400" b="1"/>
              <a:t>Doc.</a:t>
            </a:r>
          </a:p>
          <a:p>
            <a:pPr algn="ctr"/>
            <a:r>
              <a:rPr lang="es-PE" sz="1400" b="1"/>
              <a:t>Arquitec.</a:t>
            </a:r>
            <a:endParaRPr lang="es-ES" sz="1400" b="1"/>
          </a:p>
        </p:txBody>
      </p:sp>
      <p:sp>
        <p:nvSpPr>
          <p:cNvPr id="296970" name="AutoShape 10"/>
          <p:cNvSpPr>
            <a:spLocks noChangeArrowheads="1"/>
          </p:cNvSpPr>
          <p:nvPr/>
        </p:nvSpPr>
        <p:spPr bwMode="auto">
          <a:xfrm flipV="1">
            <a:off x="4283075" y="4149725"/>
            <a:ext cx="1152525" cy="936625"/>
          </a:xfrm>
          <a:custGeom>
            <a:avLst/>
            <a:gdLst>
              <a:gd name="T0" fmla="*/ 52576264 w 21600"/>
              <a:gd name="T1" fmla="*/ 6003767 h 21600"/>
              <a:gd name="T2" fmla="*/ 30930198 w 21600"/>
              <a:gd name="T3" fmla="*/ 5076767 h 21600"/>
              <a:gd name="T4" fmla="*/ 41660682 w 21600"/>
              <a:gd name="T5" fmla="*/ 13154465 h 21600"/>
              <a:gd name="T6" fmla="*/ 69183036 w 21600"/>
              <a:gd name="T7" fmla="*/ 20307112 h 21600"/>
              <a:gd name="T8" fmla="*/ 53808985 w 21600"/>
              <a:gd name="T9" fmla="*/ 30460649 h 21600"/>
              <a:gd name="T10" fmla="*/ 38435001 w 21600"/>
              <a:gd name="T11" fmla="*/ 20307112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200" y="10800"/>
                </a:moveTo>
                <a:cubicBezTo>
                  <a:pt x="16200" y="7834"/>
                  <a:pt x="13808" y="5423"/>
                  <a:pt x="10843" y="5400"/>
                </a:cubicBezTo>
                <a:lnTo>
                  <a:pt x="10886" y="0"/>
                </a:lnTo>
                <a:cubicBezTo>
                  <a:pt x="16817" y="47"/>
                  <a:pt x="21599" y="4869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chemeClr val="bg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1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296971" name="AutoShape 11"/>
          <p:cNvSpPr>
            <a:spLocks noChangeArrowheads="1"/>
          </p:cNvSpPr>
          <p:nvPr/>
        </p:nvSpPr>
        <p:spPr bwMode="auto">
          <a:xfrm>
            <a:off x="4283075" y="2782888"/>
            <a:ext cx="1152525" cy="863600"/>
          </a:xfrm>
          <a:custGeom>
            <a:avLst/>
            <a:gdLst>
              <a:gd name="T0" fmla="*/ 52576264 w 21600"/>
              <a:gd name="T1" fmla="*/ 5104075 h 21600"/>
              <a:gd name="T2" fmla="*/ 30930198 w 21600"/>
              <a:gd name="T3" fmla="*/ 4316001 h 21600"/>
              <a:gd name="T4" fmla="*/ 41660682 w 21600"/>
              <a:gd name="T5" fmla="*/ 11183221 h 21600"/>
              <a:gd name="T6" fmla="*/ 69183036 w 21600"/>
              <a:gd name="T7" fmla="*/ 17264002 h 21600"/>
              <a:gd name="T8" fmla="*/ 53808985 w 21600"/>
              <a:gd name="T9" fmla="*/ 25896006 h 21600"/>
              <a:gd name="T10" fmla="*/ 38435001 w 21600"/>
              <a:gd name="T11" fmla="*/ 17264002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200" y="10800"/>
                </a:moveTo>
                <a:cubicBezTo>
                  <a:pt x="16200" y="7834"/>
                  <a:pt x="13808" y="5423"/>
                  <a:pt x="10843" y="5400"/>
                </a:cubicBezTo>
                <a:lnTo>
                  <a:pt x="10886" y="0"/>
                </a:lnTo>
                <a:cubicBezTo>
                  <a:pt x="16817" y="47"/>
                  <a:pt x="21599" y="4869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chemeClr val="bg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1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296972" name="Rectangle 12"/>
          <p:cNvSpPr>
            <a:spLocks noChangeArrowheads="1"/>
          </p:cNvSpPr>
          <p:nvPr/>
        </p:nvSpPr>
        <p:spPr bwMode="auto">
          <a:xfrm>
            <a:off x="2268538" y="1773238"/>
            <a:ext cx="1008062" cy="647700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1"/>
            </a:extrusionClr>
          </a:sp3d>
        </p:spPr>
        <p:txBody>
          <a:bodyPr anchor="ctr">
            <a:flatTx/>
          </a:bodyPr>
          <a:lstStyle/>
          <a:p>
            <a:pPr algn="ctr"/>
            <a:r>
              <a:rPr lang="es-PE" sz="1400" b="1"/>
              <a:t>Modelo</a:t>
            </a:r>
          </a:p>
          <a:p>
            <a:pPr algn="ctr"/>
            <a:r>
              <a:rPr lang="es-PE" sz="1400" b="1"/>
              <a:t>Pruebas</a:t>
            </a:r>
            <a:endParaRPr lang="es-ES" sz="1400" b="1"/>
          </a:p>
        </p:txBody>
      </p:sp>
      <p:sp>
        <p:nvSpPr>
          <p:cNvPr id="296973" name="Rectangle 13"/>
          <p:cNvSpPr>
            <a:spLocks noChangeArrowheads="1"/>
          </p:cNvSpPr>
          <p:nvPr/>
        </p:nvSpPr>
        <p:spPr bwMode="auto">
          <a:xfrm>
            <a:off x="5076825" y="3573463"/>
            <a:ext cx="1008063" cy="647700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1"/>
            </a:extrusionClr>
          </a:sp3d>
        </p:spPr>
        <p:txBody>
          <a:bodyPr anchor="ctr">
            <a:flatTx/>
          </a:bodyPr>
          <a:lstStyle/>
          <a:p>
            <a:pPr algn="ctr"/>
            <a:r>
              <a:rPr lang="es-PE" sz="1400" b="1"/>
              <a:t>Modelo</a:t>
            </a:r>
          </a:p>
          <a:p>
            <a:pPr algn="ctr"/>
            <a:r>
              <a:rPr lang="es-PE" sz="1400" b="1"/>
              <a:t>Diseño</a:t>
            </a:r>
            <a:endParaRPr lang="es-ES" sz="1400" b="1"/>
          </a:p>
        </p:txBody>
      </p:sp>
      <p:sp>
        <p:nvSpPr>
          <p:cNvPr id="296974" name="AutoShape 14"/>
          <p:cNvSpPr>
            <a:spLocks noChangeArrowheads="1"/>
          </p:cNvSpPr>
          <p:nvPr/>
        </p:nvSpPr>
        <p:spPr bwMode="auto">
          <a:xfrm>
            <a:off x="6227763" y="3790950"/>
            <a:ext cx="863600" cy="360363"/>
          </a:xfrm>
          <a:prstGeom prst="rightArrow">
            <a:avLst>
              <a:gd name="adj1" fmla="val 49778"/>
              <a:gd name="adj2" fmla="val 28392"/>
            </a:avLst>
          </a:prstGeom>
          <a:solidFill>
            <a:schemeClr val="bg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1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296975" name="Rectangle 15"/>
          <p:cNvSpPr>
            <a:spLocks noChangeArrowheads="1"/>
          </p:cNvSpPr>
          <p:nvPr/>
        </p:nvSpPr>
        <p:spPr bwMode="auto">
          <a:xfrm>
            <a:off x="7235825" y="3573463"/>
            <a:ext cx="1008063" cy="647700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1"/>
            </a:extrusionClr>
          </a:sp3d>
        </p:spPr>
        <p:txBody>
          <a:bodyPr anchor="ctr">
            <a:flatTx/>
          </a:bodyPr>
          <a:lstStyle/>
          <a:p>
            <a:pPr algn="ctr"/>
            <a:r>
              <a:rPr lang="es-PE" sz="1400" b="1"/>
              <a:t>Docum.</a:t>
            </a:r>
            <a:endParaRPr lang="es-ES" sz="1400" b="1"/>
          </a:p>
        </p:txBody>
      </p:sp>
      <p:sp>
        <p:nvSpPr>
          <p:cNvPr id="296976" name="AutoShape 16"/>
          <p:cNvSpPr>
            <a:spLocks noChangeArrowheads="1"/>
          </p:cNvSpPr>
          <p:nvPr/>
        </p:nvSpPr>
        <p:spPr bwMode="auto">
          <a:xfrm>
            <a:off x="2484438" y="2708275"/>
            <a:ext cx="503237" cy="647700"/>
          </a:xfrm>
          <a:prstGeom prst="upArrow">
            <a:avLst>
              <a:gd name="adj1" fmla="val 50000"/>
              <a:gd name="adj2" fmla="val 32177"/>
            </a:avLst>
          </a:prstGeom>
          <a:solidFill>
            <a:schemeClr val="bg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1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6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6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6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6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6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6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6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96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6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6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96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96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96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96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2000" fill="hold"/>
                                        <p:tgtEl>
                                          <p:spTgt spid="2969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2969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2000" fill="hold"/>
                                        <p:tgtEl>
                                          <p:spTgt spid="2969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2" grpId="0" animBg="1"/>
      <p:bldP spid="296964" grpId="0" animBg="1"/>
      <p:bldP spid="296965" grpId="0" animBg="1"/>
      <p:bldP spid="296966" grpId="0" animBg="1"/>
      <p:bldP spid="296967" grpId="0" animBg="1"/>
      <p:bldP spid="296968" grpId="0" animBg="1"/>
      <p:bldP spid="296969" grpId="0" animBg="1"/>
      <p:bldP spid="296970" grpId="0" animBg="1"/>
      <p:bldP spid="296971" grpId="0" animBg="1"/>
      <p:bldP spid="296972" grpId="0" animBg="1"/>
      <p:bldP spid="296973" grpId="0" animBg="1"/>
      <p:bldP spid="296974" grpId="0" animBg="1"/>
      <p:bldP spid="296975" grpId="0" animBg="1"/>
      <p:bldP spid="29697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ChangeArrowheads="1"/>
          </p:cNvSpPr>
          <p:nvPr/>
        </p:nvSpPr>
        <p:spPr bwMode="auto">
          <a:xfrm>
            <a:off x="3995738" y="4222750"/>
            <a:ext cx="1295400" cy="503238"/>
          </a:xfrm>
          <a:prstGeom prst="rect">
            <a:avLst/>
          </a:prstGeom>
          <a:solidFill>
            <a:srgbClr val="7DC4C9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7DC4C9"/>
            </a:extrusionClr>
          </a:sp3d>
        </p:spPr>
        <p:txBody>
          <a:bodyPr anchor="ctr">
            <a:flatTx/>
          </a:bodyPr>
          <a:lstStyle/>
          <a:p>
            <a:pPr algn="ctr"/>
            <a:r>
              <a:rPr lang="es-PE" sz="1400" b="1"/>
              <a:t>Caso de prueba 4</a:t>
            </a:r>
            <a:endParaRPr lang="es-ES" sz="1400" b="1"/>
          </a:p>
        </p:txBody>
      </p:sp>
      <p:sp>
        <p:nvSpPr>
          <p:cNvPr id="299011" name="Rectangle 3"/>
          <p:cNvSpPr>
            <a:spLocks noChangeArrowheads="1"/>
          </p:cNvSpPr>
          <p:nvPr/>
        </p:nvSpPr>
        <p:spPr bwMode="auto">
          <a:xfrm>
            <a:off x="3995738" y="3646488"/>
            <a:ext cx="1295400" cy="503237"/>
          </a:xfrm>
          <a:prstGeom prst="rect">
            <a:avLst/>
          </a:prstGeom>
          <a:solidFill>
            <a:srgbClr val="7DC4C9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7DC4C9"/>
            </a:extrusionClr>
          </a:sp3d>
        </p:spPr>
        <p:txBody>
          <a:bodyPr anchor="ctr">
            <a:flatTx/>
          </a:bodyPr>
          <a:lstStyle/>
          <a:p>
            <a:pPr algn="ctr"/>
            <a:r>
              <a:rPr lang="es-PE" sz="1400" b="1"/>
              <a:t>Caso de Prueba 3</a:t>
            </a:r>
            <a:endParaRPr lang="es-ES" sz="1400" b="1"/>
          </a:p>
        </p:txBody>
      </p:sp>
      <p:sp>
        <p:nvSpPr>
          <p:cNvPr id="299012" name="Rectangle 4"/>
          <p:cNvSpPr>
            <a:spLocks noChangeArrowheads="1"/>
          </p:cNvSpPr>
          <p:nvPr/>
        </p:nvSpPr>
        <p:spPr bwMode="auto">
          <a:xfrm>
            <a:off x="3995738" y="3070225"/>
            <a:ext cx="1295400" cy="503238"/>
          </a:xfrm>
          <a:prstGeom prst="rect">
            <a:avLst/>
          </a:prstGeom>
          <a:solidFill>
            <a:srgbClr val="7DC4C9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7DC4C9"/>
            </a:extrusionClr>
          </a:sp3d>
        </p:spPr>
        <p:txBody>
          <a:bodyPr anchor="ctr">
            <a:flatTx/>
          </a:bodyPr>
          <a:lstStyle/>
          <a:p>
            <a:pPr algn="ctr"/>
            <a:r>
              <a:rPr lang="es-PE" sz="1400" b="1"/>
              <a:t>Caso de Prueba 2</a:t>
            </a:r>
            <a:endParaRPr lang="es-ES" sz="1400" b="1"/>
          </a:p>
        </p:txBody>
      </p:sp>
      <p:sp>
        <p:nvSpPr>
          <p:cNvPr id="299013" name="Rectangle 5"/>
          <p:cNvSpPr>
            <a:spLocks noChangeArrowheads="1"/>
          </p:cNvSpPr>
          <p:nvPr/>
        </p:nvSpPr>
        <p:spPr bwMode="auto">
          <a:xfrm>
            <a:off x="3995738" y="2492375"/>
            <a:ext cx="1295400" cy="503238"/>
          </a:xfrm>
          <a:prstGeom prst="rect">
            <a:avLst/>
          </a:prstGeom>
          <a:solidFill>
            <a:srgbClr val="7DC4C9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7DC4C9"/>
            </a:extrusionClr>
          </a:sp3d>
        </p:spPr>
        <p:txBody>
          <a:bodyPr anchor="ctr">
            <a:flatTx/>
          </a:bodyPr>
          <a:lstStyle/>
          <a:p>
            <a:pPr algn="ctr"/>
            <a:r>
              <a:rPr lang="es-PE" sz="1400" b="1"/>
              <a:t>Caso de Prueba 1</a:t>
            </a:r>
            <a:endParaRPr lang="es-ES" sz="1400" b="1"/>
          </a:p>
        </p:txBody>
      </p:sp>
      <p:sp>
        <p:nvSpPr>
          <p:cNvPr id="299014" name="Rectangle 6"/>
          <p:cNvSpPr>
            <a:spLocks noChangeArrowheads="1"/>
          </p:cNvSpPr>
          <p:nvPr/>
        </p:nvSpPr>
        <p:spPr bwMode="auto">
          <a:xfrm>
            <a:off x="5437188" y="4222750"/>
            <a:ext cx="503237" cy="503238"/>
          </a:xfrm>
          <a:prstGeom prst="rect">
            <a:avLst/>
          </a:prstGeom>
          <a:solidFill>
            <a:srgbClr val="3366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3366FF"/>
            </a:extrusionClr>
          </a:sp3d>
        </p:spPr>
        <p:txBody>
          <a:bodyPr anchor="ctr">
            <a:flatTx/>
          </a:bodyPr>
          <a:lstStyle/>
          <a:p>
            <a:pPr algn="ctr"/>
            <a:r>
              <a:rPr lang="es-PE" sz="1200" b="1">
                <a:solidFill>
                  <a:srgbClr val="FFFFCC"/>
                </a:solidFill>
              </a:rPr>
              <a:t>FA2P1</a:t>
            </a:r>
            <a:endParaRPr lang="es-ES" sz="1200" b="1">
              <a:solidFill>
                <a:srgbClr val="FFFFCC"/>
              </a:solidFill>
            </a:endParaRPr>
          </a:p>
        </p:txBody>
      </p:sp>
      <p:sp>
        <p:nvSpPr>
          <p:cNvPr id="299015" name="Rectangle 7"/>
          <p:cNvSpPr>
            <a:spLocks noChangeArrowheads="1"/>
          </p:cNvSpPr>
          <p:nvPr/>
        </p:nvSpPr>
        <p:spPr bwMode="auto">
          <a:xfrm>
            <a:off x="6086475" y="4221163"/>
            <a:ext cx="503238" cy="503237"/>
          </a:xfrm>
          <a:prstGeom prst="rect">
            <a:avLst/>
          </a:prstGeom>
          <a:solidFill>
            <a:srgbClr val="3366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3366FF"/>
            </a:extrusionClr>
          </a:sp3d>
        </p:spPr>
        <p:txBody>
          <a:bodyPr anchor="ctr">
            <a:flatTx/>
          </a:bodyPr>
          <a:lstStyle/>
          <a:p>
            <a:pPr algn="ctr"/>
            <a:r>
              <a:rPr lang="es-PE" sz="1200" b="1">
                <a:solidFill>
                  <a:srgbClr val="FFFFCC"/>
                </a:solidFill>
              </a:rPr>
              <a:t>FB P3</a:t>
            </a:r>
            <a:endParaRPr lang="es-ES" sz="1200" b="1">
              <a:solidFill>
                <a:srgbClr val="FFFFCC"/>
              </a:solidFill>
            </a:endParaRPr>
          </a:p>
        </p:txBody>
      </p:sp>
      <p:sp>
        <p:nvSpPr>
          <p:cNvPr id="299016" name="Rectangle 8"/>
          <p:cNvSpPr>
            <a:spLocks noChangeArrowheads="1"/>
          </p:cNvSpPr>
          <p:nvPr/>
        </p:nvSpPr>
        <p:spPr bwMode="auto">
          <a:xfrm>
            <a:off x="6732588" y="4222750"/>
            <a:ext cx="503237" cy="503238"/>
          </a:xfrm>
          <a:prstGeom prst="rect">
            <a:avLst/>
          </a:prstGeom>
          <a:solidFill>
            <a:srgbClr val="3366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3366FF"/>
            </a:extrusionClr>
          </a:sp3d>
        </p:spPr>
        <p:txBody>
          <a:bodyPr anchor="ctr">
            <a:flatTx/>
          </a:bodyPr>
          <a:lstStyle/>
          <a:p>
            <a:pPr algn="ctr"/>
            <a:r>
              <a:rPr lang="es-PE" sz="1200" b="1">
                <a:solidFill>
                  <a:srgbClr val="FFFFCC"/>
                </a:solidFill>
              </a:rPr>
              <a:t>FA3 P3</a:t>
            </a:r>
            <a:endParaRPr lang="es-ES" sz="1200" b="1">
              <a:solidFill>
                <a:srgbClr val="FFFFCC"/>
              </a:solidFill>
            </a:endParaRPr>
          </a:p>
        </p:txBody>
      </p:sp>
      <p:sp>
        <p:nvSpPr>
          <p:cNvPr id="299017" name="Rectangle 9"/>
          <p:cNvSpPr>
            <a:spLocks noChangeArrowheads="1"/>
          </p:cNvSpPr>
          <p:nvPr/>
        </p:nvSpPr>
        <p:spPr bwMode="auto">
          <a:xfrm>
            <a:off x="7381875" y="4221163"/>
            <a:ext cx="503238" cy="503237"/>
          </a:xfrm>
          <a:prstGeom prst="rect">
            <a:avLst/>
          </a:prstGeom>
          <a:solidFill>
            <a:srgbClr val="3366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3366FF"/>
            </a:extrusionClr>
          </a:sp3d>
        </p:spPr>
        <p:txBody>
          <a:bodyPr anchor="ctr">
            <a:flatTx/>
          </a:bodyPr>
          <a:lstStyle/>
          <a:p>
            <a:pPr algn="ctr"/>
            <a:r>
              <a:rPr lang="es-PE" sz="1200" b="1">
                <a:solidFill>
                  <a:srgbClr val="FFFFCC"/>
                </a:solidFill>
              </a:rPr>
              <a:t>FB P6</a:t>
            </a:r>
            <a:endParaRPr lang="es-ES" sz="1200" b="1">
              <a:solidFill>
                <a:srgbClr val="FFFFCC"/>
              </a:solidFill>
            </a:endParaRPr>
          </a:p>
        </p:txBody>
      </p:sp>
      <p:sp>
        <p:nvSpPr>
          <p:cNvPr id="299018" name="Rectangle 10"/>
          <p:cNvSpPr>
            <a:spLocks noChangeArrowheads="1"/>
          </p:cNvSpPr>
          <p:nvPr/>
        </p:nvSpPr>
        <p:spPr bwMode="auto">
          <a:xfrm>
            <a:off x="5437188" y="3646488"/>
            <a:ext cx="503237" cy="503237"/>
          </a:xfrm>
          <a:prstGeom prst="rect">
            <a:avLst/>
          </a:prstGeom>
          <a:solidFill>
            <a:srgbClr val="3366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3366FF"/>
            </a:extrusionClr>
          </a:sp3d>
        </p:spPr>
        <p:txBody>
          <a:bodyPr anchor="ctr">
            <a:flatTx/>
          </a:bodyPr>
          <a:lstStyle/>
          <a:p>
            <a:pPr algn="ctr"/>
            <a:r>
              <a:rPr lang="es-PE" sz="1200" b="1">
                <a:solidFill>
                  <a:srgbClr val="FFFFCC"/>
                </a:solidFill>
              </a:rPr>
              <a:t>FB P1</a:t>
            </a:r>
            <a:endParaRPr lang="es-ES" sz="1200" b="1">
              <a:solidFill>
                <a:srgbClr val="FFFFCC"/>
              </a:solidFill>
            </a:endParaRPr>
          </a:p>
        </p:txBody>
      </p:sp>
      <p:sp>
        <p:nvSpPr>
          <p:cNvPr id="299019" name="Rectangle 11"/>
          <p:cNvSpPr>
            <a:spLocks noChangeArrowheads="1"/>
          </p:cNvSpPr>
          <p:nvPr/>
        </p:nvSpPr>
        <p:spPr bwMode="auto">
          <a:xfrm>
            <a:off x="6086475" y="3644900"/>
            <a:ext cx="503238" cy="503238"/>
          </a:xfrm>
          <a:prstGeom prst="rect">
            <a:avLst/>
          </a:prstGeom>
          <a:solidFill>
            <a:srgbClr val="3366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3366FF"/>
            </a:extrusionClr>
          </a:sp3d>
        </p:spPr>
        <p:txBody>
          <a:bodyPr anchor="ctr">
            <a:flatTx/>
          </a:bodyPr>
          <a:lstStyle/>
          <a:p>
            <a:pPr algn="ctr"/>
            <a:r>
              <a:rPr lang="es-PE" sz="1200" b="1">
                <a:solidFill>
                  <a:srgbClr val="FFFFCC"/>
                </a:solidFill>
              </a:rPr>
              <a:t>FB P2</a:t>
            </a:r>
            <a:endParaRPr lang="es-ES" sz="1200" b="1">
              <a:solidFill>
                <a:srgbClr val="FFFFCC"/>
              </a:solidFill>
            </a:endParaRPr>
          </a:p>
        </p:txBody>
      </p:sp>
      <p:sp>
        <p:nvSpPr>
          <p:cNvPr id="299020" name="Rectangle 12"/>
          <p:cNvSpPr>
            <a:spLocks noChangeArrowheads="1"/>
          </p:cNvSpPr>
          <p:nvPr/>
        </p:nvSpPr>
        <p:spPr bwMode="auto">
          <a:xfrm>
            <a:off x="6732588" y="3646488"/>
            <a:ext cx="503237" cy="503237"/>
          </a:xfrm>
          <a:prstGeom prst="rect">
            <a:avLst/>
          </a:prstGeom>
          <a:solidFill>
            <a:srgbClr val="3366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3366FF"/>
            </a:extrusionClr>
          </a:sp3d>
        </p:spPr>
        <p:txBody>
          <a:bodyPr anchor="ctr">
            <a:flatTx/>
          </a:bodyPr>
          <a:lstStyle/>
          <a:p>
            <a:pPr algn="ctr"/>
            <a:r>
              <a:rPr lang="es-PE" sz="1200" b="1">
                <a:solidFill>
                  <a:srgbClr val="FFFFCC"/>
                </a:solidFill>
              </a:rPr>
              <a:t>FA3 P1</a:t>
            </a:r>
            <a:endParaRPr lang="es-ES" sz="1200" b="1">
              <a:solidFill>
                <a:srgbClr val="FFFFCC"/>
              </a:solidFill>
            </a:endParaRPr>
          </a:p>
        </p:txBody>
      </p:sp>
      <p:sp>
        <p:nvSpPr>
          <p:cNvPr id="299021" name="Rectangle 13"/>
          <p:cNvSpPr>
            <a:spLocks noChangeArrowheads="1"/>
          </p:cNvSpPr>
          <p:nvPr/>
        </p:nvSpPr>
        <p:spPr bwMode="auto">
          <a:xfrm>
            <a:off x="7381875" y="3644900"/>
            <a:ext cx="503238" cy="503238"/>
          </a:xfrm>
          <a:prstGeom prst="rect">
            <a:avLst/>
          </a:prstGeom>
          <a:solidFill>
            <a:srgbClr val="3366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3366FF"/>
            </a:extrusionClr>
          </a:sp3d>
        </p:spPr>
        <p:txBody>
          <a:bodyPr anchor="ctr">
            <a:flatTx/>
          </a:bodyPr>
          <a:lstStyle/>
          <a:p>
            <a:pPr algn="ctr"/>
            <a:r>
              <a:rPr lang="es-PE" sz="1200" b="1">
                <a:solidFill>
                  <a:srgbClr val="FFFFCC"/>
                </a:solidFill>
              </a:rPr>
              <a:t>FA3 P4</a:t>
            </a:r>
            <a:endParaRPr lang="es-ES" sz="1200" b="1">
              <a:solidFill>
                <a:srgbClr val="FFFFCC"/>
              </a:solidFill>
            </a:endParaRPr>
          </a:p>
        </p:txBody>
      </p:sp>
      <p:sp>
        <p:nvSpPr>
          <p:cNvPr id="299022" name="Rectangle 14"/>
          <p:cNvSpPr>
            <a:spLocks noChangeArrowheads="1"/>
          </p:cNvSpPr>
          <p:nvPr/>
        </p:nvSpPr>
        <p:spPr bwMode="auto">
          <a:xfrm>
            <a:off x="5437188" y="3071813"/>
            <a:ext cx="503237" cy="503237"/>
          </a:xfrm>
          <a:prstGeom prst="rect">
            <a:avLst/>
          </a:prstGeom>
          <a:solidFill>
            <a:srgbClr val="3366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3366FF"/>
            </a:extrusionClr>
          </a:sp3d>
        </p:spPr>
        <p:txBody>
          <a:bodyPr anchor="ctr">
            <a:flatTx/>
          </a:bodyPr>
          <a:lstStyle/>
          <a:p>
            <a:pPr algn="ctr"/>
            <a:r>
              <a:rPr lang="es-PE" sz="1200" b="1">
                <a:solidFill>
                  <a:srgbClr val="FFFFCC"/>
                </a:solidFill>
              </a:rPr>
              <a:t>FA1 P1</a:t>
            </a:r>
            <a:endParaRPr lang="es-ES" sz="1200" b="1">
              <a:solidFill>
                <a:srgbClr val="FFFFCC"/>
              </a:solidFill>
            </a:endParaRPr>
          </a:p>
        </p:txBody>
      </p:sp>
      <p:sp>
        <p:nvSpPr>
          <p:cNvPr id="299023" name="Rectangle 15"/>
          <p:cNvSpPr>
            <a:spLocks noChangeArrowheads="1"/>
          </p:cNvSpPr>
          <p:nvPr/>
        </p:nvSpPr>
        <p:spPr bwMode="auto">
          <a:xfrm>
            <a:off x="6086475" y="3070225"/>
            <a:ext cx="503238" cy="503238"/>
          </a:xfrm>
          <a:prstGeom prst="rect">
            <a:avLst/>
          </a:prstGeom>
          <a:solidFill>
            <a:srgbClr val="3366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3366FF"/>
            </a:extrusionClr>
          </a:sp3d>
        </p:spPr>
        <p:txBody>
          <a:bodyPr anchor="ctr">
            <a:flatTx/>
          </a:bodyPr>
          <a:lstStyle/>
          <a:p>
            <a:pPr algn="ctr"/>
            <a:r>
              <a:rPr lang="es-PE" sz="1200" b="1">
                <a:solidFill>
                  <a:srgbClr val="FFFFCC"/>
                </a:solidFill>
              </a:rPr>
              <a:t>FA1P2</a:t>
            </a:r>
            <a:endParaRPr lang="es-ES" sz="1200" b="1">
              <a:solidFill>
                <a:srgbClr val="FFFFCC"/>
              </a:solidFill>
            </a:endParaRPr>
          </a:p>
        </p:txBody>
      </p:sp>
      <p:sp>
        <p:nvSpPr>
          <p:cNvPr id="299024" name="Rectangle 16"/>
          <p:cNvSpPr>
            <a:spLocks noChangeArrowheads="1"/>
          </p:cNvSpPr>
          <p:nvPr/>
        </p:nvSpPr>
        <p:spPr bwMode="auto">
          <a:xfrm>
            <a:off x="6732588" y="3071813"/>
            <a:ext cx="503237" cy="503237"/>
          </a:xfrm>
          <a:prstGeom prst="rect">
            <a:avLst/>
          </a:prstGeom>
          <a:solidFill>
            <a:srgbClr val="3366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3366FF"/>
            </a:extrusionClr>
          </a:sp3d>
        </p:spPr>
        <p:txBody>
          <a:bodyPr anchor="ctr">
            <a:flatTx/>
          </a:bodyPr>
          <a:lstStyle/>
          <a:p>
            <a:pPr algn="ctr"/>
            <a:r>
              <a:rPr lang="es-PE" sz="1200" b="1">
                <a:solidFill>
                  <a:srgbClr val="FFFFCC"/>
                </a:solidFill>
              </a:rPr>
              <a:t>FA1 P3</a:t>
            </a:r>
            <a:endParaRPr lang="es-ES" sz="1200" b="1">
              <a:solidFill>
                <a:srgbClr val="FFFFCC"/>
              </a:solidFill>
            </a:endParaRPr>
          </a:p>
        </p:txBody>
      </p:sp>
      <p:sp>
        <p:nvSpPr>
          <p:cNvPr id="299025" name="Rectangle 17"/>
          <p:cNvSpPr>
            <a:spLocks noChangeArrowheads="1"/>
          </p:cNvSpPr>
          <p:nvPr/>
        </p:nvSpPr>
        <p:spPr bwMode="auto">
          <a:xfrm rot="-5400000">
            <a:off x="864394" y="3320256"/>
            <a:ext cx="2232025" cy="576263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1"/>
            </a:extrusionClr>
          </a:sp3d>
        </p:spPr>
        <p:txBody>
          <a:bodyPr anchor="ctr">
            <a:flatTx/>
          </a:bodyPr>
          <a:lstStyle/>
          <a:p>
            <a:pPr algn="ctr"/>
            <a:r>
              <a:rPr lang="es-PE" sz="1400" b="1"/>
              <a:t>Casos de uso</a:t>
            </a:r>
            <a:endParaRPr lang="es-ES" sz="1400" b="1"/>
          </a:p>
        </p:txBody>
      </p:sp>
      <p:sp>
        <p:nvSpPr>
          <p:cNvPr id="44050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sz="2800" smtClean="0">
                <a:latin typeface="Arial" charset="0"/>
                <a:cs typeface="Arial" charset="0"/>
              </a:rPr>
              <a:t>Proceso de Ingeniería</a:t>
            </a:r>
            <a:br>
              <a:rPr lang="es-PE" sz="2800" smtClean="0">
                <a:latin typeface="Arial" charset="0"/>
                <a:cs typeface="Arial" charset="0"/>
              </a:rPr>
            </a:br>
            <a:r>
              <a:rPr lang="es-PE" sz="2800" smtClean="0">
                <a:latin typeface="Arial" charset="0"/>
                <a:cs typeface="Arial" charset="0"/>
              </a:rPr>
              <a:t>Modelo de Pruebas</a:t>
            </a:r>
          </a:p>
        </p:txBody>
      </p:sp>
      <p:sp>
        <p:nvSpPr>
          <p:cNvPr id="299027" name="Rectangle 19"/>
          <p:cNvSpPr>
            <a:spLocks noChangeArrowheads="1"/>
          </p:cNvSpPr>
          <p:nvPr/>
        </p:nvSpPr>
        <p:spPr bwMode="auto">
          <a:xfrm>
            <a:off x="5437188" y="2495550"/>
            <a:ext cx="503237" cy="503238"/>
          </a:xfrm>
          <a:prstGeom prst="rect">
            <a:avLst/>
          </a:prstGeom>
          <a:solidFill>
            <a:srgbClr val="3366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3366FF"/>
            </a:extrusionClr>
          </a:sp3d>
        </p:spPr>
        <p:txBody>
          <a:bodyPr anchor="ctr">
            <a:flatTx/>
          </a:bodyPr>
          <a:lstStyle/>
          <a:p>
            <a:pPr algn="ctr"/>
            <a:r>
              <a:rPr lang="es-PE" sz="1200" b="1">
                <a:solidFill>
                  <a:srgbClr val="FFFFCC"/>
                </a:solidFill>
              </a:rPr>
              <a:t>FB P1</a:t>
            </a:r>
            <a:endParaRPr lang="es-ES" sz="1200" b="1">
              <a:solidFill>
                <a:srgbClr val="FFFFCC"/>
              </a:solidFill>
            </a:endParaRPr>
          </a:p>
        </p:txBody>
      </p:sp>
      <p:sp>
        <p:nvSpPr>
          <p:cNvPr id="299028" name="Rectangle 20"/>
          <p:cNvSpPr>
            <a:spLocks noChangeArrowheads="1"/>
          </p:cNvSpPr>
          <p:nvPr/>
        </p:nvSpPr>
        <p:spPr bwMode="auto">
          <a:xfrm>
            <a:off x="6086475" y="2493963"/>
            <a:ext cx="503238" cy="503237"/>
          </a:xfrm>
          <a:prstGeom prst="rect">
            <a:avLst/>
          </a:prstGeom>
          <a:solidFill>
            <a:srgbClr val="3366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3366FF"/>
            </a:extrusionClr>
          </a:sp3d>
        </p:spPr>
        <p:txBody>
          <a:bodyPr anchor="ctr">
            <a:flatTx/>
          </a:bodyPr>
          <a:lstStyle/>
          <a:p>
            <a:pPr algn="ctr"/>
            <a:r>
              <a:rPr lang="es-PE" sz="1200" b="1">
                <a:solidFill>
                  <a:srgbClr val="FFFFCC"/>
                </a:solidFill>
              </a:rPr>
              <a:t>FB P2</a:t>
            </a:r>
            <a:endParaRPr lang="es-ES" sz="1200" b="1">
              <a:solidFill>
                <a:srgbClr val="FFFFCC"/>
              </a:solidFill>
            </a:endParaRPr>
          </a:p>
        </p:txBody>
      </p:sp>
      <p:sp>
        <p:nvSpPr>
          <p:cNvPr id="299029" name="Rectangle 21"/>
          <p:cNvSpPr>
            <a:spLocks noChangeArrowheads="1"/>
          </p:cNvSpPr>
          <p:nvPr/>
        </p:nvSpPr>
        <p:spPr bwMode="auto">
          <a:xfrm>
            <a:off x="6732588" y="2495550"/>
            <a:ext cx="503237" cy="503238"/>
          </a:xfrm>
          <a:prstGeom prst="rect">
            <a:avLst/>
          </a:prstGeom>
          <a:solidFill>
            <a:srgbClr val="3366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3366FF"/>
            </a:extrusionClr>
          </a:sp3d>
        </p:spPr>
        <p:txBody>
          <a:bodyPr anchor="ctr">
            <a:flatTx/>
          </a:bodyPr>
          <a:lstStyle/>
          <a:p>
            <a:pPr algn="ctr"/>
            <a:r>
              <a:rPr lang="es-PE" sz="1200" b="1">
                <a:solidFill>
                  <a:srgbClr val="FFFFCC"/>
                </a:solidFill>
              </a:rPr>
              <a:t>FB P3</a:t>
            </a:r>
            <a:endParaRPr lang="es-ES" sz="1200" b="1">
              <a:solidFill>
                <a:srgbClr val="FFFFCC"/>
              </a:solidFill>
            </a:endParaRPr>
          </a:p>
        </p:txBody>
      </p:sp>
      <p:sp>
        <p:nvSpPr>
          <p:cNvPr id="299030" name="Rectangle 22"/>
          <p:cNvSpPr>
            <a:spLocks noChangeArrowheads="1"/>
          </p:cNvSpPr>
          <p:nvPr/>
        </p:nvSpPr>
        <p:spPr bwMode="auto">
          <a:xfrm>
            <a:off x="7381875" y="2493963"/>
            <a:ext cx="503238" cy="503237"/>
          </a:xfrm>
          <a:prstGeom prst="rect">
            <a:avLst/>
          </a:prstGeom>
          <a:solidFill>
            <a:srgbClr val="3366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3366FF"/>
            </a:extrusionClr>
          </a:sp3d>
        </p:spPr>
        <p:txBody>
          <a:bodyPr anchor="ctr">
            <a:flatTx/>
          </a:bodyPr>
          <a:lstStyle/>
          <a:p>
            <a:pPr algn="ctr"/>
            <a:r>
              <a:rPr lang="es-PE" sz="1200" b="1">
                <a:solidFill>
                  <a:srgbClr val="FFFFCC"/>
                </a:solidFill>
              </a:rPr>
              <a:t>FB P4</a:t>
            </a:r>
            <a:endParaRPr lang="es-ES" sz="1200" b="1">
              <a:solidFill>
                <a:srgbClr val="FFFFCC"/>
              </a:solidFill>
            </a:endParaRPr>
          </a:p>
        </p:txBody>
      </p:sp>
      <p:sp>
        <p:nvSpPr>
          <p:cNvPr id="299031" name="Rectangle 23"/>
          <p:cNvSpPr>
            <a:spLocks noChangeArrowheads="1"/>
          </p:cNvSpPr>
          <p:nvPr/>
        </p:nvSpPr>
        <p:spPr bwMode="auto">
          <a:xfrm>
            <a:off x="2484438" y="3717925"/>
            <a:ext cx="1295400" cy="1006475"/>
          </a:xfrm>
          <a:prstGeom prst="rect">
            <a:avLst/>
          </a:prstGeom>
          <a:solidFill>
            <a:srgbClr val="D3EBED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D3EBED"/>
            </a:extrusionClr>
          </a:sp3d>
        </p:spPr>
        <p:txBody>
          <a:bodyPr anchor="ctr">
            <a:flatTx/>
          </a:bodyPr>
          <a:lstStyle/>
          <a:p>
            <a:pPr algn="ctr"/>
            <a:r>
              <a:rPr lang="es-PE" sz="1400" b="1"/>
              <a:t>Escenario1</a:t>
            </a:r>
            <a:endParaRPr lang="es-ES" sz="1400" b="1"/>
          </a:p>
        </p:txBody>
      </p:sp>
      <p:sp>
        <p:nvSpPr>
          <p:cNvPr id="299032" name="Rectangle 24"/>
          <p:cNvSpPr>
            <a:spLocks noChangeArrowheads="1"/>
          </p:cNvSpPr>
          <p:nvPr/>
        </p:nvSpPr>
        <p:spPr bwMode="auto">
          <a:xfrm>
            <a:off x="2484438" y="2492375"/>
            <a:ext cx="1295400" cy="1079500"/>
          </a:xfrm>
          <a:prstGeom prst="rect">
            <a:avLst/>
          </a:prstGeom>
          <a:solidFill>
            <a:srgbClr val="D3EBED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D3EBED"/>
            </a:extrusionClr>
          </a:sp3d>
        </p:spPr>
        <p:txBody>
          <a:bodyPr anchor="ctr">
            <a:flatTx/>
          </a:bodyPr>
          <a:lstStyle/>
          <a:p>
            <a:pPr algn="ctr"/>
            <a:r>
              <a:rPr lang="es-PE" sz="1400" b="1"/>
              <a:t>Escenario2</a:t>
            </a:r>
            <a:endParaRPr lang="es-ES" sz="1400" b="1"/>
          </a:p>
        </p:txBody>
      </p:sp>
      <p:sp>
        <p:nvSpPr>
          <p:cNvPr id="299033" name="AutoShape 25"/>
          <p:cNvSpPr>
            <a:spLocks/>
          </p:cNvSpPr>
          <p:nvPr/>
        </p:nvSpPr>
        <p:spPr bwMode="auto">
          <a:xfrm>
            <a:off x="6227763" y="1125538"/>
            <a:ext cx="1800225" cy="465137"/>
          </a:xfrm>
          <a:prstGeom prst="borderCallout1">
            <a:avLst>
              <a:gd name="adj1" fmla="val 24574"/>
              <a:gd name="adj2" fmla="val -4231"/>
              <a:gd name="adj3" fmla="val 264847"/>
              <a:gd name="adj4" fmla="val -23546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PE" sz="1400" b="1"/>
              <a:t>Prueba de Ciclo completo 1</a:t>
            </a:r>
            <a:endParaRPr lang="es-ES" sz="1400" b="1"/>
          </a:p>
        </p:txBody>
      </p:sp>
      <p:sp>
        <p:nvSpPr>
          <p:cNvPr id="299034" name="AutoShape 26"/>
          <p:cNvSpPr>
            <a:spLocks/>
          </p:cNvSpPr>
          <p:nvPr/>
        </p:nvSpPr>
        <p:spPr bwMode="auto">
          <a:xfrm>
            <a:off x="6732588" y="1268413"/>
            <a:ext cx="1800225" cy="465137"/>
          </a:xfrm>
          <a:prstGeom prst="borderCallout1">
            <a:avLst>
              <a:gd name="adj1" fmla="val 24574"/>
              <a:gd name="adj2" fmla="val -4231"/>
              <a:gd name="adj3" fmla="val 236861"/>
              <a:gd name="adj4" fmla="val -19134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PE" sz="1400" b="1"/>
              <a:t>Prueba de Ciclo completo 2</a:t>
            </a:r>
            <a:endParaRPr lang="es-ES" sz="1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9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9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9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9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9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9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9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9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9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9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9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9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9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99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9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9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99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99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99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99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99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99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99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99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99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99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99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99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99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" dur="2000" fill="hold"/>
                                        <p:tgtEl>
                                          <p:spTgt spid="2990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113" dur="2000" fill="hold"/>
                                        <p:tgtEl>
                                          <p:spTgt spid="2990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2000" fill="hold"/>
                                        <p:tgtEl>
                                          <p:spTgt spid="2990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2000" fill="hold"/>
                                        <p:tgtEl>
                                          <p:spTgt spid="2990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117" dur="2000" fill="hold"/>
                                        <p:tgtEl>
                                          <p:spTgt spid="2990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2000" fill="hold"/>
                                        <p:tgtEl>
                                          <p:spTgt spid="2990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2000" fill="hold"/>
                                        <p:tgtEl>
                                          <p:spTgt spid="2990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121" dur="2000" fill="hold"/>
                                        <p:tgtEl>
                                          <p:spTgt spid="2990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2000" fill="hold"/>
                                        <p:tgtEl>
                                          <p:spTgt spid="2990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2000" fill="hold"/>
                                        <p:tgtEl>
                                          <p:spTgt spid="2990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125" dur="2000" fill="hold"/>
                                        <p:tgtEl>
                                          <p:spTgt spid="2990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2000" fill="hold"/>
                                        <p:tgtEl>
                                          <p:spTgt spid="2990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1000"/>
                                        <p:tgtEl>
                                          <p:spTgt spid="2990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5" dur="2000" fill="hold"/>
                                        <p:tgtEl>
                                          <p:spTgt spid="2990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66FF"/>
                                      </p:to>
                                    </p:animClr>
                                    <p:set>
                                      <p:cBhvr>
                                        <p:cTn id="136" dur="2000" fill="hold"/>
                                        <p:tgtEl>
                                          <p:spTgt spid="2990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7" dur="2000" fill="hold"/>
                                        <p:tgtEl>
                                          <p:spTgt spid="2990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" dur="2000" fill="hold"/>
                                        <p:tgtEl>
                                          <p:spTgt spid="2990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66FF"/>
                                      </p:to>
                                    </p:animClr>
                                    <p:set>
                                      <p:cBhvr>
                                        <p:cTn id="140" dur="2000" fill="hold"/>
                                        <p:tgtEl>
                                          <p:spTgt spid="2990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1" dur="2000" fill="hold"/>
                                        <p:tgtEl>
                                          <p:spTgt spid="2990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3" dur="2000" fill="hold"/>
                                        <p:tgtEl>
                                          <p:spTgt spid="2990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66FF"/>
                                      </p:to>
                                    </p:animClr>
                                    <p:set>
                                      <p:cBhvr>
                                        <p:cTn id="144" dur="2000" fill="hold"/>
                                        <p:tgtEl>
                                          <p:spTgt spid="2990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5" dur="2000" fill="hold"/>
                                        <p:tgtEl>
                                          <p:spTgt spid="2990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7" dur="2000" fill="hold"/>
                                        <p:tgtEl>
                                          <p:spTgt spid="2990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66FF"/>
                                      </p:to>
                                    </p:animClr>
                                    <p:set>
                                      <p:cBhvr>
                                        <p:cTn id="148" dur="2000" fill="hold"/>
                                        <p:tgtEl>
                                          <p:spTgt spid="2990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2000" fill="hold"/>
                                        <p:tgtEl>
                                          <p:spTgt spid="2990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299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8" dur="2000" fill="hold"/>
                                        <p:tgtEl>
                                          <p:spTgt spid="2990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159" dur="2000" fill="hold"/>
                                        <p:tgtEl>
                                          <p:spTgt spid="2990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0" dur="2000" fill="hold"/>
                                        <p:tgtEl>
                                          <p:spTgt spid="2990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" dur="2000" fill="hold"/>
                                        <p:tgtEl>
                                          <p:spTgt spid="2990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163" dur="2000" fill="hold"/>
                                        <p:tgtEl>
                                          <p:spTgt spid="2990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2000" fill="hold"/>
                                        <p:tgtEl>
                                          <p:spTgt spid="2990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6" dur="2000" fill="hold"/>
                                        <p:tgtEl>
                                          <p:spTgt spid="2990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167" dur="2000" fill="hold"/>
                                        <p:tgtEl>
                                          <p:spTgt spid="2990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8" dur="2000" fill="hold"/>
                                        <p:tgtEl>
                                          <p:spTgt spid="2990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0" dur="2000" fill="hold"/>
                                        <p:tgtEl>
                                          <p:spTgt spid="2990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171" dur="2000" fill="hold"/>
                                        <p:tgtEl>
                                          <p:spTgt spid="2990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2" dur="2000" fill="hold"/>
                                        <p:tgtEl>
                                          <p:spTgt spid="2990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6" dur="2000" fill="hold"/>
                                        <p:tgtEl>
                                          <p:spTgt spid="2990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66FF"/>
                                      </p:to>
                                    </p:animClr>
                                    <p:set>
                                      <p:cBhvr>
                                        <p:cTn id="177" dur="2000" fill="hold"/>
                                        <p:tgtEl>
                                          <p:spTgt spid="2990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8" dur="2000" fill="hold"/>
                                        <p:tgtEl>
                                          <p:spTgt spid="2990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0" dur="2000" fill="hold"/>
                                        <p:tgtEl>
                                          <p:spTgt spid="2990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66FF"/>
                                      </p:to>
                                    </p:animClr>
                                    <p:set>
                                      <p:cBhvr>
                                        <p:cTn id="181" dur="2000" fill="hold"/>
                                        <p:tgtEl>
                                          <p:spTgt spid="2990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2" dur="2000" fill="hold"/>
                                        <p:tgtEl>
                                          <p:spTgt spid="2990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4" dur="2000" fill="hold"/>
                                        <p:tgtEl>
                                          <p:spTgt spid="2990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66FF"/>
                                      </p:to>
                                    </p:animClr>
                                    <p:set>
                                      <p:cBhvr>
                                        <p:cTn id="185" dur="2000" fill="hold"/>
                                        <p:tgtEl>
                                          <p:spTgt spid="2990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6" dur="2000" fill="hold"/>
                                        <p:tgtEl>
                                          <p:spTgt spid="2990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8" dur="2000" fill="hold"/>
                                        <p:tgtEl>
                                          <p:spTgt spid="2990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66FF"/>
                                      </p:to>
                                    </p:animClr>
                                    <p:set>
                                      <p:cBhvr>
                                        <p:cTn id="189" dur="2000" fill="hold"/>
                                        <p:tgtEl>
                                          <p:spTgt spid="2990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0" dur="2000" fill="hold"/>
                                        <p:tgtEl>
                                          <p:spTgt spid="2990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1000"/>
                                        <p:tgtEl>
                                          <p:spTgt spid="2990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0" grpId="0" animBg="1"/>
      <p:bldP spid="299011" grpId="0" animBg="1"/>
      <p:bldP spid="299012" grpId="0" animBg="1"/>
      <p:bldP spid="299013" grpId="0" animBg="1"/>
      <p:bldP spid="299014" grpId="0" animBg="1"/>
      <p:bldP spid="299015" grpId="0" animBg="1"/>
      <p:bldP spid="299016" grpId="0" animBg="1"/>
      <p:bldP spid="299017" grpId="0" animBg="1"/>
      <p:bldP spid="299018" grpId="0" animBg="1"/>
      <p:bldP spid="299019" grpId="0" animBg="1"/>
      <p:bldP spid="299020" grpId="0" animBg="1"/>
      <p:bldP spid="299021" grpId="0" animBg="1"/>
      <p:bldP spid="299022" grpId="0" animBg="1"/>
      <p:bldP spid="299023" grpId="0" animBg="1"/>
      <p:bldP spid="299024" grpId="0" animBg="1"/>
      <p:bldP spid="299025" grpId="0" animBg="1"/>
      <p:bldP spid="299027" grpId="0" animBg="1"/>
      <p:bldP spid="299028" grpId="0" animBg="1"/>
      <p:bldP spid="299029" grpId="0" animBg="1"/>
      <p:bldP spid="299030" grpId="0" animBg="1"/>
      <p:bldP spid="299031" grpId="0" animBg="1"/>
      <p:bldP spid="299032" grpId="0" animBg="1"/>
      <p:bldP spid="299033" grpId="0" animBg="1"/>
      <p:bldP spid="299033" grpId="1" animBg="1"/>
      <p:bldP spid="299034" grpId="0" animBg="1"/>
      <p:bldP spid="299034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smtClean="0">
                <a:latin typeface="Arial" charset="0"/>
                <a:cs typeface="Arial" charset="0"/>
              </a:rPr>
              <a:t>Agenda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1042988" y="1484313"/>
            <a:ext cx="7958137" cy="319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09600" indent="-609600">
              <a:lnSpc>
                <a:spcPct val="140000"/>
              </a:lnSpc>
              <a:buClr>
                <a:srgbClr val="666633"/>
              </a:buClr>
              <a:buFontTx/>
              <a:buAutoNum type="romanUcPeriod"/>
            </a:pPr>
            <a:r>
              <a:rPr lang="es-PE" sz="2400" b="1">
                <a:solidFill>
                  <a:srgbClr val="666633"/>
                </a:solidFill>
              </a:rPr>
              <a:t>Introducción </a:t>
            </a:r>
          </a:p>
          <a:p>
            <a:pPr marL="609600" indent="-609600">
              <a:lnSpc>
                <a:spcPct val="140000"/>
              </a:lnSpc>
              <a:buClr>
                <a:srgbClr val="666633"/>
              </a:buClr>
              <a:buFontTx/>
              <a:buAutoNum type="romanUcPeriod"/>
            </a:pPr>
            <a:r>
              <a:rPr lang="es-PE" sz="2400" b="1">
                <a:solidFill>
                  <a:srgbClr val="666633"/>
                </a:solidFill>
              </a:rPr>
              <a:t>Mapa de Procesos del Proyecto de Mejora</a:t>
            </a:r>
          </a:p>
          <a:p>
            <a:pPr marL="609600" indent="-609600">
              <a:lnSpc>
                <a:spcPct val="140000"/>
              </a:lnSpc>
              <a:buClr>
                <a:srgbClr val="666633"/>
              </a:buClr>
              <a:buFontTx/>
              <a:buAutoNum type="romanUcPeriod"/>
            </a:pPr>
            <a:r>
              <a:rPr lang="es-PE" sz="2400" b="1">
                <a:solidFill>
                  <a:srgbClr val="666633"/>
                </a:solidFill>
              </a:rPr>
              <a:t>Términos y Definiciones </a:t>
            </a:r>
          </a:p>
          <a:p>
            <a:pPr marL="609600" indent="-609600">
              <a:lnSpc>
                <a:spcPct val="140000"/>
              </a:lnSpc>
              <a:buClr>
                <a:srgbClr val="666633"/>
              </a:buClr>
              <a:buFontTx/>
              <a:buAutoNum type="romanUcPeriod"/>
            </a:pPr>
            <a:r>
              <a:rPr lang="es-PE" sz="2400" b="1">
                <a:solidFill>
                  <a:srgbClr val="666633"/>
                </a:solidFill>
              </a:rPr>
              <a:t>Proceso de ingeniería para proyectos especiales</a:t>
            </a:r>
          </a:p>
          <a:p>
            <a:pPr marL="609600" indent="-609600">
              <a:lnSpc>
                <a:spcPct val="140000"/>
              </a:lnSpc>
              <a:buClr>
                <a:srgbClr val="666633"/>
              </a:buClr>
              <a:buFontTx/>
              <a:buAutoNum type="romanUcPeriod"/>
            </a:pPr>
            <a:r>
              <a:rPr lang="es-PE" sz="2400" b="1">
                <a:solidFill>
                  <a:srgbClr val="666633"/>
                </a:solidFill>
              </a:rPr>
              <a:t>Resumen</a:t>
            </a:r>
          </a:p>
          <a:p>
            <a:pPr marL="609600" indent="-609600">
              <a:lnSpc>
                <a:spcPct val="140000"/>
              </a:lnSpc>
              <a:buClr>
                <a:srgbClr val="666633"/>
              </a:buClr>
              <a:buFontTx/>
              <a:buAutoNum type="romanUcPeriod"/>
            </a:pPr>
            <a:endParaRPr lang="es-PE" sz="2400" b="1">
              <a:solidFill>
                <a:srgbClr val="666633"/>
              </a:solidFill>
            </a:endParaRPr>
          </a:p>
        </p:txBody>
      </p:sp>
      <p:sp>
        <p:nvSpPr>
          <p:cNvPr id="359429" name="AutoShape 5"/>
          <p:cNvSpPr>
            <a:spLocks noChangeArrowheads="1"/>
          </p:cNvSpPr>
          <p:nvPr/>
        </p:nvSpPr>
        <p:spPr bwMode="auto">
          <a:xfrm>
            <a:off x="323850" y="3192463"/>
            <a:ext cx="609600" cy="381000"/>
          </a:xfrm>
          <a:custGeom>
            <a:avLst/>
            <a:gdLst>
              <a:gd name="T0" fmla="*/ 12903199 w 21600"/>
              <a:gd name="T1" fmla="*/ 0 h 21600"/>
              <a:gd name="T2" fmla="*/ 0 w 21600"/>
              <a:gd name="T3" fmla="*/ 3360208 h 21600"/>
              <a:gd name="T4" fmla="*/ 12903199 w 21600"/>
              <a:gd name="T5" fmla="*/ 6720416 h 21600"/>
              <a:gd name="T6" fmla="*/ 17204267 w 21600"/>
              <a:gd name="T7" fmla="*/ 3360208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807E2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9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9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143375"/>
            <a:ext cx="1928813" cy="216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smtClean="0">
                <a:latin typeface="Arial" charset="0"/>
                <a:cs typeface="Arial" charset="0"/>
              </a:rPr>
              <a:t>Descripción de Procesos, Sub Procesos y Procedimientos</a:t>
            </a:r>
            <a:endParaRPr lang="es-ES" smtClean="0">
              <a:latin typeface="Arial" charset="0"/>
              <a:cs typeface="Arial" charset="0"/>
            </a:endParaRPr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0" y="1819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44392" name="Text Box 8"/>
          <p:cNvSpPr txBox="1">
            <a:spLocks noChangeArrowheads="1"/>
          </p:cNvSpPr>
          <p:nvPr/>
        </p:nvSpPr>
        <p:spPr bwMode="auto">
          <a:xfrm>
            <a:off x="428625" y="1522413"/>
            <a:ext cx="8429625" cy="3478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165225" lvl="3" indent="-360363" algn="just">
              <a:buFont typeface="Wingdings" pitchFamily="2" charset="2"/>
              <a:buChar char="§"/>
              <a:defRPr/>
            </a:pPr>
            <a:r>
              <a:rPr lang="es-ES" sz="2000" dirty="0"/>
              <a:t>El Sub Proceso de Incepción – Iteración Preliminar</a:t>
            </a:r>
          </a:p>
          <a:p>
            <a:pPr marL="1165225" lvl="3" indent="-360363" algn="just">
              <a:buFont typeface="Wingdings" pitchFamily="2" charset="2"/>
              <a:buChar char="§"/>
              <a:defRPr/>
            </a:pPr>
            <a:r>
              <a:rPr lang="es-ES" sz="2000" dirty="0">
                <a:solidFill>
                  <a:srgbClr val="7030A0"/>
                </a:solidFill>
              </a:rPr>
              <a:t>El Sub Proceso de Incepción</a:t>
            </a:r>
          </a:p>
          <a:p>
            <a:pPr marL="1165225" lvl="3" indent="-360363" algn="just">
              <a:buFont typeface="Wingdings" pitchFamily="2" charset="2"/>
              <a:buChar char="§"/>
              <a:defRPr/>
            </a:pPr>
            <a:r>
              <a:rPr lang="es-ES" sz="2000" dirty="0">
                <a:solidFill>
                  <a:srgbClr val="0070C0"/>
                </a:solidFill>
              </a:rPr>
              <a:t>El Sub Proceso de Elaboración – Iteración Análisis</a:t>
            </a:r>
          </a:p>
          <a:p>
            <a:pPr marL="1165225" lvl="3" indent="-360363" algn="just">
              <a:buFont typeface="Wingdings" pitchFamily="2" charset="2"/>
              <a:buChar char="§"/>
              <a:defRPr/>
            </a:pPr>
            <a:r>
              <a:rPr lang="es-ES" sz="2000" dirty="0">
                <a:solidFill>
                  <a:srgbClr val="0070C0"/>
                </a:solidFill>
              </a:rPr>
              <a:t>El Sub Proceso de Elaboración – Iteración Diseño</a:t>
            </a:r>
          </a:p>
          <a:p>
            <a:pPr marL="1165225" lvl="3" indent="-360363" algn="just">
              <a:buFont typeface="Wingdings" pitchFamily="2" charset="2"/>
              <a:buChar char="§"/>
              <a:defRPr/>
            </a:pPr>
            <a:r>
              <a:rPr lang="es-ES" sz="2000" dirty="0">
                <a:solidFill>
                  <a:srgbClr val="00B050"/>
                </a:solidFill>
              </a:rPr>
              <a:t>El Sub Proceso de Construcción – Implementación</a:t>
            </a:r>
          </a:p>
          <a:p>
            <a:pPr marL="1165225" lvl="3" indent="-360363" algn="just">
              <a:buFont typeface="Wingdings" pitchFamily="2" charset="2"/>
              <a:buChar char="§"/>
              <a:defRPr/>
            </a:pPr>
            <a:r>
              <a:rPr lang="es-ES" sz="2000" dirty="0">
                <a:solidFill>
                  <a:srgbClr val="00B050"/>
                </a:solidFill>
              </a:rPr>
              <a:t>El Sub Proceso de Construcción – Pruebas Internas</a:t>
            </a:r>
          </a:p>
          <a:p>
            <a:pPr marL="1165225" lvl="3" indent="-360363" algn="just">
              <a:buFont typeface="Wingdings" pitchFamily="2" charset="2"/>
              <a:buChar char="§"/>
              <a:defRPr/>
            </a:pPr>
            <a:r>
              <a:rPr lang="es-ES" sz="2000" dirty="0">
                <a:solidFill>
                  <a:srgbClr val="00B050"/>
                </a:solidFill>
              </a:rPr>
              <a:t>El Sub Proceso de Construcción – Pruebas de Calidad</a:t>
            </a:r>
          </a:p>
          <a:p>
            <a:pPr marL="1165225" lvl="3" indent="-360363" algn="just">
              <a:buFont typeface="Wingdings" pitchFamily="2" charset="2"/>
              <a:buChar char="§"/>
              <a:defRPr/>
            </a:pPr>
            <a:r>
              <a:rPr lang="es-ES" sz="2000" dirty="0">
                <a:solidFill>
                  <a:srgbClr val="00B050"/>
                </a:solidFill>
              </a:rPr>
              <a:t>El Sub Proceso de Construcción – Pruebas de Aceptación</a:t>
            </a:r>
          </a:p>
          <a:p>
            <a:pPr marL="1165225" lvl="3" indent="-360363" algn="just">
              <a:buFont typeface="Wingdings" pitchFamily="2" charset="2"/>
              <a:buChar char="§"/>
              <a:defRPr/>
            </a:pPr>
            <a:r>
              <a:rPr lang="es-ES" sz="2000" dirty="0">
                <a:solidFill>
                  <a:schemeClr val="accent6">
                    <a:lumMod val="75000"/>
                  </a:schemeClr>
                </a:solidFill>
              </a:rPr>
              <a:t>El Sub Proceso de Transición</a:t>
            </a:r>
          </a:p>
          <a:p>
            <a:pPr marL="800100" lvl="1" indent="-342900">
              <a:buFont typeface="Wingdings" pitchFamily="2" charset="2"/>
              <a:buChar char="§"/>
              <a:defRPr/>
            </a:pPr>
            <a:endParaRPr lang="es-ES" sz="2000" dirty="0">
              <a:solidFill>
                <a:srgbClr val="666633"/>
              </a:solidFill>
            </a:endParaRPr>
          </a:p>
          <a:p>
            <a:pPr marL="342900" indent="-342900">
              <a:buFont typeface="Wingdings" pitchFamily="2" charset="2"/>
              <a:buNone/>
              <a:defRPr/>
            </a:pPr>
            <a:endParaRPr lang="es-ES" sz="2000" b="1" dirty="0">
              <a:solidFill>
                <a:srgbClr val="666633"/>
              </a:solidFill>
            </a:endParaRPr>
          </a:p>
        </p:txBody>
      </p:sp>
      <p:sp>
        <p:nvSpPr>
          <p:cNvPr id="46086" name="Text Box 11"/>
          <p:cNvSpPr txBox="1">
            <a:spLocks noChangeArrowheads="1"/>
          </p:cNvSpPr>
          <p:nvPr/>
        </p:nvSpPr>
        <p:spPr bwMode="auto">
          <a:xfrm>
            <a:off x="357188" y="1143000"/>
            <a:ext cx="6191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800100" lvl="1" indent="-342900">
              <a:buFontTx/>
              <a:buAutoNum type="arabicPeriod"/>
            </a:pPr>
            <a:r>
              <a:rPr lang="es-ES" b="1">
                <a:solidFill>
                  <a:srgbClr val="666633"/>
                </a:solidFill>
              </a:rPr>
              <a:t>El Proceso de Ciclo de Vida de Proyectos Especiales.</a:t>
            </a:r>
          </a:p>
          <a:p>
            <a:pPr marL="342900" indent="-342900"/>
            <a:endParaRPr lang="es-E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>
                <a:latin typeface="Arial" charset="0"/>
                <a:cs typeface="Arial" charset="0"/>
              </a:rPr>
              <a:t>Proceso de Ingeniería de Proyectos Especiales.</a:t>
            </a:r>
          </a:p>
        </p:txBody>
      </p:sp>
      <p:sp>
        <p:nvSpPr>
          <p:cNvPr id="47107" name="Text Box 5"/>
          <p:cNvSpPr txBox="1">
            <a:spLocks noChangeArrowheads="1"/>
          </p:cNvSpPr>
          <p:nvPr/>
        </p:nvSpPr>
        <p:spPr bwMode="auto">
          <a:xfrm>
            <a:off x="323850" y="1341438"/>
            <a:ext cx="7777163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524000" lvl="2" indent="-609600">
              <a:lnSpc>
                <a:spcPct val="140000"/>
              </a:lnSpc>
              <a:buClr>
                <a:srgbClr val="666633"/>
              </a:buClr>
              <a:buFontTx/>
              <a:buAutoNum type="alphaUcPeriod"/>
            </a:pPr>
            <a:r>
              <a:rPr lang="es-PE" sz="2000" b="1">
                <a:solidFill>
                  <a:srgbClr val="666633"/>
                </a:solidFill>
              </a:rPr>
              <a:t>Objetivos del Proceso</a:t>
            </a:r>
          </a:p>
          <a:p>
            <a:pPr marL="1524000" lvl="2" indent="-609600">
              <a:lnSpc>
                <a:spcPct val="140000"/>
              </a:lnSpc>
              <a:buClr>
                <a:srgbClr val="666633"/>
              </a:buClr>
              <a:buFontTx/>
              <a:buAutoNum type="alphaUcPeriod"/>
            </a:pPr>
            <a:r>
              <a:rPr lang="es-PE" sz="2000" b="1">
                <a:solidFill>
                  <a:srgbClr val="666633"/>
                </a:solidFill>
              </a:rPr>
              <a:t>Desarrollo del proceso</a:t>
            </a:r>
          </a:p>
          <a:p>
            <a:pPr marL="2336800" lvl="3" indent="-633413">
              <a:lnSpc>
                <a:spcPct val="140000"/>
              </a:lnSpc>
              <a:buClr>
                <a:srgbClr val="666633"/>
              </a:buClr>
              <a:buFont typeface="Wingdings" pitchFamily="2" charset="2"/>
              <a:buChar char="§"/>
            </a:pPr>
            <a:r>
              <a:rPr lang="es-PE">
                <a:solidFill>
                  <a:srgbClr val="666633"/>
                </a:solidFill>
              </a:rPr>
              <a:t>Flujo Básico </a:t>
            </a:r>
          </a:p>
          <a:p>
            <a:pPr marL="2336800" lvl="3" indent="-633413">
              <a:lnSpc>
                <a:spcPct val="140000"/>
              </a:lnSpc>
              <a:buClr>
                <a:srgbClr val="666633"/>
              </a:buClr>
              <a:buFont typeface="Wingdings" pitchFamily="2" charset="2"/>
              <a:buChar char="§"/>
            </a:pPr>
            <a:r>
              <a:rPr lang="es-PE">
                <a:solidFill>
                  <a:srgbClr val="666633"/>
                </a:solidFill>
              </a:rPr>
              <a:t>Checklist por Roles</a:t>
            </a:r>
          </a:p>
          <a:p>
            <a:pPr marL="2336800" lvl="3" indent="-633413">
              <a:lnSpc>
                <a:spcPct val="140000"/>
              </a:lnSpc>
              <a:buClr>
                <a:srgbClr val="666633"/>
              </a:buClr>
              <a:buFont typeface="Wingdings" pitchFamily="2" charset="2"/>
              <a:buChar char="§"/>
            </a:pPr>
            <a:r>
              <a:rPr lang="es-PE">
                <a:solidFill>
                  <a:srgbClr val="666633"/>
                </a:solidFill>
              </a:rPr>
              <a:t>Flujogramas del Proceso</a:t>
            </a:r>
          </a:p>
          <a:p>
            <a:pPr marL="1524000" lvl="2" indent="-609600">
              <a:lnSpc>
                <a:spcPct val="140000"/>
              </a:lnSpc>
              <a:buClr>
                <a:srgbClr val="666633"/>
              </a:buClr>
              <a:buFontTx/>
              <a:buAutoNum type="alphaUcPeriod"/>
            </a:pPr>
            <a:r>
              <a:rPr lang="es-PE" sz="2000" b="1">
                <a:solidFill>
                  <a:srgbClr val="666633"/>
                </a:solidFill>
              </a:rPr>
              <a:t>Desarrollo de los Artefactos </a:t>
            </a:r>
          </a:p>
          <a:p>
            <a:pPr marL="1524000" lvl="2" indent="-609600">
              <a:lnSpc>
                <a:spcPct val="140000"/>
              </a:lnSpc>
              <a:buClr>
                <a:srgbClr val="666633"/>
              </a:buClr>
              <a:buFontTx/>
              <a:buAutoNum type="alphaUcPeriod"/>
            </a:pPr>
            <a:r>
              <a:rPr lang="es-PE" sz="2000" b="1">
                <a:solidFill>
                  <a:srgbClr val="666633"/>
                </a:solidFill>
              </a:rPr>
              <a:t>Resumen Roles y Responsabilidades del proceso.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Proceso de Ingeniería de Proyectos Especiales.</a:t>
            </a:r>
          </a:p>
        </p:txBody>
      </p:sp>
      <p:sp>
        <p:nvSpPr>
          <p:cNvPr id="48131" name="Text Box 4"/>
          <p:cNvSpPr txBox="1">
            <a:spLocks noChangeArrowheads="1"/>
          </p:cNvSpPr>
          <p:nvPr/>
        </p:nvSpPr>
        <p:spPr bwMode="auto">
          <a:xfrm>
            <a:off x="285750" y="1214438"/>
            <a:ext cx="3889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000" b="1">
                <a:solidFill>
                  <a:srgbClr val="666633"/>
                </a:solidFill>
              </a:rPr>
              <a:t>A. Objetivos del Proceso</a:t>
            </a:r>
          </a:p>
        </p:txBody>
      </p:sp>
      <p:sp>
        <p:nvSpPr>
          <p:cNvPr id="48132" name="Text Box 5"/>
          <p:cNvSpPr txBox="1">
            <a:spLocks noChangeArrowheads="1"/>
          </p:cNvSpPr>
          <p:nvPr/>
        </p:nvSpPr>
        <p:spPr bwMode="auto">
          <a:xfrm>
            <a:off x="285750" y="2000250"/>
            <a:ext cx="8281988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58775" lvl="2" algn="just">
              <a:lnSpc>
                <a:spcPct val="140000"/>
              </a:lnSpc>
              <a:buClr>
                <a:srgbClr val="666633"/>
              </a:buClr>
            </a:pPr>
            <a:r>
              <a:rPr lang="es-PE" sz="2000"/>
              <a:t>El objetivo de este proceso es definir la versión del ciclo de vida de los Proyectos Especiales, basado en RUP, dentro de los servicios de GM en OP.</a:t>
            </a:r>
            <a:r>
              <a:rPr lang="es-ES" sz="2000"/>
              <a:t> </a:t>
            </a:r>
            <a:endParaRPr lang="es-PE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285750" y="1428750"/>
            <a:ext cx="86439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000" b="1">
                <a:solidFill>
                  <a:srgbClr val="666633"/>
                </a:solidFill>
              </a:rPr>
              <a:t>B. Desarrollo del Proceso de ingeniería para proyectos especiales</a:t>
            </a:r>
          </a:p>
        </p:txBody>
      </p:sp>
      <p:sp>
        <p:nvSpPr>
          <p:cNvPr id="49155" name="Rectangle 2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s-ES" smtClean="0"/>
              <a:t>Proceso de Ingeniería de Proyectos Especiales.</a:t>
            </a:r>
          </a:p>
        </p:txBody>
      </p:sp>
      <p:sp>
        <p:nvSpPr>
          <p:cNvPr id="324633" name="Rectangle 25"/>
          <p:cNvSpPr>
            <a:spLocks noChangeArrowheads="1"/>
          </p:cNvSpPr>
          <p:nvPr/>
        </p:nvSpPr>
        <p:spPr bwMode="auto">
          <a:xfrm>
            <a:off x="827088" y="2781300"/>
            <a:ext cx="1368425" cy="623888"/>
          </a:xfrm>
          <a:prstGeom prst="rect">
            <a:avLst/>
          </a:prstGeom>
          <a:solidFill>
            <a:srgbClr val="0000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0066"/>
            </a:extrusionClr>
          </a:sp3d>
        </p:spPr>
        <p:txBody>
          <a:bodyPr anchor="ctr">
            <a:flatTx/>
          </a:bodyPr>
          <a:lstStyle/>
          <a:p>
            <a:pPr algn="ctr"/>
            <a:r>
              <a:rPr lang="es-PE" sz="1400">
                <a:solidFill>
                  <a:schemeClr val="bg1"/>
                </a:solidFill>
              </a:rPr>
              <a:t>Iteración #0</a:t>
            </a:r>
          </a:p>
          <a:p>
            <a:pPr algn="ctr"/>
            <a:r>
              <a:rPr lang="es-PE" sz="1400" b="1">
                <a:solidFill>
                  <a:schemeClr val="bg1"/>
                </a:solidFill>
              </a:rPr>
              <a:t>Incepción preliminar</a:t>
            </a:r>
            <a:endParaRPr lang="es-ES" sz="1400" b="1">
              <a:solidFill>
                <a:schemeClr val="bg1"/>
              </a:solidFill>
            </a:endParaRPr>
          </a:p>
        </p:txBody>
      </p:sp>
      <p:sp>
        <p:nvSpPr>
          <p:cNvPr id="324634" name="Rectangle 26"/>
          <p:cNvSpPr>
            <a:spLocks noChangeArrowheads="1"/>
          </p:cNvSpPr>
          <p:nvPr/>
        </p:nvSpPr>
        <p:spPr bwMode="auto">
          <a:xfrm>
            <a:off x="2338388" y="2781300"/>
            <a:ext cx="1368425" cy="623888"/>
          </a:xfrm>
          <a:prstGeom prst="rect">
            <a:avLst/>
          </a:prstGeom>
          <a:solidFill>
            <a:srgbClr val="0000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0066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PE" sz="1400">
                <a:solidFill>
                  <a:schemeClr val="bg1"/>
                </a:solidFill>
              </a:rPr>
              <a:t>Iteración #1</a:t>
            </a:r>
          </a:p>
          <a:p>
            <a:pPr algn="ctr"/>
            <a:r>
              <a:rPr lang="es-PE" sz="1400" b="1">
                <a:solidFill>
                  <a:schemeClr val="bg1"/>
                </a:solidFill>
              </a:rPr>
              <a:t>Incepción</a:t>
            </a:r>
            <a:endParaRPr lang="es-ES" sz="1400" b="1">
              <a:solidFill>
                <a:schemeClr val="bg1"/>
              </a:solidFill>
            </a:endParaRPr>
          </a:p>
        </p:txBody>
      </p:sp>
      <p:sp>
        <p:nvSpPr>
          <p:cNvPr id="324635" name="Rectangle 27"/>
          <p:cNvSpPr>
            <a:spLocks noChangeArrowheads="1"/>
          </p:cNvSpPr>
          <p:nvPr/>
        </p:nvSpPr>
        <p:spPr bwMode="auto">
          <a:xfrm>
            <a:off x="3851275" y="2781300"/>
            <a:ext cx="1368425" cy="623888"/>
          </a:xfrm>
          <a:prstGeom prst="rect">
            <a:avLst/>
          </a:prstGeom>
          <a:solidFill>
            <a:srgbClr val="0000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0066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PE" sz="1400">
                <a:solidFill>
                  <a:schemeClr val="bg1"/>
                </a:solidFill>
              </a:rPr>
              <a:t>Iteración #2 y 3</a:t>
            </a:r>
          </a:p>
          <a:p>
            <a:pPr algn="ctr"/>
            <a:r>
              <a:rPr lang="es-PE" sz="1400" b="1">
                <a:solidFill>
                  <a:schemeClr val="bg1"/>
                </a:solidFill>
              </a:rPr>
              <a:t>Elaboración</a:t>
            </a:r>
            <a:endParaRPr lang="es-ES" sz="1400" b="1">
              <a:solidFill>
                <a:schemeClr val="bg1"/>
              </a:solidFill>
            </a:endParaRPr>
          </a:p>
        </p:txBody>
      </p:sp>
      <p:sp>
        <p:nvSpPr>
          <p:cNvPr id="324636" name="Rectangle 28"/>
          <p:cNvSpPr>
            <a:spLocks noChangeArrowheads="1"/>
          </p:cNvSpPr>
          <p:nvPr/>
        </p:nvSpPr>
        <p:spPr bwMode="auto">
          <a:xfrm>
            <a:off x="5362575" y="2781300"/>
            <a:ext cx="1368425" cy="623888"/>
          </a:xfrm>
          <a:prstGeom prst="rect">
            <a:avLst/>
          </a:prstGeom>
          <a:solidFill>
            <a:srgbClr val="0000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0066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PE" sz="1400">
                <a:solidFill>
                  <a:schemeClr val="bg1"/>
                </a:solidFill>
              </a:rPr>
              <a:t>Iteración #4</a:t>
            </a:r>
          </a:p>
          <a:p>
            <a:pPr algn="ctr"/>
            <a:r>
              <a:rPr lang="es-PE" sz="1400" b="1">
                <a:solidFill>
                  <a:schemeClr val="bg1"/>
                </a:solidFill>
              </a:rPr>
              <a:t>Contrucción</a:t>
            </a:r>
            <a:endParaRPr lang="es-ES" sz="1400" b="1">
              <a:solidFill>
                <a:schemeClr val="bg1"/>
              </a:solidFill>
            </a:endParaRPr>
          </a:p>
        </p:txBody>
      </p:sp>
      <p:sp>
        <p:nvSpPr>
          <p:cNvPr id="324637" name="Rectangle 29"/>
          <p:cNvSpPr>
            <a:spLocks noChangeArrowheads="1"/>
          </p:cNvSpPr>
          <p:nvPr/>
        </p:nvSpPr>
        <p:spPr bwMode="auto">
          <a:xfrm>
            <a:off x="6875463" y="2781300"/>
            <a:ext cx="1368425" cy="623888"/>
          </a:xfrm>
          <a:prstGeom prst="rect">
            <a:avLst/>
          </a:prstGeom>
          <a:solidFill>
            <a:srgbClr val="0000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0066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PE" sz="1400">
                <a:solidFill>
                  <a:schemeClr val="bg1"/>
                </a:solidFill>
              </a:rPr>
              <a:t>Iteración #5</a:t>
            </a:r>
          </a:p>
          <a:p>
            <a:pPr algn="ctr"/>
            <a:r>
              <a:rPr lang="es-PE" sz="1400" b="1">
                <a:solidFill>
                  <a:schemeClr val="bg1"/>
                </a:solidFill>
              </a:rPr>
              <a:t>Transición</a:t>
            </a:r>
            <a:endParaRPr lang="es-ES" sz="14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4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4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4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4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4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4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4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4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4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4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33" grpId="0" animBg="1"/>
      <p:bldP spid="324634" grpId="0" animBg="1"/>
      <p:bldP spid="324635" grpId="0" animBg="1"/>
      <p:bldP spid="324636" grpId="0" animBg="1"/>
      <p:bldP spid="32463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6"/>
          <p:cNvSpPr txBox="1">
            <a:spLocks noChangeArrowheads="1"/>
          </p:cNvSpPr>
          <p:nvPr/>
        </p:nvSpPr>
        <p:spPr bwMode="auto">
          <a:xfrm>
            <a:off x="323850" y="908050"/>
            <a:ext cx="7704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000" b="1">
                <a:solidFill>
                  <a:srgbClr val="666633"/>
                </a:solidFill>
              </a:rPr>
              <a:t>B. Desarrollo del Proceso – Flujograma de Proceso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s-ES" smtClean="0"/>
              <a:t>Proceso de Ingeniería de Proyectos Especiales</a:t>
            </a:r>
          </a:p>
        </p:txBody>
      </p:sp>
      <p:sp>
        <p:nvSpPr>
          <p:cNvPr id="123913" name="Text Box 9"/>
          <p:cNvSpPr txBox="1">
            <a:spLocks noChangeArrowheads="1"/>
          </p:cNvSpPr>
          <p:nvPr/>
        </p:nvSpPr>
        <p:spPr bwMode="auto">
          <a:xfrm>
            <a:off x="5148263" y="3644900"/>
            <a:ext cx="2951162" cy="229235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88900" indent="-88900">
              <a:defRPr/>
            </a:pPr>
            <a:r>
              <a:rPr lang="es-PE" sz="1200" b="1" u="sng">
                <a:solidFill>
                  <a:srgbClr val="000066"/>
                </a:solidFill>
              </a:rPr>
              <a:t>Incepción</a:t>
            </a:r>
          </a:p>
          <a:p>
            <a:pPr marL="88900" indent="-88900"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7.7.1.2.2.01.R04 Plantilla alcance</a:t>
            </a:r>
          </a:p>
          <a:p>
            <a:pPr marL="88900" indent="-88900">
              <a:buFontTx/>
              <a:buChar char="•"/>
              <a:defRPr/>
            </a:pPr>
            <a:r>
              <a:rPr lang="es-PE" sz="1200" b="1">
                <a:solidFill>
                  <a:srgbClr val="009900"/>
                </a:solidFill>
              </a:rPr>
              <a:t>7.7.1.2.2.01.R16 Plantilla lista incidencias.</a:t>
            </a:r>
          </a:p>
          <a:p>
            <a:pPr marL="88900" indent="-88900">
              <a:buFontTx/>
              <a:buChar char="•"/>
              <a:defRPr/>
            </a:pPr>
            <a:r>
              <a:rPr lang="es-PE" sz="1200" b="1">
                <a:solidFill>
                  <a:srgbClr val="FF0000"/>
                </a:solidFill>
              </a:rPr>
              <a:t>7.7.1.2.2.01.R17 Plantilla lista observaciones documentos.</a:t>
            </a:r>
          </a:p>
          <a:p>
            <a:pPr marL="88900" indent="-88900"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7.7.1.2.2.01.R04 Plantilla alcance</a:t>
            </a:r>
          </a:p>
          <a:p>
            <a:pPr marL="88900" indent="-88900"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Lista Maestra de Requerimientos</a:t>
            </a:r>
          </a:p>
          <a:p>
            <a:pPr marL="88900" indent="-88900"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7.7.1.2.2.01.R03 Plantilla plan iteraciones</a:t>
            </a:r>
          </a:p>
          <a:p>
            <a:pPr marL="88900" indent="-88900"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7.7.1.2.2.01.R02 Plantilla glosario terminos</a:t>
            </a:r>
            <a:endParaRPr lang="es-ES" sz="1200" b="1">
              <a:solidFill>
                <a:srgbClr val="000066"/>
              </a:solidFill>
            </a:endParaRPr>
          </a:p>
        </p:txBody>
      </p:sp>
      <p:sp>
        <p:nvSpPr>
          <p:cNvPr id="1030" name="AutoShape 10"/>
          <p:cNvSpPr>
            <a:spLocks noChangeArrowheads="1"/>
          </p:cNvSpPr>
          <p:nvPr/>
        </p:nvSpPr>
        <p:spPr bwMode="auto">
          <a:xfrm>
            <a:off x="3708400" y="2781300"/>
            <a:ext cx="719138" cy="360363"/>
          </a:xfrm>
          <a:prstGeom prst="rightArrow">
            <a:avLst>
              <a:gd name="adj1" fmla="val 50000"/>
              <a:gd name="adj2" fmla="val 49890"/>
            </a:avLst>
          </a:prstGeom>
          <a:gradFill rotWithShape="1">
            <a:gsLst>
              <a:gs pos="0">
                <a:srgbClr val="6E5900"/>
              </a:gs>
              <a:gs pos="50000">
                <a:srgbClr val="EEC100"/>
              </a:gs>
              <a:gs pos="100000">
                <a:srgbClr val="6E59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31" name="AutoShape 14"/>
          <p:cNvSpPr>
            <a:spLocks noChangeArrowheads="1"/>
          </p:cNvSpPr>
          <p:nvPr/>
        </p:nvSpPr>
        <p:spPr bwMode="auto">
          <a:xfrm>
            <a:off x="3708400" y="3644900"/>
            <a:ext cx="719138" cy="360363"/>
          </a:xfrm>
          <a:prstGeom prst="rightArrow">
            <a:avLst>
              <a:gd name="adj1" fmla="val 50000"/>
              <a:gd name="adj2" fmla="val 49890"/>
            </a:avLst>
          </a:prstGeom>
          <a:gradFill rotWithShape="1">
            <a:gsLst>
              <a:gs pos="0">
                <a:srgbClr val="6E5900"/>
              </a:gs>
              <a:gs pos="50000">
                <a:srgbClr val="EEC100"/>
              </a:gs>
              <a:gs pos="100000">
                <a:srgbClr val="6E59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32" name="Rectangle 18"/>
          <p:cNvSpPr>
            <a:spLocks noChangeArrowheads="1"/>
          </p:cNvSpPr>
          <p:nvPr/>
        </p:nvSpPr>
        <p:spPr bwMode="auto">
          <a:xfrm>
            <a:off x="0" y="1343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395288" y="1268413"/>
          <a:ext cx="2665412" cy="558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Visio" r:id="rId3" imgW="5352898" imgH="5144414" progId="">
                  <p:embed/>
                </p:oleObj>
              </mc:Choice>
              <mc:Fallback>
                <p:oleObj name="Visio" r:id="rId3" imgW="5352898" imgH="5144414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7902" r="29614" b="-114"/>
                      <a:stretch>
                        <a:fillRect/>
                      </a:stretch>
                    </p:blipFill>
                    <p:spPr bwMode="auto">
                      <a:xfrm>
                        <a:off x="395288" y="1268413"/>
                        <a:ext cx="2665412" cy="5589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25" name="Text Box 21"/>
          <p:cNvSpPr txBox="1">
            <a:spLocks noChangeArrowheads="1"/>
          </p:cNvSpPr>
          <p:nvPr/>
        </p:nvSpPr>
        <p:spPr bwMode="auto">
          <a:xfrm>
            <a:off x="5148263" y="1484313"/>
            <a:ext cx="2951162" cy="1744662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88900" indent="-88900">
              <a:defRPr/>
            </a:pPr>
            <a:r>
              <a:rPr lang="es-PE" sz="1200" b="1" u="sng">
                <a:solidFill>
                  <a:srgbClr val="000066"/>
                </a:solidFill>
              </a:rPr>
              <a:t>Incepción Preliminar</a:t>
            </a:r>
          </a:p>
          <a:p>
            <a:pPr marL="88900" indent="-88900"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7.7.1.2.2.01.R01 Plantilla modelo negocio</a:t>
            </a:r>
          </a:p>
          <a:p>
            <a:pPr marL="88900" indent="-88900"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Lista Maestra de Requerimientos</a:t>
            </a:r>
          </a:p>
          <a:p>
            <a:pPr marL="88900" indent="-88900"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7.7.1.2.2.01.R04 Plantilla alcance</a:t>
            </a:r>
          </a:p>
          <a:p>
            <a:pPr marL="88900" indent="-88900"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7.7.1.2.2.01.R03 Plantilla plan iteraciones</a:t>
            </a:r>
          </a:p>
          <a:p>
            <a:pPr marL="88900" indent="-88900"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7.7.1.2.2.01.R02 Plantilla glosario terminos.</a:t>
            </a:r>
            <a:endParaRPr lang="es-ES" sz="1200" b="1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smtClean="0">
                <a:latin typeface="Arial" charset="0"/>
                <a:cs typeface="Arial" charset="0"/>
              </a:rPr>
              <a:t>Agenda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1042988" y="1484313"/>
            <a:ext cx="7848600" cy="367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09600" indent="-609600">
              <a:lnSpc>
                <a:spcPct val="140000"/>
              </a:lnSpc>
              <a:buClr>
                <a:srgbClr val="666633"/>
              </a:buClr>
              <a:buFontTx/>
              <a:buAutoNum type="romanUcPeriod"/>
            </a:pPr>
            <a:r>
              <a:rPr lang="es-PE" sz="2400" b="1">
                <a:solidFill>
                  <a:srgbClr val="666633"/>
                </a:solidFill>
              </a:rPr>
              <a:t>Introducción </a:t>
            </a:r>
          </a:p>
          <a:p>
            <a:pPr marL="609600" indent="-609600">
              <a:lnSpc>
                <a:spcPct val="140000"/>
              </a:lnSpc>
              <a:buClr>
                <a:srgbClr val="666633"/>
              </a:buClr>
              <a:buFontTx/>
              <a:buAutoNum type="romanUcPeriod"/>
            </a:pPr>
            <a:r>
              <a:rPr lang="es-PE" sz="2400" b="1">
                <a:solidFill>
                  <a:srgbClr val="666633"/>
                </a:solidFill>
              </a:rPr>
              <a:t>Mapa de Procesos del Proyecto de Mejora</a:t>
            </a:r>
          </a:p>
          <a:p>
            <a:pPr marL="609600" indent="-609600">
              <a:lnSpc>
                <a:spcPct val="140000"/>
              </a:lnSpc>
              <a:buClr>
                <a:srgbClr val="666633"/>
              </a:buClr>
              <a:buFontTx/>
              <a:buAutoNum type="romanUcPeriod"/>
            </a:pPr>
            <a:r>
              <a:rPr lang="es-PE" sz="2400" b="1">
                <a:solidFill>
                  <a:srgbClr val="666633"/>
                </a:solidFill>
              </a:rPr>
              <a:t>Términos y Definiciones </a:t>
            </a:r>
          </a:p>
          <a:p>
            <a:pPr marL="609600" indent="-609600">
              <a:lnSpc>
                <a:spcPct val="140000"/>
              </a:lnSpc>
              <a:buClr>
                <a:srgbClr val="666633"/>
              </a:buClr>
              <a:buFontTx/>
              <a:buAutoNum type="romanUcPeriod"/>
            </a:pPr>
            <a:r>
              <a:rPr lang="es-PE" sz="2400" b="1">
                <a:solidFill>
                  <a:srgbClr val="666633"/>
                </a:solidFill>
              </a:rPr>
              <a:t>Proceso de ingeniería para proyectos especiales</a:t>
            </a:r>
          </a:p>
          <a:p>
            <a:pPr marL="609600" indent="-609600">
              <a:lnSpc>
                <a:spcPct val="140000"/>
              </a:lnSpc>
              <a:buClr>
                <a:srgbClr val="666633"/>
              </a:buClr>
              <a:buFontTx/>
              <a:buAutoNum type="romanUcPeriod"/>
            </a:pPr>
            <a:r>
              <a:rPr lang="es-PE" sz="2400" b="1">
                <a:solidFill>
                  <a:srgbClr val="666633"/>
                </a:solidFill>
              </a:rPr>
              <a:t>Resumen</a:t>
            </a:r>
          </a:p>
          <a:p>
            <a:pPr marL="609600" indent="-609600">
              <a:lnSpc>
                <a:spcPct val="140000"/>
              </a:lnSpc>
              <a:buClr>
                <a:srgbClr val="666633"/>
              </a:buClr>
              <a:buFontTx/>
              <a:buAutoNum type="romanUcPeriod"/>
            </a:pPr>
            <a:endParaRPr lang="es-PE" sz="2400" b="1">
              <a:solidFill>
                <a:srgbClr val="666633"/>
              </a:solidFill>
            </a:endParaRPr>
          </a:p>
        </p:txBody>
      </p:sp>
      <p:sp>
        <p:nvSpPr>
          <p:cNvPr id="351237" name="AutoShape 5"/>
          <p:cNvSpPr>
            <a:spLocks noChangeArrowheads="1"/>
          </p:cNvSpPr>
          <p:nvPr/>
        </p:nvSpPr>
        <p:spPr bwMode="auto">
          <a:xfrm>
            <a:off x="323850" y="1628775"/>
            <a:ext cx="609600" cy="381000"/>
          </a:xfrm>
          <a:custGeom>
            <a:avLst/>
            <a:gdLst>
              <a:gd name="T0" fmla="*/ 12903199 w 21600"/>
              <a:gd name="T1" fmla="*/ 0 h 21600"/>
              <a:gd name="T2" fmla="*/ 0 w 21600"/>
              <a:gd name="T3" fmla="*/ 3360208 h 21600"/>
              <a:gd name="T4" fmla="*/ 12903199 w 21600"/>
              <a:gd name="T5" fmla="*/ 6720416 h 21600"/>
              <a:gd name="T6" fmla="*/ 17204267 w 21600"/>
              <a:gd name="T7" fmla="*/ 3360208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807E2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1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1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0" y="1819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323850" y="908050"/>
            <a:ext cx="7704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000" b="1">
                <a:solidFill>
                  <a:srgbClr val="666633"/>
                </a:solidFill>
              </a:rPr>
              <a:t>B. Desarrollo del Proceso – Flujograma de Proceso</a:t>
            </a:r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s-ES" smtClean="0"/>
              <a:t>Proceso de Ingeniería de Proyectos Especiales</a:t>
            </a:r>
          </a:p>
        </p:txBody>
      </p:sp>
      <p:sp>
        <p:nvSpPr>
          <p:cNvPr id="50181" name="Rectangle 13"/>
          <p:cNvSpPr>
            <a:spLocks noChangeArrowheads="1"/>
          </p:cNvSpPr>
          <p:nvPr/>
        </p:nvSpPr>
        <p:spPr bwMode="auto">
          <a:xfrm>
            <a:off x="0" y="1343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50182" name="AutoShape 15"/>
          <p:cNvSpPr>
            <a:spLocks noChangeArrowheads="1"/>
          </p:cNvSpPr>
          <p:nvPr/>
        </p:nvSpPr>
        <p:spPr bwMode="auto">
          <a:xfrm>
            <a:off x="3635375" y="4149725"/>
            <a:ext cx="719138" cy="360363"/>
          </a:xfrm>
          <a:prstGeom prst="rightArrow">
            <a:avLst>
              <a:gd name="adj1" fmla="val 50000"/>
              <a:gd name="adj2" fmla="val 49890"/>
            </a:avLst>
          </a:prstGeom>
          <a:gradFill rotWithShape="1">
            <a:gsLst>
              <a:gs pos="0">
                <a:srgbClr val="6E5900"/>
              </a:gs>
              <a:gs pos="50000">
                <a:srgbClr val="EEC100"/>
              </a:gs>
              <a:gs pos="100000">
                <a:srgbClr val="6E59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43728" name="Text Box 16"/>
          <p:cNvSpPr txBox="1">
            <a:spLocks noChangeArrowheads="1"/>
          </p:cNvSpPr>
          <p:nvPr/>
        </p:nvSpPr>
        <p:spPr bwMode="auto">
          <a:xfrm>
            <a:off x="5364163" y="2708275"/>
            <a:ext cx="2951162" cy="2932113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88900" indent="-88900"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7.7.1.2.2.01.R06 Plantilla analisis</a:t>
            </a:r>
          </a:p>
          <a:p>
            <a:pPr marL="88900" indent="-88900"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7.7.1.2.2.01.R08 Plantilla diseño</a:t>
            </a:r>
          </a:p>
          <a:p>
            <a:pPr marL="88900" indent="-88900"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7.7.1.2.2.01.R07 Plantilla implementacion</a:t>
            </a:r>
          </a:p>
          <a:p>
            <a:pPr marL="88900" indent="-88900"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7.7.1.2.2.01.R02 Plantilla glosario terminos</a:t>
            </a:r>
          </a:p>
          <a:p>
            <a:pPr marL="88900" indent="-88900">
              <a:buFontTx/>
              <a:buChar char="•"/>
              <a:defRPr/>
            </a:pPr>
            <a:r>
              <a:rPr lang="es-PE" sz="1200" b="1">
                <a:solidFill>
                  <a:srgbClr val="009900"/>
                </a:solidFill>
              </a:rPr>
              <a:t>7.7.1.2.2.01.R16 Plantilla lista incidencias.</a:t>
            </a:r>
            <a:r>
              <a:rPr lang="es-PE"/>
              <a:t> </a:t>
            </a:r>
          </a:p>
          <a:p>
            <a:pPr marL="88900" indent="-88900">
              <a:buFontTx/>
              <a:buChar char="•"/>
              <a:defRPr/>
            </a:pPr>
            <a:r>
              <a:rPr lang="es-PE" sz="1200" b="1">
                <a:solidFill>
                  <a:srgbClr val="FF0000"/>
                </a:solidFill>
              </a:rPr>
              <a:t>7.7.1.2.2.01.R17 Plantilla lista observaciones documentos.</a:t>
            </a:r>
          </a:p>
          <a:p>
            <a:pPr marL="88900" indent="-88900"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7.7.1.2.2.01.R03 Plantilla plan iteraciones</a:t>
            </a:r>
          </a:p>
          <a:p>
            <a:pPr marL="88900" indent="-88900"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Lista Maestra de Requerimientos.</a:t>
            </a:r>
          </a:p>
          <a:p>
            <a:pPr marL="88900" indent="-88900"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Matriz de trazabilidad</a:t>
            </a:r>
          </a:p>
          <a:p>
            <a:pPr marL="88900" indent="-88900"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Cronograma detallado</a:t>
            </a:r>
            <a:endParaRPr lang="es-ES" sz="1200" b="1">
              <a:solidFill>
                <a:srgbClr val="000066"/>
              </a:solidFill>
            </a:endParaRPr>
          </a:p>
        </p:txBody>
      </p:sp>
      <p:pic>
        <p:nvPicPr>
          <p:cNvPr id="50184" name="Picture 2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1268413"/>
            <a:ext cx="2663825" cy="558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1819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323850" y="908050"/>
            <a:ext cx="7704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000" b="1">
                <a:solidFill>
                  <a:srgbClr val="666633"/>
                </a:solidFill>
              </a:rPr>
              <a:t>B. Desarrollo del Proceso – Flujograma de Proceso</a:t>
            </a:r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s-ES" smtClean="0"/>
              <a:t>Proceso de Ingeniería de Proyectos Especiales</a:t>
            </a:r>
          </a:p>
        </p:txBody>
      </p:sp>
      <p:sp>
        <p:nvSpPr>
          <p:cNvPr id="51205" name="AutoShape 5"/>
          <p:cNvSpPr>
            <a:spLocks noChangeArrowheads="1"/>
          </p:cNvSpPr>
          <p:nvPr/>
        </p:nvSpPr>
        <p:spPr bwMode="auto">
          <a:xfrm>
            <a:off x="3635375" y="5084763"/>
            <a:ext cx="719138" cy="360362"/>
          </a:xfrm>
          <a:prstGeom prst="rightArrow">
            <a:avLst>
              <a:gd name="adj1" fmla="val 50000"/>
              <a:gd name="adj2" fmla="val 49890"/>
            </a:avLst>
          </a:prstGeom>
          <a:gradFill rotWithShape="1">
            <a:gsLst>
              <a:gs pos="0">
                <a:srgbClr val="6E5900"/>
              </a:gs>
              <a:gs pos="50000">
                <a:srgbClr val="EEC100"/>
              </a:gs>
              <a:gs pos="100000">
                <a:srgbClr val="6E59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1206" name="Rectangle 9"/>
          <p:cNvSpPr>
            <a:spLocks noChangeArrowheads="1"/>
          </p:cNvSpPr>
          <p:nvPr/>
        </p:nvSpPr>
        <p:spPr bwMode="auto">
          <a:xfrm>
            <a:off x="0" y="1343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244749" name="Text Box 13"/>
          <p:cNvSpPr txBox="1">
            <a:spLocks noChangeArrowheads="1"/>
          </p:cNvSpPr>
          <p:nvPr/>
        </p:nvSpPr>
        <p:spPr bwMode="auto">
          <a:xfrm>
            <a:off x="4932363" y="1557338"/>
            <a:ext cx="3889375" cy="4665662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88900" indent="-88900"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Software producido</a:t>
            </a:r>
          </a:p>
          <a:p>
            <a:pPr marL="88900" indent="-88900"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7.7.1.2.2.01.R05 Plantilla informe iteraciones.</a:t>
            </a:r>
          </a:p>
          <a:p>
            <a:pPr marL="88900" indent="-88900"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7.7.1.2.2.01.R09 Plantilla plan pruebas </a:t>
            </a:r>
          </a:p>
          <a:p>
            <a:pPr marL="88900" indent="-88900"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7.7.1.2.2.01.R10 Plantilla definicion casos pruebas</a:t>
            </a:r>
          </a:p>
          <a:p>
            <a:pPr marL="88900" indent="-88900">
              <a:buFontTx/>
              <a:buChar char="•"/>
              <a:defRPr/>
            </a:pPr>
            <a:r>
              <a:rPr lang="es-PE" sz="1200" b="1">
                <a:solidFill>
                  <a:srgbClr val="FF0000"/>
                </a:solidFill>
              </a:rPr>
              <a:t>7.7.1.2.2.01.R11 Plantilla definicion pruebas ciclo completo</a:t>
            </a:r>
          </a:p>
          <a:p>
            <a:pPr marL="88900" indent="-88900"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7.7.1.2.2.01.R13 Plantilla casos prueba</a:t>
            </a:r>
          </a:p>
          <a:p>
            <a:pPr marL="88900" indent="-88900"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7.7.1.2.2.01.R15 Plantilla documento pase</a:t>
            </a:r>
          </a:p>
          <a:p>
            <a:pPr marL="88900" indent="-88900"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7.7.1.2.2.01.R03 Plantilla plan iteraciones</a:t>
            </a:r>
          </a:p>
          <a:p>
            <a:pPr marL="88900" indent="-88900"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7.7.1.2.2.01.R02 Plantilla glosario terminos</a:t>
            </a:r>
          </a:p>
          <a:p>
            <a:pPr marL="88900" indent="-88900"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7.7.1.2.2.01.R06 Plantilla analisis</a:t>
            </a:r>
          </a:p>
          <a:p>
            <a:pPr marL="88900" indent="-88900"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7.7.1.2.2.01.R08 Plantilla diseño</a:t>
            </a:r>
          </a:p>
          <a:p>
            <a:pPr marL="88900" indent="-88900"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7.7.1.2.2.01.R07 Plantilla implementacion</a:t>
            </a:r>
          </a:p>
          <a:p>
            <a:pPr marL="88900" indent="-88900"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7.7.1.2.2.01.R16 Plantilla lista incidencias</a:t>
            </a:r>
          </a:p>
          <a:p>
            <a:pPr marL="88900" indent="-88900">
              <a:buFontTx/>
              <a:buChar char="•"/>
              <a:defRPr/>
            </a:pPr>
            <a:r>
              <a:rPr lang="es-PE" sz="1200" b="1">
                <a:solidFill>
                  <a:srgbClr val="FF0000"/>
                </a:solidFill>
              </a:rPr>
              <a:t>7.7.1.2.2.01.R17 Plantilla lista observaciones</a:t>
            </a:r>
            <a:r>
              <a:rPr lang="es-PE" sz="1200" b="1">
                <a:solidFill>
                  <a:srgbClr val="000066"/>
                </a:solidFill>
              </a:rPr>
              <a:t> </a:t>
            </a:r>
            <a:r>
              <a:rPr lang="es-PE" sz="1200" b="1">
                <a:solidFill>
                  <a:srgbClr val="FF0000"/>
                </a:solidFill>
              </a:rPr>
              <a:t>documentos.</a:t>
            </a:r>
          </a:p>
          <a:p>
            <a:pPr marL="88900" indent="-88900"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Lista Maestra de Requerimientos.</a:t>
            </a:r>
          </a:p>
          <a:p>
            <a:pPr marL="88900" indent="-88900"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Matriz de Trazabilidad</a:t>
            </a:r>
          </a:p>
          <a:p>
            <a:pPr marL="88900" indent="-88900"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Manual de usuario </a:t>
            </a:r>
          </a:p>
          <a:p>
            <a:pPr marL="88900" indent="-88900"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Manual de sistema</a:t>
            </a:r>
          </a:p>
          <a:p>
            <a:pPr marL="88900" indent="-88900"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Manual de administración e instalación</a:t>
            </a:r>
          </a:p>
          <a:p>
            <a:pPr marL="88900" indent="-88900"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Reporte de anomalías (Documento generado por las pruebas de testing)</a:t>
            </a:r>
          </a:p>
          <a:p>
            <a:pPr marL="88900" indent="-88900">
              <a:buFontTx/>
              <a:buChar char="•"/>
              <a:defRPr/>
            </a:pPr>
            <a:endParaRPr lang="es-ES" sz="1200" b="1">
              <a:solidFill>
                <a:srgbClr val="000066"/>
              </a:solidFill>
            </a:endParaRPr>
          </a:p>
        </p:txBody>
      </p:sp>
      <p:pic>
        <p:nvPicPr>
          <p:cNvPr id="51208" name="Picture 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1268413"/>
            <a:ext cx="2663825" cy="558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0" y="1819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323850" y="908050"/>
            <a:ext cx="7704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000" b="1">
                <a:solidFill>
                  <a:srgbClr val="666633"/>
                </a:solidFill>
              </a:rPr>
              <a:t>B. Desarrollo del Proceso – Flujograma de Proceso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s-ES" smtClean="0"/>
              <a:t>Proceso de Ingeniería de Proyectos Especiales</a:t>
            </a:r>
          </a:p>
        </p:txBody>
      </p:sp>
      <p:sp>
        <p:nvSpPr>
          <p:cNvPr id="52229" name="AutoShape 5"/>
          <p:cNvSpPr>
            <a:spLocks noChangeArrowheads="1"/>
          </p:cNvSpPr>
          <p:nvPr/>
        </p:nvSpPr>
        <p:spPr bwMode="auto">
          <a:xfrm>
            <a:off x="3635375" y="5661025"/>
            <a:ext cx="719138" cy="360363"/>
          </a:xfrm>
          <a:prstGeom prst="rightArrow">
            <a:avLst>
              <a:gd name="adj1" fmla="val 50000"/>
              <a:gd name="adj2" fmla="val 49890"/>
            </a:avLst>
          </a:prstGeom>
          <a:gradFill rotWithShape="1">
            <a:gsLst>
              <a:gs pos="0">
                <a:srgbClr val="6E5900"/>
              </a:gs>
              <a:gs pos="50000">
                <a:srgbClr val="EEC100"/>
              </a:gs>
              <a:gs pos="100000">
                <a:srgbClr val="6E59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0" y="1343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245768" name="Text Box 8"/>
          <p:cNvSpPr txBox="1">
            <a:spLocks noChangeArrowheads="1"/>
          </p:cNvSpPr>
          <p:nvPr/>
        </p:nvSpPr>
        <p:spPr bwMode="auto">
          <a:xfrm>
            <a:off x="4932363" y="5013325"/>
            <a:ext cx="3889375" cy="1196975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88900" indent="-88900">
              <a:defRPr/>
            </a:pPr>
            <a:r>
              <a:rPr lang="es-PE" sz="1200" b="1" u="sng">
                <a:solidFill>
                  <a:srgbClr val="000066"/>
                </a:solidFill>
              </a:rPr>
              <a:t>Transición</a:t>
            </a:r>
          </a:p>
          <a:p>
            <a:pPr marL="88900" indent="-88900"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Manual de usuario </a:t>
            </a:r>
          </a:p>
          <a:p>
            <a:pPr marL="88900" indent="-88900"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Manual de sistema</a:t>
            </a:r>
          </a:p>
          <a:p>
            <a:pPr marL="88900" indent="-88900"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Manual de administración e instalación</a:t>
            </a:r>
          </a:p>
          <a:p>
            <a:pPr marL="88900" indent="-88900">
              <a:buFontTx/>
              <a:buChar char="•"/>
              <a:defRPr/>
            </a:pPr>
            <a:r>
              <a:rPr lang="es-ES" sz="1200" b="1">
                <a:solidFill>
                  <a:srgbClr val="000066"/>
                </a:solidFill>
              </a:rPr>
              <a:t>7.7.1.2.2.01.R18 Plantilla acta aceptacion producto</a:t>
            </a:r>
          </a:p>
        </p:txBody>
      </p:sp>
      <p:pic>
        <p:nvPicPr>
          <p:cNvPr id="52232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1268413"/>
            <a:ext cx="2663825" cy="558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El </a:t>
            </a:r>
            <a:r>
              <a:rPr lang="es-PE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Sub Proceso de </a:t>
            </a:r>
            <a:r>
              <a:rPr lang="es-PE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Incepción </a:t>
            </a:r>
            <a:r>
              <a:rPr lang="es-PE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Preliminar </a:t>
            </a:r>
            <a:endParaRPr lang="es-E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285750" y="1357313"/>
            <a:ext cx="3889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000" b="1">
                <a:solidFill>
                  <a:srgbClr val="666633"/>
                </a:solidFill>
              </a:rPr>
              <a:t>A. Objetivos del Sub Proceso</a:t>
            </a: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785813" y="2286000"/>
            <a:ext cx="7127875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58775" lvl="2" algn="just"/>
            <a:r>
              <a:rPr lang="es-PE"/>
              <a:t>El objetivo de esta fase es definir las actividades de ingeniería que se ejecutan durante la elaboración del “Plan de trabajo preliminar”.</a:t>
            </a:r>
          </a:p>
          <a:p>
            <a:pPr marL="358775" lvl="2" algn="just"/>
            <a:endParaRPr lang="es-PE"/>
          </a:p>
          <a:p>
            <a:pPr marL="358775" lvl="2" algn="just"/>
            <a:r>
              <a:rPr lang="es-PE"/>
              <a:t>En caso que el proyecto este comprometido de antemano, esta etapa no aplicaría.</a:t>
            </a:r>
            <a:r>
              <a:rPr lang="es-ES"/>
              <a:t> </a:t>
            </a:r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285750" y="1500188"/>
            <a:ext cx="7704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000" b="1">
                <a:solidFill>
                  <a:srgbClr val="666633"/>
                </a:solidFill>
              </a:rPr>
              <a:t>B. Desarrollo del Sub Proceso – Flujo Básico</a:t>
            </a:r>
          </a:p>
        </p:txBody>
      </p:sp>
      <p:sp>
        <p:nvSpPr>
          <p:cNvPr id="314371" name="Rectangle 3"/>
          <p:cNvSpPr>
            <a:spLocks noChangeArrowheads="1"/>
          </p:cNvSpPr>
          <p:nvPr/>
        </p:nvSpPr>
        <p:spPr bwMode="auto">
          <a:xfrm>
            <a:off x="323850" y="188913"/>
            <a:ext cx="792003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s-PE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Sub Proceso de Incepción Preliminar </a:t>
            </a:r>
            <a:endParaRPr lang="es-ES" sz="2400" b="1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4372" name="Rectangle 4"/>
          <p:cNvSpPr>
            <a:spLocks noChangeArrowheads="1"/>
          </p:cNvSpPr>
          <p:nvPr/>
        </p:nvSpPr>
        <p:spPr bwMode="auto">
          <a:xfrm>
            <a:off x="827088" y="2781300"/>
            <a:ext cx="1368425" cy="623888"/>
          </a:xfrm>
          <a:prstGeom prst="rect">
            <a:avLst/>
          </a:prstGeom>
          <a:solidFill>
            <a:srgbClr val="0000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0066"/>
            </a:extrusionClr>
          </a:sp3d>
        </p:spPr>
        <p:txBody>
          <a:bodyPr anchor="ctr">
            <a:flatTx/>
          </a:bodyPr>
          <a:lstStyle/>
          <a:p>
            <a:pPr algn="ctr"/>
            <a:r>
              <a:rPr lang="es-PE" sz="1400">
                <a:solidFill>
                  <a:schemeClr val="bg1"/>
                </a:solidFill>
              </a:rPr>
              <a:t>Iteración #0</a:t>
            </a:r>
          </a:p>
          <a:p>
            <a:pPr algn="ctr"/>
            <a:r>
              <a:rPr lang="es-PE" sz="1400" b="1">
                <a:solidFill>
                  <a:schemeClr val="bg1"/>
                </a:solidFill>
              </a:rPr>
              <a:t>Incepción preliminar</a:t>
            </a:r>
            <a:endParaRPr lang="es-ES" sz="1400" b="1">
              <a:solidFill>
                <a:schemeClr val="bg1"/>
              </a:solidFill>
            </a:endParaRP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2338388" y="2781300"/>
            <a:ext cx="1368425" cy="623888"/>
          </a:xfrm>
          <a:prstGeom prst="rect">
            <a:avLst/>
          </a:prstGeom>
          <a:solidFill>
            <a:srgbClr val="0000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0066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PE" sz="1400">
                <a:solidFill>
                  <a:schemeClr val="bg1"/>
                </a:solidFill>
              </a:rPr>
              <a:t>Iteración #1</a:t>
            </a:r>
          </a:p>
          <a:p>
            <a:pPr algn="ctr"/>
            <a:r>
              <a:rPr lang="es-PE" sz="1400" b="1">
                <a:solidFill>
                  <a:schemeClr val="bg1"/>
                </a:solidFill>
              </a:rPr>
              <a:t>Incepción</a:t>
            </a:r>
            <a:endParaRPr lang="es-ES" sz="1400" b="1">
              <a:solidFill>
                <a:schemeClr val="bg1"/>
              </a:solidFill>
            </a:endParaRPr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3851275" y="2781300"/>
            <a:ext cx="1368425" cy="623888"/>
          </a:xfrm>
          <a:prstGeom prst="rect">
            <a:avLst/>
          </a:prstGeom>
          <a:solidFill>
            <a:srgbClr val="0000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0066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PE" sz="1400">
                <a:solidFill>
                  <a:schemeClr val="bg1"/>
                </a:solidFill>
              </a:rPr>
              <a:t>Iteración #2 y 3</a:t>
            </a:r>
          </a:p>
          <a:p>
            <a:pPr algn="ctr"/>
            <a:r>
              <a:rPr lang="es-PE" sz="1400" b="1">
                <a:solidFill>
                  <a:schemeClr val="bg1"/>
                </a:solidFill>
              </a:rPr>
              <a:t>Elaboración</a:t>
            </a:r>
            <a:endParaRPr lang="es-ES" sz="1400" b="1">
              <a:solidFill>
                <a:schemeClr val="bg1"/>
              </a:solidFill>
            </a:endParaRPr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5362575" y="2781300"/>
            <a:ext cx="1368425" cy="623888"/>
          </a:xfrm>
          <a:prstGeom prst="rect">
            <a:avLst/>
          </a:prstGeom>
          <a:solidFill>
            <a:srgbClr val="0000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0066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PE" sz="1400">
                <a:solidFill>
                  <a:schemeClr val="bg1"/>
                </a:solidFill>
              </a:rPr>
              <a:t>Iteración #4</a:t>
            </a:r>
          </a:p>
          <a:p>
            <a:pPr algn="ctr"/>
            <a:r>
              <a:rPr lang="es-PE" sz="1400" b="1">
                <a:solidFill>
                  <a:schemeClr val="bg1"/>
                </a:solidFill>
              </a:rPr>
              <a:t>Contrucción</a:t>
            </a:r>
            <a:endParaRPr lang="es-ES" sz="1400" b="1">
              <a:solidFill>
                <a:schemeClr val="bg1"/>
              </a:solidFill>
            </a:endParaRPr>
          </a:p>
        </p:txBody>
      </p:sp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6875463" y="2781300"/>
            <a:ext cx="1368425" cy="623888"/>
          </a:xfrm>
          <a:prstGeom prst="rect">
            <a:avLst/>
          </a:prstGeom>
          <a:solidFill>
            <a:srgbClr val="0000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0066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PE" sz="1400">
                <a:solidFill>
                  <a:schemeClr val="bg1"/>
                </a:solidFill>
              </a:rPr>
              <a:t>Iteración #5</a:t>
            </a:r>
          </a:p>
          <a:p>
            <a:pPr algn="ctr"/>
            <a:r>
              <a:rPr lang="es-PE" sz="1400" b="1">
                <a:solidFill>
                  <a:schemeClr val="bg1"/>
                </a:solidFill>
              </a:rPr>
              <a:t>Transición</a:t>
            </a:r>
            <a:endParaRPr lang="es-ES" sz="1400" b="1">
              <a:solidFill>
                <a:schemeClr val="bg1"/>
              </a:solidFill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042988" y="3716338"/>
            <a:ext cx="1008062" cy="288925"/>
            <a:chOff x="1020" y="2115"/>
            <a:chExt cx="3085" cy="453"/>
          </a:xfrm>
        </p:grpSpPr>
        <p:sp>
          <p:nvSpPr>
            <p:cNvPr id="54288" name="AutoShape 10"/>
            <p:cNvSpPr>
              <a:spLocks noChangeArrowheads="1"/>
            </p:cNvSpPr>
            <p:nvPr/>
          </p:nvSpPr>
          <p:spPr bwMode="auto">
            <a:xfrm>
              <a:off x="1020" y="2115"/>
              <a:ext cx="726" cy="453"/>
            </a:xfrm>
            <a:prstGeom prst="homePlate">
              <a:avLst>
                <a:gd name="adj" fmla="val 40066"/>
              </a:avLst>
            </a:prstGeom>
            <a:solidFill>
              <a:srgbClr val="3333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3333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s-PE" sz="1400" b="1">
                  <a:solidFill>
                    <a:schemeClr val="bg1"/>
                  </a:solidFill>
                </a:rPr>
                <a:t>R</a:t>
              </a:r>
              <a:endParaRPr lang="es-ES" sz="1400" b="1">
                <a:solidFill>
                  <a:schemeClr val="bg1"/>
                </a:solidFill>
              </a:endParaRPr>
            </a:p>
          </p:txBody>
        </p:sp>
        <p:sp>
          <p:nvSpPr>
            <p:cNvPr id="54289" name="AutoShape 11"/>
            <p:cNvSpPr>
              <a:spLocks noChangeArrowheads="1"/>
            </p:cNvSpPr>
            <p:nvPr/>
          </p:nvSpPr>
          <p:spPr bwMode="auto">
            <a:xfrm>
              <a:off x="1610" y="2115"/>
              <a:ext cx="725" cy="453"/>
            </a:xfrm>
            <a:prstGeom prst="chevron">
              <a:avLst>
                <a:gd name="adj" fmla="val 40011"/>
              </a:avLst>
            </a:prstGeom>
            <a:solidFill>
              <a:srgbClr val="3366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3366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s-PE" sz="1400" b="1">
                  <a:solidFill>
                    <a:schemeClr val="bg1"/>
                  </a:solidFill>
                </a:rPr>
                <a:t>AD</a:t>
              </a:r>
              <a:endParaRPr lang="es-ES" sz="1400" b="1">
                <a:solidFill>
                  <a:schemeClr val="bg1"/>
                </a:solidFill>
              </a:endParaRPr>
            </a:p>
          </p:txBody>
        </p:sp>
        <p:sp>
          <p:nvSpPr>
            <p:cNvPr id="54290" name="AutoShape 12"/>
            <p:cNvSpPr>
              <a:spLocks noChangeArrowheads="1"/>
            </p:cNvSpPr>
            <p:nvPr/>
          </p:nvSpPr>
          <p:spPr bwMode="auto">
            <a:xfrm>
              <a:off x="2200" y="2115"/>
              <a:ext cx="725" cy="453"/>
            </a:xfrm>
            <a:prstGeom prst="chevron">
              <a:avLst>
                <a:gd name="adj" fmla="val 40011"/>
              </a:avLst>
            </a:prstGeom>
            <a:solidFill>
              <a:srgbClr val="6699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99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s-PE" sz="1400" b="1">
                  <a:solidFill>
                    <a:schemeClr val="bg1"/>
                  </a:solidFill>
                </a:rPr>
                <a:t>I</a:t>
              </a:r>
              <a:endParaRPr lang="es-ES" sz="1400" b="1">
                <a:solidFill>
                  <a:schemeClr val="bg1"/>
                </a:solidFill>
              </a:endParaRPr>
            </a:p>
          </p:txBody>
        </p:sp>
        <p:sp>
          <p:nvSpPr>
            <p:cNvPr id="54291" name="AutoShape 13"/>
            <p:cNvSpPr>
              <a:spLocks noChangeArrowheads="1"/>
            </p:cNvSpPr>
            <p:nvPr/>
          </p:nvSpPr>
          <p:spPr bwMode="auto">
            <a:xfrm>
              <a:off x="2789" y="2115"/>
              <a:ext cx="725" cy="453"/>
            </a:xfrm>
            <a:prstGeom prst="chevron">
              <a:avLst>
                <a:gd name="adj" fmla="val 40011"/>
              </a:avLst>
            </a:prstGeom>
            <a:solidFill>
              <a:srgbClr val="99CC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s-PE" sz="1400" b="1"/>
                <a:t>P</a:t>
              </a:r>
              <a:endParaRPr lang="es-ES" sz="1400" b="1"/>
            </a:p>
          </p:txBody>
        </p:sp>
        <p:sp>
          <p:nvSpPr>
            <p:cNvPr id="54292" name="AutoShape 14"/>
            <p:cNvSpPr>
              <a:spLocks noChangeArrowheads="1"/>
            </p:cNvSpPr>
            <p:nvPr/>
          </p:nvSpPr>
          <p:spPr bwMode="auto">
            <a:xfrm>
              <a:off x="3380" y="2115"/>
              <a:ext cx="725" cy="453"/>
            </a:xfrm>
            <a:prstGeom prst="chevron">
              <a:avLst>
                <a:gd name="adj" fmla="val 40011"/>
              </a:avLst>
            </a:prstGeom>
            <a:solidFill>
              <a:srgbClr val="CCEC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EC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s-PE" sz="1400" b="1"/>
                <a:t>D</a:t>
              </a:r>
              <a:endParaRPr lang="es-ES" sz="1400" b="1"/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2195513" y="4437063"/>
            <a:ext cx="4897437" cy="719137"/>
            <a:chOff x="1383" y="2795"/>
            <a:chExt cx="3085" cy="453"/>
          </a:xfrm>
        </p:grpSpPr>
        <p:sp>
          <p:nvSpPr>
            <p:cNvPr id="54283" name="AutoShape 19"/>
            <p:cNvSpPr>
              <a:spLocks noChangeArrowheads="1"/>
            </p:cNvSpPr>
            <p:nvPr/>
          </p:nvSpPr>
          <p:spPr bwMode="auto">
            <a:xfrm>
              <a:off x="1383" y="2795"/>
              <a:ext cx="726" cy="453"/>
            </a:xfrm>
            <a:prstGeom prst="homePlate">
              <a:avLst>
                <a:gd name="adj" fmla="val 40066"/>
              </a:avLst>
            </a:prstGeom>
            <a:solidFill>
              <a:srgbClr val="0000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r"/>
              <a:r>
                <a:rPr lang="es-PE" sz="1400" b="1">
                  <a:solidFill>
                    <a:schemeClr val="bg1"/>
                  </a:solidFill>
                </a:rPr>
                <a:t>Modelo de </a:t>
              </a:r>
            </a:p>
            <a:p>
              <a:pPr algn="r"/>
              <a:r>
                <a:rPr lang="es-PE" sz="1400" b="1">
                  <a:solidFill>
                    <a:schemeClr val="bg1"/>
                  </a:solidFill>
                </a:rPr>
                <a:t>Negocio</a:t>
              </a:r>
              <a:endParaRPr lang="es-ES" sz="1400" b="1">
                <a:solidFill>
                  <a:schemeClr val="bg1"/>
                </a:solidFill>
              </a:endParaRPr>
            </a:p>
          </p:txBody>
        </p:sp>
        <p:sp>
          <p:nvSpPr>
            <p:cNvPr id="54284" name="AutoShape 20"/>
            <p:cNvSpPr>
              <a:spLocks noChangeArrowheads="1"/>
            </p:cNvSpPr>
            <p:nvPr/>
          </p:nvSpPr>
          <p:spPr bwMode="auto">
            <a:xfrm>
              <a:off x="1973" y="2795"/>
              <a:ext cx="725" cy="453"/>
            </a:xfrm>
            <a:prstGeom prst="chevron">
              <a:avLst>
                <a:gd name="adj" fmla="val 40011"/>
              </a:avLst>
            </a:prstGeom>
            <a:solidFill>
              <a:srgbClr val="0000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r"/>
              <a:endParaRPr lang="es-PE" sz="1400" b="1">
                <a:solidFill>
                  <a:schemeClr val="bg1"/>
                </a:solidFill>
              </a:endParaRPr>
            </a:p>
            <a:p>
              <a:pPr algn="r"/>
              <a:r>
                <a:rPr lang="es-PE" sz="1400" b="1">
                  <a:solidFill>
                    <a:schemeClr val="bg1"/>
                  </a:solidFill>
                </a:rPr>
                <a:t> Vocab.</a:t>
              </a:r>
            </a:p>
            <a:p>
              <a:pPr algn="r"/>
              <a:r>
                <a:rPr lang="es-PE" sz="1400" b="1">
                  <a:solidFill>
                    <a:schemeClr val="bg1"/>
                  </a:solidFill>
                </a:rPr>
                <a:t>común</a:t>
              </a:r>
            </a:p>
            <a:p>
              <a:pPr algn="r"/>
              <a:endParaRPr lang="es-ES" sz="1400" b="1">
                <a:solidFill>
                  <a:schemeClr val="bg1"/>
                </a:solidFill>
              </a:endParaRPr>
            </a:p>
          </p:txBody>
        </p:sp>
        <p:sp>
          <p:nvSpPr>
            <p:cNvPr id="54285" name="AutoShape 21"/>
            <p:cNvSpPr>
              <a:spLocks noChangeArrowheads="1"/>
            </p:cNvSpPr>
            <p:nvPr/>
          </p:nvSpPr>
          <p:spPr bwMode="auto">
            <a:xfrm>
              <a:off x="2563" y="2795"/>
              <a:ext cx="725" cy="453"/>
            </a:xfrm>
            <a:prstGeom prst="chevron">
              <a:avLst>
                <a:gd name="adj" fmla="val 40011"/>
              </a:avLst>
            </a:prstGeom>
            <a:solidFill>
              <a:srgbClr val="0000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r"/>
              <a:endParaRPr lang="es-PE" sz="1400" b="1">
                <a:solidFill>
                  <a:schemeClr val="bg1"/>
                </a:solidFill>
              </a:endParaRPr>
            </a:p>
            <a:p>
              <a:pPr algn="r"/>
              <a:r>
                <a:rPr lang="es-PE" sz="1400" b="1">
                  <a:solidFill>
                    <a:schemeClr val="bg1"/>
                  </a:solidFill>
                </a:rPr>
                <a:t>    Inventario</a:t>
              </a:r>
            </a:p>
            <a:p>
              <a:pPr algn="r"/>
              <a:r>
                <a:rPr lang="es-PE" sz="1400" b="1">
                  <a:solidFill>
                    <a:schemeClr val="bg1"/>
                  </a:solidFill>
                </a:rPr>
                <a:t>de casos</a:t>
              </a:r>
            </a:p>
            <a:p>
              <a:pPr algn="r"/>
              <a:r>
                <a:rPr lang="es-PE" sz="1400" b="1">
                  <a:solidFill>
                    <a:schemeClr val="bg1"/>
                  </a:solidFill>
                </a:rPr>
                <a:t>uso</a:t>
              </a:r>
            </a:p>
            <a:p>
              <a:pPr algn="r"/>
              <a:r>
                <a:rPr lang="es-ES" sz="1400" b="1">
                  <a:solidFill>
                    <a:schemeClr val="bg1"/>
                  </a:solidFill>
                </a:rPr>
                <a:t>|</a:t>
              </a:r>
            </a:p>
          </p:txBody>
        </p:sp>
        <p:sp>
          <p:nvSpPr>
            <p:cNvPr id="54286" name="AutoShape 24"/>
            <p:cNvSpPr>
              <a:spLocks noChangeArrowheads="1"/>
            </p:cNvSpPr>
            <p:nvPr/>
          </p:nvSpPr>
          <p:spPr bwMode="auto">
            <a:xfrm>
              <a:off x="3151" y="2795"/>
              <a:ext cx="725" cy="453"/>
            </a:xfrm>
            <a:prstGeom prst="chevron">
              <a:avLst>
                <a:gd name="adj" fmla="val 40011"/>
              </a:avLst>
            </a:prstGeom>
            <a:solidFill>
              <a:srgbClr val="0000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r"/>
              <a:endParaRPr lang="es-PE" sz="1400" b="1">
                <a:solidFill>
                  <a:schemeClr val="bg1"/>
                </a:solidFill>
              </a:endParaRPr>
            </a:p>
            <a:p>
              <a:pPr algn="r"/>
              <a:r>
                <a:rPr lang="es-PE" sz="1400" b="1">
                  <a:solidFill>
                    <a:schemeClr val="bg1"/>
                  </a:solidFill>
                </a:rPr>
                <a:t>    Elabor.</a:t>
              </a:r>
            </a:p>
            <a:p>
              <a:pPr algn="r"/>
              <a:r>
                <a:rPr lang="es-PE" sz="1400" b="1">
                  <a:solidFill>
                    <a:schemeClr val="bg1"/>
                  </a:solidFill>
                </a:rPr>
                <a:t>    Doc.</a:t>
              </a:r>
            </a:p>
            <a:p>
              <a:pPr algn="r"/>
              <a:r>
                <a:rPr lang="es-PE" sz="1400" b="1">
                  <a:solidFill>
                    <a:schemeClr val="bg1"/>
                  </a:solidFill>
                </a:rPr>
                <a:t>Alcance</a:t>
              </a:r>
            </a:p>
            <a:p>
              <a:pPr algn="r"/>
              <a:r>
                <a:rPr lang="es-ES" sz="1400" b="1">
                  <a:solidFill>
                    <a:schemeClr val="bg1"/>
                  </a:solidFill>
                </a:rPr>
                <a:t>|</a:t>
              </a:r>
            </a:p>
          </p:txBody>
        </p:sp>
        <p:sp>
          <p:nvSpPr>
            <p:cNvPr id="54287" name="AutoShape 23"/>
            <p:cNvSpPr>
              <a:spLocks noChangeArrowheads="1"/>
            </p:cNvSpPr>
            <p:nvPr/>
          </p:nvSpPr>
          <p:spPr bwMode="auto">
            <a:xfrm>
              <a:off x="3743" y="2795"/>
              <a:ext cx="725" cy="453"/>
            </a:xfrm>
            <a:prstGeom prst="chevron">
              <a:avLst>
                <a:gd name="adj" fmla="val 40011"/>
              </a:avLst>
            </a:prstGeom>
            <a:solidFill>
              <a:srgbClr val="0000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r"/>
              <a:r>
                <a:rPr lang="es-PE" sz="1400" b="1">
                  <a:solidFill>
                    <a:schemeClr val="bg1"/>
                  </a:solidFill>
                </a:rPr>
                <a:t>Plan.</a:t>
              </a:r>
            </a:p>
            <a:p>
              <a:pPr algn="r"/>
              <a:r>
                <a:rPr lang="es-PE" sz="1400" b="1">
                  <a:solidFill>
                    <a:schemeClr val="bg1"/>
                  </a:solidFill>
                </a:rPr>
                <a:t>Iteración</a:t>
              </a:r>
              <a:endParaRPr lang="es-ES" sz="1400" b="1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3143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143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143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96296E-6 L 0.33871 0.13658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00" y="6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-973138" y="1844675"/>
            <a:ext cx="9144001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323850" y="908050"/>
            <a:ext cx="7704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000" b="1">
                <a:solidFill>
                  <a:srgbClr val="666633"/>
                </a:solidFill>
              </a:rPr>
              <a:t>B. Desarrollo del Sub Proceso – Flujograma de Proceso</a:t>
            </a:r>
          </a:p>
        </p:txBody>
      </p:sp>
      <p:sp>
        <p:nvSpPr>
          <p:cNvPr id="3164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PE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Sub Proceso de </a:t>
            </a:r>
            <a:r>
              <a:rPr lang="es-PE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Incepción </a:t>
            </a:r>
            <a:r>
              <a:rPr lang="es-PE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Preliminar </a:t>
            </a:r>
            <a:endParaRPr lang="es-E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6421" name="Text Box 5"/>
          <p:cNvSpPr txBox="1">
            <a:spLocks noChangeArrowheads="1"/>
          </p:cNvSpPr>
          <p:nvPr/>
        </p:nvSpPr>
        <p:spPr bwMode="auto">
          <a:xfrm>
            <a:off x="4572000" y="2493963"/>
            <a:ext cx="2951163" cy="5588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7.7.1.2.2.01.R02 Plantilla glosario de términos</a:t>
            </a:r>
            <a:r>
              <a:rPr lang="es-ES"/>
              <a:t> </a:t>
            </a:r>
          </a:p>
        </p:txBody>
      </p:sp>
      <p:sp>
        <p:nvSpPr>
          <p:cNvPr id="55302" name="AutoShape 6"/>
          <p:cNvSpPr>
            <a:spLocks noChangeArrowheads="1"/>
          </p:cNvSpPr>
          <p:nvPr/>
        </p:nvSpPr>
        <p:spPr bwMode="auto">
          <a:xfrm>
            <a:off x="3276600" y="1700213"/>
            <a:ext cx="719138" cy="360362"/>
          </a:xfrm>
          <a:prstGeom prst="rightArrow">
            <a:avLst>
              <a:gd name="adj1" fmla="val 50000"/>
              <a:gd name="adj2" fmla="val 49890"/>
            </a:avLst>
          </a:prstGeom>
          <a:gradFill rotWithShape="1">
            <a:gsLst>
              <a:gs pos="0">
                <a:srgbClr val="6E5900"/>
              </a:gs>
              <a:gs pos="50000">
                <a:srgbClr val="EEC100"/>
              </a:gs>
              <a:gs pos="100000">
                <a:srgbClr val="6E59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5303" name="AutoShape 7"/>
          <p:cNvSpPr>
            <a:spLocks noChangeArrowheads="1"/>
          </p:cNvSpPr>
          <p:nvPr/>
        </p:nvSpPr>
        <p:spPr bwMode="auto">
          <a:xfrm>
            <a:off x="3276600" y="2565400"/>
            <a:ext cx="719138" cy="360363"/>
          </a:xfrm>
          <a:prstGeom prst="rightArrow">
            <a:avLst>
              <a:gd name="adj1" fmla="val 50000"/>
              <a:gd name="adj2" fmla="val 49890"/>
            </a:avLst>
          </a:prstGeom>
          <a:gradFill rotWithShape="1">
            <a:gsLst>
              <a:gs pos="0">
                <a:srgbClr val="6E5900"/>
              </a:gs>
              <a:gs pos="50000">
                <a:srgbClr val="EEC100"/>
              </a:gs>
              <a:gs pos="100000">
                <a:srgbClr val="6E59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0" y="1343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316425" name="Text Box 9"/>
          <p:cNvSpPr txBox="1">
            <a:spLocks noChangeArrowheads="1"/>
          </p:cNvSpPr>
          <p:nvPr/>
        </p:nvSpPr>
        <p:spPr bwMode="auto">
          <a:xfrm>
            <a:off x="4572000" y="1628775"/>
            <a:ext cx="2951163" cy="466725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7.7.1.2.2.01.R01 Plantilla modelo negocio</a:t>
            </a:r>
            <a:endParaRPr lang="es-ES" sz="1200" b="1">
              <a:solidFill>
                <a:srgbClr val="000066"/>
              </a:solidFill>
            </a:endParaRPr>
          </a:p>
        </p:txBody>
      </p:sp>
      <p:sp>
        <p:nvSpPr>
          <p:cNvPr id="55306" name="Rectangle 10"/>
          <p:cNvSpPr>
            <a:spLocks noChangeArrowheads="1"/>
          </p:cNvSpPr>
          <p:nvPr/>
        </p:nvSpPr>
        <p:spPr bwMode="auto">
          <a:xfrm>
            <a:off x="0" y="766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316427" name="Text Box 11"/>
          <p:cNvSpPr txBox="1">
            <a:spLocks noChangeArrowheads="1"/>
          </p:cNvSpPr>
          <p:nvPr/>
        </p:nvSpPr>
        <p:spPr bwMode="auto">
          <a:xfrm>
            <a:off x="4572000" y="3376613"/>
            <a:ext cx="2951163" cy="284162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Lista Maestra de Requerimientos</a:t>
            </a:r>
            <a:r>
              <a:rPr lang="es-ES" sz="1200" b="1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316428" name="Text Box 12"/>
          <p:cNvSpPr txBox="1">
            <a:spLocks noChangeArrowheads="1"/>
          </p:cNvSpPr>
          <p:nvPr/>
        </p:nvSpPr>
        <p:spPr bwMode="auto">
          <a:xfrm>
            <a:off x="4572000" y="4156075"/>
            <a:ext cx="2951163" cy="284163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Lista Maestra de Requerimientos</a:t>
            </a:r>
            <a:r>
              <a:rPr lang="es-ES" sz="1200" b="1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316429" name="Text Box 13"/>
          <p:cNvSpPr txBox="1">
            <a:spLocks noChangeArrowheads="1"/>
          </p:cNvSpPr>
          <p:nvPr/>
        </p:nvSpPr>
        <p:spPr bwMode="auto">
          <a:xfrm>
            <a:off x="4572000" y="5084763"/>
            <a:ext cx="2951163" cy="284162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 7.7.1.2.2.01.R04 Plantilla alcance</a:t>
            </a:r>
            <a:endParaRPr lang="es-ES" sz="1200" b="1">
              <a:solidFill>
                <a:srgbClr val="000066"/>
              </a:solidFill>
            </a:endParaRPr>
          </a:p>
        </p:txBody>
      </p:sp>
      <p:sp>
        <p:nvSpPr>
          <p:cNvPr id="55310" name="AutoShape 14"/>
          <p:cNvSpPr>
            <a:spLocks noChangeArrowheads="1"/>
          </p:cNvSpPr>
          <p:nvPr/>
        </p:nvSpPr>
        <p:spPr bwMode="auto">
          <a:xfrm>
            <a:off x="3275013" y="3375025"/>
            <a:ext cx="719137" cy="360363"/>
          </a:xfrm>
          <a:prstGeom prst="rightArrow">
            <a:avLst>
              <a:gd name="adj1" fmla="val 50000"/>
              <a:gd name="adj2" fmla="val 49890"/>
            </a:avLst>
          </a:prstGeom>
          <a:gradFill rotWithShape="1">
            <a:gsLst>
              <a:gs pos="0">
                <a:srgbClr val="6E5900"/>
              </a:gs>
              <a:gs pos="50000">
                <a:srgbClr val="EEC100"/>
              </a:gs>
              <a:gs pos="100000">
                <a:srgbClr val="6E59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5311" name="AutoShape 15"/>
          <p:cNvSpPr>
            <a:spLocks noChangeArrowheads="1"/>
          </p:cNvSpPr>
          <p:nvPr/>
        </p:nvSpPr>
        <p:spPr bwMode="auto">
          <a:xfrm>
            <a:off x="3275013" y="4148138"/>
            <a:ext cx="719137" cy="360362"/>
          </a:xfrm>
          <a:prstGeom prst="rightArrow">
            <a:avLst>
              <a:gd name="adj1" fmla="val 50000"/>
              <a:gd name="adj2" fmla="val 49890"/>
            </a:avLst>
          </a:prstGeom>
          <a:gradFill rotWithShape="1">
            <a:gsLst>
              <a:gs pos="0">
                <a:srgbClr val="6E5900"/>
              </a:gs>
              <a:gs pos="50000">
                <a:srgbClr val="EEC100"/>
              </a:gs>
              <a:gs pos="100000">
                <a:srgbClr val="6E59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5312" name="AutoShape 16"/>
          <p:cNvSpPr>
            <a:spLocks noChangeArrowheads="1"/>
          </p:cNvSpPr>
          <p:nvPr/>
        </p:nvSpPr>
        <p:spPr bwMode="auto">
          <a:xfrm>
            <a:off x="3275013" y="5011738"/>
            <a:ext cx="719137" cy="360362"/>
          </a:xfrm>
          <a:prstGeom prst="rightArrow">
            <a:avLst>
              <a:gd name="adj1" fmla="val 50000"/>
              <a:gd name="adj2" fmla="val 49890"/>
            </a:avLst>
          </a:prstGeom>
          <a:gradFill rotWithShape="1">
            <a:gsLst>
              <a:gs pos="0">
                <a:srgbClr val="6E5900"/>
              </a:gs>
              <a:gs pos="50000">
                <a:srgbClr val="EEC100"/>
              </a:gs>
              <a:gs pos="100000">
                <a:srgbClr val="6E59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5313" name="Rectangle 17"/>
          <p:cNvSpPr>
            <a:spLocks noChangeArrowheads="1"/>
          </p:cNvSpPr>
          <p:nvPr/>
        </p:nvSpPr>
        <p:spPr bwMode="auto">
          <a:xfrm>
            <a:off x="0" y="11096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55314" name="Rectangle 20"/>
          <p:cNvSpPr>
            <a:spLocks noChangeArrowheads="1"/>
          </p:cNvSpPr>
          <p:nvPr/>
        </p:nvSpPr>
        <p:spPr bwMode="auto">
          <a:xfrm>
            <a:off x="0" y="766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pic>
        <p:nvPicPr>
          <p:cNvPr id="55315" name="Picture 2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78025" y="1268413"/>
            <a:ext cx="931863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6438" name="Text Box 22"/>
          <p:cNvSpPr txBox="1">
            <a:spLocks noChangeArrowheads="1"/>
          </p:cNvSpPr>
          <p:nvPr/>
        </p:nvSpPr>
        <p:spPr bwMode="auto">
          <a:xfrm>
            <a:off x="4572000" y="5661025"/>
            <a:ext cx="2951163" cy="5588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 7.7.1.2.2.01.R03 Plantilla plan iteraciones</a:t>
            </a:r>
            <a:r>
              <a:rPr lang="es-ES"/>
              <a:t> </a:t>
            </a:r>
          </a:p>
        </p:txBody>
      </p:sp>
      <p:sp>
        <p:nvSpPr>
          <p:cNvPr id="55317" name="AutoShape 23"/>
          <p:cNvSpPr>
            <a:spLocks noChangeArrowheads="1"/>
          </p:cNvSpPr>
          <p:nvPr/>
        </p:nvSpPr>
        <p:spPr bwMode="auto">
          <a:xfrm>
            <a:off x="3275013" y="5732463"/>
            <a:ext cx="719137" cy="360362"/>
          </a:xfrm>
          <a:prstGeom prst="rightArrow">
            <a:avLst>
              <a:gd name="adj1" fmla="val 50000"/>
              <a:gd name="adj2" fmla="val 49890"/>
            </a:avLst>
          </a:prstGeom>
          <a:gradFill rotWithShape="1">
            <a:gsLst>
              <a:gs pos="0">
                <a:srgbClr val="6E5900"/>
              </a:gs>
              <a:gs pos="50000">
                <a:srgbClr val="EEC100"/>
              </a:gs>
              <a:gs pos="100000">
                <a:srgbClr val="6E59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PE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Sub Proceso de </a:t>
            </a:r>
            <a:r>
              <a:rPr lang="es-PE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Incepción  </a:t>
            </a:r>
            <a:r>
              <a:rPr lang="es-PE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Preliminar</a:t>
            </a:r>
            <a:endParaRPr lang="es-E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250825" y="1052513"/>
            <a:ext cx="7704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000" b="1">
                <a:solidFill>
                  <a:srgbClr val="666633"/>
                </a:solidFill>
              </a:rPr>
              <a:t>C. Desarrollo de los Artefactos</a:t>
            </a: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827088" y="1628775"/>
            <a:ext cx="5322887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177800" indent="-177800">
              <a:lnSpc>
                <a:spcPct val="150000"/>
              </a:lnSpc>
              <a:buFont typeface="Wingdings" pitchFamily="2" charset="2"/>
              <a:buChar char="§"/>
            </a:pPr>
            <a:r>
              <a:rPr lang="es-PE" sz="2000"/>
              <a:t>7.7.1.2.2.01.R01 </a:t>
            </a:r>
            <a:r>
              <a:rPr lang="es-PE" sz="2000">
                <a:hlinkClick r:id="rId2" action="ppaction://hlinkfile"/>
              </a:rPr>
              <a:t>Plantilla modelo negocio</a:t>
            </a:r>
            <a:r>
              <a:rPr lang="es-ES" sz="2000">
                <a:hlinkClick r:id="rId2" action="ppaction://hlinkfile"/>
              </a:rPr>
              <a:t> </a:t>
            </a:r>
            <a:endParaRPr lang="es-ES" sz="2000"/>
          </a:p>
          <a:p>
            <a:pPr marL="177800" indent="-177800">
              <a:lnSpc>
                <a:spcPct val="150000"/>
              </a:lnSpc>
              <a:buFont typeface="Wingdings" pitchFamily="2" charset="2"/>
              <a:buChar char="§"/>
            </a:pPr>
            <a:r>
              <a:rPr lang="es-PE" sz="2000"/>
              <a:t>7.7.1.2.2.01.R02 </a:t>
            </a:r>
            <a:r>
              <a:rPr lang="es-PE" sz="2000">
                <a:hlinkClick r:id="rId3" action="ppaction://hlinkfile"/>
              </a:rPr>
              <a:t>Plantilla glosario términos</a:t>
            </a:r>
            <a:r>
              <a:rPr lang="es-ES" sz="2000">
                <a:hlinkClick r:id="rId3" action="ppaction://hlinkfile"/>
              </a:rPr>
              <a:t> </a:t>
            </a:r>
            <a:endParaRPr lang="es-ES" sz="2000"/>
          </a:p>
          <a:p>
            <a:pPr marL="177800" indent="-177800">
              <a:lnSpc>
                <a:spcPct val="150000"/>
              </a:lnSpc>
              <a:buFont typeface="Wingdings" pitchFamily="2" charset="2"/>
              <a:buChar char="§"/>
            </a:pPr>
            <a:r>
              <a:rPr lang="es-PE" sz="2000">
                <a:hlinkClick r:id="rId4" action="ppaction://hlinkfile"/>
              </a:rPr>
              <a:t>Lista Maestra de Requerimientos</a:t>
            </a:r>
            <a:r>
              <a:rPr lang="es-ES" sz="2000">
                <a:hlinkClick r:id="rId4" action="ppaction://hlinkfile"/>
              </a:rPr>
              <a:t> </a:t>
            </a:r>
            <a:endParaRPr lang="es-ES" sz="2000"/>
          </a:p>
          <a:p>
            <a:pPr marL="177800" indent="-177800">
              <a:lnSpc>
                <a:spcPct val="150000"/>
              </a:lnSpc>
              <a:buFont typeface="Wingdings" pitchFamily="2" charset="2"/>
              <a:buChar char="§"/>
            </a:pPr>
            <a:r>
              <a:rPr lang="es-PE" sz="2000"/>
              <a:t>7.7.1.2.2.01.R04 </a:t>
            </a:r>
            <a:r>
              <a:rPr lang="es-PE" sz="2000">
                <a:hlinkClick r:id="rId5" action="ppaction://hlinkfile"/>
              </a:rPr>
              <a:t>Plantilla alcance</a:t>
            </a:r>
            <a:endParaRPr lang="es-PE" sz="2000"/>
          </a:p>
          <a:p>
            <a:pPr marL="177800" indent="-177800">
              <a:lnSpc>
                <a:spcPct val="150000"/>
              </a:lnSpc>
              <a:buFont typeface="Wingdings" pitchFamily="2" charset="2"/>
              <a:buChar char="§"/>
            </a:pPr>
            <a:r>
              <a:rPr lang="es-PE" sz="2000"/>
              <a:t>7.7.1.2.2.01.R03 </a:t>
            </a:r>
            <a:r>
              <a:rPr lang="es-PE" sz="2000">
                <a:hlinkClick r:id="rId6" action="ppaction://hlinkfile"/>
              </a:rPr>
              <a:t>Plantilla plan iteraciones</a:t>
            </a:r>
            <a:r>
              <a:rPr lang="es-ES" sz="2000">
                <a:hlinkClick r:id="rId6" action="ppaction://hlinkfile"/>
              </a:rPr>
              <a:t> </a:t>
            </a:r>
            <a:endParaRPr lang="es-ES" sz="2000"/>
          </a:p>
        </p:txBody>
      </p:sp>
      <p:sp>
        <p:nvSpPr>
          <p:cNvPr id="6" name="5 Estrella de 5 puntas">
            <a:hlinkClick r:id="rId7" action="ppaction://hlinkfile"/>
          </p:cNvPr>
          <p:cNvSpPr/>
          <p:nvPr/>
        </p:nvSpPr>
        <p:spPr>
          <a:xfrm>
            <a:off x="5143500" y="2643188"/>
            <a:ext cx="214313" cy="42862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PE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Sub Proceso de </a:t>
            </a:r>
            <a:r>
              <a:rPr lang="es-PE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Incepción  </a:t>
            </a:r>
            <a:r>
              <a:rPr lang="es-PE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Preliminar</a:t>
            </a:r>
            <a:endParaRPr lang="es-E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250825" y="1052513"/>
            <a:ext cx="8569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000" b="1">
                <a:solidFill>
                  <a:srgbClr val="666633"/>
                </a:solidFill>
              </a:rPr>
              <a:t>D. Resumen Roles y Responsabilidades del Proceso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539750" y="177323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539750" y="263683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8313" y="1628775"/>
            <a:ext cx="7786687" cy="4525963"/>
          </a:xfrm>
          <a:noFill/>
        </p:spPr>
        <p:txBody>
          <a:bodyPr/>
          <a:lstStyle/>
          <a:p>
            <a:pPr marL="381000" indent="-381000" algn="just"/>
            <a:r>
              <a:rPr lang="es-ES" sz="2000" b="1" smtClean="0">
                <a:latin typeface="Arial" charset="0"/>
                <a:cs typeface="Arial" charset="0"/>
              </a:rPr>
              <a:t>Jefe de Sistemas</a:t>
            </a:r>
            <a:r>
              <a:rPr lang="es-ES" sz="2000" smtClean="0">
                <a:latin typeface="Arial" charset="0"/>
                <a:cs typeface="Arial" charset="0"/>
              </a:rPr>
              <a:t>:</a:t>
            </a:r>
          </a:p>
          <a:p>
            <a:pPr marL="762000" lvl="1" indent="-304800" algn="just"/>
            <a:r>
              <a:rPr lang="es-ES" sz="2000" smtClean="0">
                <a:solidFill>
                  <a:schemeClr val="tx1"/>
                </a:solidFill>
                <a:latin typeface="Arial" charset="0"/>
                <a:cs typeface="Arial" charset="0"/>
              </a:rPr>
              <a:t>Participa en la elaboración del documento de alcance y el plan de iteraciones.</a:t>
            </a:r>
          </a:p>
          <a:p>
            <a:pPr marL="762000" lvl="1" indent="-304800" algn="just"/>
            <a:endParaRPr lang="es-ES" sz="200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381000" indent="-381000" algn="just"/>
            <a:r>
              <a:rPr lang="es-ES" sz="2000" b="1" smtClean="0">
                <a:latin typeface="Arial" charset="0"/>
                <a:cs typeface="Arial" charset="0"/>
              </a:rPr>
              <a:t>Analista de Sistemas:</a:t>
            </a:r>
          </a:p>
          <a:p>
            <a:pPr marL="762000" lvl="1" indent="-304800" algn="just"/>
            <a:r>
              <a:rPr lang="es-PE" sz="2000" smtClean="0">
                <a:solidFill>
                  <a:schemeClr val="tx1"/>
                </a:solidFill>
                <a:latin typeface="Arial" charset="0"/>
                <a:cs typeface="Arial" charset="0"/>
              </a:rPr>
              <a:t>Elabora el modelo de negocio, el glosario de términos, la lista maestra de requerimientos priorizada, el documento de alcance del sistema y el plan de iteraciones. Los entregables definidos son verificados con el checklist correspondiente..</a:t>
            </a:r>
            <a:r>
              <a:rPr lang="es-ES" sz="2000" smtClean="0">
                <a:solidFill>
                  <a:schemeClr val="tx1"/>
                </a:solidFill>
                <a:latin typeface="Arial" charset="0"/>
                <a:cs typeface="Arial" charset="0"/>
              </a:rPr>
              <a:t>  </a:t>
            </a:r>
          </a:p>
          <a:p>
            <a:pPr marL="762000" lvl="1" indent="-304800" algn="just"/>
            <a:endParaRPr lang="es-ES" sz="200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381000" indent="-381000" algn="just"/>
            <a:r>
              <a:rPr lang="es-PE" sz="2000" b="1" smtClean="0">
                <a:latin typeface="Arial" charset="0"/>
                <a:cs typeface="Arial" charset="0"/>
              </a:rPr>
              <a:t>Analista programador:</a:t>
            </a:r>
          </a:p>
          <a:p>
            <a:pPr marL="762000" lvl="1" indent="-304800" algn="just"/>
            <a:r>
              <a:rPr lang="es-PE" sz="2000" smtClean="0">
                <a:solidFill>
                  <a:schemeClr val="tx1"/>
                </a:solidFill>
                <a:latin typeface="Arial" charset="0"/>
                <a:cs typeface="Arial" charset="0"/>
              </a:rPr>
              <a:t>Apoya en la elaboración entregables indicados.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>
                <a:solidFill>
                  <a:srgbClr val="00B050"/>
                </a:solidFill>
              </a:rPr>
              <a:t>El </a:t>
            </a:r>
            <a:r>
              <a:rPr lang="es-PE" smtClean="0">
                <a:solidFill>
                  <a:srgbClr val="00B050"/>
                </a:solidFill>
              </a:rPr>
              <a:t>Sub Proceso de Incepción</a:t>
            </a:r>
            <a:endParaRPr lang="es-ES" smtClean="0">
              <a:solidFill>
                <a:srgbClr val="00B050"/>
              </a:solidFill>
            </a:endParaRP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57188" y="1143000"/>
            <a:ext cx="3889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000" b="1">
                <a:solidFill>
                  <a:srgbClr val="666633"/>
                </a:solidFill>
              </a:rPr>
              <a:t>A. Objetivos del Sub Proceso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857250" y="1928813"/>
            <a:ext cx="7127875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58775" lvl="2" algn="just"/>
            <a:r>
              <a:rPr lang="es-PE"/>
              <a:t>El objetivo de esta fase es definir las actividades de ingeniería que se ejecutan durante al elaboración del “Plan de trabajo”.</a:t>
            </a:r>
          </a:p>
          <a:p>
            <a:pPr marL="358775" lvl="2" algn="just"/>
            <a:endParaRPr lang="es-PE"/>
          </a:p>
          <a:p>
            <a:pPr marL="358775" lvl="2" algn="just"/>
            <a:r>
              <a:rPr lang="es-PE"/>
              <a:t>En caso el proyecto haya sido comprometido previamente, en las bases, la entrada será únicamente el artefacto “Project charter”.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3"/>
          <p:cNvSpPr txBox="1">
            <a:spLocks noChangeArrowheads="1"/>
          </p:cNvSpPr>
          <p:nvPr/>
        </p:nvSpPr>
        <p:spPr bwMode="auto">
          <a:xfrm>
            <a:off x="214313" y="1500188"/>
            <a:ext cx="7704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000" b="1">
                <a:solidFill>
                  <a:srgbClr val="666633"/>
                </a:solidFill>
              </a:rPr>
              <a:t>B. Desarrollo del Sub Proceso – Flujo Básico</a:t>
            </a:r>
          </a:p>
        </p:txBody>
      </p:sp>
      <p:sp>
        <p:nvSpPr>
          <p:cNvPr id="247853" name="Rectangle 45"/>
          <p:cNvSpPr>
            <a:spLocks noChangeArrowheads="1"/>
          </p:cNvSpPr>
          <p:nvPr/>
        </p:nvSpPr>
        <p:spPr bwMode="auto">
          <a:xfrm>
            <a:off x="323850" y="188913"/>
            <a:ext cx="792003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s-PE" sz="2400" b="1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Sub Proceso de Incepción   </a:t>
            </a:r>
            <a:endParaRPr lang="es-ES" sz="2400" b="1" dirty="0">
              <a:solidFill>
                <a:srgbClr val="00B05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7855" name="Rectangle 47"/>
          <p:cNvSpPr>
            <a:spLocks noChangeArrowheads="1"/>
          </p:cNvSpPr>
          <p:nvPr/>
        </p:nvSpPr>
        <p:spPr bwMode="auto">
          <a:xfrm>
            <a:off x="827088" y="2781300"/>
            <a:ext cx="1368425" cy="623888"/>
          </a:xfrm>
          <a:prstGeom prst="rect">
            <a:avLst/>
          </a:prstGeom>
          <a:solidFill>
            <a:srgbClr val="0000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0066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PE" sz="1400">
                <a:solidFill>
                  <a:schemeClr val="bg1"/>
                </a:solidFill>
              </a:rPr>
              <a:t>Iteración #1</a:t>
            </a:r>
          </a:p>
          <a:p>
            <a:pPr algn="ctr"/>
            <a:r>
              <a:rPr lang="es-PE" sz="1400" b="1">
                <a:solidFill>
                  <a:schemeClr val="bg1"/>
                </a:solidFill>
              </a:rPr>
              <a:t>Incepción</a:t>
            </a:r>
            <a:endParaRPr lang="es-ES" sz="1400" b="1">
              <a:solidFill>
                <a:schemeClr val="bg1"/>
              </a:solidFill>
            </a:endParaRPr>
          </a:p>
        </p:txBody>
      </p:sp>
      <p:sp>
        <p:nvSpPr>
          <p:cNvPr id="59397" name="Rectangle 48"/>
          <p:cNvSpPr>
            <a:spLocks noChangeArrowheads="1"/>
          </p:cNvSpPr>
          <p:nvPr/>
        </p:nvSpPr>
        <p:spPr bwMode="auto">
          <a:xfrm>
            <a:off x="2338388" y="2781300"/>
            <a:ext cx="1368425" cy="623888"/>
          </a:xfrm>
          <a:prstGeom prst="rect">
            <a:avLst/>
          </a:prstGeom>
          <a:solidFill>
            <a:srgbClr val="0000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0066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PE" sz="1400">
                <a:solidFill>
                  <a:schemeClr val="bg1"/>
                </a:solidFill>
              </a:rPr>
              <a:t>Iteración #2</a:t>
            </a:r>
          </a:p>
          <a:p>
            <a:pPr algn="ctr"/>
            <a:r>
              <a:rPr lang="es-PE" sz="1400" b="1">
                <a:solidFill>
                  <a:schemeClr val="bg1"/>
                </a:solidFill>
              </a:rPr>
              <a:t>Elaboración –</a:t>
            </a:r>
          </a:p>
          <a:p>
            <a:pPr algn="ctr"/>
            <a:r>
              <a:rPr lang="es-PE" sz="1400" b="1">
                <a:solidFill>
                  <a:schemeClr val="bg1"/>
                </a:solidFill>
              </a:rPr>
              <a:t>Análisis</a:t>
            </a:r>
            <a:endParaRPr lang="es-ES" sz="1400" b="1">
              <a:solidFill>
                <a:schemeClr val="bg1"/>
              </a:solidFill>
            </a:endParaRPr>
          </a:p>
        </p:txBody>
      </p:sp>
      <p:sp>
        <p:nvSpPr>
          <p:cNvPr id="59398" name="Rectangle 49"/>
          <p:cNvSpPr>
            <a:spLocks noChangeArrowheads="1"/>
          </p:cNvSpPr>
          <p:nvPr/>
        </p:nvSpPr>
        <p:spPr bwMode="auto">
          <a:xfrm>
            <a:off x="3851275" y="2781300"/>
            <a:ext cx="1368425" cy="623888"/>
          </a:xfrm>
          <a:prstGeom prst="rect">
            <a:avLst/>
          </a:prstGeom>
          <a:solidFill>
            <a:srgbClr val="0000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0066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PE" sz="1400">
                <a:solidFill>
                  <a:schemeClr val="bg1"/>
                </a:solidFill>
              </a:rPr>
              <a:t>Iteración #3</a:t>
            </a:r>
          </a:p>
          <a:p>
            <a:pPr algn="ctr"/>
            <a:r>
              <a:rPr lang="es-PE" sz="1400" b="1">
                <a:solidFill>
                  <a:schemeClr val="bg1"/>
                </a:solidFill>
              </a:rPr>
              <a:t>Elaboración –</a:t>
            </a:r>
          </a:p>
          <a:p>
            <a:pPr algn="ctr"/>
            <a:r>
              <a:rPr lang="es-PE" sz="1400" b="1">
                <a:solidFill>
                  <a:schemeClr val="bg1"/>
                </a:solidFill>
              </a:rPr>
              <a:t>Diseño</a:t>
            </a:r>
            <a:endParaRPr lang="es-ES" sz="1400" b="1">
              <a:solidFill>
                <a:schemeClr val="bg1"/>
              </a:solidFill>
            </a:endParaRPr>
          </a:p>
        </p:txBody>
      </p:sp>
      <p:sp>
        <p:nvSpPr>
          <p:cNvPr id="59399" name="Rectangle 50"/>
          <p:cNvSpPr>
            <a:spLocks noChangeArrowheads="1"/>
          </p:cNvSpPr>
          <p:nvPr/>
        </p:nvSpPr>
        <p:spPr bwMode="auto">
          <a:xfrm>
            <a:off x="5362575" y="2781300"/>
            <a:ext cx="1368425" cy="623888"/>
          </a:xfrm>
          <a:prstGeom prst="rect">
            <a:avLst/>
          </a:prstGeom>
          <a:solidFill>
            <a:srgbClr val="0000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0066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PE" sz="1400">
                <a:solidFill>
                  <a:schemeClr val="bg1"/>
                </a:solidFill>
              </a:rPr>
              <a:t>Iteración #4</a:t>
            </a:r>
          </a:p>
          <a:p>
            <a:pPr algn="ctr"/>
            <a:r>
              <a:rPr lang="es-PE" sz="1400" b="1">
                <a:solidFill>
                  <a:schemeClr val="bg1"/>
                </a:solidFill>
              </a:rPr>
              <a:t>Contrucción</a:t>
            </a:r>
            <a:endParaRPr lang="es-ES" sz="1400" b="1">
              <a:solidFill>
                <a:schemeClr val="bg1"/>
              </a:solidFill>
            </a:endParaRPr>
          </a:p>
        </p:txBody>
      </p:sp>
      <p:sp>
        <p:nvSpPr>
          <p:cNvPr id="59400" name="Rectangle 51"/>
          <p:cNvSpPr>
            <a:spLocks noChangeArrowheads="1"/>
          </p:cNvSpPr>
          <p:nvPr/>
        </p:nvSpPr>
        <p:spPr bwMode="auto">
          <a:xfrm>
            <a:off x="6875463" y="2781300"/>
            <a:ext cx="1368425" cy="623888"/>
          </a:xfrm>
          <a:prstGeom prst="rect">
            <a:avLst/>
          </a:prstGeom>
          <a:solidFill>
            <a:srgbClr val="0000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0066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PE" sz="1400">
                <a:solidFill>
                  <a:schemeClr val="bg1"/>
                </a:solidFill>
              </a:rPr>
              <a:t>Iteración #5</a:t>
            </a:r>
          </a:p>
          <a:p>
            <a:pPr algn="ctr"/>
            <a:r>
              <a:rPr lang="es-PE" sz="1400" b="1">
                <a:solidFill>
                  <a:schemeClr val="bg1"/>
                </a:solidFill>
              </a:rPr>
              <a:t>Transición</a:t>
            </a:r>
            <a:endParaRPr lang="es-ES" sz="1400" b="1">
              <a:solidFill>
                <a:schemeClr val="bg1"/>
              </a:solidFill>
            </a:endParaRPr>
          </a:p>
        </p:txBody>
      </p:sp>
      <p:grpSp>
        <p:nvGrpSpPr>
          <p:cNvPr id="2" name="Group 71"/>
          <p:cNvGrpSpPr>
            <a:grpSpLocks/>
          </p:cNvGrpSpPr>
          <p:nvPr/>
        </p:nvGrpSpPr>
        <p:grpSpPr bwMode="auto">
          <a:xfrm>
            <a:off x="1042988" y="3716338"/>
            <a:ext cx="1008062" cy="288925"/>
            <a:chOff x="1020" y="2115"/>
            <a:chExt cx="3085" cy="453"/>
          </a:xfrm>
        </p:grpSpPr>
        <p:sp>
          <p:nvSpPr>
            <p:cNvPr id="59409" name="AutoShape 72"/>
            <p:cNvSpPr>
              <a:spLocks noChangeArrowheads="1"/>
            </p:cNvSpPr>
            <p:nvPr/>
          </p:nvSpPr>
          <p:spPr bwMode="auto">
            <a:xfrm>
              <a:off x="1020" y="2115"/>
              <a:ext cx="726" cy="453"/>
            </a:xfrm>
            <a:prstGeom prst="homePlate">
              <a:avLst>
                <a:gd name="adj" fmla="val 40066"/>
              </a:avLst>
            </a:prstGeom>
            <a:solidFill>
              <a:srgbClr val="3333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3333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s-PE" sz="1400" b="1">
                  <a:solidFill>
                    <a:schemeClr val="bg1"/>
                  </a:solidFill>
                </a:rPr>
                <a:t>R</a:t>
              </a:r>
              <a:endParaRPr lang="es-ES" sz="1400" b="1">
                <a:solidFill>
                  <a:schemeClr val="bg1"/>
                </a:solidFill>
              </a:endParaRPr>
            </a:p>
          </p:txBody>
        </p:sp>
        <p:sp>
          <p:nvSpPr>
            <p:cNvPr id="59410" name="AutoShape 73"/>
            <p:cNvSpPr>
              <a:spLocks noChangeArrowheads="1"/>
            </p:cNvSpPr>
            <p:nvPr/>
          </p:nvSpPr>
          <p:spPr bwMode="auto">
            <a:xfrm>
              <a:off x="1610" y="2115"/>
              <a:ext cx="725" cy="453"/>
            </a:xfrm>
            <a:prstGeom prst="chevron">
              <a:avLst>
                <a:gd name="adj" fmla="val 40011"/>
              </a:avLst>
            </a:prstGeom>
            <a:solidFill>
              <a:srgbClr val="3366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3366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s-PE" sz="1400" b="1">
                  <a:solidFill>
                    <a:schemeClr val="bg1"/>
                  </a:solidFill>
                </a:rPr>
                <a:t>AD</a:t>
              </a:r>
              <a:endParaRPr lang="es-ES" sz="1400" b="1">
                <a:solidFill>
                  <a:schemeClr val="bg1"/>
                </a:solidFill>
              </a:endParaRPr>
            </a:p>
          </p:txBody>
        </p:sp>
        <p:sp>
          <p:nvSpPr>
            <p:cNvPr id="59411" name="AutoShape 74"/>
            <p:cNvSpPr>
              <a:spLocks noChangeArrowheads="1"/>
            </p:cNvSpPr>
            <p:nvPr/>
          </p:nvSpPr>
          <p:spPr bwMode="auto">
            <a:xfrm>
              <a:off x="2200" y="2115"/>
              <a:ext cx="725" cy="453"/>
            </a:xfrm>
            <a:prstGeom prst="chevron">
              <a:avLst>
                <a:gd name="adj" fmla="val 40011"/>
              </a:avLst>
            </a:prstGeom>
            <a:solidFill>
              <a:srgbClr val="6699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99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s-PE" sz="1400" b="1">
                  <a:solidFill>
                    <a:schemeClr val="bg1"/>
                  </a:solidFill>
                </a:rPr>
                <a:t>I</a:t>
              </a:r>
              <a:endParaRPr lang="es-ES" sz="1400" b="1">
                <a:solidFill>
                  <a:schemeClr val="bg1"/>
                </a:solidFill>
              </a:endParaRPr>
            </a:p>
          </p:txBody>
        </p:sp>
        <p:sp>
          <p:nvSpPr>
            <p:cNvPr id="59412" name="AutoShape 75"/>
            <p:cNvSpPr>
              <a:spLocks noChangeArrowheads="1"/>
            </p:cNvSpPr>
            <p:nvPr/>
          </p:nvSpPr>
          <p:spPr bwMode="auto">
            <a:xfrm>
              <a:off x="2789" y="2115"/>
              <a:ext cx="725" cy="453"/>
            </a:xfrm>
            <a:prstGeom prst="chevron">
              <a:avLst>
                <a:gd name="adj" fmla="val 40011"/>
              </a:avLst>
            </a:prstGeom>
            <a:solidFill>
              <a:srgbClr val="99CC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s-PE" sz="1400" b="1"/>
                <a:t>P</a:t>
              </a:r>
              <a:endParaRPr lang="es-ES" sz="1400" b="1"/>
            </a:p>
          </p:txBody>
        </p:sp>
        <p:sp>
          <p:nvSpPr>
            <p:cNvPr id="59413" name="AutoShape 76"/>
            <p:cNvSpPr>
              <a:spLocks noChangeArrowheads="1"/>
            </p:cNvSpPr>
            <p:nvPr/>
          </p:nvSpPr>
          <p:spPr bwMode="auto">
            <a:xfrm>
              <a:off x="3380" y="2115"/>
              <a:ext cx="725" cy="453"/>
            </a:xfrm>
            <a:prstGeom prst="chevron">
              <a:avLst>
                <a:gd name="adj" fmla="val 40011"/>
              </a:avLst>
            </a:prstGeom>
            <a:solidFill>
              <a:srgbClr val="CCEC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EC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s-PE" sz="1400" b="1"/>
                <a:t>D</a:t>
              </a:r>
              <a:endParaRPr lang="es-ES" sz="1400" b="1"/>
            </a:p>
          </p:txBody>
        </p:sp>
      </p:grpSp>
      <p:grpSp>
        <p:nvGrpSpPr>
          <p:cNvPr id="3" name="Group 84"/>
          <p:cNvGrpSpPr>
            <a:grpSpLocks/>
          </p:cNvGrpSpPr>
          <p:nvPr/>
        </p:nvGrpSpPr>
        <p:grpSpPr bwMode="auto">
          <a:xfrm>
            <a:off x="1547813" y="4438650"/>
            <a:ext cx="5832475" cy="719138"/>
            <a:chOff x="1383" y="2795"/>
            <a:chExt cx="3674" cy="453"/>
          </a:xfrm>
        </p:grpSpPr>
        <p:sp>
          <p:nvSpPr>
            <p:cNvPr id="59403" name="AutoShape 78"/>
            <p:cNvSpPr>
              <a:spLocks noChangeArrowheads="1"/>
            </p:cNvSpPr>
            <p:nvPr/>
          </p:nvSpPr>
          <p:spPr bwMode="auto">
            <a:xfrm>
              <a:off x="1383" y="2795"/>
              <a:ext cx="726" cy="453"/>
            </a:xfrm>
            <a:prstGeom prst="homePlate">
              <a:avLst>
                <a:gd name="adj" fmla="val 40066"/>
              </a:avLst>
            </a:prstGeom>
            <a:solidFill>
              <a:srgbClr val="0000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r"/>
              <a:r>
                <a:rPr lang="es-PE" sz="1400" b="1">
                  <a:solidFill>
                    <a:schemeClr val="bg1"/>
                  </a:solidFill>
                </a:rPr>
                <a:t>Modelo de </a:t>
              </a:r>
            </a:p>
            <a:p>
              <a:pPr algn="r"/>
              <a:r>
                <a:rPr lang="es-PE" sz="1400" b="1">
                  <a:solidFill>
                    <a:schemeClr val="bg1"/>
                  </a:solidFill>
                </a:rPr>
                <a:t>Negocio</a:t>
              </a:r>
              <a:endParaRPr lang="es-ES" sz="1400" b="1">
                <a:solidFill>
                  <a:schemeClr val="bg1"/>
                </a:solidFill>
              </a:endParaRPr>
            </a:p>
          </p:txBody>
        </p:sp>
        <p:sp>
          <p:nvSpPr>
            <p:cNvPr id="59404" name="AutoShape 79"/>
            <p:cNvSpPr>
              <a:spLocks noChangeArrowheads="1"/>
            </p:cNvSpPr>
            <p:nvPr/>
          </p:nvSpPr>
          <p:spPr bwMode="auto">
            <a:xfrm>
              <a:off x="1973" y="2795"/>
              <a:ext cx="725" cy="453"/>
            </a:xfrm>
            <a:prstGeom prst="chevron">
              <a:avLst>
                <a:gd name="adj" fmla="val 40011"/>
              </a:avLst>
            </a:prstGeom>
            <a:solidFill>
              <a:srgbClr val="0000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r"/>
              <a:endParaRPr lang="es-PE" sz="1400" b="1">
                <a:solidFill>
                  <a:schemeClr val="bg1"/>
                </a:solidFill>
              </a:endParaRPr>
            </a:p>
            <a:p>
              <a:pPr algn="r"/>
              <a:r>
                <a:rPr lang="es-PE" sz="1400" b="1">
                  <a:solidFill>
                    <a:schemeClr val="bg1"/>
                  </a:solidFill>
                </a:rPr>
                <a:t> Vocab.</a:t>
              </a:r>
            </a:p>
            <a:p>
              <a:pPr algn="r"/>
              <a:r>
                <a:rPr lang="es-PE" sz="1400" b="1">
                  <a:solidFill>
                    <a:schemeClr val="bg1"/>
                  </a:solidFill>
                </a:rPr>
                <a:t>común</a:t>
              </a:r>
            </a:p>
            <a:p>
              <a:pPr algn="r"/>
              <a:endParaRPr lang="es-ES" sz="1400" b="1">
                <a:solidFill>
                  <a:schemeClr val="bg1"/>
                </a:solidFill>
              </a:endParaRPr>
            </a:p>
          </p:txBody>
        </p:sp>
        <p:sp>
          <p:nvSpPr>
            <p:cNvPr id="59405" name="AutoShape 80"/>
            <p:cNvSpPr>
              <a:spLocks noChangeArrowheads="1"/>
            </p:cNvSpPr>
            <p:nvPr/>
          </p:nvSpPr>
          <p:spPr bwMode="auto">
            <a:xfrm>
              <a:off x="2563" y="2795"/>
              <a:ext cx="725" cy="453"/>
            </a:xfrm>
            <a:prstGeom prst="chevron">
              <a:avLst>
                <a:gd name="adj" fmla="val 40011"/>
              </a:avLst>
            </a:prstGeom>
            <a:solidFill>
              <a:srgbClr val="0000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r"/>
              <a:r>
                <a:rPr lang="es-PE" sz="1400" b="1">
                  <a:solidFill>
                    <a:schemeClr val="bg1"/>
                  </a:solidFill>
                </a:rPr>
                <a:t>Actualizar</a:t>
              </a:r>
            </a:p>
            <a:p>
              <a:pPr algn="r"/>
              <a:r>
                <a:rPr lang="es-PE" sz="1400" b="1">
                  <a:solidFill>
                    <a:schemeClr val="bg1"/>
                  </a:solidFill>
                </a:rPr>
                <a:t>    Inventario</a:t>
              </a:r>
            </a:p>
            <a:p>
              <a:pPr algn="r"/>
              <a:r>
                <a:rPr lang="es-PE" sz="1400" b="1">
                  <a:solidFill>
                    <a:schemeClr val="bg1"/>
                  </a:solidFill>
                </a:rPr>
                <a:t>de casos</a:t>
              </a:r>
            </a:p>
            <a:p>
              <a:pPr algn="r"/>
              <a:r>
                <a:rPr lang="es-PE" sz="1400" b="1">
                  <a:solidFill>
                    <a:schemeClr val="bg1"/>
                  </a:solidFill>
                </a:rPr>
                <a:t>uso</a:t>
              </a:r>
              <a:r>
                <a:rPr lang="es-ES" sz="1400" b="1">
                  <a:solidFill>
                    <a:schemeClr val="bg1"/>
                  </a:solidFill>
                </a:rPr>
                <a:t>|</a:t>
              </a:r>
            </a:p>
          </p:txBody>
        </p:sp>
        <p:sp>
          <p:nvSpPr>
            <p:cNvPr id="59406" name="AutoShape 81"/>
            <p:cNvSpPr>
              <a:spLocks noChangeArrowheads="1"/>
            </p:cNvSpPr>
            <p:nvPr/>
          </p:nvSpPr>
          <p:spPr bwMode="auto">
            <a:xfrm>
              <a:off x="3151" y="2795"/>
              <a:ext cx="725" cy="453"/>
            </a:xfrm>
            <a:prstGeom prst="chevron">
              <a:avLst>
                <a:gd name="adj" fmla="val 40011"/>
              </a:avLst>
            </a:prstGeom>
            <a:solidFill>
              <a:srgbClr val="0000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r"/>
              <a:endParaRPr lang="es-PE" sz="1400" b="1">
                <a:solidFill>
                  <a:schemeClr val="bg1"/>
                </a:solidFill>
              </a:endParaRPr>
            </a:p>
            <a:p>
              <a:pPr algn="r"/>
              <a:r>
                <a:rPr lang="es-PE" sz="1400" b="1">
                  <a:solidFill>
                    <a:schemeClr val="bg1"/>
                  </a:solidFill>
                </a:rPr>
                <a:t>    Elabor.</a:t>
              </a:r>
            </a:p>
            <a:p>
              <a:pPr algn="r"/>
              <a:r>
                <a:rPr lang="es-PE" sz="1400" b="1">
                  <a:solidFill>
                    <a:schemeClr val="bg1"/>
                  </a:solidFill>
                </a:rPr>
                <a:t>    Doc.</a:t>
              </a:r>
            </a:p>
            <a:p>
              <a:pPr algn="r"/>
              <a:r>
                <a:rPr lang="es-PE" sz="1400" b="1">
                  <a:solidFill>
                    <a:schemeClr val="bg1"/>
                  </a:solidFill>
                </a:rPr>
                <a:t>Alcance</a:t>
              </a:r>
            </a:p>
            <a:p>
              <a:pPr algn="r"/>
              <a:r>
                <a:rPr lang="es-ES" sz="1400" b="1">
                  <a:solidFill>
                    <a:schemeClr val="bg1"/>
                  </a:solidFill>
                </a:rPr>
                <a:t>|</a:t>
              </a:r>
            </a:p>
          </p:txBody>
        </p:sp>
        <p:sp>
          <p:nvSpPr>
            <p:cNvPr id="59407" name="AutoShape 82"/>
            <p:cNvSpPr>
              <a:spLocks noChangeArrowheads="1"/>
            </p:cNvSpPr>
            <p:nvPr/>
          </p:nvSpPr>
          <p:spPr bwMode="auto">
            <a:xfrm>
              <a:off x="3743" y="2795"/>
              <a:ext cx="725" cy="453"/>
            </a:xfrm>
            <a:prstGeom prst="chevron">
              <a:avLst>
                <a:gd name="adj" fmla="val 40011"/>
              </a:avLst>
            </a:prstGeom>
            <a:solidFill>
              <a:srgbClr val="0000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r"/>
              <a:r>
                <a:rPr lang="es-PE" sz="1400" b="1">
                  <a:solidFill>
                    <a:schemeClr val="bg1"/>
                  </a:solidFill>
                </a:rPr>
                <a:t>Elaborar</a:t>
              </a:r>
            </a:p>
            <a:p>
              <a:pPr algn="r"/>
              <a:r>
                <a:rPr lang="es-PE" sz="1400" b="1">
                  <a:solidFill>
                    <a:schemeClr val="bg1"/>
                  </a:solidFill>
                </a:rPr>
                <a:t>Matriz</a:t>
              </a:r>
            </a:p>
            <a:p>
              <a:pPr algn="r"/>
              <a:r>
                <a:rPr lang="es-PE" sz="1400" b="1">
                  <a:solidFill>
                    <a:schemeClr val="bg1"/>
                  </a:solidFill>
                </a:rPr>
                <a:t>Trazabil.</a:t>
              </a:r>
              <a:endParaRPr lang="es-ES" sz="1400" b="1">
                <a:solidFill>
                  <a:schemeClr val="bg1"/>
                </a:solidFill>
              </a:endParaRPr>
            </a:p>
          </p:txBody>
        </p:sp>
        <p:sp>
          <p:nvSpPr>
            <p:cNvPr id="59408" name="AutoShape 83"/>
            <p:cNvSpPr>
              <a:spLocks noChangeArrowheads="1"/>
            </p:cNvSpPr>
            <p:nvPr/>
          </p:nvSpPr>
          <p:spPr bwMode="auto">
            <a:xfrm>
              <a:off x="4332" y="2795"/>
              <a:ext cx="725" cy="453"/>
            </a:xfrm>
            <a:prstGeom prst="chevron">
              <a:avLst>
                <a:gd name="adj" fmla="val 40011"/>
              </a:avLst>
            </a:prstGeom>
            <a:solidFill>
              <a:srgbClr val="0000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r"/>
              <a:r>
                <a:rPr lang="es-PE" sz="1400" b="1">
                  <a:solidFill>
                    <a:schemeClr val="bg1"/>
                  </a:solidFill>
                </a:rPr>
                <a:t>Plan.</a:t>
              </a:r>
            </a:p>
            <a:p>
              <a:pPr algn="r"/>
              <a:r>
                <a:rPr lang="es-PE" sz="1400" b="1">
                  <a:solidFill>
                    <a:schemeClr val="bg1"/>
                  </a:solidFill>
                </a:rPr>
                <a:t>Iteración</a:t>
              </a:r>
              <a:endParaRPr lang="es-ES" sz="1400" b="1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2478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478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478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96296E-6 L 0.33871 0.13658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00" y="6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smtClean="0">
                <a:latin typeface="Arial" charset="0"/>
                <a:cs typeface="Arial" charset="0"/>
              </a:rPr>
              <a:t>Introducción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0" y="1819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5613" cy="4525963"/>
          </a:xfrm>
          <a:noFill/>
        </p:spPr>
        <p:txBody>
          <a:bodyPr/>
          <a:lstStyle/>
          <a:p>
            <a:pPr marL="0" indent="0" algn="just">
              <a:buFont typeface="Wide Latin" pitchFamily="18" charset="0"/>
              <a:buNone/>
            </a:pPr>
            <a:r>
              <a:rPr lang="es-ES" sz="2000" smtClean="0">
                <a:latin typeface="Arial" charset="0"/>
                <a:cs typeface="Arial" charset="0"/>
              </a:rPr>
              <a:t>Durante esta clase se desarrollarán los objetivos y alcance de  los siguientes procesos:</a:t>
            </a:r>
          </a:p>
          <a:p>
            <a:pPr marL="762000" lvl="1" indent="-304800" algn="just">
              <a:buFont typeface="Wingdings" pitchFamily="2" charset="2"/>
              <a:buAutoNum type="arabicPeriod"/>
            </a:pPr>
            <a:r>
              <a:rPr lang="es-ES" sz="2000" smtClean="0">
                <a:solidFill>
                  <a:schemeClr val="tx1"/>
                </a:solidFill>
                <a:latin typeface="Arial" charset="0"/>
                <a:cs typeface="Arial" charset="0"/>
              </a:rPr>
              <a:t>El Proceso de Ciclo de Vida de Proyectos Especiales.</a:t>
            </a:r>
          </a:p>
          <a:p>
            <a:pPr marL="1387475" lvl="2" indent="-457200" algn="just">
              <a:buFont typeface="Wingdings" pitchFamily="2" charset="2"/>
              <a:buChar char="§"/>
            </a:pPr>
            <a:r>
              <a:rPr lang="es-ES" sz="2000" smtClean="0">
                <a:solidFill>
                  <a:schemeClr val="tx1"/>
                </a:solidFill>
                <a:latin typeface="Arial" charset="0"/>
                <a:cs typeface="Arial" charset="0"/>
              </a:rPr>
              <a:t>El Sub Proceso de Incepción preliminar</a:t>
            </a:r>
          </a:p>
          <a:p>
            <a:pPr marL="1387475" lvl="2" indent="-457200" algn="just">
              <a:buFont typeface="Wingdings" pitchFamily="2" charset="2"/>
              <a:buChar char="§"/>
            </a:pPr>
            <a:r>
              <a:rPr lang="es-ES" sz="2000" smtClean="0">
                <a:solidFill>
                  <a:schemeClr val="tx1"/>
                </a:solidFill>
                <a:latin typeface="Arial" charset="0"/>
                <a:cs typeface="Arial" charset="0"/>
              </a:rPr>
              <a:t>El Sub Proceso de Incepción </a:t>
            </a:r>
          </a:p>
          <a:p>
            <a:pPr marL="1387475" lvl="2" indent="-457200" algn="just">
              <a:buFont typeface="Wingdings" pitchFamily="2" charset="2"/>
              <a:buChar char="§"/>
            </a:pPr>
            <a:r>
              <a:rPr lang="es-ES" sz="2000" smtClean="0">
                <a:solidFill>
                  <a:schemeClr val="tx1"/>
                </a:solidFill>
                <a:latin typeface="Arial" charset="0"/>
                <a:cs typeface="Arial" charset="0"/>
              </a:rPr>
              <a:t>El Sub Proceso de Elaboración </a:t>
            </a:r>
          </a:p>
          <a:p>
            <a:pPr marL="1387475" lvl="2" indent="-457200" algn="just">
              <a:buFont typeface="Wingdings" pitchFamily="2" charset="2"/>
              <a:buChar char="§"/>
            </a:pPr>
            <a:r>
              <a:rPr lang="es-ES" sz="2000" smtClean="0">
                <a:solidFill>
                  <a:schemeClr val="tx1"/>
                </a:solidFill>
                <a:latin typeface="Arial" charset="0"/>
                <a:cs typeface="Arial" charset="0"/>
              </a:rPr>
              <a:t>El Sub Proceso de Construcción </a:t>
            </a:r>
          </a:p>
          <a:p>
            <a:pPr marL="1387475" lvl="2" indent="-457200" algn="just">
              <a:buFont typeface="Wingdings" pitchFamily="2" charset="2"/>
              <a:buChar char="§"/>
            </a:pPr>
            <a:r>
              <a:rPr lang="es-ES" sz="2000" smtClean="0">
                <a:solidFill>
                  <a:schemeClr val="tx1"/>
                </a:solidFill>
                <a:latin typeface="Arial" charset="0"/>
                <a:cs typeface="Arial" charset="0"/>
              </a:rPr>
              <a:t>El Sub Proceso de Transición</a:t>
            </a:r>
          </a:p>
          <a:p>
            <a:pPr marL="762000" lvl="1" indent="-304800">
              <a:buFont typeface="Wingdings" pitchFamily="2" charset="2"/>
              <a:buNone/>
            </a:pPr>
            <a:endParaRPr lang="es-ES" sz="200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0" y="1819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323850" y="908050"/>
            <a:ext cx="7704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000" b="1">
                <a:solidFill>
                  <a:srgbClr val="666633"/>
                </a:solidFill>
              </a:rPr>
              <a:t>B. Desarrollo del Sub Proceso – Flujograma de Proceso</a:t>
            </a: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s-PE" smtClean="0">
                <a:solidFill>
                  <a:srgbClr val="00B050"/>
                </a:solidFill>
              </a:rPr>
              <a:t>Sub Proceso de Incepción  </a:t>
            </a:r>
            <a:endParaRPr lang="es-ES" smtClean="0">
              <a:solidFill>
                <a:srgbClr val="00B050"/>
              </a:solidFill>
            </a:endParaRPr>
          </a:p>
        </p:txBody>
      </p:sp>
      <p:sp>
        <p:nvSpPr>
          <p:cNvPr id="60421" name="Rectangle 8"/>
          <p:cNvSpPr>
            <a:spLocks noChangeArrowheads="1"/>
          </p:cNvSpPr>
          <p:nvPr/>
        </p:nvSpPr>
        <p:spPr bwMode="auto">
          <a:xfrm>
            <a:off x="0" y="1343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60422" name="Rectangle 10"/>
          <p:cNvSpPr>
            <a:spLocks noChangeArrowheads="1"/>
          </p:cNvSpPr>
          <p:nvPr/>
        </p:nvSpPr>
        <p:spPr bwMode="auto">
          <a:xfrm>
            <a:off x="0" y="766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60423" name="Rectangle 17"/>
          <p:cNvSpPr>
            <a:spLocks noChangeArrowheads="1"/>
          </p:cNvSpPr>
          <p:nvPr/>
        </p:nvSpPr>
        <p:spPr bwMode="auto">
          <a:xfrm>
            <a:off x="0" y="11096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pic>
        <p:nvPicPr>
          <p:cNvPr id="60424" name="Picture 1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650" y="1500188"/>
            <a:ext cx="355600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4"/>
          <p:cNvPicPr>
            <a:picLocks noChangeAspect="1" noChangeArrowheads="1"/>
          </p:cNvPicPr>
          <p:nvPr/>
        </p:nvPicPr>
        <p:blipFill>
          <a:blip r:embed="rId2">
            <a:lum bright="40000"/>
          </a:blip>
          <a:srcRect/>
          <a:stretch>
            <a:fillRect/>
          </a:stretch>
        </p:blipFill>
        <p:spPr bwMode="auto">
          <a:xfrm>
            <a:off x="755650" y="1824038"/>
            <a:ext cx="355600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3" name="Rectangle 2"/>
          <p:cNvSpPr>
            <a:spLocks noChangeArrowheads="1"/>
          </p:cNvSpPr>
          <p:nvPr/>
        </p:nvSpPr>
        <p:spPr bwMode="auto">
          <a:xfrm>
            <a:off x="0" y="1819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61444" name="Text Box 3"/>
          <p:cNvSpPr txBox="1">
            <a:spLocks noChangeArrowheads="1"/>
          </p:cNvSpPr>
          <p:nvPr/>
        </p:nvSpPr>
        <p:spPr bwMode="auto">
          <a:xfrm>
            <a:off x="285750" y="1071563"/>
            <a:ext cx="7704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000" b="1">
                <a:solidFill>
                  <a:srgbClr val="666633"/>
                </a:solidFill>
              </a:rPr>
              <a:t>B. Desarrollo del Sub Proceso – Flujograma de Proceso</a:t>
            </a:r>
          </a:p>
        </p:txBody>
      </p:sp>
      <p:sp>
        <p:nvSpPr>
          <p:cNvPr id="61445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s-PE" smtClean="0">
                <a:solidFill>
                  <a:srgbClr val="00B050"/>
                </a:solidFill>
              </a:rPr>
              <a:t>Sub Proceso de Incepción  </a:t>
            </a:r>
            <a:endParaRPr lang="es-ES" smtClean="0">
              <a:solidFill>
                <a:srgbClr val="00B050"/>
              </a:solidFill>
            </a:endParaRPr>
          </a:p>
        </p:txBody>
      </p:sp>
      <p:sp>
        <p:nvSpPr>
          <p:cNvPr id="249861" name="Text Box 5"/>
          <p:cNvSpPr txBox="1">
            <a:spLocks noChangeArrowheads="1"/>
          </p:cNvSpPr>
          <p:nvPr/>
        </p:nvSpPr>
        <p:spPr bwMode="auto">
          <a:xfrm>
            <a:off x="3492500" y="3267075"/>
            <a:ext cx="2951163" cy="5588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7.7.1.2.2.01.R02 Plantilla glosario terminos</a:t>
            </a:r>
            <a:r>
              <a:rPr lang="es-ES"/>
              <a:t> </a:t>
            </a:r>
          </a:p>
        </p:txBody>
      </p:sp>
      <p:sp>
        <p:nvSpPr>
          <p:cNvPr id="61447" name="AutoShape 6"/>
          <p:cNvSpPr>
            <a:spLocks noChangeArrowheads="1"/>
          </p:cNvSpPr>
          <p:nvPr/>
        </p:nvSpPr>
        <p:spPr bwMode="auto">
          <a:xfrm>
            <a:off x="2339975" y="2365375"/>
            <a:ext cx="719138" cy="360363"/>
          </a:xfrm>
          <a:prstGeom prst="rightArrow">
            <a:avLst>
              <a:gd name="adj1" fmla="val 50000"/>
              <a:gd name="adj2" fmla="val 49890"/>
            </a:avLst>
          </a:prstGeom>
          <a:gradFill rotWithShape="1">
            <a:gsLst>
              <a:gs pos="0">
                <a:srgbClr val="6E5900"/>
              </a:gs>
              <a:gs pos="50000">
                <a:srgbClr val="EEC100"/>
              </a:gs>
              <a:gs pos="100000">
                <a:srgbClr val="6E59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61448" name="AutoShape 7"/>
          <p:cNvSpPr>
            <a:spLocks noChangeArrowheads="1"/>
          </p:cNvSpPr>
          <p:nvPr/>
        </p:nvSpPr>
        <p:spPr bwMode="auto">
          <a:xfrm>
            <a:off x="2339975" y="3302000"/>
            <a:ext cx="719138" cy="360363"/>
          </a:xfrm>
          <a:prstGeom prst="rightArrow">
            <a:avLst>
              <a:gd name="adj1" fmla="val 50000"/>
              <a:gd name="adj2" fmla="val 49890"/>
            </a:avLst>
          </a:prstGeom>
          <a:gradFill rotWithShape="1">
            <a:gsLst>
              <a:gs pos="0">
                <a:srgbClr val="6E5900"/>
              </a:gs>
              <a:gs pos="50000">
                <a:srgbClr val="EEC100"/>
              </a:gs>
              <a:gs pos="100000">
                <a:srgbClr val="6E59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61449" name="Rectangle 8"/>
          <p:cNvSpPr>
            <a:spLocks noChangeArrowheads="1"/>
          </p:cNvSpPr>
          <p:nvPr/>
        </p:nvSpPr>
        <p:spPr bwMode="auto">
          <a:xfrm>
            <a:off x="0" y="1343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249866" name="Text Box 10"/>
          <p:cNvSpPr txBox="1">
            <a:spLocks noChangeArrowheads="1"/>
          </p:cNvSpPr>
          <p:nvPr/>
        </p:nvSpPr>
        <p:spPr bwMode="auto">
          <a:xfrm>
            <a:off x="3492500" y="2365375"/>
            <a:ext cx="2951163" cy="466725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7.7.1.2.2.01.R01 Plantilla modelo negocio.doc</a:t>
            </a:r>
            <a:r>
              <a:rPr lang="es-ES" sz="1200" b="1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61451" name="Rectangle 12"/>
          <p:cNvSpPr>
            <a:spLocks noChangeArrowheads="1"/>
          </p:cNvSpPr>
          <p:nvPr/>
        </p:nvSpPr>
        <p:spPr bwMode="auto">
          <a:xfrm>
            <a:off x="0" y="766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249869" name="Text Box 13"/>
          <p:cNvSpPr txBox="1">
            <a:spLocks noChangeArrowheads="1"/>
          </p:cNvSpPr>
          <p:nvPr/>
        </p:nvSpPr>
        <p:spPr bwMode="auto">
          <a:xfrm>
            <a:off x="3492500" y="4237038"/>
            <a:ext cx="2951163" cy="284162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Lista Maestra de Requerimientos</a:t>
            </a:r>
            <a:r>
              <a:rPr lang="es-ES" sz="1200" b="1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249870" name="Text Box 14"/>
          <p:cNvSpPr txBox="1">
            <a:spLocks noChangeArrowheads="1"/>
          </p:cNvSpPr>
          <p:nvPr/>
        </p:nvSpPr>
        <p:spPr bwMode="auto">
          <a:xfrm>
            <a:off x="3492500" y="5030788"/>
            <a:ext cx="2951163" cy="284162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 Matriz de Trazabilidad</a:t>
            </a:r>
            <a:endParaRPr lang="es-ES" sz="1200" b="1">
              <a:solidFill>
                <a:srgbClr val="000066"/>
              </a:solidFill>
            </a:endParaRPr>
          </a:p>
        </p:txBody>
      </p:sp>
      <p:sp>
        <p:nvSpPr>
          <p:cNvPr id="61454" name="AutoShape 16"/>
          <p:cNvSpPr>
            <a:spLocks noChangeArrowheads="1"/>
          </p:cNvSpPr>
          <p:nvPr/>
        </p:nvSpPr>
        <p:spPr bwMode="auto">
          <a:xfrm>
            <a:off x="2339975" y="4237038"/>
            <a:ext cx="719138" cy="360362"/>
          </a:xfrm>
          <a:prstGeom prst="rightArrow">
            <a:avLst>
              <a:gd name="adj1" fmla="val 50000"/>
              <a:gd name="adj2" fmla="val 49890"/>
            </a:avLst>
          </a:prstGeom>
          <a:gradFill rotWithShape="1">
            <a:gsLst>
              <a:gs pos="0">
                <a:srgbClr val="6E5900"/>
              </a:gs>
              <a:gs pos="50000">
                <a:srgbClr val="EEC100"/>
              </a:gs>
              <a:gs pos="100000">
                <a:srgbClr val="6E59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61455" name="AutoShape 17"/>
          <p:cNvSpPr>
            <a:spLocks noChangeArrowheads="1"/>
          </p:cNvSpPr>
          <p:nvPr/>
        </p:nvSpPr>
        <p:spPr bwMode="auto">
          <a:xfrm>
            <a:off x="2341563" y="5102225"/>
            <a:ext cx="719137" cy="360363"/>
          </a:xfrm>
          <a:prstGeom prst="rightArrow">
            <a:avLst>
              <a:gd name="adj1" fmla="val 50000"/>
              <a:gd name="adj2" fmla="val 49890"/>
            </a:avLst>
          </a:prstGeom>
          <a:gradFill rotWithShape="1">
            <a:gsLst>
              <a:gs pos="0">
                <a:srgbClr val="6E5900"/>
              </a:gs>
              <a:gs pos="50000">
                <a:srgbClr val="EEC100"/>
              </a:gs>
              <a:gs pos="100000">
                <a:srgbClr val="6E59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61456" name="AutoShape 18"/>
          <p:cNvSpPr>
            <a:spLocks noChangeArrowheads="1"/>
          </p:cNvSpPr>
          <p:nvPr/>
        </p:nvSpPr>
        <p:spPr bwMode="auto">
          <a:xfrm>
            <a:off x="2341563" y="5965825"/>
            <a:ext cx="719137" cy="360363"/>
          </a:xfrm>
          <a:prstGeom prst="rightArrow">
            <a:avLst>
              <a:gd name="adj1" fmla="val 50000"/>
              <a:gd name="adj2" fmla="val 49890"/>
            </a:avLst>
          </a:prstGeom>
          <a:gradFill rotWithShape="1">
            <a:gsLst>
              <a:gs pos="0">
                <a:srgbClr val="6E5900"/>
              </a:gs>
              <a:gs pos="50000">
                <a:srgbClr val="EEC100"/>
              </a:gs>
              <a:gs pos="100000">
                <a:srgbClr val="6E59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61457" name="Rectangle 20"/>
          <p:cNvSpPr>
            <a:spLocks noChangeArrowheads="1"/>
          </p:cNvSpPr>
          <p:nvPr/>
        </p:nvSpPr>
        <p:spPr bwMode="auto">
          <a:xfrm>
            <a:off x="0" y="11096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249879" name="Text Box 23"/>
          <p:cNvSpPr txBox="1">
            <a:spLocks noChangeArrowheads="1"/>
          </p:cNvSpPr>
          <p:nvPr/>
        </p:nvSpPr>
        <p:spPr bwMode="auto">
          <a:xfrm>
            <a:off x="3492500" y="6021388"/>
            <a:ext cx="2951163" cy="284162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 7.7.1.2.2.01.R04 Plantilla alcance</a:t>
            </a:r>
            <a:endParaRPr lang="es-ES" sz="1200" b="1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1819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285750" y="1071563"/>
            <a:ext cx="7704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000" b="1">
                <a:solidFill>
                  <a:srgbClr val="666633"/>
                </a:solidFill>
              </a:rPr>
              <a:t>B. Desarrollo del Sub Proceso – Flujograma de Proceso</a:t>
            </a:r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s-PE" smtClean="0">
                <a:solidFill>
                  <a:srgbClr val="00B050"/>
                </a:solidFill>
              </a:rPr>
              <a:t>Sub Proceso de Incepción  </a:t>
            </a:r>
            <a:endParaRPr lang="es-ES" smtClean="0">
              <a:solidFill>
                <a:srgbClr val="00B050"/>
              </a:solidFill>
            </a:endParaRPr>
          </a:p>
        </p:txBody>
      </p:sp>
      <p:sp>
        <p:nvSpPr>
          <p:cNvPr id="250885" name="Text Box 5"/>
          <p:cNvSpPr txBox="1">
            <a:spLocks noChangeArrowheads="1"/>
          </p:cNvSpPr>
          <p:nvPr/>
        </p:nvSpPr>
        <p:spPr bwMode="auto">
          <a:xfrm>
            <a:off x="5649913" y="4044950"/>
            <a:ext cx="2951162" cy="5588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 7.7.1.2.2.01.R03 Plantilla plan iteraciones</a:t>
            </a:r>
            <a:r>
              <a:rPr lang="es-ES"/>
              <a:t> </a:t>
            </a:r>
          </a:p>
        </p:txBody>
      </p:sp>
      <p:sp>
        <p:nvSpPr>
          <p:cNvPr id="62470" name="AutoShape 7"/>
          <p:cNvSpPr>
            <a:spLocks noChangeArrowheads="1"/>
          </p:cNvSpPr>
          <p:nvPr/>
        </p:nvSpPr>
        <p:spPr bwMode="auto">
          <a:xfrm>
            <a:off x="4497388" y="4079875"/>
            <a:ext cx="719137" cy="360363"/>
          </a:xfrm>
          <a:prstGeom prst="rightArrow">
            <a:avLst>
              <a:gd name="adj1" fmla="val 50000"/>
              <a:gd name="adj2" fmla="val 49890"/>
            </a:avLst>
          </a:prstGeom>
          <a:gradFill rotWithShape="1">
            <a:gsLst>
              <a:gs pos="0">
                <a:srgbClr val="6E5900"/>
              </a:gs>
              <a:gs pos="50000">
                <a:srgbClr val="EEC100"/>
              </a:gs>
              <a:gs pos="100000">
                <a:srgbClr val="6E59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62471" name="Rectangle 8"/>
          <p:cNvSpPr>
            <a:spLocks noChangeArrowheads="1"/>
          </p:cNvSpPr>
          <p:nvPr/>
        </p:nvSpPr>
        <p:spPr bwMode="auto">
          <a:xfrm>
            <a:off x="0" y="1343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62472" name="Rectangle 10"/>
          <p:cNvSpPr>
            <a:spLocks noChangeArrowheads="1"/>
          </p:cNvSpPr>
          <p:nvPr/>
        </p:nvSpPr>
        <p:spPr bwMode="auto">
          <a:xfrm>
            <a:off x="0" y="766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62473" name="Rectangle 17"/>
          <p:cNvSpPr>
            <a:spLocks noChangeArrowheads="1"/>
          </p:cNvSpPr>
          <p:nvPr/>
        </p:nvSpPr>
        <p:spPr bwMode="auto">
          <a:xfrm>
            <a:off x="0" y="11096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62474" name="AutoShape 20"/>
          <p:cNvSpPr>
            <a:spLocks noChangeArrowheads="1"/>
          </p:cNvSpPr>
          <p:nvPr/>
        </p:nvSpPr>
        <p:spPr bwMode="auto">
          <a:xfrm>
            <a:off x="4500563" y="3284538"/>
            <a:ext cx="719137" cy="360362"/>
          </a:xfrm>
          <a:prstGeom prst="rightArrow">
            <a:avLst>
              <a:gd name="adj1" fmla="val 50000"/>
              <a:gd name="adj2" fmla="val 49890"/>
            </a:avLst>
          </a:prstGeom>
          <a:gradFill rotWithShape="1">
            <a:gsLst>
              <a:gs pos="0">
                <a:srgbClr val="6E5900"/>
              </a:gs>
              <a:gs pos="50000">
                <a:srgbClr val="EEC100"/>
              </a:gs>
              <a:gs pos="100000">
                <a:srgbClr val="6E59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50901" name="Text Box 21"/>
          <p:cNvSpPr txBox="1">
            <a:spLocks noChangeArrowheads="1"/>
          </p:cNvSpPr>
          <p:nvPr/>
        </p:nvSpPr>
        <p:spPr bwMode="auto">
          <a:xfrm>
            <a:off x="5653088" y="3284538"/>
            <a:ext cx="2951162" cy="284162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 Matriz de trazabilidad</a:t>
            </a:r>
            <a:endParaRPr lang="es-ES" sz="1200" b="1">
              <a:solidFill>
                <a:srgbClr val="000066"/>
              </a:solidFill>
            </a:endParaRPr>
          </a:p>
        </p:txBody>
      </p:sp>
      <p:pic>
        <p:nvPicPr>
          <p:cNvPr id="62476" name="Picture 27"/>
          <p:cNvPicPr>
            <a:picLocks noChangeAspect="1" noChangeArrowheads="1"/>
          </p:cNvPicPr>
          <p:nvPr/>
        </p:nvPicPr>
        <p:blipFill>
          <a:blip r:embed="rId2">
            <a:lum bright="40000"/>
          </a:blip>
          <a:srcRect/>
          <a:stretch>
            <a:fillRect/>
          </a:stretch>
        </p:blipFill>
        <p:spPr bwMode="auto">
          <a:xfrm>
            <a:off x="755650" y="1824038"/>
            <a:ext cx="355600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smtClean="0">
                <a:solidFill>
                  <a:srgbClr val="00B050"/>
                </a:solidFill>
              </a:rPr>
              <a:t>Sub Proceso de Incepción  </a:t>
            </a:r>
            <a:endParaRPr lang="es-ES" smtClean="0">
              <a:solidFill>
                <a:srgbClr val="00B050"/>
              </a:solidFill>
            </a:endParaRPr>
          </a:p>
        </p:txBody>
      </p:sp>
      <p:sp>
        <p:nvSpPr>
          <p:cNvPr id="63491" name="Text Box 5"/>
          <p:cNvSpPr txBox="1">
            <a:spLocks noChangeArrowheads="1"/>
          </p:cNvSpPr>
          <p:nvPr/>
        </p:nvSpPr>
        <p:spPr bwMode="auto">
          <a:xfrm>
            <a:off x="214313" y="1357313"/>
            <a:ext cx="7704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000" b="1">
                <a:solidFill>
                  <a:srgbClr val="666633"/>
                </a:solidFill>
              </a:rPr>
              <a:t>C. Desarrollo de los Artefactos</a:t>
            </a:r>
          </a:p>
        </p:txBody>
      </p:sp>
      <p:sp>
        <p:nvSpPr>
          <p:cNvPr id="63492" name="Text Box 6"/>
          <p:cNvSpPr txBox="1">
            <a:spLocks noChangeArrowheads="1"/>
          </p:cNvSpPr>
          <p:nvPr/>
        </p:nvSpPr>
        <p:spPr bwMode="auto">
          <a:xfrm>
            <a:off x="827088" y="1916113"/>
            <a:ext cx="5464175" cy="363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177800" indent="-177800">
              <a:lnSpc>
                <a:spcPct val="150000"/>
              </a:lnSpc>
              <a:buFont typeface="Wingdings" pitchFamily="2" charset="2"/>
              <a:buChar char="§"/>
            </a:pPr>
            <a:r>
              <a:rPr lang="es-PE" sz="2000"/>
              <a:t>7.7.1.2.2.01.R01 Plantilla modelo negocio.</a:t>
            </a:r>
            <a:endParaRPr lang="es-ES" sz="2000"/>
          </a:p>
          <a:p>
            <a:pPr marL="177800" indent="-177800">
              <a:lnSpc>
                <a:spcPct val="150000"/>
              </a:lnSpc>
              <a:buFont typeface="Wingdings" pitchFamily="2" charset="2"/>
              <a:buChar char="§"/>
            </a:pPr>
            <a:r>
              <a:rPr lang="es-PE" sz="2000"/>
              <a:t>7.7.1.2.2.01.R02 Plantilla glosario términos</a:t>
            </a:r>
            <a:r>
              <a:rPr lang="es-ES" sz="2000"/>
              <a:t> </a:t>
            </a:r>
          </a:p>
          <a:p>
            <a:pPr marL="177800" indent="-177800">
              <a:lnSpc>
                <a:spcPct val="150000"/>
              </a:lnSpc>
              <a:buFont typeface="Wingdings" pitchFamily="2" charset="2"/>
              <a:buChar char="§"/>
            </a:pPr>
            <a:r>
              <a:rPr lang="es-PE" sz="2000"/>
              <a:t>7.7.1.2.2.01.R03 Plantilla plan iteraciones</a:t>
            </a:r>
          </a:p>
          <a:p>
            <a:pPr marL="177800" indent="-177800">
              <a:lnSpc>
                <a:spcPct val="150000"/>
              </a:lnSpc>
              <a:buFont typeface="Wingdings" pitchFamily="2" charset="2"/>
              <a:buChar char="§"/>
            </a:pPr>
            <a:r>
              <a:rPr lang="es-ES" sz="2000"/>
              <a:t>7.7.1.2.2.01.R04 Plantilla alcance</a:t>
            </a:r>
          </a:p>
          <a:p>
            <a:pPr marL="177800" indent="-177800">
              <a:lnSpc>
                <a:spcPct val="150000"/>
              </a:lnSpc>
              <a:buFont typeface="Wingdings" pitchFamily="2" charset="2"/>
              <a:buChar char="§"/>
            </a:pPr>
            <a:r>
              <a:rPr lang="es-PE" sz="2000"/>
              <a:t>7.7.1.2.2.01.R05 Plantilla informe iteraciones</a:t>
            </a:r>
          </a:p>
          <a:p>
            <a:pPr marL="177800" indent="-177800">
              <a:lnSpc>
                <a:spcPct val="150000"/>
              </a:lnSpc>
              <a:buFont typeface="Wingdings" pitchFamily="2" charset="2"/>
              <a:buChar char="§"/>
            </a:pPr>
            <a:r>
              <a:rPr lang="es-PE" sz="2000"/>
              <a:t>Lista Maestra de Requerimientos</a:t>
            </a:r>
          </a:p>
          <a:p>
            <a:pPr marL="177800" indent="-177800">
              <a:lnSpc>
                <a:spcPct val="150000"/>
              </a:lnSpc>
              <a:buFont typeface="Wingdings" pitchFamily="2" charset="2"/>
              <a:buChar char="§"/>
            </a:pPr>
            <a:r>
              <a:rPr lang="es-PE" sz="2000">
                <a:hlinkClick r:id="rId2" action="ppaction://hlinkfile"/>
              </a:rPr>
              <a:t>Matriz de Trazabilidad</a:t>
            </a:r>
            <a:r>
              <a:rPr lang="es-PE" sz="2000"/>
              <a:t>.</a:t>
            </a:r>
          </a:p>
          <a:p>
            <a:pPr marL="177800" indent="-177800">
              <a:buFont typeface="Wingdings" pitchFamily="2" charset="2"/>
              <a:buChar char="§"/>
            </a:pPr>
            <a:endParaRPr lang="es-PE" sz="2000">
              <a:solidFill>
                <a:srgbClr val="66663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smtClean="0">
                <a:solidFill>
                  <a:srgbClr val="00B050"/>
                </a:solidFill>
              </a:rPr>
              <a:t>Sub Proceso de Incepción  </a:t>
            </a:r>
            <a:endParaRPr lang="es-ES" smtClean="0">
              <a:solidFill>
                <a:srgbClr val="00B050"/>
              </a:solidFill>
            </a:endParaRPr>
          </a:p>
        </p:txBody>
      </p:sp>
      <p:sp>
        <p:nvSpPr>
          <p:cNvPr id="64515" name="Text Box 4"/>
          <p:cNvSpPr txBox="1">
            <a:spLocks noChangeArrowheads="1"/>
          </p:cNvSpPr>
          <p:nvPr/>
        </p:nvSpPr>
        <p:spPr bwMode="auto">
          <a:xfrm>
            <a:off x="250825" y="1052513"/>
            <a:ext cx="8569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000" b="1">
                <a:solidFill>
                  <a:srgbClr val="666633"/>
                </a:solidFill>
              </a:rPr>
              <a:t>D. Resumen Roles y Responsabilidades del Proceso</a:t>
            </a:r>
          </a:p>
        </p:txBody>
      </p:sp>
      <p:sp>
        <p:nvSpPr>
          <p:cNvPr id="64516" name="Text Box 6"/>
          <p:cNvSpPr txBox="1">
            <a:spLocks noChangeArrowheads="1"/>
          </p:cNvSpPr>
          <p:nvPr/>
        </p:nvSpPr>
        <p:spPr bwMode="auto">
          <a:xfrm>
            <a:off x="539750" y="177323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64517" name="Text Box 8"/>
          <p:cNvSpPr txBox="1">
            <a:spLocks noChangeArrowheads="1"/>
          </p:cNvSpPr>
          <p:nvPr/>
        </p:nvSpPr>
        <p:spPr bwMode="auto">
          <a:xfrm>
            <a:off x="539750" y="263683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64518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68313" y="1628775"/>
            <a:ext cx="7786687" cy="4525963"/>
          </a:xfrm>
          <a:noFill/>
        </p:spPr>
        <p:txBody>
          <a:bodyPr/>
          <a:lstStyle/>
          <a:p>
            <a:pPr marL="381000" indent="-381000" algn="just"/>
            <a:r>
              <a:rPr lang="es-ES" sz="2000" b="1" smtClean="0">
                <a:latin typeface="Arial" charset="0"/>
                <a:cs typeface="Arial" charset="0"/>
              </a:rPr>
              <a:t>Jefe de Sistemas</a:t>
            </a:r>
            <a:r>
              <a:rPr lang="es-ES" sz="2000" smtClean="0">
                <a:latin typeface="Arial" charset="0"/>
                <a:cs typeface="Arial" charset="0"/>
              </a:rPr>
              <a:t>:</a:t>
            </a:r>
          </a:p>
          <a:p>
            <a:pPr marL="762000" lvl="1" indent="-304800" algn="just"/>
            <a:r>
              <a:rPr lang="es-ES" sz="2000" smtClean="0">
                <a:solidFill>
                  <a:schemeClr val="tx1"/>
                </a:solidFill>
                <a:latin typeface="Arial" charset="0"/>
                <a:cs typeface="Arial" charset="0"/>
              </a:rPr>
              <a:t>Participa en la elaboración del plan de iteraciones.</a:t>
            </a:r>
          </a:p>
          <a:p>
            <a:pPr marL="762000" lvl="1" indent="-304800" algn="just"/>
            <a:endParaRPr lang="es-ES" sz="200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381000" indent="-381000" algn="just"/>
            <a:r>
              <a:rPr lang="es-ES" sz="2000" b="1" smtClean="0">
                <a:latin typeface="Arial" charset="0"/>
                <a:cs typeface="Arial" charset="0"/>
              </a:rPr>
              <a:t>Analista de Sistemas:</a:t>
            </a:r>
          </a:p>
          <a:p>
            <a:pPr marL="762000" lvl="1" indent="-304800" algn="just"/>
            <a:r>
              <a:rPr lang="es-PE" sz="2000" smtClean="0">
                <a:solidFill>
                  <a:schemeClr val="tx1"/>
                </a:solidFill>
                <a:latin typeface="Arial" charset="0"/>
                <a:cs typeface="Arial" charset="0"/>
              </a:rPr>
              <a:t>Actualiza el glosario de términos</a:t>
            </a:r>
          </a:p>
          <a:p>
            <a:pPr marL="762000" lvl="1" indent="-304800" algn="just"/>
            <a:r>
              <a:rPr lang="es-PE" sz="2000" smtClean="0">
                <a:solidFill>
                  <a:schemeClr val="tx1"/>
                </a:solidFill>
                <a:latin typeface="Arial" charset="0"/>
                <a:cs typeface="Arial" charset="0"/>
              </a:rPr>
              <a:t>Elabora la Lista maestra de requerimientos</a:t>
            </a:r>
          </a:p>
          <a:p>
            <a:pPr marL="762000" lvl="1" indent="-304800" algn="just"/>
            <a:r>
              <a:rPr lang="es-PE" sz="2000" smtClean="0">
                <a:solidFill>
                  <a:schemeClr val="tx1"/>
                </a:solidFill>
                <a:latin typeface="Arial" charset="0"/>
                <a:cs typeface="Arial" charset="0"/>
              </a:rPr>
              <a:t>Elabora el documento de alcance</a:t>
            </a:r>
          </a:p>
          <a:p>
            <a:pPr marL="762000" lvl="1" indent="-304800" algn="just"/>
            <a:r>
              <a:rPr lang="es-PE" sz="2000" smtClean="0">
                <a:solidFill>
                  <a:schemeClr val="tx1"/>
                </a:solidFill>
                <a:latin typeface="Arial" charset="0"/>
                <a:cs typeface="Arial" charset="0"/>
              </a:rPr>
              <a:t>Elabora el plan de iteraciones</a:t>
            </a:r>
            <a:r>
              <a:rPr lang="es-ES" sz="2000" smtClean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s-PE" sz="2000" smtClean="0">
                <a:solidFill>
                  <a:schemeClr val="tx1"/>
                </a:solidFill>
                <a:latin typeface="Arial" charset="0"/>
                <a:cs typeface="Arial" charset="0"/>
              </a:rPr>
              <a:t>.</a:t>
            </a:r>
            <a:r>
              <a:rPr lang="es-ES" sz="2000" smtClean="0">
                <a:solidFill>
                  <a:schemeClr val="tx1"/>
                </a:solidFill>
                <a:latin typeface="Arial" charset="0"/>
                <a:cs typeface="Arial" charset="0"/>
              </a:rPr>
              <a:t>  </a:t>
            </a:r>
          </a:p>
          <a:p>
            <a:pPr marL="762000" lvl="1" indent="-304800" algn="just"/>
            <a:endParaRPr lang="es-ES" sz="200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381000" indent="-381000" algn="just"/>
            <a:r>
              <a:rPr lang="es-PE" sz="2000" b="1" smtClean="0">
                <a:latin typeface="Arial" charset="0"/>
                <a:cs typeface="Arial" charset="0"/>
              </a:rPr>
              <a:t>Analista programador:</a:t>
            </a:r>
          </a:p>
          <a:p>
            <a:pPr marL="762000" lvl="1" indent="-304800" algn="just"/>
            <a:r>
              <a:rPr lang="es-PE" sz="2000" smtClean="0">
                <a:solidFill>
                  <a:schemeClr val="tx1"/>
                </a:solidFill>
                <a:latin typeface="Arial" charset="0"/>
                <a:cs typeface="Arial" charset="0"/>
              </a:rPr>
              <a:t>Apoya en la elaboración entregables indicados según lo definido en el plan de calidad 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>
                <a:solidFill>
                  <a:srgbClr val="FFFF00"/>
                </a:solidFill>
              </a:rPr>
              <a:t>El </a:t>
            </a:r>
            <a:r>
              <a:rPr lang="es-PE" smtClean="0">
                <a:solidFill>
                  <a:srgbClr val="FFFF00"/>
                </a:solidFill>
              </a:rPr>
              <a:t>Sub Proceso de Elaboración. Iteración de análisis</a:t>
            </a:r>
            <a:endParaRPr lang="es-ES" smtClean="0">
              <a:solidFill>
                <a:srgbClr val="FFFF00"/>
              </a:solidFill>
            </a:endParaRP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357188" y="1285875"/>
            <a:ext cx="3889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000" b="1">
                <a:solidFill>
                  <a:srgbClr val="666633"/>
                </a:solidFill>
              </a:rPr>
              <a:t>A. Objetivos del Sub Proceso</a:t>
            </a:r>
          </a:p>
        </p:txBody>
      </p:sp>
      <p:sp>
        <p:nvSpPr>
          <p:cNvPr id="65540" name="Text Box 5"/>
          <p:cNvSpPr txBox="1">
            <a:spLocks noChangeArrowheads="1"/>
          </p:cNvSpPr>
          <p:nvPr/>
        </p:nvSpPr>
        <p:spPr bwMode="auto">
          <a:xfrm>
            <a:off x="663575" y="20812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65541" name="Text Box 6"/>
          <p:cNvSpPr txBox="1">
            <a:spLocks noChangeArrowheads="1"/>
          </p:cNvSpPr>
          <p:nvPr/>
        </p:nvSpPr>
        <p:spPr bwMode="auto">
          <a:xfrm>
            <a:off x="785813" y="1928813"/>
            <a:ext cx="788828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2000"/>
              <a:t>El objetivo de esta fase es generar el documentos de análisis, y de implementación (sección arquitectura)</a:t>
            </a:r>
            <a:r>
              <a:rPr lang="es-ES" sz="20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323850" y="908050"/>
            <a:ext cx="7704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000" b="1">
                <a:solidFill>
                  <a:srgbClr val="666633"/>
                </a:solidFill>
              </a:rPr>
              <a:t>B. Desarrollo del Sub Proceso – Flujo Básico</a:t>
            </a:r>
          </a:p>
        </p:txBody>
      </p:sp>
      <p:sp>
        <p:nvSpPr>
          <p:cNvPr id="66563" name="Rectangle 4"/>
          <p:cNvSpPr>
            <a:spLocks noChangeArrowheads="1"/>
          </p:cNvSpPr>
          <p:nvPr/>
        </p:nvSpPr>
        <p:spPr bwMode="auto">
          <a:xfrm>
            <a:off x="827088" y="2781300"/>
            <a:ext cx="1368425" cy="623888"/>
          </a:xfrm>
          <a:prstGeom prst="rect">
            <a:avLst/>
          </a:prstGeom>
          <a:solidFill>
            <a:srgbClr val="0000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0066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PE" sz="1400">
                <a:solidFill>
                  <a:schemeClr val="bg1"/>
                </a:solidFill>
              </a:rPr>
              <a:t>Iteración #1</a:t>
            </a:r>
          </a:p>
          <a:p>
            <a:pPr algn="ctr"/>
            <a:r>
              <a:rPr lang="es-PE" sz="1400" b="1">
                <a:solidFill>
                  <a:schemeClr val="bg1"/>
                </a:solidFill>
              </a:rPr>
              <a:t>Incepción</a:t>
            </a:r>
            <a:endParaRPr lang="es-ES" sz="1400" b="1">
              <a:solidFill>
                <a:schemeClr val="bg1"/>
              </a:solidFill>
            </a:endParaRPr>
          </a:p>
        </p:txBody>
      </p:sp>
      <p:sp>
        <p:nvSpPr>
          <p:cNvPr id="259077" name="Rectangle 5"/>
          <p:cNvSpPr>
            <a:spLocks noChangeArrowheads="1"/>
          </p:cNvSpPr>
          <p:nvPr/>
        </p:nvSpPr>
        <p:spPr bwMode="auto">
          <a:xfrm>
            <a:off x="2338388" y="2781300"/>
            <a:ext cx="1368425" cy="623888"/>
          </a:xfrm>
          <a:prstGeom prst="rect">
            <a:avLst/>
          </a:prstGeom>
          <a:solidFill>
            <a:srgbClr val="0000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0066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PE" sz="1400">
                <a:solidFill>
                  <a:schemeClr val="bg1"/>
                </a:solidFill>
              </a:rPr>
              <a:t>Iteración #2</a:t>
            </a:r>
          </a:p>
          <a:p>
            <a:pPr algn="ctr"/>
            <a:r>
              <a:rPr lang="es-PE" sz="1400" b="1">
                <a:solidFill>
                  <a:schemeClr val="bg1"/>
                </a:solidFill>
              </a:rPr>
              <a:t>Elaboración –</a:t>
            </a:r>
          </a:p>
          <a:p>
            <a:pPr algn="ctr"/>
            <a:r>
              <a:rPr lang="es-PE" sz="1400" b="1">
                <a:solidFill>
                  <a:schemeClr val="bg1"/>
                </a:solidFill>
              </a:rPr>
              <a:t>Análisis</a:t>
            </a:r>
            <a:endParaRPr lang="es-ES" sz="1400" b="1">
              <a:solidFill>
                <a:schemeClr val="bg1"/>
              </a:solidFill>
            </a:endParaRPr>
          </a:p>
        </p:txBody>
      </p:sp>
      <p:sp>
        <p:nvSpPr>
          <p:cNvPr id="66565" name="Rectangle 6"/>
          <p:cNvSpPr>
            <a:spLocks noChangeArrowheads="1"/>
          </p:cNvSpPr>
          <p:nvPr/>
        </p:nvSpPr>
        <p:spPr bwMode="auto">
          <a:xfrm>
            <a:off x="3851275" y="2781300"/>
            <a:ext cx="1368425" cy="623888"/>
          </a:xfrm>
          <a:prstGeom prst="rect">
            <a:avLst/>
          </a:prstGeom>
          <a:solidFill>
            <a:srgbClr val="0000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0066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PE" sz="1400">
                <a:solidFill>
                  <a:schemeClr val="bg1"/>
                </a:solidFill>
              </a:rPr>
              <a:t>Iteración #3</a:t>
            </a:r>
          </a:p>
          <a:p>
            <a:pPr algn="ctr"/>
            <a:r>
              <a:rPr lang="es-PE" sz="1400" b="1">
                <a:solidFill>
                  <a:schemeClr val="bg1"/>
                </a:solidFill>
              </a:rPr>
              <a:t>Elaboración –</a:t>
            </a:r>
          </a:p>
          <a:p>
            <a:pPr algn="ctr"/>
            <a:r>
              <a:rPr lang="es-PE" sz="1400" b="1">
                <a:solidFill>
                  <a:schemeClr val="bg1"/>
                </a:solidFill>
              </a:rPr>
              <a:t>Diseño</a:t>
            </a:r>
            <a:endParaRPr lang="es-ES" sz="1400" b="1">
              <a:solidFill>
                <a:schemeClr val="bg1"/>
              </a:solidFill>
            </a:endParaRPr>
          </a:p>
        </p:txBody>
      </p:sp>
      <p:sp>
        <p:nvSpPr>
          <p:cNvPr id="66566" name="Rectangle 7"/>
          <p:cNvSpPr>
            <a:spLocks noChangeArrowheads="1"/>
          </p:cNvSpPr>
          <p:nvPr/>
        </p:nvSpPr>
        <p:spPr bwMode="auto">
          <a:xfrm>
            <a:off x="5362575" y="2781300"/>
            <a:ext cx="1368425" cy="623888"/>
          </a:xfrm>
          <a:prstGeom prst="rect">
            <a:avLst/>
          </a:prstGeom>
          <a:solidFill>
            <a:srgbClr val="0000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0066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PE" sz="1400">
                <a:solidFill>
                  <a:schemeClr val="bg1"/>
                </a:solidFill>
              </a:rPr>
              <a:t>Iteración #4</a:t>
            </a:r>
          </a:p>
          <a:p>
            <a:pPr algn="ctr"/>
            <a:r>
              <a:rPr lang="es-PE" sz="1400" b="1">
                <a:solidFill>
                  <a:schemeClr val="bg1"/>
                </a:solidFill>
              </a:rPr>
              <a:t>Contrucción</a:t>
            </a:r>
            <a:endParaRPr lang="es-ES" sz="1400" b="1">
              <a:solidFill>
                <a:schemeClr val="bg1"/>
              </a:solidFill>
            </a:endParaRPr>
          </a:p>
        </p:txBody>
      </p:sp>
      <p:sp>
        <p:nvSpPr>
          <p:cNvPr id="66567" name="Rectangle 8"/>
          <p:cNvSpPr>
            <a:spLocks noChangeArrowheads="1"/>
          </p:cNvSpPr>
          <p:nvPr/>
        </p:nvSpPr>
        <p:spPr bwMode="auto">
          <a:xfrm>
            <a:off x="6875463" y="2781300"/>
            <a:ext cx="1368425" cy="623888"/>
          </a:xfrm>
          <a:prstGeom prst="rect">
            <a:avLst/>
          </a:prstGeom>
          <a:solidFill>
            <a:srgbClr val="0000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0066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PE" sz="1400">
                <a:solidFill>
                  <a:schemeClr val="bg1"/>
                </a:solidFill>
              </a:rPr>
              <a:t>Iteración #5</a:t>
            </a:r>
          </a:p>
          <a:p>
            <a:pPr algn="ctr"/>
            <a:r>
              <a:rPr lang="es-PE" sz="1400" b="1">
                <a:solidFill>
                  <a:schemeClr val="bg1"/>
                </a:solidFill>
              </a:rPr>
              <a:t>Transición</a:t>
            </a:r>
            <a:endParaRPr lang="es-ES" sz="1400" b="1">
              <a:solidFill>
                <a:schemeClr val="bg1"/>
              </a:solidFill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411413" y="3716338"/>
            <a:ext cx="1008062" cy="288925"/>
            <a:chOff x="1020" y="2115"/>
            <a:chExt cx="3085" cy="453"/>
          </a:xfrm>
        </p:grpSpPr>
        <p:sp>
          <p:nvSpPr>
            <p:cNvPr id="66597" name="AutoShape 10"/>
            <p:cNvSpPr>
              <a:spLocks noChangeArrowheads="1"/>
            </p:cNvSpPr>
            <p:nvPr/>
          </p:nvSpPr>
          <p:spPr bwMode="auto">
            <a:xfrm>
              <a:off x="1020" y="2115"/>
              <a:ext cx="726" cy="453"/>
            </a:xfrm>
            <a:prstGeom prst="homePlate">
              <a:avLst>
                <a:gd name="adj" fmla="val 40066"/>
              </a:avLst>
            </a:prstGeom>
            <a:solidFill>
              <a:srgbClr val="3333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3333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s-PE" sz="1400" b="1">
                  <a:solidFill>
                    <a:schemeClr val="bg1"/>
                  </a:solidFill>
                </a:rPr>
                <a:t>R</a:t>
              </a:r>
              <a:endParaRPr lang="es-ES" sz="1400" b="1">
                <a:solidFill>
                  <a:schemeClr val="bg1"/>
                </a:solidFill>
              </a:endParaRPr>
            </a:p>
          </p:txBody>
        </p:sp>
        <p:sp>
          <p:nvSpPr>
            <p:cNvPr id="66598" name="AutoShape 11"/>
            <p:cNvSpPr>
              <a:spLocks noChangeArrowheads="1"/>
            </p:cNvSpPr>
            <p:nvPr/>
          </p:nvSpPr>
          <p:spPr bwMode="auto">
            <a:xfrm>
              <a:off x="1610" y="2115"/>
              <a:ext cx="725" cy="453"/>
            </a:xfrm>
            <a:prstGeom prst="chevron">
              <a:avLst>
                <a:gd name="adj" fmla="val 40011"/>
              </a:avLst>
            </a:prstGeom>
            <a:solidFill>
              <a:srgbClr val="3366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3366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s-PE" sz="1400" b="1">
                  <a:solidFill>
                    <a:schemeClr val="bg1"/>
                  </a:solidFill>
                </a:rPr>
                <a:t>AD</a:t>
              </a:r>
              <a:endParaRPr lang="es-ES" sz="1400" b="1">
                <a:solidFill>
                  <a:schemeClr val="bg1"/>
                </a:solidFill>
              </a:endParaRPr>
            </a:p>
          </p:txBody>
        </p:sp>
        <p:sp>
          <p:nvSpPr>
            <p:cNvPr id="66599" name="AutoShape 12"/>
            <p:cNvSpPr>
              <a:spLocks noChangeArrowheads="1"/>
            </p:cNvSpPr>
            <p:nvPr/>
          </p:nvSpPr>
          <p:spPr bwMode="auto">
            <a:xfrm>
              <a:off x="2200" y="2115"/>
              <a:ext cx="725" cy="453"/>
            </a:xfrm>
            <a:prstGeom prst="chevron">
              <a:avLst>
                <a:gd name="adj" fmla="val 40011"/>
              </a:avLst>
            </a:prstGeom>
            <a:solidFill>
              <a:srgbClr val="6699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99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s-PE" sz="1400" b="1">
                  <a:solidFill>
                    <a:schemeClr val="bg1"/>
                  </a:solidFill>
                </a:rPr>
                <a:t>I</a:t>
              </a:r>
              <a:endParaRPr lang="es-ES" sz="1400" b="1">
                <a:solidFill>
                  <a:schemeClr val="bg1"/>
                </a:solidFill>
              </a:endParaRPr>
            </a:p>
          </p:txBody>
        </p:sp>
        <p:sp>
          <p:nvSpPr>
            <p:cNvPr id="66600" name="AutoShape 13"/>
            <p:cNvSpPr>
              <a:spLocks noChangeArrowheads="1"/>
            </p:cNvSpPr>
            <p:nvPr/>
          </p:nvSpPr>
          <p:spPr bwMode="auto">
            <a:xfrm>
              <a:off x="2789" y="2115"/>
              <a:ext cx="725" cy="453"/>
            </a:xfrm>
            <a:prstGeom prst="chevron">
              <a:avLst>
                <a:gd name="adj" fmla="val 40011"/>
              </a:avLst>
            </a:prstGeom>
            <a:solidFill>
              <a:srgbClr val="99CC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s-PE" sz="1400" b="1"/>
                <a:t>P</a:t>
              </a:r>
              <a:endParaRPr lang="es-ES" sz="1400" b="1"/>
            </a:p>
          </p:txBody>
        </p:sp>
        <p:sp>
          <p:nvSpPr>
            <p:cNvPr id="66601" name="AutoShape 14"/>
            <p:cNvSpPr>
              <a:spLocks noChangeArrowheads="1"/>
            </p:cNvSpPr>
            <p:nvPr/>
          </p:nvSpPr>
          <p:spPr bwMode="auto">
            <a:xfrm>
              <a:off x="3380" y="2115"/>
              <a:ext cx="725" cy="453"/>
            </a:xfrm>
            <a:prstGeom prst="chevron">
              <a:avLst>
                <a:gd name="adj" fmla="val 40011"/>
              </a:avLst>
            </a:prstGeom>
            <a:solidFill>
              <a:srgbClr val="CCEC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EC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s-PE" sz="1400" b="1"/>
                <a:t>D</a:t>
              </a:r>
              <a:endParaRPr lang="es-ES" sz="1400" b="1"/>
            </a:p>
          </p:txBody>
        </p:sp>
      </p:grpSp>
      <p:sp>
        <p:nvSpPr>
          <p:cNvPr id="66569" name="Text Box 25"/>
          <p:cNvSpPr txBox="1">
            <a:spLocks noChangeArrowheads="1"/>
          </p:cNvSpPr>
          <p:nvPr/>
        </p:nvSpPr>
        <p:spPr bwMode="auto">
          <a:xfrm>
            <a:off x="611188" y="1412875"/>
            <a:ext cx="482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2000" b="1">
                <a:solidFill>
                  <a:srgbClr val="666633"/>
                </a:solidFill>
              </a:rPr>
              <a:t>Sub Proceso de Elaboración - Análisis</a:t>
            </a:r>
          </a:p>
        </p:txBody>
      </p:sp>
      <p:sp>
        <p:nvSpPr>
          <p:cNvPr id="66570" name="Rectangle 2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s-ES" smtClean="0">
                <a:solidFill>
                  <a:srgbClr val="FFFF00"/>
                </a:solidFill>
              </a:rPr>
              <a:t>El </a:t>
            </a:r>
            <a:r>
              <a:rPr lang="es-PE" smtClean="0">
                <a:solidFill>
                  <a:srgbClr val="FFFF00"/>
                </a:solidFill>
              </a:rPr>
              <a:t>Sub Proceso de Elaboración. Iteración de análisis</a:t>
            </a:r>
            <a:endParaRPr lang="es-ES" smtClean="0">
              <a:solidFill>
                <a:srgbClr val="FFFF00"/>
              </a:solidFill>
            </a:endParaRPr>
          </a:p>
        </p:txBody>
      </p:sp>
      <p:grpSp>
        <p:nvGrpSpPr>
          <p:cNvPr id="66571" name="Group 29"/>
          <p:cNvGrpSpPr>
            <a:grpSpLocks/>
          </p:cNvGrpSpPr>
          <p:nvPr/>
        </p:nvGrpSpPr>
        <p:grpSpPr bwMode="auto">
          <a:xfrm>
            <a:off x="7419975" y="1255713"/>
            <a:ext cx="1473200" cy="747712"/>
            <a:chOff x="4674" y="791"/>
            <a:chExt cx="928" cy="471"/>
          </a:xfrm>
        </p:grpSpPr>
        <p:sp>
          <p:nvSpPr>
            <p:cNvPr id="66592" name="Rectangle 30"/>
            <p:cNvSpPr>
              <a:spLocks noChangeArrowheads="1"/>
            </p:cNvSpPr>
            <p:nvPr/>
          </p:nvSpPr>
          <p:spPr bwMode="auto">
            <a:xfrm>
              <a:off x="4674" y="1162"/>
              <a:ext cx="927" cy="100"/>
            </a:xfrm>
            <a:prstGeom prst="rect">
              <a:avLst/>
            </a:prstGeom>
            <a:solidFill>
              <a:srgbClr val="FFFF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00"/>
              </a:extrusionClr>
            </a:sp3d>
          </p:spPr>
          <p:txBody>
            <a:bodyPr anchor="ctr">
              <a:flatTx/>
            </a:bodyPr>
            <a:lstStyle/>
            <a:p>
              <a:pPr algn="ctr"/>
              <a:r>
                <a:rPr lang="es-ES" sz="1200"/>
                <a:t>Gestión config.</a:t>
              </a:r>
            </a:p>
          </p:txBody>
        </p:sp>
        <p:sp>
          <p:nvSpPr>
            <p:cNvPr id="66593" name="Rectangle 31"/>
            <p:cNvSpPr>
              <a:spLocks noChangeArrowheads="1"/>
            </p:cNvSpPr>
            <p:nvPr/>
          </p:nvSpPr>
          <p:spPr bwMode="auto">
            <a:xfrm>
              <a:off x="4674" y="1072"/>
              <a:ext cx="927" cy="100"/>
            </a:xfrm>
            <a:prstGeom prst="rect">
              <a:avLst/>
            </a:prstGeom>
            <a:solidFill>
              <a:schemeClr val="bg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anchor="ctr">
              <a:flatTx/>
            </a:bodyPr>
            <a:lstStyle/>
            <a:p>
              <a:pPr algn="ctr"/>
              <a:r>
                <a:rPr lang="es-ES" sz="1200"/>
                <a:t>Calidad</a:t>
              </a:r>
            </a:p>
          </p:txBody>
        </p:sp>
        <p:sp>
          <p:nvSpPr>
            <p:cNvPr id="66594" name="Rectangle 32"/>
            <p:cNvSpPr>
              <a:spLocks noChangeArrowheads="1"/>
            </p:cNvSpPr>
            <p:nvPr/>
          </p:nvSpPr>
          <p:spPr bwMode="auto">
            <a:xfrm>
              <a:off x="4675" y="981"/>
              <a:ext cx="927" cy="100"/>
            </a:xfrm>
            <a:prstGeom prst="rect">
              <a:avLst/>
            </a:prstGeom>
            <a:solidFill>
              <a:srgbClr val="FF99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00"/>
              </a:extrusionClr>
            </a:sp3d>
          </p:spPr>
          <p:txBody>
            <a:bodyPr anchor="ctr">
              <a:flatTx/>
            </a:bodyPr>
            <a:lstStyle/>
            <a:p>
              <a:pPr algn="ctr"/>
              <a:r>
                <a:rPr lang="es-ES" sz="1200">
                  <a:solidFill>
                    <a:srgbClr val="FFFFFF"/>
                  </a:solidFill>
                </a:rPr>
                <a:t>Revisión pares</a:t>
              </a:r>
            </a:p>
          </p:txBody>
        </p:sp>
        <p:sp>
          <p:nvSpPr>
            <p:cNvPr id="66595" name="Rectangle 33"/>
            <p:cNvSpPr>
              <a:spLocks noChangeArrowheads="1"/>
            </p:cNvSpPr>
            <p:nvPr/>
          </p:nvSpPr>
          <p:spPr bwMode="auto">
            <a:xfrm>
              <a:off x="4675" y="882"/>
              <a:ext cx="927" cy="100"/>
            </a:xfrm>
            <a:prstGeom prst="rect">
              <a:avLst/>
            </a:prstGeom>
            <a:solidFill>
              <a:srgbClr val="66CC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CCFF"/>
              </a:extrusionClr>
            </a:sp3d>
          </p:spPr>
          <p:txBody>
            <a:bodyPr anchor="ctr">
              <a:flatTx/>
            </a:bodyPr>
            <a:lstStyle/>
            <a:p>
              <a:pPr algn="ctr"/>
              <a:r>
                <a:rPr lang="es-ES" sz="1200"/>
                <a:t>Contraparte</a:t>
              </a:r>
            </a:p>
          </p:txBody>
        </p:sp>
        <p:sp>
          <p:nvSpPr>
            <p:cNvPr id="66596" name="Rectangle 34"/>
            <p:cNvSpPr>
              <a:spLocks noChangeArrowheads="1"/>
            </p:cNvSpPr>
            <p:nvPr/>
          </p:nvSpPr>
          <p:spPr bwMode="auto">
            <a:xfrm>
              <a:off x="4675" y="791"/>
              <a:ext cx="927" cy="100"/>
            </a:xfrm>
            <a:prstGeom prst="rect">
              <a:avLst/>
            </a:prstGeom>
            <a:solidFill>
              <a:srgbClr val="3333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3333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s-ES" sz="1200">
                  <a:solidFill>
                    <a:schemeClr val="bg1"/>
                  </a:solidFill>
                </a:rPr>
                <a:t>Ingeniería</a:t>
              </a:r>
            </a:p>
          </p:txBody>
        </p:sp>
      </p:grpSp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323850" y="5302250"/>
            <a:ext cx="4899025" cy="719138"/>
            <a:chOff x="204" y="3340"/>
            <a:chExt cx="3086" cy="453"/>
          </a:xfrm>
        </p:grpSpPr>
        <p:sp>
          <p:nvSpPr>
            <p:cNvPr id="66587" name="AutoShape 16"/>
            <p:cNvSpPr>
              <a:spLocks noChangeArrowheads="1"/>
            </p:cNvSpPr>
            <p:nvPr/>
          </p:nvSpPr>
          <p:spPr bwMode="auto">
            <a:xfrm>
              <a:off x="204" y="3340"/>
              <a:ext cx="725" cy="453"/>
            </a:xfrm>
            <a:prstGeom prst="chevron">
              <a:avLst>
                <a:gd name="adj" fmla="val 40011"/>
              </a:avLst>
            </a:prstGeom>
            <a:solidFill>
              <a:srgbClr val="0000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r"/>
              <a:endParaRPr lang="es-PE" sz="1400" b="1">
                <a:solidFill>
                  <a:schemeClr val="bg1"/>
                </a:solidFill>
              </a:endParaRPr>
            </a:p>
            <a:p>
              <a:pPr algn="r"/>
              <a:r>
                <a:rPr lang="es-PE" sz="1400" b="1">
                  <a:solidFill>
                    <a:schemeClr val="bg1"/>
                  </a:solidFill>
                </a:rPr>
                <a:t>   Doc.</a:t>
              </a:r>
            </a:p>
            <a:p>
              <a:pPr algn="r"/>
              <a:r>
                <a:rPr lang="es-PE" sz="1400" b="1">
                  <a:solidFill>
                    <a:schemeClr val="bg1"/>
                  </a:solidFill>
                </a:rPr>
                <a:t>Implem.</a:t>
              </a:r>
            </a:p>
            <a:p>
              <a:pPr algn="r"/>
              <a:endParaRPr lang="es-ES" sz="1400" b="1">
                <a:solidFill>
                  <a:schemeClr val="bg1"/>
                </a:solidFill>
              </a:endParaRPr>
            </a:p>
          </p:txBody>
        </p:sp>
        <p:sp>
          <p:nvSpPr>
            <p:cNvPr id="66588" name="AutoShape 35"/>
            <p:cNvSpPr>
              <a:spLocks noChangeArrowheads="1"/>
            </p:cNvSpPr>
            <p:nvPr/>
          </p:nvSpPr>
          <p:spPr bwMode="auto">
            <a:xfrm>
              <a:off x="794" y="3340"/>
              <a:ext cx="725" cy="453"/>
            </a:xfrm>
            <a:prstGeom prst="chevron">
              <a:avLst>
                <a:gd name="adj" fmla="val 40011"/>
              </a:avLst>
            </a:prstGeom>
            <a:solidFill>
              <a:srgbClr val="0000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r"/>
              <a:r>
                <a:rPr lang="es-PE" sz="1400" b="1">
                  <a:solidFill>
                    <a:schemeClr val="bg1"/>
                  </a:solidFill>
                </a:rPr>
                <a:t>    Revisión</a:t>
              </a:r>
            </a:p>
            <a:p>
              <a:pPr algn="r"/>
              <a:r>
                <a:rPr lang="es-PE" sz="1400" b="1">
                  <a:solidFill>
                    <a:schemeClr val="bg1"/>
                  </a:solidFill>
                </a:rPr>
                <a:t>Interna</a:t>
              </a:r>
              <a:endParaRPr lang="es-ES" sz="1400" b="1">
                <a:solidFill>
                  <a:schemeClr val="bg1"/>
                </a:solidFill>
              </a:endParaRPr>
            </a:p>
          </p:txBody>
        </p:sp>
        <p:sp>
          <p:nvSpPr>
            <p:cNvPr id="66589" name="AutoShape 36"/>
            <p:cNvSpPr>
              <a:spLocks noChangeArrowheads="1"/>
            </p:cNvSpPr>
            <p:nvPr/>
          </p:nvSpPr>
          <p:spPr bwMode="auto">
            <a:xfrm>
              <a:off x="1384" y="3340"/>
              <a:ext cx="725" cy="453"/>
            </a:xfrm>
            <a:prstGeom prst="chevron">
              <a:avLst>
                <a:gd name="adj" fmla="val 40011"/>
              </a:avLst>
            </a:prstGeom>
            <a:solidFill>
              <a:srgbClr val="FF99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00"/>
              </a:extrusionClr>
            </a:sp3d>
          </p:spPr>
          <p:txBody>
            <a:bodyPr anchor="ctr">
              <a:flatTx/>
            </a:bodyPr>
            <a:lstStyle/>
            <a:p>
              <a:pPr algn="ctr"/>
              <a:r>
                <a:rPr lang="es-PE" sz="1400" b="1">
                  <a:solidFill>
                    <a:srgbClr val="FFFFFF"/>
                  </a:solidFill>
                </a:rPr>
                <a:t>  Revisión</a:t>
              </a:r>
            </a:p>
            <a:p>
              <a:pPr algn="ctr"/>
              <a:r>
                <a:rPr lang="es-PE" sz="1400" b="1">
                  <a:solidFill>
                    <a:srgbClr val="FFFFFF"/>
                  </a:solidFill>
                </a:rPr>
                <a:t>    Pares</a:t>
              </a:r>
              <a:endParaRPr lang="es-ES" sz="1400" b="1">
                <a:solidFill>
                  <a:srgbClr val="FFFFFF"/>
                </a:solidFill>
              </a:endParaRPr>
            </a:p>
          </p:txBody>
        </p:sp>
        <p:sp>
          <p:nvSpPr>
            <p:cNvPr id="66590" name="AutoShape 37"/>
            <p:cNvSpPr>
              <a:spLocks noChangeArrowheads="1"/>
            </p:cNvSpPr>
            <p:nvPr/>
          </p:nvSpPr>
          <p:spPr bwMode="auto">
            <a:xfrm>
              <a:off x="1975" y="3340"/>
              <a:ext cx="725" cy="453"/>
            </a:xfrm>
            <a:prstGeom prst="chevron">
              <a:avLst>
                <a:gd name="adj" fmla="val 40011"/>
              </a:avLst>
            </a:prstGeom>
            <a:solidFill>
              <a:schemeClr val="bg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anchor="ctr">
              <a:flatTx/>
            </a:bodyPr>
            <a:lstStyle/>
            <a:p>
              <a:pPr algn="ctr"/>
              <a:r>
                <a:rPr lang="es-PE" sz="1400" b="1"/>
                <a:t>Asegur.</a:t>
              </a:r>
            </a:p>
            <a:p>
              <a:pPr algn="ctr"/>
              <a:r>
                <a:rPr lang="es-PE" sz="1400" b="1"/>
                <a:t>    Calidad</a:t>
              </a:r>
              <a:endParaRPr lang="es-ES" sz="1400" b="1"/>
            </a:p>
          </p:txBody>
        </p:sp>
        <p:sp>
          <p:nvSpPr>
            <p:cNvPr id="66591" name="AutoShape 38"/>
            <p:cNvSpPr>
              <a:spLocks noChangeArrowheads="1"/>
            </p:cNvSpPr>
            <p:nvPr/>
          </p:nvSpPr>
          <p:spPr bwMode="auto">
            <a:xfrm>
              <a:off x="2565" y="3340"/>
              <a:ext cx="725" cy="453"/>
            </a:xfrm>
            <a:prstGeom prst="chevron">
              <a:avLst>
                <a:gd name="adj" fmla="val 40011"/>
              </a:avLst>
            </a:prstGeom>
            <a:solidFill>
              <a:srgbClr val="66CC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CC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s-PE" sz="1400" b="1"/>
                <a:t>  Revisión </a:t>
              </a:r>
            </a:p>
            <a:p>
              <a:pPr algn="ctr"/>
              <a:r>
                <a:rPr lang="es-PE" sz="1400" b="1"/>
                <a:t>       y Aprob.</a:t>
              </a:r>
            </a:p>
            <a:p>
              <a:pPr algn="ctr"/>
              <a:r>
                <a:rPr lang="es-PE" sz="1400" b="1"/>
                <a:t>OP</a:t>
              </a:r>
              <a:endParaRPr lang="es-ES" sz="1400" b="1"/>
            </a:p>
          </p:txBody>
        </p:sp>
      </p:grpSp>
      <p:grpSp>
        <p:nvGrpSpPr>
          <p:cNvPr id="5" name="Group 60"/>
          <p:cNvGrpSpPr>
            <a:grpSpLocks/>
          </p:cNvGrpSpPr>
          <p:nvPr/>
        </p:nvGrpSpPr>
        <p:grpSpPr bwMode="auto">
          <a:xfrm>
            <a:off x="250825" y="4365625"/>
            <a:ext cx="6626225" cy="720725"/>
            <a:chOff x="158" y="2750"/>
            <a:chExt cx="4174" cy="454"/>
          </a:xfrm>
        </p:grpSpPr>
        <p:sp>
          <p:nvSpPr>
            <p:cNvPr id="66580" name="AutoShape 19"/>
            <p:cNvSpPr>
              <a:spLocks noChangeArrowheads="1"/>
            </p:cNvSpPr>
            <p:nvPr/>
          </p:nvSpPr>
          <p:spPr bwMode="auto">
            <a:xfrm>
              <a:off x="158" y="2750"/>
              <a:ext cx="635" cy="453"/>
            </a:xfrm>
            <a:prstGeom prst="homePlate">
              <a:avLst>
                <a:gd name="adj" fmla="val 35044"/>
              </a:avLst>
            </a:prstGeom>
            <a:solidFill>
              <a:srgbClr val="0000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r"/>
              <a:r>
                <a:rPr lang="es-PE" sz="1400" b="1">
                  <a:solidFill>
                    <a:schemeClr val="bg1"/>
                  </a:solidFill>
                </a:rPr>
                <a:t>LMR.</a:t>
              </a:r>
              <a:endParaRPr lang="es-ES" sz="1400" b="1">
                <a:solidFill>
                  <a:schemeClr val="bg1"/>
                </a:solidFill>
              </a:endParaRPr>
            </a:p>
          </p:txBody>
        </p:sp>
        <p:sp>
          <p:nvSpPr>
            <p:cNvPr id="66581" name="AutoShape 20"/>
            <p:cNvSpPr>
              <a:spLocks noChangeArrowheads="1"/>
            </p:cNvSpPr>
            <p:nvPr/>
          </p:nvSpPr>
          <p:spPr bwMode="auto">
            <a:xfrm>
              <a:off x="657" y="2750"/>
              <a:ext cx="725" cy="453"/>
            </a:xfrm>
            <a:prstGeom prst="chevron">
              <a:avLst>
                <a:gd name="adj" fmla="val 40011"/>
              </a:avLst>
            </a:prstGeom>
            <a:solidFill>
              <a:srgbClr val="0000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r"/>
              <a:endParaRPr lang="es-PE" sz="1400" b="1">
                <a:solidFill>
                  <a:schemeClr val="bg1"/>
                </a:solidFill>
              </a:endParaRPr>
            </a:p>
            <a:p>
              <a:pPr algn="r"/>
              <a:r>
                <a:rPr lang="es-PE" sz="1400" b="1">
                  <a:solidFill>
                    <a:schemeClr val="bg1"/>
                  </a:solidFill>
                </a:rPr>
                <a:t>   Doc.</a:t>
              </a:r>
            </a:p>
            <a:p>
              <a:pPr algn="r"/>
              <a:r>
                <a:rPr lang="es-PE" sz="1400" b="1">
                  <a:solidFill>
                    <a:schemeClr val="bg1"/>
                  </a:solidFill>
                </a:rPr>
                <a:t>Análisis</a:t>
              </a:r>
            </a:p>
            <a:p>
              <a:pPr algn="r"/>
              <a:endParaRPr lang="es-ES" sz="1400" b="1">
                <a:solidFill>
                  <a:schemeClr val="bg1"/>
                </a:solidFill>
              </a:endParaRPr>
            </a:p>
          </p:txBody>
        </p:sp>
        <p:sp>
          <p:nvSpPr>
            <p:cNvPr id="66582" name="AutoShape 21"/>
            <p:cNvSpPr>
              <a:spLocks noChangeArrowheads="1"/>
            </p:cNvSpPr>
            <p:nvPr/>
          </p:nvSpPr>
          <p:spPr bwMode="auto">
            <a:xfrm>
              <a:off x="1247" y="2750"/>
              <a:ext cx="725" cy="453"/>
            </a:xfrm>
            <a:prstGeom prst="chevron">
              <a:avLst>
                <a:gd name="adj" fmla="val 40011"/>
              </a:avLst>
            </a:prstGeom>
            <a:solidFill>
              <a:srgbClr val="0000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r"/>
              <a:endParaRPr lang="es-PE" sz="1400" b="1">
                <a:solidFill>
                  <a:schemeClr val="bg1"/>
                </a:solidFill>
              </a:endParaRPr>
            </a:p>
            <a:p>
              <a:pPr algn="r"/>
              <a:r>
                <a:rPr lang="es-PE" sz="1400" b="1">
                  <a:solidFill>
                    <a:schemeClr val="bg1"/>
                  </a:solidFill>
                </a:rPr>
                <a:t>     Prototipos</a:t>
              </a:r>
            </a:p>
            <a:p>
              <a:pPr algn="r"/>
              <a:endParaRPr lang="es-ES" sz="1400" b="1">
                <a:solidFill>
                  <a:schemeClr val="bg1"/>
                </a:solidFill>
              </a:endParaRPr>
            </a:p>
          </p:txBody>
        </p:sp>
        <p:sp>
          <p:nvSpPr>
            <p:cNvPr id="66583" name="AutoShape 56"/>
            <p:cNvSpPr>
              <a:spLocks noChangeArrowheads="1"/>
            </p:cNvSpPr>
            <p:nvPr/>
          </p:nvSpPr>
          <p:spPr bwMode="auto">
            <a:xfrm>
              <a:off x="1836" y="2750"/>
              <a:ext cx="725" cy="453"/>
            </a:xfrm>
            <a:prstGeom prst="chevron">
              <a:avLst>
                <a:gd name="adj" fmla="val 40011"/>
              </a:avLst>
            </a:prstGeom>
            <a:solidFill>
              <a:srgbClr val="0000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r"/>
              <a:r>
                <a:rPr lang="es-PE" sz="1400" b="1">
                  <a:solidFill>
                    <a:schemeClr val="bg1"/>
                  </a:solidFill>
                </a:rPr>
                <a:t>    Revisión</a:t>
              </a:r>
            </a:p>
            <a:p>
              <a:pPr algn="r"/>
              <a:r>
                <a:rPr lang="es-PE" sz="1400" b="1">
                  <a:solidFill>
                    <a:schemeClr val="bg1"/>
                  </a:solidFill>
                </a:rPr>
                <a:t>Interna</a:t>
              </a:r>
              <a:endParaRPr lang="es-ES" sz="1400" b="1">
                <a:solidFill>
                  <a:schemeClr val="bg1"/>
                </a:solidFill>
              </a:endParaRPr>
            </a:p>
          </p:txBody>
        </p:sp>
        <p:sp>
          <p:nvSpPr>
            <p:cNvPr id="66584" name="AutoShape 44"/>
            <p:cNvSpPr>
              <a:spLocks noChangeArrowheads="1"/>
            </p:cNvSpPr>
            <p:nvPr/>
          </p:nvSpPr>
          <p:spPr bwMode="auto">
            <a:xfrm>
              <a:off x="2426" y="2751"/>
              <a:ext cx="725" cy="453"/>
            </a:xfrm>
            <a:prstGeom prst="chevron">
              <a:avLst>
                <a:gd name="adj" fmla="val 40011"/>
              </a:avLst>
            </a:prstGeom>
            <a:solidFill>
              <a:srgbClr val="FF99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00"/>
              </a:extrusionClr>
            </a:sp3d>
          </p:spPr>
          <p:txBody>
            <a:bodyPr anchor="ctr">
              <a:flatTx/>
            </a:bodyPr>
            <a:lstStyle/>
            <a:p>
              <a:pPr algn="ctr"/>
              <a:r>
                <a:rPr lang="es-PE" sz="1400" b="1">
                  <a:solidFill>
                    <a:srgbClr val="FFFFFF"/>
                  </a:solidFill>
                </a:rPr>
                <a:t>  Revisión</a:t>
              </a:r>
            </a:p>
            <a:p>
              <a:pPr algn="ctr"/>
              <a:r>
                <a:rPr lang="es-PE" sz="1400" b="1">
                  <a:solidFill>
                    <a:srgbClr val="FFFFFF"/>
                  </a:solidFill>
                </a:rPr>
                <a:t> Pares</a:t>
              </a:r>
              <a:endParaRPr lang="es-ES" sz="1400" b="1">
                <a:solidFill>
                  <a:srgbClr val="FFFFFF"/>
                </a:solidFill>
              </a:endParaRPr>
            </a:p>
          </p:txBody>
        </p:sp>
        <p:sp>
          <p:nvSpPr>
            <p:cNvPr id="66585" name="AutoShape 45"/>
            <p:cNvSpPr>
              <a:spLocks noChangeArrowheads="1"/>
            </p:cNvSpPr>
            <p:nvPr/>
          </p:nvSpPr>
          <p:spPr bwMode="auto">
            <a:xfrm>
              <a:off x="3017" y="2751"/>
              <a:ext cx="725" cy="453"/>
            </a:xfrm>
            <a:prstGeom prst="chevron">
              <a:avLst>
                <a:gd name="adj" fmla="val 40011"/>
              </a:avLst>
            </a:prstGeom>
            <a:solidFill>
              <a:schemeClr val="bg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anchor="ctr">
              <a:flatTx/>
            </a:bodyPr>
            <a:lstStyle/>
            <a:p>
              <a:pPr algn="ctr"/>
              <a:r>
                <a:rPr lang="es-PE" sz="1400" b="1"/>
                <a:t>Asegur.</a:t>
              </a:r>
            </a:p>
            <a:p>
              <a:pPr algn="ctr"/>
              <a:r>
                <a:rPr lang="es-PE" sz="1400" b="1"/>
                <a:t>    Calidad</a:t>
              </a:r>
              <a:endParaRPr lang="es-ES" sz="1400" b="1"/>
            </a:p>
          </p:txBody>
        </p:sp>
        <p:sp>
          <p:nvSpPr>
            <p:cNvPr id="66586" name="AutoShape 46"/>
            <p:cNvSpPr>
              <a:spLocks noChangeArrowheads="1"/>
            </p:cNvSpPr>
            <p:nvPr/>
          </p:nvSpPr>
          <p:spPr bwMode="auto">
            <a:xfrm>
              <a:off x="3607" y="2751"/>
              <a:ext cx="725" cy="453"/>
            </a:xfrm>
            <a:prstGeom prst="chevron">
              <a:avLst>
                <a:gd name="adj" fmla="val 40011"/>
              </a:avLst>
            </a:prstGeom>
            <a:solidFill>
              <a:srgbClr val="66CC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CC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s-PE" sz="1400" b="1"/>
                <a:t>  Revisión </a:t>
              </a:r>
            </a:p>
            <a:p>
              <a:pPr algn="ctr"/>
              <a:r>
                <a:rPr lang="es-PE" sz="1400" b="1"/>
                <a:t>       y Aprob.</a:t>
              </a:r>
            </a:p>
            <a:p>
              <a:pPr algn="ctr"/>
              <a:r>
                <a:rPr lang="es-PE" sz="1400" b="1"/>
                <a:t>OP</a:t>
              </a:r>
              <a:endParaRPr lang="es-ES" sz="1400" b="1"/>
            </a:p>
          </p:txBody>
        </p:sp>
      </p:grpSp>
      <p:sp>
        <p:nvSpPr>
          <p:cNvPr id="259130" name="AutoShape 58"/>
          <p:cNvSpPr>
            <a:spLocks noChangeArrowheads="1"/>
          </p:cNvSpPr>
          <p:nvPr/>
        </p:nvSpPr>
        <p:spPr bwMode="auto">
          <a:xfrm rot="5400000">
            <a:off x="7056438" y="4400550"/>
            <a:ext cx="287338" cy="503237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chemeClr val="bg1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259131" name="AutoShape 59"/>
          <p:cNvSpPr>
            <a:spLocks noChangeArrowheads="1"/>
          </p:cNvSpPr>
          <p:nvPr/>
        </p:nvSpPr>
        <p:spPr bwMode="auto">
          <a:xfrm rot="5400000">
            <a:off x="5688013" y="5842000"/>
            <a:ext cx="287338" cy="503237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chemeClr val="bg1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grpSp>
        <p:nvGrpSpPr>
          <p:cNvPr id="6" name="Group 51"/>
          <p:cNvGrpSpPr>
            <a:grpSpLocks/>
          </p:cNvGrpSpPr>
          <p:nvPr/>
        </p:nvGrpSpPr>
        <p:grpSpPr bwMode="auto">
          <a:xfrm>
            <a:off x="5868988" y="5734050"/>
            <a:ext cx="2085975" cy="719138"/>
            <a:chOff x="4015" y="2750"/>
            <a:chExt cx="1314" cy="453"/>
          </a:xfrm>
        </p:grpSpPr>
        <p:sp>
          <p:nvSpPr>
            <p:cNvPr id="66578" name="AutoShape 48"/>
            <p:cNvSpPr>
              <a:spLocks noChangeArrowheads="1"/>
            </p:cNvSpPr>
            <p:nvPr/>
          </p:nvSpPr>
          <p:spPr bwMode="auto">
            <a:xfrm>
              <a:off x="4015" y="2750"/>
              <a:ext cx="725" cy="453"/>
            </a:xfrm>
            <a:prstGeom prst="chevron">
              <a:avLst>
                <a:gd name="adj" fmla="val 40011"/>
              </a:avLst>
            </a:prstGeom>
            <a:solidFill>
              <a:srgbClr val="0000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r"/>
              <a:r>
                <a:rPr lang="es-PE" sz="1400" b="1">
                  <a:solidFill>
                    <a:schemeClr val="bg1"/>
                  </a:solidFill>
                </a:rPr>
                <a:t>    Elaborar</a:t>
              </a:r>
            </a:p>
            <a:p>
              <a:pPr algn="r"/>
              <a:r>
                <a:rPr lang="es-PE" sz="1400" b="1">
                  <a:solidFill>
                    <a:schemeClr val="bg1"/>
                  </a:solidFill>
                </a:rPr>
                <a:t>Matriz</a:t>
              </a:r>
            </a:p>
            <a:p>
              <a:pPr algn="r"/>
              <a:r>
                <a:rPr lang="es-PE" sz="1400" b="1">
                  <a:solidFill>
                    <a:schemeClr val="bg1"/>
                  </a:solidFill>
                </a:rPr>
                <a:t>Trazabil</a:t>
              </a:r>
              <a:r>
                <a:rPr lang="es-PE" sz="1600" b="1">
                  <a:solidFill>
                    <a:schemeClr val="bg1"/>
                  </a:solidFill>
                </a:rPr>
                <a:t>.</a:t>
              </a:r>
              <a:endParaRPr lang="es-ES" sz="1600" b="1">
                <a:solidFill>
                  <a:schemeClr val="bg1"/>
                </a:solidFill>
              </a:endParaRPr>
            </a:p>
          </p:txBody>
        </p:sp>
        <p:sp>
          <p:nvSpPr>
            <p:cNvPr id="66579" name="AutoShape 47"/>
            <p:cNvSpPr>
              <a:spLocks noChangeArrowheads="1"/>
            </p:cNvSpPr>
            <p:nvPr/>
          </p:nvSpPr>
          <p:spPr bwMode="auto">
            <a:xfrm>
              <a:off x="4604" y="2750"/>
              <a:ext cx="725" cy="453"/>
            </a:xfrm>
            <a:prstGeom prst="chevron">
              <a:avLst>
                <a:gd name="adj" fmla="val 40011"/>
              </a:avLst>
            </a:prstGeom>
            <a:solidFill>
              <a:srgbClr val="0000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r"/>
              <a:r>
                <a:rPr lang="es-PE" sz="1400" b="1">
                  <a:solidFill>
                    <a:schemeClr val="bg1"/>
                  </a:solidFill>
                </a:rPr>
                <a:t>    Evaluación</a:t>
              </a:r>
            </a:p>
            <a:p>
              <a:pPr algn="r"/>
              <a:r>
                <a:rPr lang="es-PE" sz="1400" b="1">
                  <a:solidFill>
                    <a:schemeClr val="bg1"/>
                  </a:solidFill>
                </a:rPr>
                <a:t>      Planeam.</a:t>
              </a:r>
            </a:p>
            <a:p>
              <a:pPr algn="r"/>
              <a:r>
                <a:rPr lang="es-PE" sz="1400" b="1">
                  <a:solidFill>
                    <a:schemeClr val="bg1"/>
                  </a:solidFill>
                </a:rPr>
                <a:t>Iteración</a:t>
              </a:r>
              <a:endParaRPr lang="es-ES" sz="1400" b="1">
                <a:solidFill>
                  <a:schemeClr val="bg1"/>
                </a:solidFill>
              </a:endParaRPr>
            </a:p>
          </p:txBody>
        </p:sp>
      </p:grpSp>
      <p:sp>
        <p:nvSpPr>
          <p:cNvPr id="259127" name="AutoShape 55"/>
          <p:cNvSpPr>
            <a:spLocks noChangeArrowheads="1"/>
          </p:cNvSpPr>
          <p:nvPr/>
        </p:nvSpPr>
        <p:spPr bwMode="auto">
          <a:xfrm>
            <a:off x="7740650" y="5734050"/>
            <a:ext cx="1150938" cy="719138"/>
          </a:xfrm>
          <a:prstGeom prst="chevron">
            <a:avLst>
              <a:gd name="adj" fmla="val 40011"/>
            </a:avLst>
          </a:prstGeom>
          <a:solidFill>
            <a:srgbClr val="FFFF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PE" sz="1400" b="1"/>
              <a:t>Gestión</a:t>
            </a:r>
          </a:p>
          <a:p>
            <a:pPr algn="ctr"/>
            <a:r>
              <a:rPr lang="es-PE" sz="1400" b="1"/>
              <a:t>Config.</a:t>
            </a:r>
            <a:endParaRPr lang="es-ES" sz="1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2590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590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590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2.96296E-6 L 0.18108 0.12593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00" y="6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9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9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9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130" grpId="0" animBg="1"/>
      <p:bldP spid="259131" grpId="0" animBg="1"/>
      <p:bldP spid="25912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0" y="1819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323850" y="908050"/>
            <a:ext cx="7704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000" b="1">
                <a:solidFill>
                  <a:srgbClr val="666633"/>
                </a:solidFill>
              </a:rPr>
              <a:t>B. Desarrollo del Sub Proceso – Flujograma de Proceso</a:t>
            </a:r>
          </a:p>
        </p:txBody>
      </p:sp>
      <p:sp>
        <p:nvSpPr>
          <p:cNvPr id="2053" name="Rectangle 8"/>
          <p:cNvSpPr>
            <a:spLocks noChangeArrowheads="1"/>
          </p:cNvSpPr>
          <p:nvPr/>
        </p:nvSpPr>
        <p:spPr bwMode="auto">
          <a:xfrm>
            <a:off x="0" y="1343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2054" name="Rectangle 10"/>
          <p:cNvSpPr>
            <a:spLocks noChangeArrowheads="1"/>
          </p:cNvSpPr>
          <p:nvPr/>
        </p:nvSpPr>
        <p:spPr bwMode="auto">
          <a:xfrm>
            <a:off x="0" y="766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2055" name="Rectangle 17"/>
          <p:cNvSpPr>
            <a:spLocks noChangeArrowheads="1"/>
          </p:cNvSpPr>
          <p:nvPr/>
        </p:nvSpPr>
        <p:spPr bwMode="auto">
          <a:xfrm>
            <a:off x="0" y="11096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2056" name="Rectangle 20"/>
          <p:cNvSpPr>
            <a:spLocks noChangeArrowheads="1"/>
          </p:cNvSpPr>
          <p:nvPr/>
        </p:nvSpPr>
        <p:spPr bwMode="auto">
          <a:xfrm>
            <a:off x="0" y="1190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539750" y="1700213"/>
          <a:ext cx="7561263" cy="489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r:id="rId3" imgW="5397703" imgH="4479950" progId="">
                  <p:embed/>
                </p:oleObj>
              </mc:Choice>
              <mc:Fallback>
                <p:oleObj r:id="rId3" imgW="5397703" imgH="447995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700213"/>
                        <a:ext cx="7561263" cy="4897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Text Box 21"/>
          <p:cNvSpPr txBox="1">
            <a:spLocks noChangeArrowheads="1"/>
          </p:cNvSpPr>
          <p:nvPr/>
        </p:nvSpPr>
        <p:spPr bwMode="auto">
          <a:xfrm>
            <a:off x="539750" y="1243013"/>
            <a:ext cx="482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2000" b="1">
                <a:solidFill>
                  <a:srgbClr val="666633"/>
                </a:solidFill>
              </a:rPr>
              <a:t>Sub Proceso de Elaboración - Análisis</a:t>
            </a:r>
          </a:p>
        </p:txBody>
      </p:sp>
      <p:sp>
        <p:nvSpPr>
          <p:cNvPr id="2058" name="Rectangle 2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s-ES" b="0" smtClean="0">
                <a:solidFill>
                  <a:srgbClr val="FFFF00"/>
                </a:solidFill>
              </a:rPr>
              <a:t>El </a:t>
            </a:r>
            <a:r>
              <a:rPr lang="es-PE" b="0" smtClean="0">
                <a:solidFill>
                  <a:srgbClr val="FFFF00"/>
                </a:solidFill>
              </a:rPr>
              <a:t>Sub Proceso de Elaboración. Iteración de análisis</a:t>
            </a:r>
            <a:endParaRPr lang="es-ES" b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1819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323850" y="908050"/>
            <a:ext cx="7704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000" b="1">
                <a:solidFill>
                  <a:srgbClr val="666633"/>
                </a:solidFill>
              </a:rPr>
              <a:t>B. Desarrollo del Sub Proceso – Flujograma de Proceso</a:t>
            </a:r>
          </a:p>
        </p:txBody>
      </p:sp>
      <p:sp>
        <p:nvSpPr>
          <p:cNvPr id="3077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s-PE" b="0" smtClean="0">
                <a:solidFill>
                  <a:srgbClr val="FFFF00"/>
                </a:solidFill>
              </a:rPr>
              <a:t>Sub Proceso de Elaboración. Iteración de análisis  </a:t>
            </a:r>
            <a:endParaRPr lang="es-ES" b="0" smtClean="0">
              <a:solidFill>
                <a:srgbClr val="FFFF00"/>
              </a:solidFill>
            </a:endParaRPr>
          </a:p>
        </p:txBody>
      </p:sp>
      <p:sp>
        <p:nvSpPr>
          <p:cNvPr id="3078" name="Rectangle 5"/>
          <p:cNvSpPr>
            <a:spLocks noChangeArrowheads="1"/>
          </p:cNvSpPr>
          <p:nvPr/>
        </p:nvSpPr>
        <p:spPr bwMode="auto">
          <a:xfrm>
            <a:off x="0" y="1343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3079" name="Rectangle 6"/>
          <p:cNvSpPr>
            <a:spLocks noChangeArrowheads="1"/>
          </p:cNvSpPr>
          <p:nvPr/>
        </p:nvSpPr>
        <p:spPr bwMode="auto">
          <a:xfrm>
            <a:off x="0" y="766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3080" name="Rectangle 7"/>
          <p:cNvSpPr>
            <a:spLocks noChangeArrowheads="1"/>
          </p:cNvSpPr>
          <p:nvPr/>
        </p:nvSpPr>
        <p:spPr bwMode="auto">
          <a:xfrm>
            <a:off x="0" y="11096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3081" name="Rectangle 8"/>
          <p:cNvSpPr>
            <a:spLocks noChangeArrowheads="1"/>
          </p:cNvSpPr>
          <p:nvPr/>
        </p:nvSpPr>
        <p:spPr bwMode="auto">
          <a:xfrm>
            <a:off x="0" y="1190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539750" y="1700213"/>
          <a:ext cx="7561263" cy="489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r:id="rId3" imgW="5397703" imgH="4479950" progId="">
                  <p:embed/>
                </p:oleObj>
              </mc:Choice>
              <mc:Fallback>
                <p:oleObj r:id="rId3" imgW="5397703" imgH="447995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4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700213"/>
                        <a:ext cx="7561263" cy="4897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539750" y="1243013"/>
            <a:ext cx="482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2000" b="1">
                <a:solidFill>
                  <a:srgbClr val="666633"/>
                </a:solidFill>
              </a:rPr>
              <a:t>Sub Proceso de Elaboración - Análisis</a:t>
            </a:r>
          </a:p>
        </p:txBody>
      </p:sp>
      <p:sp>
        <p:nvSpPr>
          <p:cNvPr id="328715" name="Text Box 11"/>
          <p:cNvSpPr txBox="1">
            <a:spLocks noChangeArrowheads="1"/>
          </p:cNvSpPr>
          <p:nvPr/>
        </p:nvSpPr>
        <p:spPr bwMode="auto">
          <a:xfrm>
            <a:off x="3421063" y="2382838"/>
            <a:ext cx="2951162" cy="466725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7.7.1.2.2.01.R02 Plantilla glosario terminos</a:t>
            </a:r>
            <a:endParaRPr lang="es-ES" sz="1200" b="1">
              <a:solidFill>
                <a:srgbClr val="000066"/>
              </a:solidFill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2268538" y="2417763"/>
            <a:ext cx="719137" cy="360362"/>
          </a:xfrm>
          <a:prstGeom prst="rightArrow">
            <a:avLst>
              <a:gd name="adj1" fmla="val 50000"/>
              <a:gd name="adj2" fmla="val 49890"/>
            </a:avLst>
          </a:prstGeom>
          <a:gradFill rotWithShape="1">
            <a:gsLst>
              <a:gs pos="0">
                <a:srgbClr val="6E5900"/>
              </a:gs>
              <a:gs pos="50000">
                <a:srgbClr val="EEC100"/>
              </a:gs>
              <a:gs pos="100000">
                <a:srgbClr val="6E59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28717" name="Text Box 13"/>
          <p:cNvSpPr txBox="1">
            <a:spLocks noChangeArrowheads="1"/>
          </p:cNvSpPr>
          <p:nvPr/>
        </p:nvSpPr>
        <p:spPr bwMode="auto">
          <a:xfrm>
            <a:off x="3421063" y="3103563"/>
            <a:ext cx="2951162" cy="284162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 Lista maestra de requerimientos</a:t>
            </a:r>
            <a:endParaRPr lang="es-ES"/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2268538" y="3138488"/>
            <a:ext cx="719137" cy="360362"/>
          </a:xfrm>
          <a:prstGeom prst="rightArrow">
            <a:avLst>
              <a:gd name="adj1" fmla="val 50000"/>
              <a:gd name="adj2" fmla="val 49890"/>
            </a:avLst>
          </a:prstGeom>
          <a:gradFill rotWithShape="1">
            <a:gsLst>
              <a:gs pos="0">
                <a:srgbClr val="6E5900"/>
              </a:gs>
              <a:gs pos="50000">
                <a:srgbClr val="EEC100"/>
              </a:gs>
              <a:gs pos="100000">
                <a:srgbClr val="6E59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3421063" y="3895725"/>
            <a:ext cx="2951162" cy="284163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Lista maestra de requerimientos</a:t>
            </a:r>
            <a:endParaRPr lang="es-ES"/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2268538" y="3930650"/>
            <a:ext cx="719137" cy="360363"/>
          </a:xfrm>
          <a:prstGeom prst="rightArrow">
            <a:avLst>
              <a:gd name="adj1" fmla="val 50000"/>
              <a:gd name="adj2" fmla="val 49890"/>
            </a:avLst>
          </a:prstGeom>
          <a:gradFill rotWithShape="1">
            <a:gsLst>
              <a:gs pos="0">
                <a:srgbClr val="6E5900"/>
              </a:gs>
              <a:gs pos="50000">
                <a:srgbClr val="EEC100"/>
              </a:gs>
              <a:gs pos="100000">
                <a:srgbClr val="6E59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28721" name="Text Box 17"/>
          <p:cNvSpPr txBox="1">
            <a:spLocks noChangeArrowheads="1"/>
          </p:cNvSpPr>
          <p:nvPr/>
        </p:nvSpPr>
        <p:spPr bwMode="auto">
          <a:xfrm>
            <a:off x="3421063" y="4616450"/>
            <a:ext cx="2951162" cy="284163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 7.7.1.2.2.01.R06 Plantilla analisis</a:t>
            </a:r>
            <a:endParaRPr lang="es-ES" sz="1200" b="1">
              <a:solidFill>
                <a:srgbClr val="000066"/>
              </a:solidFill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2268538" y="4651375"/>
            <a:ext cx="719137" cy="360363"/>
          </a:xfrm>
          <a:prstGeom prst="rightArrow">
            <a:avLst>
              <a:gd name="adj1" fmla="val 50000"/>
              <a:gd name="adj2" fmla="val 49890"/>
            </a:avLst>
          </a:prstGeom>
          <a:gradFill rotWithShape="1">
            <a:gsLst>
              <a:gs pos="0">
                <a:srgbClr val="6E5900"/>
              </a:gs>
              <a:gs pos="50000">
                <a:srgbClr val="EEC100"/>
              </a:gs>
              <a:gs pos="100000">
                <a:srgbClr val="6E59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28723" name="Text Box 19"/>
          <p:cNvSpPr txBox="1">
            <a:spLocks noChangeArrowheads="1"/>
          </p:cNvSpPr>
          <p:nvPr/>
        </p:nvSpPr>
        <p:spPr bwMode="auto">
          <a:xfrm>
            <a:off x="3421063" y="5376863"/>
            <a:ext cx="2951162" cy="284162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 7.7.1.2.2.01.R06 Plantilla analisis</a:t>
            </a:r>
            <a:endParaRPr lang="es-ES" sz="1200" b="1">
              <a:solidFill>
                <a:srgbClr val="000066"/>
              </a:solidFill>
            </a:endParaRPr>
          </a:p>
        </p:txBody>
      </p:sp>
      <p:sp>
        <p:nvSpPr>
          <p:cNvPr id="3092" name="AutoShape 20"/>
          <p:cNvSpPr>
            <a:spLocks noChangeArrowheads="1"/>
          </p:cNvSpPr>
          <p:nvPr/>
        </p:nvSpPr>
        <p:spPr bwMode="auto">
          <a:xfrm>
            <a:off x="2268538" y="5370513"/>
            <a:ext cx="719137" cy="360362"/>
          </a:xfrm>
          <a:prstGeom prst="rightArrow">
            <a:avLst>
              <a:gd name="adj1" fmla="val 50000"/>
              <a:gd name="adj2" fmla="val 49890"/>
            </a:avLst>
          </a:prstGeom>
          <a:gradFill rotWithShape="1">
            <a:gsLst>
              <a:gs pos="0">
                <a:srgbClr val="6E5900"/>
              </a:gs>
              <a:gs pos="50000">
                <a:srgbClr val="EEC100"/>
              </a:gs>
              <a:gs pos="100000">
                <a:srgbClr val="6E59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28725" name="Text Box 21"/>
          <p:cNvSpPr txBox="1">
            <a:spLocks noChangeArrowheads="1"/>
          </p:cNvSpPr>
          <p:nvPr/>
        </p:nvSpPr>
        <p:spPr bwMode="auto">
          <a:xfrm>
            <a:off x="3419475" y="6237288"/>
            <a:ext cx="2951163" cy="284162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 7.7.1.2.2.01.R06 Plantilla analisis</a:t>
            </a:r>
            <a:endParaRPr lang="es-ES" sz="1200" b="1">
              <a:solidFill>
                <a:srgbClr val="000066"/>
              </a:solidFill>
            </a:endParaRPr>
          </a:p>
        </p:txBody>
      </p:sp>
      <p:sp>
        <p:nvSpPr>
          <p:cNvPr id="3094" name="AutoShape 22"/>
          <p:cNvSpPr>
            <a:spLocks noChangeArrowheads="1"/>
          </p:cNvSpPr>
          <p:nvPr/>
        </p:nvSpPr>
        <p:spPr bwMode="auto">
          <a:xfrm>
            <a:off x="2268538" y="6145213"/>
            <a:ext cx="719137" cy="360362"/>
          </a:xfrm>
          <a:prstGeom prst="rightArrow">
            <a:avLst>
              <a:gd name="adj1" fmla="val 50000"/>
              <a:gd name="adj2" fmla="val 49890"/>
            </a:avLst>
          </a:prstGeom>
          <a:gradFill rotWithShape="1">
            <a:gsLst>
              <a:gs pos="0">
                <a:srgbClr val="6E5900"/>
              </a:gs>
              <a:gs pos="50000">
                <a:srgbClr val="EEC100"/>
              </a:gs>
              <a:gs pos="100000">
                <a:srgbClr val="6E59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0" y="1819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323850" y="908050"/>
            <a:ext cx="7704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000" b="1">
                <a:solidFill>
                  <a:srgbClr val="666633"/>
                </a:solidFill>
              </a:rPr>
              <a:t>B. Desarrollo del Sub Proceso – Flujograma de Proceso</a:t>
            </a:r>
          </a:p>
        </p:txBody>
      </p:sp>
      <p:sp>
        <p:nvSpPr>
          <p:cNvPr id="4101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s-PE" b="0" smtClean="0">
                <a:solidFill>
                  <a:srgbClr val="FFFF00"/>
                </a:solidFill>
              </a:rPr>
              <a:t>Sub Proceso de Elaboración. Iteración de análisis</a:t>
            </a:r>
            <a:endParaRPr lang="es-ES" b="0" smtClean="0">
              <a:solidFill>
                <a:srgbClr val="FFFF00"/>
              </a:solidFill>
            </a:endParaRPr>
          </a:p>
        </p:txBody>
      </p:sp>
      <p:sp>
        <p:nvSpPr>
          <p:cNvPr id="4102" name="Rectangle 5"/>
          <p:cNvSpPr>
            <a:spLocks noChangeArrowheads="1"/>
          </p:cNvSpPr>
          <p:nvPr/>
        </p:nvSpPr>
        <p:spPr bwMode="auto">
          <a:xfrm>
            <a:off x="0" y="1343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4103" name="Rectangle 6"/>
          <p:cNvSpPr>
            <a:spLocks noChangeArrowheads="1"/>
          </p:cNvSpPr>
          <p:nvPr/>
        </p:nvSpPr>
        <p:spPr bwMode="auto">
          <a:xfrm>
            <a:off x="0" y="766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4104" name="Rectangle 7"/>
          <p:cNvSpPr>
            <a:spLocks noChangeArrowheads="1"/>
          </p:cNvSpPr>
          <p:nvPr/>
        </p:nvSpPr>
        <p:spPr bwMode="auto">
          <a:xfrm>
            <a:off x="0" y="11096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4105" name="Rectangle 8"/>
          <p:cNvSpPr>
            <a:spLocks noChangeArrowheads="1"/>
          </p:cNvSpPr>
          <p:nvPr/>
        </p:nvSpPr>
        <p:spPr bwMode="auto">
          <a:xfrm>
            <a:off x="0" y="1190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539750" y="1700213"/>
          <a:ext cx="7561263" cy="489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r:id="rId3" imgW="5397703" imgH="4479950" progId="">
                  <p:embed/>
                </p:oleObj>
              </mc:Choice>
              <mc:Fallback>
                <p:oleObj r:id="rId3" imgW="5397703" imgH="447995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4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700213"/>
                        <a:ext cx="7561263" cy="4897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539750" y="1243013"/>
            <a:ext cx="482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2000" b="1">
                <a:solidFill>
                  <a:srgbClr val="666633"/>
                </a:solidFill>
              </a:rPr>
              <a:t>Sub Proceso de Elaboración - Análisis</a:t>
            </a:r>
          </a:p>
        </p:txBody>
      </p:sp>
      <p:sp>
        <p:nvSpPr>
          <p:cNvPr id="326669" name="Text Box 13"/>
          <p:cNvSpPr txBox="1">
            <a:spLocks noChangeArrowheads="1"/>
          </p:cNvSpPr>
          <p:nvPr/>
        </p:nvSpPr>
        <p:spPr bwMode="auto">
          <a:xfrm>
            <a:off x="5437188" y="2657475"/>
            <a:ext cx="2951162" cy="284163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 7.7.1.2.2.01.R06 Plantilla analisis</a:t>
            </a:r>
            <a:endParaRPr lang="es-ES" sz="1200" b="1">
              <a:solidFill>
                <a:srgbClr val="000066"/>
              </a:solidFill>
            </a:endParaRPr>
          </a:p>
        </p:txBody>
      </p:sp>
      <p:sp>
        <p:nvSpPr>
          <p:cNvPr id="4108" name="AutoShape 14"/>
          <p:cNvSpPr>
            <a:spLocks noChangeArrowheads="1"/>
          </p:cNvSpPr>
          <p:nvPr/>
        </p:nvSpPr>
        <p:spPr bwMode="auto">
          <a:xfrm>
            <a:off x="4500563" y="2600325"/>
            <a:ext cx="719137" cy="360363"/>
          </a:xfrm>
          <a:prstGeom prst="rightArrow">
            <a:avLst>
              <a:gd name="adj1" fmla="val 50000"/>
              <a:gd name="adj2" fmla="val 49890"/>
            </a:avLst>
          </a:prstGeom>
          <a:gradFill rotWithShape="1">
            <a:gsLst>
              <a:gs pos="0">
                <a:srgbClr val="6E5900"/>
              </a:gs>
              <a:gs pos="50000">
                <a:srgbClr val="EEC100"/>
              </a:gs>
              <a:gs pos="100000">
                <a:srgbClr val="6E59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26671" name="Text Box 15"/>
          <p:cNvSpPr txBox="1">
            <a:spLocks noChangeArrowheads="1"/>
          </p:cNvSpPr>
          <p:nvPr/>
        </p:nvSpPr>
        <p:spPr bwMode="auto">
          <a:xfrm>
            <a:off x="5437188" y="3341688"/>
            <a:ext cx="2951162" cy="284162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 7.7.1.2.2.01.R06 Plantilla analisis</a:t>
            </a:r>
            <a:endParaRPr lang="es-ES" sz="1200" b="1">
              <a:solidFill>
                <a:srgbClr val="000066"/>
              </a:solidFill>
            </a:endParaRPr>
          </a:p>
        </p:txBody>
      </p:sp>
      <p:sp>
        <p:nvSpPr>
          <p:cNvPr id="4110" name="AutoShape 16"/>
          <p:cNvSpPr>
            <a:spLocks noChangeArrowheads="1"/>
          </p:cNvSpPr>
          <p:nvPr/>
        </p:nvSpPr>
        <p:spPr bwMode="auto">
          <a:xfrm>
            <a:off x="4500563" y="3284538"/>
            <a:ext cx="719137" cy="360362"/>
          </a:xfrm>
          <a:prstGeom prst="rightArrow">
            <a:avLst>
              <a:gd name="adj1" fmla="val 50000"/>
              <a:gd name="adj2" fmla="val 49890"/>
            </a:avLst>
          </a:prstGeom>
          <a:gradFill rotWithShape="1">
            <a:gsLst>
              <a:gs pos="0">
                <a:srgbClr val="6E5900"/>
              </a:gs>
              <a:gs pos="50000">
                <a:srgbClr val="EEC100"/>
              </a:gs>
              <a:gs pos="100000">
                <a:srgbClr val="6E59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26673" name="Text Box 17"/>
          <p:cNvSpPr txBox="1">
            <a:spLocks noChangeArrowheads="1"/>
          </p:cNvSpPr>
          <p:nvPr/>
        </p:nvSpPr>
        <p:spPr bwMode="auto">
          <a:xfrm>
            <a:off x="5437188" y="3990975"/>
            <a:ext cx="2951162" cy="284163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 7.7.1.2.2.01.R06 Plantilla analisis</a:t>
            </a:r>
            <a:endParaRPr lang="es-ES" sz="1200" b="1">
              <a:solidFill>
                <a:srgbClr val="000066"/>
              </a:solidFill>
            </a:endParaRPr>
          </a:p>
        </p:txBody>
      </p:sp>
      <p:sp>
        <p:nvSpPr>
          <p:cNvPr id="4112" name="AutoShape 18"/>
          <p:cNvSpPr>
            <a:spLocks noChangeArrowheads="1"/>
          </p:cNvSpPr>
          <p:nvPr/>
        </p:nvSpPr>
        <p:spPr bwMode="auto">
          <a:xfrm>
            <a:off x="4500563" y="3933825"/>
            <a:ext cx="719137" cy="360363"/>
          </a:xfrm>
          <a:prstGeom prst="rightArrow">
            <a:avLst>
              <a:gd name="adj1" fmla="val 50000"/>
              <a:gd name="adj2" fmla="val 49890"/>
            </a:avLst>
          </a:prstGeom>
          <a:gradFill rotWithShape="1">
            <a:gsLst>
              <a:gs pos="0">
                <a:srgbClr val="6E5900"/>
              </a:gs>
              <a:gs pos="50000">
                <a:srgbClr val="EEC100"/>
              </a:gs>
              <a:gs pos="100000">
                <a:srgbClr val="6E59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26675" name="Text Box 19"/>
          <p:cNvSpPr txBox="1">
            <a:spLocks noChangeArrowheads="1"/>
          </p:cNvSpPr>
          <p:nvPr/>
        </p:nvSpPr>
        <p:spPr bwMode="auto">
          <a:xfrm>
            <a:off x="5437188" y="4710113"/>
            <a:ext cx="2951162" cy="284162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 7.7.1.2.2.01.R06 Plantilla analisis</a:t>
            </a:r>
            <a:endParaRPr lang="es-ES" sz="1200" b="1">
              <a:solidFill>
                <a:srgbClr val="000066"/>
              </a:solidFill>
            </a:endParaRPr>
          </a:p>
        </p:txBody>
      </p:sp>
      <p:sp>
        <p:nvSpPr>
          <p:cNvPr id="4114" name="AutoShape 20"/>
          <p:cNvSpPr>
            <a:spLocks noChangeArrowheads="1"/>
          </p:cNvSpPr>
          <p:nvPr/>
        </p:nvSpPr>
        <p:spPr bwMode="auto">
          <a:xfrm>
            <a:off x="4500563" y="4652963"/>
            <a:ext cx="719137" cy="360362"/>
          </a:xfrm>
          <a:prstGeom prst="rightArrow">
            <a:avLst>
              <a:gd name="adj1" fmla="val 50000"/>
              <a:gd name="adj2" fmla="val 49890"/>
            </a:avLst>
          </a:prstGeom>
          <a:gradFill rotWithShape="1">
            <a:gsLst>
              <a:gs pos="0">
                <a:srgbClr val="6E5900"/>
              </a:gs>
              <a:gs pos="50000">
                <a:srgbClr val="EEC100"/>
              </a:gs>
              <a:gs pos="100000">
                <a:srgbClr val="6E59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26677" name="Text Box 21"/>
          <p:cNvSpPr txBox="1">
            <a:spLocks noChangeArrowheads="1"/>
          </p:cNvSpPr>
          <p:nvPr/>
        </p:nvSpPr>
        <p:spPr bwMode="auto">
          <a:xfrm>
            <a:off x="5437188" y="5373688"/>
            <a:ext cx="2951162" cy="1471612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 7.7.1.2.2.01.R06 Plantilla analisis</a:t>
            </a:r>
          </a:p>
          <a:p>
            <a:pPr>
              <a:buFontTx/>
              <a:buChar char="•"/>
              <a:defRPr/>
            </a:pPr>
            <a:r>
              <a:rPr lang="es-PE">
                <a:solidFill>
                  <a:srgbClr val="009900"/>
                </a:solidFill>
              </a:rPr>
              <a:t> </a:t>
            </a:r>
            <a:r>
              <a:rPr lang="es-PE" sz="1200" b="1">
                <a:solidFill>
                  <a:srgbClr val="009900"/>
                </a:solidFill>
              </a:rPr>
              <a:t>7.7.1.2.2.01.R16 Plantilla lista incidencias</a:t>
            </a:r>
          </a:p>
          <a:p>
            <a:pPr>
              <a:buFontTx/>
              <a:buChar char="•"/>
              <a:defRPr/>
            </a:pPr>
            <a:r>
              <a:rPr lang="es-ES" sz="1200" b="1">
                <a:solidFill>
                  <a:srgbClr val="FF0000"/>
                </a:solidFill>
              </a:rPr>
              <a:t>7.7.1.2.2.01.R17 Plantilla lista observaciones documentos</a:t>
            </a:r>
          </a:p>
          <a:p>
            <a:pPr>
              <a:buFontTx/>
              <a:buChar char="•"/>
              <a:defRPr/>
            </a:pPr>
            <a:r>
              <a:rPr lang="es-ES" sz="1200" b="1">
                <a:solidFill>
                  <a:srgbClr val="000066"/>
                </a:solidFill>
              </a:rPr>
              <a:t>7.7.1.2.2.01.R18 Plantilla acta aceptacion producto</a:t>
            </a:r>
          </a:p>
        </p:txBody>
      </p:sp>
      <p:sp>
        <p:nvSpPr>
          <p:cNvPr id="4116" name="AutoShape 22"/>
          <p:cNvSpPr>
            <a:spLocks noChangeArrowheads="1"/>
          </p:cNvSpPr>
          <p:nvPr/>
        </p:nvSpPr>
        <p:spPr bwMode="auto">
          <a:xfrm>
            <a:off x="4500563" y="5535613"/>
            <a:ext cx="719137" cy="360362"/>
          </a:xfrm>
          <a:prstGeom prst="rightArrow">
            <a:avLst>
              <a:gd name="adj1" fmla="val 50000"/>
              <a:gd name="adj2" fmla="val 49890"/>
            </a:avLst>
          </a:prstGeom>
          <a:gradFill rotWithShape="1">
            <a:gsLst>
              <a:gs pos="0">
                <a:srgbClr val="6E5900"/>
              </a:gs>
              <a:gs pos="50000">
                <a:srgbClr val="EEC100"/>
              </a:gs>
              <a:gs pos="100000">
                <a:srgbClr val="6E59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smtClean="0">
                <a:latin typeface="Arial" charset="0"/>
                <a:cs typeface="Arial" charset="0"/>
              </a:rPr>
              <a:t>Agenda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1042988" y="1484313"/>
            <a:ext cx="7848600" cy="367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09600" indent="-609600">
              <a:lnSpc>
                <a:spcPct val="140000"/>
              </a:lnSpc>
              <a:buClr>
                <a:srgbClr val="666633"/>
              </a:buClr>
              <a:buFontTx/>
              <a:buAutoNum type="romanUcPeriod"/>
            </a:pPr>
            <a:r>
              <a:rPr lang="es-PE" sz="2400" b="1">
                <a:solidFill>
                  <a:srgbClr val="666633"/>
                </a:solidFill>
              </a:rPr>
              <a:t>Introducción </a:t>
            </a:r>
          </a:p>
          <a:p>
            <a:pPr marL="609600" indent="-609600">
              <a:lnSpc>
                <a:spcPct val="140000"/>
              </a:lnSpc>
              <a:buClr>
                <a:srgbClr val="666633"/>
              </a:buClr>
              <a:buFontTx/>
              <a:buAutoNum type="romanUcPeriod"/>
            </a:pPr>
            <a:r>
              <a:rPr lang="es-PE" sz="2400" b="1">
                <a:solidFill>
                  <a:srgbClr val="666633"/>
                </a:solidFill>
              </a:rPr>
              <a:t>Mapa de Procesos del Proyecto de Mejora</a:t>
            </a:r>
          </a:p>
          <a:p>
            <a:pPr marL="609600" indent="-609600">
              <a:lnSpc>
                <a:spcPct val="140000"/>
              </a:lnSpc>
              <a:buClr>
                <a:srgbClr val="666633"/>
              </a:buClr>
              <a:buFontTx/>
              <a:buAutoNum type="romanUcPeriod"/>
            </a:pPr>
            <a:r>
              <a:rPr lang="es-PE" sz="2400" b="1">
                <a:solidFill>
                  <a:srgbClr val="666633"/>
                </a:solidFill>
              </a:rPr>
              <a:t>Términos y Definiciones </a:t>
            </a:r>
          </a:p>
          <a:p>
            <a:pPr marL="609600" indent="-609600">
              <a:lnSpc>
                <a:spcPct val="140000"/>
              </a:lnSpc>
              <a:buClr>
                <a:srgbClr val="666633"/>
              </a:buClr>
              <a:buFontTx/>
              <a:buAutoNum type="romanUcPeriod"/>
            </a:pPr>
            <a:r>
              <a:rPr lang="es-PE" sz="2400" b="1">
                <a:solidFill>
                  <a:srgbClr val="666633"/>
                </a:solidFill>
              </a:rPr>
              <a:t>Proceso de ingeniería para proyectos especiales</a:t>
            </a:r>
          </a:p>
          <a:p>
            <a:pPr marL="609600" indent="-609600">
              <a:lnSpc>
                <a:spcPct val="140000"/>
              </a:lnSpc>
              <a:buClr>
                <a:srgbClr val="666633"/>
              </a:buClr>
              <a:buFontTx/>
              <a:buAutoNum type="romanUcPeriod"/>
            </a:pPr>
            <a:r>
              <a:rPr lang="es-PE" sz="2400" b="1">
                <a:solidFill>
                  <a:srgbClr val="666633"/>
                </a:solidFill>
              </a:rPr>
              <a:t>Resumen</a:t>
            </a:r>
          </a:p>
          <a:p>
            <a:pPr marL="609600" indent="-609600">
              <a:lnSpc>
                <a:spcPct val="140000"/>
              </a:lnSpc>
              <a:buClr>
                <a:srgbClr val="666633"/>
              </a:buClr>
              <a:buFontTx/>
              <a:buAutoNum type="romanUcPeriod"/>
            </a:pPr>
            <a:endParaRPr lang="es-PE" sz="2400" b="1">
              <a:solidFill>
                <a:srgbClr val="666633"/>
              </a:solidFill>
            </a:endParaRPr>
          </a:p>
        </p:txBody>
      </p:sp>
      <p:sp>
        <p:nvSpPr>
          <p:cNvPr id="357381" name="AutoShape 5"/>
          <p:cNvSpPr>
            <a:spLocks noChangeArrowheads="1"/>
          </p:cNvSpPr>
          <p:nvPr/>
        </p:nvSpPr>
        <p:spPr bwMode="auto">
          <a:xfrm>
            <a:off x="323850" y="2133600"/>
            <a:ext cx="609600" cy="381000"/>
          </a:xfrm>
          <a:custGeom>
            <a:avLst/>
            <a:gdLst>
              <a:gd name="T0" fmla="*/ 12903199 w 21600"/>
              <a:gd name="T1" fmla="*/ 0 h 21600"/>
              <a:gd name="T2" fmla="*/ 0 w 21600"/>
              <a:gd name="T3" fmla="*/ 3360208 h 21600"/>
              <a:gd name="T4" fmla="*/ 12903199 w 21600"/>
              <a:gd name="T5" fmla="*/ 6720416 h 21600"/>
              <a:gd name="T6" fmla="*/ 17204267 w 21600"/>
              <a:gd name="T7" fmla="*/ 3360208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807E2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7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7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8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0" y="1819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323850" y="908050"/>
            <a:ext cx="7704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000" b="1">
                <a:solidFill>
                  <a:srgbClr val="666633"/>
                </a:solidFill>
              </a:rPr>
              <a:t>B. Desarrollo del Sub Proceso – Flujograma de Proceso</a:t>
            </a:r>
          </a:p>
        </p:txBody>
      </p:sp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s-PE" b="0" smtClean="0">
                <a:solidFill>
                  <a:srgbClr val="FFFF00"/>
                </a:solidFill>
              </a:rPr>
              <a:t>Sub Proceso de Elaboración. Iteración de análisis </a:t>
            </a:r>
            <a:endParaRPr lang="es-ES" b="0" smtClean="0">
              <a:solidFill>
                <a:srgbClr val="FFFF00"/>
              </a:solidFill>
            </a:endParaRPr>
          </a:p>
        </p:txBody>
      </p:sp>
      <p:sp>
        <p:nvSpPr>
          <p:cNvPr id="5126" name="Rectangle 5"/>
          <p:cNvSpPr>
            <a:spLocks noChangeArrowheads="1"/>
          </p:cNvSpPr>
          <p:nvPr/>
        </p:nvSpPr>
        <p:spPr bwMode="auto">
          <a:xfrm>
            <a:off x="0" y="1343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5127" name="Rectangle 6"/>
          <p:cNvSpPr>
            <a:spLocks noChangeArrowheads="1"/>
          </p:cNvSpPr>
          <p:nvPr/>
        </p:nvSpPr>
        <p:spPr bwMode="auto">
          <a:xfrm>
            <a:off x="0" y="766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5128" name="Rectangle 7"/>
          <p:cNvSpPr>
            <a:spLocks noChangeArrowheads="1"/>
          </p:cNvSpPr>
          <p:nvPr/>
        </p:nvSpPr>
        <p:spPr bwMode="auto">
          <a:xfrm>
            <a:off x="0" y="11096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5129" name="Rectangle 8"/>
          <p:cNvSpPr>
            <a:spLocks noChangeArrowheads="1"/>
          </p:cNvSpPr>
          <p:nvPr/>
        </p:nvSpPr>
        <p:spPr bwMode="auto">
          <a:xfrm>
            <a:off x="0" y="1190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539750" y="1700213"/>
          <a:ext cx="7561263" cy="489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r:id="rId3" imgW="5397703" imgH="4479950" progId="">
                  <p:embed/>
                </p:oleObj>
              </mc:Choice>
              <mc:Fallback>
                <p:oleObj r:id="rId3" imgW="5397703" imgH="447995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3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700213"/>
                        <a:ext cx="7561263" cy="4897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539750" y="1243013"/>
            <a:ext cx="482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2000" b="1">
                <a:solidFill>
                  <a:srgbClr val="666633"/>
                </a:solidFill>
              </a:rPr>
              <a:t>Sub Proceso de Elaboración - Análisis</a:t>
            </a:r>
          </a:p>
        </p:txBody>
      </p:sp>
      <p:sp>
        <p:nvSpPr>
          <p:cNvPr id="325643" name="Text Box 11"/>
          <p:cNvSpPr txBox="1">
            <a:spLocks noChangeArrowheads="1"/>
          </p:cNvSpPr>
          <p:nvPr/>
        </p:nvSpPr>
        <p:spPr bwMode="auto">
          <a:xfrm>
            <a:off x="6011863" y="1196975"/>
            <a:ext cx="2951162" cy="466725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7.7.1.2.2.01.R07 Plantilla implementacion</a:t>
            </a:r>
            <a:endParaRPr lang="es-ES" sz="1200" b="1">
              <a:solidFill>
                <a:srgbClr val="000066"/>
              </a:solidFill>
            </a:endParaRPr>
          </a:p>
        </p:txBody>
      </p:sp>
      <p:sp>
        <p:nvSpPr>
          <p:cNvPr id="5132" name="AutoShape 12"/>
          <p:cNvSpPr>
            <a:spLocks noChangeArrowheads="1"/>
          </p:cNvSpPr>
          <p:nvPr/>
        </p:nvSpPr>
        <p:spPr bwMode="auto">
          <a:xfrm rot="8173124" flipH="1">
            <a:off x="8027988" y="1773238"/>
            <a:ext cx="719137" cy="360362"/>
          </a:xfrm>
          <a:prstGeom prst="rightArrow">
            <a:avLst>
              <a:gd name="adj1" fmla="val 50000"/>
              <a:gd name="adj2" fmla="val 49890"/>
            </a:avLst>
          </a:prstGeom>
          <a:gradFill rotWithShape="1">
            <a:gsLst>
              <a:gs pos="0">
                <a:srgbClr val="6E5900"/>
              </a:gs>
              <a:gs pos="50000">
                <a:srgbClr val="EEC100"/>
              </a:gs>
              <a:gs pos="100000">
                <a:srgbClr val="6E59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25645" name="Text Box 13"/>
          <p:cNvSpPr txBox="1">
            <a:spLocks noChangeArrowheads="1"/>
          </p:cNvSpPr>
          <p:nvPr/>
        </p:nvSpPr>
        <p:spPr bwMode="auto">
          <a:xfrm>
            <a:off x="6011863" y="3573463"/>
            <a:ext cx="2951162" cy="15621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7.7.1.2.2.01.R07 Plantilla implementacion</a:t>
            </a:r>
            <a:endParaRPr lang="es-ES" sz="1200" b="1">
              <a:solidFill>
                <a:srgbClr val="000066"/>
              </a:solidFill>
            </a:endParaRPr>
          </a:p>
          <a:p>
            <a:pPr>
              <a:buFontTx/>
              <a:buChar char="•"/>
              <a:defRPr/>
            </a:pPr>
            <a:r>
              <a:rPr lang="es-PE" sz="1200" b="1">
                <a:solidFill>
                  <a:srgbClr val="009900"/>
                </a:solidFill>
              </a:rPr>
              <a:t> 7.7.1.2.2.01.R16 Plantilla lista incidencias</a:t>
            </a:r>
          </a:p>
          <a:p>
            <a:pPr>
              <a:buFontTx/>
              <a:buChar char="•"/>
              <a:defRPr/>
            </a:pPr>
            <a:r>
              <a:rPr lang="es-ES" sz="1200" b="1">
                <a:solidFill>
                  <a:srgbClr val="FF0000"/>
                </a:solidFill>
              </a:rPr>
              <a:t>7.7.1.2.2.01.R17 Plantilla lista observaciones documentos</a:t>
            </a:r>
          </a:p>
          <a:p>
            <a:pPr>
              <a:buFontTx/>
              <a:buChar char="•"/>
              <a:defRPr/>
            </a:pPr>
            <a:r>
              <a:rPr lang="es-ES" sz="1200" b="1">
                <a:solidFill>
                  <a:srgbClr val="000066"/>
                </a:solidFill>
              </a:rPr>
              <a:t>7.7.1.2.2.01.R18 Plantilla acta aceptacion producto</a:t>
            </a:r>
          </a:p>
        </p:txBody>
      </p:sp>
      <p:sp>
        <p:nvSpPr>
          <p:cNvPr id="5134" name="AutoShape 14"/>
          <p:cNvSpPr>
            <a:spLocks noChangeArrowheads="1"/>
          </p:cNvSpPr>
          <p:nvPr/>
        </p:nvSpPr>
        <p:spPr bwMode="auto">
          <a:xfrm rot="13508803" flipH="1">
            <a:off x="7993063" y="3032125"/>
            <a:ext cx="719137" cy="360363"/>
          </a:xfrm>
          <a:prstGeom prst="rightArrow">
            <a:avLst>
              <a:gd name="adj1" fmla="val 50000"/>
              <a:gd name="adj2" fmla="val 49890"/>
            </a:avLst>
          </a:prstGeom>
          <a:gradFill rotWithShape="1">
            <a:gsLst>
              <a:gs pos="0">
                <a:srgbClr val="6E5900"/>
              </a:gs>
              <a:gs pos="50000">
                <a:srgbClr val="EEC100"/>
              </a:gs>
              <a:gs pos="100000">
                <a:srgbClr val="6E59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25649" name="Text Box 17"/>
          <p:cNvSpPr txBox="1">
            <a:spLocks noChangeArrowheads="1"/>
          </p:cNvSpPr>
          <p:nvPr/>
        </p:nvSpPr>
        <p:spPr bwMode="auto">
          <a:xfrm>
            <a:off x="755650" y="2492375"/>
            <a:ext cx="2951163" cy="466725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7.7.1.2.2.01.R07 Plantilla implementacion</a:t>
            </a:r>
            <a:endParaRPr lang="es-ES" sz="1200" b="1">
              <a:solidFill>
                <a:srgbClr val="000066"/>
              </a:solidFill>
            </a:endParaRPr>
          </a:p>
        </p:txBody>
      </p:sp>
      <p:sp>
        <p:nvSpPr>
          <p:cNvPr id="5136" name="AutoShape 18"/>
          <p:cNvSpPr>
            <a:spLocks noChangeArrowheads="1"/>
          </p:cNvSpPr>
          <p:nvPr/>
        </p:nvSpPr>
        <p:spPr bwMode="auto">
          <a:xfrm rot="9454229">
            <a:off x="1835150" y="2060575"/>
            <a:ext cx="719138" cy="360363"/>
          </a:xfrm>
          <a:prstGeom prst="rightArrow">
            <a:avLst>
              <a:gd name="adj1" fmla="val 50000"/>
              <a:gd name="adj2" fmla="val 49890"/>
            </a:avLst>
          </a:prstGeom>
          <a:gradFill rotWithShape="1">
            <a:gsLst>
              <a:gs pos="0">
                <a:srgbClr val="6E5900"/>
              </a:gs>
              <a:gs pos="50000">
                <a:srgbClr val="EEC100"/>
              </a:gs>
              <a:gs pos="100000">
                <a:srgbClr val="6E59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25651" name="Text Box 19"/>
          <p:cNvSpPr txBox="1">
            <a:spLocks noChangeArrowheads="1"/>
          </p:cNvSpPr>
          <p:nvPr/>
        </p:nvSpPr>
        <p:spPr bwMode="auto">
          <a:xfrm>
            <a:off x="2843213" y="3357563"/>
            <a:ext cx="2951162" cy="466725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7.7.1.2.2.01.R07 Plantilla implementacion</a:t>
            </a:r>
            <a:endParaRPr lang="es-ES" sz="1200" b="1">
              <a:solidFill>
                <a:srgbClr val="000066"/>
              </a:solidFill>
            </a:endParaRPr>
          </a:p>
        </p:txBody>
      </p:sp>
      <p:sp>
        <p:nvSpPr>
          <p:cNvPr id="5138" name="AutoShape 20"/>
          <p:cNvSpPr>
            <a:spLocks noChangeArrowheads="1"/>
          </p:cNvSpPr>
          <p:nvPr/>
        </p:nvSpPr>
        <p:spPr bwMode="auto">
          <a:xfrm rot="16199634" flipH="1">
            <a:off x="4895850" y="2673351"/>
            <a:ext cx="719137" cy="360362"/>
          </a:xfrm>
          <a:prstGeom prst="rightArrow">
            <a:avLst>
              <a:gd name="adj1" fmla="val 50000"/>
              <a:gd name="adj2" fmla="val 49890"/>
            </a:avLst>
          </a:prstGeom>
          <a:gradFill rotWithShape="1">
            <a:gsLst>
              <a:gs pos="0">
                <a:srgbClr val="6E5900"/>
              </a:gs>
              <a:gs pos="50000">
                <a:srgbClr val="EEC100"/>
              </a:gs>
              <a:gs pos="100000">
                <a:srgbClr val="6E59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0" y="1819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323850" y="908050"/>
            <a:ext cx="7704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000" b="1">
                <a:solidFill>
                  <a:srgbClr val="666633"/>
                </a:solidFill>
              </a:rPr>
              <a:t>B. Desarrollo del Sub Proceso – Flujograma de Proceso</a:t>
            </a:r>
          </a:p>
        </p:txBody>
      </p:sp>
      <p:sp>
        <p:nvSpPr>
          <p:cNvPr id="6149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s-PE" b="0" smtClean="0">
                <a:solidFill>
                  <a:srgbClr val="FFFF00"/>
                </a:solidFill>
              </a:rPr>
              <a:t>Sub Proceso de Elaboración. Iteración de análisis </a:t>
            </a:r>
            <a:endParaRPr lang="es-ES" b="0" smtClean="0">
              <a:solidFill>
                <a:srgbClr val="FFFF00"/>
              </a:solidFill>
            </a:endParaRPr>
          </a:p>
        </p:txBody>
      </p:sp>
      <p:sp>
        <p:nvSpPr>
          <p:cNvPr id="6150" name="Rectangle 5"/>
          <p:cNvSpPr>
            <a:spLocks noChangeArrowheads="1"/>
          </p:cNvSpPr>
          <p:nvPr/>
        </p:nvSpPr>
        <p:spPr bwMode="auto">
          <a:xfrm>
            <a:off x="0" y="1343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6151" name="Rectangle 6"/>
          <p:cNvSpPr>
            <a:spLocks noChangeArrowheads="1"/>
          </p:cNvSpPr>
          <p:nvPr/>
        </p:nvSpPr>
        <p:spPr bwMode="auto">
          <a:xfrm>
            <a:off x="0" y="766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6152" name="Rectangle 7"/>
          <p:cNvSpPr>
            <a:spLocks noChangeArrowheads="1"/>
          </p:cNvSpPr>
          <p:nvPr/>
        </p:nvSpPr>
        <p:spPr bwMode="auto">
          <a:xfrm>
            <a:off x="0" y="11096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6153" name="Rectangle 8"/>
          <p:cNvSpPr>
            <a:spLocks noChangeArrowheads="1"/>
          </p:cNvSpPr>
          <p:nvPr/>
        </p:nvSpPr>
        <p:spPr bwMode="auto">
          <a:xfrm>
            <a:off x="0" y="1190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539750" y="1700213"/>
          <a:ext cx="7561263" cy="489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r:id="rId3" imgW="5397703" imgH="4479950" progId="">
                  <p:embed/>
                </p:oleObj>
              </mc:Choice>
              <mc:Fallback>
                <p:oleObj r:id="rId3" imgW="5397703" imgH="447995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4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700213"/>
                        <a:ext cx="7561263" cy="4897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539750" y="1243013"/>
            <a:ext cx="482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2000" b="1">
                <a:solidFill>
                  <a:srgbClr val="666633"/>
                </a:solidFill>
              </a:rPr>
              <a:t>Sub Proceso de Elaboración - Análisis</a:t>
            </a:r>
          </a:p>
        </p:txBody>
      </p:sp>
      <p:sp>
        <p:nvSpPr>
          <p:cNvPr id="327695" name="Text Box 15"/>
          <p:cNvSpPr txBox="1">
            <a:spLocks noChangeArrowheads="1"/>
          </p:cNvSpPr>
          <p:nvPr/>
        </p:nvSpPr>
        <p:spPr bwMode="auto">
          <a:xfrm>
            <a:off x="541338" y="3070225"/>
            <a:ext cx="2951162" cy="284163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Matiz de trazabilidad</a:t>
            </a:r>
            <a:endParaRPr lang="es-ES"/>
          </a:p>
        </p:txBody>
      </p:sp>
      <p:sp>
        <p:nvSpPr>
          <p:cNvPr id="6156" name="AutoShape 16"/>
          <p:cNvSpPr>
            <a:spLocks noChangeArrowheads="1"/>
          </p:cNvSpPr>
          <p:nvPr/>
        </p:nvSpPr>
        <p:spPr bwMode="auto">
          <a:xfrm flipH="1">
            <a:off x="3635375" y="3176588"/>
            <a:ext cx="719138" cy="360362"/>
          </a:xfrm>
          <a:prstGeom prst="rightArrow">
            <a:avLst>
              <a:gd name="adj1" fmla="val 50000"/>
              <a:gd name="adj2" fmla="val 49890"/>
            </a:avLst>
          </a:prstGeom>
          <a:gradFill rotWithShape="1">
            <a:gsLst>
              <a:gs pos="0">
                <a:srgbClr val="6E5900"/>
              </a:gs>
              <a:gs pos="50000">
                <a:srgbClr val="EEC100"/>
              </a:gs>
              <a:gs pos="100000">
                <a:srgbClr val="6E59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27697" name="Text Box 17"/>
          <p:cNvSpPr txBox="1">
            <a:spLocks noChangeArrowheads="1"/>
          </p:cNvSpPr>
          <p:nvPr/>
        </p:nvSpPr>
        <p:spPr bwMode="auto">
          <a:xfrm>
            <a:off x="541338" y="3790950"/>
            <a:ext cx="2951162" cy="466725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7.7.1.2.2.01.R05 Plantilla informe iteraciones</a:t>
            </a:r>
            <a:endParaRPr lang="es-ES" sz="1200" b="1">
              <a:solidFill>
                <a:srgbClr val="000066"/>
              </a:solidFill>
            </a:endParaRPr>
          </a:p>
        </p:txBody>
      </p:sp>
      <p:sp>
        <p:nvSpPr>
          <p:cNvPr id="6158" name="AutoShape 18"/>
          <p:cNvSpPr>
            <a:spLocks noChangeArrowheads="1"/>
          </p:cNvSpPr>
          <p:nvPr/>
        </p:nvSpPr>
        <p:spPr bwMode="auto">
          <a:xfrm flipH="1">
            <a:off x="3635375" y="3897313"/>
            <a:ext cx="719138" cy="360362"/>
          </a:xfrm>
          <a:prstGeom prst="rightArrow">
            <a:avLst>
              <a:gd name="adj1" fmla="val 50000"/>
              <a:gd name="adj2" fmla="val 49890"/>
            </a:avLst>
          </a:prstGeom>
          <a:gradFill rotWithShape="1">
            <a:gsLst>
              <a:gs pos="0">
                <a:srgbClr val="6E5900"/>
              </a:gs>
              <a:gs pos="50000">
                <a:srgbClr val="EEC100"/>
              </a:gs>
              <a:gs pos="100000">
                <a:srgbClr val="6E59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27699" name="Text Box 19"/>
          <p:cNvSpPr txBox="1">
            <a:spLocks noChangeArrowheads="1"/>
          </p:cNvSpPr>
          <p:nvPr/>
        </p:nvSpPr>
        <p:spPr bwMode="auto">
          <a:xfrm>
            <a:off x="541338" y="4510088"/>
            <a:ext cx="2951162" cy="5588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 7.7.1.2.2.01.R03 Plantilla plan iteraciones</a:t>
            </a:r>
            <a:r>
              <a:rPr lang="es-ES"/>
              <a:t> </a:t>
            </a:r>
          </a:p>
        </p:txBody>
      </p:sp>
      <p:sp>
        <p:nvSpPr>
          <p:cNvPr id="6160" name="AutoShape 20"/>
          <p:cNvSpPr>
            <a:spLocks noChangeArrowheads="1"/>
          </p:cNvSpPr>
          <p:nvPr/>
        </p:nvSpPr>
        <p:spPr bwMode="auto">
          <a:xfrm flipH="1">
            <a:off x="3635375" y="4616450"/>
            <a:ext cx="719138" cy="360363"/>
          </a:xfrm>
          <a:prstGeom prst="rightArrow">
            <a:avLst>
              <a:gd name="adj1" fmla="val 50000"/>
              <a:gd name="adj2" fmla="val 49890"/>
            </a:avLst>
          </a:prstGeom>
          <a:gradFill rotWithShape="1">
            <a:gsLst>
              <a:gs pos="0">
                <a:srgbClr val="6E5900"/>
              </a:gs>
              <a:gs pos="50000">
                <a:srgbClr val="EEC100"/>
              </a:gs>
              <a:gs pos="100000">
                <a:srgbClr val="6E59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27701" name="Text Box 21"/>
          <p:cNvSpPr txBox="1">
            <a:spLocks noChangeArrowheads="1"/>
          </p:cNvSpPr>
          <p:nvPr/>
        </p:nvSpPr>
        <p:spPr bwMode="auto">
          <a:xfrm>
            <a:off x="541338" y="5521325"/>
            <a:ext cx="2951162" cy="284163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 Cronograma detallado</a:t>
            </a:r>
            <a:endParaRPr lang="es-ES"/>
          </a:p>
        </p:txBody>
      </p:sp>
      <p:sp>
        <p:nvSpPr>
          <p:cNvPr id="6162" name="AutoShape 22"/>
          <p:cNvSpPr>
            <a:spLocks noChangeArrowheads="1"/>
          </p:cNvSpPr>
          <p:nvPr/>
        </p:nvSpPr>
        <p:spPr bwMode="auto">
          <a:xfrm flipH="1">
            <a:off x="3635375" y="5426075"/>
            <a:ext cx="719138" cy="360363"/>
          </a:xfrm>
          <a:prstGeom prst="rightArrow">
            <a:avLst>
              <a:gd name="adj1" fmla="val 50000"/>
              <a:gd name="adj2" fmla="val 49890"/>
            </a:avLst>
          </a:prstGeom>
          <a:gradFill rotWithShape="1">
            <a:gsLst>
              <a:gs pos="0">
                <a:srgbClr val="6E5900"/>
              </a:gs>
              <a:gs pos="50000">
                <a:srgbClr val="EEC100"/>
              </a:gs>
              <a:gs pos="100000">
                <a:srgbClr val="6E59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b="0" smtClean="0">
                <a:solidFill>
                  <a:srgbClr val="FFFF00"/>
                </a:solidFill>
              </a:rPr>
              <a:t>Sub Proceso de Elaboración. Iteración de análisis</a:t>
            </a:r>
            <a:endParaRPr lang="es-ES" b="0" smtClean="0">
              <a:solidFill>
                <a:srgbClr val="FFFF00"/>
              </a:solidFill>
            </a:endParaRP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250825" y="1052513"/>
            <a:ext cx="7704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000" b="1">
                <a:solidFill>
                  <a:srgbClr val="666633"/>
                </a:solidFill>
              </a:rPr>
              <a:t>C. Desarrollo de los Artefactos</a:t>
            </a:r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827088" y="1916113"/>
            <a:ext cx="6881812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177800" indent="-177800"/>
            <a:endParaRPr lang="es-ES" sz="2000">
              <a:solidFill>
                <a:srgbClr val="666633"/>
              </a:solidFill>
            </a:endParaRPr>
          </a:p>
          <a:p>
            <a:pPr marL="177800" indent="-177800">
              <a:buFont typeface="Wingdings" pitchFamily="2" charset="2"/>
              <a:buChar char="§"/>
            </a:pPr>
            <a:r>
              <a:rPr lang="es-ES" sz="2000"/>
              <a:t>7.7.1.2.2.01.R02 Plantilla glosario términos</a:t>
            </a:r>
          </a:p>
          <a:p>
            <a:pPr marL="177800" indent="-177800">
              <a:buFont typeface="Wingdings" pitchFamily="2" charset="2"/>
              <a:buChar char="§"/>
            </a:pPr>
            <a:r>
              <a:rPr lang="es-ES" sz="2000"/>
              <a:t>7.7.1.2.2.01.R03 Plantilla plan iteraciones</a:t>
            </a:r>
          </a:p>
          <a:p>
            <a:pPr marL="177800" indent="-177800">
              <a:buFont typeface="Wingdings" pitchFamily="2" charset="2"/>
              <a:buChar char="§"/>
            </a:pPr>
            <a:r>
              <a:rPr lang="es-ES" sz="2000"/>
              <a:t>7.7.1.2.2.01.R05 Plantilla informe iteraciones</a:t>
            </a:r>
          </a:p>
          <a:p>
            <a:pPr marL="177800" indent="-177800">
              <a:buFont typeface="Wingdings" pitchFamily="2" charset="2"/>
              <a:buChar char="§"/>
            </a:pPr>
            <a:r>
              <a:rPr lang="es-ES" sz="2000"/>
              <a:t>7.7.1.2.2.01.R06 Plantilla análisis</a:t>
            </a:r>
          </a:p>
          <a:p>
            <a:pPr marL="177800" indent="-177800">
              <a:buFont typeface="Wingdings" pitchFamily="2" charset="2"/>
              <a:buChar char="§"/>
            </a:pPr>
            <a:r>
              <a:rPr lang="es-ES" sz="2000"/>
              <a:t>7.7.1.2.2.01.R07 Plantilla implementación</a:t>
            </a:r>
          </a:p>
          <a:p>
            <a:pPr marL="177800" indent="-177800">
              <a:buFont typeface="Wingdings" pitchFamily="2" charset="2"/>
              <a:buChar char="§"/>
            </a:pPr>
            <a:r>
              <a:rPr lang="es-ES" sz="2000"/>
              <a:t>7.7.1.2.2.01.R16</a:t>
            </a:r>
            <a:r>
              <a:rPr lang="es-ES" sz="2000">
                <a:hlinkClick r:id="rId2" action="ppaction://hlinkfile"/>
              </a:rPr>
              <a:t> Plantilla lista incidencias</a:t>
            </a:r>
            <a:endParaRPr lang="es-ES" sz="2000"/>
          </a:p>
          <a:p>
            <a:pPr marL="177800" indent="-177800">
              <a:buFont typeface="Wingdings" pitchFamily="2" charset="2"/>
              <a:buChar char="§"/>
            </a:pPr>
            <a:r>
              <a:rPr lang="es-ES" sz="2000"/>
              <a:t>7.7.1.2.2.01.R17 Plantilla lista observaciones documentos</a:t>
            </a:r>
          </a:p>
          <a:p>
            <a:pPr marL="177800" indent="-177800">
              <a:buFont typeface="Wingdings" pitchFamily="2" charset="2"/>
              <a:buChar char="§"/>
            </a:pPr>
            <a:r>
              <a:rPr lang="es-PE" sz="2000"/>
              <a:t>Lista Maestra de Requerimientos</a:t>
            </a:r>
            <a:r>
              <a:rPr lang="es-ES" sz="2000"/>
              <a:t> </a:t>
            </a:r>
          </a:p>
          <a:p>
            <a:pPr marL="177800" indent="-177800">
              <a:buFont typeface="Wingdings" pitchFamily="2" charset="2"/>
              <a:buChar char="§"/>
            </a:pPr>
            <a:r>
              <a:rPr lang="es-PE" sz="2000"/>
              <a:t>Matriz de Trazabilidad</a:t>
            </a:r>
          </a:p>
          <a:p>
            <a:pPr marL="177800" indent="-177800">
              <a:buFont typeface="Wingdings" pitchFamily="2" charset="2"/>
              <a:buChar char="§"/>
            </a:pPr>
            <a:r>
              <a:rPr lang="es-PE" sz="2000"/>
              <a:t>Acta de aceptación</a:t>
            </a:r>
            <a:r>
              <a:rPr lang="es-ES" sz="2000"/>
              <a:t> </a:t>
            </a:r>
          </a:p>
          <a:p>
            <a:pPr marL="177800" indent="-177800">
              <a:buFont typeface="Wingdings" pitchFamily="2" charset="2"/>
              <a:buChar char="§"/>
            </a:pPr>
            <a:r>
              <a:rPr lang="es-PE" sz="2000"/>
              <a:t>Cronograma  de  la siguiente iteración </a:t>
            </a:r>
          </a:p>
          <a:p>
            <a:pPr marL="177800" indent="-177800">
              <a:buFont typeface="Wingdings" pitchFamily="2" charset="2"/>
              <a:buChar char="§"/>
            </a:pPr>
            <a:endParaRPr lang="es-ES" sz="2000">
              <a:solidFill>
                <a:srgbClr val="666633"/>
              </a:solidFill>
            </a:endParaRPr>
          </a:p>
          <a:p>
            <a:pPr marL="177800" indent="-177800">
              <a:buFont typeface="Wingdings" pitchFamily="2" charset="2"/>
              <a:buChar char="§"/>
            </a:pPr>
            <a:endParaRPr lang="es-ES" sz="2000">
              <a:solidFill>
                <a:srgbClr val="666633"/>
              </a:solidFill>
            </a:endParaRPr>
          </a:p>
          <a:p>
            <a:pPr marL="177800" indent="-177800">
              <a:buFont typeface="Wingdings" pitchFamily="2" charset="2"/>
              <a:buNone/>
            </a:pPr>
            <a:endParaRPr lang="es-ES" sz="2000">
              <a:solidFill>
                <a:srgbClr val="666633"/>
              </a:solidFill>
            </a:endParaRPr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611188" y="1412875"/>
            <a:ext cx="482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2000" b="1">
                <a:solidFill>
                  <a:srgbClr val="666633"/>
                </a:solidFill>
              </a:rPr>
              <a:t>Sub Proceso de Elaboración - Análisis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b="0" smtClean="0">
                <a:solidFill>
                  <a:srgbClr val="FFFF00"/>
                </a:solidFill>
              </a:rPr>
              <a:t>Sub Proceso de Elaboración. Iteración de análisis </a:t>
            </a:r>
            <a:endParaRPr lang="es-ES" b="0" smtClean="0">
              <a:solidFill>
                <a:srgbClr val="FFFF00"/>
              </a:solidFill>
            </a:endParaRP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250825" y="1052513"/>
            <a:ext cx="8569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000" b="1">
                <a:solidFill>
                  <a:srgbClr val="666633"/>
                </a:solidFill>
              </a:rPr>
              <a:t>D. Resumen Roles y Responsabilidades del Proceso</a:t>
            </a: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539750" y="177323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539750" y="263683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8313" y="1782763"/>
            <a:ext cx="8175625" cy="4525962"/>
          </a:xfrm>
          <a:noFill/>
        </p:spPr>
        <p:txBody>
          <a:bodyPr/>
          <a:lstStyle/>
          <a:p>
            <a:pPr marL="381000" indent="-381000" algn="just"/>
            <a:r>
              <a:rPr lang="es-ES" sz="2000" b="1" smtClean="0">
                <a:latin typeface="Arial" charset="0"/>
                <a:cs typeface="Arial" charset="0"/>
              </a:rPr>
              <a:t>Jefe de Sistemas</a:t>
            </a:r>
            <a:r>
              <a:rPr lang="es-ES" sz="2000" smtClean="0">
                <a:latin typeface="Arial" charset="0"/>
                <a:cs typeface="Arial" charset="0"/>
              </a:rPr>
              <a:t>:</a:t>
            </a:r>
          </a:p>
          <a:p>
            <a:pPr marL="762000" lvl="1" indent="-304800" algn="just"/>
            <a:r>
              <a:rPr lang="es-ES" sz="2000" smtClean="0">
                <a:solidFill>
                  <a:schemeClr val="tx1"/>
                </a:solidFill>
                <a:latin typeface="Arial" charset="0"/>
                <a:cs typeface="Arial" charset="0"/>
              </a:rPr>
              <a:t>Evalúa el informe de la iteración.</a:t>
            </a:r>
          </a:p>
          <a:p>
            <a:pPr marL="381000" indent="-381000" algn="just"/>
            <a:r>
              <a:rPr lang="es-ES" sz="2000" b="1" smtClean="0">
                <a:latin typeface="Arial" charset="0"/>
                <a:cs typeface="Arial" charset="0"/>
              </a:rPr>
              <a:t>Analista de Sistemas:</a:t>
            </a:r>
          </a:p>
          <a:p>
            <a:pPr marL="762000" lvl="1" indent="-304800" algn="just"/>
            <a:r>
              <a:rPr lang="es-PE" sz="2000" smtClean="0">
                <a:solidFill>
                  <a:schemeClr val="tx1"/>
                </a:solidFill>
                <a:latin typeface="Arial" charset="0"/>
                <a:cs typeface="Arial" charset="0"/>
              </a:rPr>
              <a:t>Actualización del glosario de términos y la lista maestra de requerimientos.</a:t>
            </a:r>
          </a:p>
          <a:p>
            <a:pPr marL="762000" lvl="1" indent="-304800" algn="just"/>
            <a:r>
              <a:rPr lang="es-PE" sz="2000" smtClean="0">
                <a:solidFill>
                  <a:schemeClr val="tx1"/>
                </a:solidFill>
                <a:latin typeface="Arial" charset="0"/>
                <a:cs typeface="Arial" charset="0"/>
              </a:rPr>
              <a:t>Elaborar, verificar y dar soporte a la validación del “Documento de análisis” y “Documento de implementación”.</a:t>
            </a:r>
            <a:r>
              <a:rPr lang="es-ES" sz="2000" smtClean="0">
                <a:solidFill>
                  <a:schemeClr val="tx1"/>
                </a:solidFill>
                <a:latin typeface="Arial" charset="0"/>
                <a:cs typeface="Arial" charset="0"/>
              </a:rPr>
              <a:t>  </a:t>
            </a:r>
          </a:p>
          <a:p>
            <a:pPr marL="762000" lvl="1" indent="-304800" algn="just"/>
            <a:r>
              <a:rPr lang="es-ES" sz="2000" smtClean="0">
                <a:solidFill>
                  <a:schemeClr val="tx1"/>
                </a:solidFill>
                <a:latin typeface="Arial" charset="0"/>
                <a:cs typeface="Arial" charset="0"/>
              </a:rPr>
              <a:t>Evaluar la iteración actual y planificar la siguiente iteración.</a:t>
            </a:r>
          </a:p>
          <a:p>
            <a:pPr marL="381000" indent="-381000" algn="just"/>
            <a:r>
              <a:rPr lang="es-PE" sz="2000" b="1" smtClean="0">
                <a:latin typeface="Arial" charset="0"/>
                <a:cs typeface="Arial" charset="0"/>
              </a:rPr>
              <a:t>Analista programador:</a:t>
            </a:r>
          </a:p>
          <a:p>
            <a:pPr marL="762000" lvl="1" indent="-304800" algn="just"/>
            <a:r>
              <a:rPr lang="es-PE" sz="2000" smtClean="0">
                <a:solidFill>
                  <a:schemeClr val="tx1"/>
                </a:solidFill>
                <a:latin typeface="Arial" charset="0"/>
                <a:cs typeface="Arial" charset="0"/>
              </a:rPr>
              <a:t>Apoya en la elaboración entregables definidos. </a:t>
            </a:r>
          </a:p>
          <a:p>
            <a:pPr marL="381000" indent="-381000" algn="just"/>
            <a:r>
              <a:rPr lang="es-PE" sz="2000" b="1" smtClean="0">
                <a:latin typeface="Arial" charset="0"/>
                <a:cs typeface="Arial" charset="0"/>
              </a:rPr>
              <a:t>Analista de Calidad:</a:t>
            </a:r>
          </a:p>
          <a:p>
            <a:pPr marL="762000" lvl="1" indent="-304800" algn="just"/>
            <a:r>
              <a:rPr lang="es-PE" sz="2000" smtClean="0">
                <a:solidFill>
                  <a:schemeClr val="tx1"/>
                </a:solidFill>
                <a:latin typeface="Arial" charset="0"/>
                <a:cs typeface="Arial" charset="0"/>
              </a:rPr>
              <a:t>Verificación del “Documento de análisis” y “Documento de implementación”</a:t>
            </a:r>
            <a:r>
              <a:rPr lang="es-ES" sz="2000" smtClean="0">
                <a:solidFill>
                  <a:schemeClr val="tx1"/>
                </a:solidFill>
                <a:latin typeface="Arial" charset="0"/>
                <a:cs typeface="Arial" charset="0"/>
              </a:rPr>
              <a:t>.</a:t>
            </a:r>
            <a:endParaRPr lang="es-PE" sz="200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611188" y="1376363"/>
            <a:ext cx="482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2000" b="1">
                <a:solidFill>
                  <a:srgbClr val="666633"/>
                </a:solidFill>
              </a:rPr>
              <a:t>Sub Proceso de Elaboración - Análisis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b="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El </a:t>
            </a:r>
            <a:r>
              <a:rPr lang="es-PE" b="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Sub Proceso de Elaboración. Iteración de diseño</a:t>
            </a:r>
            <a:endParaRPr lang="es-ES" b="0" dirty="0" smtClean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285750" y="1071563"/>
            <a:ext cx="3889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000" b="1">
                <a:solidFill>
                  <a:srgbClr val="666633"/>
                </a:solidFill>
              </a:rPr>
              <a:t>A. Objetivos del Sub Proceso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663575" y="20812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785813" y="1785938"/>
            <a:ext cx="75311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s-PE" sz="2000"/>
              <a:t>El objetivo de esta fase es generar el documentos de diseño. </a:t>
            </a:r>
            <a:endParaRPr lang="es-E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323850" y="908050"/>
            <a:ext cx="7704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000" b="1">
                <a:solidFill>
                  <a:srgbClr val="666633"/>
                </a:solidFill>
              </a:rPr>
              <a:t>B. Desarrollo del Sub Proceso – Flujo Básico</a:t>
            </a:r>
          </a:p>
        </p:txBody>
      </p:sp>
      <p:sp>
        <p:nvSpPr>
          <p:cNvPr id="252931" name="Rectangle 3"/>
          <p:cNvSpPr>
            <a:spLocks noChangeArrowheads="1"/>
          </p:cNvSpPr>
          <p:nvPr/>
        </p:nvSpPr>
        <p:spPr bwMode="auto">
          <a:xfrm>
            <a:off x="323850" y="188913"/>
            <a:ext cx="7920038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s-PE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  <a:ea typeface="+mj-ea"/>
                <a:cs typeface="+mj-cs"/>
              </a:rPr>
              <a:t>Sub Proceso de Elaboración. Iteración de diseño</a:t>
            </a:r>
            <a:endParaRPr lang="es-ES" sz="2400" dirty="0">
              <a:solidFill>
                <a:schemeClr val="accent4">
                  <a:lumMod val="20000"/>
                  <a:lumOff val="8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0660" name="Rectangle 46"/>
          <p:cNvSpPr>
            <a:spLocks noChangeArrowheads="1"/>
          </p:cNvSpPr>
          <p:nvPr/>
        </p:nvSpPr>
        <p:spPr bwMode="auto">
          <a:xfrm>
            <a:off x="755650" y="2636838"/>
            <a:ext cx="1368425" cy="623887"/>
          </a:xfrm>
          <a:prstGeom prst="rect">
            <a:avLst/>
          </a:prstGeom>
          <a:solidFill>
            <a:srgbClr val="0000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0066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PE" sz="1400">
                <a:solidFill>
                  <a:schemeClr val="bg1"/>
                </a:solidFill>
              </a:rPr>
              <a:t>Iteración #1</a:t>
            </a:r>
          </a:p>
          <a:p>
            <a:pPr algn="ctr"/>
            <a:r>
              <a:rPr lang="es-PE" sz="1400" b="1">
                <a:solidFill>
                  <a:schemeClr val="bg1"/>
                </a:solidFill>
              </a:rPr>
              <a:t>Incepción</a:t>
            </a:r>
            <a:endParaRPr lang="es-ES" sz="1400" b="1">
              <a:solidFill>
                <a:schemeClr val="bg1"/>
              </a:solidFill>
            </a:endParaRPr>
          </a:p>
        </p:txBody>
      </p:sp>
      <p:sp>
        <p:nvSpPr>
          <p:cNvPr id="70661" name="Rectangle 47"/>
          <p:cNvSpPr>
            <a:spLocks noChangeArrowheads="1"/>
          </p:cNvSpPr>
          <p:nvPr/>
        </p:nvSpPr>
        <p:spPr bwMode="auto">
          <a:xfrm>
            <a:off x="2266950" y="2636838"/>
            <a:ext cx="1368425" cy="623887"/>
          </a:xfrm>
          <a:prstGeom prst="rect">
            <a:avLst/>
          </a:prstGeom>
          <a:solidFill>
            <a:srgbClr val="0000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0066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PE" sz="1400">
                <a:solidFill>
                  <a:schemeClr val="bg1"/>
                </a:solidFill>
              </a:rPr>
              <a:t>Iteración #2</a:t>
            </a:r>
          </a:p>
          <a:p>
            <a:pPr algn="ctr"/>
            <a:r>
              <a:rPr lang="es-PE" sz="1400" b="1">
                <a:solidFill>
                  <a:schemeClr val="bg1"/>
                </a:solidFill>
              </a:rPr>
              <a:t>Elaboración –</a:t>
            </a:r>
          </a:p>
          <a:p>
            <a:pPr algn="ctr"/>
            <a:r>
              <a:rPr lang="es-PE" sz="1400" b="1">
                <a:solidFill>
                  <a:schemeClr val="bg1"/>
                </a:solidFill>
              </a:rPr>
              <a:t>Análisis</a:t>
            </a:r>
            <a:endParaRPr lang="es-ES" sz="1400" b="1">
              <a:solidFill>
                <a:schemeClr val="bg1"/>
              </a:solidFill>
            </a:endParaRPr>
          </a:p>
        </p:txBody>
      </p:sp>
      <p:sp>
        <p:nvSpPr>
          <p:cNvPr id="252976" name="Rectangle 48"/>
          <p:cNvSpPr>
            <a:spLocks noChangeArrowheads="1"/>
          </p:cNvSpPr>
          <p:nvPr/>
        </p:nvSpPr>
        <p:spPr bwMode="auto">
          <a:xfrm>
            <a:off x="3779838" y="2636838"/>
            <a:ext cx="1368425" cy="623887"/>
          </a:xfrm>
          <a:prstGeom prst="rect">
            <a:avLst/>
          </a:prstGeom>
          <a:solidFill>
            <a:srgbClr val="0000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0066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PE" sz="1400">
                <a:solidFill>
                  <a:schemeClr val="bg1"/>
                </a:solidFill>
              </a:rPr>
              <a:t>Iteración #3</a:t>
            </a:r>
          </a:p>
          <a:p>
            <a:pPr algn="ctr"/>
            <a:r>
              <a:rPr lang="es-PE" sz="1400" b="1">
                <a:solidFill>
                  <a:schemeClr val="bg1"/>
                </a:solidFill>
              </a:rPr>
              <a:t>Elaboración –</a:t>
            </a:r>
          </a:p>
          <a:p>
            <a:pPr algn="ctr"/>
            <a:r>
              <a:rPr lang="es-PE" sz="1400" b="1">
                <a:solidFill>
                  <a:schemeClr val="bg1"/>
                </a:solidFill>
              </a:rPr>
              <a:t>Diseño</a:t>
            </a:r>
            <a:endParaRPr lang="es-ES" sz="1400" b="1">
              <a:solidFill>
                <a:schemeClr val="bg1"/>
              </a:solidFill>
            </a:endParaRPr>
          </a:p>
        </p:txBody>
      </p:sp>
      <p:sp>
        <p:nvSpPr>
          <p:cNvPr id="70663" name="Rectangle 49"/>
          <p:cNvSpPr>
            <a:spLocks noChangeArrowheads="1"/>
          </p:cNvSpPr>
          <p:nvPr/>
        </p:nvSpPr>
        <p:spPr bwMode="auto">
          <a:xfrm>
            <a:off x="5291138" y="2636838"/>
            <a:ext cx="1368425" cy="623887"/>
          </a:xfrm>
          <a:prstGeom prst="rect">
            <a:avLst/>
          </a:prstGeom>
          <a:solidFill>
            <a:srgbClr val="0000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0066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PE" sz="1400">
                <a:solidFill>
                  <a:schemeClr val="bg1"/>
                </a:solidFill>
              </a:rPr>
              <a:t>Iteración #4</a:t>
            </a:r>
          </a:p>
          <a:p>
            <a:pPr algn="ctr"/>
            <a:r>
              <a:rPr lang="es-PE" sz="1400" b="1">
                <a:solidFill>
                  <a:schemeClr val="bg1"/>
                </a:solidFill>
              </a:rPr>
              <a:t>Contrucción</a:t>
            </a:r>
            <a:endParaRPr lang="es-ES" sz="1400" b="1">
              <a:solidFill>
                <a:schemeClr val="bg1"/>
              </a:solidFill>
            </a:endParaRPr>
          </a:p>
        </p:txBody>
      </p:sp>
      <p:sp>
        <p:nvSpPr>
          <p:cNvPr id="70664" name="Rectangle 50"/>
          <p:cNvSpPr>
            <a:spLocks noChangeArrowheads="1"/>
          </p:cNvSpPr>
          <p:nvPr/>
        </p:nvSpPr>
        <p:spPr bwMode="auto">
          <a:xfrm>
            <a:off x="6804025" y="2636838"/>
            <a:ext cx="1368425" cy="623887"/>
          </a:xfrm>
          <a:prstGeom prst="rect">
            <a:avLst/>
          </a:prstGeom>
          <a:solidFill>
            <a:srgbClr val="0000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0066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PE" sz="1400">
                <a:solidFill>
                  <a:schemeClr val="bg1"/>
                </a:solidFill>
              </a:rPr>
              <a:t>Iteración #5</a:t>
            </a:r>
          </a:p>
          <a:p>
            <a:pPr algn="ctr"/>
            <a:r>
              <a:rPr lang="es-PE" sz="1400" b="1">
                <a:solidFill>
                  <a:schemeClr val="bg1"/>
                </a:solidFill>
              </a:rPr>
              <a:t>Transición</a:t>
            </a:r>
            <a:endParaRPr lang="es-ES" sz="1400" b="1">
              <a:solidFill>
                <a:schemeClr val="bg1"/>
              </a:solidFill>
            </a:endParaRPr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3922713" y="3571875"/>
            <a:ext cx="1008062" cy="288925"/>
            <a:chOff x="1020" y="2115"/>
            <a:chExt cx="3085" cy="453"/>
          </a:xfrm>
        </p:grpSpPr>
        <p:sp>
          <p:nvSpPr>
            <p:cNvPr id="70689" name="AutoShape 52"/>
            <p:cNvSpPr>
              <a:spLocks noChangeArrowheads="1"/>
            </p:cNvSpPr>
            <p:nvPr/>
          </p:nvSpPr>
          <p:spPr bwMode="auto">
            <a:xfrm>
              <a:off x="1020" y="2115"/>
              <a:ext cx="726" cy="453"/>
            </a:xfrm>
            <a:prstGeom prst="homePlate">
              <a:avLst>
                <a:gd name="adj" fmla="val 40066"/>
              </a:avLst>
            </a:prstGeom>
            <a:solidFill>
              <a:srgbClr val="3333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3333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s-PE" sz="1400" b="1">
                  <a:solidFill>
                    <a:schemeClr val="bg1"/>
                  </a:solidFill>
                </a:rPr>
                <a:t>R</a:t>
              </a:r>
              <a:endParaRPr lang="es-ES" sz="1400" b="1">
                <a:solidFill>
                  <a:schemeClr val="bg1"/>
                </a:solidFill>
              </a:endParaRPr>
            </a:p>
          </p:txBody>
        </p:sp>
        <p:sp>
          <p:nvSpPr>
            <p:cNvPr id="70690" name="AutoShape 53"/>
            <p:cNvSpPr>
              <a:spLocks noChangeArrowheads="1"/>
            </p:cNvSpPr>
            <p:nvPr/>
          </p:nvSpPr>
          <p:spPr bwMode="auto">
            <a:xfrm>
              <a:off x="1610" y="2115"/>
              <a:ext cx="725" cy="453"/>
            </a:xfrm>
            <a:prstGeom prst="chevron">
              <a:avLst>
                <a:gd name="adj" fmla="val 40011"/>
              </a:avLst>
            </a:prstGeom>
            <a:solidFill>
              <a:srgbClr val="3366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3366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s-PE" sz="1400" b="1">
                  <a:solidFill>
                    <a:schemeClr val="bg1"/>
                  </a:solidFill>
                </a:rPr>
                <a:t>AD</a:t>
              </a:r>
              <a:endParaRPr lang="es-ES" sz="1400" b="1">
                <a:solidFill>
                  <a:schemeClr val="bg1"/>
                </a:solidFill>
              </a:endParaRPr>
            </a:p>
          </p:txBody>
        </p:sp>
        <p:sp>
          <p:nvSpPr>
            <p:cNvPr id="70691" name="AutoShape 54"/>
            <p:cNvSpPr>
              <a:spLocks noChangeArrowheads="1"/>
            </p:cNvSpPr>
            <p:nvPr/>
          </p:nvSpPr>
          <p:spPr bwMode="auto">
            <a:xfrm>
              <a:off x="2200" y="2115"/>
              <a:ext cx="725" cy="453"/>
            </a:xfrm>
            <a:prstGeom prst="chevron">
              <a:avLst>
                <a:gd name="adj" fmla="val 40011"/>
              </a:avLst>
            </a:prstGeom>
            <a:solidFill>
              <a:srgbClr val="6699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99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s-PE" sz="1400" b="1">
                  <a:solidFill>
                    <a:schemeClr val="bg1"/>
                  </a:solidFill>
                </a:rPr>
                <a:t>I</a:t>
              </a:r>
              <a:endParaRPr lang="es-ES" sz="1400" b="1">
                <a:solidFill>
                  <a:schemeClr val="bg1"/>
                </a:solidFill>
              </a:endParaRPr>
            </a:p>
          </p:txBody>
        </p:sp>
        <p:sp>
          <p:nvSpPr>
            <p:cNvPr id="70692" name="AutoShape 55"/>
            <p:cNvSpPr>
              <a:spLocks noChangeArrowheads="1"/>
            </p:cNvSpPr>
            <p:nvPr/>
          </p:nvSpPr>
          <p:spPr bwMode="auto">
            <a:xfrm>
              <a:off x="2789" y="2115"/>
              <a:ext cx="725" cy="453"/>
            </a:xfrm>
            <a:prstGeom prst="chevron">
              <a:avLst>
                <a:gd name="adj" fmla="val 40011"/>
              </a:avLst>
            </a:prstGeom>
            <a:solidFill>
              <a:srgbClr val="99CC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s-PE" sz="1400" b="1"/>
                <a:t>P</a:t>
              </a:r>
              <a:endParaRPr lang="es-ES" sz="1400" b="1"/>
            </a:p>
          </p:txBody>
        </p:sp>
        <p:sp>
          <p:nvSpPr>
            <p:cNvPr id="70693" name="AutoShape 56"/>
            <p:cNvSpPr>
              <a:spLocks noChangeArrowheads="1"/>
            </p:cNvSpPr>
            <p:nvPr/>
          </p:nvSpPr>
          <p:spPr bwMode="auto">
            <a:xfrm>
              <a:off x="3380" y="2115"/>
              <a:ext cx="725" cy="453"/>
            </a:xfrm>
            <a:prstGeom prst="chevron">
              <a:avLst>
                <a:gd name="adj" fmla="val 40011"/>
              </a:avLst>
            </a:prstGeom>
            <a:solidFill>
              <a:srgbClr val="CCEC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EC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s-PE" sz="1400" b="1"/>
                <a:t>D</a:t>
              </a:r>
              <a:endParaRPr lang="es-ES" sz="1400" b="1"/>
            </a:p>
          </p:txBody>
        </p:sp>
      </p:grpSp>
      <p:grpSp>
        <p:nvGrpSpPr>
          <p:cNvPr id="3" name="Group 75"/>
          <p:cNvGrpSpPr>
            <a:grpSpLocks/>
          </p:cNvGrpSpPr>
          <p:nvPr/>
        </p:nvGrpSpPr>
        <p:grpSpPr bwMode="auto">
          <a:xfrm>
            <a:off x="1042988" y="4364038"/>
            <a:ext cx="3959225" cy="719137"/>
            <a:chOff x="657" y="2749"/>
            <a:chExt cx="2494" cy="453"/>
          </a:xfrm>
        </p:grpSpPr>
        <p:sp>
          <p:nvSpPr>
            <p:cNvPr id="70685" name="AutoShape 58"/>
            <p:cNvSpPr>
              <a:spLocks noChangeArrowheads="1"/>
            </p:cNvSpPr>
            <p:nvPr/>
          </p:nvSpPr>
          <p:spPr bwMode="auto">
            <a:xfrm>
              <a:off x="657" y="2749"/>
              <a:ext cx="726" cy="453"/>
            </a:xfrm>
            <a:prstGeom prst="homePlate">
              <a:avLst>
                <a:gd name="adj" fmla="val 40066"/>
              </a:avLst>
            </a:prstGeom>
            <a:solidFill>
              <a:srgbClr val="0000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r"/>
              <a:r>
                <a:rPr lang="es-PE" sz="1400" b="1">
                  <a:solidFill>
                    <a:schemeClr val="bg1"/>
                  </a:solidFill>
                </a:rPr>
                <a:t>Identif. </a:t>
              </a:r>
            </a:p>
            <a:p>
              <a:pPr algn="r"/>
              <a:r>
                <a:rPr lang="es-PE" sz="1400" b="1">
                  <a:solidFill>
                    <a:schemeClr val="bg1"/>
                  </a:solidFill>
                </a:rPr>
                <a:t>Elementos</a:t>
              </a:r>
            </a:p>
            <a:p>
              <a:pPr algn="r"/>
              <a:r>
                <a:rPr lang="es-PE" sz="1400" b="1">
                  <a:solidFill>
                    <a:schemeClr val="bg1"/>
                  </a:solidFill>
                </a:rPr>
                <a:t>Diseño</a:t>
              </a:r>
              <a:endParaRPr lang="es-ES" sz="1400" b="1">
                <a:solidFill>
                  <a:schemeClr val="bg1"/>
                </a:solidFill>
              </a:endParaRPr>
            </a:p>
          </p:txBody>
        </p:sp>
        <p:sp>
          <p:nvSpPr>
            <p:cNvPr id="70686" name="AutoShape 59"/>
            <p:cNvSpPr>
              <a:spLocks noChangeArrowheads="1"/>
            </p:cNvSpPr>
            <p:nvPr/>
          </p:nvSpPr>
          <p:spPr bwMode="auto">
            <a:xfrm>
              <a:off x="1247" y="2749"/>
              <a:ext cx="725" cy="453"/>
            </a:xfrm>
            <a:prstGeom prst="chevron">
              <a:avLst>
                <a:gd name="adj" fmla="val 40011"/>
              </a:avLst>
            </a:prstGeom>
            <a:solidFill>
              <a:srgbClr val="0000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r"/>
              <a:r>
                <a:rPr lang="es-PE" sz="1400" b="1">
                  <a:solidFill>
                    <a:schemeClr val="bg1"/>
                  </a:solidFill>
                </a:rPr>
                <a:t>   Definir</a:t>
              </a:r>
            </a:p>
            <a:p>
              <a:pPr algn="r"/>
              <a:r>
                <a:rPr lang="es-PE" sz="1400" b="1">
                  <a:solidFill>
                    <a:schemeClr val="bg1"/>
                  </a:solidFill>
                </a:rPr>
                <a:t>   Interfaces</a:t>
              </a:r>
              <a:endParaRPr lang="es-ES" sz="1400" b="1">
                <a:solidFill>
                  <a:schemeClr val="bg1"/>
                </a:solidFill>
              </a:endParaRPr>
            </a:p>
          </p:txBody>
        </p:sp>
        <p:sp>
          <p:nvSpPr>
            <p:cNvPr id="70687" name="AutoShape 60"/>
            <p:cNvSpPr>
              <a:spLocks noChangeArrowheads="1"/>
            </p:cNvSpPr>
            <p:nvPr/>
          </p:nvSpPr>
          <p:spPr bwMode="auto">
            <a:xfrm>
              <a:off x="1837" y="2749"/>
              <a:ext cx="725" cy="453"/>
            </a:xfrm>
            <a:prstGeom prst="chevron">
              <a:avLst>
                <a:gd name="adj" fmla="val 40011"/>
              </a:avLst>
            </a:prstGeom>
            <a:solidFill>
              <a:srgbClr val="0000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r"/>
              <a:r>
                <a:rPr lang="es-PE" sz="1400" b="1">
                  <a:solidFill>
                    <a:schemeClr val="bg1"/>
                  </a:solidFill>
                </a:rPr>
                <a:t> Diagramas</a:t>
              </a:r>
            </a:p>
            <a:p>
              <a:pPr algn="r"/>
              <a:r>
                <a:rPr lang="es-PE" sz="1400" b="1">
                  <a:solidFill>
                    <a:schemeClr val="bg1"/>
                  </a:solidFill>
                </a:rPr>
                <a:t>De</a:t>
              </a:r>
            </a:p>
            <a:p>
              <a:pPr algn="r"/>
              <a:r>
                <a:rPr lang="es-PE" sz="1400" b="1">
                  <a:solidFill>
                    <a:schemeClr val="bg1"/>
                  </a:solidFill>
                </a:rPr>
                <a:t>Diseño</a:t>
              </a:r>
              <a:endParaRPr lang="es-ES" sz="1400" b="1">
                <a:solidFill>
                  <a:schemeClr val="bg1"/>
                </a:solidFill>
              </a:endParaRPr>
            </a:p>
          </p:txBody>
        </p:sp>
        <p:sp>
          <p:nvSpPr>
            <p:cNvPr id="70688" name="AutoShape 61"/>
            <p:cNvSpPr>
              <a:spLocks noChangeArrowheads="1"/>
            </p:cNvSpPr>
            <p:nvPr/>
          </p:nvSpPr>
          <p:spPr bwMode="auto">
            <a:xfrm>
              <a:off x="2426" y="2749"/>
              <a:ext cx="725" cy="453"/>
            </a:xfrm>
            <a:prstGeom prst="chevron">
              <a:avLst>
                <a:gd name="adj" fmla="val 40011"/>
              </a:avLst>
            </a:prstGeom>
            <a:solidFill>
              <a:srgbClr val="0000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r"/>
              <a:r>
                <a:rPr lang="es-PE" sz="1400" b="1">
                  <a:solidFill>
                    <a:schemeClr val="bg1"/>
                  </a:solidFill>
                </a:rPr>
                <a:t>    Modelo de</a:t>
              </a:r>
            </a:p>
            <a:p>
              <a:pPr algn="r"/>
              <a:r>
                <a:rPr lang="es-PE" sz="1400" b="1">
                  <a:solidFill>
                    <a:schemeClr val="bg1"/>
                  </a:solidFill>
                </a:rPr>
                <a:t>Datos</a:t>
              </a:r>
              <a:endParaRPr lang="es-ES" sz="1400" b="1">
                <a:solidFill>
                  <a:schemeClr val="bg1"/>
                </a:solidFill>
              </a:endParaRPr>
            </a:p>
          </p:txBody>
        </p:sp>
      </p:grpSp>
      <p:sp>
        <p:nvSpPr>
          <p:cNvPr id="70667" name="Text Box 64"/>
          <p:cNvSpPr txBox="1">
            <a:spLocks noChangeArrowheads="1"/>
          </p:cNvSpPr>
          <p:nvPr/>
        </p:nvSpPr>
        <p:spPr bwMode="auto">
          <a:xfrm>
            <a:off x="755650" y="1341438"/>
            <a:ext cx="4700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2000" b="1">
                <a:solidFill>
                  <a:srgbClr val="666633"/>
                </a:solidFill>
              </a:rPr>
              <a:t>Sub Proceso de Elaboración - Diseño</a:t>
            </a:r>
          </a:p>
        </p:txBody>
      </p:sp>
      <p:sp>
        <p:nvSpPr>
          <p:cNvPr id="253001" name="AutoShape 73"/>
          <p:cNvSpPr>
            <a:spLocks noChangeArrowheads="1"/>
          </p:cNvSpPr>
          <p:nvPr/>
        </p:nvSpPr>
        <p:spPr bwMode="auto">
          <a:xfrm rot="5400000">
            <a:off x="5183188" y="4400550"/>
            <a:ext cx="287338" cy="503237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chemeClr val="bg1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253002" name="AutoShape 74"/>
          <p:cNvSpPr>
            <a:spLocks noChangeArrowheads="1"/>
          </p:cNvSpPr>
          <p:nvPr/>
        </p:nvSpPr>
        <p:spPr bwMode="auto">
          <a:xfrm rot="5400000">
            <a:off x="1654175" y="5408613"/>
            <a:ext cx="287337" cy="50323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chemeClr val="bg1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grpSp>
        <p:nvGrpSpPr>
          <p:cNvPr id="4" name="Group 76"/>
          <p:cNvGrpSpPr>
            <a:grpSpLocks/>
          </p:cNvGrpSpPr>
          <p:nvPr/>
        </p:nvGrpSpPr>
        <p:grpSpPr bwMode="auto">
          <a:xfrm>
            <a:off x="1835150" y="5300663"/>
            <a:ext cx="3962400" cy="720725"/>
            <a:chOff x="1156" y="3339"/>
            <a:chExt cx="2496" cy="454"/>
          </a:xfrm>
        </p:grpSpPr>
        <p:sp>
          <p:nvSpPr>
            <p:cNvPr id="70681" name="AutoShape 65"/>
            <p:cNvSpPr>
              <a:spLocks noChangeArrowheads="1"/>
            </p:cNvSpPr>
            <p:nvPr/>
          </p:nvSpPr>
          <p:spPr bwMode="auto">
            <a:xfrm>
              <a:off x="1156" y="3339"/>
              <a:ext cx="725" cy="453"/>
            </a:xfrm>
            <a:prstGeom prst="chevron">
              <a:avLst>
                <a:gd name="adj" fmla="val 40011"/>
              </a:avLst>
            </a:prstGeom>
            <a:solidFill>
              <a:srgbClr val="0000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r"/>
              <a:r>
                <a:rPr lang="es-PE" sz="1400" b="1">
                  <a:solidFill>
                    <a:schemeClr val="bg1"/>
                  </a:solidFill>
                </a:rPr>
                <a:t>    Revisión</a:t>
              </a:r>
            </a:p>
            <a:p>
              <a:pPr algn="r"/>
              <a:r>
                <a:rPr lang="es-PE" sz="1400" b="1">
                  <a:solidFill>
                    <a:schemeClr val="bg1"/>
                  </a:solidFill>
                </a:rPr>
                <a:t>Interna</a:t>
              </a:r>
              <a:endParaRPr lang="es-ES" sz="1400" b="1">
                <a:solidFill>
                  <a:schemeClr val="bg1"/>
                </a:solidFill>
              </a:endParaRPr>
            </a:p>
          </p:txBody>
        </p:sp>
        <p:sp>
          <p:nvSpPr>
            <p:cNvPr id="70682" name="AutoShape 66"/>
            <p:cNvSpPr>
              <a:spLocks noChangeArrowheads="1"/>
            </p:cNvSpPr>
            <p:nvPr/>
          </p:nvSpPr>
          <p:spPr bwMode="auto">
            <a:xfrm>
              <a:off x="1746" y="3340"/>
              <a:ext cx="725" cy="453"/>
            </a:xfrm>
            <a:prstGeom prst="chevron">
              <a:avLst>
                <a:gd name="adj" fmla="val 40011"/>
              </a:avLst>
            </a:prstGeom>
            <a:solidFill>
              <a:srgbClr val="FF99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00"/>
              </a:extrusionClr>
            </a:sp3d>
          </p:spPr>
          <p:txBody>
            <a:bodyPr anchor="ctr">
              <a:flatTx/>
            </a:bodyPr>
            <a:lstStyle/>
            <a:p>
              <a:pPr algn="ctr"/>
              <a:r>
                <a:rPr lang="es-PE" sz="1400" b="1">
                  <a:solidFill>
                    <a:srgbClr val="FFFFFF"/>
                  </a:solidFill>
                </a:rPr>
                <a:t>  Revisión</a:t>
              </a:r>
            </a:p>
            <a:p>
              <a:pPr algn="ctr"/>
              <a:r>
                <a:rPr lang="es-PE" sz="1400" b="1">
                  <a:solidFill>
                    <a:srgbClr val="FFFFFF"/>
                  </a:solidFill>
                </a:rPr>
                <a:t>    Pares</a:t>
              </a:r>
              <a:endParaRPr lang="es-ES" sz="1400" b="1">
                <a:solidFill>
                  <a:srgbClr val="FFFFFF"/>
                </a:solidFill>
              </a:endParaRPr>
            </a:p>
          </p:txBody>
        </p:sp>
        <p:sp>
          <p:nvSpPr>
            <p:cNvPr id="70683" name="AutoShape 67"/>
            <p:cNvSpPr>
              <a:spLocks noChangeArrowheads="1"/>
            </p:cNvSpPr>
            <p:nvPr/>
          </p:nvSpPr>
          <p:spPr bwMode="auto">
            <a:xfrm>
              <a:off x="2337" y="3340"/>
              <a:ext cx="725" cy="453"/>
            </a:xfrm>
            <a:prstGeom prst="chevron">
              <a:avLst>
                <a:gd name="adj" fmla="val 40011"/>
              </a:avLst>
            </a:prstGeom>
            <a:solidFill>
              <a:schemeClr val="bg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anchor="ctr">
              <a:flatTx/>
            </a:bodyPr>
            <a:lstStyle/>
            <a:p>
              <a:pPr algn="ctr"/>
              <a:r>
                <a:rPr lang="es-PE" sz="1400" b="1"/>
                <a:t>Asegur.</a:t>
              </a:r>
            </a:p>
            <a:p>
              <a:pPr algn="ctr"/>
              <a:r>
                <a:rPr lang="es-PE" sz="1400" b="1"/>
                <a:t>    Calidad</a:t>
              </a:r>
              <a:endParaRPr lang="es-ES" sz="1400" b="1"/>
            </a:p>
          </p:txBody>
        </p:sp>
        <p:sp>
          <p:nvSpPr>
            <p:cNvPr id="70684" name="AutoShape 68"/>
            <p:cNvSpPr>
              <a:spLocks noChangeArrowheads="1"/>
            </p:cNvSpPr>
            <p:nvPr/>
          </p:nvSpPr>
          <p:spPr bwMode="auto">
            <a:xfrm>
              <a:off x="2927" y="3340"/>
              <a:ext cx="725" cy="453"/>
            </a:xfrm>
            <a:prstGeom prst="chevron">
              <a:avLst>
                <a:gd name="adj" fmla="val 40011"/>
              </a:avLst>
            </a:prstGeom>
            <a:solidFill>
              <a:srgbClr val="66CC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CC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s-PE" sz="1400" b="1"/>
                <a:t>  Revisión </a:t>
              </a:r>
            </a:p>
            <a:p>
              <a:pPr algn="ctr"/>
              <a:r>
                <a:rPr lang="es-PE" sz="1400" b="1"/>
                <a:t>       y Aprob.</a:t>
              </a:r>
            </a:p>
            <a:p>
              <a:pPr algn="ctr"/>
              <a:r>
                <a:rPr lang="es-PE" sz="1400" b="1"/>
                <a:t>OP</a:t>
              </a:r>
              <a:endParaRPr lang="es-ES" sz="1400" b="1"/>
            </a:p>
          </p:txBody>
        </p:sp>
      </p:grpSp>
      <p:grpSp>
        <p:nvGrpSpPr>
          <p:cNvPr id="5" name="Group 69"/>
          <p:cNvGrpSpPr>
            <a:grpSpLocks/>
          </p:cNvGrpSpPr>
          <p:nvPr/>
        </p:nvGrpSpPr>
        <p:grpSpPr bwMode="auto">
          <a:xfrm>
            <a:off x="5583238" y="5300663"/>
            <a:ext cx="2085975" cy="719137"/>
            <a:chOff x="4015" y="2750"/>
            <a:chExt cx="1314" cy="453"/>
          </a:xfrm>
        </p:grpSpPr>
        <p:sp>
          <p:nvSpPr>
            <p:cNvPr id="70679" name="AutoShape 70"/>
            <p:cNvSpPr>
              <a:spLocks noChangeArrowheads="1"/>
            </p:cNvSpPr>
            <p:nvPr/>
          </p:nvSpPr>
          <p:spPr bwMode="auto">
            <a:xfrm>
              <a:off x="4015" y="2750"/>
              <a:ext cx="725" cy="453"/>
            </a:xfrm>
            <a:prstGeom prst="chevron">
              <a:avLst>
                <a:gd name="adj" fmla="val 40011"/>
              </a:avLst>
            </a:prstGeom>
            <a:solidFill>
              <a:srgbClr val="0000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r"/>
              <a:r>
                <a:rPr lang="es-PE" sz="1400" b="1">
                  <a:solidFill>
                    <a:schemeClr val="bg1"/>
                  </a:solidFill>
                </a:rPr>
                <a:t>    Elaborar</a:t>
              </a:r>
            </a:p>
            <a:p>
              <a:pPr algn="r"/>
              <a:r>
                <a:rPr lang="es-PE" sz="1400" b="1">
                  <a:solidFill>
                    <a:schemeClr val="bg1"/>
                  </a:solidFill>
                </a:rPr>
                <a:t>Matriz</a:t>
              </a:r>
            </a:p>
            <a:p>
              <a:pPr algn="r"/>
              <a:r>
                <a:rPr lang="es-PE" sz="1400" b="1">
                  <a:solidFill>
                    <a:schemeClr val="bg1"/>
                  </a:solidFill>
                </a:rPr>
                <a:t>Trazabil</a:t>
              </a:r>
              <a:r>
                <a:rPr lang="es-PE" sz="1600" b="1">
                  <a:solidFill>
                    <a:schemeClr val="bg1"/>
                  </a:solidFill>
                </a:rPr>
                <a:t>.</a:t>
              </a:r>
              <a:endParaRPr lang="es-ES" sz="1600" b="1">
                <a:solidFill>
                  <a:schemeClr val="bg1"/>
                </a:solidFill>
              </a:endParaRPr>
            </a:p>
          </p:txBody>
        </p:sp>
        <p:sp>
          <p:nvSpPr>
            <p:cNvPr id="70680" name="AutoShape 71"/>
            <p:cNvSpPr>
              <a:spLocks noChangeArrowheads="1"/>
            </p:cNvSpPr>
            <p:nvPr/>
          </p:nvSpPr>
          <p:spPr bwMode="auto">
            <a:xfrm>
              <a:off x="4604" y="2750"/>
              <a:ext cx="725" cy="453"/>
            </a:xfrm>
            <a:prstGeom prst="chevron">
              <a:avLst>
                <a:gd name="adj" fmla="val 40011"/>
              </a:avLst>
            </a:prstGeom>
            <a:solidFill>
              <a:srgbClr val="0000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r"/>
              <a:r>
                <a:rPr lang="es-PE" sz="1400" b="1">
                  <a:solidFill>
                    <a:schemeClr val="bg1"/>
                  </a:solidFill>
                </a:rPr>
                <a:t>    Evaluación</a:t>
              </a:r>
            </a:p>
            <a:p>
              <a:pPr algn="r"/>
              <a:r>
                <a:rPr lang="es-PE" sz="1400" b="1">
                  <a:solidFill>
                    <a:schemeClr val="bg1"/>
                  </a:solidFill>
                </a:rPr>
                <a:t>      Planeam.</a:t>
              </a:r>
            </a:p>
            <a:p>
              <a:pPr algn="r"/>
              <a:r>
                <a:rPr lang="es-PE" sz="1400" b="1">
                  <a:solidFill>
                    <a:schemeClr val="bg1"/>
                  </a:solidFill>
                </a:rPr>
                <a:t>Iteración</a:t>
              </a:r>
              <a:endParaRPr lang="es-ES" sz="1400" b="1">
                <a:solidFill>
                  <a:schemeClr val="bg1"/>
                </a:solidFill>
              </a:endParaRPr>
            </a:p>
          </p:txBody>
        </p:sp>
      </p:grpSp>
      <p:sp>
        <p:nvSpPr>
          <p:cNvPr id="253000" name="AutoShape 72"/>
          <p:cNvSpPr>
            <a:spLocks noChangeArrowheads="1"/>
          </p:cNvSpPr>
          <p:nvPr/>
        </p:nvSpPr>
        <p:spPr bwMode="auto">
          <a:xfrm>
            <a:off x="7453313" y="5300663"/>
            <a:ext cx="1150937" cy="719137"/>
          </a:xfrm>
          <a:prstGeom prst="chevron">
            <a:avLst>
              <a:gd name="adj" fmla="val 40011"/>
            </a:avLst>
          </a:prstGeom>
          <a:solidFill>
            <a:srgbClr val="FFFF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PE" sz="1400" b="1"/>
              <a:t>Gestión</a:t>
            </a:r>
          </a:p>
          <a:p>
            <a:pPr algn="ctr"/>
            <a:r>
              <a:rPr lang="es-PE" sz="1400" b="1"/>
              <a:t>Config.</a:t>
            </a:r>
            <a:endParaRPr lang="es-ES" sz="1400" b="1"/>
          </a:p>
        </p:txBody>
      </p:sp>
      <p:grpSp>
        <p:nvGrpSpPr>
          <p:cNvPr id="70673" name="Group 77"/>
          <p:cNvGrpSpPr>
            <a:grpSpLocks/>
          </p:cNvGrpSpPr>
          <p:nvPr/>
        </p:nvGrpSpPr>
        <p:grpSpPr bwMode="auto">
          <a:xfrm>
            <a:off x="7419975" y="1255713"/>
            <a:ext cx="1473200" cy="747712"/>
            <a:chOff x="4674" y="791"/>
            <a:chExt cx="928" cy="471"/>
          </a:xfrm>
        </p:grpSpPr>
        <p:sp>
          <p:nvSpPr>
            <p:cNvPr id="70674" name="Rectangle 78"/>
            <p:cNvSpPr>
              <a:spLocks noChangeArrowheads="1"/>
            </p:cNvSpPr>
            <p:nvPr/>
          </p:nvSpPr>
          <p:spPr bwMode="auto">
            <a:xfrm>
              <a:off x="4674" y="1162"/>
              <a:ext cx="927" cy="100"/>
            </a:xfrm>
            <a:prstGeom prst="rect">
              <a:avLst/>
            </a:prstGeom>
            <a:solidFill>
              <a:srgbClr val="FFFF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00"/>
              </a:extrusionClr>
            </a:sp3d>
          </p:spPr>
          <p:txBody>
            <a:bodyPr anchor="ctr">
              <a:flatTx/>
            </a:bodyPr>
            <a:lstStyle/>
            <a:p>
              <a:pPr algn="ctr"/>
              <a:r>
                <a:rPr lang="es-ES" sz="1200"/>
                <a:t>Gestión config.</a:t>
              </a:r>
            </a:p>
          </p:txBody>
        </p:sp>
        <p:sp>
          <p:nvSpPr>
            <p:cNvPr id="70675" name="Rectangle 79"/>
            <p:cNvSpPr>
              <a:spLocks noChangeArrowheads="1"/>
            </p:cNvSpPr>
            <p:nvPr/>
          </p:nvSpPr>
          <p:spPr bwMode="auto">
            <a:xfrm>
              <a:off x="4674" y="1072"/>
              <a:ext cx="927" cy="100"/>
            </a:xfrm>
            <a:prstGeom prst="rect">
              <a:avLst/>
            </a:prstGeom>
            <a:solidFill>
              <a:schemeClr val="bg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anchor="ctr">
              <a:flatTx/>
            </a:bodyPr>
            <a:lstStyle/>
            <a:p>
              <a:pPr algn="ctr"/>
              <a:r>
                <a:rPr lang="es-ES" sz="1200"/>
                <a:t>Calidad</a:t>
              </a:r>
            </a:p>
          </p:txBody>
        </p:sp>
        <p:sp>
          <p:nvSpPr>
            <p:cNvPr id="70676" name="Rectangle 80"/>
            <p:cNvSpPr>
              <a:spLocks noChangeArrowheads="1"/>
            </p:cNvSpPr>
            <p:nvPr/>
          </p:nvSpPr>
          <p:spPr bwMode="auto">
            <a:xfrm>
              <a:off x="4675" y="981"/>
              <a:ext cx="927" cy="100"/>
            </a:xfrm>
            <a:prstGeom prst="rect">
              <a:avLst/>
            </a:prstGeom>
            <a:solidFill>
              <a:srgbClr val="FF99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00"/>
              </a:extrusionClr>
            </a:sp3d>
          </p:spPr>
          <p:txBody>
            <a:bodyPr anchor="ctr">
              <a:flatTx/>
            </a:bodyPr>
            <a:lstStyle/>
            <a:p>
              <a:pPr algn="ctr"/>
              <a:r>
                <a:rPr lang="es-ES" sz="1200">
                  <a:solidFill>
                    <a:srgbClr val="FFFFFF"/>
                  </a:solidFill>
                </a:rPr>
                <a:t>Revisión pares</a:t>
              </a:r>
            </a:p>
          </p:txBody>
        </p:sp>
        <p:sp>
          <p:nvSpPr>
            <p:cNvPr id="70677" name="Rectangle 81"/>
            <p:cNvSpPr>
              <a:spLocks noChangeArrowheads="1"/>
            </p:cNvSpPr>
            <p:nvPr/>
          </p:nvSpPr>
          <p:spPr bwMode="auto">
            <a:xfrm>
              <a:off x="4675" y="882"/>
              <a:ext cx="927" cy="100"/>
            </a:xfrm>
            <a:prstGeom prst="rect">
              <a:avLst/>
            </a:prstGeom>
            <a:solidFill>
              <a:srgbClr val="66CC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CCFF"/>
              </a:extrusionClr>
            </a:sp3d>
          </p:spPr>
          <p:txBody>
            <a:bodyPr anchor="ctr">
              <a:flatTx/>
            </a:bodyPr>
            <a:lstStyle/>
            <a:p>
              <a:pPr algn="ctr"/>
              <a:r>
                <a:rPr lang="es-ES" sz="1200"/>
                <a:t>Contraparte</a:t>
              </a:r>
            </a:p>
          </p:txBody>
        </p:sp>
        <p:sp>
          <p:nvSpPr>
            <p:cNvPr id="70678" name="Rectangle 82"/>
            <p:cNvSpPr>
              <a:spLocks noChangeArrowheads="1"/>
            </p:cNvSpPr>
            <p:nvPr/>
          </p:nvSpPr>
          <p:spPr bwMode="auto">
            <a:xfrm>
              <a:off x="4675" y="791"/>
              <a:ext cx="927" cy="100"/>
            </a:xfrm>
            <a:prstGeom prst="rect">
              <a:avLst/>
            </a:prstGeom>
            <a:solidFill>
              <a:srgbClr val="3333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3333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s-ES" sz="1200">
                  <a:solidFill>
                    <a:schemeClr val="bg1"/>
                  </a:solidFill>
                </a:rPr>
                <a:t>Ingeniería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2529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529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529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96296E-6 L 0.02396 0.12593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0" y="6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5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53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53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001" grpId="0" animBg="1"/>
      <p:bldP spid="253002" grpId="0" animBg="1"/>
      <p:bldP spid="25300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0" y="1819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323850" y="908050"/>
            <a:ext cx="7704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000" b="1">
                <a:solidFill>
                  <a:srgbClr val="666633"/>
                </a:solidFill>
              </a:rPr>
              <a:t>B. Desarrollo del Sub Proceso – Flujograma de Proceso</a:t>
            </a:r>
          </a:p>
        </p:txBody>
      </p:sp>
      <p:sp>
        <p:nvSpPr>
          <p:cNvPr id="263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PE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Sub Proceso de </a:t>
            </a:r>
            <a:r>
              <a:rPr lang="es-PE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Elaboración. Iteración </a:t>
            </a:r>
            <a:r>
              <a:rPr lang="es-PE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de diseño  </a:t>
            </a:r>
            <a:endParaRPr lang="es-E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0" y="1343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7175" name="Rectangle 6"/>
          <p:cNvSpPr>
            <a:spLocks noChangeArrowheads="1"/>
          </p:cNvSpPr>
          <p:nvPr/>
        </p:nvSpPr>
        <p:spPr bwMode="auto">
          <a:xfrm>
            <a:off x="0" y="766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7176" name="Rectangle 7"/>
          <p:cNvSpPr>
            <a:spLocks noChangeArrowheads="1"/>
          </p:cNvSpPr>
          <p:nvPr/>
        </p:nvSpPr>
        <p:spPr bwMode="auto">
          <a:xfrm>
            <a:off x="0" y="11096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7177" name="Rectangle 8"/>
          <p:cNvSpPr>
            <a:spLocks noChangeArrowheads="1"/>
          </p:cNvSpPr>
          <p:nvPr/>
        </p:nvSpPr>
        <p:spPr bwMode="auto">
          <a:xfrm>
            <a:off x="0" y="1190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539750" y="1243013"/>
            <a:ext cx="4700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2000" b="1">
                <a:solidFill>
                  <a:srgbClr val="666633"/>
                </a:solidFill>
              </a:rPr>
              <a:t>Sub Proceso de Elaboración - Diseño</a:t>
            </a:r>
          </a:p>
        </p:txBody>
      </p:sp>
      <p:sp>
        <p:nvSpPr>
          <p:cNvPr id="7179" name="Rectangle 12"/>
          <p:cNvSpPr>
            <a:spLocks noChangeArrowheads="1"/>
          </p:cNvSpPr>
          <p:nvPr/>
        </p:nvSpPr>
        <p:spPr bwMode="auto">
          <a:xfrm>
            <a:off x="0" y="1495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1116013" y="1773238"/>
          <a:ext cx="7056437" cy="467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r:id="rId3" imgW="4267200" imgH="3862730" progId="">
                  <p:embed/>
                </p:oleObj>
              </mc:Choice>
              <mc:Fallback>
                <p:oleObj r:id="rId3" imgW="4267200" imgH="386273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773238"/>
                        <a:ext cx="7056437" cy="467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0" y="1819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323850" y="908050"/>
            <a:ext cx="7704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000" b="1">
                <a:solidFill>
                  <a:srgbClr val="666633"/>
                </a:solidFill>
              </a:rPr>
              <a:t>B. Desarrollo del Sub Proceso – Flujograma de Proceso</a:t>
            </a:r>
          </a:p>
        </p:txBody>
      </p:sp>
      <p:sp>
        <p:nvSpPr>
          <p:cNvPr id="3317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PE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Sub Proceso de </a:t>
            </a:r>
            <a:r>
              <a:rPr lang="es-PE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Elaboración. Iteración </a:t>
            </a:r>
            <a:r>
              <a:rPr lang="es-PE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de diseño</a:t>
            </a:r>
            <a:endParaRPr lang="es-E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0" y="1343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0" y="766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8200" name="Rectangle 7"/>
          <p:cNvSpPr>
            <a:spLocks noChangeArrowheads="1"/>
          </p:cNvSpPr>
          <p:nvPr/>
        </p:nvSpPr>
        <p:spPr bwMode="auto">
          <a:xfrm>
            <a:off x="0" y="11096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8201" name="Rectangle 8"/>
          <p:cNvSpPr>
            <a:spLocks noChangeArrowheads="1"/>
          </p:cNvSpPr>
          <p:nvPr/>
        </p:nvSpPr>
        <p:spPr bwMode="auto">
          <a:xfrm>
            <a:off x="0" y="1190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8202" name="Text Box 9"/>
          <p:cNvSpPr txBox="1">
            <a:spLocks noChangeArrowheads="1"/>
          </p:cNvSpPr>
          <p:nvPr/>
        </p:nvSpPr>
        <p:spPr bwMode="auto">
          <a:xfrm>
            <a:off x="539750" y="1243013"/>
            <a:ext cx="4700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2000" b="1">
                <a:solidFill>
                  <a:srgbClr val="666633"/>
                </a:solidFill>
              </a:rPr>
              <a:t>Sub Proceso de Elaboración - Diseño</a:t>
            </a:r>
          </a:p>
        </p:txBody>
      </p:sp>
      <p:sp>
        <p:nvSpPr>
          <p:cNvPr id="8203" name="Rectangle 10"/>
          <p:cNvSpPr>
            <a:spLocks noChangeArrowheads="1"/>
          </p:cNvSpPr>
          <p:nvPr/>
        </p:nvSpPr>
        <p:spPr bwMode="auto">
          <a:xfrm>
            <a:off x="0" y="1495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1116013" y="1773238"/>
          <a:ext cx="7056437" cy="467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r:id="rId3" imgW="4267200" imgH="3862730" progId="">
                  <p:embed/>
                </p:oleObj>
              </mc:Choice>
              <mc:Fallback>
                <p:oleObj r:id="rId3" imgW="4267200" imgH="386273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4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773238"/>
                        <a:ext cx="7056437" cy="467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1788" name="Text Box 12"/>
          <p:cNvSpPr txBox="1">
            <a:spLocks noChangeArrowheads="1"/>
          </p:cNvSpPr>
          <p:nvPr/>
        </p:nvSpPr>
        <p:spPr bwMode="auto">
          <a:xfrm>
            <a:off x="4211638" y="2492375"/>
            <a:ext cx="2951162" cy="284163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7.7.1.2.2.01.R08 Plantilla diseño</a:t>
            </a:r>
            <a:endParaRPr lang="es-ES" sz="1200" b="1">
              <a:solidFill>
                <a:srgbClr val="000066"/>
              </a:solidFill>
            </a:endParaRPr>
          </a:p>
        </p:txBody>
      </p:sp>
      <p:sp>
        <p:nvSpPr>
          <p:cNvPr id="8205" name="AutoShape 13"/>
          <p:cNvSpPr>
            <a:spLocks noChangeArrowheads="1"/>
          </p:cNvSpPr>
          <p:nvPr/>
        </p:nvSpPr>
        <p:spPr bwMode="auto">
          <a:xfrm>
            <a:off x="3205163" y="2527300"/>
            <a:ext cx="719137" cy="360363"/>
          </a:xfrm>
          <a:prstGeom prst="rightArrow">
            <a:avLst>
              <a:gd name="adj1" fmla="val 50000"/>
              <a:gd name="adj2" fmla="val 49890"/>
            </a:avLst>
          </a:prstGeom>
          <a:gradFill rotWithShape="1">
            <a:gsLst>
              <a:gs pos="0">
                <a:srgbClr val="6E5900"/>
              </a:gs>
              <a:gs pos="50000">
                <a:srgbClr val="EEC100"/>
              </a:gs>
              <a:gs pos="100000">
                <a:srgbClr val="6E59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31790" name="Text Box 14"/>
          <p:cNvSpPr txBox="1">
            <a:spLocks noChangeArrowheads="1"/>
          </p:cNvSpPr>
          <p:nvPr/>
        </p:nvSpPr>
        <p:spPr bwMode="auto">
          <a:xfrm>
            <a:off x="4211638" y="3505200"/>
            <a:ext cx="2951162" cy="284163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7.7.1.2.2.01.R08 Plantilla diseño</a:t>
            </a:r>
            <a:endParaRPr lang="es-ES" sz="1200" b="1">
              <a:solidFill>
                <a:srgbClr val="000066"/>
              </a:solidFill>
            </a:endParaRPr>
          </a:p>
        </p:txBody>
      </p:sp>
      <p:sp>
        <p:nvSpPr>
          <p:cNvPr id="8207" name="AutoShape 15"/>
          <p:cNvSpPr>
            <a:spLocks noChangeArrowheads="1"/>
          </p:cNvSpPr>
          <p:nvPr/>
        </p:nvSpPr>
        <p:spPr bwMode="auto">
          <a:xfrm>
            <a:off x="3205163" y="3479800"/>
            <a:ext cx="719137" cy="360363"/>
          </a:xfrm>
          <a:prstGeom prst="rightArrow">
            <a:avLst>
              <a:gd name="adj1" fmla="val 50000"/>
              <a:gd name="adj2" fmla="val 49890"/>
            </a:avLst>
          </a:prstGeom>
          <a:gradFill rotWithShape="1">
            <a:gsLst>
              <a:gs pos="0">
                <a:srgbClr val="6E5900"/>
              </a:gs>
              <a:gs pos="50000">
                <a:srgbClr val="EEC100"/>
              </a:gs>
              <a:gs pos="100000">
                <a:srgbClr val="6E59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31792" name="Text Box 16"/>
          <p:cNvSpPr txBox="1">
            <a:spLocks noChangeArrowheads="1"/>
          </p:cNvSpPr>
          <p:nvPr/>
        </p:nvSpPr>
        <p:spPr bwMode="auto">
          <a:xfrm>
            <a:off x="4211638" y="4292600"/>
            <a:ext cx="2951162" cy="284163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7.7.1.2.2.01.R08 Plantilla diseño</a:t>
            </a:r>
            <a:endParaRPr lang="es-ES" sz="1200" b="1">
              <a:solidFill>
                <a:srgbClr val="000066"/>
              </a:solidFill>
            </a:endParaRPr>
          </a:p>
        </p:txBody>
      </p:sp>
      <p:sp>
        <p:nvSpPr>
          <p:cNvPr id="8209" name="AutoShape 17"/>
          <p:cNvSpPr>
            <a:spLocks noChangeArrowheads="1"/>
          </p:cNvSpPr>
          <p:nvPr/>
        </p:nvSpPr>
        <p:spPr bwMode="auto">
          <a:xfrm>
            <a:off x="3205163" y="4256088"/>
            <a:ext cx="719137" cy="360362"/>
          </a:xfrm>
          <a:prstGeom prst="rightArrow">
            <a:avLst>
              <a:gd name="adj1" fmla="val 50000"/>
              <a:gd name="adj2" fmla="val 49890"/>
            </a:avLst>
          </a:prstGeom>
          <a:gradFill rotWithShape="1">
            <a:gsLst>
              <a:gs pos="0">
                <a:srgbClr val="6E5900"/>
              </a:gs>
              <a:gs pos="50000">
                <a:srgbClr val="EEC100"/>
              </a:gs>
              <a:gs pos="100000">
                <a:srgbClr val="6E59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31794" name="Text Box 18"/>
          <p:cNvSpPr txBox="1">
            <a:spLocks noChangeArrowheads="1"/>
          </p:cNvSpPr>
          <p:nvPr/>
        </p:nvSpPr>
        <p:spPr bwMode="auto">
          <a:xfrm>
            <a:off x="4211638" y="5157788"/>
            <a:ext cx="2951162" cy="284162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7.7.1.2.2.01.R08 Plantilla diseño</a:t>
            </a:r>
            <a:endParaRPr lang="es-ES" sz="1200" b="1">
              <a:solidFill>
                <a:srgbClr val="000066"/>
              </a:solidFill>
            </a:endParaRPr>
          </a:p>
        </p:txBody>
      </p:sp>
      <p:sp>
        <p:nvSpPr>
          <p:cNvPr id="8211" name="AutoShape 19"/>
          <p:cNvSpPr>
            <a:spLocks noChangeArrowheads="1"/>
          </p:cNvSpPr>
          <p:nvPr/>
        </p:nvSpPr>
        <p:spPr bwMode="auto">
          <a:xfrm>
            <a:off x="3205163" y="5137150"/>
            <a:ext cx="719137" cy="360363"/>
          </a:xfrm>
          <a:prstGeom prst="rightArrow">
            <a:avLst>
              <a:gd name="adj1" fmla="val 50000"/>
              <a:gd name="adj2" fmla="val 49890"/>
            </a:avLst>
          </a:prstGeom>
          <a:gradFill rotWithShape="1">
            <a:gsLst>
              <a:gs pos="0">
                <a:srgbClr val="6E5900"/>
              </a:gs>
              <a:gs pos="50000">
                <a:srgbClr val="EEC100"/>
              </a:gs>
              <a:gs pos="100000">
                <a:srgbClr val="6E59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0" y="1819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323850" y="908050"/>
            <a:ext cx="7704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000" b="1">
                <a:solidFill>
                  <a:srgbClr val="666633"/>
                </a:solidFill>
              </a:rPr>
              <a:t>B. Desarrollo del Sub Proceso – Flujograma de Proceso</a:t>
            </a:r>
          </a:p>
        </p:txBody>
      </p:sp>
      <p:sp>
        <p:nvSpPr>
          <p:cNvPr id="3328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PE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Sub Proceso de </a:t>
            </a:r>
            <a:r>
              <a:rPr lang="es-PE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Elaboración. Iteración </a:t>
            </a:r>
            <a:r>
              <a:rPr lang="es-PE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de diseño</a:t>
            </a:r>
            <a:endParaRPr lang="es-E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222" name="Rectangle 5"/>
          <p:cNvSpPr>
            <a:spLocks noChangeArrowheads="1"/>
          </p:cNvSpPr>
          <p:nvPr/>
        </p:nvSpPr>
        <p:spPr bwMode="auto">
          <a:xfrm>
            <a:off x="0" y="1343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9223" name="Rectangle 6"/>
          <p:cNvSpPr>
            <a:spLocks noChangeArrowheads="1"/>
          </p:cNvSpPr>
          <p:nvPr/>
        </p:nvSpPr>
        <p:spPr bwMode="auto">
          <a:xfrm>
            <a:off x="0" y="766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9224" name="Rectangle 7"/>
          <p:cNvSpPr>
            <a:spLocks noChangeArrowheads="1"/>
          </p:cNvSpPr>
          <p:nvPr/>
        </p:nvSpPr>
        <p:spPr bwMode="auto">
          <a:xfrm>
            <a:off x="0" y="11096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9225" name="Rectangle 8"/>
          <p:cNvSpPr>
            <a:spLocks noChangeArrowheads="1"/>
          </p:cNvSpPr>
          <p:nvPr/>
        </p:nvSpPr>
        <p:spPr bwMode="auto">
          <a:xfrm>
            <a:off x="0" y="1190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9226" name="Text Box 9"/>
          <p:cNvSpPr txBox="1">
            <a:spLocks noChangeArrowheads="1"/>
          </p:cNvSpPr>
          <p:nvPr/>
        </p:nvSpPr>
        <p:spPr bwMode="auto">
          <a:xfrm>
            <a:off x="539750" y="1243013"/>
            <a:ext cx="4700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2000" b="1">
                <a:solidFill>
                  <a:srgbClr val="666633"/>
                </a:solidFill>
              </a:rPr>
              <a:t>Sub Proceso de Elaboración - Diseño</a:t>
            </a:r>
          </a:p>
        </p:txBody>
      </p:sp>
      <p:sp>
        <p:nvSpPr>
          <p:cNvPr id="9227" name="Rectangle 10"/>
          <p:cNvSpPr>
            <a:spLocks noChangeArrowheads="1"/>
          </p:cNvSpPr>
          <p:nvPr/>
        </p:nvSpPr>
        <p:spPr bwMode="auto">
          <a:xfrm>
            <a:off x="0" y="1495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1116013" y="1773238"/>
          <a:ext cx="7056437" cy="467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r:id="rId3" imgW="4267200" imgH="3862730" progId="">
                  <p:embed/>
                </p:oleObj>
              </mc:Choice>
              <mc:Fallback>
                <p:oleObj r:id="rId3" imgW="4267200" imgH="386273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4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773238"/>
                        <a:ext cx="7056437" cy="467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2812" name="Text Box 12"/>
          <p:cNvSpPr txBox="1">
            <a:spLocks noChangeArrowheads="1"/>
          </p:cNvSpPr>
          <p:nvPr/>
        </p:nvSpPr>
        <p:spPr bwMode="auto">
          <a:xfrm>
            <a:off x="6516688" y="2492375"/>
            <a:ext cx="2455862" cy="466725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7.7.1.2.2.01.R08 Plantilla diseño</a:t>
            </a:r>
            <a:endParaRPr lang="es-ES" sz="1200" b="1">
              <a:solidFill>
                <a:srgbClr val="000066"/>
              </a:solidFill>
            </a:endParaRPr>
          </a:p>
        </p:txBody>
      </p:sp>
      <p:sp>
        <p:nvSpPr>
          <p:cNvPr id="9229" name="AutoShape 13"/>
          <p:cNvSpPr>
            <a:spLocks noChangeArrowheads="1"/>
          </p:cNvSpPr>
          <p:nvPr/>
        </p:nvSpPr>
        <p:spPr bwMode="auto">
          <a:xfrm>
            <a:off x="5651500" y="2600325"/>
            <a:ext cx="719138" cy="360363"/>
          </a:xfrm>
          <a:prstGeom prst="rightArrow">
            <a:avLst>
              <a:gd name="adj1" fmla="val 50000"/>
              <a:gd name="adj2" fmla="val 49890"/>
            </a:avLst>
          </a:prstGeom>
          <a:gradFill rotWithShape="1">
            <a:gsLst>
              <a:gs pos="0">
                <a:srgbClr val="6E5900"/>
              </a:gs>
              <a:gs pos="50000">
                <a:srgbClr val="EEC100"/>
              </a:gs>
              <a:gs pos="100000">
                <a:srgbClr val="6E59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32814" name="Text Box 14"/>
          <p:cNvSpPr txBox="1">
            <a:spLocks noChangeArrowheads="1"/>
          </p:cNvSpPr>
          <p:nvPr/>
        </p:nvSpPr>
        <p:spPr bwMode="auto">
          <a:xfrm>
            <a:off x="6516688" y="3284538"/>
            <a:ext cx="2455862" cy="466725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7.7.1.2.2.01.R08 Plantilla diseño</a:t>
            </a:r>
            <a:endParaRPr lang="es-ES" sz="1200" b="1">
              <a:solidFill>
                <a:srgbClr val="000066"/>
              </a:solidFill>
            </a:endParaRPr>
          </a:p>
        </p:txBody>
      </p:sp>
      <p:sp>
        <p:nvSpPr>
          <p:cNvPr id="9231" name="AutoShape 15"/>
          <p:cNvSpPr>
            <a:spLocks noChangeArrowheads="1"/>
          </p:cNvSpPr>
          <p:nvPr/>
        </p:nvSpPr>
        <p:spPr bwMode="auto">
          <a:xfrm>
            <a:off x="5651500" y="3392488"/>
            <a:ext cx="719138" cy="360362"/>
          </a:xfrm>
          <a:prstGeom prst="rightArrow">
            <a:avLst>
              <a:gd name="adj1" fmla="val 50000"/>
              <a:gd name="adj2" fmla="val 49890"/>
            </a:avLst>
          </a:prstGeom>
          <a:gradFill rotWithShape="1">
            <a:gsLst>
              <a:gs pos="0">
                <a:srgbClr val="6E5900"/>
              </a:gs>
              <a:gs pos="50000">
                <a:srgbClr val="EEC100"/>
              </a:gs>
              <a:gs pos="100000">
                <a:srgbClr val="6E59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32816" name="Text Box 16"/>
          <p:cNvSpPr txBox="1">
            <a:spLocks noChangeArrowheads="1"/>
          </p:cNvSpPr>
          <p:nvPr/>
        </p:nvSpPr>
        <p:spPr bwMode="auto">
          <a:xfrm>
            <a:off x="6516688" y="3862388"/>
            <a:ext cx="2455862" cy="466725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7.7.1.2.2.01.R08 Plantilla diseño</a:t>
            </a:r>
            <a:endParaRPr lang="es-ES" sz="1200" b="1">
              <a:solidFill>
                <a:srgbClr val="000066"/>
              </a:solidFill>
            </a:endParaRPr>
          </a:p>
        </p:txBody>
      </p:sp>
      <p:sp>
        <p:nvSpPr>
          <p:cNvPr id="9233" name="AutoShape 17"/>
          <p:cNvSpPr>
            <a:spLocks noChangeArrowheads="1"/>
          </p:cNvSpPr>
          <p:nvPr/>
        </p:nvSpPr>
        <p:spPr bwMode="auto">
          <a:xfrm>
            <a:off x="5651500" y="4005263"/>
            <a:ext cx="719138" cy="360362"/>
          </a:xfrm>
          <a:prstGeom prst="rightArrow">
            <a:avLst>
              <a:gd name="adj1" fmla="val 50000"/>
              <a:gd name="adj2" fmla="val 49890"/>
            </a:avLst>
          </a:prstGeom>
          <a:gradFill rotWithShape="1">
            <a:gsLst>
              <a:gs pos="0">
                <a:srgbClr val="6E5900"/>
              </a:gs>
              <a:gs pos="50000">
                <a:srgbClr val="EEC100"/>
              </a:gs>
              <a:gs pos="100000">
                <a:srgbClr val="6E59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32818" name="Text Box 18"/>
          <p:cNvSpPr txBox="1">
            <a:spLocks noChangeArrowheads="1"/>
          </p:cNvSpPr>
          <p:nvPr/>
        </p:nvSpPr>
        <p:spPr bwMode="auto">
          <a:xfrm>
            <a:off x="6516688" y="4397375"/>
            <a:ext cx="2455862" cy="83185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7.7.1.2.2.01.R08 Plantilla diseño</a:t>
            </a:r>
          </a:p>
          <a:p>
            <a:pPr>
              <a:buFontTx/>
              <a:buChar char="•"/>
              <a:defRPr/>
            </a:pPr>
            <a:r>
              <a:rPr lang="es-ES" sz="1200" b="1">
                <a:solidFill>
                  <a:srgbClr val="FF0000"/>
                </a:solidFill>
              </a:rPr>
              <a:t>7.7.1.2.2.01.R17 Plantilla lista observaciones documentos</a:t>
            </a:r>
          </a:p>
        </p:txBody>
      </p:sp>
      <p:sp>
        <p:nvSpPr>
          <p:cNvPr id="9235" name="AutoShape 19"/>
          <p:cNvSpPr>
            <a:spLocks noChangeArrowheads="1"/>
          </p:cNvSpPr>
          <p:nvPr/>
        </p:nvSpPr>
        <p:spPr bwMode="auto">
          <a:xfrm>
            <a:off x="5651500" y="4868863"/>
            <a:ext cx="719138" cy="360362"/>
          </a:xfrm>
          <a:prstGeom prst="rightArrow">
            <a:avLst>
              <a:gd name="adj1" fmla="val 50000"/>
              <a:gd name="adj2" fmla="val 49890"/>
            </a:avLst>
          </a:prstGeom>
          <a:gradFill rotWithShape="1">
            <a:gsLst>
              <a:gs pos="0">
                <a:srgbClr val="6E5900"/>
              </a:gs>
              <a:gs pos="50000">
                <a:srgbClr val="EEC100"/>
              </a:gs>
              <a:gs pos="100000">
                <a:srgbClr val="6E59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32820" name="Text Box 20"/>
          <p:cNvSpPr txBox="1">
            <a:spLocks noChangeArrowheads="1"/>
          </p:cNvSpPr>
          <p:nvPr/>
        </p:nvSpPr>
        <p:spPr bwMode="auto">
          <a:xfrm>
            <a:off x="6516688" y="5300663"/>
            <a:ext cx="2455862" cy="15621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7.7.1.2.2.01.R08 Plantilla diseño</a:t>
            </a:r>
          </a:p>
          <a:p>
            <a:pPr>
              <a:buFontTx/>
              <a:buChar char="•"/>
              <a:defRPr/>
            </a:pPr>
            <a:r>
              <a:rPr lang="es-ES" sz="1200" b="1">
                <a:solidFill>
                  <a:srgbClr val="009900"/>
                </a:solidFill>
              </a:rPr>
              <a:t>7.7.1.2.2.01.R17 Plantilla lista observaciones documentos</a:t>
            </a:r>
          </a:p>
          <a:p>
            <a:pPr>
              <a:buFontTx/>
              <a:buChar char="•"/>
              <a:defRPr/>
            </a:pPr>
            <a:r>
              <a:rPr lang="es-ES" sz="1200" b="1">
                <a:solidFill>
                  <a:srgbClr val="FF0000"/>
                </a:solidFill>
              </a:rPr>
              <a:t>7.7.1.2.2.01.R17 Plantilla lista observaciones documentos</a:t>
            </a:r>
          </a:p>
          <a:p>
            <a:pPr>
              <a:buFontTx/>
              <a:buChar char="•"/>
              <a:defRPr/>
            </a:pPr>
            <a:r>
              <a:rPr lang="es-ES" sz="1200" b="1">
                <a:solidFill>
                  <a:srgbClr val="000066"/>
                </a:solidFill>
              </a:rPr>
              <a:t>7.7.1.2.2.01.R18 Plantilla acta aceptacion producto</a:t>
            </a:r>
          </a:p>
        </p:txBody>
      </p:sp>
      <p:sp>
        <p:nvSpPr>
          <p:cNvPr id="9237" name="AutoShape 21"/>
          <p:cNvSpPr>
            <a:spLocks noChangeArrowheads="1"/>
          </p:cNvSpPr>
          <p:nvPr/>
        </p:nvSpPr>
        <p:spPr bwMode="auto">
          <a:xfrm>
            <a:off x="5651500" y="5984875"/>
            <a:ext cx="719138" cy="360363"/>
          </a:xfrm>
          <a:prstGeom prst="rightArrow">
            <a:avLst>
              <a:gd name="adj1" fmla="val 50000"/>
              <a:gd name="adj2" fmla="val 49890"/>
            </a:avLst>
          </a:prstGeom>
          <a:gradFill rotWithShape="1">
            <a:gsLst>
              <a:gs pos="0">
                <a:srgbClr val="6E5900"/>
              </a:gs>
              <a:gs pos="50000">
                <a:srgbClr val="EEC100"/>
              </a:gs>
              <a:gs pos="100000">
                <a:srgbClr val="6E59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1819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323850" y="908050"/>
            <a:ext cx="7704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000" b="1">
                <a:solidFill>
                  <a:srgbClr val="666633"/>
                </a:solidFill>
              </a:rPr>
              <a:t>B. Desarrollo del Sub Proceso – Flujograma de Proceso</a:t>
            </a:r>
          </a:p>
        </p:txBody>
      </p:sp>
      <p:sp>
        <p:nvSpPr>
          <p:cNvPr id="3297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PE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Sub Proceso de Elaboración. Iteración de diseño</a:t>
            </a:r>
            <a:endParaRPr lang="es-ES" dirty="0" smtClean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246" name="Rectangle 5"/>
          <p:cNvSpPr>
            <a:spLocks noChangeArrowheads="1"/>
          </p:cNvSpPr>
          <p:nvPr/>
        </p:nvSpPr>
        <p:spPr bwMode="auto">
          <a:xfrm>
            <a:off x="0" y="1343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0247" name="Rectangle 6"/>
          <p:cNvSpPr>
            <a:spLocks noChangeArrowheads="1"/>
          </p:cNvSpPr>
          <p:nvPr/>
        </p:nvSpPr>
        <p:spPr bwMode="auto">
          <a:xfrm>
            <a:off x="0" y="766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0248" name="Rectangle 7"/>
          <p:cNvSpPr>
            <a:spLocks noChangeArrowheads="1"/>
          </p:cNvSpPr>
          <p:nvPr/>
        </p:nvSpPr>
        <p:spPr bwMode="auto">
          <a:xfrm>
            <a:off x="0" y="11096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0249" name="Rectangle 8"/>
          <p:cNvSpPr>
            <a:spLocks noChangeArrowheads="1"/>
          </p:cNvSpPr>
          <p:nvPr/>
        </p:nvSpPr>
        <p:spPr bwMode="auto">
          <a:xfrm>
            <a:off x="0" y="1190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0250" name="Text Box 9"/>
          <p:cNvSpPr txBox="1">
            <a:spLocks noChangeArrowheads="1"/>
          </p:cNvSpPr>
          <p:nvPr/>
        </p:nvSpPr>
        <p:spPr bwMode="auto">
          <a:xfrm>
            <a:off x="539750" y="1243013"/>
            <a:ext cx="4700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2000" b="1">
                <a:solidFill>
                  <a:srgbClr val="666633"/>
                </a:solidFill>
              </a:rPr>
              <a:t>Sub Proceso de Elaboración - Diseño</a:t>
            </a:r>
          </a:p>
        </p:txBody>
      </p:sp>
      <p:sp>
        <p:nvSpPr>
          <p:cNvPr id="10251" name="Rectangle 10"/>
          <p:cNvSpPr>
            <a:spLocks noChangeArrowheads="1"/>
          </p:cNvSpPr>
          <p:nvPr/>
        </p:nvSpPr>
        <p:spPr bwMode="auto">
          <a:xfrm>
            <a:off x="0" y="1495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1116013" y="1773238"/>
          <a:ext cx="7056437" cy="467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r:id="rId3" imgW="4267200" imgH="3862730" progId="">
                  <p:embed/>
                </p:oleObj>
              </mc:Choice>
              <mc:Fallback>
                <p:oleObj r:id="rId3" imgW="4267200" imgH="386273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4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773238"/>
                        <a:ext cx="7056437" cy="467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9740" name="Text Box 12"/>
          <p:cNvSpPr txBox="1">
            <a:spLocks noChangeArrowheads="1"/>
          </p:cNvSpPr>
          <p:nvPr/>
        </p:nvSpPr>
        <p:spPr bwMode="auto">
          <a:xfrm>
            <a:off x="2195513" y="2568575"/>
            <a:ext cx="2951162" cy="284163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Matriz de trazabilidad</a:t>
            </a:r>
            <a:endParaRPr lang="es-ES"/>
          </a:p>
        </p:txBody>
      </p:sp>
      <p:sp>
        <p:nvSpPr>
          <p:cNvPr id="10253" name="AutoShape 13"/>
          <p:cNvSpPr>
            <a:spLocks noChangeArrowheads="1"/>
          </p:cNvSpPr>
          <p:nvPr/>
        </p:nvSpPr>
        <p:spPr bwMode="auto">
          <a:xfrm flipH="1">
            <a:off x="5365750" y="2600325"/>
            <a:ext cx="719138" cy="360363"/>
          </a:xfrm>
          <a:prstGeom prst="rightArrow">
            <a:avLst>
              <a:gd name="adj1" fmla="val 50000"/>
              <a:gd name="adj2" fmla="val 49890"/>
            </a:avLst>
          </a:prstGeom>
          <a:gradFill rotWithShape="1">
            <a:gsLst>
              <a:gs pos="0">
                <a:srgbClr val="6E5900"/>
              </a:gs>
              <a:gs pos="50000">
                <a:srgbClr val="EEC100"/>
              </a:gs>
              <a:gs pos="100000">
                <a:srgbClr val="6E59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29742" name="Text Box 14"/>
          <p:cNvSpPr txBox="1">
            <a:spLocks noChangeArrowheads="1"/>
          </p:cNvSpPr>
          <p:nvPr/>
        </p:nvSpPr>
        <p:spPr bwMode="auto">
          <a:xfrm>
            <a:off x="2195513" y="3289300"/>
            <a:ext cx="2951162" cy="466725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7.7.1.2.2.01.R05 Plantilla informe iteraciones</a:t>
            </a:r>
            <a:endParaRPr lang="es-ES" sz="1200" b="1">
              <a:solidFill>
                <a:srgbClr val="000066"/>
              </a:solidFill>
            </a:endParaRPr>
          </a:p>
        </p:txBody>
      </p:sp>
      <p:sp>
        <p:nvSpPr>
          <p:cNvPr id="10255" name="AutoShape 15"/>
          <p:cNvSpPr>
            <a:spLocks noChangeArrowheads="1"/>
          </p:cNvSpPr>
          <p:nvPr/>
        </p:nvSpPr>
        <p:spPr bwMode="auto">
          <a:xfrm flipH="1">
            <a:off x="5365750" y="3321050"/>
            <a:ext cx="719138" cy="360363"/>
          </a:xfrm>
          <a:prstGeom prst="rightArrow">
            <a:avLst>
              <a:gd name="adj1" fmla="val 50000"/>
              <a:gd name="adj2" fmla="val 49890"/>
            </a:avLst>
          </a:prstGeom>
          <a:gradFill rotWithShape="1">
            <a:gsLst>
              <a:gs pos="0">
                <a:srgbClr val="6E5900"/>
              </a:gs>
              <a:gs pos="50000">
                <a:srgbClr val="EEC100"/>
              </a:gs>
              <a:gs pos="100000">
                <a:srgbClr val="6E59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29744" name="Text Box 16"/>
          <p:cNvSpPr txBox="1">
            <a:spLocks noChangeArrowheads="1"/>
          </p:cNvSpPr>
          <p:nvPr/>
        </p:nvSpPr>
        <p:spPr bwMode="auto">
          <a:xfrm>
            <a:off x="2195513" y="4168775"/>
            <a:ext cx="2951162" cy="466725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7.7.1.2.2.01.R03 Plantilla plan iteraciones</a:t>
            </a:r>
            <a:endParaRPr lang="es-ES" sz="1200" b="1">
              <a:solidFill>
                <a:srgbClr val="000066"/>
              </a:solidFill>
            </a:endParaRPr>
          </a:p>
        </p:txBody>
      </p:sp>
      <p:sp>
        <p:nvSpPr>
          <p:cNvPr id="10257" name="AutoShape 17"/>
          <p:cNvSpPr>
            <a:spLocks noChangeArrowheads="1"/>
          </p:cNvSpPr>
          <p:nvPr/>
        </p:nvSpPr>
        <p:spPr bwMode="auto">
          <a:xfrm flipH="1">
            <a:off x="5365750" y="4200525"/>
            <a:ext cx="719138" cy="360363"/>
          </a:xfrm>
          <a:prstGeom prst="rightArrow">
            <a:avLst>
              <a:gd name="adj1" fmla="val 50000"/>
              <a:gd name="adj2" fmla="val 49890"/>
            </a:avLst>
          </a:prstGeom>
          <a:gradFill rotWithShape="1">
            <a:gsLst>
              <a:gs pos="0">
                <a:srgbClr val="6E5900"/>
              </a:gs>
              <a:gs pos="50000">
                <a:srgbClr val="EEC100"/>
              </a:gs>
              <a:gs pos="100000">
                <a:srgbClr val="6E59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29746" name="Text Box 18"/>
          <p:cNvSpPr txBox="1">
            <a:spLocks noChangeArrowheads="1"/>
          </p:cNvSpPr>
          <p:nvPr/>
        </p:nvSpPr>
        <p:spPr bwMode="auto">
          <a:xfrm>
            <a:off x="2195513" y="5016500"/>
            <a:ext cx="2951162" cy="284163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Cronograma detallado</a:t>
            </a:r>
            <a:endParaRPr lang="es-ES"/>
          </a:p>
        </p:txBody>
      </p:sp>
      <p:sp>
        <p:nvSpPr>
          <p:cNvPr id="10259" name="AutoShape 19"/>
          <p:cNvSpPr>
            <a:spLocks noChangeArrowheads="1"/>
          </p:cNvSpPr>
          <p:nvPr/>
        </p:nvSpPr>
        <p:spPr bwMode="auto">
          <a:xfrm flipH="1">
            <a:off x="5365750" y="5048250"/>
            <a:ext cx="719138" cy="360363"/>
          </a:xfrm>
          <a:prstGeom prst="rightArrow">
            <a:avLst>
              <a:gd name="adj1" fmla="val 50000"/>
              <a:gd name="adj2" fmla="val 49890"/>
            </a:avLst>
          </a:prstGeom>
          <a:gradFill rotWithShape="1">
            <a:gsLst>
              <a:gs pos="0">
                <a:srgbClr val="6E5900"/>
              </a:gs>
              <a:gs pos="50000">
                <a:srgbClr val="EEC100"/>
              </a:gs>
              <a:gs pos="100000">
                <a:srgbClr val="6E59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sz="2800" smtClean="0">
                <a:latin typeface="Arial" charset="0"/>
                <a:cs typeface="Arial" charset="0"/>
              </a:rPr>
              <a:t>Procesos definidos para el servicio</a:t>
            </a:r>
            <a:endParaRPr lang="en-US" sz="2800" smtClean="0">
              <a:latin typeface="Arial" charset="0"/>
              <a:cs typeface="Arial" charset="0"/>
            </a:endParaRPr>
          </a:p>
        </p:txBody>
      </p:sp>
      <p:sp>
        <p:nvSpPr>
          <p:cNvPr id="319713" name="Rectangle 225"/>
          <p:cNvSpPr>
            <a:spLocks noChangeArrowheads="1"/>
          </p:cNvSpPr>
          <p:nvPr/>
        </p:nvSpPr>
        <p:spPr bwMode="auto">
          <a:xfrm>
            <a:off x="7559675" y="5589588"/>
            <a:ext cx="252413" cy="252412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ES" sz="800" b="1"/>
              <a:t>EST</a:t>
            </a:r>
          </a:p>
        </p:txBody>
      </p:sp>
      <p:sp>
        <p:nvSpPr>
          <p:cNvPr id="319714" name="Rectangle 226"/>
          <p:cNvSpPr>
            <a:spLocks noChangeArrowheads="1"/>
          </p:cNvSpPr>
          <p:nvPr/>
        </p:nvSpPr>
        <p:spPr bwMode="auto">
          <a:xfrm>
            <a:off x="6588125" y="5589588"/>
            <a:ext cx="252413" cy="252412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ES" sz="800" b="1"/>
              <a:t>EST</a:t>
            </a:r>
          </a:p>
        </p:txBody>
      </p:sp>
      <p:sp>
        <p:nvSpPr>
          <p:cNvPr id="319715" name="Rectangle 227"/>
          <p:cNvSpPr>
            <a:spLocks noChangeArrowheads="1"/>
          </p:cNvSpPr>
          <p:nvPr/>
        </p:nvSpPr>
        <p:spPr bwMode="auto">
          <a:xfrm>
            <a:off x="5651500" y="5589588"/>
            <a:ext cx="252413" cy="252412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ES" sz="800" b="1"/>
              <a:t>EST</a:t>
            </a:r>
          </a:p>
        </p:txBody>
      </p:sp>
      <p:sp>
        <p:nvSpPr>
          <p:cNvPr id="319716" name="Rectangle 228"/>
          <p:cNvSpPr>
            <a:spLocks noChangeArrowheads="1"/>
          </p:cNvSpPr>
          <p:nvPr/>
        </p:nvSpPr>
        <p:spPr bwMode="auto">
          <a:xfrm>
            <a:off x="4824413" y="5589588"/>
            <a:ext cx="252412" cy="252412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ES" sz="800" b="1"/>
              <a:t>EST</a:t>
            </a:r>
          </a:p>
        </p:txBody>
      </p:sp>
      <p:sp>
        <p:nvSpPr>
          <p:cNvPr id="319717" name="Rectangle 229"/>
          <p:cNvSpPr>
            <a:spLocks noChangeArrowheads="1"/>
          </p:cNvSpPr>
          <p:nvPr/>
        </p:nvSpPr>
        <p:spPr bwMode="auto">
          <a:xfrm>
            <a:off x="3925888" y="5265738"/>
            <a:ext cx="252412" cy="252412"/>
          </a:xfrm>
          <a:prstGeom prst="rect">
            <a:avLst/>
          </a:prstGeom>
          <a:solidFill>
            <a:srgbClr val="FF99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63500" prstMaterial="legacyMatte">
            <a:bevelT w="13500" h="13500" prst="angle"/>
            <a:bevelB w="13500" h="13500" prst="angle"/>
            <a:extrusionClr>
              <a:srgbClr val="FF9900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ES" sz="800" b="1"/>
              <a:t>DAR</a:t>
            </a:r>
          </a:p>
        </p:txBody>
      </p:sp>
      <p:sp>
        <p:nvSpPr>
          <p:cNvPr id="319718" name="Rectangle 230"/>
          <p:cNvSpPr>
            <a:spLocks noChangeArrowheads="1"/>
          </p:cNvSpPr>
          <p:nvPr/>
        </p:nvSpPr>
        <p:spPr bwMode="auto">
          <a:xfrm>
            <a:off x="3924300" y="5589588"/>
            <a:ext cx="252413" cy="252412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ES" sz="800" b="1"/>
              <a:t>EST</a:t>
            </a:r>
          </a:p>
        </p:txBody>
      </p:sp>
      <p:sp>
        <p:nvSpPr>
          <p:cNvPr id="319719" name="Rectangle 231"/>
          <p:cNvSpPr>
            <a:spLocks noChangeArrowheads="1"/>
          </p:cNvSpPr>
          <p:nvPr/>
        </p:nvSpPr>
        <p:spPr bwMode="auto">
          <a:xfrm>
            <a:off x="3240088" y="5589588"/>
            <a:ext cx="252412" cy="252412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ES" sz="800" b="1"/>
              <a:t>EST</a:t>
            </a:r>
          </a:p>
        </p:txBody>
      </p:sp>
      <p:sp>
        <p:nvSpPr>
          <p:cNvPr id="319720" name="Rectangle 232"/>
          <p:cNvSpPr>
            <a:spLocks noChangeArrowheads="1"/>
          </p:cNvSpPr>
          <p:nvPr/>
        </p:nvSpPr>
        <p:spPr bwMode="auto">
          <a:xfrm>
            <a:off x="2268538" y="5589588"/>
            <a:ext cx="252412" cy="252412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ES" sz="800" b="1"/>
              <a:t>EST</a:t>
            </a:r>
          </a:p>
        </p:txBody>
      </p:sp>
      <p:sp>
        <p:nvSpPr>
          <p:cNvPr id="319721" name="Rectangle 233"/>
          <p:cNvSpPr>
            <a:spLocks noChangeArrowheads="1"/>
          </p:cNvSpPr>
          <p:nvPr/>
        </p:nvSpPr>
        <p:spPr bwMode="auto">
          <a:xfrm>
            <a:off x="503238" y="5589588"/>
            <a:ext cx="252412" cy="252412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ES" sz="800" b="1"/>
              <a:t>EST</a:t>
            </a:r>
          </a:p>
        </p:txBody>
      </p:sp>
      <p:sp>
        <p:nvSpPr>
          <p:cNvPr id="319722" name="Oval 234"/>
          <p:cNvSpPr>
            <a:spLocks noChangeArrowheads="1"/>
          </p:cNvSpPr>
          <p:nvPr/>
        </p:nvSpPr>
        <p:spPr bwMode="auto">
          <a:xfrm>
            <a:off x="6588125" y="1843088"/>
            <a:ext cx="71438" cy="73025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319723" name="Oval 235"/>
          <p:cNvSpPr>
            <a:spLocks noChangeArrowheads="1"/>
          </p:cNvSpPr>
          <p:nvPr/>
        </p:nvSpPr>
        <p:spPr bwMode="auto">
          <a:xfrm>
            <a:off x="6732588" y="1843088"/>
            <a:ext cx="71437" cy="73025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319724" name="Oval 236"/>
          <p:cNvSpPr>
            <a:spLocks noChangeArrowheads="1"/>
          </p:cNvSpPr>
          <p:nvPr/>
        </p:nvSpPr>
        <p:spPr bwMode="auto">
          <a:xfrm>
            <a:off x="6877050" y="1843088"/>
            <a:ext cx="71438" cy="73025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319725" name="Rectangle 237"/>
          <p:cNvSpPr>
            <a:spLocks noChangeArrowheads="1"/>
          </p:cNvSpPr>
          <p:nvPr/>
        </p:nvSpPr>
        <p:spPr bwMode="auto">
          <a:xfrm>
            <a:off x="2268538" y="4940300"/>
            <a:ext cx="252412" cy="252413"/>
          </a:xfrm>
          <a:prstGeom prst="rect">
            <a:avLst/>
          </a:prstGeom>
          <a:solidFill>
            <a:srgbClr val="BC9C82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63500" prstMaterial="legacyMatte">
            <a:bevelT w="13500" h="13500" prst="angle"/>
            <a:bevelB w="13500" h="13500" prst="angle"/>
            <a:extrusionClr>
              <a:srgbClr val="BC9C82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ES" sz="800" b="1"/>
              <a:t>REV</a:t>
            </a:r>
          </a:p>
        </p:txBody>
      </p:sp>
      <p:sp>
        <p:nvSpPr>
          <p:cNvPr id="319726" name="Rectangle 238"/>
          <p:cNvSpPr>
            <a:spLocks noChangeArrowheads="1"/>
          </p:cNvSpPr>
          <p:nvPr/>
        </p:nvSpPr>
        <p:spPr bwMode="auto">
          <a:xfrm>
            <a:off x="2270125" y="4632325"/>
            <a:ext cx="252413" cy="252413"/>
          </a:xfrm>
          <a:prstGeom prst="rect">
            <a:avLst/>
          </a:prstGeom>
          <a:solidFill>
            <a:srgbClr val="33CCCC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33CCCC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ES" sz="800" b="1"/>
              <a:t>QA</a:t>
            </a:r>
          </a:p>
        </p:txBody>
      </p:sp>
      <p:sp>
        <p:nvSpPr>
          <p:cNvPr id="319727" name="Rectangle 239"/>
          <p:cNvSpPr>
            <a:spLocks noChangeArrowheads="1"/>
          </p:cNvSpPr>
          <p:nvPr/>
        </p:nvSpPr>
        <p:spPr bwMode="auto">
          <a:xfrm>
            <a:off x="2271713" y="4292600"/>
            <a:ext cx="252412" cy="252413"/>
          </a:xfrm>
          <a:prstGeom prst="rect">
            <a:avLst/>
          </a:prstGeom>
          <a:solidFill>
            <a:srgbClr val="FFCC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FFCC00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ES" sz="800" b="1"/>
              <a:t>CON</a:t>
            </a:r>
          </a:p>
        </p:txBody>
      </p:sp>
      <p:sp>
        <p:nvSpPr>
          <p:cNvPr id="319728" name="Rectangle 240"/>
          <p:cNvSpPr>
            <a:spLocks noChangeArrowheads="1"/>
          </p:cNvSpPr>
          <p:nvPr/>
        </p:nvSpPr>
        <p:spPr bwMode="auto">
          <a:xfrm>
            <a:off x="3236913" y="4940300"/>
            <a:ext cx="252412" cy="252413"/>
          </a:xfrm>
          <a:prstGeom prst="rect">
            <a:avLst/>
          </a:prstGeom>
          <a:solidFill>
            <a:srgbClr val="BC9C82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63500" prstMaterial="legacyMatte">
            <a:bevelT w="13500" h="13500" prst="angle"/>
            <a:bevelB w="13500" h="13500" prst="angle"/>
            <a:extrusionClr>
              <a:srgbClr val="BC9C82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ES" sz="800" b="1"/>
              <a:t>REV</a:t>
            </a:r>
          </a:p>
        </p:txBody>
      </p:sp>
      <p:sp>
        <p:nvSpPr>
          <p:cNvPr id="319729" name="Rectangle 241"/>
          <p:cNvSpPr>
            <a:spLocks noChangeArrowheads="1"/>
          </p:cNvSpPr>
          <p:nvPr/>
        </p:nvSpPr>
        <p:spPr bwMode="auto">
          <a:xfrm>
            <a:off x="3238500" y="4632325"/>
            <a:ext cx="252413" cy="252413"/>
          </a:xfrm>
          <a:prstGeom prst="rect">
            <a:avLst/>
          </a:prstGeom>
          <a:solidFill>
            <a:srgbClr val="33CCCC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33CCCC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ES" sz="800" b="1"/>
              <a:t>QA</a:t>
            </a:r>
          </a:p>
        </p:txBody>
      </p:sp>
      <p:sp>
        <p:nvSpPr>
          <p:cNvPr id="319730" name="Rectangle 242"/>
          <p:cNvSpPr>
            <a:spLocks noChangeArrowheads="1"/>
          </p:cNvSpPr>
          <p:nvPr/>
        </p:nvSpPr>
        <p:spPr bwMode="auto">
          <a:xfrm>
            <a:off x="3240088" y="4292600"/>
            <a:ext cx="252412" cy="252413"/>
          </a:xfrm>
          <a:prstGeom prst="rect">
            <a:avLst/>
          </a:prstGeom>
          <a:solidFill>
            <a:srgbClr val="FFCC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FFCC00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ES" sz="800" b="1"/>
              <a:t>CON</a:t>
            </a:r>
          </a:p>
        </p:txBody>
      </p:sp>
      <p:sp>
        <p:nvSpPr>
          <p:cNvPr id="319731" name="Rectangle 243"/>
          <p:cNvSpPr>
            <a:spLocks noChangeArrowheads="1"/>
          </p:cNvSpPr>
          <p:nvPr/>
        </p:nvSpPr>
        <p:spPr bwMode="auto">
          <a:xfrm>
            <a:off x="3924300" y="4940300"/>
            <a:ext cx="252413" cy="252413"/>
          </a:xfrm>
          <a:prstGeom prst="rect">
            <a:avLst/>
          </a:prstGeom>
          <a:solidFill>
            <a:srgbClr val="BC9C82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63500" prstMaterial="legacyMatte">
            <a:bevelT w="13500" h="13500" prst="angle"/>
            <a:bevelB w="13500" h="13500" prst="angle"/>
            <a:extrusionClr>
              <a:srgbClr val="BC9C82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ES" sz="800" b="1"/>
              <a:t>REV</a:t>
            </a:r>
          </a:p>
        </p:txBody>
      </p:sp>
      <p:sp>
        <p:nvSpPr>
          <p:cNvPr id="319732" name="Rectangle 244"/>
          <p:cNvSpPr>
            <a:spLocks noChangeArrowheads="1"/>
          </p:cNvSpPr>
          <p:nvPr/>
        </p:nvSpPr>
        <p:spPr bwMode="auto">
          <a:xfrm>
            <a:off x="3925888" y="4632325"/>
            <a:ext cx="252412" cy="252413"/>
          </a:xfrm>
          <a:prstGeom prst="rect">
            <a:avLst/>
          </a:prstGeom>
          <a:solidFill>
            <a:srgbClr val="33CCCC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33CCCC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ES" sz="800" b="1"/>
              <a:t>QA</a:t>
            </a:r>
          </a:p>
        </p:txBody>
      </p:sp>
      <p:sp>
        <p:nvSpPr>
          <p:cNvPr id="319733" name="Rectangle 245"/>
          <p:cNvSpPr>
            <a:spLocks noChangeArrowheads="1"/>
          </p:cNvSpPr>
          <p:nvPr/>
        </p:nvSpPr>
        <p:spPr bwMode="auto">
          <a:xfrm>
            <a:off x="3927475" y="4292600"/>
            <a:ext cx="252413" cy="252413"/>
          </a:xfrm>
          <a:prstGeom prst="rect">
            <a:avLst/>
          </a:prstGeom>
          <a:solidFill>
            <a:srgbClr val="FFCC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FFCC00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ES" sz="800" b="1"/>
              <a:t>CON</a:t>
            </a:r>
          </a:p>
        </p:txBody>
      </p:sp>
      <p:sp>
        <p:nvSpPr>
          <p:cNvPr id="319734" name="Rectangle 246"/>
          <p:cNvSpPr>
            <a:spLocks noChangeArrowheads="1"/>
          </p:cNvSpPr>
          <p:nvPr/>
        </p:nvSpPr>
        <p:spPr bwMode="auto">
          <a:xfrm>
            <a:off x="4822825" y="5265738"/>
            <a:ext cx="252413" cy="252412"/>
          </a:xfrm>
          <a:prstGeom prst="rect">
            <a:avLst/>
          </a:prstGeom>
          <a:solidFill>
            <a:srgbClr val="FF99CC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63500" prstMaterial="legacyMatte">
            <a:bevelT w="13500" h="13500" prst="angle"/>
            <a:bevelB w="13500" h="13500" prst="angle"/>
            <a:extrusionClr>
              <a:srgbClr val="FF99CC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ES" sz="800" b="1"/>
              <a:t>CAP</a:t>
            </a:r>
          </a:p>
        </p:txBody>
      </p:sp>
      <p:sp>
        <p:nvSpPr>
          <p:cNvPr id="319735" name="Rectangle 247"/>
          <p:cNvSpPr>
            <a:spLocks noChangeArrowheads="1"/>
          </p:cNvSpPr>
          <p:nvPr/>
        </p:nvSpPr>
        <p:spPr bwMode="auto">
          <a:xfrm>
            <a:off x="4821238" y="4940300"/>
            <a:ext cx="252412" cy="252413"/>
          </a:xfrm>
          <a:prstGeom prst="rect">
            <a:avLst/>
          </a:prstGeom>
          <a:solidFill>
            <a:srgbClr val="BC9C82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63500" prstMaterial="legacyMatte">
            <a:bevelT w="13500" h="13500" prst="angle"/>
            <a:bevelB w="13500" h="13500" prst="angle"/>
            <a:extrusionClr>
              <a:srgbClr val="BC9C82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ES" sz="800" b="1"/>
              <a:t>REV</a:t>
            </a:r>
          </a:p>
        </p:txBody>
      </p:sp>
      <p:sp>
        <p:nvSpPr>
          <p:cNvPr id="319736" name="Rectangle 248"/>
          <p:cNvSpPr>
            <a:spLocks noChangeArrowheads="1"/>
          </p:cNvSpPr>
          <p:nvPr/>
        </p:nvSpPr>
        <p:spPr bwMode="auto">
          <a:xfrm>
            <a:off x="4822825" y="4632325"/>
            <a:ext cx="252413" cy="252413"/>
          </a:xfrm>
          <a:prstGeom prst="rect">
            <a:avLst/>
          </a:prstGeom>
          <a:solidFill>
            <a:srgbClr val="33CCCC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33CCCC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ES" sz="800" b="1"/>
              <a:t>QA</a:t>
            </a:r>
          </a:p>
        </p:txBody>
      </p:sp>
      <p:sp>
        <p:nvSpPr>
          <p:cNvPr id="319737" name="Rectangle 249"/>
          <p:cNvSpPr>
            <a:spLocks noChangeArrowheads="1"/>
          </p:cNvSpPr>
          <p:nvPr/>
        </p:nvSpPr>
        <p:spPr bwMode="auto">
          <a:xfrm>
            <a:off x="4824413" y="4292600"/>
            <a:ext cx="252412" cy="252413"/>
          </a:xfrm>
          <a:prstGeom prst="rect">
            <a:avLst/>
          </a:prstGeom>
          <a:solidFill>
            <a:srgbClr val="FFCC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FFCC00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ES" sz="800" b="1"/>
              <a:t>CON</a:t>
            </a:r>
          </a:p>
        </p:txBody>
      </p:sp>
      <p:sp>
        <p:nvSpPr>
          <p:cNvPr id="319738" name="Rectangle 250"/>
          <p:cNvSpPr>
            <a:spLocks noChangeArrowheads="1"/>
          </p:cNvSpPr>
          <p:nvPr/>
        </p:nvSpPr>
        <p:spPr bwMode="auto">
          <a:xfrm>
            <a:off x="5653088" y="5265738"/>
            <a:ext cx="252412" cy="252412"/>
          </a:xfrm>
          <a:prstGeom prst="rect">
            <a:avLst/>
          </a:prstGeom>
          <a:solidFill>
            <a:srgbClr val="FF99CC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63500" prstMaterial="legacyMatte">
            <a:bevelT w="13500" h="13500" prst="angle"/>
            <a:bevelB w="13500" h="13500" prst="angle"/>
            <a:extrusionClr>
              <a:srgbClr val="FF99CC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ES" sz="800" b="1"/>
              <a:t>CAP</a:t>
            </a:r>
          </a:p>
        </p:txBody>
      </p:sp>
      <p:sp>
        <p:nvSpPr>
          <p:cNvPr id="319739" name="Rectangle 251"/>
          <p:cNvSpPr>
            <a:spLocks noChangeArrowheads="1"/>
          </p:cNvSpPr>
          <p:nvPr/>
        </p:nvSpPr>
        <p:spPr bwMode="auto">
          <a:xfrm>
            <a:off x="5651500" y="4940300"/>
            <a:ext cx="252413" cy="252413"/>
          </a:xfrm>
          <a:prstGeom prst="rect">
            <a:avLst/>
          </a:prstGeom>
          <a:solidFill>
            <a:srgbClr val="BC9C82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63500" prstMaterial="legacyMatte">
            <a:bevelT w="13500" h="13500" prst="angle"/>
            <a:bevelB w="13500" h="13500" prst="angle"/>
            <a:extrusionClr>
              <a:srgbClr val="BC9C82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ES" sz="800" b="1"/>
              <a:t>REV</a:t>
            </a:r>
          </a:p>
        </p:txBody>
      </p:sp>
      <p:sp>
        <p:nvSpPr>
          <p:cNvPr id="319740" name="Rectangle 252"/>
          <p:cNvSpPr>
            <a:spLocks noChangeArrowheads="1"/>
          </p:cNvSpPr>
          <p:nvPr/>
        </p:nvSpPr>
        <p:spPr bwMode="auto">
          <a:xfrm>
            <a:off x="5653088" y="4632325"/>
            <a:ext cx="252412" cy="252413"/>
          </a:xfrm>
          <a:prstGeom prst="rect">
            <a:avLst/>
          </a:prstGeom>
          <a:solidFill>
            <a:srgbClr val="33CCCC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33CCCC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ES" sz="800" b="1"/>
              <a:t>QA</a:t>
            </a:r>
          </a:p>
        </p:txBody>
      </p:sp>
      <p:sp>
        <p:nvSpPr>
          <p:cNvPr id="319741" name="Rectangle 253"/>
          <p:cNvSpPr>
            <a:spLocks noChangeArrowheads="1"/>
          </p:cNvSpPr>
          <p:nvPr/>
        </p:nvSpPr>
        <p:spPr bwMode="auto">
          <a:xfrm>
            <a:off x="5654675" y="4292600"/>
            <a:ext cx="252413" cy="252413"/>
          </a:xfrm>
          <a:prstGeom prst="rect">
            <a:avLst/>
          </a:prstGeom>
          <a:solidFill>
            <a:srgbClr val="FFCC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FFCC00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ES" sz="800" b="1"/>
              <a:t>CON</a:t>
            </a:r>
          </a:p>
        </p:txBody>
      </p:sp>
      <p:sp>
        <p:nvSpPr>
          <p:cNvPr id="319742" name="Rectangle 254"/>
          <p:cNvSpPr>
            <a:spLocks noChangeArrowheads="1"/>
          </p:cNvSpPr>
          <p:nvPr/>
        </p:nvSpPr>
        <p:spPr bwMode="auto">
          <a:xfrm>
            <a:off x="6589713" y="5265738"/>
            <a:ext cx="252412" cy="252412"/>
          </a:xfrm>
          <a:prstGeom prst="rect">
            <a:avLst/>
          </a:prstGeom>
          <a:solidFill>
            <a:srgbClr val="FF99CC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63500" prstMaterial="legacyMatte">
            <a:bevelT w="13500" h="13500" prst="angle"/>
            <a:bevelB w="13500" h="13500" prst="angle"/>
            <a:extrusionClr>
              <a:srgbClr val="FF99CC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ES" sz="800" b="1"/>
              <a:t>CAP</a:t>
            </a:r>
          </a:p>
        </p:txBody>
      </p:sp>
      <p:sp>
        <p:nvSpPr>
          <p:cNvPr id="319743" name="Rectangle 255"/>
          <p:cNvSpPr>
            <a:spLocks noChangeArrowheads="1"/>
          </p:cNvSpPr>
          <p:nvPr/>
        </p:nvSpPr>
        <p:spPr bwMode="auto">
          <a:xfrm>
            <a:off x="6588125" y="4940300"/>
            <a:ext cx="252413" cy="252413"/>
          </a:xfrm>
          <a:prstGeom prst="rect">
            <a:avLst/>
          </a:prstGeom>
          <a:solidFill>
            <a:srgbClr val="BC9C82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63500" prstMaterial="legacyMatte">
            <a:bevelT w="13500" h="13500" prst="angle"/>
            <a:bevelB w="13500" h="13500" prst="angle"/>
            <a:extrusionClr>
              <a:srgbClr val="BC9C82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ES" sz="800" b="1"/>
              <a:t>REV</a:t>
            </a:r>
          </a:p>
        </p:txBody>
      </p:sp>
      <p:sp>
        <p:nvSpPr>
          <p:cNvPr id="319744" name="Rectangle 256"/>
          <p:cNvSpPr>
            <a:spLocks noChangeArrowheads="1"/>
          </p:cNvSpPr>
          <p:nvPr/>
        </p:nvSpPr>
        <p:spPr bwMode="auto">
          <a:xfrm>
            <a:off x="6589713" y="4632325"/>
            <a:ext cx="252412" cy="252413"/>
          </a:xfrm>
          <a:prstGeom prst="rect">
            <a:avLst/>
          </a:prstGeom>
          <a:solidFill>
            <a:srgbClr val="33CCCC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33CCCC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ES" sz="800" b="1"/>
              <a:t>QA</a:t>
            </a:r>
          </a:p>
        </p:txBody>
      </p:sp>
      <p:sp>
        <p:nvSpPr>
          <p:cNvPr id="319745" name="Rectangle 257"/>
          <p:cNvSpPr>
            <a:spLocks noChangeArrowheads="1"/>
          </p:cNvSpPr>
          <p:nvPr/>
        </p:nvSpPr>
        <p:spPr bwMode="auto">
          <a:xfrm>
            <a:off x="6591300" y="4292600"/>
            <a:ext cx="252413" cy="252413"/>
          </a:xfrm>
          <a:prstGeom prst="rect">
            <a:avLst/>
          </a:prstGeom>
          <a:solidFill>
            <a:srgbClr val="FFCC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FFCC00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ES" sz="800" b="1"/>
              <a:t>CON</a:t>
            </a:r>
          </a:p>
        </p:txBody>
      </p:sp>
      <p:sp>
        <p:nvSpPr>
          <p:cNvPr id="319746" name="Rectangle 258"/>
          <p:cNvSpPr>
            <a:spLocks noChangeArrowheads="1"/>
          </p:cNvSpPr>
          <p:nvPr/>
        </p:nvSpPr>
        <p:spPr bwMode="auto">
          <a:xfrm>
            <a:off x="7558088" y="5265738"/>
            <a:ext cx="252412" cy="252412"/>
          </a:xfrm>
          <a:prstGeom prst="rect">
            <a:avLst/>
          </a:prstGeom>
          <a:solidFill>
            <a:srgbClr val="FF99CC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63500" prstMaterial="legacyMatte">
            <a:bevelT w="13500" h="13500" prst="angle"/>
            <a:bevelB w="13500" h="13500" prst="angle"/>
            <a:extrusionClr>
              <a:srgbClr val="FF99CC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ES" sz="800" b="1"/>
              <a:t>CAP</a:t>
            </a:r>
          </a:p>
        </p:txBody>
      </p:sp>
      <p:sp>
        <p:nvSpPr>
          <p:cNvPr id="319747" name="Rectangle 259"/>
          <p:cNvSpPr>
            <a:spLocks noChangeArrowheads="1"/>
          </p:cNvSpPr>
          <p:nvPr/>
        </p:nvSpPr>
        <p:spPr bwMode="auto">
          <a:xfrm>
            <a:off x="7556500" y="4940300"/>
            <a:ext cx="252413" cy="252413"/>
          </a:xfrm>
          <a:prstGeom prst="rect">
            <a:avLst/>
          </a:prstGeom>
          <a:solidFill>
            <a:srgbClr val="BC9C82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63500" prstMaterial="legacyMatte">
            <a:bevelT w="13500" h="13500" prst="angle"/>
            <a:bevelB w="13500" h="13500" prst="angle"/>
            <a:extrusionClr>
              <a:srgbClr val="BC9C82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ES" sz="800" b="1"/>
              <a:t>REV</a:t>
            </a:r>
          </a:p>
        </p:txBody>
      </p:sp>
      <p:sp>
        <p:nvSpPr>
          <p:cNvPr id="319748" name="Rectangle 260"/>
          <p:cNvSpPr>
            <a:spLocks noChangeArrowheads="1"/>
          </p:cNvSpPr>
          <p:nvPr/>
        </p:nvSpPr>
        <p:spPr bwMode="auto">
          <a:xfrm>
            <a:off x="7558088" y="4632325"/>
            <a:ext cx="252412" cy="252413"/>
          </a:xfrm>
          <a:prstGeom prst="rect">
            <a:avLst/>
          </a:prstGeom>
          <a:solidFill>
            <a:srgbClr val="33CCCC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33CCCC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ES" sz="800" b="1"/>
              <a:t>QA</a:t>
            </a:r>
          </a:p>
        </p:txBody>
      </p:sp>
      <p:sp>
        <p:nvSpPr>
          <p:cNvPr id="319749" name="Rectangle 261"/>
          <p:cNvSpPr>
            <a:spLocks noChangeArrowheads="1"/>
          </p:cNvSpPr>
          <p:nvPr/>
        </p:nvSpPr>
        <p:spPr bwMode="auto">
          <a:xfrm>
            <a:off x="7559675" y="4292600"/>
            <a:ext cx="252413" cy="252413"/>
          </a:xfrm>
          <a:prstGeom prst="rect">
            <a:avLst/>
          </a:prstGeom>
          <a:solidFill>
            <a:srgbClr val="FFCC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FFCC00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ES" sz="800" b="1"/>
              <a:t>CON</a:t>
            </a:r>
          </a:p>
        </p:txBody>
      </p:sp>
      <p:sp>
        <p:nvSpPr>
          <p:cNvPr id="319750" name="Rectangle 262"/>
          <p:cNvSpPr>
            <a:spLocks noChangeArrowheads="1"/>
          </p:cNvSpPr>
          <p:nvPr/>
        </p:nvSpPr>
        <p:spPr bwMode="auto">
          <a:xfrm>
            <a:off x="511175" y="4940300"/>
            <a:ext cx="252413" cy="252413"/>
          </a:xfrm>
          <a:prstGeom prst="rect">
            <a:avLst/>
          </a:prstGeom>
          <a:solidFill>
            <a:srgbClr val="BC9C82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63500" prstMaterial="legacyMatte">
            <a:bevelT w="13500" h="13500" prst="angle"/>
            <a:bevelB w="13500" h="13500" prst="angle"/>
            <a:extrusionClr>
              <a:srgbClr val="BC9C82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ES" sz="800" b="1"/>
              <a:t>REV</a:t>
            </a:r>
          </a:p>
        </p:txBody>
      </p:sp>
      <p:sp>
        <p:nvSpPr>
          <p:cNvPr id="319751" name="Rectangle 263"/>
          <p:cNvSpPr>
            <a:spLocks noChangeArrowheads="1"/>
          </p:cNvSpPr>
          <p:nvPr/>
        </p:nvSpPr>
        <p:spPr bwMode="auto">
          <a:xfrm>
            <a:off x="512763" y="4632325"/>
            <a:ext cx="252412" cy="252413"/>
          </a:xfrm>
          <a:prstGeom prst="rect">
            <a:avLst/>
          </a:prstGeom>
          <a:solidFill>
            <a:srgbClr val="33CCCC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33CCCC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ES" sz="800" b="1"/>
              <a:t>QA</a:t>
            </a:r>
          </a:p>
        </p:txBody>
      </p:sp>
      <p:sp>
        <p:nvSpPr>
          <p:cNvPr id="319752" name="Rectangle 264"/>
          <p:cNvSpPr>
            <a:spLocks noChangeArrowheads="1"/>
          </p:cNvSpPr>
          <p:nvPr/>
        </p:nvSpPr>
        <p:spPr bwMode="auto">
          <a:xfrm>
            <a:off x="514350" y="4292600"/>
            <a:ext cx="252413" cy="252413"/>
          </a:xfrm>
          <a:prstGeom prst="rect">
            <a:avLst/>
          </a:prstGeom>
          <a:solidFill>
            <a:srgbClr val="FFCC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FFCC00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ES" sz="800" b="1"/>
              <a:t>CON</a:t>
            </a:r>
          </a:p>
        </p:txBody>
      </p:sp>
      <p:sp>
        <p:nvSpPr>
          <p:cNvPr id="319753" name="Rectangle 265"/>
          <p:cNvSpPr>
            <a:spLocks noChangeArrowheads="1"/>
          </p:cNvSpPr>
          <p:nvPr/>
        </p:nvSpPr>
        <p:spPr bwMode="auto">
          <a:xfrm>
            <a:off x="107950" y="2346325"/>
            <a:ext cx="1141413" cy="433388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PE" sz="1200" b="1"/>
              <a:t>Elaboración</a:t>
            </a:r>
          </a:p>
          <a:p>
            <a:pPr algn="ctr"/>
            <a:r>
              <a:rPr lang="es-PE" sz="1200" b="1"/>
              <a:t>Propuesta</a:t>
            </a:r>
            <a:endParaRPr lang="es-ES" sz="1200" b="1"/>
          </a:p>
        </p:txBody>
      </p:sp>
      <p:sp>
        <p:nvSpPr>
          <p:cNvPr id="319754" name="Rectangle 266"/>
          <p:cNvSpPr>
            <a:spLocks noChangeArrowheads="1"/>
          </p:cNvSpPr>
          <p:nvPr/>
        </p:nvSpPr>
        <p:spPr bwMode="auto">
          <a:xfrm>
            <a:off x="107950" y="3175000"/>
            <a:ext cx="1090613" cy="433388"/>
          </a:xfrm>
          <a:prstGeom prst="rect">
            <a:avLst/>
          </a:prstGeom>
          <a:solidFill>
            <a:srgbClr val="FFFF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66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PE" sz="1200" b="1"/>
              <a:t>Pre</a:t>
            </a:r>
          </a:p>
          <a:p>
            <a:pPr algn="ctr"/>
            <a:r>
              <a:rPr lang="es-PE" sz="1200" b="1"/>
              <a:t>Incepcíón</a:t>
            </a:r>
            <a:endParaRPr lang="es-ES" sz="1200" b="1"/>
          </a:p>
        </p:txBody>
      </p:sp>
      <p:sp>
        <p:nvSpPr>
          <p:cNvPr id="319755" name="Rectangle 267"/>
          <p:cNvSpPr>
            <a:spLocks noChangeArrowheads="1"/>
          </p:cNvSpPr>
          <p:nvPr/>
        </p:nvSpPr>
        <p:spPr bwMode="auto">
          <a:xfrm rot="10800000">
            <a:off x="1247775" y="2344738"/>
            <a:ext cx="155575" cy="2092325"/>
          </a:xfrm>
          <a:prstGeom prst="rect">
            <a:avLst/>
          </a:prstGeom>
          <a:solidFill>
            <a:srgbClr val="FF99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66"/>
            </a:extrusionClr>
          </a:sp3d>
        </p:spPr>
        <p:txBody>
          <a:bodyPr vert="eaVert" wrap="none" anchor="ctr">
            <a:flatTx/>
          </a:bodyPr>
          <a:lstStyle/>
          <a:p>
            <a:pPr algn="ctr"/>
            <a:r>
              <a:rPr lang="es-PE" sz="1200" b="1"/>
              <a:t>Propuesta aprob.</a:t>
            </a:r>
            <a:endParaRPr lang="es-ES" sz="1200" b="1"/>
          </a:p>
        </p:txBody>
      </p:sp>
      <p:sp>
        <p:nvSpPr>
          <p:cNvPr id="319756" name="Rectangle 268"/>
          <p:cNvSpPr>
            <a:spLocks noChangeArrowheads="1"/>
          </p:cNvSpPr>
          <p:nvPr/>
        </p:nvSpPr>
        <p:spPr bwMode="auto">
          <a:xfrm>
            <a:off x="385763" y="3824288"/>
            <a:ext cx="576262" cy="433387"/>
          </a:xfrm>
          <a:prstGeom prst="rect">
            <a:avLst/>
          </a:prstGeom>
          <a:solidFill>
            <a:srgbClr val="FFFF99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99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PE" sz="1200" b="1"/>
              <a:t>PI#1</a:t>
            </a:r>
            <a:endParaRPr lang="es-ES" sz="1200" b="1"/>
          </a:p>
        </p:txBody>
      </p:sp>
      <p:sp>
        <p:nvSpPr>
          <p:cNvPr id="319757" name="Rectangle 269"/>
          <p:cNvSpPr>
            <a:spLocks noChangeArrowheads="1"/>
          </p:cNvSpPr>
          <p:nvPr/>
        </p:nvSpPr>
        <p:spPr bwMode="auto">
          <a:xfrm>
            <a:off x="1582738" y="4471988"/>
            <a:ext cx="252412" cy="252412"/>
          </a:xfrm>
          <a:prstGeom prst="rect">
            <a:avLst/>
          </a:prstGeom>
          <a:solidFill>
            <a:srgbClr val="FFCC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FFCC00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ES" sz="800" b="1"/>
              <a:t>CON</a:t>
            </a:r>
          </a:p>
        </p:txBody>
      </p:sp>
      <p:sp>
        <p:nvSpPr>
          <p:cNvPr id="319758" name="Rectangle 270"/>
          <p:cNvSpPr>
            <a:spLocks noChangeArrowheads="1"/>
          </p:cNvSpPr>
          <p:nvPr/>
        </p:nvSpPr>
        <p:spPr bwMode="auto">
          <a:xfrm rot="10800000">
            <a:off x="1547813" y="2344738"/>
            <a:ext cx="155575" cy="2092325"/>
          </a:xfrm>
          <a:prstGeom prst="rect">
            <a:avLst/>
          </a:prstGeom>
          <a:solidFill>
            <a:srgbClr val="FF99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66"/>
            </a:extrusionClr>
          </a:sp3d>
        </p:spPr>
        <p:txBody>
          <a:bodyPr vert="eaVert" wrap="none" anchor="ctr">
            <a:flatTx/>
          </a:bodyPr>
          <a:lstStyle/>
          <a:p>
            <a:pPr algn="ctr"/>
            <a:r>
              <a:rPr lang="es-PE" sz="1200" b="1"/>
              <a:t>Inicio proyecto</a:t>
            </a:r>
            <a:endParaRPr lang="es-ES" sz="1200" b="1"/>
          </a:p>
        </p:txBody>
      </p:sp>
      <p:sp>
        <p:nvSpPr>
          <p:cNvPr id="319759" name="Rectangle 271"/>
          <p:cNvSpPr>
            <a:spLocks noChangeArrowheads="1"/>
          </p:cNvSpPr>
          <p:nvPr/>
        </p:nvSpPr>
        <p:spPr bwMode="auto">
          <a:xfrm>
            <a:off x="1825625" y="3175000"/>
            <a:ext cx="885825" cy="433388"/>
          </a:xfrm>
          <a:prstGeom prst="rect">
            <a:avLst/>
          </a:prstGeom>
          <a:solidFill>
            <a:srgbClr val="FFFF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66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PE" sz="1200" b="1"/>
              <a:t>Incepción</a:t>
            </a:r>
            <a:endParaRPr lang="es-ES" sz="1200" b="1"/>
          </a:p>
        </p:txBody>
      </p:sp>
      <p:sp>
        <p:nvSpPr>
          <p:cNvPr id="319760" name="Rectangle 272"/>
          <p:cNvSpPr>
            <a:spLocks noChangeArrowheads="1"/>
          </p:cNvSpPr>
          <p:nvPr/>
        </p:nvSpPr>
        <p:spPr bwMode="auto">
          <a:xfrm>
            <a:off x="1703388" y="2344738"/>
            <a:ext cx="1008062" cy="433387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PE" sz="1200" b="1"/>
              <a:t>Inicio</a:t>
            </a:r>
            <a:endParaRPr lang="es-ES" sz="1200" b="1"/>
          </a:p>
        </p:txBody>
      </p:sp>
      <p:sp>
        <p:nvSpPr>
          <p:cNvPr id="319761" name="Rectangle 273"/>
          <p:cNvSpPr>
            <a:spLocks noChangeArrowheads="1"/>
          </p:cNvSpPr>
          <p:nvPr/>
        </p:nvSpPr>
        <p:spPr bwMode="auto">
          <a:xfrm rot="10800000">
            <a:off x="2784475" y="2344738"/>
            <a:ext cx="153988" cy="2092325"/>
          </a:xfrm>
          <a:prstGeom prst="rect">
            <a:avLst/>
          </a:prstGeom>
          <a:solidFill>
            <a:srgbClr val="FF99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66"/>
            </a:extrusionClr>
          </a:sp3d>
        </p:spPr>
        <p:txBody>
          <a:bodyPr vert="eaVert" wrap="none" anchor="ctr">
            <a:flatTx/>
          </a:bodyPr>
          <a:lstStyle/>
          <a:p>
            <a:pPr algn="ctr"/>
            <a:r>
              <a:rPr lang="es-PE" sz="1200" b="1"/>
              <a:t>Plan Proy. aprob.</a:t>
            </a:r>
            <a:endParaRPr lang="es-ES" sz="1200" b="1"/>
          </a:p>
        </p:txBody>
      </p:sp>
      <p:sp>
        <p:nvSpPr>
          <p:cNvPr id="319762" name="Rectangle 274"/>
          <p:cNvSpPr>
            <a:spLocks noChangeArrowheads="1"/>
          </p:cNvSpPr>
          <p:nvPr/>
        </p:nvSpPr>
        <p:spPr bwMode="auto">
          <a:xfrm>
            <a:off x="3000375" y="3175000"/>
            <a:ext cx="1244600" cy="433388"/>
          </a:xfrm>
          <a:prstGeom prst="rect">
            <a:avLst/>
          </a:prstGeom>
          <a:solidFill>
            <a:srgbClr val="FFFF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66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PE" sz="1200" b="1"/>
              <a:t>Elaboración</a:t>
            </a:r>
            <a:endParaRPr lang="es-ES" sz="1200" b="1"/>
          </a:p>
        </p:txBody>
      </p:sp>
      <p:sp>
        <p:nvSpPr>
          <p:cNvPr id="319763" name="Rectangle 275"/>
          <p:cNvSpPr>
            <a:spLocks noChangeArrowheads="1"/>
          </p:cNvSpPr>
          <p:nvPr/>
        </p:nvSpPr>
        <p:spPr bwMode="auto">
          <a:xfrm>
            <a:off x="1970088" y="3824288"/>
            <a:ext cx="576262" cy="433387"/>
          </a:xfrm>
          <a:prstGeom prst="rect">
            <a:avLst/>
          </a:prstGeom>
          <a:solidFill>
            <a:srgbClr val="FFFF99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99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PE" sz="1200" b="1"/>
              <a:t>I#1</a:t>
            </a:r>
            <a:endParaRPr lang="es-ES" sz="1200" b="1"/>
          </a:p>
        </p:txBody>
      </p:sp>
      <p:sp>
        <p:nvSpPr>
          <p:cNvPr id="319764" name="Rectangle 276"/>
          <p:cNvSpPr>
            <a:spLocks noChangeArrowheads="1"/>
          </p:cNvSpPr>
          <p:nvPr/>
        </p:nvSpPr>
        <p:spPr bwMode="auto">
          <a:xfrm>
            <a:off x="3000375" y="3824288"/>
            <a:ext cx="574675" cy="433387"/>
          </a:xfrm>
          <a:prstGeom prst="rect">
            <a:avLst/>
          </a:prstGeom>
          <a:solidFill>
            <a:srgbClr val="FFFF99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99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PE" sz="1200" b="1"/>
              <a:t>E#1</a:t>
            </a:r>
            <a:endParaRPr lang="es-ES" sz="1200" b="1"/>
          </a:p>
        </p:txBody>
      </p:sp>
      <p:sp>
        <p:nvSpPr>
          <p:cNvPr id="319765" name="Rectangle 277"/>
          <p:cNvSpPr>
            <a:spLocks noChangeArrowheads="1"/>
          </p:cNvSpPr>
          <p:nvPr/>
        </p:nvSpPr>
        <p:spPr bwMode="auto">
          <a:xfrm>
            <a:off x="3648075" y="3824288"/>
            <a:ext cx="574675" cy="433387"/>
          </a:xfrm>
          <a:prstGeom prst="rect">
            <a:avLst/>
          </a:prstGeom>
          <a:solidFill>
            <a:srgbClr val="FFFF99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99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PE" sz="1200" b="1"/>
              <a:t>E#2</a:t>
            </a:r>
            <a:endParaRPr lang="es-ES" sz="1200" b="1"/>
          </a:p>
        </p:txBody>
      </p:sp>
      <p:sp>
        <p:nvSpPr>
          <p:cNvPr id="319766" name="Rectangle 278"/>
          <p:cNvSpPr>
            <a:spLocks noChangeArrowheads="1"/>
          </p:cNvSpPr>
          <p:nvPr/>
        </p:nvSpPr>
        <p:spPr bwMode="auto">
          <a:xfrm rot="10800000">
            <a:off x="4302125" y="2776538"/>
            <a:ext cx="147638" cy="1660525"/>
          </a:xfrm>
          <a:prstGeom prst="rect">
            <a:avLst/>
          </a:prstGeom>
          <a:solidFill>
            <a:srgbClr val="FFFFCC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CC"/>
            </a:extrusionClr>
          </a:sp3d>
        </p:spPr>
        <p:txBody>
          <a:bodyPr vert="eaVert" wrap="none" anchor="ctr">
            <a:flatTx/>
          </a:bodyPr>
          <a:lstStyle/>
          <a:p>
            <a:pPr algn="ctr"/>
            <a:r>
              <a:rPr lang="es-PE" sz="1200" b="1"/>
              <a:t>A &amp; D</a:t>
            </a:r>
            <a:endParaRPr lang="es-ES" sz="1200" b="1"/>
          </a:p>
        </p:txBody>
      </p:sp>
      <p:sp>
        <p:nvSpPr>
          <p:cNvPr id="319767" name="Rectangle 279"/>
          <p:cNvSpPr>
            <a:spLocks noChangeArrowheads="1"/>
          </p:cNvSpPr>
          <p:nvPr/>
        </p:nvSpPr>
        <p:spPr bwMode="auto">
          <a:xfrm>
            <a:off x="4513263" y="3175000"/>
            <a:ext cx="2374900" cy="433388"/>
          </a:xfrm>
          <a:prstGeom prst="rect">
            <a:avLst/>
          </a:prstGeom>
          <a:solidFill>
            <a:srgbClr val="FFFF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66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PE" sz="1200" b="1"/>
              <a:t>Construción</a:t>
            </a:r>
            <a:endParaRPr lang="es-ES" sz="1200" b="1"/>
          </a:p>
        </p:txBody>
      </p:sp>
      <p:sp>
        <p:nvSpPr>
          <p:cNvPr id="319768" name="Rectangle 280"/>
          <p:cNvSpPr>
            <a:spLocks noChangeArrowheads="1"/>
          </p:cNvSpPr>
          <p:nvPr/>
        </p:nvSpPr>
        <p:spPr bwMode="auto">
          <a:xfrm>
            <a:off x="4532313" y="3824288"/>
            <a:ext cx="638175" cy="433387"/>
          </a:xfrm>
          <a:prstGeom prst="rect">
            <a:avLst/>
          </a:prstGeom>
          <a:solidFill>
            <a:srgbClr val="FFFF99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99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PE" sz="1200" b="1"/>
              <a:t>C#1</a:t>
            </a:r>
            <a:endParaRPr lang="es-ES" sz="1200" b="1"/>
          </a:p>
        </p:txBody>
      </p:sp>
      <p:sp>
        <p:nvSpPr>
          <p:cNvPr id="319769" name="Rectangle 281"/>
          <p:cNvSpPr>
            <a:spLocks noChangeArrowheads="1"/>
          </p:cNvSpPr>
          <p:nvPr/>
        </p:nvSpPr>
        <p:spPr bwMode="auto">
          <a:xfrm>
            <a:off x="5253038" y="3824288"/>
            <a:ext cx="638175" cy="433387"/>
          </a:xfrm>
          <a:prstGeom prst="rect">
            <a:avLst/>
          </a:prstGeom>
          <a:solidFill>
            <a:srgbClr val="FFFF99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99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PE" sz="1200" b="1"/>
              <a:t>C#2</a:t>
            </a:r>
            <a:endParaRPr lang="es-ES" sz="1200" b="1"/>
          </a:p>
        </p:txBody>
      </p:sp>
      <p:sp>
        <p:nvSpPr>
          <p:cNvPr id="319770" name="Rectangle 282"/>
          <p:cNvSpPr>
            <a:spLocks noChangeArrowheads="1"/>
          </p:cNvSpPr>
          <p:nvPr/>
        </p:nvSpPr>
        <p:spPr bwMode="auto">
          <a:xfrm>
            <a:off x="6249988" y="3822700"/>
            <a:ext cx="638175" cy="433388"/>
          </a:xfrm>
          <a:prstGeom prst="rect">
            <a:avLst/>
          </a:prstGeom>
          <a:solidFill>
            <a:srgbClr val="FFFF99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99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PE" sz="1200" b="1"/>
              <a:t>C#n</a:t>
            </a:r>
            <a:endParaRPr lang="es-ES" sz="1200" b="1"/>
          </a:p>
        </p:txBody>
      </p:sp>
      <p:sp>
        <p:nvSpPr>
          <p:cNvPr id="319771" name="Rectangle 283"/>
          <p:cNvSpPr>
            <a:spLocks noChangeArrowheads="1"/>
          </p:cNvSpPr>
          <p:nvPr/>
        </p:nvSpPr>
        <p:spPr bwMode="auto">
          <a:xfrm rot="10800000">
            <a:off x="6961188" y="2776538"/>
            <a:ext cx="174625" cy="1660525"/>
          </a:xfrm>
          <a:prstGeom prst="rect">
            <a:avLst/>
          </a:prstGeom>
          <a:solidFill>
            <a:srgbClr val="FFFFCC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CC"/>
            </a:extrusionClr>
          </a:sp3d>
        </p:spPr>
        <p:txBody>
          <a:bodyPr vert="eaVert" wrap="none" anchor="ctr">
            <a:flatTx/>
          </a:bodyPr>
          <a:lstStyle/>
          <a:p>
            <a:pPr algn="ctr"/>
            <a:r>
              <a:rPr lang="es-PE" sz="1200" b="1"/>
              <a:t>Alcance completo</a:t>
            </a:r>
            <a:endParaRPr lang="es-ES" sz="1200" b="1"/>
          </a:p>
        </p:txBody>
      </p:sp>
      <p:sp>
        <p:nvSpPr>
          <p:cNvPr id="319772" name="Rectangle 284"/>
          <p:cNvSpPr>
            <a:spLocks noChangeArrowheads="1"/>
          </p:cNvSpPr>
          <p:nvPr/>
        </p:nvSpPr>
        <p:spPr bwMode="auto">
          <a:xfrm>
            <a:off x="7197725" y="3175000"/>
            <a:ext cx="865188" cy="433388"/>
          </a:xfrm>
          <a:prstGeom prst="rect">
            <a:avLst/>
          </a:prstGeom>
          <a:solidFill>
            <a:srgbClr val="FFFF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66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PE" sz="1200" b="1"/>
              <a:t>Transición</a:t>
            </a:r>
            <a:endParaRPr lang="es-ES" sz="1200" b="1"/>
          </a:p>
        </p:txBody>
      </p:sp>
      <p:sp>
        <p:nvSpPr>
          <p:cNvPr id="319773" name="Rectangle 285"/>
          <p:cNvSpPr>
            <a:spLocks noChangeArrowheads="1"/>
          </p:cNvSpPr>
          <p:nvPr/>
        </p:nvSpPr>
        <p:spPr bwMode="auto">
          <a:xfrm>
            <a:off x="2928938" y="2346325"/>
            <a:ext cx="5184775" cy="433388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PE" sz="1200" b="1"/>
              <a:t>Ejecución, Seguimiento y Control</a:t>
            </a:r>
            <a:endParaRPr lang="es-ES" sz="1200" b="1"/>
          </a:p>
        </p:txBody>
      </p:sp>
      <p:sp>
        <p:nvSpPr>
          <p:cNvPr id="319774" name="Rectangle 286"/>
          <p:cNvSpPr>
            <a:spLocks noChangeArrowheads="1"/>
          </p:cNvSpPr>
          <p:nvPr/>
        </p:nvSpPr>
        <p:spPr bwMode="auto">
          <a:xfrm>
            <a:off x="7235825" y="3824288"/>
            <a:ext cx="609600" cy="433387"/>
          </a:xfrm>
          <a:prstGeom prst="rect">
            <a:avLst/>
          </a:prstGeom>
          <a:solidFill>
            <a:srgbClr val="FFFF99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99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PE" sz="1200" b="1"/>
              <a:t>T#1</a:t>
            </a:r>
            <a:endParaRPr lang="es-ES" sz="1200" b="1"/>
          </a:p>
        </p:txBody>
      </p:sp>
      <p:sp>
        <p:nvSpPr>
          <p:cNvPr id="319775" name="Rectangle 287"/>
          <p:cNvSpPr>
            <a:spLocks noChangeArrowheads="1"/>
          </p:cNvSpPr>
          <p:nvPr/>
        </p:nvSpPr>
        <p:spPr bwMode="auto">
          <a:xfrm rot="10800000">
            <a:off x="8134350" y="2344738"/>
            <a:ext cx="117475" cy="2092325"/>
          </a:xfrm>
          <a:prstGeom prst="rect">
            <a:avLst/>
          </a:prstGeom>
          <a:solidFill>
            <a:srgbClr val="FFFFCC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CC"/>
            </a:extrusionClr>
          </a:sp3d>
        </p:spPr>
        <p:txBody>
          <a:bodyPr vert="eaVert" wrap="none" anchor="ctr">
            <a:flatTx/>
          </a:bodyPr>
          <a:lstStyle/>
          <a:p>
            <a:pPr algn="ctr"/>
            <a:r>
              <a:rPr lang="es-PE" sz="1200" b="1"/>
              <a:t>Producto aceptado</a:t>
            </a:r>
            <a:endParaRPr lang="es-ES" sz="1200" b="1"/>
          </a:p>
        </p:txBody>
      </p:sp>
      <p:sp>
        <p:nvSpPr>
          <p:cNvPr id="319776" name="Rectangle 288"/>
          <p:cNvSpPr>
            <a:spLocks noChangeArrowheads="1"/>
          </p:cNvSpPr>
          <p:nvPr/>
        </p:nvSpPr>
        <p:spPr bwMode="auto">
          <a:xfrm>
            <a:off x="4356100" y="1089025"/>
            <a:ext cx="252413" cy="252413"/>
          </a:xfrm>
          <a:prstGeom prst="rect">
            <a:avLst/>
          </a:prstGeom>
          <a:solidFill>
            <a:srgbClr val="FFCC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FFCC00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ES" sz="800" b="1"/>
              <a:t>CON</a:t>
            </a:r>
          </a:p>
        </p:txBody>
      </p:sp>
      <p:sp>
        <p:nvSpPr>
          <p:cNvPr id="319777" name="Rectangle 289"/>
          <p:cNvSpPr>
            <a:spLocks noChangeArrowheads="1"/>
          </p:cNvSpPr>
          <p:nvPr/>
        </p:nvSpPr>
        <p:spPr bwMode="auto">
          <a:xfrm>
            <a:off x="8675688" y="3176588"/>
            <a:ext cx="252412" cy="252412"/>
          </a:xfrm>
          <a:prstGeom prst="rect">
            <a:avLst/>
          </a:prstGeom>
          <a:solidFill>
            <a:srgbClr val="33CCCC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33CCCC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ES" sz="800" b="1"/>
              <a:t>QA</a:t>
            </a:r>
          </a:p>
        </p:txBody>
      </p:sp>
      <p:sp>
        <p:nvSpPr>
          <p:cNvPr id="319778" name="Rectangle 290"/>
          <p:cNvSpPr>
            <a:spLocks noChangeArrowheads="1"/>
          </p:cNvSpPr>
          <p:nvPr/>
        </p:nvSpPr>
        <p:spPr bwMode="auto">
          <a:xfrm>
            <a:off x="8677275" y="2836863"/>
            <a:ext cx="252413" cy="252412"/>
          </a:xfrm>
          <a:prstGeom prst="rect">
            <a:avLst/>
          </a:prstGeom>
          <a:solidFill>
            <a:srgbClr val="FFCC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FFCC00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ES" sz="800" b="1"/>
              <a:t>CON</a:t>
            </a:r>
          </a:p>
        </p:txBody>
      </p:sp>
      <p:sp>
        <p:nvSpPr>
          <p:cNvPr id="319779" name="Rectangle 291"/>
          <p:cNvSpPr>
            <a:spLocks noChangeArrowheads="1"/>
          </p:cNvSpPr>
          <p:nvPr/>
        </p:nvSpPr>
        <p:spPr bwMode="auto">
          <a:xfrm>
            <a:off x="8278813" y="2344738"/>
            <a:ext cx="647700" cy="433387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PE" sz="1200" b="1"/>
              <a:t>Cierre</a:t>
            </a:r>
            <a:endParaRPr lang="es-ES" sz="1200" b="1"/>
          </a:p>
        </p:txBody>
      </p:sp>
      <p:sp>
        <p:nvSpPr>
          <p:cNvPr id="319780" name="Rectangle 292"/>
          <p:cNvSpPr>
            <a:spLocks noChangeArrowheads="1"/>
          </p:cNvSpPr>
          <p:nvPr/>
        </p:nvSpPr>
        <p:spPr bwMode="auto">
          <a:xfrm>
            <a:off x="4679950" y="1089025"/>
            <a:ext cx="252413" cy="252413"/>
          </a:xfrm>
          <a:prstGeom prst="rect">
            <a:avLst/>
          </a:prstGeom>
          <a:solidFill>
            <a:srgbClr val="33CCCC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33CCCC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ES" sz="800" b="1"/>
              <a:t>QA</a:t>
            </a:r>
          </a:p>
        </p:txBody>
      </p:sp>
      <p:sp>
        <p:nvSpPr>
          <p:cNvPr id="319781" name="Rectangle 293"/>
          <p:cNvSpPr>
            <a:spLocks noChangeArrowheads="1"/>
          </p:cNvSpPr>
          <p:nvPr/>
        </p:nvSpPr>
        <p:spPr bwMode="auto">
          <a:xfrm>
            <a:off x="5003800" y="1089025"/>
            <a:ext cx="252413" cy="252413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ES" sz="800" b="1"/>
              <a:t>INF</a:t>
            </a:r>
          </a:p>
        </p:txBody>
      </p:sp>
      <p:grpSp>
        <p:nvGrpSpPr>
          <p:cNvPr id="2" name="Group 294"/>
          <p:cNvGrpSpPr>
            <a:grpSpLocks/>
          </p:cNvGrpSpPr>
          <p:nvPr/>
        </p:nvGrpSpPr>
        <p:grpSpPr bwMode="auto">
          <a:xfrm>
            <a:off x="3205163" y="1628775"/>
            <a:ext cx="719137" cy="647700"/>
            <a:chOff x="1429" y="935"/>
            <a:chExt cx="453" cy="408"/>
          </a:xfrm>
        </p:grpSpPr>
        <p:sp>
          <p:nvSpPr>
            <p:cNvPr id="35938" name="Rectangle 295"/>
            <p:cNvSpPr>
              <a:spLocks noChangeArrowheads="1"/>
            </p:cNvSpPr>
            <p:nvPr/>
          </p:nvSpPr>
          <p:spPr bwMode="auto">
            <a:xfrm>
              <a:off x="1429" y="935"/>
              <a:ext cx="453" cy="40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>
              <a:flatTx/>
            </a:bodyPr>
            <a:lstStyle/>
            <a:p>
              <a:pPr algn="r"/>
              <a:endParaRPr lang="es-ES" sz="800" b="1"/>
            </a:p>
          </p:txBody>
        </p:sp>
        <p:sp>
          <p:nvSpPr>
            <p:cNvPr id="35939" name="Rectangle 296"/>
            <p:cNvSpPr>
              <a:spLocks noChangeArrowheads="1"/>
            </p:cNvSpPr>
            <p:nvPr/>
          </p:nvSpPr>
          <p:spPr bwMode="auto">
            <a:xfrm>
              <a:off x="1474" y="1162"/>
              <a:ext cx="159" cy="159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s-ES" sz="800" b="1"/>
                <a:t>LA</a:t>
              </a:r>
            </a:p>
          </p:txBody>
        </p:sp>
        <p:sp>
          <p:nvSpPr>
            <p:cNvPr id="35940" name="Rectangle 297"/>
            <p:cNvSpPr>
              <a:spLocks noChangeArrowheads="1"/>
            </p:cNvSpPr>
            <p:nvPr/>
          </p:nvSpPr>
          <p:spPr bwMode="auto">
            <a:xfrm>
              <a:off x="1474" y="1003"/>
              <a:ext cx="159" cy="159"/>
            </a:xfrm>
            <a:prstGeom prst="rect">
              <a:avLst/>
            </a:prstGeom>
            <a:solidFill>
              <a:srgbClr val="C0C0C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s-ES" sz="800"/>
                <a:t>MET</a:t>
              </a:r>
            </a:p>
          </p:txBody>
        </p:sp>
        <p:sp>
          <p:nvSpPr>
            <p:cNvPr id="35941" name="Rectangle 298"/>
            <p:cNvSpPr>
              <a:spLocks noChangeArrowheads="1"/>
            </p:cNvSpPr>
            <p:nvPr/>
          </p:nvSpPr>
          <p:spPr bwMode="auto">
            <a:xfrm>
              <a:off x="1655" y="1162"/>
              <a:ext cx="159" cy="159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s-ES" sz="800" b="1"/>
                <a:t>OM</a:t>
              </a:r>
            </a:p>
          </p:txBody>
        </p:sp>
      </p:grpSp>
      <p:grpSp>
        <p:nvGrpSpPr>
          <p:cNvPr id="3" name="Group 299"/>
          <p:cNvGrpSpPr>
            <a:grpSpLocks/>
          </p:cNvGrpSpPr>
          <p:nvPr/>
        </p:nvGrpSpPr>
        <p:grpSpPr bwMode="auto">
          <a:xfrm>
            <a:off x="6948488" y="1628775"/>
            <a:ext cx="719137" cy="647700"/>
            <a:chOff x="1429" y="935"/>
            <a:chExt cx="453" cy="408"/>
          </a:xfrm>
        </p:grpSpPr>
        <p:sp>
          <p:nvSpPr>
            <p:cNvPr id="35934" name="Rectangle 300"/>
            <p:cNvSpPr>
              <a:spLocks noChangeArrowheads="1"/>
            </p:cNvSpPr>
            <p:nvPr/>
          </p:nvSpPr>
          <p:spPr bwMode="auto">
            <a:xfrm>
              <a:off x="1429" y="935"/>
              <a:ext cx="453" cy="40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>
              <a:flatTx/>
            </a:bodyPr>
            <a:lstStyle/>
            <a:p>
              <a:pPr algn="r"/>
              <a:endParaRPr lang="es-ES" sz="800" b="1"/>
            </a:p>
          </p:txBody>
        </p:sp>
        <p:sp>
          <p:nvSpPr>
            <p:cNvPr id="35935" name="Rectangle 301"/>
            <p:cNvSpPr>
              <a:spLocks noChangeArrowheads="1"/>
            </p:cNvSpPr>
            <p:nvPr/>
          </p:nvSpPr>
          <p:spPr bwMode="auto">
            <a:xfrm>
              <a:off x="1474" y="1162"/>
              <a:ext cx="159" cy="159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s-ES" sz="800" b="1"/>
                <a:t>LA</a:t>
              </a:r>
            </a:p>
          </p:txBody>
        </p:sp>
        <p:sp>
          <p:nvSpPr>
            <p:cNvPr id="35936" name="Rectangle 302"/>
            <p:cNvSpPr>
              <a:spLocks noChangeArrowheads="1"/>
            </p:cNvSpPr>
            <p:nvPr/>
          </p:nvSpPr>
          <p:spPr bwMode="auto">
            <a:xfrm>
              <a:off x="1474" y="1003"/>
              <a:ext cx="159" cy="159"/>
            </a:xfrm>
            <a:prstGeom prst="rect">
              <a:avLst/>
            </a:prstGeom>
            <a:solidFill>
              <a:srgbClr val="C0C0C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s-ES" sz="800"/>
                <a:t>MET</a:t>
              </a:r>
            </a:p>
          </p:txBody>
        </p:sp>
        <p:sp>
          <p:nvSpPr>
            <p:cNvPr id="35937" name="Rectangle 303"/>
            <p:cNvSpPr>
              <a:spLocks noChangeArrowheads="1"/>
            </p:cNvSpPr>
            <p:nvPr/>
          </p:nvSpPr>
          <p:spPr bwMode="auto">
            <a:xfrm>
              <a:off x="1655" y="1162"/>
              <a:ext cx="159" cy="159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s-ES" sz="800" b="1"/>
                <a:t>OM</a:t>
              </a:r>
            </a:p>
          </p:txBody>
        </p:sp>
      </p:grpSp>
      <p:sp>
        <p:nvSpPr>
          <p:cNvPr id="319792" name="Oval 304"/>
          <p:cNvSpPr>
            <a:spLocks noChangeArrowheads="1"/>
          </p:cNvSpPr>
          <p:nvPr/>
        </p:nvSpPr>
        <p:spPr bwMode="auto">
          <a:xfrm>
            <a:off x="3995738" y="1844675"/>
            <a:ext cx="71437" cy="73025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319793" name="Oval 305"/>
          <p:cNvSpPr>
            <a:spLocks noChangeArrowheads="1"/>
          </p:cNvSpPr>
          <p:nvPr/>
        </p:nvSpPr>
        <p:spPr bwMode="auto">
          <a:xfrm>
            <a:off x="4140200" y="1844675"/>
            <a:ext cx="71438" cy="73025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319794" name="Oval 306"/>
          <p:cNvSpPr>
            <a:spLocks noChangeArrowheads="1"/>
          </p:cNvSpPr>
          <p:nvPr/>
        </p:nvSpPr>
        <p:spPr bwMode="auto">
          <a:xfrm>
            <a:off x="4284663" y="1844675"/>
            <a:ext cx="71437" cy="73025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319795" name="Rectangle 307"/>
          <p:cNvSpPr>
            <a:spLocks noChangeArrowheads="1"/>
          </p:cNvSpPr>
          <p:nvPr/>
        </p:nvSpPr>
        <p:spPr bwMode="auto">
          <a:xfrm>
            <a:off x="179388" y="6380163"/>
            <a:ext cx="8642350" cy="215900"/>
          </a:xfrm>
          <a:prstGeom prst="rect">
            <a:avLst/>
          </a:prstGeom>
          <a:solidFill>
            <a:srgbClr val="FFCC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00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ES" sz="1200" b="1"/>
              <a:t>Gestión de la Configuración</a:t>
            </a:r>
          </a:p>
        </p:txBody>
      </p:sp>
      <p:sp>
        <p:nvSpPr>
          <p:cNvPr id="319796" name="Rectangle 308"/>
          <p:cNvSpPr>
            <a:spLocks noChangeArrowheads="1"/>
          </p:cNvSpPr>
          <p:nvPr/>
        </p:nvSpPr>
        <p:spPr bwMode="auto">
          <a:xfrm>
            <a:off x="179388" y="6092825"/>
            <a:ext cx="8642350" cy="2159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ES" sz="1200" b="1"/>
              <a:t>Gestión de Requerimientos</a:t>
            </a:r>
          </a:p>
        </p:txBody>
      </p:sp>
      <p:grpSp>
        <p:nvGrpSpPr>
          <p:cNvPr id="4" name="Group 309"/>
          <p:cNvGrpSpPr>
            <a:grpSpLocks/>
          </p:cNvGrpSpPr>
          <p:nvPr/>
        </p:nvGrpSpPr>
        <p:grpSpPr bwMode="auto">
          <a:xfrm>
            <a:off x="7667625" y="5300663"/>
            <a:ext cx="1296988" cy="1506537"/>
            <a:chOff x="4785" y="2799"/>
            <a:chExt cx="817" cy="949"/>
          </a:xfrm>
        </p:grpSpPr>
        <p:sp>
          <p:nvSpPr>
            <p:cNvPr id="35921" name="Rectangle 310"/>
            <p:cNvSpPr>
              <a:spLocks noChangeArrowheads="1"/>
            </p:cNvSpPr>
            <p:nvPr/>
          </p:nvSpPr>
          <p:spPr bwMode="auto">
            <a:xfrm>
              <a:off x="4785" y="3657"/>
              <a:ext cx="499" cy="9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 algn="r"/>
              <a:r>
                <a:rPr lang="es-ES" sz="800" b="1"/>
                <a:t>Seguimiento</a:t>
              </a:r>
            </a:p>
          </p:txBody>
        </p:sp>
        <p:sp>
          <p:nvSpPr>
            <p:cNvPr id="35922" name="Rectangle 311"/>
            <p:cNvSpPr>
              <a:spLocks noChangeArrowheads="1"/>
            </p:cNvSpPr>
            <p:nvPr/>
          </p:nvSpPr>
          <p:spPr bwMode="auto">
            <a:xfrm>
              <a:off x="4785" y="3566"/>
              <a:ext cx="498" cy="91"/>
            </a:xfrm>
            <a:prstGeom prst="rect">
              <a:avLst/>
            </a:prstGeom>
            <a:solidFill>
              <a:srgbClr val="FFFF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s-ES" sz="800" b="1"/>
                <a:t>Hitos ING</a:t>
              </a:r>
            </a:p>
          </p:txBody>
        </p:sp>
        <p:sp>
          <p:nvSpPr>
            <p:cNvPr id="35923" name="Rectangle 312"/>
            <p:cNvSpPr>
              <a:spLocks noChangeArrowheads="1"/>
            </p:cNvSpPr>
            <p:nvPr/>
          </p:nvSpPr>
          <p:spPr bwMode="auto">
            <a:xfrm>
              <a:off x="4785" y="3492"/>
              <a:ext cx="498" cy="74"/>
            </a:xfrm>
            <a:prstGeom prst="rect">
              <a:avLst/>
            </a:prstGeom>
            <a:solidFill>
              <a:srgbClr val="FF9966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66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s-ES" sz="800" b="1"/>
                <a:t>Hitos PRO</a:t>
              </a:r>
            </a:p>
          </p:txBody>
        </p:sp>
        <p:sp>
          <p:nvSpPr>
            <p:cNvPr id="35924" name="Rectangle 313"/>
            <p:cNvSpPr>
              <a:spLocks noChangeArrowheads="1"/>
            </p:cNvSpPr>
            <p:nvPr/>
          </p:nvSpPr>
          <p:spPr bwMode="auto">
            <a:xfrm>
              <a:off x="5330" y="3628"/>
              <a:ext cx="271" cy="120"/>
            </a:xfrm>
            <a:prstGeom prst="rect">
              <a:avLst/>
            </a:prstGeom>
            <a:solidFill>
              <a:srgbClr val="FF99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CC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s-ES" sz="800" b="1"/>
                <a:t>10. CAP</a:t>
              </a:r>
            </a:p>
          </p:txBody>
        </p:sp>
        <p:sp>
          <p:nvSpPr>
            <p:cNvPr id="35925" name="Rectangle 314"/>
            <p:cNvSpPr>
              <a:spLocks noChangeArrowheads="1"/>
            </p:cNvSpPr>
            <p:nvPr/>
          </p:nvSpPr>
          <p:spPr bwMode="auto">
            <a:xfrm>
              <a:off x="5330" y="3531"/>
              <a:ext cx="271" cy="120"/>
            </a:xfrm>
            <a:prstGeom prst="rect">
              <a:avLst/>
            </a:prstGeom>
            <a:solidFill>
              <a:srgbClr val="BC9C82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BC9C8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s-ES" sz="800" b="1"/>
                <a:t>9. REV</a:t>
              </a:r>
            </a:p>
          </p:txBody>
        </p:sp>
        <p:sp>
          <p:nvSpPr>
            <p:cNvPr id="35926" name="Rectangle 315"/>
            <p:cNvSpPr>
              <a:spLocks noChangeArrowheads="1"/>
            </p:cNvSpPr>
            <p:nvPr/>
          </p:nvSpPr>
          <p:spPr bwMode="auto">
            <a:xfrm>
              <a:off x="5330" y="3435"/>
              <a:ext cx="271" cy="120"/>
            </a:xfrm>
            <a:prstGeom prst="rect">
              <a:avLst/>
            </a:prstGeom>
            <a:solidFill>
              <a:srgbClr val="FF99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00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s-ES" sz="800" b="1"/>
                <a:t>8. DAR</a:t>
              </a:r>
            </a:p>
          </p:txBody>
        </p:sp>
        <p:sp>
          <p:nvSpPr>
            <p:cNvPr id="35927" name="Rectangle 316"/>
            <p:cNvSpPr>
              <a:spLocks noChangeArrowheads="1"/>
            </p:cNvSpPr>
            <p:nvPr/>
          </p:nvSpPr>
          <p:spPr bwMode="auto">
            <a:xfrm>
              <a:off x="5330" y="3358"/>
              <a:ext cx="271" cy="120"/>
            </a:xfrm>
            <a:prstGeom prst="rect">
              <a:avLst/>
            </a:prstGeom>
            <a:solidFill>
              <a:srgbClr val="3366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3366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s-ES" sz="800" b="1"/>
                <a:t>7. SAM</a:t>
              </a:r>
            </a:p>
          </p:txBody>
        </p:sp>
        <p:sp>
          <p:nvSpPr>
            <p:cNvPr id="35928" name="Rectangle 317"/>
            <p:cNvSpPr>
              <a:spLocks noChangeArrowheads="1"/>
            </p:cNvSpPr>
            <p:nvPr/>
          </p:nvSpPr>
          <p:spPr bwMode="auto">
            <a:xfrm>
              <a:off x="5331" y="3262"/>
              <a:ext cx="271" cy="120"/>
            </a:xfrm>
            <a:prstGeom prst="rect">
              <a:avLst/>
            </a:prstGeom>
            <a:solidFill>
              <a:srgbClr val="99CC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s-ES" sz="800" b="1"/>
                <a:t>6. INF</a:t>
              </a:r>
            </a:p>
          </p:txBody>
        </p:sp>
        <p:sp>
          <p:nvSpPr>
            <p:cNvPr id="35929" name="Rectangle 318"/>
            <p:cNvSpPr>
              <a:spLocks noChangeArrowheads="1"/>
            </p:cNvSpPr>
            <p:nvPr/>
          </p:nvSpPr>
          <p:spPr bwMode="auto">
            <a:xfrm>
              <a:off x="5330" y="3166"/>
              <a:ext cx="271" cy="120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s-ES" sz="800" b="1"/>
                <a:t>5. PRO</a:t>
              </a:r>
            </a:p>
          </p:txBody>
        </p:sp>
        <p:sp>
          <p:nvSpPr>
            <p:cNvPr id="35930" name="Rectangle 319"/>
            <p:cNvSpPr>
              <a:spLocks noChangeArrowheads="1"/>
            </p:cNvSpPr>
            <p:nvPr/>
          </p:nvSpPr>
          <p:spPr bwMode="auto">
            <a:xfrm>
              <a:off x="5330" y="3089"/>
              <a:ext cx="271" cy="120"/>
            </a:xfrm>
            <a:prstGeom prst="rect">
              <a:avLst/>
            </a:prstGeom>
            <a:solidFill>
              <a:srgbClr val="FFFF66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66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s-ES" sz="800" b="1"/>
                <a:t>4. ING</a:t>
              </a:r>
            </a:p>
          </p:txBody>
        </p:sp>
        <p:sp>
          <p:nvSpPr>
            <p:cNvPr id="35931" name="Rectangle 320"/>
            <p:cNvSpPr>
              <a:spLocks noChangeArrowheads="1"/>
            </p:cNvSpPr>
            <p:nvPr/>
          </p:nvSpPr>
          <p:spPr bwMode="auto">
            <a:xfrm>
              <a:off x="5330" y="2992"/>
              <a:ext cx="271" cy="120"/>
            </a:xfrm>
            <a:prstGeom prst="rect">
              <a:avLst/>
            </a:prstGeom>
            <a:solidFill>
              <a:srgbClr val="33CC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33CCCC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s-ES" sz="800" b="1"/>
                <a:t>3. QA</a:t>
              </a:r>
            </a:p>
          </p:txBody>
        </p:sp>
        <p:sp>
          <p:nvSpPr>
            <p:cNvPr id="35932" name="Rectangle 321"/>
            <p:cNvSpPr>
              <a:spLocks noChangeArrowheads="1"/>
            </p:cNvSpPr>
            <p:nvPr/>
          </p:nvSpPr>
          <p:spPr bwMode="auto">
            <a:xfrm>
              <a:off x="5330" y="2896"/>
              <a:ext cx="271" cy="120"/>
            </a:xfrm>
            <a:prstGeom prst="rect">
              <a:avLst/>
            </a:prstGeom>
            <a:solidFill>
              <a:srgbClr val="FFCC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CC00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s-ES" sz="800" b="1"/>
                <a:t>2. CON</a:t>
              </a:r>
            </a:p>
          </p:txBody>
        </p:sp>
        <p:sp>
          <p:nvSpPr>
            <p:cNvPr id="35933" name="Rectangle 322"/>
            <p:cNvSpPr>
              <a:spLocks noChangeArrowheads="1"/>
            </p:cNvSpPr>
            <p:nvPr/>
          </p:nvSpPr>
          <p:spPr bwMode="auto">
            <a:xfrm>
              <a:off x="5330" y="2799"/>
              <a:ext cx="271" cy="120"/>
            </a:xfrm>
            <a:prstGeom prst="rect">
              <a:avLst/>
            </a:prstGeom>
            <a:solidFill>
              <a:srgbClr val="C0C0C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s-ES" sz="800" b="1"/>
                <a:t>1. MET</a:t>
              </a:r>
            </a:p>
          </p:txBody>
        </p:sp>
      </p:grpSp>
      <p:sp>
        <p:nvSpPr>
          <p:cNvPr id="319811" name="AutoShape 323"/>
          <p:cNvSpPr>
            <a:spLocks noChangeArrowheads="1"/>
          </p:cNvSpPr>
          <p:nvPr/>
        </p:nvSpPr>
        <p:spPr bwMode="auto">
          <a:xfrm>
            <a:off x="71438" y="2924175"/>
            <a:ext cx="8029575" cy="1368425"/>
          </a:xfrm>
          <a:prstGeom prst="roundRect">
            <a:avLst>
              <a:gd name="adj" fmla="val 16667"/>
            </a:avLst>
          </a:prstGeom>
          <a:solidFill>
            <a:schemeClr val="accent2">
              <a:alpha val="23921"/>
            </a:schemeClr>
          </a:solidFill>
          <a:ln w="5715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9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9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9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9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9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9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9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9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9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9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9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9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9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9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9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9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19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19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19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9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197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19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900" decel="100000" fill="hold"/>
                                        <p:tgtEl>
                                          <p:spTgt spid="319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9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19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19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197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19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900" decel="100000" fill="hold"/>
                                        <p:tgtEl>
                                          <p:spTgt spid="319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9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19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19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3197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19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900" decel="100000" fill="hold"/>
                                        <p:tgtEl>
                                          <p:spTgt spid="319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9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197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197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197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19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197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197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197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19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197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197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3197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19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500"/>
                            </p:stCondLst>
                            <p:childTnLst>
                              <p:par>
                                <p:cTn id="13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19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19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197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1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000"/>
                            </p:stCondLst>
                            <p:childTnLst>
                              <p:par>
                                <p:cTn id="14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197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3197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3197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19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2500"/>
                            </p:stCondLst>
                            <p:childTnLst>
                              <p:par>
                                <p:cTn id="14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197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197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3197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31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319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319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319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319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319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319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000"/>
                            </p:stCondLst>
                            <p:childTnLst>
                              <p:par>
                                <p:cTn id="18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319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319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3197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319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900" decel="100000" fill="hold"/>
                                        <p:tgtEl>
                                          <p:spTgt spid="319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9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3197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319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900" decel="100000" fill="hold"/>
                                        <p:tgtEl>
                                          <p:spTgt spid="319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9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3197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319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900" decel="100000" fill="hold"/>
                                        <p:tgtEl>
                                          <p:spTgt spid="319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9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3197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319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900" decel="100000" fill="hold"/>
                                        <p:tgtEl>
                                          <p:spTgt spid="319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9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3197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319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900" decel="100000" fill="hold"/>
                                        <p:tgtEl>
                                          <p:spTgt spid="319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9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3197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319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900" decel="100000" fill="hold"/>
                                        <p:tgtEl>
                                          <p:spTgt spid="319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9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1000"/>
                                        <p:tgtEl>
                                          <p:spTgt spid="3197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319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900" decel="100000" fill="hold"/>
                                        <p:tgtEl>
                                          <p:spTgt spid="319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9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3197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319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900" decel="100000" fill="hold"/>
                                        <p:tgtEl>
                                          <p:spTgt spid="319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9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1000"/>
                                        <p:tgtEl>
                                          <p:spTgt spid="3197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319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900" decel="100000" fill="hold"/>
                                        <p:tgtEl>
                                          <p:spTgt spid="319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9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1000"/>
                                        <p:tgtEl>
                                          <p:spTgt spid="3197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319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900" decel="100000" fill="hold"/>
                                        <p:tgtEl>
                                          <p:spTgt spid="319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9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1000"/>
                                        <p:tgtEl>
                                          <p:spTgt spid="3197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319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900" decel="100000" fill="hold"/>
                                        <p:tgtEl>
                                          <p:spTgt spid="319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9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1000"/>
                                        <p:tgtEl>
                                          <p:spTgt spid="3197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319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900" decel="100000" fill="hold"/>
                                        <p:tgtEl>
                                          <p:spTgt spid="319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9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1000"/>
                                        <p:tgtEl>
                                          <p:spTgt spid="3197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319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900" decel="100000" fill="hold"/>
                                        <p:tgtEl>
                                          <p:spTgt spid="319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9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1000"/>
                                        <p:tgtEl>
                                          <p:spTgt spid="3197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319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900" decel="100000" fill="hold"/>
                                        <p:tgtEl>
                                          <p:spTgt spid="319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9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1000"/>
                                        <p:tgtEl>
                                          <p:spTgt spid="3197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319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900" decel="100000" fill="hold"/>
                                        <p:tgtEl>
                                          <p:spTgt spid="319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9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1000"/>
                                        <p:tgtEl>
                                          <p:spTgt spid="3197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319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900" decel="100000" fill="hold"/>
                                        <p:tgtEl>
                                          <p:spTgt spid="319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9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1000"/>
                                        <p:tgtEl>
                                          <p:spTgt spid="3197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0" dur="1000" fill="hold"/>
                                        <p:tgtEl>
                                          <p:spTgt spid="319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900" decel="100000" fill="hold"/>
                                        <p:tgtEl>
                                          <p:spTgt spid="319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9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1000"/>
                                        <p:tgtEl>
                                          <p:spTgt spid="3197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6" dur="1000" fill="hold"/>
                                        <p:tgtEl>
                                          <p:spTgt spid="319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900" decel="100000" fill="hold"/>
                                        <p:tgtEl>
                                          <p:spTgt spid="319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9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1000"/>
                                        <p:tgtEl>
                                          <p:spTgt spid="3197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2" dur="1000" fill="hold"/>
                                        <p:tgtEl>
                                          <p:spTgt spid="319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900" decel="100000" fill="hold"/>
                                        <p:tgtEl>
                                          <p:spTgt spid="319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9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1000"/>
                                        <p:tgtEl>
                                          <p:spTgt spid="3197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319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900" decel="100000" fill="hold"/>
                                        <p:tgtEl>
                                          <p:spTgt spid="319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9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1000"/>
                                        <p:tgtEl>
                                          <p:spTgt spid="3197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319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900" decel="100000" fill="hold"/>
                                        <p:tgtEl>
                                          <p:spTgt spid="319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9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1000"/>
                                        <p:tgtEl>
                                          <p:spTgt spid="3197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319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900" decel="100000" fill="hold"/>
                                        <p:tgtEl>
                                          <p:spTgt spid="319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9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9" dur="1000"/>
                                        <p:tgtEl>
                                          <p:spTgt spid="3197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0" dur="1000" fill="hold"/>
                                        <p:tgtEl>
                                          <p:spTgt spid="319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1" dur="900" decel="100000" fill="hold"/>
                                        <p:tgtEl>
                                          <p:spTgt spid="319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9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1000"/>
                                        <p:tgtEl>
                                          <p:spTgt spid="3197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6" dur="1000" fill="hold"/>
                                        <p:tgtEl>
                                          <p:spTgt spid="319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900" decel="100000" fill="hold"/>
                                        <p:tgtEl>
                                          <p:spTgt spid="319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9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1000"/>
                                        <p:tgtEl>
                                          <p:spTgt spid="3197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2" dur="1000" fill="hold"/>
                                        <p:tgtEl>
                                          <p:spTgt spid="319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3" dur="900" decel="100000" fill="hold"/>
                                        <p:tgtEl>
                                          <p:spTgt spid="319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9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1000"/>
                                        <p:tgtEl>
                                          <p:spTgt spid="3197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8" dur="1000" fill="hold"/>
                                        <p:tgtEl>
                                          <p:spTgt spid="319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900" decel="100000" fill="hold"/>
                                        <p:tgtEl>
                                          <p:spTgt spid="319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9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1000"/>
                                        <p:tgtEl>
                                          <p:spTgt spid="3197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4" dur="1000" fill="hold"/>
                                        <p:tgtEl>
                                          <p:spTgt spid="319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5" dur="900" decel="100000" fill="hold"/>
                                        <p:tgtEl>
                                          <p:spTgt spid="319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9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9" dur="1000"/>
                                        <p:tgtEl>
                                          <p:spTgt spid="3197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0" dur="1000" fill="hold"/>
                                        <p:tgtEl>
                                          <p:spTgt spid="319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1" dur="900" decel="100000" fill="hold"/>
                                        <p:tgtEl>
                                          <p:spTgt spid="319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9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5" dur="1000"/>
                                        <p:tgtEl>
                                          <p:spTgt spid="3197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6" dur="1000" fill="hold"/>
                                        <p:tgtEl>
                                          <p:spTgt spid="319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7" dur="900" decel="100000" fill="hold"/>
                                        <p:tgtEl>
                                          <p:spTgt spid="319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9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1000"/>
                                        <p:tgtEl>
                                          <p:spTgt spid="3197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2" dur="1000" fill="hold"/>
                                        <p:tgtEl>
                                          <p:spTgt spid="319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3" dur="900" decel="100000" fill="hold"/>
                                        <p:tgtEl>
                                          <p:spTgt spid="319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9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9" dur="1000"/>
                                        <p:tgtEl>
                                          <p:spTgt spid="3197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0" dur="1000" fill="hold"/>
                                        <p:tgtEl>
                                          <p:spTgt spid="319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1" dur="900" decel="100000" fill="hold"/>
                                        <p:tgtEl>
                                          <p:spTgt spid="319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9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1000"/>
                                        <p:tgtEl>
                                          <p:spTgt spid="3197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6" dur="1000" fill="hold"/>
                                        <p:tgtEl>
                                          <p:spTgt spid="319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7" dur="900" decel="100000" fill="hold"/>
                                        <p:tgtEl>
                                          <p:spTgt spid="319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9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1" dur="1000"/>
                                        <p:tgtEl>
                                          <p:spTgt spid="3197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2" dur="1000" fill="hold"/>
                                        <p:tgtEl>
                                          <p:spTgt spid="319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3" dur="900" decel="100000" fill="hold"/>
                                        <p:tgtEl>
                                          <p:spTgt spid="319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9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7" dur="1000"/>
                                        <p:tgtEl>
                                          <p:spTgt spid="3197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8" dur="1000" fill="hold"/>
                                        <p:tgtEl>
                                          <p:spTgt spid="319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9" dur="900" decel="100000" fill="hold"/>
                                        <p:tgtEl>
                                          <p:spTgt spid="319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9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3" dur="1000"/>
                                        <p:tgtEl>
                                          <p:spTgt spid="3197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4" dur="1000" fill="hold"/>
                                        <p:tgtEl>
                                          <p:spTgt spid="319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5" dur="900" decel="100000" fill="hold"/>
                                        <p:tgtEl>
                                          <p:spTgt spid="319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9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1" dur="1000"/>
                                        <p:tgtEl>
                                          <p:spTgt spid="3197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2" dur="1000" fill="hold"/>
                                        <p:tgtEl>
                                          <p:spTgt spid="319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900" decel="100000" fill="hold"/>
                                        <p:tgtEl>
                                          <p:spTgt spid="319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9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7" dur="1000"/>
                                        <p:tgtEl>
                                          <p:spTgt spid="3197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8" dur="1000" fill="hold"/>
                                        <p:tgtEl>
                                          <p:spTgt spid="319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9" dur="900" decel="100000" fill="hold"/>
                                        <p:tgtEl>
                                          <p:spTgt spid="319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9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3" dur="1000"/>
                                        <p:tgtEl>
                                          <p:spTgt spid="3197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4" dur="1000" fill="hold"/>
                                        <p:tgtEl>
                                          <p:spTgt spid="319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5" dur="900" decel="100000" fill="hold"/>
                                        <p:tgtEl>
                                          <p:spTgt spid="319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9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9" dur="1000"/>
                                        <p:tgtEl>
                                          <p:spTgt spid="3197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0" dur="1000" fill="hold"/>
                                        <p:tgtEl>
                                          <p:spTgt spid="319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1" dur="900" decel="100000" fill="hold"/>
                                        <p:tgtEl>
                                          <p:spTgt spid="319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9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5" dur="1000"/>
                                        <p:tgtEl>
                                          <p:spTgt spid="3197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6" dur="1000" fill="hold"/>
                                        <p:tgtEl>
                                          <p:spTgt spid="319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900" decel="100000" fill="hold"/>
                                        <p:tgtEl>
                                          <p:spTgt spid="319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9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1" dur="1000"/>
                                        <p:tgtEl>
                                          <p:spTgt spid="3197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2" dur="1000" fill="hold"/>
                                        <p:tgtEl>
                                          <p:spTgt spid="319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3" dur="900" decel="100000" fill="hold"/>
                                        <p:tgtEl>
                                          <p:spTgt spid="319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9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7" dur="1000"/>
                                        <p:tgtEl>
                                          <p:spTgt spid="3197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8" dur="1000" fill="hold"/>
                                        <p:tgtEl>
                                          <p:spTgt spid="319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9" dur="900" decel="100000" fill="hold"/>
                                        <p:tgtEl>
                                          <p:spTgt spid="319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9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3" dur="1000"/>
                                        <p:tgtEl>
                                          <p:spTgt spid="3197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4" dur="1000" fill="hold"/>
                                        <p:tgtEl>
                                          <p:spTgt spid="319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5" dur="900" decel="100000" fill="hold"/>
                                        <p:tgtEl>
                                          <p:spTgt spid="319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9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1" dur="1000" fill="hold"/>
                                        <p:tgtEl>
                                          <p:spTgt spid="3197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2" dur="1000" fill="hold"/>
                                        <p:tgtEl>
                                          <p:spTgt spid="3197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3" dur="1000"/>
                                        <p:tgtEl>
                                          <p:spTgt spid="319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8" dur="1000" fill="hold"/>
                                        <p:tgtEl>
                                          <p:spTgt spid="3197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9" dur="1000" fill="hold"/>
                                        <p:tgtEl>
                                          <p:spTgt spid="3197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0" dur="1000"/>
                                        <p:tgtEl>
                                          <p:spTgt spid="319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>
                      <p:stCondLst>
                        <p:cond delay="indefinite"/>
                      </p:stCondLst>
                      <p:childTnLst>
                        <p:par>
                          <p:cTn id="482" fill="hold">
                            <p:stCondLst>
                              <p:cond delay="0"/>
                            </p:stCondLst>
                            <p:childTnLst>
                              <p:par>
                                <p:cTn id="4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5" dur="1000"/>
                                        <p:tgtEl>
                                          <p:spTgt spid="31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713" grpId="0" animBg="1"/>
      <p:bldP spid="319714" grpId="0" animBg="1"/>
      <p:bldP spid="319715" grpId="0" animBg="1"/>
      <p:bldP spid="319716" grpId="0" animBg="1"/>
      <p:bldP spid="319717" grpId="0" animBg="1"/>
      <p:bldP spid="319718" grpId="0" animBg="1"/>
      <p:bldP spid="319719" grpId="0" animBg="1"/>
      <p:bldP spid="319720" grpId="0" animBg="1"/>
      <p:bldP spid="319721" grpId="0" animBg="1"/>
      <p:bldP spid="319722" grpId="0" animBg="1"/>
      <p:bldP spid="319723" grpId="0" animBg="1"/>
      <p:bldP spid="319724" grpId="0" animBg="1"/>
      <p:bldP spid="319725" grpId="0" animBg="1"/>
      <p:bldP spid="319726" grpId="0" animBg="1"/>
      <p:bldP spid="319727" grpId="0" animBg="1"/>
      <p:bldP spid="319728" grpId="0" animBg="1"/>
      <p:bldP spid="319729" grpId="0" animBg="1"/>
      <p:bldP spid="319730" grpId="0" animBg="1"/>
      <p:bldP spid="319731" grpId="0" animBg="1"/>
      <p:bldP spid="319732" grpId="0" animBg="1"/>
      <p:bldP spid="319733" grpId="0" animBg="1"/>
      <p:bldP spid="319734" grpId="0" animBg="1"/>
      <p:bldP spid="319735" grpId="0" animBg="1"/>
      <p:bldP spid="319736" grpId="0" animBg="1"/>
      <p:bldP spid="319737" grpId="0" animBg="1"/>
      <p:bldP spid="319738" grpId="0" animBg="1"/>
      <p:bldP spid="319739" grpId="0" animBg="1"/>
      <p:bldP spid="319740" grpId="0" animBg="1"/>
      <p:bldP spid="319741" grpId="0" animBg="1"/>
      <p:bldP spid="319742" grpId="0" animBg="1"/>
      <p:bldP spid="319743" grpId="0" animBg="1"/>
      <p:bldP spid="319744" grpId="0" animBg="1"/>
      <p:bldP spid="319745" grpId="0" animBg="1"/>
      <p:bldP spid="319747" grpId="0" animBg="1"/>
      <p:bldP spid="319748" grpId="0" animBg="1"/>
      <p:bldP spid="319749" grpId="0" animBg="1"/>
      <p:bldP spid="319750" grpId="0" animBg="1"/>
      <p:bldP spid="319751" grpId="0" animBg="1"/>
      <p:bldP spid="319752" grpId="0" animBg="1"/>
      <p:bldP spid="319753" grpId="0" animBg="1"/>
      <p:bldP spid="319754" grpId="0" animBg="1"/>
      <p:bldP spid="319755" grpId="0" animBg="1"/>
      <p:bldP spid="319756" grpId="0" animBg="1"/>
      <p:bldP spid="319757" grpId="0" animBg="1"/>
      <p:bldP spid="319758" grpId="0" animBg="1"/>
      <p:bldP spid="319760" grpId="0" animBg="1"/>
      <p:bldP spid="319761" grpId="0" animBg="1"/>
      <p:bldP spid="319762" grpId="0" animBg="1"/>
      <p:bldP spid="319764" grpId="0" animBg="1"/>
      <p:bldP spid="319765" grpId="0" animBg="1"/>
      <p:bldP spid="319766" grpId="0" animBg="1"/>
      <p:bldP spid="319767" grpId="0" animBg="1"/>
      <p:bldP spid="319768" grpId="0" animBg="1"/>
      <p:bldP spid="319769" grpId="0" animBg="1"/>
      <p:bldP spid="319770" grpId="0" animBg="1"/>
      <p:bldP spid="319771" grpId="0" animBg="1"/>
      <p:bldP spid="319772" grpId="0" animBg="1"/>
      <p:bldP spid="319773" grpId="0" animBg="1"/>
      <p:bldP spid="319774" grpId="0" animBg="1"/>
      <p:bldP spid="319775" grpId="0" animBg="1"/>
      <p:bldP spid="319776" grpId="0" animBg="1"/>
      <p:bldP spid="319777" grpId="0" animBg="1"/>
      <p:bldP spid="319778" grpId="0" animBg="1"/>
      <p:bldP spid="319779" grpId="0" animBg="1"/>
      <p:bldP spid="319780" grpId="0" animBg="1"/>
      <p:bldP spid="319792" grpId="0" animBg="1"/>
      <p:bldP spid="319793" grpId="0" animBg="1"/>
      <p:bldP spid="319794" grpId="0" animBg="1"/>
      <p:bldP spid="319795" grpId="0" animBg="1"/>
      <p:bldP spid="319796" grpId="0" animBg="1"/>
      <p:bldP spid="31981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PE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Sub Proceso de Elaboración. Iteración de diseño</a:t>
            </a:r>
            <a:endParaRPr lang="es-ES" dirty="0" smtClean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250825" y="1052513"/>
            <a:ext cx="7704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000" b="1">
                <a:solidFill>
                  <a:srgbClr val="666633"/>
                </a:solidFill>
              </a:rPr>
              <a:t>C. Desarrollo de los Artefactos</a:t>
            </a:r>
          </a:p>
        </p:txBody>
      </p:sp>
      <p:sp>
        <p:nvSpPr>
          <p:cNvPr id="71684" name="Text Box 5"/>
          <p:cNvSpPr txBox="1">
            <a:spLocks noChangeArrowheads="1"/>
          </p:cNvSpPr>
          <p:nvPr/>
        </p:nvSpPr>
        <p:spPr bwMode="auto">
          <a:xfrm>
            <a:off x="539750" y="1412875"/>
            <a:ext cx="4700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2000" b="1">
                <a:solidFill>
                  <a:srgbClr val="666633"/>
                </a:solidFill>
              </a:rPr>
              <a:t>Sub Proceso de Elaboración - Diseño</a:t>
            </a:r>
          </a:p>
        </p:txBody>
      </p:sp>
      <p:sp>
        <p:nvSpPr>
          <p:cNvPr id="71685" name="Text Box 6"/>
          <p:cNvSpPr txBox="1">
            <a:spLocks noChangeArrowheads="1"/>
          </p:cNvSpPr>
          <p:nvPr/>
        </p:nvSpPr>
        <p:spPr bwMode="auto">
          <a:xfrm>
            <a:off x="827088" y="1916113"/>
            <a:ext cx="6881812" cy="43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177800" indent="-177800"/>
            <a:endParaRPr lang="es-ES" sz="2000">
              <a:solidFill>
                <a:srgbClr val="666633"/>
              </a:solidFill>
            </a:endParaRPr>
          </a:p>
          <a:p>
            <a:pPr marL="177800" indent="-177800">
              <a:buFont typeface="Wingdings" pitchFamily="2" charset="2"/>
              <a:buChar char="§"/>
            </a:pPr>
            <a:r>
              <a:rPr lang="es-ES" sz="2000"/>
              <a:t>7.7.1.2.2.01.R02 Plantilla glosario términos</a:t>
            </a:r>
          </a:p>
          <a:p>
            <a:pPr marL="177800" indent="-177800">
              <a:buFont typeface="Wingdings" pitchFamily="2" charset="2"/>
              <a:buChar char="§"/>
            </a:pPr>
            <a:r>
              <a:rPr lang="es-ES" sz="2000"/>
              <a:t>7.7.1.2.2.01.R03 Plantilla plan iteraciones</a:t>
            </a:r>
          </a:p>
          <a:p>
            <a:pPr marL="177800" indent="-177800">
              <a:buFont typeface="Wingdings" pitchFamily="2" charset="2"/>
              <a:buChar char="§"/>
            </a:pPr>
            <a:r>
              <a:rPr lang="es-ES" sz="2000"/>
              <a:t>7.7.1.2.2.01.R05 Plantilla informe iteraciones</a:t>
            </a:r>
          </a:p>
          <a:p>
            <a:pPr marL="177800" indent="-177800">
              <a:buFont typeface="Wingdings" pitchFamily="2" charset="2"/>
              <a:buChar char="§"/>
            </a:pPr>
            <a:r>
              <a:rPr lang="es-ES" sz="2000"/>
              <a:t>7.7.1.2.2.01.R08 Plantilla diseño</a:t>
            </a:r>
          </a:p>
          <a:p>
            <a:pPr marL="177800" indent="-177800">
              <a:buFont typeface="Wingdings" pitchFamily="2" charset="2"/>
              <a:buChar char="§"/>
            </a:pPr>
            <a:r>
              <a:rPr lang="es-ES" sz="2000"/>
              <a:t>7.7.1.2.2.01.R16 Plantilla lista incidencias</a:t>
            </a:r>
          </a:p>
          <a:p>
            <a:pPr marL="177800" indent="-177800">
              <a:buFont typeface="Wingdings" pitchFamily="2" charset="2"/>
              <a:buChar char="§"/>
            </a:pPr>
            <a:r>
              <a:rPr lang="es-ES" sz="2000"/>
              <a:t>7.7.1.2.2.01.R17 Plantilla lista observaciones documentos</a:t>
            </a:r>
          </a:p>
          <a:p>
            <a:pPr marL="177800" indent="-177800">
              <a:buFont typeface="Wingdings" pitchFamily="2" charset="2"/>
              <a:buChar char="§"/>
            </a:pPr>
            <a:r>
              <a:rPr lang="es-PE" sz="2000"/>
              <a:t>Lista Maestra de Requerimientos</a:t>
            </a:r>
            <a:r>
              <a:rPr lang="es-ES" sz="2000"/>
              <a:t> </a:t>
            </a:r>
          </a:p>
          <a:p>
            <a:pPr marL="177800" indent="-177800">
              <a:buFont typeface="Wingdings" pitchFamily="2" charset="2"/>
              <a:buChar char="§"/>
            </a:pPr>
            <a:r>
              <a:rPr lang="es-PE" sz="2000"/>
              <a:t>Matriz de Trazabilidad</a:t>
            </a:r>
          </a:p>
          <a:p>
            <a:pPr marL="177800" indent="-177800">
              <a:buFont typeface="Wingdings" pitchFamily="2" charset="2"/>
              <a:buChar char="§"/>
            </a:pPr>
            <a:r>
              <a:rPr lang="es-PE" sz="2000"/>
              <a:t>Acta de aceptación</a:t>
            </a:r>
            <a:r>
              <a:rPr lang="es-ES" sz="2000"/>
              <a:t> </a:t>
            </a:r>
          </a:p>
          <a:p>
            <a:pPr marL="177800" indent="-177800">
              <a:buFont typeface="Wingdings" pitchFamily="2" charset="2"/>
              <a:buChar char="§"/>
            </a:pPr>
            <a:r>
              <a:rPr lang="es-PE" sz="2000"/>
              <a:t>Cronograma  de  la siguiente iteración </a:t>
            </a:r>
          </a:p>
          <a:p>
            <a:pPr marL="177800" indent="-177800">
              <a:buFont typeface="Wingdings" pitchFamily="2" charset="2"/>
              <a:buChar char="§"/>
            </a:pPr>
            <a:endParaRPr lang="es-ES" sz="2000">
              <a:solidFill>
                <a:srgbClr val="666633"/>
              </a:solidFill>
            </a:endParaRPr>
          </a:p>
          <a:p>
            <a:pPr marL="177800" indent="-177800">
              <a:buFont typeface="Wingdings" pitchFamily="2" charset="2"/>
              <a:buChar char="§"/>
            </a:pPr>
            <a:endParaRPr lang="es-ES" sz="2000">
              <a:solidFill>
                <a:srgbClr val="666633"/>
              </a:solidFill>
            </a:endParaRPr>
          </a:p>
          <a:p>
            <a:pPr marL="177800" indent="-177800">
              <a:buFont typeface="Wingdings" pitchFamily="2" charset="2"/>
              <a:buNone/>
            </a:pPr>
            <a:endParaRPr lang="es-ES" sz="2000">
              <a:solidFill>
                <a:srgbClr val="66663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PE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Sub Proceso de Elaboración. Iteración de diseño</a:t>
            </a:r>
            <a:endParaRPr lang="es-ES" dirty="0" smtClean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250825" y="1052513"/>
            <a:ext cx="8569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000" b="1">
                <a:solidFill>
                  <a:srgbClr val="666633"/>
                </a:solidFill>
              </a:rPr>
              <a:t>D. Resumen Roles y Responsabilidades del Proceso</a:t>
            </a:r>
          </a:p>
        </p:txBody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539750" y="177323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72709" name="Text Box 5"/>
          <p:cNvSpPr txBox="1">
            <a:spLocks noChangeArrowheads="1"/>
          </p:cNvSpPr>
          <p:nvPr/>
        </p:nvSpPr>
        <p:spPr bwMode="auto">
          <a:xfrm>
            <a:off x="539750" y="263683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28625" y="1928813"/>
            <a:ext cx="8391525" cy="4525962"/>
          </a:xfrm>
          <a:noFill/>
        </p:spPr>
        <p:txBody>
          <a:bodyPr/>
          <a:lstStyle/>
          <a:p>
            <a:pPr marL="381000" indent="-381000" algn="just"/>
            <a:r>
              <a:rPr lang="es-ES" sz="2000" b="1" smtClean="0">
                <a:latin typeface="Arial" charset="0"/>
                <a:cs typeface="Arial" charset="0"/>
              </a:rPr>
              <a:t>Jefe de Sistemas</a:t>
            </a:r>
            <a:r>
              <a:rPr lang="es-ES" sz="2000" smtClean="0">
                <a:latin typeface="Arial" charset="0"/>
                <a:cs typeface="Arial" charset="0"/>
              </a:rPr>
              <a:t>:</a:t>
            </a:r>
          </a:p>
          <a:p>
            <a:pPr marL="762000" lvl="1" indent="-304800" algn="just"/>
            <a:r>
              <a:rPr lang="es-ES" sz="2000" smtClean="0">
                <a:solidFill>
                  <a:schemeClr val="tx1"/>
                </a:solidFill>
                <a:latin typeface="Arial" charset="0"/>
                <a:cs typeface="Arial" charset="0"/>
              </a:rPr>
              <a:t>Evalúa el informe de la iteración y Plan de Iteración.</a:t>
            </a:r>
          </a:p>
          <a:p>
            <a:pPr marL="381000" indent="-381000" algn="just"/>
            <a:r>
              <a:rPr lang="es-ES" sz="2000" b="1" smtClean="0">
                <a:latin typeface="Arial" charset="0"/>
                <a:cs typeface="Arial" charset="0"/>
              </a:rPr>
              <a:t>Analista de Sistemas:</a:t>
            </a:r>
          </a:p>
          <a:p>
            <a:pPr marL="762000" lvl="1" indent="-304800" algn="just"/>
            <a:r>
              <a:rPr lang="es-PE" sz="2000" smtClean="0">
                <a:solidFill>
                  <a:schemeClr val="tx1"/>
                </a:solidFill>
                <a:latin typeface="Arial" charset="0"/>
                <a:cs typeface="Arial" charset="0"/>
              </a:rPr>
              <a:t>Elaboración, verificación y validación del “Documento de diseño”.</a:t>
            </a:r>
            <a:r>
              <a:rPr lang="es-ES" sz="2000" smtClean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</a:p>
          <a:p>
            <a:pPr marL="762000" lvl="1" indent="-304800" algn="just"/>
            <a:r>
              <a:rPr lang="es-ES" sz="2000" smtClean="0">
                <a:solidFill>
                  <a:schemeClr val="tx1"/>
                </a:solidFill>
                <a:latin typeface="Arial" charset="0"/>
                <a:cs typeface="Arial" charset="0"/>
              </a:rPr>
              <a:t>Evaluar la iteración actual y planificar la siguiente iteración. </a:t>
            </a:r>
          </a:p>
          <a:p>
            <a:pPr marL="381000" indent="-381000" algn="just"/>
            <a:r>
              <a:rPr lang="es-PE" sz="2000" b="1" smtClean="0">
                <a:latin typeface="Arial" charset="0"/>
                <a:cs typeface="Arial" charset="0"/>
              </a:rPr>
              <a:t>Analista programador:</a:t>
            </a:r>
          </a:p>
          <a:p>
            <a:pPr marL="762000" lvl="1" indent="-304800" algn="just"/>
            <a:r>
              <a:rPr lang="es-PE" sz="2000" smtClean="0">
                <a:solidFill>
                  <a:schemeClr val="tx1"/>
                </a:solidFill>
                <a:latin typeface="Arial" charset="0"/>
                <a:cs typeface="Arial" charset="0"/>
              </a:rPr>
              <a:t>Apoya en la elaboración entregables. </a:t>
            </a:r>
          </a:p>
          <a:p>
            <a:pPr marL="381000" indent="-381000" algn="just"/>
            <a:r>
              <a:rPr lang="es-PE" sz="2000" b="1" smtClean="0">
                <a:latin typeface="Arial" charset="0"/>
                <a:cs typeface="Arial" charset="0"/>
              </a:rPr>
              <a:t>Analista de Calidad:</a:t>
            </a:r>
          </a:p>
          <a:p>
            <a:pPr marL="762000" lvl="1" indent="-304800" algn="just"/>
            <a:r>
              <a:rPr lang="es-PE" sz="2000" smtClean="0">
                <a:solidFill>
                  <a:schemeClr val="tx1"/>
                </a:solidFill>
                <a:latin typeface="Arial" charset="0"/>
                <a:cs typeface="Arial" charset="0"/>
              </a:rPr>
              <a:t>Verificación del “Documento de diseño”.</a:t>
            </a:r>
          </a:p>
        </p:txBody>
      </p:sp>
      <p:sp>
        <p:nvSpPr>
          <p:cNvPr id="72711" name="Text Box 7"/>
          <p:cNvSpPr txBox="1">
            <a:spLocks noChangeArrowheads="1"/>
          </p:cNvSpPr>
          <p:nvPr/>
        </p:nvSpPr>
        <p:spPr bwMode="auto">
          <a:xfrm>
            <a:off x="395288" y="1412875"/>
            <a:ext cx="47005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2000" b="1">
                <a:solidFill>
                  <a:srgbClr val="666633"/>
                </a:solidFill>
              </a:rPr>
              <a:t>Sub Proceso de Elaboración - Diseño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09600" indent="-609600"/>
            <a:r>
              <a:rPr lang="es-ES" smtClean="0">
                <a:solidFill>
                  <a:srgbClr val="FFFF00"/>
                </a:solidFill>
                <a:latin typeface="Arial" charset="0"/>
                <a:cs typeface="Arial" charset="0"/>
              </a:rPr>
              <a:t>El </a:t>
            </a:r>
            <a:r>
              <a:rPr lang="es-PE" smtClean="0">
                <a:solidFill>
                  <a:srgbClr val="FFFF00"/>
                </a:solidFill>
                <a:latin typeface="Arial" charset="0"/>
                <a:cs typeface="Arial" charset="0"/>
              </a:rPr>
              <a:t>Sub Proceso de Construcción </a:t>
            </a:r>
            <a:endParaRPr lang="es-ES" smtClean="0">
              <a:solidFill>
                <a:srgbClr val="FFFF00"/>
              </a:solidFill>
              <a:latin typeface="Arial" charset="0"/>
              <a:cs typeface="Arial" charset="0"/>
            </a:endParaRP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357188" y="1214438"/>
            <a:ext cx="3889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000" b="1">
                <a:solidFill>
                  <a:srgbClr val="666633"/>
                </a:solidFill>
              </a:rPr>
              <a:t>A. Objetivos del Sub Proceso</a:t>
            </a:r>
          </a:p>
        </p:txBody>
      </p:sp>
      <p:sp>
        <p:nvSpPr>
          <p:cNvPr id="73732" name="Text Box 5"/>
          <p:cNvSpPr txBox="1">
            <a:spLocks noChangeArrowheads="1"/>
          </p:cNvSpPr>
          <p:nvPr/>
        </p:nvSpPr>
        <p:spPr bwMode="auto">
          <a:xfrm>
            <a:off x="684213" y="1870075"/>
            <a:ext cx="7272337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s-PE"/>
              <a:t>El objetivo de este proceso es el de codificar, verificar y validar el producto de software especificado en las fases de incepción y elaboración</a:t>
            </a: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0" name="AutoShape 50"/>
          <p:cNvSpPr>
            <a:spLocks noChangeArrowheads="1"/>
          </p:cNvSpPr>
          <p:nvPr/>
        </p:nvSpPr>
        <p:spPr bwMode="auto">
          <a:xfrm>
            <a:off x="179388" y="5373688"/>
            <a:ext cx="4897437" cy="719137"/>
          </a:xfrm>
          <a:prstGeom prst="homePlate">
            <a:avLst>
              <a:gd name="adj" fmla="val 40546"/>
            </a:avLst>
          </a:prstGeom>
          <a:solidFill>
            <a:srgbClr val="0000CC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00CC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PE" sz="1400" b="1">
                <a:solidFill>
                  <a:schemeClr val="bg1"/>
                </a:solidFill>
              </a:rPr>
              <a:t>Codificación</a:t>
            </a:r>
          </a:p>
          <a:p>
            <a:pPr algn="ctr"/>
            <a:r>
              <a:rPr lang="es-PE" sz="1400" b="1">
                <a:solidFill>
                  <a:schemeClr val="bg1"/>
                </a:solidFill>
              </a:rPr>
              <a:t>Pruebas Unitarias.</a:t>
            </a:r>
            <a:endParaRPr lang="es-ES" sz="1400" b="1">
              <a:solidFill>
                <a:schemeClr val="bg1"/>
              </a:solidFill>
            </a:endParaRPr>
          </a:p>
        </p:txBody>
      </p:sp>
      <p:sp>
        <p:nvSpPr>
          <p:cNvPr id="74755" name="Text Box 2"/>
          <p:cNvSpPr txBox="1">
            <a:spLocks noChangeArrowheads="1"/>
          </p:cNvSpPr>
          <p:nvPr/>
        </p:nvSpPr>
        <p:spPr bwMode="auto">
          <a:xfrm>
            <a:off x="323850" y="908050"/>
            <a:ext cx="7704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000" b="1">
                <a:solidFill>
                  <a:srgbClr val="666633"/>
                </a:solidFill>
              </a:rPr>
              <a:t>B. Desarrollo del Sub Proceso – Flujo Básico</a:t>
            </a:r>
          </a:p>
        </p:txBody>
      </p:sp>
      <p:sp>
        <p:nvSpPr>
          <p:cNvPr id="266243" name="Rectangle 3"/>
          <p:cNvSpPr>
            <a:spLocks noChangeArrowheads="1"/>
          </p:cNvSpPr>
          <p:nvPr/>
        </p:nvSpPr>
        <p:spPr bwMode="auto">
          <a:xfrm>
            <a:off x="323850" y="188913"/>
            <a:ext cx="7920038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609600" indent="-609600">
              <a:defRPr/>
            </a:pPr>
            <a:r>
              <a:rPr lang="es-PE" sz="2400" b="1" dirty="0">
                <a:solidFill>
                  <a:srgbClr val="FFFF00"/>
                </a:solidFill>
                <a:latin typeface="Arial" pitchFamily="34" charset="0"/>
                <a:ea typeface="+mj-ea"/>
                <a:cs typeface="Arial" pitchFamily="34" charset="0"/>
              </a:rPr>
              <a:t>Sub Proceso de Construcción</a:t>
            </a:r>
            <a:endParaRPr lang="es-ES" sz="2400" b="1" dirty="0">
              <a:solidFill>
                <a:srgbClr val="FFFF00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74757" name="Rectangle 26"/>
          <p:cNvSpPr>
            <a:spLocks noChangeArrowheads="1"/>
          </p:cNvSpPr>
          <p:nvPr/>
        </p:nvSpPr>
        <p:spPr bwMode="auto">
          <a:xfrm>
            <a:off x="827088" y="2781300"/>
            <a:ext cx="1368425" cy="623888"/>
          </a:xfrm>
          <a:prstGeom prst="rect">
            <a:avLst/>
          </a:prstGeom>
          <a:solidFill>
            <a:srgbClr val="0000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0066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PE" sz="1400">
                <a:solidFill>
                  <a:schemeClr val="bg1"/>
                </a:solidFill>
              </a:rPr>
              <a:t>Iteración #1</a:t>
            </a:r>
          </a:p>
          <a:p>
            <a:pPr algn="ctr"/>
            <a:r>
              <a:rPr lang="es-PE" sz="1400" b="1">
                <a:solidFill>
                  <a:schemeClr val="bg1"/>
                </a:solidFill>
              </a:rPr>
              <a:t>Incepción</a:t>
            </a:r>
            <a:endParaRPr lang="es-ES" sz="1400" b="1">
              <a:solidFill>
                <a:schemeClr val="bg1"/>
              </a:solidFill>
            </a:endParaRPr>
          </a:p>
        </p:txBody>
      </p:sp>
      <p:sp>
        <p:nvSpPr>
          <p:cNvPr id="74758" name="Rectangle 27"/>
          <p:cNvSpPr>
            <a:spLocks noChangeArrowheads="1"/>
          </p:cNvSpPr>
          <p:nvPr/>
        </p:nvSpPr>
        <p:spPr bwMode="auto">
          <a:xfrm>
            <a:off x="2338388" y="2781300"/>
            <a:ext cx="1368425" cy="623888"/>
          </a:xfrm>
          <a:prstGeom prst="rect">
            <a:avLst/>
          </a:prstGeom>
          <a:solidFill>
            <a:srgbClr val="0000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0066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PE" sz="1400">
                <a:solidFill>
                  <a:schemeClr val="bg1"/>
                </a:solidFill>
              </a:rPr>
              <a:t>Iteración #2</a:t>
            </a:r>
          </a:p>
          <a:p>
            <a:pPr algn="ctr"/>
            <a:r>
              <a:rPr lang="es-PE" sz="1400" b="1">
                <a:solidFill>
                  <a:schemeClr val="bg1"/>
                </a:solidFill>
              </a:rPr>
              <a:t>Elaboración –</a:t>
            </a:r>
          </a:p>
          <a:p>
            <a:pPr algn="ctr"/>
            <a:r>
              <a:rPr lang="es-PE" sz="1400" b="1">
                <a:solidFill>
                  <a:schemeClr val="bg1"/>
                </a:solidFill>
              </a:rPr>
              <a:t>Análisis</a:t>
            </a:r>
            <a:endParaRPr lang="es-ES" sz="1400" b="1">
              <a:solidFill>
                <a:schemeClr val="bg1"/>
              </a:solidFill>
            </a:endParaRPr>
          </a:p>
        </p:txBody>
      </p:sp>
      <p:sp>
        <p:nvSpPr>
          <p:cNvPr id="74759" name="Rectangle 28"/>
          <p:cNvSpPr>
            <a:spLocks noChangeArrowheads="1"/>
          </p:cNvSpPr>
          <p:nvPr/>
        </p:nvSpPr>
        <p:spPr bwMode="auto">
          <a:xfrm>
            <a:off x="3851275" y="2781300"/>
            <a:ext cx="1368425" cy="623888"/>
          </a:xfrm>
          <a:prstGeom prst="rect">
            <a:avLst/>
          </a:prstGeom>
          <a:solidFill>
            <a:srgbClr val="0000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0066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PE" sz="1400">
                <a:solidFill>
                  <a:schemeClr val="bg1"/>
                </a:solidFill>
              </a:rPr>
              <a:t>Iteración #3</a:t>
            </a:r>
          </a:p>
          <a:p>
            <a:pPr algn="ctr"/>
            <a:r>
              <a:rPr lang="es-PE" sz="1400" b="1">
                <a:solidFill>
                  <a:schemeClr val="bg1"/>
                </a:solidFill>
              </a:rPr>
              <a:t>Elaboración –</a:t>
            </a:r>
          </a:p>
          <a:p>
            <a:pPr algn="ctr"/>
            <a:r>
              <a:rPr lang="es-PE" sz="1400" b="1">
                <a:solidFill>
                  <a:schemeClr val="bg1"/>
                </a:solidFill>
              </a:rPr>
              <a:t>Diseño</a:t>
            </a:r>
            <a:endParaRPr lang="es-ES" sz="1400" b="1">
              <a:solidFill>
                <a:schemeClr val="bg1"/>
              </a:solidFill>
            </a:endParaRPr>
          </a:p>
        </p:txBody>
      </p:sp>
      <p:sp>
        <p:nvSpPr>
          <p:cNvPr id="266269" name="Rectangle 29"/>
          <p:cNvSpPr>
            <a:spLocks noChangeArrowheads="1"/>
          </p:cNvSpPr>
          <p:nvPr/>
        </p:nvSpPr>
        <p:spPr bwMode="auto">
          <a:xfrm>
            <a:off x="5362575" y="2781300"/>
            <a:ext cx="1368425" cy="623888"/>
          </a:xfrm>
          <a:prstGeom prst="rect">
            <a:avLst/>
          </a:prstGeom>
          <a:solidFill>
            <a:srgbClr val="0000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0066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PE" sz="1400">
                <a:solidFill>
                  <a:schemeClr val="bg1"/>
                </a:solidFill>
              </a:rPr>
              <a:t>Iteración #4</a:t>
            </a:r>
          </a:p>
          <a:p>
            <a:pPr algn="ctr"/>
            <a:r>
              <a:rPr lang="es-PE" sz="1400" b="1">
                <a:solidFill>
                  <a:schemeClr val="bg1"/>
                </a:solidFill>
              </a:rPr>
              <a:t>Contrucción</a:t>
            </a:r>
            <a:endParaRPr lang="es-ES" sz="1400" b="1">
              <a:solidFill>
                <a:schemeClr val="bg1"/>
              </a:solidFill>
            </a:endParaRPr>
          </a:p>
        </p:txBody>
      </p:sp>
      <p:sp>
        <p:nvSpPr>
          <p:cNvPr id="74761" name="Rectangle 30"/>
          <p:cNvSpPr>
            <a:spLocks noChangeArrowheads="1"/>
          </p:cNvSpPr>
          <p:nvPr/>
        </p:nvSpPr>
        <p:spPr bwMode="auto">
          <a:xfrm>
            <a:off x="6875463" y="2781300"/>
            <a:ext cx="1368425" cy="623888"/>
          </a:xfrm>
          <a:prstGeom prst="rect">
            <a:avLst/>
          </a:prstGeom>
          <a:solidFill>
            <a:srgbClr val="0000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0066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PE" sz="1400">
                <a:solidFill>
                  <a:schemeClr val="bg1"/>
                </a:solidFill>
              </a:rPr>
              <a:t>Iteración #5</a:t>
            </a:r>
          </a:p>
          <a:p>
            <a:pPr algn="ctr"/>
            <a:r>
              <a:rPr lang="es-PE" sz="1400" b="1">
                <a:solidFill>
                  <a:schemeClr val="bg1"/>
                </a:solidFill>
              </a:rPr>
              <a:t>Transición</a:t>
            </a:r>
            <a:endParaRPr lang="es-ES" sz="1400" b="1">
              <a:solidFill>
                <a:schemeClr val="bg1"/>
              </a:solidFill>
            </a:endParaRP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5435600" y="3716338"/>
            <a:ext cx="1008063" cy="288925"/>
            <a:chOff x="1020" y="2115"/>
            <a:chExt cx="3085" cy="453"/>
          </a:xfrm>
        </p:grpSpPr>
        <p:sp>
          <p:nvSpPr>
            <p:cNvPr id="74780" name="AutoShape 38"/>
            <p:cNvSpPr>
              <a:spLocks noChangeArrowheads="1"/>
            </p:cNvSpPr>
            <p:nvPr/>
          </p:nvSpPr>
          <p:spPr bwMode="auto">
            <a:xfrm>
              <a:off x="1020" y="2115"/>
              <a:ext cx="726" cy="453"/>
            </a:xfrm>
            <a:prstGeom prst="homePlate">
              <a:avLst>
                <a:gd name="adj" fmla="val 40066"/>
              </a:avLst>
            </a:prstGeom>
            <a:solidFill>
              <a:srgbClr val="3333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3333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s-PE" sz="1400" b="1">
                  <a:solidFill>
                    <a:schemeClr val="bg1"/>
                  </a:solidFill>
                </a:rPr>
                <a:t>R</a:t>
              </a:r>
              <a:endParaRPr lang="es-ES" sz="1400" b="1">
                <a:solidFill>
                  <a:schemeClr val="bg1"/>
                </a:solidFill>
              </a:endParaRPr>
            </a:p>
          </p:txBody>
        </p:sp>
        <p:sp>
          <p:nvSpPr>
            <p:cNvPr id="74781" name="AutoShape 39"/>
            <p:cNvSpPr>
              <a:spLocks noChangeArrowheads="1"/>
            </p:cNvSpPr>
            <p:nvPr/>
          </p:nvSpPr>
          <p:spPr bwMode="auto">
            <a:xfrm>
              <a:off x="1610" y="2115"/>
              <a:ext cx="725" cy="453"/>
            </a:xfrm>
            <a:prstGeom prst="chevron">
              <a:avLst>
                <a:gd name="adj" fmla="val 40011"/>
              </a:avLst>
            </a:prstGeom>
            <a:solidFill>
              <a:srgbClr val="3366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3366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s-PE" sz="1400" b="1">
                  <a:solidFill>
                    <a:schemeClr val="bg1"/>
                  </a:solidFill>
                </a:rPr>
                <a:t>AD</a:t>
              </a:r>
              <a:endParaRPr lang="es-ES" sz="1400" b="1">
                <a:solidFill>
                  <a:schemeClr val="bg1"/>
                </a:solidFill>
              </a:endParaRPr>
            </a:p>
          </p:txBody>
        </p:sp>
        <p:sp>
          <p:nvSpPr>
            <p:cNvPr id="74782" name="AutoShape 40"/>
            <p:cNvSpPr>
              <a:spLocks noChangeArrowheads="1"/>
            </p:cNvSpPr>
            <p:nvPr/>
          </p:nvSpPr>
          <p:spPr bwMode="auto">
            <a:xfrm>
              <a:off x="2200" y="2115"/>
              <a:ext cx="725" cy="453"/>
            </a:xfrm>
            <a:prstGeom prst="chevron">
              <a:avLst>
                <a:gd name="adj" fmla="val 40011"/>
              </a:avLst>
            </a:prstGeom>
            <a:solidFill>
              <a:srgbClr val="6699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99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s-PE" sz="1400" b="1">
                  <a:solidFill>
                    <a:schemeClr val="bg1"/>
                  </a:solidFill>
                </a:rPr>
                <a:t>I</a:t>
              </a:r>
              <a:endParaRPr lang="es-ES" sz="1400" b="1">
                <a:solidFill>
                  <a:schemeClr val="bg1"/>
                </a:solidFill>
              </a:endParaRPr>
            </a:p>
          </p:txBody>
        </p:sp>
        <p:sp>
          <p:nvSpPr>
            <p:cNvPr id="74783" name="AutoShape 41"/>
            <p:cNvSpPr>
              <a:spLocks noChangeArrowheads="1"/>
            </p:cNvSpPr>
            <p:nvPr/>
          </p:nvSpPr>
          <p:spPr bwMode="auto">
            <a:xfrm>
              <a:off x="2789" y="2115"/>
              <a:ext cx="725" cy="453"/>
            </a:xfrm>
            <a:prstGeom prst="chevron">
              <a:avLst>
                <a:gd name="adj" fmla="val 40011"/>
              </a:avLst>
            </a:prstGeom>
            <a:solidFill>
              <a:srgbClr val="99CC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s-PE" sz="1400" b="1"/>
                <a:t>P</a:t>
              </a:r>
              <a:endParaRPr lang="es-ES" sz="1400" b="1"/>
            </a:p>
          </p:txBody>
        </p:sp>
        <p:sp>
          <p:nvSpPr>
            <p:cNvPr id="74784" name="AutoShape 42"/>
            <p:cNvSpPr>
              <a:spLocks noChangeArrowheads="1"/>
            </p:cNvSpPr>
            <p:nvPr/>
          </p:nvSpPr>
          <p:spPr bwMode="auto">
            <a:xfrm>
              <a:off x="3380" y="2115"/>
              <a:ext cx="725" cy="453"/>
            </a:xfrm>
            <a:prstGeom prst="chevron">
              <a:avLst>
                <a:gd name="adj" fmla="val 40011"/>
              </a:avLst>
            </a:prstGeom>
            <a:solidFill>
              <a:srgbClr val="CCEC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EC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s-PE" sz="1400" b="1"/>
                <a:t>D</a:t>
              </a:r>
              <a:endParaRPr lang="es-ES" sz="1400" b="1"/>
            </a:p>
          </p:txBody>
        </p:sp>
      </p:grpSp>
      <p:grpSp>
        <p:nvGrpSpPr>
          <p:cNvPr id="3" name="Group 57"/>
          <p:cNvGrpSpPr>
            <a:grpSpLocks/>
          </p:cNvGrpSpPr>
          <p:nvPr/>
        </p:nvGrpSpPr>
        <p:grpSpPr bwMode="auto">
          <a:xfrm>
            <a:off x="179388" y="4581525"/>
            <a:ext cx="4899025" cy="720725"/>
            <a:chOff x="113" y="2886"/>
            <a:chExt cx="3086" cy="454"/>
          </a:xfrm>
        </p:grpSpPr>
        <p:sp>
          <p:nvSpPr>
            <p:cNvPr id="74775" name="AutoShape 32"/>
            <p:cNvSpPr>
              <a:spLocks noChangeArrowheads="1"/>
            </p:cNvSpPr>
            <p:nvPr/>
          </p:nvSpPr>
          <p:spPr bwMode="auto">
            <a:xfrm>
              <a:off x="113" y="2886"/>
              <a:ext cx="726" cy="453"/>
            </a:xfrm>
            <a:prstGeom prst="homePlate">
              <a:avLst>
                <a:gd name="adj" fmla="val 40066"/>
              </a:avLst>
            </a:prstGeom>
            <a:solidFill>
              <a:srgbClr val="0000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r"/>
              <a:r>
                <a:rPr lang="es-PE" sz="1400" b="1">
                  <a:solidFill>
                    <a:schemeClr val="bg1"/>
                  </a:solidFill>
                </a:rPr>
                <a:t>Elaboración</a:t>
              </a:r>
            </a:p>
            <a:p>
              <a:pPr algn="r"/>
              <a:r>
                <a:rPr lang="es-PE" sz="1400" b="1">
                  <a:solidFill>
                    <a:schemeClr val="bg1"/>
                  </a:solidFill>
                </a:rPr>
                <a:t>Plan</a:t>
              </a:r>
            </a:p>
            <a:p>
              <a:pPr algn="r"/>
              <a:r>
                <a:rPr lang="es-PE" sz="1400" b="1">
                  <a:solidFill>
                    <a:schemeClr val="bg1"/>
                  </a:solidFill>
                </a:rPr>
                <a:t>Pruebas</a:t>
              </a:r>
              <a:endParaRPr lang="es-ES" sz="1400" b="1">
                <a:solidFill>
                  <a:schemeClr val="bg1"/>
                </a:solidFill>
              </a:endParaRPr>
            </a:p>
          </p:txBody>
        </p:sp>
        <p:sp>
          <p:nvSpPr>
            <p:cNvPr id="74776" name="AutoShape 46"/>
            <p:cNvSpPr>
              <a:spLocks noChangeArrowheads="1"/>
            </p:cNvSpPr>
            <p:nvPr/>
          </p:nvSpPr>
          <p:spPr bwMode="auto">
            <a:xfrm>
              <a:off x="703" y="2886"/>
              <a:ext cx="725" cy="453"/>
            </a:xfrm>
            <a:prstGeom prst="chevron">
              <a:avLst>
                <a:gd name="adj" fmla="val 40011"/>
              </a:avLst>
            </a:prstGeom>
            <a:solidFill>
              <a:srgbClr val="0000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r"/>
              <a:r>
                <a:rPr lang="es-PE" sz="1400" b="1">
                  <a:solidFill>
                    <a:schemeClr val="bg1"/>
                  </a:solidFill>
                </a:rPr>
                <a:t>    Revisión</a:t>
              </a:r>
            </a:p>
            <a:p>
              <a:pPr algn="r"/>
              <a:r>
                <a:rPr lang="es-PE" sz="1400" b="1">
                  <a:solidFill>
                    <a:schemeClr val="bg1"/>
                  </a:solidFill>
                </a:rPr>
                <a:t>Interna</a:t>
              </a:r>
              <a:endParaRPr lang="es-ES" sz="1400" b="1">
                <a:solidFill>
                  <a:schemeClr val="bg1"/>
                </a:solidFill>
              </a:endParaRPr>
            </a:p>
          </p:txBody>
        </p:sp>
        <p:sp>
          <p:nvSpPr>
            <p:cNvPr id="74777" name="AutoShape 47"/>
            <p:cNvSpPr>
              <a:spLocks noChangeArrowheads="1"/>
            </p:cNvSpPr>
            <p:nvPr/>
          </p:nvSpPr>
          <p:spPr bwMode="auto">
            <a:xfrm>
              <a:off x="1293" y="2887"/>
              <a:ext cx="725" cy="453"/>
            </a:xfrm>
            <a:prstGeom prst="chevron">
              <a:avLst>
                <a:gd name="adj" fmla="val 40011"/>
              </a:avLst>
            </a:prstGeom>
            <a:solidFill>
              <a:srgbClr val="FF99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00"/>
              </a:extrusionClr>
            </a:sp3d>
          </p:spPr>
          <p:txBody>
            <a:bodyPr anchor="ctr">
              <a:flatTx/>
            </a:bodyPr>
            <a:lstStyle/>
            <a:p>
              <a:pPr algn="ctr"/>
              <a:r>
                <a:rPr lang="es-PE" sz="1400" b="1">
                  <a:solidFill>
                    <a:srgbClr val="FFFFFF"/>
                  </a:solidFill>
                </a:rPr>
                <a:t>  Revisión</a:t>
              </a:r>
            </a:p>
            <a:p>
              <a:pPr algn="ctr"/>
              <a:r>
                <a:rPr lang="es-PE" sz="1400" b="1">
                  <a:solidFill>
                    <a:srgbClr val="FFFFFF"/>
                  </a:solidFill>
                </a:rPr>
                <a:t>    Pares</a:t>
              </a:r>
              <a:endParaRPr lang="es-ES" sz="1400" b="1">
                <a:solidFill>
                  <a:srgbClr val="FFFFFF"/>
                </a:solidFill>
              </a:endParaRPr>
            </a:p>
          </p:txBody>
        </p:sp>
        <p:sp>
          <p:nvSpPr>
            <p:cNvPr id="74778" name="AutoShape 48"/>
            <p:cNvSpPr>
              <a:spLocks noChangeArrowheads="1"/>
            </p:cNvSpPr>
            <p:nvPr/>
          </p:nvSpPr>
          <p:spPr bwMode="auto">
            <a:xfrm>
              <a:off x="1884" y="2887"/>
              <a:ext cx="725" cy="453"/>
            </a:xfrm>
            <a:prstGeom prst="chevron">
              <a:avLst>
                <a:gd name="adj" fmla="val 40011"/>
              </a:avLst>
            </a:prstGeom>
            <a:solidFill>
              <a:schemeClr val="bg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anchor="ctr">
              <a:flatTx/>
            </a:bodyPr>
            <a:lstStyle/>
            <a:p>
              <a:pPr algn="ctr"/>
              <a:r>
                <a:rPr lang="es-PE" sz="1400" b="1"/>
                <a:t>Asegur.</a:t>
              </a:r>
            </a:p>
            <a:p>
              <a:pPr algn="ctr"/>
              <a:r>
                <a:rPr lang="es-PE" sz="1400" b="1"/>
                <a:t>    Calidad</a:t>
              </a:r>
              <a:endParaRPr lang="es-ES" sz="1400" b="1"/>
            </a:p>
          </p:txBody>
        </p:sp>
        <p:sp>
          <p:nvSpPr>
            <p:cNvPr id="74779" name="AutoShape 49"/>
            <p:cNvSpPr>
              <a:spLocks noChangeArrowheads="1"/>
            </p:cNvSpPr>
            <p:nvPr/>
          </p:nvSpPr>
          <p:spPr bwMode="auto">
            <a:xfrm>
              <a:off x="2474" y="2887"/>
              <a:ext cx="725" cy="453"/>
            </a:xfrm>
            <a:prstGeom prst="chevron">
              <a:avLst>
                <a:gd name="adj" fmla="val 40011"/>
              </a:avLst>
            </a:prstGeom>
            <a:solidFill>
              <a:srgbClr val="66CC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CC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s-PE" sz="1400" b="1"/>
                <a:t>  Revisión </a:t>
              </a:r>
            </a:p>
            <a:p>
              <a:pPr algn="ctr"/>
              <a:r>
                <a:rPr lang="es-PE" sz="1400" b="1"/>
                <a:t>       y Aprob.</a:t>
              </a:r>
            </a:p>
            <a:p>
              <a:pPr algn="ctr"/>
              <a:r>
                <a:rPr lang="es-PE" sz="1400" b="1"/>
                <a:t>ONP</a:t>
              </a:r>
              <a:endParaRPr lang="es-ES" sz="1400" b="1"/>
            </a:p>
          </p:txBody>
        </p:sp>
      </p:grpSp>
      <p:grpSp>
        <p:nvGrpSpPr>
          <p:cNvPr id="4" name="Group 51"/>
          <p:cNvGrpSpPr>
            <a:grpSpLocks/>
          </p:cNvGrpSpPr>
          <p:nvPr/>
        </p:nvGrpSpPr>
        <p:grpSpPr bwMode="auto">
          <a:xfrm>
            <a:off x="4857750" y="4581525"/>
            <a:ext cx="3962400" cy="720725"/>
            <a:chOff x="1156" y="3339"/>
            <a:chExt cx="2496" cy="454"/>
          </a:xfrm>
        </p:grpSpPr>
        <p:sp>
          <p:nvSpPr>
            <p:cNvPr id="74771" name="AutoShape 52"/>
            <p:cNvSpPr>
              <a:spLocks noChangeArrowheads="1"/>
            </p:cNvSpPr>
            <p:nvPr/>
          </p:nvSpPr>
          <p:spPr bwMode="auto">
            <a:xfrm>
              <a:off x="1156" y="3339"/>
              <a:ext cx="725" cy="453"/>
            </a:xfrm>
            <a:prstGeom prst="chevron">
              <a:avLst>
                <a:gd name="adj" fmla="val 40011"/>
              </a:avLst>
            </a:prstGeom>
            <a:solidFill>
              <a:srgbClr val="0000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r"/>
              <a:r>
                <a:rPr lang="es-PE" sz="1400" b="1">
                  <a:solidFill>
                    <a:schemeClr val="bg1"/>
                  </a:solidFill>
                </a:rPr>
                <a:t>    Pruebas</a:t>
              </a:r>
            </a:p>
            <a:p>
              <a:pPr algn="r"/>
              <a:r>
                <a:rPr lang="es-PE" sz="1400" b="1">
                  <a:solidFill>
                    <a:schemeClr val="bg1"/>
                  </a:solidFill>
                </a:rPr>
                <a:t>Interna</a:t>
              </a:r>
              <a:endParaRPr lang="es-ES" sz="1400" b="1">
                <a:solidFill>
                  <a:schemeClr val="bg1"/>
                </a:solidFill>
              </a:endParaRPr>
            </a:p>
          </p:txBody>
        </p:sp>
        <p:sp>
          <p:nvSpPr>
            <p:cNvPr id="74772" name="AutoShape 53"/>
            <p:cNvSpPr>
              <a:spLocks noChangeArrowheads="1"/>
            </p:cNvSpPr>
            <p:nvPr/>
          </p:nvSpPr>
          <p:spPr bwMode="auto">
            <a:xfrm>
              <a:off x="1746" y="3340"/>
              <a:ext cx="725" cy="453"/>
            </a:xfrm>
            <a:prstGeom prst="chevron">
              <a:avLst>
                <a:gd name="adj" fmla="val 40011"/>
              </a:avLst>
            </a:prstGeom>
            <a:solidFill>
              <a:srgbClr val="FF99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00"/>
              </a:extrusionClr>
            </a:sp3d>
          </p:spPr>
          <p:txBody>
            <a:bodyPr anchor="ctr">
              <a:flatTx/>
            </a:bodyPr>
            <a:lstStyle/>
            <a:p>
              <a:pPr algn="ctr"/>
              <a:r>
                <a:rPr lang="es-PE" sz="1400" b="1">
                  <a:solidFill>
                    <a:srgbClr val="FFFFFF"/>
                  </a:solidFill>
                </a:rPr>
                <a:t>  Revisión</a:t>
              </a:r>
            </a:p>
            <a:p>
              <a:pPr algn="ctr"/>
              <a:r>
                <a:rPr lang="es-PE" sz="1400" b="1">
                  <a:solidFill>
                    <a:srgbClr val="FFFFFF"/>
                  </a:solidFill>
                </a:rPr>
                <a:t>    Pares</a:t>
              </a:r>
              <a:endParaRPr lang="es-ES" sz="1400" b="1">
                <a:solidFill>
                  <a:srgbClr val="FFFFFF"/>
                </a:solidFill>
              </a:endParaRPr>
            </a:p>
          </p:txBody>
        </p:sp>
        <p:sp>
          <p:nvSpPr>
            <p:cNvPr id="74773" name="AutoShape 54"/>
            <p:cNvSpPr>
              <a:spLocks noChangeArrowheads="1"/>
            </p:cNvSpPr>
            <p:nvPr/>
          </p:nvSpPr>
          <p:spPr bwMode="auto">
            <a:xfrm>
              <a:off x="2337" y="3340"/>
              <a:ext cx="725" cy="453"/>
            </a:xfrm>
            <a:prstGeom prst="chevron">
              <a:avLst>
                <a:gd name="adj" fmla="val 40011"/>
              </a:avLst>
            </a:prstGeom>
            <a:solidFill>
              <a:schemeClr val="bg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anchor="ctr">
              <a:flatTx/>
            </a:bodyPr>
            <a:lstStyle/>
            <a:p>
              <a:pPr algn="ctr"/>
              <a:r>
                <a:rPr lang="es-PE" sz="1400" b="1"/>
                <a:t>Pruebas.</a:t>
              </a:r>
            </a:p>
            <a:p>
              <a:pPr algn="ctr"/>
              <a:r>
                <a:rPr lang="es-PE" sz="1400" b="1"/>
                <a:t>    Calidad</a:t>
              </a:r>
              <a:endParaRPr lang="es-ES" sz="1400" b="1"/>
            </a:p>
          </p:txBody>
        </p:sp>
        <p:sp>
          <p:nvSpPr>
            <p:cNvPr id="74774" name="AutoShape 55"/>
            <p:cNvSpPr>
              <a:spLocks noChangeArrowheads="1"/>
            </p:cNvSpPr>
            <p:nvPr/>
          </p:nvSpPr>
          <p:spPr bwMode="auto">
            <a:xfrm>
              <a:off x="2927" y="3340"/>
              <a:ext cx="725" cy="453"/>
            </a:xfrm>
            <a:prstGeom prst="chevron">
              <a:avLst>
                <a:gd name="adj" fmla="val 40011"/>
              </a:avLst>
            </a:prstGeom>
            <a:solidFill>
              <a:srgbClr val="66CC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CC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s-PE" sz="1400" b="1"/>
                <a:t>Pruebas</a:t>
              </a:r>
            </a:p>
            <a:p>
              <a:pPr algn="ctr"/>
              <a:r>
                <a:rPr lang="es-PE" sz="1400" b="1"/>
                <a:t>OP</a:t>
              </a:r>
              <a:endParaRPr lang="es-ES" sz="1400" b="1"/>
            </a:p>
          </p:txBody>
        </p:sp>
      </p:grpSp>
      <p:grpSp>
        <p:nvGrpSpPr>
          <p:cNvPr id="74765" name="Group 58"/>
          <p:cNvGrpSpPr>
            <a:grpSpLocks/>
          </p:cNvGrpSpPr>
          <p:nvPr/>
        </p:nvGrpSpPr>
        <p:grpSpPr bwMode="auto">
          <a:xfrm>
            <a:off x="7419975" y="1255713"/>
            <a:ext cx="1473200" cy="747712"/>
            <a:chOff x="4674" y="791"/>
            <a:chExt cx="928" cy="471"/>
          </a:xfrm>
        </p:grpSpPr>
        <p:sp>
          <p:nvSpPr>
            <p:cNvPr id="74766" name="Rectangle 59"/>
            <p:cNvSpPr>
              <a:spLocks noChangeArrowheads="1"/>
            </p:cNvSpPr>
            <p:nvPr/>
          </p:nvSpPr>
          <p:spPr bwMode="auto">
            <a:xfrm>
              <a:off x="4674" y="1162"/>
              <a:ext cx="927" cy="100"/>
            </a:xfrm>
            <a:prstGeom prst="rect">
              <a:avLst/>
            </a:prstGeom>
            <a:solidFill>
              <a:srgbClr val="FFFF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00"/>
              </a:extrusionClr>
            </a:sp3d>
          </p:spPr>
          <p:txBody>
            <a:bodyPr anchor="ctr">
              <a:flatTx/>
            </a:bodyPr>
            <a:lstStyle/>
            <a:p>
              <a:pPr algn="ctr"/>
              <a:r>
                <a:rPr lang="es-ES" sz="1200"/>
                <a:t>Gestión config.</a:t>
              </a:r>
            </a:p>
          </p:txBody>
        </p:sp>
        <p:sp>
          <p:nvSpPr>
            <p:cNvPr id="74767" name="Rectangle 60"/>
            <p:cNvSpPr>
              <a:spLocks noChangeArrowheads="1"/>
            </p:cNvSpPr>
            <p:nvPr/>
          </p:nvSpPr>
          <p:spPr bwMode="auto">
            <a:xfrm>
              <a:off x="4674" y="1072"/>
              <a:ext cx="927" cy="100"/>
            </a:xfrm>
            <a:prstGeom prst="rect">
              <a:avLst/>
            </a:prstGeom>
            <a:solidFill>
              <a:schemeClr val="bg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anchor="ctr">
              <a:flatTx/>
            </a:bodyPr>
            <a:lstStyle/>
            <a:p>
              <a:pPr algn="ctr"/>
              <a:r>
                <a:rPr lang="es-ES" sz="1200"/>
                <a:t>Calidad</a:t>
              </a:r>
            </a:p>
          </p:txBody>
        </p:sp>
        <p:sp>
          <p:nvSpPr>
            <p:cNvPr id="74768" name="Rectangle 61"/>
            <p:cNvSpPr>
              <a:spLocks noChangeArrowheads="1"/>
            </p:cNvSpPr>
            <p:nvPr/>
          </p:nvSpPr>
          <p:spPr bwMode="auto">
            <a:xfrm>
              <a:off x="4675" y="981"/>
              <a:ext cx="927" cy="100"/>
            </a:xfrm>
            <a:prstGeom prst="rect">
              <a:avLst/>
            </a:prstGeom>
            <a:solidFill>
              <a:srgbClr val="FF99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00"/>
              </a:extrusionClr>
            </a:sp3d>
          </p:spPr>
          <p:txBody>
            <a:bodyPr anchor="ctr">
              <a:flatTx/>
            </a:bodyPr>
            <a:lstStyle/>
            <a:p>
              <a:pPr algn="ctr"/>
              <a:r>
                <a:rPr lang="es-ES" sz="1200">
                  <a:solidFill>
                    <a:srgbClr val="FFFFFF"/>
                  </a:solidFill>
                </a:rPr>
                <a:t>Revisión pares</a:t>
              </a:r>
            </a:p>
          </p:txBody>
        </p:sp>
        <p:sp>
          <p:nvSpPr>
            <p:cNvPr id="74769" name="Rectangle 62"/>
            <p:cNvSpPr>
              <a:spLocks noChangeArrowheads="1"/>
            </p:cNvSpPr>
            <p:nvPr/>
          </p:nvSpPr>
          <p:spPr bwMode="auto">
            <a:xfrm>
              <a:off x="4675" y="882"/>
              <a:ext cx="927" cy="100"/>
            </a:xfrm>
            <a:prstGeom prst="rect">
              <a:avLst/>
            </a:prstGeom>
            <a:solidFill>
              <a:srgbClr val="66CC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CCFF"/>
              </a:extrusionClr>
            </a:sp3d>
          </p:spPr>
          <p:txBody>
            <a:bodyPr anchor="ctr">
              <a:flatTx/>
            </a:bodyPr>
            <a:lstStyle/>
            <a:p>
              <a:pPr algn="ctr"/>
              <a:r>
                <a:rPr lang="es-ES" sz="1200"/>
                <a:t>Contraparte</a:t>
              </a:r>
            </a:p>
          </p:txBody>
        </p:sp>
        <p:sp>
          <p:nvSpPr>
            <p:cNvPr id="74770" name="Rectangle 63"/>
            <p:cNvSpPr>
              <a:spLocks noChangeArrowheads="1"/>
            </p:cNvSpPr>
            <p:nvPr/>
          </p:nvSpPr>
          <p:spPr bwMode="auto">
            <a:xfrm>
              <a:off x="4675" y="791"/>
              <a:ext cx="927" cy="100"/>
            </a:xfrm>
            <a:prstGeom prst="rect">
              <a:avLst/>
            </a:prstGeom>
            <a:solidFill>
              <a:srgbClr val="3333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3333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s-ES" sz="1200">
                  <a:solidFill>
                    <a:schemeClr val="bg1"/>
                  </a:solidFill>
                </a:rPr>
                <a:t>Ingeniería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2662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662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662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96296E-6 L -0.13368 0.13658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00" y="6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66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0" y="1819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323850" y="908050"/>
            <a:ext cx="7704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000" b="1">
                <a:solidFill>
                  <a:srgbClr val="666633"/>
                </a:solidFill>
              </a:rPr>
              <a:t>B. Desarrollo del Sub Proceso – Flujograma de Proceso</a:t>
            </a:r>
          </a:p>
        </p:txBody>
      </p:sp>
      <p:sp>
        <p:nvSpPr>
          <p:cNvPr id="11269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s-PE" smtClean="0">
                <a:solidFill>
                  <a:srgbClr val="FFFF00"/>
                </a:solidFill>
                <a:latin typeface="Arial" charset="0"/>
                <a:cs typeface="Arial" charset="0"/>
              </a:rPr>
              <a:t>Sub Proceso de Construcción</a:t>
            </a:r>
            <a:endParaRPr lang="es-ES" smtClean="0">
              <a:solidFill>
                <a:srgbClr val="FFFF00"/>
              </a:solidFill>
              <a:latin typeface="Arial" charset="0"/>
              <a:cs typeface="Arial" charset="0"/>
            </a:endParaRPr>
          </a:p>
        </p:txBody>
      </p:sp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0" y="1343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1271" name="Rectangle 6"/>
          <p:cNvSpPr>
            <a:spLocks noChangeArrowheads="1"/>
          </p:cNvSpPr>
          <p:nvPr/>
        </p:nvSpPr>
        <p:spPr bwMode="auto">
          <a:xfrm>
            <a:off x="0" y="766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1272" name="Rectangle 7"/>
          <p:cNvSpPr>
            <a:spLocks noChangeArrowheads="1"/>
          </p:cNvSpPr>
          <p:nvPr/>
        </p:nvSpPr>
        <p:spPr bwMode="auto">
          <a:xfrm>
            <a:off x="0" y="11096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1273" name="Rectangle 8"/>
          <p:cNvSpPr>
            <a:spLocks noChangeArrowheads="1"/>
          </p:cNvSpPr>
          <p:nvPr/>
        </p:nvSpPr>
        <p:spPr bwMode="auto">
          <a:xfrm>
            <a:off x="0" y="1190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0" y="1495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1275" name="Rectangle 13"/>
          <p:cNvSpPr>
            <a:spLocks noChangeArrowheads="1"/>
          </p:cNvSpPr>
          <p:nvPr/>
        </p:nvSpPr>
        <p:spPr bwMode="auto">
          <a:xfrm>
            <a:off x="0" y="1252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468313" y="1412875"/>
          <a:ext cx="1851025" cy="525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r:id="rId3" imgW="1278026" imgH="4354068" progId="">
                  <p:embed/>
                </p:oleObj>
              </mc:Choice>
              <mc:Fallback>
                <p:oleObj r:id="rId3" imgW="1278026" imgH="4354068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412875"/>
                        <a:ext cx="1851025" cy="5256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8302" name="Text Box 14"/>
          <p:cNvSpPr txBox="1">
            <a:spLocks noChangeArrowheads="1"/>
          </p:cNvSpPr>
          <p:nvPr/>
        </p:nvSpPr>
        <p:spPr bwMode="auto">
          <a:xfrm>
            <a:off x="4427538" y="1773238"/>
            <a:ext cx="3671887" cy="3205162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88900" indent="-88900"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7.7.1.2.2.01.R02 Plantilla glosario terminos</a:t>
            </a:r>
          </a:p>
          <a:p>
            <a:pPr marL="88900" indent="-88900"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7.7.1.2.2.01.R05 Plantilla informe iteraciones</a:t>
            </a:r>
          </a:p>
          <a:p>
            <a:pPr marL="88900" indent="-88900"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7.7.1.2.2.01.R06 Plantilla analisis</a:t>
            </a:r>
          </a:p>
          <a:p>
            <a:pPr marL="88900" indent="-88900"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7.7.1.2.2.01.R07 Plantilla implementacion</a:t>
            </a:r>
          </a:p>
          <a:p>
            <a:pPr marL="88900" indent="-88900"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7.7.1.2.2.01.R08 Plantilla diseño</a:t>
            </a:r>
          </a:p>
          <a:p>
            <a:pPr marL="88900" indent="-88900"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7.7.1.2.2.01.R09 Plantilla plan pruebas </a:t>
            </a:r>
          </a:p>
          <a:p>
            <a:pPr marL="88900" indent="-88900"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7.7.1.2.2.01.R10 Plantilla definicion casos prueba</a:t>
            </a:r>
          </a:p>
          <a:p>
            <a:pPr marL="88900" indent="-88900">
              <a:buFontTx/>
              <a:buChar char="•"/>
              <a:defRPr/>
            </a:pPr>
            <a:r>
              <a:rPr lang="es-PE" sz="1200" b="1">
                <a:solidFill>
                  <a:srgbClr val="FF0000"/>
                </a:solidFill>
              </a:rPr>
              <a:t>7.7.1.2.2.01.R11 Plantilla definicion pruebas ciclo completo</a:t>
            </a:r>
          </a:p>
          <a:p>
            <a:pPr marL="88900" indent="-88900"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7.7.1.2.2.01.R19 Plantilla mapeo casos prueba</a:t>
            </a:r>
          </a:p>
          <a:p>
            <a:pPr marL="88900" indent="-88900"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7.7.1.2.2.01.R20 Plantilla informe pruebas unitarias</a:t>
            </a:r>
          </a:p>
          <a:p>
            <a:pPr marL="88900" indent="-88900"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Lista Maestra de Requerimientos</a:t>
            </a:r>
          </a:p>
          <a:p>
            <a:pPr marL="88900" indent="-88900"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Matriz de Trazabilidad</a:t>
            </a:r>
          </a:p>
          <a:p>
            <a:pPr marL="88900" indent="-88900"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Software producido</a:t>
            </a:r>
          </a:p>
          <a:p>
            <a:pPr marL="88900" indent="-88900">
              <a:buFontTx/>
              <a:buChar char="•"/>
              <a:defRPr/>
            </a:pPr>
            <a:endParaRPr lang="es-ES" sz="1200" b="1">
              <a:solidFill>
                <a:srgbClr val="000066"/>
              </a:solidFill>
            </a:endParaRPr>
          </a:p>
        </p:txBody>
      </p:sp>
      <p:sp>
        <p:nvSpPr>
          <p:cNvPr id="11277" name="AutoShape 15"/>
          <p:cNvSpPr>
            <a:spLocks noChangeArrowheads="1"/>
          </p:cNvSpPr>
          <p:nvPr/>
        </p:nvSpPr>
        <p:spPr bwMode="auto">
          <a:xfrm>
            <a:off x="3419475" y="2060575"/>
            <a:ext cx="719138" cy="360363"/>
          </a:xfrm>
          <a:prstGeom prst="rightArrow">
            <a:avLst>
              <a:gd name="adj1" fmla="val 50000"/>
              <a:gd name="adj2" fmla="val 49890"/>
            </a:avLst>
          </a:prstGeom>
          <a:gradFill rotWithShape="1">
            <a:gsLst>
              <a:gs pos="0">
                <a:srgbClr val="6E5900"/>
              </a:gs>
              <a:gs pos="50000">
                <a:srgbClr val="EEC100"/>
              </a:gs>
              <a:gs pos="100000">
                <a:srgbClr val="6E59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0" y="1819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323850" y="908050"/>
            <a:ext cx="7704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000" b="1">
                <a:solidFill>
                  <a:srgbClr val="666633"/>
                </a:solidFill>
              </a:rPr>
              <a:t>B. Desarrollo del Sub Proceso – Flujograma de Proceso</a:t>
            </a:r>
          </a:p>
        </p:txBody>
      </p:sp>
      <p:sp>
        <p:nvSpPr>
          <p:cNvPr id="12293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s-PE" smtClean="0">
                <a:solidFill>
                  <a:srgbClr val="FFFF00"/>
                </a:solidFill>
                <a:latin typeface="Arial" charset="0"/>
                <a:cs typeface="Arial" charset="0"/>
              </a:rPr>
              <a:t>Sub Proceso de Construcción</a:t>
            </a:r>
            <a:endParaRPr lang="es-ES" smtClean="0">
              <a:solidFill>
                <a:srgbClr val="FFFF00"/>
              </a:solidFill>
              <a:latin typeface="Arial" charset="0"/>
              <a:cs typeface="Arial" charset="0"/>
            </a:endParaRPr>
          </a:p>
        </p:txBody>
      </p:sp>
      <p:sp>
        <p:nvSpPr>
          <p:cNvPr id="12294" name="Rectangle 5"/>
          <p:cNvSpPr>
            <a:spLocks noChangeArrowheads="1"/>
          </p:cNvSpPr>
          <p:nvPr/>
        </p:nvSpPr>
        <p:spPr bwMode="auto">
          <a:xfrm>
            <a:off x="0" y="1343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2295" name="Rectangle 6"/>
          <p:cNvSpPr>
            <a:spLocks noChangeArrowheads="1"/>
          </p:cNvSpPr>
          <p:nvPr/>
        </p:nvSpPr>
        <p:spPr bwMode="auto">
          <a:xfrm>
            <a:off x="0" y="766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2296" name="Rectangle 7"/>
          <p:cNvSpPr>
            <a:spLocks noChangeArrowheads="1"/>
          </p:cNvSpPr>
          <p:nvPr/>
        </p:nvSpPr>
        <p:spPr bwMode="auto">
          <a:xfrm>
            <a:off x="0" y="11096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2297" name="Rectangle 8"/>
          <p:cNvSpPr>
            <a:spLocks noChangeArrowheads="1"/>
          </p:cNvSpPr>
          <p:nvPr/>
        </p:nvSpPr>
        <p:spPr bwMode="auto">
          <a:xfrm>
            <a:off x="0" y="1190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2298" name="Rectangle 9"/>
          <p:cNvSpPr>
            <a:spLocks noChangeArrowheads="1"/>
          </p:cNvSpPr>
          <p:nvPr/>
        </p:nvSpPr>
        <p:spPr bwMode="auto">
          <a:xfrm>
            <a:off x="0" y="1495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2299" name="Rectangle 10"/>
          <p:cNvSpPr>
            <a:spLocks noChangeArrowheads="1"/>
          </p:cNvSpPr>
          <p:nvPr/>
        </p:nvSpPr>
        <p:spPr bwMode="auto">
          <a:xfrm>
            <a:off x="0" y="1252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468313" y="1412875"/>
          <a:ext cx="1851025" cy="525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r:id="rId3" imgW="1278026" imgH="4354068" progId="">
                  <p:embed/>
                </p:oleObj>
              </mc:Choice>
              <mc:Fallback>
                <p:oleObj r:id="rId3" imgW="1278026" imgH="4354068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412875"/>
                        <a:ext cx="1851025" cy="5256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1372" name="Text Box 12"/>
          <p:cNvSpPr txBox="1">
            <a:spLocks noChangeArrowheads="1"/>
          </p:cNvSpPr>
          <p:nvPr/>
        </p:nvSpPr>
        <p:spPr bwMode="auto">
          <a:xfrm>
            <a:off x="4356100" y="2178050"/>
            <a:ext cx="4319588" cy="2474913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Software producido</a:t>
            </a:r>
          </a:p>
          <a:p>
            <a:pPr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7.7.1.2.2.01.R13 Plantilla casos prueba</a:t>
            </a:r>
          </a:p>
          <a:p>
            <a:pPr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7.7.1.2.2.01.R12 Plantilla informe data.</a:t>
            </a:r>
          </a:p>
          <a:p>
            <a:pPr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7.7.1.2.2.01.R16 Plantilla lista incidencias</a:t>
            </a:r>
          </a:p>
          <a:p>
            <a:pPr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7.7.1.2.2.01.R14 Plantilla informe pruebas</a:t>
            </a:r>
          </a:p>
          <a:p>
            <a:pPr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Lista maestra de requerimientos</a:t>
            </a:r>
          </a:p>
          <a:p>
            <a:pPr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Matriz de trazabilidad</a:t>
            </a:r>
          </a:p>
          <a:p>
            <a:pPr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Documento de pase a QA</a:t>
            </a:r>
          </a:p>
          <a:p>
            <a:pPr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Checklist de analista </a:t>
            </a:r>
          </a:p>
          <a:p>
            <a:pPr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Checklist de analista programador</a:t>
            </a:r>
          </a:p>
          <a:p>
            <a:pPr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Manual de usuario</a:t>
            </a:r>
          </a:p>
          <a:p>
            <a:pPr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Manual de sistema</a:t>
            </a:r>
          </a:p>
          <a:p>
            <a:pPr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Manual de administración e instalación</a:t>
            </a:r>
            <a:r>
              <a:rPr lang="es-ES" sz="1200" b="1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12301" name="AutoShape 13"/>
          <p:cNvSpPr>
            <a:spLocks noChangeArrowheads="1"/>
          </p:cNvSpPr>
          <p:nvPr/>
        </p:nvSpPr>
        <p:spPr bwMode="auto">
          <a:xfrm>
            <a:off x="3203575" y="3213100"/>
            <a:ext cx="719138" cy="360363"/>
          </a:xfrm>
          <a:prstGeom prst="rightArrow">
            <a:avLst>
              <a:gd name="adj1" fmla="val 50000"/>
              <a:gd name="adj2" fmla="val 49890"/>
            </a:avLst>
          </a:prstGeom>
          <a:gradFill rotWithShape="1">
            <a:gsLst>
              <a:gs pos="0">
                <a:srgbClr val="6E5900"/>
              </a:gs>
              <a:gs pos="50000">
                <a:srgbClr val="EEC100"/>
              </a:gs>
              <a:gs pos="100000">
                <a:srgbClr val="6E59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0" y="1819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323850" y="908050"/>
            <a:ext cx="7704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000" b="1">
                <a:solidFill>
                  <a:srgbClr val="666633"/>
                </a:solidFill>
              </a:rPr>
              <a:t>B. Desarrollo del Sub Proceso – Flujograma de Proceso</a:t>
            </a:r>
          </a:p>
        </p:txBody>
      </p:sp>
      <p:sp>
        <p:nvSpPr>
          <p:cNvPr id="13317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s-PE" smtClean="0">
                <a:solidFill>
                  <a:srgbClr val="FFFF00"/>
                </a:solidFill>
                <a:latin typeface="Arial" charset="0"/>
                <a:cs typeface="Arial" charset="0"/>
              </a:rPr>
              <a:t>Sub Proceso de Construcción</a:t>
            </a:r>
            <a:endParaRPr lang="es-ES" smtClean="0">
              <a:solidFill>
                <a:srgbClr val="FFFF00"/>
              </a:solidFill>
              <a:latin typeface="Arial" charset="0"/>
              <a:cs typeface="Arial" charset="0"/>
            </a:endParaRPr>
          </a:p>
        </p:txBody>
      </p:sp>
      <p:sp>
        <p:nvSpPr>
          <p:cNvPr id="13318" name="Rectangle 5"/>
          <p:cNvSpPr>
            <a:spLocks noChangeArrowheads="1"/>
          </p:cNvSpPr>
          <p:nvPr/>
        </p:nvSpPr>
        <p:spPr bwMode="auto">
          <a:xfrm>
            <a:off x="0" y="1343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3319" name="Rectangle 6"/>
          <p:cNvSpPr>
            <a:spLocks noChangeArrowheads="1"/>
          </p:cNvSpPr>
          <p:nvPr/>
        </p:nvSpPr>
        <p:spPr bwMode="auto">
          <a:xfrm>
            <a:off x="0" y="766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3320" name="Rectangle 7"/>
          <p:cNvSpPr>
            <a:spLocks noChangeArrowheads="1"/>
          </p:cNvSpPr>
          <p:nvPr/>
        </p:nvSpPr>
        <p:spPr bwMode="auto">
          <a:xfrm>
            <a:off x="0" y="11096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0" y="1190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0" y="1495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3323" name="Rectangle 10"/>
          <p:cNvSpPr>
            <a:spLocks noChangeArrowheads="1"/>
          </p:cNvSpPr>
          <p:nvPr/>
        </p:nvSpPr>
        <p:spPr bwMode="auto">
          <a:xfrm>
            <a:off x="0" y="1252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468313" y="1412875"/>
          <a:ext cx="1851025" cy="525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r:id="rId3" imgW="1278026" imgH="4354068" progId="">
                  <p:embed/>
                </p:oleObj>
              </mc:Choice>
              <mc:Fallback>
                <p:oleObj r:id="rId3" imgW="1278026" imgH="4354068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412875"/>
                        <a:ext cx="1851025" cy="5256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2396" name="Text Box 12"/>
          <p:cNvSpPr txBox="1">
            <a:spLocks noChangeArrowheads="1"/>
          </p:cNvSpPr>
          <p:nvPr/>
        </p:nvSpPr>
        <p:spPr bwMode="auto">
          <a:xfrm>
            <a:off x="4284663" y="4037013"/>
            <a:ext cx="4319587" cy="1014412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Software producido</a:t>
            </a:r>
          </a:p>
          <a:p>
            <a:pPr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7.7.1.2.2.01.R12 Plantilla informe data.</a:t>
            </a:r>
          </a:p>
          <a:p>
            <a:pPr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7.7.1.2.2.01.R13 Plantilla casos prueba</a:t>
            </a:r>
          </a:p>
          <a:p>
            <a:pPr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7.7.1.2.2.01.R16 Plantilla lista incidencias</a:t>
            </a:r>
          </a:p>
          <a:p>
            <a:pPr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Matriz de Trazabilidad</a:t>
            </a:r>
            <a:endParaRPr lang="es-ES" sz="1200" b="1">
              <a:solidFill>
                <a:srgbClr val="000066"/>
              </a:solidFill>
            </a:endParaRPr>
          </a:p>
        </p:txBody>
      </p:sp>
      <p:sp>
        <p:nvSpPr>
          <p:cNvPr id="13325" name="AutoShape 13"/>
          <p:cNvSpPr>
            <a:spLocks noChangeArrowheads="1"/>
          </p:cNvSpPr>
          <p:nvPr/>
        </p:nvSpPr>
        <p:spPr bwMode="auto">
          <a:xfrm>
            <a:off x="2987675" y="4292600"/>
            <a:ext cx="719138" cy="360363"/>
          </a:xfrm>
          <a:prstGeom prst="rightArrow">
            <a:avLst>
              <a:gd name="adj1" fmla="val 50000"/>
              <a:gd name="adj2" fmla="val 49890"/>
            </a:avLst>
          </a:prstGeom>
          <a:gradFill rotWithShape="1">
            <a:gsLst>
              <a:gs pos="0">
                <a:srgbClr val="6E5900"/>
              </a:gs>
              <a:gs pos="50000">
                <a:srgbClr val="EEC100"/>
              </a:gs>
              <a:gs pos="100000">
                <a:srgbClr val="6E59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0" y="1819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323850" y="908050"/>
            <a:ext cx="7704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000" b="1">
                <a:solidFill>
                  <a:srgbClr val="666633"/>
                </a:solidFill>
              </a:rPr>
              <a:t>B. Desarrollo del Sub Proceso – Flujograma de Proceso</a:t>
            </a:r>
          </a:p>
        </p:txBody>
      </p:sp>
      <p:sp>
        <p:nvSpPr>
          <p:cNvPr id="14341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s-PE" smtClean="0">
                <a:solidFill>
                  <a:srgbClr val="FFFF00"/>
                </a:solidFill>
                <a:latin typeface="Arial" charset="0"/>
                <a:cs typeface="Arial" charset="0"/>
              </a:rPr>
              <a:t>Sub Proceso de Construcción</a:t>
            </a:r>
            <a:endParaRPr lang="es-ES" smtClean="0">
              <a:solidFill>
                <a:srgbClr val="FFFF00"/>
              </a:solidFill>
              <a:latin typeface="Arial" charset="0"/>
              <a:cs typeface="Arial" charset="0"/>
            </a:endParaRP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0" y="1343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4343" name="Rectangle 6"/>
          <p:cNvSpPr>
            <a:spLocks noChangeArrowheads="1"/>
          </p:cNvSpPr>
          <p:nvPr/>
        </p:nvSpPr>
        <p:spPr bwMode="auto">
          <a:xfrm>
            <a:off x="0" y="766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4344" name="Rectangle 7"/>
          <p:cNvSpPr>
            <a:spLocks noChangeArrowheads="1"/>
          </p:cNvSpPr>
          <p:nvPr/>
        </p:nvSpPr>
        <p:spPr bwMode="auto">
          <a:xfrm>
            <a:off x="0" y="11096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4345" name="Rectangle 8"/>
          <p:cNvSpPr>
            <a:spLocks noChangeArrowheads="1"/>
          </p:cNvSpPr>
          <p:nvPr/>
        </p:nvSpPr>
        <p:spPr bwMode="auto">
          <a:xfrm>
            <a:off x="0" y="1190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4346" name="Rectangle 9"/>
          <p:cNvSpPr>
            <a:spLocks noChangeArrowheads="1"/>
          </p:cNvSpPr>
          <p:nvPr/>
        </p:nvSpPr>
        <p:spPr bwMode="auto">
          <a:xfrm>
            <a:off x="0" y="1495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4347" name="Rectangle 10"/>
          <p:cNvSpPr>
            <a:spLocks noChangeArrowheads="1"/>
          </p:cNvSpPr>
          <p:nvPr/>
        </p:nvSpPr>
        <p:spPr bwMode="auto">
          <a:xfrm>
            <a:off x="0" y="1252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468313" y="1412875"/>
          <a:ext cx="1851025" cy="525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r:id="rId3" imgW="1278026" imgH="4354068" progId="">
                  <p:embed/>
                </p:oleObj>
              </mc:Choice>
              <mc:Fallback>
                <p:oleObj r:id="rId3" imgW="1278026" imgH="4354068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412875"/>
                        <a:ext cx="1851025" cy="5256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8" name="AutoShape 13"/>
          <p:cNvSpPr>
            <a:spLocks noChangeArrowheads="1"/>
          </p:cNvSpPr>
          <p:nvPr/>
        </p:nvSpPr>
        <p:spPr bwMode="auto">
          <a:xfrm>
            <a:off x="2700338" y="5516563"/>
            <a:ext cx="719137" cy="360362"/>
          </a:xfrm>
          <a:prstGeom prst="rightArrow">
            <a:avLst>
              <a:gd name="adj1" fmla="val 50000"/>
              <a:gd name="adj2" fmla="val 49890"/>
            </a:avLst>
          </a:prstGeom>
          <a:gradFill rotWithShape="1">
            <a:gsLst>
              <a:gs pos="0">
                <a:srgbClr val="6E5900"/>
              </a:gs>
              <a:gs pos="50000">
                <a:srgbClr val="EEC100"/>
              </a:gs>
              <a:gs pos="100000">
                <a:srgbClr val="6E59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73422" name="Text Box 14"/>
          <p:cNvSpPr txBox="1">
            <a:spLocks noChangeArrowheads="1"/>
          </p:cNvSpPr>
          <p:nvPr/>
        </p:nvSpPr>
        <p:spPr bwMode="auto">
          <a:xfrm>
            <a:off x="4284663" y="5229225"/>
            <a:ext cx="4319587" cy="1014413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Software producido</a:t>
            </a:r>
          </a:p>
          <a:p>
            <a:pPr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7.7.1.2.2.01.R13 Plantilla casos prueba</a:t>
            </a:r>
          </a:p>
          <a:p>
            <a:pPr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7.7.1.2.2.01.R16 Plantilla lista incidencias</a:t>
            </a:r>
          </a:p>
          <a:p>
            <a:pPr>
              <a:buFontTx/>
              <a:buChar char="•"/>
              <a:defRPr/>
            </a:pPr>
            <a:r>
              <a:rPr lang="es-ES" sz="1200" b="1">
                <a:solidFill>
                  <a:srgbClr val="000066"/>
                </a:solidFill>
              </a:rPr>
              <a:t>7.7.1.2.2.01.R18 Plantilla acta aceptacion producto</a:t>
            </a:r>
            <a:endParaRPr lang="es-PE" sz="1200" b="1">
              <a:solidFill>
                <a:srgbClr val="000066"/>
              </a:solidFill>
            </a:endParaRPr>
          </a:p>
          <a:p>
            <a:pPr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Matriz de Trazabilidad</a:t>
            </a:r>
            <a:endParaRPr lang="es-ES" sz="1200" b="1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>
                <a:solidFill>
                  <a:srgbClr val="FFFF00"/>
                </a:solidFill>
                <a:latin typeface="Arial" charset="0"/>
                <a:cs typeface="Arial" charset="0"/>
              </a:rPr>
              <a:t>El </a:t>
            </a:r>
            <a:r>
              <a:rPr lang="es-PE" smtClean="0">
                <a:solidFill>
                  <a:srgbClr val="FFFF00"/>
                </a:solidFill>
                <a:latin typeface="Arial" charset="0"/>
                <a:cs typeface="Arial" charset="0"/>
              </a:rPr>
              <a:t>Sub Proceso de Construcción. </a:t>
            </a:r>
            <a:r>
              <a:rPr lang="es-PE" smtClean="0">
                <a:latin typeface="Arial" charset="0"/>
                <a:cs typeface="Arial" charset="0"/>
              </a:rPr>
              <a:t>Ejecutar implementación</a:t>
            </a:r>
            <a:endParaRPr lang="es-ES" smtClean="0">
              <a:latin typeface="Arial" charset="0"/>
              <a:cs typeface="Arial" charset="0"/>
            </a:endParaRP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285750" y="1143000"/>
            <a:ext cx="3889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000" b="1">
                <a:solidFill>
                  <a:srgbClr val="666633"/>
                </a:solidFill>
              </a:rPr>
              <a:t>A. Objetivos del Sub Proceso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684213" y="1870075"/>
            <a:ext cx="7272337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s-PE"/>
              <a:t>El objetivo de este proceso es el de codificar y verificar, a través de pruebas unitarias el producto de software especificado en las fases de incepción y elaboración. También se debe generar el plan de pruebas con las definiciones de los casos de prueba y casos de ciclo completo.</a:t>
            </a: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0" y="1819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323850" y="908050"/>
            <a:ext cx="7704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000" b="1">
                <a:solidFill>
                  <a:srgbClr val="666633"/>
                </a:solidFill>
              </a:rPr>
              <a:t>B. Desarrollo del Sub Proceso – Flujograma de Proceso</a:t>
            </a:r>
          </a:p>
        </p:txBody>
      </p:sp>
      <p:sp>
        <p:nvSpPr>
          <p:cNvPr id="15365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s-ES" smtClean="0">
                <a:solidFill>
                  <a:srgbClr val="FFFF00"/>
                </a:solidFill>
                <a:latin typeface="Arial" charset="0"/>
                <a:cs typeface="Arial" charset="0"/>
              </a:rPr>
              <a:t>El </a:t>
            </a:r>
            <a:r>
              <a:rPr lang="es-PE" smtClean="0">
                <a:solidFill>
                  <a:srgbClr val="FFFF00"/>
                </a:solidFill>
                <a:latin typeface="Arial" charset="0"/>
                <a:cs typeface="Arial" charset="0"/>
              </a:rPr>
              <a:t>Sub Proceso de Construcción. </a:t>
            </a:r>
            <a:r>
              <a:rPr lang="es-PE" smtClean="0">
                <a:latin typeface="Arial" charset="0"/>
                <a:cs typeface="Arial" charset="0"/>
              </a:rPr>
              <a:t>Ejecutar implementación</a:t>
            </a:r>
            <a:endParaRPr lang="es-ES" smtClean="0"/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0" y="1343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5367" name="Rectangle 6"/>
          <p:cNvSpPr>
            <a:spLocks noChangeArrowheads="1"/>
          </p:cNvSpPr>
          <p:nvPr/>
        </p:nvSpPr>
        <p:spPr bwMode="auto">
          <a:xfrm>
            <a:off x="0" y="766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5368" name="Rectangle 7"/>
          <p:cNvSpPr>
            <a:spLocks noChangeArrowheads="1"/>
          </p:cNvSpPr>
          <p:nvPr/>
        </p:nvSpPr>
        <p:spPr bwMode="auto">
          <a:xfrm>
            <a:off x="0" y="11096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5369" name="Rectangle 8"/>
          <p:cNvSpPr>
            <a:spLocks noChangeArrowheads="1"/>
          </p:cNvSpPr>
          <p:nvPr/>
        </p:nvSpPr>
        <p:spPr bwMode="auto">
          <a:xfrm>
            <a:off x="0" y="1190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5370" name="Rectangle 9"/>
          <p:cNvSpPr>
            <a:spLocks noChangeArrowheads="1"/>
          </p:cNvSpPr>
          <p:nvPr/>
        </p:nvSpPr>
        <p:spPr bwMode="auto">
          <a:xfrm>
            <a:off x="0" y="1495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5371" name="Rectangle 10"/>
          <p:cNvSpPr>
            <a:spLocks noChangeArrowheads="1"/>
          </p:cNvSpPr>
          <p:nvPr/>
        </p:nvSpPr>
        <p:spPr bwMode="auto">
          <a:xfrm>
            <a:off x="0" y="1252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5372" name="Text Box 11"/>
          <p:cNvSpPr txBox="1">
            <a:spLocks noChangeArrowheads="1"/>
          </p:cNvSpPr>
          <p:nvPr/>
        </p:nvSpPr>
        <p:spPr bwMode="auto">
          <a:xfrm>
            <a:off x="447675" y="1335088"/>
            <a:ext cx="667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PE" sz="2000" b="1">
                <a:solidFill>
                  <a:srgbClr val="666633"/>
                </a:solidFill>
              </a:rPr>
              <a:t>Sub Proceso Construcción -Ejecutar implementación</a:t>
            </a:r>
            <a:r>
              <a:rPr lang="es-ES" sz="2000" b="1">
                <a:solidFill>
                  <a:srgbClr val="666633"/>
                </a:solidFill>
              </a:rPr>
              <a:t> </a:t>
            </a:r>
          </a:p>
        </p:txBody>
      </p:sp>
      <p:sp>
        <p:nvSpPr>
          <p:cNvPr id="15373" name="Rectangle 12"/>
          <p:cNvSpPr>
            <a:spLocks noChangeArrowheads="1"/>
          </p:cNvSpPr>
          <p:nvPr/>
        </p:nvSpPr>
        <p:spPr bwMode="auto">
          <a:xfrm>
            <a:off x="0" y="1190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1187450" y="1773238"/>
          <a:ext cx="6337300" cy="475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" r:id="rId3" imgW="4669841" imgH="3994404" progId="">
                  <p:embed/>
                </p:oleObj>
              </mc:Choice>
              <mc:Fallback>
                <p:oleObj r:id="rId3" imgW="4669841" imgH="3994404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773238"/>
                        <a:ext cx="6337300" cy="4751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smtClean="0">
                <a:latin typeface="Arial" charset="0"/>
                <a:cs typeface="Arial" charset="0"/>
              </a:rPr>
              <a:t>Agenda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1042988" y="1484313"/>
            <a:ext cx="7848600" cy="367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09600" indent="-609600">
              <a:lnSpc>
                <a:spcPct val="140000"/>
              </a:lnSpc>
              <a:buClr>
                <a:srgbClr val="666633"/>
              </a:buClr>
              <a:buFontTx/>
              <a:buAutoNum type="romanUcPeriod"/>
            </a:pPr>
            <a:r>
              <a:rPr lang="es-PE" sz="2400" b="1">
                <a:solidFill>
                  <a:srgbClr val="666633"/>
                </a:solidFill>
              </a:rPr>
              <a:t>Introducción </a:t>
            </a:r>
          </a:p>
          <a:p>
            <a:pPr marL="609600" indent="-609600">
              <a:lnSpc>
                <a:spcPct val="140000"/>
              </a:lnSpc>
              <a:buClr>
                <a:srgbClr val="666633"/>
              </a:buClr>
              <a:buFontTx/>
              <a:buAutoNum type="romanUcPeriod"/>
            </a:pPr>
            <a:r>
              <a:rPr lang="es-PE" sz="2400" b="1">
                <a:solidFill>
                  <a:srgbClr val="666633"/>
                </a:solidFill>
              </a:rPr>
              <a:t>Mapa de Procesos del Proyecto de Mejora</a:t>
            </a:r>
          </a:p>
          <a:p>
            <a:pPr marL="609600" indent="-609600">
              <a:lnSpc>
                <a:spcPct val="140000"/>
              </a:lnSpc>
              <a:buClr>
                <a:srgbClr val="666633"/>
              </a:buClr>
              <a:buFontTx/>
              <a:buAutoNum type="romanUcPeriod"/>
            </a:pPr>
            <a:r>
              <a:rPr lang="es-PE" sz="2400" b="1">
                <a:solidFill>
                  <a:srgbClr val="666633"/>
                </a:solidFill>
              </a:rPr>
              <a:t>Términos y Definiciones </a:t>
            </a:r>
          </a:p>
          <a:p>
            <a:pPr marL="609600" indent="-609600">
              <a:lnSpc>
                <a:spcPct val="140000"/>
              </a:lnSpc>
              <a:buClr>
                <a:srgbClr val="666633"/>
              </a:buClr>
              <a:buFontTx/>
              <a:buAutoNum type="romanUcPeriod"/>
            </a:pPr>
            <a:r>
              <a:rPr lang="es-PE" sz="2400" b="1">
                <a:solidFill>
                  <a:srgbClr val="666633"/>
                </a:solidFill>
              </a:rPr>
              <a:t>Proceso de ingeniería para proyectos especiales</a:t>
            </a:r>
          </a:p>
          <a:p>
            <a:pPr marL="609600" indent="-609600">
              <a:lnSpc>
                <a:spcPct val="140000"/>
              </a:lnSpc>
              <a:buClr>
                <a:srgbClr val="666633"/>
              </a:buClr>
              <a:buFontTx/>
              <a:buAutoNum type="romanUcPeriod"/>
            </a:pPr>
            <a:r>
              <a:rPr lang="es-PE" sz="2400" b="1">
                <a:solidFill>
                  <a:srgbClr val="666633"/>
                </a:solidFill>
              </a:rPr>
              <a:t>Resumen</a:t>
            </a:r>
          </a:p>
          <a:p>
            <a:pPr marL="609600" indent="-609600">
              <a:lnSpc>
                <a:spcPct val="140000"/>
              </a:lnSpc>
              <a:buClr>
                <a:srgbClr val="666633"/>
              </a:buClr>
              <a:buFontTx/>
              <a:buAutoNum type="romanUcPeriod"/>
            </a:pPr>
            <a:endParaRPr lang="es-PE" sz="2400" b="1">
              <a:solidFill>
                <a:srgbClr val="666633"/>
              </a:solidFill>
            </a:endParaRPr>
          </a:p>
        </p:txBody>
      </p:sp>
      <p:sp>
        <p:nvSpPr>
          <p:cNvPr id="358405" name="AutoShape 5"/>
          <p:cNvSpPr>
            <a:spLocks noChangeArrowheads="1"/>
          </p:cNvSpPr>
          <p:nvPr/>
        </p:nvSpPr>
        <p:spPr bwMode="auto">
          <a:xfrm>
            <a:off x="323850" y="2687638"/>
            <a:ext cx="609600" cy="381000"/>
          </a:xfrm>
          <a:custGeom>
            <a:avLst/>
            <a:gdLst>
              <a:gd name="T0" fmla="*/ 12903199 w 21600"/>
              <a:gd name="T1" fmla="*/ 0 h 21600"/>
              <a:gd name="T2" fmla="*/ 0 w 21600"/>
              <a:gd name="T3" fmla="*/ 3360208 h 21600"/>
              <a:gd name="T4" fmla="*/ 12903199 w 21600"/>
              <a:gd name="T5" fmla="*/ 6720416 h 21600"/>
              <a:gd name="T6" fmla="*/ 17204267 w 21600"/>
              <a:gd name="T7" fmla="*/ 3360208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807E2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0" y="1819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323850" y="908050"/>
            <a:ext cx="7704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000" b="1">
                <a:solidFill>
                  <a:srgbClr val="666633"/>
                </a:solidFill>
              </a:rPr>
              <a:t>B. Desarrollo del Sub Proceso – Flujograma de Proceso</a:t>
            </a:r>
          </a:p>
        </p:txBody>
      </p:sp>
      <p:sp>
        <p:nvSpPr>
          <p:cNvPr id="16389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s-ES" smtClean="0">
                <a:solidFill>
                  <a:srgbClr val="FFFF00"/>
                </a:solidFill>
                <a:latin typeface="Arial" charset="0"/>
                <a:cs typeface="Arial" charset="0"/>
              </a:rPr>
              <a:t>El </a:t>
            </a:r>
            <a:r>
              <a:rPr lang="es-PE" smtClean="0">
                <a:solidFill>
                  <a:srgbClr val="FFFF00"/>
                </a:solidFill>
                <a:latin typeface="Arial" charset="0"/>
                <a:cs typeface="Arial" charset="0"/>
              </a:rPr>
              <a:t>Sub Proceso de Construcción. </a:t>
            </a:r>
            <a:r>
              <a:rPr lang="es-PE" smtClean="0">
                <a:latin typeface="Arial" charset="0"/>
                <a:cs typeface="Arial" charset="0"/>
              </a:rPr>
              <a:t>Ejecutar implementación</a:t>
            </a:r>
            <a:endParaRPr lang="es-ES" smtClean="0"/>
          </a:p>
        </p:txBody>
      </p:sp>
      <p:sp>
        <p:nvSpPr>
          <p:cNvPr id="16390" name="Rectangle 5"/>
          <p:cNvSpPr>
            <a:spLocks noChangeArrowheads="1"/>
          </p:cNvSpPr>
          <p:nvPr/>
        </p:nvSpPr>
        <p:spPr bwMode="auto">
          <a:xfrm>
            <a:off x="0" y="1343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6391" name="Rectangle 6"/>
          <p:cNvSpPr>
            <a:spLocks noChangeArrowheads="1"/>
          </p:cNvSpPr>
          <p:nvPr/>
        </p:nvSpPr>
        <p:spPr bwMode="auto">
          <a:xfrm>
            <a:off x="0" y="766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6392" name="Rectangle 7"/>
          <p:cNvSpPr>
            <a:spLocks noChangeArrowheads="1"/>
          </p:cNvSpPr>
          <p:nvPr/>
        </p:nvSpPr>
        <p:spPr bwMode="auto">
          <a:xfrm>
            <a:off x="0" y="11096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6393" name="Rectangle 8"/>
          <p:cNvSpPr>
            <a:spLocks noChangeArrowheads="1"/>
          </p:cNvSpPr>
          <p:nvPr/>
        </p:nvSpPr>
        <p:spPr bwMode="auto">
          <a:xfrm>
            <a:off x="0" y="1190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6394" name="Rectangle 9"/>
          <p:cNvSpPr>
            <a:spLocks noChangeArrowheads="1"/>
          </p:cNvSpPr>
          <p:nvPr/>
        </p:nvSpPr>
        <p:spPr bwMode="auto">
          <a:xfrm>
            <a:off x="0" y="1495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6395" name="Rectangle 10"/>
          <p:cNvSpPr>
            <a:spLocks noChangeArrowheads="1"/>
          </p:cNvSpPr>
          <p:nvPr/>
        </p:nvSpPr>
        <p:spPr bwMode="auto">
          <a:xfrm>
            <a:off x="0" y="1252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6396" name="Text Box 11"/>
          <p:cNvSpPr txBox="1">
            <a:spLocks noChangeArrowheads="1"/>
          </p:cNvSpPr>
          <p:nvPr/>
        </p:nvSpPr>
        <p:spPr bwMode="auto">
          <a:xfrm>
            <a:off x="447675" y="1335088"/>
            <a:ext cx="667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PE" sz="2000" b="1">
                <a:solidFill>
                  <a:srgbClr val="666633"/>
                </a:solidFill>
              </a:rPr>
              <a:t>Sub Proceso Construcción -Ejecutar implementación</a:t>
            </a:r>
            <a:r>
              <a:rPr lang="es-ES" sz="2000" b="1">
                <a:solidFill>
                  <a:srgbClr val="666633"/>
                </a:solidFill>
              </a:rPr>
              <a:t> </a:t>
            </a:r>
          </a:p>
        </p:txBody>
      </p:sp>
      <p:sp>
        <p:nvSpPr>
          <p:cNvPr id="16397" name="Rectangle 12"/>
          <p:cNvSpPr>
            <a:spLocks noChangeArrowheads="1"/>
          </p:cNvSpPr>
          <p:nvPr/>
        </p:nvSpPr>
        <p:spPr bwMode="auto">
          <a:xfrm>
            <a:off x="0" y="1190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1187450" y="1773238"/>
          <a:ext cx="6337300" cy="475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0" r:id="rId3" imgW="4669841" imgH="3994404" progId="">
                  <p:embed/>
                </p:oleObj>
              </mc:Choice>
              <mc:Fallback>
                <p:oleObj r:id="rId3" imgW="4669841" imgH="3994404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4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773238"/>
                        <a:ext cx="6337300" cy="4751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6910" name="Text Box 14"/>
          <p:cNvSpPr txBox="1">
            <a:spLocks noChangeArrowheads="1"/>
          </p:cNvSpPr>
          <p:nvPr/>
        </p:nvSpPr>
        <p:spPr bwMode="auto">
          <a:xfrm>
            <a:off x="4068763" y="2492375"/>
            <a:ext cx="2951162" cy="649288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7.7.1.2.2.01.R06 Plantilla analisis</a:t>
            </a:r>
          </a:p>
          <a:p>
            <a:pPr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7.7.1.2.2.01.R07 Plantilla implementacion</a:t>
            </a:r>
            <a:endParaRPr lang="es-ES" sz="1200" b="1">
              <a:solidFill>
                <a:srgbClr val="000066"/>
              </a:solidFill>
            </a:endParaRPr>
          </a:p>
        </p:txBody>
      </p:sp>
      <p:sp>
        <p:nvSpPr>
          <p:cNvPr id="16399" name="AutoShape 15"/>
          <p:cNvSpPr>
            <a:spLocks noChangeArrowheads="1"/>
          </p:cNvSpPr>
          <p:nvPr/>
        </p:nvSpPr>
        <p:spPr bwMode="auto">
          <a:xfrm>
            <a:off x="2916238" y="2600325"/>
            <a:ext cx="719137" cy="360363"/>
          </a:xfrm>
          <a:prstGeom prst="rightArrow">
            <a:avLst>
              <a:gd name="adj1" fmla="val 50000"/>
              <a:gd name="adj2" fmla="val 49890"/>
            </a:avLst>
          </a:prstGeom>
          <a:gradFill rotWithShape="1">
            <a:gsLst>
              <a:gs pos="0">
                <a:srgbClr val="6E5900"/>
              </a:gs>
              <a:gs pos="50000">
                <a:srgbClr val="EEC100"/>
              </a:gs>
              <a:gs pos="100000">
                <a:srgbClr val="6E59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36912" name="Text Box 16"/>
          <p:cNvSpPr txBox="1">
            <a:spLocks noChangeArrowheads="1"/>
          </p:cNvSpPr>
          <p:nvPr/>
        </p:nvSpPr>
        <p:spPr bwMode="auto">
          <a:xfrm>
            <a:off x="4068763" y="3360738"/>
            <a:ext cx="2951162" cy="284162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7.7.1.2.2.01.R08 Plantilla diseño</a:t>
            </a:r>
            <a:endParaRPr lang="es-ES" sz="1200" b="1">
              <a:solidFill>
                <a:srgbClr val="000066"/>
              </a:solidFill>
            </a:endParaRPr>
          </a:p>
        </p:txBody>
      </p:sp>
      <p:sp>
        <p:nvSpPr>
          <p:cNvPr id="16401" name="AutoShape 17"/>
          <p:cNvSpPr>
            <a:spLocks noChangeArrowheads="1"/>
          </p:cNvSpPr>
          <p:nvPr/>
        </p:nvSpPr>
        <p:spPr bwMode="auto">
          <a:xfrm>
            <a:off x="2916238" y="3354388"/>
            <a:ext cx="719137" cy="360362"/>
          </a:xfrm>
          <a:prstGeom prst="rightArrow">
            <a:avLst>
              <a:gd name="adj1" fmla="val 50000"/>
              <a:gd name="adj2" fmla="val 49890"/>
            </a:avLst>
          </a:prstGeom>
          <a:gradFill rotWithShape="1">
            <a:gsLst>
              <a:gs pos="0">
                <a:srgbClr val="6E5900"/>
              </a:gs>
              <a:gs pos="50000">
                <a:srgbClr val="EEC100"/>
              </a:gs>
              <a:gs pos="100000">
                <a:srgbClr val="6E59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36914" name="Text Box 18"/>
          <p:cNvSpPr txBox="1">
            <a:spLocks noChangeArrowheads="1"/>
          </p:cNvSpPr>
          <p:nvPr/>
        </p:nvSpPr>
        <p:spPr bwMode="auto">
          <a:xfrm>
            <a:off x="4068763" y="4167188"/>
            <a:ext cx="2951162" cy="376237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Software producido</a:t>
            </a:r>
            <a:r>
              <a:rPr lang="es-ES"/>
              <a:t> </a:t>
            </a:r>
          </a:p>
        </p:txBody>
      </p:sp>
      <p:sp>
        <p:nvSpPr>
          <p:cNvPr id="16403" name="AutoShape 19"/>
          <p:cNvSpPr>
            <a:spLocks noChangeArrowheads="1"/>
          </p:cNvSpPr>
          <p:nvPr/>
        </p:nvSpPr>
        <p:spPr bwMode="auto">
          <a:xfrm>
            <a:off x="2916238" y="4202113"/>
            <a:ext cx="719137" cy="360362"/>
          </a:xfrm>
          <a:prstGeom prst="rightArrow">
            <a:avLst>
              <a:gd name="adj1" fmla="val 50000"/>
              <a:gd name="adj2" fmla="val 49890"/>
            </a:avLst>
          </a:prstGeom>
          <a:gradFill rotWithShape="1">
            <a:gsLst>
              <a:gs pos="0">
                <a:srgbClr val="6E5900"/>
              </a:gs>
              <a:gs pos="50000">
                <a:srgbClr val="EEC100"/>
              </a:gs>
              <a:gs pos="100000">
                <a:srgbClr val="6E59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36916" name="Text Box 20"/>
          <p:cNvSpPr txBox="1">
            <a:spLocks noChangeArrowheads="1"/>
          </p:cNvSpPr>
          <p:nvPr/>
        </p:nvSpPr>
        <p:spPr bwMode="auto">
          <a:xfrm>
            <a:off x="4068763" y="5013325"/>
            <a:ext cx="2951162" cy="284163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 Software probado</a:t>
            </a:r>
            <a:endParaRPr lang="es-ES"/>
          </a:p>
        </p:txBody>
      </p:sp>
      <p:sp>
        <p:nvSpPr>
          <p:cNvPr id="16405" name="AutoShape 21"/>
          <p:cNvSpPr>
            <a:spLocks noChangeArrowheads="1"/>
          </p:cNvSpPr>
          <p:nvPr/>
        </p:nvSpPr>
        <p:spPr bwMode="auto">
          <a:xfrm>
            <a:off x="2916238" y="5048250"/>
            <a:ext cx="719137" cy="360363"/>
          </a:xfrm>
          <a:prstGeom prst="rightArrow">
            <a:avLst>
              <a:gd name="adj1" fmla="val 50000"/>
              <a:gd name="adj2" fmla="val 49890"/>
            </a:avLst>
          </a:prstGeom>
          <a:gradFill rotWithShape="1">
            <a:gsLst>
              <a:gs pos="0">
                <a:srgbClr val="6E5900"/>
              </a:gs>
              <a:gs pos="50000">
                <a:srgbClr val="EEC100"/>
              </a:gs>
              <a:gs pos="100000">
                <a:srgbClr val="6E59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36918" name="Text Box 22"/>
          <p:cNvSpPr txBox="1">
            <a:spLocks noChangeArrowheads="1"/>
          </p:cNvSpPr>
          <p:nvPr/>
        </p:nvSpPr>
        <p:spPr bwMode="auto">
          <a:xfrm>
            <a:off x="4068763" y="5876925"/>
            <a:ext cx="2951162" cy="284163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Software integrado</a:t>
            </a:r>
            <a:endParaRPr lang="es-ES"/>
          </a:p>
        </p:txBody>
      </p:sp>
      <p:sp>
        <p:nvSpPr>
          <p:cNvPr id="16407" name="AutoShape 23"/>
          <p:cNvSpPr>
            <a:spLocks noChangeArrowheads="1"/>
          </p:cNvSpPr>
          <p:nvPr/>
        </p:nvSpPr>
        <p:spPr bwMode="auto">
          <a:xfrm>
            <a:off x="2916238" y="5911850"/>
            <a:ext cx="719137" cy="360363"/>
          </a:xfrm>
          <a:prstGeom prst="rightArrow">
            <a:avLst>
              <a:gd name="adj1" fmla="val 50000"/>
              <a:gd name="adj2" fmla="val 49890"/>
            </a:avLst>
          </a:prstGeom>
          <a:gradFill rotWithShape="1">
            <a:gsLst>
              <a:gs pos="0">
                <a:srgbClr val="6E5900"/>
              </a:gs>
              <a:gs pos="50000">
                <a:srgbClr val="EEC100"/>
              </a:gs>
              <a:gs pos="100000">
                <a:srgbClr val="6E59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0" y="1819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323850" y="908050"/>
            <a:ext cx="7704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000" b="1">
                <a:solidFill>
                  <a:srgbClr val="666633"/>
                </a:solidFill>
              </a:rPr>
              <a:t>B. Desarrollo del Sub Proceso – Flujograma de Proceso</a:t>
            </a:r>
          </a:p>
        </p:txBody>
      </p:sp>
      <p:sp>
        <p:nvSpPr>
          <p:cNvPr id="17413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s-ES" smtClean="0">
                <a:solidFill>
                  <a:srgbClr val="FFFF00"/>
                </a:solidFill>
                <a:latin typeface="Arial" charset="0"/>
                <a:cs typeface="Arial" charset="0"/>
              </a:rPr>
              <a:t>El </a:t>
            </a:r>
            <a:r>
              <a:rPr lang="es-PE" smtClean="0">
                <a:solidFill>
                  <a:srgbClr val="FFFF00"/>
                </a:solidFill>
                <a:latin typeface="Arial" charset="0"/>
                <a:cs typeface="Arial" charset="0"/>
              </a:rPr>
              <a:t>Sub Proceso de Construcción. </a:t>
            </a:r>
            <a:r>
              <a:rPr lang="es-PE" smtClean="0">
                <a:latin typeface="Arial" charset="0"/>
                <a:cs typeface="Arial" charset="0"/>
              </a:rPr>
              <a:t>Ejecutar implementación</a:t>
            </a:r>
            <a:endParaRPr lang="es-ES" smtClean="0"/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0" y="1343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7415" name="Rectangle 6"/>
          <p:cNvSpPr>
            <a:spLocks noChangeArrowheads="1"/>
          </p:cNvSpPr>
          <p:nvPr/>
        </p:nvSpPr>
        <p:spPr bwMode="auto">
          <a:xfrm>
            <a:off x="0" y="766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7416" name="Rectangle 7"/>
          <p:cNvSpPr>
            <a:spLocks noChangeArrowheads="1"/>
          </p:cNvSpPr>
          <p:nvPr/>
        </p:nvSpPr>
        <p:spPr bwMode="auto">
          <a:xfrm>
            <a:off x="0" y="11096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7417" name="Rectangle 8"/>
          <p:cNvSpPr>
            <a:spLocks noChangeArrowheads="1"/>
          </p:cNvSpPr>
          <p:nvPr/>
        </p:nvSpPr>
        <p:spPr bwMode="auto">
          <a:xfrm>
            <a:off x="0" y="1190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7418" name="Rectangle 9"/>
          <p:cNvSpPr>
            <a:spLocks noChangeArrowheads="1"/>
          </p:cNvSpPr>
          <p:nvPr/>
        </p:nvSpPr>
        <p:spPr bwMode="auto">
          <a:xfrm>
            <a:off x="0" y="1495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7419" name="Rectangle 10"/>
          <p:cNvSpPr>
            <a:spLocks noChangeArrowheads="1"/>
          </p:cNvSpPr>
          <p:nvPr/>
        </p:nvSpPr>
        <p:spPr bwMode="auto">
          <a:xfrm>
            <a:off x="0" y="1252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7420" name="Text Box 11"/>
          <p:cNvSpPr txBox="1">
            <a:spLocks noChangeArrowheads="1"/>
          </p:cNvSpPr>
          <p:nvPr/>
        </p:nvSpPr>
        <p:spPr bwMode="auto">
          <a:xfrm>
            <a:off x="447675" y="1335088"/>
            <a:ext cx="667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PE" sz="2000" b="1">
                <a:solidFill>
                  <a:srgbClr val="666633"/>
                </a:solidFill>
              </a:rPr>
              <a:t>Sub Proceso Construcción -Ejecutar implementación</a:t>
            </a:r>
            <a:r>
              <a:rPr lang="es-ES" sz="2000" b="1">
                <a:solidFill>
                  <a:srgbClr val="666633"/>
                </a:solidFill>
              </a:rPr>
              <a:t> </a:t>
            </a:r>
          </a:p>
        </p:txBody>
      </p:sp>
      <p:sp>
        <p:nvSpPr>
          <p:cNvPr id="17421" name="Rectangle 12"/>
          <p:cNvSpPr>
            <a:spLocks noChangeArrowheads="1"/>
          </p:cNvSpPr>
          <p:nvPr/>
        </p:nvSpPr>
        <p:spPr bwMode="auto">
          <a:xfrm>
            <a:off x="0" y="1190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1187450" y="1773238"/>
          <a:ext cx="6337300" cy="475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4" r:id="rId3" imgW="4669841" imgH="3994404" progId="">
                  <p:embed/>
                </p:oleObj>
              </mc:Choice>
              <mc:Fallback>
                <p:oleObj r:id="rId3" imgW="4669841" imgH="3994404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4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773238"/>
                        <a:ext cx="6337300" cy="4751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4864" name="Text Box 16"/>
          <p:cNvSpPr txBox="1">
            <a:spLocks noChangeArrowheads="1"/>
          </p:cNvSpPr>
          <p:nvPr/>
        </p:nvSpPr>
        <p:spPr bwMode="auto">
          <a:xfrm>
            <a:off x="6084888" y="3249613"/>
            <a:ext cx="2951162" cy="466725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 7.7.1.2.2.01.R09 Plantilla plan pruebas</a:t>
            </a:r>
            <a:endParaRPr lang="es-ES" sz="1200" b="1">
              <a:solidFill>
                <a:srgbClr val="000066"/>
              </a:solidFill>
            </a:endParaRPr>
          </a:p>
        </p:txBody>
      </p:sp>
      <p:sp>
        <p:nvSpPr>
          <p:cNvPr id="17423" name="AutoShape 17"/>
          <p:cNvSpPr>
            <a:spLocks noChangeArrowheads="1"/>
          </p:cNvSpPr>
          <p:nvPr/>
        </p:nvSpPr>
        <p:spPr bwMode="auto">
          <a:xfrm>
            <a:off x="5292725" y="3354388"/>
            <a:ext cx="719138" cy="360362"/>
          </a:xfrm>
          <a:prstGeom prst="rightArrow">
            <a:avLst>
              <a:gd name="adj1" fmla="val 50000"/>
              <a:gd name="adj2" fmla="val 49890"/>
            </a:avLst>
          </a:prstGeom>
          <a:gradFill rotWithShape="1">
            <a:gsLst>
              <a:gs pos="0">
                <a:srgbClr val="6E5900"/>
              </a:gs>
              <a:gs pos="50000">
                <a:srgbClr val="EEC100"/>
              </a:gs>
              <a:gs pos="100000">
                <a:srgbClr val="6E59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34866" name="Text Box 18"/>
          <p:cNvSpPr txBox="1">
            <a:spLocks noChangeArrowheads="1"/>
          </p:cNvSpPr>
          <p:nvPr/>
        </p:nvSpPr>
        <p:spPr bwMode="auto">
          <a:xfrm>
            <a:off x="6084888" y="3933825"/>
            <a:ext cx="2951162" cy="83185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  <a:defRPr/>
            </a:pPr>
            <a:r>
              <a:rPr lang="es-ES" sz="1200" b="1">
                <a:solidFill>
                  <a:srgbClr val="000066"/>
                </a:solidFill>
              </a:rPr>
              <a:t>7.7.1.2.2.01.R10 Plantilla definicion casos pruebas</a:t>
            </a:r>
          </a:p>
          <a:p>
            <a:pPr>
              <a:buFontTx/>
              <a:buChar char="•"/>
              <a:defRPr/>
            </a:pPr>
            <a:r>
              <a:rPr lang="es-ES" sz="1200" b="1">
                <a:solidFill>
                  <a:srgbClr val="000066"/>
                </a:solidFill>
              </a:rPr>
              <a:t>7.7.1.2.2.01.R11 Plantilla definicion pruebas ciclo completo</a:t>
            </a:r>
          </a:p>
        </p:txBody>
      </p:sp>
      <p:sp>
        <p:nvSpPr>
          <p:cNvPr id="17425" name="AutoShape 19"/>
          <p:cNvSpPr>
            <a:spLocks noChangeArrowheads="1"/>
          </p:cNvSpPr>
          <p:nvPr/>
        </p:nvSpPr>
        <p:spPr bwMode="auto">
          <a:xfrm>
            <a:off x="5292725" y="4202113"/>
            <a:ext cx="719138" cy="360362"/>
          </a:xfrm>
          <a:prstGeom prst="rightArrow">
            <a:avLst>
              <a:gd name="adj1" fmla="val 50000"/>
              <a:gd name="adj2" fmla="val 49890"/>
            </a:avLst>
          </a:prstGeom>
          <a:gradFill rotWithShape="1">
            <a:gsLst>
              <a:gs pos="0">
                <a:srgbClr val="6E5900"/>
              </a:gs>
              <a:gs pos="50000">
                <a:srgbClr val="EEC100"/>
              </a:gs>
              <a:gs pos="100000">
                <a:srgbClr val="6E59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7426" name="AutoShape 21"/>
          <p:cNvSpPr>
            <a:spLocks noChangeArrowheads="1"/>
          </p:cNvSpPr>
          <p:nvPr/>
        </p:nvSpPr>
        <p:spPr bwMode="auto">
          <a:xfrm>
            <a:off x="5292725" y="5048250"/>
            <a:ext cx="719138" cy="360363"/>
          </a:xfrm>
          <a:prstGeom prst="rightArrow">
            <a:avLst>
              <a:gd name="adj1" fmla="val 50000"/>
              <a:gd name="adj2" fmla="val 49890"/>
            </a:avLst>
          </a:prstGeom>
          <a:gradFill rotWithShape="1">
            <a:gsLst>
              <a:gs pos="0">
                <a:srgbClr val="6E5900"/>
              </a:gs>
              <a:gs pos="50000">
                <a:srgbClr val="EEC100"/>
              </a:gs>
              <a:gs pos="100000">
                <a:srgbClr val="6E59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34872" name="Text Box 24"/>
          <p:cNvSpPr txBox="1">
            <a:spLocks noChangeArrowheads="1"/>
          </p:cNvSpPr>
          <p:nvPr/>
        </p:nvSpPr>
        <p:spPr bwMode="auto">
          <a:xfrm>
            <a:off x="6084888" y="5013325"/>
            <a:ext cx="2951162" cy="128905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  <a:defRPr/>
            </a:pPr>
            <a:r>
              <a:rPr lang="es-PE"/>
              <a:t> </a:t>
            </a:r>
            <a:r>
              <a:rPr lang="es-PE" sz="1200" b="1">
                <a:solidFill>
                  <a:srgbClr val="000066"/>
                </a:solidFill>
              </a:rPr>
              <a:t>7.7.1.2.2.01.R09 Plantilla plan pruebas</a:t>
            </a:r>
          </a:p>
          <a:p>
            <a:pPr>
              <a:buFontTx/>
              <a:buChar char="•"/>
              <a:defRPr/>
            </a:pPr>
            <a:r>
              <a:rPr lang="es-ES" sz="1200" b="1">
                <a:solidFill>
                  <a:srgbClr val="000066"/>
                </a:solidFill>
              </a:rPr>
              <a:t>7.7.1.2.2.01.R10 Plantilla definicion casos pruebas</a:t>
            </a:r>
          </a:p>
          <a:p>
            <a:pPr>
              <a:buFontTx/>
              <a:buChar char="•"/>
              <a:defRPr/>
            </a:pPr>
            <a:r>
              <a:rPr lang="es-ES" sz="1200" b="1">
                <a:solidFill>
                  <a:srgbClr val="000066"/>
                </a:solidFill>
              </a:rPr>
              <a:t>7.7.1.2.2.01.R11 Plantilla definicion pruebas ciclo completo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0" y="1819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323850" y="908050"/>
            <a:ext cx="7704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000" b="1">
                <a:solidFill>
                  <a:srgbClr val="666633"/>
                </a:solidFill>
              </a:rPr>
              <a:t>B. Desarrollo del Sub Proceso – Flujograma de Proceso</a:t>
            </a:r>
          </a:p>
        </p:txBody>
      </p:sp>
      <p:sp>
        <p:nvSpPr>
          <p:cNvPr id="18437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s-ES" smtClean="0">
                <a:solidFill>
                  <a:srgbClr val="FFFF00"/>
                </a:solidFill>
                <a:latin typeface="Arial" charset="0"/>
                <a:cs typeface="Arial" charset="0"/>
              </a:rPr>
              <a:t>El </a:t>
            </a:r>
            <a:r>
              <a:rPr lang="es-PE" smtClean="0">
                <a:solidFill>
                  <a:srgbClr val="FFFF00"/>
                </a:solidFill>
                <a:latin typeface="Arial" charset="0"/>
                <a:cs typeface="Arial" charset="0"/>
              </a:rPr>
              <a:t>Sub Proceso de Construcción. </a:t>
            </a:r>
            <a:r>
              <a:rPr lang="es-PE" smtClean="0">
                <a:latin typeface="Arial" charset="0"/>
                <a:cs typeface="Arial" charset="0"/>
              </a:rPr>
              <a:t>Ejecutar implementación</a:t>
            </a:r>
            <a:endParaRPr lang="es-ES" smtClean="0"/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0" y="1343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8439" name="Rectangle 6"/>
          <p:cNvSpPr>
            <a:spLocks noChangeArrowheads="1"/>
          </p:cNvSpPr>
          <p:nvPr/>
        </p:nvSpPr>
        <p:spPr bwMode="auto">
          <a:xfrm>
            <a:off x="0" y="766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8440" name="Rectangle 7"/>
          <p:cNvSpPr>
            <a:spLocks noChangeArrowheads="1"/>
          </p:cNvSpPr>
          <p:nvPr/>
        </p:nvSpPr>
        <p:spPr bwMode="auto">
          <a:xfrm>
            <a:off x="0" y="11096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8441" name="Rectangle 8"/>
          <p:cNvSpPr>
            <a:spLocks noChangeArrowheads="1"/>
          </p:cNvSpPr>
          <p:nvPr/>
        </p:nvSpPr>
        <p:spPr bwMode="auto">
          <a:xfrm>
            <a:off x="0" y="1190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8442" name="Rectangle 9"/>
          <p:cNvSpPr>
            <a:spLocks noChangeArrowheads="1"/>
          </p:cNvSpPr>
          <p:nvPr/>
        </p:nvSpPr>
        <p:spPr bwMode="auto">
          <a:xfrm>
            <a:off x="0" y="1495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8443" name="Rectangle 10"/>
          <p:cNvSpPr>
            <a:spLocks noChangeArrowheads="1"/>
          </p:cNvSpPr>
          <p:nvPr/>
        </p:nvSpPr>
        <p:spPr bwMode="auto">
          <a:xfrm>
            <a:off x="0" y="1252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8444" name="Text Box 14"/>
          <p:cNvSpPr txBox="1">
            <a:spLocks noChangeArrowheads="1"/>
          </p:cNvSpPr>
          <p:nvPr/>
        </p:nvSpPr>
        <p:spPr bwMode="auto">
          <a:xfrm>
            <a:off x="447675" y="1335088"/>
            <a:ext cx="6743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PE" sz="2000" b="1">
                <a:solidFill>
                  <a:srgbClr val="666633"/>
                </a:solidFill>
              </a:rPr>
              <a:t>Sub Proceso Construcción - Ejecutar implementación</a:t>
            </a:r>
            <a:r>
              <a:rPr lang="es-ES" sz="2000" b="1">
                <a:solidFill>
                  <a:srgbClr val="666633"/>
                </a:solidFill>
              </a:rPr>
              <a:t> </a:t>
            </a:r>
          </a:p>
        </p:txBody>
      </p:sp>
      <p:sp>
        <p:nvSpPr>
          <p:cNvPr id="18445" name="Rectangle 16"/>
          <p:cNvSpPr>
            <a:spLocks noChangeArrowheads="1"/>
          </p:cNvSpPr>
          <p:nvPr/>
        </p:nvSpPr>
        <p:spPr bwMode="auto">
          <a:xfrm>
            <a:off x="0" y="1190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1187450" y="1773238"/>
          <a:ext cx="6337300" cy="475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8" r:id="rId3" imgW="4669841" imgH="3994404" progId="">
                  <p:embed/>
                </p:oleObj>
              </mc:Choice>
              <mc:Fallback>
                <p:oleObj r:id="rId3" imgW="4669841" imgH="3994404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3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773238"/>
                        <a:ext cx="6337300" cy="4751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5473" name="Text Box 17"/>
          <p:cNvSpPr txBox="1">
            <a:spLocks noChangeArrowheads="1"/>
          </p:cNvSpPr>
          <p:nvPr/>
        </p:nvSpPr>
        <p:spPr bwMode="auto">
          <a:xfrm>
            <a:off x="1765300" y="2349500"/>
            <a:ext cx="2951163" cy="1927225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 7.7.1.2.2.01.R09 Plantilla plan pruebas</a:t>
            </a:r>
          </a:p>
          <a:p>
            <a:pPr>
              <a:buFontTx/>
              <a:buChar char="•"/>
              <a:defRPr/>
            </a:pPr>
            <a:r>
              <a:rPr lang="es-ES" sz="1200" b="1">
                <a:solidFill>
                  <a:srgbClr val="000066"/>
                </a:solidFill>
              </a:rPr>
              <a:t>7.7.1.2.2.01.R10 Plantilla definicion casos pruebas</a:t>
            </a:r>
          </a:p>
          <a:p>
            <a:pPr>
              <a:buFontTx/>
              <a:buChar char="•"/>
              <a:defRPr/>
            </a:pPr>
            <a:r>
              <a:rPr lang="es-ES" sz="1200" b="1">
                <a:solidFill>
                  <a:srgbClr val="FF0000"/>
                </a:solidFill>
              </a:rPr>
              <a:t>7.7.1.2.2.01.R11 Plantilla definicion pruebas ciclo completo</a:t>
            </a:r>
          </a:p>
          <a:p>
            <a:pPr>
              <a:buFontTx/>
              <a:buChar char="•"/>
              <a:defRPr/>
            </a:pPr>
            <a:r>
              <a:rPr lang="es-ES" sz="1200" b="1">
                <a:solidFill>
                  <a:srgbClr val="009900"/>
                </a:solidFill>
              </a:rPr>
              <a:t>7.7.1.2.2.01.R16 Plantilla lista incidencias</a:t>
            </a:r>
          </a:p>
          <a:p>
            <a:pPr>
              <a:buFontTx/>
              <a:buChar char="•"/>
              <a:defRPr/>
            </a:pPr>
            <a:r>
              <a:rPr lang="es-ES" sz="1200" b="1">
                <a:solidFill>
                  <a:srgbClr val="FF0000"/>
                </a:solidFill>
              </a:rPr>
              <a:t>7.7.1.2.2.01.R17 Plantilla lista observaciones documentos</a:t>
            </a:r>
          </a:p>
        </p:txBody>
      </p:sp>
      <p:sp>
        <p:nvSpPr>
          <p:cNvPr id="18447" name="AutoShape 18"/>
          <p:cNvSpPr>
            <a:spLocks noChangeArrowheads="1"/>
          </p:cNvSpPr>
          <p:nvPr/>
        </p:nvSpPr>
        <p:spPr bwMode="auto">
          <a:xfrm flipH="1">
            <a:off x="5005388" y="2527300"/>
            <a:ext cx="719137" cy="360363"/>
          </a:xfrm>
          <a:prstGeom prst="rightArrow">
            <a:avLst>
              <a:gd name="adj1" fmla="val 50000"/>
              <a:gd name="adj2" fmla="val 49890"/>
            </a:avLst>
          </a:prstGeom>
          <a:gradFill rotWithShape="1">
            <a:gsLst>
              <a:gs pos="0">
                <a:srgbClr val="6E5900"/>
              </a:gs>
              <a:gs pos="50000">
                <a:srgbClr val="EEC100"/>
              </a:gs>
              <a:gs pos="100000">
                <a:srgbClr val="6E59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75475" name="Text Box 19"/>
          <p:cNvSpPr txBox="1">
            <a:spLocks noChangeArrowheads="1"/>
          </p:cNvSpPr>
          <p:nvPr/>
        </p:nvSpPr>
        <p:spPr bwMode="auto">
          <a:xfrm>
            <a:off x="1765300" y="5089525"/>
            <a:ext cx="2951163" cy="284163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Cronograma</a:t>
            </a:r>
            <a:endParaRPr lang="es-ES"/>
          </a:p>
        </p:txBody>
      </p:sp>
      <p:sp>
        <p:nvSpPr>
          <p:cNvPr id="18449" name="AutoShape 20"/>
          <p:cNvSpPr>
            <a:spLocks noChangeArrowheads="1"/>
          </p:cNvSpPr>
          <p:nvPr/>
        </p:nvSpPr>
        <p:spPr bwMode="auto">
          <a:xfrm flipH="1">
            <a:off x="5005388" y="3319463"/>
            <a:ext cx="719137" cy="360362"/>
          </a:xfrm>
          <a:prstGeom prst="rightArrow">
            <a:avLst>
              <a:gd name="adj1" fmla="val 50000"/>
              <a:gd name="adj2" fmla="val 49890"/>
            </a:avLst>
          </a:prstGeom>
          <a:gradFill rotWithShape="1">
            <a:gsLst>
              <a:gs pos="0">
                <a:srgbClr val="6E5900"/>
              </a:gs>
              <a:gs pos="50000">
                <a:srgbClr val="EEC100"/>
              </a:gs>
              <a:gs pos="100000">
                <a:srgbClr val="6E59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8450" name="AutoShape 22"/>
          <p:cNvSpPr>
            <a:spLocks noChangeArrowheads="1"/>
          </p:cNvSpPr>
          <p:nvPr/>
        </p:nvSpPr>
        <p:spPr bwMode="auto">
          <a:xfrm flipH="1">
            <a:off x="5003800" y="5048250"/>
            <a:ext cx="719138" cy="360363"/>
          </a:xfrm>
          <a:prstGeom prst="rightArrow">
            <a:avLst>
              <a:gd name="adj1" fmla="val 50000"/>
              <a:gd name="adj2" fmla="val 49890"/>
            </a:avLst>
          </a:prstGeom>
          <a:gradFill rotWithShape="1">
            <a:gsLst>
              <a:gs pos="0">
                <a:srgbClr val="6E5900"/>
              </a:gs>
              <a:gs pos="50000">
                <a:srgbClr val="EEC100"/>
              </a:gs>
              <a:gs pos="100000">
                <a:srgbClr val="6E59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r>
              <a:rPr lang="es-ES" smtClean="0">
                <a:solidFill>
                  <a:srgbClr val="FFFF00"/>
                </a:solidFill>
                <a:latin typeface="Arial" charset="0"/>
                <a:cs typeface="Arial" charset="0"/>
              </a:rPr>
              <a:t>El</a:t>
            </a:r>
            <a:r>
              <a:rPr lang="es-ES" sz="3600" smtClean="0">
                <a:solidFill>
                  <a:srgbClr val="FFFF00"/>
                </a:solidFill>
                <a:latin typeface="Arial" charset="0"/>
                <a:cs typeface="Arial" charset="0"/>
              </a:rPr>
              <a:t> </a:t>
            </a:r>
            <a:r>
              <a:rPr lang="es-PE" smtClean="0">
                <a:solidFill>
                  <a:srgbClr val="FFFF00"/>
                </a:solidFill>
                <a:latin typeface="Arial" charset="0"/>
                <a:cs typeface="Arial" charset="0"/>
              </a:rPr>
              <a:t>Sub Proceso de Construcción. </a:t>
            </a:r>
            <a:r>
              <a:rPr lang="es-PE" smtClean="0">
                <a:latin typeface="Arial" charset="0"/>
                <a:cs typeface="Arial" charset="0"/>
              </a:rPr>
              <a:t>Ejecutar implementación</a:t>
            </a:r>
            <a:endParaRPr lang="es-ES" smtClean="0"/>
          </a:p>
        </p:txBody>
      </p:sp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250825" y="1052513"/>
            <a:ext cx="7704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000" b="1">
                <a:solidFill>
                  <a:srgbClr val="666633"/>
                </a:solidFill>
              </a:rPr>
              <a:t>C. Desarrollo de los Artefactos</a:t>
            </a: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827088" y="1916113"/>
            <a:ext cx="7080250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177800" indent="-177800">
              <a:buFont typeface="Wingdings" pitchFamily="2" charset="2"/>
              <a:buChar char="§"/>
            </a:pPr>
            <a:r>
              <a:rPr lang="es-PE" sz="2000"/>
              <a:t>7.7.1.2.2.01.R03 Plantilla plan iteraciones</a:t>
            </a:r>
          </a:p>
          <a:p>
            <a:pPr marL="177800" indent="-177800">
              <a:buClr>
                <a:schemeClr val="tx1"/>
              </a:buClr>
              <a:buFont typeface="Wingdings" pitchFamily="2" charset="2"/>
              <a:buChar char="§"/>
            </a:pPr>
            <a:r>
              <a:rPr lang="es-PE" sz="2000"/>
              <a:t>7.7.1.2.2.01.R06 Plantilla análisis</a:t>
            </a:r>
          </a:p>
          <a:p>
            <a:pPr marL="177800" indent="-177800">
              <a:buClr>
                <a:schemeClr val="tx1"/>
              </a:buClr>
              <a:buFont typeface="Wingdings" pitchFamily="2" charset="2"/>
              <a:buChar char="§"/>
            </a:pPr>
            <a:r>
              <a:rPr lang="es-PE" sz="2000"/>
              <a:t>7.7.1.2.2.01.R08 Plantilla diseño</a:t>
            </a:r>
            <a:endParaRPr lang="es-ES" sz="2000"/>
          </a:p>
          <a:p>
            <a:pPr marL="177800" indent="-177800">
              <a:buClr>
                <a:schemeClr val="tx1"/>
              </a:buClr>
              <a:buFont typeface="Wingdings" pitchFamily="2" charset="2"/>
              <a:buChar char="§"/>
            </a:pPr>
            <a:r>
              <a:rPr lang="es-PE" sz="2000"/>
              <a:t>7.7.1.2.2.01.R09 Plantilla plan pruebas</a:t>
            </a:r>
          </a:p>
          <a:p>
            <a:pPr marL="177800" indent="-177800">
              <a:buFont typeface="Wingdings" pitchFamily="2" charset="2"/>
              <a:buChar char="§"/>
            </a:pPr>
            <a:r>
              <a:rPr lang="es-PE" sz="2000"/>
              <a:t>7.7.1.2.2.01.R19 Plantilla mapeo casos prueba</a:t>
            </a:r>
          </a:p>
          <a:p>
            <a:pPr marL="177800" indent="-177800">
              <a:buFont typeface="Wingdings" pitchFamily="2" charset="2"/>
              <a:buChar char="§"/>
            </a:pPr>
            <a:r>
              <a:rPr lang="es-PE" sz="2000"/>
              <a:t>7.7.1.2.2.01.R11 Plantilla definición pruebas ciclo completo.</a:t>
            </a:r>
          </a:p>
          <a:p>
            <a:pPr marL="177800" indent="-177800">
              <a:buFont typeface="Wingdings" pitchFamily="2" charset="2"/>
              <a:buChar char="§"/>
            </a:pPr>
            <a:r>
              <a:rPr lang="es-PE" sz="2000"/>
              <a:t>7.7.1.2.2.01.R10 Plantilla definición casos pruebas</a:t>
            </a:r>
          </a:p>
          <a:p>
            <a:pPr marL="177800" indent="-177800">
              <a:buFont typeface="Wingdings" pitchFamily="2" charset="2"/>
              <a:buChar char="§"/>
            </a:pPr>
            <a:r>
              <a:rPr lang="es-PE" sz="2000"/>
              <a:t>7.7.1.2.2.01.R20 Plantilla informe pruebas unitarias</a:t>
            </a:r>
          </a:p>
          <a:p>
            <a:pPr marL="177800" indent="-177800">
              <a:buFont typeface="Wingdings" pitchFamily="2" charset="2"/>
              <a:buChar char="§"/>
            </a:pPr>
            <a:r>
              <a:rPr lang="es-PE" sz="2000"/>
              <a:t>Software producido</a:t>
            </a:r>
          </a:p>
          <a:p>
            <a:pPr marL="177800" indent="-177800">
              <a:buFont typeface="Wingdings" pitchFamily="2" charset="2"/>
              <a:buChar char="§"/>
            </a:pPr>
            <a:r>
              <a:rPr lang="es-PE" sz="2000"/>
              <a:t>Cronograma  de  la siguiente iteración </a:t>
            </a:r>
            <a:endParaRPr lang="es-ES" sz="2000"/>
          </a:p>
          <a:p>
            <a:pPr marL="177800" indent="-177800">
              <a:buFont typeface="Wingdings" pitchFamily="2" charset="2"/>
              <a:buNone/>
            </a:pPr>
            <a:endParaRPr lang="es-ES" sz="2000">
              <a:solidFill>
                <a:srgbClr val="666633"/>
              </a:solidFill>
            </a:endParaRPr>
          </a:p>
        </p:txBody>
      </p:sp>
      <p:sp>
        <p:nvSpPr>
          <p:cNvPr id="76805" name="Text Box 6"/>
          <p:cNvSpPr txBox="1">
            <a:spLocks noChangeArrowheads="1"/>
          </p:cNvSpPr>
          <p:nvPr/>
        </p:nvSpPr>
        <p:spPr bwMode="auto">
          <a:xfrm>
            <a:off x="346075" y="1412875"/>
            <a:ext cx="667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PE" sz="2000" b="1">
                <a:solidFill>
                  <a:srgbClr val="666633"/>
                </a:solidFill>
              </a:rPr>
              <a:t>Sub Proceso Construcción -Ejecutar implementación</a:t>
            </a:r>
            <a:r>
              <a:rPr lang="es-ES" sz="2000" b="1">
                <a:solidFill>
                  <a:srgbClr val="666633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smtClean="0">
                <a:solidFill>
                  <a:srgbClr val="FFFF00"/>
                </a:solidFill>
                <a:latin typeface="Arial" charset="0"/>
                <a:cs typeface="Arial" charset="0"/>
              </a:rPr>
              <a:t>Sub Proceso de Construcción. </a:t>
            </a:r>
            <a:r>
              <a:rPr lang="es-PE" smtClean="0">
                <a:latin typeface="Arial" charset="0"/>
                <a:cs typeface="Arial" charset="0"/>
              </a:rPr>
              <a:t>Ejecutar implementación</a:t>
            </a:r>
            <a:endParaRPr lang="es-ES" smtClean="0">
              <a:latin typeface="Arial" charset="0"/>
              <a:cs typeface="Arial" charset="0"/>
            </a:endParaRPr>
          </a:p>
        </p:txBody>
      </p:sp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250825" y="1052513"/>
            <a:ext cx="8569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000" b="1">
                <a:solidFill>
                  <a:srgbClr val="666633"/>
                </a:solidFill>
              </a:rPr>
              <a:t>D. Resumen Roles y Responsabilidades del Proceso</a:t>
            </a:r>
          </a:p>
        </p:txBody>
      </p:sp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539750" y="177323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77829" name="Text Box 5"/>
          <p:cNvSpPr txBox="1">
            <a:spLocks noChangeArrowheads="1"/>
          </p:cNvSpPr>
          <p:nvPr/>
        </p:nvSpPr>
        <p:spPr bwMode="auto">
          <a:xfrm>
            <a:off x="539750" y="263683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288" y="1855788"/>
            <a:ext cx="7786687" cy="4525962"/>
          </a:xfrm>
          <a:noFill/>
        </p:spPr>
        <p:txBody>
          <a:bodyPr/>
          <a:lstStyle/>
          <a:p>
            <a:pPr marL="381000" indent="-381000" algn="just"/>
            <a:r>
              <a:rPr lang="es-ES" sz="2000" b="1" smtClean="0">
                <a:latin typeface="Arial" charset="0"/>
                <a:cs typeface="Arial" charset="0"/>
              </a:rPr>
              <a:t>Jefe de Sistemas</a:t>
            </a:r>
            <a:r>
              <a:rPr lang="es-ES" sz="2000" smtClean="0">
                <a:latin typeface="Arial" charset="0"/>
                <a:cs typeface="Arial" charset="0"/>
              </a:rPr>
              <a:t>:</a:t>
            </a:r>
          </a:p>
          <a:p>
            <a:pPr marL="762000" lvl="1" indent="-304800" algn="just"/>
            <a:r>
              <a:rPr lang="es-ES" sz="2000" smtClean="0">
                <a:solidFill>
                  <a:schemeClr val="tx1"/>
                </a:solidFill>
                <a:latin typeface="Arial" charset="0"/>
                <a:cs typeface="Arial" charset="0"/>
              </a:rPr>
              <a:t>Evalúa el informe de la iteración y Plan de Iteración.</a:t>
            </a:r>
          </a:p>
          <a:p>
            <a:pPr marL="381000" indent="-381000" algn="just"/>
            <a:r>
              <a:rPr lang="es-ES" sz="2000" b="1" smtClean="0">
                <a:latin typeface="Arial" charset="0"/>
                <a:cs typeface="Arial" charset="0"/>
              </a:rPr>
              <a:t>Analista de Sistemas:</a:t>
            </a:r>
          </a:p>
          <a:p>
            <a:pPr marL="762000" lvl="1" indent="-304800" algn="just"/>
            <a:r>
              <a:rPr lang="es-PE" sz="2000" smtClean="0">
                <a:solidFill>
                  <a:schemeClr val="tx1"/>
                </a:solidFill>
                <a:latin typeface="Arial" charset="0"/>
                <a:cs typeface="Arial" charset="0"/>
              </a:rPr>
              <a:t>Revisar el análisis y el diseño relacionado a los casos </a:t>
            </a:r>
          </a:p>
          <a:p>
            <a:pPr marL="762000" lvl="1" indent="-304800" algn="just"/>
            <a:r>
              <a:rPr lang="es-PE" sz="2000" smtClean="0">
                <a:solidFill>
                  <a:schemeClr val="tx1"/>
                </a:solidFill>
                <a:latin typeface="Arial" charset="0"/>
                <a:cs typeface="Arial" charset="0"/>
              </a:rPr>
              <a:t>Elaborar, verificar y dar soporte a la validación del plan de pruebas y casos de prueba</a:t>
            </a:r>
          </a:p>
          <a:p>
            <a:pPr marL="762000" lvl="1" indent="-304800" algn="just"/>
            <a:r>
              <a:rPr lang="es-ES" sz="2000" smtClean="0">
                <a:solidFill>
                  <a:schemeClr val="tx1"/>
                </a:solidFill>
                <a:latin typeface="Arial" charset="0"/>
                <a:cs typeface="Arial" charset="0"/>
              </a:rPr>
              <a:t>Evaluar la iteración actual y planificar la siguiente iteración.</a:t>
            </a:r>
            <a:endParaRPr lang="es-PE" sz="200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381000" indent="-381000" algn="just"/>
            <a:r>
              <a:rPr lang="es-PE" sz="2000" b="1" smtClean="0">
                <a:latin typeface="Arial" charset="0"/>
                <a:cs typeface="Arial" charset="0"/>
              </a:rPr>
              <a:t>Analista programador:</a:t>
            </a:r>
          </a:p>
          <a:p>
            <a:pPr marL="762000" lvl="1" indent="-304800" algn="just"/>
            <a:r>
              <a:rPr lang="es-PE" sz="2000" smtClean="0">
                <a:solidFill>
                  <a:schemeClr val="tx1"/>
                </a:solidFill>
                <a:latin typeface="Arial" charset="0"/>
                <a:cs typeface="Arial" charset="0"/>
              </a:rPr>
              <a:t>Codificar la especificación plasmada en los documentos de análisis y diseño.</a:t>
            </a:r>
          </a:p>
          <a:p>
            <a:pPr marL="762000" lvl="1" indent="-304800" algn="just"/>
            <a:r>
              <a:rPr lang="es-PE" sz="2000" smtClean="0">
                <a:solidFill>
                  <a:schemeClr val="tx1"/>
                </a:solidFill>
                <a:latin typeface="Arial" charset="0"/>
                <a:cs typeface="Arial" charset="0"/>
              </a:rPr>
              <a:t>Realizar las pruebas unitarias del software producido..  </a:t>
            </a:r>
          </a:p>
          <a:p>
            <a:pPr marL="381000" indent="-381000" algn="just"/>
            <a:endParaRPr lang="es-PE" sz="2000" b="1" smtClean="0">
              <a:latin typeface="Arial" charset="0"/>
              <a:cs typeface="Arial" charset="0"/>
            </a:endParaRPr>
          </a:p>
          <a:p>
            <a:pPr marL="381000" indent="-381000" algn="just"/>
            <a:endParaRPr lang="es-PE" sz="2000" smtClean="0">
              <a:latin typeface="Arial" charset="0"/>
              <a:cs typeface="Arial" charset="0"/>
            </a:endParaRPr>
          </a:p>
        </p:txBody>
      </p:sp>
      <p:sp>
        <p:nvSpPr>
          <p:cNvPr id="77831" name="Text Box 8"/>
          <p:cNvSpPr txBox="1">
            <a:spLocks noChangeArrowheads="1"/>
          </p:cNvSpPr>
          <p:nvPr/>
        </p:nvSpPr>
        <p:spPr bwMode="auto">
          <a:xfrm>
            <a:off x="539750" y="1412875"/>
            <a:ext cx="6743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PE" sz="2000" b="1">
                <a:solidFill>
                  <a:srgbClr val="666633"/>
                </a:solidFill>
              </a:rPr>
              <a:t>Sub Proceso Construcción - Ejecutar implementación</a:t>
            </a:r>
            <a:r>
              <a:rPr lang="es-ES" sz="2000" b="1">
                <a:solidFill>
                  <a:srgbClr val="666633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>
                <a:solidFill>
                  <a:srgbClr val="FFFF00"/>
                </a:solidFill>
                <a:latin typeface="Arial" charset="0"/>
                <a:cs typeface="Arial" charset="0"/>
              </a:rPr>
              <a:t>El </a:t>
            </a:r>
            <a:r>
              <a:rPr lang="es-PE" smtClean="0">
                <a:solidFill>
                  <a:srgbClr val="FFFF00"/>
                </a:solidFill>
                <a:latin typeface="Arial" charset="0"/>
                <a:cs typeface="Arial" charset="0"/>
              </a:rPr>
              <a:t>Sub Proceso de Construcción. </a:t>
            </a:r>
            <a:r>
              <a:rPr lang="es-PE" smtClean="0">
                <a:latin typeface="Arial" charset="0"/>
                <a:cs typeface="Arial" charset="0"/>
              </a:rPr>
              <a:t>Pruebas internas</a:t>
            </a:r>
            <a:endParaRPr lang="es-ES" smtClean="0">
              <a:latin typeface="Arial" charset="0"/>
              <a:cs typeface="Arial" charset="0"/>
            </a:endParaRPr>
          </a:p>
        </p:txBody>
      </p:sp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357188" y="1214438"/>
            <a:ext cx="3889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000" b="1">
                <a:solidFill>
                  <a:srgbClr val="666633"/>
                </a:solidFill>
              </a:rPr>
              <a:t>A. Objetivos del Sub Proceso</a:t>
            </a:r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684213" y="1870075"/>
            <a:ext cx="7272337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s-PE" sz="2000"/>
              <a:t>El objetivo de este proceso es el de verificar, a través de pruebas internas y en base al plan de pruebas acordado, el producto de software codificado.</a:t>
            </a:r>
            <a:endParaRPr lang="es-E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0" y="1819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323850" y="908050"/>
            <a:ext cx="7704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000" b="1">
                <a:solidFill>
                  <a:srgbClr val="666633"/>
                </a:solidFill>
              </a:rPr>
              <a:t>B. Desarrollo del Sub Proceso – Flujograma de Proceso</a:t>
            </a:r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tabLst>
                <a:tab pos="1701800" algn="l"/>
              </a:tabLst>
            </a:pPr>
            <a:r>
              <a:rPr lang="es-PE" smtClean="0">
                <a:solidFill>
                  <a:srgbClr val="FFFF00"/>
                </a:solidFill>
                <a:latin typeface="Arial" charset="0"/>
                <a:cs typeface="Arial" charset="0"/>
              </a:rPr>
              <a:t>Sub Proceso de Construcción. </a:t>
            </a:r>
            <a:r>
              <a:rPr lang="es-PE" smtClean="0">
                <a:latin typeface="Arial" charset="0"/>
                <a:cs typeface="Arial" charset="0"/>
              </a:rPr>
              <a:t>Pruebas internas</a:t>
            </a:r>
            <a:endParaRPr lang="es-ES" smtClean="0">
              <a:latin typeface="Arial" charset="0"/>
              <a:cs typeface="Arial" charset="0"/>
            </a:endParaRP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0" y="1343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79878" name="Rectangle 6"/>
          <p:cNvSpPr>
            <a:spLocks noChangeArrowheads="1"/>
          </p:cNvSpPr>
          <p:nvPr/>
        </p:nvSpPr>
        <p:spPr bwMode="auto">
          <a:xfrm>
            <a:off x="0" y="766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79879" name="Rectangle 7"/>
          <p:cNvSpPr>
            <a:spLocks noChangeArrowheads="1"/>
          </p:cNvSpPr>
          <p:nvPr/>
        </p:nvSpPr>
        <p:spPr bwMode="auto">
          <a:xfrm>
            <a:off x="0" y="1190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79880" name="Rectangle 8"/>
          <p:cNvSpPr>
            <a:spLocks noChangeArrowheads="1"/>
          </p:cNvSpPr>
          <p:nvPr/>
        </p:nvSpPr>
        <p:spPr bwMode="auto">
          <a:xfrm>
            <a:off x="0" y="1495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79881" name="Rectangle 9"/>
          <p:cNvSpPr>
            <a:spLocks noChangeArrowheads="1"/>
          </p:cNvSpPr>
          <p:nvPr/>
        </p:nvSpPr>
        <p:spPr bwMode="auto">
          <a:xfrm>
            <a:off x="0" y="1252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447675" y="1335088"/>
            <a:ext cx="58515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PE" sz="2000" b="1">
                <a:solidFill>
                  <a:srgbClr val="666633"/>
                </a:solidFill>
              </a:rPr>
              <a:t>Sub Proceso Construcción -</a:t>
            </a:r>
            <a:r>
              <a:rPr lang="es-PE" b="1">
                <a:solidFill>
                  <a:srgbClr val="666633"/>
                </a:solidFill>
              </a:rPr>
              <a:t>  </a:t>
            </a:r>
            <a:r>
              <a:rPr lang="es-PE" sz="2000" b="1">
                <a:solidFill>
                  <a:srgbClr val="666633"/>
                </a:solidFill>
              </a:rPr>
              <a:t>Pruebas Internas</a:t>
            </a:r>
            <a:r>
              <a:rPr lang="es-ES">
                <a:solidFill>
                  <a:srgbClr val="666633"/>
                </a:solidFill>
              </a:rPr>
              <a:t> </a:t>
            </a: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pic>
        <p:nvPicPr>
          <p:cNvPr id="79884" name="Picture 1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7813" y="1749425"/>
            <a:ext cx="5545137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26"/>
          <p:cNvPicPr>
            <a:picLocks noChangeAspect="1" noChangeArrowheads="1"/>
          </p:cNvPicPr>
          <p:nvPr/>
        </p:nvPicPr>
        <p:blipFill>
          <a:blip r:embed="rId2">
            <a:lum bright="40000"/>
          </a:blip>
          <a:srcRect/>
          <a:stretch>
            <a:fillRect/>
          </a:stretch>
        </p:blipFill>
        <p:spPr bwMode="auto">
          <a:xfrm>
            <a:off x="1547813" y="1749425"/>
            <a:ext cx="5545137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899" name="Rectangle 2"/>
          <p:cNvSpPr>
            <a:spLocks noChangeArrowheads="1"/>
          </p:cNvSpPr>
          <p:nvPr/>
        </p:nvSpPr>
        <p:spPr bwMode="auto">
          <a:xfrm>
            <a:off x="0" y="1819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80900" name="Text Box 3"/>
          <p:cNvSpPr txBox="1">
            <a:spLocks noChangeArrowheads="1"/>
          </p:cNvSpPr>
          <p:nvPr/>
        </p:nvSpPr>
        <p:spPr bwMode="auto">
          <a:xfrm>
            <a:off x="323850" y="908050"/>
            <a:ext cx="7704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000" b="1">
                <a:solidFill>
                  <a:srgbClr val="666633"/>
                </a:solidFill>
              </a:rPr>
              <a:t>B. Desarrollo del Sub Proceso – Flujograma de Proceso</a:t>
            </a:r>
          </a:p>
        </p:txBody>
      </p:sp>
      <p:sp>
        <p:nvSpPr>
          <p:cNvPr id="80901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s-PE" smtClean="0">
                <a:solidFill>
                  <a:srgbClr val="FFFF00"/>
                </a:solidFill>
                <a:latin typeface="Arial" charset="0"/>
                <a:cs typeface="Arial" charset="0"/>
              </a:rPr>
              <a:t>Sub Proceso de Construcción. </a:t>
            </a:r>
            <a:r>
              <a:rPr lang="es-PE" smtClean="0">
                <a:latin typeface="Arial" charset="0"/>
                <a:cs typeface="Arial" charset="0"/>
              </a:rPr>
              <a:t>Pruebas internas</a:t>
            </a:r>
            <a:endParaRPr lang="es-ES" smtClean="0"/>
          </a:p>
        </p:txBody>
      </p:sp>
      <p:sp>
        <p:nvSpPr>
          <p:cNvPr id="80902" name="Rectangle 5"/>
          <p:cNvSpPr>
            <a:spLocks noChangeArrowheads="1"/>
          </p:cNvSpPr>
          <p:nvPr/>
        </p:nvSpPr>
        <p:spPr bwMode="auto">
          <a:xfrm>
            <a:off x="0" y="1343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80903" name="Rectangle 6"/>
          <p:cNvSpPr>
            <a:spLocks noChangeArrowheads="1"/>
          </p:cNvSpPr>
          <p:nvPr/>
        </p:nvSpPr>
        <p:spPr bwMode="auto">
          <a:xfrm>
            <a:off x="0" y="766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80904" name="Rectangle 8"/>
          <p:cNvSpPr>
            <a:spLocks noChangeArrowheads="1"/>
          </p:cNvSpPr>
          <p:nvPr/>
        </p:nvSpPr>
        <p:spPr bwMode="auto">
          <a:xfrm>
            <a:off x="0" y="1190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80905" name="Rectangle 9"/>
          <p:cNvSpPr>
            <a:spLocks noChangeArrowheads="1"/>
          </p:cNvSpPr>
          <p:nvPr/>
        </p:nvSpPr>
        <p:spPr bwMode="auto">
          <a:xfrm>
            <a:off x="0" y="1495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80906" name="Rectangle 10"/>
          <p:cNvSpPr>
            <a:spLocks noChangeArrowheads="1"/>
          </p:cNvSpPr>
          <p:nvPr/>
        </p:nvSpPr>
        <p:spPr bwMode="auto">
          <a:xfrm>
            <a:off x="0" y="1252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80907" name="Text Box 11"/>
          <p:cNvSpPr txBox="1">
            <a:spLocks noChangeArrowheads="1"/>
          </p:cNvSpPr>
          <p:nvPr/>
        </p:nvSpPr>
        <p:spPr bwMode="auto">
          <a:xfrm>
            <a:off x="447675" y="1335088"/>
            <a:ext cx="58515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PE" sz="2000" b="1">
                <a:solidFill>
                  <a:srgbClr val="666633"/>
                </a:solidFill>
              </a:rPr>
              <a:t>Sub Proceso Construcción -</a:t>
            </a:r>
            <a:r>
              <a:rPr lang="es-PE" b="1">
                <a:solidFill>
                  <a:srgbClr val="666633"/>
                </a:solidFill>
              </a:rPr>
              <a:t>  </a:t>
            </a:r>
            <a:r>
              <a:rPr lang="es-PE" sz="2000" b="1">
                <a:solidFill>
                  <a:srgbClr val="666633"/>
                </a:solidFill>
              </a:rPr>
              <a:t>Pruebas Internas</a:t>
            </a:r>
            <a:r>
              <a:rPr lang="es-ES">
                <a:solidFill>
                  <a:srgbClr val="666633"/>
                </a:solidFill>
              </a:rPr>
              <a:t> </a:t>
            </a:r>
          </a:p>
        </p:txBody>
      </p:sp>
      <p:sp>
        <p:nvSpPr>
          <p:cNvPr id="80908" name="Rectangle 15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276496" name="Text Box 16"/>
          <p:cNvSpPr txBox="1">
            <a:spLocks noChangeArrowheads="1"/>
          </p:cNvSpPr>
          <p:nvPr/>
        </p:nvSpPr>
        <p:spPr bwMode="auto">
          <a:xfrm>
            <a:off x="3851275" y="2492375"/>
            <a:ext cx="2951163" cy="466725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7.7.1.2.2.01.R16 Plantilla lista incidencias</a:t>
            </a:r>
            <a:endParaRPr lang="es-ES" sz="1200" b="1">
              <a:solidFill>
                <a:srgbClr val="000066"/>
              </a:solidFill>
            </a:endParaRPr>
          </a:p>
        </p:txBody>
      </p:sp>
      <p:sp>
        <p:nvSpPr>
          <p:cNvPr id="80910" name="AutoShape 17"/>
          <p:cNvSpPr>
            <a:spLocks noChangeArrowheads="1"/>
          </p:cNvSpPr>
          <p:nvPr/>
        </p:nvSpPr>
        <p:spPr bwMode="auto">
          <a:xfrm>
            <a:off x="2916238" y="2527300"/>
            <a:ext cx="719137" cy="360363"/>
          </a:xfrm>
          <a:prstGeom prst="rightArrow">
            <a:avLst>
              <a:gd name="adj1" fmla="val 50000"/>
              <a:gd name="adj2" fmla="val 49890"/>
            </a:avLst>
          </a:prstGeom>
          <a:gradFill rotWithShape="1">
            <a:gsLst>
              <a:gs pos="0">
                <a:srgbClr val="6E5900"/>
              </a:gs>
              <a:gs pos="50000">
                <a:srgbClr val="EEC100"/>
              </a:gs>
              <a:gs pos="100000">
                <a:srgbClr val="6E59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76498" name="Text Box 18"/>
          <p:cNvSpPr txBox="1">
            <a:spLocks noChangeArrowheads="1"/>
          </p:cNvSpPr>
          <p:nvPr/>
        </p:nvSpPr>
        <p:spPr bwMode="auto">
          <a:xfrm>
            <a:off x="3851275" y="3213100"/>
            <a:ext cx="2951163" cy="284163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Software integrado</a:t>
            </a:r>
            <a:endParaRPr lang="es-ES"/>
          </a:p>
        </p:txBody>
      </p:sp>
      <p:sp>
        <p:nvSpPr>
          <p:cNvPr id="80912" name="AutoShape 19"/>
          <p:cNvSpPr>
            <a:spLocks noChangeArrowheads="1"/>
          </p:cNvSpPr>
          <p:nvPr/>
        </p:nvSpPr>
        <p:spPr bwMode="auto">
          <a:xfrm>
            <a:off x="2916238" y="3248025"/>
            <a:ext cx="719137" cy="360363"/>
          </a:xfrm>
          <a:prstGeom prst="rightArrow">
            <a:avLst>
              <a:gd name="adj1" fmla="val 50000"/>
              <a:gd name="adj2" fmla="val 49890"/>
            </a:avLst>
          </a:prstGeom>
          <a:gradFill rotWithShape="1">
            <a:gsLst>
              <a:gs pos="0">
                <a:srgbClr val="6E5900"/>
              </a:gs>
              <a:gs pos="50000">
                <a:srgbClr val="EEC100"/>
              </a:gs>
              <a:gs pos="100000">
                <a:srgbClr val="6E59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76500" name="Text Box 20"/>
          <p:cNvSpPr txBox="1">
            <a:spLocks noChangeArrowheads="1"/>
          </p:cNvSpPr>
          <p:nvPr/>
        </p:nvSpPr>
        <p:spPr bwMode="auto">
          <a:xfrm>
            <a:off x="4716463" y="4616450"/>
            <a:ext cx="2951162" cy="466725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7.7.1.2.2.01.R16 Plantilla lista incidencias</a:t>
            </a:r>
            <a:endParaRPr lang="es-ES" sz="1200" b="1">
              <a:solidFill>
                <a:srgbClr val="000066"/>
              </a:solidFill>
            </a:endParaRPr>
          </a:p>
        </p:txBody>
      </p:sp>
      <p:sp>
        <p:nvSpPr>
          <p:cNvPr id="80914" name="AutoShape 21"/>
          <p:cNvSpPr>
            <a:spLocks noChangeArrowheads="1"/>
          </p:cNvSpPr>
          <p:nvPr/>
        </p:nvSpPr>
        <p:spPr bwMode="auto">
          <a:xfrm>
            <a:off x="3781425" y="4651375"/>
            <a:ext cx="719138" cy="360363"/>
          </a:xfrm>
          <a:prstGeom prst="rightArrow">
            <a:avLst>
              <a:gd name="adj1" fmla="val 50000"/>
              <a:gd name="adj2" fmla="val 49890"/>
            </a:avLst>
          </a:prstGeom>
          <a:gradFill rotWithShape="1">
            <a:gsLst>
              <a:gs pos="0">
                <a:srgbClr val="6E5900"/>
              </a:gs>
              <a:gs pos="50000">
                <a:srgbClr val="EEC100"/>
              </a:gs>
              <a:gs pos="100000">
                <a:srgbClr val="6E59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76502" name="Text Box 22"/>
          <p:cNvSpPr txBox="1">
            <a:spLocks noChangeArrowheads="1"/>
          </p:cNvSpPr>
          <p:nvPr/>
        </p:nvSpPr>
        <p:spPr bwMode="auto">
          <a:xfrm>
            <a:off x="4716463" y="5338763"/>
            <a:ext cx="2951162" cy="466725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7.7.1.2.2.01.R16 Plantilla lista incidencias</a:t>
            </a:r>
            <a:endParaRPr lang="es-ES" sz="1200" b="1">
              <a:solidFill>
                <a:srgbClr val="000066"/>
              </a:solidFill>
            </a:endParaRPr>
          </a:p>
        </p:txBody>
      </p:sp>
      <p:sp>
        <p:nvSpPr>
          <p:cNvPr id="80916" name="AutoShape 23"/>
          <p:cNvSpPr>
            <a:spLocks noChangeArrowheads="1"/>
          </p:cNvSpPr>
          <p:nvPr/>
        </p:nvSpPr>
        <p:spPr bwMode="auto">
          <a:xfrm>
            <a:off x="3781425" y="5373688"/>
            <a:ext cx="719138" cy="360362"/>
          </a:xfrm>
          <a:prstGeom prst="rightArrow">
            <a:avLst>
              <a:gd name="adj1" fmla="val 50000"/>
              <a:gd name="adj2" fmla="val 49890"/>
            </a:avLst>
          </a:prstGeom>
          <a:gradFill rotWithShape="1">
            <a:gsLst>
              <a:gs pos="0">
                <a:srgbClr val="6E5900"/>
              </a:gs>
              <a:gs pos="50000">
                <a:srgbClr val="EEC100"/>
              </a:gs>
              <a:gs pos="100000">
                <a:srgbClr val="6E59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76504" name="Text Box 24"/>
          <p:cNvSpPr txBox="1">
            <a:spLocks noChangeArrowheads="1"/>
          </p:cNvSpPr>
          <p:nvPr/>
        </p:nvSpPr>
        <p:spPr bwMode="auto">
          <a:xfrm>
            <a:off x="4716463" y="6057900"/>
            <a:ext cx="2951162" cy="466725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7.7.1.2.2.01.R15 Plantilla documento pase</a:t>
            </a:r>
            <a:endParaRPr lang="es-ES" sz="1200" b="1">
              <a:solidFill>
                <a:srgbClr val="000066"/>
              </a:solidFill>
            </a:endParaRPr>
          </a:p>
        </p:txBody>
      </p:sp>
      <p:sp>
        <p:nvSpPr>
          <p:cNvPr id="80918" name="AutoShape 25"/>
          <p:cNvSpPr>
            <a:spLocks noChangeArrowheads="1"/>
          </p:cNvSpPr>
          <p:nvPr/>
        </p:nvSpPr>
        <p:spPr bwMode="auto">
          <a:xfrm>
            <a:off x="3781425" y="6164263"/>
            <a:ext cx="719138" cy="360362"/>
          </a:xfrm>
          <a:prstGeom prst="rightArrow">
            <a:avLst>
              <a:gd name="adj1" fmla="val 50000"/>
              <a:gd name="adj2" fmla="val 49890"/>
            </a:avLst>
          </a:prstGeom>
          <a:gradFill rotWithShape="1">
            <a:gsLst>
              <a:gs pos="0">
                <a:srgbClr val="6E5900"/>
              </a:gs>
              <a:gs pos="50000">
                <a:srgbClr val="EEC100"/>
              </a:gs>
              <a:gs pos="100000">
                <a:srgbClr val="6E59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19"/>
          <p:cNvPicPr>
            <a:picLocks noChangeAspect="1" noChangeArrowheads="1"/>
          </p:cNvPicPr>
          <p:nvPr/>
        </p:nvPicPr>
        <p:blipFill>
          <a:blip r:embed="rId2">
            <a:lum bright="40000"/>
          </a:blip>
          <a:srcRect/>
          <a:stretch>
            <a:fillRect/>
          </a:stretch>
        </p:blipFill>
        <p:spPr bwMode="auto">
          <a:xfrm>
            <a:off x="1547813" y="1749425"/>
            <a:ext cx="5545137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23" name="Rectangle 2"/>
          <p:cNvSpPr>
            <a:spLocks noChangeArrowheads="1"/>
          </p:cNvSpPr>
          <p:nvPr/>
        </p:nvSpPr>
        <p:spPr bwMode="auto">
          <a:xfrm>
            <a:off x="0" y="1819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81924" name="Text Box 3"/>
          <p:cNvSpPr txBox="1">
            <a:spLocks noChangeArrowheads="1"/>
          </p:cNvSpPr>
          <p:nvPr/>
        </p:nvSpPr>
        <p:spPr bwMode="auto">
          <a:xfrm>
            <a:off x="323850" y="908050"/>
            <a:ext cx="7704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000" b="1">
                <a:solidFill>
                  <a:srgbClr val="666633"/>
                </a:solidFill>
              </a:rPr>
              <a:t>B. Desarrollo del Sub Proceso – Flujograma de Proceso</a:t>
            </a:r>
          </a:p>
        </p:txBody>
      </p:sp>
      <p:sp>
        <p:nvSpPr>
          <p:cNvPr id="81925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s-PE" smtClean="0">
                <a:solidFill>
                  <a:srgbClr val="FFFF00"/>
                </a:solidFill>
                <a:latin typeface="Arial" charset="0"/>
                <a:cs typeface="Arial" charset="0"/>
              </a:rPr>
              <a:t>Sub Proceso de Construcción. </a:t>
            </a:r>
            <a:r>
              <a:rPr lang="es-PE" smtClean="0">
                <a:latin typeface="Arial" charset="0"/>
                <a:cs typeface="Arial" charset="0"/>
              </a:rPr>
              <a:t>Pruebas internas</a:t>
            </a:r>
            <a:endParaRPr lang="es-ES" smtClean="0"/>
          </a:p>
        </p:txBody>
      </p:sp>
      <p:sp>
        <p:nvSpPr>
          <p:cNvPr id="81926" name="Rectangle 5"/>
          <p:cNvSpPr>
            <a:spLocks noChangeArrowheads="1"/>
          </p:cNvSpPr>
          <p:nvPr/>
        </p:nvSpPr>
        <p:spPr bwMode="auto">
          <a:xfrm>
            <a:off x="0" y="1343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81927" name="Rectangle 6"/>
          <p:cNvSpPr>
            <a:spLocks noChangeArrowheads="1"/>
          </p:cNvSpPr>
          <p:nvPr/>
        </p:nvSpPr>
        <p:spPr bwMode="auto">
          <a:xfrm>
            <a:off x="0" y="766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81928" name="Rectangle 7"/>
          <p:cNvSpPr>
            <a:spLocks noChangeArrowheads="1"/>
          </p:cNvSpPr>
          <p:nvPr/>
        </p:nvSpPr>
        <p:spPr bwMode="auto">
          <a:xfrm>
            <a:off x="0" y="1190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81929" name="Rectangle 8"/>
          <p:cNvSpPr>
            <a:spLocks noChangeArrowheads="1"/>
          </p:cNvSpPr>
          <p:nvPr/>
        </p:nvSpPr>
        <p:spPr bwMode="auto">
          <a:xfrm>
            <a:off x="0" y="1495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81930" name="Rectangle 9"/>
          <p:cNvSpPr>
            <a:spLocks noChangeArrowheads="1"/>
          </p:cNvSpPr>
          <p:nvPr/>
        </p:nvSpPr>
        <p:spPr bwMode="auto">
          <a:xfrm>
            <a:off x="0" y="1252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81931" name="Text Box 10"/>
          <p:cNvSpPr txBox="1">
            <a:spLocks noChangeArrowheads="1"/>
          </p:cNvSpPr>
          <p:nvPr/>
        </p:nvSpPr>
        <p:spPr bwMode="auto">
          <a:xfrm>
            <a:off x="447675" y="1335088"/>
            <a:ext cx="58515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PE" sz="2000" b="1">
                <a:solidFill>
                  <a:srgbClr val="666633"/>
                </a:solidFill>
              </a:rPr>
              <a:t>Sub Proceso Construcción -</a:t>
            </a:r>
            <a:r>
              <a:rPr lang="es-PE" b="1">
                <a:solidFill>
                  <a:srgbClr val="666633"/>
                </a:solidFill>
              </a:rPr>
              <a:t>  </a:t>
            </a:r>
            <a:r>
              <a:rPr lang="es-PE" sz="2000" b="1">
                <a:solidFill>
                  <a:srgbClr val="666633"/>
                </a:solidFill>
              </a:rPr>
              <a:t>Pruebas Internas</a:t>
            </a:r>
            <a:r>
              <a:rPr lang="es-ES">
                <a:solidFill>
                  <a:srgbClr val="666633"/>
                </a:solidFill>
              </a:rPr>
              <a:t> </a:t>
            </a:r>
          </a:p>
        </p:txBody>
      </p:sp>
      <p:sp>
        <p:nvSpPr>
          <p:cNvPr id="81932" name="Rectangle 11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341005" name="Text Box 13"/>
          <p:cNvSpPr txBox="1">
            <a:spLocks noChangeArrowheads="1"/>
          </p:cNvSpPr>
          <p:nvPr/>
        </p:nvSpPr>
        <p:spPr bwMode="auto">
          <a:xfrm>
            <a:off x="5435600" y="2420938"/>
            <a:ext cx="2951163" cy="284162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Ambiente de pruebas</a:t>
            </a:r>
            <a:endParaRPr lang="es-ES"/>
          </a:p>
        </p:txBody>
      </p:sp>
      <p:sp>
        <p:nvSpPr>
          <p:cNvPr id="81934" name="AutoShape 14"/>
          <p:cNvSpPr>
            <a:spLocks noChangeArrowheads="1"/>
          </p:cNvSpPr>
          <p:nvPr/>
        </p:nvSpPr>
        <p:spPr bwMode="auto">
          <a:xfrm>
            <a:off x="4427538" y="2455863"/>
            <a:ext cx="719137" cy="360362"/>
          </a:xfrm>
          <a:prstGeom prst="rightArrow">
            <a:avLst>
              <a:gd name="adj1" fmla="val 50000"/>
              <a:gd name="adj2" fmla="val 49890"/>
            </a:avLst>
          </a:prstGeom>
          <a:gradFill rotWithShape="1">
            <a:gsLst>
              <a:gs pos="0">
                <a:srgbClr val="6E5900"/>
              </a:gs>
              <a:gs pos="50000">
                <a:srgbClr val="EEC100"/>
              </a:gs>
              <a:gs pos="100000">
                <a:srgbClr val="6E59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41007" name="Text Box 15"/>
          <p:cNvSpPr txBox="1">
            <a:spLocks noChangeArrowheads="1"/>
          </p:cNvSpPr>
          <p:nvPr/>
        </p:nvSpPr>
        <p:spPr bwMode="auto">
          <a:xfrm>
            <a:off x="5435600" y="3141663"/>
            <a:ext cx="2951163" cy="466725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7.7.1.2.2.01.R16 Plantilla lista incidencias</a:t>
            </a:r>
            <a:endParaRPr lang="es-ES" sz="1200" b="1">
              <a:solidFill>
                <a:srgbClr val="000066"/>
              </a:solidFill>
            </a:endParaRPr>
          </a:p>
        </p:txBody>
      </p:sp>
      <p:sp>
        <p:nvSpPr>
          <p:cNvPr id="81936" name="AutoShape 16"/>
          <p:cNvSpPr>
            <a:spLocks noChangeArrowheads="1"/>
          </p:cNvSpPr>
          <p:nvPr/>
        </p:nvSpPr>
        <p:spPr bwMode="auto">
          <a:xfrm>
            <a:off x="4427538" y="3176588"/>
            <a:ext cx="719137" cy="360362"/>
          </a:xfrm>
          <a:prstGeom prst="rightArrow">
            <a:avLst>
              <a:gd name="adj1" fmla="val 50000"/>
              <a:gd name="adj2" fmla="val 49890"/>
            </a:avLst>
          </a:prstGeom>
          <a:gradFill rotWithShape="1">
            <a:gsLst>
              <a:gs pos="0">
                <a:srgbClr val="6E5900"/>
              </a:gs>
              <a:gs pos="50000">
                <a:srgbClr val="EEC100"/>
              </a:gs>
              <a:gs pos="100000">
                <a:srgbClr val="6E59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41009" name="Text Box 17"/>
          <p:cNvSpPr txBox="1">
            <a:spLocks noChangeArrowheads="1"/>
          </p:cNvSpPr>
          <p:nvPr/>
        </p:nvSpPr>
        <p:spPr bwMode="auto">
          <a:xfrm>
            <a:off x="5435600" y="3878263"/>
            <a:ext cx="2951163" cy="649287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 Data de Pruebas</a:t>
            </a:r>
          </a:p>
          <a:p>
            <a:pPr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7.7.1.2.2.01.R12 Plantilla informe data.</a:t>
            </a:r>
            <a:endParaRPr lang="es-ES" sz="1200" b="1">
              <a:solidFill>
                <a:srgbClr val="000066"/>
              </a:solidFill>
            </a:endParaRPr>
          </a:p>
        </p:txBody>
      </p:sp>
      <p:sp>
        <p:nvSpPr>
          <p:cNvPr id="81938" name="AutoShape 18"/>
          <p:cNvSpPr>
            <a:spLocks noChangeArrowheads="1"/>
          </p:cNvSpPr>
          <p:nvPr/>
        </p:nvSpPr>
        <p:spPr bwMode="auto">
          <a:xfrm>
            <a:off x="4427538" y="3913188"/>
            <a:ext cx="719137" cy="360362"/>
          </a:xfrm>
          <a:prstGeom prst="rightArrow">
            <a:avLst>
              <a:gd name="adj1" fmla="val 50000"/>
              <a:gd name="adj2" fmla="val 49890"/>
            </a:avLst>
          </a:prstGeom>
          <a:gradFill rotWithShape="1">
            <a:gsLst>
              <a:gs pos="0">
                <a:srgbClr val="6E5900"/>
              </a:gs>
              <a:gs pos="50000">
                <a:srgbClr val="EEC100"/>
              </a:gs>
              <a:gs pos="100000">
                <a:srgbClr val="6E59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19"/>
          <p:cNvPicPr>
            <a:picLocks noChangeAspect="1" noChangeArrowheads="1"/>
          </p:cNvPicPr>
          <p:nvPr/>
        </p:nvPicPr>
        <p:blipFill>
          <a:blip r:embed="rId2">
            <a:lum bright="40000"/>
          </a:blip>
          <a:srcRect/>
          <a:stretch>
            <a:fillRect/>
          </a:stretch>
        </p:blipFill>
        <p:spPr bwMode="auto">
          <a:xfrm>
            <a:off x="1547813" y="1749425"/>
            <a:ext cx="5545137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947" name="Rectangle 2"/>
          <p:cNvSpPr>
            <a:spLocks noChangeArrowheads="1"/>
          </p:cNvSpPr>
          <p:nvPr/>
        </p:nvSpPr>
        <p:spPr bwMode="auto">
          <a:xfrm>
            <a:off x="0" y="1819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82948" name="Text Box 3"/>
          <p:cNvSpPr txBox="1">
            <a:spLocks noChangeArrowheads="1"/>
          </p:cNvSpPr>
          <p:nvPr/>
        </p:nvSpPr>
        <p:spPr bwMode="auto">
          <a:xfrm>
            <a:off x="323850" y="908050"/>
            <a:ext cx="7704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000" b="1">
                <a:solidFill>
                  <a:srgbClr val="666633"/>
                </a:solidFill>
              </a:rPr>
              <a:t>B. Desarrollo del Sub Proceso – Flujograma de Proceso</a:t>
            </a:r>
          </a:p>
        </p:txBody>
      </p:sp>
      <p:sp>
        <p:nvSpPr>
          <p:cNvPr id="82949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s-PE" smtClean="0">
                <a:solidFill>
                  <a:srgbClr val="FFFF00"/>
                </a:solidFill>
                <a:latin typeface="Arial" charset="0"/>
                <a:cs typeface="Arial" charset="0"/>
              </a:rPr>
              <a:t>Sub Proceso de Construcción. </a:t>
            </a:r>
            <a:r>
              <a:rPr lang="es-PE" smtClean="0">
                <a:latin typeface="Arial" charset="0"/>
                <a:cs typeface="Arial" charset="0"/>
              </a:rPr>
              <a:t>Pruebas internas</a:t>
            </a:r>
            <a:endParaRPr lang="es-ES" smtClean="0"/>
          </a:p>
        </p:txBody>
      </p:sp>
      <p:sp>
        <p:nvSpPr>
          <p:cNvPr id="82950" name="Rectangle 5"/>
          <p:cNvSpPr>
            <a:spLocks noChangeArrowheads="1"/>
          </p:cNvSpPr>
          <p:nvPr/>
        </p:nvSpPr>
        <p:spPr bwMode="auto">
          <a:xfrm>
            <a:off x="0" y="1343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82951" name="Rectangle 6"/>
          <p:cNvSpPr>
            <a:spLocks noChangeArrowheads="1"/>
          </p:cNvSpPr>
          <p:nvPr/>
        </p:nvSpPr>
        <p:spPr bwMode="auto">
          <a:xfrm>
            <a:off x="0" y="766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82952" name="Rectangle 7"/>
          <p:cNvSpPr>
            <a:spLocks noChangeArrowheads="1"/>
          </p:cNvSpPr>
          <p:nvPr/>
        </p:nvSpPr>
        <p:spPr bwMode="auto">
          <a:xfrm>
            <a:off x="0" y="1190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82953" name="Rectangle 8"/>
          <p:cNvSpPr>
            <a:spLocks noChangeArrowheads="1"/>
          </p:cNvSpPr>
          <p:nvPr/>
        </p:nvSpPr>
        <p:spPr bwMode="auto">
          <a:xfrm>
            <a:off x="0" y="1495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82954" name="Rectangle 9"/>
          <p:cNvSpPr>
            <a:spLocks noChangeArrowheads="1"/>
          </p:cNvSpPr>
          <p:nvPr/>
        </p:nvSpPr>
        <p:spPr bwMode="auto">
          <a:xfrm>
            <a:off x="0" y="1252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82955" name="Text Box 10"/>
          <p:cNvSpPr txBox="1">
            <a:spLocks noChangeArrowheads="1"/>
          </p:cNvSpPr>
          <p:nvPr/>
        </p:nvSpPr>
        <p:spPr bwMode="auto">
          <a:xfrm>
            <a:off x="447675" y="1335088"/>
            <a:ext cx="58515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PE" sz="2000" b="1">
                <a:solidFill>
                  <a:srgbClr val="666633"/>
                </a:solidFill>
              </a:rPr>
              <a:t>Sub Proceso Construcción -</a:t>
            </a:r>
            <a:r>
              <a:rPr lang="es-PE" b="1">
                <a:solidFill>
                  <a:srgbClr val="666633"/>
                </a:solidFill>
              </a:rPr>
              <a:t>  </a:t>
            </a:r>
            <a:r>
              <a:rPr lang="es-PE" sz="2000" b="1">
                <a:solidFill>
                  <a:srgbClr val="666633"/>
                </a:solidFill>
              </a:rPr>
              <a:t>Pruebas Internas</a:t>
            </a:r>
            <a:r>
              <a:rPr lang="es-ES">
                <a:solidFill>
                  <a:srgbClr val="666633"/>
                </a:solidFill>
              </a:rPr>
              <a:t> </a:t>
            </a:r>
          </a:p>
        </p:txBody>
      </p:sp>
      <p:sp>
        <p:nvSpPr>
          <p:cNvPr id="82956" name="Rectangle 11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342029" name="Text Box 13"/>
          <p:cNvSpPr txBox="1">
            <a:spLocks noChangeArrowheads="1"/>
          </p:cNvSpPr>
          <p:nvPr/>
        </p:nvSpPr>
        <p:spPr bwMode="auto">
          <a:xfrm>
            <a:off x="6589713" y="2425700"/>
            <a:ext cx="2239962" cy="284163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 Manual de usuario</a:t>
            </a:r>
            <a:endParaRPr lang="es-ES"/>
          </a:p>
        </p:txBody>
      </p:sp>
      <p:sp>
        <p:nvSpPr>
          <p:cNvPr id="82958" name="AutoShape 14"/>
          <p:cNvSpPr>
            <a:spLocks noChangeArrowheads="1"/>
          </p:cNvSpPr>
          <p:nvPr/>
        </p:nvSpPr>
        <p:spPr bwMode="auto">
          <a:xfrm>
            <a:off x="5795963" y="2420938"/>
            <a:ext cx="719137" cy="360362"/>
          </a:xfrm>
          <a:prstGeom prst="rightArrow">
            <a:avLst>
              <a:gd name="adj1" fmla="val 50000"/>
              <a:gd name="adj2" fmla="val 49890"/>
            </a:avLst>
          </a:prstGeom>
          <a:gradFill rotWithShape="1">
            <a:gsLst>
              <a:gs pos="0">
                <a:srgbClr val="6E5900"/>
              </a:gs>
              <a:gs pos="50000">
                <a:srgbClr val="EEC100"/>
              </a:gs>
              <a:gs pos="100000">
                <a:srgbClr val="6E59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42031" name="Text Box 15"/>
          <p:cNvSpPr txBox="1">
            <a:spLocks noChangeArrowheads="1"/>
          </p:cNvSpPr>
          <p:nvPr/>
        </p:nvSpPr>
        <p:spPr bwMode="auto">
          <a:xfrm>
            <a:off x="6589713" y="3144838"/>
            <a:ext cx="2239962" cy="284162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 Manua</a:t>
            </a:r>
            <a:r>
              <a:rPr lang="es-ES" sz="1200" b="1">
                <a:solidFill>
                  <a:srgbClr val="000066"/>
                </a:solidFill>
              </a:rPr>
              <a:t>l de sistemas</a:t>
            </a:r>
          </a:p>
        </p:txBody>
      </p:sp>
      <p:sp>
        <p:nvSpPr>
          <p:cNvPr id="82960" name="AutoShape 16"/>
          <p:cNvSpPr>
            <a:spLocks noChangeArrowheads="1"/>
          </p:cNvSpPr>
          <p:nvPr/>
        </p:nvSpPr>
        <p:spPr bwMode="auto">
          <a:xfrm>
            <a:off x="5795963" y="3141663"/>
            <a:ext cx="719137" cy="360362"/>
          </a:xfrm>
          <a:prstGeom prst="rightArrow">
            <a:avLst>
              <a:gd name="adj1" fmla="val 50000"/>
              <a:gd name="adj2" fmla="val 49890"/>
            </a:avLst>
          </a:prstGeom>
          <a:gradFill rotWithShape="1">
            <a:gsLst>
              <a:gs pos="0">
                <a:srgbClr val="6E5900"/>
              </a:gs>
              <a:gs pos="50000">
                <a:srgbClr val="EEC100"/>
              </a:gs>
              <a:gs pos="100000">
                <a:srgbClr val="6E59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42033" name="Text Box 17"/>
          <p:cNvSpPr txBox="1">
            <a:spLocks noChangeArrowheads="1"/>
          </p:cNvSpPr>
          <p:nvPr/>
        </p:nvSpPr>
        <p:spPr bwMode="auto">
          <a:xfrm>
            <a:off x="6589713" y="3806825"/>
            <a:ext cx="2239962" cy="466725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 Manual de Seguridad e instalación</a:t>
            </a:r>
            <a:r>
              <a:rPr lang="en-US" sz="1200" b="1">
                <a:solidFill>
                  <a:srgbClr val="000066"/>
                </a:solidFill>
              </a:rPr>
              <a:t> </a:t>
            </a:r>
            <a:endParaRPr lang="es-ES" sz="1200" b="1">
              <a:solidFill>
                <a:srgbClr val="000066"/>
              </a:solidFill>
            </a:endParaRPr>
          </a:p>
        </p:txBody>
      </p:sp>
      <p:sp>
        <p:nvSpPr>
          <p:cNvPr id="82962" name="AutoShape 18"/>
          <p:cNvSpPr>
            <a:spLocks noChangeArrowheads="1"/>
          </p:cNvSpPr>
          <p:nvPr/>
        </p:nvSpPr>
        <p:spPr bwMode="auto">
          <a:xfrm>
            <a:off x="5795963" y="3878263"/>
            <a:ext cx="719137" cy="360362"/>
          </a:xfrm>
          <a:prstGeom prst="rightArrow">
            <a:avLst>
              <a:gd name="adj1" fmla="val 50000"/>
              <a:gd name="adj2" fmla="val 49890"/>
            </a:avLst>
          </a:prstGeom>
          <a:gradFill rotWithShape="1">
            <a:gsLst>
              <a:gs pos="0">
                <a:srgbClr val="6E5900"/>
              </a:gs>
              <a:gs pos="50000">
                <a:srgbClr val="EEC100"/>
              </a:gs>
              <a:gs pos="100000">
                <a:srgbClr val="6E59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ChangeArrowheads="1"/>
          </p:cNvSpPr>
          <p:nvPr/>
        </p:nvSpPr>
        <p:spPr bwMode="auto">
          <a:xfrm>
            <a:off x="6042025" y="3575050"/>
            <a:ext cx="1330325" cy="574675"/>
          </a:xfrm>
          <a:prstGeom prst="rect">
            <a:avLst/>
          </a:prstGeom>
          <a:solidFill>
            <a:srgbClr val="33CC33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801800" prstMaterial="legacyMatte">
            <a:bevelT w="13500" h="13500" prst="angle"/>
            <a:bevelB w="13500" h="13500" prst="angle"/>
            <a:extrusionClr>
              <a:srgbClr val="33CC33"/>
            </a:extrusionClr>
          </a:sp3d>
        </p:spPr>
        <p:txBody>
          <a:bodyPr anchor="ctr">
            <a:flatTx/>
          </a:bodyPr>
          <a:lstStyle/>
          <a:p>
            <a:pPr algn="ctr"/>
            <a:endParaRPr lang="es-ES" sz="1000" b="1"/>
          </a:p>
        </p:txBody>
      </p:sp>
      <p:sp>
        <p:nvSpPr>
          <p:cNvPr id="237571" name="Text Box 3"/>
          <p:cNvSpPr txBox="1">
            <a:spLocks noChangeArrowheads="1"/>
          </p:cNvSpPr>
          <p:nvPr/>
        </p:nvSpPr>
        <p:spPr bwMode="auto">
          <a:xfrm rot="-2700000">
            <a:off x="7299325" y="3213100"/>
            <a:ext cx="94456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PE" sz="1200" b="1"/>
              <a:t>Gestión cambio.</a:t>
            </a:r>
            <a:endParaRPr lang="es-ES" sz="1200" b="1"/>
          </a:p>
        </p:txBody>
      </p:sp>
      <p:sp>
        <p:nvSpPr>
          <p:cNvPr id="237572" name="Rectangle 4"/>
          <p:cNvSpPr>
            <a:spLocks noChangeArrowheads="1"/>
          </p:cNvSpPr>
          <p:nvPr/>
        </p:nvSpPr>
        <p:spPr bwMode="auto">
          <a:xfrm>
            <a:off x="5297488" y="4365625"/>
            <a:ext cx="1330325" cy="574675"/>
          </a:xfrm>
          <a:prstGeom prst="rect">
            <a:avLst/>
          </a:prstGeom>
          <a:solidFill>
            <a:srgbClr val="33CC33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801800" prstMaterial="legacyMatte">
            <a:bevelT w="13500" h="13500" prst="angle"/>
            <a:bevelB w="13500" h="13500" prst="angle"/>
            <a:extrusionClr>
              <a:srgbClr val="33CC33"/>
            </a:extrusionClr>
          </a:sp3d>
        </p:spPr>
        <p:txBody>
          <a:bodyPr anchor="ctr">
            <a:flatTx/>
          </a:bodyPr>
          <a:lstStyle/>
          <a:p>
            <a:pPr algn="ctr"/>
            <a:endParaRPr lang="es-ES" sz="1000" b="1"/>
          </a:p>
        </p:txBody>
      </p:sp>
      <p:sp>
        <p:nvSpPr>
          <p:cNvPr id="237573" name="Text Box 5"/>
          <p:cNvSpPr txBox="1">
            <a:spLocks noChangeArrowheads="1"/>
          </p:cNvSpPr>
          <p:nvPr/>
        </p:nvSpPr>
        <p:spPr bwMode="auto">
          <a:xfrm rot="-2700000">
            <a:off x="6580188" y="4021138"/>
            <a:ext cx="94456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PE" sz="1200" b="1"/>
              <a:t>Ver. Cont. Cal.</a:t>
            </a:r>
            <a:endParaRPr lang="es-ES" sz="1200" b="1"/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sz="2800" smtClean="0">
                <a:latin typeface="Arial" charset="0"/>
                <a:cs typeface="Arial" charset="0"/>
              </a:rPr>
              <a:t>RUP Mejores prácticas</a:t>
            </a:r>
          </a:p>
        </p:txBody>
      </p:sp>
      <p:sp>
        <p:nvSpPr>
          <p:cNvPr id="237575" name="Rectangle 7"/>
          <p:cNvSpPr>
            <a:spLocks noChangeArrowheads="1"/>
          </p:cNvSpPr>
          <p:nvPr/>
        </p:nvSpPr>
        <p:spPr bwMode="auto">
          <a:xfrm>
            <a:off x="1624013" y="5086350"/>
            <a:ext cx="1330325" cy="574675"/>
          </a:xfrm>
          <a:prstGeom prst="rect">
            <a:avLst/>
          </a:prstGeom>
          <a:solidFill>
            <a:srgbClr val="33CC33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801800" prstMaterial="legacyMatte">
            <a:bevelT w="13500" h="13500" prst="angle"/>
            <a:bevelB w="13500" h="13500" prst="angle"/>
            <a:extrusionClr>
              <a:srgbClr val="33CC33"/>
            </a:extrusionClr>
          </a:sp3d>
        </p:spPr>
        <p:txBody>
          <a:bodyPr anchor="ctr">
            <a:flatTx/>
          </a:bodyPr>
          <a:lstStyle/>
          <a:p>
            <a:pPr algn="ctr"/>
            <a:r>
              <a:rPr lang="es-PE" sz="1200" b="1"/>
              <a:t>Desarrollo Iterativo</a:t>
            </a:r>
            <a:endParaRPr lang="es-ES" sz="1200" b="1"/>
          </a:p>
        </p:txBody>
      </p:sp>
      <p:sp>
        <p:nvSpPr>
          <p:cNvPr id="237576" name="Rectangle 8"/>
          <p:cNvSpPr>
            <a:spLocks noChangeArrowheads="1"/>
          </p:cNvSpPr>
          <p:nvPr/>
        </p:nvSpPr>
        <p:spPr bwMode="auto">
          <a:xfrm>
            <a:off x="3097213" y="5086350"/>
            <a:ext cx="1330325" cy="574675"/>
          </a:xfrm>
          <a:prstGeom prst="rect">
            <a:avLst/>
          </a:prstGeom>
          <a:solidFill>
            <a:srgbClr val="33CC33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801800" prstMaterial="legacyMatte">
            <a:bevelT w="13500" h="13500" prst="angle"/>
            <a:bevelB w="13500" h="13500" prst="angle"/>
            <a:extrusionClr>
              <a:srgbClr val="33CC33"/>
            </a:extrusionClr>
          </a:sp3d>
        </p:spPr>
        <p:txBody>
          <a:bodyPr anchor="ctr">
            <a:flatTx/>
          </a:bodyPr>
          <a:lstStyle/>
          <a:p>
            <a:pPr algn="ctr"/>
            <a:r>
              <a:rPr lang="es-PE" sz="1200" b="1"/>
              <a:t>Gestionar Requerimient.</a:t>
            </a:r>
            <a:endParaRPr lang="es-ES" sz="1200" b="1"/>
          </a:p>
        </p:txBody>
      </p:sp>
      <p:sp>
        <p:nvSpPr>
          <p:cNvPr id="237577" name="Rectangle 9"/>
          <p:cNvSpPr>
            <a:spLocks noChangeArrowheads="1"/>
          </p:cNvSpPr>
          <p:nvPr/>
        </p:nvSpPr>
        <p:spPr bwMode="auto">
          <a:xfrm>
            <a:off x="4575175" y="5086350"/>
            <a:ext cx="1330325" cy="574675"/>
          </a:xfrm>
          <a:prstGeom prst="rect">
            <a:avLst/>
          </a:prstGeom>
          <a:solidFill>
            <a:srgbClr val="33CC33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801800" prstMaterial="legacyMatte">
            <a:bevelT w="13500" h="13500" prst="angle"/>
            <a:bevelB w="13500" h="13500" prst="angle"/>
            <a:extrusionClr>
              <a:srgbClr val="33CC33"/>
            </a:extrusionClr>
          </a:sp3d>
        </p:spPr>
        <p:txBody>
          <a:bodyPr anchor="ctr">
            <a:flatTx/>
          </a:bodyPr>
          <a:lstStyle/>
          <a:p>
            <a:pPr algn="ctr"/>
            <a:r>
              <a:rPr lang="es-PE" sz="1200" b="1"/>
              <a:t>Arq. Orientada</a:t>
            </a:r>
          </a:p>
          <a:p>
            <a:pPr algn="ctr"/>
            <a:r>
              <a:rPr lang="es-PE" sz="1200" b="1"/>
              <a:t>componentes</a:t>
            </a:r>
            <a:endParaRPr lang="es-ES" sz="1200" b="1"/>
          </a:p>
        </p:txBody>
      </p:sp>
      <p:sp>
        <p:nvSpPr>
          <p:cNvPr id="237578" name="Text Box 10"/>
          <p:cNvSpPr txBox="1">
            <a:spLocks noChangeArrowheads="1"/>
          </p:cNvSpPr>
          <p:nvPr/>
        </p:nvSpPr>
        <p:spPr bwMode="auto">
          <a:xfrm rot="-2700000">
            <a:off x="5880100" y="4783138"/>
            <a:ext cx="79216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PE" sz="1200" b="1"/>
              <a:t>Model.</a:t>
            </a:r>
            <a:br>
              <a:rPr lang="es-PE" sz="1200" b="1"/>
            </a:br>
            <a:r>
              <a:rPr lang="es-PE" sz="1200" b="1"/>
              <a:t>visual</a:t>
            </a:r>
            <a:endParaRPr lang="es-ES" sz="1200" b="1"/>
          </a:p>
        </p:txBody>
      </p:sp>
      <p:sp>
        <p:nvSpPr>
          <p:cNvPr id="237579" name="Rectangle 11"/>
          <p:cNvSpPr>
            <a:spLocks noChangeArrowheads="1"/>
          </p:cNvSpPr>
          <p:nvPr/>
        </p:nvSpPr>
        <p:spPr bwMode="auto">
          <a:xfrm>
            <a:off x="2484438" y="3429000"/>
            <a:ext cx="3311525" cy="1225550"/>
          </a:xfrm>
          <a:prstGeom prst="rect">
            <a:avLst/>
          </a:prstGeom>
          <a:solidFill>
            <a:srgbClr val="CCFFCC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3630600" prstMaterial="legacyMatte">
            <a:bevelT w="13500" h="13500" prst="angle"/>
            <a:bevelB w="13500" h="13500" prst="angle"/>
            <a:extrusionClr>
              <a:srgbClr val="CCFFCC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PE" b="1"/>
              <a:t>RUP</a:t>
            </a:r>
            <a:endParaRPr lang="es-E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6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2375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237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237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5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2375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237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237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4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2375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237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237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3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4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2375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237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237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0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2375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237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237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9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60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2375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237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237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6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2375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237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237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5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76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2375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237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237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0" grpId="0" animBg="1"/>
      <p:bldP spid="237571" grpId="0"/>
      <p:bldP spid="237572" grpId="0" animBg="1"/>
      <p:bldP spid="237573" grpId="0"/>
      <p:bldP spid="237575" grpId="0" animBg="1"/>
      <p:bldP spid="237576" grpId="0" animBg="1"/>
      <p:bldP spid="237577" grpId="0" animBg="1"/>
      <p:bldP spid="237578" grpId="0"/>
      <p:bldP spid="23757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21"/>
          <p:cNvPicPr>
            <a:picLocks noChangeAspect="1" noChangeArrowheads="1"/>
          </p:cNvPicPr>
          <p:nvPr/>
        </p:nvPicPr>
        <p:blipFill>
          <a:blip r:embed="rId2">
            <a:lum bright="40000"/>
          </a:blip>
          <a:srcRect/>
          <a:stretch>
            <a:fillRect/>
          </a:stretch>
        </p:blipFill>
        <p:spPr bwMode="auto">
          <a:xfrm>
            <a:off x="1547813" y="1749425"/>
            <a:ext cx="5545137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971" name="Rectangle 2"/>
          <p:cNvSpPr>
            <a:spLocks noChangeArrowheads="1"/>
          </p:cNvSpPr>
          <p:nvPr/>
        </p:nvSpPr>
        <p:spPr bwMode="auto">
          <a:xfrm>
            <a:off x="0" y="1819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83972" name="Text Box 3"/>
          <p:cNvSpPr txBox="1">
            <a:spLocks noChangeArrowheads="1"/>
          </p:cNvSpPr>
          <p:nvPr/>
        </p:nvSpPr>
        <p:spPr bwMode="auto">
          <a:xfrm>
            <a:off x="323850" y="908050"/>
            <a:ext cx="7704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000" b="1">
                <a:solidFill>
                  <a:srgbClr val="666633"/>
                </a:solidFill>
              </a:rPr>
              <a:t>B. Desarrollo del Sub Proceso – Flujograma de Proceso</a:t>
            </a:r>
          </a:p>
        </p:txBody>
      </p:sp>
      <p:sp>
        <p:nvSpPr>
          <p:cNvPr id="83973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s-PE" smtClean="0">
                <a:solidFill>
                  <a:srgbClr val="FFFF00"/>
                </a:solidFill>
                <a:latin typeface="Arial" charset="0"/>
                <a:cs typeface="Arial" charset="0"/>
              </a:rPr>
              <a:t>Sub Proceso de Construcción. </a:t>
            </a:r>
            <a:r>
              <a:rPr lang="es-PE" smtClean="0">
                <a:latin typeface="Arial" charset="0"/>
                <a:cs typeface="Arial" charset="0"/>
              </a:rPr>
              <a:t>Pruebas internas</a:t>
            </a:r>
            <a:endParaRPr lang="es-ES" smtClean="0"/>
          </a:p>
        </p:txBody>
      </p:sp>
      <p:sp>
        <p:nvSpPr>
          <p:cNvPr id="83974" name="Rectangle 5"/>
          <p:cNvSpPr>
            <a:spLocks noChangeArrowheads="1"/>
          </p:cNvSpPr>
          <p:nvPr/>
        </p:nvSpPr>
        <p:spPr bwMode="auto">
          <a:xfrm>
            <a:off x="0" y="1343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83975" name="Rectangle 6"/>
          <p:cNvSpPr>
            <a:spLocks noChangeArrowheads="1"/>
          </p:cNvSpPr>
          <p:nvPr/>
        </p:nvSpPr>
        <p:spPr bwMode="auto">
          <a:xfrm>
            <a:off x="0" y="766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83976" name="Rectangle 7"/>
          <p:cNvSpPr>
            <a:spLocks noChangeArrowheads="1"/>
          </p:cNvSpPr>
          <p:nvPr/>
        </p:nvSpPr>
        <p:spPr bwMode="auto">
          <a:xfrm>
            <a:off x="0" y="1190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83977" name="Rectangle 8"/>
          <p:cNvSpPr>
            <a:spLocks noChangeArrowheads="1"/>
          </p:cNvSpPr>
          <p:nvPr/>
        </p:nvSpPr>
        <p:spPr bwMode="auto">
          <a:xfrm>
            <a:off x="0" y="1495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83978" name="Rectangle 9"/>
          <p:cNvSpPr>
            <a:spLocks noChangeArrowheads="1"/>
          </p:cNvSpPr>
          <p:nvPr/>
        </p:nvSpPr>
        <p:spPr bwMode="auto">
          <a:xfrm>
            <a:off x="0" y="1252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83979" name="Text Box 10"/>
          <p:cNvSpPr txBox="1">
            <a:spLocks noChangeArrowheads="1"/>
          </p:cNvSpPr>
          <p:nvPr/>
        </p:nvSpPr>
        <p:spPr bwMode="auto">
          <a:xfrm>
            <a:off x="447675" y="1335088"/>
            <a:ext cx="58515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PE" sz="2000" b="1">
                <a:solidFill>
                  <a:srgbClr val="666633"/>
                </a:solidFill>
              </a:rPr>
              <a:t>Sub Proceso Construcción -</a:t>
            </a:r>
            <a:r>
              <a:rPr lang="es-PE" b="1">
                <a:solidFill>
                  <a:srgbClr val="666633"/>
                </a:solidFill>
              </a:rPr>
              <a:t>  </a:t>
            </a:r>
            <a:r>
              <a:rPr lang="es-PE" sz="2000" b="1">
                <a:solidFill>
                  <a:srgbClr val="666633"/>
                </a:solidFill>
              </a:rPr>
              <a:t>Pruebas Internas</a:t>
            </a:r>
            <a:r>
              <a:rPr lang="es-ES">
                <a:solidFill>
                  <a:srgbClr val="666633"/>
                </a:solidFill>
              </a:rPr>
              <a:t> </a:t>
            </a:r>
          </a:p>
        </p:txBody>
      </p:sp>
      <p:sp>
        <p:nvSpPr>
          <p:cNvPr id="83980" name="Rectangle 11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343053" name="Text Box 13"/>
          <p:cNvSpPr txBox="1">
            <a:spLocks noChangeArrowheads="1"/>
          </p:cNvSpPr>
          <p:nvPr/>
        </p:nvSpPr>
        <p:spPr bwMode="auto">
          <a:xfrm>
            <a:off x="1836738" y="2424113"/>
            <a:ext cx="2951162" cy="284162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Matriz de trazabilidad</a:t>
            </a:r>
            <a:endParaRPr lang="es-ES"/>
          </a:p>
        </p:txBody>
      </p:sp>
      <p:sp>
        <p:nvSpPr>
          <p:cNvPr id="83982" name="AutoShape 14"/>
          <p:cNvSpPr>
            <a:spLocks noChangeArrowheads="1"/>
          </p:cNvSpPr>
          <p:nvPr/>
        </p:nvSpPr>
        <p:spPr bwMode="auto">
          <a:xfrm flipH="1">
            <a:off x="5076825" y="2384425"/>
            <a:ext cx="719138" cy="360363"/>
          </a:xfrm>
          <a:prstGeom prst="rightArrow">
            <a:avLst>
              <a:gd name="adj1" fmla="val 50000"/>
              <a:gd name="adj2" fmla="val 49890"/>
            </a:avLst>
          </a:prstGeom>
          <a:gradFill rotWithShape="1">
            <a:gsLst>
              <a:gs pos="0">
                <a:srgbClr val="6E5900"/>
              </a:gs>
              <a:gs pos="50000">
                <a:srgbClr val="EEC100"/>
              </a:gs>
              <a:gs pos="100000">
                <a:srgbClr val="6E59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83983" name="AutoShape 16"/>
          <p:cNvSpPr>
            <a:spLocks noChangeArrowheads="1"/>
          </p:cNvSpPr>
          <p:nvPr/>
        </p:nvSpPr>
        <p:spPr bwMode="auto">
          <a:xfrm flipH="1">
            <a:off x="5076825" y="3105150"/>
            <a:ext cx="719138" cy="360363"/>
          </a:xfrm>
          <a:prstGeom prst="rightArrow">
            <a:avLst>
              <a:gd name="adj1" fmla="val 50000"/>
              <a:gd name="adj2" fmla="val 49890"/>
            </a:avLst>
          </a:prstGeom>
          <a:gradFill rotWithShape="1">
            <a:gsLst>
              <a:gs pos="0">
                <a:srgbClr val="6E5900"/>
              </a:gs>
              <a:gs pos="50000">
                <a:srgbClr val="EEC100"/>
              </a:gs>
              <a:gs pos="100000">
                <a:srgbClr val="6E59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83984" name="AutoShape 18"/>
          <p:cNvSpPr>
            <a:spLocks noChangeArrowheads="1"/>
          </p:cNvSpPr>
          <p:nvPr/>
        </p:nvSpPr>
        <p:spPr bwMode="auto">
          <a:xfrm flipH="1">
            <a:off x="5076825" y="3897313"/>
            <a:ext cx="719138" cy="360362"/>
          </a:xfrm>
          <a:prstGeom prst="rightArrow">
            <a:avLst>
              <a:gd name="adj1" fmla="val 50000"/>
              <a:gd name="adj2" fmla="val 49890"/>
            </a:avLst>
          </a:prstGeom>
          <a:gradFill rotWithShape="1">
            <a:gsLst>
              <a:gs pos="0">
                <a:srgbClr val="6E5900"/>
              </a:gs>
              <a:gs pos="50000">
                <a:srgbClr val="EEC100"/>
              </a:gs>
              <a:gs pos="100000">
                <a:srgbClr val="6E59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83985" name="AutoShape 20"/>
          <p:cNvSpPr>
            <a:spLocks noChangeArrowheads="1"/>
          </p:cNvSpPr>
          <p:nvPr/>
        </p:nvSpPr>
        <p:spPr bwMode="auto">
          <a:xfrm flipH="1">
            <a:off x="5076825" y="4616450"/>
            <a:ext cx="719138" cy="360363"/>
          </a:xfrm>
          <a:prstGeom prst="rightArrow">
            <a:avLst>
              <a:gd name="adj1" fmla="val 50000"/>
              <a:gd name="adj2" fmla="val 49890"/>
            </a:avLst>
          </a:prstGeom>
          <a:gradFill rotWithShape="1">
            <a:gsLst>
              <a:gs pos="0">
                <a:srgbClr val="6E5900"/>
              </a:gs>
              <a:gs pos="50000">
                <a:srgbClr val="EEC100"/>
              </a:gs>
              <a:gs pos="100000">
                <a:srgbClr val="6E59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43062" name="Text Box 22"/>
          <p:cNvSpPr txBox="1">
            <a:spLocks noChangeArrowheads="1"/>
          </p:cNvSpPr>
          <p:nvPr/>
        </p:nvSpPr>
        <p:spPr bwMode="auto">
          <a:xfrm>
            <a:off x="1836738" y="3013075"/>
            <a:ext cx="2951162" cy="466725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7.7.1.2.2.01.R05 Plantilla informe iteraciones</a:t>
            </a:r>
            <a:endParaRPr lang="es-ES" sz="1200" b="1">
              <a:solidFill>
                <a:srgbClr val="000066"/>
              </a:solidFill>
            </a:endParaRPr>
          </a:p>
        </p:txBody>
      </p:sp>
      <p:sp>
        <p:nvSpPr>
          <p:cNvPr id="343063" name="Text Box 23"/>
          <p:cNvSpPr txBox="1">
            <a:spLocks noChangeArrowheads="1"/>
          </p:cNvSpPr>
          <p:nvPr/>
        </p:nvSpPr>
        <p:spPr bwMode="auto">
          <a:xfrm>
            <a:off x="1836738" y="3805238"/>
            <a:ext cx="2951162" cy="466725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7.7.1.2.2.01.R03 Plantilla plan iteraciones</a:t>
            </a:r>
            <a:endParaRPr lang="es-ES" sz="1200" b="1">
              <a:solidFill>
                <a:srgbClr val="000066"/>
              </a:solidFill>
            </a:endParaRPr>
          </a:p>
        </p:txBody>
      </p:sp>
      <p:sp>
        <p:nvSpPr>
          <p:cNvPr id="343064" name="Text Box 24"/>
          <p:cNvSpPr txBox="1">
            <a:spLocks noChangeArrowheads="1"/>
          </p:cNvSpPr>
          <p:nvPr/>
        </p:nvSpPr>
        <p:spPr bwMode="auto">
          <a:xfrm>
            <a:off x="1835150" y="4525963"/>
            <a:ext cx="2951163" cy="284162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Cronograma detallado</a:t>
            </a: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smtClean="0">
                <a:solidFill>
                  <a:srgbClr val="FFFF00"/>
                </a:solidFill>
                <a:latin typeface="Arial" charset="0"/>
                <a:cs typeface="Arial" charset="0"/>
              </a:rPr>
              <a:t>Sub Proceso de Construcción. </a:t>
            </a:r>
            <a:r>
              <a:rPr lang="es-PE" smtClean="0">
                <a:latin typeface="Arial" charset="0"/>
                <a:cs typeface="Arial" charset="0"/>
              </a:rPr>
              <a:t>Pruebas internas</a:t>
            </a:r>
            <a:endParaRPr lang="es-ES" smtClean="0"/>
          </a:p>
        </p:txBody>
      </p:sp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250825" y="1052513"/>
            <a:ext cx="7704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000" b="1">
                <a:solidFill>
                  <a:srgbClr val="666633"/>
                </a:solidFill>
              </a:rPr>
              <a:t>C. Desarrollo de los Artefactos</a:t>
            </a:r>
          </a:p>
        </p:txBody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971550" y="1844675"/>
            <a:ext cx="7416800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Clr>
                <a:schemeClr val="tx1"/>
              </a:buClr>
              <a:buFont typeface="Wingdings" pitchFamily="2" charset="2"/>
              <a:buChar char="§"/>
            </a:pPr>
            <a:r>
              <a:rPr lang="es-PE" sz="2000"/>
              <a:t>Software producido en el ambiente de Pruebas</a:t>
            </a:r>
          </a:p>
          <a:p>
            <a:pPr algn="just">
              <a:buClr>
                <a:schemeClr val="tx1"/>
              </a:buClr>
              <a:buFont typeface="Wingdings" pitchFamily="2" charset="2"/>
              <a:buChar char="§"/>
            </a:pPr>
            <a:r>
              <a:rPr lang="es-PE" sz="2000"/>
              <a:t>Ambiente de Pruebas</a:t>
            </a:r>
          </a:p>
          <a:p>
            <a:pPr algn="just">
              <a:buFont typeface="Wingdings" pitchFamily="2" charset="2"/>
              <a:buChar char="§"/>
            </a:pPr>
            <a:r>
              <a:rPr lang="es-PE" sz="2000"/>
              <a:t>Data de Pruebas</a:t>
            </a:r>
          </a:p>
          <a:p>
            <a:pPr algn="just">
              <a:buFont typeface="Wingdings" pitchFamily="2" charset="2"/>
              <a:buChar char="§"/>
            </a:pPr>
            <a:r>
              <a:rPr lang="es-PE" sz="2000"/>
              <a:t>7.7.1.2.2.01.R05 Plantilla informe iteraciones</a:t>
            </a:r>
          </a:p>
          <a:p>
            <a:pPr algn="just">
              <a:buFont typeface="Wingdings" pitchFamily="2" charset="2"/>
              <a:buChar char="§"/>
            </a:pPr>
            <a:r>
              <a:rPr lang="es-PE" sz="2000"/>
              <a:t>7.7.1.2.2.01.R03 Plantilla plan iteraciones</a:t>
            </a:r>
            <a:r>
              <a:rPr lang="es-ES" sz="2000"/>
              <a:t> </a:t>
            </a:r>
          </a:p>
          <a:p>
            <a:pPr algn="just">
              <a:buFont typeface="Wingdings" pitchFamily="2" charset="2"/>
              <a:buChar char="§"/>
            </a:pPr>
            <a:r>
              <a:rPr lang="es-PE" sz="2000"/>
              <a:t>7.7.1.2.2.01.R12 Plantilla informe data.</a:t>
            </a:r>
          </a:p>
          <a:p>
            <a:pPr algn="just">
              <a:buFont typeface="Wingdings" pitchFamily="2" charset="2"/>
              <a:buChar char="§"/>
            </a:pPr>
            <a:r>
              <a:rPr lang="es-PE" sz="2000"/>
              <a:t>7.7.1.2.2.01.R14 Plantilla informe pruebas</a:t>
            </a:r>
            <a:r>
              <a:rPr lang="es-ES" sz="2000"/>
              <a:t> </a:t>
            </a:r>
          </a:p>
          <a:p>
            <a:pPr algn="just">
              <a:buClr>
                <a:schemeClr val="tx1"/>
              </a:buClr>
              <a:buFont typeface="Wingdings" pitchFamily="2" charset="2"/>
              <a:buChar char="§"/>
            </a:pPr>
            <a:r>
              <a:rPr lang="es-PE" sz="2000"/>
              <a:t>7.7.1.2.2.01.R16 Plantilla lista incidencias</a:t>
            </a:r>
          </a:p>
          <a:p>
            <a:pPr algn="just">
              <a:buFont typeface="Wingdings" pitchFamily="2" charset="2"/>
              <a:buChar char="§"/>
            </a:pPr>
            <a:r>
              <a:rPr lang="es-PE" sz="2000"/>
              <a:t>7.7.1.2.2.01.R15 Plantilla documento pase</a:t>
            </a:r>
            <a:endParaRPr lang="es-ES" sz="2000"/>
          </a:p>
          <a:p>
            <a:pPr algn="just">
              <a:buFont typeface="Wingdings" pitchFamily="2" charset="2"/>
              <a:buChar char="§"/>
            </a:pPr>
            <a:r>
              <a:rPr lang="es-PE" sz="2000"/>
              <a:t>Manual de usuario</a:t>
            </a:r>
          </a:p>
          <a:p>
            <a:pPr algn="just">
              <a:buFont typeface="Wingdings" pitchFamily="2" charset="2"/>
              <a:buChar char="§"/>
            </a:pPr>
            <a:r>
              <a:rPr lang="es-PE" sz="2000"/>
              <a:t>Manual de sistema</a:t>
            </a:r>
          </a:p>
          <a:p>
            <a:pPr algn="just">
              <a:buFont typeface="Wingdings" pitchFamily="2" charset="2"/>
              <a:buChar char="§"/>
            </a:pPr>
            <a:r>
              <a:rPr lang="es-PE" sz="2000"/>
              <a:t>Manual de seguridad y administración</a:t>
            </a:r>
            <a:endParaRPr lang="es-ES" sz="2000"/>
          </a:p>
          <a:p>
            <a:pPr algn="just">
              <a:buFont typeface="Wingdings" pitchFamily="2" charset="2"/>
              <a:buChar char="§"/>
            </a:pPr>
            <a:r>
              <a:rPr lang="es-PE" sz="2000"/>
              <a:t>Matriz de Trazabilidad</a:t>
            </a:r>
          </a:p>
          <a:p>
            <a:pPr algn="just">
              <a:buFont typeface="Wingdings" pitchFamily="2" charset="2"/>
              <a:buChar char="§"/>
            </a:pPr>
            <a:r>
              <a:rPr lang="es-PE" sz="2000"/>
              <a:t>Cronograma  de  la siguiente iteración </a:t>
            </a:r>
          </a:p>
          <a:p>
            <a:pPr>
              <a:buFont typeface="Wingdings" pitchFamily="2" charset="2"/>
              <a:buChar char="§"/>
            </a:pPr>
            <a:endParaRPr lang="es-ES" sz="2000">
              <a:solidFill>
                <a:srgbClr val="666633"/>
              </a:solidFill>
            </a:endParaRP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684213" y="1412875"/>
            <a:ext cx="58515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PE" sz="2000" b="1">
                <a:solidFill>
                  <a:srgbClr val="666633"/>
                </a:solidFill>
              </a:rPr>
              <a:t>Sub Proceso Construcción -</a:t>
            </a:r>
            <a:r>
              <a:rPr lang="es-PE" b="1">
                <a:solidFill>
                  <a:srgbClr val="666633"/>
                </a:solidFill>
              </a:rPr>
              <a:t>  </a:t>
            </a:r>
            <a:r>
              <a:rPr lang="es-PE" sz="2000" b="1">
                <a:solidFill>
                  <a:srgbClr val="666633"/>
                </a:solidFill>
              </a:rPr>
              <a:t>Pruebas Internas</a:t>
            </a:r>
            <a:r>
              <a:rPr lang="es-ES">
                <a:solidFill>
                  <a:srgbClr val="666633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smtClean="0">
                <a:solidFill>
                  <a:srgbClr val="FFFF00"/>
                </a:solidFill>
                <a:latin typeface="Arial" charset="0"/>
                <a:cs typeface="Arial" charset="0"/>
              </a:rPr>
              <a:t>Sub Proceso de Construcción. </a:t>
            </a:r>
            <a:r>
              <a:rPr lang="es-PE" smtClean="0">
                <a:latin typeface="Arial" charset="0"/>
                <a:cs typeface="Arial" charset="0"/>
              </a:rPr>
              <a:t>Pruebas internas</a:t>
            </a:r>
            <a:endParaRPr lang="es-ES" smtClean="0"/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250825" y="1052513"/>
            <a:ext cx="8569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000" b="1">
                <a:solidFill>
                  <a:srgbClr val="666633"/>
                </a:solidFill>
              </a:rPr>
              <a:t>D. Resumen Roles y Responsabilidades del Proceso</a:t>
            </a:r>
          </a:p>
        </p:txBody>
      </p:sp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539750" y="177323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539750" y="263683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8602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288" y="1855788"/>
            <a:ext cx="7786687" cy="4525962"/>
          </a:xfrm>
          <a:noFill/>
        </p:spPr>
        <p:txBody>
          <a:bodyPr/>
          <a:lstStyle/>
          <a:p>
            <a:pPr marL="381000" indent="-381000"/>
            <a:r>
              <a:rPr lang="es-ES" sz="2000" b="1" smtClean="0">
                <a:latin typeface="Arial" charset="0"/>
                <a:cs typeface="Arial" charset="0"/>
              </a:rPr>
              <a:t>Jefe de Sistemas</a:t>
            </a:r>
            <a:r>
              <a:rPr lang="es-ES" sz="2000" smtClean="0">
                <a:latin typeface="Arial" charset="0"/>
                <a:cs typeface="Arial" charset="0"/>
              </a:rPr>
              <a:t>:</a:t>
            </a:r>
          </a:p>
          <a:p>
            <a:pPr marL="762000" lvl="1" indent="-304800"/>
            <a:r>
              <a:rPr lang="es-PE" sz="2000" smtClean="0">
                <a:solidFill>
                  <a:schemeClr val="tx1"/>
                </a:solidFill>
                <a:latin typeface="Arial" charset="0"/>
                <a:cs typeface="Arial" charset="0"/>
              </a:rPr>
              <a:t>Evaluar el plan de iteraciones</a:t>
            </a:r>
          </a:p>
          <a:p>
            <a:pPr marL="381000" indent="-381000"/>
            <a:r>
              <a:rPr lang="es-ES" sz="2000" b="1" smtClean="0">
                <a:latin typeface="Arial" charset="0"/>
                <a:cs typeface="Arial" charset="0"/>
              </a:rPr>
              <a:t>Analista de Sistemas:</a:t>
            </a:r>
          </a:p>
          <a:p>
            <a:pPr marL="762000" lvl="1" indent="-304800"/>
            <a:r>
              <a:rPr lang="es-PE" sz="2000" smtClean="0">
                <a:solidFill>
                  <a:schemeClr val="tx1"/>
                </a:solidFill>
                <a:latin typeface="Arial" charset="0"/>
                <a:cs typeface="Arial" charset="0"/>
              </a:rPr>
              <a:t>Verificación del producto de software producido durante la prueba internas.</a:t>
            </a:r>
          </a:p>
          <a:p>
            <a:pPr marL="762000" lvl="1" indent="-304800">
              <a:buFont typeface="Wingdings" pitchFamily="2" charset="2"/>
              <a:buNone/>
            </a:pPr>
            <a:endParaRPr lang="es-ES" sz="200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381000" indent="-381000"/>
            <a:r>
              <a:rPr lang="es-PE" sz="2000" b="1" smtClean="0">
                <a:latin typeface="Arial" charset="0"/>
                <a:cs typeface="Arial" charset="0"/>
              </a:rPr>
              <a:t>Analista programador:</a:t>
            </a:r>
          </a:p>
          <a:p>
            <a:pPr marL="762000" lvl="1" indent="-304800"/>
            <a:r>
              <a:rPr lang="es-PE" sz="2000" smtClean="0">
                <a:solidFill>
                  <a:schemeClr val="tx1"/>
                </a:solidFill>
                <a:latin typeface="Arial" charset="0"/>
                <a:cs typeface="Arial" charset="0"/>
              </a:rPr>
              <a:t>Integración del producto</a:t>
            </a:r>
          </a:p>
          <a:p>
            <a:pPr marL="762000" lvl="1" indent="-304800"/>
            <a:r>
              <a:rPr lang="es-PE" sz="2000" smtClean="0">
                <a:solidFill>
                  <a:schemeClr val="tx1"/>
                </a:solidFill>
                <a:latin typeface="Arial" charset="0"/>
                <a:cs typeface="Arial" charset="0"/>
              </a:rPr>
              <a:t>Preparación del ambiente y de la data de pruebas</a:t>
            </a:r>
          </a:p>
          <a:p>
            <a:pPr marL="762000" lvl="1" indent="-304800"/>
            <a:r>
              <a:rPr lang="es-PE" sz="2000" smtClean="0">
                <a:solidFill>
                  <a:schemeClr val="tx1"/>
                </a:solidFill>
                <a:latin typeface="Arial" charset="0"/>
                <a:cs typeface="Arial" charset="0"/>
              </a:rPr>
              <a:t>Soporte a las pruebas internas.</a:t>
            </a:r>
          </a:p>
          <a:p>
            <a:pPr marL="381000" indent="-381000"/>
            <a:r>
              <a:rPr lang="es-PE" sz="2000" b="1" smtClean="0">
                <a:latin typeface="Arial" charset="0"/>
                <a:cs typeface="Arial" charset="0"/>
              </a:rPr>
              <a:t>Documentador:</a:t>
            </a:r>
          </a:p>
          <a:p>
            <a:pPr marL="762000" lvl="1" indent="-304800"/>
            <a:r>
              <a:rPr lang="es-PE" sz="2000" smtClean="0">
                <a:solidFill>
                  <a:schemeClr val="tx1"/>
                </a:solidFill>
                <a:latin typeface="Arial" charset="0"/>
                <a:cs typeface="Arial" charset="0"/>
              </a:rPr>
              <a:t>Actualización de los manuales</a:t>
            </a:r>
          </a:p>
        </p:txBody>
      </p:sp>
      <p:sp>
        <p:nvSpPr>
          <p:cNvPr id="86023" name="Text Box 8"/>
          <p:cNvSpPr txBox="1">
            <a:spLocks noChangeArrowheads="1"/>
          </p:cNvSpPr>
          <p:nvPr/>
        </p:nvSpPr>
        <p:spPr bwMode="auto">
          <a:xfrm>
            <a:off x="468313" y="1412875"/>
            <a:ext cx="58515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PE" sz="2000" b="1">
                <a:solidFill>
                  <a:srgbClr val="666633"/>
                </a:solidFill>
              </a:rPr>
              <a:t>Sub Proceso Construcción -</a:t>
            </a:r>
            <a:r>
              <a:rPr lang="es-PE" b="1">
                <a:solidFill>
                  <a:srgbClr val="666633"/>
                </a:solidFill>
              </a:rPr>
              <a:t>  </a:t>
            </a:r>
            <a:r>
              <a:rPr lang="es-PE" sz="2000" b="1">
                <a:solidFill>
                  <a:srgbClr val="666633"/>
                </a:solidFill>
              </a:rPr>
              <a:t>Pruebas Internas</a:t>
            </a:r>
            <a:r>
              <a:rPr lang="es-ES">
                <a:solidFill>
                  <a:srgbClr val="666633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>
                <a:solidFill>
                  <a:srgbClr val="FFFF00"/>
                </a:solidFill>
                <a:latin typeface="Arial" charset="0"/>
                <a:cs typeface="Arial" charset="0"/>
              </a:rPr>
              <a:t>El </a:t>
            </a:r>
            <a:r>
              <a:rPr lang="es-PE" smtClean="0">
                <a:solidFill>
                  <a:srgbClr val="FFFF00"/>
                </a:solidFill>
                <a:latin typeface="Arial" charset="0"/>
                <a:cs typeface="Arial" charset="0"/>
              </a:rPr>
              <a:t>Sub Proceso de Construcción. </a:t>
            </a:r>
            <a:r>
              <a:rPr lang="es-PE" smtClean="0"/>
              <a:t>Pruebas de calidad</a:t>
            </a:r>
            <a:endParaRPr lang="es-ES" smtClean="0"/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285750" y="1285875"/>
            <a:ext cx="3889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000" b="1">
                <a:solidFill>
                  <a:srgbClr val="666633"/>
                </a:solidFill>
              </a:rPr>
              <a:t>A. Objetivos del Sub Proceso</a:t>
            </a:r>
          </a:p>
        </p:txBody>
      </p:sp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684213" y="1870075"/>
            <a:ext cx="72723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s-PE"/>
              <a:t>El objetivo de este proceso es el área de calidad verifique el producto de software codificado y verificado en las etapas anteriores.</a:t>
            </a: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0" y="1819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323850" y="908050"/>
            <a:ext cx="7704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000" b="1">
                <a:solidFill>
                  <a:srgbClr val="666633"/>
                </a:solidFill>
              </a:rPr>
              <a:t>B. Desarrollo del Sub Proceso – Flujograma de Proceso</a:t>
            </a:r>
          </a:p>
        </p:txBody>
      </p:sp>
      <p:sp>
        <p:nvSpPr>
          <p:cNvPr id="19461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s-ES" smtClean="0">
                <a:solidFill>
                  <a:srgbClr val="FFFF00"/>
                </a:solidFill>
                <a:latin typeface="Arial" charset="0"/>
                <a:cs typeface="Arial" charset="0"/>
              </a:rPr>
              <a:t>El </a:t>
            </a:r>
            <a:r>
              <a:rPr lang="es-PE" smtClean="0">
                <a:solidFill>
                  <a:srgbClr val="FFFF00"/>
                </a:solidFill>
                <a:latin typeface="Arial" charset="0"/>
                <a:cs typeface="Arial" charset="0"/>
              </a:rPr>
              <a:t>Sub Proceso de Construcción. </a:t>
            </a:r>
            <a:r>
              <a:rPr lang="es-PE" smtClean="0"/>
              <a:t>Pruebas de calidad</a:t>
            </a:r>
            <a:endParaRPr lang="es-ES" smtClean="0"/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0" y="1343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9463" name="Rectangle 6"/>
          <p:cNvSpPr>
            <a:spLocks noChangeArrowheads="1"/>
          </p:cNvSpPr>
          <p:nvPr/>
        </p:nvSpPr>
        <p:spPr bwMode="auto">
          <a:xfrm>
            <a:off x="0" y="766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9464" name="Rectangle 7"/>
          <p:cNvSpPr>
            <a:spLocks noChangeArrowheads="1"/>
          </p:cNvSpPr>
          <p:nvPr/>
        </p:nvSpPr>
        <p:spPr bwMode="auto">
          <a:xfrm>
            <a:off x="0" y="1190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9465" name="Rectangle 8"/>
          <p:cNvSpPr>
            <a:spLocks noChangeArrowheads="1"/>
          </p:cNvSpPr>
          <p:nvPr/>
        </p:nvSpPr>
        <p:spPr bwMode="auto">
          <a:xfrm>
            <a:off x="0" y="1495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9466" name="Rectangle 9"/>
          <p:cNvSpPr>
            <a:spLocks noChangeArrowheads="1"/>
          </p:cNvSpPr>
          <p:nvPr/>
        </p:nvSpPr>
        <p:spPr bwMode="auto">
          <a:xfrm>
            <a:off x="0" y="1252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9467" name="Text Box 10"/>
          <p:cNvSpPr txBox="1">
            <a:spLocks noChangeArrowheads="1"/>
          </p:cNvSpPr>
          <p:nvPr/>
        </p:nvSpPr>
        <p:spPr bwMode="auto">
          <a:xfrm>
            <a:off x="447675" y="1335088"/>
            <a:ext cx="61055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PE" sz="2000" b="1">
                <a:solidFill>
                  <a:srgbClr val="666633"/>
                </a:solidFill>
              </a:rPr>
              <a:t>Sub Proceso Construcción -</a:t>
            </a:r>
            <a:r>
              <a:rPr lang="es-PE" b="1">
                <a:solidFill>
                  <a:srgbClr val="666633"/>
                </a:solidFill>
              </a:rPr>
              <a:t>  </a:t>
            </a:r>
            <a:r>
              <a:rPr lang="es-PE" sz="2000" b="1">
                <a:solidFill>
                  <a:srgbClr val="666633"/>
                </a:solidFill>
              </a:rPr>
              <a:t>Pruebas de calidad</a:t>
            </a:r>
            <a:r>
              <a:rPr lang="es-ES">
                <a:solidFill>
                  <a:srgbClr val="666633"/>
                </a:solidFill>
              </a:rPr>
              <a:t> </a:t>
            </a:r>
          </a:p>
        </p:txBody>
      </p:sp>
      <p:sp>
        <p:nvSpPr>
          <p:cNvPr id="19468" name="Rectangle 11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9469" name="Rectangle 14"/>
          <p:cNvSpPr>
            <a:spLocks noChangeArrowheads="1"/>
          </p:cNvSpPr>
          <p:nvPr/>
        </p:nvSpPr>
        <p:spPr bwMode="auto">
          <a:xfrm>
            <a:off x="0" y="-1381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2700338" y="1773238"/>
          <a:ext cx="3095625" cy="5084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2" name="Visio" r:id="rId3" imgW="3018739" imgH="7483145" progId="">
                  <p:embed/>
                </p:oleObj>
              </mc:Choice>
              <mc:Fallback>
                <p:oleObj name="Visio" r:id="rId3" imgW="3018739" imgH="7483145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1773238"/>
                        <a:ext cx="3095625" cy="5084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9567" name="Text Box 15"/>
          <p:cNvSpPr txBox="1">
            <a:spLocks noChangeArrowheads="1"/>
          </p:cNvSpPr>
          <p:nvPr/>
        </p:nvSpPr>
        <p:spPr bwMode="auto">
          <a:xfrm>
            <a:off x="6731000" y="2149475"/>
            <a:ext cx="2138363" cy="466725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7.7.1.2.2.01.R15 Plantilla documento pase</a:t>
            </a:r>
            <a:endParaRPr lang="es-ES" sz="1200" b="1">
              <a:solidFill>
                <a:srgbClr val="000066"/>
              </a:solidFill>
            </a:endParaRPr>
          </a:p>
        </p:txBody>
      </p:sp>
      <p:sp>
        <p:nvSpPr>
          <p:cNvPr id="19471" name="AutoShape 16"/>
          <p:cNvSpPr>
            <a:spLocks noChangeArrowheads="1"/>
          </p:cNvSpPr>
          <p:nvPr/>
        </p:nvSpPr>
        <p:spPr bwMode="auto">
          <a:xfrm>
            <a:off x="5867400" y="2257425"/>
            <a:ext cx="719138" cy="360363"/>
          </a:xfrm>
          <a:prstGeom prst="rightArrow">
            <a:avLst>
              <a:gd name="adj1" fmla="val 50000"/>
              <a:gd name="adj2" fmla="val 49890"/>
            </a:avLst>
          </a:prstGeom>
          <a:gradFill rotWithShape="1">
            <a:gsLst>
              <a:gs pos="0">
                <a:srgbClr val="6E5900"/>
              </a:gs>
              <a:gs pos="50000">
                <a:srgbClr val="EEC100"/>
              </a:gs>
              <a:gs pos="100000">
                <a:srgbClr val="6E59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9472" name="AutoShape 18"/>
          <p:cNvSpPr>
            <a:spLocks noChangeArrowheads="1"/>
          </p:cNvSpPr>
          <p:nvPr/>
        </p:nvSpPr>
        <p:spPr bwMode="auto">
          <a:xfrm>
            <a:off x="5867400" y="3105150"/>
            <a:ext cx="719138" cy="360363"/>
          </a:xfrm>
          <a:prstGeom prst="rightArrow">
            <a:avLst>
              <a:gd name="adj1" fmla="val 50000"/>
              <a:gd name="adj2" fmla="val 49890"/>
            </a:avLst>
          </a:prstGeom>
          <a:gradFill rotWithShape="1">
            <a:gsLst>
              <a:gs pos="0">
                <a:srgbClr val="6E5900"/>
              </a:gs>
              <a:gs pos="50000">
                <a:srgbClr val="EEC100"/>
              </a:gs>
              <a:gs pos="100000">
                <a:srgbClr val="6E59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9473" name="AutoShape 20"/>
          <p:cNvSpPr>
            <a:spLocks noChangeArrowheads="1"/>
          </p:cNvSpPr>
          <p:nvPr/>
        </p:nvSpPr>
        <p:spPr bwMode="auto">
          <a:xfrm>
            <a:off x="5868988" y="3681413"/>
            <a:ext cx="719137" cy="360362"/>
          </a:xfrm>
          <a:prstGeom prst="rightArrow">
            <a:avLst>
              <a:gd name="adj1" fmla="val 50000"/>
              <a:gd name="adj2" fmla="val 49890"/>
            </a:avLst>
          </a:prstGeom>
          <a:gradFill rotWithShape="1">
            <a:gsLst>
              <a:gs pos="0">
                <a:srgbClr val="6E5900"/>
              </a:gs>
              <a:gs pos="50000">
                <a:srgbClr val="EEC100"/>
              </a:gs>
              <a:gs pos="100000">
                <a:srgbClr val="6E59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9474" name="AutoShape 22"/>
          <p:cNvSpPr>
            <a:spLocks noChangeArrowheads="1"/>
          </p:cNvSpPr>
          <p:nvPr/>
        </p:nvSpPr>
        <p:spPr bwMode="auto">
          <a:xfrm>
            <a:off x="5868988" y="4311650"/>
            <a:ext cx="719137" cy="360363"/>
          </a:xfrm>
          <a:prstGeom prst="rightArrow">
            <a:avLst>
              <a:gd name="adj1" fmla="val 50000"/>
              <a:gd name="adj2" fmla="val 49890"/>
            </a:avLst>
          </a:prstGeom>
          <a:gradFill rotWithShape="1">
            <a:gsLst>
              <a:gs pos="0">
                <a:srgbClr val="6E5900"/>
              </a:gs>
              <a:gs pos="50000">
                <a:srgbClr val="EEC100"/>
              </a:gs>
              <a:gs pos="100000">
                <a:srgbClr val="6E59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79575" name="Text Box 23"/>
          <p:cNvSpPr txBox="1">
            <a:spLocks noChangeArrowheads="1"/>
          </p:cNvSpPr>
          <p:nvPr/>
        </p:nvSpPr>
        <p:spPr bwMode="auto">
          <a:xfrm>
            <a:off x="6731000" y="4797425"/>
            <a:ext cx="2138363" cy="466725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7.7.1.2.2.01.R16 Plantilla lista incidencias</a:t>
            </a:r>
            <a:endParaRPr lang="es-ES" sz="1200" b="1">
              <a:solidFill>
                <a:srgbClr val="000066"/>
              </a:solidFill>
            </a:endParaRPr>
          </a:p>
        </p:txBody>
      </p:sp>
      <p:sp>
        <p:nvSpPr>
          <p:cNvPr id="19476" name="AutoShape 24"/>
          <p:cNvSpPr>
            <a:spLocks noChangeArrowheads="1"/>
          </p:cNvSpPr>
          <p:nvPr/>
        </p:nvSpPr>
        <p:spPr bwMode="auto">
          <a:xfrm>
            <a:off x="5867400" y="4868863"/>
            <a:ext cx="719138" cy="360362"/>
          </a:xfrm>
          <a:prstGeom prst="rightArrow">
            <a:avLst>
              <a:gd name="adj1" fmla="val 50000"/>
              <a:gd name="adj2" fmla="val 49890"/>
            </a:avLst>
          </a:prstGeom>
          <a:gradFill rotWithShape="1">
            <a:gsLst>
              <a:gs pos="0">
                <a:srgbClr val="6E5900"/>
              </a:gs>
              <a:gs pos="50000">
                <a:srgbClr val="EEC100"/>
              </a:gs>
              <a:gs pos="100000">
                <a:srgbClr val="6E59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79577" name="Text Box 25"/>
          <p:cNvSpPr txBox="1">
            <a:spLocks noChangeArrowheads="1"/>
          </p:cNvSpPr>
          <p:nvPr/>
        </p:nvSpPr>
        <p:spPr bwMode="auto">
          <a:xfrm>
            <a:off x="6731000" y="5391150"/>
            <a:ext cx="2138363" cy="466725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7.7.1.2.2.01.R16 Plantilla lista incidencias</a:t>
            </a:r>
            <a:endParaRPr lang="es-ES" sz="1200" b="1">
              <a:solidFill>
                <a:srgbClr val="000066"/>
              </a:solidFill>
            </a:endParaRPr>
          </a:p>
        </p:txBody>
      </p:sp>
      <p:sp>
        <p:nvSpPr>
          <p:cNvPr id="19478" name="AutoShape 26"/>
          <p:cNvSpPr>
            <a:spLocks noChangeArrowheads="1"/>
          </p:cNvSpPr>
          <p:nvPr/>
        </p:nvSpPr>
        <p:spPr bwMode="auto">
          <a:xfrm>
            <a:off x="5867400" y="5462588"/>
            <a:ext cx="719138" cy="360362"/>
          </a:xfrm>
          <a:prstGeom prst="rightArrow">
            <a:avLst>
              <a:gd name="adj1" fmla="val 50000"/>
              <a:gd name="adj2" fmla="val 49890"/>
            </a:avLst>
          </a:prstGeom>
          <a:gradFill rotWithShape="1">
            <a:gsLst>
              <a:gs pos="0">
                <a:srgbClr val="6E5900"/>
              </a:gs>
              <a:gs pos="50000">
                <a:srgbClr val="EEC100"/>
              </a:gs>
              <a:gs pos="100000">
                <a:srgbClr val="6E59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79583" name="Text Box 31"/>
          <p:cNvSpPr txBox="1">
            <a:spLocks noChangeArrowheads="1"/>
          </p:cNvSpPr>
          <p:nvPr/>
        </p:nvSpPr>
        <p:spPr bwMode="auto">
          <a:xfrm>
            <a:off x="80963" y="2997200"/>
            <a:ext cx="1681162" cy="649288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7.7.1.2.2.01.R16 Plantilla lista incidencias</a:t>
            </a:r>
            <a:endParaRPr lang="es-ES" sz="1200" b="1">
              <a:solidFill>
                <a:srgbClr val="000066"/>
              </a:solidFill>
            </a:endParaRPr>
          </a:p>
        </p:txBody>
      </p:sp>
      <p:sp>
        <p:nvSpPr>
          <p:cNvPr id="19480" name="AutoShape 32"/>
          <p:cNvSpPr>
            <a:spLocks noChangeArrowheads="1"/>
          </p:cNvSpPr>
          <p:nvPr/>
        </p:nvSpPr>
        <p:spPr bwMode="auto">
          <a:xfrm flipH="1">
            <a:off x="1908175" y="3103563"/>
            <a:ext cx="719138" cy="360362"/>
          </a:xfrm>
          <a:prstGeom prst="rightArrow">
            <a:avLst>
              <a:gd name="adj1" fmla="val 50000"/>
              <a:gd name="adj2" fmla="val 49890"/>
            </a:avLst>
          </a:prstGeom>
          <a:gradFill rotWithShape="1">
            <a:gsLst>
              <a:gs pos="0">
                <a:srgbClr val="6E5900"/>
              </a:gs>
              <a:gs pos="50000">
                <a:srgbClr val="EEC100"/>
              </a:gs>
              <a:gs pos="100000">
                <a:srgbClr val="6E59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79585" name="Text Box 33"/>
          <p:cNvSpPr txBox="1">
            <a:spLocks noChangeArrowheads="1"/>
          </p:cNvSpPr>
          <p:nvPr/>
        </p:nvSpPr>
        <p:spPr bwMode="auto">
          <a:xfrm>
            <a:off x="6734175" y="3144838"/>
            <a:ext cx="2112963" cy="284162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Ambiente de pruebas</a:t>
            </a:r>
            <a:endParaRPr lang="es-ES"/>
          </a:p>
        </p:txBody>
      </p:sp>
      <p:sp>
        <p:nvSpPr>
          <p:cNvPr id="279586" name="Text Box 34"/>
          <p:cNvSpPr txBox="1">
            <a:spLocks noChangeArrowheads="1"/>
          </p:cNvSpPr>
          <p:nvPr/>
        </p:nvSpPr>
        <p:spPr bwMode="auto">
          <a:xfrm>
            <a:off x="6734175" y="3538538"/>
            <a:ext cx="2085975" cy="466725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7.7.1.2.2.01.R16 Plantilla lista incidencias</a:t>
            </a:r>
            <a:endParaRPr lang="es-ES" sz="1200" b="1">
              <a:solidFill>
                <a:srgbClr val="000066"/>
              </a:solidFill>
            </a:endParaRPr>
          </a:p>
        </p:txBody>
      </p:sp>
      <p:sp>
        <p:nvSpPr>
          <p:cNvPr id="279587" name="Text Box 35"/>
          <p:cNvSpPr txBox="1">
            <a:spLocks noChangeArrowheads="1"/>
          </p:cNvSpPr>
          <p:nvPr/>
        </p:nvSpPr>
        <p:spPr bwMode="auto">
          <a:xfrm>
            <a:off x="6734175" y="4075113"/>
            <a:ext cx="2112963" cy="649287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 Data de Pruebas</a:t>
            </a:r>
          </a:p>
          <a:p>
            <a:pPr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7.7.1.2.2.01.R12 Plantilla informe data.</a:t>
            </a:r>
            <a:endParaRPr lang="es-ES" sz="1200" b="1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>
                <a:solidFill>
                  <a:srgbClr val="FFFF00"/>
                </a:solidFill>
                <a:latin typeface="Arial" charset="0"/>
                <a:cs typeface="Arial" charset="0"/>
              </a:rPr>
              <a:t>El </a:t>
            </a:r>
            <a:r>
              <a:rPr lang="es-PE" smtClean="0">
                <a:solidFill>
                  <a:srgbClr val="FFFF00"/>
                </a:solidFill>
                <a:latin typeface="Arial" charset="0"/>
                <a:cs typeface="Arial" charset="0"/>
              </a:rPr>
              <a:t>Sub Proceso de Construcción. </a:t>
            </a:r>
            <a:r>
              <a:rPr lang="es-PE" smtClean="0">
                <a:latin typeface="Arial" charset="0"/>
                <a:cs typeface="Arial" charset="0"/>
              </a:rPr>
              <a:t>Pruebas de calidad</a:t>
            </a:r>
            <a:endParaRPr lang="es-ES" smtClean="0">
              <a:latin typeface="Arial" charset="0"/>
              <a:cs typeface="Arial" charset="0"/>
            </a:endParaRP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250825" y="1052513"/>
            <a:ext cx="7704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000" b="1">
                <a:solidFill>
                  <a:srgbClr val="666633"/>
                </a:solidFill>
              </a:rPr>
              <a:t>C. Desarrollo de los Artefactos</a:t>
            </a:r>
          </a:p>
        </p:txBody>
      </p:sp>
      <p:sp>
        <p:nvSpPr>
          <p:cNvPr id="88068" name="Text Box 5"/>
          <p:cNvSpPr txBox="1">
            <a:spLocks noChangeArrowheads="1"/>
          </p:cNvSpPr>
          <p:nvPr/>
        </p:nvSpPr>
        <p:spPr bwMode="auto">
          <a:xfrm>
            <a:off x="684213" y="1412875"/>
            <a:ext cx="60848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PE" sz="2000" b="1">
                <a:solidFill>
                  <a:srgbClr val="666633"/>
                </a:solidFill>
              </a:rPr>
              <a:t>Sub Proceso Construcción -</a:t>
            </a:r>
            <a:r>
              <a:rPr lang="es-PE" b="1">
                <a:solidFill>
                  <a:srgbClr val="666633"/>
                </a:solidFill>
              </a:rPr>
              <a:t>  </a:t>
            </a:r>
            <a:r>
              <a:rPr lang="es-PE" sz="2000" b="1">
                <a:solidFill>
                  <a:srgbClr val="666633"/>
                </a:solidFill>
              </a:rPr>
              <a:t>Pruebas de Calidad</a:t>
            </a:r>
            <a:endParaRPr lang="es-ES">
              <a:solidFill>
                <a:srgbClr val="666633"/>
              </a:solidFill>
            </a:endParaRPr>
          </a:p>
        </p:txBody>
      </p:sp>
      <p:sp>
        <p:nvSpPr>
          <p:cNvPr id="88069" name="Text Box 6"/>
          <p:cNvSpPr txBox="1">
            <a:spLocks noChangeArrowheads="1"/>
          </p:cNvSpPr>
          <p:nvPr/>
        </p:nvSpPr>
        <p:spPr bwMode="auto">
          <a:xfrm>
            <a:off x="900113" y="1933575"/>
            <a:ext cx="7416800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Clr>
                <a:schemeClr val="tx1"/>
              </a:buClr>
              <a:buFont typeface="Wingdings" pitchFamily="2" charset="2"/>
              <a:buChar char="§"/>
            </a:pPr>
            <a:r>
              <a:rPr lang="es-PE" sz="2000"/>
              <a:t>Software producido en el ambiente de Pruebas</a:t>
            </a:r>
          </a:p>
          <a:p>
            <a:pPr algn="just">
              <a:buClr>
                <a:schemeClr val="tx1"/>
              </a:buClr>
              <a:buFont typeface="Wingdings" pitchFamily="2" charset="2"/>
              <a:buChar char="§"/>
            </a:pPr>
            <a:r>
              <a:rPr lang="es-PE" sz="2000"/>
              <a:t>Ambiente de Pruebas</a:t>
            </a:r>
          </a:p>
          <a:p>
            <a:pPr algn="just">
              <a:buFont typeface="Wingdings" pitchFamily="2" charset="2"/>
              <a:buChar char="§"/>
            </a:pPr>
            <a:r>
              <a:rPr lang="es-PE" sz="2000"/>
              <a:t>Data de Pruebas</a:t>
            </a:r>
          </a:p>
          <a:p>
            <a:pPr algn="just">
              <a:buFont typeface="Wingdings" pitchFamily="2" charset="2"/>
              <a:buChar char="§"/>
            </a:pPr>
            <a:r>
              <a:rPr lang="es-PE" sz="2000"/>
              <a:t>7.7.1.2.2.01.R12 Plantilla informe data.</a:t>
            </a:r>
          </a:p>
          <a:p>
            <a:pPr algn="just">
              <a:buFont typeface="Wingdings" pitchFamily="2" charset="2"/>
              <a:buChar char="§"/>
            </a:pPr>
            <a:r>
              <a:rPr lang="es-PE" sz="2000"/>
              <a:t>7.7.1.2.2.01.R14 Plantilla informe pruebas</a:t>
            </a:r>
            <a:r>
              <a:rPr lang="es-ES" sz="2000"/>
              <a:t> </a:t>
            </a:r>
          </a:p>
          <a:p>
            <a:pPr algn="just">
              <a:buClr>
                <a:schemeClr val="tx1"/>
              </a:buClr>
              <a:buFont typeface="Wingdings" pitchFamily="2" charset="2"/>
              <a:buChar char="§"/>
            </a:pPr>
            <a:r>
              <a:rPr lang="es-PE" sz="2000"/>
              <a:t>7.7.1.2.2.01.R16 Plantilla lista incidencias</a:t>
            </a:r>
          </a:p>
          <a:p>
            <a:pPr algn="just">
              <a:buFont typeface="Wingdings" pitchFamily="2" charset="2"/>
              <a:buChar char="§"/>
            </a:pPr>
            <a:r>
              <a:rPr lang="es-PE" sz="2000"/>
              <a:t>Correo indicando aprobación de pruebas de calidad</a:t>
            </a:r>
            <a:r>
              <a:rPr lang="es-ES" sz="2000"/>
              <a:t> </a:t>
            </a:r>
          </a:p>
          <a:p>
            <a:pPr algn="just">
              <a:buFont typeface="Wingdings" pitchFamily="2" charset="2"/>
              <a:buChar char="§"/>
            </a:pPr>
            <a:r>
              <a:rPr lang="es-PE" sz="2000"/>
              <a:t>Documento de pase a QA</a:t>
            </a:r>
            <a:r>
              <a:rPr lang="es-ES" sz="2000"/>
              <a:t> </a:t>
            </a:r>
          </a:p>
          <a:p>
            <a:pPr>
              <a:buFont typeface="Wingdings" pitchFamily="2" charset="2"/>
              <a:buChar char="§"/>
            </a:pPr>
            <a:endParaRPr lang="es-ES" sz="2000">
              <a:solidFill>
                <a:srgbClr val="66663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>
                <a:solidFill>
                  <a:srgbClr val="FFFF00"/>
                </a:solidFill>
                <a:latin typeface="Arial" charset="0"/>
                <a:cs typeface="Arial" charset="0"/>
              </a:rPr>
              <a:t>El </a:t>
            </a:r>
            <a:r>
              <a:rPr lang="es-PE" smtClean="0">
                <a:solidFill>
                  <a:srgbClr val="FFFF00"/>
                </a:solidFill>
                <a:latin typeface="Arial" charset="0"/>
                <a:cs typeface="Arial" charset="0"/>
              </a:rPr>
              <a:t>Sub Proceso de Construcción. </a:t>
            </a:r>
            <a:r>
              <a:rPr lang="es-PE" smtClean="0">
                <a:latin typeface="Arial" charset="0"/>
                <a:cs typeface="Arial" charset="0"/>
              </a:rPr>
              <a:t>Pruebas de calidad</a:t>
            </a:r>
            <a:endParaRPr lang="es-ES" smtClean="0"/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250825" y="1052513"/>
            <a:ext cx="8569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000" b="1">
                <a:solidFill>
                  <a:srgbClr val="666633"/>
                </a:solidFill>
              </a:rPr>
              <a:t>D. Resumen Roles y Responsabilidades del Proceso</a:t>
            </a: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539750" y="177323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89093" name="Text Box 5"/>
          <p:cNvSpPr txBox="1">
            <a:spLocks noChangeArrowheads="1"/>
          </p:cNvSpPr>
          <p:nvPr/>
        </p:nvSpPr>
        <p:spPr bwMode="auto">
          <a:xfrm>
            <a:off x="539750" y="263683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8909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28625" y="2071688"/>
            <a:ext cx="7786688" cy="3287712"/>
          </a:xfrm>
          <a:noFill/>
        </p:spPr>
        <p:txBody>
          <a:bodyPr/>
          <a:lstStyle/>
          <a:p>
            <a:pPr marL="381000" indent="-381000"/>
            <a:r>
              <a:rPr lang="es-ES" sz="2000" b="1" smtClean="0">
                <a:latin typeface="Arial" charset="0"/>
                <a:cs typeface="Arial" charset="0"/>
              </a:rPr>
              <a:t>Analista de Sistemas:</a:t>
            </a:r>
          </a:p>
          <a:p>
            <a:pPr marL="762000" lvl="1" indent="-304800"/>
            <a:r>
              <a:rPr lang="es-PE" sz="2000" smtClean="0">
                <a:solidFill>
                  <a:schemeClr val="tx1"/>
                </a:solidFill>
                <a:latin typeface="Arial" charset="0"/>
                <a:cs typeface="Arial" charset="0"/>
              </a:rPr>
              <a:t>Dar soporte a la verificación del producto por parte de calidad.</a:t>
            </a:r>
            <a:r>
              <a:rPr lang="es-ES" sz="2000" smtClean="0">
                <a:solidFill>
                  <a:schemeClr val="tx1"/>
                </a:solidFill>
                <a:latin typeface="Arial" charset="0"/>
                <a:cs typeface="Arial" charset="0"/>
              </a:rPr>
              <a:t>  </a:t>
            </a:r>
          </a:p>
          <a:p>
            <a:pPr marL="381000" indent="-381000"/>
            <a:r>
              <a:rPr lang="es-PE" sz="2000" b="1" smtClean="0">
                <a:latin typeface="Arial" charset="0"/>
                <a:cs typeface="Arial" charset="0"/>
              </a:rPr>
              <a:t>Analista programador:</a:t>
            </a:r>
          </a:p>
          <a:p>
            <a:pPr marL="762000" lvl="1" indent="-304800"/>
            <a:r>
              <a:rPr lang="es-PE" sz="2000" smtClean="0">
                <a:solidFill>
                  <a:schemeClr val="tx1"/>
                </a:solidFill>
                <a:latin typeface="Arial" charset="0"/>
                <a:cs typeface="Arial" charset="0"/>
              </a:rPr>
              <a:t>Dar soporte a la verificación del producto por parte de calidad.</a:t>
            </a:r>
          </a:p>
          <a:p>
            <a:pPr marL="381000" indent="-381000"/>
            <a:r>
              <a:rPr lang="es-PE" sz="2000" b="1" smtClean="0">
                <a:latin typeface="Arial" charset="0"/>
                <a:cs typeface="Arial" charset="0"/>
              </a:rPr>
              <a:t>Analista de Calidad:</a:t>
            </a:r>
          </a:p>
          <a:p>
            <a:pPr marL="762000" lvl="1" indent="-304800"/>
            <a:r>
              <a:rPr lang="es-PE" sz="2000" smtClean="0">
                <a:solidFill>
                  <a:schemeClr val="tx1"/>
                </a:solidFill>
                <a:latin typeface="Arial" charset="0"/>
                <a:cs typeface="Arial" charset="0"/>
              </a:rPr>
              <a:t>Verificar el producto durante al actividad de pruebas de calidad.</a:t>
            </a:r>
          </a:p>
        </p:txBody>
      </p:sp>
      <p:sp>
        <p:nvSpPr>
          <p:cNvPr id="89095" name="Text Box 7"/>
          <p:cNvSpPr txBox="1">
            <a:spLocks noChangeArrowheads="1"/>
          </p:cNvSpPr>
          <p:nvPr/>
        </p:nvSpPr>
        <p:spPr bwMode="auto">
          <a:xfrm>
            <a:off x="468313" y="1412875"/>
            <a:ext cx="61483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PE" sz="2000" b="1">
                <a:solidFill>
                  <a:srgbClr val="666633"/>
                </a:solidFill>
              </a:rPr>
              <a:t>Sub Proceso Construcción -</a:t>
            </a:r>
            <a:r>
              <a:rPr lang="es-PE" b="1">
                <a:solidFill>
                  <a:srgbClr val="666633"/>
                </a:solidFill>
              </a:rPr>
              <a:t>  </a:t>
            </a:r>
            <a:r>
              <a:rPr lang="es-PE" sz="2000" b="1">
                <a:solidFill>
                  <a:srgbClr val="666633"/>
                </a:solidFill>
              </a:rPr>
              <a:t>Pruebas de Calidad</a:t>
            </a:r>
            <a:r>
              <a:rPr lang="es-ES">
                <a:solidFill>
                  <a:srgbClr val="666633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>
                <a:solidFill>
                  <a:srgbClr val="FFFF00"/>
                </a:solidFill>
                <a:latin typeface="Arial" charset="0"/>
                <a:cs typeface="Arial" charset="0"/>
              </a:rPr>
              <a:t>El </a:t>
            </a:r>
            <a:r>
              <a:rPr lang="es-PE" smtClean="0">
                <a:solidFill>
                  <a:srgbClr val="FFFF00"/>
                </a:solidFill>
                <a:latin typeface="Arial" charset="0"/>
                <a:cs typeface="Arial" charset="0"/>
              </a:rPr>
              <a:t>Sub Proceso de Construcción. </a:t>
            </a:r>
            <a:r>
              <a:rPr lang="es-PE" smtClean="0">
                <a:latin typeface="Arial" charset="0"/>
                <a:cs typeface="Arial" charset="0"/>
              </a:rPr>
              <a:t>Pruebas de aceptación</a:t>
            </a:r>
            <a:endParaRPr lang="es-ES" smtClean="0">
              <a:latin typeface="Arial" charset="0"/>
              <a:cs typeface="Arial" charset="0"/>
            </a:endParaRPr>
          </a:p>
        </p:txBody>
      </p:sp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500063" y="1357313"/>
            <a:ext cx="3889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000" b="1">
                <a:solidFill>
                  <a:srgbClr val="666633"/>
                </a:solidFill>
              </a:rPr>
              <a:t>A. Objetivos del Sub Proceso</a:t>
            </a:r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684213" y="1870075"/>
            <a:ext cx="72723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s-PE"/>
              <a:t>El objetivo de este proceso es la validación, por parte de OP, del producto de software codificado y verificado en las etapas anteriores.</a:t>
            </a: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0" y="1819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323850" y="908050"/>
            <a:ext cx="7704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000" b="1">
                <a:solidFill>
                  <a:srgbClr val="666633"/>
                </a:solidFill>
              </a:rPr>
              <a:t>B. Desarrollo del Sub Proceso – Flujograma de Proceso</a:t>
            </a:r>
          </a:p>
        </p:txBody>
      </p:sp>
      <p:sp>
        <p:nvSpPr>
          <p:cNvPr id="20485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s-ES" smtClean="0">
                <a:solidFill>
                  <a:srgbClr val="FFFF00"/>
                </a:solidFill>
                <a:latin typeface="Arial" charset="0"/>
                <a:cs typeface="Arial" charset="0"/>
              </a:rPr>
              <a:t>El </a:t>
            </a:r>
            <a:r>
              <a:rPr lang="es-PE" smtClean="0">
                <a:solidFill>
                  <a:srgbClr val="FFFF00"/>
                </a:solidFill>
                <a:latin typeface="Arial" charset="0"/>
                <a:cs typeface="Arial" charset="0"/>
              </a:rPr>
              <a:t>Sub Proceso de Construcción. </a:t>
            </a:r>
            <a:r>
              <a:rPr lang="es-PE" smtClean="0">
                <a:latin typeface="Arial" charset="0"/>
                <a:cs typeface="Arial" charset="0"/>
              </a:rPr>
              <a:t>Pruebas de aceptación</a:t>
            </a:r>
            <a:endParaRPr lang="es-ES" smtClean="0"/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0" y="1343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0" y="766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20488" name="Rectangle 7"/>
          <p:cNvSpPr>
            <a:spLocks noChangeArrowheads="1"/>
          </p:cNvSpPr>
          <p:nvPr/>
        </p:nvSpPr>
        <p:spPr bwMode="auto">
          <a:xfrm>
            <a:off x="0" y="1190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20489" name="Rectangle 8"/>
          <p:cNvSpPr>
            <a:spLocks noChangeArrowheads="1"/>
          </p:cNvSpPr>
          <p:nvPr/>
        </p:nvSpPr>
        <p:spPr bwMode="auto">
          <a:xfrm>
            <a:off x="0" y="1495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20490" name="Rectangle 9"/>
          <p:cNvSpPr>
            <a:spLocks noChangeArrowheads="1"/>
          </p:cNvSpPr>
          <p:nvPr/>
        </p:nvSpPr>
        <p:spPr bwMode="auto">
          <a:xfrm>
            <a:off x="0" y="1252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20491" name="Text Box 10"/>
          <p:cNvSpPr txBox="1">
            <a:spLocks noChangeArrowheads="1"/>
          </p:cNvSpPr>
          <p:nvPr/>
        </p:nvSpPr>
        <p:spPr bwMode="auto">
          <a:xfrm>
            <a:off x="447675" y="1335088"/>
            <a:ext cx="6537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PE" sz="2000" b="1">
                <a:solidFill>
                  <a:srgbClr val="666633"/>
                </a:solidFill>
              </a:rPr>
              <a:t>Sub Proceso Construcción -</a:t>
            </a:r>
            <a:r>
              <a:rPr lang="es-PE" b="1">
                <a:solidFill>
                  <a:srgbClr val="666633"/>
                </a:solidFill>
              </a:rPr>
              <a:t>  </a:t>
            </a:r>
            <a:r>
              <a:rPr lang="es-PE" sz="2000" b="1">
                <a:solidFill>
                  <a:srgbClr val="666633"/>
                </a:solidFill>
              </a:rPr>
              <a:t>Pruebas de Aceptación</a:t>
            </a:r>
            <a:endParaRPr lang="es-ES">
              <a:solidFill>
                <a:srgbClr val="666633"/>
              </a:solidFill>
            </a:endParaRPr>
          </a:p>
        </p:txBody>
      </p:sp>
      <p:sp>
        <p:nvSpPr>
          <p:cNvPr id="20492" name="Rectangle 11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20493" name="Rectangle 12"/>
          <p:cNvSpPr>
            <a:spLocks noChangeArrowheads="1"/>
          </p:cNvSpPr>
          <p:nvPr/>
        </p:nvSpPr>
        <p:spPr bwMode="auto">
          <a:xfrm>
            <a:off x="0" y="-1381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20494" name="Rectangle 15"/>
          <p:cNvSpPr>
            <a:spLocks noChangeArrowheads="1"/>
          </p:cNvSpPr>
          <p:nvPr/>
        </p:nvSpPr>
        <p:spPr bwMode="auto">
          <a:xfrm>
            <a:off x="0" y="1762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2770188" y="1700213"/>
          <a:ext cx="3025775" cy="496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6" r:id="rId3" imgW="3283306" imgH="8077505" progId="">
                  <p:embed/>
                </p:oleObj>
              </mc:Choice>
              <mc:Fallback>
                <p:oleObj r:id="rId3" imgW="3283306" imgH="8077505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0188" y="1700213"/>
                        <a:ext cx="3025775" cy="4968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2640" name="Text Box 16"/>
          <p:cNvSpPr txBox="1">
            <a:spLocks noChangeArrowheads="1"/>
          </p:cNvSpPr>
          <p:nvPr/>
        </p:nvSpPr>
        <p:spPr bwMode="auto">
          <a:xfrm>
            <a:off x="6731000" y="2149475"/>
            <a:ext cx="2138363" cy="466725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7.7.1.2.2.01.R15 Plantilla documento pase</a:t>
            </a:r>
            <a:endParaRPr lang="es-ES" sz="1200" b="1">
              <a:solidFill>
                <a:srgbClr val="000066"/>
              </a:solidFill>
            </a:endParaRPr>
          </a:p>
        </p:txBody>
      </p:sp>
      <p:sp>
        <p:nvSpPr>
          <p:cNvPr id="20496" name="AutoShape 17"/>
          <p:cNvSpPr>
            <a:spLocks noChangeArrowheads="1"/>
          </p:cNvSpPr>
          <p:nvPr/>
        </p:nvSpPr>
        <p:spPr bwMode="auto">
          <a:xfrm>
            <a:off x="5867400" y="2257425"/>
            <a:ext cx="719138" cy="360363"/>
          </a:xfrm>
          <a:prstGeom prst="rightArrow">
            <a:avLst>
              <a:gd name="adj1" fmla="val 50000"/>
              <a:gd name="adj2" fmla="val 49890"/>
            </a:avLst>
          </a:prstGeom>
          <a:gradFill rotWithShape="1">
            <a:gsLst>
              <a:gs pos="0">
                <a:srgbClr val="6E5900"/>
              </a:gs>
              <a:gs pos="50000">
                <a:srgbClr val="EEC100"/>
              </a:gs>
              <a:gs pos="100000">
                <a:srgbClr val="6E59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0497" name="AutoShape 18"/>
          <p:cNvSpPr>
            <a:spLocks noChangeArrowheads="1"/>
          </p:cNvSpPr>
          <p:nvPr/>
        </p:nvSpPr>
        <p:spPr bwMode="auto">
          <a:xfrm>
            <a:off x="5867400" y="2997200"/>
            <a:ext cx="719138" cy="360363"/>
          </a:xfrm>
          <a:prstGeom prst="rightArrow">
            <a:avLst>
              <a:gd name="adj1" fmla="val 50000"/>
              <a:gd name="adj2" fmla="val 49890"/>
            </a:avLst>
          </a:prstGeom>
          <a:gradFill rotWithShape="1">
            <a:gsLst>
              <a:gs pos="0">
                <a:srgbClr val="6E5900"/>
              </a:gs>
              <a:gs pos="50000">
                <a:srgbClr val="EEC100"/>
              </a:gs>
              <a:gs pos="100000">
                <a:srgbClr val="6E59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0498" name="AutoShape 19"/>
          <p:cNvSpPr>
            <a:spLocks noChangeArrowheads="1"/>
          </p:cNvSpPr>
          <p:nvPr/>
        </p:nvSpPr>
        <p:spPr bwMode="auto">
          <a:xfrm>
            <a:off x="5868988" y="3573463"/>
            <a:ext cx="719137" cy="360362"/>
          </a:xfrm>
          <a:prstGeom prst="rightArrow">
            <a:avLst>
              <a:gd name="adj1" fmla="val 50000"/>
              <a:gd name="adj2" fmla="val 49890"/>
            </a:avLst>
          </a:prstGeom>
          <a:gradFill rotWithShape="1">
            <a:gsLst>
              <a:gs pos="0">
                <a:srgbClr val="6E5900"/>
              </a:gs>
              <a:gs pos="50000">
                <a:srgbClr val="EEC100"/>
              </a:gs>
              <a:gs pos="100000">
                <a:srgbClr val="6E59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0499" name="AutoShape 20"/>
          <p:cNvSpPr>
            <a:spLocks noChangeArrowheads="1"/>
          </p:cNvSpPr>
          <p:nvPr/>
        </p:nvSpPr>
        <p:spPr bwMode="auto">
          <a:xfrm>
            <a:off x="5868988" y="4691063"/>
            <a:ext cx="719137" cy="360362"/>
          </a:xfrm>
          <a:prstGeom prst="rightArrow">
            <a:avLst>
              <a:gd name="adj1" fmla="val 50000"/>
              <a:gd name="adj2" fmla="val 49890"/>
            </a:avLst>
          </a:prstGeom>
          <a:gradFill rotWithShape="1">
            <a:gsLst>
              <a:gs pos="0">
                <a:srgbClr val="6E5900"/>
              </a:gs>
              <a:gs pos="50000">
                <a:srgbClr val="EEC100"/>
              </a:gs>
              <a:gs pos="100000">
                <a:srgbClr val="6E59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82645" name="Text Box 21"/>
          <p:cNvSpPr txBox="1">
            <a:spLocks noChangeArrowheads="1"/>
          </p:cNvSpPr>
          <p:nvPr/>
        </p:nvSpPr>
        <p:spPr bwMode="auto">
          <a:xfrm>
            <a:off x="6731000" y="5176838"/>
            <a:ext cx="2138363" cy="83185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7.7.1.2.2.01.R16 Plantilla lista incidencias</a:t>
            </a:r>
          </a:p>
          <a:p>
            <a:pPr>
              <a:buFontTx/>
              <a:buChar char="•"/>
              <a:defRPr/>
            </a:pPr>
            <a:r>
              <a:rPr lang="es-ES" sz="1200" b="1">
                <a:solidFill>
                  <a:srgbClr val="000066"/>
                </a:solidFill>
              </a:rPr>
              <a:t>7.7.1.2.2.01.R18 Plantilla acta aceptacion producto</a:t>
            </a:r>
          </a:p>
        </p:txBody>
      </p:sp>
      <p:sp>
        <p:nvSpPr>
          <p:cNvPr id="20501" name="AutoShape 22"/>
          <p:cNvSpPr>
            <a:spLocks noChangeArrowheads="1"/>
          </p:cNvSpPr>
          <p:nvPr/>
        </p:nvSpPr>
        <p:spPr bwMode="auto">
          <a:xfrm>
            <a:off x="5867400" y="5373688"/>
            <a:ext cx="719138" cy="360362"/>
          </a:xfrm>
          <a:prstGeom prst="rightArrow">
            <a:avLst>
              <a:gd name="adj1" fmla="val 50000"/>
              <a:gd name="adj2" fmla="val 49890"/>
            </a:avLst>
          </a:prstGeom>
          <a:gradFill rotWithShape="1">
            <a:gsLst>
              <a:gs pos="0">
                <a:srgbClr val="6E5900"/>
              </a:gs>
              <a:gs pos="50000">
                <a:srgbClr val="EEC100"/>
              </a:gs>
              <a:gs pos="100000">
                <a:srgbClr val="6E59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82647" name="Text Box 23"/>
          <p:cNvSpPr txBox="1">
            <a:spLocks noChangeArrowheads="1"/>
          </p:cNvSpPr>
          <p:nvPr/>
        </p:nvSpPr>
        <p:spPr bwMode="auto">
          <a:xfrm>
            <a:off x="6731000" y="6092825"/>
            <a:ext cx="2138363" cy="466725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7.7.1.2.2.01.R16 Plantilla lista incidencias</a:t>
            </a:r>
            <a:endParaRPr lang="es-ES" sz="1200" b="1">
              <a:solidFill>
                <a:srgbClr val="000066"/>
              </a:solidFill>
            </a:endParaRPr>
          </a:p>
        </p:txBody>
      </p:sp>
      <p:sp>
        <p:nvSpPr>
          <p:cNvPr id="20503" name="AutoShape 24"/>
          <p:cNvSpPr>
            <a:spLocks noChangeArrowheads="1"/>
          </p:cNvSpPr>
          <p:nvPr/>
        </p:nvSpPr>
        <p:spPr bwMode="auto">
          <a:xfrm>
            <a:off x="5867400" y="6092825"/>
            <a:ext cx="719138" cy="360363"/>
          </a:xfrm>
          <a:prstGeom prst="rightArrow">
            <a:avLst>
              <a:gd name="adj1" fmla="val 50000"/>
              <a:gd name="adj2" fmla="val 49890"/>
            </a:avLst>
          </a:prstGeom>
          <a:gradFill rotWithShape="1">
            <a:gsLst>
              <a:gs pos="0">
                <a:srgbClr val="6E5900"/>
              </a:gs>
              <a:gs pos="50000">
                <a:srgbClr val="EEC100"/>
              </a:gs>
              <a:gs pos="100000">
                <a:srgbClr val="6E59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82649" name="Text Box 25"/>
          <p:cNvSpPr txBox="1">
            <a:spLocks noChangeArrowheads="1"/>
          </p:cNvSpPr>
          <p:nvPr/>
        </p:nvSpPr>
        <p:spPr bwMode="auto">
          <a:xfrm>
            <a:off x="80963" y="2274888"/>
            <a:ext cx="1681162" cy="649287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7.7.1.2.2.01.R16 Plantilla lista incidencias</a:t>
            </a:r>
            <a:endParaRPr lang="es-ES" sz="1200" b="1">
              <a:solidFill>
                <a:srgbClr val="000066"/>
              </a:solidFill>
            </a:endParaRPr>
          </a:p>
        </p:txBody>
      </p:sp>
      <p:sp>
        <p:nvSpPr>
          <p:cNvPr id="20505" name="AutoShape 26"/>
          <p:cNvSpPr>
            <a:spLocks noChangeArrowheads="1"/>
          </p:cNvSpPr>
          <p:nvPr/>
        </p:nvSpPr>
        <p:spPr bwMode="auto">
          <a:xfrm flipH="1">
            <a:off x="1908175" y="2381250"/>
            <a:ext cx="719138" cy="360363"/>
          </a:xfrm>
          <a:prstGeom prst="rightArrow">
            <a:avLst>
              <a:gd name="adj1" fmla="val 50000"/>
              <a:gd name="adj2" fmla="val 49890"/>
            </a:avLst>
          </a:prstGeom>
          <a:gradFill rotWithShape="1">
            <a:gsLst>
              <a:gs pos="0">
                <a:srgbClr val="6E5900"/>
              </a:gs>
              <a:gs pos="50000">
                <a:srgbClr val="EEC100"/>
              </a:gs>
              <a:gs pos="100000">
                <a:srgbClr val="6E59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82651" name="Text Box 27"/>
          <p:cNvSpPr txBox="1">
            <a:spLocks noChangeArrowheads="1"/>
          </p:cNvSpPr>
          <p:nvPr/>
        </p:nvSpPr>
        <p:spPr bwMode="auto">
          <a:xfrm>
            <a:off x="6734175" y="3036888"/>
            <a:ext cx="2112963" cy="284162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Ambiente de pruebas</a:t>
            </a:r>
            <a:endParaRPr lang="es-ES"/>
          </a:p>
        </p:txBody>
      </p:sp>
      <p:sp>
        <p:nvSpPr>
          <p:cNvPr id="282652" name="Text Box 28"/>
          <p:cNvSpPr txBox="1">
            <a:spLocks noChangeArrowheads="1"/>
          </p:cNvSpPr>
          <p:nvPr/>
        </p:nvSpPr>
        <p:spPr bwMode="auto">
          <a:xfrm>
            <a:off x="6734175" y="3538538"/>
            <a:ext cx="2085975" cy="466725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7.7.1.2.2.01.R16 Plantilla lista incidencias</a:t>
            </a:r>
            <a:endParaRPr lang="es-ES" sz="1200" b="1">
              <a:solidFill>
                <a:srgbClr val="000066"/>
              </a:solidFill>
            </a:endParaRPr>
          </a:p>
        </p:txBody>
      </p:sp>
      <p:sp>
        <p:nvSpPr>
          <p:cNvPr id="282653" name="Text Box 29"/>
          <p:cNvSpPr txBox="1">
            <a:spLocks noChangeArrowheads="1"/>
          </p:cNvSpPr>
          <p:nvPr/>
        </p:nvSpPr>
        <p:spPr bwMode="auto">
          <a:xfrm>
            <a:off x="6734175" y="4454525"/>
            <a:ext cx="2112963" cy="649288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 Data de Pruebas</a:t>
            </a:r>
          </a:p>
          <a:p>
            <a:pPr>
              <a:buFontTx/>
              <a:buChar char="•"/>
              <a:defRPr/>
            </a:pPr>
            <a:r>
              <a:rPr lang="es-PE" sz="1200" b="1">
                <a:solidFill>
                  <a:srgbClr val="000066"/>
                </a:solidFill>
              </a:rPr>
              <a:t>7.7.1.2.2.01.R12 Plantilla informe data.</a:t>
            </a:r>
            <a:endParaRPr lang="es-ES" sz="1200" b="1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>
                <a:solidFill>
                  <a:srgbClr val="FFFF00"/>
                </a:solidFill>
                <a:latin typeface="Arial" charset="0"/>
                <a:cs typeface="Arial" charset="0"/>
              </a:rPr>
              <a:t>El </a:t>
            </a:r>
            <a:r>
              <a:rPr lang="es-PE" smtClean="0">
                <a:solidFill>
                  <a:srgbClr val="FFFF00"/>
                </a:solidFill>
                <a:latin typeface="Arial" charset="0"/>
                <a:cs typeface="Arial" charset="0"/>
              </a:rPr>
              <a:t>Sub Proceso de Construcción. </a:t>
            </a:r>
            <a:r>
              <a:rPr lang="es-PE" smtClean="0">
                <a:latin typeface="Arial" charset="0"/>
                <a:cs typeface="Arial" charset="0"/>
              </a:rPr>
              <a:t>Pruebas de aceptación</a:t>
            </a:r>
            <a:endParaRPr lang="es-ES" smtClean="0"/>
          </a:p>
        </p:txBody>
      </p:sp>
      <p:sp>
        <p:nvSpPr>
          <p:cNvPr id="91139" name="Text Box 3"/>
          <p:cNvSpPr txBox="1">
            <a:spLocks noChangeArrowheads="1"/>
          </p:cNvSpPr>
          <p:nvPr/>
        </p:nvSpPr>
        <p:spPr bwMode="auto">
          <a:xfrm>
            <a:off x="250825" y="1052513"/>
            <a:ext cx="7704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000" b="1">
                <a:solidFill>
                  <a:srgbClr val="666633"/>
                </a:solidFill>
              </a:rPr>
              <a:t>C. Desarrollo de los Artefactos</a:t>
            </a: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971550" y="2133600"/>
            <a:ext cx="7416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§"/>
            </a:pPr>
            <a:endParaRPr lang="es-ES" sz="2000">
              <a:solidFill>
                <a:srgbClr val="666633"/>
              </a:solidFill>
            </a:endParaRPr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684213" y="1412875"/>
            <a:ext cx="6537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PE" sz="2000" b="1">
                <a:solidFill>
                  <a:srgbClr val="666633"/>
                </a:solidFill>
              </a:rPr>
              <a:t>Sub Proceso Construcción -</a:t>
            </a:r>
            <a:r>
              <a:rPr lang="es-PE" b="1">
                <a:solidFill>
                  <a:srgbClr val="666633"/>
                </a:solidFill>
              </a:rPr>
              <a:t>  </a:t>
            </a:r>
            <a:r>
              <a:rPr lang="es-PE" sz="2000" b="1">
                <a:solidFill>
                  <a:srgbClr val="666633"/>
                </a:solidFill>
              </a:rPr>
              <a:t>Pruebas de Aceptación</a:t>
            </a:r>
            <a:endParaRPr lang="es-ES">
              <a:solidFill>
                <a:srgbClr val="666633"/>
              </a:solidFill>
            </a:endParaRPr>
          </a:p>
        </p:txBody>
      </p:sp>
      <p:sp>
        <p:nvSpPr>
          <p:cNvPr id="91142" name="Text Box 7"/>
          <p:cNvSpPr txBox="1">
            <a:spLocks noChangeArrowheads="1"/>
          </p:cNvSpPr>
          <p:nvPr/>
        </p:nvSpPr>
        <p:spPr bwMode="auto">
          <a:xfrm>
            <a:off x="900113" y="1933575"/>
            <a:ext cx="7416800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7800" indent="-177800" algn="just">
              <a:buClr>
                <a:schemeClr val="tx1"/>
              </a:buClr>
              <a:buFont typeface="Wingdings" pitchFamily="2" charset="2"/>
              <a:buChar char="§"/>
            </a:pPr>
            <a:r>
              <a:rPr lang="es-PE" sz="2000"/>
              <a:t>Software producido en el ambiente de Pruebas</a:t>
            </a:r>
          </a:p>
          <a:p>
            <a:pPr marL="177800" indent="-177800" algn="just">
              <a:buClr>
                <a:schemeClr val="tx1"/>
              </a:buClr>
              <a:buFont typeface="Wingdings" pitchFamily="2" charset="2"/>
              <a:buChar char="§"/>
            </a:pPr>
            <a:r>
              <a:rPr lang="es-PE" sz="2000"/>
              <a:t>Ambiente de Pruebas</a:t>
            </a:r>
          </a:p>
          <a:p>
            <a:pPr marL="177800" indent="-177800" algn="just">
              <a:buFont typeface="Wingdings" pitchFamily="2" charset="2"/>
              <a:buChar char="§"/>
            </a:pPr>
            <a:r>
              <a:rPr lang="es-PE" sz="2000"/>
              <a:t>Data de Pruebas</a:t>
            </a:r>
          </a:p>
          <a:p>
            <a:pPr marL="177800" indent="-177800" algn="just">
              <a:buFont typeface="Wingdings" pitchFamily="2" charset="2"/>
              <a:buChar char="§"/>
            </a:pPr>
            <a:r>
              <a:rPr lang="es-PE" sz="2000"/>
              <a:t>7.7.1.2.2.01.R12 Plantilla informe data.</a:t>
            </a:r>
          </a:p>
          <a:p>
            <a:pPr marL="177800" indent="-177800" algn="just">
              <a:buFont typeface="Wingdings" pitchFamily="2" charset="2"/>
              <a:buChar char="§"/>
            </a:pPr>
            <a:r>
              <a:rPr lang="es-PE" sz="2000"/>
              <a:t>7.7.1.2.2.01.R14 Plantilla informe pruebas</a:t>
            </a:r>
            <a:r>
              <a:rPr lang="es-ES" sz="2000"/>
              <a:t> </a:t>
            </a:r>
          </a:p>
          <a:p>
            <a:pPr marL="177800" indent="-177800" algn="just">
              <a:buClr>
                <a:schemeClr val="tx1"/>
              </a:buClr>
              <a:buFont typeface="Wingdings" pitchFamily="2" charset="2"/>
              <a:buChar char="§"/>
            </a:pPr>
            <a:r>
              <a:rPr lang="es-PE" sz="2000"/>
              <a:t>7.7.1.2.2.01.R16 Plantilla lista incidencias</a:t>
            </a:r>
          </a:p>
          <a:p>
            <a:pPr marL="177800" indent="-177800" algn="just">
              <a:buFont typeface="Wingdings" pitchFamily="2" charset="2"/>
              <a:buChar char="§"/>
            </a:pPr>
            <a:r>
              <a:rPr lang="es-PE" sz="2000"/>
              <a:t>Correo indicando aprobación de pruebas de calidad</a:t>
            </a:r>
            <a:r>
              <a:rPr lang="es-ES" sz="2000"/>
              <a:t> </a:t>
            </a:r>
          </a:p>
          <a:p>
            <a:pPr marL="177800" indent="-177800" algn="just">
              <a:buFont typeface="Wingdings" pitchFamily="2" charset="2"/>
              <a:buChar char="§"/>
            </a:pPr>
            <a:r>
              <a:rPr lang="es-PE" sz="2000"/>
              <a:t>Documento de pase a QA</a:t>
            </a:r>
            <a:r>
              <a:rPr lang="es-ES" sz="2000"/>
              <a:t> </a:t>
            </a:r>
          </a:p>
          <a:p>
            <a:pPr marL="177800" indent="-177800">
              <a:buFont typeface="Wingdings" pitchFamily="2" charset="2"/>
              <a:buChar char="§"/>
            </a:pPr>
            <a:endParaRPr lang="es-ES" sz="2000">
              <a:solidFill>
                <a:srgbClr val="66663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403350" y="4843463"/>
            <a:ext cx="655638" cy="962025"/>
            <a:chOff x="884" y="3051"/>
            <a:chExt cx="413" cy="606"/>
          </a:xfrm>
        </p:grpSpPr>
        <p:sp>
          <p:nvSpPr>
            <p:cNvPr id="38972" name="Rectangle 3"/>
            <p:cNvSpPr>
              <a:spLocks noChangeArrowheads="1"/>
            </p:cNvSpPr>
            <p:nvPr/>
          </p:nvSpPr>
          <p:spPr bwMode="auto">
            <a:xfrm>
              <a:off x="884" y="3591"/>
              <a:ext cx="91" cy="66"/>
            </a:xfrm>
            <a:prstGeom prst="rect">
              <a:avLst/>
            </a:prstGeom>
            <a:solidFill>
              <a:srgbClr val="6600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00FF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 sz="800" b="1"/>
            </a:p>
          </p:txBody>
        </p:sp>
        <p:sp>
          <p:nvSpPr>
            <p:cNvPr id="38973" name="Rectangle 4"/>
            <p:cNvSpPr>
              <a:spLocks noChangeArrowheads="1"/>
            </p:cNvSpPr>
            <p:nvPr/>
          </p:nvSpPr>
          <p:spPr bwMode="auto">
            <a:xfrm>
              <a:off x="884" y="3525"/>
              <a:ext cx="136" cy="66"/>
            </a:xfrm>
            <a:prstGeom prst="rect">
              <a:avLst/>
            </a:prstGeom>
            <a:solidFill>
              <a:srgbClr val="0000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 sz="800" b="1"/>
            </a:p>
          </p:txBody>
        </p:sp>
        <p:sp>
          <p:nvSpPr>
            <p:cNvPr id="38974" name="Rectangle 5"/>
            <p:cNvSpPr>
              <a:spLocks noChangeArrowheads="1"/>
            </p:cNvSpPr>
            <p:nvPr/>
          </p:nvSpPr>
          <p:spPr bwMode="auto">
            <a:xfrm>
              <a:off x="884" y="3455"/>
              <a:ext cx="91" cy="66"/>
            </a:xfrm>
            <a:prstGeom prst="rect">
              <a:avLst/>
            </a:prstGeom>
            <a:solidFill>
              <a:srgbClr val="0099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99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 sz="800" b="1"/>
            </a:p>
          </p:txBody>
        </p:sp>
        <p:sp>
          <p:nvSpPr>
            <p:cNvPr id="38975" name="Rectangle 6"/>
            <p:cNvSpPr>
              <a:spLocks noChangeArrowheads="1"/>
            </p:cNvSpPr>
            <p:nvPr/>
          </p:nvSpPr>
          <p:spPr bwMode="auto">
            <a:xfrm>
              <a:off x="884" y="3323"/>
              <a:ext cx="46" cy="66"/>
            </a:xfrm>
            <a:prstGeom prst="rect">
              <a:avLst/>
            </a:prstGeom>
            <a:solidFill>
              <a:srgbClr val="66FF66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FF66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 sz="800" b="1"/>
            </a:p>
          </p:txBody>
        </p:sp>
        <p:sp>
          <p:nvSpPr>
            <p:cNvPr id="38976" name="Rectangle 7"/>
            <p:cNvSpPr>
              <a:spLocks noChangeArrowheads="1"/>
            </p:cNvSpPr>
            <p:nvPr/>
          </p:nvSpPr>
          <p:spPr bwMode="auto">
            <a:xfrm>
              <a:off x="884" y="3257"/>
              <a:ext cx="46" cy="66"/>
            </a:xfrm>
            <a:prstGeom prst="rect">
              <a:avLst/>
            </a:prstGeom>
            <a:solidFill>
              <a:srgbClr val="FFFF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00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 sz="800" b="1"/>
            </a:p>
          </p:txBody>
        </p:sp>
        <p:sp>
          <p:nvSpPr>
            <p:cNvPr id="38977" name="Rectangle 8"/>
            <p:cNvSpPr>
              <a:spLocks noChangeArrowheads="1"/>
            </p:cNvSpPr>
            <p:nvPr/>
          </p:nvSpPr>
          <p:spPr bwMode="auto">
            <a:xfrm>
              <a:off x="884" y="3187"/>
              <a:ext cx="91" cy="66"/>
            </a:xfrm>
            <a:prstGeom prst="rect">
              <a:avLst/>
            </a:prstGeom>
            <a:solidFill>
              <a:srgbClr val="FF99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00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 sz="800" b="1"/>
            </a:p>
          </p:txBody>
        </p:sp>
        <p:sp>
          <p:nvSpPr>
            <p:cNvPr id="38978" name="Rectangle 9"/>
            <p:cNvSpPr>
              <a:spLocks noChangeArrowheads="1"/>
            </p:cNvSpPr>
            <p:nvPr/>
          </p:nvSpPr>
          <p:spPr bwMode="auto">
            <a:xfrm>
              <a:off x="884" y="3121"/>
              <a:ext cx="413" cy="66"/>
            </a:xfrm>
            <a:prstGeom prst="rect">
              <a:avLst/>
            </a:prstGeom>
            <a:solidFill>
              <a:srgbClr val="FF9999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99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 sz="800" b="1"/>
            </a:p>
          </p:txBody>
        </p:sp>
        <p:sp>
          <p:nvSpPr>
            <p:cNvPr id="38979" name="Rectangle 10"/>
            <p:cNvSpPr>
              <a:spLocks noChangeArrowheads="1"/>
            </p:cNvSpPr>
            <p:nvPr/>
          </p:nvSpPr>
          <p:spPr bwMode="auto">
            <a:xfrm>
              <a:off x="884" y="3051"/>
              <a:ext cx="413" cy="66"/>
            </a:xfrm>
            <a:prstGeom prst="rect">
              <a:avLst/>
            </a:prstGeom>
            <a:solidFill>
              <a:srgbClr val="FF00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 sz="800" b="1"/>
            </a:p>
          </p:txBody>
        </p:sp>
      </p:grpSp>
      <p:sp>
        <p:nvSpPr>
          <p:cNvPr id="239627" name="Rectangle 11"/>
          <p:cNvSpPr>
            <a:spLocks noChangeArrowheads="1"/>
          </p:cNvSpPr>
          <p:nvPr/>
        </p:nvSpPr>
        <p:spPr bwMode="auto">
          <a:xfrm>
            <a:off x="1025525" y="4075113"/>
            <a:ext cx="1081088" cy="576262"/>
          </a:xfrm>
          <a:prstGeom prst="rect">
            <a:avLst/>
          </a:prstGeom>
          <a:solidFill>
            <a:srgbClr val="CCFFCC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CC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PE" sz="1200"/>
              <a:t>Iteración</a:t>
            </a:r>
          </a:p>
          <a:p>
            <a:pPr algn="ctr"/>
            <a:r>
              <a:rPr lang="es-PE" sz="1200"/>
              <a:t>1</a:t>
            </a:r>
            <a:endParaRPr lang="es-ES" sz="1200"/>
          </a:p>
        </p:txBody>
      </p:sp>
      <p:sp>
        <p:nvSpPr>
          <p:cNvPr id="239628" name="Rectangle 12"/>
          <p:cNvSpPr>
            <a:spLocks noChangeArrowheads="1"/>
          </p:cNvSpPr>
          <p:nvPr/>
        </p:nvSpPr>
        <p:spPr bwMode="auto">
          <a:xfrm>
            <a:off x="1025525" y="2501900"/>
            <a:ext cx="1117600" cy="614363"/>
          </a:xfrm>
          <a:prstGeom prst="rect">
            <a:avLst/>
          </a:prstGeom>
          <a:solidFill>
            <a:srgbClr val="0000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0066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PE" sz="1400" b="1">
                <a:solidFill>
                  <a:schemeClr val="bg1"/>
                </a:solidFill>
              </a:rPr>
              <a:t>Inception</a:t>
            </a:r>
            <a:endParaRPr lang="es-ES" sz="1400" b="1">
              <a:solidFill>
                <a:schemeClr val="bg1"/>
              </a:solidFill>
            </a:endParaRPr>
          </a:p>
        </p:txBody>
      </p:sp>
      <p:sp>
        <p:nvSpPr>
          <p:cNvPr id="239629" name="Rectangle 13"/>
          <p:cNvSpPr>
            <a:spLocks noChangeArrowheads="1"/>
          </p:cNvSpPr>
          <p:nvPr/>
        </p:nvSpPr>
        <p:spPr bwMode="auto">
          <a:xfrm rot="10800000">
            <a:off x="2246313" y="2490788"/>
            <a:ext cx="149225" cy="2160587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vert="eaVert" wrap="none" anchor="ctr">
            <a:flatTx/>
          </a:bodyPr>
          <a:lstStyle/>
          <a:p>
            <a:pPr algn="ctr"/>
            <a:r>
              <a:rPr lang="es-PE" sz="1400" b="1"/>
              <a:t>Objetivos / Visión</a:t>
            </a:r>
            <a:endParaRPr lang="es-ES" sz="1400" b="1"/>
          </a:p>
        </p:txBody>
      </p:sp>
      <p:sp>
        <p:nvSpPr>
          <p:cNvPr id="239630" name="Rectangle 14"/>
          <p:cNvSpPr>
            <a:spLocks noChangeArrowheads="1"/>
          </p:cNvSpPr>
          <p:nvPr/>
        </p:nvSpPr>
        <p:spPr bwMode="auto">
          <a:xfrm>
            <a:off x="1025525" y="1914525"/>
            <a:ext cx="1112838" cy="287338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PE" sz="1400" b="1"/>
              <a:t>Fase</a:t>
            </a:r>
            <a:endParaRPr lang="es-ES" sz="1400" b="1"/>
          </a:p>
        </p:txBody>
      </p:sp>
      <p:sp>
        <p:nvSpPr>
          <p:cNvPr id="38919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sz="2800" smtClean="0">
                <a:latin typeface="Arial" charset="0"/>
                <a:cs typeface="Arial" charset="0"/>
              </a:rPr>
              <a:t>RUP Estructura</a:t>
            </a:r>
          </a:p>
        </p:txBody>
      </p:sp>
      <p:sp>
        <p:nvSpPr>
          <p:cNvPr id="239632" name="Rectangle 16"/>
          <p:cNvSpPr>
            <a:spLocks noChangeArrowheads="1"/>
          </p:cNvSpPr>
          <p:nvPr/>
        </p:nvSpPr>
        <p:spPr bwMode="auto">
          <a:xfrm>
            <a:off x="2463800" y="2489200"/>
            <a:ext cx="1441450" cy="614363"/>
          </a:xfrm>
          <a:prstGeom prst="rect">
            <a:avLst/>
          </a:prstGeom>
          <a:solidFill>
            <a:srgbClr val="0000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0066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PE" sz="1400" b="1">
                <a:solidFill>
                  <a:schemeClr val="bg1"/>
                </a:solidFill>
              </a:rPr>
              <a:t>Elaboración</a:t>
            </a:r>
            <a:endParaRPr lang="es-ES" sz="1400" b="1">
              <a:solidFill>
                <a:schemeClr val="bg1"/>
              </a:solidFill>
            </a:endParaRPr>
          </a:p>
        </p:txBody>
      </p:sp>
      <p:sp>
        <p:nvSpPr>
          <p:cNvPr id="239633" name="Rectangle 17"/>
          <p:cNvSpPr>
            <a:spLocks noChangeArrowheads="1"/>
          </p:cNvSpPr>
          <p:nvPr/>
        </p:nvSpPr>
        <p:spPr bwMode="auto">
          <a:xfrm>
            <a:off x="2481263" y="4075113"/>
            <a:ext cx="674687" cy="576262"/>
          </a:xfrm>
          <a:prstGeom prst="rect">
            <a:avLst/>
          </a:prstGeom>
          <a:solidFill>
            <a:srgbClr val="CCFFCC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CC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PE" sz="1200"/>
              <a:t>Iteración</a:t>
            </a:r>
          </a:p>
          <a:p>
            <a:pPr algn="ctr"/>
            <a:r>
              <a:rPr lang="es-PE" sz="1200"/>
              <a:t>2 </a:t>
            </a:r>
            <a:endParaRPr lang="es-ES" sz="1200"/>
          </a:p>
        </p:txBody>
      </p:sp>
      <p:sp>
        <p:nvSpPr>
          <p:cNvPr id="239634" name="Rectangle 18"/>
          <p:cNvSpPr>
            <a:spLocks noChangeArrowheads="1"/>
          </p:cNvSpPr>
          <p:nvPr/>
        </p:nvSpPr>
        <p:spPr bwMode="auto">
          <a:xfrm>
            <a:off x="3186113" y="4075113"/>
            <a:ext cx="649287" cy="576262"/>
          </a:xfrm>
          <a:prstGeom prst="rect">
            <a:avLst/>
          </a:prstGeom>
          <a:solidFill>
            <a:srgbClr val="CCFFCC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CC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PE" sz="1200"/>
              <a:t>Iteración</a:t>
            </a:r>
          </a:p>
          <a:p>
            <a:pPr algn="ctr"/>
            <a:r>
              <a:rPr lang="es-PE" sz="1200"/>
              <a:t>3</a:t>
            </a:r>
            <a:endParaRPr lang="es-ES" sz="1200"/>
          </a:p>
        </p:txBody>
      </p:sp>
      <p:sp>
        <p:nvSpPr>
          <p:cNvPr id="239635" name="Line 19"/>
          <p:cNvSpPr>
            <a:spLocks noChangeShapeType="1"/>
          </p:cNvSpPr>
          <p:nvPr/>
        </p:nvSpPr>
        <p:spPr bwMode="auto">
          <a:xfrm>
            <a:off x="1100138" y="1195388"/>
            <a:ext cx="70723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39636" name="Text Box 20"/>
          <p:cNvSpPr txBox="1">
            <a:spLocks noChangeArrowheads="1"/>
          </p:cNvSpPr>
          <p:nvPr/>
        </p:nvSpPr>
        <p:spPr bwMode="auto">
          <a:xfrm>
            <a:off x="971550" y="908050"/>
            <a:ext cx="128111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PE" sz="1400" b="1" i="1"/>
              <a:t>Tiempo</a:t>
            </a:r>
            <a:endParaRPr lang="es-ES" sz="1400" b="1" i="1"/>
          </a:p>
        </p:txBody>
      </p:sp>
      <p:sp>
        <p:nvSpPr>
          <p:cNvPr id="239637" name="Rectangle 21"/>
          <p:cNvSpPr>
            <a:spLocks noChangeArrowheads="1"/>
          </p:cNvSpPr>
          <p:nvPr/>
        </p:nvSpPr>
        <p:spPr bwMode="auto">
          <a:xfrm>
            <a:off x="2468563" y="1916113"/>
            <a:ext cx="1439862" cy="287337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PE" sz="1400" b="1"/>
              <a:t>Fase</a:t>
            </a:r>
            <a:endParaRPr lang="es-ES" sz="1400" b="1"/>
          </a:p>
        </p:txBody>
      </p:sp>
      <p:sp>
        <p:nvSpPr>
          <p:cNvPr id="239638" name="Rectangle 22"/>
          <p:cNvSpPr>
            <a:spLocks noChangeArrowheads="1"/>
          </p:cNvSpPr>
          <p:nvPr/>
        </p:nvSpPr>
        <p:spPr bwMode="auto">
          <a:xfrm>
            <a:off x="4195763" y="1914525"/>
            <a:ext cx="2520950" cy="287338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PE" sz="1400" b="1"/>
              <a:t>Fase</a:t>
            </a:r>
            <a:endParaRPr lang="es-ES" sz="1400" b="1"/>
          </a:p>
        </p:txBody>
      </p:sp>
      <p:sp>
        <p:nvSpPr>
          <p:cNvPr id="239639" name="Rectangle 23"/>
          <p:cNvSpPr>
            <a:spLocks noChangeArrowheads="1"/>
          </p:cNvSpPr>
          <p:nvPr/>
        </p:nvSpPr>
        <p:spPr bwMode="auto">
          <a:xfrm>
            <a:off x="7004050" y="1916113"/>
            <a:ext cx="935038" cy="287337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PE" sz="1400" b="1"/>
              <a:t>Fase</a:t>
            </a:r>
            <a:endParaRPr lang="es-ES" sz="1400" b="1"/>
          </a:p>
        </p:txBody>
      </p:sp>
      <p:sp>
        <p:nvSpPr>
          <p:cNvPr id="239640" name="Rectangle 24"/>
          <p:cNvSpPr>
            <a:spLocks noChangeArrowheads="1"/>
          </p:cNvSpPr>
          <p:nvPr/>
        </p:nvSpPr>
        <p:spPr bwMode="auto">
          <a:xfrm>
            <a:off x="1031875" y="1482725"/>
            <a:ext cx="7140575" cy="287338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PE" sz="1400" b="1"/>
              <a:t>Ciclo</a:t>
            </a:r>
            <a:endParaRPr lang="es-ES" sz="1400" b="1"/>
          </a:p>
        </p:txBody>
      </p:sp>
      <p:sp>
        <p:nvSpPr>
          <p:cNvPr id="239641" name="Rectangle 25"/>
          <p:cNvSpPr>
            <a:spLocks noChangeArrowheads="1"/>
          </p:cNvSpPr>
          <p:nvPr/>
        </p:nvSpPr>
        <p:spPr bwMode="auto">
          <a:xfrm rot="10800000">
            <a:off x="3975100" y="2490788"/>
            <a:ext cx="149225" cy="2160587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vert="eaVert" wrap="none" anchor="ctr">
            <a:flatTx/>
          </a:bodyPr>
          <a:lstStyle/>
          <a:p>
            <a:pPr algn="ctr"/>
            <a:r>
              <a:rPr lang="es-PE" sz="1400" b="1"/>
              <a:t>Arquitectura definida</a:t>
            </a:r>
            <a:endParaRPr lang="es-ES" sz="1400" b="1"/>
          </a:p>
        </p:txBody>
      </p:sp>
      <p:sp>
        <p:nvSpPr>
          <p:cNvPr id="239642" name="Rectangle 26"/>
          <p:cNvSpPr>
            <a:spLocks noChangeArrowheads="1"/>
          </p:cNvSpPr>
          <p:nvPr/>
        </p:nvSpPr>
        <p:spPr bwMode="auto">
          <a:xfrm>
            <a:off x="4192588" y="2489200"/>
            <a:ext cx="2522537" cy="614363"/>
          </a:xfrm>
          <a:prstGeom prst="rect">
            <a:avLst/>
          </a:prstGeom>
          <a:solidFill>
            <a:srgbClr val="0000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0066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PE" sz="1400" b="1">
                <a:solidFill>
                  <a:schemeClr val="bg1"/>
                </a:solidFill>
              </a:rPr>
              <a:t>Construcción</a:t>
            </a:r>
            <a:endParaRPr lang="es-ES" sz="1400" b="1">
              <a:solidFill>
                <a:schemeClr val="bg1"/>
              </a:solidFill>
            </a:endParaRPr>
          </a:p>
        </p:txBody>
      </p:sp>
      <p:sp>
        <p:nvSpPr>
          <p:cNvPr id="239643" name="Rectangle 27"/>
          <p:cNvSpPr>
            <a:spLocks noChangeArrowheads="1"/>
          </p:cNvSpPr>
          <p:nvPr/>
        </p:nvSpPr>
        <p:spPr bwMode="auto">
          <a:xfrm>
            <a:off x="4208463" y="4075113"/>
            <a:ext cx="674687" cy="576262"/>
          </a:xfrm>
          <a:prstGeom prst="rect">
            <a:avLst/>
          </a:prstGeom>
          <a:solidFill>
            <a:srgbClr val="CCFFCC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CC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PE" sz="1200"/>
              <a:t>Iteración</a:t>
            </a:r>
          </a:p>
          <a:p>
            <a:pPr algn="ctr"/>
            <a:r>
              <a:rPr lang="es-PE" sz="1200"/>
              <a:t>4 </a:t>
            </a:r>
            <a:endParaRPr lang="es-ES" sz="1200"/>
          </a:p>
        </p:txBody>
      </p:sp>
      <p:sp>
        <p:nvSpPr>
          <p:cNvPr id="239644" name="Rectangle 28"/>
          <p:cNvSpPr>
            <a:spLocks noChangeArrowheads="1"/>
          </p:cNvSpPr>
          <p:nvPr/>
        </p:nvSpPr>
        <p:spPr bwMode="auto">
          <a:xfrm>
            <a:off x="4913313" y="4075113"/>
            <a:ext cx="649287" cy="576262"/>
          </a:xfrm>
          <a:prstGeom prst="rect">
            <a:avLst/>
          </a:prstGeom>
          <a:solidFill>
            <a:srgbClr val="CCFFCC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CC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PE" sz="1200"/>
              <a:t>Iteración</a:t>
            </a:r>
          </a:p>
          <a:p>
            <a:pPr algn="ctr"/>
            <a:r>
              <a:rPr lang="es-PE" sz="1200"/>
              <a:t>5</a:t>
            </a:r>
            <a:endParaRPr lang="es-ES" sz="1200"/>
          </a:p>
        </p:txBody>
      </p:sp>
      <p:sp>
        <p:nvSpPr>
          <p:cNvPr id="239645" name="Oval 29"/>
          <p:cNvSpPr>
            <a:spLocks noChangeArrowheads="1"/>
          </p:cNvSpPr>
          <p:nvPr/>
        </p:nvSpPr>
        <p:spPr bwMode="auto">
          <a:xfrm>
            <a:off x="5707063" y="4219575"/>
            <a:ext cx="71437" cy="71438"/>
          </a:xfrm>
          <a:prstGeom prst="ellipse">
            <a:avLst/>
          </a:prstGeom>
          <a:gradFill rotWithShape="1">
            <a:gsLst>
              <a:gs pos="0">
                <a:srgbClr val="CCFFCC"/>
              </a:gs>
              <a:gs pos="100000">
                <a:srgbClr val="5E765E"/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39646" name="Oval 30"/>
          <p:cNvSpPr>
            <a:spLocks noChangeArrowheads="1"/>
          </p:cNvSpPr>
          <p:nvPr/>
        </p:nvSpPr>
        <p:spPr bwMode="auto">
          <a:xfrm>
            <a:off x="5851525" y="4219575"/>
            <a:ext cx="71438" cy="71438"/>
          </a:xfrm>
          <a:prstGeom prst="ellipse">
            <a:avLst/>
          </a:prstGeom>
          <a:gradFill rotWithShape="1">
            <a:gsLst>
              <a:gs pos="0">
                <a:srgbClr val="CCFFCC"/>
              </a:gs>
              <a:gs pos="100000">
                <a:srgbClr val="5E765E"/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39647" name="Oval 31"/>
          <p:cNvSpPr>
            <a:spLocks noChangeArrowheads="1"/>
          </p:cNvSpPr>
          <p:nvPr/>
        </p:nvSpPr>
        <p:spPr bwMode="auto">
          <a:xfrm>
            <a:off x="5995988" y="4219575"/>
            <a:ext cx="71437" cy="71438"/>
          </a:xfrm>
          <a:prstGeom prst="ellipse">
            <a:avLst/>
          </a:prstGeom>
          <a:gradFill rotWithShape="1">
            <a:gsLst>
              <a:gs pos="0">
                <a:srgbClr val="CCFFCC"/>
              </a:gs>
              <a:gs pos="100000">
                <a:srgbClr val="5E765E"/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39648" name="Rectangle 32"/>
          <p:cNvSpPr>
            <a:spLocks noChangeArrowheads="1"/>
          </p:cNvSpPr>
          <p:nvPr/>
        </p:nvSpPr>
        <p:spPr bwMode="auto">
          <a:xfrm>
            <a:off x="6067425" y="4075113"/>
            <a:ext cx="649288" cy="576262"/>
          </a:xfrm>
          <a:prstGeom prst="rect">
            <a:avLst/>
          </a:prstGeom>
          <a:solidFill>
            <a:srgbClr val="CCFFCC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CC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PE" sz="1200"/>
              <a:t>Iteración</a:t>
            </a:r>
          </a:p>
          <a:p>
            <a:pPr algn="ctr"/>
            <a:r>
              <a:rPr lang="es-PE" sz="1200"/>
              <a:t>n-1</a:t>
            </a:r>
            <a:endParaRPr lang="es-ES" sz="1200"/>
          </a:p>
        </p:txBody>
      </p:sp>
      <p:sp>
        <p:nvSpPr>
          <p:cNvPr id="239649" name="Rectangle 33"/>
          <p:cNvSpPr>
            <a:spLocks noChangeArrowheads="1"/>
          </p:cNvSpPr>
          <p:nvPr/>
        </p:nvSpPr>
        <p:spPr bwMode="auto">
          <a:xfrm rot="10800000">
            <a:off x="6788150" y="2490788"/>
            <a:ext cx="149225" cy="2160587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vert="eaVert" wrap="none" anchor="ctr">
            <a:flatTx/>
          </a:bodyPr>
          <a:lstStyle/>
          <a:p>
            <a:pPr algn="ctr"/>
            <a:r>
              <a:rPr lang="es-PE" sz="1400" b="1"/>
              <a:t>Capacidad operacional</a:t>
            </a:r>
            <a:endParaRPr lang="es-ES" sz="1400" b="1"/>
          </a:p>
        </p:txBody>
      </p:sp>
      <p:sp>
        <p:nvSpPr>
          <p:cNvPr id="239650" name="Rectangle 34"/>
          <p:cNvSpPr>
            <a:spLocks noChangeArrowheads="1"/>
          </p:cNvSpPr>
          <p:nvPr/>
        </p:nvSpPr>
        <p:spPr bwMode="auto">
          <a:xfrm>
            <a:off x="7002463" y="2489200"/>
            <a:ext cx="938212" cy="614363"/>
          </a:xfrm>
          <a:prstGeom prst="rect">
            <a:avLst/>
          </a:prstGeom>
          <a:solidFill>
            <a:srgbClr val="0000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0066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PE" sz="1400" b="1">
                <a:solidFill>
                  <a:schemeClr val="bg1"/>
                </a:solidFill>
              </a:rPr>
              <a:t>Transición</a:t>
            </a:r>
            <a:endParaRPr lang="es-ES" sz="1400" b="1">
              <a:solidFill>
                <a:schemeClr val="bg1"/>
              </a:solidFill>
            </a:endParaRPr>
          </a:p>
        </p:txBody>
      </p:sp>
      <p:sp>
        <p:nvSpPr>
          <p:cNvPr id="239651" name="Rectangle 35"/>
          <p:cNvSpPr>
            <a:spLocks noChangeArrowheads="1"/>
          </p:cNvSpPr>
          <p:nvPr/>
        </p:nvSpPr>
        <p:spPr bwMode="auto">
          <a:xfrm>
            <a:off x="7002463" y="4075113"/>
            <a:ext cx="938212" cy="576262"/>
          </a:xfrm>
          <a:prstGeom prst="rect">
            <a:avLst/>
          </a:prstGeom>
          <a:solidFill>
            <a:srgbClr val="CCFFCC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CC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PE" sz="1200"/>
              <a:t>Iteración</a:t>
            </a:r>
          </a:p>
          <a:p>
            <a:pPr algn="ctr"/>
            <a:r>
              <a:rPr lang="es-PE" sz="1200"/>
              <a:t>n</a:t>
            </a:r>
            <a:endParaRPr lang="es-ES" sz="1200"/>
          </a:p>
        </p:txBody>
      </p:sp>
      <p:sp>
        <p:nvSpPr>
          <p:cNvPr id="239652" name="Rectangle 36"/>
          <p:cNvSpPr>
            <a:spLocks noChangeArrowheads="1"/>
          </p:cNvSpPr>
          <p:nvPr/>
        </p:nvSpPr>
        <p:spPr bwMode="auto">
          <a:xfrm rot="10800000">
            <a:off x="8023225" y="2492375"/>
            <a:ext cx="149225" cy="2160588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vert="eaVert" wrap="none" anchor="ctr">
            <a:flatTx/>
          </a:bodyPr>
          <a:lstStyle/>
          <a:p>
            <a:pPr algn="ctr"/>
            <a:r>
              <a:rPr lang="es-PE" sz="1400" b="1"/>
              <a:t>Desplegado</a:t>
            </a:r>
            <a:endParaRPr lang="es-ES" sz="1400" b="1"/>
          </a:p>
        </p:txBody>
      </p:sp>
      <p:sp>
        <p:nvSpPr>
          <p:cNvPr id="239653" name="Text Box 37"/>
          <p:cNvSpPr txBox="1">
            <a:spLocks noChangeArrowheads="1"/>
          </p:cNvSpPr>
          <p:nvPr/>
        </p:nvSpPr>
        <p:spPr bwMode="auto">
          <a:xfrm>
            <a:off x="74613" y="4757738"/>
            <a:ext cx="1112837" cy="11922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s-ES" sz="800" b="1"/>
              <a:t>Mod. negocio</a:t>
            </a:r>
          </a:p>
          <a:p>
            <a:pPr algn="r"/>
            <a:r>
              <a:rPr lang="es-ES" sz="800" b="1"/>
              <a:t>Requerimientos</a:t>
            </a:r>
          </a:p>
          <a:p>
            <a:pPr algn="r"/>
            <a:r>
              <a:rPr lang="es-ES" sz="800" b="1"/>
              <a:t>Análisis y Diseño</a:t>
            </a:r>
          </a:p>
          <a:p>
            <a:pPr algn="r"/>
            <a:r>
              <a:rPr lang="es-ES" sz="800" b="1"/>
              <a:t>Implementación</a:t>
            </a:r>
          </a:p>
          <a:p>
            <a:pPr algn="r"/>
            <a:r>
              <a:rPr lang="es-ES" sz="800" b="1"/>
              <a:t>Pruebas</a:t>
            </a:r>
          </a:p>
          <a:p>
            <a:pPr algn="r"/>
            <a:r>
              <a:rPr lang="es-ES" sz="800" b="1"/>
              <a:t>Distribución</a:t>
            </a:r>
          </a:p>
          <a:p>
            <a:pPr algn="r"/>
            <a:r>
              <a:rPr lang="es-ES" sz="800" b="1"/>
              <a:t>Gest. Conf. cambio</a:t>
            </a:r>
          </a:p>
          <a:p>
            <a:pPr algn="r"/>
            <a:r>
              <a:rPr lang="es-ES" sz="800" b="1"/>
              <a:t>Gest. proyectos</a:t>
            </a:r>
          </a:p>
          <a:p>
            <a:pPr algn="r"/>
            <a:r>
              <a:rPr lang="es-ES" sz="800" b="1"/>
              <a:t>Entorno</a:t>
            </a:r>
          </a:p>
        </p:txBody>
      </p: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2476500" y="4843463"/>
            <a:ext cx="655638" cy="962025"/>
            <a:chOff x="1560" y="3051"/>
            <a:chExt cx="413" cy="606"/>
          </a:xfrm>
        </p:grpSpPr>
        <p:sp>
          <p:nvSpPr>
            <p:cNvPr id="38963" name="Rectangle 39"/>
            <p:cNvSpPr>
              <a:spLocks noChangeArrowheads="1"/>
            </p:cNvSpPr>
            <p:nvPr/>
          </p:nvSpPr>
          <p:spPr bwMode="auto">
            <a:xfrm>
              <a:off x="1560" y="3591"/>
              <a:ext cx="95" cy="66"/>
            </a:xfrm>
            <a:prstGeom prst="rect">
              <a:avLst/>
            </a:prstGeom>
            <a:solidFill>
              <a:srgbClr val="6600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00FF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 sz="800" b="1"/>
            </a:p>
          </p:txBody>
        </p:sp>
        <p:sp>
          <p:nvSpPr>
            <p:cNvPr id="38964" name="Rectangle 40"/>
            <p:cNvSpPr>
              <a:spLocks noChangeArrowheads="1"/>
            </p:cNvSpPr>
            <p:nvPr/>
          </p:nvSpPr>
          <p:spPr bwMode="auto">
            <a:xfrm>
              <a:off x="1560" y="3525"/>
              <a:ext cx="141" cy="66"/>
            </a:xfrm>
            <a:prstGeom prst="rect">
              <a:avLst/>
            </a:prstGeom>
            <a:solidFill>
              <a:srgbClr val="0000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 sz="800" b="1"/>
            </a:p>
          </p:txBody>
        </p:sp>
        <p:sp>
          <p:nvSpPr>
            <p:cNvPr id="38965" name="Rectangle 41"/>
            <p:cNvSpPr>
              <a:spLocks noChangeArrowheads="1"/>
            </p:cNvSpPr>
            <p:nvPr/>
          </p:nvSpPr>
          <p:spPr bwMode="auto">
            <a:xfrm>
              <a:off x="1560" y="3455"/>
              <a:ext cx="95" cy="66"/>
            </a:xfrm>
            <a:prstGeom prst="rect">
              <a:avLst/>
            </a:prstGeom>
            <a:solidFill>
              <a:srgbClr val="0099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99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 sz="800" b="1"/>
            </a:p>
          </p:txBody>
        </p:sp>
        <p:sp>
          <p:nvSpPr>
            <p:cNvPr id="38966" name="Rectangle 42"/>
            <p:cNvSpPr>
              <a:spLocks noChangeArrowheads="1"/>
            </p:cNvSpPr>
            <p:nvPr/>
          </p:nvSpPr>
          <p:spPr bwMode="auto">
            <a:xfrm>
              <a:off x="1560" y="3389"/>
              <a:ext cx="50" cy="66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 sz="800" b="1"/>
            </a:p>
          </p:txBody>
        </p:sp>
        <p:sp>
          <p:nvSpPr>
            <p:cNvPr id="38967" name="Rectangle 43"/>
            <p:cNvSpPr>
              <a:spLocks noChangeArrowheads="1"/>
            </p:cNvSpPr>
            <p:nvPr/>
          </p:nvSpPr>
          <p:spPr bwMode="auto">
            <a:xfrm>
              <a:off x="1560" y="3323"/>
              <a:ext cx="50" cy="66"/>
            </a:xfrm>
            <a:prstGeom prst="rect">
              <a:avLst/>
            </a:prstGeom>
            <a:solidFill>
              <a:srgbClr val="66FF66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FF66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 sz="800" b="1"/>
            </a:p>
          </p:txBody>
        </p:sp>
        <p:sp>
          <p:nvSpPr>
            <p:cNvPr id="38968" name="Rectangle 44"/>
            <p:cNvSpPr>
              <a:spLocks noChangeArrowheads="1"/>
            </p:cNvSpPr>
            <p:nvPr/>
          </p:nvSpPr>
          <p:spPr bwMode="auto">
            <a:xfrm>
              <a:off x="1560" y="3257"/>
              <a:ext cx="277" cy="66"/>
            </a:xfrm>
            <a:prstGeom prst="rect">
              <a:avLst/>
            </a:prstGeom>
            <a:solidFill>
              <a:srgbClr val="FFFF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00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 sz="800" b="1"/>
            </a:p>
          </p:txBody>
        </p:sp>
        <p:sp>
          <p:nvSpPr>
            <p:cNvPr id="38969" name="Rectangle 45"/>
            <p:cNvSpPr>
              <a:spLocks noChangeArrowheads="1"/>
            </p:cNvSpPr>
            <p:nvPr/>
          </p:nvSpPr>
          <p:spPr bwMode="auto">
            <a:xfrm>
              <a:off x="1560" y="3187"/>
              <a:ext cx="413" cy="66"/>
            </a:xfrm>
            <a:prstGeom prst="rect">
              <a:avLst/>
            </a:prstGeom>
            <a:solidFill>
              <a:srgbClr val="FF99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00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 sz="800" b="1"/>
            </a:p>
          </p:txBody>
        </p:sp>
        <p:sp>
          <p:nvSpPr>
            <p:cNvPr id="38970" name="Rectangle 46"/>
            <p:cNvSpPr>
              <a:spLocks noChangeArrowheads="1"/>
            </p:cNvSpPr>
            <p:nvPr/>
          </p:nvSpPr>
          <p:spPr bwMode="auto">
            <a:xfrm>
              <a:off x="1560" y="3121"/>
              <a:ext cx="322" cy="66"/>
            </a:xfrm>
            <a:prstGeom prst="rect">
              <a:avLst/>
            </a:prstGeom>
            <a:solidFill>
              <a:srgbClr val="FF9999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99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 sz="800" b="1"/>
            </a:p>
          </p:txBody>
        </p:sp>
        <p:sp>
          <p:nvSpPr>
            <p:cNvPr id="38971" name="Rectangle 47"/>
            <p:cNvSpPr>
              <a:spLocks noChangeArrowheads="1"/>
            </p:cNvSpPr>
            <p:nvPr/>
          </p:nvSpPr>
          <p:spPr bwMode="auto">
            <a:xfrm>
              <a:off x="1560" y="3051"/>
              <a:ext cx="277" cy="66"/>
            </a:xfrm>
            <a:prstGeom prst="rect">
              <a:avLst/>
            </a:prstGeom>
            <a:solidFill>
              <a:srgbClr val="FF00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 sz="800" b="1"/>
            </a:p>
          </p:txBody>
        </p:sp>
      </p:grpSp>
      <p:grpSp>
        <p:nvGrpSpPr>
          <p:cNvPr id="4" name="Group 48"/>
          <p:cNvGrpSpPr>
            <a:grpSpLocks/>
          </p:cNvGrpSpPr>
          <p:nvPr/>
        </p:nvGrpSpPr>
        <p:grpSpPr bwMode="auto">
          <a:xfrm>
            <a:off x="4211638" y="4843463"/>
            <a:ext cx="655637" cy="962025"/>
            <a:chOff x="2653" y="3051"/>
            <a:chExt cx="413" cy="606"/>
          </a:xfrm>
        </p:grpSpPr>
        <p:sp>
          <p:nvSpPr>
            <p:cNvPr id="38954" name="Rectangle 49"/>
            <p:cNvSpPr>
              <a:spLocks noChangeArrowheads="1"/>
            </p:cNvSpPr>
            <p:nvPr/>
          </p:nvSpPr>
          <p:spPr bwMode="auto">
            <a:xfrm>
              <a:off x="2653" y="3591"/>
              <a:ext cx="91" cy="66"/>
            </a:xfrm>
            <a:prstGeom prst="rect">
              <a:avLst/>
            </a:prstGeom>
            <a:solidFill>
              <a:srgbClr val="6600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00FF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 sz="800" b="1"/>
            </a:p>
          </p:txBody>
        </p:sp>
        <p:sp>
          <p:nvSpPr>
            <p:cNvPr id="38955" name="Rectangle 50"/>
            <p:cNvSpPr>
              <a:spLocks noChangeArrowheads="1"/>
            </p:cNvSpPr>
            <p:nvPr/>
          </p:nvSpPr>
          <p:spPr bwMode="auto">
            <a:xfrm>
              <a:off x="2653" y="3525"/>
              <a:ext cx="136" cy="66"/>
            </a:xfrm>
            <a:prstGeom prst="rect">
              <a:avLst/>
            </a:prstGeom>
            <a:solidFill>
              <a:srgbClr val="0000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 sz="800" b="1"/>
            </a:p>
          </p:txBody>
        </p:sp>
        <p:sp>
          <p:nvSpPr>
            <p:cNvPr id="38956" name="Rectangle 51"/>
            <p:cNvSpPr>
              <a:spLocks noChangeArrowheads="1"/>
            </p:cNvSpPr>
            <p:nvPr/>
          </p:nvSpPr>
          <p:spPr bwMode="auto">
            <a:xfrm>
              <a:off x="2653" y="3455"/>
              <a:ext cx="136" cy="66"/>
            </a:xfrm>
            <a:prstGeom prst="rect">
              <a:avLst/>
            </a:prstGeom>
            <a:solidFill>
              <a:srgbClr val="0099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99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 sz="800" b="1"/>
            </a:p>
          </p:txBody>
        </p:sp>
        <p:sp>
          <p:nvSpPr>
            <p:cNvPr id="38957" name="Rectangle 52"/>
            <p:cNvSpPr>
              <a:spLocks noChangeArrowheads="1"/>
            </p:cNvSpPr>
            <p:nvPr/>
          </p:nvSpPr>
          <p:spPr bwMode="auto">
            <a:xfrm>
              <a:off x="2653" y="3389"/>
              <a:ext cx="227" cy="66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 sz="800" b="1"/>
            </a:p>
          </p:txBody>
        </p:sp>
        <p:sp>
          <p:nvSpPr>
            <p:cNvPr id="38958" name="Rectangle 53"/>
            <p:cNvSpPr>
              <a:spLocks noChangeArrowheads="1"/>
            </p:cNvSpPr>
            <p:nvPr/>
          </p:nvSpPr>
          <p:spPr bwMode="auto">
            <a:xfrm>
              <a:off x="2653" y="3323"/>
              <a:ext cx="182" cy="66"/>
            </a:xfrm>
            <a:prstGeom prst="rect">
              <a:avLst/>
            </a:prstGeom>
            <a:solidFill>
              <a:srgbClr val="66FF66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FF66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 sz="800" b="1"/>
            </a:p>
          </p:txBody>
        </p:sp>
        <p:sp>
          <p:nvSpPr>
            <p:cNvPr id="38959" name="Rectangle 54"/>
            <p:cNvSpPr>
              <a:spLocks noChangeArrowheads="1"/>
            </p:cNvSpPr>
            <p:nvPr/>
          </p:nvSpPr>
          <p:spPr bwMode="auto">
            <a:xfrm>
              <a:off x="2653" y="3257"/>
              <a:ext cx="413" cy="66"/>
            </a:xfrm>
            <a:prstGeom prst="rect">
              <a:avLst/>
            </a:prstGeom>
            <a:solidFill>
              <a:srgbClr val="FFFF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00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 sz="800" b="1"/>
            </a:p>
          </p:txBody>
        </p:sp>
        <p:sp>
          <p:nvSpPr>
            <p:cNvPr id="38960" name="Rectangle 55"/>
            <p:cNvSpPr>
              <a:spLocks noChangeArrowheads="1"/>
            </p:cNvSpPr>
            <p:nvPr/>
          </p:nvSpPr>
          <p:spPr bwMode="auto">
            <a:xfrm>
              <a:off x="2653" y="3187"/>
              <a:ext cx="318" cy="66"/>
            </a:xfrm>
            <a:prstGeom prst="rect">
              <a:avLst/>
            </a:prstGeom>
            <a:solidFill>
              <a:srgbClr val="FF99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00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 sz="800" b="1"/>
            </a:p>
          </p:txBody>
        </p:sp>
        <p:sp>
          <p:nvSpPr>
            <p:cNvPr id="38961" name="Rectangle 56"/>
            <p:cNvSpPr>
              <a:spLocks noChangeArrowheads="1"/>
            </p:cNvSpPr>
            <p:nvPr/>
          </p:nvSpPr>
          <p:spPr bwMode="auto">
            <a:xfrm>
              <a:off x="2653" y="3121"/>
              <a:ext cx="272" cy="66"/>
            </a:xfrm>
            <a:prstGeom prst="rect">
              <a:avLst/>
            </a:prstGeom>
            <a:solidFill>
              <a:srgbClr val="FF9999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99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 sz="800" b="1"/>
            </a:p>
          </p:txBody>
        </p:sp>
        <p:sp>
          <p:nvSpPr>
            <p:cNvPr id="38962" name="Rectangle 57"/>
            <p:cNvSpPr>
              <a:spLocks noChangeArrowheads="1"/>
            </p:cNvSpPr>
            <p:nvPr/>
          </p:nvSpPr>
          <p:spPr bwMode="auto">
            <a:xfrm>
              <a:off x="2653" y="3051"/>
              <a:ext cx="182" cy="66"/>
            </a:xfrm>
            <a:prstGeom prst="rect">
              <a:avLst/>
            </a:prstGeom>
            <a:solidFill>
              <a:srgbClr val="FF00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 sz="800" b="1"/>
            </a:p>
          </p:txBody>
        </p:sp>
      </p:grpSp>
      <p:grpSp>
        <p:nvGrpSpPr>
          <p:cNvPr id="5" name="Group 58"/>
          <p:cNvGrpSpPr>
            <a:grpSpLocks/>
          </p:cNvGrpSpPr>
          <p:nvPr/>
        </p:nvGrpSpPr>
        <p:grpSpPr bwMode="auto">
          <a:xfrm>
            <a:off x="7019925" y="4843463"/>
            <a:ext cx="431800" cy="962025"/>
            <a:chOff x="4422" y="3051"/>
            <a:chExt cx="272" cy="606"/>
          </a:xfrm>
        </p:grpSpPr>
        <p:sp>
          <p:nvSpPr>
            <p:cNvPr id="38945" name="Rectangle 59"/>
            <p:cNvSpPr>
              <a:spLocks noChangeArrowheads="1"/>
            </p:cNvSpPr>
            <p:nvPr/>
          </p:nvSpPr>
          <p:spPr bwMode="auto">
            <a:xfrm>
              <a:off x="4422" y="3591"/>
              <a:ext cx="91" cy="66"/>
            </a:xfrm>
            <a:prstGeom prst="rect">
              <a:avLst/>
            </a:prstGeom>
            <a:solidFill>
              <a:srgbClr val="6600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00FF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 sz="800" b="1"/>
            </a:p>
          </p:txBody>
        </p:sp>
        <p:sp>
          <p:nvSpPr>
            <p:cNvPr id="38946" name="Rectangle 60"/>
            <p:cNvSpPr>
              <a:spLocks noChangeArrowheads="1"/>
            </p:cNvSpPr>
            <p:nvPr/>
          </p:nvSpPr>
          <p:spPr bwMode="auto">
            <a:xfrm>
              <a:off x="4422" y="3525"/>
              <a:ext cx="136" cy="66"/>
            </a:xfrm>
            <a:prstGeom prst="rect">
              <a:avLst/>
            </a:prstGeom>
            <a:solidFill>
              <a:srgbClr val="0000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 sz="800" b="1"/>
            </a:p>
          </p:txBody>
        </p:sp>
        <p:sp>
          <p:nvSpPr>
            <p:cNvPr id="38947" name="Rectangle 61"/>
            <p:cNvSpPr>
              <a:spLocks noChangeArrowheads="1"/>
            </p:cNvSpPr>
            <p:nvPr/>
          </p:nvSpPr>
          <p:spPr bwMode="auto">
            <a:xfrm>
              <a:off x="4422" y="3455"/>
              <a:ext cx="136" cy="66"/>
            </a:xfrm>
            <a:prstGeom prst="rect">
              <a:avLst/>
            </a:prstGeom>
            <a:solidFill>
              <a:srgbClr val="0099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99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 sz="800" b="1"/>
            </a:p>
          </p:txBody>
        </p:sp>
        <p:sp>
          <p:nvSpPr>
            <p:cNvPr id="38948" name="Rectangle 62"/>
            <p:cNvSpPr>
              <a:spLocks noChangeArrowheads="1"/>
            </p:cNvSpPr>
            <p:nvPr/>
          </p:nvSpPr>
          <p:spPr bwMode="auto">
            <a:xfrm>
              <a:off x="4422" y="3389"/>
              <a:ext cx="272" cy="66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 sz="800" b="1"/>
            </a:p>
          </p:txBody>
        </p:sp>
        <p:sp>
          <p:nvSpPr>
            <p:cNvPr id="38949" name="Rectangle 63"/>
            <p:cNvSpPr>
              <a:spLocks noChangeArrowheads="1"/>
            </p:cNvSpPr>
            <p:nvPr/>
          </p:nvSpPr>
          <p:spPr bwMode="auto">
            <a:xfrm>
              <a:off x="4422" y="3323"/>
              <a:ext cx="46" cy="66"/>
            </a:xfrm>
            <a:prstGeom prst="rect">
              <a:avLst/>
            </a:prstGeom>
            <a:solidFill>
              <a:srgbClr val="66FF66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FF66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 sz="800" b="1"/>
            </a:p>
          </p:txBody>
        </p:sp>
        <p:sp>
          <p:nvSpPr>
            <p:cNvPr id="38950" name="Rectangle 64"/>
            <p:cNvSpPr>
              <a:spLocks noChangeArrowheads="1"/>
            </p:cNvSpPr>
            <p:nvPr/>
          </p:nvSpPr>
          <p:spPr bwMode="auto">
            <a:xfrm>
              <a:off x="4422" y="3257"/>
              <a:ext cx="182" cy="66"/>
            </a:xfrm>
            <a:prstGeom prst="rect">
              <a:avLst/>
            </a:prstGeom>
            <a:solidFill>
              <a:srgbClr val="FFFF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00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 sz="800" b="1"/>
            </a:p>
          </p:txBody>
        </p:sp>
        <p:sp>
          <p:nvSpPr>
            <p:cNvPr id="38951" name="Rectangle 65"/>
            <p:cNvSpPr>
              <a:spLocks noChangeArrowheads="1"/>
            </p:cNvSpPr>
            <p:nvPr/>
          </p:nvSpPr>
          <p:spPr bwMode="auto">
            <a:xfrm>
              <a:off x="4422" y="3187"/>
              <a:ext cx="91" cy="66"/>
            </a:xfrm>
            <a:prstGeom prst="rect">
              <a:avLst/>
            </a:prstGeom>
            <a:solidFill>
              <a:srgbClr val="FF99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00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 sz="800" b="1"/>
            </a:p>
          </p:txBody>
        </p:sp>
        <p:sp>
          <p:nvSpPr>
            <p:cNvPr id="38952" name="Rectangle 66"/>
            <p:cNvSpPr>
              <a:spLocks noChangeArrowheads="1"/>
            </p:cNvSpPr>
            <p:nvPr/>
          </p:nvSpPr>
          <p:spPr bwMode="auto">
            <a:xfrm>
              <a:off x="4422" y="3121"/>
              <a:ext cx="91" cy="66"/>
            </a:xfrm>
            <a:prstGeom prst="rect">
              <a:avLst/>
            </a:prstGeom>
            <a:solidFill>
              <a:srgbClr val="FF9999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99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 sz="800" b="1"/>
            </a:p>
          </p:txBody>
        </p:sp>
        <p:sp>
          <p:nvSpPr>
            <p:cNvPr id="38953" name="Rectangle 67"/>
            <p:cNvSpPr>
              <a:spLocks noChangeArrowheads="1"/>
            </p:cNvSpPr>
            <p:nvPr/>
          </p:nvSpPr>
          <p:spPr bwMode="auto">
            <a:xfrm>
              <a:off x="4422" y="3051"/>
              <a:ext cx="46" cy="66"/>
            </a:xfrm>
            <a:prstGeom prst="rect">
              <a:avLst/>
            </a:prstGeom>
            <a:solidFill>
              <a:srgbClr val="FF00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 sz="8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39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39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96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96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3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9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9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9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9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9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9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9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9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9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9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9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9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9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9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9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9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396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39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900" decel="100000" fill="hold"/>
                                        <p:tgtEl>
                                          <p:spTgt spid="239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9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396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39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900" decel="100000" fill="hold"/>
                                        <p:tgtEl>
                                          <p:spTgt spid="239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9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396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39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900" decel="100000" fill="hold"/>
                                        <p:tgtEl>
                                          <p:spTgt spid="239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9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396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39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900" decel="100000" fill="hold"/>
                                        <p:tgtEl>
                                          <p:spTgt spid="239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9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396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39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900" decel="100000" fill="hold"/>
                                        <p:tgtEl>
                                          <p:spTgt spid="239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9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396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396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396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39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396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396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396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39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396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396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396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39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2396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39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900" decel="100000" fill="hold"/>
                                        <p:tgtEl>
                                          <p:spTgt spid="239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9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2396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39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900" decel="100000" fill="hold"/>
                                        <p:tgtEl>
                                          <p:spTgt spid="239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9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2396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239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900" decel="100000" fill="hold"/>
                                        <p:tgtEl>
                                          <p:spTgt spid="239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9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2396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239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900" decel="100000" fill="hold"/>
                                        <p:tgtEl>
                                          <p:spTgt spid="239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9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2396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239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900" decel="100000" fill="hold"/>
                                        <p:tgtEl>
                                          <p:spTgt spid="239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9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2396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239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900" decel="100000" fill="hold"/>
                                        <p:tgtEl>
                                          <p:spTgt spid="239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9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2000"/>
                                        <p:tgtEl>
                                          <p:spTgt spid="239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27" grpId="0" animBg="1"/>
      <p:bldP spid="239628" grpId="0" animBg="1"/>
      <p:bldP spid="239629" grpId="0" animBg="1"/>
      <p:bldP spid="239630" grpId="0" animBg="1"/>
      <p:bldP spid="239632" grpId="0" animBg="1"/>
      <p:bldP spid="239633" grpId="0" animBg="1"/>
      <p:bldP spid="239634" grpId="0" animBg="1"/>
      <p:bldP spid="239635" grpId="0" animBg="1"/>
      <p:bldP spid="239636" grpId="0"/>
      <p:bldP spid="239637" grpId="0" animBg="1"/>
      <p:bldP spid="239638" grpId="0" animBg="1"/>
      <p:bldP spid="239639" grpId="0" animBg="1"/>
      <p:bldP spid="239640" grpId="0" animBg="1"/>
      <p:bldP spid="239641" grpId="0" animBg="1"/>
      <p:bldP spid="239642" grpId="0" animBg="1"/>
      <p:bldP spid="239643" grpId="0" animBg="1"/>
      <p:bldP spid="239644" grpId="0" animBg="1"/>
      <p:bldP spid="239645" grpId="0" animBg="1"/>
      <p:bldP spid="239646" grpId="0" animBg="1"/>
      <p:bldP spid="239647" grpId="0" animBg="1"/>
      <p:bldP spid="239648" grpId="0" animBg="1"/>
      <p:bldP spid="239649" grpId="0" animBg="1"/>
      <p:bldP spid="239650" grpId="0" animBg="1"/>
      <p:bldP spid="239651" grpId="0" animBg="1"/>
      <p:bldP spid="239652" grpId="0" animBg="1"/>
      <p:bldP spid="239653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>
                <a:solidFill>
                  <a:srgbClr val="FFFF00"/>
                </a:solidFill>
                <a:latin typeface="Arial" charset="0"/>
                <a:cs typeface="Arial" charset="0"/>
              </a:rPr>
              <a:t>El </a:t>
            </a:r>
            <a:r>
              <a:rPr lang="es-PE" smtClean="0">
                <a:solidFill>
                  <a:srgbClr val="FFFF00"/>
                </a:solidFill>
                <a:latin typeface="Arial" charset="0"/>
                <a:cs typeface="Arial" charset="0"/>
              </a:rPr>
              <a:t>Sub Proceso de Construcción. </a:t>
            </a:r>
            <a:r>
              <a:rPr lang="es-PE" smtClean="0">
                <a:latin typeface="Arial" charset="0"/>
                <a:cs typeface="Arial" charset="0"/>
              </a:rPr>
              <a:t>Pruebas de aceptación</a:t>
            </a:r>
            <a:endParaRPr lang="es-ES" smtClean="0"/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250825" y="1052513"/>
            <a:ext cx="8569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000" b="1">
                <a:solidFill>
                  <a:srgbClr val="666633"/>
                </a:solidFill>
              </a:rPr>
              <a:t>D. Resumen Roles y Responsabilidades del Proceso</a:t>
            </a: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539750" y="177323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92165" name="Text Box 5"/>
          <p:cNvSpPr txBox="1">
            <a:spLocks noChangeArrowheads="1"/>
          </p:cNvSpPr>
          <p:nvPr/>
        </p:nvSpPr>
        <p:spPr bwMode="auto">
          <a:xfrm>
            <a:off x="539750" y="263683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92166" name="Text Box 7"/>
          <p:cNvSpPr txBox="1">
            <a:spLocks noChangeArrowheads="1"/>
          </p:cNvSpPr>
          <p:nvPr/>
        </p:nvSpPr>
        <p:spPr bwMode="auto">
          <a:xfrm>
            <a:off x="468313" y="1412875"/>
            <a:ext cx="6600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PE" sz="2000" b="1">
                <a:solidFill>
                  <a:srgbClr val="666633"/>
                </a:solidFill>
              </a:rPr>
              <a:t>Sub Proceso Construcción -</a:t>
            </a:r>
            <a:r>
              <a:rPr lang="es-PE" b="1">
                <a:solidFill>
                  <a:srgbClr val="666633"/>
                </a:solidFill>
              </a:rPr>
              <a:t>  </a:t>
            </a:r>
            <a:r>
              <a:rPr lang="es-PE" sz="2000" b="1">
                <a:solidFill>
                  <a:srgbClr val="666633"/>
                </a:solidFill>
              </a:rPr>
              <a:t>Pruebas de Aceptación</a:t>
            </a:r>
            <a:r>
              <a:rPr lang="es-ES">
                <a:solidFill>
                  <a:srgbClr val="666633"/>
                </a:solidFill>
              </a:rPr>
              <a:t> </a:t>
            </a:r>
          </a:p>
        </p:txBody>
      </p:sp>
      <p:sp>
        <p:nvSpPr>
          <p:cNvPr id="92167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28625" y="2071688"/>
            <a:ext cx="7786688" cy="2430462"/>
          </a:xfrm>
          <a:noFill/>
        </p:spPr>
        <p:txBody>
          <a:bodyPr/>
          <a:lstStyle/>
          <a:p>
            <a:pPr marL="381000" indent="-381000"/>
            <a:r>
              <a:rPr lang="es-ES" sz="2000" b="1" smtClean="0">
                <a:latin typeface="Arial" charset="0"/>
                <a:cs typeface="Arial" charset="0"/>
              </a:rPr>
              <a:t>Analista de Sistemas:</a:t>
            </a:r>
          </a:p>
          <a:p>
            <a:pPr marL="762000" lvl="1" indent="-304800" algn="just"/>
            <a:r>
              <a:rPr lang="es-PE" sz="2000" smtClean="0">
                <a:solidFill>
                  <a:schemeClr val="tx1"/>
                </a:solidFill>
                <a:latin typeface="Arial" charset="0"/>
                <a:cs typeface="Arial" charset="0"/>
              </a:rPr>
              <a:t>Dar soporte a la verificación del producto por parte de la contraparte</a:t>
            </a:r>
          </a:p>
          <a:p>
            <a:pPr marL="762000" lvl="1" indent="-304800" algn="just">
              <a:buFont typeface="Wingdings" pitchFamily="2" charset="2"/>
              <a:buNone/>
            </a:pPr>
            <a:r>
              <a:rPr lang="es-ES" sz="2000" smtClean="0">
                <a:solidFill>
                  <a:schemeClr val="tx1"/>
                </a:solidFill>
                <a:latin typeface="Arial" charset="0"/>
                <a:cs typeface="Arial" charset="0"/>
              </a:rPr>
              <a:t>  </a:t>
            </a:r>
          </a:p>
          <a:p>
            <a:pPr marL="381000" indent="-381000" algn="just"/>
            <a:r>
              <a:rPr lang="es-PE" sz="2000" b="1" smtClean="0">
                <a:latin typeface="Arial" charset="0"/>
                <a:cs typeface="Arial" charset="0"/>
              </a:rPr>
              <a:t>Analista programador:</a:t>
            </a:r>
          </a:p>
          <a:p>
            <a:pPr marL="762000" lvl="1" indent="-304800" algn="just"/>
            <a:r>
              <a:rPr lang="es-PE" sz="2000" smtClean="0">
                <a:solidFill>
                  <a:schemeClr val="tx1"/>
                </a:solidFill>
                <a:latin typeface="Arial" charset="0"/>
                <a:cs typeface="Arial" charset="0"/>
              </a:rPr>
              <a:t>Dar soporte a la verificación del producto por parte de la contraparte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09600" indent="-609600"/>
            <a:r>
              <a:rPr lang="es-ES" smtClean="0">
                <a:solidFill>
                  <a:srgbClr val="00B050"/>
                </a:solidFill>
                <a:latin typeface="Arial" charset="0"/>
                <a:cs typeface="Arial" charset="0"/>
              </a:rPr>
              <a:t>El </a:t>
            </a:r>
            <a:r>
              <a:rPr lang="es-PE" smtClean="0">
                <a:solidFill>
                  <a:srgbClr val="00B050"/>
                </a:solidFill>
                <a:latin typeface="Arial" charset="0"/>
                <a:cs typeface="Arial" charset="0"/>
              </a:rPr>
              <a:t>Sub Proceso de Transición</a:t>
            </a:r>
            <a:endParaRPr lang="es-ES" smtClean="0">
              <a:solidFill>
                <a:srgbClr val="00B050"/>
              </a:solidFill>
              <a:latin typeface="Arial" charset="0"/>
              <a:cs typeface="Arial" charset="0"/>
            </a:endParaRPr>
          </a:p>
        </p:txBody>
      </p:sp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285750" y="1143000"/>
            <a:ext cx="3889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000" b="1">
                <a:solidFill>
                  <a:srgbClr val="666633"/>
                </a:solidFill>
              </a:rPr>
              <a:t>A. Objetivos del Sub Proceso</a:t>
            </a:r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250825" y="1628775"/>
            <a:ext cx="8281988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58775" lvl="2" algn="just">
              <a:lnSpc>
                <a:spcPct val="140000"/>
              </a:lnSpc>
              <a:buClr>
                <a:srgbClr val="666633"/>
              </a:buClr>
            </a:pPr>
            <a:r>
              <a:rPr lang="es-PE" sz="2000"/>
              <a:t>El objetivo de  esta etapa es el de actualizar la documentación final acordada, mientras se actúa de soporte (esto último dependiendo de los acuerdos iníciales).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357188" y="1214438"/>
            <a:ext cx="7704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000" b="1">
                <a:solidFill>
                  <a:srgbClr val="666633"/>
                </a:solidFill>
              </a:rPr>
              <a:t>B. Desarrollo del Sub Proceso – Flujo Básico</a:t>
            </a:r>
          </a:p>
        </p:txBody>
      </p:sp>
      <p:sp>
        <p:nvSpPr>
          <p:cNvPr id="289795" name="Rectangle 3"/>
          <p:cNvSpPr>
            <a:spLocks noChangeArrowheads="1"/>
          </p:cNvSpPr>
          <p:nvPr/>
        </p:nvSpPr>
        <p:spPr bwMode="auto">
          <a:xfrm>
            <a:off x="323850" y="188913"/>
            <a:ext cx="7920038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609600" indent="-609600">
              <a:defRPr/>
            </a:pPr>
            <a:r>
              <a:rPr lang="es-PE" sz="2400" b="1" dirty="0">
                <a:solidFill>
                  <a:srgbClr val="00B050"/>
                </a:solidFill>
                <a:latin typeface="Arial" pitchFamily="34" charset="0"/>
                <a:ea typeface="+mj-ea"/>
                <a:cs typeface="Arial" pitchFamily="34" charset="0"/>
              </a:rPr>
              <a:t>Sub Proceso de Transición</a:t>
            </a:r>
            <a:endParaRPr lang="es-ES" sz="2400" b="1" dirty="0">
              <a:solidFill>
                <a:srgbClr val="00B050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94212" name="Rectangle 25"/>
          <p:cNvSpPr>
            <a:spLocks noChangeArrowheads="1"/>
          </p:cNvSpPr>
          <p:nvPr/>
        </p:nvSpPr>
        <p:spPr bwMode="auto">
          <a:xfrm>
            <a:off x="827088" y="2781300"/>
            <a:ext cx="1368425" cy="623888"/>
          </a:xfrm>
          <a:prstGeom prst="rect">
            <a:avLst/>
          </a:prstGeom>
          <a:solidFill>
            <a:srgbClr val="0000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0066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PE" sz="1400">
                <a:solidFill>
                  <a:schemeClr val="bg1"/>
                </a:solidFill>
              </a:rPr>
              <a:t>Iteración #1</a:t>
            </a:r>
          </a:p>
          <a:p>
            <a:pPr algn="ctr"/>
            <a:r>
              <a:rPr lang="es-PE" sz="1400" b="1">
                <a:solidFill>
                  <a:schemeClr val="bg1"/>
                </a:solidFill>
              </a:rPr>
              <a:t>Incepción</a:t>
            </a:r>
            <a:endParaRPr lang="es-ES" sz="1400" b="1">
              <a:solidFill>
                <a:schemeClr val="bg1"/>
              </a:solidFill>
            </a:endParaRPr>
          </a:p>
        </p:txBody>
      </p:sp>
      <p:sp>
        <p:nvSpPr>
          <p:cNvPr id="94213" name="Rectangle 26"/>
          <p:cNvSpPr>
            <a:spLocks noChangeArrowheads="1"/>
          </p:cNvSpPr>
          <p:nvPr/>
        </p:nvSpPr>
        <p:spPr bwMode="auto">
          <a:xfrm>
            <a:off x="2338388" y="2781300"/>
            <a:ext cx="1368425" cy="623888"/>
          </a:xfrm>
          <a:prstGeom prst="rect">
            <a:avLst/>
          </a:prstGeom>
          <a:solidFill>
            <a:srgbClr val="0000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0066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PE" sz="1400">
                <a:solidFill>
                  <a:schemeClr val="bg1"/>
                </a:solidFill>
              </a:rPr>
              <a:t>Iteración #2</a:t>
            </a:r>
          </a:p>
          <a:p>
            <a:pPr algn="ctr"/>
            <a:r>
              <a:rPr lang="es-PE" sz="1400" b="1">
                <a:solidFill>
                  <a:schemeClr val="bg1"/>
                </a:solidFill>
              </a:rPr>
              <a:t>Elaboración –</a:t>
            </a:r>
          </a:p>
          <a:p>
            <a:pPr algn="ctr"/>
            <a:r>
              <a:rPr lang="es-PE" sz="1400" b="1">
                <a:solidFill>
                  <a:schemeClr val="bg1"/>
                </a:solidFill>
              </a:rPr>
              <a:t>Análisis</a:t>
            </a:r>
            <a:endParaRPr lang="es-ES" sz="1400" b="1">
              <a:solidFill>
                <a:schemeClr val="bg1"/>
              </a:solidFill>
            </a:endParaRPr>
          </a:p>
        </p:txBody>
      </p:sp>
      <p:sp>
        <p:nvSpPr>
          <p:cNvPr id="94214" name="Rectangle 27"/>
          <p:cNvSpPr>
            <a:spLocks noChangeArrowheads="1"/>
          </p:cNvSpPr>
          <p:nvPr/>
        </p:nvSpPr>
        <p:spPr bwMode="auto">
          <a:xfrm>
            <a:off x="3851275" y="2781300"/>
            <a:ext cx="1368425" cy="623888"/>
          </a:xfrm>
          <a:prstGeom prst="rect">
            <a:avLst/>
          </a:prstGeom>
          <a:solidFill>
            <a:srgbClr val="0000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0066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PE" sz="1400">
                <a:solidFill>
                  <a:schemeClr val="bg1"/>
                </a:solidFill>
              </a:rPr>
              <a:t>Iteración #3</a:t>
            </a:r>
          </a:p>
          <a:p>
            <a:pPr algn="ctr"/>
            <a:r>
              <a:rPr lang="es-PE" sz="1400" b="1">
                <a:solidFill>
                  <a:schemeClr val="bg1"/>
                </a:solidFill>
              </a:rPr>
              <a:t>Elaboración –</a:t>
            </a:r>
          </a:p>
          <a:p>
            <a:pPr algn="ctr"/>
            <a:r>
              <a:rPr lang="es-PE" sz="1400" b="1">
                <a:solidFill>
                  <a:schemeClr val="bg1"/>
                </a:solidFill>
              </a:rPr>
              <a:t>Diseño</a:t>
            </a:r>
            <a:endParaRPr lang="es-ES" sz="1400" b="1">
              <a:solidFill>
                <a:schemeClr val="bg1"/>
              </a:solidFill>
            </a:endParaRPr>
          </a:p>
        </p:txBody>
      </p:sp>
      <p:sp>
        <p:nvSpPr>
          <p:cNvPr id="94215" name="Rectangle 28"/>
          <p:cNvSpPr>
            <a:spLocks noChangeArrowheads="1"/>
          </p:cNvSpPr>
          <p:nvPr/>
        </p:nvSpPr>
        <p:spPr bwMode="auto">
          <a:xfrm>
            <a:off x="5362575" y="2781300"/>
            <a:ext cx="1368425" cy="623888"/>
          </a:xfrm>
          <a:prstGeom prst="rect">
            <a:avLst/>
          </a:prstGeom>
          <a:solidFill>
            <a:srgbClr val="0000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0066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PE" sz="1400">
                <a:solidFill>
                  <a:schemeClr val="bg1"/>
                </a:solidFill>
              </a:rPr>
              <a:t>Iteración #4</a:t>
            </a:r>
          </a:p>
          <a:p>
            <a:pPr algn="ctr"/>
            <a:r>
              <a:rPr lang="es-PE" sz="1400" b="1">
                <a:solidFill>
                  <a:schemeClr val="bg1"/>
                </a:solidFill>
              </a:rPr>
              <a:t>Contrucción</a:t>
            </a:r>
            <a:endParaRPr lang="es-ES" sz="1400" b="1">
              <a:solidFill>
                <a:schemeClr val="bg1"/>
              </a:solidFill>
            </a:endParaRPr>
          </a:p>
        </p:txBody>
      </p:sp>
      <p:sp>
        <p:nvSpPr>
          <p:cNvPr id="289821" name="Rectangle 29"/>
          <p:cNvSpPr>
            <a:spLocks noChangeArrowheads="1"/>
          </p:cNvSpPr>
          <p:nvPr/>
        </p:nvSpPr>
        <p:spPr bwMode="auto">
          <a:xfrm>
            <a:off x="6875463" y="2781300"/>
            <a:ext cx="1368425" cy="623888"/>
          </a:xfrm>
          <a:prstGeom prst="rect">
            <a:avLst/>
          </a:prstGeom>
          <a:solidFill>
            <a:srgbClr val="0000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0066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PE" sz="1400">
                <a:solidFill>
                  <a:schemeClr val="bg1"/>
                </a:solidFill>
              </a:rPr>
              <a:t>Iteración #5</a:t>
            </a:r>
          </a:p>
          <a:p>
            <a:pPr algn="ctr"/>
            <a:r>
              <a:rPr lang="es-PE" sz="1400" b="1">
                <a:solidFill>
                  <a:schemeClr val="bg1"/>
                </a:solidFill>
              </a:rPr>
              <a:t>Transición</a:t>
            </a:r>
            <a:endParaRPr lang="es-ES" sz="1400" b="1">
              <a:solidFill>
                <a:schemeClr val="bg1"/>
              </a:solidFill>
            </a:endParaRP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6946900" y="3716338"/>
            <a:ext cx="1008063" cy="288925"/>
            <a:chOff x="1020" y="2115"/>
            <a:chExt cx="3085" cy="453"/>
          </a:xfrm>
        </p:grpSpPr>
        <p:sp>
          <p:nvSpPr>
            <p:cNvPr id="94224" name="AutoShape 35"/>
            <p:cNvSpPr>
              <a:spLocks noChangeArrowheads="1"/>
            </p:cNvSpPr>
            <p:nvPr/>
          </p:nvSpPr>
          <p:spPr bwMode="auto">
            <a:xfrm>
              <a:off x="1020" y="2115"/>
              <a:ext cx="726" cy="453"/>
            </a:xfrm>
            <a:prstGeom prst="homePlate">
              <a:avLst>
                <a:gd name="adj" fmla="val 40066"/>
              </a:avLst>
            </a:prstGeom>
            <a:solidFill>
              <a:srgbClr val="3333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3333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s-PE" sz="1400" b="1">
                  <a:solidFill>
                    <a:schemeClr val="bg1"/>
                  </a:solidFill>
                </a:rPr>
                <a:t>R</a:t>
              </a:r>
              <a:endParaRPr lang="es-ES" sz="1400" b="1">
                <a:solidFill>
                  <a:schemeClr val="bg1"/>
                </a:solidFill>
              </a:endParaRPr>
            </a:p>
          </p:txBody>
        </p:sp>
        <p:sp>
          <p:nvSpPr>
            <p:cNvPr id="94225" name="AutoShape 36"/>
            <p:cNvSpPr>
              <a:spLocks noChangeArrowheads="1"/>
            </p:cNvSpPr>
            <p:nvPr/>
          </p:nvSpPr>
          <p:spPr bwMode="auto">
            <a:xfrm>
              <a:off x="1610" y="2115"/>
              <a:ext cx="725" cy="453"/>
            </a:xfrm>
            <a:prstGeom prst="chevron">
              <a:avLst>
                <a:gd name="adj" fmla="val 40011"/>
              </a:avLst>
            </a:prstGeom>
            <a:solidFill>
              <a:srgbClr val="3366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3366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s-PE" sz="1400" b="1">
                  <a:solidFill>
                    <a:schemeClr val="bg1"/>
                  </a:solidFill>
                </a:rPr>
                <a:t>AD</a:t>
              </a:r>
              <a:endParaRPr lang="es-ES" sz="1400" b="1">
                <a:solidFill>
                  <a:schemeClr val="bg1"/>
                </a:solidFill>
              </a:endParaRPr>
            </a:p>
          </p:txBody>
        </p:sp>
        <p:sp>
          <p:nvSpPr>
            <p:cNvPr id="94226" name="AutoShape 37"/>
            <p:cNvSpPr>
              <a:spLocks noChangeArrowheads="1"/>
            </p:cNvSpPr>
            <p:nvPr/>
          </p:nvSpPr>
          <p:spPr bwMode="auto">
            <a:xfrm>
              <a:off x="2200" y="2115"/>
              <a:ext cx="725" cy="453"/>
            </a:xfrm>
            <a:prstGeom prst="chevron">
              <a:avLst>
                <a:gd name="adj" fmla="val 40011"/>
              </a:avLst>
            </a:prstGeom>
            <a:solidFill>
              <a:srgbClr val="6699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99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s-PE" sz="1400" b="1">
                  <a:solidFill>
                    <a:schemeClr val="bg1"/>
                  </a:solidFill>
                </a:rPr>
                <a:t>I</a:t>
              </a:r>
              <a:endParaRPr lang="es-ES" sz="1400" b="1">
                <a:solidFill>
                  <a:schemeClr val="bg1"/>
                </a:solidFill>
              </a:endParaRPr>
            </a:p>
          </p:txBody>
        </p:sp>
        <p:sp>
          <p:nvSpPr>
            <p:cNvPr id="94227" name="AutoShape 38"/>
            <p:cNvSpPr>
              <a:spLocks noChangeArrowheads="1"/>
            </p:cNvSpPr>
            <p:nvPr/>
          </p:nvSpPr>
          <p:spPr bwMode="auto">
            <a:xfrm>
              <a:off x="2789" y="2115"/>
              <a:ext cx="725" cy="453"/>
            </a:xfrm>
            <a:prstGeom prst="chevron">
              <a:avLst>
                <a:gd name="adj" fmla="val 40011"/>
              </a:avLst>
            </a:prstGeom>
            <a:solidFill>
              <a:srgbClr val="99CC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s-PE" sz="1400" b="1"/>
                <a:t>P</a:t>
              </a:r>
              <a:endParaRPr lang="es-ES" sz="1400" b="1"/>
            </a:p>
          </p:txBody>
        </p:sp>
        <p:sp>
          <p:nvSpPr>
            <p:cNvPr id="94228" name="AutoShape 39"/>
            <p:cNvSpPr>
              <a:spLocks noChangeArrowheads="1"/>
            </p:cNvSpPr>
            <p:nvPr/>
          </p:nvSpPr>
          <p:spPr bwMode="auto">
            <a:xfrm>
              <a:off x="3380" y="2115"/>
              <a:ext cx="725" cy="453"/>
            </a:xfrm>
            <a:prstGeom prst="chevron">
              <a:avLst>
                <a:gd name="adj" fmla="val 40011"/>
              </a:avLst>
            </a:prstGeom>
            <a:solidFill>
              <a:srgbClr val="CCEC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EC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s-PE" sz="1400" b="1"/>
                <a:t>D</a:t>
              </a:r>
              <a:endParaRPr lang="es-ES" sz="1400" b="1"/>
            </a:p>
          </p:txBody>
        </p:sp>
      </p:grpSp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2339975" y="4437063"/>
            <a:ext cx="4899025" cy="719137"/>
            <a:chOff x="204" y="3340"/>
            <a:chExt cx="3086" cy="453"/>
          </a:xfrm>
        </p:grpSpPr>
        <p:sp>
          <p:nvSpPr>
            <p:cNvPr id="94219" name="AutoShape 41"/>
            <p:cNvSpPr>
              <a:spLocks noChangeArrowheads="1"/>
            </p:cNvSpPr>
            <p:nvPr/>
          </p:nvSpPr>
          <p:spPr bwMode="auto">
            <a:xfrm>
              <a:off x="204" y="3340"/>
              <a:ext cx="725" cy="453"/>
            </a:xfrm>
            <a:prstGeom prst="chevron">
              <a:avLst>
                <a:gd name="adj" fmla="val 40011"/>
              </a:avLst>
            </a:prstGeom>
            <a:solidFill>
              <a:srgbClr val="0000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r"/>
              <a:r>
                <a:rPr lang="es-PE" sz="1400" b="1">
                  <a:solidFill>
                    <a:schemeClr val="bg1"/>
                  </a:solidFill>
                </a:rPr>
                <a:t>Man.</a:t>
              </a:r>
              <a:endParaRPr lang="es-ES" sz="1400" b="1">
                <a:solidFill>
                  <a:schemeClr val="bg1"/>
                </a:solidFill>
              </a:endParaRPr>
            </a:p>
          </p:txBody>
        </p:sp>
        <p:sp>
          <p:nvSpPr>
            <p:cNvPr id="94220" name="AutoShape 42"/>
            <p:cNvSpPr>
              <a:spLocks noChangeArrowheads="1"/>
            </p:cNvSpPr>
            <p:nvPr/>
          </p:nvSpPr>
          <p:spPr bwMode="auto">
            <a:xfrm>
              <a:off x="794" y="3340"/>
              <a:ext cx="725" cy="453"/>
            </a:xfrm>
            <a:prstGeom prst="chevron">
              <a:avLst>
                <a:gd name="adj" fmla="val 40011"/>
              </a:avLst>
            </a:prstGeom>
            <a:solidFill>
              <a:srgbClr val="0000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r"/>
              <a:r>
                <a:rPr lang="es-PE" sz="1400" b="1">
                  <a:solidFill>
                    <a:schemeClr val="bg1"/>
                  </a:solidFill>
                </a:rPr>
                <a:t>    Revisión</a:t>
              </a:r>
            </a:p>
            <a:p>
              <a:pPr algn="r"/>
              <a:r>
                <a:rPr lang="es-PE" sz="1400" b="1">
                  <a:solidFill>
                    <a:schemeClr val="bg1"/>
                  </a:solidFill>
                </a:rPr>
                <a:t>Interna</a:t>
              </a:r>
              <a:endParaRPr lang="es-ES" sz="1400" b="1">
                <a:solidFill>
                  <a:schemeClr val="bg1"/>
                </a:solidFill>
              </a:endParaRPr>
            </a:p>
          </p:txBody>
        </p:sp>
        <p:sp>
          <p:nvSpPr>
            <p:cNvPr id="94221" name="AutoShape 43"/>
            <p:cNvSpPr>
              <a:spLocks noChangeArrowheads="1"/>
            </p:cNvSpPr>
            <p:nvPr/>
          </p:nvSpPr>
          <p:spPr bwMode="auto">
            <a:xfrm>
              <a:off x="1384" y="3340"/>
              <a:ext cx="725" cy="453"/>
            </a:xfrm>
            <a:prstGeom prst="chevron">
              <a:avLst>
                <a:gd name="adj" fmla="val 40011"/>
              </a:avLst>
            </a:prstGeom>
            <a:solidFill>
              <a:srgbClr val="FF99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00"/>
              </a:extrusionClr>
            </a:sp3d>
          </p:spPr>
          <p:txBody>
            <a:bodyPr anchor="ctr">
              <a:flatTx/>
            </a:bodyPr>
            <a:lstStyle/>
            <a:p>
              <a:pPr algn="ctr"/>
              <a:r>
                <a:rPr lang="es-PE" sz="1400" b="1">
                  <a:solidFill>
                    <a:srgbClr val="FFFFFF"/>
                  </a:solidFill>
                </a:rPr>
                <a:t>  Revisión</a:t>
              </a:r>
            </a:p>
            <a:p>
              <a:pPr algn="ctr"/>
              <a:r>
                <a:rPr lang="es-PE" sz="1400" b="1">
                  <a:solidFill>
                    <a:srgbClr val="FFFFFF"/>
                  </a:solidFill>
                </a:rPr>
                <a:t>    Pares</a:t>
              </a:r>
              <a:endParaRPr lang="es-ES" sz="1400" b="1">
                <a:solidFill>
                  <a:srgbClr val="FFFFFF"/>
                </a:solidFill>
              </a:endParaRPr>
            </a:p>
          </p:txBody>
        </p:sp>
        <p:sp>
          <p:nvSpPr>
            <p:cNvPr id="94222" name="AutoShape 44"/>
            <p:cNvSpPr>
              <a:spLocks noChangeArrowheads="1"/>
            </p:cNvSpPr>
            <p:nvPr/>
          </p:nvSpPr>
          <p:spPr bwMode="auto">
            <a:xfrm>
              <a:off x="1975" y="3340"/>
              <a:ext cx="725" cy="453"/>
            </a:xfrm>
            <a:prstGeom prst="chevron">
              <a:avLst>
                <a:gd name="adj" fmla="val 40011"/>
              </a:avLst>
            </a:prstGeom>
            <a:solidFill>
              <a:schemeClr val="bg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anchor="ctr">
              <a:flatTx/>
            </a:bodyPr>
            <a:lstStyle/>
            <a:p>
              <a:pPr algn="ctr"/>
              <a:r>
                <a:rPr lang="es-PE" sz="1400" b="1"/>
                <a:t>Asegur.</a:t>
              </a:r>
            </a:p>
            <a:p>
              <a:pPr algn="ctr"/>
              <a:r>
                <a:rPr lang="es-PE" sz="1400" b="1"/>
                <a:t>    Calidad</a:t>
              </a:r>
              <a:endParaRPr lang="es-ES" sz="1400" b="1"/>
            </a:p>
          </p:txBody>
        </p:sp>
        <p:sp>
          <p:nvSpPr>
            <p:cNvPr id="94223" name="AutoShape 45"/>
            <p:cNvSpPr>
              <a:spLocks noChangeArrowheads="1"/>
            </p:cNvSpPr>
            <p:nvPr/>
          </p:nvSpPr>
          <p:spPr bwMode="auto">
            <a:xfrm>
              <a:off x="2565" y="3340"/>
              <a:ext cx="725" cy="453"/>
            </a:xfrm>
            <a:prstGeom prst="chevron">
              <a:avLst>
                <a:gd name="adj" fmla="val 40011"/>
              </a:avLst>
            </a:prstGeom>
            <a:solidFill>
              <a:srgbClr val="66CC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CC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s-PE" sz="1400" b="1"/>
                <a:t>  Revisión </a:t>
              </a:r>
            </a:p>
            <a:p>
              <a:pPr algn="ctr"/>
              <a:r>
                <a:rPr lang="es-PE" sz="1400" b="1"/>
                <a:t>       y Aprob.</a:t>
              </a:r>
            </a:p>
            <a:p>
              <a:pPr algn="ctr"/>
              <a:r>
                <a:rPr lang="es-PE" sz="1400" b="1"/>
                <a:t>ONP</a:t>
              </a:r>
              <a:endParaRPr lang="es-ES" sz="14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2898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898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898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96296E-6 L -0.29115 0.12593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00" y="6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ChangeArrowheads="1"/>
          </p:cNvSpPr>
          <p:nvPr/>
        </p:nvSpPr>
        <p:spPr bwMode="auto">
          <a:xfrm>
            <a:off x="0" y="1819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323850" y="908050"/>
            <a:ext cx="7704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000" b="1">
                <a:solidFill>
                  <a:srgbClr val="666633"/>
                </a:solidFill>
              </a:rPr>
              <a:t>B. Desarrollo del Sub Proceso – Flujograma de Proceso</a:t>
            </a:r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s-PE" smtClean="0">
                <a:solidFill>
                  <a:srgbClr val="00B050"/>
                </a:solidFill>
                <a:latin typeface="Arial" charset="0"/>
                <a:cs typeface="Arial" charset="0"/>
              </a:rPr>
              <a:t>Sub Proceso de Transición</a:t>
            </a:r>
            <a:endParaRPr lang="es-ES" smtClean="0">
              <a:solidFill>
                <a:srgbClr val="00B050"/>
              </a:solidFill>
              <a:latin typeface="Arial" charset="0"/>
              <a:cs typeface="Arial" charset="0"/>
            </a:endParaRPr>
          </a:p>
        </p:txBody>
      </p:sp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0" y="1343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95238" name="Rectangle 6"/>
          <p:cNvSpPr>
            <a:spLocks noChangeArrowheads="1"/>
          </p:cNvSpPr>
          <p:nvPr/>
        </p:nvSpPr>
        <p:spPr bwMode="auto">
          <a:xfrm>
            <a:off x="0" y="766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95239" name="Rectangle 7"/>
          <p:cNvSpPr>
            <a:spLocks noChangeArrowheads="1"/>
          </p:cNvSpPr>
          <p:nvPr/>
        </p:nvSpPr>
        <p:spPr bwMode="auto">
          <a:xfrm>
            <a:off x="0" y="11096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95240" name="Rectangle 8"/>
          <p:cNvSpPr>
            <a:spLocks noChangeArrowheads="1"/>
          </p:cNvSpPr>
          <p:nvPr/>
        </p:nvSpPr>
        <p:spPr bwMode="auto">
          <a:xfrm>
            <a:off x="0" y="1190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95241" name="Rectangle 12"/>
          <p:cNvSpPr>
            <a:spLocks noChangeArrowheads="1"/>
          </p:cNvSpPr>
          <p:nvPr/>
        </p:nvSpPr>
        <p:spPr bwMode="auto">
          <a:xfrm>
            <a:off x="0" y="17383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291853" name="Text Box 13"/>
          <p:cNvSpPr txBox="1">
            <a:spLocks noChangeArrowheads="1"/>
          </p:cNvSpPr>
          <p:nvPr/>
        </p:nvSpPr>
        <p:spPr bwMode="auto">
          <a:xfrm>
            <a:off x="4427538" y="2133600"/>
            <a:ext cx="3671887" cy="284163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s-PE" sz="1200" b="1">
                <a:solidFill>
                  <a:srgbClr val="000066"/>
                </a:solidFill>
              </a:rPr>
              <a:t>Manual de usuario</a:t>
            </a:r>
            <a:endParaRPr lang="es-ES" sz="1200" b="1">
              <a:solidFill>
                <a:srgbClr val="000066"/>
              </a:solidFill>
            </a:endParaRPr>
          </a:p>
        </p:txBody>
      </p:sp>
      <p:sp>
        <p:nvSpPr>
          <p:cNvPr id="95243" name="AutoShape 14"/>
          <p:cNvSpPr>
            <a:spLocks noChangeArrowheads="1"/>
          </p:cNvSpPr>
          <p:nvPr/>
        </p:nvSpPr>
        <p:spPr bwMode="auto">
          <a:xfrm>
            <a:off x="3348038" y="3933825"/>
            <a:ext cx="719137" cy="360363"/>
          </a:xfrm>
          <a:prstGeom prst="rightArrow">
            <a:avLst>
              <a:gd name="adj1" fmla="val 50000"/>
              <a:gd name="adj2" fmla="val 49890"/>
            </a:avLst>
          </a:prstGeom>
          <a:gradFill rotWithShape="1">
            <a:gsLst>
              <a:gs pos="0">
                <a:srgbClr val="6E5900"/>
              </a:gs>
              <a:gs pos="50000">
                <a:srgbClr val="EEC100"/>
              </a:gs>
              <a:gs pos="100000">
                <a:srgbClr val="6E59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91855" name="Text Box 15"/>
          <p:cNvSpPr txBox="1">
            <a:spLocks noChangeArrowheads="1"/>
          </p:cNvSpPr>
          <p:nvPr/>
        </p:nvSpPr>
        <p:spPr bwMode="auto">
          <a:xfrm>
            <a:off x="4427538" y="3000375"/>
            <a:ext cx="3671887" cy="284163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s-PE" sz="1200" b="1">
                <a:solidFill>
                  <a:srgbClr val="000066"/>
                </a:solidFill>
              </a:rPr>
              <a:t>Manual de sistema</a:t>
            </a:r>
            <a:endParaRPr lang="es-ES" sz="1200" b="1">
              <a:solidFill>
                <a:srgbClr val="000066"/>
              </a:solidFill>
            </a:endParaRPr>
          </a:p>
        </p:txBody>
      </p:sp>
      <p:sp>
        <p:nvSpPr>
          <p:cNvPr id="291856" name="Text Box 16"/>
          <p:cNvSpPr txBox="1">
            <a:spLocks noChangeArrowheads="1"/>
          </p:cNvSpPr>
          <p:nvPr/>
        </p:nvSpPr>
        <p:spPr bwMode="auto">
          <a:xfrm>
            <a:off x="4356100" y="3933825"/>
            <a:ext cx="3671888" cy="376238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s-PE" sz="1200" b="1">
                <a:solidFill>
                  <a:srgbClr val="000066"/>
                </a:solidFill>
              </a:rPr>
              <a:t>Manual de Administración e instalación</a:t>
            </a:r>
            <a:r>
              <a:rPr lang="es-ES"/>
              <a:t> </a:t>
            </a:r>
          </a:p>
        </p:txBody>
      </p:sp>
      <p:sp>
        <p:nvSpPr>
          <p:cNvPr id="95246" name="AutoShape 17"/>
          <p:cNvSpPr>
            <a:spLocks noChangeArrowheads="1"/>
          </p:cNvSpPr>
          <p:nvPr/>
        </p:nvSpPr>
        <p:spPr bwMode="auto">
          <a:xfrm>
            <a:off x="3348038" y="2997200"/>
            <a:ext cx="719137" cy="360363"/>
          </a:xfrm>
          <a:prstGeom prst="rightArrow">
            <a:avLst>
              <a:gd name="adj1" fmla="val 50000"/>
              <a:gd name="adj2" fmla="val 49890"/>
            </a:avLst>
          </a:prstGeom>
          <a:gradFill rotWithShape="1">
            <a:gsLst>
              <a:gs pos="0">
                <a:srgbClr val="6E5900"/>
              </a:gs>
              <a:gs pos="50000">
                <a:srgbClr val="EEC100"/>
              </a:gs>
              <a:gs pos="100000">
                <a:srgbClr val="6E59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95247" name="AutoShape 18"/>
          <p:cNvSpPr>
            <a:spLocks noChangeArrowheads="1"/>
          </p:cNvSpPr>
          <p:nvPr/>
        </p:nvSpPr>
        <p:spPr bwMode="auto">
          <a:xfrm>
            <a:off x="3348038" y="2133600"/>
            <a:ext cx="719137" cy="360363"/>
          </a:xfrm>
          <a:prstGeom prst="rightArrow">
            <a:avLst>
              <a:gd name="adj1" fmla="val 50000"/>
              <a:gd name="adj2" fmla="val 49890"/>
            </a:avLst>
          </a:prstGeom>
          <a:gradFill rotWithShape="1">
            <a:gsLst>
              <a:gs pos="0">
                <a:srgbClr val="6E5900"/>
              </a:gs>
              <a:gs pos="50000">
                <a:srgbClr val="EEC100"/>
              </a:gs>
              <a:gs pos="100000">
                <a:srgbClr val="6E59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pic>
        <p:nvPicPr>
          <p:cNvPr id="95248" name="Picture 1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8888" y="1247775"/>
            <a:ext cx="1495425" cy="561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1860" name="Text Box 20"/>
          <p:cNvSpPr txBox="1">
            <a:spLocks noChangeArrowheads="1"/>
          </p:cNvSpPr>
          <p:nvPr/>
        </p:nvSpPr>
        <p:spPr bwMode="auto">
          <a:xfrm>
            <a:off x="4356100" y="4508500"/>
            <a:ext cx="3671888" cy="83185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  <a:defRPr/>
            </a:pPr>
            <a:r>
              <a:rPr lang="es-ES" sz="1200" i="1">
                <a:solidFill>
                  <a:srgbClr val="000066"/>
                </a:solidFill>
              </a:rPr>
              <a:t>Manuales comprometidos</a:t>
            </a:r>
          </a:p>
          <a:p>
            <a:pPr>
              <a:buFontTx/>
              <a:buChar char="•"/>
              <a:defRPr/>
            </a:pPr>
            <a:r>
              <a:rPr lang="es-ES" sz="1200" b="1">
                <a:solidFill>
                  <a:srgbClr val="FF0000"/>
                </a:solidFill>
              </a:rPr>
              <a:t>7.7.1.2.2.01.R17 Plantilla lista observaciones documentos</a:t>
            </a:r>
          </a:p>
          <a:p>
            <a:pPr>
              <a:buFontTx/>
              <a:buChar char="•"/>
              <a:defRPr/>
            </a:pPr>
            <a:r>
              <a:rPr lang="es-ES" sz="1200" b="1">
                <a:solidFill>
                  <a:srgbClr val="000066"/>
                </a:solidFill>
              </a:rPr>
              <a:t>7.7.1.2.2.01.R16 Plantilla lista incidencias</a:t>
            </a:r>
          </a:p>
        </p:txBody>
      </p:sp>
      <p:sp>
        <p:nvSpPr>
          <p:cNvPr id="95250" name="AutoShape 21"/>
          <p:cNvSpPr>
            <a:spLocks noChangeArrowheads="1"/>
          </p:cNvSpPr>
          <p:nvPr/>
        </p:nvSpPr>
        <p:spPr bwMode="auto">
          <a:xfrm>
            <a:off x="3348038" y="4797425"/>
            <a:ext cx="719137" cy="360363"/>
          </a:xfrm>
          <a:prstGeom prst="rightArrow">
            <a:avLst>
              <a:gd name="adj1" fmla="val 50000"/>
              <a:gd name="adj2" fmla="val 49890"/>
            </a:avLst>
          </a:prstGeom>
          <a:gradFill rotWithShape="1">
            <a:gsLst>
              <a:gs pos="0">
                <a:srgbClr val="6E5900"/>
              </a:gs>
              <a:gs pos="50000">
                <a:srgbClr val="EEC100"/>
              </a:gs>
              <a:gs pos="100000">
                <a:srgbClr val="6E59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95251" name="AutoShape 22"/>
          <p:cNvSpPr>
            <a:spLocks noChangeArrowheads="1"/>
          </p:cNvSpPr>
          <p:nvPr/>
        </p:nvSpPr>
        <p:spPr bwMode="auto">
          <a:xfrm>
            <a:off x="3348038" y="5661025"/>
            <a:ext cx="719137" cy="360363"/>
          </a:xfrm>
          <a:prstGeom prst="rightArrow">
            <a:avLst>
              <a:gd name="adj1" fmla="val 50000"/>
              <a:gd name="adj2" fmla="val 49890"/>
            </a:avLst>
          </a:prstGeom>
          <a:gradFill rotWithShape="1">
            <a:gsLst>
              <a:gs pos="0">
                <a:srgbClr val="6E5900"/>
              </a:gs>
              <a:gs pos="50000">
                <a:srgbClr val="EEC100"/>
              </a:gs>
              <a:gs pos="100000">
                <a:srgbClr val="6E59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91864" name="Text Box 24"/>
          <p:cNvSpPr txBox="1">
            <a:spLocks noChangeArrowheads="1"/>
          </p:cNvSpPr>
          <p:nvPr/>
        </p:nvSpPr>
        <p:spPr bwMode="auto">
          <a:xfrm>
            <a:off x="4356100" y="5445125"/>
            <a:ext cx="3671888" cy="1196975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  <a:defRPr/>
            </a:pPr>
            <a:r>
              <a:rPr lang="es-ES" sz="1200" i="1">
                <a:solidFill>
                  <a:srgbClr val="000066"/>
                </a:solidFill>
              </a:rPr>
              <a:t>Manuales comprometidos</a:t>
            </a:r>
          </a:p>
          <a:p>
            <a:pPr>
              <a:buFontTx/>
              <a:buChar char="•"/>
              <a:defRPr/>
            </a:pPr>
            <a:r>
              <a:rPr lang="es-ES" sz="1200" b="1">
                <a:solidFill>
                  <a:srgbClr val="000066"/>
                </a:solidFill>
              </a:rPr>
              <a:t>7.7.1.2.2.01.R16 Plantilla lista incidencias</a:t>
            </a:r>
          </a:p>
          <a:p>
            <a:pPr>
              <a:buFontTx/>
              <a:buChar char="•"/>
              <a:defRPr/>
            </a:pPr>
            <a:r>
              <a:rPr lang="es-ES" sz="1200" b="1">
                <a:solidFill>
                  <a:srgbClr val="FF0000"/>
                </a:solidFill>
              </a:rPr>
              <a:t>7.7.1.2.2.01.R17 Plantilla lista observaciones documentos</a:t>
            </a:r>
          </a:p>
          <a:p>
            <a:pPr>
              <a:buFontTx/>
              <a:buChar char="•"/>
              <a:defRPr/>
            </a:pPr>
            <a:r>
              <a:rPr lang="es-ES" sz="1200" b="1">
                <a:solidFill>
                  <a:srgbClr val="000066"/>
                </a:solidFill>
              </a:rPr>
              <a:t>7.7.1.2.2.01.R18 Plantilla acta aceptacion producto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smtClean="0">
                <a:solidFill>
                  <a:srgbClr val="00B050"/>
                </a:solidFill>
                <a:latin typeface="Arial" charset="0"/>
                <a:cs typeface="Arial" charset="0"/>
              </a:rPr>
              <a:t>Sub Proceso de Transición  </a:t>
            </a:r>
            <a:endParaRPr lang="es-ES" smtClean="0">
              <a:solidFill>
                <a:srgbClr val="00B050"/>
              </a:solidFill>
              <a:latin typeface="Arial" charset="0"/>
              <a:cs typeface="Arial" charset="0"/>
            </a:endParaRPr>
          </a:p>
        </p:txBody>
      </p:sp>
      <p:sp>
        <p:nvSpPr>
          <p:cNvPr id="96259" name="Text Box 3"/>
          <p:cNvSpPr txBox="1">
            <a:spLocks noChangeArrowheads="1"/>
          </p:cNvSpPr>
          <p:nvPr/>
        </p:nvSpPr>
        <p:spPr bwMode="auto">
          <a:xfrm>
            <a:off x="250825" y="1052513"/>
            <a:ext cx="7704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000" b="1">
                <a:solidFill>
                  <a:srgbClr val="666633"/>
                </a:solidFill>
              </a:rPr>
              <a:t>C. Desarrollo de los Artefactos</a:t>
            </a:r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1187450" y="1798638"/>
            <a:ext cx="6156325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s-ES"/>
              <a:t>7.7.1.2.2.01.R16 Plantilla lista incidencias</a:t>
            </a:r>
          </a:p>
          <a:p>
            <a:pPr>
              <a:buFont typeface="Wingdings" pitchFamily="2" charset="2"/>
              <a:buChar char="§"/>
            </a:pPr>
            <a:r>
              <a:rPr lang="es-ES"/>
              <a:t>7.7.1.2.2.01.R17 Plantilla lista observaciones documentos</a:t>
            </a:r>
          </a:p>
          <a:p>
            <a:pPr>
              <a:buFont typeface="Wingdings" pitchFamily="2" charset="2"/>
              <a:buChar char="§"/>
            </a:pPr>
            <a:r>
              <a:rPr lang="es-ES"/>
              <a:t>7.7.1.2.2.01.R18 Plantilla acta aceptación producto</a:t>
            </a:r>
          </a:p>
          <a:p>
            <a:pPr>
              <a:buFont typeface="Wingdings" pitchFamily="2" charset="2"/>
              <a:buChar char="§"/>
            </a:pPr>
            <a:r>
              <a:rPr lang="es-PE"/>
              <a:t>Manual de usuario</a:t>
            </a:r>
          </a:p>
          <a:p>
            <a:pPr>
              <a:buFont typeface="Wingdings" pitchFamily="2" charset="2"/>
              <a:buChar char="§"/>
            </a:pPr>
            <a:r>
              <a:rPr lang="es-PE"/>
              <a:t>Manual de sistema</a:t>
            </a:r>
          </a:p>
          <a:p>
            <a:pPr>
              <a:buFont typeface="Wingdings" pitchFamily="2" charset="2"/>
              <a:buChar char="§"/>
            </a:pPr>
            <a:r>
              <a:rPr lang="es-PE"/>
              <a:t>Manual de Administración e instalación</a:t>
            </a:r>
            <a:r>
              <a:rPr lang="es-ES"/>
              <a:t> </a:t>
            </a:r>
          </a:p>
          <a:p>
            <a:pPr>
              <a:buFont typeface="Wingdings" pitchFamily="2" charset="2"/>
              <a:buChar char="§"/>
            </a:pPr>
            <a:endParaRPr lang="es-ES">
              <a:solidFill>
                <a:srgbClr val="666633"/>
              </a:solidFill>
            </a:endParaRPr>
          </a:p>
          <a:p>
            <a:pPr>
              <a:buFont typeface="Wingdings" pitchFamily="2" charset="2"/>
              <a:buNone/>
            </a:pPr>
            <a:endParaRPr lang="es-ES">
              <a:solidFill>
                <a:srgbClr val="66663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smtClean="0">
                <a:solidFill>
                  <a:srgbClr val="00B050"/>
                </a:solidFill>
                <a:latin typeface="Arial" charset="0"/>
                <a:cs typeface="Arial" charset="0"/>
              </a:rPr>
              <a:t>Sub Proceso de Transición</a:t>
            </a:r>
            <a:endParaRPr lang="es-ES" smtClean="0">
              <a:solidFill>
                <a:srgbClr val="00B050"/>
              </a:solidFill>
              <a:latin typeface="Arial" charset="0"/>
              <a:cs typeface="Arial" charset="0"/>
            </a:endParaRPr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250825" y="1052513"/>
            <a:ext cx="8569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000" b="1">
                <a:solidFill>
                  <a:srgbClr val="666633"/>
                </a:solidFill>
              </a:rPr>
              <a:t>D. Resumen Roles y Responsabilidades del Proceso</a:t>
            </a:r>
          </a:p>
        </p:txBody>
      </p:sp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539750" y="177323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539750" y="263683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8313" y="1782763"/>
            <a:ext cx="7786687" cy="4525962"/>
          </a:xfrm>
          <a:noFill/>
        </p:spPr>
        <p:txBody>
          <a:bodyPr/>
          <a:lstStyle/>
          <a:p>
            <a:pPr marL="381000" indent="-381000" algn="just"/>
            <a:r>
              <a:rPr lang="es-ES" sz="2000" b="1" smtClean="0">
                <a:latin typeface="Arial" charset="0"/>
                <a:cs typeface="Arial" charset="0"/>
              </a:rPr>
              <a:t>Analista de Sistemas:</a:t>
            </a:r>
          </a:p>
          <a:p>
            <a:pPr marL="762000" lvl="1" indent="-304800" algn="just"/>
            <a:r>
              <a:rPr lang="es-PE" sz="2000" smtClean="0">
                <a:solidFill>
                  <a:schemeClr val="tx1"/>
                </a:solidFill>
                <a:latin typeface="Arial" charset="0"/>
                <a:cs typeface="Arial" charset="0"/>
              </a:rPr>
              <a:t>Verifican la actualización de los manuales de sistemas, Usuario y administración</a:t>
            </a:r>
          </a:p>
          <a:p>
            <a:pPr marL="762000" lvl="1" indent="-304800" algn="just">
              <a:buFont typeface="Wingdings" pitchFamily="2" charset="2"/>
              <a:buNone/>
            </a:pPr>
            <a:r>
              <a:rPr lang="es-ES" sz="2000" smtClean="0">
                <a:solidFill>
                  <a:schemeClr val="tx1"/>
                </a:solidFill>
                <a:latin typeface="Arial" charset="0"/>
                <a:cs typeface="Arial" charset="0"/>
              </a:rPr>
              <a:t>  </a:t>
            </a:r>
          </a:p>
          <a:p>
            <a:pPr marL="381000" indent="-381000" algn="just"/>
            <a:r>
              <a:rPr lang="es-PE" sz="2000" b="1" smtClean="0">
                <a:latin typeface="Arial" charset="0"/>
                <a:cs typeface="Arial" charset="0"/>
              </a:rPr>
              <a:t>Analista programador:</a:t>
            </a:r>
          </a:p>
          <a:p>
            <a:pPr marL="762000" lvl="1" indent="-304800" algn="just"/>
            <a:r>
              <a:rPr lang="es-PE" sz="2000" smtClean="0">
                <a:solidFill>
                  <a:schemeClr val="tx1"/>
                </a:solidFill>
                <a:latin typeface="Arial" charset="0"/>
                <a:cs typeface="Arial" charset="0"/>
              </a:rPr>
              <a:t>Verifican la actualización de los manuales de sistemas, usuario y administración.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7" name="Rectangle 17"/>
          <p:cNvSpPr>
            <a:spLocks noChangeArrowheads="1"/>
          </p:cNvSpPr>
          <p:nvPr/>
        </p:nvSpPr>
        <p:spPr bwMode="auto">
          <a:xfrm>
            <a:off x="3851275" y="6019800"/>
            <a:ext cx="1584325" cy="288925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PE" sz="1200"/>
              <a:t>11 Acta conformidad</a:t>
            </a:r>
            <a:endParaRPr lang="es-ES" sz="1200"/>
          </a:p>
        </p:txBody>
      </p:sp>
      <p:sp>
        <p:nvSpPr>
          <p:cNvPr id="368658" name="Rectangle 18"/>
          <p:cNvSpPr>
            <a:spLocks noChangeArrowheads="1"/>
          </p:cNvSpPr>
          <p:nvPr/>
        </p:nvSpPr>
        <p:spPr bwMode="auto">
          <a:xfrm>
            <a:off x="3851275" y="5661025"/>
            <a:ext cx="1584325" cy="288925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PE" sz="1200"/>
              <a:t>10 Otros planes</a:t>
            </a:r>
            <a:endParaRPr lang="es-ES" sz="1200"/>
          </a:p>
        </p:txBody>
      </p:sp>
      <p:sp>
        <p:nvSpPr>
          <p:cNvPr id="368659" name="Rectangle 19"/>
          <p:cNvSpPr>
            <a:spLocks noChangeArrowheads="1"/>
          </p:cNvSpPr>
          <p:nvPr/>
        </p:nvSpPr>
        <p:spPr bwMode="auto">
          <a:xfrm>
            <a:off x="3851275" y="5300663"/>
            <a:ext cx="1584325" cy="288925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PE" sz="1200"/>
              <a:t>09 Incidencias Doc.</a:t>
            </a:r>
            <a:endParaRPr lang="es-ES" sz="1200"/>
          </a:p>
        </p:txBody>
      </p:sp>
      <p:sp>
        <p:nvSpPr>
          <p:cNvPr id="98309" name="Rectangle 2"/>
          <p:cNvSpPr>
            <a:spLocks noChangeArrowheads="1"/>
          </p:cNvSpPr>
          <p:nvPr/>
        </p:nvSpPr>
        <p:spPr bwMode="auto">
          <a:xfrm>
            <a:off x="323850" y="188913"/>
            <a:ext cx="7920038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609600" indent="-609600"/>
            <a:r>
              <a:rPr lang="es-PE" sz="2400" b="1">
                <a:solidFill>
                  <a:schemeClr val="bg1"/>
                </a:solidFill>
              </a:rPr>
              <a:t>Repositorio</a:t>
            </a:r>
            <a:endParaRPr lang="es-ES" sz="2400" b="1">
              <a:solidFill>
                <a:schemeClr val="bg1"/>
              </a:solidFill>
            </a:endParaRPr>
          </a:p>
        </p:txBody>
      </p:sp>
      <p:sp>
        <p:nvSpPr>
          <p:cNvPr id="368649" name="Rectangle 9"/>
          <p:cNvSpPr>
            <a:spLocks noChangeArrowheads="1"/>
          </p:cNvSpPr>
          <p:nvPr/>
        </p:nvSpPr>
        <p:spPr bwMode="auto">
          <a:xfrm>
            <a:off x="3851275" y="4940300"/>
            <a:ext cx="1584325" cy="288925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PE" sz="1200"/>
              <a:t>08 Manuales</a:t>
            </a:r>
            <a:endParaRPr lang="es-ES" sz="1200"/>
          </a:p>
        </p:txBody>
      </p:sp>
      <p:sp>
        <p:nvSpPr>
          <p:cNvPr id="368650" name="Rectangle 10"/>
          <p:cNvSpPr>
            <a:spLocks noChangeArrowheads="1"/>
          </p:cNvSpPr>
          <p:nvPr/>
        </p:nvSpPr>
        <p:spPr bwMode="auto">
          <a:xfrm>
            <a:off x="3851275" y="4581525"/>
            <a:ext cx="1584325" cy="288925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PE" sz="1200"/>
              <a:t>07 Diseño</a:t>
            </a:r>
            <a:endParaRPr lang="es-ES" sz="1200"/>
          </a:p>
        </p:txBody>
      </p:sp>
      <p:sp>
        <p:nvSpPr>
          <p:cNvPr id="368651" name="Rectangle 11"/>
          <p:cNvSpPr>
            <a:spLocks noChangeArrowheads="1"/>
          </p:cNvSpPr>
          <p:nvPr/>
        </p:nvSpPr>
        <p:spPr bwMode="auto">
          <a:xfrm>
            <a:off x="3851275" y="4221163"/>
            <a:ext cx="1584325" cy="288925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PE" sz="1200"/>
              <a:t>06 Implementación</a:t>
            </a:r>
            <a:endParaRPr lang="es-ES" sz="1200"/>
          </a:p>
        </p:txBody>
      </p:sp>
      <p:sp>
        <p:nvSpPr>
          <p:cNvPr id="368652" name="Rectangle 12"/>
          <p:cNvSpPr>
            <a:spLocks noChangeArrowheads="1"/>
          </p:cNvSpPr>
          <p:nvPr/>
        </p:nvSpPr>
        <p:spPr bwMode="auto">
          <a:xfrm>
            <a:off x="3851275" y="3860800"/>
            <a:ext cx="1584325" cy="288925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PE" sz="1200"/>
              <a:t>05 Análisis</a:t>
            </a:r>
            <a:endParaRPr lang="es-ES" sz="1200"/>
          </a:p>
        </p:txBody>
      </p:sp>
      <p:sp>
        <p:nvSpPr>
          <p:cNvPr id="368653" name="Rectangle 13"/>
          <p:cNvSpPr>
            <a:spLocks noChangeArrowheads="1"/>
          </p:cNvSpPr>
          <p:nvPr/>
        </p:nvSpPr>
        <p:spPr bwMode="auto">
          <a:xfrm>
            <a:off x="3851275" y="3500438"/>
            <a:ext cx="1584325" cy="288925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PE" sz="1200"/>
              <a:t>04 Glosario terminos</a:t>
            </a:r>
            <a:endParaRPr lang="es-ES" sz="1200"/>
          </a:p>
        </p:txBody>
      </p:sp>
      <p:sp>
        <p:nvSpPr>
          <p:cNvPr id="368654" name="Rectangle 14"/>
          <p:cNvSpPr>
            <a:spLocks noChangeArrowheads="1"/>
          </p:cNvSpPr>
          <p:nvPr/>
        </p:nvSpPr>
        <p:spPr bwMode="auto">
          <a:xfrm>
            <a:off x="3851275" y="3141663"/>
            <a:ext cx="1584325" cy="288925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PE" sz="1200"/>
              <a:t>03 Alcance del sistema</a:t>
            </a:r>
            <a:endParaRPr lang="es-ES" sz="1200"/>
          </a:p>
        </p:txBody>
      </p:sp>
      <p:sp>
        <p:nvSpPr>
          <p:cNvPr id="368655" name="Rectangle 15"/>
          <p:cNvSpPr>
            <a:spLocks noChangeArrowheads="1"/>
          </p:cNvSpPr>
          <p:nvPr/>
        </p:nvSpPr>
        <p:spPr bwMode="auto">
          <a:xfrm>
            <a:off x="3851275" y="2781300"/>
            <a:ext cx="1584325" cy="288925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PE" sz="1200"/>
              <a:t>02 Modelo de Negocio</a:t>
            </a:r>
            <a:endParaRPr lang="es-ES" sz="1200"/>
          </a:p>
        </p:txBody>
      </p:sp>
      <p:sp>
        <p:nvSpPr>
          <p:cNvPr id="368656" name="Rectangle 16"/>
          <p:cNvSpPr>
            <a:spLocks noChangeArrowheads="1"/>
          </p:cNvSpPr>
          <p:nvPr/>
        </p:nvSpPr>
        <p:spPr bwMode="auto">
          <a:xfrm>
            <a:off x="3851275" y="2420938"/>
            <a:ext cx="1584325" cy="288925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PE" sz="1200"/>
              <a:t>01 Modelos</a:t>
            </a:r>
            <a:endParaRPr lang="es-ES" sz="1200"/>
          </a:p>
        </p:txBody>
      </p:sp>
      <p:sp>
        <p:nvSpPr>
          <p:cNvPr id="368660" name="Rectangle 20"/>
          <p:cNvSpPr>
            <a:spLocks noChangeArrowheads="1"/>
          </p:cNvSpPr>
          <p:nvPr/>
        </p:nvSpPr>
        <p:spPr bwMode="auto">
          <a:xfrm>
            <a:off x="5578475" y="2420938"/>
            <a:ext cx="1584325" cy="288925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PE" sz="1200"/>
              <a:t>UML / Datos / Otros</a:t>
            </a:r>
            <a:endParaRPr lang="es-ES" sz="1200"/>
          </a:p>
        </p:txBody>
      </p:sp>
      <p:sp>
        <p:nvSpPr>
          <p:cNvPr id="368661" name="Rectangle 21"/>
          <p:cNvSpPr>
            <a:spLocks noChangeArrowheads="1"/>
          </p:cNvSpPr>
          <p:nvPr/>
        </p:nvSpPr>
        <p:spPr bwMode="auto">
          <a:xfrm>
            <a:off x="5580063" y="4940300"/>
            <a:ext cx="1584325" cy="288925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PE" sz="1200"/>
              <a:t>Usr. / Sist. / Adm.</a:t>
            </a:r>
            <a:endParaRPr lang="es-ES" sz="1200"/>
          </a:p>
        </p:txBody>
      </p:sp>
      <p:sp>
        <p:nvSpPr>
          <p:cNvPr id="368643" name="Rectangle 3"/>
          <p:cNvSpPr>
            <a:spLocks noChangeArrowheads="1"/>
          </p:cNvSpPr>
          <p:nvPr/>
        </p:nvSpPr>
        <p:spPr bwMode="auto">
          <a:xfrm>
            <a:off x="3059113" y="1989138"/>
            <a:ext cx="1584325" cy="288925"/>
          </a:xfrm>
          <a:prstGeom prst="rect">
            <a:avLst/>
          </a:prstGeom>
          <a:solidFill>
            <a:srgbClr val="0000CC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00CC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PE" sz="1200">
                <a:solidFill>
                  <a:schemeClr val="bg1"/>
                </a:solidFill>
              </a:rPr>
              <a:t>02 Fuentes</a:t>
            </a:r>
            <a:endParaRPr lang="es-ES" sz="1200">
              <a:solidFill>
                <a:schemeClr val="bg1"/>
              </a:solidFill>
            </a:endParaRPr>
          </a:p>
        </p:txBody>
      </p:sp>
      <p:sp>
        <p:nvSpPr>
          <p:cNvPr id="368644" name="Rectangle 4"/>
          <p:cNvSpPr>
            <a:spLocks noChangeArrowheads="1"/>
          </p:cNvSpPr>
          <p:nvPr/>
        </p:nvSpPr>
        <p:spPr bwMode="auto">
          <a:xfrm>
            <a:off x="3490913" y="2420938"/>
            <a:ext cx="1584325" cy="288925"/>
          </a:xfrm>
          <a:prstGeom prst="rect">
            <a:avLst/>
          </a:prstGeom>
          <a:solidFill>
            <a:srgbClr val="3366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3366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PE" sz="1200">
                <a:solidFill>
                  <a:schemeClr val="bg1"/>
                </a:solidFill>
              </a:rPr>
              <a:t>02 Iteraciones</a:t>
            </a:r>
            <a:endParaRPr lang="es-ES" sz="1200">
              <a:solidFill>
                <a:schemeClr val="bg1"/>
              </a:solidFill>
            </a:endParaRPr>
          </a:p>
        </p:txBody>
      </p:sp>
      <p:sp>
        <p:nvSpPr>
          <p:cNvPr id="368645" name="Rectangle 5"/>
          <p:cNvSpPr>
            <a:spLocks noChangeArrowheads="1"/>
          </p:cNvSpPr>
          <p:nvPr/>
        </p:nvSpPr>
        <p:spPr bwMode="auto">
          <a:xfrm>
            <a:off x="3490913" y="2060575"/>
            <a:ext cx="1584325" cy="288925"/>
          </a:xfrm>
          <a:prstGeom prst="rect">
            <a:avLst/>
          </a:prstGeom>
          <a:solidFill>
            <a:srgbClr val="3366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3366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PE" sz="1200">
                <a:solidFill>
                  <a:schemeClr val="bg1"/>
                </a:solidFill>
              </a:rPr>
              <a:t>01 Doc_Tecnica</a:t>
            </a:r>
            <a:endParaRPr lang="es-ES" sz="1200">
              <a:solidFill>
                <a:schemeClr val="bg1"/>
              </a:solidFill>
            </a:endParaRPr>
          </a:p>
        </p:txBody>
      </p:sp>
      <p:sp>
        <p:nvSpPr>
          <p:cNvPr id="368646" name="Rectangle 6"/>
          <p:cNvSpPr>
            <a:spLocks noChangeArrowheads="1"/>
          </p:cNvSpPr>
          <p:nvPr/>
        </p:nvSpPr>
        <p:spPr bwMode="auto">
          <a:xfrm>
            <a:off x="3059113" y="1627188"/>
            <a:ext cx="1584325" cy="288925"/>
          </a:xfrm>
          <a:prstGeom prst="rect">
            <a:avLst/>
          </a:prstGeom>
          <a:solidFill>
            <a:srgbClr val="0000CC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00CC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PE" sz="1200">
                <a:solidFill>
                  <a:schemeClr val="bg1"/>
                </a:solidFill>
              </a:rPr>
              <a:t>01 Documentación</a:t>
            </a:r>
            <a:endParaRPr lang="es-ES" sz="1200">
              <a:solidFill>
                <a:schemeClr val="bg1"/>
              </a:solidFill>
            </a:endParaRPr>
          </a:p>
        </p:txBody>
      </p:sp>
      <p:sp>
        <p:nvSpPr>
          <p:cNvPr id="368647" name="Rectangle 7"/>
          <p:cNvSpPr>
            <a:spLocks noChangeArrowheads="1"/>
          </p:cNvSpPr>
          <p:nvPr/>
        </p:nvSpPr>
        <p:spPr bwMode="auto">
          <a:xfrm>
            <a:off x="2627313" y="1196975"/>
            <a:ext cx="1584325" cy="288925"/>
          </a:xfrm>
          <a:prstGeom prst="rect">
            <a:avLst/>
          </a:prstGeom>
          <a:solidFill>
            <a:srgbClr val="0000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0066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PE" sz="1200">
                <a:solidFill>
                  <a:schemeClr val="bg1"/>
                </a:solidFill>
              </a:rPr>
              <a:t>1.Rep_Trabajo_PE_[SE]</a:t>
            </a:r>
            <a:endParaRPr lang="es-ES" sz="12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8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68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68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22222E-6 L -5.55556E-7 0.63773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3686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68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68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07407E-6 L 0.00018 0.525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000"/>
                                        <p:tgtEl>
                                          <p:spTgt spid="3686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000"/>
                                        <p:tgtEl>
                                          <p:spTgt spid="3686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68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68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68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68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68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68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68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68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68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8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8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68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68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68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68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68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68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68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68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68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68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68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68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68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68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68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57" grpId="0" animBg="1"/>
      <p:bldP spid="368658" grpId="0" animBg="1"/>
      <p:bldP spid="368659" grpId="0" animBg="1"/>
      <p:bldP spid="368649" grpId="0" animBg="1"/>
      <p:bldP spid="368650" grpId="0" animBg="1"/>
      <p:bldP spid="368651" grpId="0" animBg="1"/>
      <p:bldP spid="368652" grpId="0" animBg="1"/>
      <p:bldP spid="368653" grpId="0" animBg="1"/>
      <p:bldP spid="368654" grpId="0" animBg="1"/>
      <p:bldP spid="368655" grpId="0" animBg="1"/>
      <p:bldP spid="368656" grpId="0" animBg="1"/>
      <p:bldP spid="368660" grpId="0" animBg="1"/>
      <p:bldP spid="368661" grpId="0" animBg="1"/>
      <p:bldP spid="368643" grpId="0" animBg="1"/>
      <p:bldP spid="368643" grpId="1" animBg="1"/>
      <p:bldP spid="368643" grpId="2" animBg="1"/>
      <p:bldP spid="368644" grpId="0" animBg="1"/>
      <p:bldP spid="368644" grpId="1" animBg="1"/>
      <p:bldP spid="368644" grpId="2" animBg="1"/>
      <p:bldP spid="368645" grpId="0" animBg="1"/>
      <p:bldP spid="368646" grpId="0" animBg="1"/>
      <p:bldP spid="368647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91" name="Rectangle 27"/>
          <p:cNvSpPr>
            <a:spLocks noChangeArrowheads="1"/>
          </p:cNvSpPr>
          <p:nvPr/>
        </p:nvSpPr>
        <p:spPr bwMode="auto">
          <a:xfrm>
            <a:off x="4284663" y="6380163"/>
            <a:ext cx="1584325" cy="288925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PE" sz="1200"/>
              <a:t>04 Soporte</a:t>
            </a:r>
            <a:endParaRPr lang="es-ES" sz="1200"/>
          </a:p>
        </p:txBody>
      </p:sp>
      <p:sp>
        <p:nvSpPr>
          <p:cNvPr id="369688" name="Rectangle 24"/>
          <p:cNvSpPr>
            <a:spLocks noChangeArrowheads="1"/>
          </p:cNvSpPr>
          <p:nvPr/>
        </p:nvSpPr>
        <p:spPr bwMode="auto">
          <a:xfrm>
            <a:off x="4284663" y="6019800"/>
            <a:ext cx="1584325" cy="288925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PE" sz="1200"/>
              <a:t>03 Resultado</a:t>
            </a:r>
            <a:endParaRPr lang="es-ES" sz="1200"/>
          </a:p>
        </p:txBody>
      </p:sp>
      <p:sp>
        <p:nvSpPr>
          <p:cNvPr id="369670" name="Rectangle 6"/>
          <p:cNvSpPr>
            <a:spLocks noChangeArrowheads="1"/>
          </p:cNvSpPr>
          <p:nvPr/>
        </p:nvSpPr>
        <p:spPr bwMode="auto">
          <a:xfrm>
            <a:off x="4786313" y="5661025"/>
            <a:ext cx="1584325" cy="288925"/>
          </a:xfrm>
          <a:prstGeom prst="rect">
            <a:avLst/>
          </a:prstGeom>
          <a:solidFill>
            <a:srgbClr val="FFFF99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99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PE" sz="1200"/>
              <a:t>04 Pruebas Acept.</a:t>
            </a:r>
            <a:endParaRPr lang="es-ES" sz="1200"/>
          </a:p>
        </p:txBody>
      </p:sp>
      <p:sp>
        <p:nvSpPr>
          <p:cNvPr id="369671" name="Rectangle 7"/>
          <p:cNvSpPr>
            <a:spLocks noChangeArrowheads="1"/>
          </p:cNvSpPr>
          <p:nvPr/>
        </p:nvSpPr>
        <p:spPr bwMode="auto">
          <a:xfrm>
            <a:off x="4786313" y="5302250"/>
            <a:ext cx="1584325" cy="288925"/>
          </a:xfrm>
          <a:prstGeom prst="rect">
            <a:avLst/>
          </a:prstGeom>
          <a:solidFill>
            <a:srgbClr val="FFFF99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99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PE" sz="1200"/>
              <a:t>03 Pruebas Cal.</a:t>
            </a:r>
            <a:endParaRPr lang="es-ES" sz="1200"/>
          </a:p>
        </p:txBody>
      </p:sp>
      <p:sp>
        <p:nvSpPr>
          <p:cNvPr id="369672" name="Rectangle 8"/>
          <p:cNvSpPr>
            <a:spLocks noChangeArrowheads="1"/>
          </p:cNvSpPr>
          <p:nvPr/>
        </p:nvSpPr>
        <p:spPr bwMode="auto">
          <a:xfrm>
            <a:off x="4786313" y="4941888"/>
            <a:ext cx="1584325" cy="288925"/>
          </a:xfrm>
          <a:prstGeom prst="rect">
            <a:avLst/>
          </a:prstGeom>
          <a:solidFill>
            <a:srgbClr val="FFFF99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99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PE" sz="1200"/>
              <a:t>02 Pruebas Int.</a:t>
            </a:r>
            <a:endParaRPr lang="es-ES" sz="1200"/>
          </a:p>
        </p:txBody>
      </p:sp>
      <p:sp>
        <p:nvSpPr>
          <p:cNvPr id="369673" name="Rectangle 9"/>
          <p:cNvSpPr>
            <a:spLocks noChangeArrowheads="1"/>
          </p:cNvSpPr>
          <p:nvPr/>
        </p:nvSpPr>
        <p:spPr bwMode="auto">
          <a:xfrm>
            <a:off x="4787900" y="4581525"/>
            <a:ext cx="1584325" cy="288925"/>
          </a:xfrm>
          <a:prstGeom prst="rect">
            <a:avLst/>
          </a:prstGeom>
          <a:solidFill>
            <a:srgbClr val="FFFF99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99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PE" sz="1200"/>
              <a:t>01 Doc. Pruebas</a:t>
            </a:r>
            <a:endParaRPr lang="es-ES" sz="1200"/>
          </a:p>
        </p:txBody>
      </p:sp>
      <p:sp>
        <p:nvSpPr>
          <p:cNvPr id="369689" name="Rectangle 25"/>
          <p:cNvSpPr>
            <a:spLocks noChangeArrowheads="1"/>
          </p:cNvSpPr>
          <p:nvPr/>
        </p:nvSpPr>
        <p:spPr bwMode="auto">
          <a:xfrm>
            <a:off x="4284663" y="4221163"/>
            <a:ext cx="1584325" cy="288925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PE" sz="1200"/>
              <a:t>02 Pruebas.</a:t>
            </a:r>
            <a:endParaRPr lang="es-ES" sz="1200"/>
          </a:p>
        </p:txBody>
      </p:sp>
      <p:sp>
        <p:nvSpPr>
          <p:cNvPr id="369690" name="Rectangle 26"/>
          <p:cNvSpPr>
            <a:spLocks noChangeArrowheads="1"/>
          </p:cNvSpPr>
          <p:nvPr/>
        </p:nvSpPr>
        <p:spPr bwMode="auto">
          <a:xfrm>
            <a:off x="4286250" y="3860800"/>
            <a:ext cx="1584325" cy="288925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PE" sz="1200"/>
              <a:t>01 Plan Iteraciones</a:t>
            </a:r>
            <a:endParaRPr lang="es-ES" sz="1200"/>
          </a:p>
        </p:txBody>
      </p:sp>
      <p:sp>
        <p:nvSpPr>
          <p:cNvPr id="99338" name="Rectangle 5"/>
          <p:cNvSpPr>
            <a:spLocks noChangeArrowheads="1"/>
          </p:cNvSpPr>
          <p:nvPr/>
        </p:nvSpPr>
        <p:spPr bwMode="auto">
          <a:xfrm>
            <a:off x="323850" y="188913"/>
            <a:ext cx="7920038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609600" indent="-609600"/>
            <a:r>
              <a:rPr lang="es-PE" sz="2400" b="1">
                <a:solidFill>
                  <a:schemeClr val="bg1"/>
                </a:solidFill>
              </a:rPr>
              <a:t>Repositorio</a:t>
            </a:r>
            <a:endParaRPr lang="es-ES" sz="2400" b="1">
              <a:solidFill>
                <a:schemeClr val="bg1"/>
              </a:solidFill>
            </a:endParaRPr>
          </a:p>
        </p:txBody>
      </p:sp>
      <p:sp>
        <p:nvSpPr>
          <p:cNvPr id="369674" name="Rectangle 10"/>
          <p:cNvSpPr>
            <a:spLocks noChangeArrowheads="1"/>
          </p:cNvSpPr>
          <p:nvPr/>
        </p:nvSpPr>
        <p:spPr bwMode="auto">
          <a:xfrm>
            <a:off x="3851275" y="3500438"/>
            <a:ext cx="1584325" cy="288925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PE" sz="1200"/>
              <a:t>04 C99 – Construcción</a:t>
            </a:r>
            <a:endParaRPr lang="es-ES" sz="1200"/>
          </a:p>
        </p:txBody>
      </p:sp>
      <p:sp>
        <p:nvSpPr>
          <p:cNvPr id="369675" name="Rectangle 11"/>
          <p:cNvSpPr>
            <a:spLocks noChangeArrowheads="1"/>
          </p:cNvSpPr>
          <p:nvPr/>
        </p:nvSpPr>
        <p:spPr bwMode="auto">
          <a:xfrm>
            <a:off x="3851275" y="3141663"/>
            <a:ext cx="1584325" cy="288925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PE" sz="1200"/>
              <a:t>03 E2 - Diseño</a:t>
            </a:r>
            <a:endParaRPr lang="es-ES" sz="1200"/>
          </a:p>
        </p:txBody>
      </p:sp>
      <p:sp>
        <p:nvSpPr>
          <p:cNvPr id="369676" name="Rectangle 12"/>
          <p:cNvSpPr>
            <a:spLocks noChangeArrowheads="1"/>
          </p:cNvSpPr>
          <p:nvPr/>
        </p:nvSpPr>
        <p:spPr bwMode="auto">
          <a:xfrm>
            <a:off x="3851275" y="2781300"/>
            <a:ext cx="1584325" cy="288925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PE" sz="1200"/>
              <a:t>02 E1 - Análisis</a:t>
            </a:r>
            <a:endParaRPr lang="es-ES" sz="1200"/>
          </a:p>
        </p:txBody>
      </p:sp>
      <p:sp>
        <p:nvSpPr>
          <p:cNvPr id="369677" name="Rectangle 13"/>
          <p:cNvSpPr>
            <a:spLocks noChangeArrowheads="1"/>
          </p:cNvSpPr>
          <p:nvPr/>
        </p:nvSpPr>
        <p:spPr bwMode="auto">
          <a:xfrm>
            <a:off x="3851275" y="2420938"/>
            <a:ext cx="1584325" cy="288925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PE" sz="1200"/>
              <a:t>01 I1 - Incepción</a:t>
            </a:r>
            <a:endParaRPr lang="es-ES" sz="1200"/>
          </a:p>
        </p:txBody>
      </p:sp>
      <p:sp>
        <p:nvSpPr>
          <p:cNvPr id="369687" name="Rectangle 23"/>
          <p:cNvSpPr>
            <a:spLocks noChangeArrowheads="1"/>
          </p:cNvSpPr>
          <p:nvPr/>
        </p:nvSpPr>
        <p:spPr bwMode="auto">
          <a:xfrm>
            <a:off x="5578475" y="3141663"/>
            <a:ext cx="1584325" cy="288925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PE" sz="1200"/>
              <a:t>Plan It. / Resultado</a:t>
            </a:r>
            <a:endParaRPr lang="es-ES" sz="1200"/>
          </a:p>
        </p:txBody>
      </p:sp>
      <p:sp>
        <p:nvSpPr>
          <p:cNvPr id="369685" name="Rectangle 21"/>
          <p:cNvSpPr>
            <a:spLocks noChangeArrowheads="1"/>
          </p:cNvSpPr>
          <p:nvPr/>
        </p:nvSpPr>
        <p:spPr bwMode="auto">
          <a:xfrm>
            <a:off x="5578475" y="2779713"/>
            <a:ext cx="1584325" cy="288925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PE" sz="1200"/>
              <a:t>Plan It. / Resultado</a:t>
            </a:r>
            <a:endParaRPr lang="es-ES" sz="1200"/>
          </a:p>
        </p:txBody>
      </p:sp>
      <p:sp>
        <p:nvSpPr>
          <p:cNvPr id="369678" name="Rectangle 14"/>
          <p:cNvSpPr>
            <a:spLocks noChangeArrowheads="1"/>
          </p:cNvSpPr>
          <p:nvPr/>
        </p:nvSpPr>
        <p:spPr bwMode="auto">
          <a:xfrm>
            <a:off x="5576888" y="2420938"/>
            <a:ext cx="1584325" cy="288925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PE" sz="1200"/>
              <a:t>Plan Iteraciones</a:t>
            </a:r>
            <a:endParaRPr lang="es-ES" sz="1200"/>
          </a:p>
        </p:txBody>
      </p:sp>
      <p:sp>
        <p:nvSpPr>
          <p:cNvPr id="369680" name="Rectangle 16"/>
          <p:cNvSpPr>
            <a:spLocks noChangeArrowheads="1"/>
          </p:cNvSpPr>
          <p:nvPr/>
        </p:nvSpPr>
        <p:spPr bwMode="auto">
          <a:xfrm>
            <a:off x="3059113" y="1989138"/>
            <a:ext cx="1584325" cy="288925"/>
          </a:xfrm>
          <a:prstGeom prst="rect">
            <a:avLst/>
          </a:prstGeom>
          <a:solidFill>
            <a:srgbClr val="0000CC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00CC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PE" sz="1200">
                <a:solidFill>
                  <a:schemeClr val="bg1"/>
                </a:solidFill>
              </a:rPr>
              <a:t>02 Fuentes</a:t>
            </a:r>
            <a:endParaRPr lang="es-ES" sz="1200">
              <a:solidFill>
                <a:schemeClr val="bg1"/>
              </a:solidFill>
            </a:endParaRPr>
          </a:p>
        </p:txBody>
      </p:sp>
      <p:sp>
        <p:nvSpPr>
          <p:cNvPr id="369681" name="Rectangle 17"/>
          <p:cNvSpPr>
            <a:spLocks noChangeArrowheads="1"/>
          </p:cNvSpPr>
          <p:nvPr/>
        </p:nvSpPr>
        <p:spPr bwMode="auto">
          <a:xfrm>
            <a:off x="3490913" y="2420938"/>
            <a:ext cx="1584325" cy="288925"/>
          </a:xfrm>
          <a:prstGeom prst="rect">
            <a:avLst/>
          </a:prstGeom>
          <a:solidFill>
            <a:srgbClr val="3366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3366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PE" sz="1200">
                <a:solidFill>
                  <a:schemeClr val="bg1"/>
                </a:solidFill>
              </a:rPr>
              <a:t>02 Iteraciones</a:t>
            </a:r>
            <a:endParaRPr lang="es-ES" sz="1200">
              <a:solidFill>
                <a:schemeClr val="bg1"/>
              </a:solidFill>
            </a:endParaRPr>
          </a:p>
        </p:txBody>
      </p:sp>
      <p:sp>
        <p:nvSpPr>
          <p:cNvPr id="369682" name="Rectangle 18"/>
          <p:cNvSpPr>
            <a:spLocks noChangeArrowheads="1"/>
          </p:cNvSpPr>
          <p:nvPr/>
        </p:nvSpPr>
        <p:spPr bwMode="auto">
          <a:xfrm>
            <a:off x="3490913" y="2060575"/>
            <a:ext cx="1584325" cy="288925"/>
          </a:xfrm>
          <a:prstGeom prst="rect">
            <a:avLst/>
          </a:prstGeom>
          <a:solidFill>
            <a:srgbClr val="3366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3366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PE" sz="1200">
                <a:solidFill>
                  <a:schemeClr val="bg1"/>
                </a:solidFill>
              </a:rPr>
              <a:t>01 Doc_Tecnica</a:t>
            </a:r>
            <a:endParaRPr lang="es-ES" sz="1200">
              <a:solidFill>
                <a:schemeClr val="bg1"/>
              </a:solidFill>
            </a:endParaRPr>
          </a:p>
        </p:txBody>
      </p:sp>
      <p:sp>
        <p:nvSpPr>
          <p:cNvPr id="369683" name="Rectangle 19"/>
          <p:cNvSpPr>
            <a:spLocks noChangeArrowheads="1"/>
          </p:cNvSpPr>
          <p:nvPr/>
        </p:nvSpPr>
        <p:spPr bwMode="auto">
          <a:xfrm>
            <a:off x="3059113" y="1627188"/>
            <a:ext cx="1584325" cy="288925"/>
          </a:xfrm>
          <a:prstGeom prst="rect">
            <a:avLst/>
          </a:prstGeom>
          <a:solidFill>
            <a:srgbClr val="0000CC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00CC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PE" sz="1200">
                <a:solidFill>
                  <a:schemeClr val="bg1"/>
                </a:solidFill>
              </a:rPr>
              <a:t>01 Documentación</a:t>
            </a:r>
            <a:endParaRPr lang="es-ES" sz="1200">
              <a:solidFill>
                <a:schemeClr val="bg1"/>
              </a:solidFill>
            </a:endParaRPr>
          </a:p>
        </p:txBody>
      </p:sp>
      <p:sp>
        <p:nvSpPr>
          <p:cNvPr id="369684" name="Rectangle 20"/>
          <p:cNvSpPr>
            <a:spLocks noChangeArrowheads="1"/>
          </p:cNvSpPr>
          <p:nvPr/>
        </p:nvSpPr>
        <p:spPr bwMode="auto">
          <a:xfrm>
            <a:off x="2627313" y="1196975"/>
            <a:ext cx="1584325" cy="288925"/>
          </a:xfrm>
          <a:prstGeom prst="rect">
            <a:avLst/>
          </a:prstGeom>
          <a:solidFill>
            <a:srgbClr val="0000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0066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PE" sz="1200">
                <a:solidFill>
                  <a:schemeClr val="bg1"/>
                </a:solidFill>
              </a:rPr>
              <a:t>1.Rep_Trabajo_PE_[SE]</a:t>
            </a:r>
            <a:endParaRPr lang="es-ES" sz="12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69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69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11111E-6 L -5.55556E-7 0.64028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3696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69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69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000"/>
                                        <p:tgtEl>
                                          <p:spTgt spid="3696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0.01041 L 0.00035 -0.05254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3696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000"/>
                                        <p:tgtEl>
                                          <p:spTgt spid="3696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9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69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69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69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69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69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69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69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69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69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9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9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69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69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69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69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69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69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69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69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69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69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69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69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69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69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69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69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69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69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69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91" grpId="0" animBg="1"/>
      <p:bldP spid="369688" grpId="0" animBg="1"/>
      <p:bldP spid="369670" grpId="0" animBg="1"/>
      <p:bldP spid="369671" grpId="0" animBg="1"/>
      <p:bldP spid="369672" grpId="0" animBg="1"/>
      <p:bldP spid="369673" grpId="0" animBg="1"/>
      <p:bldP spid="369689" grpId="0" animBg="1"/>
      <p:bldP spid="369690" grpId="0" animBg="1"/>
      <p:bldP spid="369674" grpId="0" animBg="1"/>
      <p:bldP spid="369675" grpId="0" animBg="1"/>
      <p:bldP spid="369676" grpId="0" animBg="1"/>
      <p:bldP spid="369677" grpId="0" animBg="1"/>
      <p:bldP spid="369687" grpId="0" animBg="1"/>
      <p:bldP spid="369685" grpId="0" animBg="1"/>
      <p:bldP spid="369678" grpId="0" animBg="1"/>
      <p:bldP spid="369680" grpId="0" animBg="1"/>
      <p:bldP spid="369680" grpId="1" animBg="1"/>
      <p:bldP spid="369680" grpId="2" animBg="1"/>
      <p:bldP spid="369681" grpId="0" animBg="1"/>
      <p:bldP spid="369681" grpId="1" animBg="1"/>
      <p:bldP spid="369682" grpId="0" animBg="1"/>
      <p:bldP spid="369682" grpId="1" animBg="1"/>
      <p:bldP spid="369683" grpId="0" animBg="1"/>
      <p:bldP spid="369684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Agenda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1042988" y="1484313"/>
            <a:ext cx="7848600" cy="367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09600" indent="-609600">
              <a:lnSpc>
                <a:spcPct val="140000"/>
              </a:lnSpc>
              <a:buClr>
                <a:srgbClr val="666633"/>
              </a:buClr>
              <a:buFontTx/>
              <a:buAutoNum type="romanUcPeriod"/>
            </a:pPr>
            <a:r>
              <a:rPr lang="es-PE" sz="2400" b="1">
                <a:solidFill>
                  <a:srgbClr val="666633"/>
                </a:solidFill>
              </a:rPr>
              <a:t>Introducción </a:t>
            </a:r>
          </a:p>
          <a:p>
            <a:pPr marL="609600" indent="-609600">
              <a:lnSpc>
                <a:spcPct val="140000"/>
              </a:lnSpc>
              <a:buClr>
                <a:srgbClr val="666633"/>
              </a:buClr>
              <a:buFontTx/>
              <a:buAutoNum type="romanUcPeriod"/>
            </a:pPr>
            <a:r>
              <a:rPr lang="es-PE" sz="2400" b="1">
                <a:solidFill>
                  <a:srgbClr val="666633"/>
                </a:solidFill>
              </a:rPr>
              <a:t>Mapa de Procesos del Proyecto de Mejora</a:t>
            </a:r>
          </a:p>
          <a:p>
            <a:pPr marL="609600" indent="-609600">
              <a:lnSpc>
                <a:spcPct val="140000"/>
              </a:lnSpc>
              <a:buClr>
                <a:srgbClr val="666633"/>
              </a:buClr>
              <a:buFontTx/>
              <a:buAutoNum type="romanUcPeriod"/>
            </a:pPr>
            <a:r>
              <a:rPr lang="es-PE" sz="2400" b="1">
                <a:solidFill>
                  <a:srgbClr val="666633"/>
                </a:solidFill>
              </a:rPr>
              <a:t>Términos y Definiciones </a:t>
            </a:r>
          </a:p>
          <a:p>
            <a:pPr marL="609600" indent="-609600">
              <a:lnSpc>
                <a:spcPct val="140000"/>
              </a:lnSpc>
              <a:buClr>
                <a:srgbClr val="666633"/>
              </a:buClr>
              <a:buFontTx/>
              <a:buAutoNum type="romanUcPeriod"/>
            </a:pPr>
            <a:r>
              <a:rPr lang="es-PE" sz="2400" b="1">
                <a:solidFill>
                  <a:srgbClr val="666633"/>
                </a:solidFill>
              </a:rPr>
              <a:t>Proceso de ingeniería para proyectos especiales</a:t>
            </a:r>
          </a:p>
          <a:p>
            <a:pPr marL="609600" indent="-609600">
              <a:lnSpc>
                <a:spcPct val="140000"/>
              </a:lnSpc>
              <a:buClr>
                <a:srgbClr val="666633"/>
              </a:buClr>
              <a:buFontTx/>
              <a:buAutoNum type="romanUcPeriod"/>
            </a:pPr>
            <a:r>
              <a:rPr lang="es-PE" sz="2400" b="1">
                <a:solidFill>
                  <a:srgbClr val="666633"/>
                </a:solidFill>
              </a:rPr>
              <a:t>Resumen</a:t>
            </a:r>
          </a:p>
          <a:p>
            <a:pPr marL="609600" indent="-609600">
              <a:lnSpc>
                <a:spcPct val="140000"/>
              </a:lnSpc>
              <a:buClr>
                <a:srgbClr val="666633"/>
              </a:buClr>
              <a:buFontTx/>
              <a:buAutoNum type="romanUcPeriod"/>
            </a:pPr>
            <a:endParaRPr lang="es-PE" sz="2400" b="1">
              <a:solidFill>
                <a:srgbClr val="666633"/>
              </a:solidFill>
            </a:endParaRPr>
          </a:p>
        </p:txBody>
      </p:sp>
      <p:sp>
        <p:nvSpPr>
          <p:cNvPr id="360453" name="AutoShape 5"/>
          <p:cNvSpPr>
            <a:spLocks noChangeArrowheads="1"/>
          </p:cNvSpPr>
          <p:nvPr/>
        </p:nvSpPr>
        <p:spPr bwMode="auto">
          <a:xfrm>
            <a:off x="323850" y="4200525"/>
            <a:ext cx="609600" cy="381000"/>
          </a:xfrm>
          <a:custGeom>
            <a:avLst/>
            <a:gdLst>
              <a:gd name="T0" fmla="*/ 12903199 w 21600"/>
              <a:gd name="T1" fmla="*/ 0 h 21600"/>
              <a:gd name="T2" fmla="*/ 0 w 21600"/>
              <a:gd name="T3" fmla="*/ 3360208 h 21600"/>
              <a:gd name="T4" fmla="*/ 12903199 w 21600"/>
              <a:gd name="T5" fmla="*/ 6720416 h 21600"/>
              <a:gd name="T6" fmla="*/ 17204267 w 21600"/>
              <a:gd name="T7" fmla="*/ 3360208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807E2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0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0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3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>
                <a:latin typeface="Arial" charset="0"/>
                <a:cs typeface="Arial" charset="0"/>
              </a:rPr>
              <a:t>Resumen</a:t>
            </a:r>
          </a:p>
        </p:txBody>
      </p:sp>
      <p:sp>
        <p:nvSpPr>
          <p:cNvPr id="101379" name="Rectangle 3"/>
          <p:cNvSpPr>
            <a:spLocks noChangeArrowheads="1"/>
          </p:cNvSpPr>
          <p:nvPr/>
        </p:nvSpPr>
        <p:spPr bwMode="auto">
          <a:xfrm>
            <a:off x="0" y="1819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0138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00063" y="1571625"/>
            <a:ext cx="7872412" cy="2500313"/>
          </a:xfrm>
          <a:noFill/>
        </p:spPr>
        <p:txBody>
          <a:bodyPr/>
          <a:lstStyle/>
          <a:p>
            <a:pPr marL="0" indent="0" algn="just">
              <a:buFont typeface="Wide Latin" pitchFamily="18" charset="0"/>
              <a:buNone/>
            </a:pPr>
            <a:r>
              <a:rPr lang="es-ES" sz="2000" smtClean="0">
                <a:latin typeface="Arial" charset="0"/>
                <a:cs typeface="Arial" charset="0"/>
              </a:rPr>
              <a:t>Durante la clase se han revisado conceptos generales de RUP y el procesos de ingeniería para el servicio de Proyectos Especiales. </a:t>
            </a:r>
          </a:p>
          <a:p>
            <a:pPr marL="0" indent="0" algn="just">
              <a:buFont typeface="Wide Latin" pitchFamily="18" charset="0"/>
              <a:buNone/>
            </a:pPr>
            <a:r>
              <a:rPr lang="es-ES" sz="2000" smtClean="0">
                <a:latin typeface="Arial" charset="0"/>
                <a:cs typeface="Arial" charset="0"/>
              </a:rPr>
              <a:t> </a:t>
            </a:r>
          </a:p>
          <a:p>
            <a:pPr marL="0" indent="0" algn="just">
              <a:buFont typeface="Wide Latin" pitchFamily="18" charset="0"/>
              <a:buNone/>
            </a:pPr>
            <a:r>
              <a:rPr lang="es-ES" sz="2000" smtClean="0">
                <a:latin typeface="Arial" charset="0"/>
                <a:cs typeface="Arial" charset="0"/>
              </a:rPr>
              <a:t>Adicionalmente, se revisaron los artefactos asociados a este proceso, y sus subprocesos.</a:t>
            </a:r>
          </a:p>
          <a:p>
            <a:pPr marL="0" indent="0" algn="just">
              <a:buFont typeface="Wide Latin" pitchFamily="18" charset="0"/>
              <a:buNone/>
            </a:pPr>
            <a:endParaRPr lang="es-ES" sz="200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sz="2800" smtClean="0">
                <a:latin typeface="Arial" charset="0"/>
                <a:cs typeface="Arial" charset="0"/>
              </a:rPr>
              <a:t>RUP Estructura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95288" y="1414463"/>
            <a:ext cx="6985000" cy="3527425"/>
            <a:chOff x="249" y="891"/>
            <a:chExt cx="4400" cy="2222"/>
          </a:xfrm>
        </p:grpSpPr>
        <p:pic>
          <p:nvPicPr>
            <p:cNvPr id="39940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495" y="1163"/>
              <a:ext cx="2154" cy="1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9941" name="Text Box 5"/>
            <p:cNvSpPr txBox="1">
              <a:spLocks noChangeArrowheads="1"/>
            </p:cNvSpPr>
            <p:nvPr/>
          </p:nvSpPr>
          <p:spPr bwMode="auto">
            <a:xfrm>
              <a:off x="780" y="1390"/>
              <a:ext cx="1715" cy="14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s-PE" sz="1200" b="1" u="sng"/>
                <a:t>Proceso</a:t>
              </a:r>
              <a:endParaRPr lang="es-ES" sz="1200" b="1" u="sng"/>
            </a:p>
            <a:p>
              <a:pPr algn="r"/>
              <a:r>
                <a:rPr lang="es-ES" sz="1200" b="1"/>
                <a:t>Modelamiento del negocio</a:t>
              </a:r>
            </a:p>
            <a:p>
              <a:pPr algn="r"/>
              <a:r>
                <a:rPr lang="es-ES" sz="1200" b="1"/>
                <a:t>Requerimientos</a:t>
              </a:r>
            </a:p>
            <a:p>
              <a:pPr algn="r"/>
              <a:r>
                <a:rPr lang="es-ES" sz="1200" b="1"/>
                <a:t>Analisis y Diseño</a:t>
              </a:r>
            </a:p>
            <a:p>
              <a:pPr algn="r"/>
              <a:r>
                <a:rPr lang="es-ES" sz="1200" b="1"/>
                <a:t>Implementación</a:t>
              </a:r>
            </a:p>
            <a:p>
              <a:pPr algn="r"/>
              <a:r>
                <a:rPr lang="es-ES" sz="1200" b="1"/>
                <a:t>Pruebas</a:t>
              </a:r>
            </a:p>
            <a:p>
              <a:pPr algn="r"/>
              <a:r>
                <a:rPr lang="es-ES" sz="1200" b="1"/>
                <a:t>Distribución</a:t>
              </a:r>
            </a:p>
            <a:p>
              <a:pPr algn="r"/>
              <a:endParaRPr lang="es-ES" sz="1200" b="1"/>
            </a:p>
            <a:p>
              <a:pPr algn="r"/>
              <a:r>
                <a:rPr lang="es-PE" sz="1200" b="1" u="sng"/>
                <a:t>Soporte</a:t>
              </a:r>
              <a:endParaRPr lang="es-ES" sz="1200" b="1" u="sng"/>
            </a:p>
            <a:p>
              <a:pPr algn="r"/>
              <a:r>
                <a:rPr lang="es-ES" sz="1200" b="1"/>
                <a:t>Gestión de Conf. y del cambio</a:t>
              </a:r>
            </a:p>
            <a:p>
              <a:pPr algn="r"/>
              <a:r>
                <a:rPr lang="es-ES" sz="1200" b="1"/>
                <a:t>Gestión de proyectos</a:t>
              </a:r>
            </a:p>
            <a:p>
              <a:pPr algn="r"/>
              <a:r>
                <a:rPr lang="es-ES" sz="1200" b="1"/>
                <a:t>Entorno</a:t>
              </a:r>
            </a:p>
          </p:txBody>
        </p:sp>
        <p:sp>
          <p:nvSpPr>
            <p:cNvPr id="39942" name="Line 6"/>
            <p:cNvSpPr>
              <a:spLocks noChangeShapeType="1"/>
            </p:cNvSpPr>
            <p:nvPr/>
          </p:nvSpPr>
          <p:spPr bwMode="auto">
            <a:xfrm>
              <a:off x="2508" y="1072"/>
              <a:ext cx="2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9943" name="Text Box 7"/>
            <p:cNvSpPr txBox="1">
              <a:spLocks noChangeArrowheads="1"/>
            </p:cNvSpPr>
            <p:nvPr/>
          </p:nvSpPr>
          <p:spPr bwMode="auto">
            <a:xfrm>
              <a:off x="2427" y="891"/>
              <a:ext cx="807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PE" sz="1400" b="1" i="1"/>
                <a:t>Tiempo</a:t>
              </a:r>
              <a:endParaRPr lang="es-ES" sz="1400" b="1" i="1"/>
            </a:p>
          </p:txBody>
        </p:sp>
        <p:sp>
          <p:nvSpPr>
            <p:cNvPr id="39944" name="Text Box 8"/>
            <p:cNvSpPr txBox="1">
              <a:spLocks noChangeArrowheads="1"/>
            </p:cNvSpPr>
            <p:nvPr/>
          </p:nvSpPr>
          <p:spPr bwMode="auto">
            <a:xfrm>
              <a:off x="249" y="2105"/>
              <a:ext cx="807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PE" sz="1400" b="1" i="1"/>
                <a:t>Contenido</a:t>
              </a:r>
              <a:endParaRPr lang="es-ES" sz="1400" b="1" i="1"/>
            </a:p>
          </p:txBody>
        </p:sp>
        <p:sp>
          <p:nvSpPr>
            <p:cNvPr id="39945" name="AutoShape 9"/>
            <p:cNvSpPr>
              <a:spLocks/>
            </p:cNvSpPr>
            <p:nvPr/>
          </p:nvSpPr>
          <p:spPr bwMode="auto">
            <a:xfrm>
              <a:off x="885" y="1299"/>
              <a:ext cx="317" cy="1814"/>
            </a:xfrm>
            <a:prstGeom prst="leftBrace">
              <a:avLst>
                <a:gd name="adj1" fmla="val 4768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1520" y="2261773"/>
            <a:ext cx="8286808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8890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Tarea Nro. 05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lvl="0" indent="88900" algn="just" eaLnBrk="0" hangingPunct="0"/>
            <a:r>
              <a:rPr lang="es-PE" sz="24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Presentar Plantillas de Pruebas. </a:t>
            </a:r>
          </a:p>
          <a:p>
            <a:pPr lvl="0" indent="88900" algn="just" eaLnBrk="0" hangingPunct="0"/>
            <a:r>
              <a:rPr lang="es-PE" sz="24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De las Pruebas que se menciona en el PPT de visto en la clase.</a:t>
            </a:r>
          </a:p>
          <a:p>
            <a:pPr marL="8890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“Relacionado con las tareas anteriores”</a:t>
            </a:r>
          </a:p>
          <a:p>
            <a:pPr marL="8890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PE" sz="2400" dirty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8890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sz="24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Presentara día sábado </a:t>
            </a:r>
            <a:r>
              <a:rPr kumimoji="0" lang="es-PE" sz="24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08-04-2017</a:t>
            </a:r>
            <a:endParaRPr kumimoji="0" lang="es-PE" sz="2400" b="1" i="0" u="none" strike="noStrike" cap="none" normalizeH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indent="88900" algn="just" eaLnBrk="0" hangingPunct="0"/>
            <a:endParaRPr lang="es-PE" sz="4000"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ctrTitle"/>
          </p:nvPr>
        </p:nvSpPr>
        <p:spPr>
          <a:xfrm>
            <a:off x="428596" y="1928802"/>
            <a:ext cx="8458200" cy="814394"/>
          </a:xfrm>
        </p:spPr>
        <p:txBody>
          <a:bodyPr/>
          <a:lstStyle/>
          <a:p>
            <a:pPr algn="ctr"/>
            <a:r>
              <a:rPr lang="es-ES_tradnl" sz="2800" u="sng" dirty="0" smtClean="0">
                <a:latin typeface="Calibri" pitchFamily="34" charset="0"/>
              </a:rPr>
              <a:t/>
            </a:r>
            <a:br>
              <a:rPr lang="es-ES_tradnl" sz="2800" u="sng" dirty="0" smtClean="0">
                <a:latin typeface="Calibri" pitchFamily="34" charset="0"/>
              </a:rPr>
            </a:br>
            <a:endParaRPr lang="es-PE" sz="2800" dirty="0" smtClean="0">
              <a:latin typeface="Calibri" pitchFamily="34" charset="0"/>
            </a:endParaRPr>
          </a:p>
        </p:txBody>
      </p:sp>
      <p:sp>
        <p:nvSpPr>
          <p:cNvPr id="6" name="8 Rectángulo"/>
          <p:cNvSpPr>
            <a:spLocks noChangeArrowheads="1"/>
          </p:cNvSpPr>
          <p:nvPr/>
        </p:nvSpPr>
        <p:spPr bwMode="auto">
          <a:xfrm>
            <a:off x="714375" y="3071813"/>
            <a:ext cx="77152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algn="ctr">
              <a:spcBef>
                <a:spcPct val="50000"/>
              </a:spcBef>
              <a:defRPr/>
            </a:pPr>
            <a:r>
              <a:rPr lang="es-PE" sz="2800" b="1" dirty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rPr>
              <a:t>INGENIERÍA DE PROYECTOS ESPECIALES</a:t>
            </a:r>
          </a:p>
        </p:txBody>
      </p:sp>
      <p:graphicFrame>
        <p:nvGraphicFramePr>
          <p:cNvPr id="31751" name="Object 6"/>
          <p:cNvGraphicFramePr>
            <a:graphicFrameLocks noChangeAspect="1"/>
          </p:cNvGraphicFramePr>
          <p:nvPr/>
        </p:nvGraphicFramePr>
        <p:xfrm>
          <a:off x="0" y="1214422"/>
          <a:ext cx="1393825" cy="239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44" name="Imagen de mapa de bits" r:id="rId4" imgW="4544059" imgH="7800000" progId="PBrush">
                  <p:embed/>
                </p:oleObj>
              </mc:Choice>
              <mc:Fallback>
                <p:oleObj name="Imagen de mapa de bits" r:id="rId4" imgW="4544059" imgH="7800000" progId="PBrush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214422"/>
                        <a:ext cx="1393825" cy="2392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5" descr="negrousmp"/>
          <p:cNvPicPr>
            <a:picLocks noChangeAspect="1" noChangeArrowheads="1"/>
          </p:cNvPicPr>
          <p:nvPr/>
        </p:nvPicPr>
        <p:blipFill>
          <a:blip r:embed="rId6">
            <a:lum contrast="6000"/>
            <a:grayscl/>
          </a:blip>
          <a:srcRect/>
          <a:stretch>
            <a:fillRect/>
          </a:stretch>
        </p:blipFill>
        <p:spPr bwMode="auto">
          <a:xfrm>
            <a:off x="0" y="0"/>
            <a:ext cx="9144000" cy="928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571604" y="1071546"/>
            <a:ext cx="683270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PE" sz="3200" b="1" dirty="0">
                <a:solidFill>
                  <a:schemeClr val="bg1"/>
                </a:solidFill>
                <a:latin typeface="Times New Roman" pitchFamily="18" charset="0"/>
              </a:rPr>
              <a:t>Facultad de Ingeniería y Arquitectura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071670" y="1857364"/>
            <a:ext cx="5616575" cy="93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s-ES_tradnl" sz="2800" b="1" dirty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rPr>
              <a:t>Pruebas de Software</a:t>
            </a:r>
          </a:p>
          <a:p>
            <a:pPr algn="ctr" eaLnBrk="0" hangingPunct="0"/>
            <a:r>
              <a:rPr lang="es-ES_tradnl" sz="2800" b="1" dirty="0" smtClean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rPr>
              <a:t>2017 </a:t>
            </a:r>
            <a:r>
              <a:rPr lang="es-ES_tradnl" sz="2800" b="1" dirty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rPr>
              <a:t>- </a:t>
            </a:r>
            <a:r>
              <a:rPr lang="es-ES_tradnl" sz="2800" b="1" dirty="0" smtClean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rPr>
              <a:t>I</a:t>
            </a:r>
            <a:endParaRPr lang="es-ES_tradnl" sz="2800" b="1" dirty="0">
              <a:solidFill>
                <a:schemeClr val="bg1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4499992" y="4643446"/>
            <a:ext cx="4429726" cy="1920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s-ES_tradnl" sz="2400" i="1" dirty="0" err="1" smtClean="0">
                <a:latin typeface="Calibri" pitchFamily="34" charset="0"/>
              </a:rPr>
              <a:t>MSc</a:t>
            </a:r>
            <a:r>
              <a:rPr lang="es-ES_tradnl" sz="2400" i="1" dirty="0" smtClean="0">
                <a:latin typeface="Calibri" pitchFamily="34" charset="0"/>
              </a:rPr>
              <a:t>. </a:t>
            </a:r>
            <a:r>
              <a:rPr lang="es-ES_tradnl" sz="2400" i="1" dirty="0">
                <a:latin typeface="Calibri" pitchFamily="34" charset="0"/>
              </a:rPr>
              <a:t>Héctor Henríquez Taboada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s-ES_tradnl" sz="2400" i="1" dirty="0">
                <a:latin typeface="Calibri" pitchFamily="34" charset="0"/>
              </a:rPr>
              <a:t> </a:t>
            </a:r>
            <a:r>
              <a:rPr lang="es-ES_tradnl" sz="2400" i="1" dirty="0">
                <a:latin typeface="Calibri" pitchFamily="34" charset="0"/>
                <a:hlinkClick r:id="rId7"/>
              </a:rPr>
              <a:t>hhenriquez@usmp.edu.pe</a:t>
            </a:r>
            <a:endParaRPr lang="es-ES_tradnl" sz="2400" i="1" dirty="0">
              <a:latin typeface="Calibri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s-ES_tradnl" sz="2400" i="1" dirty="0">
                <a:latin typeface="Calibri" pitchFamily="34" charset="0"/>
                <a:hlinkClick r:id="rId8"/>
              </a:rPr>
              <a:t>hhenriquez18@gmail.com</a:t>
            </a:r>
            <a:endParaRPr lang="es-ES_tradnl" sz="2400" i="1" dirty="0">
              <a:latin typeface="Calibri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es-ES_tradnl" i="1" dirty="0">
              <a:solidFill>
                <a:srgbClr val="000099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lantilla FISCT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FFC0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FISCT</Template>
  <TotalTime>294</TotalTime>
  <Words>4590</Words>
  <Application>Microsoft Office PowerPoint</Application>
  <PresentationFormat>Presentación en pantalla (4:3)</PresentationFormat>
  <Paragraphs>1175</Paragraphs>
  <Slides>91</Slides>
  <Notes>8</Notes>
  <HiddenSlides>0</HiddenSlides>
  <MMClips>0</MMClips>
  <ScaleCrop>false</ScaleCrop>
  <HeadingPairs>
    <vt:vector size="8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91</vt:i4>
      </vt:variant>
    </vt:vector>
  </HeadingPairs>
  <TitlesOfParts>
    <vt:vector size="102" baseType="lpstr">
      <vt:lpstr>Arial</vt:lpstr>
      <vt:lpstr>Calibri</vt:lpstr>
      <vt:lpstr>Georgia</vt:lpstr>
      <vt:lpstr>Times New Roman</vt:lpstr>
      <vt:lpstr>Trebuchet MS</vt:lpstr>
      <vt:lpstr>Wide Latin</vt:lpstr>
      <vt:lpstr>Wingdings</vt:lpstr>
      <vt:lpstr>Wingdings 2</vt:lpstr>
      <vt:lpstr>Plantilla FISCT</vt:lpstr>
      <vt:lpstr>Imagen de mapa de bits</vt:lpstr>
      <vt:lpstr>Visio</vt:lpstr>
      <vt:lpstr> </vt:lpstr>
      <vt:lpstr>Agenda</vt:lpstr>
      <vt:lpstr>Introducción</vt:lpstr>
      <vt:lpstr>Agenda</vt:lpstr>
      <vt:lpstr>Procesos definidos para el servicio</vt:lpstr>
      <vt:lpstr>Agenda</vt:lpstr>
      <vt:lpstr>RUP Mejores prácticas</vt:lpstr>
      <vt:lpstr>RUP Estructura</vt:lpstr>
      <vt:lpstr>RUP Estructura</vt:lpstr>
      <vt:lpstr>Proceso de Ingeniería</vt:lpstr>
      <vt:lpstr>Proceso de Ingeniería Estructura iteración</vt:lpstr>
      <vt:lpstr>Proceso de Ingeniería Dependencia de documentos</vt:lpstr>
      <vt:lpstr>Proceso de Ingeniería Modelo de Pruebas</vt:lpstr>
      <vt:lpstr>Agenda</vt:lpstr>
      <vt:lpstr>Descripción de Procesos, Sub Procesos y Procedimientos</vt:lpstr>
      <vt:lpstr>Proceso de Ingeniería de Proyectos Especiales.</vt:lpstr>
      <vt:lpstr>Proceso de Ingeniería de Proyectos Especiales.</vt:lpstr>
      <vt:lpstr>Proceso de Ingeniería de Proyectos Especiales.</vt:lpstr>
      <vt:lpstr>Proceso de Ingeniería de Proyectos Especiales</vt:lpstr>
      <vt:lpstr>Proceso de Ingeniería de Proyectos Especiales</vt:lpstr>
      <vt:lpstr>Proceso de Ingeniería de Proyectos Especiales</vt:lpstr>
      <vt:lpstr>Proceso de Ingeniería de Proyectos Especiales</vt:lpstr>
      <vt:lpstr>El Sub Proceso de Incepción Preliminar </vt:lpstr>
      <vt:lpstr>Presentación de PowerPoint</vt:lpstr>
      <vt:lpstr>Sub Proceso de Incepción Preliminar </vt:lpstr>
      <vt:lpstr>Sub Proceso de Incepción  Preliminar</vt:lpstr>
      <vt:lpstr>Sub Proceso de Incepción  Preliminar</vt:lpstr>
      <vt:lpstr>El Sub Proceso de Incepción</vt:lpstr>
      <vt:lpstr>Presentación de PowerPoint</vt:lpstr>
      <vt:lpstr>Sub Proceso de Incepción  </vt:lpstr>
      <vt:lpstr>Sub Proceso de Incepción  </vt:lpstr>
      <vt:lpstr>Sub Proceso de Incepción  </vt:lpstr>
      <vt:lpstr>Sub Proceso de Incepción  </vt:lpstr>
      <vt:lpstr>Sub Proceso de Incepción  </vt:lpstr>
      <vt:lpstr>El Sub Proceso de Elaboración. Iteración de análisis</vt:lpstr>
      <vt:lpstr>El Sub Proceso de Elaboración. Iteración de análisis</vt:lpstr>
      <vt:lpstr>El Sub Proceso de Elaboración. Iteración de análisis</vt:lpstr>
      <vt:lpstr>Sub Proceso de Elaboración. Iteración de análisis  </vt:lpstr>
      <vt:lpstr>Sub Proceso de Elaboración. Iteración de análisis</vt:lpstr>
      <vt:lpstr>Sub Proceso de Elaboración. Iteración de análisis </vt:lpstr>
      <vt:lpstr>Sub Proceso de Elaboración. Iteración de análisis </vt:lpstr>
      <vt:lpstr>Sub Proceso de Elaboración. Iteración de análisis</vt:lpstr>
      <vt:lpstr>Sub Proceso de Elaboración. Iteración de análisis </vt:lpstr>
      <vt:lpstr>El Sub Proceso de Elaboración. Iteración de diseño</vt:lpstr>
      <vt:lpstr>Presentación de PowerPoint</vt:lpstr>
      <vt:lpstr>Sub Proceso de Elaboración. Iteración de diseño  </vt:lpstr>
      <vt:lpstr>Sub Proceso de Elaboración. Iteración de diseño</vt:lpstr>
      <vt:lpstr>Sub Proceso de Elaboración. Iteración de diseño</vt:lpstr>
      <vt:lpstr>Sub Proceso de Elaboración. Iteración de diseño</vt:lpstr>
      <vt:lpstr>Sub Proceso de Elaboración. Iteración de diseño</vt:lpstr>
      <vt:lpstr>Sub Proceso de Elaboración. Iteración de diseño</vt:lpstr>
      <vt:lpstr>El Sub Proceso de Construcción </vt:lpstr>
      <vt:lpstr>Presentación de PowerPoint</vt:lpstr>
      <vt:lpstr>Sub Proceso de Construcción</vt:lpstr>
      <vt:lpstr>Sub Proceso de Construcción</vt:lpstr>
      <vt:lpstr>Sub Proceso de Construcción</vt:lpstr>
      <vt:lpstr>Sub Proceso de Construcción</vt:lpstr>
      <vt:lpstr>El Sub Proceso de Construcción. Ejecutar implementación</vt:lpstr>
      <vt:lpstr>El Sub Proceso de Construcción. Ejecutar implementación</vt:lpstr>
      <vt:lpstr>El Sub Proceso de Construcción. Ejecutar implementación</vt:lpstr>
      <vt:lpstr>El Sub Proceso de Construcción. Ejecutar implementación</vt:lpstr>
      <vt:lpstr>El Sub Proceso de Construcción. Ejecutar implementación</vt:lpstr>
      <vt:lpstr>El Sub Proceso de Construcción. Ejecutar implementación</vt:lpstr>
      <vt:lpstr>Sub Proceso de Construcción. Ejecutar implementación</vt:lpstr>
      <vt:lpstr>El Sub Proceso de Construcción. Pruebas internas</vt:lpstr>
      <vt:lpstr>Sub Proceso de Construcción. Pruebas internas</vt:lpstr>
      <vt:lpstr>Sub Proceso de Construcción. Pruebas internas</vt:lpstr>
      <vt:lpstr>Sub Proceso de Construcción. Pruebas internas</vt:lpstr>
      <vt:lpstr>Sub Proceso de Construcción. Pruebas internas</vt:lpstr>
      <vt:lpstr>Sub Proceso de Construcción. Pruebas internas</vt:lpstr>
      <vt:lpstr>Sub Proceso de Construcción. Pruebas internas</vt:lpstr>
      <vt:lpstr>Sub Proceso de Construcción. Pruebas internas</vt:lpstr>
      <vt:lpstr>El Sub Proceso de Construcción. Pruebas de calidad</vt:lpstr>
      <vt:lpstr>El Sub Proceso de Construcción. Pruebas de calidad</vt:lpstr>
      <vt:lpstr>El Sub Proceso de Construcción. Pruebas de calidad</vt:lpstr>
      <vt:lpstr>El Sub Proceso de Construcción. Pruebas de calidad</vt:lpstr>
      <vt:lpstr>El Sub Proceso de Construcción. Pruebas de aceptación</vt:lpstr>
      <vt:lpstr>El Sub Proceso de Construcción. Pruebas de aceptación</vt:lpstr>
      <vt:lpstr>El Sub Proceso de Construcción. Pruebas de aceptación</vt:lpstr>
      <vt:lpstr>El Sub Proceso de Construcción. Pruebas de aceptación</vt:lpstr>
      <vt:lpstr>El Sub Proceso de Transición</vt:lpstr>
      <vt:lpstr>Presentación de PowerPoint</vt:lpstr>
      <vt:lpstr>Sub Proceso de Transición</vt:lpstr>
      <vt:lpstr>Sub Proceso de Transición  </vt:lpstr>
      <vt:lpstr>Sub Proceso de Transición</vt:lpstr>
      <vt:lpstr>Presentación de PowerPoint</vt:lpstr>
      <vt:lpstr>Presentación de PowerPoint</vt:lpstr>
      <vt:lpstr>Agenda</vt:lpstr>
      <vt:lpstr>Resumen</vt:lpstr>
      <vt:lpstr>Presentación de PowerPoint</vt:lpstr>
      <vt:lpstr>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SemanaNro4_SesionNro1_Proceso Especiales</dc:title>
  <dc:subject>SemanaNro4_SesionNro1_Proceso Especiales</dc:subject>
  <dc:creator>MSc. Hector Henriquez Taboada</dc:creator>
  <cp:lastModifiedBy>Usuario</cp:lastModifiedBy>
  <cp:revision>39</cp:revision>
  <dcterms:created xsi:type="dcterms:W3CDTF">2012-09-10T08:15:47Z</dcterms:created>
  <dcterms:modified xsi:type="dcterms:W3CDTF">2017-03-31T14:58:10Z</dcterms:modified>
</cp:coreProperties>
</file>