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27"/>
  </p:notesMasterIdLst>
  <p:handoutMasterIdLst>
    <p:handoutMasterId r:id="rId28"/>
  </p:handoutMasterIdLst>
  <p:sldIdLst>
    <p:sldId id="256" r:id="rId2"/>
    <p:sldId id="480" r:id="rId3"/>
    <p:sldId id="481" r:id="rId4"/>
    <p:sldId id="482" r:id="rId5"/>
    <p:sldId id="483" r:id="rId6"/>
    <p:sldId id="484" r:id="rId7"/>
    <p:sldId id="485" r:id="rId8"/>
    <p:sldId id="486" r:id="rId9"/>
    <p:sldId id="487" r:id="rId10"/>
    <p:sldId id="488" r:id="rId11"/>
    <p:sldId id="503" r:id="rId12"/>
    <p:sldId id="490" r:id="rId13"/>
    <p:sldId id="510" r:id="rId14"/>
    <p:sldId id="511" r:id="rId15"/>
    <p:sldId id="493" r:id="rId16"/>
    <p:sldId id="504" r:id="rId17"/>
    <p:sldId id="505" r:id="rId18"/>
    <p:sldId id="496" r:id="rId19"/>
    <p:sldId id="497" r:id="rId20"/>
    <p:sldId id="507" r:id="rId21"/>
    <p:sldId id="499" r:id="rId22"/>
    <p:sldId id="508" r:id="rId23"/>
    <p:sldId id="509" r:id="rId24"/>
    <p:sldId id="514" r:id="rId25"/>
    <p:sldId id="513" r:id="rId26"/>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F6BB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1" autoAdjust="0"/>
    <p:restoredTop sz="94660"/>
  </p:normalViewPr>
  <p:slideViewPr>
    <p:cSldViewPr>
      <p:cViewPr varScale="1">
        <p:scale>
          <a:sx n="103" d="100"/>
          <a:sy n="103" d="100"/>
        </p:scale>
        <p:origin x="21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56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0DE497C-BD64-4B6F-91BC-A78D72D1C1A3}" type="datetimeFigureOut">
              <a:rPr lang="es-ES"/>
              <a:pPr>
                <a:defRPr/>
              </a:pPr>
              <a:t>28/04/2017</a:t>
            </a:fld>
            <a:endParaRPr lang="es-ES" dirty="0"/>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F2CD1BE2-38ED-423E-A748-A9428AFB8FA2}" type="slidenum">
              <a:rPr lang="es-ES"/>
              <a:pPr>
                <a:defRPr/>
              </a:pPr>
              <a:t>‹Nº›</a:t>
            </a:fld>
            <a:endParaRPr lang="es-ES" dirty="0"/>
          </a:p>
        </p:txBody>
      </p:sp>
    </p:spTree>
    <p:extLst>
      <p:ext uri="{BB962C8B-B14F-4D97-AF65-F5344CB8AC3E}">
        <p14:creationId xmlns:p14="http://schemas.microsoft.com/office/powerpoint/2010/main" val="10218506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E34B2DFB-6211-4BFE-9BD5-7A0EE4CC6F51}" type="datetimeFigureOut">
              <a:rPr lang="es-ES"/>
              <a:pPr>
                <a:defRPr/>
              </a:pPr>
              <a:t>28/04/2017</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dirty="0" smtClean="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572ED799-C87A-40A8-A4B3-839690719DD0}" type="slidenum">
              <a:rPr lang="es-ES"/>
              <a:pPr>
                <a:defRPr/>
              </a:pPr>
              <a:t>‹Nº›</a:t>
            </a:fld>
            <a:endParaRPr lang="es-ES" dirty="0"/>
          </a:p>
        </p:txBody>
      </p:sp>
    </p:spTree>
    <p:extLst>
      <p:ext uri="{BB962C8B-B14F-4D97-AF65-F5344CB8AC3E}">
        <p14:creationId xmlns:p14="http://schemas.microsoft.com/office/powerpoint/2010/main" val="7063050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0419"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60420"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229451E-9070-4C87-B931-290CFA855A37}" type="slidenum">
              <a:rPr lang="es-ES" smtClean="0"/>
              <a:pPr/>
              <a:t>1</a:t>
            </a:fld>
            <a:endParaRPr lang="es-ES" smtClean="0"/>
          </a:p>
        </p:txBody>
      </p:sp>
    </p:spTree>
    <p:extLst>
      <p:ext uri="{BB962C8B-B14F-4D97-AF65-F5344CB8AC3E}">
        <p14:creationId xmlns:p14="http://schemas.microsoft.com/office/powerpoint/2010/main" val="2861136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2290"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bwMode="auto">
          <a:xfrm>
            <a:off x="685159" y="4343072"/>
            <a:ext cx="5487684" cy="4114872"/>
          </a:xfrm>
          <a:prstGeom prst="rect">
            <a:avLst/>
          </a:prstGeom>
          <a:noFill/>
          <a:ln>
            <a:miter lim="800000"/>
            <a:headEnd/>
            <a:tailEnd/>
          </a:ln>
        </p:spPr>
        <p:txBody>
          <a:bodyPr/>
          <a:lstStyle/>
          <a:p>
            <a:endParaRPr lang="es-PE" smtClean="0"/>
          </a:p>
        </p:txBody>
      </p:sp>
    </p:spTree>
    <p:extLst>
      <p:ext uri="{BB962C8B-B14F-4D97-AF65-F5344CB8AC3E}">
        <p14:creationId xmlns:p14="http://schemas.microsoft.com/office/powerpoint/2010/main" val="410714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7410"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bwMode="auto">
          <a:xfrm>
            <a:off x="685159" y="4343072"/>
            <a:ext cx="5487684" cy="4114872"/>
          </a:xfrm>
          <a:prstGeom prst="rect">
            <a:avLst/>
          </a:prstGeom>
          <a:noFill/>
          <a:ln>
            <a:miter lim="800000"/>
            <a:headEnd/>
            <a:tailEnd/>
          </a:ln>
        </p:spPr>
        <p:txBody>
          <a:bodyPr/>
          <a:lstStyle/>
          <a:p>
            <a:endParaRPr lang="es-PE" smtClean="0"/>
          </a:p>
        </p:txBody>
      </p:sp>
    </p:spTree>
    <p:extLst>
      <p:ext uri="{BB962C8B-B14F-4D97-AF65-F5344CB8AC3E}">
        <p14:creationId xmlns:p14="http://schemas.microsoft.com/office/powerpoint/2010/main" val="254296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bwMode="auto">
          <a:xfrm>
            <a:off x="685159" y="4343072"/>
            <a:ext cx="5487684" cy="4114872"/>
          </a:xfrm>
          <a:prstGeom prst="rect">
            <a:avLst/>
          </a:prstGeom>
          <a:noFill/>
          <a:ln>
            <a:miter lim="800000"/>
            <a:headEnd/>
            <a:tailEnd/>
          </a:ln>
        </p:spPr>
        <p:txBody>
          <a:bodyPr/>
          <a:lstStyle/>
          <a:p>
            <a:endParaRPr lang="es-PE" smtClean="0"/>
          </a:p>
        </p:txBody>
      </p:sp>
    </p:spTree>
    <p:extLst>
      <p:ext uri="{BB962C8B-B14F-4D97-AF65-F5344CB8AC3E}">
        <p14:creationId xmlns:p14="http://schemas.microsoft.com/office/powerpoint/2010/main" val="2415457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0419"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60420"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229451E-9070-4C87-B931-290CFA855A37}" type="slidenum">
              <a:rPr lang="es-ES" smtClean="0"/>
              <a:pPr/>
              <a:t>25</a:t>
            </a:fld>
            <a:endParaRPr lang="es-ES" smtClean="0"/>
          </a:p>
        </p:txBody>
      </p:sp>
    </p:spTree>
    <p:extLst>
      <p:ext uri="{BB962C8B-B14F-4D97-AF65-F5344CB8AC3E}">
        <p14:creationId xmlns:p14="http://schemas.microsoft.com/office/powerpoint/2010/main" val="1348414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22"/>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23"/>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24"/>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5"/>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26"/>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useBgFill="1">
        <p:nvSpPr>
          <p:cNvPr id="11" name="Rounded Rectangle 29"/>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useBgFill="1">
        <p:nvSpPr>
          <p:cNvPr id="12" name="Rounded Rectangle 30"/>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6"/>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9"/>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0"/>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8"/>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457200" y="2000240"/>
            <a:ext cx="8458200" cy="1470025"/>
          </a:xfrm>
        </p:spPr>
        <p:txBody>
          <a:bodyPr anchor="b"/>
          <a:lstStyle>
            <a:lvl1pPr>
              <a:defRPr sz="4400" baseline="0">
                <a:solidFill>
                  <a:schemeClr val="bg1"/>
                </a:solidFill>
              </a:defRPr>
            </a:lvl1pPr>
          </a:lstStyle>
          <a:p>
            <a:r>
              <a:rPr lang="es-ES" smtClean="0"/>
              <a:t>Haga clic para modificar el estilo de título del patrón</a:t>
            </a:r>
            <a:endParaRPr lang="en-US" dirty="0"/>
          </a:p>
        </p:txBody>
      </p:sp>
      <p:sp>
        <p:nvSpPr>
          <p:cNvPr id="9" name="Subtitle 8"/>
          <p:cNvSpPr>
            <a:spLocks noGrp="1"/>
          </p:cNvSpPr>
          <p:nvPr>
            <p:ph type="subTitle" idx="1"/>
          </p:nvPr>
        </p:nvSpPr>
        <p:spPr>
          <a:xfrm>
            <a:off x="2262206" y="4319606"/>
            <a:ext cx="4953000" cy="1752600"/>
          </a:xfrm>
        </p:spPr>
        <p:txBody>
          <a:bodyPr/>
          <a:lstStyle>
            <a:lvl1pPr marL="64008" indent="0" algn="ctr">
              <a:buNone/>
              <a:defRPr sz="24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n-US" dirty="0"/>
          </a:p>
        </p:txBody>
      </p:sp>
      <p:sp>
        <p:nvSpPr>
          <p:cNvPr id="17" name="Slide Number Placeholder 22"/>
          <p:cNvSpPr>
            <a:spLocks noGrp="1"/>
          </p:cNvSpPr>
          <p:nvPr>
            <p:ph type="sldNum" sz="quarter" idx="10"/>
          </p:nvPr>
        </p:nvSpPr>
        <p:spPr/>
        <p:txBody>
          <a:bodyPr/>
          <a:lstStyle>
            <a:lvl1pPr algn="r">
              <a:defRPr sz="1100">
                <a:solidFill>
                  <a:schemeClr val="tx1"/>
                </a:solidFill>
                <a:effectLst>
                  <a:outerShdw blurRad="38100" dist="38100" dir="2700000" algn="tl">
                    <a:srgbClr val="000000">
                      <a:alpha val="43137"/>
                    </a:srgbClr>
                  </a:outerShdw>
                </a:effectLst>
              </a:defRPr>
            </a:lvl1pPr>
          </a:lstStyle>
          <a:p>
            <a:pPr>
              <a:defRPr/>
            </a:pPr>
            <a:fld id="{62B7F7B4-DB19-43CF-81CC-57F1E9D81832}" type="slidenum">
              <a:rPr lang="es-PE"/>
              <a:pPr>
                <a:defRPr/>
              </a:pPr>
              <a:t>‹Nº›</a:t>
            </a:fld>
            <a:endParaRPr lang="es-P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194897" y="750888"/>
            <a:ext cx="8626719" cy="5232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32" y="-24"/>
            <a:ext cx="8715436" cy="857256"/>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Content Placeholder 2"/>
          <p:cNvSpPr>
            <a:spLocks noGrp="1"/>
          </p:cNvSpPr>
          <p:nvPr>
            <p:ph idx="11"/>
          </p:nvPr>
        </p:nvSpPr>
        <p:spPr>
          <a:xfrm>
            <a:off x="357158" y="1285860"/>
            <a:ext cx="8515350" cy="507207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C628149A-CE26-460C-B398-6FA8A768DB16}" type="slidenum">
              <a:rPr lang="es-PE"/>
              <a:pPr>
                <a:defRPr/>
              </a:pPr>
              <a:t>‹Nº›</a:t>
            </a:fld>
            <a:endParaRPr lang="es-P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8" name="Title Placeholder 21"/>
          <p:cNvSpPr>
            <a:spLocks noGrp="1"/>
          </p:cNvSpPr>
          <p:nvPr>
            <p:ph type="title"/>
          </p:nvPr>
        </p:nvSpPr>
        <p:spPr bwMode="auto">
          <a:xfrm>
            <a:off x="-32" y="-24"/>
            <a:ext cx="8229600" cy="857256"/>
          </a:xfrm>
          <a:prstGeom prst="rect">
            <a:avLst/>
          </a:prstGeom>
          <a:noFill/>
          <a:ln w="9525">
            <a:noFill/>
            <a:miter lim="800000"/>
            <a:headEnd/>
            <a:tailEnd/>
          </a:ln>
        </p:spPr>
        <p:txBody>
          <a:bodyPr/>
          <a:lstStyle/>
          <a:p>
            <a:pPr lvl="0"/>
            <a:r>
              <a:rPr lang="es-ES" smtClean="0"/>
              <a:t>Haga clic para modificar el estilo de título del patrón</a:t>
            </a:r>
            <a:endParaRPr lang="en-US" dirty="0" smtClean="0"/>
          </a:p>
        </p:txBody>
      </p:sp>
      <p:sp>
        <p:nvSpPr>
          <p:cNvPr id="3" name="Slide Number Placeholder 22"/>
          <p:cNvSpPr>
            <a:spLocks noGrp="1"/>
          </p:cNvSpPr>
          <p:nvPr>
            <p:ph type="sldNum" sz="quarter" idx="10"/>
          </p:nvPr>
        </p:nvSpPr>
        <p:spPr/>
        <p:txBody>
          <a:bodyPr/>
          <a:lstStyle>
            <a:lvl1pPr>
              <a:defRPr/>
            </a:lvl1pPr>
          </a:lstStyle>
          <a:p>
            <a:pPr>
              <a:defRPr/>
            </a:pPr>
            <a:fld id="{3CEE7232-BA86-444A-989C-8C371C2CFDCF}" type="slidenum">
              <a:rPr lang="es-PE"/>
              <a:pPr>
                <a:defRPr/>
              </a:pPr>
              <a:t>‹Nº›</a:t>
            </a:fld>
            <a:endParaRPr lang="es-P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428736"/>
            <a:ext cx="4038600" cy="4883153"/>
          </a:xfrm>
        </p:spPr>
        <p:txBody>
          <a:bodyPr/>
          <a:lstStyle>
            <a:lvl1pPr>
              <a:defRPr sz="2000"/>
            </a:lvl1pPr>
            <a:lvl2pPr>
              <a:defRPr sz="1900"/>
            </a:lvl2pPr>
            <a:lvl3pPr>
              <a:defRPr sz="1800"/>
            </a:lvl3pPr>
            <a:lvl4pPr>
              <a:defRPr sz="1800"/>
            </a:lvl4pPr>
            <a:lvl5pPr>
              <a:defRPr sz="18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428736"/>
            <a:ext cx="4038600" cy="4883153"/>
          </a:xfrm>
        </p:spPr>
        <p:txBody>
          <a:bodyPr/>
          <a:lstStyle>
            <a:lvl1pPr>
              <a:defRPr sz="2000"/>
            </a:lvl1pPr>
            <a:lvl2pPr>
              <a:defRPr sz="1900"/>
            </a:lvl2pPr>
            <a:lvl3pPr>
              <a:defRPr sz="1800"/>
            </a:lvl3pPr>
            <a:lvl4pPr>
              <a:defRPr sz="1800"/>
            </a:lvl4pPr>
            <a:lvl5pPr>
              <a:defRPr sz="18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Slide Number Placeholder 22"/>
          <p:cNvSpPr>
            <a:spLocks noGrp="1"/>
          </p:cNvSpPr>
          <p:nvPr>
            <p:ph type="sldNum" sz="quarter" idx="10"/>
          </p:nvPr>
        </p:nvSpPr>
        <p:spPr/>
        <p:txBody>
          <a:bodyPr/>
          <a:lstStyle>
            <a:lvl1pPr>
              <a:defRPr/>
            </a:lvl1pPr>
          </a:lstStyle>
          <a:p>
            <a:pPr>
              <a:defRPr/>
            </a:pPr>
            <a:fld id="{C24A3710-C7D2-47A3-A057-66AFFC3C3518}" type="slidenum">
              <a:rPr lang="es-PE"/>
              <a:pPr>
                <a:defRPr/>
              </a:pPr>
              <a:t>‹Nº›</a:t>
            </a:fld>
            <a:endParaRPr lang="es-P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7" name="Title Placeholder 21"/>
          <p:cNvSpPr txBox="1">
            <a:spLocks/>
          </p:cNvSpPr>
          <p:nvPr userDrawn="1"/>
        </p:nvSpPr>
        <p:spPr bwMode="auto">
          <a:xfrm>
            <a:off x="0" y="0"/>
            <a:ext cx="8229600" cy="857250"/>
          </a:xfrm>
          <a:prstGeom prst="rect">
            <a:avLst/>
          </a:prstGeom>
          <a:noFill/>
          <a:ln w="9525">
            <a:noFill/>
            <a:miter lim="800000"/>
            <a:headEnd/>
            <a:tailEnd/>
          </a:ln>
        </p:spPr>
        <p:txBody>
          <a:bodyPr anchor="ctr"/>
          <a:lstStyle/>
          <a:p>
            <a:pPr eaLnBrk="0" hangingPunct="0">
              <a:defRPr/>
            </a:pPr>
            <a:r>
              <a:rPr lang="en-US" sz="2400" b="1" dirty="0">
                <a:solidFill>
                  <a:schemeClr val="bg1"/>
                </a:solidFill>
                <a:latin typeface="+mj-lt"/>
                <a:ea typeface="+mj-ea"/>
                <a:cs typeface="+mj-cs"/>
              </a:rPr>
              <a:t>Ingresar Titulo</a:t>
            </a:r>
          </a:p>
        </p:txBody>
      </p:sp>
      <p:sp>
        <p:nvSpPr>
          <p:cNvPr id="3" name="Text Placeholder 2"/>
          <p:cNvSpPr>
            <a:spLocks noGrp="1"/>
          </p:cNvSpPr>
          <p:nvPr>
            <p:ph type="body" idx="1"/>
          </p:nvPr>
        </p:nvSpPr>
        <p:spPr>
          <a:xfrm>
            <a:off x="381000" y="1357298"/>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4" name="Text Placeholder 3"/>
          <p:cNvSpPr>
            <a:spLocks noGrp="1"/>
          </p:cNvSpPr>
          <p:nvPr>
            <p:ph type="body" sz="half" idx="3"/>
          </p:nvPr>
        </p:nvSpPr>
        <p:spPr>
          <a:xfrm>
            <a:off x="4721225" y="1357298"/>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5" name="Content Placeholder 4"/>
          <p:cNvSpPr>
            <a:spLocks noGrp="1"/>
          </p:cNvSpPr>
          <p:nvPr>
            <p:ph sz="quarter" idx="2"/>
          </p:nvPr>
        </p:nvSpPr>
        <p:spPr>
          <a:xfrm>
            <a:off x="381000" y="1820846"/>
            <a:ext cx="4041648" cy="4537111"/>
          </a:xfrm>
        </p:spPr>
        <p:txBody>
          <a:bodyPr/>
          <a:lstStyle>
            <a:lvl1pPr>
              <a:defRPr sz="2000"/>
            </a:lvl1pPr>
            <a:lvl2pPr>
              <a:defRPr sz="2000"/>
            </a:lvl2pPr>
            <a:lvl3pPr>
              <a:defRPr sz="1800"/>
            </a:lvl3pPr>
            <a:lvl4pPr>
              <a:defRPr sz="16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Content Placeholder 5"/>
          <p:cNvSpPr>
            <a:spLocks noGrp="1"/>
          </p:cNvSpPr>
          <p:nvPr>
            <p:ph sz="quarter" idx="4"/>
          </p:nvPr>
        </p:nvSpPr>
        <p:spPr>
          <a:xfrm>
            <a:off x="4718304" y="1820846"/>
            <a:ext cx="4041775" cy="4537111"/>
          </a:xfrm>
        </p:spPr>
        <p:txBody>
          <a:bodyPr/>
          <a:lstStyle>
            <a:lvl1pPr>
              <a:defRPr sz="2000"/>
            </a:lvl1pPr>
            <a:lvl2pPr>
              <a:defRPr sz="2000"/>
            </a:lvl2pPr>
            <a:lvl3pPr>
              <a:defRPr sz="1800"/>
            </a:lvl3pPr>
            <a:lvl4pPr>
              <a:defRPr sz="16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8" name="Slide Number Placeholder 22"/>
          <p:cNvSpPr>
            <a:spLocks noGrp="1"/>
          </p:cNvSpPr>
          <p:nvPr>
            <p:ph type="sldNum" sz="quarter" idx="10"/>
          </p:nvPr>
        </p:nvSpPr>
        <p:spPr/>
        <p:txBody>
          <a:bodyPr/>
          <a:lstStyle>
            <a:lvl1pPr>
              <a:defRPr/>
            </a:lvl1pPr>
          </a:lstStyle>
          <a:p>
            <a:pPr>
              <a:defRPr/>
            </a:pPr>
            <a:fld id="{4A627020-7333-4E57-9A1B-30012071F2B7}" type="slidenum">
              <a:rPr lang="es-PE"/>
              <a:pPr>
                <a:defRPr/>
              </a:pPr>
              <a:t>‹Nº›</a:t>
            </a:fld>
            <a:endParaRPr lang="es-P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5" name="Title Placeholder 21"/>
          <p:cNvSpPr txBox="1">
            <a:spLocks/>
          </p:cNvSpPr>
          <p:nvPr userDrawn="1"/>
        </p:nvSpPr>
        <p:spPr bwMode="auto">
          <a:xfrm>
            <a:off x="0" y="0"/>
            <a:ext cx="8229600" cy="857250"/>
          </a:xfrm>
          <a:prstGeom prst="rect">
            <a:avLst/>
          </a:prstGeom>
          <a:noFill/>
          <a:ln w="9525">
            <a:noFill/>
            <a:miter lim="800000"/>
            <a:headEnd/>
            <a:tailEnd/>
          </a:ln>
        </p:spPr>
        <p:txBody>
          <a:bodyPr anchor="ctr"/>
          <a:lstStyle/>
          <a:p>
            <a:pPr eaLnBrk="0" hangingPunct="0">
              <a:defRPr/>
            </a:pPr>
            <a:r>
              <a:rPr lang="en-US" sz="2400" b="1" dirty="0">
                <a:solidFill>
                  <a:schemeClr val="bg1"/>
                </a:solidFill>
                <a:latin typeface="+mj-lt"/>
                <a:ea typeface="+mj-ea"/>
                <a:cs typeface="+mj-cs"/>
              </a:rPr>
              <a:t>Ingresar Titulo</a:t>
            </a:r>
          </a:p>
        </p:txBody>
      </p:sp>
      <p:sp>
        <p:nvSpPr>
          <p:cNvPr id="2" name="Title 1"/>
          <p:cNvSpPr>
            <a:spLocks noGrp="1"/>
          </p:cNvSpPr>
          <p:nvPr>
            <p:ph type="title"/>
          </p:nvPr>
        </p:nvSpPr>
        <p:spPr>
          <a:xfrm>
            <a:off x="5500694" y="1214422"/>
            <a:ext cx="3383280" cy="877824"/>
          </a:xfrm>
        </p:spPr>
        <p:txBody>
          <a:bodyPr anchor="b"/>
          <a:lstStyle>
            <a:lvl1pPr algn="l">
              <a:buNone/>
              <a:defRPr sz="1800" b="1"/>
            </a:lvl1pPr>
          </a:lstStyle>
          <a:p>
            <a:r>
              <a:rPr lang="es-ES" smtClean="0"/>
              <a:t>Haga clic para modificar el estilo de título del patrón</a:t>
            </a:r>
            <a:endParaRPr lang="en-US" dirty="0"/>
          </a:p>
        </p:txBody>
      </p:sp>
      <p:sp>
        <p:nvSpPr>
          <p:cNvPr id="3" name="Text Placeholder 2"/>
          <p:cNvSpPr>
            <a:spLocks noGrp="1"/>
          </p:cNvSpPr>
          <p:nvPr>
            <p:ph type="body" idx="2"/>
          </p:nvPr>
        </p:nvSpPr>
        <p:spPr>
          <a:xfrm>
            <a:off x="5500694" y="2143116"/>
            <a:ext cx="3383280" cy="4189092"/>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es-ES" smtClean="0"/>
              <a:t>Haga clic para modificar el estilo de texto del patrón</a:t>
            </a:r>
          </a:p>
        </p:txBody>
      </p:sp>
      <p:sp>
        <p:nvSpPr>
          <p:cNvPr id="4" name="Content Placeholder 3"/>
          <p:cNvSpPr>
            <a:spLocks noGrp="1"/>
          </p:cNvSpPr>
          <p:nvPr>
            <p:ph sz="half" idx="1"/>
          </p:nvPr>
        </p:nvSpPr>
        <p:spPr>
          <a:xfrm>
            <a:off x="184028" y="1500174"/>
            <a:ext cx="5102352" cy="4857784"/>
          </a:xfrm>
        </p:spPr>
        <p:txBody>
          <a:bodyPr/>
          <a:lstStyle>
            <a:lvl1pPr>
              <a:defRPr sz="3200"/>
            </a:lvl1pPr>
            <a:lvl2pPr>
              <a:defRPr sz="2800"/>
            </a:lvl2pPr>
            <a:lvl3pPr>
              <a:defRPr sz="2400"/>
            </a:lvl3pPr>
            <a:lvl4pPr>
              <a:defRPr sz="2000"/>
            </a:lvl4pPr>
            <a:lvl5pPr>
              <a:defRPr sz="20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6" name="Slide Number Placeholder 22"/>
          <p:cNvSpPr>
            <a:spLocks noGrp="1"/>
          </p:cNvSpPr>
          <p:nvPr>
            <p:ph type="sldNum" sz="quarter" idx="10"/>
          </p:nvPr>
        </p:nvSpPr>
        <p:spPr/>
        <p:txBody>
          <a:bodyPr/>
          <a:lstStyle>
            <a:lvl1pPr>
              <a:defRPr/>
            </a:lvl1pPr>
          </a:lstStyle>
          <a:p>
            <a:pPr>
              <a:defRPr/>
            </a:pPr>
            <a:fld id="{92AA9E52-4FF7-440E-896E-24AB99CE2FC8}" type="slidenum">
              <a:rPr lang="es-PE"/>
              <a:pPr>
                <a:defRPr/>
              </a:pPr>
              <a:t>‹Nº›</a:t>
            </a:fld>
            <a:endParaRPr lang="es-P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440434" y="1357298"/>
            <a:ext cx="586803" cy="4895951"/>
          </a:xfrm>
        </p:spPr>
        <p:txBody>
          <a:bodyPr vert="vert270" lIns="45720" tIns="0" rIns="45720" anchor="t"/>
          <a:lstStyle>
            <a:lvl1pPr algn="ctr">
              <a:buNone/>
              <a:defRPr sz="2000" b="1">
                <a:solidFill>
                  <a:schemeClr val="tx1"/>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403671" y="1357298"/>
            <a:ext cx="4572000" cy="4857752"/>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es-ES" noProof="0" smtClean="0"/>
              <a:t>Haga clic en el icono para agregar una imagen</a:t>
            </a:r>
            <a:endParaRPr lang="en-US" noProof="0" dirty="0"/>
          </a:p>
        </p:txBody>
      </p:sp>
      <p:sp>
        <p:nvSpPr>
          <p:cNvPr id="4" name="Text Placeholder 3"/>
          <p:cNvSpPr>
            <a:spLocks noGrp="1"/>
          </p:cNvSpPr>
          <p:nvPr>
            <p:ph type="body" sz="half" idx="2"/>
          </p:nvPr>
        </p:nvSpPr>
        <p:spPr>
          <a:xfrm>
            <a:off x="6088443" y="1357298"/>
            <a:ext cx="2590800" cy="4895951"/>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es-ES" smtClean="0"/>
              <a:t>Haga clic para modificar el estilo de texto del patrón</a:t>
            </a:r>
          </a:p>
        </p:txBody>
      </p:sp>
      <p:sp>
        <p:nvSpPr>
          <p:cNvPr id="5" name="Slide Number Placeholder 22"/>
          <p:cNvSpPr>
            <a:spLocks noGrp="1"/>
          </p:cNvSpPr>
          <p:nvPr>
            <p:ph type="sldNum" sz="quarter" idx="10"/>
          </p:nvPr>
        </p:nvSpPr>
        <p:spPr/>
        <p:txBody>
          <a:bodyPr/>
          <a:lstStyle>
            <a:lvl1pPr>
              <a:defRPr/>
            </a:lvl1pPr>
          </a:lstStyle>
          <a:p>
            <a:pPr>
              <a:defRPr/>
            </a:pPr>
            <a:fld id="{C7322763-3A83-488C-88B0-1F7E6B1EF9F8}" type="slidenum">
              <a:rPr lang="es-PE"/>
              <a:pPr>
                <a:defRPr/>
              </a:pPr>
              <a:t>‹Nº›</a:t>
            </a:fld>
            <a:endParaRPr lang="es-P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Haga clic para modificar el estilo de título del patrón</a:t>
            </a:r>
            <a:endParaRPr lang="es-ES" dirty="0"/>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atin typeface="Arial" charset="0"/>
              </a:defRPr>
            </a:lvl1pPr>
          </a:lstStyle>
          <a:p>
            <a:pPr>
              <a:defRPr/>
            </a:pPr>
            <a:endParaRPr lang="es-ES"/>
          </a:p>
        </p:txBody>
      </p:sp>
      <p:sp>
        <p:nvSpPr>
          <p:cNvPr id="5" name="Rectangle 5"/>
          <p:cNvSpPr>
            <a:spLocks noGrp="1" noChangeArrowheads="1"/>
          </p:cNvSpPr>
          <p:nvPr>
            <p:ph type="ftr" sz="quarter" idx="11"/>
          </p:nvPr>
        </p:nvSpPr>
        <p:spPr/>
        <p:txBody>
          <a:bodyPr/>
          <a:lstStyle>
            <a:lvl1pPr>
              <a:defRPr/>
            </a:lvl1pPr>
          </a:lstStyle>
          <a:p>
            <a:pPr>
              <a:defRPr/>
            </a:pPr>
            <a:endParaRPr lang="es-ES"/>
          </a:p>
        </p:txBody>
      </p:sp>
      <p:sp>
        <p:nvSpPr>
          <p:cNvPr id="6" name="Rectangle 6"/>
          <p:cNvSpPr>
            <a:spLocks noGrp="1" noChangeArrowheads="1"/>
          </p:cNvSpPr>
          <p:nvPr>
            <p:ph type="sldNum" sz="quarter" idx="12"/>
          </p:nvPr>
        </p:nvSpPr>
        <p:spPr/>
        <p:txBody>
          <a:bodyPr/>
          <a:lstStyle>
            <a:lvl1pPr>
              <a:defRPr/>
            </a:lvl1pPr>
          </a:lstStyle>
          <a:p>
            <a:pPr>
              <a:defRPr/>
            </a:pPr>
            <a:fld id="{C965F3A1-AA64-40DB-A156-9647F1AD8F41}"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
        <p:nvSpPr>
          <p:cNvPr id="2" name="Rectangle 29"/>
          <p:cNvSpPr>
            <a:spLocks noGrp="1" noChangeArrowheads="1"/>
          </p:cNvSpPr>
          <p:nvPr>
            <p:ph type="sldNum" sz="quarter" idx="10"/>
          </p:nvPr>
        </p:nvSpPr>
        <p:spPr>
          <a:ln/>
        </p:spPr>
        <p:txBody>
          <a:bodyPr/>
          <a:lstStyle>
            <a:lvl1pPr>
              <a:defRPr/>
            </a:lvl1pPr>
          </a:lstStyle>
          <a:p>
            <a:pPr>
              <a:defRPr/>
            </a:pPr>
            <a:fld id="{ADF584E6-3E11-4093-8490-517EFD973786}"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 name="Rectangle 29"/>
          <p:cNvSpPr/>
          <p:nvPr/>
        </p:nvSpPr>
        <p:spPr>
          <a:xfrm>
            <a:off x="0" y="6357938"/>
            <a:ext cx="9144000" cy="500062"/>
          </a:xfrm>
          <a:prstGeom prst="rect">
            <a:avLst/>
          </a:prstGeom>
          <a:solidFill>
            <a:schemeClr val="tx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 name="46 Rectángulo"/>
          <p:cNvSpPr/>
          <p:nvPr/>
        </p:nvSpPr>
        <p:spPr>
          <a:xfrm>
            <a:off x="0" y="1071563"/>
            <a:ext cx="5418138" cy="36512"/>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s-PE" dirty="0"/>
          </a:p>
        </p:txBody>
      </p:sp>
      <p:sp>
        <p:nvSpPr>
          <p:cNvPr id="28" name="Rectangle 27"/>
          <p:cNvSpPr/>
          <p:nvPr/>
        </p:nvSpPr>
        <p:spPr>
          <a:xfrm>
            <a:off x="0" y="955675"/>
            <a:ext cx="9144000" cy="8413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9" name="Rectangle 28"/>
          <p:cNvSpPr/>
          <p:nvPr/>
        </p:nvSpPr>
        <p:spPr>
          <a:xfrm>
            <a:off x="0" y="0"/>
            <a:ext cx="9144000" cy="8636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 name="Rectangle 29"/>
          <p:cNvSpPr/>
          <p:nvPr/>
        </p:nvSpPr>
        <p:spPr>
          <a:xfrm>
            <a:off x="0" y="857250"/>
            <a:ext cx="9144000" cy="1079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1" name="Rectangle 30"/>
          <p:cNvSpPr/>
          <p:nvPr/>
        </p:nvSpPr>
        <p:spPr>
          <a:xfrm flipV="1">
            <a:off x="5410200" y="949325"/>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Rectangle 31"/>
          <p:cNvSpPr/>
          <p:nvPr/>
        </p:nvSpPr>
        <p:spPr>
          <a:xfrm flipV="1">
            <a:off x="5410200" y="1028700"/>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useBgFill="1">
        <p:nvSpPr>
          <p:cNvPr id="34" name="Rounded Rectangle 33"/>
          <p:cNvSpPr/>
          <p:nvPr/>
        </p:nvSpPr>
        <p:spPr bwMode="white">
          <a:xfrm>
            <a:off x="7373938" y="11779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ectangle 34"/>
          <p:cNvSpPr/>
          <p:nvPr/>
        </p:nvSpPr>
        <p:spPr bwMode="invGray">
          <a:xfrm>
            <a:off x="9085263" y="-1588"/>
            <a:ext cx="57150" cy="1260476"/>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6" name="Rectangle 35"/>
          <p:cNvSpPr/>
          <p:nvPr/>
        </p:nvSpPr>
        <p:spPr bwMode="invGray">
          <a:xfrm>
            <a:off x="9043988" y="-1588"/>
            <a:ext cx="28575" cy="1260476"/>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7" name="Rectangle 36"/>
          <p:cNvSpPr/>
          <p:nvPr/>
        </p:nvSpPr>
        <p:spPr bwMode="invGray">
          <a:xfrm>
            <a:off x="9024938" y="-1588"/>
            <a:ext cx="9525" cy="1260476"/>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8" name="Rectangle 37"/>
          <p:cNvSpPr/>
          <p:nvPr/>
        </p:nvSpPr>
        <p:spPr bwMode="invGray">
          <a:xfrm>
            <a:off x="8975725" y="-1588"/>
            <a:ext cx="26988" cy="1260476"/>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9" name="Rectangle 38"/>
          <p:cNvSpPr/>
          <p:nvPr/>
        </p:nvSpPr>
        <p:spPr bwMode="invGray">
          <a:xfrm>
            <a:off x="8915400" y="0"/>
            <a:ext cx="55563" cy="1260475"/>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0" name="Rectangle 39"/>
          <p:cNvSpPr/>
          <p:nvPr/>
        </p:nvSpPr>
        <p:spPr bwMode="invGray">
          <a:xfrm>
            <a:off x="8874125" y="0"/>
            <a:ext cx="7938" cy="1260475"/>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40" name="Title Placeholder 21"/>
          <p:cNvSpPr>
            <a:spLocks noGrp="1"/>
          </p:cNvSpPr>
          <p:nvPr>
            <p:ph type="title"/>
          </p:nvPr>
        </p:nvSpPr>
        <p:spPr bwMode="auto">
          <a:xfrm>
            <a:off x="0" y="0"/>
            <a:ext cx="885825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Ingresar Título</a:t>
            </a:r>
          </a:p>
        </p:txBody>
      </p:sp>
      <p:sp>
        <p:nvSpPr>
          <p:cNvPr id="1041" name="Text Placeholder 12"/>
          <p:cNvSpPr>
            <a:spLocks noGrp="1"/>
          </p:cNvSpPr>
          <p:nvPr>
            <p:ph type="body" idx="1"/>
          </p:nvPr>
        </p:nvSpPr>
        <p:spPr bwMode="auto">
          <a:xfrm>
            <a:off x="342900" y="1285875"/>
            <a:ext cx="8515350" cy="5072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Ingresar contenido</a:t>
            </a:r>
          </a:p>
          <a:p>
            <a:pPr lvl="1"/>
            <a:r>
              <a:rPr lang="en-US" smtClean="0"/>
              <a:t>Segundo Nivel</a:t>
            </a:r>
          </a:p>
          <a:p>
            <a:pPr lvl="2"/>
            <a:r>
              <a:rPr lang="en-US" smtClean="0"/>
              <a:t>Tercer Nivel</a:t>
            </a:r>
          </a:p>
          <a:p>
            <a:pPr lvl="3"/>
            <a:r>
              <a:rPr lang="en-US" smtClean="0"/>
              <a:t>Cuarto Nivel</a:t>
            </a:r>
          </a:p>
        </p:txBody>
      </p:sp>
      <p:sp useBgFill="1">
        <p:nvSpPr>
          <p:cNvPr id="33" name="Rounded Rectangle 32"/>
          <p:cNvSpPr/>
          <p:nvPr/>
        </p:nvSpPr>
        <p:spPr bwMode="white">
          <a:xfrm>
            <a:off x="5407025" y="1085850"/>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Slide Number Placeholder 22"/>
          <p:cNvSpPr>
            <a:spLocks noGrp="1"/>
          </p:cNvSpPr>
          <p:nvPr>
            <p:ph type="sldNum" sz="quarter" idx="4"/>
          </p:nvPr>
        </p:nvSpPr>
        <p:spPr>
          <a:xfrm>
            <a:off x="8501063" y="6562725"/>
            <a:ext cx="612775" cy="223838"/>
          </a:xfrm>
          <a:prstGeom prst="rect">
            <a:avLst/>
          </a:prstGeom>
        </p:spPr>
        <p:txBody>
          <a:bodyPr/>
          <a:lstStyle>
            <a:lvl1pPr algn="r">
              <a:defRPr sz="1100">
                <a:solidFill>
                  <a:schemeClr val="bg1"/>
                </a:solidFill>
                <a:effectLst>
                  <a:outerShdw blurRad="38100" dist="38100" dir="2700000" algn="tl">
                    <a:srgbClr val="000000">
                      <a:alpha val="43137"/>
                    </a:srgbClr>
                  </a:outerShdw>
                </a:effectLst>
                <a:latin typeface="Arial" charset="0"/>
              </a:defRPr>
            </a:lvl1pPr>
          </a:lstStyle>
          <a:p>
            <a:pPr>
              <a:defRPr/>
            </a:pPr>
            <a:fld id="{CAB46F96-1D8A-43BA-BA7D-BFFD296EA274}" type="slidenum">
              <a:rPr lang="es-PE"/>
              <a:pPr>
                <a:defRPr/>
              </a:pPr>
              <a:t>‹Nº›</a:t>
            </a:fld>
            <a:endParaRPr lang="es-PE" dirty="0"/>
          </a:p>
        </p:txBody>
      </p:sp>
      <p:sp>
        <p:nvSpPr>
          <p:cNvPr id="22" name="21 Marcador de pie de página"/>
          <p:cNvSpPr>
            <a:spLocks noGrp="1"/>
          </p:cNvSpPr>
          <p:nvPr>
            <p:ph type="ftr" sz="quarter" idx="3"/>
          </p:nvPr>
        </p:nvSpPr>
        <p:spPr>
          <a:xfrm>
            <a:off x="33338" y="6429375"/>
            <a:ext cx="7753350" cy="365125"/>
          </a:xfrm>
          <a:prstGeom prst="rect">
            <a:avLst/>
          </a:prstGeom>
        </p:spPr>
        <p:txBody>
          <a:bodyPr vert="horz" lIns="91440" tIns="45720" rIns="91440" bIns="45720" rtlCol="0" anchor="ctr"/>
          <a:lstStyle>
            <a:lvl1pPr algn="l">
              <a:defRPr sz="1800" b="1">
                <a:solidFill>
                  <a:schemeClr val="bg1"/>
                </a:solidFill>
                <a:latin typeface="Arial" charset="0"/>
              </a:defRPr>
            </a:lvl1pPr>
          </a:lstStyle>
          <a:p>
            <a:pPr>
              <a:defRPr/>
            </a:pPr>
            <a:r>
              <a:rPr lang="es-PE"/>
              <a:t>Agregar subtitulo</a:t>
            </a:r>
          </a:p>
        </p:txBody>
      </p:sp>
    </p:spTree>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90" r:id="rId9"/>
    <p:sldLayoutId id="2147484191" r:id="rId10"/>
  </p:sldLayoutIdLst>
  <p:hf sldNum="0" hdr="0" dt="0"/>
  <p:txStyles>
    <p:titleStyle>
      <a:lvl1pPr algn="l" rtl="0" eaLnBrk="0" fontAlgn="base" hangingPunct="0">
        <a:spcBef>
          <a:spcPct val="0"/>
        </a:spcBef>
        <a:spcAft>
          <a:spcPct val="0"/>
        </a:spcAft>
        <a:defRPr sz="2400" b="1" kern="1200">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Trebuchet MS" pitchFamily="34" charset="0"/>
        </a:defRPr>
      </a:lvl2pPr>
      <a:lvl3pPr algn="l" rtl="0" eaLnBrk="0" fontAlgn="base" hangingPunct="0">
        <a:spcBef>
          <a:spcPct val="0"/>
        </a:spcBef>
        <a:spcAft>
          <a:spcPct val="0"/>
        </a:spcAft>
        <a:defRPr sz="2400" b="1">
          <a:solidFill>
            <a:schemeClr val="bg1"/>
          </a:solidFill>
          <a:latin typeface="Trebuchet MS" pitchFamily="34" charset="0"/>
        </a:defRPr>
      </a:lvl3pPr>
      <a:lvl4pPr algn="l" rtl="0" eaLnBrk="0" fontAlgn="base" hangingPunct="0">
        <a:spcBef>
          <a:spcPct val="0"/>
        </a:spcBef>
        <a:spcAft>
          <a:spcPct val="0"/>
        </a:spcAft>
        <a:defRPr sz="2400" b="1">
          <a:solidFill>
            <a:schemeClr val="bg1"/>
          </a:solidFill>
          <a:latin typeface="Trebuchet MS" pitchFamily="34" charset="0"/>
        </a:defRPr>
      </a:lvl4pPr>
      <a:lvl5pPr algn="l" rtl="0" eaLnBrk="0" fontAlgn="base" hangingPunct="0">
        <a:spcBef>
          <a:spcPct val="0"/>
        </a:spcBef>
        <a:spcAft>
          <a:spcPct val="0"/>
        </a:spcAft>
        <a:defRPr sz="2400" b="1">
          <a:solidFill>
            <a:schemeClr val="bg1"/>
          </a:solidFill>
          <a:latin typeface="Trebuchet MS" pitchFamily="34" charset="0"/>
        </a:defRPr>
      </a:lvl5pPr>
      <a:lvl6pPr marL="457200" algn="l" rtl="0" eaLnBrk="1" fontAlgn="base" hangingPunct="1">
        <a:spcBef>
          <a:spcPct val="0"/>
        </a:spcBef>
        <a:spcAft>
          <a:spcPct val="0"/>
        </a:spcAft>
        <a:defRPr sz="4000">
          <a:solidFill>
            <a:schemeClr val="tx2"/>
          </a:solidFill>
          <a:latin typeface="Trebuchet MS" pitchFamily="34" charset="0"/>
        </a:defRPr>
      </a:lvl6pPr>
      <a:lvl7pPr marL="914400" algn="l" rtl="0" eaLnBrk="1" fontAlgn="base" hangingPunct="1">
        <a:spcBef>
          <a:spcPct val="0"/>
        </a:spcBef>
        <a:spcAft>
          <a:spcPct val="0"/>
        </a:spcAft>
        <a:defRPr sz="4000">
          <a:solidFill>
            <a:schemeClr val="tx2"/>
          </a:solidFill>
          <a:latin typeface="Trebuchet MS" pitchFamily="34" charset="0"/>
        </a:defRPr>
      </a:lvl7pPr>
      <a:lvl8pPr marL="1371600" algn="l" rtl="0" eaLnBrk="1" fontAlgn="base" hangingPunct="1">
        <a:spcBef>
          <a:spcPct val="0"/>
        </a:spcBef>
        <a:spcAft>
          <a:spcPct val="0"/>
        </a:spcAft>
        <a:defRPr sz="4000">
          <a:solidFill>
            <a:schemeClr val="tx2"/>
          </a:solidFill>
          <a:latin typeface="Trebuchet MS" pitchFamily="34" charset="0"/>
        </a:defRPr>
      </a:lvl8pPr>
      <a:lvl9pPr marL="1828800" algn="l" rtl="0" eaLnBrk="1" fontAlgn="base" hangingPunct="1">
        <a:spcBef>
          <a:spcPct val="0"/>
        </a:spcBef>
        <a:spcAft>
          <a:spcPct val="0"/>
        </a:spcAft>
        <a:defRPr sz="4000">
          <a:solidFill>
            <a:schemeClr val="tx2"/>
          </a:solidFill>
          <a:latin typeface="Trebuchet MS" pitchFamily="34" charset="0"/>
        </a:defRPr>
      </a:lvl9pPr>
    </p:titleStyle>
    <p:bodyStyle>
      <a:lvl1pPr marL="365125" indent="-255588" algn="l" rtl="0" eaLnBrk="0" fontAlgn="base" hangingPunct="0">
        <a:spcBef>
          <a:spcPts val="300"/>
        </a:spcBef>
        <a:spcAft>
          <a:spcPct val="0"/>
        </a:spcAft>
        <a:buClr>
          <a:srgbClr val="9BBB59"/>
        </a:buClr>
        <a:buFont typeface="Georgia" pitchFamily="18" charset="0"/>
        <a:buChar char="•"/>
        <a:defRPr sz="2800" kern="1200">
          <a:solidFill>
            <a:schemeClr val="tx1"/>
          </a:solidFill>
          <a:latin typeface="Arial" pitchFamily="34" charset="0"/>
          <a:ea typeface="+mn-ea"/>
          <a:cs typeface="Arial" pitchFamily="34" charset="0"/>
        </a:defRPr>
      </a:lvl1pPr>
      <a:lvl2pPr marL="657225" indent="-246063" algn="l" rtl="0" eaLnBrk="0" fontAlgn="base" hangingPunct="0">
        <a:spcBef>
          <a:spcPts val="300"/>
        </a:spcBef>
        <a:spcAft>
          <a:spcPct val="0"/>
        </a:spcAft>
        <a:buClr>
          <a:schemeClr val="accent2"/>
        </a:buClr>
        <a:buFont typeface="Georgia" pitchFamily="18" charset="0"/>
        <a:buChar char="▫"/>
        <a:defRPr sz="2600" kern="1200">
          <a:solidFill>
            <a:srgbClr val="F6BB00"/>
          </a:solidFill>
          <a:latin typeface="Arial" pitchFamily="34" charset="0"/>
          <a:ea typeface="+mn-ea"/>
          <a:cs typeface="Arial" pitchFamily="34" charset="0"/>
        </a:defRPr>
      </a:lvl2pPr>
      <a:lvl3pPr marL="922338" indent="-219075" algn="l" rtl="0" eaLnBrk="0" fontAlgn="base" hangingPunct="0">
        <a:spcBef>
          <a:spcPts val="300"/>
        </a:spcBef>
        <a:spcAft>
          <a:spcPct val="0"/>
        </a:spcAft>
        <a:buClr>
          <a:schemeClr val="accent1"/>
        </a:buClr>
        <a:buFont typeface="Wingdings 2" pitchFamily="18" charset="2"/>
        <a:buChar char=""/>
        <a:defRPr sz="2400" kern="1200">
          <a:solidFill>
            <a:schemeClr val="accent1"/>
          </a:solidFill>
          <a:latin typeface="Arial" pitchFamily="34" charset="0"/>
          <a:ea typeface="+mn-ea"/>
          <a:cs typeface="Arial" pitchFamily="34" charset="0"/>
        </a:defRPr>
      </a:lvl3pPr>
      <a:lvl4pPr marL="1179513" indent="-200025" algn="l" rtl="0" eaLnBrk="0" fontAlgn="base" hangingPunct="0">
        <a:spcBef>
          <a:spcPts val="300"/>
        </a:spcBef>
        <a:spcAft>
          <a:spcPct val="0"/>
        </a:spcAft>
        <a:buClr>
          <a:schemeClr val="accent1"/>
        </a:buClr>
        <a:buFont typeface="Wingdings 2" pitchFamily="18" charset="2"/>
        <a:buChar char=""/>
        <a:defRPr sz="2200" kern="1200">
          <a:solidFill>
            <a:schemeClr val="accent1"/>
          </a:solidFill>
          <a:latin typeface="Arial" pitchFamily="34" charset="0"/>
          <a:ea typeface="+mn-ea"/>
          <a:cs typeface="Arial" pitchFamily="34" charset="0"/>
        </a:defRPr>
      </a:lvl4pPr>
      <a:lvl5pPr marL="1389063" indent="-182563" algn="l" rtl="0" eaLnBrk="0" fontAlgn="base" hangingPunct="0">
        <a:spcBef>
          <a:spcPts val="300"/>
        </a:spcBef>
        <a:spcAft>
          <a:spcPct val="0"/>
        </a:spcAft>
        <a:buClr>
          <a:srgbClr val="9BBB59"/>
        </a:buClr>
        <a:buFont typeface="Georgia" pitchFamily="18" charset="0"/>
        <a:buChar char="▫"/>
        <a:defRPr sz="2000" kern="1200">
          <a:solidFill>
            <a:srgbClr val="9BBB59"/>
          </a:solidFill>
          <a:latin typeface="Arial" pitchFamily="34" charset="0"/>
          <a:ea typeface="+mn-ea"/>
          <a:cs typeface="Arial" pitchFamily="34" charset="0"/>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notesSlide" Target="../notesSlides/notesSlide1.xml"/><Relationship Id="rId7"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hyperlink" Target="mailto:hhenriquez18@gmail.com" TargetMode="External"/><Relationship Id="rId4" Type="http://schemas.openxmlformats.org/officeDocument/2006/relationships/hyperlink" Target="mailto:hhenriquez@uigv.edu.pe"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hyperlink" Target="Lista%20de%20items%20de%20configuracion_ejemplo_STD.xls" TargetMode="Externa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CM/SG1/SP2/Manual%20Visual%20SourceSafe.doc" TargetMode="External"/><Relationship Id="rId2" Type="http://schemas.openxmlformats.org/officeDocument/2006/relationships/hyperlink" Target="CM/SG1/SP2/Plan%20de%20gestion%20de%20configuracion.doc" TargetMode="Externa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hyperlink" Target="CM/SG1/SP3/Baselines/Documento%20de%20analisis.doc" TargetMode="Externa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CM/SG2/SP1/SOLICITUD%20DE%20CAMBIO.doc" TargetMode="External"/><Relationship Id="rId2" Type="http://schemas.openxmlformats.org/officeDocument/2006/relationships/hyperlink" Target="CM/SG2/SP1/PROCEDIMIENTO%20DE%20CONTROL%20DE%20CAMBIOS%20DE%20GESTION%20DE.doc" TargetMode="Externa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hyperlink" Target="CM/SG2/SP2/Reporte%20de%20Seguimiento%20GC.xls"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CM/SG3/SP1/Solicitud%20de%20Acceso.doc" TargetMode="External"/><Relationship Id="rId2" Type="http://schemas.openxmlformats.org/officeDocument/2006/relationships/hyperlink" Target="CM/SG2/SP2/Reporte%20de%20Seguimiento%20GC.xls" TargetMode="Externa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CM/SG3/SP2/Auditoria%20de%20Gestion%20de%20Configuracion%20NC1.xls" TargetMode="External"/><Relationship Id="rId2" Type="http://schemas.openxmlformats.org/officeDocument/2006/relationships/hyperlink" Target="CM/SG2/SP2/Reporte%20de%20Seguimiento%20GC.xls" TargetMode="Externa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notesSlide" Target="../notesSlides/notesSlide5.xml"/><Relationship Id="rId7"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hyperlink" Target="mailto:hhenriquez18@gmail.com" TargetMode="External"/><Relationship Id="rId4" Type="http://schemas.openxmlformats.org/officeDocument/2006/relationships/hyperlink" Target="mailto:hhenriquez@uigv.edu.p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4 Subtítulo"/>
          <p:cNvSpPr>
            <a:spLocks noGrp="1"/>
          </p:cNvSpPr>
          <p:nvPr>
            <p:ph type="subTitle" idx="1"/>
          </p:nvPr>
        </p:nvSpPr>
        <p:spPr>
          <a:xfrm>
            <a:off x="4067944" y="4509120"/>
            <a:ext cx="4953000" cy="1752600"/>
          </a:xfrm>
        </p:spPr>
        <p:txBody>
          <a:bodyPr/>
          <a:lstStyle/>
          <a:p>
            <a:pPr eaLnBrk="1" hangingPunct="1">
              <a:defRPr/>
            </a:pPr>
            <a:r>
              <a:rPr lang="es-ES_tradnl" b="1" i="1" dirty="0" smtClean="0">
                <a:solidFill>
                  <a:srgbClr val="000099"/>
                </a:solidFill>
              </a:rPr>
              <a:t>MSc. Héctor Henríquez Taboada</a:t>
            </a:r>
          </a:p>
          <a:p>
            <a:pPr algn="just" eaLnBrk="1" hangingPunct="1">
              <a:defRPr/>
            </a:pPr>
            <a:r>
              <a:rPr lang="es-ES_tradnl" b="1" i="1" dirty="0" smtClean="0">
                <a:solidFill>
                  <a:srgbClr val="000099"/>
                </a:solidFill>
                <a:hlinkClick r:id="rId4"/>
              </a:rPr>
              <a:t>hhenriquez@usmp.edu.pe</a:t>
            </a:r>
            <a:endParaRPr lang="es-ES_tradnl" b="1" i="1" dirty="0" smtClean="0">
              <a:solidFill>
                <a:srgbClr val="000099"/>
              </a:solidFill>
            </a:endParaRPr>
          </a:p>
          <a:p>
            <a:pPr algn="just" eaLnBrk="1" hangingPunct="1">
              <a:defRPr/>
            </a:pPr>
            <a:r>
              <a:rPr lang="es-ES_tradnl" b="1" i="1" dirty="0" smtClean="0">
                <a:solidFill>
                  <a:srgbClr val="000099"/>
                </a:solidFill>
                <a:hlinkClick r:id="rId5"/>
              </a:rPr>
              <a:t>hhenriquez18@gmail.com</a:t>
            </a:r>
            <a:endParaRPr lang="es-ES_tradnl" b="1" i="1" dirty="0" smtClean="0">
              <a:solidFill>
                <a:srgbClr val="000099"/>
              </a:solidFill>
            </a:endParaRPr>
          </a:p>
          <a:p>
            <a:pPr algn="just" eaLnBrk="1" hangingPunct="1">
              <a:defRPr/>
            </a:pPr>
            <a:endParaRPr lang="es-ES_tradnl" b="1" i="1" dirty="0" smtClean="0">
              <a:solidFill>
                <a:srgbClr val="000099"/>
              </a:solidFill>
            </a:endParaRPr>
          </a:p>
          <a:p>
            <a:pPr eaLnBrk="1" hangingPunct="1">
              <a:defRPr/>
            </a:pPr>
            <a:endParaRPr lang="es-ES_tradnl" b="1" i="1" dirty="0" smtClean="0">
              <a:solidFill>
                <a:srgbClr val="000099"/>
              </a:solidFill>
            </a:endParaRPr>
          </a:p>
          <a:p>
            <a:pPr marL="63500" eaLnBrk="1" hangingPunct="1">
              <a:defRPr/>
            </a:pPr>
            <a:endParaRPr lang="es-ES" dirty="0" smtClean="0">
              <a:latin typeface="Arial" charset="0"/>
              <a:cs typeface="Arial" charset="0"/>
            </a:endParaRPr>
          </a:p>
        </p:txBody>
      </p:sp>
      <p:sp>
        <p:nvSpPr>
          <p:cNvPr id="8" name="Text Box 5"/>
          <p:cNvSpPr txBox="1">
            <a:spLocks noChangeArrowheads="1"/>
          </p:cNvSpPr>
          <p:nvPr/>
        </p:nvSpPr>
        <p:spPr bwMode="auto">
          <a:xfrm>
            <a:off x="960039" y="2977788"/>
            <a:ext cx="7572401" cy="523220"/>
          </a:xfrm>
          <a:prstGeom prst="rect">
            <a:avLst/>
          </a:prstGeom>
          <a:noFill/>
          <a:ln w="9525">
            <a:noFill/>
            <a:miter lim="800000"/>
            <a:headEnd/>
            <a:tailEnd/>
          </a:ln>
        </p:spPr>
        <p:txBody>
          <a:bodyPr wrap="square">
            <a:spAutoFit/>
          </a:bodyPr>
          <a:lstStyle/>
          <a:p>
            <a:pPr algn="ctr" eaLnBrk="1" hangingPunct="1">
              <a:lnSpc>
                <a:spcPct val="100000"/>
              </a:lnSpc>
            </a:pPr>
            <a:r>
              <a:rPr lang="es-PE" sz="2800" b="1" dirty="0" smtClean="0">
                <a:solidFill>
                  <a:schemeClr val="bg1"/>
                </a:solidFill>
                <a:latin typeface="Calibri" pitchFamily="34" charset="0"/>
                <a:ea typeface="+mj-ea"/>
                <a:cs typeface="+mj-cs"/>
              </a:rPr>
              <a:t>Gestionado de Configuración</a:t>
            </a:r>
            <a:r>
              <a:rPr lang="es-ES" sz="2800" b="1" dirty="0" smtClean="0">
                <a:solidFill>
                  <a:schemeClr val="bg1"/>
                </a:solidFill>
                <a:latin typeface="Calibri" pitchFamily="34" charset="0"/>
                <a:ea typeface="+mj-ea"/>
                <a:cs typeface="+mj-cs"/>
              </a:rPr>
              <a:t> </a:t>
            </a:r>
            <a:endParaRPr lang="es-ES" sz="2800" b="1" dirty="0">
              <a:solidFill>
                <a:schemeClr val="bg1"/>
              </a:solidFill>
              <a:latin typeface="Calibri" pitchFamily="34" charset="0"/>
              <a:ea typeface="+mj-ea"/>
              <a:cs typeface="+mj-cs"/>
            </a:endParaRPr>
          </a:p>
        </p:txBody>
      </p:sp>
      <p:graphicFrame>
        <p:nvGraphicFramePr>
          <p:cNvPr id="9" name="Object 6"/>
          <p:cNvGraphicFramePr>
            <a:graphicFrameLocks noChangeAspect="1"/>
          </p:cNvGraphicFramePr>
          <p:nvPr/>
        </p:nvGraphicFramePr>
        <p:xfrm>
          <a:off x="0" y="1214422"/>
          <a:ext cx="1393825" cy="2392363"/>
        </p:xfrm>
        <a:graphic>
          <a:graphicData uri="http://schemas.openxmlformats.org/presentationml/2006/ole">
            <mc:AlternateContent xmlns:mc="http://schemas.openxmlformats.org/markup-compatibility/2006">
              <mc:Choice xmlns:v="urn:schemas-microsoft-com:vml" Requires="v">
                <p:oleObj spid="_x0000_s1028" name="Imagen de mapa de bits" r:id="rId6" imgW="4544059" imgH="7800000" progId="PBrush">
                  <p:embed/>
                </p:oleObj>
              </mc:Choice>
              <mc:Fallback>
                <p:oleObj name="Imagen de mapa de bits" r:id="rId6" imgW="4544059" imgH="7800000" progId="PBrush">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214422"/>
                        <a:ext cx="1393825" cy="239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 name="Picture 5" descr="negrousmp"/>
          <p:cNvPicPr>
            <a:picLocks noChangeAspect="1" noChangeArrowheads="1"/>
          </p:cNvPicPr>
          <p:nvPr/>
        </p:nvPicPr>
        <p:blipFill>
          <a:blip r:embed="rId8">
            <a:lum contrast="6000"/>
            <a:grayscl/>
          </a:blip>
          <a:srcRect/>
          <a:stretch>
            <a:fillRect/>
          </a:stretch>
        </p:blipFill>
        <p:spPr bwMode="auto">
          <a:xfrm>
            <a:off x="0" y="0"/>
            <a:ext cx="9144000" cy="1214422"/>
          </a:xfrm>
          <a:prstGeom prst="rect">
            <a:avLst/>
          </a:prstGeom>
          <a:noFill/>
          <a:ln w="9525">
            <a:noFill/>
            <a:miter lim="800000"/>
            <a:headEnd/>
            <a:tailEnd/>
          </a:ln>
        </p:spPr>
      </p:pic>
      <p:sp>
        <p:nvSpPr>
          <p:cNvPr id="11" name="Text Box 7"/>
          <p:cNvSpPr txBox="1">
            <a:spLocks noChangeArrowheads="1"/>
          </p:cNvSpPr>
          <p:nvPr/>
        </p:nvSpPr>
        <p:spPr bwMode="auto">
          <a:xfrm>
            <a:off x="1699736" y="1204089"/>
            <a:ext cx="6832704" cy="584775"/>
          </a:xfrm>
          <a:prstGeom prst="rect">
            <a:avLst/>
          </a:prstGeom>
          <a:noFill/>
          <a:ln w="9525">
            <a:noFill/>
            <a:miter lim="800000"/>
            <a:headEnd/>
            <a:tailEnd/>
          </a:ln>
        </p:spPr>
        <p:txBody>
          <a:bodyPr wrap="none">
            <a:spAutoFit/>
          </a:bodyPr>
          <a:lstStyle/>
          <a:p>
            <a:r>
              <a:rPr lang="es-PE" sz="3200" b="1" dirty="0">
                <a:solidFill>
                  <a:schemeClr val="bg1"/>
                </a:solidFill>
                <a:latin typeface="Times New Roman" pitchFamily="18" charset="0"/>
              </a:rPr>
              <a:t>Facultad de Ingeniería y Arquitectura</a:t>
            </a:r>
          </a:p>
        </p:txBody>
      </p:sp>
      <p:sp>
        <p:nvSpPr>
          <p:cNvPr id="12" name="Rectangle 3"/>
          <p:cNvSpPr>
            <a:spLocks noChangeArrowheads="1"/>
          </p:cNvSpPr>
          <p:nvPr/>
        </p:nvSpPr>
        <p:spPr bwMode="auto">
          <a:xfrm>
            <a:off x="2199802" y="1989907"/>
            <a:ext cx="5616575" cy="935037"/>
          </a:xfrm>
          <a:prstGeom prst="rect">
            <a:avLst/>
          </a:prstGeom>
          <a:noFill/>
          <a:ln w="9525">
            <a:noFill/>
            <a:miter lim="800000"/>
            <a:headEnd/>
            <a:tailEnd/>
          </a:ln>
        </p:spPr>
        <p:txBody>
          <a:bodyPr wrap="none" anchor="ctr"/>
          <a:lstStyle/>
          <a:p>
            <a:pPr algn="ctr" eaLnBrk="0" hangingPunct="0"/>
            <a:r>
              <a:rPr lang="es-ES_tradnl" sz="2800" b="1" dirty="0" smtClean="0">
                <a:solidFill>
                  <a:schemeClr val="bg1"/>
                </a:solidFill>
                <a:latin typeface="Calibri" pitchFamily="34" charset="0"/>
                <a:ea typeface="+mj-ea"/>
                <a:cs typeface="+mj-cs"/>
              </a:rPr>
              <a:t>Prueba de </a:t>
            </a:r>
            <a:r>
              <a:rPr lang="es-ES_tradnl" sz="2800" b="1" dirty="0">
                <a:solidFill>
                  <a:schemeClr val="bg1"/>
                </a:solidFill>
                <a:latin typeface="Calibri" pitchFamily="34" charset="0"/>
                <a:ea typeface="+mj-ea"/>
                <a:cs typeface="+mj-cs"/>
              </a:rPr>
              <a:t>Software</a:t>
            </a:r>
          </a:p>
          <a:p>
            <a:pPr algn="ctr" eaLnBrk="0" hangingPunct="0"/>
            <a:r>
              <a:rPr lang="es-ES_tradnl" sz="2800" b="1" dirty="0" smtClean="0">
                <a:solidFill>
                  <a:schemeClr val="bg1"/>
                </a:solidFill>
                <a:latin typeface="Calibri" pitchFamily="34" charset="0"/>
                <a:ea typeface="+mj-ea"/>
                <a:cs typeface="+mj-cs"/>
              </a:rPr>
              <a:t>2017 </a:t>
            </a:r>
            <a:r>
              <a:rPr lang="es-ES_tradnl" sz="2800" b="1" dirty="0">
                <a:solidFill>
                  <a:schemeClr val="bg1"/>
                </a:solidFill>
                <a:latin typeface="Calibri" pitchFamily="34" charset="0"/>
                <a:ea typeface="+mj-ea"/>
                <a:cs typeface="+mj-cs"/>
              </a:rPr>
              <a:t>- </a:t>
            </a:r>
            <a:r>
              <a:rPr lang="es-ES_tradnl" sz="2800" b="1" dirty="0" smtClean="0">
                <a:solidFill>
                  <a:schemeClr val="bg1"/>
                </a:solidFill>
                <a:latin typeface="Calibri" pitchFamily="34" charset="0"/>
                <a:ea typeface="+mj-ea"/>
                <a:cs typeface="+mj-cs"/>
              </a:rPr>
              <a:t>I</a:t>
            </a:r>
            <a:endParaRPr lang="es-ES_tradnl" sz="2800" b="1" dirty="0">
              <a:solidFill>
                <a:schemeClr val="bg1"/>
              </a:solidFill>
              <a:latin typeface="Calibri" pitchFamily="34" charset="0"/>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2151185" y="2006601"/>
            <a:ext cx="5164015" cy="4219575"/>
          </a:xfrm>
          <a:prstGeom prst="rect">
            <a:avLst/>
          </a:prstGeom>
          <a:noFill/>
          <a:ln w="25400">
            <a:noFill/>
            <a:miter lim="800000"/>
            <a:headEnd/>
            <a:tailEnd/>
          </a:ln>
        </p:spPr>
      </p:pic>
      <p:sp>
        <p:nvSpPr>
          <p:cNvPr id="11267" name="2 Rectángulo"/>
          <p:cNvSpPr>
            <a:spLocks noChangeArrowheads="1"/>
          </p:cNvSpPr>
          <p:nvPr/>
        </p:nvSpPr>
        <p:spPr bwMode="auto">
          <a:xfrm>
            <a:off x="512885" y="979489"/>
            <a:ext cx="8405446" cy="1200329"/>
          </a:xfrm>
          <a:prstGeom prst="rect">
            <a:avLst/>
          </a:prstGeom>
          <a:noFill/>
          <a:ln w="9525">
            <a:noFill/>
            <a:miter lim="800000"/>
            <a:headEnd/>
            <a:tailEnd/>
          </a:ln>
        </p:spPr>
        <p:txBody>
          <a:bodyPr>
            <a:spAutoFit/>
          </a:bodyPr>
          <a:lstStyle/>
          <a:p>
            <a:pPr algn="just"/>
            <a:r>
              <a:rPr lang="es-ES" sz="1800"/>
              <a:t>D</a:t>
            </a:r>
            <a:r>
              <a:rPr lang="es-ES" sz="1800" b="0"/>
              <a:t>espués de la aprobación, el elemento se incorporará a la línea base siguiendo el procedimiento adecuado. Los procedimientos y controles definidos para la gestión de configuración se aplicarán sobre los productos una vez estén incluidos en la línea base. </a:t>
            </a:r>
          </a:p>
        </p:txBody>
      </p:sp>
      <p:sp>
        <p:nvSpPr>
          <p:cNvPr id="5" name="4 Rectángulo"/>
          <p:cNvSpPr/>
          <p:nvPr/>
        </p:nvSpPr>
        <p:spPr>
          <a:xfrm>
            <a:off x="500034" y="214290"/>
            <a:ext cx="3619902" cy="523220"/>
          </a:xfrm>
          <a:prstGeom prst="rect">
            <a:avLst/>
          </a:prstGeom>
        </p:spPr>
        <p:txBody>
          <a:bodyPr wrap="none">
            <a:spAutoFit/>
          </a:bodyPr>
          <a:lstStyle/>
          <a:p>
            <a:pPr algn="just">
              <a:lnSpc>
                <a:spcPct val="100000"/>
              </a:lnSpc>
            </a:pPr>
            <a:r>
              <a:rPr lang="es-ES" sz="2800" dirty="0" smtClean="0">
                <a:solidFill>
                  <a:schemeClr val="bg1"/>
                </a:solidFill>
                <a:latin typeface="Calibri" pitchFamily="34" charset="0"/>
              </a:rPr>
              <a:t>Qué es una línea base? </a:t>
            </a:r>
            <a:endParaRPr lang="es-ES" sz="2800" dirty="0">
              <a:solidFill>
                <a:schemeClr val="bg1"/>
              </a:solidFill>
              <a:latin typeface="Calibri"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7"/>
          <p:cNvSpPr>
            <a:spLocks noChangeArrowheads="1"/>
          </p:cNvSpPr>
          <p:nvPr/>
        </p:nvSpPr>
        <p:spPr bwMode="auto">
          <a:xfrm>
            <a:off x="3269274" y="2057400"/>
            <a:ext cx="3056792" cy="1295400"/>
          </a:xfrm>
          <a:prstGeom prst="roundRect">
            <a:avLst>
              <a:gd name="adj" fmla="val 16667"/>
            </a:avLst>
          </a:prstGeom>
          <a:solidFill>
            <a:schemeClr val="bg1"/>
          </a:solidFill>
          <a:ln w="38100">
            <a:solidFill>
              <a:schemeClr val="tx1"/>
            </a:solidFill>
            <a:prstDash val="dash"/>
            <a:round/>
            <a:headEnd type="none" w="sm" len="sm"/>
            <a:tailEnd type="none" w="sm" len="sm"/>
          </a:ln>
        </p:spPr>
        <p:txBody>
          <a:bodyPr wrap="none" anchor="ctr"/>
          <a:lstStyle/>
          <a:p>
            <a:endParaRPr lang="es-PE">
              <a:latin typeface="Calibri" pitchFamily="34" charset="0"/>
            </a:endParaRPr>
          </a:p>
        </p:txBody>
      </p:sp>
      <p:sp>
        <p:nvSpPr>
          <p:cNvPr id="3" name="Oval 3"/>
          <p:cNvSpPr>
            <a:spLocks noChangeArrowheads="1"/>
          </p:cNvSpPr>
          <p:nvPr/>
        </p:nvSpPr>
        <p:spPr bwMode="auto">
          <a:xfrm>
            <a:off x="7683012" y="2166939"/>
            <a:ext cx="1217734" cy="1201737"/>
          </a:xfrm>
          <a:prstGeom prst="ellipse">
            <a:avLst/>
          </a:prstGeom>
          <a:solidFill>
            <a:schemeClr val="bg1"/>
          </a:solidFill>
          <a:ln w="38100">
            <a:solidFill>
              <a:schemeClr val="tx1"/>
            </a:solidFill>
            <a:round/>
            <a:headEnd type="none" w="sm" len="sm"/>
            <a:tailEnd type="none" w="sm" len="sm"/>
          </a:ln>
        </p:spPr>
        <p:txBody>
          <a:bodyPr wrap="none" anchor="ctr"/>
          <a:lstStyle/>
          <a:p>
            <a:pPr algn="ctr"/>
            <a:r>
              <a:rPr lang="es-ES" sz="2800">
                <a:latin typeface="Calibri" pitchFamily="34" charset="0"/>
              </a:rPr>
              <a:t>PPQA</a:t>
            </a:r>
            <a:endParaRPr lang="es-PE" sz="2800">
              <a:latin typeface="Calibri" pitchFamily="34" charset="0"/>
            </a:endParaRPr>
          </a:p>
        </p:txBody>
      </p:sp>
      <p:sp>
        <p:nvSpPr>
          <p:cNvPr id="4" name="Oval 4"/>
          <p:cNvSpPr>
            <a:spLocks noChangeArrowheads="1"/>
          </p:cNvSpPr>
          <p:nvPr/>
        </p:nvSpPr>
        <p:spPr bwMode="auto">
          <a:xfrm>
            <a:off x="386862" y="2193926"/>
            <a:ext cx="1390650" cy="1266825"/>
          </a:xfrm>
          <a:prstGeom prst="ellipse">
            <a:avLst/>
          </a:prstGeom>
          <a:solidFill>
            <a:schemeClr val="bg1"/>
          </a:solidFill>
          <a:ln w="38100">
            <a:solidFill>
              <a:schemeClr val="tx1"/>
            </a:solidFill>
            <a:round/>
            <a:headEnd type="none" w="sm" len="sm"/>
            <a:tailEnd type="none" w="sm" len="sm"/>
          </a:ln>
        </p:spPr>
        <p:txBody>
          <a:bodyPr wrap="none" anchor="ctr"/>
          <a:lstStyle/>
          <a:p>
            <a:pPr algn="ctr"/>
            <a:r>
              <a:rPr lang="es-ES" sz="2800">
                <a:latin typeface="Calibri" pitchFamily="34" charset="0"/>
              </a:rPr>
              <a:t>MA</a:t>
            </a:r>
            <a:endParaRPr lang="es-PE" sz="2800">
              <a:latin typeface="Calibri" pitchFamily="34" charset="0"/>
            </a:endParaRPr>
          </a:p>
        </p:txBody>
      </p:sp>
      <p:sp>
        <p:nvSpPr>
          <p:cNvPr id="5" name="Oval 5"/>
          <p:cNvSpPr>
            <a:spLocks noChangeArrowheads="1"/>
          </p:cNvSpPr>
          <p:nvPr/>
        </p:nvSpPr>
        <p:spPr bwMode="auto">
          <a:xfrm>
            <a:off x="4030664" y="4932365"/>
            <a:ext cx="1084262" cy="1082675"/>
          </a:xfrm>
          <a:prstGeom prst="ellipse">
            <a:avLst/>
          </a:prstGeom>
          <a:solidFill>
            <a:schemeClr val="bg2">
              <a:lumMod val="60000"/>
              <a:lumOff val="40000"/>
            </a:schemeClr>
          </a:solidFill>
          <a:ln>
            <a:headEnd type="none" w="sm" len="sm"/>
            <a:tailEnd type="none" w="sm" len="sm"/>
          </a:ln>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wrap="none" anchor="ctr"/>
          <a:lstStyle/>
          <a:p>
            <a:pPr algn="ctr" fontAlgn="auto">
              <a:spcBef>
                <a:spcPts val="0"/>
              </a:spcBef>
              <a:spcAft>
                <a:spcPts val="0"/>
              </a:spcAft>
              <a:defRPr/>
            </a:pPr>
            <a:r>
              <a:rPr lang="es-ES" sz="2800" b="1" dirty="0">
                <a:solidFill>
                  <a:srgbClr val="FF0000"/>
                </a:solidFill>
                <a:effectLst>
                  <a:outerShdw blurRad="38100" dist="38100" dir="2700000" algn="tl">
                    <a:srgbClr val="000000">
                      <a:alpha val="43137"/>
                    </a:srgbClr>
                  </a:outerShdw>
                </a:effectLst>
              </a:rPr>
              <a:t>CM</a:t>
            </a:r>
            <a:endParaRPr lang="es-PE" sz="2800" b="1" dirty="0">
              <a:solidFill>
                <a:srgbClr val="FF0000"/>
              </a:solidFill>
              <a:effectLst>
                <a:outerShdw blurRad="38100" dist="38100" dir="2700000" algn="tl">
                  <a:srgbClr val="000000">
                    <a:alpha val="43137"/>
                  </a:srgbClr>
                </a:outerShdw>
              </a:effectLst>
            </a:endParaRPr>
          </a:p>
        </p:txBody>
      </p:sp>
      <p:sp>
        <p:nvSpPr>
          <p:cNvPr id="6" name="Text Box 6"/>
          <p:cNvSpPr txBox="1">
            <a:spLocks noChangeArrowheads="1"/>
          </p:cNvSpPr>
          <p:nvPr/>
        </p:nvSpPr>
        <p:spPr bwMode="auto">
          <a:xfrm>
            <a:off x="3219450" y="2562226"/>
            <a:ext cx="3089031" cy="365319"/>
          </a:xfrm>
          <a:prstGeom prst="rect">
            <a:avLst/>
          </a:prstGeom>
          <a:noFill/>
          <a:ln w="12700">
            <a:noFill/>
            <a:miter lim="800000"/>
            <a:headEnd type="none" w="sm" len="sm"/>
            <a:tailEnd type="none" w="sm" len="sm"/>
          </a:ln>
        </p:spPr>
        <p:txBody>
          <a:bodyPr lIns="102705" tIns="51353" rIns="102705" bIns="51353">
            <a:spAutoFit/>
          </a:bodyPr>
          <a:lstStyle/>
          <a:p>
            <a:pPr algn="ctr" defTabSz="1027113"/>
            <a:r>
              <a:rPr lang="es-PE" sz="1700">
                <a:latin typeface="Calibri" pitchFamily="34" charset="0"/>
              </a:rPr>
              <a:t>Todas las áreas de proceso</a:t>
            </a:r>
            <a:endParaRPr lang="es-PE" sz="1700">
              <a:latin typeface="Bodoni Bd BT"/>
            </a:endParaRPr>
          </a:p>
        </p:txBody>
      </p:sp>
      <p:sp>
        <p:nvSpPr>
          <p:cNvPr id="7" name="Text Box 8"/>
          <p:cNvSpPr txBox="1">
            <a:spLocks noChangeArrowheads="1"/>
          </p:cNvSpPr>
          <p:nvPr/>
        </p:nvSpPr>
        <p:spPr bwMode="auto">
          <a:xfrm>
            <a:off x="1812681" y="2028825"/>
            <a:ext cx="1222117" cy="596151"/>
          </a:xfrm>
          <a:prstGeom prst="rect">
            <a:avLst/>
          </a:prstGeom>
          <a:noFill/>
          <a:ln w="12700">
            <a:noFill/>
            <a:miter lim="800000"/>
            <a:headEnd type="none" w="sm" len="sm"/>
            <a:tailEnd type="none" w="sm" len="sm"/>
          </a:ln>
        </p:spPr>
        <p:txBody>
          <a:bodyPr wrap="none" lIns="102705" tIns="51353" rIns="102705" bIns="51353">
            <a:spAutoFit/>
          </a:bodyPr>
          <a:lstStyle/>
          <a:p>
            <a:pPr defTabSz="1027113"/>
            <a:r>
              <a:rPr lang="es-PE" sz="1600">
                <a:latin typeface="Calibri" pitchFamily="34" charset="0"/>
              </a:rPr>
              <a:t>Mediciones,</a:t>
            </a:r>
            <a:br>
              <a:rPr lang="es-PE" sz="1600">
                <a:latin typeface="Calibri" pitchFamily="34" charset="0"/>
              </a:rPr>
            </a:br>
            <a:r>
              <a:rPr lang="es-PE" sz="1600">
                <a:latin typeface="Calibri" pitchFamily="34" charset="0"/>
              </a:rPr>
              <a:t>análisis</a:t>
            </a:r>
            <a:endParaRPr lang="es-PE" sz="1600">
              <a:latin typeface="Bodoni Bd BT"/>
            </a:endParaRPr>
          </a:p>
        </p:txBody>
      </p:sp>
      <p:sp>
        <p:nvSpPr>
          <p:cNvPr id="8" name="Text Box 9"/>
          <p:cNvSpPr txBox="1">
            <a:spLocks noChangeArrowheads="1"/>
          </p:cNvSpPr>
          <p:nvPr/>
        </p:nvSpPr>
        <p:spPr bwMode="auto">
          <a:xfrm>
            <a:off x="1732085" y="2847976"/>
            <a:ext cx="1390047" cy="565374"/>
          </a:xfrm>
          <a:prstGeom prst="rect">
            <a:avLst/>
          </a:prstGeom>
          <a:noFill/>
          <a:ln w="12700">
            <a:noFill/>
            <a:miter lim="800000"/>
            <a:headEnd type="none" w="sm" len="sm"/>
            <a:tailEnd type="none" w="sm" len="sm"/>
          </a:ln>
        </p:spPr>
        <p:txBody>
          <a:bodyPr wrap="none" lIns="102705" tIns="51353" rIns="102705" bIns="51353">
            <a:spAutoFit/>
          </a:bodyPr>
          <a:lstStyle/>
          <a:p>
            <a:pPr defTabSz="1027113"/>
            <a:r>
              <a:rPr lang="es-PE" sz="1500">
                <a:latin typeface="Calibri" pitchFamily="34" charset="0"/>
              </a:rPr>
              <a:t>Necesidades </a:t>
            </a:r>
            <a:br>
              <a:rPr lang="es-PE" sz="1500">
                <a:latin typeface="Calibri" pitchFamily="34" charset="0"/>
              </a:rPr>
            </a:br>
            <a:r>
              <a:rPr lang="es-PE" sz="1500">
                <a:latin typeface="Calibri" pitchFamily="34" charset="0"/>
              </a:rPr>
              <a:t>de información</a:t>
            </a:r>
            <a:endParaRPr lang="es-PE" sz="1500">
              <a:latin typeface="Bodoni Bd BT"/>
            </a:endParaRPr>
          </a:p>
        </p:txBody>
      </p:sp>
      <p:sp>
        <p:nvSpPr>
          <p:cNvPr id="9" name="Line 10"/>
          <p:cNvSpPr>
            <a:spLocks noChangeShapeType="1"/>
          </p:cNvSpPr>
          <p:nvPr/>
        </p:nvSpPr>
        <p:spPr bwMode="auto">
          <a:xfrm flipV="1">
            <a:off x="1707174" y="2598738"/>
            <a:ext cx="1460988" cy="4762"/>
          </a:xfrm>
          <a:prstGeom prst="line">
            <a:avLst/>
          </a:prstGeom>
          <a:noFill/>
          <a:ln w="38100">
            <a:solidFill>
              <a:schemeClr val="tx1"/>
            </a:solidFill>
            <a:round/>
            <a:headEnd type="none" w="sm" len="sm"/>
            <a:tailEnd type="triangle" w="med" len="med"/>
          </a:ln>
        </p:spPr>
        <p:txBody>
          <a:bodyPr wrap="none" anchor="ctr"/>
          <a:lstStyle/>
          <a:p>
            <a:endParaRPr lang="es-ES"/>
          </a:p>
        </p:txBody>
      </p:sp>
      <p:sp>
        <p:nvSpPr>
          <p:cNvPr id="10" name="Line 11"/>
          <p:cNvSpPr>
            <a:spLocks noChangeShapeType="1"/>
          </p:cNvSpPr>
          <p:nvPr/>
        </p:nvSpPr>
        <p:spPr bwMode="auto">
          <a:xfrm flipH="1">
            <a:off x="1883020" y="2840039"/>
            <a:ext cx="1356946" cy="7937"/>
          </a:xfrm>
          <a:prstGeom prst="line">
            <a:avLst/>
          </a:prstGeom>
          <a:noFill/>
          <a:ln w="38100">
            <a:solidFill>
              <a:schemeClr val="tx1"/>
            </a:solidFill>
            <a:round/>
            <a:headEnd type="none" w="sm" len="sm"/>
            <a:tailEnd type="triangle" w="med" len="med"/>
          </a:ln>
        </p:spPr>
        <p:txBody>
          <a:bodyPr wrap="none" anchor="ctr"/>
          <a:lstStyle/>
          <a:p>
            <a:endParaRPr lang="es-ES"/>
          </a:p>
        </p:txBody>
      </p:sp>
      <p:sp>
        <p:nvSpPr>
          <p:cNvPr id="11" name="Line 12"/>
          <p:cNvSpPr>
            <a:spLocks noChangeShapeType="1"/>
          </p:cNvSpPr>
          <p:nvPr/>
        </p:nvSpPr>
        <p:spPr bwMode="auto">
          <a:xfrm>
            <a:off x="3594589" y="3378201"/>
            <a:ext cx="899746" cy="1509713"/>
          </a:xfrm>
          <a:prstGeom prst="line">
            <a:avLst/>
          </a:prstGeom>
          <a:noFill/>
          <a:ln w="38100">
            <a:solidFill>
              <a:schemeClr val="tx1"/>
            </a:solidFill>
            <a:round/>
            <a:headEnd type="none" w="sm" len="sm"/>
            <a:tailEnd type="triangle" w="med" len="med"/>
          </a:ln>
        </p:spPr>
        <p:txBody>
          <a:bodyPr wrap="none" anchor="ctr"/>
          <a:lstStyle/>
          <a:p>
            <a:endParaRPr lang="es-ES"/>
          </a:p>
        </p:txBody>
      </p:sp>
      <p:sp>
        <p:nvSpPr>
          <p:cNvPr id="12" name="Line 13"/>
          <p:cNvSpPr>
            <a:spLocks noChangeShapeType="1"/>
          </p:cNvSpPr>
          <p:nvPr/>
        </p:nvSpPr>
        <p:spPr bwMode="auto">
          <a:xfrm flipV="1">
            <a:off x="4610100" y="3467101"/>
            <a:ext cx="753208" cy="1433513"/>
          </a:xfrm>
          <a:prstGeom prst="line">
            <a:avLst/>
          </a:prstGeom>
          <a:noFill/>
          <a:ln w="38100">
            <a:solidFill>
              <a:schemeClr val="tx1"/>
            </a:solidFill>
            <a:round/>
            <a:headEnd type="none" w="sm" len="sm"/>
            <a:tailEnd type="triangle" w="med" len="med"/>
          </a:ln>
        </p:spPr>
        <p:txBody>
          <a:bodyPr wrap="none" anchor="ctr"/>
          <a:lstStyle/>
          <a:p>
            <a:endParaRPr lang="es-ES"/>
          </a:p>
        </p:txBody>
      </p:sp>
      <p:sp>
        <p:nvSpPr>
          <p:cNvPr id="13" name="Line 14"/>
          <p:cNvSpPr>
            <a:spLocks noChangeShapeType="1"/>
          </p:cNvSpPr>
          <p:nvPr/>
        </p:nvSpPr>
        <p:spPr bwMode="auto">
          <a:xfrm flipH="1">
            <a:off x="6415454" y="2559051"/>
            <a:ext cx="1283677" cy="3175"/>
          </a:xfrm>
          <a:prstGeom prst="line">
            <a:avLst/>
          </a:prstGeom>
          <a:noFill/>
          <a:ln w="38100">
            <a:solidFill>
              <a:schemeClr val="tx1"/>
            </a:solidFill>
            <a:round/>
            <a:headEnd type="none" w="sm" len="sm"/>
            <a:tailEnd type="triangle" w="med" len="med"/>
          </a:ln>
        </p:spPr>
        <p:txBody>
          <a:bodyPr wrap="none" anchor="ctr"/>
          <a:lstStyle/>
          <a:p>
            <a:endParaRPr lang="es-ES"/>
          </a:p>
        </p:txBody>
      </p:sp>
      <p:sp>
        <p:nvSpPr>
          <p:cNvPr id="14" name="Line 15"/>
          <p:cNvSpPr>
            <a:spLocks noChangeShapeType="1"/>
          </p:cNvSpPr>
          <p:nvPr/>
        </p:nvSpPr>
        <p:spPr bwMode="auto">
          <a:xfrm>
            <a:off x="6324600" y="2876550"/>
            <a:ext cx="1255835" cy="6350"/>
          </a:xfrm>
          <a:prstGeom prst="line">
            <a:avLst/>
          </a:prstGeom>
          <a:noFill/>
          <a:ln w="38100">
            <a:solidFill>
              <a:schemeClr val="tx1"/>
            </a:solidFill>
            <a:round/>
            <a:headEnd type="none" w="sm" len="sm"/>
            <a:tailEnd type="triangle" w="med" len="med"/>
          </a:ln>
        </p:spPr>
        <p:txBody>
          <a:bodyPr wrap="none" anchor="ctr"/>
          <a:lstStyle/>
          <a:p>
            <a:endParaRPr lang="es-ES"/>
          </a:p>
        </p:txBody>
      </p:sp>
      <p:sp>
        <p:nvSpPr>
          <p:cNvPr id="15" name="Text Box 16"/>
          <p:cNvSpPr txBox="1">
            <a:spLocks noChangeArrowheads="1"/>
          </p:cNvSpPr>
          <p:nvPr/>
        </p:nvSpPr>
        <p:spPr bwMode="auto">
          <a:xfrm rot="3525107">
            <a:off x="2820390" y="3902907"/>
            <a:ext cx="1494178" cy="1027039"/>
          </a:xfrm>
          <a:prstGeom prst="rect">
            <a:avLst/>
          </a:prstGeom>
          <a:noFill/>
          <a:ln w="12700">
            <a:noFill/>
            <a:miter lim="800000"/>
            <a:headEnd type="none" w="sm" len="sm"/>
            <a:tailEnd type="none" w="sm" len="sm"/>
          </a:ln>
        </p:spPr>
        <p:txBody>
          <a:bodyPr wrap="none" lIns="102705" tIns="51353" rIns="102705" bIns="51353">
            <a:spAutoFit/>
          </a:bodyPr>
          <a:lstStyle/>
          <a:p>
            <a:pPr defTabSz="1027113"/>
            <a:r>
              <a:rPr lang="es-PE" sz="1500">
                <a:solidFill>
                  <a:srgbClr val="FF0000"/>
                </a:solidFill>
                <a:latin typeface="Calibri" pitchFamily="34" charset="0"/>
              </a:rPr>
              <a:t>Elementos de la </a:t>
            </a:r>
            <a:br>
              <a:rPr lang="es-PE" sz="1500">
                <a:solidFill>
                  <a:srgbClr val="FF0000"/>
                </a:solidFill>
                <a:latin typeface="Calibri" pitchFamily="34" charset="0"/>
              </a:rPr>
            </a:br>
            <a:r>
              <a:rPr lang="es-PE" sz="1500">
                <a:solidFill>
                  <a:srgbClr val="FF0000"/>
                </a:solidFill>
                <a:latin typeface="Calibri" pitchFamily="34" charset="0"/>
              </a:rPr>
              <a:t>configuración;</a:t>
            </a:r>
            <a:br>
              <a:rPr lang="es-PE" sz="1500">
                <a:solidFill>
                  <a:srgbClr val="FF0000"/>
                </a:solidFill>
                <a:latin typeface="Calibri" pitchFamily="34" charset="0"/>
              </a:rPr>
            </a:br>
            <a:r>
              <a:rPr lang="es-PE" sz="1500">
                <a:solidFill>
                  <a:srgbClr val="FF0000"/>
                </a:solidFill>
                <a:latin typeface="Calibri" pitchFamily="34" charset="0"/>
              </a:rPr>
              <a:t>solicitudes </a:t>
            </a:r>
            <a:br>
              <a:rPr lang="es-PE" sz="1500">
                <a:solidFill>
                  <a:srgbClr val="FF0000"/>
                </a:solidFill>
                <a:latin typeface="Calibri" pitchFamily="34" charset="0"/>
              </a:rPr>
            </a:br>
            <a:r>
              <a:rPr lang="es-PE" sz="1500">
                <a:solidFill>
                  <a:srgbClr val="FF0000"/>
                </a:solidFill>
                <a:latin typeface="Calibri" pitchFamily="34" charset="0"/>
              </a:rPr>
              <a:t>de cambio</a:t>
            </a:r>
            <a:endParaRPr lang="es-PE" sz="1500">
              <a:solidFill>
                <a:srgbClr val="FF0000"/>
              </a:solidFill>
              <a:latin typeface="Bodoni Bd BT"/>
            </a:endParaRPr>
          </a:p>
        </p:txBody>
      </p:sp>
      <p:sp>
        <p:nvSpPr>
          <p:cNvPr id="16" name="Text Box 17"/>
          <p:cNvSpPr txBox="1">
            <a:spLocks noChangeArrowheads="1"/>
          </p:cNvSpPr>
          <p:nvPr/>
        </p:nvSpPr>
        <p:spPr bwMode="auto">
          <a:xfrm rot="-3746371">
            <a:off x="4536831" y="3879253"/>
            <a:ext cx="1809750" cy="534596"/>
          </a:xfrm>
          <a:prstGeom prst="rect">
            <a:avLst/>
          </a:prstGeom>
          <a:noFill/>
          <a:ln w="12700">
            <a:noFill/>
            <a:miter lim="800000"/>
            <a:headEnd type="none" w="sm" len="sm"/>
            <a:tailEnd type="none" w="sm" len="sm"/>
          </a:ln>
        </p:spPr>
        <p:txBody>
          <a:bodyPr lIns="102705" tIns="51353" rIns="102705" bIns="51353">
            <a:spAutoFit/>
          </a:bodyPr>
          <a:lstStyle/>
          <a:p>
            <a:pPr defTabSz="1027113"/>
            <a:r>
              <a:rPr lang="es-PE" sz="1400">
                <a:solidFill>
                  <a:srgbClr val="FF0000"/>
                </a:solidFill>
                <a:latin typeface="Calibri" pitchFamily="34" charset="0"/>
              </a:rPr>
              <a:t>Baselines; informes de auditoría</a:t>
            </a:r>
            <a:endParaRPr lang="es-PE" sz="1400">
              <a:solidFill>
                <a:srgbClr val="FF0000"/>
              </a:solidFill>
              <a:latin typeface="Bodoni Bd BT"/>
            </a:endParaRPr>
          </a:p>
        </p:txBody>
      </p:sp>
      <p:sp>
        <p:nvSpPr>
          <p:cNvPr id="17" name="Text Box 18"/>
          <p:cNvSpPr txBox="1">
            <a:spLocks noChangeArrowheads="1"/>
          </p:cNvSpPr>
          <p:nvPr/>
        </p:nvSpPr>
        <p:spPr bwMode="auto">
          <a:xfrm>
            <a:off x="6364166" y="2859088"/>
            <a:ext cx="1647092" cy="1488704"/>
          </a:xfrm>
          <a:prstGeom prst="rect">
            <a:avLst/>
          </a:prstGeom>
          <a:noFill/>
          <a:ln w="12700">
            <a:noFill/>
            <a:miter lim="800000"/>
            <a:headEnd type="none" w="sm" len="sm"/>
            <a:tailEnd type="none" w="sm" len="sm"/>
          </a:ln>
        </p:spPr>
        <p:txBody>
          <a:bodyPr lIns="102705" tIns="51353" rIns="102705" bIns="51353">
            <a:spAutoFit/>
          </a:bodyPr>
          <a:lstStyle/>
          <a:p>
            <a:pPr defTabSz="1027113"/>
            <a:r>
              <a:rPr lang="es-PE" sz="1500">
                <a:latin typeface="Calibri" pitchFamily="34" charset="0"/>
              </a:rPr>
              <a:t>Entregables</a:t>
            </a:r>
          </a:p>
          <a:p>
            <a:pPr defTabSz="1027113"/>
            <a:r>
              <a:rPr lang="es-PE" sz="1500">
                <a:latin typeface="Calibri" pitchFamily="34" charset="0"/>
              </a:rPr>
              <a:t>intermedios y finales, y procesos;</a:t>
            </a:r>
            <a:br>
              <a:rPr lang="es-PE" sz="1500">
                <a:latin typeface="Calibri" pitchFamily="34" charset="0"/>
              </a:rPr>
            </a:br>
            <a:r>
              <a:rPr lang="es-PE" sz="1500">
                <a:latin typeface="Calibri" pitchFamily="34" charset="0"/>
              </a:rPr>
              <a:t>estándares y procedimientos</a:t>
            </a:r>
            <a:endParaRPr lang="es-PE" sz="1500">
              <a:latin typeface="Bodoni Bd BT"/>
            </a:endParaRPr>
          </a:p>
        </p:txBody>
      </p:sp>
      <p:sp>
        <p:nvSpPr>
          <p:cNvPr id="18" name="Text Box 19"/>
          <p:cNvSpPr txBox="1">
            <a:spLocks noChangeArrowheads="1"/>
          </p:cNvSpPr>
          <p:nvPr/>
        </p:nvSpPr>
        <p:spPr bwMode="auto">
          <a:xfrm>
            <a:off x="6386146" y="1760539"/>
            <a:ext cx="1275144" cy="796206"/>
          </a:xfrm>
          <a:prstGeom prst="rect">
            <a:avLst/>
          </a:prstGeom>
          <a:noFill/>
          <a:ln w="12700">
            <a:noFill/>
            <a:miter lim="800000"/>
            <a:headEnd type="none" w="sm" len="sm"/>
            <a:tailEnd type="none" w="sm" len="sm"/>
          </a:ln>
        </p:spPr>
        <p:txBody>
          <a:bodyPr wrap="none" lIns="102705" tIns="51353" rIns="102705" bIns="51353">
            <a:spAutoFit/>
          </a:bodyPr>
          <a:lstStyle/>
          <a:p>
            <a:pPr defTabSz="1027113"/>
            <a:r>
              <a:rPr lang="es-PE" sz="1500">
                <a:latin typeface="Calibri" pitchFamily="34" charset="0"/>
              </a:rPr>
              <a:t>Problemas de</a:t>
            </a:r>
          </a:p>
          <a:p>
            <a:pPr defTabSz="1027113"/>
            <a:r>
              <a:rPr lang="es-PE" sz="1500">
                <a:latin typeface="Calibri" pitchFamily="34" charset="0"/>
              </a:rPr>
              <a:t>Calidad y no- </a:t>
            </a:r>
            <a:br>
              <a:rPr lang="es-PE" sz="1500">
                <a:latin typeface="Calibri" pitchFamily="34" charset="0"/>
              </a:rPr>
            </a:br>
            <a:r>
              <a:rPr lang="es-PE" sz="1500">
                <a:latin typeface="Calibri" pitchFamily="34" charset="0"/>
              </a:rPr>
              <a:t>conformidad</a:t>
            </a:r>
            <a:endParaRPr lang="es-PE" sz="1500">
              <a:latin typeface="Bodoni Bd BT"/>
            </a:endParaRPr>
          </a:p>
        </p:txBody>
      </p:sp>
      <p:sp>
        <p:nvSpPr>
          <p:cNvPr id="19" name="Text Box 21"/>
          <p:cNvSpPr txBox="1">
            <a:spLocks noChangeArrowheads="1"/>
          </p:cNvSpPr>
          <p:nvPr/>
        </p:nvSpPr>
        <p:spPr bwMode="auto">
          <a:xfrm>
            <a:off x="238859" y="5595938"/>
            <a:ext cx="4961792" cy="633412"/>
          </a:xfrm>
          <a:prstGeom prst="rect">
            <a:avLst/>
          </a:prstGeom>
          <a:noFill/>
          <a:ln w="25400">
            <a:noFill/>
            <a:miter lim="800000"/>
            <a:headEnd/>
            <a:tailEnd/>
          </a:ln>
        </p:spPr>
        <p:txBody>
          <a:bodyPr>
            <a:spAutoFit/>
          </a:bodyPr>
          <a:lstStyle/>
          <a:p>
            <a:pPr>
              <a:lnSpc>
                <a:spcPct val="65000"/>
              </a:lnSpc>
              <a:spcBef>
                <a:spcPct val="50000"/>
              </a:spcBef>
            </a:pPr>
            <a:r>
              <a:rPr lang="es-PE" sz="1200">
                <a:latin typeface="Calibri" pitchFamily="34" charset="0"/>
              </a:rPr>
              <a:t>CM = Gestión de la Configuración</a:t>
            </a:r>
          </a:p>
          <a:p>
            <a:pPr>
              <a:lnSpc>
                <a:spcPct val="65000"/>
              </a:lnSpc>
              <a:spcBef>
                <a:spcPct val="50000"/>
              </a:spcBef>
            </a:pPr>
            <a:r>
              <a:rPr lang="es-PE" sz="1200">
                <a:latin typeface="Calibri" pitchFamily="34" charset="0"/>
              </a:rPr>
              <a:t>MA = Medición y Análisis</a:t>
            </a:r>
          </a:p>
          <a:p>
            <a:pPr>
              <a:lnSpc>
                <a:spcPct val="65000"/>
              </a:lnSpc>
              <a:spcBef>
                <a:spcPct val="50000"/>
              </a:spcBef>
            </a:pPr>
            <a:r>
              <a:rPr lang="es-PE" sz="1200">
                <a:latin typeface="Calibri" pitchFamily="34" charset="0"/>
              </a:rPr>
              <a:t>PPQA = Aseguramiento de la Calidad de Productos y Procesos</a:t>
            </a:r>
          </a:p>
        </p:txBody>
      </p:sp>
      <p:sp>
        <p:nvSpPr>
          <p:cNvPr id="20" name="21 Rectángulo"/>
          <p:cNvSpPr>
            <a:spLocks noChangeArrowheads="1"/>
          </p:cNvSpPr>
          <p:nvPr/>
        </p:nvSpPr>
        <p:spPr bwMode="auto">
          <a:xfrm>
            <a:off x="1000100" y="142852"/>
            <a:ext cx="7071946" cy="523220"/>
          </a:xfrm>
          <a:prstGeom prst="rect">
            <a:avLst/>
          </a:prstGeom>
          <a:noFill/>
          <a:ln w="9525">
            <a:noFill/>
            <a:miter lim="800000"/>
            <a:headEnd/>
            <a:tailEnd/>
          </a:ln>
        </p:spPr>
        <p:txBody>
          <a:bodyPr>
            <a:spAutoFit/>
          </a:bodyPr>
          <a:lstStyle/>
          <a:p>
            <a:pPr algn="ctr"/>
            <a:r>
              <a:rPr lang="es-PE" sz="2800" dirty="0">
                <a:solidFill>
                  <a:schemeClr val="bg1"/>
                </a:solidFill>
                <a:latin typeface="Calibri" pitchFamily="34" charset="0"/>
              </a:rPr>
              <a:t>GESTIÓN DE LA CONFIGURACIÓN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Rectángulo"/>
          <p:cNvSpPr>
            <a:spLocks noChangeArrowheads="1"/>
          </p:cNvSpPr>
          <p:nvPr/>
        </p:nvSpPr>
        <p:spPr bwMode="auto">
          <a:xfrm>
            <a:off x="829408" y="1519239"/>
            <a:ext cx="7653704" cy="4247317"/>
          </a:xfrm>
          <a:prstGeom prst="rect">
            <a:avLst/>
          </a:prstGeom>
          <a:noFill/>
          <a:ln w="9525">
            <a:noFill/>
            <a:miter lim="800000"/>
            <a:headEnd/>
            <a:tailEnd/>
          </a:ln>
        </p:spPr>
        <p:txBody>
          <a:bodyPr>
            <a:spAutoFit/>
          </a:bodyPr>
          <a:lstStyle/>
          <a:p>
            <a:pPr algn="just">
              <a:lnSpc>
                <a:spcPct val="150000"/>
              </a:lnSpc>
            </a:pPr>
            <a:r>
              <a:rPr lang="es-ES"/>
              <a:t>SG 1 Establecer líneas base</a:t>
            </a:r>
            <a:r>
              <a:rPr lang="es-ES" b="0"/>
              <a:t>.</a:t>
            </a:r>
          </a:p>
          <a:p>
            <a:pPr lvl="1" algn="just">
              <a:lnSpc>
                <a:spcPct val="150000"/>
              </a:lnSpc>
            </a:pPr>
            <a:r>
              <a:rPr lang="es-ES" b="0"/>
              <a:t>SP 1.1 Identificar elementos de configuración.</a:t>
            </a:r>
          </a:p>
          <a:p>
            <a:pPr lvl="1" algn="just">
              <a:lnSpc>
                <a:spcPct val="150000"/>
              </a:lnSpc>
            </a:pPr>
            <a:r>
              <a:rPr lang="es-ES" b="0"/>
              <a:t>SP 1.2 Establecer un sistema de gestión de configuración.</a:t>
            </a:r>
          </a:p>
          <a:p>
            <a:pPr lvl="1" algn="just">
              <a:lnSpc>
                <a:spcPct val="150000"/>
              </a:lnSpc>
            </a:pPr>
            <a:r>
              <a:rPr lang="es-ES" b="0"/>
              <a:t>SP 1.3 Crear o liberar líneas base.</a:t>
            </a:r>
          </a:p>
          <a:p>
            <a:pPr algn="just">
              <a:lnSpc>
                <a:spcPct val="150000"/>
              </a:lnSpc>
            </a:pPr>
            <a:r>
              <a:rPr lang="es-ES"/>
              <a:t>SG 2 Seguir y controlar los cambios.</a:t>
            </a:r>
          </a:p>
          <a:p>
            <a:pPr lvl="1" algn="just">
              <a:lnSpc>
                <a:spcPct val="150000"/>
              </a:lnSpc>
            </a:pPr>
            <a:r>
              <a:rPr lang="es-ES" b="0"/>
              <a:t>SP 2.1 Seguir las peticiones de cambio.</a:t>
            </a:r>
          </a:p>
          <a:p>
            <a:pPr lvl="1" algn="just">
              <a:lnSpc>
                <a:spcPct val="150000"/>
              </a:lnSpc>
            </a:pPr>
            <a:r>
              <a:rPr lang="es-ES" b="0"/>
              <a:t>SP 2.2 Controlar los elementos de configuración.</a:t>
            </a:r>
          </a:p>
          <a:p>
            <a:pPr algn="just">
              <a:lnSpc>
                <a:spcPct val="150000"/>
              </a:lnSpc>
            </a:pPr>
            <a:r>
              <a:rPr lang="es-ES"/>
              <a:t>SG 3 Establecer la integridad.</a:t>
            </a:r>
          </a:p>
          <a:p>
            <a:pPr lvl="1" algn="just">
              <a:lnSpc>
                <a:spcPct val="150000"/>
              </a:lnSpc>
            </a:pPr>
            <a:r>
              <a:rPr lang="es-ES" b="0"/>
              <a:t>SP 3.1 Establecer registros de gestión de configuración.</a:t>
            </a:r>
          </a:p>
          <a:p>
            <a:pPr lvl="1" algn="just">
              <a:lnSpc>
                <a:spcPct val="150000"/>
              </a:lnSpc>
            </a:pPr>
            <a:r>
              <a:rPr lang="es-ES" b="0"/>
              <a:t>SP 3.2 Realizar auditorías de configuración.</a:t>
            </a:r>
          </a:p>
        </p:txBody>
      </p:sp>
      <p:sp>
        <p:nvSpPr>
          <p:cNvPr id="13315" name="4 Rectángulo"/>
          <p:cNvSpPr>
            <a:spLocks noChangeArrowheads="1"/>
          </p:cNvSpPr>
          <p:nvPr/>
        </p:nvSpPr>
        <p:spPr bwMode="auto">
          <a:xfrm>
            <a:off x="214282" y="142852"/>
            <a:ext cx="7533542" cy="523220"/>
          </a:xfrm>
          <a:prstGeom prst="rect">
            <a:avLst/>
          </a:prstGeom>
          <a:noFill/>
          <a:ln w="9525">
            <a:noFill/>
            <a:miter lim="800000"/>
            <a:headEnd/>
            <a:tailEnd/>
          </a:ln>
        </p:spPr>
        <p:txBody>
          <a:bodyPr>
            <a:spAutoFit/>
          </a:bodyPr>
          <a:lstStyle/>
          <a:p>
            <a:r>
              <a:rPr lang="es-ES" sz="2800" dirty="0">
                <a:solidFill>
                  <a:schemeClr val="bg1"/>
                </a:solidFill>
                <a:latin typeface="Calibri" pitchFamily="34" charset="0"/>
              </a:rPr>
              <a:t>METAS ESPECÍFICAS Y PRÁCTICAS ESPECÍFICAS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Rectángulo"/>
          <p:cNvSpPr>
            <a:spLocks noChangeArrowheads="1"/>
          </p:cNvSpPr>
          <p:nvPr/>
        </p:nvSpPr>
        <p:spPr bwMode="auto">
          <a:xfrm>
            <a:off x="357158" y="928670"/>
            <a:ext cx="3357586" cy="400110"/>
          </a:xfrm>
          <a:prstGeom prst="rect">
            <a:avLst/>
          </a:prstGeom>
          <a:solidFill>
            <a:schemeClr val="tx2">
              <a:lumMod val="40000"/>
              <a:lumOff val="60000"/>
            </a:schemeClr>
          </a:solidFill>
          <a:ln w="9525">
            <a:noFill/>
            <a:miter lim="800000"/>
            <a:headEnd/>
            <a:tailEnd/>
          </a:ln>
        </p:spPr>
        <p:txBody>
          <a:bodyPr wrap="square">
            <a:spAutoFit/>
          </a:bodyPr>
          <a:lstStyle/>
          <a:p>
            <a:pPr>
              <a:defRPr/>
            </a:pPr>
            <a:r>
              <a:rPr lang="es-ES" sz="2000" dirty="0">
                <a:solidFill>
                  <a:srgbClr val="FF0000"/>
                </a:solidFill>
                <a:latin typeface="Calibri" pitchFamily="34" charset="0"/>
              </a:rPr>
              <a:t>SG1: ESTABLECER BASELINES:</a:t>
            </a:r>
          </a:p>
        </p:txBody>
      </p:sp>
      <p:sp>
        <p:nvSpPr>
          <p:cNvPr id="6" name="5 Rectángulo"/>
          <p:cNvSpPr/>
          <p:nvPr/>
        </p:nvSpPr>
        <p:spPr>
          <a:xfrm>
            <a:off x="428596" y="1571612"/>
            <a:ext cx="8260374" cy="1200150"/>
          </a:xfrm>
          <a:prstGeom prst="rect">
            <a:avLst/>
          </a:prstGeom>
        </p:spPr>
        <p:txBody>
          <a:bodyPr>
            <a:spAutoFit/>
          </a:bodyPr>
          <a:lstStyle/>
          <a:p>
            <a:pPr lvl="1" algn="just">
              <a:defRPr/>
            </a:pPr>
            <a:r>
              <a:rPr lang="es-ES" b="0" dirty="0">
                <a:solidFill>
                  <a:schemeClr val="bg2">
                    <a:lumMod val="25000"/>
                  </a:schemeClr>
                </a:solidFill>
                <a:latin typeface="Arial" charset="0"/>
                <a:hlinkClick r:id="rId2" action="ppaction://hlinkfile"/>
              </a:rPr>
              <a:t>SP1.1</a:t>
            </a:r>
            <a:r>
              <a:rPr lang="es-ES" b="0" dirty="0">
                <a:solidFill>
                  <a:schemeClr val="bg2">
                    <a:lumMod val="25000"/>
                  </a:schemeClr>
                </a:solidFill>
                <a:latin typeface="Arial" charset="0"/>
              </a:rPr>
              <a:t>: </a:t>
            </a:r>
            <a:r>
              <a:rPr lang="es-ES" b="1" dirty="0">
                <a:solidFill>
                  <a:srgbClr val="003399"/>
                </a:solidFill>
                <a:latin typeface="Arial" charset="0"/>
              </a:rPr>
              <a:t>Identificar elementos de la configuración</a:t>
            </a:r>
            <a:r>
              <a:rPr lang="es-ES" dirty="0">
                <a:solidFill>
                  <a:schemeClr val="accent1">
                    <a:lumMod val="60000"/>
                    <a:lumOff val="40000"/>
                  </a:schemeClr>
                </a:solidFill>
                <a:latin typeface="Arial" charset="0"/>
              </a:rPr>
              <a:t>:</a:t>
            </a:r>
          </a:p>
          <a:p>
            <a:pPr lvl="1" algn="just">
              <a:buFont typeface="Wingdings 2" pitchFamily="18" charset="2"/>
              <a:buNone/>
              <a:defRPr/>
            </a:pPr>
            <a:r>
              <a:rPr lang="es-ES" b="0" dirty="0">
                <a:latin typeface="Arial" charset="0"/>
              </a:rPr>
              <a:t>Identificar elementos de la configuración y los </a:t>
            </a:r>
            <a:r>
              <a:rPr lang="es-ES" b="0" dirty="0">
                <a:latin typeface="Arial" charset="0"/>
                <a:cs typeface="Times New Roman" pitchFamily="18" charset="0"/>
              </a:rPr>
              <a:t>componentes, y los productos relacionados del trabajo que serán colocados bajo la administración de la configuración.</a:t>
            </a:r>
            <a:endParaRPr lang="es-ES" b="0" dirty="0">
              <a:latin typeface="Arial" charset="0"/>
              <a:cs typeface="Arial" pitchFamily="34" charset="0"/>
            </a:endParaRPr>
          </a:p>
        </p:txBody>
      </p:sp>
      <p:sp>
        <p:nvSpPr>
          <p:cNvPr id="7" name="6 CuadroTexto"/>
          <p:cNvSpPr txBox="1"/>
          <p:nvPr/>
        </p:nvSpPr>
        <p:spPr>
          <a:xfrm>
            <a:off x="1286608" y="3000375"/>
            <a:ext cx="2713892" cy="369888"/>
          </a:xfrm>
          <a:prstGeom prst="rect">
            <a:avLst/>
          </a:prstGeom>
          <a:noFill/>
        </p:spPr>
        <p:txBody>
          <a:bodyPr>
            <a:spAutoFit/>
          </a:bodyPr>
          <a:lstStyle/>
          <a:p>
            <a:pPr>
              <a:defRPr/>
            </a:pPr>
            <a:r>
              <a:rPr lang="es-ES" dirty="0">
                <a:solidFill>
                  <a:schemeClr val="bg2">
                    <a:lumMod val="25000"/>
                  </a:schemeClr>
                </a:solidFill>
                <a:latin typeface="Arial" charset="0"/>
              </a:rPr>
              <a:t>Elementos:</a:t>
            </a:r>
            <a:endParaRPr lang="es-PE" dirty="0">
              <a:solidFill>
                <a:schemeClr val="bg2">
                  <a:lumMod val="25000"/>
                </a:schemeClr>
              </a:solidFill>
              <a:latin typeface="Arial" charset="0"/>
            </a:endParaRPr>
          </a:p>
        </p:txBody>
      </p:sp>
      <p:sp>
        <p:nvSpPr>
          <p:cNvPr id="8" name="7 Rectángulo"/>
          <p:cNvSpPr/>
          <p:nvPr/>
        </p:nvSpPr>
        <p:spPr>
          <a:xfrm>
            <a:off x="429359" y="3429001"/>
            <a:ext cx="4428392" cy="3354765"/>
          </a:xfrm>
          <a:prstGeom prst="rect">
            <a:avLst/>
          </a:prstGeom>
        </p:spPr>
        <p:txBody>
          <a:bodyPr>
            <a:spAutoFit/>
          </a:bodyPr>
          <a:lstStyle/>
          <a:p>
            <a:pPr>
              <a:defRPr/>
            </a:pPr>
            <a:r>
              <a:rPr lang="es-PE" sz="1600" dirty="0">
                <a:latin typeface="+mj-lt"/>
              </a:rPr>
              <a:t>01. El</a:t>
            </a:r>
            <a:r>
              <a:rPr lang="es-ES" sz="1600" dirty="0">
                <a:latin typeface="+mj-lt"/>
              </a:rPr>
              <a:t> plan de proyecto. </a:t>
            </a:r>
            <a:br>
              <a:rPr lang="es-ES" sz="1600" dirty="0">
                <a:latin typeface="+mj-lt"/>
              </a:rPr>
            </a:br>
            <a:r>
              <a:rPr lang="es-ES" sz="1600" dirty="0">
                <a:latin typeface="+mj-lt"/>
              </a:rPr>
              <a:t>02. El plan de Gestión de Configuración. </a:t>
            </a:r>
            <a:br>
              <a:rPr lang="es-ES" sz="1600" dirty="0">
                <a:latin typeface="+mj-lt"/>
              </a:rPr>
            </a:br>
            <a:r>
              <a:rPr lang="es-ES" sz="1600" dirty="0">
                <a:latin typeface="+mj-lt"/>
              </a:rPr>
              <a:t>03. El documento de definición de requerimientos. </a:t>
            </a:r>
            <a:br>
              <a:rPr lang="es-ES" sz="1600" dirty="0">
                <a:latin typeface="+mj-lt"/>
              </a:rPr>
            </a:br>
            <a:r>
              <a:rPr lang="es-ES" sz="1600" dirty="0">
                <a:latin typeface="+mj-lt"/>
              </a:rPr>
              <a:t>04. Estándares de análisis, diseño, codificación, pruebas, y auditoria. </a:t>
            </a:r>
            <a:br>
              <a:rPr lang="es-ES" sz="1600" dirty="0">
                <a:latin typeface="+mj-lt"/>
              </a:rPr>
            </a:br>
            <a:r>
              <a:rPr lang="es-ES" sz="1600" dirty="0">
                <a:latin typeface="+mj-lt"/>
              </a:rPr>
              <a:t>05. Documentos de análisis del sistema. </a:t>
            </a:r>
            <a:br>
              <a:rPr lang="es-ES" sz="1600" dirty="0">
                <a:latin typeface="+mj-lt"/>
              </a:rPr>
            </a:br>
            <a:r>
              <a:rPr lang="es-ES" sz="1600" dirty="0">
                <a:latin typeface="+mj-lt"/>
              </a:rPr>
              <a:t>06. Documentos de diseño del sistema. </a:t>
            </a:r>
            <a:br>
              <a:rPr lang="es-ES" sz="1600" dirty="0">
                <a:latin typeface="+mj-lt"/>
              </a:rPr>
            </a:br>
            <a:r>
              <a:rPr lang="es-ES" sz="1600" dirty="0">
                <a:latin typeface="+mj-lt"/>
              </a:rPr>
              <a:t>07. Prototipos. </a:t>
            </a:r>
            <a:br>
              <a:rPr lang="es-ES" sz="1600" dirty="0">
                <a:latin typeface="+mj-lt"/>
              </a:rPr>
            </a:br>
            <a:r>
              <a:rPr lang="es-ES" sz="1600" dirty="0">
                <a:latin typeface="+mj-lt"/>
              </a:rPr>
              <a:t>08. Documentos de diseño de alto nivel. </a:t>
            </a:r>
          </a:p>
          <a:p>
            <a:pPr>
              <a:defRPr/>
            </a:pPr>
            <a:r>
              <a:rPr lang="es-ES" sz="1600" dirty="0">
                <a:latin typeface="+mj-lt"/>
              </a:rPr>
              <a:t>09. Documentos de diseño de bajo nivel. </a:t>
            </a:r>
            <a:br>
              <a:rPr lang="es-ES" sz="1600" dirty="0">
                <a:latin typeface="+mj-lt"/>
              </a:rPr>
            </a:br>
            <a:r>
              <a:rPr lang="es-ES" dirty="0">
                <a:latin typeface="Arial" charset="0"/>
              </a:rPr>
              <a:t/>
            </a:r>
            <a:br>
              <a:rPr lang="es-ES" dirty="0">
                <a:latin typeface="Arial" charset="0"/>
              </a:rPr>
            </a:br>
            <a:endParaRPr lang="es-PE" dirty="0">
              <a:latin typeface="Arial" charset="0"/>
            </a:endParaRPr>
          </a:p>
        </p:txBody>
      </p:sp>
      <p:sp>
        <p:nvSpPr>
          <p:cNvPr id="9" name="8 Rectángulo"/>
          <p:cNvSpPr/>
          <p:nvPr/>
        </p:nvSpPr>
        <p:spPr>
          <a:xfrm>
            <a:off x="4785946" y="2714625"/>
            <a:ext cx="4572000" cy="3293209"/>
          </a:xfrm>
          <a:prstGeom prst="rect">
            <a:avLst/>
          </a:prstGeom>
        </p:spPr>
        <p:txBody>
          <a:bodyPr>
            <a:spAutoFit/>
          </a:bodyPr>
          <a:lstStyle/>
          <a:p>
            <a:pPr>
              <a:defRPr/>
            </a:pPr>
            <a:endParaRPr lang="es-ES" sz="1600" dirty="0">
              <a:latin typeface="+mj-lt"/>
            </a:endParaRPr>
          </a:p>
          <a:p>
            <a:pPr>
              <a:defRPr/>
            </a:pPr>
            <a:endParaRPr lang="es-ES" sz="1600" dirty="0">
              <a:latin typeface="+mj-lt"/>
            </a:endParaRPr>
          </a:p>
          <a:p>
            <a:pPr>
              <a:defRPr/>
            </a:pPr>
            <a:r>
              <a:rPr lang="es-ES" sz="1600" dirty="0">
                <a:latin typeface="+mj-lt"/>
              </a:rPr>
              <a:t/>
            </a:r>
            <a:br>
              <a:rPr lang="es-ES" sz="1600" dirty="0">
                <a:latin typeface="+mj-lt"/>
              </a:rPr>
            </a:br>
            <a:r>
              <a:rPr lang="es-ES" sz="1600" dirty="0">
                <a:latin typeface="+mj-lt"/>
              </a:rPr>
              <a:t>10. Especificaciones de prueba del sistema.</a:t>
            </a:r>
          </a:p>
          <a:p>
            <a:pPr>
              <a:defRPr/>
            </a:pPr>
            <a:r>
              <a:rPr lang="es-ES" sz="1600" dirty="0">
                <a:latin typeface="+mj-lt"/>
              </a:rPr>
              <a:t>11. El plan de pruebas del sistema. </a:t>
            </a:r>
            <a:br>
              <a:rPr lang="es-ES" sz="1600" dirty="0">
                <a:latin typeface="+mj-lt"/>
              </a:rPr>
            </a:br>
            <a:r>
              <a:rPr lang="es-ES" sz="1600" dirty="0">
                <a:latin typeface="+mj-lt"/>
              </a:rPr>
              <a:t>12. El Código fuente del programa. </a:t>
            </a:r>
            <a:br>
              <a:rPr lang="es-ES" sz="1600" dirty="0">
                <a:latin typeface="+mj-lt"/>
              </a:rPr>
            </a:br>
            <a:r>
              <a:rPr lang="es-ES" sz="1600" dirty="0">
                <a:latin typeface="+mj-lt"/>
              </a:rPr>
              <a:t>13. Código objeto y ejecutable. </a:t>
            </a:r>
            <a:br>
              <a:rPr lang="es-ES" sz="1600" dirty="0">
                <a:latin typeface="+mj-lt"/>
              </a:rPr>
            </a:br>
            <a:r>
              <a:rPr lang="es-ES" sz="1600" dirty="0">
                <a:latin typeface="+mj-lt"/>
              </a:rPr>
              <a:t>14. Especificaciones de pruebas de unidad. </a:t>
            </a:r>
            <a:br>
              <a:rPr lang="es-ES" sz="1600" dirty="0">
                <a:latin typeface="+mj-lt"/>
              </a:rPr>
            </a:br>
            <a:r>
              <a:rPr lang="es-ES" sz="1600" dirty="0">
                <a:latin typeface="+mj-lt"/>
              </a:rPr>
              <a:t>15. Planes de pruebas de unidad. </a:t>
            </a:r>
            <a:br>
              <a:rPr lang="es-ES" sz="1600" dirty="0">
                <a:latin typeface="+mj-lt"/>
              </a:rPr>
            </a:br>
            <a:r>
              <a:rPr lang="es-ES" sz="1600" dirty="0">
                <a:latin typeface="+mj-lt"/>
              </a:rPr>
              <a:t>16. Documentos de diseño de base de datos. </a:t>
            </a:r>
            <a:br>
              <a:rPr lang="es-ES" sz="1600" dirty="0">
                <a:latin typeface="+mj-lt"/>
              </a:rPr>
            </a:br>
            <a:r>
              <a:rPr lang="es-ES" sz="1600" dirty="0">
                <a:latin typeface="+mj-lt"/>
              </a:rPr>
              <a:t>17. Datos de prueba. </a:t>
            </a:r>
            <a:br>
              <a:rPr lang="es-ES" sz="1600" dirty="0">
                <a:latin typeface="+mj-lt"/>
              </a:rPr>
            </a:br>
            <a:r>
              <a:rPr lang="es-ES" sz="1600" dirty="0">
                <a:latin typeface="+mj-lt"/>
              </a:rPr>
              <a:t>18. Datos del proyecto. </a:t>
            </a:r>
            <a:br>
              <a:rPr lang="es-ES" sz="1600" dirty="0">
                <a:latin typeface="+mj-lt"/>
              </a:rPr>
            </a:br>
            <a:r>
              <a:rPr lang="es-ES" sz="1600" dirty="0">
                <a:latin typeface="+mj-lt"/>
              </a:rPr>
              <a:t>19 .Manuales de usuario. </a:t>
            </a:r>
            <a:endParaRPr lang="es-PE" sz="1600" dirty="0">
              <a:latin typeface="+mj-lt"/>
            </a:endParaRPr>
          </a:p>
        </p:txBody>
      </p:sp>
      <p:sp>
        <p:nvSpPr>
          <p:cNvPr id="10" name="9 Rectángulo"/>
          <p:cNvSpPr/>
          <p:nvPr/>
        </p:nvSpPr>
        <p:spPr>
          <a:xfrm>
            <a:off x="357158" y="214290"/>
            <a:ext cx="3688189" cy="461665"/>
          </a:xfrm>
          <a:prstGeom prst="rect">
            <a:avLst/>
          </a:prstGeom>
        </p:spPr>
        <p:txBody>
          <a:bodyPr wrap="none">
            <a:spAutoFit/>
          </a:bodyPr>
          <a:lstStyle/>
          <a:p>
            <a:pPr>
              <a:lnSpc>
                <a:spcPct val="100000"/>
              </a:lnSpc>
            </a:pPr>
            <a:r>
              <a:rPr lang="es-PE" sz="2400" b="1" dirty="0" smtClean="0">
                <a:solidFill>
                  <a:schemeClr val="bg1"/>
                </a:solidFill>
                <a:latin typeface="Calibri" pitchFamily="34" charset="0"/>
              </a:rPr>
              <a:t>Gestión de la Configuración</a:t>
            </a:r>
            <a:endParaRPr lang="es-PE" sz="2400" b="1"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71500" y="1128713"/>
            <a:ext cx="7715250" cy="2324100"/>
          </a:xfrm>
          <a:prstGeom prst="rect">
            <a:avLst/>
          </a:prstGeom>
        </p:spPr>
        <p:txBody>
          <a:bodyPr>
            <a:spAutoFit/>
          </a:bodyPr>
          <a:lstStyle/>
          <a:p>
            <a:pPr lvl="1">
              <a:defRPr/>
            </a:pPr>
            <a:r>
              <a:rPr lang="es-ES" sz="1900" dirty="0">
                <a:solidFill>
                  <a:schemeClr val="bg2">
                    <a:lumMod val="25000"/>
                  </a:schemeClr>
                </a:solidFill>
                <a:latin typeface="Arial" charset="0"/>
                <a:hlinkClick r:id="rId2" action="ppaction://hlinkfile"/>
              </a:rPr>
              <a:t>SP 1.2: </a:t>
            </a:r>
            <a:r>
              <a:rPr lang="es-ES" b="1" dirty="0">
                <a:solidFill>
                  <a:srgbClr val="003399"/>
                </a:solidFill>
                <a:latin typeface="Arial" charset="0"/>
              </a:rPr>
              <a:t>Establecer un sistema de gestión de la configuración:</a:t>
            </a:r>
          </a:p>
          <a:p>
            <a:pPr lvl="1" algn="just">
              <a:buFont typeface="Wingdings 2" pitchFamily="18" charset="2"/>
              <a:buNone/>
              <a:defRPr/>
            </a:pPr>
            <a:endParaRPr lang="es-ES" dirty="0">
              <a:latin typeface="Arial" charset="0"/>
              <a:cs typeface="Times New Roman" pitchFamily="18" charset="0"/>
            </a:endParaRPr>
          </a:p>
          <a:p>
            <a:pPr lvl="1" algn="just">
              <a:buFont typeface="Wingdings 2" pitchFamily="18" charset="2"/>
              <a:buNone/>
              <a:defRPr/>
            </a:pPr>
            <a:r>
              <a:rPr lang="es-ES" b="0" dirty="0">
                <a:latin typeface="Arial" charset="0"/>
                <a:cs typeface="Times New Roman" pitchFamily="18" charset="0"/>
              </a:rPr>
              <a:t>Establecer y mantener una administración de la configuración y cambiar el sistema de administración para controlar los productos del trabajo.</a:t>
            </a:r>
          </a:p>
          <a:p>
            <a:pPr lvl="1" algn="just">
              <a:buFont typeface="Wingdings 2" pitchFamily="18" charset="2"/>
              <a:buNone/>
              <a:defRPr/>
            </a:pPr>
            <a:r>
              <a:rPr lang="es-ES" b="0" dirty="0">
                <a:latin typeface="Arial" charset="0"/>
              </a:rPr>
              <a:t>Un sistema de gestión de configuración incluye el sistema de almacenamiento, los procedimientos y las herramientas para acceder al sistema de gestión de configuración.</a:t>
            </a:r>
            <a:endParaRPr lang="es-ES" b="0" dirty="0">
              <a:latin typeface="Arial" charset="0"/>
              <a:cs typeface="Times New Roman" pitchFamily="18" charset="0"/>
            </a:endParaRPr>
          </a:p>
        </p:txBody>
      </p:sp>
      <p:sp>
        <p:nvSpPr>
          <p:cNvPr id="6" name="8 CuadroTexto"/>
          <p:cNvSpPr txBox="1">
            <a:spLocks noChangeArrowheads="1"/>
          </p:cNvSpPr>
          <p:nvPr/>
        </p:nvSpPr>
        <p:spPr bwMode="auto">
          <a:xfrm>
            <a:off x="1143000" y="4143375"/>
            <a:ext cx="4144108" cy="307777"/>
          </a:xfrm>
          <a:prstGeom prst="rect">
            <a:avLst/>
          </a:prstGeom>
          <a:noFill/>
          <a:ln w="9525">
            <a:noFill/>
            <a:miter lim="800000"/>
            <a:headEnd/>
            <a:tailEnd/>
          </a:ln>
        </p:spPr>
        <p:txBody>
          <a:bodyPr>
            <a:spAutoFit/>
          </a:bodyPr>
          <a:lstStyle/>
          <a:p>
            <a:r>
              <a:rPr lang="es-ES" sz="1400" dirty="0">
                <a:hlinkClick r:id="rId2" action="ppaction://hlinkfile"/>
              </a:rPr>
              <a:t>Plan Gestión de configuración</a:t>
            </a:r>
            <a:endParaRPr lang="es-PE" sz="1400" dirty="0"/>
          </a:p>
        </p:txBody>
      </p:sp>
      <p:sp>
        <p:nvSpPr>
          <p:cNvPr id="7" name="7 CuadroTexto"/>
          <p:cNvSpPr txBox="1">
            <a:spLocks noChangeArrowheads="1"/>
          </p:cNvSpPr>
          <p:nvPr/>
        </p:nvSpPr>
        <p:spPr bwMode="auto">
          <a:xfrm>
            <a:off x="1143000" y="4500563"/>
            <a:ext cx="2072054" cy="307777"/>
          </a:xfrm>
          <a:prstGeom prst="rect">
            <a:avLst/>
          </a:prstGeom>
          <a:noFill/>
          <a:ln w="9525">
            <a:noFill/>
            <a:miter lim="800000"/>
            <a:headEnd/>
            <a:tailEnd/>
          </a:ln>
        </p:spPr>
        <p:txBody>
          <a:bodyPr>
            <a:spAutoFit/>
          </a:bodyPr>
          <a:lstStyle/>
          <a:p>
            <a:r>
              <a:rPr lang="es-ES" sz="1400" dirty="0">
                <a:hlinkClick r:id="rId3" action="ppaction://hlinkfile"/>
              </a:rPr>
              <a:t>Visual SourceSafe</a:t>
            </a:r>
            <a:endParaRPr lang="es-PE" sz="1400" dirty="0"/>
          </a:p>
        </p:txBody>
      </p:sp>
      <p:sp>
        <p:nvSpPr>
          <p:cNvPr id="9" name="8 Rectángulo"/>
          <p:cNvSpPr/>
          <p:nvPr/>
        </p:nvSpPr>
        <p:spPr>
          <a:xfrm>
            <a:off x="357158" y="214290"/>
            <a:ext cx="3688189" cy="461665"/>
          </a:xfrm>
          <a:prstGeom prst="rect">
            <a:avLst/>
          </a:prstGeom>
        </p:spPr>
        <p:txBody>
          <a:bodyPr wrap="none">
            <a:spAutoFit/>
          </a:bodyPr>
          <a:lstStyle/>
          <a:p>
            <a:pPr>
              <a:lnSpc>
                <a:spcPct val="100000"/>
              </a:lnSpc>
            </a:pPr>
            <a:r>
              <a:rPr lang="es-PE" sz="2400" b="1" dirty="0" smtClean="0">
                <a:solidFill>
                  <a:schemeClr val="bg1"/>
                </a:solidFill>
                <a:latin typeface="Calibri" pitchFamily="34" charset="0"/>
              </a:rPr>
              <a:t>Gestión de la Configuración</a:t>
            </a:r>
            <a:endParaRPr lang="es-PE" sz="2400" b="1"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a:srcRect/>
          <a:stretch>
            <a:fillRect/>
          </a:stretch>
        </p:blipFill>
        <p:spPr bwMode="auto">
          <a:xfrm>
            <a:off x="1296866" y="1147764"/>
            <a:ext cx="6550269" cy="4562475"/>
          </a:xfrm>
          <a:prstGeom prst="rect">
            <a:avLst/>
          </a:prstGeom>
          <a:noFill/>
          <a:ln w="25400">
            <a:solidFill>
              <a:schemeClr val="tx1"/>
            </a:solidFill>
            <a:miter lim="800000"/>
            <a:headEnd/>
            <a:tailEnd/>
          </a:ln>
        </p:spPr>
      </p:pic>
      <p:sp>
        <p:nvSpPr>
          <p:cNvPr id="5" name="4 Rectángulo"/>
          <p:cNvSpPr/>
          <p:nvPr/>
        </p:nvSpPr>
        <p:spPr>
          <a:xfrm>
            <a:off x="2071670" y="5715016"/>
            <a:ext cx="4572000" cy="646113"/>
          </a:xfrm>
          <a:prstGeom prst="rect">
            <a:avLst/>
          </a:prstGeom>
        </p:spPr>
        <p:txBody>
          <a:bodyPr>
            <a:spAutoFit/>
          </a:bodyPr>
          <a:lstStyle/>
          <a:p>
            <a:pPr>
              <a:defRPr/>
            </a:pPr>
            <a:endParaRPr lang="es-ES" dirty="0"/>
          </a:p>
          <a:p>
            <a:pPr algn="ctr">
              <a:defRPr/>
            </a:pPr>
            <a:r>
              <a:rPr lang="es-ES" b="1" dirty="0">
                <a:solidFill>
                  <a:srgbClr val="003399"/>
                </a:solidFill>
                <a:latin typeface="Arial" charset="0"/>
              </a:rPr>
              <a:t>Proceso de control de cambios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fade">
                                      <p:cBhvr>
                                        <p:cTn id="7" dur="2000"/>
                                        <p:tgtEl>
                                          <p:spTgt spid="46082"/>
                                        </p:tgtEl>
                                      </p:cBhvr>
                                    </p:animEffect>
                                    <p:anim calcmode="lin" valueType="num">
                                      <p:cBhvr>
                                        <p:cTn id="8" dur="2000" fill="hold"/>
                                        <p:tgtEl>
                                          <p:spTgt spid="46082"/>
                                        </p:tgtEl>
                                        <p:attrNameLst>
                                          <p:attrName>style.rotation</p:attrName>
                                        </p:attrNameLst>
                                      </p:cBhvr>
                                      <p:tavLst>
                                        <p:tav tm="0">
                                          <p:val>
                                            <p:fltVal val="720"/>
                                          </p:val>
                                        </p:tav>
                                        <p:tav tm="100000">
                                          <p:val>
                                            <p:fltVal val="0"/>
                                          </p:val>
                                        </p:tav>
                                      </p:tavLst>
                                    </p:anim>
                                    <p:anim calcmode="lin" valueType="num">
                                      <p:cBhvr>
                                        <p:cTn id="9" dur="2000" fill="hold"/>
                                        <p:tgtEl>
                                          <p:spTgt spid="46082"/>
                                        </p:tgtEl>
                                        <p:attrNameLst>
                                          <p:attrName>ppt_h</p:attrName>
                                        </p:attrNameLst>
                                      </p:cBhvr>
                                      <p:tavLst>
                                        <p:tav tm="0">
                                          <p:val>
                                            <p:fltVal val="0"/>
                                          </p:val>
                                        </p:tav>
                                        <p:tav tm="100000">
                                          <p:val>
                                            <p:strVal val="#ppt_h"/>
                                          </p:val>
                                        </p:tav>
                                      </p:tavLst>
                                    </p:anim>
                                    <p:anim calcmode="lin" valueType="num">
                                      <p:cBhvr>
                                        <p:cTn id="10" dur="2000" fill="hold"/>
                                        <p:tgtEl>
                                          <p:spTgt spid="4608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446943" y="1139825"/>
            <a:ext cx="3841501" cy="384721"/>
          </a:xfrm>
          <a:prstGeom prst="rect">
            <a:avLst/>
          </a:prstGeom>
        </p:spPr>
        <p:txBody>
          <a:bodyPr wrap="none">
            <a:spAutoFit/>
          </a:bodyPr>
          <a:lstStyle/>
          <a:p>
            <a:pPr lvl="1" indent="-457200">
              <a:defRPr/>
            </a:pPr>
            <a:r>
              <a:rPr lang="es-ES" sz="1900" dirty="0">
                <a:solidFill>
                  <a:schemeClr val="bg2">
                    <a:lumMod val="25000"/>
                  </a:schemeClr>
                </a:solidFill>
                <a:latin typeface="Arial" charset="0"/>
                <a:hlinkClick r:id="rId2" action="ppaction://hlinkfile"/>
              </a:rPr>
              <a:t>SP 1.3</a:t>
            </a:r>
            <a:r>
              <a:rPr lang="es-ES" sz="1900" dirty="0">
                <a:solidFill>
                  <a:schemeClr val="bg2">
                    <a:lumMod val="25000"/>
                  </a:schemeClr>
                </a:solidFill>
                <a:latin typeface="Arial" charset="0"/>
              </a:rPr>
              <a:t>: </a:t>
            </a:r>
            <a:r>
              <a:rPr lang="es-ES" b="1" dirty="0">
                <a:solidFill>
                  <a:srgbClr val="0070C0"/>
                </a:solidFill>
                <a:latin typeface="Arial" charset="0"/>
              </a:rPr>
              <a:t>Crear o liberar Baselines:</a:t>
            </a:r>
          </a:p>
        </p:txBody>
      </p:sp>
      <p:sp>
        <p:nvSpPr>
          <p:cNvPr id="6" name="3 Rectángulo"/>
          <p:cNvSpPr>
            <a:spLocks noChangeArrowheads="1"/>
          </p:cNvSpPr>
          <p:nvPr/>
        </p:nvSpPr>
        <p:spPr bwMode="auto">
          <a:xfrm>
            <a:off x="507023" y="1928813"/>
            <a:ext cx="8242789" cy="1200150"/>
          </a:xfrm>
          <a:prstGeom prst="rect">
            <a:avLst/>
          </a:prstGeom>
          <a:noFill/>
          <a:ln w="9525">
            <a:noFill/>
            <a:miter lim="800000"/>
            <a:headEnd/>
            <a:tailEnd/>
          </a:ln>
        </p:spPr>
        <p:txBody>
          <a:bodyPr>
            <a:spAutoFit/>
          </a:bodyPr>
          <a:lstStyle/>
          <a:p>
            <a:pPr algn="just"/>
            <a:r>
              <a:rPr lang="es-ES" b="0" dirty="0"/>
              <a:t>Una especificación o producto que se ha revisado formalmente y sobre los que se ha llegado a un acuerdo, y que de ahí en adelante sirve como base para un desarrollo posterior y que puede cambiarse solamente a través de procedimientos formales de control de cambios.</a:t>
            </a:r>
            <a:endParaRPr lang="es-PE" b="0" dirty="0"/>
          </a:p>
        </p:txBody>
      </p:sp>
      <p:sp>
        <p:nvSpPr>
          <p:cNvPr id="7" name="5 Rectángulo"/>
          <p:cNvSpPr>
            <a:spLocks noChangeArrowheads="1"/>
          </p:cNvSpPr>
          <p:nvPr/>
        </p:nvSpPr>
        <p:spPr bwMode="auto">
          <a:xfrm>
            <a:off x="507024" y="3390900"/>
            <a:ext cx="8214946" cy="2308324"/>
          </a:xfrm>
          <a:prstGeom prst="rect">
            <a:avLst/>
          </a:prstGeom>
          <a:noFill/>
          <a:ln w="9525">
            <a:noFill/>
            <a:miter lim="800000"/>
            <a:headEnd/>
            <a:tailEnd/>
          </a:ln>
        </p:spPr>
        <p:txBody>
          <a:bodyPr>
            <a:spAutoFit/>
          </a:bodyPr>
          <a:lstStyle/>
          <a:p>
            <a:pPr algn="just">
              <a:lnSpc>
                <a:spcPct val="100000"/>
              </a:lnSpc>
            </a:pPr>
            <a:r>
              <a:rPr lang="es-ES" b="0"/>
              <a:t>Una línea base es un conjunto de especificaciones o de productos de trabajo que ha sido revisado y acordado formalmente, que a partir de entonces sirve como base para el desarrollo o la entrega posterior, y que solamente puede cambiarse mediante procedimientos de control de cambio. Una línea base representa la asignación de un identificador a un elemento de configuración o a una colección de elementos de configuración y entidades asociadas. A medida que el producto evoluciona, se pueden usar varias líneas base para controlar su desarrollo y su prueba.</a:t>
            </a:r>
          </a:p>
        </p:txBody>
      </p:sp>
      <p:sp>
        <p:nvSpPr>
          <p:cNvPr id="8" name="7 Rectángulo"/>
          <p:cNvSpPr/>
          <p:nvPr/>
        </p:nvSpPr>
        <p:spPr>
          <a:xfrm>
            <a:off x="357158" y="214290"/>
            <a:ext cx="3688189" cy="461665"/>
          </a:xfrm>
          <a:prstGeom prst="rect">
            <a:avLst/>
          </a:prstGeom>
        </p:spPr>
        <p:txBody>
          <a:bodyPr wrap="none">
            <a:spAutoFit/>
          </a:bodyPr>
          <a:lstStyle/>
          <a:p>
            <a:pPr>
              <a:lnSpc>
                <a:spcPct val="100000"/>
              </a:lnSpc>
            </a:pPr>
            <a:r>
              <a:rPr lang="es-PE" sz="2400" b="1" dirty="0" smtClean="0">
                <a:solidFill>
                  <a:schemeClr val="bg1"/>
                </a:solidFill>
                <a:latin typeface="Calibri" pitchFamily="34" charset="0"/>
              </a:rPr>
              <a:t>Gestión de la Configuración</a:t>
            </a:r>
            <a:endParaRPr lang="es-PE" sz="2400" b="1"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57158" y="214290"/>
            <a:ext cx="3688189" cy="461665"/>
          </a:xfrm>
          <a:prstGeom prst="rect">
            <a:avLst/>
          </a:prstGeom>
        </p:spPr>
        <p:txBody>
          <a:bodyPr wrap="none">
            <a:spAutoFit/>
          </a:bodyPr>
          <a:lstStyle/>
          <a:p>
            <a:pPr>
              <a:lnSpc>
                <a:spcPct val="100000"/>
              </a:lnSpc>
            </a:pPr>
            <a:r>
              <a:rPr lang="es-PE" sz="2400" b="1" dirty="0" smtClean="0">
                <a:solidFill>
                  <a:schemeClr val="bg1"/>
                </a:solidFill>
                <a:latin typeface="Calibri" pitchFamily="34" charset="0"/>
              </a:rPr>
              <a:t>Gestión de la Configuración</a:t>
            </a:r>
            <a:endParaRPr lang="es-PE" sz="2400" b="1" dirty="0">
              <a:solidFill>
                <a:schemeClr val="bg1"/>
              </a:solidFill>
              <a:latin typeface="Calibri" pitchFamily="34" charset="0"/>
            </a:endParaRPr>
          </a:p>
        </p:txBody>
      </p:sp>
      <p:sp>
        <p:nvSpPr>
          <p:cNvPr id="6" name="5 Rectángulo"/>
          <p:cNvSpPr/>
          <p:nvPr/>
        </p:nvSpPr>
        <p:spPr>
          <a:xfrm>
            <a:off x="317989" y="1522414"/>
            <a:ext cx="5100755" cy="369332"/>
          </a:xfrm>
          <a:prstGeom prst="rect">
            <a:avLst/>
          </a:prstGeom>
          <a:solidFill>
            <a:schemeClr val="accent1">
              <a:lumMod val="40000"/>
              <a:lumOff val="60000"/>
            </a:schemeClr>
          </a:solidFill>
        </p:spPr>
        <p:txBody>
          <a:bodyPr wrap="none">
            <a:spAutoFit/>
          </a:bodyPr>
          <a:lstStyle/>
          <a:p>
            <a:pPr>
              <a:defRPr/>
            </a:pPr>
            <a:r>
              <a:rPr lang="es-ES" b="1" dirty="0">
                <a:solidFill>
                  <a:srgbClr val="FF0000"/>
                </a:solidFill>
              </a:rPr>
              <a:t>SG 2 SEGUIR Y CONTROLAR LOS CAMBIOS</a:t>
            </a:r>
          </a:p>
        </p:txBody>
      </p:sp>
      <p:sp>
        <p:nvSpPr>
          <p:cNvPr id="7" name="6 Rectángulo"/>
          <p:cNvSpPr>
            <a:spLocks noChangeArrowheads="1"/>
          </p:cNvSpPr>
          <p:nvPr/>
        </p:nvSpPr>
        <p:spPr bwMode="auto">
          <a:xfrm>
            <a:off x="590551" y="2135188"/>
            <a:ext cx="8046426" cy="1477328"/>
          </a:xfrm>
          <a:prstGeom prst="rect">
            <a:avLst/>
          </a:prstGeom>
          <a:solidFill>
            <a:schemeClr val="bg1"/>
          </a:solidFill>
          <a:ln w="9525">
            <a:noFill/>
            <a:miter lim="800000"/>
            <a:headEnd/>
            <a:tailEnd/>
          </a:ln>
        </p:spPr>
        <p:txBody>
          <a:bodyPr>
            <a:spAutoFit/>
          </a:bodyPr>
          <a:lstStyle/>
          <a:p>
            <a:pPr algn="just">
              <a:lnSpc>
                <a:spcPct val="100000"/>
              </a:lnSpc>
            </a:pPr>
            <a:r>
              <a:rPr lang="es-ES" b="0"/>
              <a:t>Los productos de trabajo bajo gestión de configuración son seguidos y controlados.</a:t>
            </a:r>
          </a:p>
          <a:p>
            <a:pPr algn="just">
              <a:lnSpc>
                <a:spcPct val="100000"/>
              </a:lnSpc>
            </a:pPr>
            <a:r>
              <a:rPr lang="es-ES" b="0"/>
              <a:t>Las prácticas específicas de esta meta específica sirven para mantener las líneas base después de que estén establecidas por las prácticas específicas de la meta específica Establecer líneas base.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428596" y="1071546"/>
            <a:ext cx="4532010" cy="384721"/>
          </a:xfrm>
          <a:prstGeom prst="rect">
            <a:avLst/>
          </a:prstGeom>
        </p:spPr>
        <p:txBody>
          <a:bodyPr wrap="none">
            <a:spAutoFit/>
          </a:bodyPr>
          <a:lstStyle/>
          <a:p>
            <a:pPr>
              <a:defRPr/>
            </a:pPr>
            <a:r>
              <a:rPr lang="es-ES" dirty="0">
                <a:latin typeface="Calibri" pitchFamily="34" charset="0"/>
                <a:hlinkClick r:id="rId2" action="ppaction://hlinkfile"/>
              </a:rPr>
              <a:t>SP2.1</a:t>
            </a:r>
            <a:r>
              <a:rPr lang="es-ES" dirty="0">
                <a:latin typeface="Calibri" pitchFamily="34" charset="0"/>
              </a:rPr>
              <a:t>: </a:t>
            </a:r>
            <a:r>
              <a:rPr lang="es-ES" sz="1900" b="1" dirty="0">
                <a:solidFill>
                  <a:srgbClr val="003399"/>
                </a:solidFill>
                <a:latin typeface="Arial" charset="0"/>
              </a:rPr>
              <a:t>Seguir las peticiones de cambio</a:t>
            </a:r>
          </a:p>
        </p:txBody>
      </p:sp>
      <p:sp>
        <p:nvSpPr>
          <p:cNvPr id="19459" name="4 Rectángulo"/>
          <p:cNvSpPr>
            <a:spLocks noChangeArrowheads="1"/>
          </p:cNvSpPr>
          <p:nvPr/>
        </p:nvSpPr>
        <p:spPr bwMode="auto">
          <a:xfrm>
            <a:off x="562708" y="1487489"/>
            <a:ext cx="7892562" cy="2862322"/>
          </a:xfrm>
          <a:prstGeom prst="rect">
            <a:avLst/>
          </a:prstGeom>
          <a:noFill/>
          <a:ln w="9525">
            <a:noFill/>
            <a:miter lim="800000"/>
            <a:headEnd/>
            <a:tailEnd/>
          </a:ln>
        </p:spPr>
        <p:txBody>
          <a:bodyPr>
            <a:spAutoFit/>
          </a:bodyPr>
          <a:lstStyle/>
          <a:p>
            <a:pPr algn="just">
              <a:lnSpc>
                <a:spcPct val="100000"/>
              </a:lnSpc>
            </a:pPr>
            <a:r>
              <a:rPr lang="es-ES" b="0" dirty="0"/>
              <a:t>Seguir las peticiones de cambio para los elementos de configuración Las peticiones de cambio no sólo tratan los requerimientos nuevos o cambiados, sino también los fallos y los defectos en los productos de trabajo.</a:t>
            </a:r>
          </a:p>
          <a:p>
            <a:pPr algn="just">
              <a:lnSpc>
                <a:spcPct val="100000"/>
              </a:lnSpc>
            </a:pPr>
            <a:r>
              <a:rPr lang="es-ES" b="0" dirty="0"/>
              <a:t>Las peticiones de cambio se analizan para determinar el impacto que el cambio tendrá en el producto de trabajo, en los productos de trabajo relacionados, en el presupuesto y en el calendario.</a:t>
            </a:r>
          </a:p>
          <a:p>
            <a:pPr algn="just">
              <a:lnSpc>
                <a:spcPct val="100000"/>
              </a:lnSpc>
            </a:pPr>
            <a:endParaRPr lang="es-ES" b="0" dirty="0"/>
          </a:p>
          <a:p>
            <a:pPr algn="just">
              <a:lnSpc>
                <a:spcPct val="100000"/>
              </a:lnSpc>
            </a:pPr>
            <a:r>
              <a:rPr lang="es-ES" b="0" dirty="0"/>
              <a:t>Productos de trabajo típicos</a:t>
            </a:r>
          </a:p>
          <a:p>
            <a:pPr algn="just">
              <a:lnSpc>
                <a:spcPct val="100000"/>
              </a:lnSpc>
            </a:pPr>
            <a:r>
              <a:rPr lang="es-ES" b="0" dirty="0"/>
              <a:t>1. </a:t>
            </a:r>
            <a:r>
              <a:rPr lang="es-ES" b="0" dirty="0">
                <a:hlinkClick r:id="rId3" action="ppaction://hlinkfile"/>
              </a:rPr>
              <a:t>Peticiones</a:t>
            </a:r>
            <a:r>
              <a:rPr lang="es-ES" b="0" dirty="0"/>
              <a:t> de cambio.</a:t>
            </a:r>
          </a:p>
        </p:txBody>
      </p:sp>
      <p:sp>
        <p:nvSpPr>
          <p:cNvPr id="5" name="4 Rectángulo"/>
          <p:cNvSpPr/>
          <p:nvPr/>
        </p:nvSpPr>
        <p:spPr>
          <a:xfrm>
            <a:off x="357158" y="214290"/>
            <a:ext cx="3688189" cy="461665"/>
          </a:xfrm>
          <a:prstGeom prst="rect">
            <a:avLst/>
          </a:prstGeom>
        </p:spPr>
        <p:txBody>
          <a:bodyPr wrap="none">
            <a:spAutoFit/>
          </a:bodyPr>
          <a:lstStyle/>
          <a:p>
            <a:pPr>
              <a:lnSpc>
                <a:spcPct val="100000"/>
              </a:lnSpc>
            </a:pPr>
            <a:r>
              <a:rPr lang="es-PE" sz="2400" b="1" dirty="0" smtClean="0">
                <a:solidFill>
                  <a:schemeClr val="bg1"/>
                </a:solidFill>
                <a:latin typeface="Calibri" pitchFamily="34" charset="0"/>
              </a:rPr>
              <a:t>Gestión de la Configuración</a:t>
            </a:r>
            <a:endParaRPr lang="es-PE" sz="2400" b="1" dirty="0">
              <a:solidFill>
                <a:schemeClr val="bg1"/>
              </a:solidFill>
              <a:latin typeface="Calibri"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88327" y="895350"/>
            <a:ext cx="6072554" cy="384721"/>
          </a:xfrm>
          <a:prstGeom prst="rect">
            <a:avLst/>
          </a:prstGeom>
        </p:spPr>
        <p:txBody>
          <a:bodyPr>
            <a:spAutoFit/>
          </a:bodyPr>
          <a:lstStyle/>
          <a:p>
            <a:pPr lvl="1" indent="-457200">
              <a:defRPr/>
            </a:pPr>
            <a:r>
              <a:rPr lang="es-ES" dirty="0">
                <a:latin typeface="Calibri" pitchFamily="34" charset="0"/>
                <a:hlinkClick r:id="rId2" action="ppaction://hlinkfile"/>
              </a:rPr>
              <a:t>SP2.2</a:t>
            </a:r>
            <a:r>
              <a:rPr lang="es-ES" dirty="0">
                <a:latin typeface="Calibri" pitchFamily="34" charset="0"/>
              </a:rPr>
              <a:t>:  </a:t>
            </a:r>
            <a:r>
              <a:rPr lang="es-ES" sz="1900" b="1" dirty="0">
                <a:solidFill>
                  <a:srgbClr val="003399"/>
                </a:solidFill>
                <a:latin typeface="Arial" charset="0"/>
              </a:rPr>
              <a:t>Controlar Elementos de la Configuración</a:t>
            </a:r>
          </a:p>
        </p:txBody>
      </p:sp>
      <p:sp>
        <p:nvSpPr>
          <p:cNvPr id="20483" name="6 Rectángulo"/>
          <p:cNvSpPr>
            <a:spLocks noChangeArrowheads="1"/>
          </p:cNvSpPr>
          <p:nvPr/>
        </p:nvSpPr>
        <p:spPr bwMode="auto">
          <a:xfrm>
            <a:off x="633046" y="1517651"/>
            <a:ext cx="7765074" cy="2862322"/>
          </a:xfrm>
          <a:prstGeom prst="rect">
            <a:avLst/>
          </a:prstGeom>
          <a:noFill/>
          <a:ln w="9525">
            <a:noFill/>
            <a:miter lim="800000"/>
            <a:headEnd/>
            <a:tailEnd/>
          </a:ln>
        </p:spPr>
        <p:txBody>
          <a:bodyPr>
            <a:spAutoFit/>
          </a:bodyPr>
          <a:lstStyle/>
          <a:p>
            <a:pPr algn="just">
              <a:lnSpc>
                <a:spcPct val="100000"/>
              </a:lnSpc>
            </a:pPr>
            <a:r>
              <a:rPr lang="es-ES" b="0" dirty="0"/>
              <a:t>Controlar los cambios a los elementos de configuración.</a:t>
            </a:r>
          </a:p>
          <a:p>
            <a:pPr algn="just">
              <a:lnSpc>
                <a:spcPct val="100000"/>
              </a:lnSpc>
            </a:pPr>
            <a:r>
              <a:rPr lang="es-ES" b="0" dirty="0"/>
              <a:t>Se mantiene el control sobre la configuración de la línea base del producto de trabajo. Este control incluye el seguimiento de la configuración de cada uno de los elementos de configuración, aprobando una nueva configuración, en caso de ser necesario, y actualizando la línea de base.</a:t>
            </a:r>
          </a:p>
          <a:p>
            <a:pPr algn="just">
              <a:lnSpc>
                <a:spcPct val="100000"/>
              </a:lnSpc>
            </a:pPr>
            <a:endParaRPr lang="es-ES" b="0" dirty="0"/>
          </a:p>
          <a:p>
            <a:pPr algn="just">
              <a:lnSpc>
                <a:spcPct val="100000"/>
              </a:lnSpc>
            </a:pPr>
            <a:r>
              <a:rPr lang="es-ES" b="0" dirty="0"/>
              <a:t>Productos de trabajo típicos:</a:t>
            </a:r>
          </a:p>
          <a:p>
            <a:pPr algn="just">
              <a:lnSpc>
                <a:spcPct val="100000"/>
              </a:lnSpc>
            </a:pPr>
            <a:endParaRPr lang="es-ES" b="0" dirty="0"/>
          </a:p>
          <a:p>
            <a:pPr algn="just">
              <a:lnSpc>
                <a:spcPct val="100000"/>
              </a:lnSpc>
            </a:pPr>
            <a:r>
              <a:rPr lang="es-ES" b="0" dirty="0"/>
              <a:t>1. Historial de </a:t>
            </a:r>
            <a:r>
              <a:rPr lang="es-ES" b="0" dirty="0">
                <a:hlinkClick r:id="rId2" action="ppaction://hlinkfile"/>
              </a:rPr>
              <a:t>revisiones</a:t>
            </a:r>
            <a:r>
              <a:rPr lang="es-ES" b="0" dirty="0"/>
              <a:t> de los elementos de configuración.</a:t>
            </a:r>
          </a:p>
          <a:p>
            <a:pPr algn="just">
              <a:lnSpc>
                <a:spcPct val="100000"/>
              </a:lnSpc>
            </a:pPr>
            <a:r>
              <a:rPr lang="es-ES" b="0" dirty="0"/>
              <a:t>2. Archivos de las líneas base</a:t>
            </a:r>
            <a:r>
              <a:rPr lang="es-ES" dirty="0"/>
              <a:t>.</a:t>
            </a:r>
          </a:p>
        </p:txBody>
      </p:sp>
      <p:sp>
        <p:nvSpPr>
          <p:cNvPr id="5" name="4 Rectángulo"/>
          <p:cNvSpPr/>
          <p:nvPr/>
        </p:nvSpPr>
        <p:spPr>
          <a:xfrm>
            <a:off x="357158" y="214290"/>
            <a:ext cx="3688189" cy="461665"/>
          </a:xfrm>
          <a:prstGeom prst="rect">
            <a:avLst/>
          </a:prstGeom>
        </p:spPr>
        <p:txBody>
          <a:bodyPr wrap="none">
            <a:spAutoFit/>
          </a:bodyPr>
          <a:lstStyle/>
          <a:p>
            <a:pPr>
              <a:lnSpc>
                <a:spcPct val="100000"/>
              </a:lnSpc>
            </a:pPr>
            <a:r>
              <a:rPr lang="es-PE" sz="2400" b="1" dirty="0" smtClean="0">
                <a:solidFill>
                  <a:schemeClr val="bg1"/>
                </a:solidFill>
                <a:latin typeface="Calibri" pitchFamily="34" charset="0"/>
              </a:rPr>
              <a:t>Gestión de la Configuración</a:t>
            </a:r>
            <a:endParaRPr lang="es-PE" sz="2400" b="1" dirty="0">
              <a:solidFill>
                <a:schemeClr val="bg1"/>
              </a:solidFill>
              <a:latin typeface="Calibr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3506" name="Rectangle 2"/>
          <p:cNvSpPr>
            <a:spLocks noGrp="1" noChangeArrowheads="1"/>
          </p:cNvSpPr>
          <p:nvPr>
            <p:ph type="title"/>
          </p:nvPr>
        </p:nvSpPr>
        <p:spPr>
          <a:xfrm>
            <a:off x="214282" y="214290"/>
            <a:ext cx="8626719" cy="465137"/>
          </a:xfrm>
        </p:spPr>
        <p:txBody>
          <a:bodyPr/>
          <a:lstStyle/>
          <a:p>
            <a:pPr>
              <a:defRPr/>
            </a:pPr>
            <a:r>
              <a:rPr lang="es-ES" sz="2800" dirty="0" smtClean="0"/>
              <a:t>OBJETIVOS</a:t>
            </a:r>
            <a:endParaRPr lang="es-PE" sz="2800" dirty="0" smtClean="0"/>
          </a:p>
        </p:txBody>
      </p:sp>
      <p:sp>
        <p:nvSpPr>
          <p:cNvPr id="3075" name="Rectangle 3"/>
          <p:cNvSpPr>
            <a:spLocks noGrp="1" noChangeArrowheads="1"/>
          </p:cNvSpPr>
          <p:nvPr>
            <p:ph type="body" idx="1"/>
          </p:nvPr>
        </p:nvSpPr>
        <p:spPr>
          <a:xfrm>
            <a:off x="214282" y="1214422"/>
            <a:ext cx="8698523" cy="4554538"/>
          </a:xfrm>
        </p:spPr>
        <p:txBody>
          <a:bodyPr/>
          <a:lstStyle/>
          <a:p>
            <a:pPr algn="just"/>
            <a:r>
              <a:rPr lang="es-PE" sz="2400" b="0" dirty="0" smtClean="0">
                <a:solidFill>
                  <a:schemeClr val="tx1"/>
                </a:solidFill>
              </a:rPr>
              <a:t>Esta sección permitirá:</a:t>
            </a:r>
          </a:p>
          <a:p>
            <a:pPr lvl="1" algn="just"/>
            <a:r>
              <a:rPr lang="es-PE" sz="2400" b="0" dirty="0" smtClean="0">
                <a:solidFill>
                  <a:schemeClr val="tx1"/>
                </a:solidFill>
              </a:rPr>
              <a:t>Definir terminología especial CMMI relativa a los niveles de madurez</a:t>
            </a:r>
          </a:p>
          <a:p>
            <a:pPr lvl="1" algn="just"/>
            <a:r>
              <a:rPr lang="es-PE" sz="2400" b="0" dirty="0" smtClean="0">
                <a:solidFill>
                  <a:schemeClr val="tx1"/>
                </a:solidFill>
              </a:rPr>
              <a:t>Ilustrar el comportamiento organizacional característico de un determinado nivel de madurez</a:t>
            </a:r>
          </a:p>
          <a:p>
            <a:pPr lvl="1" algn="just"/>
            <a:r>
              <a:rPr lang="es-PE" sz="2400" b="0" dirty="0" smtClean="0">
                <a:solidFill>
                  <a:schemeClr val="tx1"/>
                </a:solidFill>
              </a:rPr>
              <a:t>Introducir el propósito, metas, contexto y elaboraciones de las áreas de proceso</a:t>
            </a:r>
          </a:p>
          <a:p>
            <a:pPr algn="just"/>
            <a:r>
              <a:rPr lang="es-PE" sz="2400" b="0" dirty="0" smtClean="0">
                <a:solidFill>
                  <a:schemeClr val="tx1"/>
                </a:solidFill>
              </a:rPr>
              <a:t>Se obtendrá las siguientes habilidades:</a:t>
            </a:r>
          </a:p>
          <a:p>
            <a:pPr lvl="1" algn="just"/>
            <a:r>
              <a:rPr lang="es-PE" sz="2400" b="0" dirty="0" smtClean="0">
                <a:solidFill>
                  <a:schemeClr val="tx1"/>
                </a:solidFill>
              </a:rPr>
              <a:t>Identificar los efectos de un cambio de ingeniería y mapearlos a los elementos en el modelo</a:t>
            </a:r>
          </a:p>
          <a:p>
            <a:pPr lvl="1" algn="just"/>
            <a:r>
              <a:rPr lang="es-PE" sz="2400" b="0" dirty="0" smtClean="0">
                <a:solidFill>
                  <a:schemeClr val="tx1"/>
                </a:solidFill>
              </a:rPr>
              <a:t>Usar un diagrama de flujo para mapear los detalles de actividades a prácticas específicas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Rectángulo"/>
          <p:cNvSpPr>
            <a:spLocks noChangeArrowheads="1"/>
          </p:cNvSpPr>
          <p:nvPr/>
        </p:nvSpPr>
        <p:spPr bwMode="auto">
          <a:xfrm>
            <a:off x="500034" y="928670"/>
            <a:ext cx="3233706" cy="369332"/>
          </a:xfrm>
          <a:prstGeom prst="rect">
            <a:avLst/>
          </a:prstGeom>
          <a:solidFill>
            <a:schemeClr val="accent1">
              <a:lumMod val="40000"/>
              <a:lumOff val="60000"/>
            </a:schemeClr>
          </a:solidFill>
          <a:ln w="9525">
            <a:noFill/>
            <a:miter lim="800000"/>
            <a:headEnd/>
            <a:tailEnd/>
          </a:ln>
        </p:spPr>
        <p:txBody>
          <a:bodyPr wrap="none">
            <a:spAutoFit/>
          </a:bodyPr>
          <a:lstStyle/>
          <a:p>
            <a:pPr marL="419100" indent="-382588">
              <a:defRPr/>
            </a:pPr>
            <a:r>
              <a:rPr lang="es-ES" b="1" dirty="0">
                <a:solidFill>
                  <a:srgbClr val="FF0000"/>
                </a:solidFill>
                <a:latin typeface="Calibri" pitchFamily="34" charset="0"/>
              </a:rPr>
              <a:t>SG3:  ESTABLECER INTEGRIDAD</a:t>
            </a:r>
            <a:r>
              <a:rPr lang="es-ES" b="1" dirty="0">
                <a:solidFill>
                  <a:srgbClr val="FF0000"/>
                </a:solidFill>
                <a:latin typeface="Arial" charset="0"/>
              </a:rPr>
              <a:t>:</a:t>
            </a:r>
          </a:p>
        </p:txBody>
      </p:sp>
      <p:sp>
        <p:nvSpPr>
          <p:cNvPr id="6" name="5 Rectángulo"/>
          <p:cNvSpPr/>
          <p:nvPr/>
        </p:nvSpPr>
        <p:spPr>
          <a:xfrm>
            <a:off x="401516" y="3101975"/>
            <a:ext cx="7501304" cy="384721"/>
          </a:xfrm>
          <a:prstGeom prst="rect">
            <a:avLst/>
          </a:prstGeom>
        </p:spPr>
        <p:txBody>
          <a:bodyPr>
            <a:spAutoFit/>
          </a:bodyPr>
          <a:lstStyle/>
          <a:p>
            <a:pPr marL="722313" lvl="1" indent="-722313" fontAlgn="auto">
              <a:spcAft>
                <a:spcPts val="0"/>
              </a:spcAft>
              <a:defRPr/>
            </a:pPr>
            <a:r>
              <a:rPr lang="es-ES" dirty="0">
                <a:solidFill>
                  <a:srgbClr val="00B0F0"/>
                </a:solidFill>
                <a:latin typeface="Arial" charset="0"/>
              </a:rPr>
              <a:t> </a:t>
            </a:r>
            <a:r>
              <a:rPr lang="es-ES" dirty="0">
                <a:latin typeface="Calibri" pitchFamily="34" charset="0"/>
                <a:hlinkClick r:id="rId2" action="ppaction://hlinkfile"/>
              </a:rPr>
              <a:t>SP3.1</a:t>
            </a:r>
            <a:r>
              <a:rPr lang="es-ES" b="1" dirty="0">
                <a:solidFill>
                  <a:srgbClr val="003399"/>
                </a:solidFill>
                <a:latin typeface="Arial" charset="0"/>
              </a:rPr>
              <a:t>: </a:t>
            </a:r>
            <a:r>
              <a:rPr lang="es-ES" sz="1900" b="1" dirty="0">
                <a:solidFill>
                  <a:srgbClr val="003399"/>
                </a:solidFill>
                <a:latin typeface="Arial" charset="0"/>
              </a:rPr>
              <a:t>Establecer registros de gestión de configuración</a:t>
            </a:r>
          </a:p>
        </p:txBody>
      </p:sp>
      <p:sp>
        <p:nvSpPr>
          <p:cNvPr id="7" name="5 CuadroTexto"/>
          <p:cNvSpPr txBox="1">
            <a:spLocks noChangeArrowheads="1"/>
          </p:cNvSpPr>
          <p:nvPr/>
        </p:nvSpPr>
        <p:spPr bwMode="auto">
          <a:xfrm>
            <a:off x="6143636" y="5786454"/>
            <a:ext cx="2571750" cy="307777"/>
          </a:xfrm>
          <a:prstGeom prst="rect">
            <a:avLst/>
          </a:prstGeom>
          <a:noFill/>
          <a:ln w="9525">
            <a:noFill/>
            <a:miter lim="800000"/>
            <a:headEnd/>
            <a:tailEnd/>
          </a:ln>
        </p:spPr>
        <p:txBody>
          <a:bodyPr>
            <a:spAutoFit/>
          </a:bodyPr>
          <a:lstStyle/>
          <a:p>
            <a:r>
              <a:rPr lang="es-ES" sz="1400" dirty="0">
                <a:hlinkClick r:id="rId3" action="ppaction://hlinkfile"/>
              </a:rPr>
              <a:t>Plantilla Solicitud de Acceso</a:t>
            </a:r>
            <a:endParaRPr lang="es-PE" sz="1400" dirty="0"/>
          </a:p>
        </p:txBody>
      </p:sp>
      <p:sp>
        <p:nvSpPr>
          <p:cNvPr id="9" name="10 Rectángulo"/>
          <p:cNvSpPr>
            <a:spLocks noChangeArrowheads="1"/>
          </p:cNvSpPr>
          <p:nvPr/>
        </p:nvSpPr>
        <p:spPr bwMode="auto">
          <a:xfrm>
            <a:off x="436685" y="1370013"/>
            <a:ext cx="7933592" cy="1477328"/>
          </a:xfrm>
          <a:prstGeom prst="rect">
            <a:avLst/>
          </a:prstGeom>
          <a:noFill/>
          <a:ln w="9525">
            <a:noFill/>
            <a:miter lim="800000"/>
            <a:headEnd/>
            <a:tailEnd/>
          </a:ln>
        </p:spPr>
        <p:txBody>
          <a:bodyPr>
            <a:spAutoFit/>
          </a:bodyPr>
          <a:lstStyle/>
          <a:p>
            <a:pPr algn="just">
              <a:lnSpc>
                <a:spcPct val="100000"/>
              </a:lnSpc>
            </a:pPr>
            <a:r>
              <a:rPr lang="es-ES" b="0"/>
              <a:t>La integridad de las líneas base es establecida y mantenida.</a:t>
            </a:r>
          </a:p>
          <a:p>
            <a:pPr algn="just">
              <a:lnSpc>
                <a:spcPct val="100000"/>
              </a:lnSpc>
            </a:pPr>
            <a:r>
              <a:rPr lang="es-ES" b="0"/>
              <a:t>La integridad de las líneas base, establecida por los procesos asociados  con la meta específica Establecer líneas base, y mantenida por los procesos asociados con la meta específica Seguir y controlar los cambios, se proporciona por las prácticas específicas de esta meta específica.</a:t>
            </a:r>
          </a:p>
        </p:txBody>
      </p:sp>
      <p:sp>
        <p:nvSpPr>
          <p:cNvPr id="10" name="11 Rectángulo"/>
          <p:cNvSpPr>
            <a:spLocks noChangeArrowheads="1"/>
          </p:cNvSpPr>
          <p:nvPr/>
        </p:nvSpPr>
        <p:spPr bwMode="auto">
          <a:xfrm>
            <a:off x="422031" y="3521076"/>
            <a:ext cx="8079059" cy="2308324"/>
          </a:xfrm>
          <a:prstGeom prst="rect">
            <a:avLst/>
          </a:prstGeom>
          <a:noFill/>
          <a:ln w="9525">
            <a:noFill/>
            <a:miter lim="800000"/>
            <a:headEnd/>
            <a:tailEnd/>
          </a:ln>
        </p:spPr>
        <p:txBody>
          <a:bodyPr wrap="square">
            <a:spAutoFit/>
          </a:bodyPr>
          <a:lstStyle/>
          <a:p>
            <a:pPr algn="just"/>
            <a:r>
              <a:rPr lang="es-ES" b="0" dirty="0"/>
              <a:t>Establecer y mantener los registros que describen los elementos de configuración.</a:t>
            </a:r>
          </a:p>
          <a:p>
            <a:pPr algn="just"/>
            <a:r>
              <a:rPr lang="es-ES" b="0" dirty="0"/>
              <a:t>Productos de trabajo típicos</a:t>
            </a:r>
          </a:p>
          <a:p>
            <a:pPr algn="just"/>
            <a:r>
              <a:rPr lang="es-ES" b="0" dirty="0"/>
              <a:t>1. Historial de revisión de los elementos de configuración.</a:t>
            </a:r>
          </a:p>
          <a:p>
            <a:pPr algn="just"/>
            <a:r>
              <a:rPr lang="es-ES" b="0" dirty="0"/>
              <a:t>2. Registro de cambios.</a:t>
            </a:r>
          </a:p>
          <a:p>
            <a:pPr algn="just"/>
            <a:r>
              <a:rPr lang="es-ES" b="0" dirty="0"/>
              <a:t>3. Copia de las peticiones de cambio.</a:t>
            </a:r>
          </a:p>
          <a:p>
            <a:pPr algn="just"/>
            <a:r>
              <a:rPr lang="es-ES" b="0" dirty="0"/>
              <a:t>4. Estado de los elementos de la configuración.</a:t>
            </a:r>
          </a:p>
          <a:p>
            <a:pPr algn="just"/>
            <a:r>
              <a:rPr lang="es-ES" b="0" dirty="0"/>
              <a:t>5. Diferencias entre líneas base.</a:t>
            </a:r>
          </a:p>
        </p:txBody>
      </p:sp>
      <p:sp>
        <p:nvSpPr>
          <p:cNvPr id="11" name="10 Rectángulo"/>
          <p:cNvSpPr/>
          <p:nvPr/>
        </p:nvSpPr>
        <p:spPr>
          <a:xfrm>
            <a:off x="357158" y="214290"/>
            <a:ext cx="3688189" cy="461665"/>
          </a:xfrm>
          <a:prstGeom prst="rect">
            <a:avLst/>
          </a:prstGeom>
        </p:spPr>
        <p:txBody>
          <a:bodyPr wrap="none">
            <a:spAutoFit/>
          </a:bodyPr>
          <a:lstStyle/>
          <a:p>
            <a:pPr>
              <a:lnSpc>
                <a:spcPct val="100000"/>
              </a:lnSpc>
            </a:pPr>
            <a:r>
              <a:rPr lang="es-PE" sz="2400" b="1" dirty="0" smtClean="0">
                <a:solidFill>
                  <a:schemeClr val="bg1"/>
                </a:solidFill>
                <a:latin typeface="Calibri" pitchFamily="34" charset="0"/>
              </a:rPr>
              <a:t>Gestión de la Configuración</a:t>
            </a:r>
            <a:endParaRPr lang="es-PE" sz="2400" b="1"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59019" y="1427797"/>
            <a:ext cx="6000750" cy="384721"/>
          </a:xfrm>
          <a:prstGeom prst="rect">
            <a:avLst/>
          </a:prstGeom>
        </p:spPr>
        <p:txBody>
          <a:bodyPr>
            <a:spAutoFit/>
          </a:bodyPr>
          <a:lstStyle/>
          <a:p>
            <a:pPr marL="722313" lvl="1" indent="-722313" fontAlgn="auto">
              <a:spcAft>
                <a:spcPts val="0"/>
              </a:spcAft>
              <a:defRPr/>
            </a:pPr>
            <a:r>
              <a:rPr lang="es-ES" dirty="0">
                <a:latin typeface="Calibri" pitchFamily="34" charset="0"/>
                <a:hlinkClick r:id="rId2" action="ppaction://hlinkfile"/>
              </a:rPr>
              <a:t>SP3.2:</a:t>
            </a:r>
            <a:r>
              <a:rPr lang="es-ES" dirty="0">
                <a:solidFill>
                  <a:schemeClr val="bg2">
                    <a:lumMod val="25000"/>
                  </a:schemeClr>
                </a:solidFill>
                <a:latin typeface="Arial" charset="0"/>
              </a:rPr>
              <a:t> </a:t>
            </a:r>
            <a:r>
              <a:rPr lang="es-ES" sz="1900" b="1" dirty="0">
                <a:solidFill>
                  <a:srgbClr val="003399"/>
                </a:solidFill>
                <a:latin typeface="Arial" charset="0"/>
              </a:rPr>
              <a:t>Realizar Auditorías de Configuración</a:t>
            </a:r>
          </a:p>
        </p:txBody>
      </p:sp>
      <p:sp>
        <p:nvSpPr>
          <p:cNvPr id="22531" name="6 CuadroTexto"/>
          <p:cNvSpPr txBox="1">
            <a:spLocks noChangeArrowheads="1"/>
          </p:cNvSpPr>
          <p:nvPr/>
        </p:nvSpPr>
        <p:spPr bwMode="auto">
          <a:xfrm>
            <a:off x="677008" y="3532189"/>
            <a:ext cx="2286000" cy="307777"/>
          </a:xfrm>
          <a:prstGeom prst="rect">
            <a:avLst/>
          </a:prstGeom>
          <a:noFill/>
          <a:ln w="9525">
            <a:noFill/>
            <a:miter lim="800000"/>
            <a:headEnd/>
            <a:tailEnd/>
          </a:ln>
        </p:spPr>
        <p:txBody>
          <a:bodyPr>
            <a:spAutoFit/>
          </a:bodyPr>
          <a:lstStyle/>
          <a:p>
            <a:r>
              <a:rPr lang="es-ES" sz="1400" dirty="0">
                <a:hlinkClick r:id="rId3" action="ppaction://hlinkfile"/>
              </a:rPr>
              <a:t>Plantilla de Auditoria</a:t>
            </a:r>
            <a:endParaRPr lang="es-PE" sz="1400" dirty="0"/>
          </a:p>
        </p:txBody>
      </p:sp>
      <p:sp>
        <p:nvSpPr>
          <p:cNvPr id="22532" name="6 Rectángulo"/>
          <p:cNvSpPr>
            <a:spLocks noChangeArrowheads="1"/>
          </p:cNvSpPr>
          <p:nvPr/>
        </p:nvSpPr>
        <p:spPr bwMode="auto">
          <a:xfrm>
            <a:off x="477716" y="1951672"/>
            <a:ext cx="8188569" cy="1477328"/>
          </a:xfrm>
          <a:prstGeom prst="rect">
            <a:avLst/>
          </a:prstGeom>
          <a:noFill/>
          <a:ln w="9525">
            <a:noFill/>
            <a:miter lim="800000"/>
            <a:headEnd/>
            <a:tailEnd/>
          </a:ln>
        </p:spPr>
        <p:txBody>
          <a:bodyPr>
            <a:spAutoFit/>
          </a:bodyPr>
          <a:lstStyle/>
          <a:p>
            <a:pPr algn="just"/>
            <a:r>
              <a:rPr lang="es-ES" b="0" dirty="0"/>
              <a:t>Realizar auditorías de configuración para mantener la integridad de las líneas base de configuración.</a:t>
            </a:r>
          </a:p>
          <a:p>
            <a:pPr algn="just"/>
            <a:r>
              <a:rPr lang="es-ES" b="0" dirty="0"/>
              <a:t>Las auditorías de configuración confirman que el resultado de las líneas</a:t>
            </a:r>
          </a:p>
          <a:p>
            <a:pPr algn="just"/>
            <a:r>
              <a:rPr lang="es-ES" b="0" dirty="0"/>
              <a:t>base y de la documentación están conformes con un estándar o requerimiento especificado. Los resultados de la auditoría deberían registrarse</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Rectángulo"/>
          <p:cNvSpPr>
            <a:spLocks noChangeArrowheads="1"/>
          </p:cNvSpPr>
          <p:nvPr/>
        </p:nvSpPr>
        <p:spPr bwMode="auto">
          <a:xfrm>
            <a:off x="214282" y="142852"/>
            <a:ext cx="5145961" cy="523220"/>
          </a:xfrm>
          <a:prstGeom prst="rect">
            <a:avLst/>
          </a:prstGeom>
          <a:noFill/>
          <a:ln w="9525">
            <a:noFill/>
            <a:miter lim="800000"/>
            <a:headEnd/>
            <a:tailEnd/>
          </a:ln>
        </p:spPr>
        <p:txBody>
          <a:bodyPr wrap="none">
            <a:spAutoFit/>
          </a:bodyPr>
          <a:lstStyle/>
          <a:p>
            <a:r>
              <a:rPr lang="es-ES" sz="2800" dirty="0">
                <a:solidFill>
                  <a:schemeClr val="bg1"/>
                </a:solidFill>
              </a:rPr>
              <a:t>Áreas de proceso relacionadas</a:t>
            </a:r>
          </a:p>
        </p:txBody>
      </p:sp>
      <p:sp>
        <p:nvSpPr>
          <p:cNvPr id="6" name="5 Rectángulo"/>
          <p:cNvSpPr/>
          <p:nvPr/>
        </p:nvSpPr>
        <p:spPr>
          <a:xfrm>
            <a:off x="562708" y="1444626"/>
            <a:ext cx="7962900" cy="2308225"/>
          </a:xfrm>
          <a:prstGeom prst="rect">
            <a:avLst/>
          </a:prstGeom>
        </p:spPr>
        <p:txBody>
          <a:bodyPr>
            <a:spAutoFit/>
          </a:bodyPr>
          <a:lstStyle/>
          <a:p>
            <a:pPr algn="just">
              <a:defRPr/>
            </a:pPr>
            <a:r>
              <a:rPr lang="es-ES" b="0" dirty="0">
                <a:latin typeface="Arial" charset="0"/>
              </a:rPr>
              <a:t>Para información sobre el desarrollo de planes y de estructuras de descomposición del trabajo que pueden ser útiles para determinar los elementos de configuración, consúltese el área de proceso de Planificación de Proyecto </a:t>
            </a:r>
            <a:r>
              <a:rPr lang="es-ES" dirty="0">
                <a:solidFill>
                  <a:srgbClr val="FF0000"/>
                </a:solidFill>
                <a:latin typeface="Arial" charset="0"/>
              </a:rPr>
              <a:t>(PP).</a:t>
            </a:r>
          </a:p>
          <a:p>
            <a:pPr algn="just">
              <a:defRPr/>
            </a:pPr>
            <a:endParaRPr lang="es-ES" b="0" dirty="0">
              <a:latin typeface="Arial" charset="0"/>
            </a:endParaRPr>
          </a:p>
          <a:p>
            <a:pPr algn="just">
              <a:defRPr/>
            </a:pPr>
            <a:r>
              <a:rPr lang="es-ES" b="0" dirty="0">
                <a:latin typeface="Arial" charset="0"/>
              </a:rPr>
              <a:t>Para más información sobre el análisis del rendimiento y las acciones correctivas consúltese el área de proceso de Monitorización y control de proyecto </a:t>
            </a:r>
            <a:r>
              <a:rPr lang="es-ES" dirty="0">
                <a:solidFill>
                  <a:srgbClr val="FF0000"/>
                </a:solidFill>
                <a:latin typeface="Arial" charset="0"/>
              </a:rPr>
              <a:t>(PCM).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noChangeArrowheads="1"/>
          </p:cNvPicPr>
          <p:nvPr>
            <p:ph idx="4294967295"/>
          </p:nvPr>
        </p:nvPicPr>
        <p:blipFill>
          <a:blip r:embed="rId2"/>
          <a:srcRect/>
          <a:stretch>
            <a:fillRect/>
          </a:stretch>
        </p:blipFill>
        <p:spPr>
          <a:xfrm>
            <a:off x="285750" y="2143125"/>
            <a:ext cx="8675077" cy="2071688"/>
          </a:xfrm>
          <a:effectLst>
            <a:outerShdw blurRad="292100" dist="139700" dir="2700000" algn="tl" rotWithShape="0">
              <a:srgbClr val="333333">
                <a:alpha val="65000"/>
              </a:srgbClr>
            </a:outerShdw>
          </a:effectLst>
        </p:spPr>
      </p:pic>
      <p:sp>
        <p:nvSpPr>
          <p:cNvPr id="6" name="4 Rectángulo"/>
          <p:cNvSpPr>
            <a:spLocks noChangeArrowheads="1"/>
          </p:cNvSpPr>
          <p:nvPr/>
        </p:nvSpPr>
        <p:spPr bwMode="auto">
          <a:xfrm>
            <a:off x="1000100" y="142852"/>
            <a:ext cx="7071946" cy="584775"/>
          </a:xfrm>
          <a:prstGeom prst="rect">
            <a:avLst/>
          </a:prstGeom>
          <a:noFill/>
          <a:ln w="9525">
            <a:noFill/>
            <a:miter lim="800000"/>
            <a:headEnd/>
            <a:tailEnd/>
          </a:ln>
        </p:spPr>
        <p:txBody>
          <a:bodyPr>
            <a:spAutoFit/>
          </a:bodyPr>
          <a:lstStyle/>
          <a:p>
            <a:pPr algn="ctr"/>
            <a:r>
              <a:rPr lang="es-PE" sz="3200" b="1" dirty="0">
                <a:solidFill>
                  <a:schemeClr val="bg1"/>
                </a:solidFill>
                <a:latin typeface="Calibri" pitchFamily="34" charset="0"/>
              </a:rPr>
              <a:t>GESTIÓN DE LA CONFIGURACIÓN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500034" y="1362663"/>
            <a:ext cx="7960398" cy="3046988"/>
          </a:xfrm>
          <a:prstGeom prst="rect">
            <a:avLst/>
          </a:prstGeom>
          <a:noFill/>
          <a:ln w="9525">
            <a:noFill/>
            <a:miter lim="800000"/>
            <a:headEnd/>
            <a:tailEnd/>
          </a:ln>
          <a:effectLst>
            <a:prstShdw prst="shdw17" dist="17961" dir="2700000">
              <a:schemeClr val="accent1">
                <a:gamma/>
                <a:shade val="60000"/>
                <a:invGamma/>
              </a:schemeClr>
            </a:prstShdw>
          </a:effectLst>
        </p:spPr>
        <p:txBody>
          <a:bodyPr vert="horz" wrap="square" lIns="91440" tIns="45720" rIns="91440" bIns="45720" numCol="1" anchor="ctr" anchorCtr="0" compatLnSpc="1">
            <a:prstTxWarp prst="textNoShape">
              <a:avLst/>
            </a:prstTxWarp>
            <a:spAutoFit/>
          </a:bodyPr>
          <a:lstStyle/>
          <a:p>
            <a:pPr marL="0" marR="0" lvl="0" indent="88900" algn="just" defTabSz="914400" rtl="0" eaLnBrk="0" fontAlgn="base" latinLnBrk="0" hangingPunct="0">
              <a:lnSpc>
                <a:spcPct val="100000"/>
              </a:lnSpc>
              <a:spcBef>
                <a:spcPct val="0"/>
              </a:spcBef>
              <a:spcAft>
                <a:spcPct val="0"/>
              </a:spcAft>
              <a:buClrTx/>
              <a:buSzTx/>
              <a:buFontTx/>
              <a:buNone/>
              <a:tabLst/>
            </a:pPr>
            <a:r>
              <a:rPr kumimoji="0" lang="es-PE"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Tarea Nro. 07</a:t>
            </a:r>
            <a:endParaRPr kumimoji="0" lang="es-ES" sz="2400" b="0" i="0" u="none" strike="noStrike" cap="none" normalizeH="0" baseline="0" dirty="0" smtClean="0">
              <a:ln>
                <a:noFill/>
              </a:ln>
              <a:solidFill>
                <a:schemeClr val="tx1"/>
              </a:solidFill>
              <a:effectLst/>
              <a:latin typeface="Arial" pitchFamily="34" charset="0"/>
            </a:endParaRPr>
          </a:p>
          <a:p>
            <a:pPr marL="0" marR="0" lvl="0" indent="88900" algn="just" defTabSz="914400" rtl="0" eaLnBrk="0" fontAlgn="base" latinLnBrk="0" hangingPunct="0">
              <a:lnSpc>
                <a:spcPct val="100000"/>
              </a:lnSpc>
              <a:spcBef>
                <a:spcPct val="0"/>
              </a:spcBef>
              <a:spcAft>
                <a:spcPct val="0"/>
              </a:spcAft>
              <a:buClrTx/>
              <a:buSzTx/>
              <a:buFontTx/>
              <a:buNone/>
              <a:tabLst/>
            </a:pPr>
            <a:r>
              <a:rPr kumimoji="0" lang="es-PE"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Presentar:</a:t>
            </a:r>
            <a:r>
              <a:rPr kumimoji="0" lang="es-PE" sz="2400" b="0" i="0" u="none" strike="noStrike" cap="none" normalizeH="0" dirty="0" smtClean="0">
                <a:ln>
                  <a:noFill/>
                </a:ln>
                <a:solidFill>
                  <a:schemeClr val="tx1"/>
                </a:solidFill>
                <a:effectLst/>
                <a:latin typeface="Arial" pitchFamily="34" charset="0"/>
                <a:ea typeface="Times New Roman" pitchFamily="18" charset="0"/>
                <a:cs typeface="Arial" pitchFamily="34" charset="0"/>
              </a:rPr>
              <a:t> herramienta de Gestión de Configuración</a:t>
            </a:r>
            <a:endParaRPr kumimoji="0" lang="es-PE"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88900" algn="just" defTabSz="914400" rtl="0" eaLnBrk="0" fontAlgn="base" latinLnBrk="0" hangingPunct="0">
              <a:lnSpc>
                <a:spcPct val="100000"/>
              </a:lnSpc>
              <a:spcBef>
                <a:spcPct val="0"/>
              </a:spcBef>
              <a:spcAft>
                <a:spcPct val="0"/>
              </a:spcAft>
              <a:buClrTx/>
              <a:buSzTx/>
              <a:buFontTx/>
              <a:buNone/>
              <a:tabLst/>
            </a:pPr>
            <a:r>
              <a:rPr lang="es-PE" sz="2400" dirty="0" smtClean="0">
                <a:ea typeface="Times New Roman" pitchFamily="18" charset="0"/>
                <a:cs typeface="Arial" pitchFamily="34" charset="0"/>
              </a:rPr>
              <a:t>Presentara: </a:t>
            </a:r>
            <a:r>
              <a:rPr lang="es-PE" sz="2400" dirty="0" smtClean="0">
                <a:solidFill>
                  <a:srgbClr val="00B050"/>
                </a:solidFill>
                <a:ea typeface="Times New Roman" pitchFamily="18" charset="0"/>
                <a:cs typeface="Arial" pitchFamily="34" charset="0"/>
              </a:rPr>
              <a:t>Sábado 06-05-2017</a:t>
            </a:r>
          </a:p>
          <a:p>
            <a:pPr marL="0" marR="0" lvl="0" indent="88900" algn="just" defTabSz="914400" rtl="0" eaLnBrk="0" fontAlgn="base" latinLnBrk="0" hangingPunct="0">
              <a:lnSpc>
                <a:spcPct val="100000"/>
              </a:lnSpc>
              <a:spcBef>
                <a:spcPct val="0"/>
              </a:spcBef>
              <a:spcAft>
                <a:spcPct val="0"/>
              </a:spcAft>
              <a:buClrTx/>
              <a:buSzTx/>
              <a:buFontTx/>
              <a:buNone/>
              <a:tabLst/>
            </a:pPr>
            <a:endParaRPr kumimoji="0" lang="es-PE" sz="2400" b="0" i="0" u="none" strike="noStrike" cap="none" normalizeH="0" baseline="0" dirty="0">
              <a:ln>
                <a:noFill/>
              </a:ln>
              <a:solidFill>
                <a:srgbClr val="00B050"/>
              </a:solidFill>
              <a:effectLst/>
              <a:latin typeface="Arial" pitchFamily="34" charset="0"/>
              <a:ea typeface="Times New Roman" pitchFamily="18" charset="0"/>
              <a:cs typeface="Arial" pitchFamily="34" charset="0"/>
            </a:endParaRPr>
          </a:p>
          <a:p>
            <a:pPr marL="0" marR="0" lvl="0" indent="88900" algn="just" defTabSz="914400" rtl="0" eaLnBrk="0" fontAlgn="base" latinLnBrk="0" hangingPunct="0">
              <a:lnSpc>
                <a:spcPct val="100000"/>
              </a:lnSpc>
              <a:spcBef>
                <a:spcPct val="0"/>
              </a:spcBef>
              <a:spcAft>
                <a:spcPct val="0"/>
              </a:spcAft>
              <a:buClrTx/>
              <a:buSzTx/>
              <a:buFontTx/>
              <a:buNone/>
              <a:tabLst/>
            </a:pPr>
            <a:endParaRPr lang="es-PE" sz="2400" dirty="0" smtClean="0">
              <a:solidFill>
                <a:srgbClr val="00B050"/>
              </a:solidFill>
              <a:latin typeface="Arial" pitchFamily="34" charset="0"/>
              <a:ea typeface="Times New Roman" pitchFamily="18" charset="0"/>
              <a:cs typeface="Arial" pitchFamily="34" charset="0"/>
            </a:endParaRPr>
          </a:p>
          <a:p>
            <a:pPr marL="0" marR="0" lvl="0" indent="88900" algn="just" defTabSz="914400" rtl="0" eaLnBrk="0" fontAlgn="base" latinLnBrk="0" hangingPunct="0">
              <a:lnSpc>
                <a:spcPct val="100000"/>
              </a:lnSpc>
              <a:spcBef>
                <a:spcPct val="0"/>
              </a:spcBef>
              <a:spcAft>
                <a:spcPct val="0"/>
              </a:spcAft>
              <a:buClrTx/>
              <a:buSzTx/>
              <a:buFontTx/>
              <a:buNone/>
              <a:tabLst/>
            </a:pPr>
            <a:r>
              <a:rPr kumimoji="0" lang="es-PE" sz="2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Nota: No se permitirá herramienta repetida en los grupos</a:t>
            </a:r>
          </a:p>
          <a:p>
            <a:pPr marL="0" marR="0" lvl="0" indent="88900" algn="just" defTabSz="914400" rtl="0" eaLnBrk="0" fontAlgn="base" latinLnBrk="0" hangingPunct="0">
              <a:lnSpc>
                <a:spcPct val="100000"/>
              </a:lnSpc>
              <a:spcBef>
                <a:spcPct val="0"/>
              </a:spcBef>
              <a:spcAft>
                <a:spcPct val="0"/>
              </a:spcAft>
              <a:buClrTx/>
              <a:buSzTx/>
              <a:buFontTx/>
              <a:buNone/>
              <a:tabLst/>
            </a:pPr>
            <a:endParaRPr lang="es-PE" sz="2400" dirty="0">
              <a:latin typeface="Arial" pitchFamily="34" charset="0"/>
              <a:ea typeface="Times New Roman" pitchFamily="18" charset="0"/>
              <a:cs typeface="Arial" pitchFamily="34" charset="0"/>
            </a:endParaRPr>
          </a:p>
        </p:txBody>
      </p:sp>
    </p:spTree>
    <p:extLst>
      <p:ext uri="{BB962C8B-B14F-4D97-AF65-F5344CB8AC3E}">
        <p14:creationId xmlns:p14="http://schemas.microsoft.com/office/powerpoint/2010/main" val="392276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4 Subtítulo"/>
          <p:cNvSpPr>
            <a:spLocks noGrp="1"/>
          </p:cNvSpPr>
          <p:nvPr>
            <p:ph type="subTitle" idx="1"/>
          </p:nvPr>
        </p:nvSpPr>
        <p:spPr>
          <a:xfrm>
            <a:off x="4067944" y="4509120"/>
            <a:ext cx="4953000" cy="1752600"/>
          </a:xfrm>
        </p:spPr>
        <p:txBody>
          <a:bodyPr/>
          <a:lstStyle/>
          <a:p>
            <a:pPr eaLnBrk="1" hangingPunct="1">
              <a:defRPr/>
            </a:pPr>
            <a:r>
              <a:rPr lang="es-ES_tradnl" b="1" i="1" dirty="0" smtClean="0">
                <a:solidFill>
                  <a:srgbClr val="000099"/>
                </a:solidFill>
              </a:rPr>
              <a:t>MSc. Héctor Henríquez Taboada</a:t>
            </a:r>
          </a:p>
          <a:p>
            <a:pPr algn="just" eaLnBrk="1" hangingPunct="1">
              <a:defRPr/>
            </a:pPr>
            <a:r>
              <a:rPr lang="es-ES_tradnl" b="1" i="1" dirty="0" smtClean="0">
                <a:solidFill>
                  <a:srgbClr val="000099"/>
                </a:solidFill>
                <a:hlinkClick r:id="rId4"/>
              </a:rPr>
              <a:t>hhenriquez@usmp.edu.pe</a:t>
            </a:r>
            <a:endParaRPr lang="es-ES_tradnl" b="1" i="1" dirty="0" smtClean="0">
              <a:solidFill>
                <a:srgbClr val="000099"/>
              </a:solidFill>
            </a:endParaRPr>
          </a:p>
          <a:p>
            <a:pPr algn="just" eaLnBrk="1" hangingPunct="1">
              <a:defRPr/>
            </a:pPr>
            <a:r>
              <a:rPr lang="es-ES_tradnl" b="1" i="1" dirty="0" smtClean="0">
                <a:solidFill>
                  <a:srgbClr val="000099"/>
                </a:solidFill>
                <a:hlinkClick r:id="rId5"/>
              </a:rPr>
              <a:t>hhenriquez18@gmail.com</a:t>
            </a:r>
            <a:endParaRPr lang="es-ES_tradnl" b="1" i="1" dirty="0" smtClean="0">
              <a:solidFill>
                <a:srgbClr val="000099"/>
              </a:solidFill>
            </a:endParaRPr>
          </a:p>
          <a:p>
            <a:pPr algn="just" eaLnBrk="1" hangingPunct="1">
              <a:defRPr/>
            </a:pPr>
            <a:endParaRPr lang="es-ES_tradnl" b="1" i="1" dirty="0" smtClean="0">
              <a:solidFill>
                <a:srgbClr val="000099"/>
              </a:solidFill>
            </a:endParaRPr>
          </a:p>
          <a:p>
            <a:pPr eaLnBrk="1" hangingPunct="1">
              <a:defRPr/>
            </a:pPr>
            <a:endParaRPr lang="es-ES_tradnl" b="1" i="1" dirty="0" smtClean="0">
              <a:solidFill>
                <a:srgbClr val="000099"/>
              </a:solidFill>
            </a:endParaRPr>
          </a:p>
          <a:p>
            <a:pPr marL="63500" eaLnBrk="1" hangingPunct="1">
              <a:defRPr/>
            </a:pPr>
            <a:endParaRPr lang="es-ES" dirty="0" smtClean="0">
              <a:latin typeface="Arial" charset="0"/>
              <a:cs typeface="Arial" charset="0"/>
            </a:endParaRPr>
          </a:p>
        </p:txBody>
      </p:sp>
      <p:sp>
        <p:nvSpPr>
          <p:cNvPr id="8" name="Text Box 5"/>
          <p:cNvSpPr txBox="1">
            <a:spLocks noChangeArrowheads="1"/>
          </p:cNvSpPr>
          <p:nvPr/>
        </p:nvSpPr>
        <p:spPr bwMode="auto">
          <a:xfrm>
            <a:off x="960039" y="2977788"/>
            <a:ext cx="7572401" cy="523220"/>
          </a:xfrm>
          <a:prstGeom prst="rect">
            <a:avLst/>
          </a:prstGeom>
          <a:noFill/>
          <a:ln w="9525">
            <a:noFill/>
            <a:miter lim="800000"/>
            <a:headEnd/>
            <a:tailEnd/>
          </a:ln>
        </p:spPr>
        <p:txBody>
          <a:bodyPr wrap="square">
            <a:spAutoFit/>
          </a:bodyPr>
          <a:lstStyle/>
          <a:p>
            <a:pPr algn="ctr" eaLnBrk="1" hangingPunct="1">
              <a:lnSpc>
                <a:spcPct val="100000"/>
              </a:lnSpc>
            </a:pPr>
            <a:r>
              <a:rPr lang="es-PE" sz="2800" b="1" dirty="0" smtClean="0">
                <a:solidFill>
                  <a:schemeClr val="bg1"/>
                </a:solidFill>
                <a:latin typeface="Calibri" pitchFamily="34" charset="0"/>
                <a:ea typeface="+mj-ea"/>
                <a:cs typeface="+mj-cs"/>
              </a:rPr>
              <a:t>Gestionado de Configuración</a:t>
            </a:r>
            <a:r>
              <a:rPr lang="es-ES" sz="2800" b="1" dirty="0" smtClean="0">
                <a:solidFill>
                  <a:schemeClr val="bg1"/>
                </a:solidFill>
                <a:latin typeface="Calibri" pitchFamily="34" charset="0"/>
                <a:ea typeface="+mj-ea"/>
                <a:cs typeface="+mj-cs"/>
              </a:rPr>
              <a:t> </a:t>
            </a:r>
            <a:endParaRPr lang="es-ES" sz="2800" b="1" dirty="0">
              <a:solidFill>
                <a:schemeClr val="bg1"/>
              </a:solidFill>
              <a:latin typeface="Calibri" pitchFamily="34" charset="0"/>
              <a:ea typeface="+mj-ea"/>
              <a:cs typeface="+mj-cs"/>
            </a:endParaRPr>
          </a:p>
        </p:txBody>
      </p:sp>
      <p:graphicFrame>
        <p:nvGraphicFramePr>
          <p:cNvPr id="9" name="Object 6"/>
          <p:cNvGraphicFramePr>
            <a:graphicFrameLocks noChangeAspect="1"/>
          </p:cNvGraphicFramePr>
          <p:nvPr/>
        </p:nvGraphicFramePr>
        <p:xfrm>
          <a:off x="0" y="1214422"/>
          <a:ext cx="1393825" cy="2392363"/>
        </p:xfrm>
        <a:graphic>
          <a:graphicData uri="http://schemas.openxmlformats.org/presentationml/2006/ole">
            <mc:AlternateContent xmlns:mc="http://schemas.openxmlformats.org/markup-compatibility/2006">
              <mc:Choice xmlns:v="urn:schemas-microsoft-com:vml" Requires="v">
                <p:oleObj spid="_x0000_s2052" name="Imagen de mapa de bits" r:id="rId6" imgW="4544059" imgH="7800000" progId="PBrush">
                  <p:embed/>
                </p:oleObj>
              </mc:Choice>
              <mc:Fallback>
                <p:oleObj name="Imagen de mapa de bits" r:id="rId6" imgW="4544059" imgH="7800000" progId="PBrush">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214422"/>
                        <a:ext cx="1393825" cy="239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 name="Picture 5" descr="negrousmp"/>
          <p:cNvPicPr>
            <a:picLocks noChangeAspect="1" noChangeArrowheads="1"/>
          </p:cNvPicPr>
          <p:nvPr/>
        </p:nvPicPr>
        <p:blipFill>
          <a:blip r:embed="rId8">
            <a:lum contrast="6000"/>
            <a:grayscl/>
          </a:blip>
          <a:srcRect/>
          <a:stretch>
            <a:fillRect/>
          </a:stretch>
        </p:blipFill>
        <p:spPr bwMode="auto">
          <a:xfrm>
            <a:off x="0" y="0"/>
            <a:ext cx="9144000" cy="1214422"/>
          </a:xfrm>
          <a:prstGeom prst="rect">
            <a:avLst/>
          </a:prstGeom>
          <a:noFill/>
          <a:ln w="9525">
            <a:noFill/>
            <a:miter lim="800000"/>
            <a:headEnd/>
            <a:tailEnd/>
          </a:ln>
        </p:spPr>
      </p:pic>
      <p:sp>
        <p:nvSpPr>
          <p:cNvPr id="11" name="Text Box 7"/>
          <p:cNvSpPr txBox="1">
            <a:spLocks noChangeArrowheads="1"/>
          </p:cNvSpPr>
          <p:nvPr/>
        </p:nvSpPr>
        <p:spPr bwMode="auto">
          <a:xfrm>
            <a:off x="1699736" y="1204089"/>
            <a:ext cx="6832704" cy="584775"/>
          </a:xfrm>
          <a:prstGeom prst="rect">
            <a:avLst/>
          </a:prstGeom>
          <a:noFill/>
          <a:ln w="9525">
            <a:noFill/>
            <a:miter lim="800000"/>
            <a:headEnd/>
            <a:tailEnd/>
          </a:ln>
        </p:spPr>
        <p:txBody>
          <a:bodyPr wrap="none">
            <a:spAutoFit/>
          </a:bodyPr>
          <a:lstStyle/>
          <a:p>
            <a:r>
              <a:rPr lang="es-PE" sz="3200" b="1" dirty="0">
                <a:solidFill>
                  <a:schemeClr val="bg1"/>
                </a:solidFill>
                <a:latin typeface="Times New Roman" pitchFamily="18" charset="0"/>
              </a:rPr>
              <a:t>Facultad de Ingeniería y Arquitectura</a:t>
            </a:r>
          </a:p>
        </p:txBody>
      </p:sp>
      <p:sp>
        <p:nvSpPr>
          <p:cNvPr id="12" name="Rectangle 3"/>
          <p:cNvSpPr>
            <a:spLocks noChangeArrowheads="1"/>
          </p:cNvSpPr>
          <p:nvPr/>
        </p:nvSpPr>
        <p:spPr bwMode="auto">
          <a:xfrm>
            <a:off x="2199802" y="1989907"/>
            <a:ext cx="5616575" cy="935037"/>
          </a:xfrm>
          <a:prstGeom prst="rect">
            <a:avLst/>
          </a:prstGeom>
          <a:noFill/>
          <a:ln w="9525">
            <a:noFill/>
            <a:miter lim="800000"/>
            <a:headEnd/>
            <a:tailEnd/>
          </a:ln>
        </p:spPr>
        <p:txBody>
          <a:bodyPr wrap="none" anchor="ctr"/>
          <a:lstStyle/>
          <a:p>
            <a:pPr algn="ctr" eaLnBrk="0" hangingPunct="0"/>
            <a:r>
              <a:rPr lang="es-ES_tradnl" sz="2800" b="1" dirty="0" smtClean="0">
                <a:solidFill>
                  <a:schemeClr val="bg1"/>
                </a:solidFill>
                <a:latin typeface="Calibri" pitchFamily="34" charset="0"/>
                <a:ea typeface="+mj-ea"/>
                <a:cs typeface="+mj-cs"/>
              </a:rPr>
              <a:t>Prueba de </a:t>
            </a:r>
            <a:r>
              <a:rPr lang="es-ES_tradnl" sz="2800" b="1" dirty="0">
                <a:solidFill>
                  <a:schemeClr val="bg1"/>
                </a:solidFill>
                <a:latin typeface="Calibri" pitchFamily="34" charset="0"/>
                <a:ea typeface="+mj-ea"/>
                <a:cs typeface="+mj-cs"/>
              </a:rPr>
              <a:t>Software</a:t>
            </a:r>
          </a:p>
          <a:p>
            <a:pPr algn="ctr" eaLnBrk="0" hangingPunct="0"/>
            <a:r>
              <a:rPr lang="es-ES_tradnl" sz="2800" b="1" dirty="0" smtClean="0">
                <a:solidFill>
                  <a:schemeClr val="bg1"/>
                </a:solidFill>
                <a:latin typeface="Calibri" pitchFamily="34" charset="0"/>
                <a:ea typeface="+mj-ea"/>
                <a:cs typeface="+mj-cs"/>
              </a:rPr>
              <a:t>2017 </a:t>
            </a:r>
            <a:r>
              <a:rPr lang="es-ES_tradnl" sz="2800" b="1" dirty="0">
                <a:solidFill>
                  <a:schemeClr val="bg1"/>
                </a:solidFill>
                <a:latin typeface="Calibri" pitchFamily="34" charset="0"/>
                <a:ea typeface="+mj-ea"/>
                <a:cs typeface="+mj-cs"/>
              </a:rPr>
              <a:t>- </a:t>
            </a:r>
            <a:r>
              <a:rPr lang="es-ES_tradnl" sz="2800" b="1" dirty="0" smtClean="0">
                <a:solidFill>
                  <a:schemeClr val="bg1"/>
                </a:solidFill>
                <a:latin typeface="Calibri" pitchFamily="34" charset="0"/>
                <a:ea typeface="+mj-ea"/>
                <a:cs typeface="+mj-cs"/>
              </a:rPr>
              <a:t>I</a:t>
            </a:r>
            <a:endParaRPr lang="es-ES_tradnl" sz="2800" b="1" dirty="0">
              <a:solidFill>
                <a:schemeClr val="bg1"/>
              </a:solidFill>
              <a:latin typeface="Calibri" pitchFamily="34" charset="0"/>
              <a:ea typeface="+mj-ea"/>
              <a:cs typeface="+mj-cs"/>
            </a:endParaRPr>
          </a:p>
        </p:txBody>
      </p:sp>
    </p:spTree>
    <p:extLst>
      <p:ext uri="{BB962C8B-B14F-4D97-AF65-F5344CB8AC3E}">
        <p14:creationId xmlns:p14="http://schemas.microsoft.com/office/powerpoint/2010/main" val="2876895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282" y="214290"/>
            <a:ext cx="8626719" cy="465137"/>
          </a:xfrm>
        </p:spPr>
        <p:txBody>
          <a:bodyPr/>
          <a:lstStyle/>
          <a:p>
            <a:pPr algn="ctr"/>
            <a:r>
              <a:rPr lang="es-ES" sz="2800" dirty="0" smtClean="0">
                <a:effectLst/>
              </a:rPr>
              <a:t>NIVEL DE MADUREZ 2 “GESTIONADO”</a:t>
            </a:r>
            <a:endParaRPr lang="es-PE" sz="2800" baseline="-25000" dirty="0" smtClean="0">
              <a:effectLst/>
            </a:endParaRPr>
          </a:p>
        </p:txBody>
      </p:sp>
      <p:sp>
        <p:nvSpPr>
          <p:cNvPr id="4099" name="Rectangle 3"/>
          <p:cNvSpPr>
            <a:spLocks noGrp="1" noChangeArrowheads="1"/>
          </p:cNvSpPr>
          <p:nvPr>
            <p:ph type="body" idx="1"/>
          </p:nvPr>
        </p:nvSpPr>
        <p:spPr>
          <a:xfrm>
            <a:off x="570035" y="1562100"/>
            <a:ext cx="8147538" cy="4554538"/>
          </a:xfrm>
        </p:spPr>
        <p:txBody>
          <a:bodyPr/>
          <a:lstStyle/>
          <a:p>
            <a:pPr algn="just"/>
            <a:r>
              <a:rPr lang="es-ES" sz="2000" b="0" dirty="0" smtClean="0">
                <a:solidFill>
                  <a:schemeClr val="tx1"/>
                </a:solidFill>
              </a:rPr>
              <a:t>La Gerencia de Proyectos es más disciplinada.</a:t>
            </a:r>
          </a:p>
          <a:p>
            <a:pPr algn="just"/>
            <a:r>
              <a:rPr lang="es-ES" sz="2000" b="0" dirty="0" smtClean="0">
                <a:solidFill>
                  <a:schemeClr val="tx1"/>
                </a:solidFill>
              </a:rPr>
              <a:t>Las políticas organizacionales están establecidas y se cumplen.</a:t>
            </a:r>
          </a:p>
          <a:p>
            <a:pPr algn="just"/>
            <a:r>
              <a:rPr lang="es-ES" sz="2000" b="0" dirty="0" smtClean="0">
                <a:solidFill>
                  <a:schemeClr val="tx1"/>
                </a:solidFill>
              </a:rPr>
              <a:t>Los planes de proyecto y descripciones de proceso están documentados y se cumplen.</a:t>
            </a:r>
          </a:p>
          <a:p>
            <a:pPr algn="just"/>
            <a:r>
              <a:rPr lang="es-ES" sz="2000" b="0" dirty="0" smtClean="0">
                <a:solidFill>
                  <a:schemeClr val="tx1"/>
                </a:solidFill>
              </a:rPr>
              <a:t>Los recursos son adecuados.</a:t>
            </a:r>
          </a:p>
          <a:p>
            <a:pPr algn="just"/>
            <a:r>
              <a:rPr lang="es-ES" sz="2000" b="0" dirty="0" smtClean="0">
                <a:solidFill>
                  <a:schemeClr val="tx1"/>
                </a:solidFill>
              </a:rPr>
              <a:t>Las responsabilidades y autoridades están asignadas en todo el ciclo de vida.</a:t>
            </a:r>
          </a:p>
          <a:p>
            <a:pPr algn="just"/>
            <a:r>
              <a:rPr lang="es-ES" sz="2000" b="0" dirty="0" smtClean="0">
                <a:solidFill>
                  <a:schemeClr val="tx1"/>
                </a:solidFill>
              </a:rPr>
              <a:t>Los éxitos pasados pueden esperarse en proyectos </a:t>
            </a:r>
            <a:r>
              <a:rPr lang="es-ES" sz="2000" b="0" i="1" dirty="0" smtClean="0">
                <a:solidFill>
                  <a:schemeClr val="tx1"/>
                </a:solidFill>
              </a:rPr>
              <a:t>similares</a:t>
            </a:r>
            <a:r>
              <a:rPr lang="es-ES" sz="2000" b="0" dirty="0" smtClean="0">
                <a:solidFill>
                  <a:schemeClr val="tx1"/>
                </a:solidFill>
              </a:rPr>
              <a:t>.</a:t>
            </a:r>
          </a:p>
          <a:p>
            <a:pPr algn="just"/>
            <a:r>
              <a:rPr lang="es-ES" sz="2000" b="0" dirty="0" smtClean="0">
                <a:solidFill>
                  <a:schemeClr val="tx1"/>
                </a:solidFill>
              </a:rPr>
              <a:t>La disciplina ayuda a asegurar que las prácticas existentes serán retenidas durante momentos de estrés.</a:t>
            </a:r>
          </a:p>
          <a:p>
            <a:pPr algn="just"/>
            <a:r>
              <a:rPr lang="es-ES" sz="2000" b="0" dirty="0" smtClean="0">
                <a:solidFill>
                  <a:schemeClr val="tx1"/>
                </a:solidFill>
              </a:rPr>
              <a:t>El estado de las actividades y los entregables es visible para la gerencia en puntos definidos</a:t>
            </a:r>
            <a:endParaRPr lang="es-PE" sz="2000" b="0" dirty="0" smtClean="0">
              <a:solidFill>
                <a:schemeClr val="tx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309197" y="1063626"/>
            <a:ext cx="8181242" cy="307777"/>
          </a:xfrm>
          <a:prstGeom prst="rect">
            <a:avLst/>
          </a:prstGeom>
          <a:noFill/>
          <a:ln w="25400">
            <a:noFill/>
            <a:miter lim="800000"/>
            <a:headEnd/>
            <a:tailEnd/>
          </a:ln>
        </p:spPr>
        <p:txBody>
          <a:bodyPr>
            <a:spAutoFit/>
          </a:bodyPr>
          <a:lstStyle/>
          <a:p>
            <a:pPr>
              <a:spcBef>
                <a:spcPct val="50000"/>
              </a:spcBef>
            </a:pPr>
            <a:r>
              <a:rPr lang="es-PE" sz="1400"/>
              <a:t>Área de Proceso					Categoría		Nivel de</a:t>
            </a:r>
          </a:p>
        </p:txBody>
      </p:sp>
      <p:sp>
        <p:nvSpPr>
          <p:cNvPr id="5123" name="Text Box 3"/>
          <p:cNvSpPr txBox="1">
            <a:spLocks noChangeArrowheads="1"/>
          </p:cNvSpPr>
          <p:nvPr/>
        </p:nvSpPr>
        <p:spPr bwMode="auto">
          <a:xfrm>
            <a:off x="310662" y="1236663"/>
            <a:ext cx="8242789" cy="307777"/>
          </a:xfrm>
          <a:prstGeom prst="rect">
            <a:avLst/>
          </a:prstGeom>
          <a:noFill/>
          <a:ln w="25400">
            <a:noFill/>
            <a:miter lim="800000"/>
            <a:headEnd/>
            <a:tailEnd/>
          </a:ln>
        </p:spPr>
        <p:txBody>
          <a:bodyPr>
            <a:spAutoFit/>
          </a:bodyPr>
          <a:lstStyle/>
          <a:p>
            <a:pPr>
              <a:spcBef>
                <a:spcPct val="50000"/>
              </a:spcBef>
            </a:pPr>
            <a:r>
              <a:rPr lang="es-PE" sz="1400"/>
              <a:t>								Madurez</a:t>
            </a:r>
          </a:p>
        </p:txBody>
      </p:sp>
      <p:sp>
        <p:nvSpPr>
          <p:cNvPr id="5124" name="Line 4"/>
          <p:cNvSpPr>
            <a:spLocks noChangeShapeType="1"/>
          </p:cNvSpPr>
          <p:nvPr/>
        </p:nvSpPr>
        <p:spPr bwMode="auto">
          <a:xfrm flipV="1">
            <a:off x="309197" y="1500188"/>
            <a:ext cx="8229600" cy="11112"/>
          </a:xfrm>
          <a:prstGeom prst="line">
            <a:avLst/>
          </a:prstGeom>
          <a:noFill/>
          <a:ln w="25400">
            <a:solidFill>
              <a:schemeClr val="tx1"/>
            </a:solidFill>
            <a:round/>
            <a:headEnd/>
            <a:tailEnd/>
          </a:ln>
        </p:spPr>
        <p:txBody>
          <a:bodyPr/>
          <a:lstStyle/>
          <a:p>
            <a:endParaRPr lang="es-ES"/>
          </a:p>
        </p:txBody>
      </p:sp>
      <p:sp>
        <p:nvSpPr>
          <p:cNvPr id="5125" name="Text Box 5"/>
          <p:cNvSpPr txBox="1">
            <a:spLocks noChangeArrowheads="1"/>
          </p:cNvSpPr>
          <p:nvPr/>
        </p:nvSpPr>
        <p:spPr bwMode="auto">
          <a:xfrm>
            <a:off x="260839" y="1500188"/>
            <a:ext cx="8433289" cy="307777"/>
          </a:xfrm>
          <a:prstGeom prst="rect">
            <a:avLst/>
          </a:prstGeom>
          <a:noFill/>
          <a:ln w="25400">
            <a:noFill/>
            <a:miter lim="800000"/>
            <a:headEnd/>
            <a:tailEnd/>
          </a:ln>
        </p:spPr>
        <p:txBody>
          <a:bodyPr>
            <a:spAutoFit/>
          </a:bodyPr>
          <a:lstStyle/>
          <a:p>
            <a:pPr>
              <a:spcBef>
                <a:spcPct val="50000"/>
              </a:spcBef>
            </a:pPr>
            <a:r>
              <a:rPr lang="es-PE" sz="1400">
                <a:solidFill>
                  <a:srgbClr val="FF6600"/>
                </a:solidFill>
              </a:rPr>
              <a:t>1.</a:t>
            </a:r>
            <a:r>
              <a:rPr lang="es-PE" sz="1400"/>
              <a:t>  Planeamiento de proyecto				Gerencia de Proyectos</a:t>
            </a:r>
            <a:r>
              <a:rPr lang="es-PE" sz="1400">
                <a:solidFill>
                  <a:schemeClr val="bg2"/>
                </a:solidFill>
              </a:rPr>
              <a:t>      </a:t>
            </a:r>
            <a:r>
              <a:rPr lang="es-PE" sz="1400">
                <a:solidFill>
                  <a:schemeClr val="accent1"/>
                </a:solidFill>
              </a:rPr>
              <a:t>2</a:t>
            </a:r>
          </a:p>
        </p:txBody>
      </p:sp>
      <p:sp>
        <p:nvSpPr>
          <p:cNvPr id="5126" name="Text Box 6"/>
          <p:cNvSpPr txBox="1">
            <a:spLocks noChangeArrowheads="1"/>
          </p:cNvSpPr>
          <p:nvPr/>
        </p:nvSpPr>
        <p:spPr bwMode="auto">
          <a:xfrm>
            <a:off x="260839" y="1665288"/>
            <a:ext cx="8433289" cy="307777"/>
          </a:xfrm>
          <a:prstGeom prst="rect">
            <a:avLst/>
          </a:prstGeom>
          <a:noFill/>
          <a:ln w="25400">
            <a:noFill/>
            <a:miter lim="800000"/>
            <a:headEnd/>
            <a:tailEnd/>
          </a:ln>
        </p:spPr>
        <p:txBody>
          <a:bodyPr>
            <a:spAutoFit/>
          </a:bodyPr>
          <a:lstStyle/>
          <a:p>
            <a:pPr>
              <a:spcBef>
                <a:spcPct val="50000"/>
              </a:spcBef>
              <a:defRPr/>
            </a:pPr>
            <a:r>
              <a:rPr lang="es-PE" sz="1400" dirty="0">
                <a:solidFill>
                  <a:srgbClr val="FF6600"/>
                </a:solidFill>
                <a:latin typeface="Arial" charset="0"/>
              </a:rPr>
              <a:t>2.</a:t>
            </a:r>
            <a:r>
              <a:rPr lang="es-PE" sz="1400" dirty="0">
                <a:latin typeface="Arial" charset="0"/>
              </a:rPr>
              <a:t>  Control y seguimiento de proyecto			Gerencia de Proyectos      </a:t>
            </a:r>
            <a:r>
              <a:rPr lang="es-PE" sz="1400" dirty="0">
                <a:solidFill>
                  <a:schemeClr val="accent1">
                    <a:lumMod val="60000"/>
                    <a:lumOff val="40000"/>
                  </a:schemeClr>
                </a:solidFill>
                <a:latin typeface="Arial" charset="0"/>
              </a:rPr>
              <a:t>2</a:t>
            </a:r>
          </a:p>
        </p:txBody>
      </p:sp>
      <p:sp>
        <p:nvSpPr>
          <p:cNvPr id="5127" name="Line 7"/>
          <p:cNvSpPr>
            <a:spLocks noChangeShapeType="1"/>
          </p:cNvSpPr>
          <p:nvPr/>
        </p:nvSpPr>
        <p:spPr bwMode="auto">
          <a:xfrm flipV="1">
            <a:off x="309197" y="1068388"/>
            <a:ext cx="8229600" cy="11112"/>
          </a:xfrm>
          <a:prstGeom prst="line">
            <a:avLst/>
          </a:prstGeom>
          <a:noFill/>
          <a:ln w="25400">
            <a:solidFill>
              <a:schemeClr val="tx1"/>
            </a:solidFill>
            <a:round/>
            <a:headEnd/>
            <a:tailEnd/>
          </a:ln>
        </p:spPr>
        <p:txBody>
          <a:bodyPr/>
          <a:lstStyle/>
          <a:p>
            <a:endParaRPr lang="es-ES"/>
          </a:p>
        </p:txBody>
      </p:sp>
      <p:sp>
        <p:nvSpPr>
          <p:cNvPr id="5128" name="Text Box 8"/>
          <p:cNvSpPr txBox="1">
            <a:spLocks noChangeArrowheads="1"/>
          </p:cNvSpPr>
          <p:nvPr/>
        </p:nvSpPr>
        <p:spPr bwMode="auto">
          <a:xfrm>
            <a:off x="260839" y="1855788"/>
            <a:ext cx="8433289" cy="307777"/>
          </a:xfrm>
          <a:prstGeom prst="rect">
            <a:avLst/>
          </a:prstGeom>
          <a:noFill/>
          <a:ln w="25400">
            <a:noFill/>
            <a:miter lim="800000"/>
            <a:headEnd/>
            <a:tailEnd/>
          </a:ln>
        </p:spPr>
        <p:txBody>
          <a:bodyPr>
            <a:spAutoFit/>
          </a:bodyPr>
          <a:lstStyle/>
          <a:p>
            <a:pPr>
              <a:spcBef>
                <a:spcPct val="50000"/>
              </a:spcBef>
            </a:pPr>
            <a:r>
              <a:rPr lang="es-PE" sz="1400">
                <a:solidFill>
                  <a:srgbClr val="FF6600"/>
                </a:solidFill>
              </a:rPr>
              <a:t>3.</a:t>
            </a:r>
            <a:r>
              <a:rPr lang="es-PE" sz="1400"/>
              <a:t>  Gestión de acuerdos con proveedores			Gerencia de Proyectos      </a:t>
            </a:r>
            <a:r>
              <a:rPr lang="es-PE" sz="1400">
                <a:solidFill>
                  <a:schemeClr val="accent1"/>
                </a:solidFill>
              </a:rPr>
              <a:t>2</a:t>
            </a:r>
          </a:p>
        </p:txBody>
      </p:sp>
      <p:sp>
        <p:nvSpPr>
          <p:cNvPr id="5129" name="Text Box 9"/>
          <p:cNvSpPr txBox="1">
            <a:spLocks noChangeArrowheads="1"/>
          </p:cNvSpPr>
          <p:nvPr/>
        </p:nvSpPr>
        <p:spPr bwMode="auto">
          <a:xfrm>
            <a:off x="260839" y="2046288"/>
            <a:ext cx="8433289" cy="307777"/>
          </a:xfrm>
          <a:prstGeom prst="rect">
            <a:avLst/>
          </a:prstGeom>
          <a:noFill/>
          <a:ln w="25400">
            <a:noFill/>
            <a:miter lim="800000"/>
            <a:headEnd/>
            <a:tailEnd/>
          </a:ln>
        </p:spPr>
        <p:txBody>
          <a:bodyPr>
            <a:spAutoFit/>
          </a:bodyPr>
          <a:lstStyle/>
          <a:p>
            <a:pPr>
              <a:spcBef>
                <a:spcPct val="50000"/>
              </a:spcBef>
              <a:defRPr/>
            </a:pPr>
            <a:r>
              <a:rPr lang="es-PE" sz="1400" dirty="0">
                <a:solidFill>
                  <a:srgbClr val="FF6600"/>
                </a:solidFill>
                <a:latin typeface="Arial" charset="0"/>
              </a:rPr>
              <a:t>4.</a:t>
            </a:r>
            <a:r>
              <a:rPr lang="es-PE" sz="1400" dirty="0">
                <a:latin typeface="Arial" charset="0"/>
              </a:rPr>
              <a:t>  Gestión de requerimientos				</a:t>
            </a:r>
            <a:r>
              <a:rPr lang="es-PE" sz="1400" dirty="0" smtClean="0">
                <a:latin typeface="Arial" charset="0"/>
              </a:rPr>
              <a:t> </a:t>
            </a:r>
            <a:r>
              <a:rPr lang="es-PE" sz="1400" dirty="0">
                <a:latin typeface="Arial" charset="0"/>
              </a:rPr>
              <a:t>Ingeniería</a:t>
            </a:r>
            <a:r>
              <a:rPr lang="es-PE" sz="1400" dirty="0">
                <a:solidFill>
                  <a:srgbClr val="FF0000"/>
                </a:solidFill>
                <a:latin typeface="Arial" charset="0"/>
              </a:rPr>
              <a:t>	       </a:t>
            </a:r>
            <a:r>
              <a:rPr lang="es-PE" sz="1400" dirty="0" smtClean="0">
                <a:solidFill>
                  <a:srgbClr val="FF0000"/>
                </a:solidFill>
                <a:latin typeface="Arial" charset="0"/>
              </a:rPr>
              <a:t>                 </a:t>
            </a:r>
            <a:r>
              <a:rPr lang="es-PE" sz="1400" dirty="0">
                <a:solidFill>
                  <a:schemeClr val="accent1">
                    <a:lumMod val="60000"/>
                    <a:lumOff val="40000"/>
                  </a:schemeClr>
                </a:solidFill>
                <a:latin typeface="Arial" charset="0"/>
              </a:rPr>
              <a:t>2</a:t>
            </a:r>
          </a:p>
        </p:txBody>
      </p:sp>
      <p:sp>
        <p:nvSpPr>
          <p:cNvPr id="5130" name="Text Box 10"/>
          <p:cNvSpPr txBox="1">
            <a:spLocks noChangeArrowheads="1"/>
          </p:cNvSpPr>
          <p:nvPr/>
        </p:nvSpPr>
        <p:spPr bwMode="auto">
          <a:xfrm>
            <a:off x="260839" y="2236788"/>
            <a:ext cx="8433289" cy="307777"/>
          </a:xfrm>
          <a:prstGeom prst="rect">
            <a:avLst/>
          </a:prstGeom>
          <a:noFill/>
          <a:ln w="25400">
            <a:noFill/>
            <a:miter lim="800000"/>
            <a:headEnd/>
            <a:tailEnd/>
          </a:ln>
        </p:spPr>
        <p:txBody>
          <a:bodyPr>
            <a:spAutoFit/>
          </a:bodyPr>
          <a:lstStyle/>
          <a:p>
            <a:pPr>
              <a:spcBef>
                <a:spcPct val="50000"/>
              </a:spcBef>
            </a:pPr>
            <a:r>
              <a:rPr lang="es-PE" sz="1400" dirty="0">
                <a:solidFill>
                  <a:srgbClr val="FF6600"/>
                </a:solidFill>
              </a:rPr>
              <a:t>5.</a:t>
            </a:r>
            <a:r>
              <a:rPr lang="es-PE" sz="1400" dirty="0"/>
              <a:t>  Aseguramiento de la calidad de productos y procesos	  </a:t>
            </a:r>
            <a:r>
              <a:rPr lang="es-PE" sz="1400" dirty="0" smtClean="0"/>
              <a:t>                 Soporte</a:t>
            </a:r>
            <a:r>
              <a:rPr lang="es-PE" sz="1400" dirty="0"/>
              <a:t>	                        </a:t>
            </a:r>
            <a:r>
              <a:rPr lang="es-PE" sz="1400" dirty="0" smtClean="0">
                <a:solidFill>
                  <a:schemeClr val="accent1"/>
                </a:solidFill>
              </a:rPr>
              <a:t>2</a:t>
            </a:r>
            <a:endParaRPr lang="es-PE" sz="1400" dirty="0">
              <a:solidFill>
                <a:schemeClr val="accent1"/>
              </a:solidFill>
            </a:endParaRPr>
          </a:p>
        </p:txBody>
      </p:sp>
      <p:sp>
        <p:nvSpPr>
          <p:cNvPr id="5131" name="Text Box 11"/>
          <p:cNvSpPr txBox="1">
            <a:spLocks noChangeArrowheads="1"/>
          </p:cNvSpPr>
          <p:nvPr/>
        </p:nvSpPr>
        <p:spPr bwMode="auto">
          <a:xfrm>
            <a:off x="260839" y="2439988"/>
            <a:ext cx="8433289" cy="307777"/>
          </a:xfrm>
          <a:prstGeom prst="rect">
            <a:avLst/>
          </a:prstGeom>
          <a:noFill/>
          <a:ln w="25400">
            <a:noFill/>
            <a:miter lim="800000"/>
            <a:headEnd/>
            <a:tailEnd/>
          </a:ln>
        </p:spPr>
        <p:txBody>
          <a:bodyPr>
            <a:spAutoFit/>
          </a:bodyPr>
          <a:lstStyle/>
          <a:p>
            <a:pPr>
              <a:spcBef>
                <a:spcPct val="50000"/>
              </a:spcBef>
            </a:pPr>
            <a:r>
              <a:rPr lang="es-PE" sz="1400" dirty="0">
                <a:solidFill>
                  <a:srgbClr val="FF6600"/>
                </a:solidFill>
              </a:rPr>
              <a:t>6.</a:t>
            </a:r>
            <a:r>
              <a:rPr lang="es-PE" sz="1400" dirty="0"/>
              <a:t>   Medición y análisis				   </a:t>
            </a:r>
            <a:r>
              <a:rPr lang="es-PE" sz="1400" dirty="0" smtClean="0"/>
              <a:t>                Soporte</a:t>
            </a:r>
            <a:r>
              <a:rPr lang="es-PE" sz="1400" dirty="0"/>
              <a:t>		     </a:t>
            </a:r>
            <a:r>
              <a:rPr lang="es-PE" sz="1400" dirty="0" smtClean="0"/>
              <a:t> </a:t>
            </a:r>
            <a:r>
              <a:rPr lang="es-PE" sz="1400" dirty="0">
                <a:solidFill>
                  <a:schemeClr val="accent1"/>
                </a:solidFill>
              </a:rPr>
              <a:t>2</a:t>
            </a:r>
          </a:p>
        </p:txBody>
      </p:sp>
      <p:sp>
        <p:nvSpPr>
          <p:cNvPr id="5132" name="WordArt 12"/>
          <p:cNvSpPr>
            <a:spLocks noChangeArrowheads="1" noChangeShapeType="1" noTextEdit="1"/>
          </p:cNvSpPr>
          <p:nvPr/>
        </p:nvSpPr>
        <p:spPr bwMode="auto">
          <a:xfrm>
            <a:off x="8445012" y="1835150"/>
            <a:ext cx="304800" cy="647700"/>
          </a:xfrm>
          <a:prstGeom prst="rect">
            <a:avLst/>
          </a:prstGeom>
        </p:spPr>
        <p:txBody>
          <a:bodyPr wrap="none" fromWordArt="1">
            <a:prstTxWarp prst="textPlain">
              <a:avLst>
                <a:gd name="adj" fmla="val 50000"/>
              </a:avLst>
            </a:prstTxWarp>
          </a:bodyPr>
          <a:lstStyle/>
          <a:p>
            <a:pPr algn="ctr"/>
            <a:r>
              <a:rPr lang="es-ES" sz="3600" kern="10">
                <a:ln w="9525">
                  <a:solidFill>
                    <a:schemeClr val="accent1"/>
                  </a:solidFill>
                  <a:round/>
                  <a:headEnd/>
                  <a:tailEnd/>
                </a:ln>
                <a:solidFill>
                  <a:schemeClr val="accent1"/>
                </a:solidFill>
                <a:latin typeface="Arial Black"/>
              </a:rPr>
              <a:t>2</a:t>
            </a:r>
          </a:p>
        </p:txBody>
      </p:sp>
      <p:sp>
        <p:nvSpPr>
          <p:cNvPr id="5133" name="Text Box 13"/>
          <p:cNvSpPr txBox="1">
            <a:spLocks noChangeArrowheads="1"/>
          </p:cNvSpPr>
          <p:nvPr/>
        </p:nvSpPr>
        <p:spPr bwMode="auto">
          <a:xfrm>
            <a:off x="260839" y="2630488"/>
            <a:ext cx="8433289" cy="307777"/>
          </a:xfrm>
          <a:prstGeom prst="rect">
            <a:avLst/>
          </a:prstGeom>
          <a:noFill/>
          <a:ln w="25400">
            <a:noFill/>
            <a:miter lim="800000"/>
            <a:headEnd/>
            <a:tailEnd/>
          </a:ln>
        </p:spPr>
        <p:txBody>
          <a:bodyPr>
            <a:spAutoFit/>
          </a:bodyPr>
          <a:lstStyle/>
          <a:p>
            <a:pPr>
              <a:spcBef>
                <a:spcPct val="50000"/>
              </a:spcBef>
            </a:pPr>
            <a:r>
              <a:rPr lang="es-PE" sz="1400" b="1" dirty="0">
                <a:solidFill>
                  <a:srgbClr val="FF6600"/>
                </a:solidFill>
              </a:rPr>
              <a:t>7.</a:t>
            </a:r>
            <a:r>
              <a:rPr lang="es-PE" sz="1400" b="1" dirty="0"/>
              <a:t> </a:t>
            </a:r>
            <a:r>
              <a:rPr lang="es-PE" sz="1400" b="1" dirty="0">
                <a:solidFill>
                  <a:srgbClr val="FF0000"/>
                </a:solidFill>
              </a:rPr>
              <a:t>Gestión de la configuración				</a:t>
            </a:r>
            <a:r>
              <a:rPr lang="es-PE" sz="1400" b="1" dirty="0" smtClean="0">
                <a:solidFill>
                  <a:srgbClr val="FF0000"/>
                </a:solidFill>
              </a:rPr>
              <a:t> </a:t>
            </a:r>
            <a:r>
              <a:rPr lang="es-PE" sz="1400" b="1" dirty="0">
                <a:solidFill>
                  <a:srgbClr val="FF0000"/>
                </a:solidFill>
              </a:rPr>
              <a:t>Soporte		      </a:t>
            </a:r>
            <a:r>
              <a:rPr lang="es-PE" sz="1400" b="1" dirty="0" smtClean="0">
                <a:solidFill>
                  <a:srgbClr val="FF0000"/>
                </a:solidFill>
              </a:rPr>
              <a:t>2</a:t>
            </a:r>
            <a:endParaRPr lang="es-PE" sz="1400" b="1" dirty="0">
              <a:solidFill>
                <a:srgbClr val="FF0000"/>
              </a:solidFill>
            </a:endParaRPr>
          </a:p>
        </p:txBody>
      </p:sp>
      <p:sp>
        <p:nvSpPr>
          <p:cNvPr id="3173390" name="Freeform 14"/>
          <p:cNvSpPr>
            <a:spLocks/>
          </p:cNvSpPr>
          <p:nvPr/>
        </p:nvSpPr>
        <p:spPr bwMode="auto">
          <a:xfrm>
            <a:off x="3001108" y="3016250"/>
            <a:ext cx="3607777" cy="3163888"/>
          </a:xfrm>
          <a:custGeom>
            <a:avLst/>
            <a:gdLst/>
            <a:ahLst/>
            <a:cxnLst>
              <a:cxn ang="0">
                <a:pos x="0" y="3088"/>
              </a:cxn>
              <a:cxn ang="0">
                <a:pos x="0" y="2292"/>
              </a:cxn>
              <a:cxn ang="0">
                <a:pos x="592" y="2292"/>
              </a:cxn>
              <a:cxn ang="0">
                <a:pos x="592" y="1696"/>
              </a:cxn>
              <a:cxn ang="0">
                <a:pos x="1156" y="1696"/>
              </a:cxn>
              <a:cxn ang="0">
                <a:pos x="1156" y="1140"/>
              </a:cxn>
              <a:cxn ang="0">
                <a:pos x="1748" y="1140"/>
              </a:cxn>
              <a:cxn ang="0">
                <a:pos x="1748" y="548"/>
              </a:cxn>
              <a:cxn ang="0">
                <a:pos x="2316" y="548"/>
              </a:cxn>
              <a:cxn ang="0">
                <a:pos x="2316" y="0"/>
              </a:cxn>
              <a:cxn ang="0">
                <a:pos x="3204" y="0"/>
              </a:cxn>
              <a:cxn ang="0">
                <a:pos x="3204" y="3076"/>
              </a:cxn>
              <a:cxn ang="0">
                <a:pos x="0" y="3088"/>
              </a:cxn>
            </a:cxnLst>
            <a:rect l="0" t="0" r="r" b="b"/>
            <a:pathLst>
              <a:path w="3205" h="3089">
                <a:moveTo>
                  <a:pt x="0" y="3088"/>
                </a:moveTo>
                <a:lnTo>
                  <a:pt x="0" y="2292"/>
                </a:lnTo>
                <a:lnTo>
                  <a:pt x="592" y="2292"/>
                </a:lnTo>
                <a:lnTo>
                  <a:pt x="592" y="1696"/>
                </a:lnTo>
                <a:lnTo>
                  <a:pt x="1156" y="1696"/>
                </a:lnTo>
                <a:lnTo>
                  <a:pt x="1156" y="1140"/>
                </a:lnTo>
                <a:lnTo>
                  <a:pt x="1748" y="1140"/>
                </a:lnTo>
                <a:lnTo>
                  <a:pt x="1748" y="548"/>
                </a:lnTo>
                <a:lnTo>
                  <a:pt x="2316" y="548"/>
                </a:lnTo>
                <a:lnTo>
                  <a:pt x="2316" y="0"/>
                </a:lnTo>
                <a:lnTo>
                  <a:pt x="3204" y="0"/>
                </a:lnTo>
                <a:lnTo>
                  <a:pt x="3204" y="3076"/>
                </a:lnTo>
                <a:lnTo>
                  <a:pt x="0" y="3088"/>
                </a:lnTo>
              </a:path>
            </a:pathLst>
          </a:custGeom>
          <a:gradFill rotWithShape="0">
            <a:gsLst>
              <a:gs pos="0">
                <a:schemeClr val="accent2"/>
              </a:gs>
              <a:gs pos="100000">
                <a:schemeClr val="accent2">
                  <a:gamma/>
                  <a:shade val="46275"/>
                  <a:invGamma/>
                </a:schemeClr>
              </a:gs>
            </a:gsLst>
            <a:lin ang="2700000" scaled="1"/>
          </a:gradFill>
          <a:ln w="12700" cap="rnd" cmpd="sng">
            <a:solidFill>
              <a:srgbClr val="000099"/>
            </a:solidFill>
            <a:prstDash val="solid"/>
            <a:round/>
            <a:headEnd type="none" w="med" len="med"/>
            <a:tailEnd type="none" w="med" len="med"/>
          </a:ln>
          <a:effectLst/>
        </p:spPr>
        <p:txBody>
          <a:bodyPr/>
          <a:lstStyle/>
          <a:p>
            <a:pPr>
              <a:defRPr/>
            </a:pPr>
            <a:endParaRPr lang="es-ES">
              <a:latin typeface="Arial" charset="0"/>
            </a:endParaRPr>
          </a:p>
        </p:txBody>
      </p:sp>
      <p:sp>
        <p:nvSpPr>
          <p:cNvPr id="5135" name="Rectangle 15"/>
          <p:cNvSpPr>
            <a:spLocks noChangeArrowheads="1"/>
          </p:cNvSpPr>
          <p:nvPr/>
        </p:nvSpPr>
        <p:spPr bwMode="auto">
          <a:xfrm>
            <a:off x="5562600" y="2965450"/>
            <a:ext cx="1096108" cy="897670"/>
          </a:xfrm>
          <a:prstGeom prst="rect">
            <a:avLst/>
          </a:prstGeom>
          <a:noFill/>
          <a:ln w="12700">
            <a:noFill/>
            <a:miter lim="800000"/>
            <a:headEnd/>
            <a:tailEnd/>
          </a:ln>
        </p:spPr>
        <p:txBody>
          <a:bodyPr lIns="90476" tIns="44444" rIns="90476" bIns="44444">
            <a:spAutoFit/>
          </a:bodyPr>
          <a:lstStyle/>
          <a:p>
            <a:pPr>
              <a:lnSpc>
                <a:spcPct val="125000"/>
              </a:lnSpc>
            </a:pPr>
            <a:r>
              <a:rPr lang="es-PE" sz="1400" b="0">
                <a:solidFill>
                  <a:schemeClr val="bg1"/>
                </a:solidFill>
              </a:rPr>
              <a:t>5. En optimización</a:t>
            </a:r>
          </a:p>
        </p:txBody>
      </p:sp>
      <p:sp>
        <p:nvSpPr>
          <p:cNvPr id="5136" name="Rectangle 16"/>
          <p:cNvSpPr>
            <a:spLocks noChangeArrowheads="1"/>
          </p:cNvSpPr>
          <p:nvPr/>
        </p:nvSpPr>
        <p:spPr bwMode="auto">
          <a:xfrm>
            <a:off x="4953000" y="3643314"/>
            <a:ext cx="1512277" cy="736087"/>
          </a:xfrm>
          <a:prstGeom prst="rect">
            <a:avLst/>
          </a:prstGeom>
          <a:noFill/>
          <a:ln w="12700">
            <a:noFill/>
            <a:miter lim="800000"/>
            <a:headEnd/>
            <a:tailEnd/>
          </a:ln>
        </p:spPr>
        <p:txBody>
          <a:bodyPr lIns="90476" tIns="44444" rIns="90476" bIns="44444">
            <a:spAutoFit/>
          </a:bodyPr>
          <a:lstStyle/>
          <a:p>
            <a:r>
              <a:rPr lang="es-PE" sz="1400" b="0">
                <a:solidFill>
                  <a:schemeClr val="bg1"/>
                </a:solidFill>
              </a:rPr>
              <a:t>4. Gestionado cuantitativamente</a:t>
            </a:r>
          </a:p>
        </p:txBody>
      </p:sp>
      <p:sp>
        <p:nvSpPr>
          <p:cNvPr id="5137" name="Rectangle 17"/>
          <p:cNvSpPr>
            <a:spLocks noChangeArrowheads="1"/>
          </p:cNvSpPr>
          <p:nvPr/>
        </p:nvSpPr>
        <p:spPr bwMode="auto">
          <a:xfrm>
            <a:off x="4287716" y="4217988"/>
            <a:ext cx="1047750" cy="355600"/>
          </a:xfrm>
          <a:prstGeom prst="rect">
            <a:avLst/>
          </a:prstGeom>
          <a:noFill/>
          <a:ln w="12700">
            <a:noFill/>
            <a:miter lim="800000"/>
            <a:headEnd/>
            <a:tailEnd/>
          </a:ln>
        </p:spPr>
        <p:txBody>
          <a:bodyPr lIns="90476" tIns="44444" rIns="90476" bIns="44444">
            <a:spAutoFit/>
          </a:bodyPr>
          <a:lstStyle/>
          <a:p>
            <a:pPr>
              <a:lnSpc>
                <a:spcPct val="125000"/>
              </a:lnSpc>
            </a:pPr>
            <a:r>
              <a:rPr lang="es-PE" sz="1400" b="0">
                <a:solidFill>
                  <a:schemeClr val="bg1"/>
                </a:solidFill>
              </a:rPr>
              <a:t>3. Definido</a:t>
            </a:r>
          </a:p>
        </p:txBody>
      </p:sp>
      <p:sp>
        <p:nvSpPr>
          <p:cNvPr id="5138" name="Rectangle 18"/>
          <p:cNvSpPr>
            <a:spLocks noChangeArrowheads="1"/>
          </p:cNvSpPr>
          <p:nvPr/>
        </p:nvSpPr>
        <p:spPr bwMode="auto">
          <a:xfrm>
            <a:off x="3033346" y="5411788"/>
            <a:ext cx="1220666" cy="355600"/>
          </a:xfrm>
          <a:prstGeom prst="rect">
            <a:avLst/>
          </a:prstGeom>
          <a:noFill/>
          <a:ln w="12700">
            <a:noFill/>
            <a:miter lim="800000"/>
            <a:headEnd/>
            <a:tailEnd/>
          </a:ln>
        </p:spPr>
        <p:txBody>
          <a:bodyPr lIns="90476" tIns="44444" rIns="90476" bIns="44444">
            <a:spAutoFit/>
          </a:bodyPr>
          <a:lstStyle/>
          <a:p>
            <a:pPr>
              <a:lnSpc>
                <a:spcPct val="125000"/>
              </a:lnSpc>
            </a:pPr>
            <a:r>
              <a:rPr lang="es-PE" sz="1400" b="0">
                <a:solidFill>
                  <a:schemeClr val="bg1"/>
                </a:solidFill>
              </a:rPr>
              <a:t>1. Inicial</a:t>
            </a:r>
          </a:p>
        </p:txBody>
      </p:sp>
      <p:sp>
        <p:nvSpPr>
          <p:cNvPr id="5139" name="Rectangle 19"/>
          <p:cNvSpPr>
            <a:spLocks noChangeArrowheads="1"/>
          </p:cNvSpPr>
          <p:nvPr/>
        </p:nvSpPr>
        <p:spPr bwMode="auto">
          <a:xfrm>
            <a:off x="3700097" y="4832350"/>
            <a:ext cx="1332034" cy="355600"/>
          </a:xfrm>
          <a:prstGeom prst="rect">
            <a:avLst/>
          </a:prstGeom>
          <a:noFill/>
          <a:ln w="12700">
            <a:noFill/>
            <a:miter lim="800000"/>
            <a:headEnd/>
            <a:tailEnd/>
          </a:ln>
        </p:spPr>
        <p:txBody>
          <a:bodyPr lIns="90476" tIns="44444" rIns="90476" bIns="44444">
            <a:spAutoFit/>
          </a:bodyPr>
          <a:lstStyle/>
          <a:p>
            <a:pPr>
              <a:lnSpc>
                <a:spcPct val="125000"/>
              </a:lnSpc>
            </a:pPr>
            <a:r>
              <a:rPr lang="es-PE" sz="1400">
                <a:solidFill>
                  <a:schemeClr val="bg1"/>
                </a:solidFill>
              </a:rPr>
              <a:t>2. Gestionado</a:t>
            </a:r>
          </a:p>
        </p:txBody>
      </p:sp>
      <p:pic>
        <p:nvPicPr>
          <p:cNvPr id="5140" name="Picture 20" descr="hkav4rro[1]"/>
          <p:cNvPicPr>
            <a:picLocks noGrp="1" noChangeAspect="1" noChangeArrowheads="1"/>
          </p:cNvPicPr>
          <p:nvPr>
            <p:ph/>
          </p:nvPr>
        </p:nvPicPr>
        <p:blipFill>
          <a:blip r:embed="rId3"/>
          <a:srcRect/>
          <a:stretch>
            <a:fillRect/>
          </a:stretch>
        </p:blipFill>
        <p:spPr>
          <a:xfrm>
            <a:off x="445477" y="3152776"/>
            <a:ext cx="2469174" cy="2352675"/>
          </a:xfrm>
          <a:noFill/>
        </p:spPr>
      </p:pic>
    </p:spTree>
  </p:cSld>
  <p:clrMapOvr>
    <a:masterClrMapping/>
  </p:clrMapOvr>
  <p:transition>
    <p:pull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48054" y="1379539"/>
            <a:ext cx="5402874" cy="5133975"/>
          </a:xfrm>
          <a:prstGeom prst="rect">
            <a:avLst/>
          </a:prstGeom>
        </p:spPr>
        <p:txBody>
          <a:bodyPr>
            <a:spAutoFit/>
          </a:bodyPr>
          <a:lstStyle/>
          <a:p>
            <a:pPr algn="just">
              <a:defRPr/>
            </a:pPr>
            <a:r>
              <a:rPr lang="es-ES" b="0" dirty="0">
                <a:latin typeface="Arial" charset="0"/>
              </a:rPr>
              <a:t>Es un proceso cuyo propósito es establecer y mantener la integridad de los productos de trabajo a través de: </a:t>
            </a:r>
          </a:p>
          <a:p>
            <a:pPr marL="365125" indent="-365125" algn="just">
              <a:buFont typeface="Wingdings" pitchFamily="2" charset="2"/>
              <a:buChar char="ü"/>
              <a:defRPr/>
            </a:pPr>
            <a:r>
              <a:rPr lang="es-ES" b="0" dirty="0">
                <a:latin typeface="Arial" charset="0"/>
              </a:rPr>
              <a:t>La identificación de los elementos/productos que van a ser controlados </a:t>
            </a:r>
          </a:p>
          <a:p>
            <a:pPr marL="625475" indent="-260350" algn="just">
              <a:buFont typeface="Wingdings" pitchFamily="2" charset="2"/>
              <a:buChar char="§"/>
              <a:defRPr/>
            </a:pPr>
            <a:r>
              <a:rPr lang="es-ES" b="0" i="1" dirty="0">
                <a:solidFill>
                  <a:schemeClr val="tx2">
                    <a:lumMod val="75000"/>
                  </a:schemeClr>
                </a:solidFill>
                <a:latin typeface="Arial" charset="0"/>
              </a:rPr>
              <a:t>“¿Cuáles son los elementos de configuración?” </a:t>
            </a:r>
          </a:p>
          <a:p>
            <a:pPr marL="365125" indent="-365125" algn="just">
              <a:buFont typeface="Wingdings" pitchFamily="2" charset="2"/>
              <a:buChar char="ü"/>
              <a:defRPr/>
            </a:pPr>
            <a:r>
              <a:rPr lang="es-ES" b="0" dirty="0">
                <a:latin typeface="Arial" charset="0"/>
              </a:rPr>
              <a:t>La definición de un procedimiento para el control de los productos </a:t>
            </a:r>
          </a:p>
          <a:p>
            <a:pPr marL="625475" indent="-260350" algn="just">
              <a:buFont typeface="Wingdings" pitchFamily="2" charset="2"/>
              <a:buChar char="§"/>
              <a:defRPr/>
            </a:pPr>
            <a:r>
              <a:rPr lang="es-ES" b="0" i="1" dirty="0">
                <a:solidFill>
                  <a:schemeClr val="tx2">
                    <a:lumMod val="75000"/>
                  </a:schemeClr>
                </a:solidFill>
                <a:latin typeface="Arial" charset="0"/>
              </a:rPr>
              <a:t>“¿Cómo controlo los cambios sobre los elementos de configuración?” </a:t>
            </a:r>
          </a:p>
          <a:p>
            <a:pPr marL="365125" indent="-365125" algn="just">
              <a:buFont typeface="Wingdings" pitchFamily="2" charset="2"/>
              <a:buChar char="ü"/>
              <a:defRPr/>
            </a:pPr>
            <a:r>
              <a:rPr lang="es-ES" b="0" dirty="0">
                <a:latin typeface="Arial" charset="0"/>
              </a:rPr>
              <a:t>El registro/informe del estado de los productos </a:t>
            </a:r>
          </a:p>
          <a:p>
            <a:pPr marL="625475" indent="-260350" algn="just">
              <a:buFont typeface="Wingdings" pitchFamily="2" charset="2"/>
              <a:buChar char="§"/>
              <a:defRPr/>
            </a:pPr>
            <a:r>
              <a:rPr lang="es-ES" b="0" i="1" dirty="0">
                <a:solidFill>
                  <a:schemeClr val="tx2">
                    <a:lumMod val="75000"/>
                  </a:schemeClr>
                </a:solidFill>
                <a:latin typeface="Arial" charset="0"/>
              </a:rPr>
              <a:t>“¿Cuál es el estado actual de los elementos de configuración?” </a:t>
            </a:r>
          </a:p>
          <a:p>
            <a:pPr marL="365125" indent="-365125" algn="just">
              <a:buFont typeface="Wingdings" pitchFamily="2" charset="2"/>
              <a:buChar char="ü"/>
              <a:defRPr/>
            </a:pPr>
            <a:r>
              <a:rPr lang="es-ES" b="0" i="1" dirty="0">
                <a:latin typeface="Arial" charset="0"/>
              </a:rPr>
              <a:t>- Las auditorías de configuración </a:t>
            </a:r>
          </a:p>
          <a:p>
            <a:pPr marL="625475" indent="-260350" algn="just">
              <a:buFont typeface="Wingdings" pitchFamily="2" charset="2"/>
              <a:buChar char="§"/>
              <a:defRPr/>
            </a:pPr>
            <a:r>
              <a:rPr lang="es-ES" b="0" i="1" dirty="0">
                <a:solidFill>
                  <a:schemeClr val="tx2">
                    <a:lumMod val="75000"/>
                  </a:schemeClr>
                </a:solidFill>
                <a:latin typeface="Arial" charset="0"/>
              </a:rPr>
              <a:t>“¿Los elementos de configuración cumplen los requisitos?” </a:t>
            </a:r>
          </a:p>
          <a:p>
            <a:pPr marL="365125" indent="-365125" algn="just">
              <a:buFont typeface="Wingdings" pitchFamily="2" charset="2"/>
              <a:buChar char="ü"/>
              <a:defRPr/>
            </a:pPr>
            <a:endParaRPr lang="es-ES" sz="2400" b="0" dirty="0">
              <a:latin typeface="Arial" charset="0"/>
            </a:endParaRPr>
          </a:p>
        </p:txBody>
      </p:sp>
      <p:pic>
        <p:nvPicPr>
          <p:cNvPr id="6147" name="Picture 6" descr="bnwcyc2n[1]"/>
          <p:cNvPicPr>
            <a:picLocks noChangeAspect="1" noChangeArrowheads="1" noCrop="1"/>
          </p:cNvPicPr>
          <p:nvPr/>
        </p:nvPicPr>
        <p:blipFill>
          <a:blip r:embed="rId2"/>
          <a:srcRect/>
          <a:stretch>
            <a:fillRect/>
          </a:stretch>
        </p:blipFill>
        <p:spPr bwMode="auto">
          <a:xfrm>
            <a:off x="6652846" y="2187575"/>
            <a:ext cx="2491154" cy="2490788"/>
          </a:xfrm>
          <a:prstGeom prst="rect">
            <a:avLst/>
          </a:prstGeom>
          <a:noFill/>
          <a:ln w="9525">
            <a:noFill/>
            <a:miter lim="800000"/>
            <a:headEnd/>
            <a:tailEnd/>
          </a:ln>
        </p:spPr>
      </p:pic>
      <p:sp>
        <p:nvSpPr>
          <p:cNvPr id="6148" name="3 Rectángulo"/>
          <p:cNvSpPr>
            <a:spLocks noChangeArrowheads="1"/>
          </p:cNvSpPr>
          <p:nvPr/>
        </p:nvSpPr>
        <p:spPr bwMode="auto">
          <a:xfrm>
            <a:off x="357158" y="142852"/>
            <a:ext cx="8188569" cy="584775"/>
          </a:xfrm>
          <a:prstGeom prst="rect">
            <a:avLst/>
          </a:prstGeom>
          <a:noFill/>
          <a:ln w="9525">
            <a:noFill/>
            <a:miter lim="800000"/>
            <a:headEnd/>
            <a:tailEnd/>
          </a:ln>
        </p:spPr>
        <p:txBody>
          <a:bodyPr>
            <a:spAutoFit/>
          </a:bodyPr>
          <a:lstStyle/>
          <a:p>
            <a:pPr algn="ctr"/>
            <a:r>
              <a:rPr lang="es-ES" sz="3200" dirty="0">
                <a:solidFill>
                  <a:schemeClr val="bg1"/>
                </a:solidFill>
                <a:latin typeface="Calibri" pitchFamily="34" charset="0"/>
              </a:rPr>
              <a:t>¿QUÉ ES LA </a:t>
            </a:r>
            <a:r>
              <a:rPr lang="es-ES" sz="2800" dirty="0">
                <a:solidFill>
                  <a:schemeClr val="bg1"/>
                </a:solidFill>
                <a:latin typeface="Calibri" pitchFamily="34" charset="0"/>
              </a:rPr>
              <a:t>GESTIÓN</a:t>
            </a:r>
            <a:r>
              <a:rPr lang="es-ES" sz="3200" dirty="0">
                <a:solidFill>
                  <a:schemeClr val="bg1"/>
                </a:solidFill>
                <a:latin typeface="Calibri" pitchFamily="34" charset="0"/>
              </a:rPr>
              <a:t> DE LA CONFIGURACIÓN?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Rectángulo"/>
          <p:cNvSpPr>
            <a:spLocks noChangeArrowheads="1"/>
          </p:cNvSpPr>
          <p:nvPr/>
        </p:nvSpPr>
        <p:spPr bwMode="auto">
          <a:xfrm>
            <a:off x="675543" y="1579564"/>
            <a:ext cx="8172450" cy="1200329"/>
          </a:xfrm>
          <a:prstGeom prst="rect">
            <a:avLst/>
          </a:prstGeom>
          <a:noFill/>
          <a:ln w="9525">
            <a:noFill/>
            <a:miter lim="800000"/>
            <a:headEnd/>
            <a:tailEnd/>
          </a:ln>
        </p:spPr>
        <p:txBody>
          <a:bodyPr>
            <a:spAutoFit/>
          </a:bodyPr>
          <a:lstStyle/>
          <a:p>
            <a:pPr algn="just">
              <a:lnSpc>
                <a:spcPct val="100000"/>
              </a:lnSpc>
            </a:pPr>
            <a:r>
              <a:rPr lang="es-ES" b="0"/>
              <a:t>Un elemento de configuración es cualquier producto de trabajo, tanto producto final como productos intermedios y tanto productos entregables al cliente como productos internos del proyecto, cuyo cambio pueda resultar crítico para el buen desarrollo del proyecto. </a:t>
            </a:r>
          </a:p>
        </p:txBody>
      </p:sp>
      <p:sp>
        <p:nvSpPr>
          <p:cNvPr id="7171" name="2 Rectángulo"/>
          <p:cNvSpPr>
            <a:spLocks noChangeArrowheads="1"/>
          </p:cNvSpPr>
          <p:nvPr/>
        </p:nvSpPr>
        <p:spPr bwMode="auto">
          <a:xfrm>
            <a:off x="1000100" y="214290"/>
            <a:ext cx="7561385" cy="522288"/>
          </a:xfrm>
          <a:prstGeom prst="rect">
            <a:avLst/>
          </a:prstGeom>
          <a:noFill/>
          <a:ln w="9525">
            <a:noFill/>
            <a:miter lim="800000"/>
            <a:headEnd/>
            <a:tailEnd/>
          </a:ln>
        </p:spPr>
        <p:txBody>
          <a:bodyPr>
            <a:spAutoFit/>
          </a:bodyPr>
          <a:lstStyle/>
          <a:p>
            <a:pPr algn="just">
              <a:lnSpc>
                <a:spcPct val="100000"/>
              </a:lnSpc>
            </a:pPr>
            <a:r>
              <a:rPr lang="es-ES" sz="2800" dirty="0">
                <a:solidFill>
                  <a:schemeClr val="bg1"/>
                </a:solidFill>
                <a:latin typeface="Calibri" pitchFamily="34" charset="0"/>
              </a:rPr>
              <a:t>¿Qué se entiende por elemento de configuración? </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79536" y="714356"/>
            <a:ext cx="3911111" cy="5570756"/>
          </a:xfrm>
          <a:prstGeom prst="rect">
            <a:avLst/>
          </a:prstGeom>
        </p:spPr>
        <p:txBody>
          <a:bodyPr>
            <a:spAutoFit/>
          </a:bodyPr>
          <a:lstStyle/>
          <a:p>
            <a:pPr algn="just">
              <a:defRPr/>
            </a:pPr>
            <a:r>
              <a:rPr lang="es-ES" sz="1800" b="0" dirty="0">
                <a:latin typeface="Arial" charset="0"/>
              </a:rPr>
              <a:t>	</a:t>
            </a:r>
          </a:p>
          <a:p>
            <a:pPr algn="just">
              <a:defRPr/>
            </a:pPr>
            <a:endParaRPr lang="es-ES" sz="1800" b="0" dirty="0">
              <a:latin typeface="Arial" charset="0"/>
            </a:endParaRPr>
          </a:p>
          <a:p>
            <a:pPr marL="274638" indent="-274638" algn="just">
              <a:buFont typeface="Wingdings" pitchFamily="2" charset="2"/>
              <a:buChar char="ü"/>
              <a:defRPr/>
            </a:pPr>
            <a:r>
              <a:rPr lang="es-ES" sz="1600" b="0" dirty="0">
                <a:latin typeface="Arial" charset="0"/>
              </a:rPr>
              <a:t>Planes </a:t>
            </a:r>
          </a:p>
          <a:p>
            <a:pPr marL="533400" indent="-258763" algn="just">
              <a:buFont typeface="Wingdings" pitchFamily="2" charset="2"/>
              <a:buChar char="§"/>
              <a:defRPr/>
            </a:pPr>
            <a:r>
              <a:rPr lang="es-ES" sz="1600" b="0" dirty="0">
                <a:latin typeface="Arial" charset="0"/>
              </a:rPr>
              <a:t>Plan de proyecto </a:t>
            </a:r>
          </a:p>
          <a:p>
            <a:pPr marL="533400" indent="-258763" algn="just">
              <a:buFont typeface="Wingdings" pitchFamily="2" charset="2"/>
              <a:buChar char="§"/>
              <a:defRPr/>
            </a:pPr>
            <a:r>
              <a:rPr lang="es-ES" sz="1600" b="0" dirty="0">
                <a:latin typeface="Arial" charset="0"/>
              </a:rPr>
              <a:t>Plan de calidad </a:t>
            </a:r>
          </a:p>
          <a:p>
            <a:pPr marL="533400" indent="-258763" algn="just">
              <a:buFont typeface="Wingdings" pitchFamily="2" charset="2"/>
              <a:buChar char="§"/>
              <a:defRPr/>
            </a:pPr>
            <a:r>
              <a:rPr lang="es-ES" sz="1600" b="0" dirty="0">
                <a:latin typeface="Arial" charset="0"/>
              </a:rPr>
              <a:t>Plan de gestión de configuración </a:t>
            </a:r>
          </a:p>
          <a:p>
            <a:pPr marL="533400" indent="-258763" algn="just">
              <a:buFont typeface="Wingdings" pitchFamily="2" charset="2"/>
              <a:buChar char="§"/>
              <a:defRPr/>
            </a:pPr>
            <a:r>
              <a:rPr lang="es-ES" sz="1600" b="0" dirty="0">
                <a:latin typeface="Arial" charset="0"/>
              </a:rPr>
              <a:t>Plan de gestión de riesgos </a:t>
            </a:r>
          </a:p>
          <a:p>
            <a:pPr marL="274638" indent="-274638" algn="just">
              <a:buFont typeface="Wingdings" pitchFamily="2" charset="2"/>
              <a:buChar char="ü"/>
              <a:defRPr/>
            </a:pPr>
            <a:r>
              <a:rPr lang="es-ES" sz="1600" b="0" dirty="0">
                <a:latin typeface="Arial" charset="0"/>
              </a:rPr>
              <a:t>Registros del proyecto </a:t>
            </a:r>
          </a:p>
          <a:p>
            <a:pPr marL="274638" indent="-274638" algn="just">
              <a:buFont typeface="Wingdings" pitchFamily="2" charset="2"/>
              <a:buChar char="ü"/>
              <a:defRPr/>
            </a:pPr>
            <a:r>
              <a:rPr lang="es-ES" sz="1600" b="0" dirty="0">
                <a:latin typeface="Arial" charset="0"/>
              </a:rPr>
              <a:t>Material de apoyo al cliente </a:t>
            </a:r>
          </a:p>
          <a:p>
            <a:pPr marL="274638" indent="-274638" algn="just">
              <a:buFont typeface="Wingdings" pitchFamily="2" charset="2"/>
              <a:buChar char="ü"/>
              <a:defRPr/>
            </a:pPr>
            <a:r>
              <a:rPr lang="es-ES" sz="1600" b="0" dirty="0">
                <a:latin typeface="Arial" charset="0"/>
              </a:rPr>
              <a:t>Especificación de requisitos </a:t>
            </a:r>
          </a:p>
          <a:p>
            <a:pPr marL="533400" indent="-258763" algn="just">
              <a:buFont typeface="Wingdings" pitchFamily="2" charset="2"/>
              <a:buChar char="§"/>
              <a:defRPr/>
            </a:pPr>
            <a:r>
              <a:rPr lang="es-ES" sz="1600" b="0" dirty="0">
                <a:latin typeface="Arial" charset="0"/>
              </a:rPr>
              <a:t>Requisitos de negocio </a:t>
            </a:r>
          </a:p>
          <a:p>
            <a:pPr marL="533400" indent="-258763" algn="just">
              <a:buFont typeface="Wingdings" pitchFamily="2" charset="2"/>
              <a:buChar char="§"/>
              <a:defRPr/>
            </a:pPr>
            <a:r>
              <a:rPr lang="es-ES" sz="1600" b="0" dirty="0">
                <a:latin typeface="Arial" charset="0"/>
              </a:rPr>
              <a:t>Requisitos de usuario </a:t>
            </a:r>
          </a:p>
          <a:p>
            <a:pPr marL="533400" indent="-258763" algn="just">
              <a:buFont typeface="Wingdings" pitchFamily="2" charset="2"/>
              <a:buChar char="§"/>
              <a:defRPr/>
            </a:pPr>
            <a:r>
              <a:rPr lang="es-ES" sz="1600" b="0" dirty="0">
                <a:latin typeface="Arial" charset="0"/>
              </a:rPr>
              <a:t>Requisitos de sistema </a:t>
            </a:r>
          </a:p>
          <a:p>
            <a:pPr marL="274638" indent="-274638" algn="just">
              <a:buFont typeface="Wingdings" pitchFamily="2" charset="2"/>
              <a:buChar char="ü"/>
              <a:defRPr/>
            </a:pPr>
            <a:r>
              <a:rPr lang="es-ES" sz="1600" b="0" dirty="0">
                <a:latin typeface="Arial" charset="0"/>
              </a:rPr>
              <a:t>Matriz de trazabilidad de requisitos </a:t>
            </a:r>
          </a:p>
          <a:p>
            <a:pPr marL="274638" indent="-274638" algn="just">
              <a:buFont typeface="Wingdings" pitchFamily="2" charset="2"/>
              <a:buChar char="ü"/>
              <a:defRPr/>
            </a:pPr>
            <a:r>
              <a:rPr lang="es-ES" sz="1600" b="0" dirty="0">
                <a:latin typeface="Arial" charset="0"/>
              </a:rPr>
              <a:t>Documentos de diseño </a:t>
            </a:r>
          </a:p>
          <a:p>
            <a:pPr marL="274638" indent="-274638" algn="just">
              <a:buFont typeface="Wingdings" pitchFamily="2" charset="2"/>
              <a:buChar char="ü"/>
              <a:defRPr/>
            </a:pPr>
            <a:r>
              <a:rPr lang="es-ES" sz="1600" b="0" dirty="0">
                <a:latin typeface="Arial" charset="0"/>
              </a:rPr>
              <a:t>Resultados de la resolución y análisis de decisión </a:t>
            </a:r>
          </a:p>
          <a:p>
            <a:pPr marL="274638" indent="-274638" algn="just">
              <a:buFont typeface="Wingdings" pitchFamily="2" charset="2"/>
              <a:buChar char="ü"/>
              <a:defRPr/>
            </a:pPr>
            <a:r>
              <a:rPr lang="es-ES" sz="1600" b="0" dirty="0">
                <a:latin typeface="Arial" charset="0"/>
              </a:rPr>
              <a:t>Código fuente </a:t>
            </a:r>
          </a:p>
          <a:p>
            <a:pPr marL="274638" indent="-274638" algn="just">
              <a:buFont typeface="Wingdings" pitchFamily="2" charset="2"/>
              <a:buChar char="ü"/>
              <a:defRPr/>
            </a:pPr>
            <a:r>
              <a:rPr lang="es-ES" sz="1600" b="0" dirty="0">
                <a:latin typeface="Arial" charset="0"/>
              </a:rPr>
              <a:t>Plan de integración de software </a:t>
            </a:r>
          </a:p>
          <a:p>
            <a:pPr marL="274638" indent="-274638" algn="just">
              <a:buFont typeface="Wingdings" pitchFamily="2" charset="2"/>
              <a:buChar char="ü"/>
              <a:defRPr/>
            </a:pPr>
            <a:r>
              <a:rPr lang="es-ES" sz="1600" b="0" dirty="0">
                <a:latin typeface="Arial" charset="0"/>
              </a:rPr>
              <a:t>Informes resultantes de las revisiones realizadas en los puntos de comprobación o al final de las fases </a:t>
            </a:r>
            <a:endParaRPr lang="es-ES" sz="1600" dirty="0">
              <a:latin typeface="Arial" charset="0"/>
            </a:endParaRPr>
          </a:p>
        </p:txBody>
      </p:sp>
      <p:sp>
        <p:nvSpPr>
          <p:cNvPr id="3" name="2 Rectángulo"/>
          <p:cNvSpPr/>
          <p:nvPr/>
        </p:nvSpPr>
        <p:spPr>
          <a:xfrm>
            <a:off x="4684835" y="1000108"/>
            <a:ext cx="4248150" cy="4555093"/>
          </a:xfrm>
          <a:prstGeom prst="rect">
            <a:avLst/>
          </a:prstGeom>
        </p:spPr>
        <p:txBody>
          <a:bodyPr>
            <a:spAutoFit/>
          </a:bodyPr>
          <a:lstStyle/>
          <a:p>
            <a:pPr algn="just">
              <a:defRPr/>
            </a:pPr>
            <a:endParaRPr lang="es-ES" sz="1600" dirty="0">
              <a:latin typeface="Arial" charset="0"/>
            </a:endParaRPr>
          </a:p>
          <a:p>
            <a:pPr marL="274638" indent="-274638" algn="just">
              <a:buFont typeface="Wingdings" pitchFamily="2" charset="2"/>
              <a:buChar char="ü"/>
              <a:defRPr/>
            </a:pPr>
            <a:r>
              <a:rPr lang="es-ES" sz="1600" b="0" dirty="0">
                <a:latin typeface="Arial" charset="0"/>
              </a:rPr>
              <a:t>Plan de pruebas </a:t>
            </a:r>
          </a:p>
          <a:p>
            <a:pPr marL="533400" indent="-258763" algn="just">
              <a:buFont typeface="Wingdings" pitchFamily="2" charset="2"/>
              <a:buChar char="§"/>
              <a:defRPr/>
            </a:pPr>
            <a:r>
              <a:rPr lang="es-ES" sz="1600" b="0" dirty="0">
                <a:latin typeface="Arial" charset="0"/>
              </a:rPr>
              <a:t>unitarias </a:t>
            </a:r>
          </a:p>
          <a:p>
            <a:pPr marL="533400" indent="-258763" algn="just">
              <a:buFont typeface="Wingdings" pitchFamily="2" charset="2"/>
              <a:buChar char="§"/>
              <a:defRPr/>
            </a:pPr>
            <a:r>
              <a:rPr lang="es-ES" sz="1600" b="0" dirty="0">
                <a:latin typeface="Arial" charset="0"/>
              </a:rPr>
              <a:t>de integración </a:t>
            </a:r>
          </a:p>
          <a:p>
            <a:pPr marL="533400" indent="-258763" algn="just">
              <a:buFont typeface="Wingdings" pitchFamily="2" charset="2"/>
              <a:buChar char="§"/>
              <a:defRPr/>
            </a:pPr>
            <a:r>
              <a:rPr lang="es-ES" sz="1600" b="0" dirty="0">
                <a:latin typeface="Arial" charset="0"/>
              </a:rPr>
              <a:t>de sistemas </a:t>
            </a:r>
          </a:p>
          <a:p>
            <a:pPr marL="533400" indent="-258763" algn="just">
              <a:buFont typeface="Wingdings" pitchFamily="2" charset="2"/>
              <a:buChar char="§"/>
              <a:defRPr/>
            </a:pPr>
            <a:r>
              <a:rPr lang="es-ES" sz="1600" b="0" dirty="0">
                <a:latin typeface="Arial" charset="0"/>
              </a:rPr>
              <a:t>de aceptación de usuario </a:t>
            </a:r>
          </a:p>
          <a:p>
            <a:pPr marL="533400" indent="-258763" algn="just">
              <a:buFont typeface="Wingdings" pitchFamily="2" charset="2"/>
              <a:buChar char="§"/>
              <a:defRPr/>
            </a:pPr>
            <a:r>
              <a:rPr lang="es-ES" sz="1600" b="0" dirty="0">
                <a:latin typeface="Arial" charset="0"/>
              </a:rPr>
              <a:t>de regresión </a:t>
            </a:r>
          </a:p>
          <a:p>
            <a:pPr marL="274638" indent="-274638" algn="just">
              <a:buFont typeface="Wingdings" pitchFamily="2" charset="2"/>
              <a:buChar char="ü"/>
              <a:defRPr/>
            </a:pPr>
            <a:r>
              <a:rPr lang="es-ES" sz="1600" b="0" dirty="0">
                <a:latin typeface="Arial" charset="0"/>
              </a:rPr>
              <a:t>Datos de pruebas y casos de pruebas </a:t>
            </a:r>
          </a:p>
          <a:p>
            <a:pPr marL="274638" indent="-274638" algn="just">
              <a:buFont typeface="Wingdings" pitchFamily="2" charset="2"/>
              <a:buChar char="ü"/>
              <a:defRPr/>
            </a:pPr>
            <a:r>
              <a:rPr lang="es-ES" sz="1600" b="0" dirty="0">
                <a:latin typeface="Arial" charset="0"/>
              </a:rPr>
              <a:t>Plan de instalación/mantenimiento </a:t>
            </a:r>
          </a:p>
          <a:p>
            <a:pPr marL="274638" indent="-274638" algn="just">
              <a:buFont typeface="Wingdings" pitchFamily="2" charset="2"/>
              <a:buChar char="ü"/>
              <a:defRPr/>
            </a:pPr>
            <a:r>
              <a:rPr lang="es-ES" sz="1600" b="0" dirty="0">
                <a:latin typeface="Arial" charset="0"/>
              </a:rPr>
              <a:t>Documentos de manual de usuario </a:t>
            </a:r>
          </a:p>
          <a:p>
            <a:pPr marL="274638" indent="-274638" algn="just">
              <a:buFont typeface="Wingdings" pitchFamily="2" charset="2"/>
              <a:buChar char="ü"/>
              <a:defRPr/>
            </a:pPr>
            <a:r>
              <a:rPr lang="es-ES" sz="1600" b="0" dirty="0">
                <a:latin typeface="Arial" charset="0"/>
              </a:rPr>
              <a:t>Plan de entrega de servicios </a:t>
            </a:r>
          </a:p>
          <a:p>
            <a:pPr marL="274638" indent="-274638" algn="just">
              <a:buFont typeface="Wingdings" pitchFamily="2" charset="2"/>
              <a:buChar char="ü"/>
              <a:defRPr/>
            </a:pPr>
            <a:r>
              <a:rPr lang="es-ES" sz="1600" b="0" dirty="0">
                <a:latin typeface="Arial" charset="0"/>
              </a:rPr>
              <a:t>Informes de investigación </a:t>
            </a:r>
          </a:p>
          <a:p>
            <a:pPr marL="274638" indent="-274638" algn="just">
              <a:buFont typeface="Wingdings" pitchFamily="2" charset="2"/>
              <a:buChar char="ü"/>
              <a:defRPr/>
            </a:pPr>
            <a:r>
              <a:rPr lang="es-ES" sz="1600" b="0" dirty="0">
                <a:latin typeface="Arial" charset="0"/>
              </a:rPr>
              <a:t>Informes de estimación </a:t>
            </a:r>
          </a:p>
          <a:p>
            <a:pPr marL="274638" indent="-274638" algn="just">
              <a:buFont typeface="Wingdings" pitchFamily="2" charset="2"/>
              <a:buChar char="ü"/>
              <a:defRPr/>
            </a:pPr>
            <a:r>
              <a:rPr lang="es-ES" sz="1600" b="0" dirty="0">
                <a:latin typeface="Arial" charset="0"/>
              </a:rPr>
              <a:t>Informes de cierre del proyecto </a:t>
            </a:r>
          </a:p>
          <a:p>
            <a:pPr marL="274638" indent="-274638" algn="just">
              <a:buFont typeface="Wingdings" pitchFamily="2" charset="2"/>
              <a:buChar char="ü"/>
              <a:defRPr/>
            </a:pPr>
            <a:r>
              <a:rPr lang="es-ES" sz="1600" b="0" dirty="0">
                <a:latin typeface="Arial" charset="0"/>
              </a:rPr>
              <a:t>Prototipos </a:t>
            </a:r>
          </a:p>
          <a:p>
            <a:pPr marL="274638" indent="-274638" algn="just">
              <a:buFont typeface="Wingdings" pitchFamily="2" charset="2"/>
              <a:buChar char="ü"/>
              <a:defRPr/>
            </a:pPr>
            <a:r>
              <a:rPr lang="es-ES" sz="1600" b="0" dirty="0">
                <a:latin typeface="Arial" charset="0"/>
              </a:rPr>
              <a:t>Informes de métricas </a:t>
            </a:r>
          </a:p>
          <a:p>
            <a:pPr marL="274638" indent="-274638" algn="just">
              <a:buFont typeface="Wingdings" pitchFamily="2" charset="2"/>
              <a:buChar char="ü"/>
              <a:defRPr/>
            </a:pPr>
            <a:r>
              <a:rPr lang="es-ES" sz="1600" b="0" dirty="0">
                <a:latin typeface="Arial" charset="0"/>
              </a:rPr>
              <a:t>Todos los entregables enviados al cliente </a:t>
            </a:r>
          </a:p>
          <a:p>
            <a:pPr algn="just">
              <a:defRPr/>
            </a:pPr>
            <a:r>
              <a:rPr lang="es-ES" dirty="0">
                <a:latin typeface="Arial" charset="0"/>
              </a:rPr>
              <a:t>	</a:t>
            </a:r>
          </a:p>
        </p:txBody>
      </p:sp>
      <p:sp>
        <p:nvSpPr>
          <p:cNvPr id="8196" name="3 Rectángulo"/>
          <p:cNvSpPr>
            <a:spLocks noChangeArrowheads="1"/>
          </p:cNvSpPr>
          <p:nvPr/>
        </p:nvSpPr>
        <p:spPr bwMode="auto">
          <a:xfrm>
            <a:off x="2500298" y="142852"/>
            <a:ext cx="4304320" cy="523220"/>
          </a:xfrm>
          <a:prstGeom prst="rect">
            <a:avLst/>
          </a:prstGeom>
          <a:noFill/>
          <a:ln w="9525">
            <a:noFill/>
            <a:miter lim="800000"/>
            <a:headEnd/>
            <a:tailEnd/>
          </a:ln>
        </p:spPr>
        <p:txBody>
          <a:bodyPr wrap="none">
            <a:spAutoFit/>
          </a:bodyPr>
          <a:lstStyle/>
          <a:p>
            <a:pPr algn="just">
              <a:lnSpc>
                <a:spcPct val="100000"/>
              </a:lnSpc>
            </a:pPr>
            <a:r>
              <a:rPr lang="es-ES" sz="2800" dirty="0">
                <a:solidFill>
                  <a:schemeClr val="bg1"/>
                </a:solidFill>
                <a:latin typeface="Calibri" pitchFamily="34" charset="0"/>
              </a:rPr>
              <a:t>Elementos de configuración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5000"/>
                                        <p:tgtEl>
                                          <p:spTgt spid="2"/>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amond(in)">
                                      <p:cBhvr>
                                        <p:cTn id="10" dur="5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618393" y="2279651"/>
            <a:ext cx="8033238" cy="2031325"/>
          </a:xfrm>
          <a:prstGeom prst="rect">
            <a:avLst/>
          </a:prstGeom>
          <a:noFill/>
          <a:ln w="9525">
            <a:noFill/>
            <a:miter lim="800000"/>
            <a:headEnd/>
            <a:tailEnd/>
          </a:ln>
        </p:spPr>
        <p:txBody>
          <a:bodyPr>
            <a:spAutoFit/>
          </a:bodyPr>
          <a:lstStyle/>
          <a:p>
            <a:pPr algn="just">
              <a:lnSpc>
                <a:spcPct val="100000"/>
              </a:lnSpc>
            </a:pPr>
            <a:r>
              <a:rPr lang="es-ES" b="0"/>
              <a:t>Una línea base es un conjunto de elementos de configuración formalmente designados y fijados en un momento específico del ciclo de vida. Los elementos incluidos en la línea base tendrán que cumplir unas condiciones mínimas, es decir, han de estar acabados y formalmente aprobados. La línea base sólo puede ser modificada a través de un procedimiento formal de cambios. La línea base, junto con todos los cambios aprobados sobre la misma, representa la configuración vigente y aprobada. </a:t>
            </a:r>
          </a:p>
        </p:txBody>
      </p:sp>
      <p:sp>
        <p:nvSpPr>
          <p:cNvPr id="9219" name="2 Rectángulo"/>
          <p:cNvSpPr>
            <a:spLocks noChangeArrowheads="1"/>
          </p:cNvSpPr>
          <p:nvPr/>
        </p:nvSpPr>
        <p:spPr bwMode="auto">
          <a:xfrm>
            <a:off x="2357422" y="214290"/>
            <a:ext cx="3786614" cy="523220"/>
          </a:xfrm>
          <a:prstGeom prst="rect">
            <a:avLst/>
          </a:prstGeom>
          <a:noFill/>
          <a:ln w="9525">
            <a:noFill/>
            <a:miter lim="800000"/>
            <a:headEnd/>
            <a:tailEnd/>
          </a:ln>
        </p:spPr>
        <p:txBody>
          <a:bodyPr wrap="none">
            <a:spAutoFit/>
          </a:bodyPr>
          <a:lstStyle/>
          <a:p>
            <a:pPr algn="just">
              <a:lnSpc>
                <a:spcPct val="100000"/>
              </a:lnSpc>
            </a:pPr>
            <a:r>
              <a:rPr lang="es-ES" sz="2800" dirty="0">
                <a:solidFill>
                  <a:schemeClr val="bg1"/>
                </a:solidFill>
                <a:latin typeface="Calibri" pitchFamily="34" charset="0"/>
              </a:rPr>
              <a:t>¿Qué es una línea base? </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614855" y="2895601"/>
            <a:ext cx="6370027" cy="3844925"/>
          </a:xfrm>
          <a:prstGeom prst="rect">
            <a:avLst/>
          </a:prstGeom>
          <a:noFill/>
          <a:ln w="25400">
            <a:solidFill>
              <a:schemeClr val="tx1"/>
            </a:solidFill>
            <a:miter lim="800000"/>
            <a:headEnd/>
            <a:tailEnd/>
          </a:ln>
        </p:spPr>
      </p:pic>
      <p:sp>
        <p:nvSpPr>
          <p:cNvPr id="10243" name="2 Rectángulo"/>
          <p:cNvSpPr>
            <a:spLocks noChangeArrowheads="1"/>
          </p:cNvSpPr>
          <p:nvPr/>
        </p:nvSpPr>
        <p:spPr bwMode="auto">
          <a:xfrm>
            <a:off x="266700" y="739776"/>
            <a:ext cx="8623789" cy="1815882"/>
          </a:xfrm>
          <a:prstGeom prst="rect">
            <a:avLst/>
          </a:prstGeom>
          <a:noFill/>
          <a:ln w="9525">
            <a:noFill/>
            <a:miter lim="800000"/>
            <a:headEnd/>
            <a:tailEnd/>
          </a:ln>
        </p:spPr>
        <p:txBody>
          <a:bodyPr>
            <a:spAutoFit/>
          </a:bodyPr>
          <a:lstStyle/>
          <a:p>
            <a:pPr algn="just"/>
            <a:r>
              <a:rPr lang="es-ES" sz="1600" b="0" dirty="0"/>
              <a:t>Los elementos de configuración se colocan bajo control de la gestión de configuración en distintos momentos, es decir, se incorporan a una línea base en un momento concreto del ciclo de vida del software. El evento que desencadena esta incorporación a la línea base es la realización de alguna tarea de aceptación formal del elemento de configuración, como una revisión formal. </a:t>
            </a:r>
          </a:p>
          <a:p>
            <a:pPr algn="just"/>
            <a:r>
              <a:rPr lang="es-ES" sz="1600" b="0" dirty="0"/>
              <a:t>En la siguiente figura se puede ver un ejemplo de cómo se incorporan elementos a la línea base a medida que evoluciona el ciclo de vida (en este caso, ciclo de vida en cascada). </a:t>
            </a:r>
          </a:p>
        </p:txBody>
      </p:sp>
      <p:sp>
        <p:nvSpPr>
          <p:cNvPr id="5" name="4 Rectángulo"/>
          <p:cNvSpPr/>
          <p:nvPr/>
        </p:nvSpPr>
        <p:spPr>
          <a:xfrm>
            <a:off x="500034" y="214290"/>
            <a:ext cx="3619902" cy="523220"/>
          </a:xfrm>
          <a:prstGeom prst="rect">
            <a:avLst/>
          </a:prstGeom>
        </p:spPr>
        <p:txBody>
          <a:bodyPr wrap="none">
            <a:spAutoFit/>
          </a:bodyPr>
          <a:lstStyle/>
          <a:p>
            <a:pPr algn="just">
              <a:lnSpc>
                <a:spcPct val="100000"/>
              </a:lnSpc>
            </a:pPr>
            <a:r>
              <a:rPr lang="es-ES" sz="2800" dirty="0" smtClean="0">
                <a:solidFill>
                  <a:schemeClr val="bg1"/>
                </a:solidFill>
                <a:latin typeface="Calibri" pitchFamily="34" charset="0"/>
              </a:rPr>
              <a:t>Qué es una línea base? </a:t>
            </a:r>
            <a:endParaRPr lang="es-ES" sz="2800" dirty="0">
              <a:solidFill>
                <a:schemeClr val="bg1"/>
              </a:solidFill>
              <a:latin typeface="Calibri" pitchFamily="34" charset="0"/>
            </a:endParaRP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lantilla FISCT">
  <a:themeElements>
    <a:clrScheme name="Custom 1">
      <a:dk1>
        <a:sysClr val="windowText" lastClr="000000"/>
      </a:dk1>
      <a:lt1>
        <a:sysClr val="window" lastClr="FFFFFF"/>
      </a:lt1>
      <a:dk2>
        <a:srgbClr val="1F497D"/>
      </a:dk2>
      <a:lt2>
        <a:srgbClr val="EEECE1"/>
      </a:lt2>
      <a:accent1>
        <a:srgbClr val="4F81BD"/>
      </a:accent1>
      <a:accent2>
        <a:srgbClr val="FFC000"/>
      </a:accent2>
      <a:accent3>
        <a:srgbClr val="9BBB59"/>
      </a:accent3>
      <a:accent4>
        <a:srgbClr val="8064A2"/>
      </a:accent4>
      <a:accent5>
        <a:srgbClr val="4BACC6"/>
      </a:accent5>
      <a:accent6>
        <a:srgbClr val="F79646"/>
      </a:accent6>
      <a:hlink>
        <a:srgbClr val="0000FF"/>
      </a:hlink>
      <a:folHlink>
        <a:srgbClr val="800080"/>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 FISCT</Template>
  <TotalTime>511</TotalTime>
  <Words>1693</Words>
  <Application>Microsoft Office PowerPoint</Application>
  <PresentationFormat>Presentación en pantalla (4:3)</PresentationFormat>
  <Paragraphs>207</Paragraphs>
  <Slides>25</Slides>
  <Notes>5</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1</vt:i4>
      </vt:variant>
      <vt:variant>
        <vt:lpstr>Títulos de diapositiva</vt:lpstr>
      </vt:variant>
      <vt:variant>
        <vt:i4>25</vt:i4>
      </vt:variant>
    </vt:vector>
  </HeadingPairs>
  <TitlesOfParts>
    <vt:vector size="36" baseType="lpstr">
      <vt:lpstr>Arial</vt:lpstr>
      <vt:lpstr>Arial Black</vt:lpstr>
      <vt:lpstr>Bodoni Bd BT</vt:lpstr>
      <vt:lpstr>Calibri</vt:lpstr>
      <vt:lpstr>Georgia</vt:lpstr>
      <vt:lpstr>Times New Roman</vt:lpstr>
      <vt:lpstr>Trebuchet MS</vt:lpstr>
      <vt:lpstr>Wingdings</vt:lpstr>
      <vt:lpstr>Wingdings 2</vt:lpstr>
      <vt:lpstr>Plantilla FISCT</vt:lpstr>
      <vt:lpstr>Imagen de mapa de bits</vt:lpstr>
      <vt:lpstr>Presentación de PowerPoint</vt:lpstr>
      <vt:lpstr>OBJETIVOS</vt:lpstr>
      <vt:lpstr>NIVEL DE MADUREZ 2 “GESTIONADO”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SemanaNro11_SesionNro1_CM</dc:title>
  <dc:subject>SemanaNro11_SesionNro1_CM</dc:subject>
  <dc:creator>Ing. Hector Henriquez Taboada</dc:creator>
  <cp:lastModifiedBy>Clase</cp:lastModifiedBy>
  <cp:revision>58</cp:revision>
  <dcterms:created xsi:type="dcterms:W3CDTF">2012-09-10T08:15:47Z</dcterms:created>
  <dcterms:modified xsi:type="dcterms:W3CDTF">2017-04-29T00:23:10Z</dcterms:modified>
</cp:coreProperties>
</file>