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d702bfec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7d702bfecf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d702bfec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g37d702bfecf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d702bfec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37d702bfecf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d702bfec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37d702bfecf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d702bfec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37d702bfecf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d702bfec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g37d702bfecf_0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d702bfec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7d702bfecf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d702bfec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7d702bfec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d702bfec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7d702bfecf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d702bfec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37d702bfecf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d702bfec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7d702bfecf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helioesfera.com/coordenadas-y-carta-solar/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75147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º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5550" y="2499950"/>
            <a:ext cx="12180900" cy="25641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88500" y="2385850"/>
            <a:ext cx="10253100" cy="3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lang="es-ES" sz="45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Simulación de Energía Solar Fotovoltaica en Python</a:t>
            </a:r>
            <a:endParaRPr b="0" i="0" sz="45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lang="es-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Jose Manuel Criollo Chapal</a:t>
            </a:r>
            <a:endParaRPr b="1"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lang="es-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Computación </a:t>
            </a:r>
            <a:r>
              <a:rPr b="1" lang="es-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numérica</a:t>
            </a:r>
            <a:endParaRPr b="1"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rPr b="1" lang="es-ES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10 de septiembre de 2025</a:t>
            </a:r>
            <a:endParaRPr b="1"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t/>
            </a:r>
            <a:endParaRPr b="1" sz="18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9100" y="274975"/>
            <a:ext cx="3531901" cy="21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Irradiancia en superficie inclinada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2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1291575" y="1212850"/>
            <a:ext cx="100563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irradiance_on_tilted_surface: </a:t>
            </a:r>
            <a:r>
              <a:rPr lang="es-ES" sz="2800">
                <a:solidFill>
                  <a:schemeClr val="dk1"/>
                </a:solidFill>
              </a:rPr>
              <a:t>calcula la radiación que recibe un panel con inclinación y orientación definidas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Componentes de la irradiancia: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-Directa: </a:t>
            </a:r>
            <a:r>
              <a:rPr lang="es-ES" sz="2800">
                <a:solidFill>
                  <a:schemeClr val="dk1"/>
                </a:solidFill>
              </a:rPr>
              <a:t>radiación que llega en línea recta desde el sol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-Difusa:</a:t>
            </a:r>
            <a:r>
              <a:rPr lang="es-ES" sz="2800">
                <a:solidFill>
                  <a:schemeClr val="dk1"/>
                </a:solidFill>
              </a:rPr>
              <a:t> radiación dispersada por la atmósfera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-Reflejada: </a:t>
            </a:r>
            <a:r>
              <a:rPr lang="es-ES" sz="2800">
                <a:solidFill>
                  <a:schemeClr val="dk1"/>
                </a:solidFill>
              </a:rPr>
              <a:t>radiación reflejada por el suelo (albedo)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El total sobre el panel es la suma de estas tres contribuciones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Permite estimar la irradiancia real aprovechada por el sistema FV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3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Conversión a potencia FV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3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3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1291575" y="1212850"/>
            <a:ext cx="100563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1" lang="es-ES" sz="2472">
                <a:solidFill>
                  <a:schemeClr val="dk1"/>
                </a:solidFill>
              </a:rPr>
              <a:t>pv_power_from_irradiance: </a:t>
            </a:r>
            <a:r>
              <a:rPr lang="es-ES" sz="2472">
                <a:solidFill>
                  <a:schemeClr val="dk1"/>
                </a:solidFill>
              </a:rPr>
              <a:t>transforma la irradiancia recibida en potencia eléctrica generada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1" lang="es-ES" sz="2472">
                <a:solidFill>
                  <a:schemeClr val="dk1"/>
                </a:solidFill>
              </a:rPr>
              <a:t>Parámetros principales:</a:t>
            </a:r>
            <a:endParaRPr b="1"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-Área del panel (m²)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-Eficiencia del panel (%)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1" lang="es-ES" sz="2472">
                <a:solidFill>
                  <a:schemeClr val="dk1"/>
                </a:solidFill>
              </a:rPr>
              <a:t>Fórmula: </a:t>
            </a:r>
            <a:r>
              <a:rPr lang="es-ES" sz="2472">
                <a:solidFill>
                  <a:schemeClr val="dk1"/>
                </a:solidFill>
              </a:rPr>
              <a:t>Potencia = Irradiancia × Área × Eficiencia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1" lang="es-ES" sz="2472">
                <a:solidFill>
                  <a:schemeClr val="dk1"/>
                </a:solidFill>
              </a:rPr>
              <a:t>Resultado: </a:t>
            </a:r>
            <a:r>
              <a:rPr lang="es-ES" sz="2472">
                <a:solidFill>
                  <a:schemeClr val="dk1"/>
                </a:solidFill>
              </a:rPr>
              <a:t>energía solar convertida en electricidad en cada instante de tiempo</a:t>
            </a:r>
            <a:endParaRPr sz="2472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4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Simulación de un día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4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1291575" y="1212850"/>
            <a:ext cx="100563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simulate_day: </a:t>
            </a:r>
            <a:r>
              <a:rPr lang="es-ES" sz="2800">
                <a:solidFill>
                  <a:schemeClr val="dk1"/>
                </a:solidFill>
              </a:rPr>
              <a:t>recorre cada hora y minuto del día en intervalos definidos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Calcula para cada instante:</a:t>
            </a:r>
            <a:endParaRPr b="1"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Altitud y azimut solar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Irradiancia sobre el panel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Potencia fotovoltaica generada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Guarda los resultados en una tabla (DataFrame) con fecha, ángulos, irradiancia y potencia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Permite estimar la producción energética completa en un día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5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Visualización de resultados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0" name="Google Shape;240;p25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5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46" name="Google Shape;246;p25"/>
          <p:cNvSpPr txBox="1"/>
          <p:nvPr/>
        </p:nvSpPr>
        <p:spPr>
          <a:xfrm>
            <a:off x="1291575" y="1212850"/>
            <a:ext cx="100563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1" lang="es-ES" sz="2472">
                <a:solidFill>
                  <a:schemeClr val="dk1"/>
                </a:solidFill>
              </a:rPr>
              <a:t>plot_results:</a:t>
            </a:r>
            <a:r>
              <a:rPr lang="es-ES" sz="2472">
                <a:solidFill>
                  <a:schemeClr val="dk1"/>
                </a:solidFill>
              </a:rPr>
              <a:t> muestra gráficas rápidas en pantalla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1" lang="es-ES" sz="2472">
                <a:solidFill>
                  <a:schemeClr val="dk1"/>
                </a:solidFill>
              </a:rPr>
              <a:t>graficas_solar: </a:t>
            </a:r>
            <a:r>
              <a:rPr lang="es-ES" sz="2472">
                <a:solidFill>
                  <a:schemeClr val="dk1"/>
                </a:solidFill>
              </a:rPr>
              <a:t>genera y guarda gráficos en formato PNG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1" lang="es-ES" sz="2472">
                <a:solidFill>
                  <a:schemeClr val="dk1"/>
                </a:solidFill>
              </a:rPr>
              <a:t>Gráficas principales:</a:t>
            </a:r>
            <a:endParaRPr b="1"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-Altitud y azimut solar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-Irradiancia sobre el panel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-Potencia generada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-Energía acumulada en el día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Facilita el análisis visual del comportamiento solar y la producción FV</a:t>
            </a:r>
            <a:endParaRPr sz="2472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6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Menú principal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6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6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59" name="Google Shape;259;p26"/>
          <p:cNvSpPr txBox="1"/>
          <p:nvPr/>
        </p:nvSpPr>
        <p:spPr>
          <a:xfrm>
            <a:off x="1291575" y="1212850"/>
            <a:ext cx="10056300" cy="4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Permite la interacción directa con el usuario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1" lang="es-ES" sz="2472">
                <a:solidFill>
                  <a:schemeClr val="dk1"/>
                </a:solidFill>
              </a:rPr>
              <a:t>Opciones disponibles:</a:t>
            </a:r>
            <a:endParaRPr b="1"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-Opción 1: calcular posición solar (altitud y azimut) para una fecha y hora específicas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-Opción 2: simular un día completo de producción FV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1" lang="es-ES" sz="2472">
                <a:solidFill>
                  <a:schemeClr val="dk1"/>
                </a:solidFill>
              </a:rPr>
              <a:t>Resultados:</a:t>
            </a:r>
            <a:endParaRPr b="1"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Cálculos mostrados en pantalla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CSV con datos horarios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Gráficas guardadas en archivos PNG</a:t>
            </a:r>
            <a:endParaRPr sz="2472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7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Conclusiones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6" name="Google Shape;266;p27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7" name="Google Shape;26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7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7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1291575" y="1212850"/>
            <a:ext cx="10056300" cy="45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El programa permite calcular la posición del sol y estimar la producción de energía FV en un día.</a:t>
            </a:r>
            <a:br>
              <a:rPr lang="es-ES" sz="2472">
                <a:solidFill>
                  <a:schemeClr val="dk1"/>
                </a:solidFill>
              </a:rPr>
            </a:br>
            <a:r>
              <a:rPr lang="es-ES" sz="2472">
                <a:solidFill>
                  <a:schemeClr val="dk1"/>
                </a:solidFill>
              </a:rPr>
              <a:t>Combina conceptos astronómicos y físicos con programación en Python.</a:t>
            </a:r>
            <a:br>
              <a:rPr lang="es-ES" sz="2472">
                <a:solidFill>
                  <a:schemeClr val="dk1"/>
                </a:solidFill>
              </a:rPr>
            </a:br>
            <a:r>
              <a:rPr lang="es-ES" sz="2472">
                <a:solidFill>
                  <a:schemeClr val="dk1"/>
                </a:solidFill>
              </a:rPr>
              <a:t>Genera tablas, gráficos y archivos que facilitan el análisis de resultados.</a:t>
            </a:r>
            <a:br>
              <a:rPr lang="es-ES" sz="2472">
                <a:solidFill>
                  <a:schemeClr val="dk1"/>
                </a:solidFill>
              </a:rPr>
            </a:br>
            <a:r>
              <a:rPr lang="es-ES" sz="2472">
                <a:solidFill>
                  <a:schemeClr val="dk1"/>
                </a:solidFill>
              </a:rPr>
              <a:t>Es una herramienta base que se puede mejorar con datos reales de clima y más paneles.</a:t>
            </a:r>
            <a:endParaRPr sz="2472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sz="2472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3153" y="2757784"/>
            <a:ext cx="4274581" cy="13424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>
            <p:ph type="ctrTitle"/>
          </p:nvPr>
        </p:nvSpPr>
        <p:spPr>
          <a:xfrm>
            <a:off x="1324400" y="360550"/>
            <a:ext cx="66654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CC63E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8CC63E"/>
                </a:solidFill>
                <a:latin typeface="Roboto Slab"/>
                <a:ea typeface="Roboto Slab"/>
                <a:cs typeface="Roboto Slab"/>
                <a:sym typeface="Roboto Slab"/>
              </a:rPr>
              <a:t>Introducción</a:t>
            </a:r>
            <a:endParaRPr b="1" sz="3200">
              <a:solidFill>
                <a:srgbClr val="8CC63E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701E5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9146638" y="629752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5283600" y="1071125"/>
            <a:ext cx="6366000" cy="55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La energía solar fotovoltaica permite transformar la radiación solar en electricidad.</a:t>
            </a:r>
            <a:endParaRPr sz="2472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sz="2472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Conocer la posición del sol y la irradiancia disponible es fundamental para estimar la producción de un sistema FV.</a:t>
            </a:r>
            <a:endParaRPr sz="2472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sz="2472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lang="es-ES" sz="2472">
                <a:solidFill>
                  <a:schemeClr val="dk1"/>
                </a:solidFill>
              </a:rPr>
              <a:t>Este programa en Python simula un día completo de radiación solar, calcula la potencia generada y muestra resultados gráficos y en archivos.</a:t>
            </a:r>
            <a:endParaRPr sz="2472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631725" y="5225700"/>
            <a:ext cx="490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ES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https://www.helioesfera.com/coordenadas-y-carta-solar/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1125" y="2055200"/>
            <a:ext cx="4243375" cy="29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Librerías utilizadas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1492300" y="1429788"/>
            <a:ext cx="9666000" cy="45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3172">
                <a:solidFill>
                  <a:schemeClr val="dk1"/>
                </a:solidFill>
              </a:rPr>
              <a:t>NumPy:</a:t>
            </a:r>
            <a:r>
              <a:rPr lang="es-ES" sz="3172">
                <a:solidFill>
                  <a:schemeClr val="dk1"/>
                </a:solidFill>
              </a:rPr>
              <a:t> operaciones matemáticas y trigonométricas</a:t>
            </a:r>
            <a:br>
              <a:rPr lang="es-ES" sz="3172">
                <a:solidFill>
                  <a:schemeClr val="dk1"/>
                </a:solidFill>
              </a:rPr>
            </a:br>
            <a:r>
              <a:rPr b="1" lang="es-ES" sz="3172">
                <a:solidFill>
                  <a:schemeClr val="dk1"/>
                </a:solidFill>
              </a:rPr>
              <a:t>Pandas:</a:t>
            </a:r>
            <a:r>
              <a:rPr lang="es-ES" sz="3172">
                <a:solidFill>
                  <a:schemeClr val="dk1"/>
                </a:solidFill>
              </a:rPr>
              <a:t> manejo de tablas y exportación a CSV</a:t>
            </a:r>
            <a:br>
              <a:rPr lang="es-ES" sz="3172">
                <a:solidFill>
                  <a:schemeClr val="dk1"/>
                </a:solidFill>
              </a:rPr>
            </a:br>
            <a:r>
              <a:rPr b="1" lang="es-ES" sz="3172">
                <a:solidFill>
                  <a:schemeClr val="dk1"/>
                </a:solidFill>
              </a:rPr>
              <a:t>Matplotlib:</a:t>
            </a:r>
            <a:r>
              <a:rPr lang="es-ES" sz="3172">
                <a:solidFill>
                  <a:schemeClr val="dk1"/>
                </a:solidFill>
              </a:rPr>
              <a:t> creación de gráficos</a:t>
            </a:r>
            <a:br>
              <a:rPr lang="es-ES" sz="3172">
                <a:solidFill>
                  <a:schemeClr val="dk1"/>
                </a:solidFill>
              </a:rPr>
            </a:br>
            <a:r>
              <a:rPr b="1" lang="es-ES" sz="3172">
                <a:solidFill>
                  <a:schemeClr val="dk1"/>
                </a:solidFill>
              </a:rPr>
              <a:t>Datetime: </a:t>
            </a:r>
            <a:r>
              <a:rPr lang="es-ES" sz="3172">
                <a:solidFill>
                  <a:schemeClr val="dk1"/>
                </a:solidFill>
              </a:rPr>
              <a:t>gestión de fechas y horas</a:t>
            </a:r>
            <a:br>
              <a:rPr lang="es-ES" sz="3172">
                <a:solidFill>
                  <a:schemeClr val="dk1"/>
                </a:solidFill>
              </a:rPr>
            </a:br>
            <a:r>
              <a:rPr b="1" lang="es-ES" sz="3172">
                <a:solidFill>
                  <a:schemeClr val="dk1"/>
                </a:solidFill>
              </a:rPr>
              <a:t>OS: </a:t>
            </a:r>
            <a:r>
              <a:rPr lang="es-ES" sz="3172">
                <a:solidFill>
                  <a:schemeClr val="dk1"/>
                </a:solidFill>
              </a:rPr>
              <a:t>creación de carpetas y guardado de archivos</a:t>
            </a:r>
            <a:endParaRPr sz="3172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72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31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Estructura general del programa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291575" y="1770800"/>
            <a:ext cx="100563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Cálculos solares: </a:t>
            </a:r>
            <a:r>
              <a:rPr lang="es-ES" sz="2800">
                <a:solidFill>
                  <a:schemeClr val="dk1"/>
                </a:solidFill>
              </a:rPr>
              <a:t>funciones astronómicas y de irradiancia</a:t>
            </a:r>
            <a:br>
              <a:rPr lang="es-ES" sz="2800">
                <a:solidFill>
                  <a:schemeClr val="dk1"/>
                </a:solidFill>
              </a:rPr>
            </a:br>
            <a:r>
              <a:rPr b="1" lang="es-ES" sz="2800">
                <a:solidFill>
                  <a:schemeClr val="dk1"/>
                </a:solidFill>
              </a:rPr>
              <a:t>Simulación diaria: </a:t>
            </a:r>
            <a:r>
              <a:rPr lang="es-ES" sz="2800">
                <a:solidFill>
                  <a:schemeClr val="dk1"/>
                </a:solidFill>
              </a:rPr>
              <a:t>generación de tabla con datos horarios</a:t>
            </a:r>
            <a:br>
              <a:rPr lang="es-ES" sz="2800">
                <a:solidFill>
                  <a:schemeClr val="dk1"/>
                </a:solidFill>
              </a:rPr>
            </a:br>
            <a:r>
              <a:rPr b="1" lang="es-ES" sz="2800">
                <a:solidFill>
                  <a:schemeClr val="dk1"/>
                </a:solidFill>
              </a:rPr>
              <a:t>Visualización: </a:t>
            </a:r>
            <a:r>
              <a:rPr lang="es-ES" sz="2800">
                <a:solidFill>
                  <a:schemeClr val="dk1"/>
                </a:solidFill>
              </a:rPr>
              <a:t>creación de gráficas y guardado de archivos</a:t>
            </a:r>
            <a:br>
              <a:rPr lang="es-ES" sz="2800">
                <a:solidFill>
                  <a:schemeClr val="dk1"/>
                </a:solidFill>
              </a:rPr>
            </a:br>
            <a:r>
              <a:rPr b="1" lang="es-ES" sz="2800">
                <a:solidFill>
                  <a:schemeClr val="dk1"/>
                </a:solidFill>
              </a:rPr>
              <a:t>Menú principal:</a:t>
            </a:r>
            <a:r>
              <a:rPr lang="es-ES" sz="2800">
                <a:solidFill>
                  <a:schemeClr val="dk1"/>
                </a:solidFill>
              </a:rPr>
              <a:t> opciones de cálculo puntual o simulación completa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Funciones astronómicas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7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1291575" y="1770800"/>
            <a:ext cx="10056300" cy="3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day_of_year:</a:t>
            </a:r>
            <a:r>
              <a:rPr lang="es-ES" sz="2800">
                <a:solidFill>
                  <a:schemeClr val="dk1"/>
                </a:solidFill>
              </a:rPr>
              <a:t> determina el número de día dentro del año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declination_cooper:</a:t>
            </a:r>
            <a:r>
              <a:rPr lang="es-ES" sz="2800">
                <a:solidFill>
                  <a:schemeClr val="dk1"/>
                </a:solidFill>
              </a:rPr>
              <a:t> calcula la declinación solar (posición del sol respecto al ecuador)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La declinación solar cambia a lo largo del año, influye en la altura máxima del sol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Es la base para calcular la trayectoria solar y la irradiancia disponible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Ecuación del tiempo y hora solar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1291575" y="1770800"/>
            <a:ext cx="10056300" cy="4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equation_of_time_minutes:</a:t>
            </a:r>
            <a:r>
              <a:rPr lang="es-ES" sz="2800">
                <a:solidFill>
                  <a:schemeClr val="dk1"/>
                </a:solidFill>
              </a:rPr>
              <a:t> corrige la diferencia entre el tiempo solar y el reloj civil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local_solar_time_hours_from_utc:</a:t>
            </a:r>
            <a:r>
              <a:rPr lang="es-ES" sz="2800">
                <a:solidFill>
                  <a:schemeClr val="dk1"/>
                </a:solidFill>
              </a:rPr>
              <a:t> ajusta la hora UTC según la longitud y la ecuación del tiempo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La hora solar local indica el momento real en que el sol está en una posición determinada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Importancia: permite calcular correctamente la altitud y el azimut solar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9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Altitud y azimut solar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9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1291575" y="1770800"/>
            <a:ext cx="10056300" cy="4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solar_alt_az_from_datetime:</a:t>
            </a:r>
            <a:r>
              <a:rPr lang="es-ES" sz="2800">
                <a:solidFill>
                  <a:schemeClr val="dk1"/>
                </a:solidFill>
              </a:rPr>
              <a:t> calcula la posición del sol para una fecha y hora dadas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Altitud solar: </a:t>
            </a:r>
            <a:r>
              <a:rPr lang="es-ES" sz="2800">
                <a:solidFill>
                  <a:schemeClr val="dk1"/>
                </a:solidFill>
              </a:rPr>
              <a:t>ángulo del sol sobre el horizonte (altura)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Azimut solar: </a:t>
            </a:r>
            <a:r>
              <a:rPr lang="es-ES" sz="2800">
                <a:solidFill>
                  <a:schemeClr val="dk1"/>
                </a:solidFill>
              </a:rPr>
              <a:t>dirección del sol respecto al norte (orientación)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Estos parámetros son esenciales para orientar los paneles solares correctamente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0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Irradiancia solar y atmósfera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1291575" y="1212850"/>
            <a:ext cx="100563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extraterrestrial_irradiance:</a:t>
            </a:r>
            <a:r>
              <a:rPr lang="es-ES" sz="2800">
                <a:solidFill>
                  <a:schemeClr val="dk1"/>
                </a:solidFill>
              </a:rPr>
              <a:t> calcula la radiación solar fuera de la atmósfera (constante solar ajustada por la distancia Tierra-Sol)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simple_atmospheric_DNI:</a:t>
            </a:r>
            <a:r>
              <a:rPr lang="es-ES" sz="2800">
                <a:solidFill>
                  <a:schemeClr val="dk1"/>
                </a:solidFill>
              </a:rPr>
              <a:t> estima la radiación directa normal (DNI) después de pasar por la atmósfera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La atmósfera reduce la radiación por absorción y dispersión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Este cálculo permite aproximar la energía solar real disponible en la superficie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 rot="5400000">
            <a:off x="-3061973" y="3062100"/>
            <a:ext cx="6858000" cy="7338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>
            <p:ph type="ctrTitle"/>
          </p:nvPr>
        </p:nvSpPr>
        <p:spPr>
          <a:xfrm>
            <a:off x="1492300" y="360538"/>
            <a:ext cx="68523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6937"/>
              </a:buClr>
              <a:buSzPts val="3200"/>
              <a:buFont typeface="Roboto Slab"/>
              <a:buNone/>
            </a:pPr>
            <a:r>
              <a:rPr b="1" lang="es-ES" sz="3200">
                <a:solidFill>
                  <a:srgbClr val="0B6937"/>
                </a:solidFill>
                <a:latin typeface="Roboto Slab"/>
                <a:ea typeface="Roboto Slab"/>
                <a:cs typeface="Roboto Slab"/>
                <a:sym typeface="Roboto Slab"/>
              </a:rPr>
              <a:t>Vectores solares y paneles</a:t>
            </a:r>
            <a:endParaRPr b="1" sz="3200">
              <a:solidFill>
                <a:srgbClr val="0B693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271779" y="466585"/>
            <a:ext cx="178200" cy="17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86918" y="360555"/>
            <a:ext cx="2262624" cy="71057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11347918" y="6390907"/>
            <a:ext cx="178200" cy="178200"/>
          </a:xfrm>
          <a:prstGeom prst="rect">
            <a:avLst/>
          </a:prstGeom>
          <a:solidFill>
            <a:srgbClr val="0B69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11042181" y="6386352"/>
            <a:ext cx="178200" cy="178200"/>
          </a:xfrm>
          <a:prstGeom prst="rect">
            <a:avLst/>
          </a:prstGeom>
          <a:solidFill>
            <a:srgbClr val="F8A0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10736444" y="6390907"/>
            <a:ext cx="178200" cy="178200"/>
          </a:xfrm>
          <a:prstGeom prst="rect">
            <a:avLst/>
          </a:prstGeom>
          <a:solidFill>
            <a:srgbClr val="8CC63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9115200" y="62856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4" name="Google Shape;194;p21"/>
          <p:cNvSpPr txBox="1"/>
          <p:nvPr/>
        </p:nvSpPr>
        <p:spPr>
          <a:xfrm>
            <a:off x="1291575" y="1212850"/>
            <a:ext cx="100563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sun_vector_from_alt_az:</a:t>
            </a:r>
            <a:r>
              <a:rPr lang="es-ES" sz="2800">
                <a:solidFill>
                  <a:schemeClr val="dk1"/>
                </a:solidFill>
              </a:rPr>
              <a:t> convierte altitud y azimut en un vector que representa la dirección del sol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ES" sz="2800">
                <a:solidFill>
                  <a:schemeClr val="dk1"/>
                </a:solidFill>
              </a:rPr>
              <a:t>panel_normal_from_tilt_az:</a:t>
            </a:r>
            <a:r>
              <a:rPr lang="es-ES" sz="2800">
                <a:solidFill>
                  <a:schemeClr val="dk1"/>
                </a:solidFill>
              </a:rPr>
              <a:t> define un vector perpendicular a la superficie del panel según su inclinación y orientación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El uso de vectores facilita calcular el ángulo de incidencia de la radiación sobre el panel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800">
                <a:solidFill>
                  <a:schemeClr val="dk1"/>
                </a:solidFill>
              </a:rPr>
              <a:t>Es clave para determinar cuánta energía solar aprovecha realmente la superficie fotovoltaica</a:t>
            </a:r>
            <a:endParaRPr sz="28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t/>
            </a:r>
            <a:endParaRPr b="0" i="0" sz="2472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t/>
            </a:r>
            <a:endParaRPr b="1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2"/>
              <a:buFont typeface="Arial"/>
              <a:buNone/>
            </a:pPr>
            <a:r>
              <a:rPr b="1" i="0" lang="es-ES" sz="1572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72"/>
              <a:buFont typeface="Arial"/>
              <a:buNone/>
            </a:pPr>
            <a:r>
              <a:t/>
            </a:r>
            <a:endParaRPr b="0" i="0" sz="1572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80"/>
              <a:buFont typeface="Arial"/>
              <a:buNone/>
            </a:pPr>
            <a:r>
              <a:t/>
            </a:r>
            <a:endParaRPr b="0" i="0" sz="148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