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C7D8F-E84B-446D-9F22-413A41A0B13B}" v="7" dt="2024-01-23T13:01:05.901"/>
    <p1510:client id="{CD1AAC4F-ED94-493A-A260-C27DE9B24610}" v="10" dt="2024-01-23T13:07:28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/>
          <p:cNvPicPr/>
          <p:nvPr/>
        </p:nvPicPr>
        <p:blipFill>
          <a:blip r:embed="rId14"/>
          <a:stretch/>
        </p:blipFill>
        <p:spPr>
          <a:xfrm>
            <a:off x="-101880" y="-35280"/>
            <a:ext cx="9301320" cy="5232600"/>
          </a:xfrm>
          <a:prstGeom prst="rect">
            <a:avLst/>
          </a:prstGeom>
          <a:ln>
            <a:noFill/>
          </a:ln>
        </p:spPr>
      </p:pic>
      <p:pic>
        <p:nvPicPr>
          <p:cNvPr id="6" name="Imagen 3"/>
          <p:cNvPicPr/>
          <p:nvPr/>
        </p:nvPicPr>
        <p:blipFill>
          <a:blip r:embed="rId15"/>
          <a:stretch/>
        </p:blipFill>
        <p:spPr>
          <a:xfrm>
            <a:off x="0" y="4851360"/>
            <a:ext cx="577080" cy="234360"/>
          </a:xfrm>
          <a:prstGeom prst="rect">
            <a:avLst/>
          </a:prstGeom>
          <a:ln>
            <a:noFill/>
          </a:ln>
        </p:spPr>
      </p:pic>
      <p:pic>
        <p:nvPicPr>
          <p:cNvPr id="2" name="Imagen 6"/>
          <p:cNvPicPr/>
          <p:nvPr/>
        </p:nvPicPr>
        <p:blipFill>
          <a:blip r:embed="rId16">
            <a:biLevel thresh="50000"/>
          </a:blip>
          <a:stretch/>
        </p:blipFill>
        <p:spPr>
          <a:xfrm>
            <a:off x="7673040" y="102960"/>
            <a:ext cx="1400760" cy="62064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7"/>
          <p:cNvPicPr/>
          <p:nvPr/>
        </p:nvPicPr>
        <p:blipFill>
          <a:blip r:embed="rId14"/>
          <a:stretch/>
        </p:blipFill>
        <p:spPr>
          <a:xfrm>
            <a:off x="-101880" y="-35280"/>
            <a:ext cx="9301320" cy="5232600"/>
          </a:xfrm>
          <a:prstGeom prst="rect">
            <a:avLst/>
          </a:prstGeom>
          <a:ln>
            <a:noFill/>
          </a:ln>
        </p:spPr>
      </p:pic>
      <p:pic>
        <p:nvPicPr>
          <p:cNvPr id="42" name="Imagen 8"/>
          <p:cNvPicPr/>
          <p:nvPr/>
        </p:nvPicPr>
        <p:blipFill>
          <a:blip r:embed="rId15"/>
          <a:srcRect t="19226" b="19226"/>
          <a:stretch/>
        </p:blipFill>
        <p:spPr>
          <a:xfrm>
            <a:off x="-40680" y="4847760"/>
            <a:ext cx="616680" cy="250560"/>
          </a:xfrm>
          <a:prstGeom prst="rect">
            <a:avLst/>
          </a:prstGeom>
          <a:ln>
            <a:noFill/>
          </a:ln>
        </p:spPr>
      </p:pic>
      <p:pic>
        <p:nvPicPr>
          <p:cNvPr id="43" name="Imagen 1"/>
          <p:cNvPicPr/>
          <p:nvPr/>
        </p:nvPicPr>
        <p:blipFill>
          <a:blip r:embed="rId16">
            <a:biLevel thresh="50000"/>
          </a:blip>
          <a:stretch/>
        </p:blipFill>
        <p:spPr>
          <a:xfrm>
            <a:off x="7673040" y="102960"/>
            <a:ext cx="1400760" cy="62064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eloper.android.com/studio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ionicframework.com/docs/developing/android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ionicframework.com/docs/developing/android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ionicframework.com/docs/developing/ios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onicframework.com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" TargetMode="External"/><Relationship Id="rId2" Type="http://schemas.openxmlformats.org/officeDocument/2006/relationships/hyperlink" Target="https://ionicframework.com/docs/component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angular.io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61320" y="2964960"/>
            <a:ext cx="7716600" cy="16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3500" b="1" strike="noStrike" spc="-1">
                <a:solidFill>
                  <a:srgbClr val="007399"/>
                </a:solidFill>
                <a:latin typeface="Century Gothic"/>
                <a:ea typeface="Arial Black"/>
              </a:rPr>
              <a:t>DEVOPS: Desarrolla y despliega como un PRO</a:t>
            </a:r>
            <a:br/>
            <a:r>
              <a:rPr lang="es-ES" sz="3600" b="1" strike="noStrike" spc="-1">
                <a:solidFill>
                  <a:srgbClr val="F7C136"/>
                </a:solidFill>
                <a:latin typeface="Century Gothic"/>
                <a:ea typeface="Arial Black"/>
              </a:rPr>
              <a:t>UI</a:t>
            </a:r>
            <a:endParaRPr lang="es-ES" sz="3600" b="0" strike="noStrike" spc="-1">
              <a:latin typeface="Arial"/>
            </a:endParaRPr>
          </a:p>
        </p:txBody>
      </p:sp>
      <p:pic>
        <p:nvPicPr>
          <p:cNvPr id="121" name="Imagen 2"/>
          <p:cNvPicPr/>
          <p:nvPr/>
        </p:nvPicPr>
        <p:blipFill>
          <a:blip r:embed="rId2"/>
          <a:stretch/>
        </p:blipFill>
        <p:spPr>
          <a:xfrm>
            <a:off x="246600" y="1460520"/>
            <a:ext cx="4594680" cy="204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48000" y="183600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Visual Studio Code  →  </a:t>
            </a:r>
            <a:r>
              <a:rPr lang="es-ES" sz="1300" b="0" u="sng" strike="noStrike" spc="-1">
                <a:solidFill>
                  <a:srgbClr val="0000FF"/>
                </a:solidFill>
                <a:uFillTx/>
                <a:latin typeface="Raleway Medium"/>
                <a:ea typeface="Raleway Medium"/>
                <a:hlinkClick r:id="rId2"/>
              </a:rPr>
              <a:t>https://code.visualstudio.com</a:t>
            </a:r>
            <a:endParaRPr lang="es-ES" sz="1300" b="0" strike="noStrike" spc="-1">
              <a:latin typeface="Arial"/>
            </a:endParaRPr>
          </a:p>
          <a:p>
            <a:pPr marL="432000" lvl="1" indent="-2145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Material Icon Theme</a:t>
            </a:r>
            <a:endParaRPr lang="es-ES" sz="1300" b="0" strike="noStrike" spc="-1">
              <a:latin typeface="Arial"/>
            </a:endParaRPr>
          </a:p>
          <a:p>
            <a:pPr marL="432000" lvl="1" indent="-2145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Angular Language Service</a:t>
            </a:r>
            <a:endParaRPr lang="es-ES" sz="1300" b="0" strike="noStrike" spc="-1">
              <a:latin typeface="Arial"/>
            </a:endParaRPr>
          </a:p>
          <a:p>
            <a:pPr marL="432000" lvl="1" indent="-2145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Angular Snippets</a:t>
            </a:r>
            <a:endParaRPr lang="es-ES" sz="13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NodeJS  →  </a:t>
            </a:r>
            <a:r>
              <a:rPr lang="es-ES" sz="1300" b="0" u="sng" strike="noStrike" spc="-1">
                <a:solidFill>
                  <a:srgbClr val="0000FF"/>
                </a:solidFill>
                <a:uFillTx/>
                <a:latin typeface="Raleway Medium"/>
                <a:ea typeface="Raleway Medium"/>
                <a:hlinkClick r:id="rId3"/>
              </a:rPr>
              <a:t>https://nodejs.org/es</a:t>
            </a:r>
            <a:endParaRPr lang="es-ES" sz="13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Angular CLI  →  </a:t>
            </a:r>
            <a:r>
              <a:rPr lang="es-ES" sz="1300" b="1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npm install -g @angular/cli</a:t>
            </a:r>
            <a:endParaRPr lang="es-ES" sz="13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ionic framework  →  </a:t>
            </a:r>
            <a:r>
              <a:rPr lang="es-ES" sz="1300" b="1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npm install -g @ionic/cli</a:t>
            </a:r>
            <a:endParaRPr lang="es-ES" sz="13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Android studio  →  </a:t>
            </a:r>
            <a:r>
              <a:rPr lang="es-ES" sz="1300" b="0" u="sng" strike="noStrike" spc="-1">
                <a:solidFill>
                  <a:srgbClr val="0000FF"/>
                </a:solidFill>
                <a:uFillTx/>
                <a:latin typeface="Raleway Medium"/>
                <a:ea typeface="Raleway Medium"/>
                <a:hlinkClick r:id="rId4"/>
              </a:rPr>
              <a:t>https://developer.android.com/studio</a:t>
            </a:r>
            <a:endParaRPr lang="es-ES" sz="13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Xcode para el despliegue en iOS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54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007399"/>
                </a:solidFill>
                <a:latin typeface="Century Gothic"/>
                <a:ea typeface="Arial Black"/>
              </a:rPr>
              <a:t>Instalaciones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48000" y="183600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AutoNum type="arabicParenR"/>
            </a:pPr>
            <a:r>
              <a:rPr lang="es-ES" sz="14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Ejecutar el siguiente comando: </a:t>
            </a:r>
            <a:r>
              <a:rPr lang="es-ES" sz="1400" b="1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ionic start</a:t>
            </a:r>
            <a:endParaRPr lang="es-ES" sz="1400" b="0" strike="noStrike" spc="-1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AutoNum type="arabicParenR"/>
            </a:pPr>
            <a:r>
              <a:rPr lang="es-ES" sz="14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Existen dos formas de crear: </a:t>
            </a:r>
            <a:endParaRPr lang="es-ES" sz="1400" b="0" strike="noStrike" spc="-1">
              <a:latin typeface="Arial"/>
            </a:endParaRPr>
          </a:p>
          <a:p>
            <a:pPr marL="432000" lvl="1" indent="-2145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con un asistente web</a:t>
            </a:r>
            <a:endParaRPr lang="es-ES" sz="1400" b="0" strike="noStrike" spc="-1">
              <a:latin typeface="Arial"/>
            </a:endParaRPr>
          </a:p>
          <a:p>
            <a:pPr marL="432000" lvl="1" indent="-2145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con un asistente en la línea de comandos</a:t>
            </a:r>
            <a:endParaRPr lang="es-ES" sz="1400" b="0" strike="noStrike" spc="-1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AutoNum type="arabicParenR"/>
            </a:pPr>
            <a:r>
              <a:rPr lang="es-ES" sz="14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Una vez creado el proyecto, para probarlo hay que acceder a su carpeta y ejecutar el siguiente comando: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lang="es-ES" sz="1400" b="1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	ionic serve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54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007399"/>
                </a:solidFill>
                <a:latin typeface="Century Gothic"/>
                <a:ea typeface="Arial Black"/>
              </a:rPr>
              <a:t>Práctica. Crear proyecto ionic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48000" y="183600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4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Acceder a la ubicación del proyecto ionic: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lang="es-ES" sz="14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	</a:t>
            </a:r>
            <a:r>
              <a:rPr lang="es-ES" sz="1400" b="1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ionic-app/</a:t>
            </a:r>
            <a:endParaRPr lang="es-ES" sz="1400" b="0" strike="noStrike" spc="-1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4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Iniciar servicios docker para ionic: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lang="es-ES" sz="1400" b="1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 docker-compose run --rm bookReview-ionic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4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54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007399"/>
                </a:solidFill>
                <a:latin typeface="Century Gothic"/>
                <a:ea typeface="Arial Black"/>
              </a:rPr>
              <a:t>Práctica. Arrancar servicios docker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28000" y="154800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Si no incluye ya una versión del SDK, es necesario instalarla:</a:t>
            </a:r>
            <a:endParaRPr lang="es-ES" sz="1300" b="0" strike="noStrike" spc="-1">
              <a:latin typeface="Arial"/>
            </a:endParaRPr>
          </a:p>
          <a:p>
            <a:pPr marL="432000" lvl="1" indent="-2145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Tools → SDK Manager</a:t>
            </a:r>
            <a:endParaRPr lang="es-ES" sz="1300" b="0" strike="noStrike" spc="-1">
              <a:latin typeface="Arial"/>
            </a:endParaRPr>
          </a:p>
          <a:p>
            <a:pPr marL="432000" lvl="1" indent="-2145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Se recomienda la última estable</a:t>
            </a:r>
            <a:endParaRPr lang="es-ES" sz="13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Establecer variables de entorno: 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s-ES" sz="13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Añadir SDK al PATH: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s-E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417"/>
              </a:spcAft>
            </a:pPr>
            <a:endParaRPr lang="es-ES" sz="13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54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>
                <a:solidFill>
                  <a:srgbClr val="007399"/>
                </a:solidFill>
                <a:latin typeface="Century Gothic"/>
                <a:ea typeface="Arial Black"/>
              </a:rPr>
              <a:t>Despliegue en dispositivo Android. Instalaciones</a:t>
            </a:r>
            <a:endParaRPr lang="es-ES" sz="1700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936000" y="4439520"/>
            <a:ext cx="7987680" cy="38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r>
              <a:rPr lang="es-ES" sz="13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https://ionicframework.com/docs/developing/android</a:t>
            </a:r>
            <a:endParaRPr lang="es-ES" sz="1300" b="0" strike="noStrike" spc="-1">
              <a:latin typeface="Arial"/>
            </a:endParaRPr>
          </a:p>
        </p:txBody>
      </p:sp>
      <p:pic>
        <p:nvPicPr>
          <p:cNvPr id="192" name="Imagen 191"/>
          <p:cNvPicPr/>
          <p:nvPr/>
        </p:nvPicPr>
        <p:blipFill>
          <a:blip r:embed="rId3"/>
          <a:stretch/>
        </p:blipFill>
        <p:spPr>
          <a:xfrm>
            <a:off x="1440000" y="3245760"/>
            <a:ext cx="3462480" cy="1216800"/>
          </a:xfrm>
          <a:prstGeom prst="rect">
            <a:avLst/>
          </a:prstGeom>
          <a:ln>
            <a:noFill/>
          </a:ln>
        </p:spPr>
      </p:pic>
      <p:pic>
        <p:nvPicPr>
          <p:cNvPr id="193" name="Imagen 192"/>
          <p:cNvPicPr/>
          <p:nvPr/>
        </p:nvPicPr>
        <p:blipFill>
          <a:blip r:embed="rId4"/>
          <a:stretch/>
        </p:blipFill>
        <p:spPr>
          <a:xfrm>
            <a:off x="1440000" y="2592720"/>
            <a:ext cx="2878560" cy="2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18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600" b="1" strike="noStrike" spc="-1">
                <a:solidFill>
                  <a:srgbClr val="007399"/>
                </a:solidFill>
                <a:latin typeface="Century Gothic"/>
                <a:ea typeface="Arial Black"/>
              </a:rPr>
              <a:t>Despliegue en dispositivo virtual/físico </a:t>
            </a:r>
            <a:r>
              <a:rPr lang="en" sz="1800" b="1" strike="noStrike" spc="-1">
                <a:solidFill>
                  <a:srgbClr val="007399"/>
                </a:solidFill>
                <a:latin typeface="Century Gothic"/>
                <a:ea typeface="Arial Black"/>
              </a:rPr>
              <a:t>Android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936000" y="4439520"/>
            <a:ext cx="7987680" cy="38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r>
              <a:rPr lang="es-ES" sz="13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https://ionicframework.com/docs/developing/android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828000" y="171684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Instalar dependencias / generar proyecto nativo / copiar cambios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850"/>
              </a:spcAft>
            </a:pPr>
            <a:endParaRPr lang="es-ES" sz="13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A veces es necesatio ejecutar el siguiente comando para solucionar errores de gradle sync: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850"/>
              </a:spcAft>
            </a:pPr>
            <a:r>
              <a:rPr lang="es-ES" sz="1300" b="1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	ionic capacitor sync gradle →</a:t>
            </a: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 </a:t>
            </a:r>
            <a:r>
              <a:rPr lang="es-ES" sz="10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Si no encuentra gradle, será necesario instalarlo y añadirlo al Path</a:t>
            </a:r>
            <a:endParaRPr lang="es-ES" sz="10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Despliegue en dispositivo virtual </a:t>
            </a:r>
            <a:endParaRPr lang="es-ES" sz="1300" b="0" strike="noStrike" spc="-1">
              <a:latin typeface="Arial"/>
            </a:endParaRPr>
          </a:p>
          <a:p>
            <a:pPr marL="432000" lvl="1" indent="-21456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Crear el dispositivo si no exsite: Tools → Device Manager</a:t>
            </a:r>
            <a:endParaRPr lang="es-ES" sz="1300" b="0" strike="noStrike" spc="-1">
              <a:latin typeface="Arial"/>
            </a:endParaRPr>
          </a:p>
          <a:p>
            <a:pPr marL="432000" lvl="1" indent="-21456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Verificar que está seleccionado el dispositivo destino y ejecutar (Run) el proyecto</a:t>
            </a:r>
            <a:endParaRPr lang="es-ES" sz="13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Despliegue en dispositivo físico</a:t>
            </a:r>
            <a:endParaRPr lang="es-ES" sz="1300" b="0" strike="noStrike" spc="-1">
              <a:latin typeface="Arial"/>
            </a:endParaRPr>
          </a:p>
          <a:p>
            <a:pPr marL="432000" lvl="1" indent="-21456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Activar el modo de depuración USB desde las opciones de desarrollador</a:t>
            </a:r>
            <a:endParaRPr lang="es-ES" sz="1300" b="0" strike="noStrike" spc="-1">
              <a:latin typeface="Arial"/>
            </a:endParaRPr>
          </a:p>
          <a:p>
            <a:pPr marL="432000" lvl="1" indent="-21456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Autorizar en el dispositivo la depuración USB</a:t>
            </a:r>
            <a:endParaRPr lang="es-ES" sz="1300" b="0" strike="noStrike" spc="-1">
              <a:latin typeface="Arial"/>
            </a:endParaRPr>
          </a:p>
          <a:p>
            <a:pPr marL="432000" lvl="1" indent="-21456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Seleccionar el dispositivo destino en android studio</a:t>
            </a:r>
            <a:endParaRPr lang="es-ES" sz="1300" b="0" strike="noStrike" spc="-1">
              <a:latin typeface="Arial"/>
            </a:endParaRPr>
          </a:p>
        </p:txBody>
      </p:sp>
      <p:pic>
        <p:nvPicPr>
          <p:cNvPr id="197" name="Imagen 196"/>
          <p:cNvPicPr/>
          <p:nvPr/>
        </p:nvPicPr>
        <p:blipFill>
          <a:blip r:embed="rId3"/>
          <a:stretch/>
        </p:blipFill>
        <p:spPr>
          <a:xfrm>
            <a:off x="2233440" y="1109880"/>
            <a:ext cx="2014560" cy="330120"/>
          </a:xfrm>
          <a:prstGeom prst="rect">
            <a:avLst/>
          </a:prstGeom>
          <a:ln>
            <a:noFill/>
          </a:ln>
        </p:spPr>
      </p:pic>
      <p:pic>
        <p:nvPicPr>
          <p:cNvPr id="198" name="Imagen 197"/>
          <p:cNvPicPr/>
          <p:nvPr/>
        </p:nvPicPr>
        <p:blipFill>
          <a:blip r:embed="rId4"/>
          <a:stretch/>
        </p:blipFill>
        <p:spPr>
          <a:xfrm>
            <a:off x="4393440" y="1109880"/>
            <a:ext cx="2086560" cy="319320"/>
          </a:xfrm>
          <a:prstGeom prst="rect">
            <a:avLst/>
          </a:prstGeom>
          <a:ln>
            <a:noFill/>
          </a:ln>
        </p:spPr>
      </p:pic>
      <p:sp>
        <p:nvSpPr>
          <p:cNvPr id="199" name="CustomShape 4"/>
          <p:cNvSpPr/>
          <p:nvPr/>
        </p:nvSpPr>
        <p:spPr>
          <a:xfrm>
            <a:off x="1152000" y="1116000"/>
            <a:ext cx="936000" cy="324000"/>
          </a:xfrm>
          <a:prstGeom prst="rect">
            <a:avLst/>
          </a:prstGeom>
          <a:solidFill>
            <a:srgbClr val="F3F4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15000"/>
              </a:lnSpc>
              <a:spcAft>
                <a:spcPts val="850"/>
              </a:spcAft>
            </a:pPr>
            <a:r>
              <a:rPr lang="es-ES" sz="900" b="0" strike="noStrike" spc="-1">
                <a:solidFill>
                  <a:srgbClr val="3E3E3E"/>
                </a:solidFill>
                <a:latin typeface="Ubuntu Mono"/>
                <a:ea typeface="DejaVu Sans"/>
              </a:rPr>
              <a:t>$ npm install</a:t>
            </a:r>
            <a:endParaRPr lang="es-ES" sz="900" b="0" strike="noStrike" spc="-1">
              <a:solidFill>
                <a:srgbClr val="3E3E3E"/>
              </a:solidFill>
              <a:latin typeface="Ubuntu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48000" y="212400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Después de la instalación de Xcode, es necesario instalar las command-line tools: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134"/>
              </a:spcAft>
            </a:pPr>
            <a:endParaRPr lang="es-ES" sz="13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Añadir en Xcode un equipo de desarrollo desde Xcode → Preferences → Accounts</a:t>
            </a:r>
            <a:endParaRPr lang="es-ES" sz="13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Crear en Xcode un emulador desde Window → Devices and simulators</a:t>
            </a:r>
            <a:endParaRPr lang="es-ES" sz="13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Añadir el proyecto nativo y abrirlo en Xcode: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134"/>
              </a:spcAft>
            </a:pPr>
            <a:endParaRPr lang="es-ES" sz="13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Actualizar cambios y sincronizar el proyecto nativo: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134"/>
              </a:spcAft>
            </a:pPr>
            <a:endParaRPr lang="es-ES" sz="13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En Xcode seleccionar el dispositivo destino y ejecutar proyecto pulsando el botón “Play”.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3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54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007399"/>
                </a:solidFill>
                <a:latin typeface="Century Gothic"/>
                <a:ea typeface="Arial Black"/>
              </a:rPr>
              <a:t>Despliegue en dispositivo iOS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202" name="Imagen 201"/>
          <p:cNvPicPr/>
          <p:nvPr/>
        </p:nvPicPr>
        <p:blipFill>
          <a:blip r:embed="rId2"/>
          <a:stretch/>
        </p:blipFill>
        <p:spPr>
          <a:xfrm>
            <a:off x="1152000" y="1540080"/>
            <a:ext cx="1870560" cy="366480"/>
          </a:xfrm>
          <a:prstGeom prst="rect">
            <a:avLst/>
          </a:prstGeom>
          <a:ln>
            <a:noFill/>
          </a:ln>
        </p:spPr>
      </p:pic>
      <p:pic>
        <p:nvPicPr>
          <p:cNvPr id="203" name="Imagen 202"/>
          <p:cNvPicPr/>
          <p:nvPr/>
        </p:nvPicPr>
        <p:blipFill>
          <a:blip r:embed="rId3"/>
          <a:stretch/>
        </p:blipFill>
        <p:spPr>
          <a:xfrm>
            <a:off x="1296000" y="3079800"/>
            <a:ext cx="1870560" cy="302760"/>
          </a:xfrm>
          <a:prstGeom prst="rect">
            <a:avLst/>
          </a:prstGeom>
          <a:ln>
            <a:noFill/>
          </a:ln>
        </p:spPr>
      </p:pic>
      <p:pic>
        <p:nvPicPr>
          <p:cNvPr id="204" name="Imagen 203"/>
          <p:cNvPicPr/>
          <p:nvPr/>
        </p:nvPicPr>
        <p:blipFill>
          <a:blip r:embed="rId4"/>
          <a:stretch/>
        </p:blipFill>
        <p:spPr>
          <a:xfrm>
            <a:off x="3463200" y="3060000"/>
            <a:ext cx="1646640" cy="358560"/>
          </a:xfrm>
          <a:prstGeom prst="rect">
            <a:avLst/>
          </a:prstGeom>
          <a:ln>
            <a:noFill/>
          </a:ln>
        </p:spPr>
      </p:pic>
      <p:pic>
        <p:nvPicPr>
          <p:cNvPr id="205" name="Imagen 204"/>
          <p:cNvPicPr/>
          <p:nvPr/>
        </p:nvPicPr>
        <p:blipFill>
          <a:blip r:embed="rId5"/>
          <a:stretch/>
        </p:blipFill>
        <p:spPr>
          <a:xfrm>
            <a:off x="1296000" y="3721680"/>
            <a:ext cx="2006280" cy="452880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936000" y="4439520"/>
            <a:ext cx="7987680" cy="38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r>
              <a:rPr lang="es-ES" sz="13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https://ionicframework.com/docs/developing/ios</a:t>
            </a:r>
            <a:endParaRPr lang="es-ES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1"/>
          <p:cNvGrpSpPr/>
          <p:nvPr/>
        </p:nvGrpSpPr>
        <p:grpSpPr>
          <a:xfrm>
            <a:off x="2310480" y="1379880"/>
            <a:ext cx="4510800" cy="993240"/>
            <a:chOff x="2310480" y="1379880"/>
            <a:chExt cx="4510800" cy="993240"/>
          </a:xfrm>
        </p:grpSpPr>
        <p:grpSp>
          <p:nvGrpSpPr>
            <p:cNvPr id="208" name="Group 2"/>
            <p:cNvGrpSpPr/>
            <p:nvPr/>
          </p:nvGrpSpPr>
          <p:grpSpPr>
            <a:xfrm>
              <a:off x="2310480" y="1524240"/>
              <a:ext cx="783000" cy="788400"/>
              <a:chOff x="2310480" y="1524240"/>
              <a:chExt cx="783000" cy="788400"/>
            </a:xfrm>
          </p:grpSpPr>
          <p:sp>
            <p:nvSpPr>
              <p:cNvPr id="209" name="CustomShape 3"/>
              <p:cNvSpPr/>
              <p:nvPr/>
            </p:nvSpPr>
            <p:spPr>
              <a:xfrm>
                <a:off x="2310480" y="1524240"/>
                <a:ext cx="655560" cy="628920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6085">
                    <a:moveTo>
                      <a:pt x="1563" y="1"/>
                    </a:moveTo>
                    <a:cubicBezTo>
                      <a:pt x="1404" y="1"/>
                      <a:pt x="1268" y="107"/>
                      <a:pt x="1218" y="256"/>
                    </a:cubicBezTo>
                    <a:lnTo>
                      <a:pt x="39" y="4497"/>
                    </a:lnTo>
                    <a:cubicBezTo>
                      <a:pt x="1" y="4687"/>
                      <a:pt x="96" y="4859"/>
                      <a:pt x="286" y="4916"/>
                    </a:cubicBezTo>
                    <a:lnTo>
                      <a:pt x="4585" y="6076"/>
                    </a:lnTo>
                    <a:cubicBezTo>
                      <a:pt x="4610" y="6081"/>
                      <a:pt x="4635" y="6084"/>
                      <a:pt x="4660" y="6084"/>
                    </a:cubicBezTo>
                    <a:cubicBezTo>
                      <a:pt x="4809" y="6084"/>
                      <a:pt x="4954" y="5991"/>
                      <a:pt x="5003" y="5829"/>
                    </a:cubicBezTo>
                    <a:lnTo>
                      <a:pt x="6163" y="1587"/>
                    </a:lnTo>
                    <a:cubicBezTo>
                      <a:pt x="6221" y="1416"/>
                      <a:pt x="6106" y="1226"/>
                      <a:pt x="5935" y="1169"/>
                    </a:cubicBezTo>
                    <a:lnTo>
                      <a:pt x="1636" y="8"/>
                    </a:lnTo>
                    <a:cubicBezTo>
                      <a:pt x="1612" y="3"/>
                      <a:pt x="1587" y="1"/>
                      <a:pt x="1563" y="1"/>
                    </a:cubicBezTo>
                    <a:close/>
                  </a:path>
                </a:pathLst>
              </a:custGeom>
              <a:solidFill>
                <a:srgbClr val="F3B73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0" name="CustomShape 4"/>
              <p:cNvSpPr/>
              <p:nvPr/>
            </p:nvSpPr>
            <p:spPr>
              <a:xfrm>
                <a:off x="2435760" y="1675440"/>
                <a:ext cx="657720" cy="637200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6164">
                    <a:moveTo>
                      <a:pt x="4604" y="6106"/>
                    </a:moveTo>
                    <a:lnTo>
                      <a:pt x="305" y="4946"/>
                    </a:lnTo>
                    <a:cubicBezTo>
                      <a:pt x="115" y="4889"/>
                      <a:pt x="1" y="4718"/>
                      <a:pt x="58" y="4528"/>
                    </a:cubicBezTo>
                    <a:lnTo>
                      <a:pt x="1237" y="286"/>
                    </a:lnTo>
                    <a:cubicBezTo>
                      <a:pt x="1294" y="115"/>
                      <a:pt x="1466" y="1"/>
                      <a:pt x="1656" y="58"/>
                    </a:cubicBezTo>
                    <a:lnTo>
                      <a:pt x="5955" y="1218"/>
                    </a:lnTo>
                    <a:cubicBezTo>
                      <a:pt x="6126" y="1256"/>
                      <a:pt x="6240" y="1446"/>
                      <a:pt x="6183" y="1618"/>
                    </a:cubicBezTo>
                    <a:lnTo>
                      <a:pt x="5022" y="5878"/>
                    </a:lnTo>
                    <a:cubicBezTo>
                      <a:pt x="4965" y="6049"/>
                      <a:pt x="4775" y="6164"/>
                      <a:pt x="4604" y="6106"/>
                    </a:cubicBezTo>
                    <a:close/>
                  </a:path>
                </a:pathLst>
              </a:custGeom>
              <a:noFill/>
              <a:ln w="6120">
                <a:solidFill>
                  <a:srgbClr val="FAB403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11" name="CustomShape 5"/>
            <p:cNvSpPr/>
            <p:nvPr/>
          </p:nvSpPr>
          <p:spPr>
            <a:xfrm>
              <a:off x="2400480" y="1379880"/>
              <a:ext cx="4420800" cy="993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" sz="6000" b="0" strike="noStrike" spc="-1">
                  <a:solidFill>
                    <a:srgbClr val="FFFFFF"/>
                  </a:solidFill>
                  <a:latin typeface="Montserrat ExtraBold"/>
                  <a:ea typeface="Montserrat ExtraBold"/>
                </a:rPr>
                <a:t>¡GRACIAS!</a:t>
              </a:r>
              <a:endParaRPr lang="es-ES" sz="6000" b="0" strike="noStrike" spc="-1">
                <a:latin typeface="Arial"/>
              </a:endParaRPr>
            </a:p>
          </p:txBody>
        </p:sp>
      </p:grpSp>
      <p:grpSp>
        <p:nvGrpSpPr>
          <p:cNvPr id="212" name="Group 6"/>
          <p:cNvGrpSpPr/>
          <p:nvPr/>
        </p:nvGrpSpPr>
        <p:grpSpPr>
          <a:xfrm>
            <a:off x="457200" y="3484800"/>
            <a:ext cx="3035880" cy="1205640"/>
            <a:chOff x="457200" y="3484800"/>
            <a:chExt cx="3035880" cy="1205640"/>
          </a:xfrm>
        </p:grpSpPr>
        <p:sp>
          <p:nvSpPr>
            <p:cNvPr id="213" name="CustomShape 7"/>
            <p:cNvSpPr/>
            <p:nvPr/>
          </p:nvSpPr>
          <p:spPr>
            <a:xfrm>
              <a:off x="457200" y="4281480"/>
              <a:ext cx="3035880" cy="408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" sz="1300" b="1" strike="noStrike" spc="-1">
                  <a:solidFill>
                    <a:srgbClr val="F7C136"/>
                  </a:solidFill>
                  <a:latin typeface="Century Gothic"/>
                  <a:ea typeface="Arial"/>
                </a:rPr>
                <a:t>www.inerza.com</a:t>
              </a:r>
              <a:endParaRPr lang="es-ES" sz="1300" b="0" strike="noStrike" spc="-1">
                <a:latin typeface="Arial"/>
              </a:endParaRPr>
            </a:p>
          </p:txBody>
        </p:sp>
        <p:pic>
          <p:nvPicPr>
            <p:cNvPr id="214" name="Imagen 5"/>
            <p:cNvPicPr/>
            <p:nvPr/>
          </p:nvPicPr>
          <p:blipFill>
            <a:blip r:embed="rId2">
              <a:lum bright="70000" contrast="-70000"/>
            </a:blip>
            <a:stretch/>
          </p:blipFill>
          <p:spPr>
            <a:xfrm>
              <a:off x="924480" y="3484800"/>
              <a:ext cx="2160360" cy="9831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5" name="Group 8"/>
          <p:cNvGrpSpPr/>
          <p:nvPr/>
        </p:nvGrpSpPr>
        <p:grpSpPr>
          <a:xfrm>
            <a:off x="5512680" y="3684240"/>
            <a:ext cx="3035880" cy="1002240"/>
            <a:chOff x="5512680" y="3684240"/>
            <a:chExt cx="3035880" cy="1002240"/>
          </a:xfrm>
        </p:grpSpPr>
        <p:pic>
          <p:nvPicPr>
            <p:cNvPr id="216" name="Imagen 8" descr="Logotipo&#10;&#10;Descripción generada automáticamente"/>
            <p:cNvPicPr/>
            <p:nvPr/>
          </p:nvPicPr>
          <p:blipFill>
            <a:blip r:embed="rId3">
              <a:biLevel thresh="50000"/>
            </a:blip>
            <a:stretch/>
          </p:blipFill>
          <p:spPr>
            <a:xfrm>
              <a:off x="6446520" y="3684240"/>
              <a:ext cx="1168200" cy="495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7" name="CustomShape 9"/>
            <p:cNvSpPr/>
            <p:nvPr/>
          </p:nvSpPr>
          <p:spPr>
            <a:xfrm>
              <a:off x="5512680" y="4277520"/>
              <a:ext cx="3035880" cy="408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" sz="1300" b="1" strike="noStrike" spc="-1">
                  <a:solidFill>
                    <a:srgbClr val="F7C136"/>
                  </a:solidFill>
                  <a:latin typeface="Century Gothic"/>
                  <a:ea typeface="Arial"/>
                </a:rPr>
                <a:t>www.grupoinetel.com</a:t>
              </a:r>
              <a:endParaRPr lang="es-ES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14240" y="35892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007399"/>
                </a:solidFill>
                <a:latin typeface="Century Gothic"/>
                <a:ea typeface="Arial Black"/>
              </a:rPr>
              <a:t>Tipos de aplicaciones móviles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48000" y="540000"/>
            <a:ext cx="63338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r>
              <a:rPr lang="es-ES" sz="1300" b="1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Según la forma en que se construyen y ejecutan, existen tres tipos: </a:t>
            </a:r>
            <a:endParaRPr lang="es-ES" sz="1300" b="0" strike="noStrike" spc="-1">
              <a:latin typeface="Arial"/>
            </a:endParaRPr>
          </a:p>
        </p:txBody>
      </p:sp>
      <p:grpSp>
        <p:nvGrpSpPr>
          <p:cNvPr id="124" name="Group 3"/>
          <p:cNvGrpSpPr/>
          <p:nvPr/>
        </p:nvGrpSpPr>
        <p:grpSpPr>
          <a:xfrm>
            <a:off x="720000" y="1428840"/>
            <a:ext cx="7060680" cy="867960"/>
            <a:chOff x="720000" y="1428840"/>
            <a:chExt cx="7060680" cy="867960"/>
          </a:xfrm>
        </p:grpSpPr>
        <p:pic>
          <p:nvPicPr>
            <p:cNvPr id="125" name="Imagen 124"/>
            <p:cNvPicPr/>
            <p:nvPr/>
          </p:nvPicPr>
          <p:blipFill>
            <a:blip r:embed="rId2"/>
            <a:stretch/>
          </p:blipFill>
          <p:spPr>
            <a:xfrm>
              <a:off x="6774840" y="1460160"/>
              <a:ext cx="1005840" cy="836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6" name="CustomShape 4"/>
            <p:cNvSpPr/>
            <p:nvPr/>
          </p:nvSpPr>
          <p:spPr>
            <a:xfrm>
              <a:off x="720000" y="1428840"/>
              <a:ext cx="6333840" cy="65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50000"/>
                </a:lnSpc>
                <a:spcAft>
                  <a:spcPts val="1417"/>
                </a:spcAft>
              </a:pPr>
              <a:endParaRPr lang="es-ES" sz="1800" b="0" strike="noStrike" spc="-1">
                <a:latin typeface="Arial"/>
              </a:endParaRPr>
            </a:p>
            <a:p>
              <a:pPr marL="216000" indent="-211680">
                <a:lnSpc>
                  <a:spcPct val="150000"/>
                </a:lnSpc>
                <a:spcAft>
                  <a:spcPts val="1417"/>
                </a:spcAft>
                <a:buClr>
                  <a:srgbClr val="000000"/>
                </a:buClr>
                <a:buFont typeface="Arial"/>
                <a:buChar char="●"/>
              </a:pPr>
              <a:r>
                <a:rPr lang="es-ES" sz="1300" b="1" strike="noStrike" spc="-1">
                  <a:solidFill>
                    <a:srgbClr val="007399"/>
                  </a:solidFill>
                  <a:latin typeface="Raleway Medium"/>
                  <a:ea typeface="Raleway Medium"/>
                </a:rPr>
                <a:t>Nativas: </a:t>
              </a:r>
              <a:r>
                <a:rPr lang="es-ES" sz="1300" b="0" strike="noStrike" spc="-1">
                  <a:solidFill>
                    <a:srgbClr val="007399"/>
                  </a:solidFill>
                  <a:latin typeface="Raleway Medium"/>
                  <a:ea typeface="Raleway Medium"/>
                </a:rPr>
                <a:t>diseñada para funcionar en un sistema operativo móvil específico (Android, iOS, Windows).</a:t>
              </a:r>
              <a:endParaRPr lang="es-ES" sz="1300" b="0" strike="noStrike" spc="-1">
                <a:latin typeface="Arial"/>
              </a:endParaRPr>
            </a:p>
          </p:txBody>
        </p:sp>
      </p:grpSp>
      <p:grpSp>
        <p:nvGrpSpPr>
          <p:cNvPr id="127" name="Group 5"/>
          <p:cNvGrpSpPr/>
          <p:nvPr/>
        </p:nvGrpSpPr>
        <p:grpSpPr>
          <a:xfrm>
            <a:off x="720000" y="2443680"/>
            <a:ext cx="6765840" cy="839880"/>
            <a:chOff x="720000" y="2443680"/>
            <a:chExt cx="6765840" cy="839880"/>
          </a:xfrm>
        </p:grpSpPr>
        <p:pic>
          <p:nvPicPr>
            <p:cNvPr id="128" name="Imagen 127"/>
            <p:cNvPicPr/>
            <p:nvPr/>
          </p:nvPicPr>
          <p:blipFill>
            <a:blip r:embed="rId3"/>
            <a:stretch/>
          </p:blipFill>
          <p:spPr>
            <a:xfrm>
              <a:off x="7056000" y="2448000"/>
              <a:ext cx="429840" cy="835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9" name="CustomShape 6"/>
            <p:cNvSpPr/>
            <p:nvPr/>
          </p:nvSpPr>
          <p:spPr>
            <a:xfrm>
              <a:off x="720000" y="2443680"/>
              <a:ext cx="6333840" cy="65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50000"/>
                </a:lnSpc>
                <a:spcAft>
                  <a:spcPts val="1417"/>
                </a:spcAft>
              </a:pPr>
              <a:endParaRPr lang="es-ES" sz="1800" b="0" strike="noStrike" spc="-1">
                <a:latin typeface="Arial"/>
              </a:endParaRPr>
            </a:p>
            <a:p>
              <a:pPr marL="216000" indent="-211680">
                <a:lnSpc>
                  <a:spcPct val="150000"/>
                </a:lnSpc>
                <a:spcAft>
                  <a:spcPts val="1417"/>
                </a:spcAft>
                <a:buClr>
                  <a:srgbClr val="000000"/>
                </a:buClr>
                <a:buFont typeface="Arial"/>
                <a:buChar char="●"/>
              </a:pPr>
              <a:r>
                <a:rPr lang="es-ES" sz="1300" b="1" strike="noStrike" spc="-1">
                  <a:solidFill>
                    <a:srgbClr val="007399"/>
                  </a:solidFill>
                  <a:latin typeface="Raleway Medium"/>
                  <a:ea typeface="Raleway Medium"/>
                </a:rPr>
                <a:t>Web: </a:t>
              </a:r>
              <a:r>
                <a:rPr lang="es-ES" sz="1300" b="0" strike="noStrike" spc="-1">
                  <a:solidFill>
                    <a:srgbClr val="007399"/>
                  </a:solidFill>
                  <a:latin typeface="Raleway Medium"/>
                  <a:ea typeface="Raleway Medium"/>
                </a:rPr>
                <a:t>Se desarrollan para ser visualizadas en un navegador web móvil sin tener en cuenta el sistema operativo y requieren una conexión a internet o a una red.</a:t>
              </a:r>
              <a:endParaRPr lang="es-ES" sz="1300" b="0" strike="noStrike" spc="-1">
                <a:latin typeface="Arial"/>
              </a:endParaRPr>
            </a:p>
          </p:txBody>
        </p:sp>
      </p:grpSp>
      <p:grpSp>
        <p:nvGrpSpPr>
          <p:cNvPr id="130" name="Group 7"/>
          <p:cNvGrpSpPr/>
          <p:nvPr/>
        </p:nvGrpSpPr>
        <p:grpSpPr>
          <a:xfrm>
            <a:off x="720000" y="3481200"/>
            <a:ext cx="6765840" cy="836640"/>
            <a:chOff x="720000" y="3481200"/>
            <a:chExt cx="6765840" cy="836640"/>
          </a:xfrm>
        </p:grpSpPr>
        <p:pic>
          <p:nvPicPr>
            <p:cNvPr id="131" name="Imagen 130"/>
            <p:cNvPicPr/>
            <p:nvPr/>
          </p:nvPicPr>
          <p:blipFill>
            <a:blip r:embed="rId4"/>
            <a:stretch/>
          </p:blipFill>
          <p:spPr>
            <a:xfrm>
              <a:off x="7056000" y="3481200"/>
              <a:ext cx="429840" cy="836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2" name="CustomShape 8"/>
            <p:cNvSpPr/>
            <p:nvPr/>
          </p:nvSpPr>
          <p:spPr>
            <a:xfrm>
              <a:off x="720000" y="3481200"/>
              <a:ext cx="6333840" cy="65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50000"/>
                </a:lnSpc>
                <a:spcAft>
                  <a:spcPts val="1417"/>
                </a:spcAft>
              </a:pPr>
              <a:endParaRPr lang="es-ES" sz="1800" b="0" strike="noStrike" spc="-1">
                <a:latin typeface="Arial"/>
              </a:endParaRPr>
            </a:p>
            <a:p>
              <a:pPr marL="216000" indent="-211680">
                <a:lnSpc>
                  <a:spcPct val="150000"/>
                </a:lnSpc>
                <a:spcAft>
                  <a:spcPts val="1417"/>
                </a:spcAft>
                <a:buClr>
                  <a:srgbClr val="000000"/>
                </a:buClr>
                <a:buFont typeface="Arial"/>
                <a:buChar char="●"/>
              </a:pPr>
              <a:r>
                <a:rPr lang="es-ES" sz="1300" b="1" strike="noStrike" spc="-1">
                  <a:solidFill>
                    <a:srgbClr val="007399"/>
                  </a:solidFill>
                  <a:latin typeface="Raleway Medium"/>
                  <a:ea typeface="Raleway Medium"/>
                </a:rPr>
                <a:t>Híbridas: </a:t>
              </a:r>
              <a:r>
                <a:rPr lang="es-ES" sz="1300" b="0" strike="noStrike" spc="-1">
                  <a:solidFill>
                    <a:srgbClr val="007399"/>
                  </a:solidFill>
                  <a:latin typeface="Raleway Medium"/>
                  <a:ea typeface="Raleway Medium"/>
                </a:rPr>
                <a:t>se ejecutan de forma nativa en un dispositivo móvil pero acceden a contenido web a través de una conexión a internet o a una red.</a:t>
              </a:r>
              <a:endParaRPr lang="es-ES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14240" y="35892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007399"/>
                </a:solidFill>
                <a:latin typeface="Century Gothic"/>
                <a:ea typeface="Arial Black"/>
              </a:rPr>
              <a:t>Ventajas de aplicaciones híbridas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48000" y="1008000"/>
            <a:ext cx="798768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r>
              <a:rPr lang="es-ES" sz="1300" b="1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Sobre aplicaciones nativas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48000" y="3315960"/>
            <a:ext cx="7987680" cy="28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300" b="1" spc="-1" dirty="0">
              <a:solidFill>
                <a:srgbClr val="007399"/>
              </a:solidFill>
              <a:latin typeface="Raleway Medium"/>
              <a:ea typeface="Raleway Medium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lang="es-ES" sz="1300" b="1" strike="noStrike" spc="-1" dirty="0">
                <a:solidFill>
                  <a:srgbClr val="007399"/>
                </a:solidFill>
                <a:latin typeface="Raleway Medium"/>
                <a:ea typeface="Raleway Medium"/>
              </a:rPr>
              <a:t>Sobre aplicaciones web</a:t>
            </a:r>
            <a:endParaRPr lang="es-ES" sz="1300" b="0" strike="noStrike" spc="-1" dirty="0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48000" y="1366200"/>
            <a:ext cx="798768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5900" indent="-211455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Arial"/>
              <a:buChar char="●"/>
            </a:pPr>
            <a:r>
              <a:rPr lang="es-ES" sz="1300" b="1" strike="noStrike" spc="-1" dirty="0">
                <a:solidFill>
                  <a:srgbClr val="007399"/>
                </a:solidFill>
                <a:latin typeface="Raleway Medium"/>
                <a:ea typeface="Raleway Medium"/>
              </a:rPr>
              <a:t>Desarrollo y mantenimiento más rápido: </a:t>
            </a:r>
            <a:r>
              <a:rPr lang="es-ES" sz="1300" b="0" strike="noStrike" spc="-1" dirty="0">
                <a:solidFill>
                  <a:srgbClr val="007399"/>
                </a:solidFill>
                <a:latin typeface="Raleway Medium"/>
                <a:ea typeface="Raleway Medium"/>
              </a:rPr>
              <a:t>Al igual que las Apps web, no es necesario diseñar y desarrollar una aplicación por cada una de las </a:t>
            </a:r>
            <a:r>
              <a:rPr lang="es-ES" sz="1300" spc="-1" dirty="0">
                <a:solidFill>
                  <a:srgbClr val="007399"/>
                </a:solidFill>
                <a:latin typeface="Raleway Medium"/>
                <a:ea typeface="Raleway Medium"/>
              </a:rPr>
              <a:t>plataformas</a:t>
            </a:r>
            <a:r>
              <a:rPr lang="es-ES" sz="1300" b="0" strike="noStrike" spc="-1" dirty="0">
                <a:solidFill>
                  <a:srgbClr val="007399"/>
                </a:solidFill>
                <a:latin typeface="Raleway Medium"/>
                <a:ea typeface="Raleway Medium"/>
              </a:rPr>
              <a:t> donde se va a ejecutar.</a:t>
            </a:r>
            <a:endParaRPr lang="es-ES" sz="1300" b="0" strike="noStrike" spc="-1" dirty="0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648000" y="1615680"/>
            <a:ext cx="7987680" cy="101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Arial"/>
              <a:buChar char="●"/>
            </a:pPr>
            <a:r>
              <a:rPr lang="es-ES" sz="1300" b="1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Más facilidad para encontrar programadores: </a:t>
            </a: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Al utilizar tecnologías web estándares como HTML, CSS y Javascript.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4734000" y="2210760"/>
            <a:ext cx="17856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7"/>
          <p:cNvSpPr/>
          <p:nvPr/>
        </p:nvSpPr>
        <p:spPr>
          <a:xfrm>
            <a:off x="648000" y="2520000"/>
            <a:ext cx="798768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Arial"/>
              <a:buChar char="●"/>
            </a:pPr>
            <a:r>
              <a:rPr lang="es-ES" sz="1300" b="1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Coste más bajo</a:t>
            </a: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: en comparación con una aplicación nativa a no tener que desarrollar de forma específica para cada plataforma.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648000" y="3608280"/>
            <a:ext cx="7987680" cy="4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300" b="1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Mejora el rendimiento: </a:t>
            </a: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Los frameworks utilizados para desarrollarla mejoran el rendimiento.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141" name="CustomShape 9"/>
          <p:cNvSpPr/>
          <p:nvPr/>
        </p:nvSpPr>
        <p:spPr>
          <a:xfrm>
            <a:off x="648000" y="4104000"/>
            <a:ext cx="798768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300" b="1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Acceso a funcionalidades nativas: </a:t>
            </a: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Cámara, GPS, giroscopio, etc.</a:t>
            </a:r>
            <a:endParaRPr lang="es-ES" sz="13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14240" y="35892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007399"/>
                </a:solidFill>
                <a:latin typeface="Century Gothic"/>
                <a:ea typeface="Arial Black"/>
              </a:rPr>
              <a:t>Desventajas de apicaciones híbridas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48000" y="1008000"/>
            <a:ext cx="8347680" cy="2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984"/>
              </a:spcAft>
            </a:pPr>
            <a:r>
              <a:rPr lang="es-ES" sz="1300" b="1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Sobre aplicaciones nativas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48000" y="3135960"/>
            <a:ext cx="7987680" cy="4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984"/>
              </a:spcAft>
            </a:pPr>
            <a:r>
              <a:rPr lang="es-ES" sz="1300" b="1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Desventajas sobre apps web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756000" y="1222200"/>
            <a:ext cx="8023680" cy="43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984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Arial"/>
              <a:buChar char="●"/>
            </a:pPr>
            <a:r>
              <a:rPr lang="es-ES" sz="1300" b="1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Rendimiento más lento: </a:t>
            </a:r>
            <a:r>
              <a:rPr lang="es-ES" sz="13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Al tener una capa adicional de abstracción.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756000" y="1728000"/>
            <a:ext cx="8023680" cy="59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984"/>
              </a:spcAft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134"/>
              </a:spcAft>
            </a:pPr>
            <a:endParaRPr lang="es-ES" sz="1800" b="0" strike="noStrike" spc="-1">
              <a:latin typeface="Arial"/>
            </a:endParaRPr>
          </a:p>
          <a:p>
            <a:pPr marL="215900" indent="-211455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Arial"/>
              <a:buChar char="●"/>
            </a:pPr>
            <a:r>
              <a:rPr lang="es-ES" sz="1300" b="1" strike="noStrike" spc="-1" dirty="0">
                <a:solidFill>
                  <a:srgbClr val="007399"/>
                </a:solidFill>
                <a:latin typeface="Raleway Medium"/>
                <a:ea typeface="Raleway Medium"/>
              </a:rPr>
              <a:t>Acceso a funcionalidades nativas más limitado: </a:t>
            </a:r>
            <a:r>
              <a:rPr lang="es-ES" sz="1300" b="0" strike="noStrike" spc="-1" dirty="0">
                <a:solidFill>
                  <a:srgbClr val="007399"/>
                </a:solidFill>
                <a:latin typeface="Raleway Medium"/>
                <a:ea typeface="Raleway Medium"/>
              </a:rPr>
              <a:t>Los </a:t>
            </a:r>
            <a:r>
              <a:rPr lang="es-ES" sz="1300" b="0" strike="noStrike" spc="-1" dirty="0" err="1">
                <a:solidFill>
                  <a:srgbClr val="007399"/>
                </a:solidFill>
                <a:latin typeface="Raleway Medium"/>
                <a:ea typeface="Raleway Medium"/>
              </a:rPr>
              <a:t>frameworks</a:t>
            </a:r>
            <a:r>
              <a:rPr lang="es-ES" sz="1300" b="0" strike="noStrike" spc="-1" dirty="0">
                <a:solidFill>
                  <a:srgbClr val="007399"/>
                </a:solidFill>
                <a:latin typeface="Raleway Medium"/>
                <a:ea typeface="Raleway Medium"/>
              </a:rPr>
              <a:t> para el desarrollo de aplicaciones híbridas normalmente requieren el desarrollo de </a:t>
            </a:r>
            <a:r>
              <a:rPr lang="es-ES" sz="1300" b="0" strike="noStrike" spc="-1" dirty="0" err="1">
                <a:solidFill>
                  <a:srgbClr val="007399"/>
                </a:solidFill>
                <a:latin typeface="Raleway Medium"/>
                <a:ea typeface="Raleway Medium"/>
              </a:rPr>
              <a:t>plugins</a:t>
            </a:r>
            <a:r>
              <a:rPr lang="es-ES" sz="1300" b="0" strike="noStrike" spc="-1" dirty="0">
                <a:solidFill>
                  <a:srgbClr val="007399"/>
                </a:solidFill>
                <a:latin typeface="Raleway Medium"/>
                <a:ea typeface="Raleway Medium"/>
              </a:rPr>
              <a:t> adicionales para </a:t>
            </a:r>
            <a:r>
              <a:rPr lang="es-ES" sz="1300" spc="-1" dirty="0">
                <a:solidFill>
                  <a:srgbClr val="007399"/>
                </a:solidFill>
                <a:latin typeface="Raleway Medium"/>
                <a:ea typeface="Raleway Medium"/>
              </a:rPr>
              <a:t>poder</a:t>
            </a:r>
            <a:r>
              <a:rPr lang="es-ES" sz="1300" b="0" strike="noStrike" spc="-1" dirty="0">
                <a:solidFill>
                  <a:srgbClr val="007399"/>
                </a:solidFill>
                <a:latin typeface="Raleway Medium"/>
                <a:ea typeface="Raleway Medium"/>
              </a:rPr>
              <a:t> acceder a las funcionalidades específicas de los dispositivos móviles. La actualización de éstos suele ser más lenta que la de los </a:t>
            </a:r>
            <a:r>
              <a:rPr lang="es-ES" sz="1300" b="0" strike="noStrike" spc="-1" dirty="0" err="1">
                <a:solidFill>
                  <a:srgbClr val="007399"/>
                </a:solidFill>
                <a:latin typeface="Raleway Medium"/>
                <a:ea typeface="Raleway Medium"/>
              </a:rPr>
              <a:t>framework</a:t>
            </a:r>
            <a:r>
              <a:rPr lang="es-ES" sz="1300" b="0" strike="noStrike" spc="-1" dirty="0">
                <a:solidFill>
                  <a:srgbClr val="007399"/>
                </a:solidFill>
                <a:latin typeface="Raleway Medium"/>
                <a:ea typeface="Raleway Medium"/>
              </a:rPr>
              <a:t> para el desarrollo de Apps nativas</a:t>
            </a:r>
            <a:r>
              <a:rPr lang="es-ES" sz="1300" spc="-1" dirty="0">
                <a:solidFill>
                  <a:srgbClr val="007399"/>
                </a:solidFill>
                <a:latin typeface="Raleway Medium"/>
                <a:ea typeface="Raleway Medium"/>
              </a:rPr>
              <a:t>.</a:t>
            </a:r>
            <a:endParaRPr lang="es-ES" sz="1300" b="0" strike="noStrike" spc="-1" dirty="0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756000" y="313596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984"/>
              </a:spcAft>
            </a:pPr>
            <a:endParaRPr lang="es-ES" sz="1800" b="0" strike="noStrike" spc="-1">
              <a:latin typeface="Arial"/>
            </a:endParaRPr>
          </a:p>
          <a:p>
            <a:pPr marL="215900" indent="-211455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300" b="1" strike="noStrike" spc="-1" dirty="0">
                <a:solidFill>
                  <a:srgbClr val="007399"/>
                </a:solidFill>
                <a:latin typeface="Raleway Medium"/>
                <a:ea typeface="Raleway Medium"/>
              </a:rPr>
              <a:t>Control de las actualizaciones: </a:t>
            </a:r>
            <a:r>
              <a:rPr lang="es-ES" sz="1300" b="0" strike="noStrike" spc="-1" dirty="0">
                <a:solidFill>
                  <a:srgbClr val="007399"/>
                </a:solidFill>
                <a:latin typeface="Raleway Medium"/>
                <a:ea typeface="Raleway Medium"/>
              </a:rPr>
              <a:t>Las aplicaciones web solo deben actualizarse en los servidores mientras que las aplicaciones híbridas </a:t>
            </a:r>
            <a:r>
              <a:rPr lang="es-ES" sz="1300" spc="-1" dirty="0">
                <a:solidFill>
                  <a:srgbClr val="007399"/>
                </a:solidFill>
                <a:latin typeface="Raleway Medium"/>
                <a:ea typeface="Raleway Medium"/>
              </a:rPr>
              <a:t>requieren</a:t>
            </a:r>
            <a:r>
              <a:rPr lang="es-ES" sz="1300" b="0" strike="noStrike" spc="-1" dirty="0">
                <a:solidFill>
                  <a:srgbClr val="007399"/>
                </a:solidFill>
                <a:latin typeface="Raleway Medium"/>
                <a:ea typeface="Raleway Medium"/>
              </a:rPr>
              <a:t> la actualización en cada dispositivo.</a:t>
            </a:r>
            <a:endParaRPr lang="es-ES" sz="13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48000" y="90000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r>
              <a:rPr lang="es-ES" sz="1400" b="1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Es un conjunto de herramientas open source que facilita la creación de aplicaciones móviles híbridas multiplataforma utilizando tecnologías web estándar como HTML, CSS y Javascript.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14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007399"/>
                </a:solidFill>
                <a:latin typeface="Century Gothic"/>
                <a:ea typeface="Arial Black"/>
              </a:rPr>
              <a:t>ionic framework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391760" y="4536000"/>
            <a:ext cx="2527920" cy="30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r>
              <a:rPr lang="es-ES" sz="1400" b="0" u="sng" strike="noStrike" spc="-1">
                <a:solidFill>
                  <a:srgbClr val="0000FF"/>
                </a:solidFill>
                <a:uFillTx/>
                <a:latin typeface="Raleway Medium"/>
                <a:ea typeface="DejaVu Sans"/>
                <a:hlinkClick r:id="rId2"/>
              </a:rPr>
              <a:t>https://ionicframework.com</a:t>
            </a:r>
            <a:endParaRPr lang="es-ES" sz="1400" b="0" strike="noStrike" spc="-1">
              <a:latin typeface="Arial"/>
            </a:endParaRPr>
          </a:p>
        </p:txBody>
      </p:sp>
      <p:pic>
        <p:nvPicPr>
          <p:cNvPr id="151" name="Imagen 150"/>
          <p:cNvPicPr/>
          <p:nvPr/>
        </p:nvPicPr>
        <p:blipFill>
          <a:blip r:embed="rId3"/>
          <a:stretch/>
        </p:blipFill>
        <p:spPr>
          <a:xfrm>
            <a:off x="7138080" y="4629600"/>
            <a:ext cx="1786320" cy="262440"/>
          </a:xfrm>
          <a:prstGeom prst="rect">
            <a:avLst/>
          </a:prstGeom>
          <a:ln>
            <a:noFill/>
          </a:ln>
        </p:spPr>
      </p:pic>
      <p:sp>
        <p:nvSpPr>
          <p:cNvPr id="152" name="CustomShape 4"/>
          <p:cNvSpPr/>
          <p:nvPr/>
        </p:nvSpPr>
        <p:spPr>
          <a:xfrm>
            <a:off x="648000" y="176436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4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Permite crear aplicaciones para Android, iOS y también generar PWA.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648000" y="2592360"/>
            <a:ext cx="7987680" cy="79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4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Se integra con conocidos frameworks como </a:t>
            </a:r>
            <a:r>
              <a:rPr lang="es-ES" sz="1400" b="1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Angular</a:t>
            </a:r>
            <a:r>
              <a:rPr lang="es-ES" sz="14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, React o Vue.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48000" y="1080000"/>
            <a:ext cx="798768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400" b="1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Biblioteca de componentes</a:t>
            </a:r>
            <a:r>
              <a:rPr lang="es-ES" sz="14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 para tener una experiencia de usuario homogénea en las distintas plataformas: </a:t>
            </a:r>
            <a:r>
              <a:rPr lang="es-ES" sz="1400" b="0" u="sng" strike="noStrike" spc="-1">
                <a:solidFill>
                  <a:srgbClr val="0000FF"/>
                </a:solidFill>
                <a:uFillTx/>
                <a:latin typeface="Raleway Medium"/>
                <a:ea typeface="Raleway Medium"/>
                <a:hlinkClick r:id="rId2"/>
              </a:rPr>
              <a:t>https://ionicframework.com/docs/components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54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007399"/>
                </a:solidFill>
                <a:latin typeface="Century Gothic"/>
                <a:ea typeface="Arial Black"/>
              </a:rPr>
              <a:t>Otras características de ionic framework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482480" y="4428360"/>
            <a:ext cx="2456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1400" b="0" u="sng" strike="noStrike" spc="-1">
                <a:solidFill>
                  <a:srgbClr val="0000FF"/>
                </a:solidFill>
                <a:uFillTx/>
                <a:latin typeface="Raleway Medium"/>
                <a:ea typeface="DejaVu Sans"/>
                <a:hlinkClick r:id="rId3"/>
              </a:rPr>
              <a:t>https://ionicframework.com</a:t>
            </a:r>
            <a:endParaRPr lang="es-ES" sz="1400" b="0" strike="noStrike" spc="-1">
              <a:latin typeface="Arial"/>
            </a:endParaRPr>
          </a:p>
        </p:txBody>
      </p:sp>
      <p:pic>
        <p:nvPicPr>
          <p:cNvPr id="157" name="Imagen 156"/>
          <p:cNvPicPr/>
          <p:nvPr/>
        </p:nvPicPr>
        <p:blipFill>
          <a:blip r:embed="rId4"/>
          <a:stretch/>
        </p:blipFill>
        <p:spPr>
          <a:xfrm>
            <a:off x="7137720" y="4629600"/>
            <a:ext cx="1786320" cy="262440"/>
          </a:xfrm>
          <a:prstGeom prst="rect">
            <a:avLst/>
          </a:prstGeom>
          <a:ln>
            <a:noFill/>
          </a:ln>
        </p:spPr>
      </p:pic>
      <p:sp>
        <p:nvSpPr>
          <p:cNvPr id="158" name="CustomShape 4"/>
          <p:cNvSpPr/>
          <p:nvPr/>
        </p:nvSpPr>
        <p:spPr>
          <a:xfrm>
            <a:off x="648000" y="147816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4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Aceleración de hardware en las transiciones y optimización de los gestos táctiles.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648000" y="224748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400" b="1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Ionic CLI</a:t>
            </a:r>
            <a:r>
              <a:rPr lang="es-ES" sz="14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: componente que facilita la creación, generación, pruebas y despliegue de las aplicaciones desde la línea de comandos. 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68000" y="828000"/>
            <a:ext cx="82400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lang="es-ES" sz="1400" b="1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Angular es una plataforma de desarrollo open source mantenida por Google, construida en Typescript y enfocada en la creación de aplicaciones web de una sola página. Incluye: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54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007399"/>
                </a:solidFill>
                <a:latin typeface="Century Gothic"/>
                <a:ea typeface="Arial Black"/>
              </a:rPr>
              <a:t>Angular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162" name="Imagen 161"/>
          <p:cNvPicPr/>
          <p:nvPr/>
        </p:nvPicPr>
        <p:blipFill>
          <a:blip r:embed="rId2"/>
          <a:stretch/>
        </p:blipFill>
        <p:spPr>
          <a:xfrm>
            <a:off x="8424000" y="4392000"/>
            <a:ext cx="572040" cy="57204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1482480" y="4432680"/>
            <a:ext cx="151740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200000"/>
              </a:lnSpc>
              <a:spcAft>
                <a:spcPts val="1417"/>
              </a:spcAft>
            </a:pPr>
            <a:r>
              <a:rPr lang="es-ES" sz="1400" b="0" u="sng" strike="noStrike" spc="-1">
                <a:solidFill>
                  <a:srgbClr val="0000FF"/>
                </a:solidFill>
                <a:uFillTx/>
                <a:latin typeface="Raleway Medium"/>
                <a:ea typeface="DejaVu Sans"/>
                <a:hlinkClick r:id="rId3"/>
              </a:rPr>
              <a:t>https://angular.io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468000" y="2196000"/>
            <a:ext cx="8240040" cy="43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4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Un framework basado en componentes para construir aplicaciones web escalables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468000" y="2395080"/>
            <a:ext cx="82400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4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Un conjunto de bibliotecas orientadas a la inyección de dependencias, el enrutamiento, el manejo de formularios y las animaciones.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468000" y="3211920"/>
            <a:ext cx="82400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4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Un conjunto de herramientas para facilitar el desarrollo, las pruebas y el mantenimiento de aplicaciones web.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68000" y="972000"/>
            <a:ext cx="8240040" cy="99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lang="es-ES" sz="1400" b="1" strike="noStrike" spc="-1" dirty="0" err="1">
                <a:solidFill>
                  <a:srgbClr val="007399"/>
                </a:solidFill>
                <a:latin typeface="Raleway Medium"/>
                <a:ea typeface="Raleway Medium"/>
              </a:rPr>
              <a:t>TypeScript</a:t>
            </a:r>
            <a:r>
              <a:rPr lang="es-ES" sz="1400" b="1" strike="noStrike" spc="-1" dirty="0">
                <a:solidFill>
                  <a:srgbClr val="007399"/>
                </a:solidFill>
                <a:latin typeface="Raleway Medium"/>
                <a:ea typeface="Raleway Medium"/>
              </a:rPr>
              <a:t> es un lenguaje de programación open </a:t>
            </a:r>
            <a:r>
              <a:rPr lang="es-ES" sz="1400" b="1" strike="noStrike" spc="-1" dirty="0" err="1">
                <a:solidFill>
                  <a:srgbClr val="007399"/>
                </a:solidFill>
                <a:latin typeface="Raleway Medium"/>
                <a:ea typeface="Raleway Medium"/>
              </a:rPr>
              <a:t>source</a:t>
            </a:r>
            <a:r>
              <a:rPr lang="es-ES" sz="1400" b="1" strike="noStrike" spc="-1" dirty="0">
                <a:solidFill>
                  <a:srgbClr val="007399"/>
                </a:solidFill>
                <a:latin typeface="Raleway Medium"/>
                <a:ea typeface="Raleway Medium"/>
              </a:rPr>
              <a:t> creado por Microsoft. Es un </a:t>
            </a:r>
            <a:r>
              <a:rPr lang="es-ES" sz="1400" b="1" spc="-1" dirty="0" err="1">
                <a:solidFill>
                  <a:srgbClr val="007399"/>
                </a:solidFill>
                <a:latin typeface="Raleway Medium"/>
                <a:ea typeface="Raleway Medium"/>
              </a:rPr>
              <a:t>supraconjunto</a:t>
            </a:r>
            <a:r>
              <a:rPr lang="es-ES" sz="1400" b="1" strike="noStrike" spc="-1" dirty="0">
                <a:solidFill>
                  <a:srgbClr val="007399"/>
                </a:solidFill>
                <a:latin typeface="Raleway Medium"/>
                <a:ea typeface="Raleway Medium"/>
              </a:rPr>
              <a:t> de JavaScript que agrega nuevas características como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54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007399"/>
                </a:solidFill>
                <a:latin typeface="Century Gothic"/>
                <a:ea typeface="Arial Black"/>
              </a:rPr>
              <a:t>Typescript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169" name="Imagen 168"/>
          <p:cNvPicPr/>
          <p:nvPr/>
        </p:nvPicPr>
        <p:blipFill>
          <a:blip r:embed="rId2"/>
          <a:stretch/>
        </p:blipFill>
        <p:spPr>
          <a:xfrm>
            <a:off x="8464680" y="4464000"/>
            <a:ext cx="459360" cy="45936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2793960" y="495324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1470600" y="4428000"/>
            <a:ext cx="2744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200000"/>
              </a:lnSpc>
              <a:spcAft>
                <a:spcPts val="1417"/>
              </a:spcAft>
            </a:pPr>
            <a:r>
              <a:rPr lang="es-ES" sz="1400" b="0" u="sng" strike="noStrike" spc="-1">
                <a:solidFill>
                  <a:srgbClr val="0000FF"/>
                </a:solidFill>
                <a:uFillTx/>
                <a:latin typeface="Raleway Medium"/>
                <a:ea typeface="DejaVu Sans"/>
                <a:hlinkClick r:id="rId3"/>
              </a:rPr>
              <a:t>https://www.typescriptlang.org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468000" y="1800000"/>
            <a:ext cx="824004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400" b="0" u="sng" strike="noStrike" spc="-1">
                <a:solidFill>
                  <a:srgbClr val="007399"/>
                </a:solidFill>
                <a:uFillTx/>
                <a:latin typeface="Raleway Medium"/>
                <a:ea typeface="Raleway Medium"/>
              </a:rPr>
              <a:t>Un sistema de tipos</a:t>
            </a:r>
            <a:r>
              <a:rPr lang="es-ES" sz="14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 que permite su verificación en tiempo de complilación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468000" y="1907280"/>
            <a:ext cx="82400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4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Clases abstractas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468000" y="2700000"/>
            <a:ext cx="8240040" cy="113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50000"/>
              </a:lnSpc>
              <a:spcAft>
                <a:spcPts val="1417"/>
              </a:spcAft>
            </a:pPr>
            <a:endParaRPr lang="es-ES" sz="1800" b="0" strike="noStrike" spc="-1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4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Interfaces</a:t>
            </a:r>
            <a:endParaRPr lang="es-ES" sz="1400" b="0" strike="noStrike" spc="-1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lang="es-ES" sz="1400" b="0" strike="noStrike" spc="-1">
                <a:solidFill>
                  <a:srgbClr val="007399"/>
                </a:solidFill>
                <a:latin typeface="Raleway Medium"/>
                <a:ea typeface="Raleway Medium"/>
              </a:rPr>
              <a:t>Genéricos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38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007399"/>
                </a:solidFill>
                <a:latin typeface="Century Gothic"/>
                <a:ea typeface="Arial Black"/>
              </a:rPr>
              <a:t>Arquitectura de un componente de Angular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176" name="Imagen 175"/>
          <p:cNvPicPr/>
          <p:nvPr/>
        </p:nvPicPr>
        <p:blipFill>
          <a:blip r:embed="rId2"/>
          <a:stretch/>
        </p:blipFill>
        <p:spPr>
          <a:xfrm>
            <a:off x="8424000" y="4392000"/>
            <a:ext cx="572040" cy="57204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1482480" y="4432680"/>
            <a:ext cx="151740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200000"/>
              </a:lnSpc>
              <a:spcAft>
                <a:spcPts val="1417"/>
              </a:spcAft>
            </a:pPr>
            <a:r>
              <a:rPr lang="es-ES" sz="1400" b="0" u="sng" strike="noStrike" spc="-1">
                <a:solidFill>
                  <a:srgbClr val="0000FF"/>
                </a:solidFill>
                <a:uFillTx/>
                <a:latin typeface="Raleway Medium"/>
                <a:ea typeface="DejaVu Sans"/>
                <a:hlinkClick r:id="rId3"/>
              </a:rPr>
              <a:t>https://angular.io</a:t>
            </a:r>
            <a:endParaRPr lang="es-ES" sz="1400" b="0" strike="noStrike" spc="-1">
              <a:latin typeface="Arial"/>
            </a:endParaRPr>
          </a:p>
        </p:txBody>
      </p:sp>
      <p:pic>
        <p:nvPicPr>
          <p:cNvPr id="178" name="Imagen 177"/>
          <p:cNvPicPr/>
          <p:nvPr/>
        </p:nvPicPr>
        <p:blipFill>
          <a:blip r:embed="rId4"/>
          <a:stretch/>
        </p:blipFill>
        <p:spPr>
          <a:xfrm>
            <a:off x="4968000" y="1186920"/>
            <a:ext cx="3742560" cy="1142640"/>
          </a:xfrm>
          <a:prstGeom prst="rect">
            <a:avLst/>
          </a:prstGeom>
          <a:ln>
            <a:noFill/>
          </a:ln>
        </p:spPr>
      </p:pic>
      <p:pic>
        <p:nvPicPr>
          <p:cNvPr id="179" name="Imagen 178"/>
          <p:cNvPicPr/>
          <p:nvPr/>
        </p:nvPicPr>
        <p:blipFill>
          <a:blip r:embed="rId5"/>
          <a:stretch/>
        </p:blipFill>
        <p:spPr>
          <a:xfrm>
            <a:off x="4968000" y="2646720"/>
            <a:ext cx="1798560" cy="233280"/>
          </a:xfrm>
          <a:prstGeom prst="rect">
            <a:avLst/>
          </a:prstGeom>
          <a:ln>
            <a:noFill/>
          </a:ln>
        </p:spPr>
      </p:pic>
      <p:pic>
        <p:nvPicPr>
          <p:cNvPr id="180" name="Imagen 179"/>
          <p:cNvPicPr/>
          <p:nvPr/>
        </p:nvPicPr>
        <p:blipFill>
          <a:blip r:embed="rId6"/>
          <a:stretch/>
        </p:blipFill>
        <p:spPr>
          <a:xfrm>
            <a:off x="4968000" y="3123360"/>
            <a:ext cx="3958560" cy="1267200"/>
          </a:xfrm>
          <a:prstGeom prst="rect">
            <a:avLst/>
          </a:prstGeom>
          <a:ln>
            <a:noFill/>
          </a:ln>
        </p:spPr>
      </p:pic>
      <p:pic>
        <p:nvPicPr>
          <p:cNvPr id="181" name="Imagen 180"/>
          <p:cNvPicPr/>
          <p:nvPr/>
        </p:nvPicPr>
        <p:blipFill>
          <a:blip r:embed="rId7"/>
          <a:stretch/>
        </p:blipFill>
        <p:spPr>
          <a:xfrm>
            <a:off x="540000" y="3288960"/>
            <a:ext cx="2518560" cy="1101600"/>
          </a:xfrm>
          <a:prstGeom prst="rect">
            <a:avLst/>
          </a:prstGeom>
          <a:ln>
            <a:noFill/>
          </a:ln>
        </p:spPr>
      </p:pic>
      <p:pic>
        <p:nvPicPr>
          <p:cNvPr id="182" name="Imagen 181"/>
          <p:cNvPicPr/>
          <p:nvPr/>
        </p:nvPicPr>
        <p:blipFill>
          <a:blip r:embed="rId8"/>
          <a:stretch/>
        </p:blipFill>
        <p:spPr>
          <a:xfrm>
            <a:off x="504000" y="1008000"/>
            <a:ext cx="3958560" cy="159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4335</TotalTime>
  <Application>Microsoft Office PowerPoint</Application>
  <PresentationFormat>Presentación en pantalla (16:9)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PRESENTACION_INETEL_2022</dc:title>
  <dc:subject/>
  <dc:creator>vanalex</dc:creator>
  <dc:description/>
  <cp:lastModifiedBy/>
  <cp:revision>159</cp:revision>
  <dcterms:modified xsi:type="dcterms:W3CDTF">2024-01-23T13:15:26Z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0x0101006B1E11B541137C48AA3727DCBBA54C16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22</vt:i4>
  </property>
  <property fmtid="{D5CDD505-2E9C-101B-9397-08002B2CF9AE}" pid="9" name="PresentationFormat">
    <vt:lpwstr>Presentación en pantalla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22</vt:i4>
  </property>
</Properties>
</file>