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7db247ae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7db247ae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7db247a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7db247a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7db247a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7db247a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42e3e7cd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42e3e7c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7db247a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7db247a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7db247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7db247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7db247a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7db247a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7db247a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7db247a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pmjs.com/package/wave" TargetMode="External"/><Relationship Id="rId4" Type="http://schemas.openxmlformats.org/officeDocument/2006/relationships/hyperlink" Target="https://dndkit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be blanca sobre un cielo azul oscuro estrellado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ToDolist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Jos</a:t>
            </a:r>
            <a:r>
              <a:rPr lang="es"/>
              <a:t>é Miguel Martínez López</a:t>
            </a:r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510450" y="4370773"/>
            <a:ext cx="8123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I.E.S Iliberis</a:t>
            </a:r>
            <a:endParaRPr sz="1800"/>
          </a:p>
        </p:txBody>
      </p:sp>
      <p:cxnSp>
        <p:nvCxnSpPr>
          <p:cNvPr id="108" name="Google Shape;108;p25"/>
          <p:cNvCxnSpPr/>
          <p:nvPr/>
        </p:nvCxnSpPr>
        <p:spPr>
          <a:xfrm>
            <a:off x="615150" y="2998025"/>
            <a:ext cx="500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265500" y="1816950"/>
            <a:ext cx="4045200" cy="10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ToDolist</a:t>
            </a:r>
            <a:endParaRPr/>
          </a:p>
        </p:txBody>
      </p:sp>
      <p:sp>
        <p:nvSpPr>
          <p:cNvPr id="163" name="Google Shape;163;p34"/>
          <p:cNvSpPr txBox="1"/>
          <p:nvPr>
            <p:ph idx="2" type="body"/>
          </p:nvPr>
        </p:nvSpPr>
        <p:spPr>
          <a:xfrm>
            <a:off x="4939500" y="1146700"/>
            <a:ext cx="3837000" cy="3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🟪</a:t>
            </a:r>
            <a:r>
              <a:rPr lang="es" sz="3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300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s" sz="3000">
                <a:latin typeface="Arial"/>
                <a:ea typeface="Arial"/>
                <a:cs typeface="Arial"/>
                <a:sym typeface="Arial"/>
              </a:rPr>
              <a:t>. Mejoras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/>
        </p:nvSpPr>
        <p:spPr>
          <a:xfrm>
            <a:off x="290575" y="181625"/>
            <a:ext cx="8783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/>
              <a:t>🚀 Mejoras Posibles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s" sz="1000"/>
            </a:br>
            <a:endParaRPr b="1" sz="1200"/>
          </a:p>
        </p:txBody>
      </p:sp>
      <p:sp>
        <p:nvSpPr>
          <p:cNvPr id="169" name="Google Shape;169;p35"/>
          <p:cNvSpPr txBox="1"/>
          <p:nvPr/>
        </p:nvSpPr>
        <p:spPr>
          <a:xfrm>
            <a:off x="428625" y="730075"/>
            <a:ext cx="3981300" cy="38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/>
              <a:t>🛠️ Despliegue</a:t>
            </a:r>
            <a:endParaRPr b="1" sz="1000"/>
          </a:p>
          <a:p>
            <a:pPr indent="-292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Separar los contenedores en múltiples </a:t>
            </a:r>
            <a:r>
              <a:rPr b="1" lang="es" sz="1000"/>
              <a:t>instancias EC2</a:t>
            </a:r>
            <a:r>
              <a:rPr lang="es" sz="1000"/>
              <a:t> para mayor escalabilidad.</a:t>
            </a:r>
            <a:br>
              <a:rPr lang="es" sz="1000"/>
            </a:br>
            <a:br>
              <a:rPr lang="es" sz="1000"/>
            </a:b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Contratar un </a:t>
            </a:r>
            <a:r>
              <a:rPr b="1" lang="es" sz="1000"/>
              <a:t>servicio DNS más robusto</a:t>
            </a:r>
            <a:r>
              <a:rPr lang="es" sz="1000"/>
              <a:t> con mejor tiempo de respuesta.</a:t>
            </a:r>
            <a:br>
              <a:rPr lang="es" sz="1000"/>
            </a:b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Implementar </a:t>
            </a:r>
            <a:r>
              <a:rPr b="1" lang="es" sz="1000"/>
              <a:t>CI/CD</a:t>
            </a:r>
            <a:r>
              <a:rPr lang="es" sz="1000"/>
              <a:t> automatizado para despliegue continuo.</a:t>
            </a:r>
            <a:endParaRPr b="1" sz="10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/>
              <a:t>📱 Diseño / UI</a:t>
            </a:r>
            <a:endParaRPr b="1" sz="1000"/>
          </a:p>
          <a:p>
            <a:pPr indent="-292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Desarrollar una </a:t>
            </a:r>
            <a:r>
              <a:rPr b="1" lang="es" sz="1000"/>
              <a:t>aplicación móvil nativa</a:t>
            </a:r>
            <a:r>
              <a:rPr lang="es" sz="1000"/>
              <a:t> para mejorar la experiencia en móviles, compensando limitaciones del diseño responsive.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/>
              <a:t>	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8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4649475" y="722850"/>
            <a:ext cx="4111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000"/>
              <a:t>🧩 Frontend</a:t>
            </a:r>
            <a:endParaRPr b="1"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Reestructurar ciertos componentes para mejorar su </a:t>
            </a:r>
            <a:r>
              <a:rPr b="1" lang="es" sz="1000"/>
              <a:t>reutilización y modularidad</a:t>
            </a:r>
            <a:r>
              <a:rPr lang="es" sz="1000"/>
              <a:t>.</a:t>
            </a:r>
            <a:br>
              <a:rPr lang="es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Separar mejor las </a:t>
            </a:r>
            <a:r>
              <a:rPr b="1" lang="es" sz="1000"/>
              <a:t>responsabilidades visuales y lógicas</a:t>
            </a:r>
            <a:r>
              <a:rPr lang="es" sz="1000"/>
              <a:t> en algunos elementos de UI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000"/>
              <a:t>🔐 Backend</a:t>
            </a:r>
            <a:endParaRPr b="1" sz="1000"/>
          </a:p>
          <a:p>
            <a:pPr indent="-292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Añadir </a:t>
            </a:r>
            <a:r>
              <a:rPr b="1" lang="es" sz="1000"/>
              <a:t>verificación por email</a:t>
            </a:r>
            <a:r>
              <a:rPr lang="es" sz="1000"/>
              <a:t> en el registro.</a:t>
            </a:r>
            <a:br>
              <a:rPr lang="es" sz="1000"/>
            </a:br>
            <a:endParaRPr sz="1000"/>
          </a:p>
          <a:p>
            <a:pPr indent="-292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Incluir autenticación mediante </a:t>
            </a:r>
            <a:r>
              <a:rPr b="1" lang="es" sz="1000"/>
              <a:t>OAuth</a:t>
            </a:r>
            <a:r>
              <a:rPr lang="es" sz="1000"/>
              <a:t> (Google, GitHub, etc.) para facilitar el acceso.</a:t>
            </a:r>
            <a:endParaRPr b="1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265500" y="1816950"/>
            <a:ext cx="4045200" cy="10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ToDolist</a:t>
            </a:r>
            <a:endParaRPr/>
          </a:p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4939500" y="1146700"/>
            <a:ext cx="3837000" cy="3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🟦</a:t>
            </a:r>
            <a:r>
              <a:rPr b="1"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Descripción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🟦 </a:t>
            </a:r>
            <a:r>
              <a:rPr b="1" lang="e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Descripción ToDoList</a:t>
            </a:r>
            <a:endParaRPr sz="2400"/>
          </a:p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1257675"/>
            <a:ext cx="8520600" cy="26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ToDoList es un proyecto diseñado para pequeños y medianos grupos de trabajo, </a:t>
            </a:r>
            <a:r>
              <a:rPr lang="es"/>
              <a:t>así</a:t>
            </a:r>
            <a:r>
              <a:rPr lang="es"/>
              <a:t> como usuarios independientes. Permite la creaci</a:t>
            </a:r>
            <a:r>
              <a:rPr lang="es"/>
              <a:t>ón de distintos tableros de trabajo, control de tareas, usuarios miembros,comentarios y subtareas dentro de estas.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Contiene un diseño Kanban para el manejo de las tareas, con funcionalidad Drag and Drop para comodidad.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type="title"/>
          </p:nvPr>
        </p:nvSpPr>
        <p:spPr>
          <a:xfrm>
            <a:off x="265500" y="1816950"/>
            <a:ext cx="4045200" cy="10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ToDolist</a:t>
            </a:r>
            <a:endParaRPr/>
          </a:p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4939500" y="1146700"/>
            <a:ext cx="3837000" cy="3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🟧 </a:t>
            </a:r>
            <a:r>
              <a:rPr b="1" lang="es" sz="3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Arquitectura</a:t>
            </a:r>
            <a:endParaRPr sz="3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/>
        </p:nvSpPr>
        <p:spPr>
          <a:xfrm>
            <a:off x="290600" y="138025"/>
            <a:ext cx="8376300" cy="45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/>
              <a:t>🖥️ Cliente (Frontend – React)</a:t>
            </a:r>
            <a:endParaRPr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En el </a:t>
            </a:r>
            <a:r>
              <a:rPr b="1" lang="es" sz="1000"/>
              <a:t>directorio raíz</a:t>
            </a:r>
            <a:r>
              <a:rPr lang="es" sz="1000"/>
              <a:t> se encuentran los archivos de configuración esenciales como </a:t>
            </a:r>
            <a:r>
              <a:rPr lang="es" sz="1000">
                <a:solidFill>
                  <a:srgbClr val="188038"/>
                </a:solidFill>
              </a:rPr>
              <a:t>.env</a:t>
            </a:r>
            <a:r>
              <a:rPr lang="es" sz="1000"/>
              <a:t>, </a:t>
            </a:r>
            <a:r>
              <a:rPr lang="es" sz="1000">
                <a:solidFill>
                  <a:srgbClr val="188038"/>
                </a:solidFill>
              </a:rPr>
              <a:t>package.json</a:t>
            </a:r>
            <a:r>
              <a:rPr lang="es" sz="1000"/>
              <a:t>, y otros relacionados con la gestión de dependencias y configuración del entorno.También contiene la carpeta </a:t>
            </a:r>
            <a:r>
              <a:rPr lang="es" sz="1000">
                <a:solidFill>
                  <a:srgbClr val="188038"/>
                </a:solidFill>
              </a:rPr>
              <a:t>dist </a:t>
            </a:r>
            <a:r>
              <a:rPr lang="es" sz="1000">
                <a:solidFill>
                  <a:schemeClr val="dk1"/>
                </a:solidFill>
              </a:rPr>
              <a:t>la cual es la build del proyecto</a:t>
            </a:r>
            <a:r>
              <a:rPr lang="es" sz="1000"/>
              <a:t>.</a:t>
            </a:r>
            <a:br>
              <a:rPr lang="es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El código fuente reside en la carpeta </a:t>
            </a:r>
            <a:r>
              <a:rPr lang="es" sz="1000">
                <a:solidFill>
                  <a:srgbClr val="188038"/>
                </a:solidFill>
              </a:rPr>
              <a:t>src</a:t>
            </a:r>
            <a:r>
              <a:rPr lang="es" sz="1000"/>
              <a:t>, que está organizada de forma modular: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>
                <a:solidFill>
                  <a:srgbClr val="188038"/>
                </a:solidFill>
              </a:rPr>
              <a:t>assets/</a:t>
            </a:r>
            <a:r>
              <a:rPr lang="es" sz="1000"/>
              <a:t>: recursos estáticos como imágenes.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>
                <a:solidFill>
                  <a:srgbClr val="188038"/>
                </a:solidFill>
              </a:rPr>
              <a:t>components/</a:t>
            </a:r>
            <a:r>
              <a:rPr lang="es" sz="1000"/>
              <a:t>: componentes de las distintas páginas.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>
                <a:solidFill>
                  <a:srgbClr val="188038"/>
                </a:solidFill>
              </a:rPr>
              <a:t>data/</a:t>
            </a:r>
            <a:r>
              <a:rPr lang="es" sz="1000"/>
              <a:t>: Ficheros js para la obtención de datos de la api (fetch).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>
                <a:solidFill>
                  <a:srgbClr val="188038"/>
                </a:solidFill>
              </a:rPr>
              <a:t>hooks/</a:t>
            </a:r>
            <a:r>
              <a:rPr lang="es" sz="1000"/>
              <a:t>: hook para controlar el tamaño de pantalla.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>
                <a:solidFill>
                  <a:srgbClr val="188038"/>
                </a:solidFill>
              </a:rPr>
              <a:t>pages/</a:t>
            </a:r>
            <a:r>
              <a:rPr lang="es" sz="1000"/>
              <a:t>: vistas principales de la aplicación (cada ruta).</a:t>
            </a:r>
            <a:br>
              <a:rPr lang="es" sz="1000"/>
            </a:b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s" sz="1000"/>
              <a:t>Archivos clave:</a:t>
            </a:r>
            <a:br>
              <a:rPr lang="es" sz="1000"/>
            </a:b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s" sz="1000">
                <a:solidFill>
                  <a:srgbClr val="188038"/>
                </a:solidFill>
              </a:rPr>
              <a:t>App.jsx</a:t>
            </a:r>
            <a:r>
              <a:rPr lang="es" sz="1000"/>
              <a:t>: componente raíz que define las rutas principales de la aplicación.</a:t>
            </a:r>
            <a:br>
              <a:rPr lang="es" sz="1000"/>
            </a:b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s" sz="1000">
                <a:solidFill>
                  <a:srgbClr val="188038"/>
                </a:solidFill>
              </a:rPr>
              <a:t>main.jsx</a:t>
            </a:r>
            <a:r>
              <a:rPr lang="es" sz="1000"/>
              <a:t>: punto de entrada que monta la aplicación en el DOM.</a:t>
            </a:r>
            <a:br>
              <a:rPr lang="es" sz="1000"/>
            </a:br>
            <a:endParaRPr sz="1000"/>
          </a:p>
          <a:p>
            <a:pPr indent="-292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s" sz="1000">
                <a:solidFill>
                  <a:srgbClr val="188038"/>
                </a:solidFill>
              </a:rPr>
              <a:t>RouteGuard.jsx</a:t>
            </a:r>
            <a:r>
              <a:rPr lang="es" sz="1000"/>
              <a:t>: componente que protege rutas según el estado de autenticación o roles.</a:t>
            </a:r>
            <a:endParaRPr sz="1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290600" y="188875"/>
            <a:ext cx="8376300" cy="23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/>
              <a:t>🖧 Servidor (Backend – Symfony)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El backend ofrece los datos de la base a través de direcciones a las que se dirigirá el frontend.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Controladores</a:t>
            </a:r>
            <a:r>
              <a:rPr lang="es" sz="1000"/>
              <a:t>: gestionan las solicitudes HTTP, ofrecen los datos de cada tabla y canalizan las respuestas apropiadas.</a:t>
            </a:r>
            <a:br>
              <a:rPr lang="es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Entidades</a:t>
            </a:r>
            <a:r>
              <a:rPr lang="es" sz="1000"/>
              <a:t>: representan las tablas de la base de datos y contienen los atributos y </a:t>
            </a:r>
            <a:r>
              <a:rPr lang="es" sz="1000"/>
              <a:t>métodos</a:t>
            </a:r>
            <a:r>
              <a:rPr lang="es" sz="1000"/>
              <a:t> de la clase.</a:t>
            </a:r>
            <a:br>
              <a:rPr lang="es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s" sz="1000"/>
              <a:t>Repositorios</a:t>
            </a:r>
            <a:r>
              <a:rPr lang="es" sz="1000"/>
              <a:t>: permiten consultas personalizadas a la base de datos sobre las entidades.</a:t>
            </a:r>
            <a:br>
              <a:rPr lang="es" sz="1000"/>
            </a:b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Symfony también gestiona el enrutamiento, la validación de datos, la serialización de respuestas y la seguridad, incluyendo autenticación con tokens.</a:t>
            </a:r>
            <a:br>
              <a:rPr lang="es" sz="1000"/>
            </a:br>
            <a:endParaRPr b="1" sz="1200"/>
          </a:p>
        </p:txBody>
      </p:sp>
      <p:pic>
        <p:nvPicPr>
          <p:cNvPr id="137" name="Google Shape;137;p30" title="modelo_entidad_relacion_corregid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175" y="2673450"/>
            <a:ext cx="5820450" cy="1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/>
        </p:nvSpPr>
        <p:spPr>
          <a:xfrm>
            <a:off x="290600" y="65375"/>
            <a:ext cx="8376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/>
              <a:t>🎨 Diseño de la Interfaz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s" sz="1000"/>
            </a:br>
            <a:endParaRPr b="1" sz="1200"/>
          </a:p>
        </p:txBody>
      </p:sp>
      <p:sp>
        <p:nvSpPr>
          <p:cNvPr id="143" name="Google Shape;143;p31"/>
          <p:cNvSpPr txBox="1"/>
          <p:nvPr/>
        </p:nvSpPr>
        <p:spPr>
          <a:xfrm>
            <a:off x="457675" y="494000"/>
            <a:ext cx="4635000" cy="43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900"/>
              <a:t>🧩 Estructura de Componentes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Cada componente de React cuenta con su propio </a:t>
            </a:r>
            <a:r>
              <a:rPr b="1" lang="es" sz="900"/>
              <a:t>fichero SCSS dedicado</a:t>
            </a:r>
            <a:r>
              <a:rPr lang="es" sz="900"/>
              <a:t>.</a:t>
            </a:r>
            <a:br>
              <a:rPr lang="es" sz="900"/>
            </a:b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Se ha aplicado el enfoque </a:t>
            </a:r>
            <a:r>
              <a:rPr b="1" lang="es" sz="900"/>
              <a:t>component-based design</a:t>
            </a:r>
            <a:r>
              <a:rPr lang="es" sz="900"/>
              <a:t>, lo que facilita la mantenibilidad y escalabilidad del código.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900"/>
              <a:t>🖌️ Librerías y Frameworks de Estilo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Bootstrap</a:t>
            </a:r>
            <a:r>
              <a:rPr lang="es" sz="900"/>
              <a:t> ha sido utilizado como base del sistema de diseño.</a:t>
            </a:r>
            <a:br>
              <a:rPr lang="es" sz="900"/>
            </a:b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Se ha integrado </a:t>
            </a:r>
            <a:r>
              <a:rPr b="1" lang="es" sz="900"/>
              <a:t>CoreUI</a:t>
            </a:r>
            <a:r>
              <a:rPr lang="es" sz="900"/>
              <a:t> como biblioteca de componentes, lo que ha permitido: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/>
              <a:t>Acelerar el desarrollo con componentes preconstruidos.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/>
              <a:t>Incorporar fácilmente </a:t>
            </a:r>
            <a:r>
              <a:rPr b="1" lang="es" sz="900"/>
              <a:t>iconos y temas personalizados</a:t>
            </a:r>
            <a:r>
              <a:rPr lang="es" sz="900"/>
              <a:t>.</a:t>
            </a:r>
            <a:br>
              <a:rPr lang="es" sz="900"/>
            </a:b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Se han añadido librerías complementarias específicas para efectos visuales y experiencia de usuario: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>
                <a:solidFill>
                  <a:srgbClr val="188038"/>
                </a:solidFill>
              </a:rPr>
              <a:t>@emotion/react</a:t>
            </a:r>
            <a:r>
              <a:rPr lang="es" sz="900"/>
              <a:t>: Para efectos de la </a:t>
            </a:r>
            <a:r>
              <a:rPr lang="es" sz="900"/>
              <a:t>página</a:t>
            </a:r>
            <a:r>
              <a:rPr lang="es" sz="900"/>
              <a:t> Welcome.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 u="sng">
                <a:solidFill>
                  <a:srgbClr val="0000EE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wave</a:t>
            </a:r>
            <a:r>
              <a:rPr lang="es" sz="900"/>
              <a:t>: Para animaciones en la pantalla de bienvenida.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 u="sng">
                <a:solidFill>
                  <a:srgbClr val="0000EE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@dnd-kit/core</a:t>
            </a:r>
            <a:r>
              <a:rPr lang="es" sz="900"/>
              <a:t>: Para implementar funcionalidades drag-and-drop en los tableros de tareas.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31"/>
          <p:cNvSpPr txBox="1"/>
          <p:nvPr/>
        </p:nvSpPr>
        <p:spPr>
          <a:xfrm>
            <a:off x="5390500" y="494000"/>
            <a:ext cx="3632400" cy="41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900"/>
              <a:t>🖼️ Estructura Visual de las Páginas</a:t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/>
              <a:t>🔷 Página principal: Dashboard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Dashboard</a:t>
            </a:r>
            <a:r>
              <a:rPr lang="es" sz="900"/>
              <a:t>: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s" sz="900"/>
              <a:t>Header</a:t>
            </a:r>
            <a:r>
              <a:rPr lang="es" sz="900"/>
              <a:t>: navegación, cambio de idioma, iconos de usuario.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s" sz="900"/>
              <a:t>Sidebar</a:t>
            </a:r>
            <a:r>
              <a:rPr lang="es" sz="900"/>
              <a:t>: listado y acceso a tus tableros.</a:t>
            </a:r>
            <a:br>
              <a:rPr lang="es" sz="900"/>
            </a:br>
            <a:endParaRPr sz="900"/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b="1" lang="es" sz="900"/>
              <a:t>Main</a:t>
            </a:r>
            <a:r>
              <a:rPr lang="es" sz="900"/>
              <a:t>: muestra el tablero seleccionado con tareas y subtareas.</a:t>
            </a:r>
            <a:br>
              <a:rPr lang="es" sz="900"/>
            </a:b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900"/>
              <a:t>🟢 Otras páginas: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Welcome</a:t>
            </a:r>
            <a:r>
              <a:rPr lang="es" sz="900"/>
              <a:t>: pantalla de bienvenida animada con diseño atractivo.</a:t>
            </a:r>
            <a:br>
              <a:rPr lang="es" sz="900"/>
            </a:b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Login / Register</a:t>
            </a:r>
            <a:r>
              <a:rPr lang="es" sz="900"/>
              <a:t>: formularios centrados, claros y responsivos.</a:t>
            </a:r>
            <a:endParaRPr b="1" sz="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290575" y="181625"/>
            <a:ext cx="87831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/>
              <a:t>🛠️ Despliegue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s" sz="1000"/>
            </a:br>
            <a:endParaRPr b="1" sz="1200"/>
          </a:p>
        </p:txBody>
      </p:sp>
      <p:sp>
        <p:nvSpPr>
          <p:cNvPr id="150" name="Google Shape;150;p32"/>
          <p:cNvSpPr txBox="1"/>
          <p:nvPr/>
        </p:nvSpPr>
        <p:spPr>
          <a:xfrm>
            <a:off x="-159825" y="610250"/>
            <a:ext cx="46641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900"/>
              <a:t>🌐 Acceso desde el usuario</a:t>
            </a:r>
            <a:endParaRPr b="1" sz="900"/>
          </a:p>
          <a:p>
            <a:pPr indent="-2857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El usuario accede a la aplicación desde un navegador mediante un </a:t>
            </a:r>
            <a:r>
              <a:rPr b="1" lang="es" sz="900"/>
              <a:t>dominio personalizado</a:t>
            </a:r>
            <a:r>
              <a:rPr lang="es" sz="900"/>
              <a:t> gestionado por </a:t>
            </a:r>
            <a:r>
              <a:rPr b="1" lang="es" sz="900"/>
              <a:t>DNS Exit</a:t>
            </a:r>
            <a:r>
              <a:rPr lang="es" sz="900"/>
              <a:t>.</a:t>
            </a:r>
            <a:br>
              <a:rPr lang="es" sz="900"/>
            </a:br>
            <a:endParaRPr sz="900"/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La conexión está asegurada mediante un </a:t>
            </a:r>
            <a:r>
              <a:rPr b="1" lang="es" sz="900"/>
              <a:t>certificado SSL</a:t>
            </a:r>
            <a:r>
              <a:rPr lang="es" sz="900"/>
              <a:t> proporcionado por </a:t>
            </a:r>
            <a:r>
              <a:rPr b="1" lang="es" sz="900"/>
              <a:t>ZeroSSL</a:t>
            </a:r>
            <a:r>
              <a:rPr lang="es" sz="900"/>
              <a:t>, lo que permite servir el contenido bajo HTTPS.</a:t>
            </a:r>
            <a:endParaRPr sz="900"/>
          </a:p>
          <a:p>
            <a:pPr indent="45720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900"/>
              <a:t>☁️ Infraestructura en la nube</a:t>
            </a:r>
            <a:endParaRPr b="1" sz="900"/>
          </a:p>
          <a:p>
            <a:pPr indent="-2857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Todo el sistema se encuentra desplegado en una </a:t>
            </a:r>
            <a:r>
              <a:rPr b="1" lang="es" sz="900"/>
              <a:t>instancia EC2</a:t>
            </a:r>
            <a:r>
              <a:rPr lang="es" sz="900"/>
              <a:t> de AWS.</a:t>
            </a:r>
            <a:br>
              <a:rPr lang="es" sz="900"/>
            </a:br>
            <a:endParaRPr sz="900"/>
          </a:p>
          <a:p>
            <a:pPr indent="-285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s" sz="900"/>
              <a:t>En esta instancia reside:</a:t>
            </a:r>
            <a:br>
              <a:rPr lang="es" sz="900"/>
            </a:br>
            <a:endParaRPr sz="900"/>
          </a:p>
          <a:p>
            <a:pPr indent="-285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/>
              <a:t>El </a:t>
            </a:r>
            <a:r>
              <a:rPr b="1" lang="es" sz="900"/>
              <a:t>código backend (Symfony)</a:t>
            </a:r>
            <a:r>
              <a:rPr lang="es" sz="900"/>
              <a:t> en el directorio raíz.</a:t>
            </a:r>
            <a:br>
              <a:rPr lang="es" sz="900"/>
            </a:br>
            <a:endParaRPr sz="900"/>
          </a:p>
          <a:p>
            <a:pPr indent="-285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/>
              <a:t>La </a:t>
            </a:r>
            <a:r>
              <a:rPr b="1" lang="es" sz="900"/>
              <a:t>build del frontend</a:t>
            </a:r>
            <a:r>
              <a:rPr lang="es" sz="900"/>
              <a:t> (generada con </a:t>
            </a:r>
            <a:r>
              <a:rPr lang="es" sz="900">
                <a:solidFill>
                  <a:srgbClr val="188038"/>
                </a:solidFill>
              </a:rPr>
              <a:t>npm run build</a:t>
            </a:r>
            <a:r>
              <a:rPr lang="es" sz="900"/>
              <a:t>) en una subcarpeta lista para ser servida.</a:t>
            </a:r>
            <a:br>
              <a:rPr lang="es" sz="900"/>
            </a:br>
            <a:endParaRPr sz="900"/>
          </a:p>
          <a:p>
            <a:pPr indent="-2857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s" sz="900"/>
              <a:t>Un sistema de contenedores (Docker) que aloja los siguientes servicios:</a:t>
            </a:r>
            <a:endParaRPr sz="9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800"/>
            </a:b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4961875" y="610250"/>
            <a:ext cx="4111800" cy="4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800"/>
              <a:t>🐳 Contenedores desplegados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AutoNum type="arabicPeriod"/>
            </a:pPr>
            <a:r>
              <a:rPr b="1" lang="es" sz="800"/>
              <a:t>NGINX (proxy inverso)</a:t>
            </a:r>
            <a:br>
              <a:rPr b="1" lang="es" sz="800"/>
            </a:b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Sirve el frontend desde la ruta </a:t>
            </a:r>
            <a:r>
              <a:rPr lang="es" sz="800">
                <a:solidFill>
                  <a:srgbClr val="188038"/>
                </a:solidFill>
              </a:rPr>
              <a:t>/</a:t>
            </a:r>
            <a:r>
              <a:rPr lang="es" sz="800"/>
              <a:t>.</a:t>
            </a:r>
            <a:br>
              <a:rPr lang="es" sz="800"/>
            </a:b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Redirige las peticiones a </a:t>
            </a:r>
            <a:r>
              <a:rPr lang="es" sz="800">
                <a:solidFill>
                  <a:srgbClr val="188038"/>
                </a:solidFill>
              </a:rPr>
              <a:t>/api</a:t>
            </a:r>
            <a:r>
              <a:rPr lang="es" sz="800"/>
              <a:t> hacia el backend PHP.</a:t>
            </a:r>
            <a:br>
              <a:rPr lang="es" sz="800"/>
            </a:b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Está configurado con el certificado SSL de ZeroSSL para conexiones seguras.</a:t>
            </a:r>
            <a:br>
              <a:rPr lang="es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s" sz="800"/>
              <a:t>PHP (Symfony backend)</a:t>
            </a:r>
            <a:br>
              <a:rPr b="1" lang="es" sz="800"/>
            </a:b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Ejecuta la lógica del backend.</a:t>
            </a:r>
            <a:br>
              <a:rPr lang="es" sz="800"/>
            </a:b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Procesa las peticiones API recibidas a través del proxy NGINX.</a:t>
            </a:r>
            <a:br>
              <a:rPr lang="es" sz="800"/>
            </a:b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AutoNum type="arabicPeriod"/>
            </a:pPr>
            <a:r>
              <a:rPr b="1" lang="es" sz="800"/>
              <a:t>Base de Datos</a:t>
            </a:r>
            <a:br>
              <a:rPr b="1" lang="es" sz="800"/>
            </a:br>
            <a:endParaRPr b="1"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Contenedor con el motor de base de datos MySQL</a:t>
            </a:r>
            <a:br>
              <a:rPr lang="es" sz="800"/>
            </a:br>
            <a:endParaRPr sz="800"/>
          </a:p>
          <a:p>
            <a:pPr indent="-2794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s" sz="800"/>
              <a:t>Accedido directamente por el backend PHP a través de una red interna.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800"/>
              <a:t> 🔄 Rutas y flujo de tráfico</a:t>
            </a:r>
            <a:endParaRPr b="1" sz="800"/>
          </a:p>
          <a:p>
            <a:pPr indent="-2794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lang="es" sz="800">
                <a:solidFill>
                  <a:srgbClr val="188038"/>
                </a:solidFill>
              </a:rPr>
              <a:t>https://todolistgr.work.gd/</a:t>
            </a:r>
            <a:r>
              <a:rPr lang="es" sz="800"/>
              <a:t> → NGINX → Servir frontend React</a:t>
            </a:r>
            <a:br>
              <a:rPr lang="es" sz="800"/>
            </a:br>
            <a:endParaRPr sz="800"/>
          </a:p>
          <a:p>
            <a:pPr indent="-279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800">
                <a:solidFill>
                  <a:srgbClr val="188038"/>
                </a:solidFill>
              </a:rPr>
              <a:t>https://todolistgr.work.gd/api</a:t>
            </a:r>
            <a:r>
              <a:rPr lang="es" sz="800"/>
              <a:t> → NGINX → Redirección al backend Symfony.</a:t>
            </a: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3"/>
          <p:cNvSpPr txBox="1"/>
          <p:nvPr>
            <p:ph type="title"/>
          </p:nvPr>
        </p:nvSpPr>
        <p:spPr>
          <a:xfrm>
            <a:off x="265500" y="1816950"/>
            <a:ext cx="4045200" cy="108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ToDolist</a:t>
            </a:r>
            <a:endParaRPr/>
          </a:p>
        </p:txBody>
      </p:sp>
      <p:sp>
        <p:nvSpPr>
          <p:cNvPr id="157" name="Google Shape;157;p33"/>
          <p:cNvSpPr txBox="1"/>
          <p:nvPr>
            <p:ph idx="2" type="body"/>
          </p:nvPr>
        </p:nvSpPr>
        <p:spPr>
          <a:xfrm>
            <a:off x="4939500" y="1146700"/>
            <a:ext cx="3837000" cy="327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latin typeface="Arial"/>
                <a:ea typeface="Arial"/>
                <a:cs typeface="Arial"/>
                <a:sym typeface="Arial"/>
              </a:rPr>
              <a:t>🟩 </a:t>
            </a:r>
            <a:r>
              <a:rPr b="1" lang="es" sz="3000">
                <a:latin typeface="Arial"/>
                <a:ea typeface="Arial"/>
                <a:cs typeface="Arial"/>
                <a:sym typeface="Arial"/>
              </a:rPr>
              <a:t>3. Demostración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