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7037E-4584-4FF8-BA8A-847E5462DC38}"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DO"/>
        </a:p>
      </dgm:t>
    </dgm:pt>
    <dgm:pt modelId="{9638BCED-FA61-4FBF-8EC1-6097F2F2FA3B}">
      <dgm:prSet phldrT="[Texto]"/>
      <dgm:spPr/>
      <dgm:t>
        <a:bodyPr/>
        <a:lstStyle/>
        <a:p>
          <a:r>
            <a:rPr lang="es-ES" dirty="0"/>
            <a:t>MISION </a:t>
          </a:r>
          <a:endParaRPr lang="es-DO" dirty="0"/>
        </a:p>
      </dgm:t>
    </dgm:pt>
    <dgm:pt modelId="{228D1272-B821-4761-A6BB-5C98FAA52642}" type="parTrans" cxnId="{65AFF893-0E2C-4B8E-BFC8-C5DDE9514F11}">
      <dgm:prSet/>
      <dgm:spPr/>
      <dgm:t>
        <a:bodyPr/>
        <a:lstStyle/>
        <a:p>
          <a:endParaRPr lang="es-DO"/>
        </a:p>
      </dgm:t>
    </dgm:pt>
    <dgm:pt modelId="{28811401-8491-4778-8513-58860B6DD1D5}" type="sibTrans" cxnId="{65AFF893-0E2C-4B8E-BFC8-C5DDE9514F11}">
      <dgm:prSet/>
      <dgm:spPr/>
      <dgm:t>
        <a:bodyPr/>
        <a:lstStyle/>
        <a:p>
          <a:endParaRPr lang="es-DO"/>
        </a:p>
      </dgm:t>
    </dgm:pt>
    <dgm:pt modelId="{F4BA7500-E29A-4959-8C24-C570AFBFA087}">
      <dgm:prSet phldrT="[Texto]"/>
      <dgm:spPr/>
      <dgm:t>
        <a:bodyPr/>
        <a:lstStyle/>
        <a:p>
          <a:r>
            <a:rPr lang="es-ES" dirty="0"/>
            <a:t>Proporcionar un asesoramiento integral , a personas y empresas que </a:t>
          </a:r>
          <a:r>
            <a:rPr lang="es-ES" dirty="0" smtClean="0"/>
            <a:t>permitan solucionar </a:t>
          </a:r>
          <a:r>
            <a:rPr lang="es-ES" dirty="0"/>
            <a:t>todas sus necesidades relacionas en el mercado inmobiliario.</a:t>
          </a:r>
          <a:endParaRPr lang="es-DO" dirty="0"/>
        </a:p>
      </dgm:t>
    </dgm:pt>
    <dgm:pt modelId="{C3195EB5-500B-48BE-B7FF-96BF49D78DF3}" type="parTrans" cxnId="{18795305-A0E9-4CD2-A48E-44AC2EE6C32A}">
      <dgm:prSet/>
      <dgm:spPr/>
      <dgm:t>
        <a:bodyPr/>
        <a:lstStyle/>
        <a:p>
          <a:endParaRPr lang="es-DO"/>
        </a:p>
      </dgm:t>
    </dgm:pt>
    <dgm:pt modelId="{0610024E-E644-4CE8-A049-80697CC21365}" type="sibTrans" cxnId="{18795305-A0E9-4CD2-A48E-44AC2EE6C32A}">
      <dgm:prSet/>
      <dgm:spPr/>
      <dgm:t>
        <a:bodyPr/>
        <a:lstStyle/>
        <a:p>
          <a:endParaRPr lang="es-DO"/>
        </a:p>
      </dgm:t>
    </dgm:pt>
    <dgm:pt modelId="{7AB916D0-62D6-43E9-AA04-5938127CDCA5}">
      <dgm:prSet phldrT="[Texto]"/>
      <dgm:spPr/>
      <dgm:t>
        <a:bodyPr/>
        <a:lstStyle/>
        <a:p>
          <a:r>
            <a:rPr lang="es-ES" dirty="0"/>
            <a:t>VISION </a:t>
          </a:r>
          <a:endParaRPr lang="es-DO" dirty="0"/>
        </a:p>
      </dgm:t>
    </dgm:pt>
    <dgm:pt modelId="{8044029C-8870-47B3-894C-3BD23A124105}" type="parTrans" cxnId="{8E8E1138-65AA-420D-90DA-F8B98BE3635B}">
      <dgm:prSet/>
      <dgm:spPr/>
      <dgm:t>
        <a:bodyPr/>
        <a:lstStyle/>
        <a:p>
          <a:endParaRPr lang="es-DO"/>
        </a:p>
      </dgm:t>
    </dgm:pt>
    <dgm:pt modelId="{0B5A5FD7-71ED-4075-B669-7718E9A4B00E}" type="sibTrans" cxnId="{8E8E1138-65AA-420D-90DA-F8B98BE3635B}">
      <dgm:prSet/>
      <dgm:spPr/>
      <dgm:t>
        <a:bodyPr/>
        <a:lstStyle/>
        <a:p>
          <a:endParaRPr lang="es-DO"/>
        </a:p>
      </dgm:t>
    </dgm:pt>
    <dgm:pt modelId="{E881FC59-4CB9-493B-A4AE-E0E4692A6EB3}">
      <dgm:prSet phldrT="[Texto]"/>
      <dgm:spPr/>
      <dgm:t>
        <a:bodyPr/>
        <a:lstStyle/>
        <a:p>
          <a:r>
            <a:rPr lang="es-ES" dirty="0"/>
            <a:t>Convertirnos en la empresas de referencias del sector inmobiliario del país y que las personas piensen en nosotros como la primera opción en el momento de vender, comprar o alquilar una vivienda</a:t>
          </a:r>
          <a:endParaRPr lang="es-DO" dirty="0"/>
        </a:p>
      </dgm:t>
    </dgm:pt>
    <dgm:pt modelId="{C5DD0B5F-6D3C-4709-9250-DC0769273431}" type="parTrans" cxnId="{B906CE02-CAA4-43BF-9CD4-459252D66667}">
      <dgm:prSet/>
      <dgm:spPr/>
      <dgm:t>
        <a:bodyPr/>
        <a:lstStyle/>
        <a:p>
          <a:endParaRPr lang="es-DO"/>
        </a:p>
      </dgm:t>
    </dgm:pt>
    <dgm:pt modelId="{CF017EA3-8E67-4DF3-AB9E-B5D7109EFE30}" type="sibTrans" cxnId="{B906CE02-CAA4-43BF-9CD4-459252D66667}">
      <dgm:prSet/>
      <dgm:spPr/>
      <dgm:t>
        <a:bodyPr/>
        <a:lstStyle/>
        <a:p>
          <a:endParaRPr lang="es-DO"/>
        </a:p>
      </dgm:t>
    </dgm:pt>
    <dgm:pt modelId="{5CB0EEC7-380E-45E7-9202-4D2F12ED3397}">
      <dgm:prSet phldrT="[Texto]"/>
      <dgm:spPr/>
      <dgm:t>
        <a:bodyPr/>
        <a:lstStyle/>
        <a:p>
          <a:r>
            <a:rPr lang="es-ES" dirty="0"/>
            <a:t>VALORES</a:t>
          </a:r>
          <a:endParaRPr lang="es-DO" dirty="0"/>
        </a:p>
      </dgm:t>
    </dgm:pt>
    <dgm:pt modelId="{11FA2DD9-CC8A-4C0D-AD29-9F754E3F82C5}" type="parTrans" cxnId="{40129918-D5A2-4660-A820-F19D3E09BC07}">
      <dgm:prSet/>
      <dgm:spPr/>
      <dgm:t>
        <a:bodyPr/>
        <a:lstStyle/>
        <a:p>
          <a:endParaRPr lang="es-DO"/>
        </a:p>
      </dgm:t>
    </dgm:pt>
    <dgm:pt modelId="{95968629-CF0F-4D1E-A8F3-B0B8A223F799}" type="sibTrans" cxnId="{40129918-D5A2-4660-A820-F19D3E09BC07}">
      <dgm:prSet/>
      <dgm:spPr/>
      <dgm:t>
        <a:bodyPr/>
        <a:lstStyle/>
        <a:p>
          <a:endParaRPr lang="es-DO"/>
        </a:p>
      </dgm:t>
    </dgm:pt>
    <dgm:pt modelId="{52BDA345-A68F-4619-A715-6DD9F060DB74}">
      <dgm:prSet phldrT="[Texto]"/>
      <dgm:spPr/>
      <dgm:t>
        <a:bodyPr/>
        <a:lstStyle/>
        <a:p>
          <a:r>
            <a:rPr lang="es-ES" dirty="0"/>
            <a:t>Transparencia </a:t>
          </a:r>
          <a:endParaRPr lang="es-DO" dirty="0"/>
        </a:p>
      </dgm:t>
    </dgm:pt>
    <dgm:pt modelId="{9589C83B-BC7D-4BEA-BB84-770835082927}" type="parTrans" cxnId="{A864B8B7-398F-42DC-979B-1267E7FCE6F7}">
      <dgm:prSet/>
      <dgm:spPr/>
      <dgm:t>
        <a:bodyPr/>
        <a:lstStyle/>
        <a:p>
          <a:endParaRPr lang="es-DO"/>
        </a:p>
      </dgm:t>
    </dgm:pt>
    <dgm:pt modelId="{7E2249A7-FDD4-4965-B05B-BEB68EFD9312}" type="sibTrans" cxnId="{A864B8B7-398F-42DC-979B-1267E7FCE6F7}">
      <dgm:prSet/>
      <dgm:spPr/>
      <dgm:t>
        <a:bodyPr/>
        <a:lstStyle/>
        <a:p>
          <a:endParaRPr lang="es-DO"/>
        </a:p>
      </dgm:t>
    </dgm:pt>
    <dgm:pt modelId="{DBD11470-A11F-4DD2-A5A7-08C3001AED41}">
      <dgm:prSet/>
      <dgm:spPr/>
      <dgm:t>
        <a:bodyPr/>
        <a:lstStyle/>
        <a:p>
          <a:r>
            <a:rPr lang="es-ES" dirty="0"/>
            <a:t>Ética – Honestidad </a:t>
          </a:r>
          <a:endParaRPr lang="es-DO" dirty="0"/>
        </a:p>
      </dgm:t>
    </dgm:pt>
    <dgm:pt modelId="{F7A5CD7E-E8B7-42C1-9196-D34E7A1358CB}" type="parTrans" cxnId="{E65F92DB-7788-47BD-B9F9-7073FE5195DF}">
      <dgm:prSet/>
      <dgm:spPr/>
      <dgm:t>
        <a:bodyPr/>
        <a:lstStyle/>
        <a:p>
          <a:endParaRPr lang="es-DO"/>
        </a:p>
      </dgm:t>
    </dgm:pt>
    <dgm:pt modelId="{C0E617D0-D4BF-416F-ADCA-18B4DC948D44}" type="sibTrans" cxnId="{E65F92DB-7788-47BD-B9F9-7073FE5195DF}">
      <dgm:prSet/>
      <dgm:spPr/>
      <dgm:t>
        <a:bodyPr/>
        <a:lstStyle/>
        <a:p>
          <a:endParaRPr lang="es-DO"/>
        </a:p>
      </dgm:t>
    </dgm:pt>
    <dgm:pt modelId="{89905FE1-A701-4080-9DF5-93167DCE5800}">
      <dgm:prSet/>
      <dgm:spPr/>
      <dgm:t>
        <a:bodyPr/>
        <a:lstStyle/>
        <a:p>
          <a:r>
            <a:rPr lang="es-ES"/>
            <a:t>Profesionalidad – Eficiencia</a:t>
          </a:r>
          <a:endParaRPr lang="es-DO"/>
        </a:p>
      </dgm:t>
    </dgm:pt>
    <dgm:pt modelId="{4974E095-6DAE-41E7-9D4E-203136922ED9}" type="parTrans" cxnId="{5D6553B0-7A1F-4054-9F91-C92FA091C620}">
      <dgm:prSet/>
      <dgm:spPr/>
      <dgm:t>
        <a:bodyPr/>
        <a:lstStyle/>
        <a:p>
          <a:endParaRPr lang="es-DO"/>
        </a:p>
      </dgm:t>
    </dgm:pt>
    <dgm:pt modelId="{A84A848C-912A-4B88-AD4B-56FC72D6503A}" type="sibTrans" cxnId="{5D6553B0-7A1F-4054-9F91-C92FA091C620}">
      <dgm:prSet/>
      <dgm:spPr/>
      <dgm:t>
        <a:bodyPr/>
        <a:lstStyle/>
        <a:p>
          <a:endParaRPr lang="es-DO"/>
        </a:p>
      </dgm:t>
    </dgm:pt>
    <dgm:pt modelId="{D1B1EF25-B514-479C-8ABE-C20BF266655A}">
      <dgm:prSet/>
      <dgm:spPr/>
      <dgm:t>
        <a:bodyPr/>
        <a:lstStyle/>
        <a:p>
          <a:r>
            <a:rPr lang="es-ES" dirty="0"/>
            <a:t>Responsabilidad Social Cercanía </a:t>
          </a:r>
          <a:endParaRPr lang="es-DO" dirty="0"/>
        </a:p>
      </dgm:t>
    </dgm:pt>
    <dgm:pt modelId="{D1505A04-E88A-4BE9-A19E-4F7901DC8921}" type="parTrans" cxnId="{7E9025CC-D2B3-48D3-81C2-DC8969E0A279}">
      <dgm:prSet/>
      <dgm:spPr/>
      <dgm:t>
        <a:bodyPr/>
        <a:lstStyle/>
        <a:p>
          <a:endParaRPr lang="es-DO"/>
        </a:p>
      </dgm:t>
    </dgm:pt>
    <dgm:pt modelId="{7B9D6DC5-A4CA-49F2-BF5F-54E934CEF89D}" type="sibTrans" cxnId="{7E9025CC-D2B3-48D3-81C2-DC8969E0A279}">
      <dgm:prSet/>
      <dgm:spPr/>
      <dgm:t>
        <a:bodyPr/>
        <a:lstStyle/>
        <a:p>
          <a:endParaRPr lang="es-DO"/>
        </a:p>
      </dgm:t>
    </dgm:pt>
    <dgm:pt modelId="{6C51797E-39C9-4017-B079-C429BC33C9B2}" type="pres">
      <dgm:prSet presAssocID="{1557037E-4584-4FF8-BA8A-847E5462DC38}" presName="linear" presStyleCnt="0">
        <dgm:presLayoutVars>
          <dgm:dir/>
          <dgm:resizeHandles val="exact"/>
        </dgm:presLayoutVars>
      </dgm:prSet>
      <dgm:spPr/>
      <dgm:t>
        <a:bodyPr/>
        <a:lstStyle/>
        <a:p>
          <a:endParaRPr lang="es-ES"/>
        </a:p>
      </dgm:t>
    </dgm:pt>
    <dgm:pt modelId="{87CDD216-210A-44BB-94C4-D21A7DFFD67A}" type="pres">
      <dgm:prSet presAssocID="{9638BCED-FA61-4FBF-8EC1-6097F2F2FA3B}" presName="comp" presStyleCnt="0"/>
      <dgm:spPr/>
    </dgm:pt>
    <dgm:pt modelId="{59610960-5854-48F1-B068-FEBB7B2F1CD8}" type="pres">
      <dgm:prSet presAssocID="{9638BCED-FA61-4FBF-8EC1-6097F2F2FA3B}" presName="box" presStyleLbl="node1" presStyleIdx="0" presStyleCnt="3" custLinFactNeighborY="-93996"/>
      <dgm:spPr/>
      <dgm:t>
        <a:bodyPr/>
        <a:lstStyle/>
        <a:p>
          <a:endParaRPr lang="es-ES"/>
        </a:p>
      </dgm:t>
    </dgm:pt>
    <dgm:pt modelId="{391E9AB5-ECEC-44BA-9E1A-3A20EFAEDB78}" type="pres">
      <dgm:prSet presAssocID="{9638BCED-FA61-4FBF-8EC1-6097F2F2FA3B}" presName="img" presStyleLbl="fgImgPlace1" presStyleIdx="0" presStyleCnt="3"/>
      <dgm:spPr>
        <a:blipFill>
          <a:blip xmlns:r="http://schemas.openxmlformats.org/officeDocument/2006/relationships" r:embed="rId1" cstate="hqprint">
            <a:extLst>
              <a:ext uri="{28A0092B-C50C-407E-A947-70E740481C1C}">
                <a14:useLocalDpi xmlns:a14="http://schemas.microsoft.com/office/drawing/2010/main" val="0"/>
              </a:ext>
            </a:extLst>
          </a:blip>
          <a:srcRect/>
          <a:stretch>
            <a:fillRect l="-2000" r="-2000"/>
          </a:stretch>
        </a:blipFill>
      </dgm:spPr>
      <dgm:t>
        <a:bodyPr/>
        <a:lstStyle/>
        <a:p>
          <a:endParaRPr lang="es-ES"/>
        </a:p>
      </dgm:t>
    </dgm:pt>
    <dgm:pt modelId="{654C94D5-1482-49CF-B858-2D9C754C5D37}" type="pres">
      <dgm:prSet presAssocID="{9638BCED-FA61-4FBF-8EC1-6097F2F2FA3B}" presName="text" presStyleLbl="node1" presStyleIdx="0" presStyleCnt="3">
        <dgm:presLayoutVars>
          <dgm:bulletEnabled val="1"/>
        </dgm:presLayoutVars>
      </dgm:prSet>
      <dgm:spPr/>
      <dgm:t>
        <a:bodyPr/>
        <a:lstStyle/>
        <a:p>
          <a:endParaRPr lang="es-ES"/>
        </a:p>
      </dgm:t>
    </dgm:pt>
    <dgm:pt modelId="{592DA325-C9D3-4742-867F-183CF70304E8}" type="pres">
      <dgm:prSet presAssocID="{28811401-8491-4778-8513-58860B6DD1D5}" presName="spacer" presStyleCnt="0"/>
      <dgm:spPr/>
    </dgm:pt>
    <dgm:pt modelId="{18E6DFD1-E2E0-4A86-9255-4E33611FBBC2}" type="pres">
      <dgm:prSet presAssocID="{7AB916D0-62D6-43E9-AA04-5938127CDCA5}" presName="comp" presStyleCnt="0"/>
      <dgm:spPr/>
    </dgm:pt>
    <dgm:pt modelId="{7F4EB972-9256-4091-B3C2-92C338771662}" type="pres">
      <dgm:prSet presAssocID="{7AB916D0-62D6-43E9-AA04-5938127CDCA5}" presName="box" presStyleLbl="node1" presStyleIdx="1" presStyleCnt="3"/>
      <dgm:spPr/>
      <dgm:t>
        <a:bodyPr/>
        <a:lstStyle/>
        <a:p>
          <a:endParaRPr lang="es-ES"/>
        </a:p>
      </dgm:t>
    </dgm:pt>
    <dgm:pt modelId="{29F2C2C0-CC8F-49FA-8E86-3B6C7D24FF86}" type="pres">
      <dgm:prSet presAssocID="{7AB916D0-62D6-43E9-AA04-5938127CDCA5}"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dgm:spPr>
    </dgm:pt>
    <dgm:pt modelId="{3A794DC3-5778-4ACD-AD26-F9EEB3EBF97E}" type="pres">
      <dgm:prSet presAssocID="{7AB916D0-62D6-43E9-AA04-5938127CDCA5}" presName="text" presStyleLbl="node1" presStyleIdx="1" presStyleCnt="3">
        <dgm:presLayoutVars>
          <dgm:bulletEnabled val="1"/>
        </dgm:presLayoutVars>
      </dgm:prSet>
      <dgm:spPr/>
      <dgm:t>
        <a:bodyPr/>
        <a:lstStyle/>
        <a:p>
          <a:endParaRPr lang="es-ES"/>
        </a:p>
      </dgm:t>
    </dgm:pt>
    <dgm:pt modelId="{87B71B46-B317-4495-9BA4-58F9E8BD6A45}" type="pres">
      <dgm:prSet presAssocID="{0B5A5FD7-71ED-4075-B669-7718E9A4B00E}" presName="spacer" presStyleCnt="0"/>
      <dgm:spPr/>
    </dgm:pt>
    <dgm:pt modelId="{43B9ED8A-54FB-485C-80E0-67AC025B929F}" type="pres">
      <dgm:prSet presAssocID="{5CB0EEC7-380E-45E7-9202-4D2F12ED3397}" presName="comp" presStyleCnt="0"/>
      <dgm:spPr/>
    </dgm:pt>
    <dgm:pt modelId="{8D0C94B2-20A4-4646-88F9-BBA46C3A1B58}" type="pres">
      <dgm:prSet presAssocID="{5CB0EEC7-380E-45E7-9202-4D2F12ED3397}" presName="box" presStyleLbl="node1" presStyleIdx="2" presStyleCnt="3"/>
      <dgm:spPr/>
      <dgm:t>
        <a:bodyPr/>
        <a:lstStyle/>
        <a:p>
          <a:endParaRPr lang="es-ES"/>
        </a:p>
      </dgm:t>
    </dgm:pt>
    <dgm:pt modelId="{446CF80B-ADB5-41BF-9D8B-682B4687EFDF}" type="pres">
      <dgm:prSet presAssocID="{5CB0EEC7-380E-45E7-9202-4D2F12ED3397}"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27BC3321-B6B4-45D7-9438-2927141778B6}" type="pres">
      <dgm:prSet presAssocID="{5CB0EEC7-380E-45E7-9202-4D2F12ED3397}" presName="text" presStyleLbl="node1" presStyleIdx="2" presStyleCnt="3">
        <dgm:presLayoutVars>
          <dgm:bulletEnabled val="1"/>
        </dgm:presLayoutVars>
      </dgm:prSet>
      <dgm:spPr/>
      <dgm:t>
        <a:bodyPr/>
        <a:lstStyle/>
        <a:p>
          <a:endParaRPr lang="es-ES"/>
        </a:p>
      </dgm:t>
    </dgm:pt>
  </dgm:ptLst>
  <dgm:cxnLst>
    <dgm:cxn modelId="{40129918-D5A2-4660-A820-F19D3E09BC07}" srcId="{1557037E-4584-4FF8-BA8A-847E5462DC38}" destId="{5CB0EEC7-380E-45E7-9202-4D2F12ED3397}" srcOrd="2" destOrd="0" parTransId="{11FA2DD9-CC8A-4C0D-AD29-9F754E3F82C5}" sibTransId="{95968629-CF0F-4D1E-A8F3-B0B8A223F799}"/>
    <dgm:cxn modelId="{E393756D-5633-405E-8AF7-D9786FFE530F}" type="presOf" srcId="{5CB0EEC7-380E-45E7-9202-4D2F12ED3397}" destId="{8D0C94B2-20A4-4646-88F9-BBA46C3A1B58}" srcOrd="0" destOrd="0" presId="urn:microsoft.com/office/officeart/2005/8/layout/vList4"/>
    <dgm:cxn modelId="{18795305-A0E9-4CD2-A48E-44AC2EE6C32A}" srcId="{9638BCED-FA61-4FBF-8EC1-6097F2F2FA3B}" destId="{F4BA7500-E29A-4959-8C24-C570AFBFA087}" srcOrd="0" destOrd="0" parTransId="{C3195EB5-500B-48BE-B7FF-96BF49D78DF3}" sibTransId="{0610024E-E644-4CE8-A049-80697CC21365}"/>
    <dgm:cxn modelId="{E8BDF59A-2356-4F56-AAE5-CE46A121BE65}" type="presOf" srcId="{D1B1EF25-B514-479C-8ABE-C20BF266655A}" destId="{27BC3321-B6B4-45D7-9438-2927141778B6}" srcOrd="1" destOrd="4" presId="urn:microsoft.com/office/officeart/2005/8/layout/vList4"/>
    <dgm:cxn modelId="{8E8E1138-65AA-420D-90DA-F8B98BE3635B}" srcId="{1557037E-4584-4FF8-BA8A-847E5462DC38}" destId="{7AB916D0-62D6-43E9-AA04-5938127CDCA5}" srcOrd="1" destOrd="0" parTransId="{8044029C-8870-47B3-894C-3BD23A124105}" sibTransId="{0B5A5FD7-71ED-4075-B669-7718E9A4B00E}"/>
    <dgm:cxn modelId="{4A642E70-1DE6-4B5D-A6B3-8C10348C6648}" type="presOf" srcId="{E881FC59-4CB9-493B-A4AE-E0E4692A6EB3}" destId="{7F4EB972-9256-4091-B3C2-92C338771662}" srcOrd="0" destOrd="1" presId="urn:microsoft.com/office/officeart/2005/8/layout/vList4"/>
    <dgm:cxn modelId="{8AFEE7C6-AB51-49F6-A5A1-D89F0E266A55}" type="presOf" srcId="{9638BCED-FA61-4FBF-8EC1-6097F2F2FA3B}" destId="{59610960-5854-48F1-B068-FEBB7B2F1CD8}" srcOrd="0" destOrd="0" presId="urn:microsoft.com/office/officeart/2005/8/layout/vList4"/>
    <dgm:cxn modelId="{65AFF893-0E2C-4B8E-BFC8-C5DDE9514F11}" srcId="{1557037E-4584-4FF8-BA8A-847E5462DC38}" destId="{9638BCED-FA61-4FBF-8EC1-6097F2F2FA3B}" srcOrd="0" destOrd="0" parTransId="{228D1272-B821-4761-A6BB-5C98FAA52642}" sibTransId="{28811401-8491-4778-8513-58860B6DD1D5}"/>
    <dgm:cxn modelId="{B906CE02-CAA4-43BF-9CD4-459252D66667}" srcId="{7AB916D0-62D6-43E9-AA04-5938127CDCA5}" destId="{E881FC59-4CB9-493B-A4AE-E0E4692A6EB3}" srcOrd="0" destOrd="0" parTransId="{C5DD0B5F-6D3C-4709-9250-DC0769273431}" sibTransId="{CF017EA3-8E67-4DF3-AB9E-B5D7109EFE30}"/>
    <dgm:cxn modelId="{6D2F8D38-EE70-4483-9088-DB34318A7C95}" type="presOf" srcId="{52BDA345-A68F-4619-A715-6DD9F060DB74}" destId="{8D0C94B2-20A4-4646-88F9-BBA46C3A1B58}" srcOrd="0" destOrd="1" presId="urn:microsoft.com/office/officeart/2005/8/layout/vList4"/>
    <dgm:cxn modelId="{5B9B5ACC-A991-44C0-AAE9-023607E97ABD}" type="presOf" srcId="{5CB0EEC7-380E-45E7-9202-4D2F12ED3397}" destId="{27BC3321-B6B4-45D7-9438-2927141778B6}" srcOrd="1" destOrd="0" presId="urn:microsoft.com/office/officeart/2005/8/layout/vList4"/>
    <dgm:cxn modelId="{7E9025CC-D2B3-48D3-81C2-DC8969E0A279}" srcId="{5CB0EEC7-380E-45E7-9202-4D2F12ED3397}" destId="{D1B1EF25-B514-479C-8ABE-C20BF266655A}" srcOrd="3" destOrd="0" parTransId="{D1505A04-E88A-4BE9-A19E-4F7901DC8921}" sibTransId="{7B9D6DC5-A4CA-49F2-BF5F-54E934CEF89D}"/>
    <dgm:cxn modelId="{E65F92DB-7788-47BD-B9F9-7073FE5195DF}" srcId="{5CB0EEC7-380E-45E7-9202-4D2F12ED3397}" destId="{DBD11470-A11F-4DD2-A5A7-08C3001AED41}" srcOrd="1" destOrd="0" parTransId="{F7A5CD7E-E8B7-42C1-9196-D34E7A1358CB}" sibTransId="{C0E617D0-D4BF-416F-ADCA-18B4DC948D44}"/>
    <dgm:cxn modelId="{A864B8B7-398F-42DC-979B-1267E7FCE6F7}" srcId="{5CB0EEC7-380E-45E7-9202-4D2F12ED3397}" destId="{52BDA345-A68F-4619-A715-6DD9F060DB74}" srcOrd="0" destOrd="0" parTransId="{9589C83B-BC7D-4BEA-BB84-770835082927}" sibTransId="{7E2249A7-FDD4-4965-B05B-BEB68EFD9312}"/>
    <dgm:cxn modelId="{D04C40C2-C3AF-4EEF-8399-E93A97B93872}" type="presOf" srcId="{1557037E-4584-4FF8-BA8A-847E5462DC38}" destId="{6C51797E-39C9-4017-B079-C429BC33C9B2}" srcOrd="0" destOrd="0" presId="urn:microsoft.com/office/officeart/2005/8/layout/vList4"/>
    <dgm:cxn modelId="{E5D27E61-CCA1-43C1-A920-D12A3B8F7227}" type="presOf" srcId="{DBD11470-A11F-4DD2-A5A7-08C3001AED41}" destId="{8D0C94B2-20A4-4646-88F9-BBA46C3A1B58}" srcOrd="0" destOrd="2" presId="urn:microsoft.com/office/officeart/2005/8/layout/vList4"/>
    <dgm:cxn modelId="{4BCFBA46-3AB3-46C9-A662-EFC82233836F}" type="presOf" srcId="{89905FE1-A701-4080-9DF5-93167DCE5800}" destId="{27BC3321-B6B4-45D7-9438-2927141778B6}" srcOrd="1" destOrd="3" presId="urn:microsoft.com/office/officeart/2005/8/layout/vList4"/>
    <dgm:cxn modelId="{7C541315-423F-491B-8FA5-F52E6156A0E1}" type="presOf" srcId="{DBD11470-A11F-4DD2-A5A7-08C3001AED41}" destId="{27BC3321-B6B4-45D7-9438-2927141778B6}" srcOrd="1" destOrd="2" presId="urn:microsoft.com/office/officeart/2005/8/layout/vList4"/>
    <dgm:cxn modelId="{7FC971D5-4C34-4775-A08E-BE06D812125F}" type="presOf" srcId="{9638BCED-FA61-4FBF-8EC1-6097F2F2FA3B}" destId="{654C94D5-1482-49CF-B858-2D9C754C5D37}" srcOrd="1" destOrd="0" presId="urn:microsoft.com/office/officeart/2005/8/layout/vList4"/>
    <dgm:cxn modelId="{64C5177D-E2ED-484E-B63A-A70E0345ACBD}" type="presOf" srcId="{89905FE1-A701-4080-9DF5-93167DCE5800}" destId="{8D0C94B2-20A4-4646-88F9-BBA46C3A1B58}" srcOrd="0" destOrd="3" presId="urn:microsoft.com/office/officeart/2005/8/layout/vList4"/>
    <dgm:cxn modelId="{4DFF5999-01A6-4987-AA46-C1316F04483B}" type="presOf" srcId="{E881FC59-4CB9-493B-A4AE-E0E4692A6EB3}" destId="{3A794DC3-5778-4ACD-AD26-F9EEB3EBF97E}" srcOrd="1" destOrd="1" presId="urn:microsoft.com/office/officeart/2005/8/layout/vList4"/>
    <dgm:cxn modelId="{E1C78EB7-5EC8-49C3-BF3A-A558F30B2FD3}" type="presOf" srcId="{F4BA7500-E29A-4959-8C24-C570AFBFA087}" destId="{59610960-5854-48F1-B068-FEBB7B2F1CD8}" srcOrd="0" destOrd="1" presId="urn:microsoft.com/office/officeart/2005/8/layout/vList4"/>
    <dgm:cxn modelId="{FDB0FD68-AA92-43E5-929E-04D59801ECBB}" type="presOf" srcId="{7AB916D0-62D6-43E9-AA04-5938127CDCA5}" destId="{3A794DC3-5778-4ACD-AD26-F9EEB3EBF97E}" srcOrd="1" destOrd="0" presId="urn:microsoft.com/office/officeart/2005/8/layout/vList4"/>
    <dgm:cxn modelId="{1951B0F2-7A03-4006-B2DD-0FE9089F3381}" type="presOf" srcId="{52BDA345-A68F-4619-A715-6DD9F060DB74}" destId="{27BC3321-B6B4-45D7-9438-2927141778B6}" srcOrd="1" destOrd="1" presId="urn:microsoft.com/office/officeart/2005/8/layout/vList4"/>
    <dgm:cxn modelId="{8BC54206-AAE7-4496-99A0-8A5997FBB76A}" type="presOf" srcId="{D1B1EF25-B514-479C-8ABE-C20BF266655A}" destId="{8D0C94B2-20A4-4646-88F9-BBA46C3A1B58}" srcOrd="0" destOrd="4" presId="urn:microsoft.com/office/officeart/2005/8/layout/vList4"/>
    <dgm:cxn modelId="{F8830846-9E84-4786-8E34-45E08F5D962F}" type="presOf" srcId="{7AB916D0-62D6-43E9-AA04-5938127CDCA5}" destId="{7F4EB972-9256-4091-B3C2-92C338771662}" srcOrd="0" destOrd="0" presId="urn:microsoft.com/office/officeart/2005/8/layout/vList4"/>
    <dgm:cxn modelId="{341605B4-2C1F-4C7B-8840-5D7E27F0EC58}" type="presOf" srcId="{F4BA7500-E29A-4959-8C24-C570AFBFA087}" destId="{654C94D5-1482-49CF-B858-2D9C754C5D37}" srcOrd="1" destOrd="1" presId="urn:microsoft.com/office/officeart/2005/8/layout/vList4"/>
    <dgm:cxn modelId="{5D6553B0-7A1F-4054-9F91-C92FA091C620}" srcId="{5CB0EEC7-380E-45E7-9202-4D2F12ED3397}" destId="{89905FE1-A701-4080-9DF5-93167DCE5800}" srcOrd="2" destOrd="0" parTransId="{4974E095-6DAE-41E7-9D4E-203136922ED9}" sibTransId="{A84A848C-912A-4B88-AD4B-56FC72D6503A}"/>
    <dgm:cxn modelId="{011C7B98-BC84-42D5-9E50-8E612C94D251}" type="presParOf" srcId="{6C51797E-39C9-4017-B079-C429BC33C9B2}" destId="{87CDD216-210A-44BB-94C4-D21A7DFFD67A}" srcOrd="0" destOrd="0" presId="urn:microsoft.com/office/officeart/2005/8/layout/vList4"/>
    <dgm:cxn modelId="{798CF4E8-CB41-48D2-B5BF-8CAD59EB4F87}" type="presParOf" srcId="{87CDD216-210A-44BB-94C4-D21A7DFFD67A}" destId="{59610960-5854-48F1-B068-FEBB7B2F1CD8}" srcOrd="0" destOrd="0" presId="urn:microsoft.com/office/officeart/2005/8/layout/vList4"/>
    <dgm:cxn modelId="{A2BC54F6-5400-40AE-BC0B-0728FE5CC469}" type="presParOf" srcId="{87CDD216-210A-44BB-94C4-D21A7DFFD67A}" destId="{391E9AB5-ECEC-44BA-9E1A-3A20EFAEDB78}" srcOrd="1" destOrd="0" presId="urn:microsoft.com/office/officeart/2005/8/layout/vList4"/>
    <dgm:cxn modelId="{8BB7FB6A-B64F-4085-B21B-EA522D13F685}" type="presParOf" srcId="{87CDD216-210A-44BB-94C4-D21A7DFFD67A}" destId="{654C94D5-1482-49CF-B858-2D9C754C5D37}" srcOrd="2" destOrd="0" presId="urn:microsoft.com/office/officeart/2005/8/layout/vList4"/>
    <dgm:cxn modelId="{4CFAE3B6-2990-47CB-A3B9-709BE68A4F7D}" type="presParOf" srcId="{6C51797E-39C9-4017-B079-C429BC33C9B2}" destId="{592DA325-C9D3-4742-867F-183CF70304E8}" srcOrd="1" destOrd="0" presId="urn:microsoft.com/office/officeart/2005/8/layout/vList4"/>
    <dgm:cxn modelId="{52FB8755-68F6-4B71-8B12-8C487A8540EC}" type="presParOf" srcId="{6C51797E-39C9-4017-B079-C429BC33C9B2}" destId="{18E6DFD1-E2E0-4A86-9255-4E33611FBBC2}" srcOrd="2" destOrd="0" presId="urn:microsoft.com/office/officeart/2005/8/layout/vList4"/>
    <dgm:cxn modelId="{BD76B23D-D85F-48DB-8FA7-A7B71D593359}" type="presParOf" srcId="{18E6DFD1-E2E0-4A86-9255-4E33611FBBC2}" destId="{7F4EB972-9256-4091-B3C2-92C338771662}" srcOrd="0" destOrd="0" presId="urn:microsoft.com/office/officeart/2005/8/layout/vList4"/>
    <dgm:cxn modelId="{76D12F21-458B-44D3-AE4E-BF038B6A561C}" type="presParOf" srcId="{18E6DFD1-E2E0-4A86-9255-4E33611FBBC2}" destId="{29F2C2C0-CC8F-49FA-8E86-3B6C7D24FF86}" srcOrd="1" destOrd="0" presId="urn:microsoft.com/office/officeart/2005/8/layout/vList4"/>
    <dgm:cxn modelId="{A9C01342-1463-496B-B2BC-2BEF004D1F0C}" type="presParOf" srcId="{18E6DFD1-E2E0-4A86-9255-4E33611FBBC2}" destId="{3A794DC3-5778-4ACD-AD26-F9EEB3EBF97E}" srcOrd="2" destOrd="0" presId="urn:microsoft.com/office/officeart/2005/8/layout/vList4"/>
    <dgm:cxn modelId="{24052A6B-3E54-43CE-8F24-014D0E28AC38}" type="presParOf" srcId="{6C51797E-39C9-4017-B079-C429BC33C9B2}" destId="{87B71B46-B317-4495-9BA4-58F9E8BD6A45}" srcOrd="3" destOrd="0" presId="urn:microsoft.com/office/officeart/2005/8/layout/vList4"/>
    <dgm:cxn modelId="{E51F66D2-7D73-4356-A4FF-4E3BC668D514}" type="presParOf" srcId="{6C51797E-39C9-4017-B079-C429BC33C9B2}" destId="{43B9ED8A-54FB-485C-80E0-67AC025B929F}" srcOrd="4" destOrd="0" presId="urn:microsoft.com/office/officeart/2005/8/layout/vList4"/>
    <dgm:cxn modelId="{39B0A2F9-2191-48ED-AA1E-6F6574A5DF94}" type="presParOf" srcId="{43B9ED8A-54FB-485C-80E0-67AC025B929F}" destId="{8D0C94B2-20A4-4646-88F9-BBA46C3A1B58}" srcOrd="0" destOrd="0" presId="urn:microsoft.com/office/officeart/2005/8/layout/vList4"/>
    <dgm:cxn modelId="{63AF4919-7DA0-4A7B-874F-CEA55B10AD50}" type="presParOf" srcId="{43B9ED8A-54FB-485C-80E0-67AC025B929F}" destId="{446CF80B-ADB5-41BF-9D8B-682B4687EFDF}" srcOrd="1" destOrd="0" presId="urn:microsoft.com/office/officeart/2005/8/layout/vList4"/>
    <dgm:cxn modelId="{E359634E-5A55-4D58-A9A2-EC3571830461}" type="presParOf" srcId="{43B9ED8A-54FB-485C-80E0-67AC025B929F}" destId="{27BC3321-B6B4-45D7-9438-2927141778B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10960-5854-48F1-B068-FEBB7B2F1CD8}">
      <dsp:nvSpPr>
        <dsp:cNvPr id="0" name=""/>
        <dsp:cNvSpPr/>
      </dsp:nvSpPr>
      <dsp:spPr>
        <a:xfrm>
          <a:off x="0" y="0"/>
          <a:ext cx="10002008" cy="17455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ES" sz="2400" kern="1200" dirty="0"/>
            <a:t>MISION </a:t>
          </a:r>
          <a:endParaRPr lang="es-DO" sz="2400" kern="1200" dirty="0"/>
        </a:p>
        <a:p>
          <a:pPr marL="171450" lvl="1" indent="-171450" algn="l" defTabSz="844550">
            <a:lnSpc>
              <a:spcPct val="90000"/>
            </a:lnSpc>
            <a:spcBef>
              <a:spcPct val="0"/>
            </a:spcBef>
            <a:spcAft>
              <a:spcPct val="15000"/>
            </a:spcAft>
            <a:buChar char="••"/>
          </a:pPr>
          <a:r>
            <a:rPr lang="es-ES" sz="1900" kern="1200" dirty="0"/>
            <a:t>Proporcionar un asesoramiento integral , a personas y empresas que </a:t>
          </a:r>
          <a:r>
            <a:rPr lang="es-ES" sz="1900" kern="1200" dirty="0" smtClean="0"/>
            <a:t>permitan solucionar </a:t>
          </a:r>
          <a:r>
            <a:rPr lang="es-ES" sz="1900" kern="1200" dirty="0"/>
            <a:t>todas sus necesidades relacionas en el mercado inmobiliario.</a:t>
          </a:r>
          <a:endParaRPr lang="es-DO" sz="1900" kern="1200" dirty="0"/>
        </a:p>
      </dsp:txBody>
      <dsp:txXfrm>
        <a:off x="2174957" y="0"/>
        <a:ext cx="7827051" cy="1745559"/>
      </dsp:txXfrm>
    </dsp:sp>
    <dsp:sp modelId="{391E9AB5-ECEC-44BA-9E1A-3A20EFAEDB78}">
      <dsp:nvSpPr>
        <dsp:cNvPr id="0" name=""/>
        <dsp:cNvSpPr/>
      </dsp:nvSpPr>
      <dsp:spPr>
        <a:xfrm>
          <a:off x="174555" y="174555"/>
          <a:ext cx="2000401" cy="1396447"/>
        </a:xfrm>
        <a:prstGeom prst="roundRect">
          <a:avLst>
            <a:gd name="adj" fmla="val 10000"/>
          </a:avLst>
        </a:prstGeom>
        <a:blipFill>
          <a:blip xmlns:r="http://schemas.openxmlformats.org/officeDocument/2006/relationships" r:embed="rId1" cstate="hqprint">
            <a:extLst>
              <a:ext uri="{28A0092B-C50C-407E-A947-70E740481C1C}">
                <a14:useLocalDpi xmlns:a14="http://schemas.microsoft.com/office/drawing/2010/main" val="0"/>
              </a:ext>
            </a:extLst>
          </a:blip>
          <a:srcRect/>
          <a:stretch>
            <a:fillRect l="-2000" r="-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4EB972-9256-4091-B3C2-92C338771662}">
      <dsp:nvSpPr>
        <dsp:cNvPr id="0" name=""/>
        <dsp:cNvSpPr/>
      </dsp:nvSpPr>
      <dsp:spPr>
        <a:xfrm>
          <a:off x="0" y="1920115"/>
          <a:ext cx="10002008" cy="17455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ES" sz="2400" kern="1200" dirty="0"/>
            <a:t>VISION </a:t>
          </a:r>
          <a:endParaRPr lang="es-DO" sz="2400" kern="1200" dirty="0"/>
        </a:p>
        <a:p>
          <a:pPr marL="171450" lvl="1" indent="-171450" algn="l" defTabSz="844550">
            <a:lnSpc>
              <a:spcPct val="90000"/>
            </a:lnSpc>
            <a:spcBef>
              <a:spcPct val="0"/>
            </a:spcBef>
            <a:spcAft>
              <a:spcPct val="15000"/>
            </a:spcAft>
            <a:buChar char="••"/>
          </a:pPr>
          <a:r>
            <a:rPr lang="es-ES" sz="1900" kern="1200" dirty="0"/>
            <a:t>Convertirnos en la empresas de referencias del sector inmobiliario del país y que las personas piensen en nosotros como la primera opción en el momento de vender, comprar o alquilar una vivienda</a:t>
          </a:r>
          <a:endParaRPr lang="es-DO" sz="1900" kern="1200" dirty="0"/>
        </a:p>
      </dsp:txBody>
      <dsp:txXfrm>
        <a:off x="2174957" y="1920115"/>
        <a:ext cx="7827051" cy="1745559"/>
      </dsp:txXfrm>
    </dsp:sp>
    <dsp:sp modelId="{29F2C2C0-CC8F-49FA-8E86-3B6C7D24FF86}">
      <dsp:nvSpPr>
        <dsp:cNvPr id="0" name=""/>
        <dsp:cNvSpPr/>
      </dsp:nvSpPr>
      <dsp:spPr>
        <a:xfrm>
          <a:off x="174555" y="2094671"/>
          <a:ext cx="2000401" cy="1396447"/>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0C94B2-20A4-4646-88F9-BBA46C3A1B58}">
      <dsp:nvSpPr>
        <dsp:cNvPr id="0" name=""/>
        <dsp:cNvSpPr/>
      </dsp:nvSpPr>
      <dsp:spPr>
        <a:xfrm>
          <a:off x="0" y="3840231"/>
          <a:ext cx="10002008" cy="17455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s-ES" sz="2400" kern="1200" dirty="0"/>
            <a:t>VALORES</a:t>
          </a:r>
          <a:endParaRPr lang="es-DO" sz="2400" kern="1200" dirty="0"/>
        </a:p>
        <a:p>
          <a:pPr marL="171450" lvl="1" indent="-171450" algn="l" defTabSz="844550">
            <a:lnSpc>
              <a:spcPct val="90000"/>
            </a:lnSpc>
            <a:spcBef>
              <a:spcPct val="0"/>
            </a:spcBef>
            <a:spcAft>
              <a:spcPct val="15000"/>
            </a:spcAft>
            <a:buChar char="••"/>
          </a:pPr>
          <a:r>
            <a:rPr lang="es-ES" sz="1900" kern="1200" dirty="0"/>
            <a:t>Transparencia </a:t>
          </a:r>
          <a:endParaRPr lang="es-DO" sz="1900" kern="1200" dirty="0"/>
        </a:p>
        <a:p>
          <a:pPr marL="171450" lvl="1" indent="-171450" algn="l" defTabSz="844550">
            <a:lnSpc>
              <a:spcPct val="90000"/>
            </a:lnSpc>
            <a:spcBef>
              <a:spcPct val="0"/>
            </a:spcBef>
            <a:spcAft>
              <a:spcPct val="15000"/>
            </a:spcAft>
            <a:buChar char="••"/>
          </a:pPr>
          <a:r>
            <a:rPr lang="es-ES" sz="1900" kern="1200" dirty="0"/>
            <a:t>Ética – Honestidad </a:t>
          </a:r>
          <a:endParaRPr lang="es-DO" sz="1900" kern="1200" dirty="0"/>
        </a:p>
        <a:p>
          <a:pPr marL="171450" lvl="1" indent="-171450" algn="l" defTabSz="844550">
            <a:lnSpc>
              <a:spcPct val="90000"/>
            </a:lnSpc>
            <a:spcBef>
              <a:spcPct val="0"/>
            </a:spcBef>
            <a:spcAft>
              <a:spcPct val="15000"/>
            </a:spcAft>
            <a:buChar char="••"/>
          </a:pPr>
          <a:r>
            <a:rPr lang="es-ES" sz="1900" kern="1200"/>
            <a:t>Profesionalidad – Eficiencia</a:t>
          </a:r>
          <a:endParaRPr lang="es-DO" sz="1900" kern="1200"/>
        </a:p>
        <a:p>
          <a:pPr marL="171450" lvl="1" indent="-171450" algn="l" defTabSz="844550">
            <a:lnSpc>
              <a:spcPct val="90000"/>
            </a:lnSpc>
            <a:spcBef>
              <a:spcPct val="0"/>
            </a:spcBef>
            <a:spcAft>
              <a:spcPct val="15000"/>
            </a:spcAft>
            <a:buChar char="••"/>
          </a:pPr>
          <a:r>
            <a:rPr lang="es-ES" sz="1900" kern="1200" dirty="0"/>
            <a:t>Responsabilidad Social Cercanía </a:t>
          </a:r>
          <a:endParaRPr lang="es-DO" sz="1900" kern="1200" dirty="0"/>
        </a:p>
      </dsp:txBody>
      <dsp:txXfrm>
        <a:off x="2174957" y="3840231"/>
        <a:ext cx="7827051" cy="1745559"/>
      </dsp:txXfrm>
    </dsp:sp>
    <dsp:sp modelId="{446CF80B-ADB5-41BF-9D8B-682B4687EFDF}">
      <dsp:nvSpPr>
        <dsp:cNvPr id="0" name=""/>
        <dsp:cNvSpPr/>
      </dsp:nvSpPr>
      <dsp:spPr>
        <a:xfrm>
          <a:off x="174555" y="4014787"/>
          <a:ext cx="2000401" cy="1396447"/>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a:xfrm>
            <a:off x="2692397" y="5037663"/>
            <a:ext cx="5214635" cy="279400"/>
          </a:xfrm>
        </p:spPr>
        <p:txBody>
          <a:bodyPr/>
          <a:lstStyle/>
          <a:p>
            <a:endParaRPr lang="es-DO"/>
          </a:p>
        </p:txBody>
      </p:sp>
      <p:sp>
        <p:nvSpPr>
          <p:cNvPr id="6" name="Slide Number Placeholder 5"/>
          <p:cNvSpPr>
            <a:spLocks noGrp="1"/>
          </p:cNvSpPr>
          <p:nvPr>
            <p:ph type="sldNum" sz="quarter" idx="12"/>
          </p:nvPr>
        </p:nvSpPr>
        <p:spPr>
          <a:xfrm>
            <a:off x="8956900" y="5037663"/>
            <a:ext cx="551167" cy="279400"/>
          </a:xfrm>
        </p:spPr>
        <p:txBody>
          <a:bodyPr/>
          <a:lstStyle/>
          <a:p>
            <a:fld id="{E869C2BF-38E1-4307-982A-733BCA26C900}" type="slidenum">
              <a:rPr lang="es-DO" smtClean="0"/>
              <a:t>‹Nº›</a:t>
            </a:fld>
            <a:endParaRPr lang="es-D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49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CF06727-E159-4268-B8B8-693AAA8A4F45}" type="datetimeFigureOut">
              <a:rPr lang="es-DO" smtClean="0"/>
              <a:t>26/8/2022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E869C2BF-38E1-4307-982A-733BCA26C900}" type="slidenum">
              <a:rPr lang="es-DO" smtClean="0"/>
              <a:t>‹Nº›</a:t>
            </a:fld>
            <a:endParaRPr lang="es-DO"/>
          </a:p>
        </p:txBody>
      </p:sp>
    </p:spTree>
    <p:extLst>
      <p:ext uri="{BB962C8B-B14F-4D97-AF65-F5344CB8AC3E}">
        <p14:creationId xmlns:p14="http://schemas.microsoft.com/office/powerpoint/2010/main" val="19567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E869C2BF-38E1-4307-982A-733BCA26C900}" type="slidenum">
              <a:rPr lang="es-DO" smtClean="0"/>
              <a:t>‹Nº›</a:t>
            </a:fld>
            <a:endParaRPr lang="es-D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7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E869C2BF-38E1-4307-982A-733BCA26C900}" type="slidenum">
              <a:rPr lang="es-DO" smtClean="0"/>
              <a:t>‹Nº›</a:t>
            </a:fld>
            <a:endParaRPr lang="es-D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364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E869C2BF-38E1-4307-982A-733BCA26C900}" type="slidenum">
              <a:rPr lang="es-DO" smtClean="0"/>
              <a:t>‹Nº›</a:t>
            </a:fld>
            <a:endParaRPr lang="es-DO"/>
          </a:p>
        </p:txBody>
      </p:sp>
    </p:spTree>
    <p:extLst>
      <p:ext uri="{BB962C8B-B14F-4D97-AF65-F5344CB8AC3E}">
        <p14:creationId xmlns:p14="http://schemas.microsoft.com/office/powerpoint/2010/main" val="101598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E869C2BF-38E1-4307-982A-733BCA26C900}" type="slidenum">
              <a:rPr lang="es-DO" smtClean="0"/>
              <a:t>‹Nº›</a:t>
            </a:fld>
            <a:endParaRPr lang="es-D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262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E869C2BF-38E1-4307-982A-733BCA26C900}" type="slidenum">
              <a:rPr lang="es-DO" smtClean="0"/>
              <a:t>‹Nº›</a:t>
            </a:fld>
            <a:endParaRPr lang="es-D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0137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E869C2BF-38E1-4307-982A-733BCA26C900}" type="slidenum">
              <a:rPr lang="es-DO" smtClean="0"/>
              <a:t>‹Nº›</a:t>
            </a:fld>
            <a:endParaRPr lang="es-D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9419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E869C2BF-38E1-4307-982A-733BCA26C900}" type="slidenum">
              <a:rPr lang="es-DO" smtClean="0"/>
              <a:t>‹Nº›</a:t>
            </a:fld>
            <a:endParaRPr lang="es-D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96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E869C2BF-38E1-4307-982A-733BCA26C900}" type="slidenum">
              <a:rPr lang="es-DO" smtClean="0"/>
              <a:t>‹Nº›</a:t>
            </a:fld>
            <a:endParaRPr lang="es-DO"/>
          </a:p>
        </p:txBody>
      </p:sp>
    </p:spTree>
    <p:extLst>
      <p:ext uri="{BB962C8B-B14F-4D97-AF65-F5344CB8AC3E}">
        <p14:creationId xmlns:p14="http://schemas.microsoft.com/office/powerpoint/2010/main" val="415402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CF06727-E159-4268-B8B8-693AAA8A4F45}" type="datetimeFigureOut">
              <a:rPr lang="es-DO" smtClean="0"/>
              <a:t>26/8/2022</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E869C2BF-38E1-4307-982A-733BCA26C900}" type="slidenum">
              <a:rPr lang="es-DO" smtClean="0"/>
              <a:t>‹Nº›</a:t>
            </a:fld>
            <a:endParaRPr lang="es-D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14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CF06727-E159-4268-B8B8-693AAA8A4F45}" type="datetimeFigureOut">
              <a:rPr lang="es-DO" smtClean="0"/>
              <a:t>26/8/2022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E869C2BF-38E1-4307-982A-733BCA26C900}" type="slidenum">
              <a:rPr lang="es-DO" smtClean="0"/>
              <a:t>‹Nº›</a:t>
            </a:fld>
            <a:endParaRPr lang="es-DO"/>
          </a:p>
        </p:txBody>
      </p:sp>
    </p:spTree>
    <p:extLst>
      <p:ext uri="{BB962C8B-B14F-4D97-AF65-F5344CB8AC3E}">
        <p14:creationId xmlns:p14="http://schemas.microsoft.com/office/powerpoint/2010/main" val="72883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CF06727-E159-4268-B8B8-693AAA8A4F45}" type="datetimeFigureOut">
              <a:rPr lang="es-DO" smtClean="0"/>
              <a:t>26/8/2022</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E869C2BF-38E1-4307-982A-733BCA26C900}" type="slidenum">
              <a:rPr lang="es-DO" smtClean="0"/>
              <a:t>‹Nº›</a:t>
            </a:fld>
            <a:endParaRPr lang="es-D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13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CF06727-E159-4268-B8B8-693AAA8A4F45}" type="datetimeFigureOut">
              <a:rPr lang="es-DO" smtClean="0"/>
              <a:t>26/8/2022</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E869C2BF-38E1-4307-982A-733BCA26C900}" type="slidenum">
              <a:rPr lang="es-DO" smtClean="0"/>
              <a:t>‹Nº›</a:t>
            </a:fld>
            <a:endParaRPr lang="es-D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48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06727-E159-4268-B8B8-693AAA8A4F45}" type="datetimeFigureOut">
              <a:rPr lang="es-DO" smtClean="0"/>
              <a:t>26/8/2022</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E869C2BF-38E1-4307-982A-733BCA26C900}" type="slidenum">
              <a:rPr lang="es-DO" smtClean="0"/>
              <a:t>‹Nº›</a:t>
            </a:fld>
            <a:endParaRPr lang="es-DO"/>
          </a:p>
        </p:txBody>
      </p:sp>
    </p:spTree>
    <p:extLst>
      <p:ext uri="{BB962C8B-B14F-4D97-AF65-F5344CB8AC3E}">
        <p14:creationId xmlns:p14="http://schemas.microsoft.com/office/powerpoint/2010/main" val="74972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CF06727-E159-4268-B8B8-693AAA8A4F45}" type="datetimeFigureOut">
              <a:rPr lang="es-DO" smtClean="0"/>
              <a:t>26/8/2022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E869C2BF-38E1-4307-982A-733BCA26C900}" type="slidenum">
              <a:rPr lang="es-DO" smtClean="0"/>
              <a:t>‹Nº›</a:t>
            </a:fld>
            <a:endParaRPr lang="es-D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20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CF06727-E159-4268-B8B8-693AAA8A4F45}" type="datetimeFigureOut">
              <a:rPr lang="es-DO" smtClean="0"/>
              <a:t>26/8/2022</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E869C2BF-38E1-4307-982A-733BCA26C900}" type="slidenum">
              <a:rPr lang="es-DO" smtClean="0"/>
              <a:t>‹Nº›</a:t>
            </a:fld>
            <a:endParaRPr lang="es-DO"/>
          </a:p>
        </p:txBody>
      </p:sp>
    </p:spTree>
    <p:extLst>
      <p:ext uri="{BB962C8B-B14F-4D97-AF65-F5344CB8AC3E}">
        <p14:creationId xmlns:p14="http://schemas.microsoft.com/office/powerpoint/2010/main" val="406268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F06727-E159-4268-B8B8-693AAA8A4F45}" type="datetimeFigureOut">
              <a:rPr lang="es-DO" smtClean="0"/>
              <a:t>26/8/2022</a:t>
            </a:fld>
            <a:endParaRPr lang="es-D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D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69C2BF-38E1-4307-982A-733BCA26C900}" type="slidenum">
              <a:rPr lang="es-DO" smtClean="0"/>
              <a:t>‹Nº›</a:t>
            </a:fld>
            <a:endParaRPr lang="es-DO"/>
          </a:p>
        </p:txBody>
      </p:sp>
    </p:spTree>
    <p:extLst>
      <p:ext uri="{BB962C8B-B14F-4D97-AF65-F5344CB8AC3E}">
        <p14:creationId xmlns:p14="http://schemas.microsoft.com/office/powerpoint/2010/main" val="402836037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2684CE-4631-465B-90CE-38DC5443CF2A}"/>
              </a:ext>
            </a:extLst>
          </p:cNvPr>
          <p:cNvSpPr>
            <a:spLocks noGrp="1"/>
          </p:cNvSpPr>
          <p:nvPr>
            <p:ph type="ctrTitle"/>
          </p:nvPr>
        </p:nvSpPr>
        <p:spPr>
          <a:xfrm>
            <a:off x="2342323" y="4276570"/>
            <a:ext cx="6858000" cy="1790700"/>
          </a:xfrm>
        </p:spPr>
        <p:txBody>
          <a:bodyPr>
            <a:normAutofit fontScale="90000"/>
          </a:bodyPr>
          <a:lstStyle/>
          <a:p>
            <a:pPr marL="4763" marR="47149" indent="-4763" algn="ctr">
              <a:lnSpc>
                <a:spcPct val="107000"/>
              </a:lnSpc>
              <a:spcAft>
                <a:spcPts val="907"/>
              </a:spcAft>
              <a:tabLst>
                <a:tab pos="917258" algn="l"/>
                <a:tab pos="2491740" algn="ctr"/>
              </a:tabLst>
            </a:pPr>
            <a:r>
              <a:rPr lang="es-ES" sz="3600" b="1" dirty="0">
                <a:solidFill>
                  <a:srgbClr val="000000"/>
                </a:solidFill>
                <a:latin typeface="Calibri" panose="020F0502020204030204" pitchFamily="34" charset="0"/>
                <a:ea typeface="Calibri" panose="020F0502020204030204" pitchFamily="34" charset="0"/>
                <a:cs typeface="Calibri" panose="020F0502020204030204" pitchFamily="34" charset="0"/>
              </a:rPr>
              <a:t/>
            </a:r>
            <a:br>
              <a:rPr lang="es-ES" sz="3600" b="1"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s-ES" sz="36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ES" sz="40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PRESENTACION</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dirty="0">
                <a:solidFill>
                  <a:srgbClr val="111111"/>
                </a:solidFill>
                <a:latin typeface="Calibri" panose="020F0502020204030204" pitchFamily="34" charset="0"/>
                <a:ea typeface="Arial" panose="020B0604020202020204" pitchFamily="34" charset="0"/>
                <a:cs typeface="Calibri" panose="020F0502020204030204" pitchFamily="34" charset="0"/>
              </a:rPr>
              <a:t>Nombre </a:t>
            </a:r>
            <a:r>
              <a:rPr lang="es-ES" sz="2000" dirty="0" smtClean="0">
                <a:solidFill>
                  <a:srgbClr val="111111"/>
                </a:solidFill>
                <a:latin typeface="Calibri" panose="020F0502020204030204" pitchFamily="34" charset="0"/>
                <a:ea typeface="Arial" panose="020B0604020202020204" pitchFamily="34" charset="0"/>
                <a:cs typeface="Calibri" panose="020F0502020204030204" pitchFamily="34" charset="0"/>
              </a:rPr>
              <a:t/>
            </a:r>
            <a:br>
              <a:rPr lang="es-ES" sz="2000" dirty="0" smtClean="0">
                <a:solidFill>
                  <a:srgbClr val="111111"/>
                </a:solidFill>
                <a:latin typeface="Calibri" panose="020F0502020204030204" pitchFamily="34" charset="0"/>
                <a:ea typeface="Arial" panose="020B0604020202020204" pitchFamily="34" charset="0"/>
                <a:cs typeface="Calibri" panose="020F0502020204030204" pitchFamily="34" charset="0"/>
              </a:rPr>
            </a:br>
            <a:r>
              <a:rPr lang="es-DO" sz="2000" b="1" dirty="0" smtClean="0">
                <a:solidFill>
                  <a:srgbClr val="000000"/>
                </a:solidFill>
                <a:latin typeface="Calibri" panose="020F0502020204030204" pitchFamily="34" charset="0"/>
                <a:ea typeface="Arial" panose="020B0604020202020204" pitchFamily="34" charset="0"/>
              </a:rPr>
              <a:t>JOSE RAFAEL MATEO DUVERGE</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dirty="0">
                <a:solidFill>
                  <a:srgbClr val="111111"/>
                </a:solidFill>
                <a:latin typeface="Calibri" panose="020F0502020204030204" pitchFamily="34" charset="0"/>
                <a:ea typeface="Arial" panose="020B0604020202020204" pitchFamily="34" charset="0"/>
                <a:cs typeface="Calibri" panose="020F0502020204030204" pitchFamily="34" charset="0"/>
              </a:rPr>
              <a:t>Sección  </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0541   </a:t>
            </a:r>
            <a:r>
              <a:rPr lang="es-ES" sz="2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dirty="0">
                <a:solidFill>
                  <a:srgbClr val="111111"/>
                </a:solidFill>
                <a:latin typeface="Calibri" panose="020F0502020204030204" pitchFamily="34" charset="0"/>
                <a:ea typeface="Arial" panose="020B0604020202020204" pitchFamily="34" charset="0"/>
                <a:cs typeface="Calibri" panose="020F0502020204030204" pitchFamily="34" charset="0"/>
              </a:rPr>
              <a:t>Asignatura  </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b="1" dirty="0" smtClean="0">
                <a:solidFill>
                  <a:srgbClr val="111111"/>
                </a:solidFill>
                <a:latin typeface="Calibri" panose="020F0502020204030204" pitchFamily="34" charset="0"/>
                <a:ea typeface="Calibri" panose="020F0502020204030204" pitchFamily="34" charset="0"/>
                <a:cs typeface="Calibri" panose="020F0502020204030204" pitchFamily="34" charset="0"/>
              </a:rPr>
              <a:t>BASE DE DATOS</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dirty="0">
                <a:solidFill>
                  <a:srgbClr val="111111"/>
                </a:solidFill>
                <a:latin typeface="Calibri" panose="020F0502020204030204" pitchFamily="34" charset="0"/>
                <a:ea typeface="Arial" panose="020B0604020202020204" pitchFamily="34" charset="0"/>
                <a:cs typeface="Calibri" panose="020F0502020204030204" pitchFamily="34" charset="0"/>
              </a:rPr>
              <a:t>Maestro  </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dirty="0">
                <a:solidFill>
                  <a:srgbClr val="111111"/>
                </a:solidFill>
                <a:latin typeface="Calibri" panose="020F0502020204030204" pitchFamily="34" charset="0"/>
                <a:ea typeface="Arial" panose="020B0604020202020204" pitchFamily="34" charset="0"/>
                <a:cs typeface="Calibri" panose="020F0502020204030204" pitchFamily="34" charset="0"/>
              </a:rPr>
              <a:t>        </a:t>
            </a:r>
            <a:r>
              <a:rPr lang="es-ES" sz="2000" b="1" dirty="0">
                <a:solidFill>
                  <a:srgbClr val="111111"/>
                </a:solidFill>
                <a:latin typeface="Calibri" panose="020F0502020204030204" pitchFamily="34" charset="0"/>
                <a:ea typeface="Arial" panose="020B0604020202020204" pitchFamily="34" charset="0"/>
                <a:cs typeface="Calibri" panose="020F0502020204030204" pitchFamily="34" charset="0"/>
              </a:rPr>
              <a:t>Starling  Germosén</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dirty="0">
                <a:solidFill>
                  <a:srgbClr val="111111"/>
                </a:solidFill>
                <a:latin typeface="Calibri" panose="020F0502020204030204" pitchFamily="34" charset="0"/>
                <a:ea typeface="Arial" panose="020B0604020202020204" pitchFamily="34" charset="0"/>
                <a:cs typeface="Calibri" panose="020F0502020204030204" pitchFamily="34" charset="0"/>
              </a:rPr>
              <a:t>      Lugar:  </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dirty="0">
                <a:solidFill>
                  <a:srgbClr val="111111"/>
                </a:solidFill>
                <a:latin typeface="Calibri" panose="020F0502020204030204" pitchFamily="34" charset="0"/>
                <a:ea typeface="Arial" panose="020B0604020202020204" pitchFamily="34" charset="0"/>
                <a:cs typeface="Calibri" panose="020F0502020204030204" pitchFamily="34" charset="0"/>
              </a:rPr>
              <a:t>           </a:t>
            </a:r>
            <a:r>
              <a:rPr lang="es-ES" sz="2000" b="1" dirty="0">
                <a:solidFill>
                  <a:srgbClr val="111111"/>
                </a:solidFill>
                <a:latin typeface="Calibri" panose="020F0502020204030204" pitchFamily="34" charset="0"/>
                <a:ea typeface="Arial" panose="020B0604020202020204" pitchFamily="34" charset="0"/>
                <a:cs typeface="Calibri" panose="020F0502020204030204" pitchFamily="34" charset="0"/>
              </a:rPr>
              <a:t>Universidad Dominicana  O&amp;M  </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DO" sz="2000" dirty="0">
                <a:solidFill>
                  <a:srgbClr val="000000"/>
                </a:solidFill>
                <a:latin typeface="Calibri" panose="020F0502020204030204" pitchFamily="34" charset="0"/>
                <a:ea typeface="Calibri" panose="020F0502020204030204" pitchFamily="34" charset="0"/>
              </a:rPr>
              <a:t>        </a:t>
            </a:r>
            <a:br>
              <a:rPr lang="es-DO" sz="2000" dirty="0">
                <a:solidFill>
                  <a:srgbClr val="000000"/>
                </a:solidFill>
                <a:latin typeface="Calibri" panose="020F0502020204030204" pitchFamily="34" charset="0"/>
                <a:ea typeface="Calibri" panose="020F0502020204030204" pitchFamily="34" charset="0"/>
              </a:rPr>
            </a:br>
            <a:r>
              <a:rPr lang="es-ES" sz="2000" dirty="0">
                <a:solidFill>
                  <a:srgbClr val="111111"/>
                </a:solidFill>
                <a:latin typeface="Calibri" panose="020F0502020204030204" pitchFamily="34" charset="0"/>
                <a:ea typeface="Arial" panose="020B0604020202020204" pitchFamily="34" charset="0"/>
                <a:cs typeface="Calibri" panose="020F0502020204030204" pitchFamily="34" charset="0"/>
              </a:rPr>
              <a:t> </a:t>
            </a: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2000" dirty="0">
                <a:solidFill>
                  <a:srgbClr val="111111"/>
                </a:solidFill>
                <a:latin typeface="Calibri" panose="020F0502020204030204" pitchFamily="34" charset="0"/>
                <a:ea typeface="Arial" panose="020B0604020202020204" pitchFamily="34" charset="0"/>
                <a:cs typeface="Calibri" panose="020F0502020204030204" pitchFamily="34" charset="0"/>
              </a:rPr>
              <a:t>          </a:t>
            </a:r>
            <a:r>
              <a:rPr lang="es-DO" sz="1350" dirty="0">
                <a:solidFill>
                  <a:srgbClr val="000000"/>
                </a:solidFill>
                <a:latin typeface="Calibri" panose="020F0502020204030204" pitchFamily="34" charset="0"/>
                <a:ea typeface="Calibri" panose="020F0502020204030204" pitchFamily="34" charset="0"/>
              </a:rPr>
              <a:t/>
            </a:r>
            <a:br>
              <a:rPr lang="es-DO" sz="1350" dirty="0">
                <a:solidFill>
                  <a:srgbClr val="000000"/>
                </a:solidFill>
                <a:latin typeface="Calibri" panose="020F0502020204030204" pitchFamily="34" charset="0"/>
                <a:ea typeface="Calibri" panose="020F0502020204030204" pitchFamily="34" charset="0"/>
              </a:rPr>
            </a:br>
            <a:r>
              <a:rPr lang="es-ES" sz="1350" dirty="0">
                <a:solidFill>
                  <a:srgbClr val="111111"/>
                </a:solidFill>
                <a:latin typeface="Calibri" panose="020F0502020204030204" pitchFamily="34" charset="0"/>
                <a:ea typeface="Arial" panose="020B0604020202020204" pitchFamily="34" charset="0"/>
                <a:cs typeface="Calibri" panose="020F0502020204030204" pitchFamily="34" charset="0"/>
              </a:rPr>
              <a:t> </a:t>
            </a:r>
            <a:endParaRPr lang="es-DO" dirty="0"/>
          </a:p>
        </p:txBody>
      </p:sp>
      <p:pic>
        <p:nvPicPr>
          <p:cNvPr id="6" name="Imagen 5">
            <a:extLst>
              <a:ext uri="{FF2B5EF4-FFF2-40B4-BE49-F238E27FC236}">
                <a16:creationId xmlns:a16="http://schemas.microsoft.com/office/drawing/2014/main" id="{CF6108A6-0627-4AF1-A16E-0CBBED266924}"/>
              </a:ext>
            </a:extLst>
          </p:cNvPr>
          <p:cNvPicPr>
            <a:picLocks noChangeAspect="1"/>
          </p:cNvPicPr>
          <p:nvPr/>
        </p:nvPicPr>
        <p:blipFill>
          <a:blip r:embed="rId2"/>
          <a:stretch>
            <a:fillRect/>
          </a:stretch>
        </p:blipFill>
        <p:spPr>
          <a:xfrm>
            <a:off x="4060737" y="299850"/>
            <a:ext cx="3421171" cy="1062957"/>
          </a:xfrm>
          <a:prstGeom prst="rect">
            <a:avLst/>
          </a:prstGeom>
        </p:spPr>
      </p:pic>
    </p:spTree>
    <p:extLst>
      <p:ext uri="{BB962C8B-B14F-4D97-AF65-F5344CB8AC3E}">
        <p14:creationId xmlns:p14="http://schemas.microsoft.com/office/powerpoint/2010/main" val="42252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E61740C-815B-42D0-A5EC-92A1E3D1FD75}"/>
              </a:ext>
            </a:extLst>
          </p:cNvPr>
          <p:cNvSpPr>
            <a:spLocks noGrp="1"/>
          </p:cNvSpPr>
          <p:nvPr>
            <p:ph idx="1"/>
          </p:nvPr>
        </p:nvSpPr>
        <p:spPr>
          <a:xfrm>
            <a:off x="1341850" y="1085510"/>
            <a:ext cx="8946541" cy="4682244"/>
          </a:xfrm>
        </p:spPr>
        <p:txBody>
          <a:bodyPr>
            <a:normAutofit fontScale="32500" lnSpcReduction="20000"/>
          </a:bodyPr>
          <a:lstStyle/>
          <a:p>
            <a:pPr marL="0" indent="0" algn="just">
              <a:lnSpc>
                <a:spcPct val="120000"/>
              </a:lnSpc>
              <a:spcAft>
                <a:spcPts val="800"/>
              </a:spcAft>
              <a:buNone/>
            </a:pPr>
            <a:r>
              <a:rPr lang="es-ES" sz="8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Acciones específicas </a:t>
            </a:r>
            <a:endParaRPr lang="es-DO" sz="8000" b="1" dirty="0">
              <a:solidFill>
                <a:srgbClr val="000000"/>
              </a:solidFill>
              <a:effectLst/>
              <a:latin typeface="Calibri" panose="020F0502020204030204" pitchFamily="34" charset="0"/>
              <a:ea typeface="Calibri" panose="020F0502020204030204" pitchFamily="34" charset="0"/>
            </a:endParaRPr>
          </a:p>
          <a:p>
            <a:pPr algn="just">
              <a:lnSpc>
                <a:spcPct val="120000"/>
              </a:lnSpc>
              <a:spcAft>
                <a:spcPts val="800"/>
              </a:spcAft>
            </a:pPr>
            <a:r>
              <a:rPr lang="es-DO" sz="8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Para la campaña podemos ofrecer los mejores precios con mayor satisfacción .</a:t>
            </a:r>
            <a:endParaRPr lang="es-DO" sz="8000" dirty="0">
              <a:solidFill>
                <a:srgbClr val="000000"/>
              </a:solidFill>
              <a:effectLst/>
              <a:latin typeface="Calibri" panose="020F0502020204030204" pitchFamily="34" charset="0"/>
              <a:ea typeface="Calibri" panose="020F0502020204030204" pitchFamily="34" charset="0"/>
            </a:endParaRPr>
          </a:p>
          <a:p>
            <a:pPr algn="just">
              <a:lnSpc>
                <a:spcPct val="120000"/>
              </a:lnSpc>
              <a:spcAft>
                <a:spcPts val="800"/>
              </a:spcAft>
            </a:pPr>
            <a:r>
              <a:rPr lang="es-ES" sz="8000" dirty="0">
                <a:solidFill>
                  <a:srgbClr val="000000"/>
                </a:solidFill>
                <a:effectLst/>
                <a:latin typeface="Calibri" panose="020F0502020204030204" pitchFamily="34" charset="0"/>
                <a:ea typeface="Times New Roman" panose="02020603050405020304" pitchFamily="18" charset="0"/>
              </a:rPr>
              <a:t>Ofrecemos</a:t>
            </a:r>
            <a:r>
              <a:rPr lang="en-US" sz="8000" dirty="0">
                <a:solidFill>
                  <a:srgbClr val="000000"/>
                </a:solidFill>
                <a:effectLst/>
                <a:latin typeface="Calibri" panose="020F0502020204030204" pitchFamily="34" charset="0"/>
                <a:ea typeface="Calibri" panose="020F0502020204030204" pitchFamily="34" charset="0"/>
              </a:rPr>
              <a:t> </a:t>
            </a:r>
            <a:r>
              <a:rPr lang="es-ES" sz="8000" dirty="0">
                <a:solidFill>
                  <a:srgbClr val="000000"/>
                </a:solidFill>
                <a:effectLst/>
                <a:latin typeface="Calibri" panose="020F0502020204030204" pitchFamily="34" charset="0"/>
                <a:ea typeface="Times New Roman" panose="02020603050405020304" pitchFamily="18" charset="0"/>
              </a:rPr>
              <a:t> lo mejor para obtener lo mejor.</a:t>
            </a:r>
            <a:endParaRPr lang="es-DO" sz="8000" dirty="0">
              <a:solidFill>
                <a:srgbClr val="000000"/>
              </a:solidFill>
              <a:latin typeface="Calibri" panose="020F0502020204030204" pitchFamily="34" charset="0"/>
              <a:ea typeface="Times New Roman" panose="02020603050405020304" pitchFamily="18" charset="0"/>
            </a:endParaRPr>
          </a:p>
          <a:p>
            <a:pPr marL="0" indent="0">
              <a:lnSpc>
                <a:spcPct val="120000"/>
              </a:lnSpc>
              <a:spcAft>
                <a:spcPts val="800"/>
              </a:spcAft>
              <a:buNone/>
            </a:pPr>
            <a:r>
              <a:rPr lang="en-US" sz="8000" dirty="0">
                <a:solidFill>
                  <a:srgbClr val="000000"/>
                </a:solidFill>
                <a:effectLst/>
                <a:latin typeface="Calibri" panose="020F0502020204030204" pitchFamily="34" charset="0"/>
                <a:ea typeface="Calibri" panose="020F0502020204030204" pitchFamily="34" charset="0"/>
              </a:rPr>
              <a:t> </a:t>
            </a:r>
            <a:r>
              <a:rPr lang="es-ES" sz="8000" dirty="0">
                <a:solidFill>
                  <a:srgbClr val="000000"/>
                </a:solidFill>
                <a:effectLst/>
                <a:latin typeface="Calibri" panose="020F0502020204030204" pitchFamily="34" charset="0"/>
                <a:ea typeface="Times New Roman" panose="02020603050405020304" pitchFamily="18" charset="0"/>
              </a:rPr>
              <a:t> </a:t>
            </a:r>
            <a:endParaRPr lang="es-ES" sz="8000" dirty="0" smtClean="0">
              <a:solidFill>
                <a:srgbClr val="000000"/>
              </a:solidFill>
              <a:effectLst/>
              <a:latin typeface="Calibri" panose="020F0502020204030204" pitchFamily="34" charset="0"/>
              <a:ea typeface="Times New Roman" panose="02020603050405020304" pitchFamily="18" charset="0"/>
            </a:endParaRPr>
          </a:p>
          <a:p>
            <a:pPr marL="0" indent="0">
              <a:lnSpc>
                <a:spcPct val="120000"/>
              </a:lnSpc>
              <a:spcAft>
                <a:spcPts val="800"/>
              </a:spcAft>
              <a:buNone/>
            </a:pPr>
            <a:r>
              <a:rPr lang="es-ES" sz="8000" b="1" dirty="0" smtClean="0">
                <a:solidFill>
                  <a:srgbClr val="000000"/>
                </a:solidFill>
                <a:effectLst/>
                <a:latin typeface="Calibri" panose="020F0502020204030204" pitchFamily="34" charset="0"/>
                <a:ea typeface="Times New Roman" panose="02020603050405020304" pitchFamily="18" charset="0"/>
              </a:rPr>
              <a:t>Objetivo </a:t>
            </a:r>
            <a:r>
              <a:rPr lang="es-ES" sz="8000" b="1" dirty="0">
                <a:solidFill>
                  <a:srgbClr val="000000"/>
                </a:solidFill>
                <a:effectLst/>
                <a:latin typeface="Calibri" panose="020F0502020204030204" pitchFamily="34" charset="0"/>
                <a:ea typeface="Times New Roman" panose="02020603050405020304" pitchFamily="18" charset="0"/>
              </a:rPr>
              <a:t>general:</a:t>
            </a:r>
            <a:endParaRPr lang="es-DO" sz="8000" b="1" dirty="0">
              <a:solidFill>
                <a:srgbClr val="000000"/>
              </a:solidFill>
              <a:effectLst/>
              <a:latin typeface="Calibri" panose="020F0502020204030204" pitchFamily="34" charset="0"/>
              <a:ea typeface="Calibri" panose="020F0502020204030204" pitchFamily="34" charset="0"/>
            </a:endParaRPr>
          </a:p>
          <a:p>
            <a:pPr algn="just">
              <a:lnSpc>
                <a:spcPct val="120000"/>
              </a:lnSpc>
              <a:spcAft>
                <a:spcPts val="800"/>
              </a:spcAft>
            </a:pPr>
            <a:r>
              <a:rPr lang="es-ES" sz="8000" dirty="0">
                <a:solidFill>
                  <a:srgbClr val="000000"/>
                </a:solidFill>
                <a:effectLst/>
                <a:latin typeface="Calibri" panose="020F0502020204030204" pitchFamily="34" charset="0"/>
                <a:ea typeface="Times New Roman" panose="02020603050405020304" pitchFamily="18" charset="0"/>
              </a:rPr>
              <a:t>Comunicar y dar a conocer a los segmentos del mercado la apertura de </a:t>
            </a:r>
            <a:r>
              <a:rPr lang="es-ES" sz="8000" dirty="0" smtClean="0">
                <a:solidFill>
                  <a:srgbClr val="000000"/>
                </a:solidFill>
                <a:latin typeface="Calibri" panose="020F0502020204030204" pitchFamily="34" charset="0"/>
                <a:ea typeface="Times New Roman" panose="02020603050405020304" pitchFamily="18" charset="0"/>
              </a:rPr>
              <a:t>JRMD</a:t>
            </a:r>
            <a:r>
              <a:rPr lang="es-ES" sz="8000" dirty="0" smtClean="0">
                <a:solidFill>
                  <a:srgbClr val="000000"/>
                </a:solidFill>
                <a:effectLst/>
                <a:latin typeface="Calibri" panose="020F0502020204030204" pitchFamily="34" charset="0"/>
                <a:ea typeface="Times New Roman" panose="02020603050405020304" pitchFamily="18" charset="0"/>
              </a:rPr>
              <a:t> </a:t>
            </a:r>
            <a:r>
              <a:rPr lang="es-ES" sz="8000" dirty="0">
                <a:solidFill>
                  <a:srgbClr val="000000"/>
                </a:solidFill>
                <a:effectLst/>
                <a:latin typeface="Calibri" panose="020F0502020204030204" pitchFamily="34" charset="0"/>
                <a:ea typeface="Times New Roman" panose="02020603050405020304" pitchFamily="18" charset="0"/>
              </a:rPr>
              <a:t>Inmobiliaria con la campaña de Marketing “hecho realidad” en un lapso de tres meses.</a:t>
            </a:r>
            <a:endParaRPr lang="es-DO" sz="8000" dirty="0">
              <a:solidFill>
                <a:srgbClr val="000000"/>
              </a:solidFill>
              <a:effectLst/>
              <a:latin typeface="Calibri" panose="020F0502020204030204" pitchFamily="34" charset="0"/>
              <a:ea typeface="Calibri" panose="020F0502020204030204" pitchFamily="34" charset="0"/>
            </a:endParaRPr>
          </a:p>
          <a:p>
            <a:pPr algn="ctr"/>
            <a:endParaRPr lang="es-DO" dirty="0"/>
          </a:p>
        </p:txBody>
      </p:sp>
    </p:spTree>
    <p:extLst>
      <p:ext uri="{BB962C8B-B14F-4D97-AF65-F5344CB8AC3E}">
        <p14:creationId xmlns:p14="http://schemas.microsoft.com/office/powerpoint/2010/main" val="39796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Marcador de contenido 6">
            <a:extLst>
              <a:ext uri="{FF2B5EF4-FFF2-40B4-BE49-F238E27FC236}">
                <a16:creationId xmlns:a16="http://schemas.microsoft.com/office/drawing/2014/main" id="{B923FDA9-A7EE-4CFD-9C81-06D0AC9F62B5}"/>
              </a:ext>
            </a:extLst>
          </p:cNvPr>
          <p:cNvGraphicFramePr>
            <a:graphicFrameLocks noGrp="1"/>
          </p:cNvGraphicFramePr>
          <p:nvPr>
            <p:ph idx="1"/>
            <p:extLst>
              <p:ext uri="{D42A27DB-BD31-4B8C-83A1-F6EECF244321}">
                <p14:modId xmlns:p14="http://schemas.microsoft.com/office/powerpoint/2010/main" val="3815706985"/>
              </p:ext>
            </p:extLst>
          </p:nvPr>
        </p:nvGraphicFramePr>
        <p:xfrm>
          <a:off x="1094995" y="636104"/>
          <a:ext cx="10002009" cy="5585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68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89BC25FF-C478-421E-9892-3F4C6E3298DD}"/>
              </a:ext>
            </a:extLst>
          </p:cNvPr>
          <p:cNvPicPr>
            <a:picLocks noGrp="1" noChangeAspect="1"/>
          </p:cNvPicPr>
          <p:nvPr>
            <p:ph idx="1"/>
          </p:nvPr>
        </p:nvPicPr>
        <p:blipFill rotWithShape="1">
          <a:blip r:embed="rId2"/>
          <a:srcRect l="1" t="2143" r="-735" b="8212"/>
          <a:stretch/>
        </p:blipFill>
        <p:spPr>
          <a:xfrm>
            <a:off x="1334123" y="808892"/>
            <a:ext cx="9647470" cy="4826977"/>
          </a:xfrm>
        </p:spPr>
      </p:pic>
    </p:spTree>
    <p:extLst>
      <p:ext uri="{BB962C8B-B14F-4D97-AF65-F5344CB8AC3E}">
        <p14:creationId xmlns:p14="http://schemas.microsoft.com/office/powerpoint/2010/main" val="391540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71EBC13-B091-4038-B37A-8C5C505CEC2D}"/>
              </a:ext>
            </a:extLst>
          </p:cNvPr>
          <p:cNvPicPr>
            <a:picLocks noGrp="1" noChangeAspect="1"/>
          </p:cNvPicPr>
          <p:nvPr>
            <p:ph idx="1"/>
          </p:nvPr>
        </p:nvPicPr>
        <p:blipFill rotWithShape="1">
          <a:blip r:embed="rId2"/>
          <a:srcRect l="1" t="2443" r="-1907" b="5981"/>
          <a:stretch/>
        </p:blipFill>
        <p:spPr>
          <a:xfrm>
            <a:off x="1281366" y="844061"/>
            <a:ext cx="9867279" cy="4985239"/>
          </a:xfrm>
        </p:spPr>
      </p:pic>
    </p:spTree>
    <p:extLst>
      <p:ext uri="{BB962C8B-B14F-4D97-AF65-F5344CB8AC3E}">
        <p14:creationId xmlns:p14="http://schemas.microsoft.com/office/powerpoint/2010/main" val="94221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75908375-CAE1-4539-849C-68C6F9C2A4F6}"/>
              </a:ext>
            </a:extLst>
          </p:cNvPr>
          <p:cNvPicPr>
            <a:picLocks noGrp="1" noChangeAspect="1"/>
          </p:cNvPicPr>
          <p:nvPr>
            <p:ph idx="1"/>
          </p:nvPr>
        </p:nvPicPr>
        <p:blipFill rotWithShape="1">
          <a:blip r:embed="rId2"/>
          <a:srcRect t="3245" r="-817" b="5668"/>
          <a:stretch/>
        </p:blipFill>
        <p:spPr>
          <a:xfrm>
            <a:off x="1263782" y="861646"/>
            <a:ext cx="9779355" cy="4967654"/>
          </a:xfrm>
        </p:spPr>
      </p:pic>
    </p:spTree>
    <p:extLst>
      <p:ext uri="{BB962C8B-B14F-4D97-AF65-F5344CB8AC3E}">
        <p14:creationId xmlns:p14="http://schemas.microsoft.com/office/powerpoint/2010/main" val="186070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95A204A6-8D70-4C34-9FF8-182E8C70CF18}"/>
              </a:ext>
            </a:extLst>
          </p:cNvPr>
          <p:cNvPicPr>
            <a:picLocks noGrp="1" noChangeAspect="1"/>
          </p:cNvPicPr>
          <p:nvPr>
            <p:ph idx="1"/>
          </p:nvPr>
        </p:nvPicPr>
        <p:blipFill rotWithShape="1">
          <a:blip r:embed="rId2"/>
          <a:srcRect l="-1" t="3129" r="-827" b="5916"/>
          <a:stretch/>
        </p:blipFill>
        <p:spPr>
          <a:xfrm>
            <a:off x="1378084" y="888023"/>
            <a:ext cx="9638677" cy="4888523"/>
          </a:xfrm>
        </p:spPr>
      </p:pic>
    </p:spTree>
    <p:extLst>
      <p:ext uri="{BB962C8B-B14F-4D97-AF65-F5344CB8AC3E}">
        <p14:creationId xmlns:p14="http://schemas.microsoft.com/office/powerpoint/2010/main" val="2629502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BD78FB5-7756-4E52-889B-99BA28B3F0E9}"/>
              </a:ext>
            </a:extLst>
          </p:cNvPr>
          <p:cNvPicPr>
            <a:picLocks noGrp="1" noChangeAspect="1"/>
          </p:cNvPicPr>
          <p:nvPr>
            <p:ph idx="1"/>
          </p:nvPr>
        </p:nvPicPr>
        <p:blipFill rotWithShape="1">
          <a:blip r:embed="rId2"/>
          <a:srcRect l="-463" t="3308" r="-370" b="5152"/>
          <a:stretch/>
        </p:blipFill>
        <p:spPr>
          <a:xfrm>
            <a:off x="1369291" y="984739"/>
            <a:ext cx="9594717" cy="4897316"/>
          </a:xfrm>
        </p:spPr>
      </p:pic>
    </p:spTree>
    <p:extLst>
      <p:ext uri="{BB962C8B-B14F-4D97-AF65-F5344CB8AC3E}">
        <p14:creationId xmlns:p14="http://schemas.microsoft.com/office/powerpoint/2010/main" val="333691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85C24C9-90B0-4DC5-A50A-691DF133FB1B}"/>
              </a:ext>
            </a:extLst>
          </p:cNvPr>
          <p:cNvPicPr>
            <a:picLocks noGrp="1" noChangeAspect="1"/>
          </p:cNvPicPr>
          <p:nvPr>
            <p:ph idx="1"/>
          </p:nvPr>
        </p:nvPicPr>
        <p:blipFill rotWithShape="1">
          <a:blip r:embed="rId2"/>
          <a:srcRect l="2" t="3592" r="-1279" b="5629"/>
          <a:stretch/>
        </p:blipFill>
        <p:spPr>
          <a:xfrm>
            <a:off x="1404460" y="923191"/>
            <a:ext cx="9752977" cy="4914901"/>
          </a:xfrm>
        </p:spPr>
      </p:pic>
    </p:spTree>
    <p:extLst>
      <p:ext uri="{BB962C8B-B14F-4D97-AF65-F5344CB8AC3E}">
        <p14:creationId xmlns:p14="http://schemas.microsoft.com/office/powerpoint/2010/main" val="382944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EE601F-F51D-4893-B78C-033A70D36416}"/>
              </a:ext>
            </a:extLst>
          </p:cNvPr>
          <p:cNvSpPr>
            <a:spLocks noGrp="1"/>
          </p:cNvSpPr>
          <p:nvPr>
            <p:ph type="title"/>
          </p:nvPr>
        </p:nvSpPr>
        <p:spPr>
          <a:xfrm>
            <a:off x="2534948" y="1391817"/>
            <a:ext cx="7122104" cy="369332"/>
          </a:xfrm>
        </p:spPr>
        <p:txBody>
          <a:bodyPr>
            <a:normAutofit fontScale="90000"/>
          </a:bodyPr>
          <a:lstStyle/>
          <a:p>
            <a:pPr algn="ctr"/>
            <a:r>
              <a:rPr lang="es-DO" dirty="0"/>
              <a:t/>
            </a:r>
            <a:br>
              <a:rPr lang="es-DO" dirty="0"/>
            </a:br>
            <a:r>
              <a:rPr lang="es-DO" dirty="0"/>
              <a:t>LOGO DE LA EMPRESA</a:t>
            </a:r>
          </a:p>
        </p:txBody>
      </p:sp>
      <p:pic>
        <p:nvPicPr>
          <p:cNvPr id="5" name="Marcador de contenido 4">
            <a:extLst>
              <a:ext uri="{FF2B5EF4-FFF2-40B4-BE49-F238E27FC236}">
                <a16:creationId xmlns:a16="http://schemas.microsoft.com/office/drawing/2014/main" id="{0D1A1234-68DC-449A-A0B6-A027B1F30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300" y="2560514"/>
            <a:ext cx="3332285" cy="3332285"/>
          </a:xfrm>
        </p:spPr>
      </p:pic>
      <p:sp>
        <p:nvSpPr>
          <p:cNvPr id="7" name="CuadroTexto 6">
            <a:extLst>
              <a:ext uri="{FF2B5EF4-FFF2-40B4-BE49-F238E27FC236}">
                <a16:creationId xmlns:a16="http://schemas.microsoft.com/office/drawing/2014/main" id="{1D7856EA-6D3F-48C1-81C6-18B511C1BBA1}"/>
              </a:ext>
            </a:extLst>
          </p:cNvPr>
          <p:cNvSpPr txBox="1"/>
          <p:nvPr/>
        </p:nvSpPr>
        <p:spPr>
          <a:xfrm>
            <a:off x="4686300" y="1053263"/>
            <a:ext cx="8693427" cy="523220"/>
          </a:xfrm>
          <a:prstGeom prst="rect">
            <a:avLst/>
          </a:prstGeom>
          <a:noFill/>
        </p:spPr>
        <p:txBody>
          <a:bodyPr wrap="square">
            <a:spAutoFit/>
          </a:bodyPr>
          <a:lstStyle/>
          <a:p>
            <a:r>
              <a:rPr lang="es-DO" sz="2800" dirty="0">
                <a:solidFill>
                  <a:schemeClr val="accent1">
                    <a:lumMod val="75000"/>
                  </a:schemeClr>
                </a:solidFill>
              </a:rPr>
              <a:t>Inmobiliaria </a:t>
            </a:r>
            <a:r>
              <a:rPr lang="es-DO" sz="2800" dirty="0" smtClean="0">
                <a:solidFill>
                  <a:schemeClr val="accent1">
                    <a:lumMod val="75000"/>
                  </a:schemeClr>
                </a:solidFill>
              </a:rPr>
              <a:t>JRMD</a:t>
            </a:r>
            <a:endParaRPr lang="es-DO" sz="2800" dirty="0">
              <a:solidFill>
                <a:schemeClr val="accent1">
                  <a:lumMod val="75000"/>
                </a:schemeClr>
              </a:solidFill>
            </a:endParaRPr>
          </a:p>
        </p:txBody>
      </p:sp>
    </p:spTree>
    <p:extLst>
      <p:ext uri="{BB962C8B-B14F-4D97-AF65-F5344CB8AC3E}">
        <p14:creationId xmlns:p14="http://schemas.microsoft.com/office/powerpoint/2010/main" val="268977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9105D7-1138-4817-A50C-1CEE56F9F967}"/>
              </a:ext>
            </a:extLst>
          </p:cNvPr>
          <p:cNvSpPr>
            <a:spLocks noGrp="1"/>
          </p:cNvSpPr>
          <p:nvPr>
            <p:ph type="title"/>
          </p:nvPr>
        </p:nvSpPr>
        <p:spPr>
          <a:xfrm>
            <a:off x="1321779" y="1105224"/>
            <a:ext cx="8551983" cy="1303867"/>
          </a:xfrm>
        </p:spPr>
        <p:txBody>
          <a:bodyPr>
            <a:normAutofit fontScale="90000"/>
          </a:bodyPr>
          <a:lstStyle/>
          <a:p>
            <a:pPr marL="1433195" algn="just">
              <a:lnSpc>
                <a:spcPct val="107000"/>
              </a:lnSpc>
              <a:spcAft>
                <a:spcPts val="800"/>
              </a:spcAft>
            </a:pPr>
            <a:r>
              <a:rPr lang="es-ES" sz="1800" dirty="0">
                <a:solidFill>
                  <a:srgbClr val="111111"/>
                </a:solidFill>
                <a:effectLst/>
                <a:latin typeface="Calibri" panose="020F0502020204030204" pitchFamily="34" charset="0"/>
                <a:ea typeface="Arial" panose="020B0604020202020204" pitchFamily="34" charset="0"/>
                <a:cs typeface="Calibri" panose="020F0502020204030204" pitchFamily="34" charset="0"/>
              </a:rPr>
              <a:t> </a:t>
            </a:r>
            <a:r>
              <a:rPr lang="es-DO" sz="1800" dirty="0">
                <a:solidFill>
                  <a:srgbClr val="000000"/>
                </a:solidFill>
                <a:effectLst/>
                <a:latin typeface="Calibri" panose="020F0502020204030204" pitchFamily="34" charset="0"/>
                <a:ea typeface="Calibri" panose="020F0502020204030204" pitchFamily="34" charset="0"/>
              </a:rPr>
              <a:t/>
            </a:r>
            <a:br>
              <a:rPr lang="es-DO" sz="1800" dirty="0">
                <a:solidFill>
                  <a:srgbClr val="000000"/>
                </a:solidFill>
                <a:effectLst/>
                <a:latin typeface="Calibri" panose="020F0502020204030204" pitchFamily="34" charset="0"/>
                <a:ea typeface="Calibri" panose="020F0502020204030204" pitchFamily="34" charset="0"/>
              </a:rPr>
            </a:br>
            <a:r>
              <a:rPr lang="es-ES" sz="2800" dirty="0">
                <a:solidFill>
                  <a:srgbClr val="000000"/>
                </a:solidFill>
                <a:effectLst/>
                <a:latin typeface="Calibri" panose="020F0502020204030204" pitchFamily="34" charset="0"/>
                <a:ea typeface="Calibri" panose="020F0502020204030204" pitchFamily="34" charset="0"/>
              </a:rPr>
              <a:t> </a:t>
            </a:r>
            <a:r>
              <a:rPr lang="es-DO" sz="2800" dirty="0">
                <a:solidFill>
                  <a:srgbClr val="000000"/>
                </a:solidFill>
                <a:effectLst/>
                <a:latin typeface="Calibri" panose="020F0502020204030204" pitchFamily="34" charset="0"/>
                <a:ea typeface="Calibri" panose="020F0502020204030204" pitchFamily="34" charset="0"/>
              </a:rPr>
              <a:t/>
            </a:r>
            <a:br>
              <a:rPr lang="es-DO" sz="2800" dirty="0">
                <a:solidFill>
                  <a:srgbClr val="000000"/>
                </a:solidFill>
                <a:effectLst/>
                <a:latin typeface="Calibri" panose="020F0502020204030204" pitchFamily="34" charset="0"/>
                <a:ea typeface="Calibri" panose="020F0502020204030204" pitchFamily="34" charset="0"/>
              </a:rPr>
            </a:br>
            <a:r>
              <a:rPr lang="es-ES" sz="2000" dirty="0">
                <a:solidFill>
                  <a:srgbClr val="000000"/>
                </a:solidFill>
                <a:effectLst/>
                <a:latin typeface="Calibri" panose="020F0502020204030204" pitchFamily="34" charset="0"/>
                <a:ea typeface="Calibri" panose="020F0502020204030204" pitchFamily="34" charset="0"/>
              </a:rPr>
              <a:t>Empresa De Venta De Inmobiliaria J.A&amp;A</a:t>
            </a:r>
            <a:r>
              <a:rPr lang="es-DO" sz="2000" dirty="0">
                <a:solidFill>
                  <a:srgbClr val="000000"/>
                </a:solidFill>
                <a:effectLst/>
                <a:latin typeface="Calibri" panose="020F0502020204030204" pitchFamily="34" charset="0"/>
                <a:ea typeface="Calibri" panose="020F0502020204030204" pitchFamily="34" charset="0"/>
              </a:rPr>
              <a:t/>
            </a:r>
            <a:br>
              <a:rPr lang="es-DO" sz="2000" dirty="0">
                <a:solidFill>
                  <a:srgbClr val="000000"/>
                </a:solidFill>
                <a:effectLst/>
                <a:latin typeface="Calibri" panose="020F0502020204030204" pitchFamily="34" charset="0"/>
                <a:ea typeface="Calibri" panose="020F0502020204030204" pitchFamily="34" charset="0"/>
              </a:rPr>
            </a:br>
            <a:r>
              <a:rPr lang="es-ES" sz="2000" dirty="0">
                <a:solidFill>
                  <a:srgbClr val="000000"/>
                </a:solidFill>
                <a:effectLst/>
                <a:latin typeface="Calibri" panose="020F0502020204030204" pitchFamily="34" charset="0"/>
                <a:ea typeface="Calibri" panose="020F0502020204030204" pitchFamily="34" charset="0"/>
              </a:rPr>
              <a:t>    “TRABAJO HECHO REALIDAD”</a:t>
            </a:r>
            <a:r>
              <a:rPr lang="es-DO" sz="2000" dirty="0">
                <a:solidFill>
                  <a:srgbClr val="000000"/>
                </a:solidFill>
                <a:effectLst/>
                <a:latin typeface="Calibri" panose="020F0502020204030204" pitchFamily="34" charset="0"/>
                <a:ea typeface="Calibri" panose="020F0502020204030204" pitchFamily="34" charset="0"/>
              </a:rPr>
              <a:t/>
            </a:r>
            <a:br>
              <a:rPr lang="es-DO" sz="2000" dirty="0">
                <a:solidFill>
                  <a:srgbClr val="000000"/>
                </a:solidFill>
                <a:effectLst/>
                <a:latin typeface="Calibri" panose="020F0502020204030204" pitchFamily="34" charset="0"/>
                <a:ea typeface="Calibri" panose="020F0502020204030204" pitchFamily="34" charset="0"/>
              </a:rPr>
            </a:br>
            <a:r>
              <a:rPr lang="es-ES" sz="2000" dirty="0">
                <a:solidFill>
                  <a:srgbClr val="000000"/>
                </a:solidFill>
                <a:effectLst/>
                <a:latin typeface="Calibri" panose="020F0502020204030204" pitchFamily="34" charset="0"/>
                <a:ea typeface="Calibri" panose="020F0502020204030204" pitchFamily="34" charset="0"/>
              </a:rPr>
              <a:t> </a:t>
            </a:r>
            <a:r>
              <a:rPr lang="es-DO" sz="2000" dirty="0">
                <a:solidFill>
                  <a:srgbClr val="000000"/>
                </a:solidFill>
                <a:effectLst/>
                <a:latin typeface="Calibri" panose="020F0502020204030204" pitchFamily="34" charset="0"/>
                <a:ea typeface="Calibri" panose="020F0502020204030204" pitchFamily="34" charset="0"/>
              </a:rPr>
              <a:t/>
            </a:r>
            <a:br>
              <a:rPr lang="es-DO" sz="2000" dirty="0">
                <a:solidFill>
                  <a:srgbClr val="000000"/>
                </a:solidFill>
                <a:effectLst/>
                <a:latin typeface="Calibri" panose="020F0502020204030204" pitchFamily="34" charset="0"/>
                <a:ea typeface="Calibri" panose="020F0502020204030204" pitchFamily="34" charset="0"/>
              </a:rPr>
            </a:br>
            <a:r>
              <a:rPr lang="es-DO" sz="2000" dirty="0" smtClean="0">
                <a:solidFill>
                  <a:srgbClr val="000000"/>
                </a:solidFill>
                <a:effectLst/>
                <a:latin typeface="Calibri" panose="020F0502020204030204" pitchFamily="34" charset="0"/>
                <a:ea typeface="Calibri" panose="020F0502020204030204" pitchFamily="34" charset="0"/>
              </a:rPr>
              <a:t/>
            </a:r>
            <a:br>
              <a:rPr lang="es-DO" sz="2000" dirty="0" smtClean="0">
                <a:solidFill>
                  <a:srgbClr val="000000"/>
                </a:solidFill>
                <a:effectLst/>
                <a:latin typeface="Calibri" panose="020F0502020204030204" pitchFamily="34" charset="0"/>
                <a:ea typeface="Calibri" panose="020F0502020204030204" pitchFamily="34" charset="0"/>
              </a:rPr>
            </a:b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DO" sz="2000" dirty="0" smtClean="0">
                <a:solidFill>
                  <a:srgbClr val="000000"/>
                </a:solidFill>
                <a:latin typeface="Calibri" panose="020F0502020204030204" pitchFamily="34" charset="0"/>
                <a:ea typeface="Calibri" panose="020F0502020204030204" pitchFamily="34" charset="0"/>
              </a:rPr>
              <a:t/>
            </a:r>
            <a:br>
              <a:rPr lang="es-DO" sz="2000" dirty="0" smtClean="0">
                <a:solidFill>
                  <a:srgbClr val="000000"/>
                </a:solidFill>
                <a:latin typeface="Calibri" panose="020F0502020204030204" pitchFamily="34" charset="0"/>
                <a:ea typeface="Calibri" panose="020F0502020204030204" pitchFamily="34" charset="0"/>
              </a:rPr>
            </a:b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DO" sz="2000" dirty="0" smtClean="0">
                <a:solidFill>
                  <a:srgbClr val="000000"/>
                </a:solidFill>
                <a:latin typeface="Calibri" panose="020F0502020204030204" pitchFamily="34" charset="0"/>
                <a:ea typeface="Calibri" panose="020F0502020204030204" pitchFamily="34" charset="0"/>
              </a:rPr>
              <a:t/>
            </a:r>
            <a:br>
              <a:rPr lang="es-DO" sz="2000" dirty="0" smtClean="0">
                <a:solidFill>
                  <a:srgbClr val="000000"/>
                </a:solidFill>
                <a:latin typeface="Calibri" panose="020F0502020204030204" pitchFamily="34" charset="0"/>
                <a:ea typeface="Calibri" panose="020F0502020204030204" pitchFamily="34" charset="0"/>
              </a:rPr>
            </a:b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DO" sz="2000" dirty="0" smtClean="0">
                <a:solidFill>
                  <a:srgbClr val="000000"/>
                </a:solidFill>
                <a:latin typeface="Calibri" panose="020F0502020204030204" pitchFamily="34" charset="0"/>
                <a:ea typeface="Calibri" panose="020F0502020204030204" pitchFamily="34" charset="0"/>
              </a:rPr>
              <a:t/>
            </a:r>
            <a:br>
              <a:rPr lang="es-DO" sz="2000" dirty="0" smtClean="0">
                <a:solidFill>
                  <a:srgbClr val="000000"/>
                </a:solidFill>
                <a:latin typeface="Calibri" panose="020F0502020204030204" pitchFamily="34" charset="0"/>
                <a:ea typeface="Calibri" panose="020F0502020204030204" pitchFamily="34" charset="0"/>
              </a:rPr>
            </a:br>
            <a:r>
              <a:rPr lang="es-DO" sz="2000" dirty="0">
                <a:solidFill>
                  <a:srgbClr val="000000"/>
                </a:solidFill>
                <a:latin typeface="Calibri" panose="020F0502020204030204" pitchFamily="34" charset="0"/>
                <a:ea typeface="Calibri" panose="020F0502020204030204" pitchFamily="34" charset="0"/>
              </a:rPr>
              <a:t/>
            </a:r>
            <a:br>
              <a:rPr lang="es-DO" sz="2000" dirty="0">
                <a:solidFill>
                  <a:srgbClr val="000000"/>
                </a:solidFill>
                <a:latin typeface="Calibri" panose="020F0502020204030204" pitchFamily="34" charset="0"/>
                <a:ea typeface="Calibri" panose="020F0502020204030204" pitchFamily="34" charset="0"/>
              </a:rPr>
            </a:br>
            <a:r>
              <a:rPr lang="es-ES" sz="4900" b="1" dirty="0" smtClean="0">
                <a:solidFill>
                  <a:srgbClr val="000000"/>
                </a:solidFill>
                <a:effectLst/>
                <a:latin typeface="Calibri" panose="020F0502020204030204" pitchFamily="34" charset="0"/>
                <a:ea typeface="Calibri" panose="020F0502020204030204" pitchFamily="34" charset="0"/>
              </a:rPr>
              <a:t>INTRODUCCION</a:t>
            </a:r>
            <a:r>
              <a:rPr lang="es-DO" sz="2000" dirty="0">
                <a:solidFill>
                  <a:srgbClr val="000000"/>
                </a:solidFill>
                <a:effectLst/>
                <a:latin typeface="Calibri" panose="020F0502020204030204" pitchFamily="34" charset="0"/>
                <a:ea typeface="Calibri" panose="020F0502020204030204" pitchFamily="34" charset="0"/>
              </a:rPr>
              <a:t/>
            </a:r>
            <a:br>
              <a:rPr lang="es-DO" sz="2000" dirty="0">
                <a:solidFill>
                  <a:srgbClr val="000000"/>
                </a:solidFill>
                <a:effectLst/>
                <a:latin typeface="Calibri" panose="020F0502020204030204" pitchFamily="34" charset="0"/>
                <a:ea typeface="Calibri" panose="020F0502020204030204" pitchFamily="34" charset="0"/>
              </a:rPr>
            </a:br>
            <a:r>
              <a:rPr lang="es-ES" sz="2000" dirty="0">
                <a:solidFill>
                  <a:srgbClr val="000000"/>
                </a:solidFill>
                <a:effectLst/>
                <a:latin typeface="Calibri" panose="020F0502020204030204" pitchFamily="34" charset="0"/>
                <a:ea typeface="Times New Roman" panose="02020603050405020304" pitchFamily="18" charset="0"/>
              </a:rPr>
              <a:t> </a:t>
            </a:r>
            <a:r>
              <a:rPr lang="es-DO" sz="2000" dirty="0">
                <a:solidFill>
                  <a:srgbClr val="000000"/>
                </a:solidFill>
                <a:effectLst/>
                <a:latin typeface="Calibri" panose="020F0502020204030204" pitchFamily="34" charset="0"/>
                <a:ea typeface="Calibri" panose="020F0502020204030204" pitchFamily="34" charset="0"/>
              </a:rPr>
              <a:t/>
            </a:r>
            <a:br>
              <a:rPr lang="es-DO" sz="2000" dirty="0">
                <a:solidFill>
                  <a:srgbClr val="000000"/>
                </a:solidFill>
                <a:effectLst/>
                <a:latin typeface="Calibri" panose="020F0502020204030204" pitchFamily="34" charset="0"/>
                <a:ea typeface="Calibri" panose="020F0502020204030204" pitchFamily="34" charset="0"/>
              </a:rPr>
            </a:br>
            <a:r>
              <a:rPr lang="es-ES" sz="2000" dirty="0">
                <a:solidFill>
                  <a:srgbClr val="000000"/>
                </a:solidFill>
                <a:effectLst/>
                <a:latin typeface="Calibri" panose="020F0502020204030204" pitchFamily="34" charset="0"/>
                <a:ea typeface="Calibri" panose="020F0502020204030204" pitchFamily="34" charset="0"/>
              </a:rPr>
              <a:t>Inmobiliaria </a:t>
            </a:r>
            <a:r>
              <a:rPr lang="es-ES" sz="2000" dirty="0" smtClean="0">
                <a:solidFill>
                  <a:srgbClr val="000000"/>
                </a:solidFill>
                <a:latin typeface="Calibri" panose="020F0502020204030204" pitchFamily="34" charset="0"/>
                <a:ea typeface="Calibri" panose="020F0502020204030204" pitchFamily="34" charset="0"/>
              </a:rPr>
              <a:t>JRMD</a:t>
            </a:r>
            <a:r>
              <a:rPr lang="es-ES" sz="2000" dirty="0" smtClean="0">
                <a:solidFill>
                  <a:srgbClr val="000000"/>
                </a:solidFill>
                <a:effectLst/>
                <a:latin typeface="Calibri" panose="020F0502020204030204" pitchFamily="34" charset="0"/>
                <a:ea typeface="Calibri" panose="020F0502020204030204" pitchFamily="34" charset="0"/>
              </a:rPr>
              <a:t> </a:t>
            </a:r>
            <a:r>
              <a:rPr lang="es-ES" sz="2000" dirty="0">
                <a:solidFill>
                  <a:srgbClr val="000000"/>
                </a:solidFill>
                <a:effectLst/>
                <a:latin typeface="Calibri" panose="020F0502020204030204" pitchFamily="34" charset="0"/>
                <a:ea typeface="Calibri" panose="020F0502020204030204" pitchFamily="34" charset="0"/>
              </a:rPr>
              <a:t>es una empresa  inmobiliaria creada por </a:t>
            </a:r>
            <a:r>
              <a:rPr lang="es-ES" sz="2000" dirty="0" smtClean="0">
                <a:solidFill>
                  <a:srgbClr val="000000"/>
                </a:solidFill>
                <a:latin typeface="Calibri" panose="020F0502020204030204" pitchFamily="34" charset="0"/>
                <a:ea typeface="Calibri" panose="020F0502020204030204" pitchFamily="34" charset="0"/>
              </a:rPr>
              <a:t>una</a:t>
            </a:r>
            <a:r>
              <a:rPr lang="es-ES" sz="2000" dirty="0" smtClean="0">
                <a:solidFill>
                  <a:srgbClr val="000000"/>
                </a:solidFill>
                <a:effectLst/>
                <a:latin typeface="Calibri" panose="020F0502020204030204" pitchFamily="34" charset="0"/>
                <a:ea typeface="Calibri" panose="020F0502020204030204" pitchFamily="34" charset="0"/>
              </a:rPr>
              <a:t> </a:t>
            </a:r>
            <a:r>
              <a:rPr lang="es-ES" sz="2000" dirty="0">
                <a:solidFill>
                  <a:srgbClr val="000000"/>
                </a:solidFill>
                <a:effectLst/>
                <a:latin typeface="Calibri" panose="020F0502020204030204" pitchFamily="34" charset="0"/>
                <a:ea typeface="Calibri" panose="020F0502020204030204" pitchFamily="34" charset="0"/>
              </a:rPr>
              <a:t>estudiantes de ingeniería industrial </a:t>
            </a:r>
            <a:r>
              <a:rPr lang="es-ES" sz="2000" dirty="0" smtClean="0">
                <a:solidFill>
                  <a:srgbClr val="000000"/>
                </a:solidFill>
                <a:latin typeface="Calibri" panose="020F0502020204030204" pitchFamily="34" charset="0"/>
                <a:ea typeface="Calibri" panose="020F0502020204030204" pitchFamily="34" charset="0"/>
              </a:rPr>
              <a:t>desde principios del ano 2022, </a:t>
            </a:r>
            <a:r>
              <a:rPr lang="es-ES" sz="2000" dirty="0" smtClean="0">
                <a:solidFill>
                  <a:srgbClr val="000000"/>
                </a:solidFill>
                <a:effectLst/>
                <a:latin typeface="Calibri" panose="020F0502020204030204" pitchFamily="34" charset="0"/>
                <a:ea typeface="Calibri" panose="020F0502020204030204" pitchFamily="34" charset="0"/>
              </a:rPr>
              <a:t>la </a:t>
            </a:r>
            <a:r>
              <a:rPr lang="es-ES" sz="2000" dirty="0">
                <a:solidFill>
                  <a:srgbClr val="000000"/>
                </a:solidFill>
                <a:effectLst/>
                <a:latin typeface="Calibri" panose="020F0502020204030204" pitchFamily="34" charset="0"/>
                <a:ea typeface="Calibri" panose="020F0502020204030204" pitchFamily="34" charset="0"/>
              </a:rPr>
              <a:t>cual </a:t>
            </a:r>
            <a:r>
              <a:rPr lang="es-ES" sz="2000" dirty="0" smtClean="0">
                <a:solidFill>
                  <a:srgbClr val="000000"/>
                </a:solidFill>
                <a:effectLst/>
                <a:latin typeface="Calibri" panose="020F0502020204030204" pitchFamily="34" charset="0"/>
                <a:ea typeface="Calibri" panose="020F0502020204030204" pitchFamily="34" charset="0"/>
              </a:rPr>
              <a:t>lleva </a:t>
            </a:r>
            <a:r>
              <a:rPr lang="es-ES" sz="2000" dirty="0">
                <a:solidFill>
                  <a:srgbClr val="000000"/>
                </a:solidFill>
                <a:effectLst/>
                <a:latin typeface="Calibri" panose="020F0502020204030204" pitchFamily="34" charset="0"/>
                <a:ea typeface="Calibri" panose="020F0502020204030204" pitchFamily="34" charset="0"/>
              </a:rPr>
              <a:t>el nombre </a:t>
            </a:r>
            <a:r>
              <a:rPr lang="es-ES" sz="2000" dirty="0" smtClean="0">
                <a:solidFill>
                  <a:srgbClr val="000000"/>
                </a:solidFill>
                <a:latin typeface="Calibri" panose="020F0502020204030204" pitchFamily="34" charset="0"/>
                <a:ea typeface="Calibri" panose="020F0502020204030204" pitchFamily="34" charset="0"/>
              </a:rPr>
              <a:t>JRMD</a:t>
            </a:r>
            <a:r>
              <a:rPr lang="es-ES" sz="2000" dirty="0" smtClean="0">
                <a:solidFill>
                  <a:srgbClr val="111111"/>
                </a:solidFill>
                <a:effectLst/>
                <a:latin typeface="Calibri" panose="020F0502020204030204" pitchFamily="34" charset="0"/>
                <a:ea typeface="Arial" panose="020B0604020202020204" pitchFamily="34" charset="0"/>
                <a:cs typeface="Calibri" panose="020F0502020204030204" pitchFamily="34" charset="0"/>
              </a:rPr>
              <a:t> en representación de las iniciales de su </a:t>
            </a:r>
            <a:r>
              <a:rPr lang="es-ES" sz="2000" dirty="0">
                <a:solidFill>
                  <a:srgbClr val="111111"/>
                </a:solidFill>
                <a:effectLst/>
                <a:latin typeface="Calibri" panose="020F0502020204030204" pitchFamily="34" charset="0"/>
                <a:ea typeface="Arial" panose="020B0604020202020204" pitchFamily="34" charset="0"/>
                <a:cs typeface="Calibri" panose="020F0502020204030204" pitchFamily="34" charset="0"/>
              </a:rPr>
              <a:t>nombre</a:t>
            </a:r>
            <a:r>
              <a:rPr lang="es-ES" sz="2000" dirty="0">
                <a:solidFill>
                  <a:srgbClr val="000000"/>
                </a:solidFill>
                <a:effectLst/>
                <a:latin typeface="Calibri" panose="020F0502020204030204" pitchFamily="34" charset="0"/>
                <a:ea typeface="Calibri" panose="020F0502020204030204" pitchFamily="34" charset="0"/>
              </a:rPr>
              <a:t> para la </a:t>
            </a:r>
            <a:r>
              <a:rPr lang="es-ES" sz="2000" dirty="0" smtClean="0">
                <a:solidFill>
                  <a:srgbClr val="000000"/>
                </a:solidFill>
                <a:effectLst/>
                <a:latin typeface="Calibri" panose="020F0502020204030204" pitchFamily="34" charset="0"/>
                <a:ea typeface="Calibri" panose="020F0502020204030204" pitchFamily="34" charset="0"/>
              </a:rPr>
              <a:t>venta </a:t>
            </a:r>
            <a:r>
              <a:rPr lang="es-ES" sz="2000" dirty="0">
                <a:solidFill>
                  <a:srgbClr val="000000"/>
                </a:solidFill>
                <a:effectLst/>
                <a:latin typeface="Calibri" panose="020F0502020204030204" pitchFamily="34" charset="0"/>
                <a:ea typeface="Calibri" panose="020F0502020204030204" pitchFamily="34" charset="0"/>
              </a:rPr>
              <a:t>de viviendas en la República </a:t>
            </a:r>
            <a:r>
              <a:rPr lang="es-ES" sz="2000" dirty="0" smtClean="0">
                <a:solidFill>
                  <a:srgbClr val="000000"/>
                </a:solidFill>
                <a:effectLst/>
                <a:latin typeface="Calibri" panose="020F0502020204030204" pitchFamily="34" charset="0"/>
                <a:ea typeface="Calibri" panose="020F0502020204030204" pitchFamily="34" charset="0"/>
              </a:rPr>
              <a:t>Dominicana, </a:t>
            </a:r>
            <a:r>
              <a:rPr lang="es-ES" sz="2000" dirty="0">
                <a:solidFill>
                  <a:srgbClr val="000000"/>
                </a:solidFill>
                <a:effectLst/>
                <a:latin typeface="Calibri" panose="020F0502020204030204" pitchFamily="34" charset="0"/>
                <a:ea typeface="Calibri" panose="020F0502020204030204" pitchFamily="34" charset="0"/>
              </a:rPr>
              <a:t>con los fines que </a:t>
            </a:r>
            <a:r>
              <a:rPr lang="es-ES" sz="2000" dirty="0" smtClean="0">
                <a:solidFill>
                  <a:srgbClr val="000000"/>
                </a:solidFill>
                <a:effectLst/>
                <a:latin typeface="Calibri" panose="020F0502020204030204" pitchFamily="34" charset="0"/>
                <a:ea typeface="Calibri" panose="020F0502020204030204" pitchFamily="34" charset="0"/>
              </a:rPr>
              <a:t>nuestros clientes queden satisfechos </a:t>
            </a:r>
            <a:r>
              <a:rPr lang="es-ES" sz="2000" dirty="0">
                <a:solidFill>
                  <a:srgbClr val="000000"/>
                </a:solidFill>
                <a:effectLst/>
                <a:latin typeface="Calibri" panose="020F0502020204030204" pitchFamily="34" charset="0"/>
                <a:ea typeface="Calibri" panose="020F0502020204030204" pitchFamily="34" charset="0"/>
              </a:rPr>
              <a:t>con </a:t>
            </a:r>
            <a:r>
              <a:rPr lang="es-ES" sz="2000" dirty="0" smtClean="0">
                <a:solidFill>
                  <a:srgbClr val="000000"/>
                </a:solidFill>
                <a:latin typeface="Calibri" panose="020F0502020204030204" pitchFamily="34" charset="0"/>
                <a:ea typeface="Calibri" panose="020F0502020204030204" pitchFamily="34" charset="0"/>
              </a:rPr>
              <a:t>el</a:t>
            </a:r>
            <a:r>
              <a:rPr lang="es-ES" sz="2000" dirty="0" smtClean="0">
                <a:solidFill>
                  <a:srgbClr val="000000"/>
                </a:solidFill>
                <a:effectLst/>
                <a:latin typeface="Calibri" panose="020F0502020204030204" pitchFamily="34" charset="0"/>
                <a:ea typeface="Calibri" panose="020F0502020204030204" pitchFamily="34" charset="0"/>
              </a:rPr>
              <a:t> </a:t>
            </a:r>
            <a:r>
              <a:rPr lang="es-ES" sz="2000" dirty="0">
                <a:solidFill>
                  <a:srgbClr val="000000"/>
                </a:solidFill>
                <a:effectLst/>
                <a:latin typeface="Calibri" panose="020F0502020204030204" pitchFamily="34" charset="0"/>
                <a:ea typeface="Calibri" panose="020F0502020204030204" pitchFamily="34" charset="0"/>
              </a:rPr>
              <a:t>desempeño y servicio de cada unas de las propiedades que les ofrecemos en ventas.</a:t>
            </a:r>
            <a:r>
              <a:rPr lang="es-DO" sz="2000" dirty="0">
                <a:solidFill>
                  <a:srgbClr val="000000"/>
                </a:solidFill>
                <a:effectLst/>
                <a:latin typeface="Calibri" panose="020F0502020204030204" pitchFamily="34" charset="0"/>
                <a:ea typeface="Calibri" panose="020F0502020204030204" pitchFamily="34" charset="0"/>
              </a:rPr>
              <a:t/>
            </a:r>
            <a:br>
              <a:rPr lang="es-DO" sz="2000" dirty="0">
                <a:solidFill>
                  <a:srgbClr val="000000"/>
                </a:solidFill>
                <a:effectLst/>
                <a:latin typeface="Calibri" panose="020F0502020204030204" pitchFamily="34" charset="0"/>
                <a:ea typeface="Calibri" panose="020F0502020204030204" pitchFamily="34" charset="0"/>
              </a:rPr>
            </a:br>
            <a:r>
              <a:rPr lang="es-ES" sz="2000" dirty="0">
                <a:solidFill>
                  <a:srgbClr val="000000"/>
                </a:solidFill>
                <a:effectLst/>
                <a:latin typeface="Calibri" panose="020F0502020204030204" pitchFamily="34" charset="0"/>
                <a:ea typeface="Calibri" panose="020F0502020204030204" pitchFamily="34" charset="0"/>
              </a:rPr>
              <a:t> </a:t>
            </a:r>
            <a:r>
              <a:rPr lang="es-DO" sz="2000" dirty="0">
                <a:solidFill>
                  <a:srgbClr val="000000"/>
                </a:solidFill>
                <a:effectLst/>
                <a:latin typeface="Calibri" panose="020F0502020204030204" pitchFamily="34" charset="0"/>
                <a:ea typeface="Calibri" panose="020F0502020204030204" pitchFamily="34" charset="0"/>
              </a:rPr>
              <a:t/>
            </a:r>
            <a:br>
              <a:rPr lang="es-DO" sz="2000" dirty="0">
                <a:solidFill>
                  <a:srgbClr val="000000"/>
                </a:solidFill>
                <a:effectLst/>
                <a:latin typeface="Calibri" panose="020F0502020204030204" pitchFamily="34" charset="0"/>
                <a:ea typeface="Calibri" panose="020F0502020204030204" pitchFamily="34" charset="0"/>
              </a:rPr>
            </a:br>
            <a:r>
              <a:rPr lang="es-ES" sz="2000" dirty="0">
                <a:solidFill>
                  <a:srgbClr val="000000"/>
                </a:solidFill>
                <a:effectLst/>
                <a:latin typeface="Calibri" panose="020F0502020204030204" pitchFamily="34" charset="0"/>
                <a:ea typeface="Times New Roman" panose="02020603050405020304" pitchFamily="18" charset="0"/>
              </a:rPr>
              <a:t>El proyecto consiste en la venta de lujosas villas familiares para vivir o vacacionar en un espacio que apuesta por el diseño y la calidad, para ofrecer una vida cómoda y confortable. </a:t>
            </a:r>
            <a:r>
              <a:rPr lang="es-DO" sz="2000" dirty="0">
                <a:solidFill>
                  <a:srgbClr val="000000"/>
                </a:solidFill>
                <a:effectLst/>
                <a:latin typeface="Calibri" panose="020F0502020204030204" pitchFamily="34" charset="0"/>
                <a:ea typeface="Calibri" panose="020F0502020204030204" pitchFamily="34" charset="0"/>
              </a:rPr>
              <a:t/>
            </a:r>
            <a:br>
              <a:rPr lang="es-DO" sz="2000" dirty="0">
                <a:solidFill>
                  <a:srgbClr val="000000"/>
                </a:solidFill>
                <a:effectLst/>
                <a:latin typeface="Calibri" panose="020F0502020204030204" pitchFamily="34" charset="0"/>
                <a:ea typeface="Calibri" panose="020F0502020204030204" pitchFamily="34" charset="0"/>
              </a:rPr>
            </a:br>
            <a:endParaRPr lang="es-DO" dirty="0"/>
          </a:p>
        </p:txBody>
      </p:sp>
    </p:spTree>
    <p:extLst>
      <p:ext uri="{BB962C8B-B14F-4D97-AF65-F5344CB8AC3E}">
        <p14:creationId xmlns:p14="http://schemas.microsoft.com/office/powerpoint/2010/main" val="157423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6F8BCA-B9BD-4881-A248-F78DB1AE9E50}"/>
              </a:ext>
            </a:extLst>
          </p:cNvPr>
          <p:cNvSpPr>
            <a:spLocks noGrp="1"/>
          </p:cNvSpPr>
          <p:nvPr>
            <p:ph idx="1"/>
          </p:nvPr>
        </p:nvSpPr>
        <p:spPr>
          <a:xfrm>
            <a:off x="1161368" y="2426677"/>
            <a:ext cx="9820223" cy="3578469"/>
          </a:xfrm>
        </p:spPr>
        <p:txBody>
          <a:bodyPr>
            <a:normAutofit/>
          </a:bodyPr>
          <a:lstStyle/>
          <a:p>
            <a:pPr marL="0" indent="0">
              <a:lnSpc>
                <a:spcPct val="115000"/>
              </a:lnSpc>
              <a:spcAft>
                <a:spcPts val="800"/>
              </a:spcAft>
              <a:buNone/>
            </a:pPr>
            <a:r>
              <a:rPr lang="es-ES" dirty="0" smtClean="0">
                <a:solidFill>
                  <a:srgbClr val="000000"/>
                </a:solidFill>
                <a:latin typeface="Calibri" panose="020F0502020204030204" pitchFamily="34" charset="0"/>
                <a:ea typeface="Calibri" panose="020F0502020204030204" pitchFamily="34" charset="0"/>
              </a:rPr>
              <a:t>Nosotros</a:t>
            </a:r>
            <a:r>
              <a:rPr lang="es-ES" dirty="0" smtClean="0">
                <a:solidFill>
                  <a:srgbClr val="000000"/>
                </a:solidFill>
                <a:effectLst/>
                <a:latin typeface="Calibri" panose="020F0502020204030204" pitchFamily="34" charset="0"/>
                <a:ea typeface="Calibri" panose="020F0502020204030204" pitchFamily="34" charset="0"/>
              </a:rPr>
              <a:t> </a:t>
            </a:r>
            <a:r>
              <a:rPr lang="es-ES" dirty="0">
                <a:solidFill>
                  <a:srgbClr val="000000"/>
                </a:solidFill>
                <a:effectLst/>
                <a:latin typeface="Calibri" panose="020F0502020204030204" pitchFamily="34" charset="0"/>
                <a:ea typeface="Calibri" panose="020F0502020204030204" pitchFamily="34" charset="0"/>
              </a:rPr>
              <a:t>como </a:t>
            </a:r>
            <a:r>
              <a:rPr lang="es-ES" dirty="0" smtClean="0">
                <a:solidFill>
                  <a:srgbClr val="000000"/>
                </a:solidFill>
                <a:effectLst/>
                <a:latin typeface="Calibri" panose="020F0502020204030204" pitchFamily="34" charset="0"/>
                <a:ea typeface="Calibri" panose="020F0502020204030204" pitchFamily="34" charset="0"/>
              </a:rPr>
              <a:t>empresa </a:t>
            </a:r>
            <a:r>
              <a:rPr lang="es-ES" dirty="0" smtClean="0">
                <a:solidFill>
                  <a:srgbClr val="000000"/>
                </a:solidFill>
                <a:latin typeface="Calibri" panose="020F0502020204030204" pitchFamily="34" charset="0"/>
                <a:ea typeface="Calibri" panose="020F0502020204030204" pitchFamily="34" charset="0"/>
              </a:rPr>
              <a:t>nos</a:t>
            </a:r>
            <a:r>
              <a:rPr lang="es-ES" dirty="0" smtClean="0">
                <a:solidFill>
                  <a:srgbClr val="000000"/>
                </a:solidFill>
                <a:effectLst/>
                <a:latin typeface="Calibri" panose="020F0502020204030204" pitchFamily="34" charset="0"/>
                <a:ea typeface="Calibri" panose="020F0502020204030204" pitchFamily="34" charset="0"/>
              </a:rPr>
              <a:t> aseguramos </a:t>
            </a:r>
            <a:r>
              <a:rPr lang="es-ES" dirty="0">
                <a:solidFill>
                  <a:srgbClr val="000000"/>
                </a:solidFill>
                <a:effectLst/>
                <a:latin typeface="Calibri" panose="020F0502020204030204" pitchFamily="34" charset="0"/>
                <a:ea typeface="Calibri" panose="020F0502020204030204" pitchFamily="34" charset="0"/>
              </a:rPr>
              <a:t>que </a:t>
            </a:r>
            <a:r>
              <a:rPr lang="es-ES" dirty="0" smtClean="0">
                <a:solidFill>
                  <a:srgbClr val="000000"/>
                </a:solidFill>
                <a:effectLst/>
                <a:latin typeface="Calibri" panose="020F0502020204030204" pitchFamily="34" charset="0"/>
                <a:ea typeface="Calibri" panose="020F0502020204030204" pitchFamily="34" charset="0"/>
              </a:rPr>
              <a:t>nuestros clientes estén seguros de su inversión y complacidos con el servicio brindado, </a:t>
            </a:r>
            <a:r>
              <a:rPr lang="en-US" dirty="0" err="1" smtClean="0">
                <a:solidFill>
                  <a:srgbClr val="000000"/>
                </a:solidFill>
                <a:latin typeface="Calibri" panose="020F0502020204030204" pitchFamily="34" charset="0"/>
                <a:ea typeface="Calibri" panose="020F0502020204030204" pitchFamily="34" charset="0"/>
              </a:rPr>
              <a:t>ya</a:t>
            </a:r>
            <a:r>
              <a:rPr lang="en-US" dirty="0" smtClean="0">
                <a:solidFill>
                  <a:srgbClr val="000000"/>
                </a:solidFill>
                <a:latin typeface="Calibri" panose="020F0502020204030204" pitchFamily="34" charset="0"/>
                <a:ea typeface="Calibri" panose="020F0502020204030204" pitchFamily="34" charset="0"/>
              </a:rPr>
              <a:t> que </a:t>
            </a:r>
            <a:r>
              <a:rPr lang="en-US" dirty="0" err="1" smtClean="0">
                <a:solidFill>
                  <a:srgbClr val="000000"/>
                </a:solidFill>
                <a:latin typeface="Calibri" panose="020F0502020204030204" pitchFamily="34" charset="0"/>
                <a:ea typeface="Calibri" panose="020F0502020204030204" pitchFamily="34" charset="0"/>
              </a:rPr>
              <a:t>contamos</a:t>
            </a:r>
            <a:r>
              <a:rPr lang="en-US" dirty="0" smtClean="0">
                <a:solidFill>
                  <a:srgbClr val="000000"/>
                </a:solidFill>
                <a:latin typeface="Calibri" panose="020F0502020204030204" pitchFamily="34" charset="0"/>
                <a:ea typeface="Calibri" panose="020F0502020204030204" pitchFamily="34" charset="0"/>
              </a:rPr>
              <a:t> con </a:t>
            </a:r>
            <a:r>
              <a:rPr lang="en-US" dirty="0" err="1" smtClean="0">
                <a:solidFill>
                  <a:srgbClr val="000000"/>
                </a:solidFill>
                <a:latin typeface="Calibri" panose="020F0502020204030204" pitchFamily="34" charset="0"/>
                <a:ea typeface="Calibri" panose="020F0502020204030204" pitchFamily="34" charset="0"/>
              </a:rPr>
              <a:t>los</a:t>
            </a:r>
            <a:r>
              <a:rPr lang="en-US" dirty="0" smtClean="0">
                <a:solidFill>
                  <a:srgbClr val="000000"/>
                </a:solidFill>
                <a:latin typeface="Calibri" panose="020F0502020204030204" pitchFamily="34" charset="0"/>
                <a:ea typeface="Calibri" panose="020F0502020204030204" pitchFamily="34" charset="0"/>
              </a:rPr>
              <a:t> </a:t>
            </a:r>
            <a:r>
              <a:rPr lang="en-US" dirty="0" err="1" smtClean="0">
                <a:solidFill>
                  <a:srgbClr val="000000"/>
                </a:solidFill>
                <a:latin typeface="Calibri" panose="020F0502020204030204" pitchFamily="34" charset="0"/>
                <a:ea typeface="Calibri" panose="020F0502020204030204" pitchFamily="34" charset="0"/>
              </a:rPr>
              <a:t>mejores</a:t>
            </a:r>
            <a:r>
              <a:rPr lang="en-US" dirty="0" smtClean="0">
                <a:solidFill>
                  <a:srgbClr val="000000"/>
                </a:solidFill>
                <a:latin typeface="Calibri" panose="020F0502020204030204" pitchFamily="34" charset="0"/>
                <a:ea typeface="Calibri" panose="020F0502020204030204" pitchFamily="34" charset="0"/>
              </a:rPr>
              <a:t> </a:t>
            </a:r>
            <a:r>
              <a:rPr lang="en-US" dirty="0" err="1" smtClean="0">
                <a:solidFill>
                  <a:srgbClr val="000000"/>
                </a:solidFill>
                <a:latin typeface="Calibri" panose="020F0502020204030204" pitchFamily="34" charset="0"/>
                <a:ea typeface="Calibri" panose="020F0502020204030204" pitchFamily="34" charset="0"/>
              </a:rPr>
              <a:t>profesionales</a:t>
            </a:r>
            <a:r>
              <a:rPr lang="en-US" dirty="0" smtClean="0">
                <a:solidFill>
                  <a:srgbClr val="000000"/>
                </a:solidFill>
                <a:latin typeface="Calibri" panose="020F0502020204030204" pitchFamily="34" charset="0"/>
                <a:ea typeface="Calibri" panose="020F0502020204030204" pitchFamily="34" charset="0"/>
              </a:rPr>
              <a:t> </a:t>
            </a:r>
            <a:r>
              <a:rPr lang="en-US" dirty="0" err="1" smtClean="0">
                <a:solidFill>
                  <a:srgbClr val="000000"/>
                </a:solidFill>
                <a:latin typeface="Calibri" panose="020F0502020204030204" pitchFamily="34" charset="0"/>
                <a:ea typeface="Calibri" panose="020F0502020204030204" pitchFamily="34" charset="0"/>
              </a:rPr>
              <a:t>en</a:t>
            </a:r>
            <a:r>
              <a:rPr lang="en-US" dirty="0" smtClean="0">
                <a:solidFill>
                  <a:srgbClr val="000000"/>
                </a:solidFill>
                <a:latin typeface="Calibri" panose="020F0502020204030204" pitchFamily="34" charset="0"/>
                <a:ea typeface="Calibri" panose="020F0502020204030204" pitchFamily="34" charset="0"/>
              </a:rPr>
              <a:t> el area, </a:t>
            </a:r>
            <a:r>
              <a:rPr lang="en-US" dirty="0" err="1" smtClean="0">
                <a:solidFill>
                  <a:srgbClr val="000000"/>
                </a:solidFill>
                <a:latin typeface="Calibri" panose="020F0502020204030204" pitchFamily="34" charset="0"/>
                <a:ea typeface="Calibri" panose="020F0502020204030204" pitchFamily="34" charset="0"/>
              </a:rPr>
              <a:t>capacitados</a:t>
            </a:r>
            <a:r>
              <a:rPr lang="en-US" dirty="0" smtClean="0">
                <a:solidFill>
                  <a:srgbClr val="000000"/>
                </a:solidFill>
                <a:latin typeface="Calibri" panose="020F0502020204030204" pitchFamily="34" charset="0"/>
                <a:ea typeface="Calibri" panose="020F0502020204030204" pitchFamily="34" charset="0"/>
              </a:rPr>
              <a:t> para </a:t>
            </a:r>
            <a:r>
              <a:rPr lang="en-US" dirty="0" err="1" smtClean="0">
                <a:solidFill>
                  <a:srgbClr val="000000"/>
                </a:solidFill>
                <a:latin typeface="Calibri" panose="020F0502020204030204" pitchFamily="34" charset="0"/>
                <a:ea typeface="Calibri" panose="020F0502020204030204" pitchFamily="34" charset="0"/>
              </a:rPr>
              <a:t>cualquier</a:t>
            </a:r>
            <a:r>
              <a:rPr lang="en-US" dirty="0" smtClean="0">
                <a:solidFill>
                  <a:srgbClr val="000000"/>
                </a:solidFill>
                <a:latin typeface="Calibri" panose="020F0502020204030204" pitchFamily="34" charset="0"/>
                <a:ea typeface="Calibri" panose="020F0502020204030204" pitchFamily="34" charset="0"/>
              </a:rPr>
              <a:t> </a:t>
            </a:r>
            <a:r>
              <a:rPr lang="en-US" dirty="0" err="1" smtClean="0">
                <a:solidFill>
                  <a:srgbClr val="000000"/>
                </a:solidFill>
                <a:latin typeface="Calibri" panose="020F0502020204030204" pitchFamily="34" charset="0"/>
                <a:ea typeface="Calibri" panose="020F0502020204030204" pitchFamily="34" charset="0"/>
              </a:rPr>
              <a:t>tipo</a:t>
            </a:r>
            <a:r>
              <a:rPr lang="en-US" dirty="0" smtClean="0">
                <a:solidFill>
                  <a:srgbClr val="000000"/>
                </a:solidFill>
                <a:latin typeface="Calibri" panose="020F0502020204030204" pitchFamily="34" charset="0"/>
                <a:ea typeface="Calibri" panose="020F0502020204030204" pitchFamily="34" charset="0"/>
              </a:rPr>
              <a:t> de </a:t>
            </a:r>
            <a:r>
              <a:rPr lang="en-US" dirty="0" err="1" smtClean="0">
                <a:solidFill>
                  <a:srgbClr val="000000"/>
                </a:solidFill>
                <a:latin typeface="Calibri" panose="020F0502020204030204" pitchFamily="34" charset="0"/>
                <a:ea typeface="Calibri" panose="020F0502020204030204" pitchFamily="34" charset="0"/>
              </a:rPr>
              <a:t>necesidad</a:t>
            </a:r>
            <a:r>
              <a:rPr lang="en-US" dirty="0" smtClean="0">
                <a:solidFill>
                  <a:srgbClr val="000000"/>
                </a:solidFill>
                <a:latin typeface="Calibri" panose="020F0502020204030204" pitchFamily="34" charset="0"/>
                <a:ea typeface="Calibri" panose="020F0502020204030204" pitchFamily="34" charset="0"/>
              </a:rPr>
              <a:t> que </a:t>
            </a:r>
            <a:r>
              <a:rPr lang="en-US" dirty="0" err="1" smtClean="0">
                <a:solidFill>
                  <a:srgbClr val="000000"/>
                </a:solidFill>
                <a:latin typeface="Calibri" panose="020F0502020204030204" pitchFamily="34" charset="0"/>
                <a:ea typeface="Calibri" panose="020F0502020204030204" pitchFamily="34" charset="0"/>
              </a:rPr>
              <a:t>tenga</a:t>
            </a:r>
            <a:r>
              <a:rPr lang="en-US" dirty="0" smtClean="0">
                <a:solidFill>
                  <a:srgbClr val="000000"/>
                </a:solidFill>
                <a:latin typeface="Calibri" panose="020F0502020204030204" pitchFamily="34" charset="0"/>
                <a:ea typeface="Calibri" panose="020F0502020204030204" pitchFamily="34" charset="0"/>
              </a:rPr>
              <a:t> el </a:t>
            </a:r>
            <a:r>
              <a:rPr lang="en-US" dirty="0" err="1" smtClean="0">
                <a:solidFill>
                  <a:srgbClr val="000000"/>
                </a:solidFill>
                <a:latin typeface="Calibri" panose="020F0502020204030204" pitchFamily="34" charset="0"/>
                <a:ea typeface="Calibri" panose="020F0502020204030204" pitchFamily="34" charset="0"/>
              </a:rPr>
              <a:t>cliente</a:t>
            </a:r>
            <a:r>
              <a:rPr lang="en-US" dirty="0" smtClean="0">
                <a:solidFill>
                  <a:srgbClr val="000000"/>
                </a:solidFill>
                <a:latin typeface="Calibri" panose="020F0502020204030204" pitchFamily="34" charset="0"/>
                <a:ea typeface="Calibri" panose="020F0502020204030204" pitchFamily="34" charset="0"/>
              </a:rPr>
              <a:t>.</a:t>
            </a:r>
            <a:endParaRPr lang="es-DO" dirty="0">
              <a:solidFill>
                <a:srgbClr val="000000"/>
              </a:solidFill>
              <a:effectLst/>
              <a:latin typeface="Calibri" panose="020F0502020204030204" pitchFamily="34" charset="0"/>
              <a:ea typeface="Calibri" panose="020F0502020204030204" pitchFamily="34" charset="0"/>
            </a:endParaRPr>
          </a:p>
          <a:p>
            <a:pPr marL="0" indent="0">
              <a:buNone/>
            </a:pPr>
            <a:r>
              <a:rPr lang="es-ES" dirty="0">
                <a:solidFill>
                  <a:srgbClr val="000000"/>
                </a:solidFill>
                <a:effectLst/>
                <a:latin typeface="Calibri" panose="020F0502020204030204" pitchFamily="34" charset="0"/>
                <a:ea typeface="Times New Roman" panose="02020603050405020304" pitchFamily="18" charset="0"/>
              </a:rPr>
              <a:t>El proyecto consiste en la creación de viviendas de apartamentos, casas, villas y hoteles totalmente lujosos por </a:t>
            </a:r>
            <a:r>
              <a:rPr lang="es-ES" dirty="0" smtClean="0">
                <a:solidFill>
                  <a:srgbClr val="000000"/>
                </a:solidFill>
                <a:latin typeface="Calibri" panose="020F0502020204030204" pitchFamily="34" charset="0"/>
                <a:ea typeface="Times New Roman" panose="02020603050405020304" pitchFamily="18" charset="0"/>
              </a:rPr>
              <a:t>el motivo de su apertura. A la misma</a:t>
            </a:r>
            <a:r>
              <a:rPr lang="es-ES" dirty="0" smtClean="0">
                <a:solidFill>
                  <a:srgbClr val="000000"/>
                </a:solidFill>
                <a:effectLst/>
                <a:latin typeface="Calibri" panose="020F0502020204030204" pitchFamily="34" charset="0"/>
                <a:ea typeface="Times New Roman" panose="02020603050405020304" pitchFamily="18" charset="0"/>
              </a:rPr>
              <a:t> se </a:t>
            </a:r>
            <a:r>
              <a:rPr lang="es-ES" dirty="0">
                <a:solidFill>
                  <a:srgbClr val="000000"/>
                </a:solidFill>
                <a:effectLst/>
                <a:latin typeface="Calibri" panose="020F0502020204030204" pitchFamily="34" charset="0"/>
                <a:ea typeface="Times New Roman" panose="02020603050405020304" pitchFamily="18" charset="0"/>
              </a:rPr>
              <a:t>le ha denominado ¨Hecho realidad¨ y los detalles de dicha </a:t>
            </a:r>
            <a:r>
              <a:rPr lang="es-ES" dirty="0" smtClean="0">
                <a:solidFill>
                  <a:srgbClr val="000000"/>
                </a:solidFill>
                <a:effectLst/>
                <a:latin typeface="Calibri" panose="020F0502020204030204" pitchFamily="34" charset="0"/>
                <a:ea typeface="Times New Roman" panose="02020603050405020304" pitchFamily="18" charset="0"/>
              </a:rPr>
              <a:t>empresa </a:t>
            </a:r>
            <a:r>
              <a:rPr lang="es-ES" dirty="0">
                <a:solidFill>
                  <a:srgbClr val="000000"/>
                </a:solidFill>
                <a:effectLst/>
                <a:latin typeface="Calibri" panose="020F0502020204030204" pitchFamily="34" charset="0"/>
                <a:ea typeface="Times New Roman" panose="02020603050405020304" pitchFamily="18" charset="0"/>
              </a:rPr>
              <a:t>se detallaran a lo largo de este </a:t>
            </a:r>
            <a:r>
              <a:rPr lang="es-ES" dirty="0" smtClean="0">
                <a:solidFill>
                  <a:srgbClr val="000000"/>
                </a:solidFill>
                <a:effectLst/>
                <a:latin typeface="Calibri" panose="020F0502020204030204" pitchFamily="34" charset="0"/>
                <a:ea typeface="Times New Roman" panose="02020603050405020304" pitchFamily="18" charset="0"/>
              </a:rPr>
              <a:t>trabajo.</a:t>
            </a:r>
            <a:endParaRPr lang="es-DO" sz="2400" dirty="0"/>
          </a:p>
        </p:txBody>
      </p:sp>
    </p:spTree>
    <p:extLst>
      <p:ext uri="{BB962C8B-B14F-4D97-AF65-F5344CB8AC3E}">
        <p14:creationId xmlns:p14="http://schemas.microsoft.com/office/powerpoint/2010/main" val="202198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99E5D40-91CA-46E2-8E37-DE5D1D57103C}"/>
              </a:ext>
            </a:extLst>
          </p:cNvPr>
          <p:cNvSpPr>
            <a:spLocks noGrp="1"/>
          </p:cNvSpPr>
          <p:nvPr>
            <p:ph idx="1"/>
          </p:nvPr>
        </p:nvSpPr>
        <p:spPr>
          <a:xfrm>
            <a:off x="1589122" y="2022232"/>
            <a:ext cx="8946541" cy="4044462"/>
          </a:xfrm>
        </p:spPr>
        <p:txBody>
          <a:bodyPr>
            <a:normAutofit fontScale="25000" lnSpcReduction="20000"/>
          </a:bodyPr>
          <a:lstStyle/>
          <a:p>
            <a:pPr marL="0" indent="0">
              <a:lnSpc>
                <a:spcPct val="107000"/>
              </a:lnSpc>
              <a:spcAft>
                <a:spcPts val="800"/>
              </a:spcAft>
              <a:buNone/>
            </a:pPr>
            <a:r>
              <a:rPr lang="es-ES" sz="8000" dirty="0">
                <a:solidFill>
                  <a:srgbClr val="000000"/>
                </a:solidFill>
                <a:effectLst/>
                <a:latin typeface="Calibri" panose="020F0502020204030204" pitchFamily="34" charset="0"/>
                <a:ea typeface="Times New Roman" panose="02020603050405020304" pitchFamily="18" charset="0"/>
              </a:rPr>
              <a:t> </a:t>
            </a:r>
            <a:r>
              <a:rPr lang="en-US" sz="8000" b="1" dirty="0" smtClean="0">
                <a:solidFill>
                  <a:srgbClr val="000000"/>
                </a:solidFill>
                <a:latin typeface="Calibri" panose="020F0502020204030204" pitchFamily="34" charset="0"/>
                <a:ea typeface="Times New Roman" panose="02020603050405020304" pitchFamily="18" charset="0"/>
              </a:rPr>
              <a:t>COMPROMISO</a:t>
            </a:r>
            <a:endParaRPr lang="es-DO" sz="8000" b="1" dirty="0">
              <a:solidFill>
                <a:srgbClr val="000000"/>
              </a:solidFill>
              <a:effectLst/>
              <a:latin typeface="Calibri" panose="020F0502020204030204" pitchFamily="34" charset="0"/>
              <a:ea typeface="Calibri" panose="020F0502020204030204" pitchFamily="34" charset="0"/>
            </a:endParaRPr>
          </a:p>
          <a:p>
            <a:pPr marL="0" indent="0">
              <a:lnSpc>
                <a:spcPct val="107000"/>
              </a:lnSpc>
              <a:spcAft>
                <a:spcPts val="800"/>
              </a:spcAft>
              <a:buNone/>
            </a:pPr>
            <a:r>
              <a:rPr lang="es-ES" sz="1800" dirty="0">
                <a:solidFill>
                  <a:srgbClr val="000000"/>
                </a:solidFill>
                <a:effectLst/>
                <a:latin typeface="Calibri" panose="020F0502020204030204" pitchFamily="34" charset="0"/>
                <a:ea typeface="Times New Roman" panose="02020603050405020304" pitchFamily="18" charset="0"/>
              </a:rPr>
              <a:t> </a:t>
            </a:r>
            <a:endParaRPr lang="es-DO" sz="1800" dirty="0">
              <a:solidFill>
                <a:srgbClr val="000000"/>
              </a:solidFill>
              <a:effectLst/>
              <a:latin typeface="Calibri" panose="020F0502020204030204" pitchFamily="34" charset="0"/>
              <a:ea typeface="Calibri" panose="020F0502020204030204" pitchFamily="34" charset="0"/>
            </a:endParaRPr>
          </a:p>
          <a:p>
            <a:pPr marL="0" indent="0" algn="just">
              <a:lnSpc>
                <a:spcPct val="107000"/>
              </a:lnSpc>
              <a:spcAft>
                <a:spcPts val="800"/>
              </a:spcAft>
              <a:buNone/>
            </a:pPr>
            <a:r>
              <a:rPr lang="es-ES" sz="8000" dirty="0">
                <a:solidFill>
                  <a:srgbClr val="000000"/>
                </a:solidFill>
                <a:effectLst/>
                <a:latin typeface="Calibri" panose="020F0502020204030204" pitchFamily="34" charset="0"/>
                <a:ea typeface="Times New Roman" panose="02020603050405020304" pitchFamily="18" charset="0"/>
              </a:rPr>
              <a:t>Como </a:t>
            </a:r>
            <a:r>
              <a:rPr lang="es-ES" sz="8000" dirty="0" smtClean="0">
                <a:solidFill>
                  <a:srgbClr val="000000"/>
                </a:solidFill>
                <a:effectLst/>
                <a:latin typeface="Calibri" panose="020F0502020204030204" pitchFamily="34" charset="0"/>
                <a:ea typeface="Times New Roman" panose="02020603050405020304" pitchFamily="18" charset="0"/>
              </a:rPr>
              <a:t>agentes inmobiliarios, nos comprometemos </a:t>
            </a:r>
            <a:r>
              <a:rPr lang="es-ES" sz="8000" dirty="0">
                <a:solidFill>
                  <a:srgbClr val="000000"/>
                </a:solidFill>
                <a:effectLst/>
                <a:latin typeface="Calibri" panose="020F0502020204030204" pitchFamily="34" charset="0"/>
                <a:ea typeface="Times New Roman" panose="02020603050405020304" pitchFamily="18" charset="0"/>
              </a:rPr>
              <a:t>a representar a exclusivas los intereses del vendedor comprador, que previamente </a:t>
            </a:r>
            <a:r>
              <a:rPr lang="es-ES" sz="8000" dirty="0" smtClean="0">
                <a:solidFill>
                  <a:srgbClr val="000000"/>
                </a:solidFill>
                <a:latin typeface="Calibri" panose="020F0502020204030204" pitchFamily="34" charset="0"/>
                <a:ea typeface="Times New Roman" panose="02020603050405020304" pitchFamily="18" charset="0"/>
              </a:rPr>
              <a:t>me</a:t>
            </a:r>
            <a:r>
              <a:rPr lang="es-ES" sz="8000" dirty="0" smtClean="0">
                <a:solidFill>
                  <a:srgbClr val="000000"/>
                </a:solidFill>
                <a:effectLst/>
                <a:latin typeface="Calibri" panose="020F0502020204030204" pitchFamily="34" charset="0"/>
                <a:ea typeface="Times New Roman" panose="02020603050405020304" pitchFamily="18" charset="0"/>
              </a:rPr>
              <a:t> </a:t>
            </a:r>
            <a:r>
              <a:rPr lang="es-ES" sz="8000" dirty="0">
                <a:solidFill>
                  <a:srgbClr val="000000"/>
                </a:solidFill>
                <a:effectLst/>
                <a:latin typeface="Calibri" panose="020F0502020204030204" pitchFamily="34" charset="0"/>
                <a:ea typeface="Times New Roman" panose="02020603050405020304" pitchFamily="18" charset="0"/>
              </a:rPr>
              <a:t>haya otorgado un mandato en firme para venta o adquisición de una propiedad.</a:t>
            </a:r>
            <a:endParaRPr lang="es-DO" sz="8000" dirty="0">
              <a:solidFill>
                <a:srgbClr val="000000"/>
              </a:solidFill>
              <a:effectLst/>
              <a:latin typeface="Calibri" panose="020F0502020204030204" pitchFamily="34" charset="0"/>
              <a:ea typeface="Calibri" panose="020F0502020204030204" pitchFamily="34" charset="0"/>
            </a:endParaRPr>
          </a:p>
          <a:p>
            <a:pPr marL="0" indent="0" algn="just">
              <a:lnSpc>
                <a:spcPct val="107000"/>
              </a:lnSpc>
              <a:spcAft>
                <a:spcPts val="800"/>
              </a:spcAft>
              <a:buNone/>
            </a:pPr>
            <a:r>
              <a:rPr lang="es-ES" sz="8000" dirty="0" smtClean="0">
                <a:solidFill>
                  <a:srgbClr val="000000"/>
                </a:solidFill>
                <a:effectLst/>
                <a:latin typeface="Calibri" panose="020F0502020204030204" pitchFamily="34" charset="0"/>
                <a:ea typeface="Times New Roman" panose="02020603050405020304" pitchFamily="18" charset="0"/>
              </a:rPr>
              <a:t>Asesorar </a:t>
            </a:r>
            <a:r>
              <a:rPr lang="es-ES" sz="8000" dirty="0">
                <a:solidFill>
                  <a:srgbClr val="000000"/>
                </a:solidFill>
                <a:effectLst/>
                <a:latin typeface="Calibri" panose="020F0502020204030204" pitchFamily="34" charset="0"/>
                <a:ea typeface="Times New Roman" panose="02020603050405020304" pitchFamily="18" charset="0"/>
              </a:rPr>
              <a:t>y </a:t>
            </a:r>
            <a:r>
              <a:rPr lang="es-ES" sz="8000" dirty="0" smtClean="0">
                <a:solidFill>
                  <a:srgbClr val="000000"/>
                </a:solidFill>
                <a:effectLst/>
                <a:latin typeface="Calibri" panose="020F0502020204030204" pitchFamily="34" charset="0"/>
                <a:ea typeface="Times New Roman" panose="02020603050405020304" pitchFamily="18" charset="0"/>
              </a:rPr>
              <a:t>vender </a:t>
            </a:r>
            <a:r>
              <a:rPr lang="es-ES" sz="8000" dirty="0">
                <a:solidFill>
                  <a:srgbClr val="000000"/>
                </a:solidFill>
                <a:effectLst/>
                <a:latin typeface="Calibri" panose="020F0502020204030204" pitchFamily="34" charset="0"/>
                <a:ea typeface="Times New Roman" panose="02020603050405020304" pitchFamily="18" charset="0"/>
              </a:rPr>
              <a:t>inmuebles con profesionalidad, transparencia y responsabilidad. </a:t>
            </a:r>
            <a:endParaRPr lang="es-DO" sz="8000" dirty="0">
              <a:solidFill>
                <a:srgbClr val="000000"/>
              </a:solidFill>
              <a:effectLst/>
              <a:latin typeface="Calibri" panose="020F0502020204030204" pitchFamily="34" charset="0"/>
              <a:ea typeface="Calibri" panose="020F0502020204030204" pitchFamily="34" charset="0"/>
            </a:endParaRPr>
          </a:p>
          <a:p>
            <a:pPr marL="0" indent="0" algn="just">
              <a:lnSpc>
                <a:spcPct val="107000"/>
              </a:lnSpc>
              <a:spcAft>
                <a:spcPts val="800"/>
              </a:spcAft>
              <a:buNone/>
            </a:pPr>
            <a:r>
              <a:rPr lang="es-ES" sz="8000" dirty="0" smtClean="0">
                <a:solidFill>
                  <a:srgbClr val="000000"/>
                </a:solidFill>
                <a:effectLst/>
                <a:latin typeface="Calibri" panose="020F0502020204030204" pitchFamily="34" charset="0"/>
                <a:ea typeface="Times New Roman" panose="02020603050405020304" pitchFamily="18" charset="0"/>
              </a:rPr>
              <a:t>Ahorrar tiempo </a:t>
            </a:r>
            <a:r>
              <a:rPr lang="es-ES" sz="8000" dirty="0">
                <a:solidFill>
                  <a:srgbClr val="000000"/>
                </a:solidFill>
                <a:effectLst/>
                <a:latin typeface="Calibri" panose="020F0502020204030204" pitchFamily="34" charset="0"/>
                <a:ea typeface="Times New Roman" panose="02020603050405020304" pitchFamily="18" charset="0"/>
              </a:rPr>
              <a:t>a </a:t>
            </a:r>
            <a:r>
              <a:rPr lang="es-ES" sz="8000" dirty="0" smtClean="0">
                <a:solidFill>
                  <a:srgbClr val="000000"/>
                </a:solidFill>
                <a:latin typeface="Calibri" panose="020F0502020204030204" pitchFamily="34" charset="0"/>
                <a:ea typeface="Times New Roman" panose="02020603050405020304" pitchFamily="18" charset="0"/>
              </a:rPr>
              <a:t>los</a:t>
            </a:r>
            <a:r>
              <a:rPr lang="es-ES" sz="8000" dirty="0" smtClean="0">
                <a:solidFill>
                  <a:srgbClr val="000000"/>
                </a:solidFill>
                <a:effectLst/>
                <a:latin typeface="Calibri" panose="020F0502020204030204" pitchFamily="34" charset="0"/>
                <a:ea typeface="Times New Roman" panose="02020603050405020304" pitchFamily="18" charset="0"/>
              </a:rPr>
              <a:t> </a:t>
            </a:r>
            <a:r>
              <a:rPr lang="es-ES" sz="8000" dirty="0">
                <a:solidFill>
                  <a:srgbClr val="000000"/>
                </a:solidFill>
                <a:effectLst/>
                <a:latin typeface="Calibri" panose="020F0502020204030204" pitchFamily="34" charset="0"/>
                <a:ea typeface="Times New Roman" panose="02020603050405020304" pitchFamily="18" charset="0"/>
              </a:rPr>
              <a:t>clientes y </a:t>
            </a:r>
            <a:r>
              <a:rPr lang="es-ES" sz="8000" dirty="0" smtClean="0">
                <a:solidFill>
                  <a:srgbClr val="000000"/>
                </a:solidFill>
                <a:effectLst/>
                <a:latin typeface="Calibri" panose="020F0502020204030204" pitchFamily="34" charset="0"/>
                <a:ea typeface="Times New Roman" panose="02020603050405020304" pitchFamily="18" charset="0"/>
              </a:rPr>
              <a:t> garantizarles </a:t>
            </a:r>
            <a:r>
              <a:rPr lang="es-ES" sz="8000" dirty="0">
                <a:solidFill>
                  <a:srgbClr val="000000"/>
                </a:solidFill>
                <a:effectLst/>
                <a:latin typeface="Calibri" panose="020F0502020204030204" pitchFamily="34" charset="0"/>
                <a:ea typeface="Times New Roman" panose="02020603050405020304" pitchFamily="18" charset="0"/>
              </a:rPr>
              <a:t>el mejor precio del mercado. </a:t>
            </a:r>
            <a:endParaRPr lang="es-DO" sz="8000" dirty="0">
              <a:solidFill>
                <a:srgbClr val="000000"/>
              </a:solidFill>
              <a:effectLst/>
              <a:latin typeface="Calibri" panose="020F0502020204030204" pitchFamily="34" charset="0"/>
              <a:ea typeface="Calibri" panose="020F0502020204030204" pitchFamily="34" charset="0"/>
            </a:endParaRPr>
          </a:p>
          <a:p>
            <a:pPr marL="0" indent="0" algn="just">
              <a:lnSpc>
                <a:spcPct val="107000"/>
              </a:lnSpc>
              <a:spcAft>
                <a:spcPts val="800"/>
              </a:spcAft>
              <a:buNone/>
            </a:pPr>
            <a:r>
              <a:rPr lang="es-ES" sz="8000" dirty="0" smtClean="0">
                <a:solidFill>
                  <a:srgbClr val="000000"/>
                </a:solidFill>
                <a:effectLst/>
                <a:latin typeface="Calibri" panose="020F0502020204030204" pitchFamily="34" charset="0"/>
                <a:ea typeface="Times New Roman" panose="02020603050405020304" pitchFamily="18" charset="0"/>
              </a:rPr>
              <a:t>Trabajar </a:t>
            </a:r>
            <a:r>
              <a:rPr lang="es-ES" sz="8000" dirty="0">
                <a:solidFill>
                  <a:srgbClr val="000000"/>
                </a:solidFill>
                <a:effectLst/>
                <a:latin typeface="Calibri" panose="020F0502020204030204" pitchFamily="34" charset="0"/>
                <a:ea typeface="Times New Roman" panose="02020603050405020304" pitchFamily="18" charset="0"/>
              </a:rPr>
              <a:t>de forma personalizada </a:t>
            </a:r>
            <a:r>
              <a:rPr lang="es-ES" sz="8000" dirty="0" smtClean="0">
                <a:solidFill>
                  <a:srgbClr val="000000"/>
                </a:solidFill>
                <a:effectLst/>
                <a:latin typeface="Calibri" panose="020F0502020204030204" pitchFamily="34" charset="0"/>
                <a:ea typeface="Times New Roman" panose="02020603050405020304" pitchFamily="18" charset="0"/>
              </a:rPr>
              <a:t>y encargarnos </a:t>
            </a:r>
            <a:r>
              <a:rPr lang="es-ES" sz="8000" dirty="0">
                <a:solidFill>
                  <a:srgbClr val="000000"/>
                </a:solidFill>
                <a:effectLst/>
                <a:latin typeface="Calibri" panose="020F0502020204030204" pitchFamily="34" charset="0"/>
                <a:ea typeface="Times New Roman" panose="02020603050405020304" pitchFamily="18" charset="0"/>
              </a:rPr>
              <a:t>de todo el proceso, con </a:t>
            </a:r>
            <a:r>
              <a:rPr lang="es-ES" sz="8000" dirty="0" smtClean="0">
                <a:solidFill>
                  <a:srgbClr val="000000"/>
                </a:solidFill>
                <a:effectLst/>
                <a:latin typeface="Calibri" panose="020F0502020204030204" pitchFamily="34" charset="0"/>
                <a:ea typeface="Times New Roman" panose="02020603050405020304" pitchFamily="18" charset="0"/>
              </a:rPr>
              <a:t>el objetivo </a:t>
            </a:r>
            <a:r>
              <a:rPr lang="es-ES" sz="8000" dirty="0">
                <a:solidFill>
                  <a:srgbClr val="000000"/>
                </a:solidFill>
                <a:effectLst/>
                <a:latin typeface="Calibri" panose="020F0502020204030204" pitchFamily="34" charset="0"/>
                <a:ea typeface="Times New Roman" panose="02020603050405020304" pitchFamily="18" charset="0"/>
              </a:rPr>
              <a:t>de lograr la máxima rentabilidad para cada propietario.</a:t>
            </a:r>
            <a:endParaRPr lang="es-DO" sz="8000" dirty="0">
              <a:solidFill>
                <a:srgbClr val="000000"/>
              </a:solidFill>
              <a:effectLst/>
              <a:latin typeface="Calibri" panose="020F0502020204030204" pitchFamily="34" charset="0"/>
              <a:ea typeface="Calibri" panose="020F0502020204030204" pitchFamily="34" charset="0"/>
            </a:endParaRPr>
          </a:p>
          <a:p>
            <a:pPr marL="0" indent="0" algn="just">
              <a:buNone/>
            </a:pPr>
            <a:r>
              <a:rPr lang="es-ES" sz="8000" dirty="0" smtClean="0">
                <a:solidFill>
                  <a:srgbClr val="000000"/>
                </a:solidFill>
                <a:effectLst/>
                <a:latin typeface="Calibri" panose="020F0502020204030204" pitchFamily="34" charset="0"/>
                <a:ea typeface="Times New Roman" panose="02020603050405020304" pitchFamily="18" charset="0"/>
              </a:rPr>
              <a:t>Poner todos </a:t>
            </a:r>
            <a:r>
              <a:rPr lang="es-ES" sz="8000" dirty="0" smtClean="0">
                <a:solidFill>
                  <a:srgbClr val="000000"/>
                </a:solidFill>
                <a:latin typeface="Calibri" panose="020F0502020204030204" pitchFamily="34" charset="0"/>
                <a:ea typeface="Times New Roman" panose="02020603050405020304" pitchFamily="18" charset="0"/>
              </a:rPr>
              <a:t>nuestros</a:t>
            </a:r>
            <a:r>
              <a:rPr lang="es-ES" sz="8000" dirty="0" smtClean="0">
                <a:solidFill>
                  <a:srgbClr val="000000"/>
                </a:solidFill>
                <a:effectLst/>
                <a:latin typeface="Calibri" panose="020F0502020204030204" pitchFamily="34" charset="0"/>
                <a:ea typeface="Times New Roman" panose="02020603050405020304" pitchFamily="18" charset="0"/>
              </a:rPr>
              <a:t> </a:t>
            </a:r>
            <a:r>
              <a:rPr lang="es-ES" sz="8000" dirty="0">
                <a:solidFill>
                  <a:srgbClr val="000000"/>
                </a:solidFill>
                <a:effectLst/>
                <a:latin typeface="Calibri" panose="020F0502020204030204" pitchFamily="34" charset="0"/>
                <a:ea typeface="Times New Roman" panose="02020603050405020304" pitchFamily="18" charset="0"/>
              </a:rPr>
              <a:t>recursos, tanto materiales como técnico y humanos, al </a:t>
            </a:r>
            <a:r>
              <a:rPr lang="es-ES" sz="8000" dirty="0" smtClean="0">
                <a:solidFill>
                  <a:srgbClr val="000000"/>
                </a:solidFill>
                <a:effectLst/>
                <a:latin typeface="Calibri" panose="020F0502020204030204" pitchFamily="34" charset="0"/>
                <a:ea typeface="Times New Roman" panose="02020603050405020304" pitchFamily="18" charset="0"/>
              </a:rPr>
              <a:t>servicio </a:t>
            </a:r>
            <a:r>
              <a:rPr lang="es-ES" sz="8000" dirty="0">
                <a:solidFill>
                  <a:srgbClr val="000000"/>
                </a:solidFill>
                <a:effectLst/>
                <a:latin typeface="Calibri" panose="020F0502020204030204" pitchFamily="34" charset="0"/>
                <a:ea typeface="Times New Roman" panose="02020603050405020304" pitchFamily="18" charset="0"/>
              </a:rPr>
              <a:t>de nuestros clientes</a:t>
            </a:r>
            <a:endParaRPr lang="es-DO" sz="12800" dirty="0"/>
          </a:p>
        </p:txBody>
      </p:sp>
    </p:spTree>
    <p:extLst>
      <p:ext uri="{BB962C8B-B14F-4D97-AF65-F5344CB8AC3E}">
        <p14:creationId xmlns:p14="http://schemas.microsoft.com/office/powerpoint/2010/main" val="313452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EB6148B-0072-4020-8C99-5CCFDCD156C7}"/>
              </a:ext>
            </a:extLst>
          </p:cNvPr>
          <p:cNvSpPr>
            <a:spLocks noGrp="1"/>
          </p:cNvSpPr>
          <p:nvPr>
            <p:ph type="title"/>
          </p:nvPr>
        </p:nvSpPr>
        <p:spPr>
          <a:xfrm>
            <a:off x="2244969" y="618137"/>
            <a:ext cx="7731125" cy="1089733"/>
          </a:xfrm>
        </p:spPr>
        <p:txBody>
          <a:bodyPr/>
          <a:lstStyle/>
          <a:p>
            <a:r>
              <a:rPr lang="es-DO" b="1" dirty="0" smtClean="0">
                <a:solidFill>
                  <a:schemeClr val="tx1"/>
                </a:solidFill>
              </a:rPr>
              <a:t>PLAN DE MARKETING</a:t>
            </a:r>
            <a:endParaRPr lang="es-DO" b="1" dirty="0">
              <a:solidFill>
                <a:schemeClr val="tx1"/>
              </a:solidFill>
            </a:endParaRPr>
          </a:p>
        </p:txBody>
      </p:sp>
      <p:pic>
        <p:nvPicPr>
          <p:cNvPr id="5" name="Marcador de contenido 4">
            <a:extLst>
              <a:ext uri="{FF2B5EF4-FFF2-40B4-BE49-F238E27FC236}">
                <a16:creationId xmlns:a16="http://schemas.microsoft.com/office/drawing/2014/main" id="{BE936325-6843-4B7E-8F7A-74FDCDA6D53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92570" y="1960563"/>
            <a:ext cx="8035925" cy="4017962"/>
          </a:xfrm>
        </p:spPr>
      </p:pic>
    </p:spTree>
    <p:extLst>
      <p:ext uri="{BB962C8B-B14F-4D97-AF65-F5344CB8AC3E}">
        <p14:creationId xmlns:p14="http://schemas.microsoft.com/office/powerpoint/2010/main" val="30370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0149D79-7FEF-4E95-8FD8-26558D8DA4CC}"/>
              </a:ext>
            </a:extLst>
          </p:cNvPr>
          <p:cNvSpPr>
            <a:spLocks noGrp="1"/>
          </p:cNvSpPr>
          <p:nvPr>
            <p:ph idx="1"/>
          </p:nvPr>
        </p:nvSpPr>
        <p:spPr>
          <a:xfrm>
            <a:off x="1204547" y="958362"/>
            <a:ext cx="9908929" cy="4774223"/>
          </a:xfrm>
        </p:spPr>
        <p:txBody>
          <a:bodyPr>
            <a:normAutofit fontScale="25000" lnSpcReduction="20000"/>
          </a:bodyPr>
          <a:lstStyle/>
          <a:p>
            <a:pPr marL="0" indent="0">
              <a:lnSpc>
                <a:spcPct val="115000"/>
              </a:lnSpc>
              <a:spcAft>
                <a:spcPts val="800"/>
              </a:spcAft>
              <a:buNone/>
            </a:pPr>
            <a:r>
              <a:rPr lang="es-ES" sz="8000" b="1" dirty="0" smtClean="0">
                <a:solidFill>
                  <a:srgbClr val="000000"/>
                </a:solidFill>
                <a:effectLst/>
                <a:latin typeface="Calibri" panose="020F0502020204030204" pitchFamily="34" charset="0"/>
                <a:ea typeface="Calibri" panose="020F0502020204030204" pitchFamily="34" charset="0"/>
              </a:rPr>
              <a:t>Marketing</a:t>
            </a:r>
            <a:endParaRPr lang="es-DO" sz="8000" dirty="0">
              <a:solidFill>
                <a:srgbClr val="000000"/>
              </a:solidFill>
              <a:effectLst/>
              <a:latin typeface="Calibri" panose="020F0502020204030204" pitchFamily="34" charset="0"/>
              <a:ea typeface="Calibri" panose="020F0502020204030204" pitchFamily="34" charset="0"/>
            </a:endParaRPr>
          </a:p>
          <a:p>
            <a:pPr algn="just">
              <a:lnSpc>
                <a:spcPct val="115000"/>
              </a:lnSpc>
              <a:spcAft>
                <a:spcPts val="800"/>
              </a:spcAft>
            </a:pPr>
            <a:r>
              <a:rPr lang="es-E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 campaña lleva por nombre “Hecho realidad”, con las insignias: </a:t>
            </a:r>
            <a:endParaRPr lang="es-DO" sz="5600" dirty="0">
              <a:solidFill>
                <a:srgbClr val="000000"/>
              </a:solidFill>
              <a:effectLst/>
              <a:latin typeface="Calibri" panose="020F0502020204030204" pitchFamily="34" charset="0"/>
              <a:ea typeface="Calibri" panose="020F0502020204030204" pitchFamily="34" charset="0"/>
            </a:endParaRPr>
          </a:p>
          <a:p>
            <a:pPr algn="just">
              <a:lnSpc>
                <a:spcPct val="115000"/>
              </a:lnSpc>
            </a:pPr>
            <a:r>
              <a:rPr lang="es-ES" sz="5600" dirty="0">
                <a:effectLst/>
                <a:latin typeface="Calibri" panose="020F0502020204030204" pitchFamily="34" charset="0"/>
                <a:ea typeface="Times New Roman" panose="02020603050405020304" pitchFamily="18" charset="0"/>
                <a:cs typeface="Calibri" panose="020F0502020204030204" pitchFamily="34" charset="0"/>
              </a:rPr>
              <a:t>Tu negocio hecho realidad</a:t>
            </a:r>
            <a:endParaRPr lang="es-DO"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ES" sz="5600" dirty="0">
                <a:effectLst/>
                <a:latin typeface="Calibri" panose="020F0502020204030204" pitchFamily="34" charset="0"/>
                <a:ea typeface="Times New Roman" panose="02020603050405020304" pitchFamily="18" charset="0"/>
                <a:cs typeface="Calibri" panose="020F0502020204030204" pitchFamily="34" charset="0"/>
              </a:rPr>
              <a:t>Tu vivienda hecha realidad</a:t>
            </a: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s-DO" sz="5600" dirty="0">
              <a:solidFill>
                <a:srgbClr val="000000"/>
              </a:solidFill>
              <a:effectLst/>
              <a:latin typeface="Calibri" panose="020F0502020204030204" pitchFamily="34" charset="0"/>
              <a:ea typeface="Calibri" panose="020F0502020204030204" pitchFamily="34" charset="0"/>
            </a:endParaRPr>
          </a:p>
          <a:p>
            <a:pPr algn="just">
              <a:lnSpc>
                <a:spcPct val="115000"/>
              </a:lnSpc>
              <a:spcAft>
                <a:spcPts val="800"/>
              </a:spcAft>
            </a:pPr>
            <a:r>
              <a:rPr lang="es-E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Este negocio es dirigido a agentes inmobiliarios que quieran negociar y familias que quieran adquirir vivienda.</a:t>
            </a:r>
            <a:endParaRPr lang="es-DO" sz="5600" dirty="0">
              <a:solidFill>
                <a:srgbClr val="000000"/>
              </a:solidFill>
              <a:effectLst/>
              <a:latin typeface="Calibri" panose="020F0502020204030204" pitchFamily="34" charset="0"/>
              <a:ea typeface="Calibri" panose="020F0502020204030204" pitchFamily="34" charset="0"/>
            </a:endParaRPr>
          </a:p>
          <a:p>
            <a:pPr algn="just">
              <a:lnSpc>
                <a:spcPct val="115000"/>
              </a:lnSpc>
              <a:spcAft>
                <a:spcPts val="800"/>
              </a:spcAft>
            </a:pPr>
            <a:r>
              <a:rPr lang="es-E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 duración de la campaña es de tres meses para promocionar y dar a conocer su apertura con diferentes actividades y acciones que se mencionan más adelante en este proyecto.  </a:t>
            </a:r>
            <a:endParaRPr lang="es-DO" sz="5600" dirty="0">
              <a:solidFill>
                <a:srgbClr val="000000"/>
              </a:solidFill>
              <a:effectLst/>
              <a:latin typeface="Calibri" panose="020F0502020204030204" pitchFamily="34" charset="0"/>
              <a:ea typeface="Calibri" panose="020F0502020204030204" pitchFamily="34" charset="0"/>
            </a:endParaRPr>
          </a:p>
          <a:p>
            <a:pPr>
              <a:lnSpc>
                <a:spcPct val="115000"/>
              </a:lnSpc>
              <a:spcAft>
                <a:spcPts val="800"/>
              </a:spcAft>
            </a:pPr>
            <a:r>
              <a:rPr lang="es-ES" sz="5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Productos y/o servicios.</a:t>
            </a:r>
            <a:endParaRPr lang="es-DO" sz="5600" dirty="0">
              <a:solidFill>
                <a:srgbClr val="000000"/>
              </a:solidFill>
              <a:effectLst/>
              <a:latin typeface="Calibri" panose="020F0502020204030204" pitchFamily="34" charset="0"/>
              <a:ea typeface="Calibri" panose="020F0502020204030204" pitchFamily="34" charset="0"/>
            </a:endParaRPr>
          </a:p>
          <a:p>
            <a:pPr algn="just">
              <a:lnSpc>
                <a:spcPct val="115000"/>
              </a:lnSpc>
              <a:spcAft>
                <a:spcPts val="800"/>
              </a:spcAft>
            </a:pPr>
            <a:r>
              <a:rPr lang="es-E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Venta directa o a través de agentes inmobiliarios de:</a:t>
            </a:r>
            <a:endParaRPr lang="es-DO" sz="5600" dirty="0">
              <a:solidFill>
                <a:srgbClr val="000000"/>
              </a:solidFill>
              <a:effectLst/>
              <a:latin typeface="Calibri" panose="020F0502020204030204" pitchFamily="34" charset="0"/>
              <a:ea typeface="Calibri" panose="020F0502020204030204" pitchFamily="34" charset="0"/>
            </a:endParaRPr>
          </a:p>
          <a:p>
            <a:pPr algn="just">
              <a:lnSpc>
                <a:spcPct val="115000"/>
              </a:lnSpc>
            </a:pPr>
            <a:r>
              <a:rPr lang="es-ES" sz="5600" dirty="0">
                <a:effectLst/>
                <a:latin typeface="Calibri" panose="020F0502020204030204" pitchFamily="34" charset="0"/>
                <a:ea typeface="Times New Roman" panose="02020603050405020304" pitchFamily="18" charset="0"/>
                <a:cs typeface="Calibri" panose="020F0502020204030204" pitchFamily="34" charset="0"/>
              </a:rPr>
              <a:t>Villas                          </a:t>
            </a:r>
            <a:endParaRPr lang="es-DO"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5600" dirty="0">
                <a:effectLst/>
                <a:latin typeface="Calibri" panose="020F0502020204030204" pitchFamily="34" charset="0"/>
                <a:ea typeface="Times New Roman" panose="02020603050405020304" pitchFamily="18" charset="0"/>
                <a:cs typeface="Calibri" panose="020F0502020204030204" pitchFamily="34" charset="0"/>
              </a:rPr>
              <a:t>Casas de campo		</a:t>
            </a:r>
            <a:endParaRPr lang="es-DO"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5600" dirty="0">
                <a:effectLst/>
                <a:latin typeface="Calibri" panose="020F0502020204030204" pitchFamily="34" charset="0"/>
                <a:ea typeface="Times New Roman" panose="02020603050405020304" pitchFamily="18" charset="0"/>
                <a:cs typeface="Calibri" panose="020F0502020204030204" pitchFamily="34" charset="0"/>
              </a:rPr>
              <a:t>Fincas</a:t>
            </a:r>
            <a:endParaRPr lang="es-DO"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s-ES" sz="5600" dirty="0">
                <a:effectLst/>
                <a:latin typeface="Calibri" panose="020F0502020204030204" pitchFamily="34" charset="0"/>
                <a:ea typeface="Times New Roman" panose="02020603050405020304" pitchFamily="18" charset="0"/>
                <a:cs typeface="Calibri" panose="020F0502020204030204" pitchFamily="34" charset="0"/>
              </a:rPr>
              <a:t>Apartamento</a:t>
            </a:r>
            <a:endParaRPr lang="es-DO"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s-ES" sz="5600" dirty="0">
                <a:effectLst/>
                <a:latin typeface="Calibri" panose="020F0502020204030204" pitchFamily="34" charset="0"/>
                <a:ea typeface="Times New Roman" panose="02020603050405020304" pitchFamily="18" charset="0"/>
                <a:cs typeface="Calibri" panose="020F0502020204030204" pitchFamily="34" charset="0"/>
              </a:rPr>
              <a:t>Condominio</a:t>
            </a:r>
            <a:endParaRPr lang="es-DO" sz="5600" dirty="0">
              <a:effectLst/>
              <a:latin typeface="Calibri" panose="020F0502020204030204" pitchFamily="34" charset="0"/>
              <a:ea typeface="Calibri" panose="020F0502020204030204" pitchFamily="34" charset="0"/>
              <a:cs typeface="Times New Roman" panose="02020603050405020304" pitchFamily="18" charset="0"/>
            </a:endParaRPr>
          </a:p>
          <a:p>
            <a:endParaRPr lang="es-DO" dirty="0"/>
          </a:p>
        </p:txBody>
      </p:sp>
    </p:spTree>
    <p:extLst>
      <p:ext uri="{BB962C8B-B14F-4D97-AF65-F5344CB8AC3E}">
        <p14:creationId xmlns:p14="http://schemas.microsoft.com/office/powerpoint/2010/main" val="356473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DE1DDF6-D8E7-493B-817E-E8DCB70F3915}"/>
              </a:ext>
            </a:extLst>
          </p:cNvPr>
          <p:cNvSpPr>
            <a:spLocks noGrp="1"/>
          </p:cNvSpPr>
          <p:nvPr>
            <p:ph idx="1"/>
          </p:nvPr>
        </p:nvSpPr>
        <p:spPr>
          <a:xfrm>
            <a:off x="1662112" y="845579"/>
            <a:ext cx="8946541" cy="4195481"/>
          </a:xfrm>
        </p:spPr>
        <p:txBody>
          <a:bodyPr>
            <a:normAutofit fontScale="55000" lnSpcReduction="20000"/>
          </a:bodyPr>
          <a:lstStyle/>
          <a:p>
            <a:pPr marL="0" indent="0" algn="just">
              <a:lnSpc>
                <a:spcPct val="150000"/>
              </a:lnSpc>
              <a:spcAft>
                <a:spcPts val="800"/>
              </a:spcAft>
              <a:buNone/>
            </a:pP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Todas estas propiedades están ubicadas en las cercanías del centro de la </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dígase el Distrito Nacional, </a:t>
            </a: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 lugar donde visitantes de diversos países se dan cita con las atracciones que esta cuidad ofrece y que hace de estas propiedades un atractivo para invertir.</a:t>
            </a:r>
            <a:endParaRPr lang="es-DO" sz="1600" dirty="0">
              <a:solidFill>
                <a:srgbClr val="000000"/>
              </a:solidFill>
              <a:effectLst/>
              <a:latin typeface="Calibri" panose="020F0502020204030204" pitchFamily="34" charset="0"/>
              <a:ea typeface="Calibri" panose="020F0502020204030204" pitchFamily="34" charset="0"/>
            </a:endParaRPr>
          </a:p>
          <a:p>
            <a:pPr marL="0" indent="0" algn="just">
              <a:lnSpc>
                <a:spcPct val="150000"/>
              </a:lnSpc>
              <a:spcAft>
                <a:spcPts val="800"/>
              </a:spcAft>
              <a:buNone/>
            </a:pPr>
            <a:r>
              <a:rPr lang="es-ES"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s-ES" sz="3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Presupuesto</a:t>
            </a:r>
            <a:endParaRPr lang="es-DO" sz="3800" dirty="0">
              <a:solidFill>
                <a:srgbClr val="000000"/>
              </a:solidFill>
              <a:effectLst/>
              <a:latin typeface="Calibri" panose="020F0502020204030204" pitchFamily="34" charset="0"/>
              <a:ea typeface="Calibri" panose="020F0502020204030204" pitchFamily="34" charset="0"/>
            </a:endParaRPr>
          </a:p>
          <a:p>
            <a:pPr marL="0" indent="0" algn="just">
              <a:lnSpc>
                <a:spcPct val="150000"/>
              </a:lnSpc>
              <a:spcAft>
                <a:spcPts val="800"/>
              </a:spcAft>
              <a:buNone/>
            </a:pP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 presupuesto para la campaña es de </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15,000 </a:t>
            </a: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$USD </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s-ES" sz="3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7</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,500 </a:t>
            </a: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$USD el primer mes, </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3,750 </a:t>
            </a: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 segundo y </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3,750 </a:t>
            </a: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 tercer mes), que representan a la fecha </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RD$814,500.00 </a:t>
            </a: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según la tasa del dólar del mes de </a:t>
            </a:r>
            <a:r>
              <a:rPr lang="es-ES" sz="36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agosto</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2022 </a:t>
            </a: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54.30 </a:t>
            </a:r>
            <a:r>
              <a:rPr lang="es-ES" sz="3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el dólar</a:t>
            </a:r>
            <a:r>
              <a:rPr lang="es-ES" sz="36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s-DO" sz="3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7764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CEB403-9DA1-45AF-A4A8-6082C2760F2C}"/>
              </a:ext>
            </a:extLst>
          </p:cNvPr>
          <p:cNvSpPr>
            <a:spLocks noGrp="1"/>
          </p:cNvSpPr>
          <p:nvPr>
            <p:ph idx="1"/>
          </p:nvPr>
        </p:nvSpPr>
        <p:spPr>
          <a:xfrm>
            <a:off x="1263388" y="651453"/>
            <a:ext cx="8946541" cy="4195481"/>
          </a:xfrm>
        </p:spPr>
        <p:txBody>
          <a:bodyPr>
            <a:normAutofit fontScale="25000" lnSpcReduction="20000"/>
          </a:bodyPr>
          <a:lstStyle/>
          <a:p>
            <a:pPr marL="0" indent="0">
              <a:lnSpc>
                <a:spcPct val="170000"/>
              </a:lnSpc>
              <a:spcAft>
                <a:spcPts val="800"/>
              </a:spcAft>
              <a:buNone/>
              <a:tabLst>
                <a:tab pos="1333500" algn="l"/>
              </a:tabLst>
            </a:pPr>
            <a:r>
              <a:rPr lang="en-US" sz="7200" b="1" dirty="0" smtClean="0">
                <a:solidFill>
                  <a:srgbClr val="000000"/>
                </a:solidFill>
                <a:effectLst/>
                <a:latin typeface="Calibri" panose="020F0502020204030204" pitchFamily="34" charset="0"/>
                <a:ea typeface="Times New Roman" panose="02020603050405020304" pitchFamily="18" charset="0"/>
              </a:rPr>
              <a:t>Target</a:t>
            </a:r>
            <a:r>
              <a:rPr lang="en-US" sz="7200" b="1" dirty="0">
                <a:solidFill>
                  <a:srgbClr val="000000"/>
                </a:solidFill>
                <a:effectLst/>
                <a:latin typeface="Calibri" panose="020F0502020204030204" pitchFamily="34" charset="0"/>
                <a:ea typeface="Times New Roman" panose="02020603050405020304" pitchFamily="18" charset="0"/>
              </a:rPr>
              <a:t>, </a:t>
            </a:r>
            <a:r>
              <a:rPr lang="en-US" sz="7200" b="1" dirty="0" err="1" smtClean="0">
                <a:solidFill>
                  <a:srgbClr val="000000"/>
                </a:solidFill>
                <a:effectLst/>
                <a:latin typeface="Calibri" panose="020F0502020204030204" pitchFamily="34" charset="0"/>
                <a:ea typeface="Times New Roman" panose="02020603050405020304" pitchFamily="18" charset="0"/>
              </a:rPr>
              <a:t>Plataformas</a:t>
            </a:r>
            <a:r>
              <a:rPr lang="en-US" sz="7200" b="1" dirty="0" smtClean="0">
                <a:solidFill>
                  <a:srgbClr val="000000"/>
                </a:solidFill>
                <a:effectLst/>
                <a:latin typeface="Calibri" panose="020F0502020204030204" pitchFamily="34" charset="0"/>
                <a:ea typeface="Times New Roman" panose="02020603050405020304" pitchFamily="18" charset="0"/>
              </a:rPr>
              <a:t> </a:t>
            </a:r>
            <a:r>
              <a:rPr lang="en-US" sz="7200" b="1" dirty="0">
                <a:solidFill>
                  <a:srgbClr val="000000"/>
                </a:solidFill>
                <a:effectLst/>
                <a:latin typeface="Calibri" panose="020F0502020204030204" pitchFamily="34" charset="0"/>
                <a:ea typeface="Times New Roman" panose="02020603050405020304" pitchFamily="18" charset="0"/>
              </a:rPr>
              <a:t>y </a:t>
            </a:r>
            <a:r>
              <a:rPr lang="en-US" sz="7200" b="1" dirty="0" err="1" smtClean="0">
                <a:solidFill>
                  <a:srgbClr val="000000"/>
                </a:solidFill>
                <a:effectLst/>
                <a:latin typeface="Calibri" panose="020F0502020204030204" pitchFamily="34" charset="0"/>
                <a:ea typeface="Times New Roman" panose="02020603050405020304" pitchFamily="18" charset="0"/>
              </a:rPr>
              <a:t>Objetivos</a:t>
            </a:r>
            <a:r>
              <a:rPr lang="en-US" sz="7200" b="1" dirty="0" smtClean="0">
                <a:solidFill>
                  <a:srgbClr val="000000"/>
                </a:solidFill>
                <a:effectLst/>
                <a:latin typeface="Calibri" panose="020F0502020204030204" pitchFamily="34" charset="0"/>
                <a:ea typeface="Times New Roman" panose="02020603050405020304" pitchFamily="18" charset="0"/>
              </a:rPr>
              <a:t> </a:t>
            </a:r>
            <a:r>
              <a:rPr lang="en-US" sz="7200" b="1" dirty="0">
                <a:solidFill>
                  <a:srgbClr val="000000"/>
                </a:solidFill>
                <a:latin typeface="Calibri" panose="020F0502020204030204" pitchFamily="34" charset="0"/>
                <a:ea typeface="Times New Roman" panose="02020603050405020304" pitchFamily="18" charset="0"/>
              </a:rPr>
              <a:t>D</a:t>
            </a:r>
            <a:r>
              <a:rPr lang="en-US" sz="7200" b="1" dirty="0" smtClean="0">
                <a:solidFill>
                  <a:srgbClr val="000000"/>
                </a:solidFill>
                <a:effectLst/>
                <a:latin typeface="Calibri" panose="020F0502020204030204" pitchFamily="34" charset="0"/>
                <a:ea typeface="Times New Roman" panose="02020603050405020304" pitchFamily="18" charset="0"/>
              </a:rPr>
              <a:t>e </a:t>
            </a:r>
            <a:r>
              <a:rPr lang="en-US" sz="7200" b="1" dirty="0">
                <a:solidFill>
                  <a:srgbClr val="000000"/>
                </a:solidFill>
                <a:latin typeface="Calibri" panose="020F0502020204030204" pitchFamily="34" charset="0"/>
                <a:ea typeface="Times New Roman" panose="02020603050405020304" pitchFamily="18" charset="0"/>
              </a:rPr>
              <a:t>L</a:t>
            </a:r>
            <a:r>
              <a:rPr lang="en-US" sz="7200" b="1" dirty="0" smtClean="0">
                <a:solidFill>
                  <a:srgbClr val="000000"/>
                </a:solidFill>
                <a:effectLst/>
                <a:latin typeface="Calibri" panose="020F0502020204030204" pitchFamily="34" charset="0"/>
                <a:ea typeface="Times New Roman" panose="02020603050405020304" pitchFamily="18" charset="0"/>
              </a:rPr>
              <a:t>a </a:t>
            </a:r>
            <a:r>
              <a:rPr lang="en-US" sz="7200" b="1" dirty="0" err="1">
                <a:solidFill>
                  <a:srgbClr val="000000"/>
                </a:solidFill>
                <a:latin typeface="Calibri" panose="020F0502020204030204" pitchFamily="34" charset="0"/>
                <a:ea typeface="Times New Roman" panose="02020603050405020304" pitchFamily="18" charset="0"/>
              </a:rPr>
              <a:t>C</a:t>
            </a:r>
            <a:r>
              <a:rPr lang="en-US" sz="7200" b="1" dirty="0" err="1" smtClean="0">
                <a:solidFill>
                  <a:srgbClr val="000000"/>
                </a:solidFill>
                <a:effectLst/>
                <a:latin typeface="Calibri" panose="020F0502020204030204" pitchFamily="34" charset="0"/>
                <a:ea typeface="Times New Roman" panose="02020603050405020304" pitchFamily="18" charset="0"/>
              </a:rPr>
              <a:t>ampaña</a:t>
            </a:r>
            <a:endParaRPr lang="es-DO" sz="7200" dirty="0">
              <a:solidFill>
                <a:srgbClr val="000000"/>
              </a:solidFill>
              <a:effectLst/>
              <a:latin typeface="Calibri" panose="020F0502020204030204" pitchFamily="34" charset="0"/>
              <a:ea typeface="Calibri" panose="020F0502020204030204" pitchFamily="34" charset="0"/>
            </a:endParaRPr>
          </a:p>
          <a:p>
            <a:pPr marL="0" indent="0">
              <a:lnSpc>
                <a:spcPct val="170000"/>
              </a:lnSpc>
              <a:spcAft>
                <a:spcPts val="800"/>
              </a:spcAft>
              <a:buNone/>
              <a:tabLst>
                <a:tab pos="1333500" algn="l"/>
              </a:tabLst>
            </a:pPr>
            <a:r>
              <a:rPr lang="en-US" sz="7200" b="1" dirty="0" smtClean="0">
                <a:solidFill>
                  <a:srgbClr val="000000"/>
                </a:solidFill>
                <a:effectLst/>
                <a:latin typeface="Calibri" panose="020F0502020204030204" pitchFamily="34" charset="0"/>
                <a:ea typeface="Times New Roman" panose="02020603050405020304" pitchFamily="18" charset="0"/>
              </a:rPr>
              <a:t>OBJETIVO</a:t>
            </a:r>
            <a:endParaRPr lang="es-DO" sz="7200" dirty="0">
              <a:solidFill>
                <a:srgbClr val="000000"/>
              </a:solidFill>
              <a:effectLst/>
              <a:latin typeface="Calibri" panose="020F0502020204030204" pitchFamily="34" charset="0"/>
              <a:ea typeface="Calibri" panose="020F0502020204030204" pitchFamily="34" charset="0"/>
            </a:endParaRPr>
          </a:p>
          <a:p>
            <a:pPr algn="just">
              <a:lnSpc>
                <a:spcPct val="120000"/>
              </a:lnSpc>
              <a:spcAft>
                <a:spcPts val="800"/>
              </a:spcAft>
              <a:tabLst>
                <a:tab pos="1333500" algn="l"/>
              </a:tabLst>
            </a:pPr>
            <a:r>
              <a:rPr lang="en-US" sz="7200" dirty="0">
                <a:solidFill>
                  <a:srgbClr val="000000"/>
                </a:solidFill>
                <a:effectLst/>
                <a:latin typeface="Calibri" panose="020F0502020204030204" pitchFamily="34" charset="0"/>
                <a:ea typeface="Times New Roman" panose="02020603050405020304" pitchFamily="18" charset="0"/>
              </a:rPr>
              <a:t>Nuestro objetivo principal es hacer que nuestro cliente quede totalmente satisfecho de </a:t>
            </a:r>
            <a:r>
              <a:rPr lang="en-US" sz="7200" dirty="0" err="1">
                <a:solidFill>
                  <a:srgbClr val="000000"/>
                </a:solidFill>
                <a:effectLst/>
                <a:latin typeface="Calibri" panose="020F0502020204030204" pitchFamily="34" charset="0"/>
                <a:ea typeface="Times New Roman" panose="02020603050405020304" pitchFamily="18" charset="0"/>
              </a:rPr>
              <a:t>nuestro</a:t>
            </a:r>
            <a:r>
              <a:rPr lang="en-US" sz="7200" dirty="0">
                <a:solidFill>
                  <a:srgbClr val="000000"/>
                </a:solidFill>
                <a:effectLst/>
                <a:latin typeface="Calibri" panose="020F0502020204030204" pitchFamily="34" charset="0"/>
                <a:ea typeface="Times New Roman" panose="02020603050405020304" pitchFamily="18" charset="0"/>
              </a:rPr>
              <a:t> </a:t>
            </a:r>
            <a:r>
              <a:rPr lang="en-US" sz="7200" dirty="0" err="1" smtClean="0">
                <a:solidFill>
                  <a:srgbClr val="000000"/>
                </a:solidFill>
                <a:effectLst/>
                <a:latin typeface="Calibri" panose="020F0502020204030204" pitchFamily="34" charset="0"/>
                <a:ea typeface="Times New Roman" panose="02020603050405020304" pitchFamily="18" charset="0"/>
              </a:rPr>
              <a:t>trabajo</a:t>
            </a:r>
            <a:r>
              <a:rPr lang="en-US" sz="7200" dirty="0" smtClean="0">
                <a:solidFill>
                  <a:srgbClr val="000000"/>
                </a:solidFill>
                <a:effectLst/>
                <a:latin typeface="Calibri" panose="020F0502020204030204" pitchFamily="34" charset="0"/>
                <a:ea typeface="Times New Roman" panose="02020603050405020304" pitchFamily="18" charset="0"/>
              </a:rPr>
              <a:t>, </a:t>
            </a:r>
            <a:r>
              <a:rPr lang="en-US" sz="7200" dirty="0" err="1" smtClean="0">
                <a:solidFill>
                  <a:srgbClr val="000000"/>
                </a:solidFill>
                <a:latin typeface="Calibri" panose="020F0502020204030204" pitchFamily="34" charset="0"/>
                <a:ea typeface="Times New Roman" panose="02020603050405020304" pitchFamily="18" charset="0"/>
              </a:rPr>
              <a:t>l</a:t>
            </a:r>
            <a:r>
              <a:rPr lang="en-US" sz="7200" dirty="0" err="1" smtClean="0">
                <a:solidFill>
                  <a:srgbClr val="000000"/>
                </a:solidFill>
                <a:effectLst/>
                <a:latin typeface="Calibri" panose="020F0502020204030204" pitchFamily="34" charset="0"/>
                <a:ea typeface="Times New Roman" panose="02020603050405020304" pitchFamily="18" charset="0"/>
              </a:rPr>
              <a:t>ogrando</a:t>
            </a:r>
            <a:r>
              <a:rPr lang="en-US" sz="7200" dirty="0" smtClean="0">
                <a:solidFill>
                  <a:srgbClr val="000000"/>
                </a:solidFill>
                <a:effectLst/>
                <a:latin typeface="Calibri" panose="020F0502020204030204" pitchFamily="34" charset="0"/>
                <a:ea typeface="Times New Roman" panose="02020603050405020304" pitchFamily="18" charset="0"/>
              </a:rPr>
              <a:t> </a:t>
            </a:r>
            <a:r>
              <a:rPr lang="en-US" sz="7200" dirty="0">
                <a:solidFill>
                  <a:srgbClr val="000000"/>
                </a:solidFill>
                <a:effectLst/>
                <a:latin typeface="Calibri" panose="020F0502020204030204" pitchFamily="34" charset="0"/>
                <a:ea typeface="Times New Roman" panose="02020603050405020304" pitchFamily="18" charset="0"/>
              </a:rPr>
              <a:t>un máximo desempeño a través de </a:t>
            </a:r>
            <a:r>
              <a:rPr lang="en-US" sz="7200" dirty="0" err="1">
                <a:solidFill>
                  <a:srgbClr val="000000"/>
                </a:solidFill>
                <a:effectLst/>
                <a:latin typeface="Calibri" panose="020F0502020204030204" pitchFamily="34" charset="0"/>
                <a:ea typeface="Times New Roman" panose="02020603050405020304" pitchFamily="18" charset="0"/>
              </a:rPr>
              <a:t>nuestro</a:t>
            </a:r>
            <a:r>
              <a:rPr lang="en-US" sz="7200" dirty="0">
                <a:solidFill>
                  <a:srgbClr val="000000"/>
                </a:solidFill>
                <a:effectLst/>
                <a:latin typeface="Calibri" panose="020F0502020204030204" pitchFamily="34" charset="0"/>
                <a:ea typeface="Times New Roman" panose="02020603050405020304" pitchFamily="18" charset="0"/>
              </a:rPr>
              <a:t> </a:t>
            </a:r>
            <a:r>
              <a:rPr lang="en-US" sz="7200" dirty="0" err="1" smtClean="0">
                <a:solidFill>
                  <a:srgbClr val="000000"/>
                </a:solidFill>
                <a:effectLst/>
                <a:latin typeface="Calibri" panose="020F0502020204030204" pitchFamily="34" charset="0"/>
                <a:ea typeface="Times New Roman" panose="02020603050405020304" pitchFamily="18" charset="0"/>
              </a:rPr>
              <a:t>trabajo</a:t>
            </a:r>
            <a:r>
              <a:rPr lang="en-US" sz="7200" dirty="0" smtClean="0">
                <a:solidFill>
                  <a:srgbClr val="000000"/>
                </a:solidFill>
                <a:effectLst/>
                <a:latin typeface="Calibri" panose="020F0502020204030204" pitchFamily="34" charset="0"/>
                <a:ea typeface="Times New Roman" panose="02020603050405020304" pitchFamily="18" charset="0"/>
              </a:rPr>
              <a:t>.</a:t>
            </a:r>
            <a:endParaRPr lang="es-DO" sz="7200" dirty="0">
              <a:solidFill>
                <a:srgbClr val="000000"/>
              </a:solidFill>
              <a:latin typeface="Calibri" panose="020F0502020204030204" pitchFamily="34" charset="0"/>
              <a:ea typeface="Times New Roman" panose="02020603050405020304" pitchFamily="18" charset="0"/>
            </a:endParaRPr>
          </a:p>
          <a:p>
            <a:pPr marL="0" indent="0">
              <a:lnSpc>
                <a:spcPct val="120000"/>
              </a:lnSpc>
              <a:spcAft>
                <a:spcPts val="800"/>
              </a:spcAft>
              <a:buNone/>
              <a:tabLst>
                <a:tab pos="1333500" algn="l"/>
              </a:tabLst>
            </a:pPr>
            <a:r>
              <a:rPr lang="es-DO" sz="7200" b="1" dirty="0" smtClean="0">
                <a:solidFill>
                  <a:srgbClr val="000000"/>
                </a:solidFill>
                <a:effectLst/>
                <a:latin typeface="Calibri" panose="020F0502020204030204" pitchFamily="34" charset="0"/>
                <a:ea typeface="Arial" panose="020B0604020202020204" pitchFamily="34" charset="0"/>
              </a:rPr>
              <a:t>PLATAFORMAS</a:t>
            </a:r>
            <a:endParaRPr lang="es-DO" sz="7200" b="1" dirty="0">
              <a:solidFill>
                <a:srgbClr val="000000"/>
              </a:solidFill>
              <a:effectLst/>
              <a:latin typeface="Calibri" panose="020F0502020204030204" pitchFamily="34" charset="0"/>
              <a:ea typeface="Calibri" panose="020F0502020204030204" pitchFamily="34" charset="0"/>
            </a:endParaRPr>
          </a:p>
          <a:p>
            <a:pPr hangingPunct="0">
              <a:lnSpc>
                <a:spcPct val="120000"/>
              </a:lnSpc>
            </a:pPr>
            <a:r>
              <a:rPr lang="es-ES" sz="7200" dirty="0">
                <a:solidFill>
                  <a:srgbClr val="000000"/>
                </a:solidFill>
                <a:effectLst/>
                <a:latin typeface="Calibri" panose="020F0502020204030204" pitchFamily="34" charset="0"/>
                <a:ea typeface="Arial" panose="020B0604020202020204" pitchFamily="34" charset="0"/>
              </a:rPr>
              <a:t>Las principales plataformas de redes sociales:</a:t>
            </a:r>
            <a:endParaRPr lang="es-DO" sz="7200" dirty="0">
              <a:effectLst/>
              <a:latin typeface="Times New Roman" panose="02020603050405020304" pitchFamily="18" charset="0"/>
              <a:ea typeface="Times New Roman" panose="02020603050405020304" pitchFamily="18" charset="0"/>
            </a:endParaRPr>
          </a:p>
          <a:p>
            <a:pPr>
              <a:lnSpc>
                <a:spcPct val="120000"/>
              </a:lnSpc>
              <a:spcAft>
                <a:spcPts val="800"/>
              </a:spcAft>
            </a:pPr>
            <a:r>
              <a:rPr lang="en-US" sz="7200" dirty="0">
                <a:solidFill>
                  <a:srgbClr val="000000"/>
                </a:solidFill>
                <a:effectLst/>
                <a:latin typeface="Calibri" panose="020F0502020204030204" pitchFamily="34" charset="0"/>
                <a:ea typeface="Times New Roman" panose="02020603050405020304" pitchFamily="18" charset="0"/>
              </a:rPr>
              <a:t>Facebook</a:t>
            </a:r>
            <a:endParaRPr lang="es-DO" sz="7200" dirty="0">
              <a:solidFill>
                <a:srgbClr val="000000"/>
              </a:solidFill>
              <a:effectLst/>
              <a:latin typeface="Calibri" panose="020F0502020204030204" pitchFamily="34" charset="0"/>
              <a:ea typeface="Calibri" panose="020F0502020204030204" pitchFamily="34" charset="0"/>
            </a:endParaRPr>
          </a:p>
          <a:p>
            <a:pPr>
              <a:lnSpc>
                <a:spcPct val="120000"/>
              </a:lnSpc>
              <a:spcAft>
                <a:spcPts val="800"/>
              </a:spcAft>
            </a:pPr>
            <a:r>
              <a:rPr lang="en-US" sz="7200" dirty="0">
                <a:solidFill>
                  <a:srgbClr val="000000"/>
                </a:solidFill>
                <a:effectLst/>
                <a:latin typeface="Calibri" panose="020F0502020204030204" pitchFamily="34" charset="0"/>
                <a:ea typeface="Times New Roman" panose="02020603050405020304" pitchFamily="18" charset="0"/>
              </a:rPr>
              <a:t>Instagram </a:t>
            </a:r>
            <a:endParaRPr lang="es-DO" sz="7200" dirty="0">
              <a:solidFill>
                <a:srgbClr val="000000"/>
              </a:solidFill>
              <a:latin typeface="Calibri" panose="020F0502020204030204" pitchFamily="34" charset="0"/>
              <a:ea typeface="Times New Roman" panose="02020603050405020304" pitchFamily="18" charset="0"/>
            </a:endParaRPr>
          </a:p>
          <a:p>
            <a:pPr>
              <a:lnSpc>
                <a:spcPct val="120000"/>
              </a:lnSpc>
              <a:spcAft>
                <a:spcPts val="800"/>
              </a:spcAft>
            </a:pPr>
            <a:r>
              <a:rPr lang="en-US" sz="7200" dirty="0">
                <a:solidFill>
                  <a:srgbClr val="000000"/>
                </a:solidFill>
                <a:effectLst/>
                <a:latin typeface="Calibri" panose="020F0502020204030204" pitchFamily="34" charset="0"/>
                <a:ea typeface="Times New Roman" panose="02020603050405020304" pitchFamily="18" charset="0"/>
              </a:rPr>
              <a:t>Googl</a:t>
            </a:r>
            <a:r>
              <a:rPr lang="en-US" sz="7200" dirty="0">
                <a:solidFill>
                  <a:srgbClr val="000000"/>
                </a:solidFill>
                <a:effectLst/>
                <a:latin typeface="Calibri" panose="020F0502020204030204" pitchFamily="34" charset="0"/>
                <a:ea typeface="Arial" panose="020B0604020202020204" pitchFamily="34" charset="0"/>
              </a:rPr>
              <a:t>e</a:t>
            </a:r>
            <a:endParaRPr lang="es-DO" sz="7200" dirty="0">
              <a:solidFill>
                <a:srgbClr val="000000"/>
              </a:solidFill>
              <a:latin typeface="Calibri" panose="020F0502020204030204" pitchFamily="34" charset="0"/>
              <a:ea typeface="Arial" panose="020B0604020202020204" pitchFamily="34" charset="0"/>
            </a:endParaRPr>
          </a:p>
          <a:p>
            <a:pPr>
              <a:lnSpc>
                <a:spcPct val="170000"/>
              </a:lnSpc>
              <a:spcAft>
                <a:spcPts val="800"/>
              </a:spcAft>
            </a:pPr>
            <a:r>
              <a:rPr lang="es-ES" sz="7200" dirty="0">
                <a:solidFill>
                  <a:srgbClr val="000000"/>
                </a:solidFill>
                <a:effectLst/>
                <a:latin typeface="Calibri" panose="020F0502020204030204" pitchFamily="34" charset="0"/>
                <a:ea typeface="Arial" panose="020B0604020202020204" pitchFamily="34" charset="0"/>
              </a:rPr>
              <a:t>En estas podemos ofrecer nuestro servicio virtual</a:t>
            </a:r>
            <a:endParaRPr lang="es-DO" sz="7200" dirty="0">
              <a:effectLst/>
              <a:latin typeface="Times New Roman" panose="02020603050405020304" pitchFamily="18" charset="0"/>
              <a:ea typeface="Times New Roman" panose="02020603050405020304" pitchFamily="18" charset="0"/>
            </a:endParaRPr>
          </a:p>
          <a:p>
            <a:endParaRPr lang="es-DO" dirty="0"/>
          </a:p>
        </p:txBody>
      </p:sp>
    </p:spTree>
    <p:extLst>
      <p:ext uri="{BB962C8B-B14F-4D97-AF65-F5344CB8AC3E}">
        <p14:creationId xmlns:p14="http://schemas.microsoft.com/office/powerpoint/2010/main" val="40102230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281</TotalTime>
  <Words>353</Words>
  <Application>Microsoft Office PowerPoint</Application>
  <PresentationFormat>Panorámica</PresentationFormat>
  <Paragraphs>54</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Garamond</vt:lpstr>
      <vt:lpstr>Times New Roman</vt:lpstr>
      <vt:lpstr>Orgánico</vt:lpstr>
      <vt:lpstr>  PRESENTACION Nombre  JOSE RAFAEL MATEO DUVERGE Sección   0541                                                                     Asignatura   BASE DE DATOS Maestro           Starling  Germosén       Lugar:              Universidad Dominicana  O&amp;M                          </vt:lpstr>
      <vt:lpstr> LOGO DE LA EMPRESA</vt:lpstr>
      <vt:lpstr>    Empresa De Venta De Inmobiliaria J.A&amp;A     “TRABAJO HECHO REALIDAD”           INTRODUCCION   Inmobiliaria JRMD es una empresa  inmobiliaria creada por una estudiantes de ingeniería industrial desde principios del ano 2022, la cual lleva el nombre JRMD en representación de las iniciales de su nombre para la venta de viviendas en la República Dominicana, con los fines que nuestros clientes queden satisfechos con el desempeño y servicio de cada unas de las propiedades que les ofrecemos en ventas.   El proyecto consiste en la venta de lujosas villas familiares para vivir o vacacionar en un espacio que apuesta por el diseño y la calidad, para ofrecer una vida cómoda y confortable.  </vt:lpstr>
      <vt:lpstr>Presentación de PowerPoint</vt:lpstr>
      <vt:lpstr>Presentación de PowerPoint</vt:lpstr>
      <vt:lpstr>PLAN DE MARKETING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Jose Rafael Mateo Duverge</cp:lastModifiedBy>
  <cp:revision>24</cp:revision>
  <dcterms:created xsi:type="dcterms:W3CDTF">2021-08-11T01:43:05Z</dcterms:created>
  <dcterms:modified xsi:type="dcterms:W3CDTF">2022-08-26T19:02:00Z</dcterms:modified>
</cp:coreProperties>
</file>