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9"/>
  </p:notesMasterIdLst>
  <p:sldIdLst>
    <p:sldId id="256" r:id="rId3"/>
    <p:sldId id="258" r:id="rId4"/>
    <p:sldId id="259" r:id="rId5"/>
    <p:sldId id="261" r:id="rId6"/>
    <p:sldId id="263" r:id="rId7"/>
    <p:sldId id="262" r:id="rId8"/>
    <p:sldId id="265" r:id="rId9"/>
    <p:sldId id="266" r:id="rId10"/>
    <p:sldId id="267" r:id="rId11"/>
    <p:sldId id="260" r:id="rId12"/>
    <p:sldId id="264" r:id="rId13"/>
    <p:sldId id="268" r:id="rId14"/>
    <p:sldId id="269" r:id="rId15"/>
    <p:sldId id="271" r:id="rId16"/>
    <p:sldId id="272" r:id="rId17"/>
    <p:sldId id="273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1447" autoAdjust="0"/>
  </p:normalViewPr>
  <p:slideViewPr>
    <p:cSldViewPr snapToGrid="0">
      <p:cViewPr>
        <p:scale>
          <a:sx n="100" d="100"/>
          <a:sy n="100" d="100"/>
        </p:scale>
        <p:origin x="504" y="-12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126546390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a126546390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126546390_2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a126546390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2081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126546390_2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Falar</a:t>
            </a:r>
            <a:r>
              <a:rPr lang="en-US" dirty="0"/>
              <a:t> folders</a:t>
            </a:r>
          </a:p>
        </p:txBody>
      </p:sp>
      <p:sp>
        <p:nvSpPr>
          <p:cNvPr id="149" name="Google Shape;149;ga126546390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0729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126546390_2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Falar</a:t>
            </a:r>
            <a:r>
              <a:rPr lang="en-US" dirty="0"/>
              <a:t> folders</a:t>
            </a:r>
          </a:p>
        </p:txBody>
      </p:sp>
      <p:sp>
        <p:nvSpPr>
          <p:cNvPr id="149" name="Google Shape;149;ga126546390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7647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126546390_2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Falar</a:t>
            </a:r>
            <a:r>
              <a:rPr lang="en-US" dirty="0"/>
              <a:t> folders</a:t>
            </a:r>
          </a:p>
        </p:txBody>
      </p:sp>
      <p:sp>
        <p:nvSpPr>
          <p:cNvPr id="149" name="Google Shape;149;ga126546390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679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126546390_2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Falar</a:t>
            </a:r>
            <a:r>
              <a:rPr lang="en-US" dirty="0"/>
              <a:t> folders</a:t>
            </a:r>
          </a:p>
        </p:txBody>
      </p:sp>
      <p:sp>
        <p:nvSpPr>
          <p:cNvPr id="149" name="Google Shape;149;ga126546390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5881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126546390_2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Falar</a:t>
            </a:r>
            <a:r>
              <a:rPr lang="en-US" dirty="0"/>
              <a:t> folders</a:t>
            </a:r>
          </a:p>
        </p:txBody>
      </p:sp>
      <p:sp>
        <p:nvSpPr>
          <p:cNvPr id="149" name="Google Shape;149;ga126546390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9453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126546390_2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Falar</a:t>
            </a:r>
            <a:r>
              <a:rPr lang="en-US" dirty="0"/>
              <a:t> folders</a:t>
            </a:r>
          </a:p>
        </p:txBody>
      </p:sp>
      <p:sp>
        <p:nvSpPr>
          <p:cNvPr id="149" name="Google Shape;149;ga126546390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2496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126546390_2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a126546390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126546390_2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Falar</a:t>
            </a:r>
            <a:r>
              <a:rPr lang="en-US" dirty="0"/>
              <a:t> testes </a:t>
            </a:r>
            <a:r>
              <a:rPr lang="en-US" dirty="0" err="1"/>
              <a:t>tunel</a:t>
            </a:r>
            <a:r>
              <a:rPr lang="en-US" dirty="0"/>
              <a:t> de </a:t>
            </a:r>
            <a:r>
              <a:rPr lang="en-US" dirty="0" err="1"/>
              <a:t>vento</a:t>
            </a:r>
            <a:endParaRPr lang="en-US" dirty="0"/>
          </a:p>
        </p:txBody>
      </p:sp>
      <p:sp>
        <p:nvSpPr>
          <p:cNvPr id="149" name="Google Shape;149;ga126546390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1853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126546390_2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Falar</a:t>
            </a:r>
            <a:r>
              <a:rPr lang="en-US" dirty="0"/>
              <a:t> testes </a:t>
            </a:r>
            <a:r>
              <a:rPr lang="en-US" dirty="0" err="1"/>
              <a:t>tunel</a:t>
            </a:r>
            <a:r>
              <a:rPr lang="en-US" dirty="0"/>
              <a:t> de </a:t>
            </a:r>
            <a:r>
              <a:rPr lang="en-US" dirty="0" err="1"/>
              <a:t>vento</a:t>
            </a:r>
            <a:endParaRPr lang="en-US" dirty="0"/>
          </a:p>
        </p:txBody>
      </p:sp>
      <p:sp>
        <p:nvSpPr>
          <p:cNvPr id="149" name="Google Shape;149;ga126546390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5636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126546390_2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Falar</a:t>
            </a:r>
            <a:r>
              <a:rPr lang="en-US" dirty="0"/>
              <a:t> testes </a:t>
            </a:r>
            <a:r>
              <a:rPr lang="en-US" dirty="0" err="1"/>
              <a:t>tunel</a:t>
            </a:r>
            <a:r>
              <a:rPr lang="en-US" dirty="0"/>
              <a:t> de </a:t>
            </a:r>
            <a:r>
              <a:rPr lang="en-US" dirty="0" err="1"/>
              <a:t>vento</a:t>
            </a:r>
            <a:endParaRPr lang="en-US" dirty="0"/>
          </a:p>
        </p:txBody>
      </p:sp>
      <p:sp>
        <p:nvSpPr>
          <p:cNvPr id="149" name="Google Shape;149;ga126546390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5127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126546390_2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Falar</a:t>
            </a:r>
            <a:r>
              <a:rPr lang="en-US" dirty="0"/>
              <a:t> testes </a:t>
            </a:r>
            <a:r>
              <a:rPr lang="en-US" dirty="0" err="1"/>
              <a:t>tunel</a:t>
            </a:r>
            <a:r>
              <a:rPr lang="en-US" dirty="0"/>
              <a:t> de </a:t>
            </a:r>
            <a:r>
              <a:rPr lang="en-US" dirty="0" err="1"/>
              <a:t>vento</a:t>
            </a:r>
            <a:endParaRPr lang="en-US" dirty="0"/>
          </a:p>
        </p:txBody>
      </p:sp>
      <p:sp>
        <p:nvSpPr>
          <p:cNvPr id="149" name="Google Shape;149;ga126546390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6591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126546390_2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Falar</a:t>
            </a:r>
            <a:r>
              <a:rPr lang="en-US" dirty="0"/>
              <a:t> testes </a:t>
            </a:r>
            <a:r>
              <a:rPr lang="en-US" dirty="0" err="1"/>
              <a:t>tunel</a:t>
            </a:r>
            <a:r>
              <a:rPr lang="en-US" dirty="0"/>
              <a:t> de </a:t>
            </a:r>
            <a:r>
              <a:rPr lang="en-US" dirty="0" err="1"/>
              <a:t>vento</a:t>
            </a:r>
            <a:endParaRPr lang="en-US" dirty="0"/>
          </a:p>
        </p:txBody>
      </p:sp>
      <p:sp>
        <p:nvSpPr>
          <p:cNvPr id="149" name="Google Shape;149;ga126546390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3744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126546390_2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Falar</a:t>
            </a:r>
            <a:r>
              <a:rPr lang="en-US" dirty="0"/>
              <a:t> testes </a:t>
            </a:r>
            <a:r>
              <a:rPr lang="en-US" dirty="0" err="1"/>
              <a:t>tunel</a:t>
            </a:r>
            <a:r>
              <a:rPr lang="en-US" dirty="0"/>
              <a:t> de </a:t>
            </a:r>
            <a:r>
              <a:rPr lang="en-US" dirty="0" err="1"/>
              <a:t>vento</a:t>
            </a:r>
            <a:endParaRPr lang="en-US" dirty="0"/>
          </a:p>
        </p:txBody>
      </p:sp>
      <p:sp>
        <p:nvSpPr>
          <p:cNvPr id="149" name="Google Shape;149;ga126546390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0761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126546390_2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Falar</a:t>
            </a:r>
            <a:r>
              <a:rPr lang="en-US" dirty="0"/>
              <a:t> testes </a:t>
            </a:r>
            <a:r>
              <a:rPr lang="en-US" dirty="0" err="1"/>
              <a:t>tunel</a:t>
            </a:r>
            <a:r>
              <a:rPr lang="en-US" dirty="0"/>
              <a:t> de </a:t>
            </a:r>
            <a:r>
              <a:rPr lang="en-US" dirty="0" err="1"/>
              <a:t>vento</a:t>
            </a:r>
            <a:endParaRPr lang="en-US" dirty="0"/>
          </a:p>
        </p:txBody>
      </p:sp>
      <p:sp>
        <p:nvSpPr>
          <p:cNvPr id="149" name="Google Shape;149;ga126546390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800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o de Título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Objeto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cção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Duplo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 Título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e Texto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gif"/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e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psviewer.org/onlineviewer.aspx" TargetMode="External"/><Relationship Id="rId5" Type="http://schemas.openxmlformats.org/officeDocument/2006/relationships/image" Target="../media/image20.gif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gif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gif"/><Relationship Id="rId5" Type="http://schemas.openxmlformats.org/officeDocument/2006/relationships/image" Target="../media/image21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4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 descr="Uma imagem com exterior, voar, avião, transporte&#10;&#10;Descrição gerada automaticamente"/>
          <p:cNvPicPr preferRelativeResize="0"/>
          <p:nvPr/>
        </p:nvPicPr>
        <p:blipFill rotWithShape="1">
          <a:blip r:embed="rId3">
            <a:alphaModFix amt="50000"/>
          </a:blip>
          <a:srcRect t="4871" b="10803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9361" y="3322964"/>
            <a:ext cx="1464082" cy="14640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" name="Google Shape;131;p25"/>
          <p:cNvGrpSpPr/>
          <p:nvPr/>
        </p:nvGrpSpPr>
        <p:grpSpPr>
          <a:xfrm>
            <a:off x="416379" y="3438525"/>
            <a:ext cx="1958262" cy="1384102"/>
            <a:chOff x="1919536" y="5020525"/>
            <a:chExt cx="2033155" cy="1600200"/>
          </a:xfrm>
        </p:grpSpPr>
        <p:pic>
          <p:nvPicPr>
            <p:cNvPr id="132" name="Google Shape;132;p25" descr="Resultado de imagem para ulisboa logo"/>
            <p:cNvPicPr preferRelativeResize="0"/>
            <p:nvPr/>
          </p:nvPicPr>
          <p:blipFill rotWithShape="1">
            <a:blip r:embed="rId5">
              <a:alphaModFix/>
            </a:blip>
            <a:srcRect l="8647" r="8604"/>
            <a:stretch/>
          </p:blipFill>
          <p:spPr>
            <a:xfrm>
              <a:off x="1919536" y="5733256"/>
              <a:ext cx="2033155" cy="8874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2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19536" y="5020525"/>
              <a:ext cx="1520075" cy="5884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4" name="Google Shape;134;p25"/>
          <p:cNvSpPr txBox="1"/>
          <p:nvPr/>
        </p:nvSpPr>
        <p:spPr>
          <a:xfrm>
            <a:off x="0" y="320873"/>
            <a:ext cx="9144000" cy="99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Olissipo Air Team</a:t>
            </a:r>
            <a:endParaRPr sz="11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Formação Xfoil</a:t>
            </a:r>
            <a:endParaRPr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C70E233-B6EB-4E7A-8612-993DDDD21E4B}"/>
              </a:ext>
            </a:extLst>
          </p:cNvPr>
          <p:cNvSpPr/>
          <p:nvPr/>
        </p:nvSpPr>
        <p:spPr>
          <a:xfrm>
            <a:off x="6243277" y="803679"/>
            <a:ext cx="2286000" cy="1462866"/>
          </a:xfrm>
          <a:prstGeom prst="rect">
            <a:avLst/>
          </a:prstGeom>
          <a:solidFill>
            <a:srgbClr val="44546A"/>
          </a:solidFill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/>
              <a:t>Progresso:</a:t>
            </a:r>
          </a:p>
          <a:p>
            <a:r>
              <a:rPr lang="pt-PT" dirty="0"/>
              <a:t>1.1 -</a:t>
            </a:r>
            <a:r>
              <a:rPr lang="pt-PT" dirty="0" err="1"/>
              <a:t>Re</a:t>
            </a:r>
            <a:endParaRPr lang="pt-PT" dirty="0"/>
          </a:p>
          <a:p>
            <a:r>
              <a:rPr lang="pt-PT" dirty="0"/>
              <a:t>1.2 -Formulas -referencia</a:t>
            </a:r>
          </a:p>
          <a:p>
            <a:r>
              <a:rPr lang="pt-PT" dirty="0"/>
              <a:t>1.3 -Ciclos</a:t>
            </a:r>
          </a:p>
          <a:p>
            <a:r>
              <a:rPr lang="pt-PT" dirty="0"/>
              <a:t>1.5 -</a:t>
            </a:r>
            <a:r>
              <a:rPr lang="pt-PT" dirty="0" err="1"/>
              <a:t>Paineis</a:t>
            </a:r>
            <a:endParaRPr lang="pt-PT" dirty="0"/>
          </a:p>
          <a:p>
            <a:r>
              <a:rPr lang="pt-PT" dirty="0"/>
              <a:t>1.4 -Informações finais</a:t>
            </a:r>
          </a:p>
        </p:txBody>
      </p:sp>
      <p:sp>
        <p:nvSpPr>
          <p:cNvPr id="151" name="Google Shape;151;p27"/>
          <p:cNvSpPr/>
          <p:nvPr/>
        </p:nvSpPr>
        <p:spPr>
          <a:xfrm>
            <a:off x="7981151" y="4697688"/>
            <a:ext cx="1767967" cy="402670"/>
          </a:xfrm>
          <a:prstGeom prst="trapezoid">
            <a:avLst>
              <a:gd name="adj" fmla="val 132054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2" name="Google Shape;152;p27"/>
          <p:cNvGrpSpPr/>
          <p:nvPr/>
        </p:nvGrpSpPr>
        <p:grpSpPr>
          <a:xfrm>
            <a:off x="-597494" y="0"/>
            <a:ext cx="6256212" cy="1206350"/>
            <a:chOff x="648970" y="2713951"/>
            <a:chExt cx="8341616" cy="1608467"/>
          </a:xfrm>
        </p:grpSpPr>
        <p:sp>
          <p:nvSpPr>
            <p:cNvPr id="153" name="Google Shape;153;p27"/>
            <p:cNvSpPr/>
            <p:nvPr/>
          </p:nvSpPr>
          <p:spPr>
            <a:xfrm rot="10800000">
              <a:off x="648970" y="2713951"/>
              <a:ext cx="8341616" cy="536894"/>
            </a:xfrm>
            <a:prstGeom prst="trapezoid">
              <a:avLst>
                <a:gd name="adj" fmla="val 132054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7"/>
            <p:cNvSpPr/>
            <p:nvPr/>
          </p:nvSpPr>
          <p:spPr>
            <a:xfrm rot="10800000">
              <a:off x="692274" y="3785524"/>
              <a:ext cx="5399717" cy="536894"/>
            </a:xfrm>
            <a:prstGeom prst="trapezoid">
              <a:avLst>
                <a:gd name="adj" fmla="val 132054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7"/>
            <p:cNvSpPr/>
            <p:nvPr/>
          </p:nvSpPr>
          <p:spPr>
            <a:xfrm rot="10800000">
              <a:off x="690873" y="3251106"/>
              <a:ext cx="6841006" cy="536894"/>
            </a:xfrm>
            <a:prstGeom prst="trapezoid">
              <a:avLst>
                <a:gd name="adj" fmla="val 132054"/>
              </a:avLst>
            </a:prstGeom>
            <a:solidFill>
              <a:srgbClr val="C00000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27"/>
          <p:cNvSpPr/>
          <p:nvPr/>
        </p:nvSpPr>
        <p:spPr>
          <a:xfrm>
            <a:off x="218539" y="36536"/>
            <a:ext cx="1134000" cy="11297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8533" y="53548"/>
            <a:ext cx="1094012" cy="109401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/>
        </p:nvSpPr>
        <p:spPr>
          <a:xfrm>
            <a:off x="1446845" y="72541"/>
            <a:ext cx="3510510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Aerodinâmica</a:t>
            </a:r>
            <a:endParaRPr sz="1100" dirty="0"/>
          </a:p>
        </p:txBody>
      </p:sp>
      <p:sp>
        <p:nvSpPr>
          <p:cNvPr id="159" name="Google Shape;159;p27"/>
          <p:cNvSpPr txBox="1"/>
          <p:nvPr/>
        </p:nvSpPr>
        <p:spPr>
          <a:xfrm>
            <a:off x="1332545" y="482139"/>
            <a:ext cx="2986932" cy="181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Etapa 1.5 – informações relevantes</a:t>
            </a:r>
            <a:endParaRPr sz="1100" b="1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1446845" y="924208"/>
            <a:ext cx="107588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 2021</a:t>
            </a:r>
            <a:endParaRPr sz="1100" dirty="0"/>
          </a:p>
        </p:txBody>
      </p:sp>
      <p:pic>
        <p:nvPicPr>
          <p:cNvPr id="161" name="Google Shape;161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6138" y="182997"/>
            <a:ext cx="989329" cy="38296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8529277" y="4727215"/>
            <a:ext cx="58782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Verdana"/>
                <a:ea typeface="Verdana"/>
                <a:sym typeface="Verdana"/>
              </a:rPr>
              <a:t>10</a:t>
            </a:r>
            <a:endParaRPr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7A48D5-8C83-40A2-8312-44A274C6AEA1}"/>
              </a:ext>
            </a:extLst>
          </p:cNvPr>
          <p:cNvSpPr txBox="1"/>
          <p:nvPr/>
        </p:nvSpPr>
        <p:spPr>
          <a:xfrm>
            <a:off x="399764" y="1816053"/>
            <a:ext cx="44963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b="1" dirty="0" err="1"/>
              <a:t>Info</a:t>
            </a:r>
            <a:r>
              <a:rPr lang="pt-PT" sz="18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Último </a:t>
            </a:r>
            <a:r>
              <a:rPr lang="pt-PT" dirty="0" err="1"/>
              <a:t>update</a:t>
            </a:r>
            <a:r>
              <a:rPr lang="pt-PT" dirty="0"/>
              <a:t> de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Existem traduções do programa para </a:t>
            </a:r>
            <a:r>
              <a:rPr lang="pt-PT" dirty="0" err="1"/>
              <a:t>matlab</a:t>
            </a:r>
            <a:r>
              <a:rPr lang="pt-PT" dirty="0"/>
              <a:t> (má) e para c++ (</a:t>
            </a:r>
            <a:r>
              <a:rPr lang="pt-PT" dirty="0" err="1"/>
              <a:t>aka</a:t>
            </a:r>
            <a:r>
              <a:rPr lang="pt-PT" dirty="0"/>
              <a:t> xflr5)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Competição:</a:t>
            </a:r>
          </a:p>
          <a:p>
            <a:r>
              <a:rPr lang="pt-PT" dirty="0"/>
              <a:t>	</a:t>
            </a:r>
            <a:r>
              <a:rPr lang="pt-PT" dirty="0" err="1"/>
              <a:t>Vortexje</a:t>
            </a:r>
            <a:r>
              <a:rPr lang="pt-PT" dirty="0"/>
              <a:t> (3d mas demasiado underground)</a:t>
            </a:r>
          </a:p>
          <a:p>
            <a:r>
              <a:rPr lang="pt-PT" dirty="0"/>
              <a:t>	</a:t>
            </a:r>
            <a:r>
              <a:rPr lang="pt-PT" dirty="0" err="1"/>
              <a:t>Javafoil</a:t>
            </a:r>
            <a:r>
              <a:rPr lang="pt-PT" dirty="0"/>
              <a:t> (mas é em java)</a:t>
            </a:r>
          </a:p>
          <a:p>
            <a:r>
              <a:rPr lang="pt-PT" dirty="0"/>
              <a:t>	MSES (</a:t>
            </a:r>
            <a:r>
              <a:rPr lang="pt-PT" dirty="0" err="1"/>
              <a:t>grid</a:t>
            </a:r>
            <a:r>
              <a:rPr lang="pt-PT" dirty="0"/>
              <a:t> </a:t>
            </a:r>
            <a:r>
              <a:rPr lang="pt-PT" dirty="0" err="1"/>
              <a:t>method</a:t>
            </a:r>
            <a:r>
              <a:rPr lang="pt-PT" dirty="0"/>
              <a:t>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73999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/>
          <p:nvPr/>
        </p:nvSpPr>
        <p:spPr>
          <a:xfrm>
            <a:off x="7981151" y="4697688"/>
            <a:ext cx="1767967" cy="402670"/>
          </a:xfrm>
          <a:prstGeom prst="trapezoid">
            <a:avLst>
              <a:gd name="adj" fmla="val 132054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2" name="Google Shape;152;p27"/>
          <p:cNvGrpSpPr/>
          <p:nvPr/>
        </p:nvGrpSpPr>
        <p:grpSpPr>
          <a:xfrm>
            <a:off x="-597494" y="0"/>
            <a:ext cx="6256212" cy="1206350"/>
            <a:chOff x="648970" y="2713951"/>
            <a:chExt cx="8341616" cy="1608467"/>
          </a:xfrm>
        </p:grpSpPr>
        <p:sp>
          <p:nvSpPr>
            <p:cNvPr id="153" name="Google Shape;153;p27"/>
            <p:cNvSpPr/>
            <p:nvPr/>
          </p:nvSpPr>
          <p:spPr>
            <a:xfrm rot="10800000">
              <a:off x="648970" y="2713951"/>
              <a:ext cx="8341616" cy="536894"/>
            </a:xfrm>
            <a:prstGeom prst="trapezoid">
              <a:avLst>
                <a:gd name="adj" fmla="val 132054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7"/>
            <p:cNvSpPr/>
            <p:nvPr/>
          </p:nvSpPr>
          <p:spPr>
            <a:xfrm rot="10800000">
              <a:off x="692274" y="3785524"/>
              <a:ext cx="5399717" cy="536894"/>
            </a:xfrm>
            <a:prstGeom prst="trapezoid">
              <a:avLst>
                <a:gd name="adj" fmla="val 132054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7"/>
            <p:cNvSpPr/>
            <p:nvPr/>
          </p:nvSpPr>
          <p:spPr>
            <a:xfrm rot="10800000">
              <a:off x="690873" y="3251106"/>
              <a:ext cx="6841006" cy="536894"/>
            </a:xfrm>
            <a:prstGeom prst="trapezoid">
              <a:avLst>
                <a:gd name="adj" fmla="val 132054"/>
              </a:avLst>
            </a:prstGeom>
            <a:solidFill>
              <a:srgbClr val="C00000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27"/>
          <p:cNvSpPr/>
          <p:nvPr/>
        </p:nvSpPr>
        <p:spPr>
          <a:xfrm>
            <a:off x="218539" y="36536"/>
            <a:ext cx="1134000" cy="11297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8533" y="53548"/>
            <a:ext cx="1094012" cy="109401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/>
        </p:nvSpPr>
        <p:spPr>
          <a:xfrm>
            <a:off x="1446845" y="72541"/>
            <a:ext cx="3510510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Aerodinâmica</a:t>
            </a:r>
            <a:endParaRPr sz="1100"/>
          </a:p>
        </p:txBody>
      </p:sp>
      <p:sp>
        <p:nvSpPr>
          <p:cNvPr id="159" name="Google Shape;159;p27"/>
          <p:cNvSpPr txBox="1"/>
          <p:nvPr/>
        </p:nvSpPr>
        <p:spPr>
          <a:xfrm>
            <a:off x="1446845" y="503227"/>
            <a:ext cx="2604160" cy="181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Etapa 2.1 - Xfoil</a:t>
            </a:r>
            <a:endParaRPr sz="1100" b="1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1446845" y="924208"/>
            <a:ext cx="107588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 2021</a:t>
            </a:r>
            <a:endParaRPr sz="1100"/>
          </a:p>
        </p:txBody>
      </p:sp>
      <p:pic>
        <p:nvPicPr>
          <p:cNvPr id="161" name="Google Shape;161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6138" y="182997"/>
            <a:ext cx="989329" cy="38296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8529277" y="4727215"/>
            <a:ext cx="58782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Verdana"/>
                <a:ea typeface="Verdana"/>
                <a:sym typeface="Verdana"/>
              </a:rPr>
              <a:t>11</a:t>
            </a:r>
            <a:endParaRPr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3C9538-4D13-473E-A9CF-310D8634B684}"/>
              </a:ext>
            </a:extLst>
          </p:cNvPr>
          <p:cNvSpPr/>
          <p:nvPr/>
        </p:nvSpPr>
        <p:spPr>
          <a:xfrm>
            <a:off x="6243277" y="803679"/>
            <a:ext cx="2286000" cy="914400"/>
          </a:xfrm>
          <a:prstGeom prst="rect">
            <a:avLst/>
          </a:prstGeom>
          <a:solidFill>
            <a:srgbClr val="44546A"/>
          </a:solidFill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/>
              <a:t>Progresso:</a:t>
            </a:r>
          </a:p>
          <a:p>
            <a:r>
              <a:rPr lang="pt-PT" dirty="0"/>
              <a:t>2.1 – </a:t>
            </a:r>
            <a:r>
              <a:rPr lang="pt-PT" dirty="0" err="1"/>
              <a:t>load</a:t>
            </a:r>
            <a:r>
              <a:rPr lang="pt-PT" dirty="0"/>
              <a:t> NACA4412.txt</a:t>
            </a:r>
          </a:p>
          <a:p>
            <a:r>
              <a:rPr lang="pt-PT" dirty="0"/>
              <a:t>2.2 – PPAR</a:t>
            </a:r>
          </a:p>
          <a:p>
            <a:r>
              <a:rPr lang="pt-PT" dirty="0"/>
              <a:t>2.3 – N 90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D84508-8B74-4AA1-8423-3D7C65271106}"/>
                  </a:ext>
                </a:extLst>
              </p:cNvPr>
              <p:cNvSpPr txBox="1"/>
              <p:nvPr/>
            </p:nvSpPr>
            <p:spPr>
              <a:xfrm>
                <a:off x="7215367" y="2529517"/>
                <a:ext cx="14012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=336000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D84508-8B74-4AA1-8423-3D7C65271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367" y="2529517"/>
                <a:ext cx="1401281" cy="276999"/>
              </a:xfrm>
              <a:prstGeom prst="rect">
                <a:avLst/>
              </a:prstGeom>
              <a:blipFill>
                <a:blip r:embed="rId5"/>
                <a:stretch>
                  <a:fillRect l="-3493" r="-3493" b="-888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9905EEA-1398-430F-AFCC-2D6B8E10DE2E}"/>
              </a:ext>
            </a:extLst>
          </p:cNvPr>
          <p:cNvGrpSpPr/>
          <p:nvPr/>
        </p:nvGrpSpPr>
        <p:grpSpPr>
          <a:xfrm>
            <a:off x="5819367" y="1950126"/>
            <a:ext cx="2850367" cy="691469"/>
            <a:chOff x="5830709" y="2514008"/>
            <a:chExt cx="2850367" cy="69146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8A67FCB-ACE9-494F-A4E3-398821DD7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30709" y="2514008"/>
              <a:ext cx="2850367" cy="51943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D4B11D5-20C2-4514-AA15-603385B0DA3F}"/>
                </a:ext>
              </a:extLst>
            </p:cNvPr>
            <p:cNvSpPr txBox="1"/>
            <p:nvPr/>
          </p:nvSpPr>
          <p:spPr>
            <a:xfrm>
              <a:off x="5830709" y="2943867"/>
              <a:ext cx="26626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100" dirty="0"/>
                <a:t>Perfil NACA4412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A524B4F-8004-4D8D-B4F1-531BA902E440}"/>
              </a:ext>
            </a:extLst>
          </p:cNvPr>
          <p:cNvGrpSpPr/>
          <p:nvPr/>
        </p:nvGrpSpPr>
        <p:grpSpPr>
          <a:xfrm>
            <a:off x="5534094" y="2858199"/>
            <a:ext cx="3135640" cy="1912315"/>
            <a:chOff x="5534094" y="2858199"/>
            <a:chExt cx="3135640" cy="1912315"/>
          </a:xfrm>
        </p:grpSpPr>
        <p:pic>
          <p:nvPicPr>
            <p:cNvPr id="2050" name="Picture 2" descr="Which aircraft use NACA4412 and NACA0012 airfoil? - Quora">
              <a:extLst>
                <a:ext uri="{FF2B5EF4-FFF2-40B4-BE49-F238E27FC236}">
                  <a16:creationId xmlns:a16="http://schemas.microsoft.com/office/drawing/2014/main" id="{9BC80BB7-182F-4E71-8D39-58ACB5E290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634" y="2858199"/>
              <a:ext cx="3086100" cy="1650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9B9234-4D45-4ECC-8F7B-C92DC6414449}"/>
                </a:ext>
              </a:extLst>
            </p:cNvPr>
            <p:cNvSpPr txBox="1"/>
            <p:nvPr/>
          </p:nvSpPr>
          <p:spPr>
            <a:xfrm>
              <a:off x="5534094" y="4508904"/>
              <a:ext cx="24470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100" dirty="0"/>
                <a:t>Exemplo -</a:t>
              </a:r>
              <a:r>
                <a:rPr lang="pt-PT" sz="1100" dirty="0" err="1"/>
                <a:t>Avtech</a:t>
              </a:r>
              <a:r>
                <a:rPr lang="pt-PT" sz="1100" dirty="0"/>
                <a:t> Jabiru LSA/ST</a:t>
              </a:r>
            </a:p>
          </p:txBody>
        </p:sp>
      </p:grpSp>
      <p:pic>
        <p:nvPicPr>
          <p:cNvPr id="6146" name="Picture 2" descr="XFoil">
            <a:extLst>
              <a:ext uri="{FF2B5EF4-FFF2-40B4-BE49-F238E27FC236}">
                <a16:creationId xmlns:a16="http://schemas.microsoft.com/office/drawing/2014/main" id="{13E9C7EE-BED4-4BB3-9497-D632D0204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33" y="2244541"/>
            <a:ext cx="479107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1F3B82-9BB0-4511-824B-E05AA5C95B9C}"/>
              </a:ext>
            </a:extLst>
          </p:cNvPr>
          <p:cNvSpPr txBox="1"/>
          <p:nvPr/>
        </p:nvSpPr>
        <p:spPr>
          <a:xfrm>
            <a:off x="238533" y="3562350"/>
            <a:ext cx="4791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Todo um programa, 3 ficheiros!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3F668C-89E2-4728-AE88-A1B90CFA18F0}"/>
              </a:ext>
            </a:extLst>
          </p:cNvPr>
          <p:cNvSpPr txBox="1"/>
          <p:nvPr/>
        </p:nvSpPr>
        <p:spPr>
          <a:xfrm>
            <a:off x="238533" y="3963727"/>
            <a:ext cx="4791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Toda uma confusão de menus!</a:t>
            </a:r>
          </a:p>
        </p:txBody>
      </p:sp>
    </p:spTree>
    <p:extLst>
      <p:ext uri="{BB962C8B-B14F-4D97-AF65-F5344CB8AC3E}">
        <p14:creationId xmlns:p14="http://schemas.microsoft.com/office/powerpoint/2010/main" val="2510673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/>
          <p:nvPr/>
        </p:nvSpPr>
        <p:spPr>
          <a:xfrm>
            <a:off x="7981151" y="4697688"/>
            <a:ext cx="1767967" cy="402670"/>
          </a:xfrm>
          <a:prstGeom prst="trapezoid">
            <a:avLst>
              <a:gd name="adj" fmla="val 132054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2" name="Google Shape;152;p27"/>
          <p:cNvGrpSpPr/>
          <p:nvPr/>
        </p:nvGrpSpPr>
        <p:grpSpPr>
          <a:xfrm>
            <a:off x="-597494" y="0"/>
            <a:ext cx="6256212" cy="1206350"/>
            <a:chOff x="648970" y="2713951"/>
            <a:chExt cx="8341616" cy="1608467"/>
          </a:xfrm>
        </p:grpSpPr>
        <p:sp>
          <p:nvSpPr>
            <p:cNvPr id="153" name="Google Shape;153;p27"/>
            <p:cNvSpPr/>
            <p:nvPr/>
          </p:nvSpPr>
          <p:spPr>
            <a:xfrm rot="10800000">
              <a:off x="648970" y="2713951"/>
              <a:ext cx="8341616" cy="536894"/>
            </a:xfrm>
            <a:prstGeom prst="trapezoid">
              <a:avLst>
                <a:gd name="adj" fmla="val 132054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7"/>
            <p:cNvSpPr/>
            <p:nvPr/>
          </p:nvSpPr>
          <p:spPr>
            <a:xfrm rot="10800000">
              <a:off x="692274" y="3785524"/>
              <a:ext cx="5399717" cy="536894"/>
            </a:xfrm>
            <a:prstGeom prst="trapezoid">
              <a:avLst>
                <a:gd name="adj" fmla="val 132054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7"/>
            <p:cNvSpPr/>
            <p:nvPr/>
          </p:nvSpPr>
          <p:spPr>
            <a:xfrm rot="10800000">
              <a:off x="690873" y="3251106"/>
              <a:ext cx="6841006" cy="536894"/>
            </a:xfrm>
            <a:prstGeom prst="trapezoid">
              <a:avLst>
                <a:gd name="adj" fmla="val 132054"/>
              </a:avLst>
            </a:prstGeom>
            <a:solidFill>
              <a:srgbClr val="C00000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27"/>
          <p:cNvSpPr/>
          <p:nvPr/>
        </p:nvSpPr>
        <p:spPr>
          <a:xfrm>
            <a:off x="218539" y="36536"/>
            <a:ext cx="1134000" cy="11297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8533" y="53548"/>
            <a:ext cx="1094012" cy="109401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/>
        </p:nvSpPr>
        <p:spPr>
          <a:xfrm>
            <a:off x="1446845" y="72541"/>
            <a:ext cx="3510510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Aerodinâmica</a:t>
            </a:r>
            <a:endParaRPr sz="1100"/>
          </a:p>
        </p:txBody>
      </p:sp>
      <p:sp>
        <p:nvSpPr>
          <p:cNvPr id="159" name="Google Shape;159;p27"/>
          <p:cNvSpPr txBox="1"/>
          <p:nvPr/>
        </p:nvSpPr>
        <p:spPr>
          <a:xfrm>
            <a:off x="1446845" y="503227"/>
            <a:ext cx="2604160" cy="181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Etapa 2.1 – Xfoil</a:t>
            </a:r>
            <a:endParaRPr sz="1100" b="1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1446845" y="924208"/>
            <a:ext cx="107588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 2021</a:t>
            </a:r>
            <a:endParaRPr sz="1100"/>
          </a:p>
        </p:txBody>
      </p:sp>
      <p:pic>
        <p:nvPicPr>
          <p:cNvPr id="161" name="Google Shape;161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6138" y="182997"/>
            <a:ext cx="989329" cy="38296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8529277" y="4727215"/>
            <a:ext cx="58782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Verdana"/>
                <a:ea typeface="Verdana"/>
                <a:sym typeface="Verdana"/>
              </a:rPr>
              <a:t>12</a:t>
            </a:r>
            <a:endParaRPr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3C9538-4D13-473E-A9CF-310D8634B684}"/>
              </a:ext>
            </a:extLst>
          </p:cNvPr>
          <p:cNvSpPr/>
          <p:nvPr/>
        </p:nvSpPr>
        <p:spPr>
          <a:xfrm>
            <a:off x="6243277" y="595487"/>
            <a:ext cx="2286000" cy="1907136"/>
          </a:xfrm>
          <a:prstGeom prst="rect">
            <a:avLst/>
          </a:prstGeom>
          <a:solidFill>
            <a:srgbClr val="44546A"/>
          </a:solidFill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/>
              <a:t>Progresso:</a:t>
            </a:r>
          </a:p>
          <a:p>
            <a:r>
              <a:rPr lang="pt-PT" dirty="0"/>
              <a:t>2.1 – </a:t>
            </a:r>
            <a:r>
              <a:rPr lang="pt-PT" dirty="0" err="1"/>
              <a:t>load</a:t>
            </a:r>
            <a:r>
              <a:rPr lang="pt-PT" dirty="0"/>
              <a:t> NACA4412.txt</a:t>
            </a:r>
          </a:p>
          <a:p>
            <a:r>
              <a:rPr lang="pt-PT" dirty="0"/>
              <a:t>2.2 – PPAR</a:t>
            </a:r>
          </a:p>
          <a:p>
            <a:r>
              <a:rPr lang="pt-PT" dirty="0"/>
              <a:t>2.3 – N 90</a:t>
            </a:r>
          </a:p>
          <a:p>
            <a:endParaRPr lang="pt-PT" dirty="0"/>
          </a:p>
          <a:p>
            <a:r>
              <a:rPr lang="pt-PT" dirty="0"/>
              <a:t>2.4 – </a:t>
            </a:r>
            <a:r>
              <a:rPr lang="pt-PT" dirty="0" err="1"/>
              <a:t>Oper</a:t>
            </a:r>
            <a:endParaRPr lang="pt-PT" dirty="0"/>
          </a:p>
          <a:p>
            <a:r>
              <a:rPr lang="pt-PT" dirty="0"/>
              <a:t>2.5 – </a:t>
            </a:r>
            <a:r>
              <a:rPr lang="pt-PT" dirty="0" err="1"/>
              <a:t>Re</a:t>
            </a:r>
            <a:r>
              <a:rPr lang="pt-PT" dirty="0"/>
              <a:t> 336000</a:t>
            </a:r>
          </a:p>
          <a:p>
            <a:r>
              <a:rPr lang="pt-PT" dirty="0"/>
              <a:t>2.6 – </a:t>
            </a:r>
            <a:r>
              <a:rPr lang="pt-PT" dirty="0" err="1"/>
              <a:t>Visc</a:t>
            </a:r>
            <a:endParaRPr lang="pt-P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D84508-8B74-4AA1-8423-3D7C65271106}"/>
                  </a:ext>
                </a:extLst>
              </p:cNvPr>
              <p:cNvSpPr txBox="1"/>
              <p:nvPr/>
            </p:nvSpPr>
            <p:spPr>
              <a:xfrm>
                <a:off x="7215367" y="2529517"/>
                <a:ext cx="14012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=336000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D84508-8B74-4AA1-8423-3D7C65271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367" y="2529517"/>
                <a:ext cx="1401281" cy="276999"/>
              </a:xfrm>
              <a:prstGeom prst="rect">
                <a:avLst/>
              </a:prstGeom>
              <a:blipFill>
                <a:blip r:embed="rId5"/>
                <a:stretch>
                  <a:fillRect l="-3493" r="-3493" b="-888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7A524B4F-8004-4D8D-B4F1-531BA902E440}"/>
              </a:ext>
            </a:extLst>
          </p:cNvPr>
          <p:cNvGrpSpPr/>
          <p:nvPr/>
        </p:nvGrpSpPr>
        <p:grpSpPr>
          <a:xfrm>
            <a:off x="5534094" y="2858199"/>
            <a:ext cx="3135640" cy="1912315"/>
            <a:chOff x="5534094" y="2858199"/>
            <a:chExt cx="3135640" cy="1912315"/>
          </a:xfrm>
        </p:grpSpPr>
        <p:pic>
          <p:nvPicPr>
            <p:cNvPr id="2050" name="Picture 2" descr="Which aircraft use NACA4412 and NACA0012 airfoil? - Quora">
              <a:extLst>
                <a:ext uri="{FF2B5EF4-FFF2-40B4-BE49-F238E27FC236}">
                  <a16:creationId xmlns:a16="http://schemas.microsoft.com/office/drawing/2014/main" id="{9BC80BB7-182F-4E71-8D39-58ACB5E290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634" y="2858199"/>
              <a:ext cx="3086100" cy="1650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9B9234-4D45-4ECC-8F7B-C92DC6414449}"/>
                </a:ext>
              </a:extLst>
            </p:cNvPr>
            <p:cNvSpPr txBox="1"/>
            <p:nvPr/>
          </p:nvSpPr>
          <p:spPr>
            <a:xfrm>
              <a:off x="5534094" y="4508904"/>
              <a:ext cx="24470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100" dirty="0"/>
                <a:t>Exemplo -</a:t>
              </a:r>
              <a:r>
                <a:rPr lang="pt-PT" sz="1100" dirty="0" err="1"/>
                <a:t>Avtech</a:t>
              </a:r>
              <a:r>
                <a:rPr lang="pt-PT" sz="1100" dirty="0"/>
                <a:t> Jabiru LSA/ST</a:t>
              </a:r>
            </a:p>
          </p:txBody>
        </p:sp>
      </p:grpSp>
      <p:pic>
        <p:nvPicPr>
          <p:cNvPr id="6146" name="Picture 2" descr="XFoil">
            <a:extLst>
              <a:ext uri="{FF2B5EF4-FFF2-40B4-BE49-F238E27FC236}">
                <a16:creationId xmlns:a16="http://schemas.microsoft.com/office/drawing/2014/main" id="{13E9C7EE-BED4-4BB3-9497-D632D0204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33" y="2244541"/>
            <a:ext cx="479107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1F3B82-9BB0-4511-824B-E05AA5C95B9C}"/>
              </a:ext>
            </a:extLst>
          </p:cNvPr>
          <p:cNvSpPr txBox="1"/>
          <p:nvPr/>
        </p:nvSpPr>
        <p:spPr>
          <a:xfrm>
            <a:off x="238533" y="3562350"/>
            <a:ext cx="4791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Todo um programa, 3 ficheiros!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3F668C-89E2-4728-AE88-A1B90CFA18F0}"/>
              </a:ext>
            </a:extLst>
          </p:cNvPr>
          <p:cNvSpPr txBox="1"/>
          <p:nvPr/>
        </p:nvSpPr>
        <p:spPr>
          <a:xfrm>
            <a:off x="238533" y="3963727"/>
            <a:ext cx="4791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Toda uma confusão de menus!</a:t>
            </a:r>
          </a:p>
        </p:txBody>
      </p:sp>
    </p:spTree>
    <p:extLst>
      <p:ext uri="{BB962C8B-B14F-4D97-AF65-F5344CB8AC3E}">
        <p14:creationId xmlns:p14="http://schemas.microsoft.com/office/powerpoint/2010/main" val="1093019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/>
          <p:nvPr/>
        </p:nvSpPr>
        <p:spPr>
          <a:xfrm>
            <a:off x="7981151" y="4697688"/>
            <a:ext cx="1767967" cy="402670"/>
          </a:xfrm>
          <a:prstGeom prst="trapezoid">
            <a:avLst>
              <a:gd name="adj" fmla="val 132054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2" name="Google Shape;152;p27"/>
          <p:cNvGrpSpPr/>
          <p:nvPr/>
        </p:nvGrpSpPr>
        <p:grpSpPr>
          <a:xfrm>
            <a:off x="-597494" y="0"/>
            <a:ext cx="6256212" cy="1206350"/>
            <a:chOff x="648970" y="2713951"/>
            <a:chExt cx="8341616" cy="1608467"/>
          </a:xfrm>
        </p:grpSpPr>
        <p:sp>
          <p:nvSpPr>
            <p:cNvPr id="153" name="Google Shape;153;p27"/>
            <p:cNvSpPr/>
            <p:nvPr/>
          </p:nvSpPr>
          <p:spPr>
            <a:xfrm rot="10800000">
              <a:off x="648970" y="2713951"/>
              <a:ext cx="8341616" cy="536894"/>
            </a:xfrm>
            <a:prstGeom prst="trapezoid">
              <a:avLst>
                <a:gd name="adj" fmla="val 132054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7"/>
            <p:cNvSpPr/>
            <p:nvPr/>
          </p:nvSpPr>
          <p:spPr>
            <a:xfrm rot="10800000">
              <a:off x="692274" y="3785524"/>
              <a:ext cx="5399717" cy="536894"/>
            </a:xfrm>
            <a:prstGeom prst="trapezoid">
              <a:avLst>
                <a:gd name="adj" fmla="val 132054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7"/>
            <p:cNvSpPr/>
            <p:nvPr/>
          </p:nvSpPr>
          <p:spPr>
            <a:xfrm rot="10800000">
              <a:off x="690873" y="3251106"/>
              <a:ext cx="6841006" cy="536894"/>
            </a:xfrm>
            <a:prstGeom prst="trapezoid">
              <a:avLst>
                <a:gd name="adj" fmla="val 132054"/>
              </a:avLst>
            </a:prstGeom>
            <a:solidFill>
              <a:srgbClr val="C00000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27"/>
          <p:cNvSpPr/>
          <p:nvPr/>
        </p:nvSpPr>
        <p:spPr>
          <a:xfrm>
            <a:off x="218539" y="36536"/>
            <a:ext cx="1134000" cy="11297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8533" y="53548"/>
            <a:ext cx="1094012" cy="109401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/>
        </p:nvSpPr>
        <p:spPr>
          <a:xfrm>
            <a:off x="1446845" y="72541"/>
            <a:ext cx="3510510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Aerodinâmica</a:t>
            </a:r>
            <a:endParaRPr sz="1100"/>
          </a:p>
        </p:txBody>
      </p:sp>
      <p:sp>
        <p:nvSpPr>
          <p:cNvPr id="159" name="Google Shape;159;p27"/>
          <p:cNvSpPr txBox="1"/>
          <p:nvPr/>
        </p:nvSpPr>
        <p:spPr>
          <a:xfrm>
            <a:off x="1446845" y="503227"/>
            <a:ext cx="2604160" cy="181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Etapa 2.1 – Xfoil</a:t>
            </a:r>
            <a:endParaRPr sz="1100" b="1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1446845" y="924208"/>
            <a:ext cx="107588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 2021</a:t>
            </a:r>
            <a:endParaRPr sz="1100"/>
          </a:p>
        </p:txBody>
      </p:sp>
      <p:pic>
        <p:nvPicPr>
          <p:cNvPr id="161" name="Google Shape;161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6138" y="182997"/>
            <a:ext cx="989329" cy="38296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8529277" y="4727215"/>
            <a:ext cx="58782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Verdana"/>
                <a:ea typeface="Verdana"/>
                <a:sym typeface="Verdana"/>
              </a:rPr>
              <a:t>13</a:t>
            </a:r>
            <a:endParaRPr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3C9538-4D13-473E-A9CF-310D8634B684}"/>
              </a:ext>
            </a:extLst>
          </p:cNvPr>
          <p:cNvSpPr/>
          <p:nvPr/>
        </p:nvSpPr>
        <p:spPr>
          <a:xfrm>
            <a:off x="6243277" y="595486"/>
            <a:ext cx="2286000" cy="4075307"/>
          </a:xfrm>
          <a:prstGeom prst="rect">
            <a:avLst/>
          </a:prstGeom>
          <a:solidFill>
            <a:srgbClr val="44546A"/>
          </a:solidFill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/>
              <a:t>Progresso:</a:t>
            </a:r>
          </a:p>
          <a:p>
            <a:r>
              <a:rPr lang="pt-PT" dirty="0"/>
              <a:t>2.1 – </a:t>
            </a:r>
            <a:r>
              <a:rPr lang="pt-PT" dirty="0" err="1"/>
              <a:t>load</a:t>
            </a:r>
            <a:r>
              <a:rPr lang="pt-PT" dirty="0"/>
              <a:t> NACA4412.txt</a:t>
            </a:r>
          </a:p>
          <a:p>
            <a:r>
              <a:rPr lang="pt-PT" dirty="0"/>
              <a:t>2.2 – PPAR</a:t>
            </a:r>
          </a:p>
          <a:p>
            <a:r>
              <a:rPr lang="pt-PT" dirty="0"/>
              <a:t>2.3 – N 90</a:t>
            </a:r>
          </a:p>
          <a:p>
            <a:endParaRPr lang="pt-PT" dirty="0"/>
          </a:p>
          <a:p>
            <a:r>
              <a:rPr lang="pt-PT" dirty="0"/>
              <a:t>2.4 – </a:t>
            </a:r>
            <a:r>
              <a:rPr lang="pt-PT" dirty="0" err="1"/>
              <a:t>Oper</a:t>
            </a:r>
            <a:endParaRPr lang="pt-PT" dirty="0"/>
          </a:p>
          <a:p>
            <a:r>
              <a:rPr lang="pt-PT" dirty="0"/>
              <a:t>2.5 – </a:t>
            </a:r>
            <a:r>
              <a:rPr lang="pt-PT" dirty="0" err="1"/>
              <a:t>Re</a:t>
            </a:r>
            <a:r>
              <a:rPr lang="pt-PT" dirty="0"/>
              <a:t> 336000</a:t>
            </a:r>
          </a:p>
          <a:p>
            <a:r>
              <a:rPr lang="pt-PT" dirty="0"/>
              <a:t>2.6 – </a:t>
            </a:r>
            <a:r>
              <a:rPr lang="pt-PT" dirty="0" err="1"/>
              <a:t>Visc</a:t>
            </a:r>
            <a:endParaRPr lang="pt-PT" dirty="0"/>
          </a:p>
          <a:p>
            <a:endParaRPr lang="pt-PT" dirty="0"/>
          </a:p>
          <a:p>
            <a:r>
              <a:rPr lang="pt-PT" dirty="0"/>
              <a:t>2.7 – Alfa 0</a:t>
            </a:r>
          </a:p>
          <a:p>
            <a:r>
              <a:rPr lang="pt-PT" dirty="0"/>
              <a:t>2.8 – Alfa 3</a:t>
            </a:r>
          </a:p>
          <a:p>
            <a:r>
              <a:rPr lang="pt-PT" dirty="0"/>
              <a:t>2.9 – Hard </a:t>
            </a:r>
          </a:p>
        </p:txBody>
      </p:sp>
      <p:pic>
        <p:nvPicPr>
          <p:cNvPr id="6146" name="Picture 2" descr="XFoil">
            <a:extLst>
              <a:ext uri="{FF2B5EF4-FFF2-40B4-BE49-F238E27FC236}">
                <a16:creationId xmlns:a16="http://schemas.microsoft.com/office/drawing/2014/main" id="{13E9C7EE-BED4-4BB3-9497-D632D0204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33" y="2244541"/>
            <a:ext cx="479107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1F3B82-9BB0-4511-824B-E05AA5C95B9C}"/>
              </a:ext>
            </a:extLst>
          </p:cNvPr>
          <p:cNvSpPr txBox="1"/>
          <p:nvPr/>
        </p:nvSpPr>
        <p:spPr>
          <a:xfrm>
            <a:off x="238533" y="3562350"/>
            <a:ext cx="4791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Site para ver </a:t>
            </a:r>
            <a:r>
              <a:rPr lang="pt-PT" dirty="0" err="1"/>
              <a:t>ps</a:t>
            </a:r>
            <a:r>
              <a:rPr lang="pt-PT" dirty="0"/>
              <a:t>:</a:t>
            </a:r>
          </a:p>
          <a:p>
            <a:r>
              <a:rPr lang="en-US" dirty="0">
                <a:hlinkClick r:id="rId6"/>
              </a:rPr>
              <a:t>https://psviewer.org/onlineviewer.aspx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38385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/>
          <p:nvPr/>
        </p:nvSpPr>
        <p:spPr>
          <a:xfrm>
            <a:off x="7981151" y="4697688"/>
            <a:ext cx="1767967" cy="402670"/>
          </a:xfrm>
          <a:prstGeom prst="trapezoid">
            <a:avLst>
              <a:gd name="adj" fmla="val 132054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2" name="Google Shape;152;p27"/>
          <p:cNvGrpSpPr/>
          <p:nvPr/>
        </p:nvGrpSpPr>
        <p:grpSpPr>
          <a:xfrm>
            <a:off x="-597494" y="0"/>
            <a:ext cx="6256212" cy="1206350"/>
            <a:chOff x="648970" y="2713951"/>
            <a:chExt cx="8341616" cy="1608467"/>
          </a:xfrm>
        </p:grpSpPr>
        <p:sp>
          <p:nvSpPr>
            <p:cNvPr id="153" name="Google Shape;153;p27"/>
            <p:cNvSpPr/>
            <p:nvPr/>
          </p:nvSpPr>
          <p:spPr>
            <a:xfrm rot="10800000">
              <a:off x="648970" y="2713951"/>
              <a:ext cx="8341616" cy="536894"/>
            </a:xfrm>
            <a:prstGeom prst="trapezoid">
              <a:avLst>
                <a:gd name="adj" fmla="val 132054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7"/>
            <p:cNvSpPr/>
            <p:nvPr/>
          </p:nvSpPr>
          <p:spPr>
            <a:xfrm rot="10800000">
              <a:off x="692274" y="3785524"/>
              <a:ext cx="5399717" cy="536894"/>
            </a:xfrm>
            <a:prstGeom prst="trapezoid">
              <a:avLst>
                <a:gd name="adj" fmla="val 132054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7"/>
            <p:cNvSpPr/>
            <p:nvPr/>
          </p:nvSpPr>
          <p:spPr>
            <a:xfrm rot="10800000">
              <a:off x="690873" y="3251106"/>
              <a:ext cx="6841006" cy="536894"/>
            </a:xfrm>
            <a:prstGeom prst="trapezoid">
              <a:avLst>
                <a:gd name="adj" fmla="val 132054"/>
              </a:avLst>
            </a:prstGeom>
            <a:solidFill>
              <a:srgbClr val="C00000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27"/>
          <p:cNvSpPr/>
          <p:nvPr/>
        </p:nvSpPr>
        <p:spPr>
          <a:xfrm>
            <a:off x="218539" y="36536"/>
            <a:ext cx="1134000" cy="11297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8533" y="53548"/>
            <a:ext cx="1094012" cy="109401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/>
        </p:nvSpPr>
        <p:spPr>
          <a:xfrm>
            <a:off x="1446845" y="72541"/>
            <a:ext cx="3510510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Aerodinâmica</a:t>
            </a:r>
            <a:endParaRPr sz="1100"/>
          </a:p>
        </p:txBody>
      </p:sp>
      <p:sp>
        <p:nvSpPr>
          <p:cNvPr id="159" name="Google Shape;159;p27"/>
          <p:cNvSpPr txBox="1"/>
          <p:nvPr/>
        </p:nvSpPr>
        <p:spPr>
          <a:xfrm>
            <a:off x="1446845" y="503227"/>
            <a:ext cx="2604160" cy="181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Etapa 2.2 – Xfoil (b)</a:t>
            </a:r>
            <a:endParaRPr sz="1100" b="1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1446845" y="924208"/>
            <a:ext cx="107588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 2021</a:t>
            </a:r>
            <a:endParaRPr sz="1100"/>
          </a:p>
        </p:txBody>
      </p:sp>
      <p:pic>
        <p:nvPicPr>
          <p:cNvPr id="161" name="Google Shape;161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6138" y="182997"/>
            <a:ext cx="989329" cy="38296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8529277" y="4727215"/>
            <a:ext cx="58782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Verdana"/>
                <a:ea typeface="Verdana"/>
                <a:sym typeface="Verdana"/>
              </a:rPr>
              <a:t>14</a:t>
            </a:r>
            <a:endParaRPr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3C9538-4D13-473E-A9CF-310D8634B684}"/>
              </a:ext>
            </a:extLst>
          </p:cNvPr>
          <p:cNvSpPr/>
          <p:nvPr/>
        </p:nvSpPr>
        <p:spPr>
          <a:xfrm>
            <a:off x="6243277" y="595486"/>
            <a:ext cx="2286000" cy="4075307"/>
          </a:xfrm>
          <a:prstGeom prst="rect">
            <a:avLst/>
          </a:prstGeom>
          <a:solidFill>
            <a:srgbClr val="44546A"/>
          </a:solidFill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/>
              <a:t>Progresso:</a:t>
            </a:r>
          </a:p>
          <a:p>
            <a:r>
              <a:rPr lang="pt-PT" dirty="0"/>
              <a:t>2.1 – NACA 0012</a:t>
            </a:r>
          </a:p>
          <a:p>
            <a:r>
              <a:rPr lang="pt-PT" dirty="0"/>
              <a:t>2.2 – PPAR</a:t>
            </a:r>
          </a:p>
          <a:p>
            <a:r>
              <a:rPr lang="pt-PT" dirty="0"/>
              <a:t>2.3 – N 90</a:t>
            </a:r>
          </a:p>
          <a:p>
            <a:endParaRPr lang="pt-PT" dirty="0"/>
          </a:p>
          <a:p>
            <a:r>
              <a:rPr lang="pt-PT" dirty="0"/>
              <a:t>2.4 – </a:t>
            </a:r>
            <a:r>
              <a:rPr lang="pt-PT" dirty="0" err="1"/>
              <a:t>Oper</a:t>
            </a:r>
            <a:endParaRPr lang="pt-PT" dirty="0"/>
          </a:p>
          <a:p>
            <a:r>
              <a:rPr lang="pt-PT" dirty="0"/>
              <a:t>2.5 – </a:t>
            </a:r>
            <a:r>
              <a:rPr lang="pt-PT" dirty="0" err="1"/>
              <a:t>Re</a:t>
            </a:r>
            <a:r>
              <a:rPr lang="pt-PT" dirty="0"/>
              <a:t> 200000</a:t>
            </a:r>
          </a:p>
          <a:p>
            <a:r>
              <a:rPr lang="pt-PT" dirty="0"/>
              <a:t>2.6 – </a:t>
            </a:r>
            <a:r>
              <a:rPr lang="pt-PT" dirty="0" err="1"/>
              <a:t>Visc</a:t>
            </a:r>
            <a:endParaRPr lang="pt-PT" dirty="0"/>
          </a:p>
          <a:p>
            <a:endParaRPr lang="pt-PT" dirty="0"/>
          </a:p>
          <a:p>
            <a:r>
              <a:rPr lang="pt-PT" dirty="0"/>
              <a:t>2.7 – </a:t>
            </a:r>
            <a:r>
              <a:rPr lang="pt-PT" dirty="0" err="1"/>
              <a:t>Iter</a:t>
            </a:r>
            <a:r>
              <a:rPr lang="pt-PT" dirty="0"/>
              <a:t> 200</a:t>
            </a:r>
          </a:p>
          <a:p>
            <a:r>
              <a:rPr lang="pt-PT" dirty="0"/>
              <a:t>2.8 – </a:t>
            </a:r>
            <a:r>
              <a:rPr lang="pt-PT" dirty="0" err="1"/>
              <a:t>pacc</a:t>
            </a:r>
            <a:endParaRPr lang="pt-PT" dirty="0"/>
          </a:p>
          <a:p>
            <a:r>
              <a:rPr lang="pt-PT" dirty="0"/>
              <a:t>2.9 – cl 1</a:t>
            </a:r>
          </a:p>
          <a:p>
            <a:endParaRPr lang="pt-PT" dirty="0"/>
          </a:p>
          <a:p>
            <a:r>
              <a:rPr lang="pt-PT" dirty="0"/>
              <a:t>2.10- </a:t>
            </a:r>
            <a:r>
              <a:rPr lang="pt-PT" dirty="0" err="1"/>
              <a:t>Aseq</a:t>
            </a:r>
            <a:endParaRPr lang="pt-PT" dirty="0"/>
          </a:p>
          <a:p>
            <a:r>
              <a:rPr lang="pt-PT" sz="1200" dirty="0"/>
              <a:t>-3 a 13 com passo de 0.5</a:t>
            </a:r>
          </a:p>
          <a:p>
            <a:r>
              <a:rPr lang="pt-PT" dirty="0"/>
              <a:t>2.11- &lt;</a:t>
            </a:r>
            <a:r>
              <a:rPr lang="pt-PT" dirty="0" err="1"/>
              <a:t>enter</a:t>
            </a:r>
            <a:r>
              <a:rPr lang="pt-PT" dirty="0"/>
              <a:t>&gt;</a:t>
            </a:r>
          </a:p>
          <a:p>
            <a:r>
              <a:rPr lang="pt-PT" sz="1200" dirty="0"/>
              <a:t>Até chegarem ao </a:t>
            </a:r>
            <a:r>
              <a:rPr lang="pt-PT" sz="1200" dirty="0" err="1"/>
              <a:t>menú</a:t>
            </a:r>
            <a:r>
              <a:rPr lang="pt-PT" sz="1200" dirty="0"/>
              <a:t> principal</a:t>
            </a:r>
          </a:p>
          <a:p>
            <a:r>
              <a:rPr lang="pt-PT" dirty="0"/>
              <a:t>2.12- </a:t>
            </a:r>
            <a:r>
              <a:rPr lang="pt-PT" dirty="0" err="1"/>
              <a:t>quit</a:t>
            </a:r>
            <a:endParaRPr lang="pt-PT" dirty="0"/>
          </a:p>
        </p:txBody>
      </p:sp>
      <p:pic>
        <p:nvPicPr>
          <p:cNvPr id="6146" name="Picture 2" descr="XFoil">
            <a:extLst>
              <a:ext uri="{FF2B5EF4-FFF2-40B4-BE49-F238E27FC236}">
                <a16:creationId xmlns:a16="http://schemas.microsoft.com/office/drawing/2014/main" id="{13E9C7EE-BED4-4BB3-9497-D632D0204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33" y="2244541"/>
            <a:ext cx="479107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1F3B82-9BB0-4511-824B-E05AA5C95B9C}"/>
              </a:ext>
            </a:extLst>
          </p:cNvPr>
          <p:cNvSpPr txBox="1"/>
          <p:nvPr/>
        </p:nvSpPr>
        <p:spPr>
          <a:xfrm>
            <a:off x="238533" y="3562350"/>
            <a:ext cx="4791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Lembrar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ficheiros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94649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/>
          <p:nvPr/>
        </p:nvSpPr>
        <p:spPr>
          <a:xfrm>
            <a:off x="7981151" y="4697688"/>
            <a:ext cx="1767967" cy="402670"/>
          </a:xfrm>
          <a:prstGeom prst="trapezoid">
            <a:avLst>
              <a:gd name="adj" fmla="val 132054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2" name="Google Shape;152;p27"/>
          <p:cNvGrpSpPr/>
          <p:nvPr/>
        </p:nvGrpSpPr>
        <p:grpSpPr>
          <a:xfrm>
            <a:off x="-597494" y="0"/>
            <a:ext cx="6256212" cy="1206350"/>
            <a:chOff x="648970" y="2713951"/>
            <a:chExt cx="8341616" cy="1608467"/>
          </a:xfrm>
        </p:grpSpPr>
        <p:sp>
          <p:nvSpPr>
            <p:cNvPr id="153" name="Google Shape;153;p27"/>
            <p:cNvSpPr/>
            <p:nvPr/>
          </p:nvSpPr>
          <p:spPr>
            <a:xfrm rot="10800000">
              <a:off x="648970" y="2713951"/>
              <a:ext cx="8341616" cy="536894"/>
            </a:xfrm>
            <a:prstGeom prst="trapezoid">
              <a:avLst>
                <a:gd name="adj" fmla="val 132054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7"/>
            <p:cNvSpPr/>
            <p:nvPr/>
          </p:nvSpPr>
          <p:spPr>
            <a:xfrm rot="10800000">
              <a:off x="692274" y="3785524"/>
              <a:ext cx="5399717" cy="536894"/>
            </a:xfrm>
            <a:prstGeom prst="trapezoid">
              <a:avLst>
                <a:gd name="adj" fmla="val 132054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7"/>
            <p:cNvSpPr/>
            <p:nvPr/>
          </p:nvSpPr>
          <p:spPr>
            <a:xfrm rot="10800000">
              <a:off x="690873" y="3251106"/>
              <a:ext cx="6841006" cy="536894"/>
            </a:xfrm>
            <a:prstGeom prst="trapezoid">
              <a:avLst>
                <a:gd name="adj" fmla="val 132054"/>
              </a:avLst>
            </a:prstGeom>
            <a:solidFill>
              <a:srgbClr val="C00000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27"/>
          <p:cNvSpPr/>
          <p:nvPr/>
        </p:nvSpPr>
        <p:spPr>
          <a:xfrm>
            <a:off x="218539" y="36536"/>
            <a:ext cx="1134000" cy="11297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8533" y="53548"/>
            <a:ext cx="1094012" cy="109401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/>
        </p:nvSpPr>
        <p:spPr>
          <a:xfrm>
            <a:off x="1446845" y="72541"/>
            <a:ext cx="3510510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Aerodinâmica</a:t>
            </a:r>
            <a:endParaRPr sz="1100"/>
          </a:p>
        </p:txBody>
      </p:sp>
      <p:sp>
        <p:nvSpPr>
          <p:cNvPr id="159" name="Google Shape;159;p27"/>
          <p:cNvSpPr txBox="1"/>
          <p:nvPr/>
        </p:nvSpPr>
        <p:spPr>
          <a:xfrm>
            <a:off x="1446845" y="503227"/>
            <a:ext cx="2604160" cy="181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Etapa 2.3 – Tabela simpatica</a:t>
            </a:r>
            <a:endParaRPr sz="1100" b="1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1446845" y="924208"/>
            <a:ext cx="107588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 2021</a:t>
            </a:r>
            <a:endParaRPr sz="1100"/>
          </a:p>
        </p:txBody>
      </p:sp>
      <p:pic>
        <p:nvPicPr>
          <p:cNvPr id="161" name="Google Shape;161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6138" y="182997"/>
            <a:ext cx="989329" cy="38296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8529277" y="4727215"/>
            <a:ext cx="58782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Verdana"/>
                <a:ea typeface="Verdana"/>
                <a:sym typeface="Verdana"/>
              </a:rPr>
              <a:t>15</a:t>
            </a:r>
            <a:endParaRPr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3C9538-4D13-473E-A9CF-310D8634B684}"/>
              </a:ext>
            </a:extLst>
          </p:cNvPr>
          <p:cNvSpPr/>
          <p:nvPr/>
        </p:nvSpPr>
        <p:spPr>
          <a:xfrm>
            <a:off x="6243277" y="803679"/>
            <a:ext cx="2286000" cy="1063222"/>
          </a:xfrm>
          <a:prstGeom prst="rect">
            <a:avLst/>
          </a:prstGeom>
          <a:solidFill>
            <a:srgbClr val="44546A"/>
          </a:solidFill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/>
              <a:t>Progresso:</a:t>
            </a:r>
          </a:p>
          <a:p>
            <a:r>
              <a:rPr lang="pt-PT" dirty="0"/>
              <a:t>2.1 -</a:t>
            </a:r>
            <a:r>
              <a:rPr lang="pt-PT" dirty="0" err="1"/>
              <a:t>xfoil</a:t>
            </a:r>
            <a:endParaRPr lang="pt-PT" dirty="0"/>
          </a:p>
          <a:p>
            <a:r>
              <a:rPr lang="pt-PT" dirty="0"/>
              <a:t>2.2 –</a:t>
            </a:r>
            <a:r>
              <a:rPr lang="pt-PT" dirty="0" err="1"/>
              <a:t>Xfoil</a:t>
            </a:r>
            <a:r>
              <a:rPr lang="pt-PT" dirty="0"/>
              <a:t> (b)</a:t>
            </a:r>
          </a:p>
          <a:p>
            <a:r>
              <a:rPr lang="pt-PT" dirty="0"/>
              <a:t>2.3 –Tabela simpática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F70BAE-6FAF-410C-B11D-47C92C22B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128457"/>
              </p:ext>
            </p:extLst>
          </p:nvPr>
        </p:nvGraphicFramePr>
        <p:xfrm>
          <a:off x="614723" y="1398320"/>
          <a:ext cx="4922163" cy="3262315"/>
        </p:xfrm>
        <a:graphic>
          <a:graphicData uri="http://schemas.openxmlformats.org/drawingml/2006/table">
            <a:tbl>
              <a:tblPr/>
              <a:tblGrid>
                <a:gridCol w="602589">
                  <a:extLst>
                    <a:ext uri="{9D8B030D-6E8A-4147-A177-3AD203B41FA5}">
                      <a16:colId xmlns:a16="http://schemas.microsoft.com/office/drawing/2014/main" val="2693644996"/>
                    </a:ext>
                  </a:extLst>
                </a:gridCol>
                <a:gridCol w="600282">
                  <a:extLst>
                    <a:ext uri="{9D8B030D-6E8A-4147-A177-3AD203B41FA5}">
                      <a16:colId xmlns:a16="http://schemas.microsoft.com/office/drawing/2014/main" val="3306026563"/>
                    </a:ext>
                  </a:extLst>
                </a:gridCol>
                <a:gridCol w="1066059">
                  <a:extLst>
                    <a:ext uri="{9D8B030D-6E8A-4147-A177-3AD203B41FA5}">
                      <a16:colId xmlns:a16="http://schemas.microsoft.com/office/drawing/2014/main" val="16515416"/>
                    </a:ext>
                  </a:extLst>
                </a:gridCol>
                <a:gridCol w="2653233">
                  <a:extLst>
                    <a:ext uri="{9D8B030D-6E8A-4147-A177-3AD203B41FA5}">
                      <a16:colId xmlns:a16="http://schemas.microsoft.com/office/drawing/2014/main" val="2604877795"/>
                    </a:ext>
                  </a:extLst>
                </a:gridCol>
              </a:tblGrid>
              <a:tr h="18361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comando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tipo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Inputs/comandos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Info adicional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152594"/>
                  </a:ext>
                </a:extLst>
              </a:tr>
              <a:tr h="18361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comando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Mostra comandos disponiveis na secção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934468"/>
                  </a:ext>
                </a:extLst>
              </a:tr>
              <a:tr h="18361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NACA %i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comando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Referencia do naca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Cria um perfil naca como desejado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57815"/>
                  </a:ext>
                </a:extLst>
              </a:tr>
              <a:tr h="18361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load %s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comando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Ficheiro do perfil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Sem aspas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838666"/>
                  </a:ext>
                </a:extLst>
              </a:tr>
              <a:tr h="18361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PANE %i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comado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Nº de paineis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203765"/>
                  </a:ext>
                </a:extLst>
              </a:tr>
              <a:tr h="18361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PPAR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modo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Mostra perfil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566667"/>
                  </a:ext>
                </a:extLst>
              </a:tr>
              <a:tr h="18361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en-US" sz="900" dirty="0">
                          <a:effectLst/>
                          <a:latin typeface="Calibri" panose="020F0502020204030204" pitchFamily="34" charset="0"/>
                        </a:rPr>
                        <a:t> %</a:t>
                      </a:r>
                      <a:r>
                        <a:rPr lang="en-US" sz="900" dirty="0" err="1"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PPAR-c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Nº de paineis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So faz update depois do enter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617217"/>
                  </a:ext>
                </a:extLst>
              </a:tr>
              <a:tr h="18361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Save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Comando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Nome do perfil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Guarda perfil alterado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714997"/>
                  </a:ext>
                </a:extLst>
              </a:tr>
              <a:tr h="18361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oper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modo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  <a:highlight>
                            <a:srgbClr val="FF00FF"/>
                          </a:highlight>
                          <a:latin typeface="Calibri" panose="020F0502020204030204" pitchFamily="34" charset="0"/>
                        </a:rPr>
                        <a:t>variados</a:t>
                      </a:r>
                      <a:endParaRPr lang="en-US" sz="900" dirty="0"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Modo de operações (inviscoso- operi)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195935"/>
                  </a:ext>
                </a:extLst>
              </a:tr>
              <a:tr h="18361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highlight>
                            <a:srgbClr val="FF00FF"/>
                          </a:highlight>
                          <a:latin typeface="Calibri" panose="020F0502020204030204" pitchFamily="34" charset="0"/>
                        </a:rPr>
                        <a:t>visc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operi-c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Muda o modo de operações para operv (viscoso) 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598274"/>
                  </a:ext>
                </a:extLst>
              </a:tr>
              <a:tr h="18361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highlight>
                            <a:srgbClr val="FF00FF"/>
                          </a:highlight>
                          <a:latin typeface="Calibri" panose="020F0502020204030204" pitchFamily="34" charset="0"/>
                        </a:rPr>
                        <a:t>re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Operi/v-c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Nº de re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158444"/>
                  </a:ext>
                </a:extLst>
              </a:tr>
              <a:tr h="18361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highlight>
                            <a:srgbClr val="FF00FF"/>
                          </a:highlight>
                          <a:latin typeface="Calibri" panose="020F0502020204030204" pitchFamily="34" charset="0"/>
                        </a:rPr>
                        <a:t>iter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Operi/v-c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Nº de iterações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363918"/>
                  </a:ext>
                </a:extLst>
              </a:tr>
              <a:tr h="18361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highlight>
                            <a:srgbClr val="FF00FF"/>
                          </a:highlight>
                          <a:latin typeface="Calibri" panose="020F0502020204030204" pitchFamily="34" charset="0"/>
                        </a:rPr>
                        <a:t>Alfa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Operi/v-c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ângulo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Avalia imediatamente o ângulo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373365"/>
                  </a:ext>
                </a:extLst>
              </a:tr>
              <a:tr h="32452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highlight>
                            <a:srgbClr val="FF00FF"/>
                          </a:highlight>
                          <a:latin typeface="Calibri" panose="020F0502020204030204" pitchFamily="34" charset="0"/>
                        </a:rPr>
                        <a:t>Aseq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Operi/v-c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Limites e passo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Calcula imediatamente para os angulos individuais selecionados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494644"/>
                  </a:ext>
                </a:extLst>
              </a:tr>
              <a:tr h="18361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highlight>
                            <a:srgbClr val="FF00FF"/>
                          </a:highlight>
                          <a:latin typeface="Calibri" panose="020F0502020204030204" pitchFamily="34" charset="0"/>
                        </a:rPr>
                        <a:t>Hard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Operi/v-c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Guarda uma copia do grafico apresentado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8931712"/>
                  </a:ext>
                </a:extLst>
              </a:tr>
              <a:tr h="18361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highlight>
                            <a:srgbClr val="FF00FF"/>
                          </a:highlight>
                          <a:latin typeface="Calibri" panose="020F0502020204030204" pitchFamily="34" charset="0"/>
                        </a:rPr>
                        <a:t>PACC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Operi/v-c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Nome do ficheiro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Guarda proximos cálculos (do mesmo Re)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870028"/>
                  </a:ext>
                </a:extLst>
              </a:tr>
              <a:tr h="18361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highlight>
                            <a:srgbClr val="FF00FF"/>
                          </a:highlight>
                          <a:latin typeface="Calibri" panose="020F0502020204030204" pitchFamily="34" charset="0"/>
                        </a:rPr>
                        <a:t>PSAV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Operi/v-c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  <a:latin typeface="Calibri" panose="020F0502020204030204" pitchFamily="34" charset="0"/>
                        </a:rPr>
                        <a:t>Depois</a:t>
                      </a:r>
                      <a:r>
                        <a:rPr lang="en-US" sz="900" dirty="0">
                          <a:effectLst/>
                          <a:latin typeface="Calibri" panose="020F0502020204030204" pitchFamily="34" charset="0"/>
                        </a:rPr>
                        <a:t> de </a:t>
                      </a:r>
                      <a:r>
                        <a:rPr lang="en-US" sz="900" dirty="0" err="1">
                          <a:effectLst/>
                          <a:latin typeface="Calibri" panose="020F0502020204030204" pitchFamily="34" charset="0"/>
                        </a:rPr>
                        <a:t>ter</a:t>
                      </a:r>
                      <a:r>
                        <a:rPr lang="en-US" sz="900" dirty="0">
                          <a:effectLst/>
                          <a:latin typeface="Calibri" panose="020F0502020204030204" pitchFamily="34" charset="0"/>
                        </a:rPr>
                        <a:t> o </a:t>
                      </a:r>
                      <a:r>
                        <a:rPr lang="en-US" sz="900" dirty="0" err="1">
                          <a:effectLst/>
                          <a:latin typeface="Calibri" panose="020F0502020204030204" pitchFamily="34" charset="0"/>
                        </a:rPr>
                        <a:t>gráfico</a:t>
                      </a:r>
                      <a:r>
                        <a:rPr lang="en-US" sz="90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Calibri" panose="020F0502020204030204" pitchFamily="34" charset="0"/>
                        </a:rPr>
                        <a:t>já</a:t>
                      </a:r>
                      <a:r>
                        <a:rPr lang="en-US" sz="90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Calibri" panose="020F0502020204030204" pitchFamily="34" charset="0"/>
                        </a:rPr>
                        <a:t>formado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025" marR="32025" marT="21350" marB="2135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319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888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/>
          <p:nvPr/>
        </p:nvSpPr>
        <p:spPr>
          <a:xfrm>
            <a:off x="7981151" y="4697688"/>
            <a:ext cx="1767967" cy="402670"/>
          </a:xfrm>
          <a:prstGeom prst="trapezoid">
            <a:avLst>
              <a:gd name="adj" fmla="val 132054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2" name="Google Shape;152;p27"/>
          <p:cNvGrpSpPr/>
          <p:nvPr/>
        </p:nvGrpSpPr>
        <p:grpSpPr>
          <a:xfrm>
            <a:off x="-597494" y="0"/>
            <a:ext cx="6256212" cy="1206350"/>
            <a:chOff x="648970" y="2713951"/>
            <a:chExt cx="8341616" cy="1608467"/>
          </a:xfrm>
        </p:grpSpPr>
        <p:sp>
          <p:nvSpPr>
            <p:cNvPr id="153" name="Google Shape;153;p27"/>
            <p:cNvSpPr/>
            <p:nvPr/>
          </p:nvSpPr>
          <p:spPr>
            <a:xfrm rot="10800000">
              <a:off x="648970" y="2713951"/>
              <a:ext cx="8341616" cy="536894"/>
            </a:xfrm>
            <a:prstGeom prst="trapezoid">
              <a:avLst>
                <a:gd name="adj" fmla="val 132054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7"/>
            <p:cNvSpPr/>
            <p:nvPr/>
          </p:nvSpPr>
          <p:spPr>
            <a:xfrm rot="10800000">
              <a:off x="692274" y="3785524"/>
              <a:ext cx="5399717" cy="536894"/>
            </a:xfrm>
            <a:prstGeom prst="trapezoid">
              <a:avLst>
                <a:gd name="adj" fmla="val 132054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7"/>
            <p:cNvSpPr/>
            <p:nvPr/>
          </p:nvSpPr>
          <p:spPr>
            <a:xfrm rot="10800000">
              <a:off x="690873" y="3251106"/>
              <a:ext cx="6841006" cy="536894"/>
            </a:xfrm>
            <a:prstGeom prst="trapezoid">
              <a:avLst>
                <a:gd name="adj" fmla="val 132054"/>
              </a:avLst>
            </a:prstGeom>
            <a:solidFill>
              <a:srgbClr val="C00000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27"/>
          <p:cNvSpPr/>
          <p:nvPr/>
        </p:nvSpPr>
        <p:spPr>
          <a:xfrm>
            <a:off x="218539" y="36536"/>
            <a:ext cx="1134000" cy="11297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8533" y="53548"/>
            <a:ext cx="1094012" cy="109401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/>
        </p:nvSpPr>
        <p:spPr>
          <a:xfrm>
            <a:off x="1446845" y="72541"/>
            <a:ext cx="3510510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Aerodinâmica</a:t>
            </a:r>
            <a:endParaRPr sz="1100"/>
          </a:p>
        </p:txBody>
      </p:sp>
      <p:sp>
        <p:nvSpPr>
          <p:cNvPr id="159" name="Google Shape;159;p27"/>
          <p:cNvSpPr txBox="1"/>
          <p:nvPr/>
        </p:nvSpPr>
        <p:spPr>
          <a:xfrm>
            <a:off x="1446845" y="503227"/>
            <a:ext cx="2604160" cy="181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Etapa 3.1 – Matlab</a:t>
            </a:r>
            <a:endParaRPr sz="1100" b="1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1446845" y="924208"/>
            <a:ext cx="107588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 2021</a:t>
            </a:r>
            <a:endParaRPr sz="1100"/>
          </a:p>
        </p:txBody>
      </p:sp>
      <p:pic>
        <p:nvPicPr>
          <p:cNvPr id="161" name="Google Shape;161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6138" y="182997"/>
            <a:ext cx="989329" cy="38296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8529277" y="4727215"/>
            <a:ext cx="58782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Verdana"/>
                <a:ea typeface="Verdana"/>
                <a:sym typeface="Verdana"/>
              </a:rPr>
              <a:t>16</a:t>
            </a:r>
            <a:endParaRPr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3C9538-4D13-473E-A9CF-310D8634B684}"/>
              </a:ext>
            </a:extLst>
          </p:cNvPr>
          <p:cNvSpPr/>
          <p:nvPr/>
        </p:nvSpPr>
        <p:spPr>
          <a:xfrm>
            <a:off x="6243277" y="803679"/>
            <a:ext cx="2286000" cy="1063222"/>
          </a:xfrm>
          <a:prstGeom prst="rect">
            <a:avLst/>
          </a:prstGeom>
          <a:solidFill>
            <a:srgbClr val="44546A"/>
          </a:solidFill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/>
              <a:t>Progresso:</a:t>
            </a:r>
          </a:p>
          <a:p>
            <a:r>
              <a:rPr lang="pt-PT" dirty="0"/>
              <a:t>3.1 –níveis de sono de mais de 8000</a:t>
            </a:r>
          </a:p>
        </p:txBody>
      </p:sp>
      <p:pic>
        <p:nvPicPr>
          <p:cNvPr id="14338" name="Picture 2" descr="Visual Dicas: 6 alternativas gratuitas ao Matlab para o Windows">
            <a:extLst>
              <a:ext uri="{FF2B5EF4-FFF2-40B4-BE49-F238E27FC236}">
                <a16:creationId xmlns:a16="http://schemas.microsoft.com/office/drawing/2014/main" id="{0E7FADD8-803E-40D7-AF4D-9804A19E9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845" y="1607165"/>
            <a:ext cx="30003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D9D5692-E58A-4BB2-8C14-CC26EED3A8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8275" y="2253747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5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/>
          <p:nvPr/>
        </p:nvSpPr>
        <p:spPr>
          <a:xfrm>
            <a:off x="7981151" y="4697688"/>
            <a:ext cx="1767967" cy="402670"/>
          </a:xfrm>
          <a:prstGeom prst="trapezoid">
            <a:avLst>
              <a:gd name="adj" fmla="val 132054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2" name="Google Shape;152;p27"/>
          <p:cNvGrpSpPr/>
          <p:nvPr/>
        </p:nvGrpSpPr>
        <p:grpSpPr>
          <a:xfrm>
            <a:off x="-597494" y="0"/>
            <a:ext cx="6256212" cy="1206350"/>
            <a:chOff x="648970" y="2713951"/>
            <a:chExt cx="8341616" cy="1608467"/>
          </a:xfrm>
        </p:grpSpPr>
        <p:sp>
          <p:nvSpPr>
            <p:cNvPr id="153" name="Google Shape;153;p27"/>
            <p:cNvSpPr/>
            <p:nvPr/>
          </p:nvSpPr>
          <p:spPr>
            <a:xfrm rot="10800000">
              <a:off x="648970" y="2713951"/>
              <a:ext cx="8341616" cy="536894"/>
            </a:xfrm>
            <a:prstGeom prst="trapezoid">
              <a:avLst>
                <a:gd name="adj" fmla="val 132054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7"/>
            <p:cNvSpPr/>
            <p:nvPr/>
          </p:nvSpPr>
          <p:spPr>
            <a:xfrm rot="10800000">
              <a:off x="692274" y="3785524"/>
              <a:ext cx="5399717" cy="536894"/>
            </a:xfrm>
            <a:prstGeom prst="trapezoid">
              <a:avLst>
                <a:gd name="adj" fmla="val 132054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7"/>
            <p:cNvSpPr/>
            <p:nvPr/>
          </p:nvSpPr>
          <p:spPr>
            <a:xfrm rot="10800000">
              <a:off x="690873" y="3251106"/>
              <a:ext cx="6841006" cy="536894"/>
            </a:xfrm>
            <a:prstGeom prst="trapezoid">
              <a:avLst>
                <a:gd name="adj" fmla="val 132054"/>
              </a:avLst>
            </a:prstGeom>
            <a:solidFill>
              <a:srgbClr val="C00000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27"/>
          <p:cNvSpPr/>
          <p:nvPr/>
        </p:nvSpPr>
        <p:spPr>
          <a:xfrm>
            <a:off x="218539" y="36536"/>
            <a:ext cx="1134000" cy="11297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8533" y="53548"/>
            <a:ext cx="1094012" cy="109401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/>
        </p:nvSpPr>
        <p:spPr>
          <a:xfrm>
            <a:off x="1446845" y="72541"/>
            <a:ext cx="3510510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Aerodinâmica</a:t>
            </a:r>
            <a:endParaRPr sz="1100" dirty="0"/>
          </a:p>
        </p:txBody>
      </p:sp>
      <p:sp>
        <p:nvSpPr>
          <p:cNvPr id="159" name="Google Shape;159;p27"/>
          <p:cNvSpPr txBox="1"/>
          <p:nvPr/>
        </p:nvSpPr>
        <p:spPr>
          <a:xfrm>
            <a:off x="1446845" y="503227"/>
            <a:ext cx="2476569" cy="20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Etapa 1 – explicação inicial</a:t>
            </a:r>
            <a:endParaRPr sz="1100" b="1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1446845" y="924208"/>
            <a:ext cx="107588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 2021</a:t>
            </a:r>
            <a:endParaRPr sz="1100" dirty="0"/>
          </a:p>
        </p:txBody>
      </p:sp>
      <p:pic>
        <p:nvPicPr>
          <p:cNvPr id="161" name="Google Shape;161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6138" y="182997"/>
            <a:ext cx="989329" cy="38296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8529277" y="4727215"/>
            <a:ext cx="58782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3C9538-4D13-473E-A9CF-310D8634B684}"/>
              </a:ext>
            </a:extLst>
          </p:cNvPr>
          <p:cNvSpPr/>
          <p:nvPr/>
        </p:nvSpPr>
        <p:spPr>
          <a:xfrm>
            <a:off x="425302" y="1424763"/>
            <a:ext cx="2254103" cy="3272925"/>
          </a:xfrm>
          <a:prstGeom prst="rect">
            <a:avLst/>
          </a:prstGeom>
          <a:solidFill>
            <a:srgbClr val="44546A"/>
          </a:solidFill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/>
              <a:t>Planificação</a:t>
            </a:r>
            <a:r>
              <a:rPr lang="en-US" sz="1600" dirty="0"/>
              <a:t>: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iniciais</a:t>
            </a:r>
            <a:endParaRPr lang="en-US" dirty="0"/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dirty="0"/>
              <a:t>Xfoil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dirty="0" err="1"/>
              <a:t>Matlab</a:t>
            </a:r>
            <a:endParaRPr lang="en-US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8C233-5EAF-4282-8AE2-86803FCE8FF5}"/>
              </a:ext>
            </a:extLst>
          </p:cNvPr>
          <p:cNvSpPr txBox="1"/>
          <p:nvPr/>
        </p:nvSpPr>
        <p:spPr>
          <a:xfrm>
            <a:off x="4110147" y="1580020"/>
            <a:ext cx="38710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dirty="0"/>
              <a:t>Formatos da formação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Caixa de texto com progresso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Ter o zip à mão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Paciência que eu sou chato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B3D6FDB-FC16-47EF-B0C8-130F2347B308}"/>
              </a:ext>
            </a:extLst>
          </p:cNvPr>
          <p:cNvSpPr/>
          <p:nvPr/>
        </p:nvSpPr>
        <p:spPr>
          <a:xfrm rot="10800000">
            <a:off x="2866139" y="1580020"/>
            <a:ext cx="1057275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/>
          <p:nvPr/>
        </p:nvSpPr>
        <p:spPr>
          <a:xfrm>
            <a:off x="7981151" y="4697688"/>
            <a:ext cx="1767967" cy="402670"/>
          </a:xfrm>
          <a:prstGeom prst="trapezoid">
            <a:avLst>
              <a:gd name="adj" fmla="val 132054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2" name="Google Shape;152;p27"/>
          <p:cNvGrpSpPr/>
          <p:nvPr/>
        </p:nvGrpSpPr>
        <p:grpSpPr>
          <a:xfrm>
            <a:off x="-597494" y="0"/>
            <a:ext cx="6256212" cy="1206350"/>
            <a:chOff x="648970" y="2713951"/>
            <a:chExt cx="8341616" cy="1608467"/>
          </a:xfrm>
        </p:grpSpPr>
        <p:sp>
          <p:nvSpPr>
            <p:cNvPr id="153" name="Google Shape;153;p27"/>
            <p:cNvSpPr/>
            <p:nvPr/>
          </p:nvSpPr>
          <p:spPr>
            <a:xfrm rot="10800000">
              <a:off x="648970" y="2713951"/>
              <a:ext cx="8341616" cy="536894"/>
            </a:xfrm>
            <a:prstGeom prst="trapezoid">
              <a:avLst>
                <a:gd name="adj" fmla="val 132054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7"/>
            <p:cNvSpPr/>
            <p:nvPr/>
          </p:nvSpPr>
          <p:spPr>
            <a:xfrm rot="10800000">
              <a:off x="692274" y="3785524"/>
              <a:ext cx="5399717" cy="536894"/>
            </a:xfrm>
            <a:prstGeom prst="trapezoid">
              <a:avLst>
                <a:gd name="adj" fmla="val 132054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7"/>
            <p:cNvSpPr/>
            <p:nvPr/>
          </p:nvSpPr>
          <p:spPr>
            <a:xfrm rot="10800000">
              <a:off x="690873" y="3251106"/>
              <a:ext cx="6841006" cy="536894"/>
            </a:xfrm>
            <a:prstGeom prst="trapezoid">
              <a:avLst>
                <a:gd name="adj" fmla="val 132054"/>
              </a:avLst>
            </a:prstGeom>
            <a:solidFill>
              <a:srgbClr val="C00000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27"/>
          <p:cNvSpPr/>
          <p:nvPr/>
        </p:nvSpPr>
        <p:spPr>
          <a:xfrm>
            <a:off x="218539" y="36536"/>
            <a:ext cx="1134000" cy="11297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8533" y="53548"/>
            <a:ext cx="1094012" cy="109401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/>
        </p:nvSpPr>
        <p:spPr>
          <a:xfrm>
            <a:off x="1446845" y="72541"/>
            <a:ext cx="3510510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Aerodinâmica</a:t>
            </a:r>
            <a:endParaRPr sz="1100"/>
          </a:p>
        </p:txBody>
      </p:sp>
      <p:sp>
        <p:nvSpPr>
          <p:cNvPr id="159" name="Google Shape;159;p27"/>
          <p:cNvSpPr txBox="1"/>
          <p:nvPr/>
        </p:nvSpPr>
        <p:spPr>
          <a:xfrm>
            <a:off x="1446845" y="503227"/>
            <a:ext cx="2604160" cy="181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Etapa 1.1 – Re number</a:t>
            </a:r>
            <a:endParaRPr sz="1100" b="1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1446845" y="924208"/>
            <a:ext cx="107588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 2021</a:t>
            </a:r>
            <a:endParaRPr sz="1100"/>
          </a:p>
        </p:txBody>
      </p:sp>
      <p:pic>
        <p:nvPicPr>
          <p:cNvPr id="161" name="Google Shape;161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6138" y="182997"/>
            <a:ext cx="989329" cy="38296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8529277" y="4727215"/>
            <a:ext cx="58782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Verdana"/>
                <a:ea typeface="Verdana"/>
                <a:sym typeface="Verdana"/>
              </a:rPr>
              <a:t>3</a:t>
            </a:r>
            <a:endParaRPr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3C9538-4D13-473E-A9CF-310D8634B684}"/>
              </a:ext>
            </a:extLst>
          </p:cNvPr>
          <p:cNvSpPr/>
          <p:nvPr/>
        </p:nvSpPr>
        <p:spPr>
          <a:xfrm>
            <a:off x="6243277" y="803679"/>
            <a:ext cx="2286000" cy="914400"/>
          </a:xfrm>
          <a:prstGeom prst="rect">
            <a:avLst/>
          </a:prstGeom>
          <a:solidFill>
            <a:srgbClr val="44546A"/>
          </a:solidFill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/>
              <a:t>Progresso:</a:t>
            </a:r>
          </a:p>
          <a:p>
            <a:r>
              <a:rPr lang="pt-PT" dirty="0"/>
              <a:t>1.1 -</a:t>
            </a:r>
            <a:r>
              <a:rPr lang="pt-PT" dirty="0" err="1"/>
              <a:t>Re</a:t>
            </a:r>
            <a:endParaRPr lang="pt-PT" dirty="0"/>
          </a:p>
          <a:p>
            <a:endParaRPr lang="pt-PT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8" name="Picture 6" descr="Modulo experimental de Reynolds - Laboratório de Hidráulica">
            <a:extLst>
              <a:ext uri="{FF2B5EF4-FFF2-40B4-BE49-F238E27FC236}">
                <a16:creationId xmlns:a16="http://schemas.microsoft.com/office/drawing/2014/main" id="{8F3581E9-5F09-4112-842A-88F070AE4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91" b="39404"/>
          <a:stretch/>
        </p:blipFill>
        <p:spPr bwMode="auto">
          <a:xfrm>
            <a:off x="2015499" y="1389807"/>
            <a:ext cx="2286001" cy="144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3EB52F-904F-4D18-A1BE-C9DE8AC3DF7F}"/>
              </a:ext>
            </a:extLst>
          </p:cNvPr>
          <p:cNvSpPr txBox="1"/>
          <p:nvPr/>
        </p:nvSpPr>
        <p:spPr>
          <a:xfrm>
            <a:off x="3727404" y="1624466"/>
            <a:ext cx="57409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3200" dirty="0"/>
              <a:t>C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2DF328-8D4B-4370-9246-9A81CEEE3E0D}"/>
              </a:ext>
            </a:extLst>
          </p:cNvPr>
          <p:cNvSpPr txBox="1"/>
          <p:nvPr/>
        </p:nvSpPr>
        <p:spPr>
          <a:xfrm>
            <a:off x="2095500" y="3265185"/>
            <a:ext cx="259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ρ</a:t>
            </a:r>
            <a:r>
              <a:rPr lang="en-US" dirty="0"/>
              <a:t>- </a:t>
            </a:r>
            <a:r>
              <a:rPr lang="pt-PT" dirty="0"/>
              <a:t>massa específica</a:t>
            </a:r>
          </a:p>
          <a:p>
            <a:r>
              <a:rPr lang="pt-PT" dirty="0"/>
              <a:t>V- velocidade média do fluido</a:t>
            </a:r>
          </a:p>
          <a:p>
            <a:r>
              <a:rPr lang="pt-PT" dirty="0"/>
              <a:t>C- corda</a:t>
            </a:r>
          </a:p>
          <a:p>
            <a:r>
              <a:rPr lang="pt-PT" dirty="0"/>
              <a:t>μ- viscosidade dinâmica</a:t>
            </a:r>
          </a:p>
        </p:txBody>
      </p:sp>
    </p:spTree>
    <p:extLst>
      <p:ext uri="{BB962C8B-B14F-4D97-AF65-F5344CB8AC3E}">
        <p14:creationId xmlns:p14="http://schemas.microsoft.com/office/powerpoint/2010/main" val="229439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/>
          <p:nvPr/>
        </p:nvSpPr>
        <p:spPr>
          <a:xfrm>
            <a:off x="7981151" y="4697688"/>
            <a:ext cx="1767967" cy="402670"/>
          </a:xfrm>
          <a:prstGeom prst="trapezoid">
            <a:avLst>
              <a:gd name="adj" fmla="val 132054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2" name="Google Shape;152;p27"/>
          <p:cNvGrpSpPr/>
          <p:nvPr/>
        </p:nvGrpSpPr>
        <p:grpSpPr>
          <a:xfrm>
            <a:off x="-597494" y="0"/>
            <a:ext cx="6256212" cy="1206350"/>
            <a:chOff x="648970" y="2713951"/>
            <a:chExt cx="8341616" cy="1608467"/>
          </a:xfrm>
        </p:grpSpPr>
        <p:sp>
          <p:nvSpPr>
            <p:cNvPr id="153" name="Google Shape;153;p27"/>
            <p:cNvSpPr/>
            <p:nvPr/>
          </p:nvSpPr>
          <p:spPr>
            <a:xfrm rot="10800000">
              <a:off x="648970" y="2713951"/>
              <a:ext cx="8341616" cy="536894"/>
            </a:xfrm>
            <a:prstGeom prst="trapezoid">
              <a:avLst>
                <a:gd name="adj" fmla="val 132054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7"/>
            <p:cNvSpPr/>
            <p:nvPr/>
          </p:nvSpPr>
          <p:spPr>
            <a:xfrm rot="10800000">
              <a:off x="692274" y="3785524"/>
              <a:ext cx="5399717" cy="536894"/>
            </a:xfrm>
            <a:prstGeom prst="trapezoid">
              <a:avLst>
                <a:gd name="adj" fmla="val 132054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7"/>
            <p:cNvSpPr/>
            <p:nvPr/>
          </p:nvSpPr>
          <p:spPr>
            <a:xfrm rot="10800000">
              <a:off x="690873" y="3251106"/>
              <a:ext cx="6841006" cy="536894"/>
            </a:xfrm>
            <a:prstGeom prst="trapezoid">
              <a:avLst>
                <a:gd name="adj" fmla="val 132054"/>
              </a:avLst>
            </a:prstGeom>
            <a:solidFill>
              <a:srgbClr val="C00000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27"/>
          <p:cNvSpPr/>
          <p:nvPr/>
        </p:nvSpPr>
        <p:spPr>
          <a:xfrm>
            <a:off x="218539" y="36536"/>
            <a:ext cx="1134000" cy="11297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8533" y="53548"/>
            <a:ext cx="1094012" cy="109401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/>
        </p:nvSpPr>
        <p:spPr>
          <a:xfrm>
            <a:off x="1446845" y="72541"/>
            <a:ext cx="3510510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Aerodinâmica</a:t>
            </a:r>
            <a:endParaRPr sz="1100"/>
          </a:p>
        </p:txBody>
      </p:sp>
      <p:sp>
        <p:nvSpPr>
          <p:cNvPr id="159" name="Google Shape;159;p27"/>
          <p:cNvSpPr txBox="1"/>
          <p:nvPr/>
        </p:nvSpPr>
        <p:spPr>
          <a:xfrm>
            <a:off x="1446845" y="503227"/>
            <a:ext cx="2604160" cy="181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Etapa 1.1 – aplicar Re</a:t>
            </a:r>
            <a:endParaRPr sz="1100" b="1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1446845" y="924208"/>
            <a:ext cx="107588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 2021</a:t>
            </a:r>
            <a:endParaRPr sz="1100"/>
          </a:p>
        </p:txBody>
      </p:sp>
      <p:pic>
        <p:nvPicPr>
          <p:cNvPr id="161" name="Google Shape;161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6138" y="182997"/>
            <a:ext cx="989329" cy="38296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8529277" y="4727215"/>
            <a:ext cx="58782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Verdana"/>
                <a:ea typeface="Verdana"/>
                <a:sym typeface="Verdana"/>
              </a:rPr>
              <a:t>4</a:t>
            </a:r>
            <a:endParaRPr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3C9538-4D13-473E-A9CF-310D8634B684}"/>
              </a:ext>
            </a:extLst>
          </p:cNvPr>
          <p:cNvSpPr/>
          <p:nvPr/>
        </p:nvSpPr>
        <p:spPr>
          <a:xfrm>
            <a:off x="6243277" y="803679"/>
            <a:ext cx="2286000" cy="914400"/>
          </a:xfrm>
          <a:prstGeom prst="rect">
            <a:avLst/>
          </a:prstGeom>
          <a:solidFill>
            <a:srgbClr val="44546A"/>
          </a:solidFill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/>
              <a:t>Progresso:</a:t>
            </a:r>
          </a:p>
          <a:p>
            <a:r>
              <a:rPr lang="pt-PT" dirty="0"/>
              <a:t>1.1 -Re</a:t>
            </a:r>
          </a:p>
          <a:p>
            <a:endParaRPr lang="pt-PT" dirty="0"/>
          </a:p>
        </p:txBody>
      </p:sp>
      <p:pic>
        <p:nvPicPr>
          <p:cNvPr id="18" name="Picture 6" descr="Modulo experimental de Reynolds - Laboratório de Hidráulica">
            <a:extLst>
              <a:ext uri="{FF2B5EF4-FFF2-40B4-BE49-F238E27FC236}">
                <a16:creationId xmlns:a16="http://schemas.microsoft.com/office/drawing/2014/main" id="{8F3581E9-5F09-4112-842A-88F070AE4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91" b="39404"/>
          <a:stretch/>
        </p:blipFill>
        <p:spPr bwMode="auto">
          <a:xfrm>
            <a:off x="462924" y="1325022"/>
            <a:ext cx="2286001" cy="144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3EB52F-904F-4D18-A1BE-C9DE8AC3DF7F}"/>
              </a:ext>
            </a:extLst>
          </p:cNvPr>
          <p:cNvSpPr txBox="1"/>
          <p:nvPr/>
        </p:nvSpPr>
        <p:spPr>
          <a:xfrm>
            <a:off x="2174829" y="1538741"/>
            <a:ext cx="57409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3200" dirty="0"/>
              <a:t>C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2DF328-8D4B-4370-9246-9A81CEEE3E0D}"/>
              </a:ext>
            </a:extLst>
          </p:cNvPr>
          <p:cNvSpPr txBox="1"/>
          <p:nvPr/>
        </p:nvSpPr>
        <p:spPr>
          <a:xfrm>
            <a:off x="542925" y="3200400"/>
            <a:ext cx="259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ρ</a:t>
            </a:r>
            <a:r>
              <a:rPr lang="en-US" dirty="0"/>
              <a:t>- </a:t>
            </a:r>
            <a:r>
              <a:rPr lang="pt-PT" dirty="0"/>
              <a:t>massa específica</a:t>
            </a:r>
          </a:p>
          <a:p>
            <a:r>
              <a:rPr lang="pt-PT" dirty="0"/>
              <a:t>V- velocidade média do fluido</a:t>
            </a:r>
          </a:p>
          <a:p>
            <a:r>
              <a:rPr lang="pt-PT" dirty="0"/>
              <a:t>C- corda</a:t>
            </a:r>
          </a:p>
          <a:p>
            <a:r>
              <a:rPr lang="pt-PT" dirty="0"/>
              <a:t>μ- viscosidade dinâmica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EF480B-9C54-457B-90BB-FE327B258405}"/>
              </a:ext>
            </a:extLst>
          </p:cNvPr>
          <p:cNvSpPr txBox="1"/>
          <p:nvPr/>
        </p:nvSpPr>
        <p:spPr>
          <a:xfrm>
            <a:off x="3284494" y="3200399"/>
            <a:ext cx="2230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ρ</a:t>
            </a:r>
            <a:r>
              <a:rPr lang="en-US" baseline="-25000" dirty="0" err="1"/>
              <a:t>ar</a:t>
            </a:r>
            <a:r>
              <a:rPr lang="en-US" baseline="-25000" dirty="0"/>
              <a:t> </a:t>
            </a:r>
            <a:r>
              <a:rPr lang="en-US" dirty="0"/>
              <a:t>- 1,204 kg/m3</a:t>
            </a:r>
          </a:p>
          <a:p>
            <a:r>
              <a:rPr lang="pt-PT" dirty="0"/>
              <a:t>V</a:t>
            </a:r>
            <a:r>
              <a:rPr lang="en-US" baseline="-25000" dirty="0" err="1"/>
              <a:t>ar</a:t>
            </a:r>
            <a:r>
              <a:rPr lang="en-US" baseline="-25000" dirty="0"/>
              <a:t> </a:t>
            </a:r>
            <a:r>
              <a:rPr lang="pt-PT" dirty="0"/>
              <a:t>-12.00 m/s</a:t>
            </a:r>
          </a:p>
          <a:p>
            <a:r>
              <a:rPr lang="pt-PT" dirty="0"/>
              <a:t>C</a:t>
            </a:r>
            <a:r>
              <a:rPr lang="en-US" baseline="-25000" dirty="0" err="1"/>
              <a:t>perfil</a:t>
            </a:r>
            <a:r>
              <a:rPr lang="en-US" baseline="-25000" dirty="0"/>
              <a:t> </a:t>
            </a:r>
            <a:r>
              <a:rPr lang="pt-PT" dirty="0"/>
              <a:t>– 0.40m</a:t>
            </a:r>
          </a:p>
          <a:p>
            <a:r>
              <a:rPr lang="pt-PT" dirty="0"/>
              <a:t>μ</a:t>
            </a:r>
            <a:r>
              <a:rPr lang="en-US" baseline="-25000" dirty="0"/>
              <a:t> </a:t>
            </a:r>
            <a:r>
              <a:rPr lang="en-US" baseline="-25000" dirty="0" err="1"/>
              <a:t>ar</a:t>
            </a:r>
            <a:r>
              <a:rPr lang="en-US" baseline="-25000" dirty="0"/>
              <a:t> </a:t>
            </a:r>
            <a:r>
              <a:rPr lang="pt-PT" dirty="0"/>
              <a:t>- 17,2 × 10</a:t>
            </a:r>
            <a:r>
              <a:rPr lang="pt-PT" baseline="30000" dirty="0"/>
              <a:t>−6 </a:t>
            </a:r>
            <a:r>
              <a:rPr lang="pt-PT" dirty="0"/>
              <a:t>Pa 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D84508-8B74-4AA1-8423-3D7C65271106}"/>
                  </a:ext>
                </a:extLst>
              </p:cNvPr>
              <p:cNvSpPr txBox="1"/>
              <p:nvPr/>
            </p:nvSpPr>
            <p:spPr>
              <a:xfrm>
                <a:off x="2972085" y="1863797"/>
                <a:ext cx="2686633" cy="519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1.204∗12∗0.4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17.2∗</m:t>
                          </m:r>
                          <m:r>
                            <m:rPr>
                              <m:nor/>
                            </m:rPr>
                            <a:rPr lang="pt-PT" sz="1800" dirty="0"/>
                            <m:t>10</m:t>
                          </m:r>
                          <m:r>
                            <m:rPr>
                              <m:nor/>
                            </m:rPr>
                            <a:rPr lang="pt-PT" sz="1800" baseline="30000" dirty="0"/>
                            <m:t>−6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=336000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D84508-8B74-4AA1-8423-3D7C65271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085" y="1863797"/>
                <a:ext cx="2686633" cy="5194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9905EEA-1398-430F-AFCC-2D6B8E10DE2E}"/>
              </a:ext>
            </a:extLst>
          </p:cNvPr>
          <p:cNvGrpSpPr/>
          <p:nvPr/>
        </p:nvGrpSpPr>
        <p:grpSpPr>
          <a:xfrm>
            <a:off x="5819367" y="1950126"/>
            <a:ext cx="2850367" cy="691469"/>
            <a:chOff x="5830709" y="2514008"/>
            <a:chExt cx="2850367" cy="69146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8A67FCB-ACE9-494F-A4E3-398821DD7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30709" y="2514008"/>
              <a:ext cx="2850367" cy="51943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D4B11D5-20C2-4514-AA15-603385B0DA3F}"/>
                </a:ext>
              </a:extLst>
            </p:cNvPr>
            <p:cNvSpPr txBox="1"/>
            <p:nvPr/>
          </p:nvSpPr>
          <p:spPr>
            <a:xfrm>
              <a:off x="5830709" y="2943867"/>
              <a:ext cx="26626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100" dirty="0"/>
                <a:t>Perfil NACA4412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A524B4F-8004-4D8D-B4F1-531BA902E440}"/>
              </a:ext>
            </a:extLst>
          </p:cNvPr>
          <p:cNvGrpSpPr/>
          <p:nvPr/>
        </p:nvGrpSpPr>
        <p:grpSpPr>
          <a:xfrm>
            <a:off x="5534094" y="2858199"/>
            <a:ext cx="3135640" cy="1912315"/>
            <a:chOff x="5534094" y="2858199"/>
            <a:chExt cx="3135640" cy="1912315"/>
          </a:xfrm>
        </p:grpSpPr>
        <p:pic>
          <p:nvPicPr>
            <p:cNvPr id="2050" name="Picture 2" descr="Which aircraft use NACA4412 and NACA0012 airfoil? - Quora">
              <a:extLst>
                <a:ext uri="{FF2B5EF4-FFF2-40B4-BE49-F238E27FC236}">
                  <a16:creationId xmlns:a16="http://schemas.microsoft.com/office/drawing/2014/main" id="{9BC80BB7-182F-4E71-8D39-58ACB5E290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634" y="2858199"/>
              <a:ext cx="3086100" cy="1650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9B9234-4D45-4ECC-8F7B-C92DC6414449}"/>
                </a:ext>
              </a:extLst>
            </p:cNvPr>
            <p:cNvSpPr txBox="1"/>
            <p:nvPr/>
          </p:nvSpPr>
          <p:spPr>
            <a:xfrm>
              <a:off x="5534094" y="4508904"/>
              <a:ext cx="24470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100" dirty="0"/>
                <a:t>Exemplo -</a:t>
              </a:r>
              <a:r>
                <a:rPr lang="pt-PT" sz="1100" dirty="0" err="1"/>
                <a:t>Avtech</a:t>
              </a:r>
              <a:r>
                <a:rPr lang="pt-PT" sz="1100" dirty="0"/>
                <a:t> Jabiru LSA/ST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498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/>
          <p:nvPr/>
        </p:nvSpPr>
        <p:spPr>
          <a:xfrm>
            <a:off x="7981151" y="4697688"/>
            <a:ext cx="1767967" cy="402670"/>
          </a:xfrm>
          <a:prstGeom prst="trapezoid">
            <a:avLst>
              <a:gd name="adj" fmla="val 132054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2" name="Google Shape;152;p27"/>
          <p:cNvGrpSpPr/>
          <p:nvPr/>
        </p:nvGrpSpPr>
        <p:grpSpPr>
          <a:xfrm>
            <a:off x="-597494" y="0"/>
            <a:ext cx="6256212" cy="1206350"/>
            <a:chOff x="648970" y="2713951"/>
            <a:chExt cx="8341616" cy="1608467"/>
          </a:xfrm>
        </p:grpSpPr>
        <p:sp>
          <p:nvSpPr>
            <p:cNvPr id="153" name="Google Shape;153;p27"/>
            <p:cNvSpPr/>
            <p:nvPr/>
          </p:nvSpPr>
          <p:spPr>
            <a:xfrm rot="10800000">
              <a:off x="648970" y="2713951"/>
              <a:ext cx="8341616" cy="536894"/>
            </a:xfrm>
            <a:prstGeom prst="trapezoid">
              <a:avLst>
                <a:gd name="adj" fmla="val 132054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7"/>
            <p:cNvSpPr/>
            <p:nvPr/>
          </p:nvSpPr>
          <p:spPr>
            <a:xfrm rot="10800000">
              <a:off x="692274" y="3785524"/>
              <a:ext cx="5399717" cy="536894"/>
            </a:xfrm>
            <a:prstGeom prst="trapezoid">
              <a:avLst>
                <a:gd name="adj" fmla="val 132054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7"/>
            <p:cNvSpPr/>
            <p:nvPr/>
          </p:nvSpPr>
          <p:spPr>
            <a:xfrm rot="10800000">
              <a:off x="690873" y="3251106"/>
              <a:ext cx="6841006" cy="536894"/>
            </a:xfrm>
            <a:prstGeom prst="trapezoid">
              <a:avLst>
                <a:gd name="adj" fmla="val 132054"/>
              </a:avLst>
            </a:prstGeom>
            <a:solidFill>
              <a:srgbClr val="C00000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27"/>
          <p:cNvSpPr/>
          <p:nvPr/>
        </p:nvSpPr>
        <p:spPr>
          <a:xfrm>
            <a:off x="218539" y="36536"/>
            <a:ext cx="1134000" cy="11297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8533" y="53548"/>
            <a:ext cx="1094012" cy="109401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/>
        </p:nvSpPr>
        <p:spPr>
          <a:xfrm>
            <a:off x="1446845" y="72541"/>
            <a:ext cx="3510510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Aerodinâmica</a:t>
            </a:r>
            <a:endParaRPr sz="1100"/>
          </a:p>
        </p:txBody>
      </p:sp>
      <p:sp>
        <p:nvSpPr>
          <p:cNvPr id="159" name="Google Shape;159;p27"/>
          <p:cNvSpPr txBox="1"/>
          <p:nvPr/>
        </p:nvSpPr>
        <p:spPr>
          <a:xfrm>
            <a:off x="1446845" y="503227"/>
            <a:ext cx="2734630" cy="181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Etapa 1.2 – Formulas -referencia</a:t>
            </a:r>
            <a:endParaRPr sz="1100" b="1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1446845" y="924208"/>
            <a:ext cx="107588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 2021</a:t>
            </a:r>
            <a:endParaRPr sz="1100"/>
          </a:p>
        </p:txBody>
      </p:sp>
      <p:pic>
        <p:nvPicPr>
          <p:cNvPr id="161" name="Google Shape;161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6138" y="182997"/>
            <a:ext cx="989329" cy="38296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8529277" y="4727215"/>
            <a:ext cx="58782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Verdana"/>
                <a:ea typeface="Verdana"/>
                <a:sym typeface="Verdana"/>
              </a:rPr>
              <a:t>5</a:t>
            </a:r>
            <a:endParaRPr sz="11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97A519-7EC1-4B17-A801-5EAA4EA10B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1268"/>
          <a:stretch/>
        </p:blipFill>
        <p:spPr>
          <a:xfrm>
            <a:off x="614724" y="1497789"/>
            <a:ext cx="4595452" cy="31168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3C9538-4D13-473E-A9CF-310D8634B684}"/>
              </a:ext>
            </a:extLst>
          </p:cNvPr>
          <p:cNvSpPr/>
          <p:nvPr/>
        </p:nvSpPr>
        <p:spPr>
          <a:xfrm>
            <a:off x="6243277" y="803679"/>
            <a:ext cx="2286000" cy="914400"/>
          </a:xfrm>
          <a:prstGeom prst="rect">
            <a:avLst/>
          </a:prstGeom>
          <a:solidFill>
            <a:srgbClr val="44546A"/>
          </a:solidFill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/>
              <a:t>Progresso:</a:t>
            </a:r>
          </a:p>
          <a:p>
            <a:r>
              <a:rPr lang="pt-PT" dirty="0"/>
              <a:t>1.1 -Re</a:t>
            </a:r>
          </a:p>
          <a:p>
            <a:r>
              <a:rPr lang="pt-PT" dirty="0"/>
              <a:t>1.2 -Formulas -referencia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123635C-1699-48CA-B432-BBF086CCEC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281" r="-122" b="54528"/>
          <a:stretch/>
        </p:blipFill>
        <p:spPr>
          <a:xfrm>
            <a:off x="3239360" y="2673620"/>
            <a:ext cx="4838716" cy="141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33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/>
          <p:nvPr/>
        </p:nvSpPr>
        <p:spPr>
          <a:xfrm>
            <a:off x="7981151" y="4697688"/>
            <a:ext cx="1767967" cy="402670"/>
          </a:xfrm>
          <a:prstGeom prst="trapezoid">
            <a:avLst>
              <a:gd name="adj" fmla="val 132054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2" name="Google Shape;152;p27"/>
          <p:cNvGrpSpPr/>
          <p:nvPr/>
        </p:nvGrpSpPr>
        <p:grpSpPr>
          <a:xfrm>
            <a:off x="-597494" y="0"/>
            <a:ext cx="6256212" cy="1206350"/>
            <a:chOff x="648970" y="2713951"/>
            <a:chExt cx="8341616" cy="1608467"/>
          </a:xfrm>
        </p:grpSpPr>
        <p:sp>
          <p:nvSpPr>
            <p:cNvPr id="153" name="Google Shape;153;p27"/>
            <p:cNvSpPr/>
            <p:nvPr/>
          </p:nvSpPr>
          <p:spPr>
            <a:xfrm rot="10800000">
              <a:off x="648970" y="2713951"/>
              <a:ext cx="8341616" cy="536894"/>
            </a:xfrm>
            <a:prstGeom prst="trapezoid">
              <a:avLst>
                <a:gd name="adj" fmla="val 132054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7"/>
            <p:cNvSpPr/>
            <p:nvPr/>
          </p:nvSpPr>
          <p:spPr>
            <a:xfrm rot="10800000">
              <a:off x="692274" y="3785524"/>
              <a:ext cx="5399717" cy="536894"/>
            </a:xfrm>
            <a:prstGeom prst="trapezoid">
              <a:avLst>
                <a:gd name="adj" fmla="val 132054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7"/>
            <p:cNvSpPr/>
            <p:nvPr/>
          </p:nvSpPr>
          <p:spPr>
            <a:xfrm rot="10800000">
              <a:off x="690873" y="3251106"/>
              <a:ext cx="6841006" cy="536894"/>
            </a:xfrm>
            <a:prstGeom prst="trapezoid">
              <a:avLst>
                <a:gd name="adj" fmla="val 132054"/>
              </a:avLst>
            </a:prstGeom>
            <a:solidFill>
              <a:srgbClr val="C00000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27"/>
          <p:cNvSpPr/>
          <p:nvPr/>
        </p:nvSpPr>
        <p:spPr>
          <a:xfrm>
            <a:off x="218539" y="36536"/>
            <a:ext cx="1134000" cy="11297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8533" y="53548"/>
            <a:ext cx="1094012" cy="109401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/>
        </p:nvSpPr>
        <p:spPr>
          <a:xfrm>
            <a:off x="1446845" y="72541"/>
            <a:ext cx="3510510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Aerodinâmica</a:t>
            </a:r>
            <a:endParaRPr sz="1100"/>
          </a:p>
        </p:txBody>
      </p:sp>
      <p:sp>
        <p:nvSpPr>
          <p:cNvPr id="159" name="Google Shape;159;p27"/>
          <p:cNvSpPr txBox="1"/>
          <p:nvPr/>
        </p:nvSpPr>
        <p:spPr>
          <a:xfrm>
            <a:off x="1446845" y="503227"/>
            <a:ext cx="2604160" cy="181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Etapa 1.3 – ciclos inviscosos</a:t>
            </a:r>
            <a:endParaRPr sz="1100" b="1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1446845" y="924208"/>
            <a:ext cx="107588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 2021</a:t>
            </a:r>
            <a:endParaRPr sz="1100"/>
          </a:p>
        </p:txBody>
      </p:sp>
      <p:pic>
        <p:nvPicPr>
          <p:cNvPr id="161" name="Google Shape;161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6138" y="182997"/>
            <a:ext cx="989329" cy="38296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8529277" y="4727215"/>
            <a:ext cx="58782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Verdana"/>
                <a:ea typeface="Verdana"/>
                <a:sym typeface="Verdana"/>
              </a:rPr>
              <a:t>6</a:t>
            </a:r>
            <a:endParaRPr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3C9538-4D13-473E-A9CF-310D8634B684}"/>
              </a:ext>
            </a:extLst>
          </p:cNvPr>
          <p:cNvSpPr/>
          <p:nvPr/>
        </p:nvSpPr>
        <p:spPr>
          <a:xfrm>
            <a:off x="6243277" y="803679"/>
            <a:ext cx="2286000" cy="1060118"/>
          </a:xfrm>
          <a:prstGeom prst="rect">
            <a:avLst/>
          </a:prstGeom>
          <a:solidFill>
            <a:srgbClr val="44546A"/>
          </a:solidFill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/>
              <a:t>Progresso:</a:t>
            </a:r>
          </a:p>
          <a:p>
            <a:r>
              <a:rPr lang="pt-PT" dirty="0"/>
              <a:t>1.1 -</a:t>
            </a:r>
            <a:r>
              <a:rPr lang="pt-PT" dirty="0" err="1"/>
              <a:t>Re</a:t>
            </a:r>
            <a:endParaRPr lang="pt-PT" dirty="0"/>
          </a:p>
          <a:p>
            <a:r>
              <a:rPr lang="pt-PT" dirty="0"/>
              <a:t>1.2 -Formulas -referencia</a:t>
            </a:r>
          </a:p>
          <a:p>
            <a:r>
              <a:rPr lang="pt-PT" dirty="0"/>
              <a:t>1.3 -Ciclos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B226597-EB5D-4B38-A658-24C1B13849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70" t="81212" r="56082" b="2898"/>
          <a:stretch/>
        </p:blipFill>
        <p:spPr>
          <a:xfrm>
            <a:off x="614723" y="2324100"/>
            <a:ext cx="3031830" cy="495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43E52B-D56D-4CD1-96C9-8A334ACD42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4875"/>
          <a:stretch/>
        </p:blipFill>
        <p:spPr>
          <a:xfrm>
            <a:off x="470909" y="3045915"/>
            <a:ext cx="4691642" cy="9422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9BF17E-83EC-419E-80F1-829171DF46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3277" y="2105660"/>
            <a:ext cx="2439018" cy="25803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5BD825-8587-4531-A103-7ED9178C0C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6006" y="1032052"/>
            <a:ext cx="1678116" cy="1843977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43832BAA-E1A1-4E8F-9B53-B6325B756AB9}"/>
              </a:ext>
            </a:extLst>
          </p:cNvPr>
          <p:cNvSpPr/>
          <p:nvPr/>
        </p:nvSpPr>
        <p:spPr>
          <a:xfrm rot="17828722">
            <a:off x="4842918" y="3035516"/>
            <a:ext cx="362317" cy="214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114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F443D9-6D3A-4A99-BAB4-8F1C4E3DC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438" y="2035871"/>
            <a:ext cx="2286000" cy="27279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5575DF-9BED-4C65-B03D-C68795680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05" y="1999475"/>
            <a:ext cx="4594253" cy="789962"/>
          </a:xfrm>
          <a:prstGeom prst="rect">
            <a:avLst/>
          </a:prstGeom>
        </p:spPr>
      </p:pic>
      <p:sp>
        <p:nvSpPr>
          <p:cNvPr id="151" name="Google Shape;151;p27"/>
          <p:cNvSpPr/>
          <p:nvPr/>
        </p:nvSpPr>
        <p:spPr>
          <a:xfrm>
            <a:off x="7981151" y="4697688"/>
            <a:ext cx="1767967" cy="402670"/>
          </a:xfrm>
          <a:prstGeom prst="trapezoid">
            <a:avLst>
              <a:gd name="adj" fmla="val 132054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2" name="Google Shape;152;p27"/>
          <p:cNvGrpSpPr/>
          <p:nvPr/>
        </p:nvGrpSpPr>
        <p:grpSpPr>
          <a:xfrm>
            <a:off x="-597494" y="0"/>
            <a:ext cx="6256212" cy="1206350"/>
            <a:chOff x="648970" y="2713951"/>
            <a:chExt cx="8341616" cy="1608467"/>
          </a:xfrm>
        </p:grpSpPr>
        <p:sp>
          <p:nvSpPr>
            <p:cNvPr id="153" name="Google Shape;153;p27"/>
            <p:cNvSpPr/>
            <p:nvPr/>
          </p:nvSpPr>
          <p:spPr>
            <a:xfrm rot="10800000">
              <a:off x="648970" y="2713951"/>
              <a:ext cx="8341616" cy="536894"/>
            </a:xfrm>
            <a:prstGeom prst="trapezoid">
              <a:avLst>
                <a:gd name="adj" fmla="val 132054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7"/>
            <p:cNvSpPr/>
            <p:nvPr/>
          </p:nvSpPr>
          <p:spPr>
            <a:xfrm rot="10800000">
              <a:off x="692274" y="3785524"/>
              <a:ext cx="5399717" cy="536894"/>
            </a:xfrm>
            <a:prstGeom prst="trapezoid">
              <a:avLst>
                <a:gd name="adj" fmla="val 132054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7"/>
            <p:cNvSpPr/>
            <p:nvPr/>
          </p:nvSpPr>
          <p:spPr>
            <a:xfrm rot="10800000">
              <a:off x="690873" y="3251106"/>
              <a:ext cx="6841006" cy="536894"/>
            </a:xfrm>
            <a:prstGeom prst="trapezoid">
              <a:avLst>
                <a:gd name="adj" fmla="val 132054"/>
              </a:avLst>
            </a:prstGeom>
            <a:solidFill>
              <a:srgbClr val="C00000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27"/>
          <p:cNvSpPr/>
          <p:nvPr/>
        </p:nvSpPr>
        <p:spPr>
          <a:xfrm>
            <a:off x="218539" y="36536"/>
            <a:ext cx="1134000" cy="11297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238533" y="53548"/>
            <a:ext cx="1094012" cy="109401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/>
        </p:nvSpPr>
        <p:spPr>
          <a:xfrm>
            <a:off x="1446845" y="72541"/>
            <a:ext cx="3510510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Aerodinâmica</a:t>
            </a:r>
            <a:endParaRPr sz="1100"/>
          </a:p>
        </p:txBody>
      </p:sp>
      <p:sp>
        <p:nvSpPr>
          <p:cNvPr id="159" name="Google Shape;159;p27"/>
          <p:cNvSpPr txBox="1"/>
          <p:nvPr/>
        </p:nvSpPr>
        <p:spPr>
          <a:xfrm>
            <a:off x="1446845" y="503227"/>
            <a:ext cx="2604160" cy="181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Etapa 1.3 – ciclos viscosos</a:t>
            </a:r>
            <a:endParaRPr sz="1100" b="1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1446845" y="924208"/>
            <a:ext cx="107588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 2021</a:t>
            </a:r>
            <a:endParaRPr sz="1100"/>
          </a:p>
        </p:txBody>
      </p:sp>
      <p:pic>
        <p:nvPicPr>
          <p:cNvPr id="161" name="Google Shape;161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16138" y="182997"/>
            <a:ext cx="989329" cy="38296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8529277" y="4727215"/>
            <a:ext cx="58782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Verdana"/>
                <a:ea typeface="Verdana"/>
                <a:sym typeface="Verdana"/>
              </a:rPr>
              <a:t>7</a:t>
            </a:r>
            <a:endParaRPr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3C9538-4D13-473E-A9CF-310D8634B684}"/>
              </a:ext>
            </a:extLst>
          </p:cNvPr>
          <p:cNvSpPr/>
          <p:nvPr/>
        </p:nvSpPr>
        <p:spPr>
          <a:xfrm>
            <a:off x="6243277" y="803679"/>
            <a:ext cx="2286000" cy="1060118"/>
          </a:xfrm>
          <a:prstGeom prst="rect">
            <a:avLst/>
          </a:prstGeom>
          <a:solidFill>
            <a:srgbClr val="44546A"/>
          </a:solidFill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/>
              <a:t>Progresso:</a:t>
            </a:r>
          </a:p>
          <a:p>
            <a:r>
              <a:rPr lang="pt-PT" dirty="0"/>
              <a:t>1.1 -</a:t>
            </a:r>
            <a:r>
              <a:rPr lang="pt-PT" dirty="0" err="1"/>
              <a:t>Re</a:t>
            </a:r>
            <a:endParaRPr lang="pt-PT" dirty="0"/>
          </a:p>
          <a:p>
            <a:r>
              <a:rPr lang="pt-PT" dirty="0"/>
              <a:t>1.2 -Formulas -referencia</a:t>
            </a:r>
          </a:p>
          <a:p>
            <a:r>
              <a:rPr lang="pt-PT" dirty="0"/>
              <a:t>1.3 -Ciclos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B226597-EB5D-4B38-A658-24C1B13849C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170" t="81212" r="56082" b="2898"/>
          <a:stretch/>
        </p:blipFill>
        <p:spPr>
          <a:xfrm>
            <a:off x="614723" y="1336343"/>
            <a:ext cx="3031830" cy="4953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2585EB2-E8D2-49EB-9A90-D531FC8BF11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4875"/>
          <a:stretch/>
        </p:blipFill>
        <p:spPr>
          <a:xfrm>
            <a:off x="461705" y="3310779"/>
            <a:ext cx="4691642" cy="9422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5BD825-8587-4531-A103-7ED9178C0C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4798" y="787957"/>
            <a:ext cx="1052879" cy="1156943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43832BAA-E1A1-4E8F-9B53-B6325B756AB9}"/>
              </a:ext>
            </a:extLst>
          </p:cNvPr>
          <p:cNvSpPr/>
          <p:nvPr/>
        </p:nvSpPr>
        <p:spPr>
          <a:xfrm rot="17828722">
            <a:off x="4842918" y="2047759"/>
            <a:ext cx="362317" cy="214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FEEDEF-F829-494C-AFDE-0CAC84BE9DD3}"/>
              </a:ext>
            </a:extLst>
          </p:cNvPr>
          <p:cNvSpPr/>
          <p:nvPr/>
        </p:nvSpPr>
        <p:spPr>
          <a:xfrm>
            <a:off x="1225067" y="2372613"/>
            <a:ext cx="469622" cy="34548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591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F443D9-6D3A-4A99-BAB4-8F1C4E3DC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438" y="2035871"/>
            <a:ext cx="2286000" cy="27279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5575DF-9BED-4C65-B03D-C68795680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05" y="2394455"/>
            <a:ext cx="4594253" cy="789962"/>
          </a:xfrm>
          <a:prstGeom prst="rect">
            <a:avLst/>
          </a:prstGeom>
        </p:spPr>
      </p:pic>
      <p:sp>
        <p:nvSpPr>
          <p:cNvPr id="151" name="Google Shape;151;p27"/>
          <p:cNvSpPr/>
          <p:nvPr/>
        </p:nvSpPr>
        <p:spPr>
          <a:xfrm>
            <a:off x="7981151" y="4697688"/>
            <a:ext cx="1767967" cy="402670"/>
          </a:xfrm>
          <a:prstGeom prst="trapezoid">
            <a:avLst>
              <a:gd name="adj" fmla="val 132054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2" name="Google Shape;152;p27"/>
          <p:cNvGrpSpPr/>
          <p:nvPr/>
        </p:nvGrpSpPr>
        <p:grpSpPr>
          <a:xfrm>
            <a:off x="-597494" y="0"/>
            <a:ext cx="6256212" cy="1206350"/>
            <a:chOff x="648970" y="2713951"/>
            <a:chExt cx="8341616" cy="1608467"/>
          </a:xfrm>
        </p:grpSpPr>
        <p:sp>
          <p:nvSpPr>
            <p:cNvPr id="153" name="Google Shape;153;p27"/>
            <p:cNvSpPr/>
            <p:nvPr/>
          </p:nvSpPr>
          <p:spPr>
            <a:xfrm rot="10800000">
              <a:off x="648970" y="2713951"/>
              <a:ext cx="8341616" cy="536894"/>
            </a:xfrm>
            <a:prstGeom prst="trapezoid">
              <a:avLst>
                <a:gd name="adj" fmla="val 132054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7"/>
            <p:cNvSpPr/>
            <p:nvPr/>
          </p:nvSpPr>
          <p:spPr>
            <a:xfrm rot="10800000">
              <a:off x="692274" y="3785524"/>
              <a:ext cx="5399717" cy="536894"/>
            </a:xfrm>
            <a:prstGeom prst="trapezoid">
              <a:avLst>
                <a:gd name="adj" fmla="val 132054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7"/>
            <p:cNvSpPr/>
            <p:nvPr/>
          </p:nvSpPr>
          <p:spPr>
            <a:xfrm rot="10800000">
              <a:off x="690873" y="3251106"/>
              <a:ext cx="6841006" cy="536894"/>
            </a:xfrm>
            <a:prstGeom prst="trapezoid">
              <a:avLst>
                <a:gd name="adj" fmla="val 132054"/>
              </a:avLst>
            </a:prstGeom>
            <a:solidFill>
              <a:srgbClr val="C00000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27"/>
          <p:cNvSpPr/>
          <p:nvPr/>
        </p:nvSpPr>
        <p:spPr>
          <a:xfrm>
            <a:off x="218539" y="36536"/>
            <a:ext cx="1134000" cy="11297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238533" y="53548"/>
            <a:ext cx="1094012" cy="109401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/>
        </p:nvSpPr>
        <p:spPr>
          <a:xfrm>
            <a:off x="1446845" y="72541"/>
            <a:ext cx="3510510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Aerodinâmica</a:t>
            </a:r>
            <a:endParaRPr sz="1100"/>
          </a:p>
        </p:txBody>
      </p:sp>
      <p:sp>
        <p:nvSpPr>
          <p:cNvPr id="159" name="Google Shape;159;p27"/>
          <p:cNvSpPr txBox="1"/>
          <p:nvPr/>
        </p:nvSpPr>
        <p:spPr>
          <a:xfrm>
            <a:off x="1446845" y="503227"/>
            <a:ext cx="2604160" cy="181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Etapa 1.3 – ciclos viscosos</a:t>
            </a:r>
            <a:endParaRPr sz="1100" b="1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1446845" y="924208"/>
            <a:ext cx="107588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 2021</a:t>
            </a:r>
            <a:endParaRPr sz="1100"/>
          </a:p>
        </p:txBody>
      </p:sp>
      <p:pic>
        <p:nvPicPr>
          <p:cNvPr id="161" name="Google Shape;161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16138" y="182997"/>
            <a:ext cx="989329" cy="38296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8529277" y="4727215"/>
            <a:ext cx="58782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Verdana"/>
                <a:ea typeface="Verdana"/>
                <a:sym typeface="Verdana"/>
              </a:rPr>
              <a:t>8</a:t>
            </a:r>
            <a:endParaRPr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3C9538-4D13-473E-A9CF-310D8634B684}"/>
              </a:ext>
            </a:extLst>
          </p:cNvPr>
          <p:cNvSpPr/>
          <p:nvPr/>
        </p:nvSpPr>
        <p:spPr>
          <a:xfrm>
            <a:off x="6243277" y="803679"/>
            <a:ext cx="2286000" cy="1060118"/>
          </a:xfrm>
          <a:prstGeom prst="rect">
            <a:avLst/>
          </a:prstGeom>
          <a:solidFill>
            <a:srgbClr val="44546A"/>
          </a:solidFill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/>
              <a:t>Progresso:</a:t>
            </a:r>
          </a:p>
          <a:p>
            <a:r>
              <a:rPr lang="pt-PT" dirty="0"/>
              <a:t>1.1 -</a:t>
            </a:r>
            <a:r>
              <a:rPr lang="pt-PT" dirty="0" err="1"/>
              <a:t>Re</a:t>
            </a:r>
            <a:endParaRPr lang="pt-PT" dirty="0"/>
          </a:p>
          <a:p>
            <a:r>
              <a:rPr lang="pt-PT" dirty="0"/>
              <a:t>1.2 -Formulas -referencia</a:t>
            </a:r>
          </a:p>
          <a:p>
            <a:r>
              <a:rPr lang="pt-PT" dirty="0"/>
              <a:t>1.3 -Ciclos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2585EB2-E8D2-49EB-9A90-D531FC8BF11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4875"/>
          <a:stretch/>
        </p:blipFill>
        <p:spPr>
          <a:xfrm>
            <a:off x="461705" y="3310779"/>
            <a:ext cx="4691642" cy="94221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BFEEDEF-F829-494C-AFDE-0CAC84BE9DD3}"/>
              </a:ext>
            </a:extLst>
          </p:cNvPr>
          <p:cNvSpPr/>
          <p:nvPr/>
        </p:nvSpPr>
        <p:spPr>
          <a:xfrm>
            <a:off x="1242867" y="2767593"/>
            <a:ext cx="469622" cy="34548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FB5A94C-649F-4F13-8282-8F13A1984B6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4875"/>
          <a:stretch/>
        </p:blipFill>
        <p:spPr>
          <a:xfrm>
            <a:off x="403104" y="1273922"/>
            <a:ext cx="4691642" cy="942217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5406CC1D-23BC-41FF-8808-FB838137CDB7}"/>
              </a:ext>
            </a:extLst>
          </p:cNvPr>
          <p:cNvSpPr/>
          <p:nvPr/>
        </p:nvSpPr>
        <p:spPr>
          <a:xfrm>
            <a:off x="5048597" y="1723350"/>
            <a:ext cx="477934" cy="2146228"/>
          </a:xfrm>
          <a:prstGeom prst="arc">
            <a:avLst>
              <a:gd name="adj1" fmla="val 16200000"/>
              <a:gd name="adj2" fmla="val 53076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738F82-8E13-4712-B7A8-25C3F01C40DA}"/>
              </a:ext>
            </a:extLst>
          </p:cNvPr>
          <p:cNvCxnSpPr>
            <a:cxnSpLocks/>
          </p:cNvCxnSpPr>
          <p:nvPr/>
        </p:nvCxnSpPr>
        <p:spPr>
          <a:xfrm flipH="1">
            <a:off x="5244549" y="3869578"/>
            <a:ext cx="75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F36107-65CE-4632-9357-ACD8FCBE8EAE}"/>
              </a:ext>
            </a:extLst>
          </p:cNvPr>
          <p:cNvCxnSpPr/>
          <p:nvPr/>
        </p:nvCxnSpPr>
        <p:spPr>
          <a:xfrm flipV="1">
            <a:off x="1157591" y="3184417"/>
            <a:ext cx="0" cy="38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34B545-FC29-4B65-A421-3BFB9EEBE3EE}"/>
              </a:ext>
            </a:extLst>
          </p:cNvPr>
          <p:cNvCxnSpPr>
            <a:cxnSpLocks/>
          </p:cNvCxnSpPr>
          <p:nvPr/>
        </p:nvCxnSpPr>
        <p:spPr>
          <a:xfrm>
            <a:off x="4564688" y="3039506"/>
            <a:ext cx="0" cy="53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550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4CC1AE1-C5E5-416E-B2DE-515E75ACD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514" y="1995233"/>
            <a:ext cx="2887743" cy="582084"/>
          </a:xfrm>
          <a:prstGeom prst="rect">
            <a:avLst/>
          </a:prstGeom>
        </p:spPr>
      </p:pic>
      <p:sp>
        <p:nvSpPr>
          <p:cNvPr id="151" name="Google Shape;151;p27"/>
          <p:cNvSpPr/>
          <p:nvPr/>
        </p:nvSpPr>
        <p:spPr>
          <a:xfrm>
            <a:off x="7981151" y="4697688"/>
            <a:ext cx="1767967" cy="402670"/>
          </a:xfrm>
          <a:prstGeom prst="trapezoid">
            <a:avLst>
              <a:gd name="adj" fmla="val 132054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2" name="Google Shape;152;p27"/>
          <p:cNvGrpSpPr/>
          <p:nvPr/>
        </p:nvGrpSpPr>
        <p:grpSpPr>
          <a:xfrm>
            <a:off x="-597494" y="0"/>
            <a:ext cx="6256212" cy="1206350"/>
            <a:chOff x="648970" y="2713951"/>
            <a:chExt cx="8341616" cy="1608467"/>
          </a:xfrm>
        </p:grpSpPr>
        <p:sp>
          <p:nvSpPr>
            <p:cNvPr id="153" name="Google Shape;153;p27"/>
            <p:cNvSpPr/>
            <p:nvPr/>
          </p:nvSpPr>
          <p:spPr>
            <a:xfrm rot="10800000">
              <a:off x="648970" y="2713951"/>
              <a:ext cx="8341616" cy="536894"/>
            </a:xfrm>
            <a:prstGeom prst="trapezoid">
              <a:avLst>
                <a:gd name="adj" fmla="val 132054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7"/>
            <p:cNvSpPr/>
            <p:nvPr/>
          </p:nvSpPr>
          <p:spPr>
            <a:xfrm rot="10800000">
              <a:off x="692274" y="3785524"/>
              <a:ext cx="5399717" cy="536894"/>
            </a:xfrm>
            <a:prstGeom prst="trapezoid">
              <a:avLst>
                <a:gd name="adj" fmla="val 132054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7"/>
            <p:cNvSpPr/>
            <p:nvPr/>
          </p:nvSpPr>
          <p:spPr>
            <a:xfrm rot="10800000">
              <a:off x="690873" y="3251106"/>
              <a:ext cx="6841006" cy="536894"/>
            </a:xfrm>
            <a:prstGeom prst="trapezoid">
              <a:avLst>
                <a:gd name="adj" fmla="val 132054"/>
              </a:avLst>
            </a:prstGeom>
            <a:solidFill>
              <a:srgbClr val="C00000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27"/>
          <p:cNvSpPr/>
          <p:nvPr/>
        </p:nvSpPr>
        <p:spPr>
          <a:xfrm>
            <a:off x="218539" y="36536"/>
            <a:ext cx="1134000" cy="11297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38533" y="53548"/>
            <a:ext cx="1094012" cy="109401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/>
        </p:nvSpPr>
        <p:spPr>
          <a:xfrm>
            <a:off x="1446845" y="72541"/>
            <a:ext cx="3510510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Aerodinâmica</a:t>
            </a:r>
            <a:endParaRPr sz="1100"/>
          </a:p>
        </p:txBody>
      </p:sp>
      <p:sp>
        <p:nvSpPr>
          <p:cNvPr id="159" name="Google Shape;159;p27"/>
          <p:cNvSpPr txBox="1"/>
          <p:nvPr/>
        </p:nvSpPr>
        <p:spPr>
          <a:xfrm>
            <a:off x="1446845" y="503227"/>
            <a:ext cx="2604160" cy="181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Etapa 1.4 – Paineis</a:t>
            </a:r>
            <a:endParaRPr sz="1100" b="1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1446845" y="924208"/>
            <a:ext cx="107588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 2021</a:t>
            </a:r>
            <a:endParaRPr sz="1100"/>
          </a:p>
        </p:txBody>
      </p:sp>
      <p:pic>
        <p:nvPicPr>
          <p:cNvPr id="161" name="Google Shape;161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6138" y="182997"/>
            <a:ext cx="989329" cy="38296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8529277" y="4727215"/>
            <a:ext cx="58782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Verdana"/>
                <a:ea typeface="Verdana"/>
                <a:sym typeface="Verdana"/>
              </a:rPr>
              <a:t>9</a:t>
            </a:r>
            <a:endParaRPr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3C9538-4D13-473E-A9CF-310D8634B684}"/>
              </a:ext>
            </a:extLst>
          </p:cNvPr>
          <p:cNvSpPr/>
          <p:nvPr/>
        </p:nvSpPr>
        <p:spPr>
          <a:xfrm>
            <a:off x="6243277" y="803678"/>
            <a:ext cx="2286000" cy="1248858"/>
          </a:xfrm>
          <a:prstGeom prst="rect">
            <a:avLst/>
          </a:prstGeom>
          <a:solidFill>
            <a:srgbClr val="44546A"/>
          </a:solidFill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/>
              <a:t>Progresso:</a:t>
            </a:r>
          </a:p>
          <a:p>
            <a:r>
              <a:rPr lang="pt-PT" dirty="0"/>
              <a:t>1.1 -</a:t>
            </a:r>
            <a:r>
              <a:rPr lang="pt-PT" dirty="0" err="1"/>
              <a:t>Re</a:t>
            </a:r>
            <a:endParaRPr lang="pt-PT" dirty="0"/>
          </a:p>
          <a:p>
            <a:r>
              <a:rPr lang="pt-PT" dirty="0"/>
              <a:t>1.2 -Formulas -referencia</a:t>
            </a:r>
          </a:p>
          <a:p>
            <a:r>
              <a:rPr lang="pt-PT" dirty="0"/>
              <a:t>1.3 -Ciclos</a:t>
            </a:r>
          </a:p>
          <a:p>
            <a:r>
              <a:rPr lang="pt-PT" dirty="0"/>
              <a:t>1.4 -Painéis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B817D-2F0D-4F3D-8E60-9AEF767274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029" y="2571750"/>
            <a:ext cx="2887743" cy="22446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A23989-0181-4F9B-A7CA-0C20A58C79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029" y="1994834"/>
            <a:ext cx="2887743" cy="5828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857DD0-65E5-4E06-8004-B04B5E771E8A}"/>
              </a:ext>
            </a:extLst>
          </p:cNvPr>
          <p:cNvSpPr txBox="1"/>
          <p:nvPr/>
        </p:nvSpPr>
        <p:spPr>
          <a:xfrm>
            <a:off x="846306" y="1527243"/>
            <a:ext cx="2054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15 Painéis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385ECF-83CA-46A4-979D-3454E2BCCC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1514" y="2492866"/>
            <a:ext cx="2887743" cy="231737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B2CF330-9196-427A-A493-1604B05EA765}"/>
              </a:ext>
            </a:extLst>
          </p:cNvPr>
          <p:cNvSpPr txBox="1"/>
          <p:nvPr/>
        </p:nvSpPr>
        <p:spPr>
          <a:xfrm>
            <a:off x="3651514" y="1499131"/>
            <a:ext cx="2054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35 Painéis</a:t>
            </a:r>
          </a:p>
        </p:txBody>
      </p:sp>
    </p:spTree>
    <p:extLst>
      <p:ext uri="{BB962C8B-B14F-4D97-AF65-F5344CB8AC3E}">
        <p14:creationId xmlns:p14="http://schemas.microsoft.com/office/powerpoint/2010/main" val="36104450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820</Words>
  <Application>Microsoft Office PowerPoint</Application>
  <PresentationFormat>On-screen Show (16:9)</PresentationFormat>
  <Paragraphs>278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Verdana</vt:lpstr>
      <vt:lpstr>Simple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Duarte Brito</cp:lastModifiedBy>
  <cp:revision>28</cp:revision>
  <dcterms:modified xsi:type="dcterms:W3CDTF">2020-12-19T03:02:33Z</dcterms:modified>
</cp:coreProperties>
</file>