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9763170-A344-4D90-A0CE-DFF11007C9EC}" type="datetimeFigureOut">
              <a:rPr lang="es-CR" smtClean="0"/>
              <a:t>25/09/2019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F8B6AA57-0B68-48C6-8DB6-FB9BA4EBEA61}" type="slidenum">
              <a:rPr lang="es-CR" smtClean="0"/>
              <a:t>‹Nº›</a:t>
            </a:fld>
            <a:endParaRPr lang="es-CR"/>
          </a:p>
        </p:txBody>
      </p:sp>
    </p:spTree>
    <p:extLst>
      <p:ext uri="{BB962C8B-B14F-4D97-AF65-F5344CB8AC3E}">
        <p14:creationId xmlns:p14="http://schemas.microsoft.com/office/powerpoint/2010/main" val="234532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763170-A344-4D90-A0CE-DFF11007C9EC}" type="datetimeFigureOut">
              <a:rPr lang="es-CR" smtClean="0"/>
              <a:t>25/09/2019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F8B6AA57-0B68-48C6-8DB6-FB9BA4EBEA61}" type="slidenum">
              <a:rPr lang="es-CR" smtClean="0"/>
              <a:t>‹Nº›</a:t>
            </a:fld>
            <a:endParaRPr lang="es-CR"/>
          </a:p>
        </p:txBody>
      </p:sp>
    </p:spTree>
    <p:extLst>
      <p:ext uri="{BB962C8B-B14F-4D97-AF65-F5344CB8AC3E}">
        <p14:creationId xmlns:p14="http://schemas.microsoft.com/office/powerpoint/2010/main" val="811278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763170-A344-4D90-A0CE-DFF11007C9EC}" type="datetimeFigureOut">
              <a:rPr lang="es-CR" smtClean="0"/>
              <a:t>25/09/2019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F8B6AA57-0B68-48C6-8DB6-FB9BA4EBEA61}" type="slidenum">
              <a:rPr lang="es-CR" smtClean="0"/>
              <a:t>‹Nº›</a:t>
            </a:fld>
            <a:endParaRPr lang="es-C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4795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763170-A344-4D90-A0CE-DFF11007C9EC}" type="datetimeFigureOut">
              <a:rPr lang="es-CR" smtClean="0"/>
              <a:t>25/09/2019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F8B6AA57-0B68-48C6-8DB6-FB9BA4EBEA61}" type="slidenum">
              <a:rPr lang="es-CR" smtClean="0"/>
              <a:t>‹Nº›</a:t>
            </a:fld>
            <a:endParaRPr lang="es-CR"/>
          </a:p>
        </p:txBody>
      </p:sp>
    </p:spTree>
    <p:extLst>
      <p:ext uri="{BB962C8B-B14F-4D97-AF65-F5344CB8AC3E}">
        <p14:creationId xmlns:p14="http://schemas.microsoft.com/office/powerpoint/2010/main" val="2415550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763170-A344-4D90-A0CE-DFF11007C9EC}" type="datetimeFigureOut">
              <a:rPr lang="es-CR" smtClean="0"/>
              <a:t>25/09/2019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F8B6AA57-0B68-48C6-8DB6-FB9BA4EBEA61}" type="slidenum">
              <a:rPr lang="es-CR" smtClean="0"/>
              <a:t>‹Nº›</a:t>
            </a:fld>
            <a:endParaRPr lang="es-C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498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763170-A344-4D90-A0CE-DFF11007C9EC}" type="datetimeFigureOut">
              <a:rPr lang="es-CR" smtClean="0"/>
              <a:t>25/09/2019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F8B6AA57-0B68-48C6-8DB6-FB9BA4EBEA61}" type="slidenum">
              <a:rPr lang="es-CR" smtClean="0"/>
              <a:t>‹Nº›</a:t>
            </a:fld>
            <a:endParaRPr lang="es-CR"/>
          </a:p>
        </p:txBody>
      </p:sp>
    </p:spTree>
    <p:extLst>
      <p:ext uri="{BB962C8B-B14F-4D97-AF65-F5344CB8AC3E}">
        <p14:creationId xmlns:p14="http://schemas.microsoft.com/office/powerpoint/2010/main" val="4215815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763170-A344-4D90-A0CE-DFF11007C9EC}" type="datetimeFigureOut">
              <a:rPr lang="es-CR" smtClean="0"/>
              <a:t>25/09/2019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F8B6AA57-0B68-48C6-8DB6-FB9BA4EBEA61}" type="slidenum">
              <a:rPr lang="es-CR" smtClean="0"/>
              <a:t>‹Nº›</a:t>
            </a:fld>
            <a:endParaRPr lang="es-CR"/>
          </a:p>
        </p:txBody>
      </p:sp>
    </p:spTree>
    <p:extLst>
      <p:ext uri="{BB962C8B-B14F-4D97-AF65-F5344CB8AC3E}">
        <p14:creationId xmlns:p14="http://schemas.microsoft.com/office/powerpoint/2010/main" val="2992823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763170-A344-4D90-A0CE-DFF11007C9EC}" type="datetimeFigureOut">
              <a:rPr lang="es-CR" smtClean="0"/>
              <a:t>25/09/2019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F8B6AA57-0B68-48C6-8DB6-FB9BA4EBEA61}" type="slidenum">
              <a:rPr lang="es-CR" smtClean="0"/>
              <a:t>‹Nº›</a:t>
            </a:fld>
            <a:endParaRPr lang="es-CR"/>
          </a:p>
        </p:txBody>
      </p:sp>
    </p:spTree>
    <p:extLst>
      <p:ext uri="{BB962C8B-B14F-4D97-AF65-F5344CB8AC3E}">
        <p14:creationId xmlns:p14="http://schemas.microsoft.com/office/powerpoint/2010/main" val="90525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763170-A344-4D90-A0CE-DFF11007C9EC}" type="datetimeFigureOut">
              <a:rPr lang="es-CR" smtClean="0"/>
              <a:t>25/09/2019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F8B6AA57-0B68-48C6-8DB6-FB9BA4EBEA61}" type="slidenum">
              <a:rPr lang="es-CR" smtClean="0"/>
              <a:t>‹Nº›</a:t>
            </a:fld>
            <a:endParaRPr lang="es-CR"/>
          </a:p>
        </p:txBody>
      </p:sp>
    </p:spTree>
    <p:extLst>
      <p:ext uri="{BB962C8B-B14F-4D97-AF65-F5344CB8AC3E}">
        <p14:creationId xmlns:p14="http://schemas.microsoft.com/office/powerpoint/2010/main" val="97647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763170-A344-4D90-A0CE-DFF11007C9EC}" type="datetimeFigureOut">
              <a:rPr lang="es-CR" smtClean="0"/>
              <a:t>25/09/2019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F8B6AA57-0B68-48C6-8DB6-FB9BA4EBEA61}" type="slidenum">
              <a:rPr lang="es-CR" smtClean="0"/>
              <a:t>‹Nº›</a:t>
            </a:fld>
            <a:endParaRPr lang="es-CR"/>
          </a:p>
        </p:txBody>
      </p:sp>
    </p:spTree>
    <p:extLst>
      <p:ext uri="{BB962C8B-B14F-4D97-AF65-F5344CB8AC3E}">
        <p14:creationId xmlns:p14="http://schemas.microsoft.com/office/powerpoint/2010/main" val="78970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9763170-A344-4D90-A0CE-DFF11007C9EC}" type="datetimeFigureOut">
              <a:rPr lang="es-CR" smtClean="0"/>
              <a:t>25/09/2019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F8B6AA57-0B68-48C6-8DB6-FB9BA4EBEA61}" type="slidenum">
              <a:rPr lang="es-CR" smtClean="0"/>
              <a:t>‹Nº›</a:t>
            </a:fld>
            <a:endParaRPr lang="es-CR"/>
          </a:p>
        </p:txBody>
      </p:sp>
    </p:spTree>
    <p:extLst>
      <p:ext uri="{BB962C8B-B14F-4D97-AF65-F5344CB8AC3E}">
        <p14:creationId xmlns:p14="http://schemas.microsoft.com/office/powerpoint/2010/main" val="147587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9763170-A344-4D90-A0CE-DFF11007C9EC}" type="datetimeFigureOut">
              <a:rPr lang="es-CR" smtClean="0"/>
              <a:t>25/09/2019</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F8B6AA57-0B68-48C6-8DB6-FB9BA4EBEA61}" type="slidenum">
              <a:rPr lang="es-CR" smtClean="0"/>
              <a:t>‹Nº›</a:t>
            </a:fld>
            <a:endParaRPr lang="es-CR"/>
          </a:p>
        </p:txBody>
      </p:sp>
    </p:spTree>
    <p:extLst>
      <p:ext uri="{BB962C8B-B14F-4D97-AF65-F5344CB8AC3E}">
        <p14:creationId xmlns:p14="http://schemas.microsoft.com/office/powerpoint/2010/main" val="160658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9763170-A344-4D90-A0CE-DFF11007C9EC}" type="datetimeFigureOut">
              <a:rPr lang="es-CR" smtClean="0"/>
              <a:t>25/09/2019</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F8B6AA57-0B68-48C6-8DB6-FB9BA4EBEA61}" type="slidenum">
              <a:rPr lang="es-CR" smtClean="0"/>
              <a:t>‹Nº›</a:t>
            </a:fld>
            <a:endParaRPr lang="es-CR"/>
          </a:p>
        </p:txBody>
      </p:sp>
    </p:spTree>
    <p:extLst>
      <p:ext uri="{BB962C8B-B14F-4D97-AF65-F5344CB8AC3E}">
        <p14:creationId xmlns:p14="http://schemas.microsoft.com/office/powerpoint/2010/main" val="9256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63170-A344-4D90-A0CE-DFF11007C9EC}" type="datetimeFigureOut">
              <a:rPr lang="es-CR" smtClean="0"/>
              <a:t>25/09/2019</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F8B6AA57-0B68-48C6-8DB6-FB9BA4EBEA61}" type="slidenum">
              <a:rPr lang="es-CR" smtClean="0"/>
              <a:t>‹Nº›</a:t>
            </a:fld>
            <a:endParaRPr lang="es-CR"/>
          </a:p>
        </p:txBody>
      </p:sp>
    </p:spTree>
    <p:extLst>
      <p:ext uri="{BB962C8B-B14F-4D97-AF65-F5344CB8AC3E}">
        <p14:creationId xmlns:p14="http://schemas.microsoft.com/office/powerpoint/2010/main" val="3549491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9763170-A344-4D90-A0CE-DFF11007C9EC}" type="datetimeFigureOut">
              <a:rPr lang="es-CR" smtClean="0"/>
              <a:t>25/09/2019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F8B6AA57-0B68-48C6-8DB6-FB9BA4EBEA61}" type="slidenum">
              <a:rPr lang="es-CR" smtClean="0"/>
              <a:t>‹Nº›</a:t>
            </a:fld>
            <a:endParaRPr lang="es-CR"/>
          </a:p>
        </p:txBody>
      </p:sp>
    </p:spTree>
    <p:extLst>
      <p:ext uri="{BB962C8B-B14F-4D97-AF65-F5344CB8AC3E}">
        <p14:creationId xmlns:p14="http://schemas.microsoft.com/office/powerpoint/2010/main" val="124757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F8B6AA57-0B68-48C6-8DB6-FB9BA4EBEA61}" type="slidenum">
              <a:rPr lang="es-CR" smtClean="0"/>
              <a:t>‹Nº›</a:t>
            </a:fld>
            <a:endParaRPr lang="es-CR"/>
          </a:p>
        </p:txBody>
      </p:sp>
      <p:sp>
        <p:nvSpPr>
          <p:cNvPr id="5" name="Date Placeholder 4"/>
          <p:cNvSpPr>
            <a:spLocks noGrp="1"/>
          </p:cNvSpPr>
          <p:nvPr>
            <p:ph type="dt" sz="half" idx="10"/>
          </p:nvPr>
        </p:nvSpPr>
        <p:spPr/>
        <p:txBody>
          <a:bodyPr/>
          <a:lstStyle/>
          <a:p>
            <a:fld id="{69763170-A344-4D90-A0CE-DFF11007C9EC}" type="datetimeFigureOut">
              <a:rPr lang="es-CR" smtClean="0"/>
              <a:t>25/09/2019</a:t>
            </a:fld>
            <a:endParaRPr lang="es-CR"/>
          </a:p>
        </p:txBody>
      </p:sp>
    </p:spTree>
    <p:extLst>
      <p:ext uri="{BB962C8B-B14F-4D97-AF65-F5344CB8AC3E}">
        <p14:creationId xmlns:p14="http://schemas.microsoft.com/office/powerpoint/2010/main" val="404317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763170-A344-4D90-A0CE-DFF11007C9EC}" type="datetimeFigureOut">
              <a:rPr lang="es-CR" smtClean="0"/>
              <a:t>25/09/2019</a:t>
            </a:fld>
            <a:endParaRPr lang="es-C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B6AA57-0B68-48C6-8DB6-FB9BA4EBEA61}" type="slidenum">
              <a:rPr lang="es-CR" smtClean="0"/>
              <a:t>‹Nº›</a:t>
            </a:fld>
            <a:endParaRPr lang="es-CR"/>
          </a:p>
        </p:txBody>
      </p:sp>
    </p:spTree>
    <p:extLst>
      <p:ext uri="{BB962C8B-B14F-4D97-AF65-F5344CB8AC3E}">
        <p14:creationId xmlns:p14="http://schemas.microsoft.com/office/powerpoint/2010/main" val="4912895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oseMendozaMata/Datos-I/tree/master/Tareas/Tarea%20Extraclase%203"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40B709A-E331-4A58-9F15-401212C6F114}"/>
              </a:ext>
            </a:extLst>
          </p:cNvPr>
          <p:cNvSpPr txBox="1"/>
          <p:nvPr/>
        </p:nvSpPr>
        <p:spPr>
          <a:xfrm>
            <a:off x="1133060" y="1859339"/>
            <a:ext cx="9925879" cy="3139321"/>
          </a:xfrm>
          <a:prstGeom prst="rect">
            <a:avLst/>
          </a:prstGeom>
          <a:noFill/>
        </p:spPr>
        <p:txBody>
          <a:bodyPr wrap="square" rtlCol="0">
            <a:spAutoFit/>
          </a:bodyPr>
          <a:lstStyle/>
          <a:p>
            <a:pPr algn="ctr"/>
            <a:r>
              <a:rPr lang="es-CR" dirty="0"/>
              <a:t>Instituto Tecnológico de Costa Rica</a:t>
            </a:r>
          </a:p>
          <a:p>
            <a:pPr algn="ctr"/>
            <a:endParaRPr lang="es-CR" dirty="0"/>
          </a:p>
          <a:p>
            <a:pPr algn="ctr"/>
            <a:r>
              <a:rPr lang="es-CR" dirty="0"/>
              <a:t>Algoritmos y Estructuras de datos I</a:t>
            </a:r>
          </a:p>
          <a:p>
            <a:pPr algn="ctr"/>
            <a:endParaRPr lang="es-CR" dirty="0"/>
          </a:p>
          <a:p>
            <a:pPr algn="ctr"/>
            <a:r>
              <a:rPr lang="es-CR" dirty="0"/>
              <a:t>Patrón de Diseño </a:t>
            </a:r>
            <a:r>
              <a:rPr lang="es-CR" dirty="0" err="1"/>
              <a:t>Abstract</a:t>
            </a:r>
            <a:r>
              <a:rPr lang="es-CR" dirty="0"/>
              <a:t> Factory</a:t>
            </a:r>
          </a:p>
          <a:p>
            <a:pPr algn="ctr"/>
            <a:endParaRPr lang="es-CR" dirty="0"/>
          </a:p>
          <a:p>
            <a:pPr algn="ctr"/>
            <a:r>
              <a:rPr lang="es-CR" dirty="0"/>
              <a:t>Profesor: Isaac Campos</a:t>
            </a:r>
          </a:p>
          <a:p>
            <a:pPr algn="ctr"/>
            <a:endParaRPr lang="es-CR" dirty="0"/>
          </a:p>
          <a:p>
            <a:pPr algn="ctr"/>
            <a:r>
              <a:rPr lang="es-CR" dirty="0"/>
              <a:t>Estudiante: José Fabián Mendoza Mata</a:t>
            </a:r>
          </a:p>
          <a:p>
            <a:pPr algn="ctr"/>
            <a:endParaRPr lang="es-CR" dirty="0"/>
          </a:p>
          <a:p>
            <a:pPr algn="ctr"/>
            <a:r>
              <a:rPr lang="es-CR" dirty="0"/>
              <a:t>Grupo: 2</a:t>
            </a:r>
          </a:p>
        </p:txBody>
      </p:sp>
    </p:spTree>
    <p:extLst>
      <p:ext uri="{BB962C8B-B14F-4D97-AF65-F5344CB8AC3E}">
        <p14:creationId xmlns:p14="http://schemas.microsoft.com/office/powerpoint/2010/main" val="3674132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44D4835-8635-424D-8CB4-723A9D2301B6}"/>
              </a:ext>
            </a:extLst>
          </p:cNvPr>
          <p:cNvSpPr txBox="1"/>
          <p:nvPr/>
        </p:nvSpPr>
        <p:spPr>
          <a:xfrm>
            <a:off x="1020417" y="636104"/>
            <a:ext cx="9607826" cy="5909310"/>
          </a:xfrm>
          <a:prstGeom prst="rect">
            <a:avLst/>
          </a:prstGeom>
          <a:noFill/>
        </p:spPr>
        <p:txBody>
          <a:bodyPr wrap="square" rtlCol="0">
            <a:spAutoFit/>
          </a:bodyPr>
          <a:lstStyle/>
          <a:p>
            <a:r>
              <a:rPr lang="es-CR" sz="1400" dirty="0">
                <a:solidFill>
                  <a:schemeClr val="accent1">
                    <a:lumMod val="75000"/>
                  </a:schemeClr>
                </a:solidFill>
              </a:rPr>
              <a:t>6. </a:t>
            </a:r>
            <a:r>
              <a:rPr lang="es-CR" sz="1400" dirty="0"/>
              <a:t>Obtener varias fábricas para obtener los productos necesarios para el programa, esto se ejecuta en el </a:t>
            </a:r>
            <a:r>
              <a:rPr lang="es-CR" sz="1400" dirty="0" err="1"/>
              <a:t>main</a:t>
            </a:r>
            <a:r>
              <a:rPr lang="es-CR" sz="1400" dirty="0"/>
              <a:t>:</a:t>
            </a:r>
          </a:p>
          <a:p>
            <a:endParaRPr lang="es-CR" sz="1400" dirty="0"/>
          </a:p>
          <a:p>
            <a:r>
              <a:rPr lang="es-CR" sz="1400" dirty="0" err="1"/>
              <a:t>public</a:t>
            </a:r>
            <a:r>
              <a:rPr lang="es-CR" sz="1400" dirty="0"/>
              <a:t> </a:t>
            </a:r>
            <a:r>
              <a:rPr lang="es-CR" sz="1400" dirty="0" err="1"/>
              <a:t>class</a:t>
            </a:r>
            <a:r>
              <a:rPr lang="es-CR" sz="1400" dirty="0"/>
              <a:t> Test {</a:t>
            </a:r>
          </a:p>
          <a:p>
            <a:r>
              <a:rPr lang="es-CR" sz="1400" dirty="0"/>
              <a:t>	</a:t>
            </a:r>
            <a:r>
              <a:rPr lang="es-CR" sz="1400" dirty="0" err="1"/>
              <a:t>public</a:t>
            </a:r>
            <a:r>
              <a:rPr lang="es-CR" sz="1400" dirty="0"/>
              <a:t> </a:t>
            </a:r>
            <a:r>
              <a:rPr lang="es-CR" sz="1400" dirty="0" err="1"/>
              <a:t>static</a:t>
            </a:r>
            <a:r>
              <a:rPr lang="es-CR" sz="1400" dirty="0"/>
              <a:t> </a:t>
            </a:r>
            <a:r>
              <a:rPr lang="es-CR" sz="1400" dirty="0" err="1"/>
              <a:t>void</a:t>
            </a:r>
            <a:r>
              <a:rPr lang="es-CR" sz="1400" dirty="0"/>
              <a:t> </a:t>
            </a:r>
            <a:r>
              <a:rPr lang="es-CR" sz="1400" dirty="0" err="1"/>
              <a:t>main</a:t>
            </a:r>
            <a:r>
              <a:rPr lang="es-CR" sz="1400" dirty="0"/>
              <a:t>(</a:t>
            </a:r>
            <a:r>
              <a:rPr lang="es-CR" sz="1400" dirty="0" err="1"/>
              <a:t>String</a:t>
            </a:r>
            <a:r>
              <a:rPr lang="es-CR" sz="1400" dirty="0"/>
              <a:t>[]</a:t>
            </a:r>
            <a:r>
              <a:rPr lang="es-CR" sz="1400" dirty="0" err="1"/>
              <a:t>args</a:t>
            </a:r>
            <a:r>
              <a:rPr lang="es-CR" sz="1400" dirty="0"/>
              <a:t>) {</a:t>
            </a:r>
          </a:p>
          <a:p>
            <a:r>
              <a:rPr lang="es-CR" sz="1400" dirty="0"/>
              <a:t>		</a:t>
            </a:r>
          </a:p>
          <a:p>
            <a:r>
              <a:rPr lang="es-CR" sz="1400" dirty="0"/>
              <a:t>	</a:t>
            </a:r>
            <a:r>
              <a:rPr lang="es-CR" sz="1400" dirty="0" err="1"/>
              <a:t>AnimalFactory</a:t>
            </a:r>
            <a:r>
              <a:rPr lang="es-CR" sz="1400" dirty="0"/>
              <a:t> </a:t>
            </a:r>
            <a:r>
              <a:rPr lang="es-CR" sz="1400" dirty="0" err="1"/>
              <a:t>CFactory</a:t>
            </a:r>
            <a:r>
              <a:rPr lang="es-CR" sz="1400" dirty="0"/>
              <a:t> = </a:t>
            </a:r>
            <a:r>
              <a:rPr lang="es-CR" sz="1400" dirty="0" err="1"/>
              <a:t>FactoryProducer.getFactory</a:t>
            </a:r>
            <a:r>
              <a:rPr lang="es-CR" sz="1400" dirty="0"/>
              <a:t>("</a:t>
            </a:r>
            <a:r>
              <a:rPr lang="es-CR" sz="1400" dirty="0" err="1"/>
              <a:t>Carnivoro</a:t>
            </a:r>
            <a:r>
              <a:rPr lang="es-CR" sz="1400" dirty="0"/>
              <a:t>"); </a:t>
            </a:r>
          </a:p>
          <a:p>
            <a:r>
              <a:rPr lang="es-CR" sz="1400" dirty="0"/>
              <a:t>	//Obtener un cocodrilo de la </a:t>
            </a:r>
            <a:r>
              <a:rPr lang="es-CR" sz="1400" dirty="0" err="1"/>
              <a:t>factory</a:t>
            </a:r>
            <a:r>
              <a:rPr lang="es-CR" sz="1400" dirty="0"/>
              <a:t> de </a:t>
            </a:r>
            <a:r>
              <a:rPr lang="es-CR" sz="1400" dirty="0" err="1"/>
              <a:t>carnivoros</a:t>
            </a:r>
            <a:endParaRPr lang="es-CR" sz="1400" dirty="0"/>
          </a:p>
          <a:p>
            <a:r>
              <a:rPr lang="es-CR" sz="1400" dirty="0"/>
              <a:t>	</a:t>
            </a:r>
            <a:r>
              <a:rPr lang="es-CR" sz="1400" dirty="0" err="1"/>
              <a:t>Animals</a:t>
            </a:r>
            <a:r>
              <a:rPr lang="es-CR" sz="1400" dirty="0"/>
              <a:t> </a:t>
            </a:r>
            <a:r>
              <a:rPr lang="es-CR" sz="1400" dirty="0" err="1"/>
              <a:t>crocodile</a:t>
            </a:r>
            <a:r>
              <a:rPr lang="es-CR" sz="1400" dirty="0"/>
              <a:t> = </a:t>
            </a:r>
            <a:r>
              <a:rPr lang="es-CR" sz="1400" dirty="0" err="1"/>
              <a:t>CFactory.getAnimal</a:t>
            </a:r>
            <a:r>
              <a:rPr lang="es-CR" sz="1400" dirty="0"/>
              <a:t>("</a:t>
            </a:r>
            <a:r>
              <a:rPr lang="es-CR" sz="1400" dirty="0" err="1"/>
              <a:t>Crocodile</a:t>
            </a:r>
            <a:r>
              <a:rPr lang="es-CR" sz="1400" dirty="0"/>
              <a:t>");</a:t>
            </a:r>
          </a:p>
          <a:p>
            <a:r>
              <a:rPr lang="es-CR" sz="1400" dirty="0"/>
              <a:t>	</a:t>
            </a:r>
            <a:r>
              <a:rPr lang="es-CR" sz="1400" dirty="0" err="1"/>
              <a:t>crocodile.getOnomatopeia</a:t>
            </a:r>
            <a:r>
              <a:rPr lang="es-CR" sz="1400" dirty="0"/>
              <a:t>();</a:t>
            </a:r>
          </a:p>
          <a:p>
            <a:endParaRPr lang="es-CR" sz="1400" dirty="0"/>
          </a:p>
          <a:p>
            <a:r>
              <a:rPr lang="es-CR" sz="1400" dirty="0"/>
              <a:t>	//Obtener un león de la </a:t>
            </a:r>
            <a:r>
              <a:rPr lang="es-CR" sz="1400" dirty="0" err="1"/>
              <a:t>factory</a:t>
            </a:r>
            <a:r>
              <a:rPr lang="es-CR" sz="1400" dirty="0"/>
              <a:t> de </a:t>
            </a:r>
            <a:r>
              <a:rPr lang="es-CR" sz="1400" dirty="0" err="1"/>
              <a:t>carnivoros</a:t>
            </a:r>
            <a:endParaRPr lang="es-CR" sz="1400" dirty="0"/>
          </a:p>
          <a:p>
            <a:r>
              <a:rPr lang="es-CR" sz="1400" dirty="0"/>
              <a:t>	</a:t>
            </a:r>
            <a:r>
              <a:rPr lang="es-CR" sz="1400" dirty="0" err="1"/>
              <a:t>Animals</a:t>
            </a:r>
            <a:r>
              <a:rPr lang="es-CR" sz="1400" dirty="0"/>
              <a:t> </a:t>
            </a:r>
            <a:r>
              <a:rPr lang="es-CR" sz="1400" dirty="0" err="1"/>
              <a:t>lion</a:t>
            </a:r>
            <a:r>
              <a:rPr lang="es-CR" sz="1400" dirty="0"/>
              <a:t> = </a:t>
            </a:r>
            <a:r>
              <a:rPr lang="es-CR" sz="1400" dirty="0" err="1"/>
              <a:t>CFactory.getAnimal</a:t>
            </a:r>
            <a:r>
              <a:rPr lang="es-CR" sz="1400" dirty="0"/>
              <a:t>("Lion");</a:t>
            </a:r>
          </a:p>
          <a:p>
            <a:r>
              <a:rPr lang="es-CR" sz="1400" dirty="0"/>
              <a:t>	</a:t>
            </a:r>
            <a:r>
              <a:rPr lang="es-CR" sz="1400" dirty="0" err="1"/>
              <a:t>lion.getOnomatopeia</a:t>
            </a:r>
            <a:r>
              <a:rPr lang="es-CR" sz="1400" dirty="0"/>
              <a:t>();</a:t>
            </a:r>
          </a:p>
          <a:p>
            <a:endParaRPr lang="es-CR" sz="1400" dirty="0"/>
          </a:p>
          <a:p>
            <a:r>
              <a:rPr lang="es-CR" sz="1400" dirty="0"/>
              <a:t>	//Obtener fábrica de </a:t>
            </a:r>
            <a:r>
              <a:rPr lang="es-CR" sz="1400" dirty="0" err="1"/>
              <a:t>hervíboros</a:t>
            </a:r>
            <a:endParaRPr lang="es-CR" sz="1400" dirty="0"/>
          </a:p>
          <a:p>
            <a:r>
              <a:rPr lang="es-CR" sz="1400" dirty="0"/>
              <a:t>	</a:t>
            </a:r>
            <a:r>
              <a:rPr lang="es-CR" sz="1400" dirty="0" err="1"/>
              <a:t>AnimalFactory</a:t>
            </a:r>
            <a:r>
              <a:rPr lang="es-CR" sz="1400" dirty="0"/>
              <a:t> </a:t>
            </a:r>
            <a:r>
              <a:rPr lang="es-CR" sz="1400" dirty="0" err="1"/>
              <a:t>HFactory</a:t>
            </a:r>
            <a:r>
              <a:rPr lang="es-CR" sz="1400" dirty="0"/>
              <a:t> = </a:t>
            </a:r>
            <a:r>
              <a:rPr lang="es-CR" sz="1400" dirty="0" err="1"/>
              <a:t>FactoryProducer.getFactory</a:t>
            </a:r>
            <a:r>
              <a:rPr lang="es-CR" sz="1400" dirty="0"/>
              <a:t>("</a:t>
            </a:r>
            <a:r>
              <a:rPr lang="es-CR" sz="1400" dirty="0" err="1"/>
              <a:t>Herbivoro</a:t>
            </a:r>
            <a:r>
              <a:rPr lang="es-CR" sz="1400" dirty="0"/>
              <a:t>");</a:t>
            </a:r>
          </a:p>
          <a:p>
            <a:endParaRPr lang="es-CR" sz="1400" dirty="0"/>
          </a:p>
          <a:p>
            <a:r>
              <a:rPr lang="es-CR" sz="1400" dirty="0"/>
              <a:t>	//Obtenemos un conejo de la fabrica de herbívoros</a:t>
            </a:r>
          </a:p>
          <a:p>
            <a:r>
              <a:rPr lang="es-CR" sz="1400" dirty="0"/>
              <a:t>	</a:t>
            </a:r>
            <a:r>
              <a:rPr lang="es-CR" sz="1400" dirty="0" err="1"/>
              <a:t>Animals</a:t>
            </a:r>
            <a:r>
              <a:rPr lang="es-CR" sz="1400" dirty="0"/>
              <a:t> </a:t>
            </a:r>
            <a:r>
              <a:rPr lang="es-CR" sz="1400" dirty="0" err="1"/>
              <a:t>rabbit</a:t>
            </a:r>
            <a:r>
              <a:rPr lang="es-CR" sz="1400" dirty="0"/>
              <a:t> = </a:t>
            </a:r>
            <a:r>
              <a:rPr lang="es-CR" sz="1400" dirty="0" err="1"/>
              <a:t>HFactory.getAnimal</a:t>
            </a:r>
            <a:r>
              <a:rPr lang="es-CR" sz="1400" dirty="0"/>
              <a:t>("</a:t>
            </a:r>
            <a:r>
              <a:rPr lang="es-CR" sz="1400" dirty="0" err="1"/>
              <a:t>Rabbit</a:t>
            </a:r>
            <a:r>
              <a:rPr lang="es-CR" sz="1400" dirty="0"/>
              <a:t>");</a:t>
            </a:r>
          </a:p>
          <a:p>
            <a:r>
              <a:rPr lang="es-CR" sz="1400" dirty="0"/>
              <a:t>	</a:t>
            </a:r>
            <a:r>
              <a:rPr lang="es-CR" sz="1400" dirty="0" err="1"/>
              <a:t>rabbit.getOnomatopeia</a:t>
            </a:r>
            <a:r>
              <a:rPr lang="es-CR" sz="1400" dirty="0"/>
              <a:t>();</a:t>
            </a:r>
          </a:p>
          <a:p>
            <a:endParaRPr lang="es-CR" sz="1400" dirty="0"/>
          </a:p>
          <a:p>
            <a:r>
              <a:rPr lang="es-CR" sz="1400" dirty="0"/>
              <a:t>	//Obtener un caballo de la </a:t>
            </a:r>
            <a:r>
              <a:rPr lang="es-CR" sz="1400" dirty="0" err="1"/>
              <a:t>factory</a:t>
            </a:r>
            <a:r>
              <a:rPr lang="es-CR" sz="1400" dirty="0"/>
              <a:t> de </a:t>
            </a:r>
            <a:r>
              <a:rPr lang="es-CR" sz="1400" dirty="0" err="1"/>
              <a:t>carnivoros</a:t>
            </a:r>
            <a:endParaRPr lang="es-CR" sz="1400" dirty="0"/>
          </a:p>
          <a:p>
            <a:r>
              <a:rPr lang="es-CR" sz="1400" dirty="0"/>
              <a:t>	</a:t>
            </a:r>
            <a:r>
              <a:rPr lang="es-CR" sz="1400" dirty="0" err="1"/>
              <a:t>Animals</a:t>
            </a:r>
            <a:r>
              <a:rPr lang="es-CR" sz="1400" dirty="0"/>
              <a:t> </a:t>
            </a:r>
            <a:r>
              <a:rPr lang="es-CR" sz="1400" dirty="0" err="1"/>
              <a:t>horse</a:t>
            </a:r>
            <a:r>
              <a:rPr lang="es-CR" sz="1400" dirty="0"/>
              <a:t> = </a:t>
            </a:r>
            <a:r>
              <a:rPr lang="es-CR" sz="1400" dirty="0" err="1"/>
              <a:t>HFactory.getAnimal</a:t>
            </a:r>
            <a:r>
              <a:rPr lang="es-CR" sz="1400" dirty="0"/>
              <a:t>("</a:t>
            </a:r>
            <a:r>
              <a:rPr lang="es-CR" sz="1400" dirty="0" err="1"/>
              <a:t>Horse</a:t>
            </a:r>
            <a:r>
              <a:rPr lang="es-CR" sz="1400" dirty="0"/>
              <a:t>");</a:t>
            </a:r>
          </a:p>
          <a:p>
            <a:r>
              <a:rPr lang="es-CR" sz="1400" dirty="0"/>
              <a:t>	</a:t>
            </a:r>
            <a:r>
              <a:rPr lang="es-CR" sz="1400" dirty="0" err="1"/>
              <a:t>horse.getOnomatopeia</a:t>
            </a:r>
            <a:r>
              <a:rPr lang="es-CR" sz="1400" dirty="0"/>
              <a:t>();</a:t>
            </a:r>
          </a:p>
          <a:p>
            <a:r>
              <a:rPr lang="es-CR" sz="1400" dirty="0"/>
              <a:t>	}</a:t>
            </a:r>
          </a:p>
          <a:p>
            <a:r>
              <a:rPr lang="es-CR" sz="1400" dirty="0"/>
              <a:t>}</a:t>
            </a:r>
          </a:p>
          <a:p>
            <a:endParaRPr lang="es-CR" sz="1400" dirty="0"/>
          </a:p>
        </p:txBody>
      </p:sp>
    </p:spTree>
    <p:extLst>
      <p:ext uri="{BB962C8B-B14F-4D97-AF65-F5344CB8AC3E}">
        <p14:creationId xmlns:p14="http://schemas.microsoft.com/office/powerpoint/2010/main" val="170472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99AFD49-0B6C-48E3-885A-AEA63CF56E3E}"/>
              </a:ext>
            </a:extLst>
          </p:cNvPr>
          <p:cNvSpPr txBox="1"/>
          <p:nvPr/>
        </p:nvSpPr>
        <p:spPr>
          <a:xfrm>
            <a:off x="954157" y="649357"/>
            <a:ext cx="3055135" cy="738664"/>
          </a:xfrm>
          <a:prstGeom prst="rect">
            <a:avLst/>
          </a:prstGeom>
          <a:noFill/>
        </p:spPr>
        <p:txBody>
          <a:bodyPr wrap="square" rtlCol="0">
            <a:spAutoFit/>
          </a:bodyPr>
          <a:lstStyle/>
          <a:p>
            <a:r>
              <a:rPr lang="es-CR" sz="1400" dirty="0">
                <a:solidFill>
                  <a:schemeClr val="accent1"/>
                </a:solidFill>
              </a:rPr>
              <a:t>7. </a:t>
            </a:r>
            <a:r>
              <a:rPr lang="es-CR" sz="1400" dirty="0"/>
              <a:t>Verificar el resultado obtenido:</a:t>
            </a:r>
          </a:p>
          <a:p>
            <a:endParaRPr lang="es-CR" sz="1400" dirty="0">
              <a:solidFill>
                <a:schemeClr val="accent1"/>
              </a:solidFill>
            </a:endParaRPr>
          </a:p>
          <a:p>
            <a:endParaRPr lang="es-CR" sz="1400" dirty="0">
              <a:solidFill>
                <a:schemeClr val="accent1"/>
              </a:solidFill>
            </a:endParaRPr>
          </a:p>
        </p:txBody>
      </p:sp>
      <p:pic>
        <p:nvPicPr>
          <p:cNvPr id="5" name="Imagen 4">
            <a:extLst>
              <a:ext uri="{FF2B5EF4-FFF2-40B4-BE49-F238E27FC236}">
                <a16:creationId xmlns:a16="http://schemas.microsoft.com/office/drawing/2014/main" id="{C238FE5B-507D-4F40-A1E2-CEF4C8849031}"/>
              </a:ext>
            </a:extLst>
          </p:cNvPr>
          <p:cNvPicPr>
            <a:picLocks noChangeAspect="1"/>
          </p:cNvPicPr>
          <p:nvPr/>
        </p:nvPicPr>
        <p:blipFill rotWithShape="1">
          <a:blip r:embed="rId2"/>
          <a:srcRect l="24346" t="75705" r="54769" b="15060"/>
          <a:stretch/>
        </p:blipFill>
        <p:spPr>
          <a:xfrm>
            <a:off x="954157" y="1223889"/>
            <a:ext cx="3395000" cy="844062"/>
          </a:xfrm>
          <a:prstGeom prst="rect">
            <a:avLst/>
          </a:prstGeom>
        </p:spPr>
      </p:pic>
      <p:sp>
        <p:nvSpPr>
          <p:cNvPr id="6" name="CuadroTexto 5">
            <a:extLst>
              <a:ext uri="{FF2B5EF4-FFF2-40B4-BE49-F238E27FC236}">
                <a16:creationId xmlns:a16="http://schemas.microsoft.com/office/drawing/2014/main" id="{3D65E3B9-BDB5-46BB-81ED-299433AE4709}"/>
              </a:ext>
            </a:extLst>
          </p:cNvPr>
          <p:cNvSpPr txBox="1"/>
          <p:nvPr/>
        </p:nvSpPr>
        <p:spPr>
          <a:xfrm>
            <a:off x="954157" y="2757268"/>
            <a:ext cx="10370335" cy="646331"/>
          </a:xfrm>
          <a:prstGeom prst="rect">
            <a:avLst/>
          </a:prstGeom>
          <a:noFill/>
        </p:spPr>
        <p:txBody>
          <a:bodyPr wrap="square" rtlCol="0">
            <a:spAutoFit/>
          </a:bodyPr>
          <a:lstStyle/>
          <a:p>
            <a:r>
              <a:rPr lang="es-CR" dirty="0"/>
              <a:t>Repositorio de GitHub de este ejemplo: </a:t>
            </a:r>
            <a:r>
              <a:rPr lang="es-CR" dirty="0">
                <a:hlinkClick r:id="rId3"/>
              </a:rPr>
              <a:t>https://github.com/JoseMendozaMata/Datos-I/tree/master/Tareas/Tarea%20Extraclase%203</a:t>
            </a:r>
            <a:endParaRPr lang="es-CR" dirty="0"/>
          </a:p>
        </p:txBody>
      </p:sp>
    </p:spTree>
    <p:extLst>
      <p:ext uri="{BB962C8B-B14F-4D97-AF65-F5344CB8AC3E}">
        <p14:creationId xmlns:p14="http://schemas.microsoft.com/office/powerpoint/2010/main" val="118889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2E6093-F48B-4AF8-AC5F-DBDF9CECE788}"/>
              </a:ext>
            </a:extLst>
          </p:cNvPr>
          <p:cNvSpPr>
            <a:spLocks noGrp="1"/>
          </p:cNvSpPr>
          <p:nvPr>
            <p:ph type="title"/>
          </p:nvPr>
        </p:nvSpPr>
        <p:spPr>
          <a:xfrm>
            <a:off x="1797666" y="450574"/>
            <a:ext cx="8596668" cy="1320800"/>
          </a:xfrm>
        </p:spPr>
        <p:txBody>
          <a:bodyPr/>
          <a:lstStyle/>
          <a:p>
            <a:r>
              <a:rPr lang="es-CR" dirty="0"/>
              <a:t>Patrón de diseño </a:t>
            </a:r>
            <a:r>
              <a:rPr lang="es-CR" dirty="0" err="1"/>
              <a:t>Abstract</a:t>
            </a:r>
            <a:r>
              <a:rPr lang="es-CR" dirty="0"/>
              <a:t> Factory</a:t>
            </a:r>
          </a:p>
        </p:txBody>
      </p:sp>
      <p:sp>
        <p:nvSpPr>
          <p:cNvPr id="3" name="Marcador de contenido 2">
            <a:extLst>
              <a:ext uri="{FF2B5EF4-FFF2-40B4-BE49-F238E27FC236}">
                <a16:creationId xmlns:a16="http://schemas.microsoft.com/office/drawing/2014/main" id="{EFF6A9AF-EC99-42E0-BD2A-C7F7AEADF808}"/>
              </a:ext>
            </a:extLst>
          </p:cNvPr>
          <p:cNvSpPr>
            <a:spLocks noGrp="1"/>
          </p:cNvSpPr>
          <p:nvPr>
            <p:ph idx="1"/>
          </p:nvPr>
        </p:nvSpPr>
        <p:spPr>
          <a:xfrm>
            <a:off x="1797666" y="1988311"/>
            <a:ext cx="8596668" cy="3880773"/>
          </a:xfrm>
        </p:spPr>
        <p:txBody>
          <a:bodyPr/>
          <a:lstStyle/>
          <a:p>
            <a:pPr marL="0" indent="0">
              <a:buNone/>
            </a:pPr>
            <a:r>
              <a:rPr lang="es-CR" dirty="0"/>
              <a:t>¿En qué consiste el patrón de diseño?</a:t>
            </a:r>
          </a:p>
          <a:p>
            <a:pPr marL="0" indent="0">
              <a:buNone/>
            </a:pPr>
            <a:endParaRPr lang="es-CR" dirty="0"/>
          </a:p>
          <a:p>
            <a:pPr marL="0" indent="0">
              <a:buNone/>
            </a:pPr>
            <a:r>
              <a:rPr lang="es-CR" dirty="0" err="1"/>
              <a:t>Abstract</a:t>
            </a:r>
            <a:r>
              <a:rPr lang="es-CR" dirty="0"/>
              <a:t> Factory es esencialmente una fábrica de fábricas de objetos.</a:t>
            </a:r>
          </a:p>
          <a:p>
            <a:pPr marL="0" indent="0">
              <a:buNone/>
            </a:pPr>
            <a:r>
              <a:rPr lang="es-CR" dirty="0"/>
              <a:t>Este patrón es útil cuando el problema requiere solucionarse creando diferentes familias de objetos. Lo que busca es solucionar un problema en común con un objeto, pero éste objeto puede comportarse de diferentes maneras.</a:t>
            </a:r>
          </a:p>
          <a:p>
            <a:pPr marL="0" indent="0">
              <a:buNone/>
            </a:pPr>
            <a:r>
              <a:rPr lang="es-CR" dirty="0"/>
              <a:t>Haciendo esto, no se debe modificar el código existente, solo se debe implementar una interfaz diferente que solucione el problema a su manera.</a:t>
            </a:r>
          </a:p>
        </p:txBody>
      </p:sp>
    </p:spTree>
    <p:extLst>
      <p:ext uri="{BB962C8B-B14F-4D97-AF65-F5344CB8AC3E}">
        <p14:creationId xmlns:p14="http://schemas.microsoft.com/office/powerpoint/2010/main" val="51576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796D09-2BC1-4F27-AA5F-257CA6EF8779}"/>
              </a:ext>
            </a:extLst>
          </p:cNvPr>
          <p:cNvSpPr>
            <a:spLocks noGrp="1"/>
          </p:cNvSpPr>
          <p:nvPr>
            <p:ph type="title"/>
          </p:nvPr>
        </p:nvSpPr>
        <p:spPr/>
        <p:txBody>
          <a:bodyPr/>
          <a:lstStyle/>
          <a:p>
            <a:r>
              <a:rPr lang="es-CR" dirty="0"/>
              <a:t>Diagrama de clases</a:t>
            </a:r>
          </a:p>
        </p:txBody>
      </p:sp>
      <p:pic>
        <p:nvPicPr>
          <p:cNvPr id="7" name="Marcador de contenido 3">
            <a:extLst>
              <a:ext uri="{FF2B5EF4-FFF2-40B4-BE49-F238E27FC236}">
                <a16:creationId xmlns:a16="http://schemas.microsoft.com/office/drawing/2014/main" id="{8B39FAB4-7A92-4ED2-982F-D7B0D9DB7D77}"/>
              </a:ext>
            </a:extLst>
          </p:cNvPr>
          <p:cNvPicPr>
            <a:picLocks noChangeAspect="1"/>
          </p:cNvPicPr>
          <p:nvPr/>
        </p:nvPicPr>
        <p:blipFill rotWithShape="1">
          <a:blip r:embed="rId2"/>
          <a:srcRect l="27647" t="33121" r="28746" b="8437"/>
          <a:stretch/>
        </p:blipFill>
        <p:spPr>
          <a:xfrm>
            <a:off x="2439442" y="1603717"/>
            <a:ext cx="7313115" cy="4473527"/>
          </a:xfrm>
          <a:prstGeom prst="rect">
            <a:avLst/>
          </a:prstGeom>
        </p:spPr>
      </p:pic>
    </p:spTree>
    <p:extLst>
      <p:ext uri="{BB962C8B-B14F-4D97-AF65-F5344CB8AC3E}">
        <p14:creationId xmlns:p14="http://schemas.microsoft.com/office/powerpoint/2010/main" val="280478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2F3F6-38E2-4F3F-854A-FD49FFE7F828}"/>
              </a:ext>
            </a:extLst>
          </p:cNvPr>
          <p:cNvSpPr>
            <a:spLocks noGrp="1"/>
          </p:cNvSpPr>
          <p:nvPr>
            <p:ph type="title"/>
          </p:nvPr>
        </p:nvSpPr>
        <p:spPr/>
        <p:txBody>
          <a:bodyPr/>
          <a:lstStyle/>
          <a:p>
            <a:r>
              <a:rPr lang="es-CR" dirty="0"/>
              <a:t>Explicación de componentes:</a:t>
            </a:r>
          </a:p>
        </p:txBody>
      </p:sp>
      <p:sp>
        <p:nvSpPr>
          <p:cNvPr id="3" name="Marcador de contenido 2">
            <a:extLst>
              <a:ext uri="{FF2B5EF4-FFF2-40B4-BE49-F238E27FC236}">
                <a16:creationId xmlns:a16="http://schemas.microsoft.com/office/drawing/2014/main" id="{626B0946-3B48-4B57-AA40-45F00FF37B4B}"/>
              </a:ext>
            </a:extLst>
          </p:cNvPr>
          <p:cNvSpPr>
            <a:spLocks noGrp="1"/>
          </p:cNvSpPr>
          <p:nvPr>
            <p:ph idx="1"/>
          </p:nvPr>
        </p:nvSpPr>
        <p:spPr/>
        <p:txBody>
          <a:bodyPr/>
          <a:lstStyle/>
          <a:p>
            <a:r>
              <a:rPr lang="es-CR" dirty="0" err="1"/>
              <a:t>AbstractPatternDemo</a:t>
            </a:r>
            <a:r>
              <a:rPr lang="es-CR" dirty="0"/>
              <a:t> es el </a:t>
            </a:r>
            <a:r>
              <a:rPr lang="es-CR" dirty="0" err="1"/>
              <a:t>main</a:t>
            </a:r>
            <a:r>
              <a:rPr lang="es-CR" dirty="0"/>
              <a:t>, donde se prueba el patrón de diseño.</a:t>
            </a:r>
          </a:p>
          <a:p>
            <a:r>
              <a:rPr lang="es-CR" dirty="0" err="1"/>
              <a:t>FactoryProducer</a:t>
            </a:r>
            <a:r>
              <a:rPr lang="es-CR" dirty="0"/>
              <a:t> retorna una instancia de la clase especificada, esta es mi fábrica principal, la creadora de fábricas específicas.</a:t>
            </a:r>
          </a:p>
          <a:p>
            <a:r>
              <a:rPr lang="es-CR" dirty="0" err="1"/>
              <a:t>AbstractFactory</a:t>
            </a:r>
            <a:r>
              <a:rPr lang="es-CR" dirty="0"/>
              <a:t> es la interfaz de la cual implementan las clases </a:t>
            </a:r>
            <a:r>
              <a:rPr lang="es-CR" dirty="0" err="1"/>
              <a:t>ShapeFactory</a:t>
            </a:r>
            <a:r>
              <a:rPr lang="es-CR" dirty="0"/>
              <a:t> y </a:t>
            </a:r>
            <a:r>
              <a:rPr lang="es-CR" dirty="0" err="1"/>
              <a:t>RoundedShapeFactory</a:t>
            </a:r>
            <a:r>
              <a:rPr lang="es-CR" dirty="0"/>
              <a:t>, </a:t>
            </a:r>
            <a:r>
              <a:rPr lang="es-CR" dirty="0" err="1"/>
              <a:t>FactoryProducer</a:t>
            </a:r>
            <a:r>
              <a:rPr lang="es-CR" dirty="0"/>
              <a:t> me devuelve alguna de estas fábricas específicas, las cuales se encargan de hacer objetos </a:t>
            </a:r>
            <a:r>
              <a:rPr lang="es-CR" dirty="0" err="1"/>
              <a:t>Shape</a:t>
            </a:r>
            <a:r>
              <a:rPr lang="es-CR" dirty="0"/>
              <a:t>.</a:t>
            </a:r>
          </a:p>
          <a:p>
            <a:r>
              <a:rPr lang="es-CR" dirty="0" err="1"/>
              <a:t>Shape</a:t>
            </a:r>
            <a:r>
              <a:rPr lang="es-CR" dirty="0"/>
              <a:t> es la interfaz de los objetos en sí, los que necesito en el programa, los objetos extienden de esta interfaz.</a:t>
            </a:r>
          </a:p>
          <a:p>
            <a:r>
              <a:rPr lang="es-CR" dirty="0" err="1"/>
              <a:t>Rectangle</a:t>
            </a:r>
            <a:r>
              <a:rPr lang="es-CR" dirty="0"/>
              <a:t>, Square, </a:t>
            </a:r>
            <a:r>
              <a:rPr lang="es-CR" dirty="0" err="1"/>
              <a:t>RoundedRectangle</a:t>
            </a:r>
            <a:r>
              <a:rPr lang="es-CR" dirty="0"/>
              <a:t>, </a:t>
            </a:r>
            <a:r>
              <a:rPr lang="es-CR" dirty="0" err="1"/>
              <a:t>RoundedSquare</a:t>
            </a:r>
            <a:r>
              <a:rPr lang="es-CR" dirty="0"/>
              <a:t> son los objetos que solicita el cliente de la aplicación, estos tendrán diferentes formas de crearse, especificadas por las </a:t>
            </a:r>
            <a:r>
              <a:rPr lang="es-CR" dirty="0" err="1"/>
              <a:t>AbstractFactorys</a:t>
            </a:r>
            <a:r>
              <a:rPr lang="es-CR" dirty="0"/>
              <a:t> mencionadas previamente.</a:t>
            </a:r>
          </a:p>
          <a:p>
            <a:endParaRPr lang="es-CR" dirty="0"/>
          </a:p>
        </p:txBody>
      </p:sp>
    </p:spTree>
    <p:extLst>
      <p:ext uri="{BB962C8B-B14F-4D97-AF65-F5344CB8AC3E}">
        <p14:creationId xmlns:p14="http://schemas.microsoft.com/office/powerpoint/2010/main" val="412396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8096D-2411-4E2B-9199-55918F9266B1}"/>
              </a:ext>
            </a:extLst>
          </p:cNvPr>
          <p:cNvSpPr>
            <a:spLocks noGrp="1"/>
          </p:cNvSpPr>
          <p:nvPr>
            <p:ph type="title"/>
          </p:nvPr>
        </p:nvSpPr>
        <p:spPr/>
        <p:txBody>
          <a:bodyPr/>
          <a:lstStyle/>
          <a:p>
            <a:r>
              <a:rPr lang="es-CR" dirty="0"/>
              <a:t>Ejemplo codificado:</a:t>
            </a:r>
          </a:p>
        </p:txBody>
      </p:sp>
      <p:sp>
        <p:nvSpPr>
          <p:cNvPr id="3" name="Marcador de contenido 2">
            <a:extLst>
              <a:ext uri="{FF2B5EF4-FFF2-40B4-BE49-F238E27FC236}">
                <a16:creationId xmlns:a16="http://schemas.microsoft.com/office/drawing/2014/main" id="{7DA9B261-6EFF-4625-8C18-63AA80007BA9}"/>
              </a:ext>
            </a:extLst>
          </p:cNvPr>
          <p:cNvSpPr>
            <a:spLocks noGrp="1"/>
          </p:cNvSpPr>
          <p:nvPr>
            <p:ph idx="1"/>
          </p:nvPr>
        </p:nvSpPr>
        <p:spPr>
          <a:xfrm>
            <a:off x="677334" y="1488613"/>
            <a:ext cx="8596668" cy="3880773"/>
          </a:xfrm>
        </p:spPr>
        <p:txBody>
          <a:bodyPr>
            <a:normAutofit fontScale="77500" lnSpcReduction="20000"/>
          </a:bodyPr>
          <a:lstStyle/>
          <a:p>
            <a:pPr marL="0" indent="0">
              <a:buNone/>
            </a:pPr>
            <a:r>
              <a:rPr lang="es-CR" dirty="0">
                <a:solidFill>
                  <a:schemeClr val="accent1">
                    <a:lumMod val="75000"/>
                  </a:schemeClr>
                </a:solidFill>
              </a:rPr>
              <a:t>1. </a:t>
            </a:r>
            <a:r>
              <a:rPr lang="es-CR" dirty="0"/>
              <a:t>Se crea una interfaz en común de los objetos a retornar:</a:t>
            </a:r>
          </a:p>
          <a:p>
            <a:pPr>
              <a:buAutoNum type="arabicPeriod"/>
            </a:pPr>
            <a:endParaRPr lang="es-CR" dirty="0"/>
          </a:p>
          <a:p>
            <a:pPr marL="0" indent="0">
              <a:buNone/>
            </a:pPr>
            <a:r>
              <a:rPr lang="es-CR" dirty="0" err="1"/>
              <a:t>public</a:t>
            </a:r>
            <a:r>
              <a:rPr lang="es-CR" dirty="0"/>
              <a:t> interface </a:t>
            </a:r>
            <a:r>
              <a:rPr lang="es-CR" dirty="0" err="1"/>
              <a:t>Animals</a:t>
            </a:r>
            <a:r>
              <a:rPr lang="es-CR" dirty="0"/>
              <a:t> {</a:t>
            </a:r>
          </a:p>
          <a:p>
            <a:pPr marL="0" indent="0">
              <a:buNone/>
            </a:pPr>
            <a:r>
              <a:rPr lang="es-CR" dirty="0"/>
              <a:t>	</a:t>
            </a:r>
            <a:r>
              <a:rPr lang="es-CR" dirty="0" err="1"/>
              <a:t>void</a:t>
            </a:r>
            <a:r>
              <a:rPr lang="es-CR" dirty="0"/>
              <a:t> </a:t>
            </a:r>
            <a:r>
              <a:rPr lang="es-CR" dirty="0" err="1"/>
              <a:t>getOnomatopeia</a:t>
            </a:r>
            <a:r>
              <a:rPr lang="es-CR" dirty="0"/>
              <a:t>();</a:t>
            </a:r>
          </a:p>
          <a:p>
            <a:pPr marL="0" indent="0">
              <a:buNone/>
            </a:pPr>
            <a:r>
              <a:rPr lang="es-CR" dirty="0"/>
              <a:t>}</a:t>
            </a:r>
          </a:p>
          <a:p>
            <a:pPr marL="0" indent="0">
              <a:buNone/>
            </a:pPr>
            <a:r>
              <a:rPr lang="es-CR" dirty="0">
                <a:solidFill>
                  <a:schemeClr val="accent1">
                    <a:lumMod val="75000"/>
                  </a:schemeClr>
                </a:solidFill>
              </a:rPr>
              <a:t>2. </a:t>
            </a:r>
            <a:r>
              <a:rPr lang="es-CR" dirty="0"/>
              <a:t>Se crean objetos que implementen la interfaz:</a:t>
            </a:r>
          </a:p>
          <a:p>
            <a:pPr marL="0" indent="0">
              <a:buNone/>
            </a:pPr>
            <a:endParaRPr lang="es-CR" dirty="0"/>
          </a:p>
          <a:p>
            <a:pPr marL="0" indent="0">
              <a:buNone/>
            </a:pPr>
            <a:r>
              <a:rPr lang="es-CR" dirty="0" err="1"/>
              <a:t>public</a:t>
            </a:r>
            <a:r>
              <a:rPr lang="es-CR" dirty="0"/>
              <a:t> </a:t>
            </a:r>
            <a:r>
              <a:rPr lang="es-CR" dirty="0" err="1"/>
              <a:t>class</a:t>
            </a:r>
            <a:r>
              <a:rPr lang="es-CR" dirty="0"/>
              <a:t> </a:t>
            </a:r>
            <a:r>
              <a:rPr lang="es-CR" dirty="0" err="1"/>
              <a:t>Crocodile</a:t>
            </a:r>
            <a:r>
              <a:rPr lang="es-CR" dirty="0"/>
              <a:t> </a:t>
            </a:r>
            <a:r>
              <a:rPr lang="es-CR" dirty="0" err="1"/>
              <a:t>implements</a:t>
            </a:r>
            <a:r>
              <a:rPr lang="es-CR" dirty="0"/>
              <a:t> </a:t>
            </a:r>
            <a:r>
              <a:rPr lang="es-CR" dirty="0" err="1"/>
              <a:t>Animals</a:t>
            </a:r>
            <a:r>
              <a:rPr lang="es-CR" dirty="0"/>
              <a:t>{</a:t>
            </a:r>
          </a:p>
          <a:p>
            <a:pPr marL="0" indent="0">
              <a:buNone/>
            </a:pPr>
            <a:r>
              <a:rPr lang="es-CR" i="1" dirty="0"/>
              <a:t>	@</a:t>
            </a:r>
            <a:r>
              <a:rPr lang="es-CR" i="1" dirty="0" err="1"/>
              <a:t>Override</a:t>
            </a:r>
            <a:endParaRPr lang="es-CR" i="1" dirty="0"/>
          </a:p>
          <a:p>
            <a:pPr marL="0" indent="0">
              <a:buNone/>
            </a:pPr>
            <a:r>
              <a:rPr lang="es-CR" dirty="0"/>
              <a:t>	</a:t>
            </a:r>
            <a:r>
              <a:rPr lang="es-CR" dirty="0" err="1"/>
              <a:t>public</a:t>
            </a:r>
            <a:r>
              <a:rPr lang="es-CR" dirty="0"/>
              <a:t> </a:t>
            </a:r>
            <a:r>
              <a:rPr lang="es-CR" dirty="0" err="1"/>
              <a:t>void</a:t>
            </a:r>
            <a:r>
              <a:rPr lang="es-CR" dirty="0"/>
              <a:t> </a:t>
            </a:r>
            <a:r>
              <a:rPr lang="es-CR" dirty="0" err="1"/>
              <a:t>getOnomatopeia</a:t>
            </a:r>
            <a:r>
              <a:rPr lang="es-CR" dirty="0"/>
              <a:t>() {</a:t>
            </a:r>
          </a:p>
          <a:p>
            <a:pPr marL="0" indent="0">
              <a:buNone/>
            </a:pPr>
            <a:r>
              <a:rPr lang="es-CR" dirty="0"/>
              <a:t>		</a:t>
            </a:r>
            <a:r>
              <a:rPr lang="es-CR" dirty="0" err="1"/>
              <a:t>System.</a:t>
            </a:r>
            <a:r>
              <a:rPr lang="es-CR" b="1" i="1" dirty="0" err="1"/>
              <a:t>out.println</a:t>
            </a:r>
            <a:r>
              <a:rPr lang="es-CR" b="1" i="1" dirty="0"/>
              <a:t>("Soy un cocodrilo: Carnívoro");</a:t>
            </a:r>
          </a:p>
          <a:p>
            <a:pPr marL="0" indent="0">
              <a:buNone/>
            </a:pPr>
            <a:r>
              <a:rPr lang="es-CR" dirty="0"/>
              <a:t>	}</a:t>
            </a:r>
          </a:p>
          <a:p>
            <a:pPr marL="0" indent="0">
              <a:buNone/>
            </a:pPr>
            <a:r>
              <a:rPr lang="es-CR" dirty="0"/>
              <a:t>}</a:t>
            </a:r>
          </a:p>
        </p:txBody>
      </p:sp>
    </p:spTree>
    <p:extLst>
      <p:ext uri="{BB962C8B-B14F-4D97-AF65-F5344CB8AC3E}">
        <p14:creationId xmlns:p14="http://schemas.microsoft.com/office/powerpoint/2010/main" val="13241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D42F14D-1BCE-4F3E-9DE0-C410D0010A40}"/>
              </a:ext>
            </a:extLst>
          </p:cNvPr>
          <p:cNvSpPr txBox="1"/>
          <p:nvPr/>
        </p:nvSpPr>
        <p:spPr>
          <a:xfrm>
            <a:off x="583096" y="556592"/>
            <a:ext cx="10535478" cy="5909310"/>
          </a:xfrm>
          <a:prstGeom prst="rect">
            <a:avLst/>
          </a:prstGeom>
          <a:noFill/>
        </p:spPr>
        <p:txBody>
          <a:bodyPr wrap="square" rtlCol="0">
            <a:spAutoFit/>
          </a:bodyPr>
          <a:lstStyle/>
          <a:p>
            <a:r>
              <a:rPr lang="en-US" sz="1400" dirty="0"/>
              <a:t>public class Horse implements Animals{</a:t>
            </a:r>
          </a:p>
          <a:p>
            <a:endParaRPr lang="es-CR" sz="1400" dirty="0"/>
          </a:p>
          <a:p>
            <a:pPr lvl="1"/>
            <a:r>
              <a:rPr lang="es-CR" sz="1400" i="1" dirty="0"/>
              <a:t>@</a:t>
            </a:r>
            <a:r>
              <a:rPr lang="es-CR" sz="1400" i="1" dirty="0" err="1"/>
              <a:t>Override</a:t>
            </a:r>
            <a:endParaRPr lang="es-CR" sz="1400" i="1" dirty="0"/>
          </a:p>
          <a:p>
            <a:pPr lvl="1"/>
            <a:r>
              <a:rPr lang="es-CR" sz="1400" dirty="0" err="1"/>
              <a:t>public</a:t>
            </a:r>
            <a:r>
              <a:rPr lang="es-CR" sz="1400" dirty="0"/>
              <a:t> </a:t>
            </a:r>
            <a:r>
              <a:rPr lang="es-CR" sz="1400" dirty="0" err="1"/>
              <a:t>void</a:t>
            </a:r>
            <a:r>
              <a:rPr lang="es-CR" sz="1400" dirty="0"/>
              <a:t> </a:t>
            </a:r>
            <a:r>
              <a:rPr lang="es-CR" sz="1400" dirty="0" err="1"/>
              <a:t>getOnomatopeia</a:t>
            </a:r>
            <a:r>
              <a:rPr lang="es-CR" sz="1400" dirty="0"/>
              <a:t>() {</a:t>
            </a:r>
          </a:p>
          <a:p>
            <a:pPr lvl="1"/>
            <a:r>
              <a:rPr lang="es-CR" sz="1400" dirty="0"/>
              <a:t>	</a:t>
            </a:r>
            <a:r>
              <a:rPr lang="es-CR" sz="1400" dirty="0" err="1"/>
              <a:t>System.</a:t>
            </a:r>
            <a:r>
              <a:rPr lang="es-CR" sz="1400" b="1" i="1" dirty="0" err="1"/>
              <a:t>out.println</a:t>
            </a:r>
            <a:r>
              <a:rPr lang="es-CR" sz="1400" b="1" i="1" dirty="0"/>
              <a:t>("Soy un caballo: </a:t>
            </a:r>
            <a:r>
              <a:rPr lang="es-CR" sz="1400" b="1" i="1" dirty="0" err="1"/>
              <a:t>Hervíboro</a:t>
            </a:r>
            <a:r>
              <a:rPr lang="es-CR" sz="1400" b="1" i="1" dirty="0"/>
              <a:t>");</a:t>
            </a:r>
          </a:p>
          <a:p>
            <a:pPr lvl="1"/>
            <a:r>
              <a:rPr lang="es-CR" sz="1400" dirty="0"/>
              <a:t>}</a:t>
            </a:r>
          </a:p>
          <a:p>
            <a:endParaRPr lang="es-CR" sz="1400" dirty="0"/>
          </a:p>
          <a:p>
            <a:r>
              <a:rPr lang="es-CR" sz="1400" dirty="0"/>
              <a:t>}</a:t>
            </a:r>
          </a:p>
          <a:p>
            <a:endParaRPr lang="es-CR" sz="1400" dirty="0"/>
          </a:p>
          <a:p>
            <a:r>
              <a:rPr lang="es-CR" sz="1400" dirty="0" err="1"/>
              <a:t>public</a:t>
            </a:r>
            <a:r>
              <a:rPr lang="es-CR" sz="1400" dirty="0"/>
              <a:t> </a:t>
            </a:r>
            <a:r>
              <a:rPr lang="es-CR" sz="1400" dirty="0" err="1"/>
              <a:t>class</a:t>
            </a:r>
            <a:r>
              <a:rPr lang="es-CR" sz="1400" dirty="0"/>
              <a:t> Lion </a:t>
            </a:r>
            <a:r>
              <a:rPr lang="es-CR" sz="1400" dirty="0" err="1"/>
              <a:t>implements</a:t>
            </a:r>
            <a:r>
              <a:rPr lang="es-CR" sz="1400" dirty="0"/>
              <a:t> </a:t>
            </a:r>
            <a:r>
              <a:rPr lang="es-CR" sz="1400" dirty="0" err="1"/>
              <a:t>Animals</a:t>
            </a:r>
            <a:r>
              <a:rPr lang="es-CR" sz="1400" dirty="0"/>
              <a:t>{</a:t>
            </a:r>
          </a:p>
          <a:p>
            <a:endParaRPr lang="es-CR" sz="1400" dirty="0"/>
          </a:p>
          <a:p>
            <a:pPr lvl="1"/>
            <a:r>
              <a:rPr lang="es-CR" sz="1400" i="1" dirty="0"/>
              <a:t>@</a:t>
            </a:r>
            <a:r>
              <a:rPr lang="es-CR" sz="1400" i="1" dirty="0" err="1"/>
              <a:t>Override</a:t>
            </a:r>
            <a:endParaRPr lang="es-CR" sz="1400" i="1" dirty="0"/>
          </a:p>
          <a:p>
            <a:pPr lvl="1"/>
            <a:r>
              <a:rPr lang="es-CR" sz="1400" dirty="0" err="1"/>
              <a:t>public</a:t>
            </a:r>
            <a:r>
              <a:rPr lang="es-CR" sz="1400" dirty="0"/>
              <a:t> </a:t>
            </a:r>
            <a:r>
              <a:rPr lang="es-CR" sz="1400" dirty="0" err="1"/>
              <a:t>void</a:t>
            </a:r>
            <a:r>
              <a:rPr lang="es-CR" sz="1400" dirty="0"/>
              <a:t> </a:t>
            </a:r>
            <a:r>
              <a:rPr lang="es-CR" sz="1400" dirty="0" err="1"/>
              <a:t>getOnomatopeia</a:t>
            </a:r>
            <a:r>
              <a:rPr lang="es-CR" sz="1400" dirty="0"/>
              <a:t>() {</a:t>
            </a:r>
          </a:p>
          <a:p>
            <a:pPr lvl="1"/>
            <a:r>
              <a:rPr lang="es-CR" sz="1400" dirty="0"/>
              <a:t>	</a:t>
            </a:r>
            <a:r>
              <a:rPr lang="es-CR" sz="1400" dirty="0" err="1"/>
              <a:t>System.</a:t>
            </a:r>
            <a:r>
              <a:rPr lang="es-CR" sz="1400" b="1" i="1" dirty="0" err="1"/>
              <a:t>out.println</a:t>
            </a:r>
            <a:r>
              <a:rPr lang="es-CR" sz="1400" b="1" i="1" dirty="0"/>
              <a:t>("Soy un león: Carnívoro");</a:t>
            </a:r>
          </a:p>
          <a:p>
            <a:pPr lvl="1"/>
            <a:endParaRPr lang="es-CR" sz="1400" dirty="0"/>
          </a:p>
          <a:p>
            <a:pPr lvl="1"/>
            <a:r>
              <a:rPr lang="es-CR" sz="1400" dirty="0"/>
              <a:t>}</a:t>
            </a:r>
          </a:p>
          <a:p>
            <a:endParaRPr lang="es-CR" sz="1400" dirty="0"/>
          </a:p>
          <a:p>
            <a:r>
              <a:rPr lang="es-CR" sz="1400" dirty="0"/>
              <a:t>}</a:t>
            </a:r>
          </a:p>
          <a:p>
            <a:endParaRPr lang="es-CR" sz="1400" dirty="0"/>
          </a:p>
          <a:p>
            <a:r>
              <a:rPr lang="es-CR" sz="1400" dirty="0" err="1"/>
              <a:t>public</a:t>
            </a:r>
            <a:r>
              <a:rPr lang="es-CR" sz="1400" dirty="0"/>
              <a:t> </a:t>
            </a:r>
            <a:r>
              <a:rPr lang="es-CR" sz="1400" dirty="0" err="1"/>
              <a:t>class</a:t>
            </a:r>
            <a:r>
              <a:rPr lang="es-CR" sz="1400" dirty="0"/>
              <a:t> </a:t>
            </a:r>
            <a:r>
              <a:rPr lang="es-CR" sz="1400" dirty="0" err="1"/>
              <a:t>Rabbit</a:t>
            </a:r>
            <a:r>
              <a:rPr lang="es-CR" sz="1400" dirty="0"/>
              <a:t> </a:t>
            </a:r>
            <a:r>
              <a:rPr lang="es-CR" sz="1400" dirty="0" err="1"/>
              <a:t>implements</a:t>
            </a:r>
            <a:r>
              <a:rPr lang="es-CR" sz="1400" dirty="0"/>
              <a:t> </a:t>
            </a:r>
            <a:r>
              <a:rPr lang="es-CR" sz="1400" dirty="0" err="1"/>
              <a:t>Animals</a:t>
            </a:r>
            <a:r>
              <a:rPr lang="es-CR" sz="1400" dirty="0"/>
              <a:t>{</a:t>
            </a:r>
          </a:p>
          <a:p>
            <a:endParaRPr lang="es-CR" sz="1400" dirty="0"/>
          </a:p>
          <a:p>
            <a:r>
              <a:rPr lang="es-CR" sz="1400" dirty="0"/>
              <a:t>	@</a:t>
            </a:r>
            <a:r>
              <a:rPr lang="es-CR" sz="1400" dirty="0" err="1"/>
              <a:t>Override</a:t>
            </a:r>
            <a:endParaRPr lang="es-CR" sz="1400" dirty="0"/>
          </a:p>
          <a:p>
            <a:r>
              <a:rPr lang="es-CR" sz="1400" dirty="0"/>
              <a:t>	</a:t>
            </a:r>
            <a:r>
              <a:rPr lang="es-CR" sz="1400" dirty="0" err="1"/>
              <a:t>public</a:t>
            </a:r>
            <a:r>
              <a:rPr lang="es-CR" sz="1400" dirty="0"/>
              <a:t> </a:t>
            </a:r>
            <a:r>
              <a:rPr lang="es-CR" sz="1400" dirty="0" err="1"/>
              <a:t>void</a:t>
            </a:r>
            <a:r>
              <a:rPr lang="es-CR" sz="1400" dirty="0"/>
              <a:t> </a:t>
            </a:r>
            <a:r>
              <a:rPr lang="es-CR" sz="1400" dirty="0" err="1"/>
              <a:t>getOnomatopeia</a:t>
            </a:r>
            <a:r>
              <a:rPr lang="es-CR" sz="1400" dirty="0"/>
              <a:t>() {</a:t>
            </a:r>
          </a:p>
          <a:p>
            <a:r>
              <a:rPr lang="es-CR" sz="1400" dirty="0"/>
              <a:t>		</a:t>
            </a:r>
            <a:r>
              <a:rPr lang="es-CR" sz="1400" dirty="0" err="1"/>
              <a:t>System.out.println</a:t>
            </a:r>
            <a:r>
              <a:rPr lang="es-CR" sz="1400" dirty="0"/>
              <a:t>("Soy un conejo: Herbívoro");</a:t>
            </a:r>
          </a:p>
          <a:p>
            <a:r>
              <a:rPr lang="es-CR" sz="1400" dirty="0"/>
              <a:t>	}</a:t>
            </a:r>
          </a:p>
          <a:p>
            <a:r>
              <a:rPr lang="es-CR" sz="1400" dirty="0"/>
              <a:t>	</a:t>
            </a:r>
          </a:p>
          <a:p>
            <a:r>
              <a:rPr lang="es-CR" sz="1400" dirty="0"/>
              <a:t>}</a:t>
            </a:r>
          </a:p>
        </p:txBody>
      </p:sp>
    </p:spTree>
    <p:extLst>
      <p:ext uri="{BB962C8B-B14F-4D97-AF65-F5344CB8AC3E}">
        <p14:creationId xmlns:p14="http://schemas.microsoft.com/office/powerpoint/2010/main" val="394302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DB4C864-324C-489D-8C12-62B95ED8016B}"/>
              </a:ext>
            </a:extLst>
          </p:cNvPr>
          <p:cNvSpPr txBox="1"/>
          <p:nvPr/>
        </p:nvSpPr>
        <p:spPr>
          <a:xfrm>
            <a:off x="689113" y="636104"/>
            <a:ext cx="10283687" cy="6124754"/>
          </a:xfrm>
          <a:prstGeom prst="rect">
            <a:avLst/>
          </a:prstGeom>
          <a:noFill/>
        </p:spPr>
        <p:txBody>
          <a:bodyPr wrap="square" rtlCol="0">
            <a:spAutoFit/>
          </a:bodyPr>
          <a:lstStyle/>
          <a:p>
            <a:r>
              <a:rPr lang="es-CR" sz="1400" dirty="0">
                <a:solidFill>
                  <a:schemeClr val="accent1">
                    <a:lumMod val="75000"/>
                  </a:schemeClr>
                </a:solidFill>
              </a:rPr>
              <a:t>3. </a:t>
            </a:r>
            <a:r>
              <a:rPr lang="es-CR" sz="1400" dirty="0"/>
              <a:t>Crear una clase abstracta que utilicen las </a:t>
            </a:r>
            <a:r>
              <a:rPr lang="es-CR" sz="1400" dirty="0" err="1"/>
              <a:t>CarniborousFactory</a:t>
            </a:r>
            <a:r>
              <a:rPr lang="es-CR" sz="1400" dirty="0"/>
              <a:t> y </a:t>
            </a:r>
            <a:r>
              <a:rPr lang="es-CR" sz="1400" dirty="0" err="1"/>
              <a:t>HerbivorousFactory</a:t>
            </a:r>
            <a:r>
              <a:rPr lang="es-CR" sz="1400" dirty="0"/>
              <a:t>:</a:t>
            </a:r>
          </a:p>
          <a:p>
            <a:endParaRPr lang="es-CR" sz="1400" dirty="0"/>
          </a:p>
          <a:p>
            <a:r>
              <a:rPr lang="en-US" sz="1400" dirty="0"/>
              <a:t>public abstract class </a:t>
            </a:r>
            <a:r>
              <a:rPr lang="en-US" sz="1400" dirty="0" err="1"/>
              <a:t>AnimalFactory</a:t>
            </a:r>
            <a:r>
              <a:rPr lang="en-US" sz="1400" dirty="0"/>
              <a:t> {</a:t>
            </a:r>
          </a:p>
          <a:p>
            <a:r>
              <a:rPr lang="en-US" sz="1400" dirty="0"/>
              <a:t>	</a:t>
            </a:r>
          </a:p>
          <a:p>
            <a:r>
              <a:rPr lang="en-US" sz="1400" dirty="0"/>
              <a:t>	public abstract Animals </a:t>
            </a:r>
            <a:r>
              <a:rPr lang="en-US" sz="1400" dirty="0" err="1"/>
              <a:t>getAnimal</a:t>
            </a:r>
            <a:r>
              <a:rPr lang="en-US" sz="1400" dirty="0"/>
              <a:t>(String </a:t>
            </a:r>
            <a:r>
              <a:rPr lang="en-US" sz="1400" dirty="0" err="1"/>
              <a:t>animalType</a:t>
            </a:r>
            <a:r>
              <a:rPr lang="en-US" sz="1400" dirty="0"/>
              <a:t>);</a:t>
            </a:r>
          </a:p>
          <a:p>
            <a:r>
              <a:rPr lang="en-US" sz="1400" dirty="0"/>
              <a:t>	</a:t>
            </a:r>
          </a:p>
          <a:p>
            <a:r>
              <a:rPr lang="en-US" sz="1400" dirty="0"/>
              <a:t>}</a:t>
            </a:r>
            <a:r>
              <a:rPr lang="es-CR" sz="1400" dirty="0"/>
              <a:t> </a:t>
            </a:r>
          </a:p>
          <a:p>
            <a:endParaRPr lang="es-CR" sz="1400" dirty="0"/>
          </a:p>
          <a:p>
            <a:r>
              <a:rPr lang="es-CR" sz="1400" dirty="0">
                <a:solidFill>
                  <a:schemeClr val="accent1">
                    <a:lumMod val="75000"/>
                  </a:schemeClr>
                </a:solidFill>
              </a:rPr>
              <a:t>4. </a:t>
            </a:r>
            <a:r>
              <a:rPr lang="es-CR" sz="1400" dirty="0"/>
              <a:t>Crear las fabricas que hagan los objetos que el cliente necesita:</a:t>
            </a:r>
          </a:p>
          <a:p>
            <a:endParaRPr lang="es-CR" sz="1400" dirty="0">
              <a:solidFill>
                <a:schemeClr val="accent1">
                  <a:lumMod val="75000"/>
                </a:schemeClr>
              </a:solidFill>
            </a:endParaRPr>
          </a:p>
          <a:p>
            <a:r>
              <a:rPr lang="es-CR" sz="1400" dirty="0" err="1"/>
              <a:t>public</a:t>
            </a:r>
            <a:r>
              <a:rPr lang="es-CR" sz="1400" dirty="0"/>
              <a:t> </a:t>
            </a:r>
            <a:r>
              <a:rPr lang="es-CR" sz="1400" dirty="0" err="1"/>
              <a:t>class</a:t>
            </a:r>
            <a:r>
              <a:rPr lang="es-CR" sz="1400" dirty="0"/>
              <a:t> </a:t>
            </a:r>
            <a:r>
              <a:rPr lang="es-CR" sz="1400" dirty="0" err="1"/>
              <a:t>HerbivorousFactory</a:t>
            </a:r>
            <a:r>
              <a:rPr lang="es-CR" sz="1400" dirty="0"/>
              <a:t> </a:t>
            </a:r>
            <a:r>
              <a:rPr lang="es-CR" sz="1400" dirty="0" err="1"/>
              <a:t>extends</a:t>
            </a:r>
            <a:r>
              <a:rPr lang="es-CR" sz="1400" dirty="0"/>
              <a:t> </a:t>
            </a:r>
            <a:r>
              <a:rPr lang="es-CR" sz="1400" dirty="0" err="1"/>
              <a:t>AnimalFactory</a:t>
            </a:r>
            <a:r>
              <a:rPr lang="es-CR" sz="1400" dirty="0"/>
              <a:t>{</a:t>
            </a:r>
          </a:p>
          <a:p>
            <a:endParaRPr lang="es-CR" sz="1400" dirty="0"/>
          </a:p>
          <a:p>
            <a:r>
              <a:rPr lang="es-CR" sz="1400" dirty="0"/>
              <a:t>	@</a:t>
            </a:r>
            <a:r>
              <a:rPr lang="es-CR" sz="1400" dirty="0" err="1"/>
              <a:t>Override</a:t>
            </a:r>
            <a:endParaRPr lang="es-CR" sz="1400" dirty="0"/>
          </a:p>
          <a:p>
            <a:r>
              <a:rPr lang="es-CR" sz="1400" dirty="0"/>
              <a:t>	</a:t>
            </a:r>
            <a:r>
              <a:rPr lang="es-CR" sz="1400" dirty="0" err="1"/>
              <a:t>public</a:t>
            </a:r>
            <a:r>
              <a:rPr lang="es-CR" sz="1400" dirty="0"/>
              <a:t> </a:t>
            </a:r>
            <a:r>
              <a:rPr lang="es-CR" sz="1400" dirty="0" err="1"/>
              <a:t>Animals</a:t>
            </a:r>
            <a:r>
              <a:rPr lang="es-CR" sz="1400" dirty="0"/>
              <a:t> </a:t>
            </a:r>
            <a:r>
              <a:rPr lang="es-CR" sz="1400" dirty="0" err="1"/>
              <a:t>getAnimal</a:t>
            </a:r>
            <a:r>
              <a:rPr lang="es-CR" sz="1400" dirty="0"/>
              <a:t>(</a:t>
            </a:r>
            <a:r>
              <a:rPr lang="es-CR" sz="1400" dirty="0" err="1"/>
              <a:t>String</a:t>
            </a:r>
            <a:r>
              <a:rPr lang="es-CR" sz="1400" dirty="0"/>
              <a:t> </a:t>
            </a:r>
            <a:r>
              <a:rPr lang="es-CR" sz="1400" dirty="0" err="1"/>
              <a:t>animalType</a:t>
            </a:r>
            <a:r>
              <a:rPr lang="es-CR" sz="1400" dirty="0"/>
              <a:t>) {</a:t>
            </a:r>
          </a:p>
          <a:p>
            <a:r>
              <a:rPr lang="es-CR" sz="1400" dirty="0"/>
              <a:t>		</a:t>
            </a:r>
          </a:p>
          <a:p>
            <a:r>
              <a:rPr lang="es-CR" sz="1400" dirty="0"/>
              <a:t>		</a:t>
            </a:r>
            <a:r>
              <a:rPr lang="es-CR" sz="1400" dirty="0" err="1"/>
              <a:t>if</a:t>
            </a:r>
            <a:r>
              <a:rPr lang="es-CR" sz="1400" dirty="0"/>
              <a:t>(</a:t>
            </a:r>
            <a:r>
              <a:rPr lang="es-CR" sz="1400" dirty="0" err="1"/>
              <a:t>animalType</a:t>
            </a:r>
            <a:r>
              <a:rPr lang="es-CR" sz="1400" dirty="0"/>
              <a:t> == "</a:t>
            </a:r>
            <a:r>
              <a:rPr lang="es-CR" sz="1400" dirty="0" err="1"/>
              <a:t>Rabbit</a:t>
            </a:r>
            <a:r>
              <a:rPr lang="es-CR" sz="1400" dirty="0"/>
              <a:t>") {</a:t>
            </a:r>
          </a:p>
          <a:p>
            <a:r>
              <a:rPr lang="es-CR" sz="1400" dirty="0"/>
              <a:t>			</a:t>
            </a:r>
            <a:r>
              <a:rPr lang="es-CR" sz="1400" dirty="0" err="1"/>
              <a:t>return</a:t>
            </a:r>
            <a:r>
              <a:rPr lang="es-CR" sz="1400" dirty="0"/>
              <a:t> new </a:t>
            </a:r>
            <a:r>
              <a:rPr lang="es-CR" sz="1400" dirty="0" err="1"/>
              <a:t>Rabbit</a:t>
            </a:r>
            <a:r>
              <a:rPr lang="es-CR" sz="1400" dirty="0"/>
              <a:t>();</a:t>
            </a:r>
          </a:p>
          <a:p>
            <a:r>
              <a:rPr lang="es-CR" sz="1400" dirty="0"/>
              <a:t>		}</a:t>
            </a:r>
            <a:r>
              <a:rPr lang="es-CR" sz="1400" dirty="0" err="1"/>
              <a:t>else</a:t>
            </a:r>
            <a:r>
              <a:rPr lang="es-CR" sz="1400" dirty="0"/>
              <a:t> </a:t>
            </a:r>
            <a:r>
              <a:rPr lang="es-CR" sz="1400" dirty="0" err="1"/>
              <a:t>if</a:t>
            </a:r>
            <a:r>
              <a:rPr lang="es-CR" sz="1400" dirty="0"/>
              <a:t>(</a:t>
            </a:r>
            <a:r>
              <a:rPr lang="es-CR" sz="1400" dirty="0" err="1"/>
              <a:t>animalType</a:t>
            </a:r>
            <a:r>
              <a:rPr lang="es-CR" sz="1400" dirty="0"/>
              <a:t> == "</a:t>
            </a:r>
            <a:r>
              <a:rPr lang="es-CR" sz="1400" dirty="0" err="1"/>
              <a:t>Horse</a:t>
            </a:r>
            <a:r>
              <a:rPr lang="es-CR" sz="1400" dirty="0"/>
              <a:t>") {</a:t>
            </a:r>
          </a:p>
          <a:p>
            <a:r>
              <a:rPr lang="es-CR" sz="1400" dirty="0"/>
              <a:t>			</a:t>
            </a:r>
            <a:r>
              <a:rPr lang="es-CR" sz="1400" dirty="0" err="1"/>
              <a:t>return</a:t>
            </a:r>
            <a:r>
              <a:rPr lang="es-CR" sz="1400" dirty="0"/>
              <a:t> new </a:t>
            </a:r>
            <a:r>
              <a:rPr lang="es-CR" sz="1400" dirty="0" err="1"/>
              <a:t>Horse</a:t>
            </a:r>
            <a:r>
              <a:rPr lang="es-CR" sz="1400" dirty="0"/>
              <a:t>(); </a:t>
            </a:r>
          </a:p>
          <a:p>
            <a:r>
              <a:rPr lang="es-CR" sz="1400" dirty="0"/>
              <a:t>		}</a:t>
            </a:r>
            <a:r>
              <a:rPr lang="es-CR" sz="1400" dirty="0" err="1"/>
              <a:t>else</a:t>
            </a:r>
            <a:r>
              <a:rPr lang="es-CR" sz="1400" dirty="0"/>
              <a:t> {</a:t>
            </a:r>
          </a:p>
          <a:p>
            <a:r>
              <a:rPr lang="es-CR" sz="1400" dirty="0"/>
              <a:t>			</a:t>
            </a:r>
            <a:r>
              <a:rPr lang="es-CR" sz="1400" dirty="0" err="1"/>
              <a:t>System.out.println</a:t>
            </a:r>
            <a:r>
              <a:rPr lang="es-CR" sz="1400" dirty="0"/>
              <a:t>("No se puede fabricar este herbívoro");</a:t>
            </a:r>
          </a:p>
          <a:p>
            <a:r>
              <a:rPr lang="es-CR" sz="1400" dirty="0"/>
              <a:t>		}</a:t>
            </a:r>
          </a:p>
          <a:p>
            <a:r>
              <a:rPr lang="es-CR" sz="1400" dirty="0"/>
              <a:t>		</a:t>
            </a:r>
            <a:r>
              <a:rPr lang="es-CR" sz="1400" dirty="0" err="1"/>
              <a:t>return</a:t>
            </a:r>
            <a:r>
              <a:rPr lang="es-CR" sz="1400" dirty="0"/>
              <a:t> </a:t>
            </a:r>
            <a:r>
              <a:rPr lang="es-CR" sz="1400" dirty="0" err="1"/>
              <a:t>null</a:t>
            </a:r>
            <a:r>
              <a:rPr lang="es-CR" sz="1400" dirty="0"/>
              <a:t>;</a:t>
            </a:r>
          </a:p>
          <a:p>
            <a:r>
              <a:rPr lang="es-CR" sz="1400" dirty="0"/>
              <a:t>	}</a:t>
            </a:r>
          </a:p>
          <a:p>
            <a:endParaRPr lang="es-CR" sz="1400" dirty="0"/>
          </a:p>
          <a:p>
            <a:r>
              <a:rPr lang="es-CR" sz="1400" dirty="0"/>
              <a:t>}</a:t>
            </a:r>
          </a:p>
          <a:p>
            <a:endParaRPr lang="es-CR" sz="1400" dirty="0"/>
          </a:p>
          <a:p>
            <a:endParaRPr lang="es-CR" sz="1400" dirty="0"/>
          </a:p>
        </p:txBody>
      </p:sp>
    </p:spTree>
    <p:extLst>
      <p:ext uri="{BB962C8B-B14F-4D97-AF65-F5344CB8AC3E}">
        <p14:creationId xmlns:p14="http://schemas.microsoft.com/office/powerpoint/2010/main" val="243709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F93E9E1-CE81-48DB-A1A8-BE65839278B4}"/>
              </a:ext>
            </a:extLst>
          </p:cNvPr>
          <p:cNvSpPr txBox="1"/>
          <p:nvPr/>
        </p:nvSpPr>
        <p:spPr>
          <a:xfrm>
            <a:off x="1126434" y="887895"/>
            <a:ext cx="9634330" cy="3970318"/>
          </a:xfrm>
          <a:prstGeom prst="rect">
            <a:avLst/>
          </a:prstGeom>
          <a:noFill/>
        </p:spPr>
        <p:txBody>
          <a:bodyPr wrap="square" rtlCol="0">
            <a:spAutoFit/>
          </a:bodyPr>
          <a:lstStyle/>
          <a:p>
            <a:r>
              <a:rPr lang="es-CR" sz="1400" dirty="0" err="1"/>
              <a:t>public</a:t>
            </a:r>
            <a:r>
              <a:rPr lang="es-CR" sz="1400" dirty="0"/>
              <a:t> </a:t>
            </a:r>
            <a:r>
              <a:rPr lang="es-CR" sz="1400" dirty="0" err="1"/>
              <a:t>class</a:t>
            </a:r>
            <a:r>
              <a:rPr lang="es-CR" sz="1400" dirty="0"/>
              <a:t> </a:t>
            </a:r>
            <a:r>
              <a:rPr lang="es-CR" sz="1400" dirty="0" err="1"/>
              <a:t>CarnivorousFactory</a:t>
            </a:r>
            <a:r>
              <a:rPr lang="es-CR" sz="1400" dirty="0"/>
              <a:t> </a:t>
            </a:r>
            <a:r>
              <a:rPr lang="es-CR" sz="1400" dirty="0" err="1"/>
              <a:t>extends</a:t>
            </a:r>
            <a:r>
              <a:rPr lang="es-CR" sz="1400" dirty="0"/>
              <a:t> </a:t>
            </a:r>
            <a:r>
              <a:rPr lang="es-CR" sz="1400" dirty="0" err="1"/>
              <a:t>AnimalFactory</a:t>
            </a:r>
            <a:r>
              <a:rPr lang="es-CR" sz="1400" dirty="0"/>
              <a:t>{</a:t>
            </a:r>
          </a:p>
          <a:p>
            <a:endParaRPr lang="es-CR" sz="1400" dirty="0"/>
          </a:p>
          <a:p>
            <a:r>
              <a:rPr lang="es-CR" sz="1400" dirty="0"/>
              <a:t>	@</a:t>
            </a:r>
            <a:r>
              <a:rPr lang="es-CR" sz="1400" dirty="0" err="1"/>
              <a:t>Override</a:t>
            </a:r>
            <a:endParaRPr lang="es-CR" sz="1400" dirty="0"/>
          </a:p>
          <a:p>
            <a:r>
              <a:rPr lang="es-CR" sz="1400" dirty="0"/>
              <a:t>	</a:t>
            </a:r>
            <a:r>
              <a:rPr lang="es-CR" sz="1400" dirty="0" err="1"/>
              <a:t>public</a:t>
            </a:r>
            <a:r>
              <a:rPr lang="es-CR" sz="1400" dirty="0"/>
              <a:t> </a:t>
            </a:r>
            <a:r>
              <a:rPr lang="es-CR" sz="1400" dirty="0" err="1"/>
              <a:t>Animals</a:t>
            </a:r>
            <a:r>
              <a:rPr lang="es-CR" sz="1400" dirty="0"/>
              <a:t> </a:t>
            </a:r>
            <a:r>
              <a:rPr lang="es-CR" sz="1400" dirty="0" err="1"/>
              <a:t>getAnimal</a:t>
            </a:r>
            <a:r>
              <a:rPr lang="es-CR" sz="1400" dirty="0"/>
              <a:t>(</a:t>
            </a:r>
            <a:r>
              <a:rPr lang="es-CR" sz="1400" dirty="0" err="1"/>
              <a:t>String</a:t>
            </a:r>
            <a:r>
              <a:rPr lang="es-CR" sz="1400" dirty="0"/>
              <a:t> </a:t>
            </a:r>
            <a:r>
              <a:rPr lang="es-CR" sz="1400" dirty="0" err="1"/>
              <a:t>animalType</a:t>
            </a:r>
            <a:r>
              <a:rPr lang="es-CR" sz="1400" dirty="0"/>
              <a:t>) {</a:t>
            </a:r>
          </a:p>
          <a:p>
            <a:r>
              <a:rPr lang="es-CR" sz="1400" dirty="0"/>
              <a:t>		</a:t>
            </a:r>
          </a:p>
          <a:p>
            <a:r>
              <a:rPr lang="es-CR" sz="1400" dirty="0"/>
              <a:t>		</a:t>
            </a:r>
            <a:r>
              <a:rPr lang="es-CR" sz="1400" dirty="0" err="1"/>
              <a:t>if</a:t>
            </a:r>
            <a:r>
              <a:rPr lang="es-CR" sz="1400" dirty="0"/>
              <a:t>(</a:t>
            </a:r>
            <a:r>
              <a:rPr lang="es-CR" sz="1400" dirty="0" err="1"/>
              <a:t>animalType</a:t>
            </a:r>
            <a:r>
              <a:rPr lang="es-CR" sz="1400" dirty="0"/>
              <a:t> == "</a:t>
            </a:r>
            <a:r>
              <a:rPr lang="es-CR" sz="1400" dirty="0" err="1"/>
              <a:t>Crocodile</a:t>
            </a:r>
            <a:r>
              <a:rPr lang="es-CR" sz="1400" dirty="0"/>
              <a:t>") {</a:t>
            </a:r>
          </a:p>
          <a:p>
            <a:r>
              <a:rPr lang="es-CR" sz="1400" dirty="0"/>
              <a:t>			</a:t>
            </a:r>
            <a:r>
              <a:rPr lang="es-CR" sz="1400" dirty="0" err="1"/>
              <a:t>return</a:t>
            </a:r>
            <a:r>
              <a:rPr lang="es-CR" sz="1400" dirty="0"/>
              <a:t> new </a:t>
            </a:r>
            <a:r>
              <a:rPr lang="es-CR" sz="1400" dirty="0" err="1"/>
              <a:t>Crocodile</a:t>
            </a:r>
            <a:r>
              <a:rPr lang="es-CR" sz="1400" dirty="0"/>
              <a:t>();</a:t>
            </a:r>
          </a:p>
          <a:p>
            <a:r>
              <a:rPr lang="es-CR" sz="1400" dirty="0"/>
              <a:t>		}</a:t>
            </a:r>
            <a:r>
              <a:rPr lang="es-CR" sz="1400" dirty="0" err="1"/>
              <a:t>else</a:t>
            </a:r>
            <a:r>
              <a:rPr lang="es-CR" sz="1400" dirty="0"/>
              <a:t> </a:t>
            </a:r>
            <a:r>
              <a:rPr lang="es-CR" sz="1400" dirty="0" err="1"/>
              <a:t>if</a:t>
            </a:r>
            <a:r>
              <a:rPr lang="es-CR" sz="1400" dirty="0"/>
              <a:t>(</a:t>
            </a:r>
            <a:r>
              <a:rPr lang="es-CR" sz="1400" dirty="0" err="1"/>
              <a:t>animalType</a:t>
            </a:r>
            <a:r>
              <a:rPr lang="es-CR" sz="1400" dirty="0"/>
              <a:t> == "Lion") {</a:t>
            </a:r>
          </a:p>
          <a:p>
            <a:r>
              <a:rPr lang="es-CR" sz="1400" dirty="0"/>
              <a:t>			</a:t>
            </a:r>
            <a:r>
              <a:rPr lang="es-CR" sz="1400" dirty="0" err="1"/>
              <a:t>return</a:t>
            </a:r>
            <a:r>
              <a:rPr lang="es-CR" sz="1400" dirty="0"/>
              <a:t> new Lion(); </a:t>
            </a:r>
          </a:p>
          <a:p>
            <a:r>
              <a:rPr lang="es-CR" sz="1400" dirty="0"/>
              <a:t>		}</a:t>
            </a:r>
            <a:r>
              <a:rPr lang="es-CR" sz="1400" dirty="0" err="1"/>
              <a:t>else</a:t>
            </a:r>
            <a:r>
              <a:rPr lang="es-CR" sz="1400" dirty="0"/>
              <a:t> {</a:t>
            </a:r>
          </a:p>
          <a:p>
            <a:r>
              <a:rPr lang="es-CR" sz="1400" dirty="0"/>
              <a:t>			</a:t>
            </a:r>
            <a:r>
              <a:rPr lang="es-CR" sz="1400" dirty="0" err="1"/>
              <a:t>System.out.println</a:t>
            </a:r>
            <a:r>
              <a:rPr lang="es-CR" sz="1400" dirty="0"/>
              <a:t>("No se puede fabricar este carnívoro");</a:t>
            </a:r>
          </a:p>
          <a:p>
            <a:r>
              <a:rPr lang="es-CR" sz="1400" dirty="0"/>
              <a:t>		}</a:t>
            </a:r>
          </a:p>
          <a:p>
            <a:r>
              <a:rPr lang="es-CR" sz="1400" dirty="0"/>
              <a:t>		</a:t>
            </a:r>
            <a:r>
              <a:rPr lang="es-CR" sz="1400" dirty="0" err="1"/>
              <a:t>return</a:t>
            </a:r>
            <a:r>
              <a:rPr lang="es-CR" sz="1400" dirty="0"/>
              <a:t> </a:t>
            </a:r>
            <a:r>
              <a:rPr lang="es-CR" sz="1400" dirty="0" err="1"/>
              <a:t>null</a:t>
            </a:r>
            <a:r>
              <a:rPr lang="es-CR" sz="1400" dirty="0"/>
              <a:t>;</a:t>
            </a:r>
          </a:p>
          <a:p>
            <a:r>
              <a:rPr lang="es-CR" sz="1400" dirty="0"/>
              <a:t>	}</a:t>
            </a:r>
          </a:p>
          <a:p>
            <a:endParaRPr lang="es-CR" sz="1400" dirty="0"/>
          </a:p>
          <a:p>
            <a:r>
              <a:rPr lang="es-CR" sz="1400" dirty="0"/>
              <a:t>}</a:t>
            </a:r>
          </a:p>
          <a:p>
            <a:endParaRPr lang="es-CR" sz="1400" dirty="0">
              <a:solidFill>
                <a:schemeClr val="accent1">
                  <a:lumMod val="75000"/>
                </a:schemeClr>
              </a:solidFill>
            </a:endParaRPr>
          </a:p>
          <a:p>
            <a:endParaRPr lang="es-CR" sz="1400" dirty="0">
              <a:solidFill>
                <a:schemeClr val="accent1">
                  <a:lumMod val="75000"/>
                </a:schemeClr>
              </a:solidFill>
            </a:endParaRPr>
          </a:p>
        </p:txBody>
      </p:sp>
    </p:spTree>
    <p:extLst>
      <p:ext uri="{BB962C8B-B14F-4D97-AF65-F5344CB8AC3E}">
        <p14:creationId xmlns:p14="http://schemas.microsoft.com/office/powerpoint/2010/main" val="173332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92B7119-60F6-465F-9EDF-A13FD4FCE3D7}"/>
              </a:ext>
            </a:extLst>
          </p:cNvPr>
          <p:cNvSpPr txBox="1"/>
          <p:nvPr/>
        </p:nvSpPr>
        <p:spPr>
          <a:xfrm>
            <a:off x="940904" y="887896"/>
            <a:ext cx="9342783" cy="4401205"/>
          </a:xfrm>
          <a:prstGeom prst="rect">
            <a:avLst/>
          </a:prstGeom>
          <a:noFill/>
        </p:spPr>
        <p:txBody>
          <a:bodyPr wrap="square" rtlCol="0">
            <a:spAutoFit/>
          </a:bodyPr>
          <a:lstStyle/>
          <a:p>
            <a:r>
              <a:rPr lang="es-CR" sz="1400" dirty="0">
                <a:solidFill>
                  <a:schemeClr val="accent1">
                    <a:lumMod val="75000"/>
                  </a:schemeClr>
                </a:solidFill>
              </a:rPr>
              <a:t>5. </a:t>
            </a:r>
            <a:r>
              <a:rPr lang="es-CR" sz="1400" dirty="0"/>
              <a:t>Crear fabrica que retornen las fabricas necesarias para obtener los productos que el cliente solicita:</a:t>
            </a:r>
          </a:p>
          <a:p>
            <a:endParaRPr lang="es-CR" sz="1400" dirty="0"/>
          </a:p>
          <a:p>
            <a:r>
              <a:rPr lang="es-CR" sz="1400" dirty="0" err="1"/>
              <a:t>public</a:t>
            </a:r>
            <a:r>
              <a:rPr lang="es-CR" sz="1400" dirty="0"/>
              <a:t> </a:t>
            </a:r>
            <a:r>
              <a:rPr lang="es-CR" sz="1400" dirty="0" err="1"/>
              <a:t>class</a:t>
            </a:r>
            <a:r>
              <a:rPr lang="es-CR" sz="1400" dirty="0"/>
              <a:t> </a:t>
            </a:r>
            <a:r>
              <a:rPr lang="es-CR" sz="1400" dirty="0" err="1"/>
              <a:t>FactoryProducer</a:t>
            </a:r>
            <a:r>
              <a:rPr lang="es-CR" sz="1400" dirty="0"/>
              <a:t> {</a:t>
            </a:r>
          </a:p>
          <a:p>
            <a:endParaRPr lang="es-CR" sz="1400" dirty="0"/>
          </a:p>
          <a:p>
            <a:r>
              <a:rPr lang="es-CR" sz="1400" dirty="0"/>
              <a:t>	</a:t>
            </a:r>
            <a:r>
              <a:rPr lang="es-CR" sz="1400" dirty="0" err="1"/>
              <a:t>public</a:t>
            </a:r>
            <a:r>
              <a:rPr lang="es-CR" sz="1400" dirty="0"/>
              <a:t> </a:t>
            </a:r>
            <a:r>
              <a:rPr lang="es-CR" sz="1400" dirty="0" err="1"/>
              <a:t>static</a:t>
            </a:r>
            <a:r>
              <a:rPr lang="es-CR" sz="1400" dirty="0"/>
              <a:t> </a:t>
            </a:r>
            <a:r>
              <a:rPr lang="es-CR" sz="1400" dirty="0" err="1"/>
              <a:t>AnimalFactory</a:t>
            </a:r>
            <a:r>
              <a:rPr lang="es-CR" sz="1400" dirty="0"/>
              <a:t> </a:t>
            </a:r>
            <a:r>
              <a:rPr lang="es-CR" sz="1400" dirty="0" err="1"/>
              <a:t>getFactory</a:t>
            </a:r>
            <a:r>
              <a:rPr lang="es-CR" sz="1400" dirty="0"/>
              <a:t>(</a:t>
            </a:r>
            <a:r>
              <a:rPr lang="es-CR" sz="1400" dirty="0" err="1"/>
              <a:t>String</a:t>
            </a:r>
            <a:r>
              <a:rPr lang="es-CR" sz="1400" dirty="0"/>
              <a:t> </a:t>
            </a:r>
            <a:r>
              <a:rPr lang="es-CR" sz="1400" dirty="0" err="1"/>
              <a:t>factoryType</a:t>
            </a:r>
            <a:r>
              <a:rPr lang="es-CR" sz="1400" dirty="0"/>
              <a:t>) {</a:t>
            </a:r>
          </a:p>
          <a:p>
            <a:r>
              <a:rPr lang="es-CR" sz="1400" dirty="0"/>
              <a:t>		</a:t>
            </a:r>
          </a:p>
          <a:p>
            <a:r>
              <a:rPr lang="es-CR" sz="1400" dirty="0"/>
              <a:t>		</a:t>
            </a:r>
            <a:r>
              <a:rPr lang="es-CR" sz="1400" dirty="0" err="1"/>
              <a:t>if</a:t>
            </a:r>
            <a:r>
              <a:rPr lang="es-CR" sz="1400" dirty="0"/>
              <a:t>(</a:t>
            </a:r>
            <a:r>
              <a:rPr lang="es-CR" sz="1400" dirty="0" err="1"/>
              <a:t>factoryType</a:t>
            </a:r>
            <a:r>
              <a:rPr lang="es-CR" sz="1400" dirty="0"/>
              <a:t> == "</a:t>
            </a:r>
            <a:r>
              <a:rPr lang="es-CR" sz="1400" dirty="0" err="1"/>
              <a:t>Herbivoro</a:t>
            </a:r>
            <a:r>
              <a:rPr lang="es-CR" sz="1400" dirty="0"/>
              <a:t>") {</a:t>
            </a:r>
          </a:p>
          <a:p>
            <a:r>
              <a:rPr lang="es-CR" sz="1400" dirty="0"/>
              <a:t>			</a:t>
            </a:r>
            <a:r>
              <a:rPr lang="es-CR" sz="1400" dirty="0" err="1"/>
              <a:t>return</a:t>
            </a:r>
            <a:r>
              <a:rPr lang="es-CR" sz="1400" dirty="0"/>
              <a:t> new </a:t>
            </a:r>
            <a:r>
              <a:rPr lang="es-CR" sz="1400" dirty="0" err="1"/>
              <a:t>HerbivorousFactory</a:t>
            </a:r>
            <a:r>
              <a:rPr lang="es-CR" sz="1400" dirty="0"/>
              <a:t>();</a:t>
            </a:r>
          </a:p>
          <a:p>
            <a:r>
              <a:rPr lang="es-CR" sz="1400" dirty="0"/>
              <a:t>		}</a:t>
            </a:r>
            <a:r>
              <a:rPr lang="es-CR" sz="1400" dirty="0" err="1"/>
              <a:t>else</a:t>
            </a:r>
            <a:r>
              <a:rPr lang="es-CR" sz="1400" dirty="0"/>
              <a:t> </a:t>
            </a:r>
            <a:r>
              <a:rPr lang="es-CR" sz="1400" dirty="0" err="1"/>
              <a:t>if</a:t>
            </a:r>
            <a:r>
              <a:rPr lang="es-CR" sz="1400" dirty="0"/>
              <a:t>(</a:t>
            </a:r>
            <a:r>
              <a:rPr lang="es-CR" sz="1400" dirty="0" err="1"/>
              <a:t>factoryType</a:t>
            </a:r>
            <a:r>
              <a:rPr lang="es-CR" sz="1400" dirty="0"/>
              <a:t> == "</a:t>
            </a:r>
            <a:r>
              <a:rPr lang="es-CR" sz="1400" dirty="0" err="1"/>
              <a:t>Carnivoro</a:t>
            </a:r>
            <a:r>
              <a:rPr lang="es-CR" sz="1400" dirty="0"/>
              <a:t>") {</a:t>
            </a:r>
          </a:p>
          <a:p>
            <a:r>
              <a:rPr lang="es-CR" sz="1400" dirty="0"/>
              <a:t>			</a:t>
            </a:r>
            <a:r>
              <a:rPr lang="es-CR" sz="1400" dirty="0" err="1"/>
              <a:t>return</a:t>
            </a:r>
            <a:r>
              <a:rPr lang="es-CR" sz="1400" dirty="0"/>
              <a:t> new </a:t>
            </a:r>
            <a:r>
              <a:rPr lang="es-CR" sz="1400" dirty="0" err="1"/>
              <a:t>CarnivorousFactory</a:t>
            </a:r>
            <a:r>
              <a:rPr lang="es-CR" sz="1400" dirty="0"/>
              <a:t>();</a:t>
            </a:r>
          </a:p>
          <a:p>
            <a:r>
              <a:rPr lang="es-CR" sz="1400" dirty="0"/>
              <a:t>		}</a:t>
            </a:r>
            <a:r>
              <a:rPr lang="es-CR" sz="1400" dirty="0" err="1"/>
              <a:t>else</a:t>
            </a:r>
            <a:r>
              <a:rPr lang="es-CR" sz="1400" dirty="0"/>
              <a:t> {</a:t>
            </a:r>
          </a:p>
          <a:p>
            <a:r>
              <a:rPr lang="es-CR" sz="1400" dirty="0"/>
              <a:t>			</a:t>
            </a:r>
            <a:r>
              <a:rPr lang="es-CR" sz="1400" dirty="0" err="1"/>
              <a:t>System.out.println</a:t>
            </a:r>
            <a:r>
              <a:rPr lang="es-CR" sz="1400" dirty="0"/>
              <a:t>("La fabrica solicitada no existe");</a:t>
            </a:r>
          </a:p>
          <a:p>
            <a:r>
              <a:rPr lang="es-CR" sz="1400" dirty="0"/>
              <a:t>		}</a:t>
            </a:r>
          </a:p>
          <a:p>
            <a:r>
              <a:rPr lang="es-CR" sz="1400" dirty="0"/>
              <a:t>		</a:t>
            </a:r>
          </a:p>
          <a:p>
            <a:r>
              <a:rPr lang="es-CR" sz="1400" dirty="0"/>
              <a:t>		</a:t>
            </a:r>
            <a:r>
              <a:rPr lang="es-CR" sz="1400" dirty="0" err="1"/>
              <a:t>return</a:t>
            </a:r>
            <a:r>
              <a:rPr lang="es-CR" sz="1400" dirty="0"/>
              <a:t> </a:t>
            </a:r>
            <a:r>
              <a:rPr lang="es-CR" sz="1400" dirty="0" err="1"/>
              <a:t>null</a:t>
            </a:r>
            <a:r>
              <a:rPr lang="es-CR" sz="1400" dirty="0"/>
              <a:t>;</a:t>
            </a:r>
          </a:p>
          <a:p>
            <a:r>
              <a:rPr lang="es-CR" sz="1400" dirty="0"/>
              <a:t>	}</a:t>
            </a:r>
          </a:p>
          <a:p>
            <a:r>
              <a:rPr lang="es-CR" sz="1400" dirty="0"/>
              <a:t>	</a:t>
            </a:r>
          </a:p>
          <a:p>
            <a:r>
              <a:rPr lang="es-CR" sz="1400" dirty="0"/>
              <a:t>}</a:t>
            </a:r>
          </a:p>
          <a:p>
            <a:endParaRPr lang="es-CR" sz="1400" dirty="0"/>
          </a:p>
          <a:p>
            <a:endParaRPr lang="es-CR" sz="1400" dirty="0"/>
          </a:p>
        </p:txBody>
      </p:sp>
    </p:spTree>
    <p:extLst>
      <p:ext uri="{BB962C8B-B14F-4D97-AF65-F5344CB8AC3E}">
        <p14:creationId xmlns:p14="http://schemas.microsoft.com/office/powerpoint/2010/main" val="223111913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161</TotalTime>
  <Words>386</Words>
  <Application>Microsoft Office PowerPoint</Application>
  <PresentationFormat>Panorámica</PresentationFormat>
  <Paragraphs>153</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Trebuchet MS</vt:lpstr>
      <vt:lpstr>Wingdings 3</vt:lpstr>
      <vt:lpstr>Faceta</vt:lpstr>
      <vt:lpstr>Presentación de PowerPoint</vt:lpstr>
      <vt:lpstr>Patrón de diseño Abstract Factory</vt:lpstr>
      <vt:lpstr>Diagrama de clases</vt:lpstr>
      <vt:lpstr>Explicación de componentes:</vt:lpstr>
      <vt:lpstr>Ejemplo codificado: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MENDOZA MATA JOSE FABIAN</dc:creator>
  <cp:lastModifiedBy>MENDOZA MATA JOSE FABIAN</cp:lastModifiedBy>
  <cp:revision>8</cp:revision>
  <dcterms:created xsi:type="dcterms:W3CDTF">2019-09-25T16:21:43Z</dcterms:created>
  <dcterms:modified xsi:type="dcterms:W3CDTF">2019-09-25T19:05:44Z</dcterms:modified>
</cp:coreProperties>
</file>