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8"/>
  </p:notesMasterIdLst>
  <p:sldIdLst>
    <p:sldId id="394" r:id="rId2"/>
    <p:sldId id="397" r:id="rId3"/>
    <p:sldId id="398" r:id="rId4"/>
    <p:sldId id="399" r:id="rId5"/>
    <p:sldId id="412" r:id="rId6"/>
    <p:sldId id="410" r:id="rId7"/>
    <p:sldId id="414" r:id="rId8"/>
    <p:sldId id="416" r:id="rId9"/>
    <p:sldId id="418" r:id="rId10"/>
    <p:sldId id="419" r:id="rId11"/>
    <p:sldId id="421" r:id="rId12"/>
    <p:sldId id="427" r:id="rId13"/>
    <p:sldId id="429" r:id="rId14"/>
    <p:sldId id="426" r:id="rId15"/>
    <p:sldId id="428" r:id="rId16"/>
    <p:sldId id="425" r:id="rId17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98"/>
    <a:srgbClr val="D00027"/>
    <a:srgbClr val="F6EB61"/>
    <a:srgbClr val="00B2A9"/>
    <a:srgbClr val="FDF667"/>
    <a:srgbClr val="EC8F93"/>
    <a:srgbClr val="721015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7606" autoAdjust="0"/>
  </p:normalViewPr>
  <p:slideViewPr>
    <p:cSldViewPr>
      <p:cViewPr varScale="1">
        <p:scale>
          <a:sx n="73" d="100"/>
          <a:sy n="73" d="100"/>
        </p:scale>
        <p:origin x="984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551F9-EFAF-416B-9C6B-73C5C35E7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01F1-ED02-4D22-99C8-FC9A655E5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388689D-ED4C-4ABA-8AD2-43F81A083536}" type="datetimeFigureOut">
              <a:rPr lang="pt-BR"/>
              <a:pPr>
                <a:defRPr/>
              </a:pPr>
              <a:t>01/08/2023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46B42-7C76-46AE-B5D6-506389452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54C282-5FB9-4D3B-960E-BB0AC44F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CDFA-D815-4607-9571-F4DCB4047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1505-8862-4A2B-9302-D5A36F363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4508DA-C186-4A38-A06D-87859BEDE8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2398" y="4533900"/>
            <a:ext cx="2249488" cy="534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solidFill>
                  <a:schemeClr val="bg1"/>
                </a:solidFill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solidFill>
                  <a:schemeClr val="bg1"/>
                </a:solidFill>
                <a:latin typeface="Delicious Smcp" panose="02000506040000020004" pitchFamily="50" charset="0"/>
              </a:rPr>
              <a:t>Bacharelado em Engenharia de Software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2054226" y="918865"/>
            <a:ext cx="6781799" cy="2876132"/>
          </a:xfrm>
        </p:spPr>
        <p:txBody>
          <a:bodyPr rtlCol="0" anchor="ctr"/>
          <a:lstStyle>
            <a:lvl1pPr eaLnBrk="1" latinLnBrk="0" hangingPunct="1">
              <a:defRPr kumimoji="0" lang="pt-BR" cap="none" baseline="0">
                <a:solidFill>
                  <a:schemeClr val="bg1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55576" y="-10422"/>
            <a:ext cx="6784975" cy="9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5400" cap="none" baseline="0" dirty="0">
                <a:solidFill>
                  <a:schemeClr val="bg1"/>
                </a:solidFill>
                <a:latin typeface="Delicious Smcp" panose="02000506040000020004" pitchFamily="50" charset="0"/>
              </a:rPr>
              <a:t>Programação Modular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359025" y="4011915"/>
            <a:ext cx="6477000" cy="44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2800" cap="none" baseline="0" dirty="0">
                <a:solidFill>
                  <a:schemeClr val="bg1"/>
                </a:solidFill>
                <a:latin typeface="Delicious Smcp" panose="02000506040000020004" pitchFamily="50" charset="0"/>
              </a:rPr>
              <a:t>Prof. </a:t>
            </a:r>
            <a:r>
              <a:rPr lang="pt-BR" sz="2800" cap="none" baseline="0" dirty="0" err="1">
                <a:solidFill>
                  <a:schemeClr val="bg1"/>
                </a:solidFill>
                <a:latin typeface="Delicious Smcp" panose="02000506040000020004" pitchFamily="50" charset="0"/>
              </a:rPr>
              <a:t>Dr</a:t>
            </a:r>
            <a:r>
              <a:rPr lang="pt-BR" sz="2800" cap="none" baseline="0" dirty="0">
                <a:solidFill>
                  <a:schemeClr val="bg1"/>
                </a:solidFill>
                <a:latin typeface="Delicious Smcp" panose="02000506040000020004" pitchFamily="50" charset="0"/>
              </a:rPr>
              <a:t> Johnatan Oliveira </a:t>
            </a:r>
          </a:p>
        </p:txBody>
      </p:sp>
    </p:spTree>
    <p:extLst>
      <p:ext uri="{BB962C8B-B14F-4D97-AF65-F5344CB8AC3E}">
        <p14:creationId xmlns:p14="http://schemas.microsoft.com/office/powerpoint/2010/main" val="15927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749CEB-1611-9BA2-8CDB-5EA2D5795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3420">
            <a:off x="2823393" y="1029541"/>
            <a:ext cx="3315163" cy="2981741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 hasCustomPrompt="1"/>
          </p:nvPr>
        </p:nvSpPr>
        <p:spPr>
          <a:xfrm>
            <a:off x="609600" y="51470"/>
            <a:ext cx="8426896" cy="65407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>
            <a:lvl1pPr marL="319088" indent="-319088">
              <a:buClr>
                <a:srgbClr val="00B2A9"/>
              </a:buClr>
              <a:buSzPct val="70000"/>
              <a:buFont typeface="Wingdings 2" panose="05020102010507070707" pitchFamily="18" charset="2"/>
              <a:buChar char=""/>
              <a:defRPr>
                <a:solidFill>
                  <a:schemeClr val="tx1"/>
                </a:solidFill>
              </a:defRPr>
            </a:lvl1pPr>
            <a:lvl2pPr>
              <a:buClr>
                <a:srgbClr val="00B2A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B2A9"/>
              </a:buClr>
              <a:buSzPct val="70000"/>
              <a:defRPr>
                <a:solidFill>
                  <a:schemeClr val="tx1"/>
                </a:solidFill>
              </a:defRPr>
            </a:lvl3pPr>
            <a:lvl4pPr>
              <a:buClr>
                <a:srgbClr val="DA1F28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721015"/>
              </a:buClr>
              <a:defRPr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7455" y="727424"/>
            <a:ext cx="533400" cy="182563"/>
          </a:xfrm>
          <a:noFill/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8383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39329D3-2118-47F2-16B4-79B8D06B36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3420">
            <a:off x="2823393" y="1029541"/>
            <a:ext cx="3315163" cy="2981741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rgbClr val="00B2A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solidFill>
                <a:srgbClr val="F6EB6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 cap="small" baseline="0">
                <a:solidFill>
                  <a:srgbClr val="00A398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206500"/>
            <a:ext cx="7632848" cy="742950"/>
          </a:xfrm>
          <a:solidFill>
            <a:srgbClr val="D00027"/>
          </a:solidFill>
        </p:spPr>
        <p:txBody>
          <a:bodyPr/>
          <a:lstStyle>
            <a:lvl1pPr algn="l" eaLnBrk="1" latinLnBrk="0" hangingPunct="1">
              <a:buNone/>
              <a:defRPr kumimoji="0" lang="pt-BR" sz="4400" b="0" cap="small" baseline="0">
                <a:solidFill>
                  <a:srgbClr val="FFFFFF"/>
                </a:solidFill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2600">
                <a:solidFill>
                  <a:srgbClr val="F6EB61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95401" y="4870450"/>
            <a:ext cx="7848600" cy="273050"/>
          </a:xfrm>
        </p:spPr>
        <p:txBody>
          <a:bodyPr/>
          <a:lstStyle>
            <a:lvl1pPr>
              <a:defRPr>
                <a:solidFill>
                  <a:srgbClr val="00A398"/>
                </a:solidFill>
              </a:defRPr>
            </a:lvl1pPr>
            <a:extLst/>
          </a:lstStyle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8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AB947D-EF89-5B22-B75B-DD3A4533FF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3420">
            <a:off x="2823393" y="1029541"/>
            <a:ext cx="3315163" cy="2981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9110"/>
            <a:ext cx="8426895" cy="640432"/>
          </a:xfrm>
        </p:spPr>
        <p:txBody>
          <a:bodyPr/>
          <a:lstStyle>
            <a:lvl1pPr>
              <a:defRPr>
                <a:solidFill>
                  <a:srgbClr val="D00027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987574"/>
            <a:ext cx="4191594" cy="3925995"/>
          </a:xfrm>
        </p:spPr>
        <p:txBody>
          <a:bodyPr/>
          <a:lstStyle>
            <a:lvl1pPr marL="319088" indent="-319088">
              <a:buClr>
                <a:srgbClr val="00B2A9"/>
              </a:buClr>
              <a:buFont typeface="Wingdings 2" panose="05020102010507070707" pitchFamily="18" charset="2"/>
              <a:buChar char=""/>
              <a:defRPr>
                <a:solidFill>
                  <a:srgbClr val="D00027"/>
                </a:solidFill>
              </a:defRPr>
            </a:lvl1pPr>
            <a:lvl2pPr marL="639763" indent="-273050">
              <a:buClr>
                <a:srgbClr val="00B2A9"/>
              </a:buClr>
              <a:buFont typeface="Wingdings 2" panose="05020102010507070707" pitchFamily="18" charset="2"/>
              <a:buChar char=""/>
              <a:defRPr>
                <a:solidFill>
                  <a:srgbClr val="D00027"/>
                </a:solidFill>
              </a:defRPr>
            </a:lvl2pPr>
            <a:lvl3pPr>
              <a:buClr>
                <a:srgbClr val="00B2A9"/>
              </a:buClr>
              <a:defRPr>
                <a:solidFill>
                  <a:srgbClr val="D00027"/>
                </a:solidFill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44900" y="987574"/>
            <a:ext cx="4191595" cy="3925995"/>
          </a:xfrm>
        </p:spPr>
        <p:txBody>
          <a:bodyPr/>
          <a:lstStyle>
            <a:lvl1pPr marL="319088" indent="-319088">
              <a:buClr>
                <a:srgbClr val="00B2A9"/>
              </a:buClr>
              <a:buFont typeface="Wingdings 2" panose="05020102010507070707" pitchFamily="18" charset="2"/>
              <a:buChar char=""/>
              <a:defRPr>
                <a:solidFill>
                  <a:srgbClr val="D00027"/>
                </a:solidFill>
              </a:defRPr>
            </a:lvl1pPr>
            <a:lvl2pPr>
              <a:buClr>
                <a:srgbClr val="00B2A9"/>
              </a:buClr>
              <a:defRPr>
                <a:solidFill>
                  <a:srgbClr val="D00027"/>
                </a:solidFill>
              </a:defRPr>
            </a:lvl2pPr>
            <a:lvl3pPr>
              <a:buClr>
                <a:srgbClr val="00B2A9"/>
              </a:buClr>
              <a:defRPr>
                <a:solidFill>
                  <a:srgbClr val="D00027"/>
                </a:solidFill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4F583B-9B67-40EC-9839-C438F61B54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913570"/>
            <a:ext cx="8426895" cy="273050"/>
          </a:xfrm>
        </p:spPr>
        <p:txBody>
          <a:bodyPr/>
          <a:lstStyle>
            <a:lvl1pPr>
              <a:defRPr>
                <a:solidFill>
                  <a:srgbClr val="D00027"/>
                </a:solidFill>
              </a:defRPr>
            </a:lvl1pPr>
          </a:lstStyle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082B803-0463-46ED-A9FC-D4EB62EFE4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485" y="758580"/>
            <a:ext cx="533400" cy="182563"/>
          </a:xfrm>
        </p:spPr>
        <p:txBody>
          <a:bodyPr>
            <a:noAutofit/>
          </a:bodyPr>
          <a:lstStyle>
            <a:lvl1pPr>
              <a:defRPr sz="1600" b="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1546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FD8495-6269-4947-64A4-9CE0B5729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3420">
            <a:off x="2823393" y="1029541"/>
            <a:ext cx="3315163" cy="298174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69" y="4835525"/>
            <a:ext cx="8352284" cy="273050"/>
          </a:xfrm>
        </p:spPr>
        <p:txBody>
          <a:bodyPr/>
          <a:lstStyle>
            <a:lvl1pPr>
              <a:defRPr>
                <a:solidFill>
                  <a:srgbClr val="D00027"/>
                </a:solidFill>
              </a:defRPr>
            </a:lvl1pPr>
            <a:extLst/>
          </a:lstStyle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852348"/>
            <a:ext cx="583886" cy="285750"/>
          </a:xfrm>
          <a:solidFill>
            <a:srgbClr val="00B2A9"/>
          </a:solidFill>
        </p:spPr>
        <p:txBody>
          <a:bodyPr lIns="36000" tIns="18000" rIns="36000" bIns="18000">
            <a:noAutofit/>
          </a:bodyPr>
          <a:lstStyle>
            <a:lvl1pPr>
              <a:defRPr sz="2300" b="1">
                <a:solidFill>
                  <a:srgbClr val="F6EB61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2998"/>
            <a:ext cx="8352928" cy="472528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solidFill>
                  <a:srgbClr val="D00027"/>
                </a:solidFill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EFB36A5-A465-432F-BB40-B7F0CC9A6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2" y="627534"/>
            <a:ext cx="8352283" cy="4104455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D00027"/>
                </a:solidFill>
                <a:latin typeface="Consolas" panose="020B0609020204030204" pitchFamily="49" charset="0"/>
              </a:defRPr>
            </a:lvl1pPr>
            <a:lvl2pPr marL="366713" indent="0">
              <a:buFontTx/>
              <a:buNone/>
              <a:defRPr sz="1800">
                <a:solidFill>
                  <a:srgbClr val="D00027"/>
                </a:solidFill>
                <a:latin typeface="Consolas" panose="020B0609020204030204" pitchFamily="49" charset="0"/>
              </a:defRPr>
            </a:lvl2pPr>
            <a:lvl3pPr marL="685800" indent="0">
              <a:buFontTx/>
              <a:buNone/>
              <a:defRPr sz="1800">
                <a:solidFill>
                  <a:srgbClr val="D00027"/>
                </a:solidFill>
                <a:latin typeface="Consolas" panose="020B0609020204030204" pitchFamily="49" charset="0"/>
              </a:defRPr>
            </a:lvl3pPr>
            <a:lvl4pPr marL="1143000" indent="0">
              <a:buFontTx/>
              <a:buNone/>
              <a:defRPr sz="1800">
                <a:solidFill>
                  <a:srgbClr val="D00027"/>
                </a:solidFill>
                <a:latin typeface="Consolas" panose="020B0609020204030204" pitchFamily="49" charset="0"/>
              </a:defRPr>
            </a:lvl4pPr>
            <a:lvl5pPr marL="1600200" indent="0">
              <a:buFontTx/>
              <a:buNone/>
              <a:defRPr sz="1800">
                <a:solidFill>
                  <a:srgbClr val="D00027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0"/>
            <a:r>
              <a:rPr lang="pt-BR" dirty="0"/>
              <a:t>Segundo nível</a:t>
            </a:r>
          </a:p>
          <a:p>
            <a:pPr lvl="0"/>
            <a:r>
              <a:rPr lang="pt-BR" dirty="0"/>
              <a:t>Terceiro nível</a:t>
            </a:r>
          </a:p>
          <a:p>
            <a:pPr lvl="0"/>
            <a:r>
              <a:rPr lang="pt-BR" dirty="0"/>
              <a:t>Quarto nível</a:t>
            </a:r>
          </a:p>
          <a:p>
            <a:pPr lvl="0"/>
            <a:r>
              <a:rPr lang="pt-BR" dirty="0"/>
              <a:t>Quinto nível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317B4AC-F294-4880-A39B-25A1DC864EF5}"/>
              </a:ext>
            </a:extLst>
          </p:cNvPr>
          <p:cNvCxnSpPr/>
          <p:nvPr userDrawn="1"/>
        </p:nvCxnSpPr>
        <p:spPr>
          <a:xfrm>
            <a:off x="683568" y="595635"/>
            <a:ext cx="83522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rgbClr val="D00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E3E694-210B-7EF5-FD52-E9FBF31AAD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3420">
            <a:off x="2823393" y="1029541"/>
            <a:ext cx="3315163" cy="2981741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rgbClr val="00B2A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solidFill>
                  <a:srgbClr val="F6EB61"/>
                </a:solidFill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00B2A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solidFill>
                  <a:srgbClr val="F6EB61"/>
                </a:solidFill>
                <a:latin typeface="Delicious Smcp" panose="02000506040000020004" pitchFamily="50" charset="0"/>
              </a:rPr>
              <a:t>Bacharelado em Engenharia de Software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979712" y="351474"/>
            <a:ext cx="6477000" cy="150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11500" cap="none" baseline="0" dirty="0">
                <a:solidFill>
                  <a:schemeClr val="tx1"/>
                </a:solidFill>
                <a:latin typeface="Delicious Smcp" panose="02000506040000020004" pitchFamily="50" charset="0"/>
              </a:rPr>
              <a:t>Obrigado. 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698676"/>
            <a:ext cx="64770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none" baseline="0" dirty="0">
                <a:solidFill>
                  <a:schemeClr val="tx1"/>
                </a:solidFill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4729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308BFA21-DA81-4740-8BCB-C252C738D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4" y="1015008"/>
            <a:ext cx="8279705" cy="357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B500-3D60-4B3F-8B6A-9674E1E5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8282880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0761-6B26-4775-98A2-0D318FDA461E}"/>
              </a:ext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85B04-1E84-469E-8A57-A7C49AE444D9}"/>
              </a:ext>
            </a:extLst>
          </p:cNvPr>
          <p:cNvSpPr/>
          <p:nvPr/>
        </p:nvSpPr>
        <p:spPr>
          <a:xfrm>
            <a:off x="15323" y="77155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D9BC-07B1-459A-AF58-9FFD61424FAF}"/>
              </a:ext>
            </a:extLst>
          </p:cNvPr>
          <p:cNvSpPr/>
          <p:nvPr/>
        </p:nvSpPr>
        <p:spPr>
          <a:xfrm>
            <a:off x="575227" y="77155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FD1036-1B0F-4596-8DC0-8AB39FBE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20B8004-D7CD-4460-A0F1-CD47CD6C22F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>
            <a:extLst>
              <a:ext uri="{FF2B5EF4-FFF2-40B4-BE49-F238E27FC236}">
                <a16:creationId xmlns:a16="http://schemas.microsoft.com/office/drawing/2014/main" id="{A9E5C76B-3C85-4CDB-91DB-C167B39F7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599" y="59110"/>
            <a:ext cx="8282879" cy="64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73" r:id="rId4"/>
    <p:sldLayoutId id="2147483982" r:id="rId5"/>
    <p:sldLayoutId id="214748398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Delicious Smcp" panose="02000506040000020004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pt-BR" sz="29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lang="pt-BR" sz="26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pt-BR" sz="23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F7A2732-CB59-409B-AFA4-64274C0F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Qualidade de software:</a:t>
            </a:r>
            <a:br>
              <a:rPr lang="pt-BR" dirty="0"/>
            </a:br>
            <a:r>
              <a:rPr lang="pt-BR" dirty="0"/>
              <a:t>uma introdução</a:t>
            </a:r>
          </a:p>
        </p:txBody>
      </p:sp>
    </p:spTree>
    <p:extLst>
      <p:ext uri="{BB962C8B-B14F-4D97-AF65-F5344CB8AC3E}">
        <p14:creationId xmlns:p14="http://schemas.microsoft.com/office/powerpoint/2010/main" val="318010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91554-971E-4F77-BD74-D0044E8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Fatores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A1916-AFE9-43D5-AC36-120F89B5A9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00A398"/>
                </a:solidFill>
              </a:rPr>
              <a:t>Modularidade</a:t>
            </a:r>
            <a:r>
              <a:rPr lang="pt-BR" b="1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Divisão do sistema em partes independentes: </a:t>
            </a:r>
            <a:r>
              <a:rPr lang="pt-BR" b="1" i="1" u="sng" dirty="0">
                <a:solidFill>
                  <a:srgbClr val="00A398"/>
                </a:solidFill>
              </a:rPr>
              <a:t>módulos</a:t>
            </a:r>
            <a:r>
              <a:rPr lang="pt-BR" i="1" dirty="0"/>
              <a:t>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Ideia fundamental: quebrando o problema em partes menores, facilita-se sua solução e a reutilização das partes.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91C484-B4A2-449C-8A98-52A589F159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986706-8D48-4DB7-8F1D-408A7AE707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8003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16506-EAA7-4F40-B8DC-FFC514DE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Fatores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93722-15DA-471F-AB6E-2E73EDABC3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00A398"/>
                </a:solidFill>
              </a:rPr>
              <a:t>Modularidade</a:t>
            </a:r>
            <a:r>
              <a:rPr lang="pt-BR" b="1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Encapsulamento;</a:t>
            </a:r>
          </a:p>
          <a:p>
            <a:pPr lvl="1"/>
            <a:r>
              <a:rPr lang="pt-BR" dirty="0"/>
              <a:t>Abstração;</a:t>
            </a:r>
          </a:p>
          <a:p>
            <a:pPr lvl="1"/>
            <a:r>
              <a:rPr lang="pt-BR" dirty="0"/>
              <a:t>Coesão e acoplamento.</a:t>
            </a:r>
          </a:p>
          <a:p>
            <a:pPr lvl="1"/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45E4E5-6440-4B2D-A5D1-57F1DD0770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6A7EF0-C905-4D4F-8144-EB78A3ECB1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3268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16506-EAA7-4F40-B8DC-FFC514DE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Fatores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93722-15DA-471F-AB6E-2E73EDABC3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00A398"/>
                </a:solidFill>
              </a:rPr>
              <a:t>Modularidade</a:t>
            </a:r>
            <a:r>
              <a:rPr lang="pt-BR" b="1" dirty="0"/>
              <a:t>:</a:t>
            </a:r>
          </a:p>
          <a:p>
            <a:endParaRPr lang="pt-BR" b="1" dirty="0"/>
          </a:p>
          <a:p>
            <a:pPr lvl="1"/>
            <a:r>
              <a:rPr lang="pt-BR" dirty="0"/>
              <a:t>Isolamento para testes e manutenção;</a:t>
            </a:r>
          </a:p>
          <a:p>
            <a:pPr lvl="1"/>
            <a:r>
              <a:rPr lang="pt-BR" dirty="0"/>
              <a:t>Interface pública uniforme;</a:t>
            </a:r>
          </a:p>
          <a:p>
            <a:pPr lvl="1"/>
            <a:r>
              <a:rPr lang="pt-BR" dirty="0"/>
              <a:t>Criação de bibliotecas reutilizáveis;</a:t>
            </a:r>
          </a:p>
          <a:p>
            <a:pPr lvl="1"/>
            <a:r>
              <a:rPr lang="pt-BR" dirty="0"/>
              <a:t>Economia de memória.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45E4E5-6440-4B2D-A5D1-57F1DD0770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6A7EF0-C905-4D4F-8144-EB78A3ECB1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9590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3CE5D-FF2C-4397-9D80-27AB17FE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6A0A9-AB06-4B52-BB60-3F870F1BDD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8568952" cy="3888432"/>
          </a:xfrm>
        </p:spPr>
        <p:txBody>
          <a:bodyPr/>
          <a:lstStyle/>
          <a:p>
            <a:r>
              <a:rPr lang="pt-BR" dirty="0"/>
              <a:t>Programando descuidadamente: </a:t>
            </a:r>
          </a:p>
          <a:p>
            <a:pPr lvl="1"/>
            <a:endParaRPr lang="pt-BR" sz="1200" dirty="0"/>
          </a:p>
          <a:p>
            <a:pPr lvl="1"/>
            <a:r>
              <a:rPr lang="pt-BR" dirty="0"/>
              <a:t>Ignorar as boas práticas;</a:t>
            </a:r>
          </a:p>
          <a:p>
            <a:pPr lvl="1"/>
            <a:r>
              <a:rPr lang="pt-BR" dirty="0"/>
              <a:t>Codificar antes de pensar;</a:t>
            </a:r>
          </a:p>
          <a:p>
            <a:pPr lvl="1"/>
            <a:r>
              <a:rPr lang="pt-BR" dirty="0"/>
              <a:t>Nomenclatura mal feita;</a:t>
            </a:r>
          </a:p>
          <a:p>
            <a:pPr lvl="1"/>
            <a:r>
              <a:rPr lang="pt-BR" dirty="0"/>
              <a:t>Código duplicado;</a:t>
            </a:r>
          </a:p>
          <a:p>
            <a:pPr lvl="1"/>
            <a:r>
              <a:rPr lang="pt-BR" dirty="0"/>
              <a:t>Programar sem testar;</a:t>
            </a:r>
          </a:p>
          <a:p>
            <a:pPr lvl="1"/>
            <a:r>
              <a:rPr lang="pt-BR" dirty="0"/>
              <a:t>Reaproveitar sem entender;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207222-7B20-4709-BB9B-F28CB3F46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C64849-B8F6-4505-99F6-558C66E21E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5356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3CE5D-FF2C-4397-9D80-27AB17FE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6A0A9-AB06-4B52-BB60-3F870F1BDD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8568952" cy="3888432"/>
          </a:xfrm>
        </p:spPr>
        <p:txBody>
          <a:bodyPr/>
          <a:lstStyle/>
          <a:p>
            <a:r>
              <a:rPr lang="pt-BR" dirty="0"/>
              <a:t>Programando descuidadamente: </a:t>
            </a:r>
          </a:p>
          <a:p>
            <a:pPr lvl="1"/>
            <a:endParaRPr lang="pt-BR" sz="1200" dirty="0"/>
          </a:p>
          <a:p>
            <a:pPr lvl="1"/>
            <a:r>
              <a:rPr lang="pt-BR" dirty="0"/>
              <a:t>Não usar ou usar incorretamente o controle de versões;</a:t>
            </a:r>
          </a:p>
          <a:p>
            <a:pPr lvl="1"/>
            <a:r>
              <a:rPr lang="pt-BR" dirty="0"/>
              <a:t>Ignorar avisos e erros;</a:t>
            </a:r>
          </a:p>
          <a:p>
            <a:pPr lvl="1"/>
            <a:r>
              <a:rPr lang="pt-BR" dirty="0"/>
              <a:t>Não tratar entrada de dados; </a:t>
            </a:r>
          </a:p>
          <a:p>
            <a:pPr lvl="1"/>
            <a:r>
              <a:rPr lang="pt-BR" dirty="0"/>
              <a:t>Pouca documentação;</a:t>
            </a:r>
          </a:p>
          <a:p>
            <a:pPr lvl="1"/>
            <a:r>
              <a:rPr lang="pt-BR" dirty="0"/>
              <a:t>(Muita) documentação substituindo refatoração;</a:t>
            </a:r>
          </a:p>
          <a:p>
            <a:pPr lvl="1"/>
            <a:r>
              <a:rPr lang="pt-BR" dirty="0"/>
              <a:t>Alto acoplamento/dependência (projeto espaguete).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207222-7B20-4709-BB9B-F28CB3F46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C64849-B8F6-4505-99F6-558C66E21E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8798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E050D-48C1-ADC5-C8FF-0D850C5A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Começando: e o seu código?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CC647-5BA9-A04C-0B32-4BDF80F093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Observe e comente no exercício de revisão:</a:t>
            </a:r>
          </a:p>
          <a:p>
            <a:pPr marL="366713" lvl="1" indent="0">
              <a:buNone/>
            </a:pPr>
            <a:endParaRPr lang="pt-BR" dirty="0"/>
          </a:p>
          <a:p>
            <a:pPr marL="366713" lvl="1" indent="0">
              <a:buNone/>
            </a:pPr>
            <a:r>
              <a:rPr lang="pt-BR" dirty="0"/>
              <a:t>Correção		Robustez</a:t>
            </a:r>
          </a:p>
          <a:p>
            <a:pPr marL="366713" lvl="1" indent="0">
              <a:buNone/>
            </a:pPr>
            <a:r>
              <a:rPr lang="pt-BR" dirty="0"/>
              <a:t>Eficiência		Facilidade de uso</a:t>
            </a:r>
          </a:p>
          <a:p>
            <a:pPr marL="366713" lvl="1" indent="0">
              <a:buNone/>
            </a:pPr>
            <a:r>
              <a:rPr lang="pt-BR" dirty="0"/>
              <a:t>Legibilidade	Modularidade</a:t>
            </a:r>
          </a:p>
          <a:p>
            <a:pPr marL="366713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52C1ED-AEAF-9365-B1FA-1840C03970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B940D4-C7BF-396E-60EF-0A5C60C27A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0932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30164-CC44-4C8B-9C50-BDE773F5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recado do Fowler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C15A0-DEFB-4C91-82DE-1ACD4C608E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“Any fool can write code that a computer can understand... But only good programmers write code that humans can understand.”</a:t>
            </a:r>
          </a:p>
          <a:p>
            <a:pPr marL="0" indent="0" algn="r">
              <a:buNone/>
            </a:pPr>
            <a:r>
              <a:rPr lang="en-US" sz="1800" i="1" dirty="0"/>
              <a:t>(Martin Fowler)</a:t>
            </a:r>
            <a:endParaRPr lang="pt-BR" sz="1800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B2EB03-8CB0-43AE-8970-402A4D03D2A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D45C42-4FA4-4714-9C9E-148EE95FF0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16</a:t>
            </a:fld>
            <a:endParaRPr lang="pt-BR" altLang="pt-BR" dirty="0"/>
          </a:p>
        </p:txBody>
      </p:sp>
      <p:pic>
        <p:nvPicPr>
          <p:cNvPr id="7" name="Imagem 6" descr="Homem com cabelo colorido&#10;&#10;Descrição gerada automaticamente com confiança média">
            <a:extLst>
              <a:ext uri="{FF2B5EF4-FFF2-40B4-BE49-F238E27FC236}">
                <a16:creationId xmlns:a16="http://schemas.microsoft.com/office/drawing/2014/main" id="{10D440DB-5E47-41A9-A05E-8B21288F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55726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9E665-A984-45C3-AED7-E45FF608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B86C8-B4A6-480F-A1CF-D29CC1B848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Objetivo da Engenharia de Software:</a:t>
            </a:r>
          </a:p>
          <a:p>
            <a:pPr lvl="1"/>
            <a:r>
              <a:rPr lang="pt-BR" dirty="0"/>
              <a:t>Produção sistemática de software de boa qualidade.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AFE630-B8F3-4DE6-9F61-72E1A499B5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F59F5F-5C32-4EAA-87DB-23647087AB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1982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9E665-A984-45C3-AED7-E45FF608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B86C8-B4A6-480F-A1CF-D29CC1B848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Produção </a:t>
            </a:r>
            <a:r>
              <a:rPr lang="pt-BR" b="1" i="1" u="sng" dirty="0">
                <a:solidFill>
                  <a:srgbClr val="00A398"/>
                </a:solidFill>
              </a:rPr>
              <a:t>sistemática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Processo de desenvolvimento de software:</a:t>
            </a:r>
          </a:p>
          <a:p>
            <a:pPr lvl="2"/>
            <a:r>
              <a:rPr lang="pt-BR" dirty="0"/>
              <a:t>Especificação;</a:t>
            </a:r>
          </a:p>
          <a:p>
            <a:pPr lvl="2"/>
            <a:r>
              <a:rPr lang="pt-BR" dirty="0"/>
              <a:t>Desenvolvimento;</a:t>
            </a:r>
          </a:p>
          <a:p>
            <a:pPr lvl="2"/>
            <a:r>
              <a:rPr lang="pt-BR" dirty="0"/>
              <a:t>Teste/manutenção;</a:t>
            </a:r>
          </a:p>
          <a:p>
            <a:pPr lvl="2"/>
            <a:r>
              <a:rPr lang="pt-BR" dirty="0"/>
              <a:t>Evolução.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AFE630-B8F3-4DE6-9F61-72E1A499B5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F59F5F-5C32-4EAA-87DB-23647087AB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558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9E665-A984-45C3-AED7-E45FF608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B86C8-B4A6-480F-A1CF-D29CC1B848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Boa </a:t>
            </a:r>
            <a:r>
              <a:rPr lang="pt-BR" b="1" i="1" u="sng" dirty="0">
                <a:solidFill>
                  <a:srgbClr val="00A398"/>
                </a:solidFill>
              </a:rPr>
              <a:t>qualidade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Fatores externos: aqueles percebidos pelos usuários ou com os quais os usuários interagem.</a:t>
            </a:r>
          </a:p>
          <a:p>
            <a:pPr lvl="1"/>
            <a:r>
              <a:rPr lang="pt-BR" dirty="0"/>
              <a:t>Fatores internos: aqueles relacionados com o projeto, com os quais os programadores interagem.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AFE630-B8F3-4DE6-9F61-72E1A499B5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F59F5F-5C32-4EAA-87DB-23647087AB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194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33C5E-97C2-479F-9A97-323A5188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Fatores externos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B7BEC1-9C2B-4626-A119-C52522B0E5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2"/>
          <a:lstStyle/>
          <a:p>
            <a:endParaRPr lang="pt-BR" dirty="0"/>
          </a:p>
          <a:p>
            <a:r>
              <a:rPr lang="pt-BR" dirty="0"/>
              <a:t>Correção</a:t>
            </a:r>
          </a:p>
          <a:p>
            <a:r>
              <a:rPr lang="pt-BR" dirty="0"/>
              <a:t>Robustez</a:t>
            </a:r>
          </a:p>
          <a:p>
            <a:r>
              <a:rPr lang="pt-BR" dirty="0"/>
              <a:t>Extensibilidade</a:t>
            </a:r>
          </a:p>
          <a:p>
            <a:r>
              <a:rPr lang="pt-BR" dirty="0" err="1"/>
              <a:t>Reusabilidade</a:t>
            </a:r>
            <a:endParaRPr lang="pt-BR" dirty="0"/>
          </a:p>
          <a:p>
            <a:r>
              <a:rPr lang="pt-BR" dirty="0"/>
              <a:t>Compatibilidade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Portabilidade</a:t>
            </a:r>
          </a:p>
          <a:p>
            <a:r>
              <a:rPr lang="pt-BR" dirty="0"/>
              <a:t>Eficiência</a:t>
            </a:r>
          </a:p>
          <a:p>
            <a:r>
              <a:rPr lang="pt-BR" dirty="0"/>
              <a:t>Facilidade de uso</a:t>
            </a:r>
          </a:p>
          <a:p>
            <a:r>
              <a:rPr lang="pt-BR" dirty="0"/>
              <a:t>Integridade</a:t>
            </a:r>
          </a:p>
          <a:p>
            <a:r>
              <a:rPr lang="pt-BR" dirty="0"/>
              <a:t>Verificabilidade</a:t>
            </a:r>
          </a:p>
          <a:p>
            <a:endParaRPr lang="pt-BR" dirty="0"/>
          </a:p>
          <a:p>
            <a:endParaRPr lang="pt-BR" dirty="0"/>
          </a:p>
          <a:p>
            <a:endParaRPr lang="pt-BR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F09D2C-AB79-4EC0-AA20-A745253CEA9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B2E93C-9F0B-4A0F-9EC3-A0EC51B4D1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6115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2A442-4150-4A82-875D-078336A8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Fatores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989E8-8372-49F5-BBC5-3346B0FC78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Fatores externos são os percebidos pelos usuários.</a:t>
            </a:r>
          </a:p>
          <a:p>
            <a:pPr lvl="1"/>
            <a:r>
              <a:rPr lang="pt-BR" i="1" dirty="0"/>
              <a:t>Muito importante!!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Fatores externos são atingidos por meio dos </a:t>
            </a:r>
            <a:br>
              <a:rPr lang="pt-BR" dirty="0"/>
            </a:br>
            <a:r>
              <a:rPr lang="pt-BR" dirty="0"/>
              <a:t>fatores internos:</a:t>
            </a:r>
          </a:p>
          <a:p>
            <a:pPr lvl="1"/>
            <a:r>
              <a:rPr lang="pt-BR" dirty="0"/>
              <a:t>Legibilidade ( + Inteligibilidade);</a:t>
            </a:r>
          </a:p>
          <a:p>
            <a:pPr lvl="1"/>
            <a:r>
              <a:rPr lang="pt-BR" dirty="0"/>
              <a:t>Manutenibilidade;</a:t>
            </a:r>
          </a:p>
          <a:p>
            <a:pPr lvl="1"/>
            <a:r>
              <a:rPr lang="pt-BR" dirty="0"/>
              <a:t>Modularidade.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690754-C64B-4CE4-8CBA-59EA3895033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9BF443-A2A5-4C6E-83DD-258F0F3AB4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4873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D6FD7-9D85-49F6-8531-2321E8F5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Fatores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E56561-99A9-4ED6-9338-98193A8BF7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00A398"/>
                </a:solidFill>
              </a:rPr>
              <a:t>Legibilidade</a:t>
            </a:r>
            <a:r>
              <a:rPr lang="pt-BR" b="1" dirty="0"/>
              <a:t>:</a:t>
            </a:r>
            <a:endParaRPr lang="pt-BR" dirty="0"/>
          </a:p>
          <a:p>
            <a:pPr lvl="1"/>
            <a:r>
              <a:rPr lang="pt-BR" dirty="0"/>
              <a:t>Facilidade de identificar os elementos que compõem o código-fonte.</a:t>
            </a:r>
          </a:p>
          <a:p>
            <a:pPr lvl="2"/>
            <a:r>
              <a:rPr lang="pt-BR" dirty="0"/>
              <a:t>Nomeação de componentes, organização do código.</a:t>
            </a:r>
          </a:p>
          <a:p>
            <a:pPr lvl="2"/>
            <a:endParaRPr lang="pt-BR" dirty="0"/>
          </a:p>
          <a:p>
            <a:r>
              <a:rPr lang="pt-BR" b="1" u="sng" dirty="0">
                <a:solidFill>
                  <a:srgbClr val="00A398"/>
                </a:solidFill>
              </a:rPr>
              <a:t>Inteligibilidade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Facilidade de compreender a coerência de um software em um nível superior do que a legibilidade proporciona.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E1F48C-370A-4A2B-B41B-40FF55CF51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CE860A-47F4-461B-8B0E-30B25A4F3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84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1C6FF-D1C6-481F-BE75-F008274F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Fatores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2CA08-FA4D-4FB7-AD67-10A4E5DA40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00A398"/>
                </a:solidFill>
              </a:rPr>
              <a:t>Manutenibilidade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Facilidade, precisão, segurança e economia para modificar um software ou corrigir os defeitos detectados.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CA69B1-DCA0-471A-B9F9-5E90D01C11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4EEB1C-FA14-488C-A298-261E7BA8AB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395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B4835-2AF2-4E41-A31E-1670E313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Fatores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AF18D-F4DD-4B0E-873F-A60969B2D0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00A398"/>
                </a:solidFill>
              </a:rPr>
              <a:t>Modularidade</a:t>
            </a:r>
            <a:r>
              <a:rPr lang="pt-BR" b="1" dirty="0"/>
              <a:t>:</a:t>
            </a:r>
          </a:p>
          <a:p>
            <a:endParaRPr lang="pt-BR" sz="1800" dirty="0"/>
          </a:p>
          <a:p>
            <a:pPr lvl="1"/>
            <a:r>
              <a:rPr lang="pt-BR" i="1" dirty="0"/>
              <a:t>“Mecanismo para aumentar a flexibilidade e compreensibilidade de um sistema, ao mesmo tempo em que permite a redução do seu tempo de desenvolvimento.”</a:t>
            </a:r>
          </a:p>
          <a:p>
            <a:pPr marL="366713" lvl="1" indent="0" algn="r">
              <a:buNone/>
            </a:pPr>
            <a:br>
              <a:rPr lang="es-ES" sz="1400" i="1" dirty="0"/>
            </a:br>
            <a:r>
              <a:rPr lang="es-ES" sz="1200" i="1" dirty="0"/>
              <a:t>(Parnas, David L. </a:t>
            </a:r>
            <a:r>
              <a:rPr lang="es-ES" sz="1200" b="1" i="1" dirty="0" err="1"/>
              <a:t>On</a:t>
            </a:r>
            <a:r>
              <a:rPr lang="es-ES" sz="1200" b="1" i="1" dirty="0"/>
              <a:t> </a:t>
            </a:r>
            <a:r>
              <a:rPr lang="es-ES" sz="1200" b="1" i="1" dirty="0" err="1"/>
              <a:t>the</a:t>
            </a:r>
            <a:r>
              <a:rPr lang="es-ES" sz="1200" b="1" i="1" dirty="0"/>
              <a:t> </a:t>
            </a:r>
            <a:r>
              <a:rPr lang="es-ES" sz="1200" b="1" i="1" dirty="0" err="1"/>
              <a:t>Criteria</a:t>
            </a:r>
            <a:r>
              <a:rPr lang="es-ES" sz="1200" b="1" i="1" dirty="0"/>
              <a:t> </a:t>
            </a:r>
            <a:r>
              <a:rPr lang="es-ES" sz="1200" b="1" i="1" dirty="0" err="1"/>
              <a:t>To</a:t>
            </a:r>
            <a:r>
              <a:rPr lang="es-ES" sz="1200" b="1" i="1" dirty="0"/>
              <a:t> Be Used in </a:t>
            </a:r>
            <a:r>
              <a:rPr lang="es-ES" sz="1200" b="1" i="1" dirty="0" err="1"/>
              <a:t>Decomposing</a:t>
            </a:r>
            <a:r>
              <a:rPr lang="es-ES" sz="1200" b="1" i="1" dirty="0"/>
              <a:t> </a:t>
            </a:r>
            <a:r>
              <a:rPr lang="es-ES" sz="1200" b="1" i="1" dirty="0" err="1"/>
              <a:t>Systems</a:t>
            </a:r>
            <a:r>
              <a:rPr lang="es-ES" sz="1200" b="1" i="1" dirty="0"/>
              <a:t> </a:t>
            </a:r>
            <a:r>
              <a:rPr lang="es-ES" sz="1200" b="1" i="1" dirty="0" err="1"/>
              <a:t>into</a:t>
            </a:r>
            <a:r>
              <a:rPr lang="es-ES" sz="1200" b="1" i="1" dirty="0"/>
              <a:t> Modules</a:t>
            </a:r>
            <a:r>
              <a:rPr lang="es-ES" sz="1200" i="1" dirty="0"/>
              <a:t>. </a:t>
            </a:r>
            <a:br>
              <a:rPr lang="es-ES" sz="1200" i="1" dirty="0"/>
            </a:br>
            <a:r>
              <a:rPr lang="es-ES" sz="1200" i="1" dirty="0" err="1"/>
              <a:t>Communications</a:t>
            </a:r>
            <a:r>
              <a:rPr lang="es-ES" sz="1200" i="1" dirty="0"/>
              <a:t> </a:t>
            </a:r>
            <a:r>
              <a:rPr lang="es-ES" sz="1200" i="1" dirty="0" err="1"/>
              <a:t>of</a:t>
            </a:r>
            <a:r>
              <a:rPr lang="es-ES" sz="1200" i="1" dirty="0"/>
              <a:t> </a:t>
            </a:r>
            <a:r>
              <a:rPr lang="es-ES" sz="1200" i="1" dirty="0" err="1"/>
              <a:t>the</a:t>
            </a:r>
            <a:r>
              <a:rPr lang="es-ES" sz="1200" i="1" dirty="0"/>
              <a:t> ACM, Vol. 15, No. 12, pp. 1053 – 1058, 1972. </a:t>
            </a:r>
            <a:r>
              <a:rPr lang="es-ES" sz="1200" i="1" dirty="0" err="1"/>
              <a:t>Tradução</a:t>
            </a:r>
            <a:r>
              <a:rPr lang="es-ES" sz="1200" i="1" dirty="0"/>
              <a:t> </a:t>
            </a:r>
            <a:r>
              <a:rPr lang="es-ES" sz="1200" i="1" dirty="0" err="1"/>
              <a:t>livre</a:t>
            </a:r>
            <a:r>
              <a:rPr lang="es-ES" sz="1200" i="1" dirty="0"/>
              <a:t> do autor.)</a:t>
            </a:r>
            <a:endParaRPr lang="pt-BR" sz="1200" i="1" dirty="0"/>
          </a:p>
          <a:p>
            <a:pPr marL="366713" lvl="1" indent="0" algn="r">
              <a:buNone/>
            </a:pPr>
            <a:endParaRPr lang="pt-BR" sz="1400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FBD208-767B-462B-BB9A-CEE750F80A3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Bacharelado em Engenharia de Software – Programação Modular – Prof. João Caram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02549B-9407-44B3-98DF-49D71B5F00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1927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Personalizada 6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A398"/>
      </a:accent1>
      <a:accent2>
        <a:srgbClr val="D00027"/>
      </a:accent2>
      <a:accent3>
        <a:srgbClr val="00A398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726</Words>
  <Application>Microsoft Office PowerPoint</Application>
  <PresentationFormat>Apresentação na tela (16:9)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Calibri</vt:lpstr>
      <vt:lpstr>Consolas</vt:lpstr>
      <vt:lpstr>Delicious</vt:lpstr>
      <vt:lpstr>Delicious Smcp</vt:lpstr>
      <vt:lpstr>Tw Cen MT</vt:lpstr>
      <vt:lpstr>Wingdings</vt:lpstr>
      <vt:lpstr>Wingdings 2</vt:lpstr>
      <vt:lpstr>WidescreenPresentation</vt:lpstr>
      <vt:lpstr>Qualidade de software: uma introdução</vt:lpstr>
      <vt:lpstr>Engenharia de software</vt:lpstr>
      <vt:lpstr>Engenharia de software</vt:lpstr>
      <vt:lpstr>Engenharia de software</vt:lpstr>
      <vt:lpstr>Fatores externos</vt:lpstr>
      <vt:lpstr>Fatores internos</vt:lpstr>
      <vt:lpstr>Fatores internos</vt:lpstr>
      <vt:lpstr>Fatores internos</vt:lpstr>
      <vt:lpstr>Fatores internos</vt:lpstr>
      <vt:lpstr>Fatores internos</vt:lpstr>
      <vt:lpstr>Fatores internos</vt:lpstr>
      <vt:lpstr>Fatores internos</vt:lpstr>
      <vt:lpstr>Qualidade de software</vt:lpstr>
      <vt:lpstr>Qualidade de software</vt:lpstr>
      <vt:lpstr>Começando: e o seu código?</vt:lpstr>
      <vt:lpstr>Um recado do Fowler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2023-08-02T00:44:21Z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