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1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1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67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98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91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67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51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95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299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4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58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82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29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05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6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3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1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AE467C-CF98-4454-BF76-0F472DEF1052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B556F2-AF6D-48EB-94CC-386B19CBC0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61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113934-D87E-42F4-BC6E-2BB813390B91}"/>
              </a:ext>
            </a:extLst>
          </p:cNvPr>
          <p:cNvSpPr txBox="1"/>
          <p:nvPr/>
        </p:nvSpPr>
        <p:spPr>
          <a:xfrm>
            <a:off x="1762539" y="1351722"/>
            <a:ext cx="86271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SISTEMAS DE INFORMACION</a:t>
            </a:r>
          </a:p>
          <a:p>
            <a:pPr algn="ctr"/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NOMBRE: ORTEGA COBOS SEBASTIAN</a:t>
            </a:r>
          </a:p>
          <a:p>
            <a:pPr algn="ctr"/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GRUPO: 4ZLEINSCMA</a:t>
            </a:r>
          </a:p>
          <a:p>
            <a:pPr algn="ctr"/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MATERIA: SISTEMAS DE INFORMACION</a:t>
            </a:r>
          </a:p>
          <a:p>
            <a:pPr algn="ctr"/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PROFESOR: MARTINEZ MUÑOZ JOSE JOVANY</a:t>
            </a:r>
          </a:p>
          <a:p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76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6097E-C392-43EE-9E5F-4D95233D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UN DSS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D32FBE-1B56-4334-8D3D-2A2E6AFB7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23704" r="14603"/>
          <a:stretch/>
        </p:blipFill>
        <p:spPr>
          <a:xfrm>
            <a:off x="2533338" y="2108367"/>
            <a:ext cx="5325202" cy="3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6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6F064-F78A-46A7-B09D-DB3D8439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84" y="809785"/>
            <a:ext cx="10422369" cy="34506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7200" dirty="0"/>
              <a:t>PROYECTO PARA 2DO PARCIAL</a:t>
            </a:r>
          </a:p>
          <a:p>
            <a:pPr marL="0" indent="0">
              <a:buNone/>
            </a:pPr>
            <a:r>
              <a:rPr lang="es-MX" sz="7200" dirty="0"/>
              <a:t>Se va a entregar:</a:t>
            </a:r>
          </a:p>
          <a:p>
            <a:pPr marL="0" indent="0">
              <a:buNone/>
            </a:pPr>
            <a:r>
              <a:rPr lang="es-MX" sz="7200" dirty="0"/>
              <a:t>Estudio de merado, viabilidad y factibilidad.</a:t>
            </a:r>
          </a:p>
          <a:p>
            <a:pPr marL="0" indent="0">
              <a:buNone/>
            </a:pPr>
            <a:r>
              <a:rPr lang="es-MX" sz="7200" dirty="0"/>
              <a:t>Documento de requerimientos</a:t>
            </a:r>
          </a:p>
          <a:p>
            <a:pPr marL="0" indent="0">
              <a:buNone/>
            </a:pPr>
            <a:r>
              <a:rPr lang="es-MX" sz="7200" dirty="0"/>
              <a:t>Especificación de requerimientos</a:t>
            </a:r>
          </a:p>
          <a:p>
            <a:pPr marL="0" indent="0">
              <a:buNone/>
            </a:pPr>
            <a:r>
              <a:rPr lang="es-MX" sz="7200" dirty="0"/>
              <a:t>Informe final</a:t>
            </a:r>
          </a:p>
          <a:p>
            <a:pPr marL="0" indent="0">
              <a:buNone/>
            </a:pPr>
            <a:r>
              <a:rPr lang="es-MX" sz="7200" dirty="0"/>
              <a:t>Temas:</a:t>
            </a:r>
          </a:p>
          <a:p>
            <a:pPr marL="0" indent="0">
              <a:buNone/>
            </a:pPr>
            <a:r>
              <a:rPr lang="es-MX" sz="7200" dirty="0"/>
              <a:t>Ciclo de vida del software</a:t>
            </a:r>
          </a:p>
          <a:p>
            <a:pPr marL="0" indent="0">
              <a:buNone/>
            </a:pPr>
            <a:r>
              <a:rPr lang="es-MX" sz="7200" dirty="0"/>
              <a:t>Planificación de sistema de información (</a:t>
            </a:r>
            <a:r>
              <a:rPr lang="es-MX" sz="7200" dirty="0" err="1"/>
              <a:t>Fuzzy</a:t>
            </a:r>
            <a:r>
              <a:rPr lang="es-MX" sz="7200" dirty="0"/>
              <a:t> Front </a:t>
            </a:r>
            <a:r>
              <a:rPr lang="es-MX" sz="7200" dirty="0" err="1"/>
              <a:t>End</a:t>
            </a:r>
            <a:r>
              <a:rPr lang="es-MX" sz="7200" dirty="0"/>
              <a:t>) -&gt;INVESTIGAR</a:t>
            </a:r>
          </a:p>
          <a:p>
            <a:pPr marL="0" indent="0">
              <a:buNone/>
            </a:pPr>
            <a:r>
              <a:rPr lang="es-MX" sz="7200" dirty="0"/>
              <a:t>Determinar el proyecto y objetivo</a:t>
            </a:r>
          </a:p>
          <a:p>
            <a:pPr marL="0" indent="0">
              <a:buNone/>
            </a:pPr>
            <a:r>
              <a:rPr lang="es-MX" sz="7200" dirty="0"/>
              <a:t>Análisis de viabilidad y fa </a:t>
            </a:r>
            <a:r>
              <a:rPr lang="es-MX" sz="7200" dirty="0" err="1"/>
              <a:t>tibilidad</a:t>
            </a:r>
            <a:endParaRPr lang="es-MX" sz="7200" dirty="0"/>
          </a:p>
          <a:p>
            <a:pPr marL="0" indent="0">
              <a:buNone/>
            </a:pPr>
            <a:r>
              <a:rPr lang="es-MX" sz="7200" dirty="0"/>
              <a:t>Análisis de riesgo con la estimación de costes</a:t>
            </a:r>
          </a:p>
          <a:p>
            <a:pPr marL="0" indent="0">
              <a:buNone/>
            </a:pPr>
            <a:r>
              <a:rPr lang="es-MX" sz="7200" dirty="0" err="1"/>
              <a:t>Asignacion</a:t>
            </a:r>
            <a:r>
              <a:rPr lang="es-MX" sz="7200" dirty="0"/>
              <a:t> de recursos a las diferentes etapas del proyecto</a:t>
            </a:r>
          </a:p>
          <a:p>
            <a:pPr marL="0" indent="0">
              <a:buNone/>
            </a:pPr>
            <a:endParaRPr lang="es-MX" sz="5500" dirty="0"/>
          </a:p>
          <a:p>
            <a:pPr marL="0" indent="0">
              <a:buNone/>
            </a:pP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8934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9143B-32EC-4075-BA43-0C653249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 err="1"/>
              <a:t>Fuzzy</a:t>
            </a:r>
            <a:r>
              <a:rPr lang="es-MX" sz="4000" dirty="0"/>
              <a:t> Front </a:t>
            </a:r>
            <a:r>
              <a:rPr lang="es-MX" sz="4000" dirty="0" err="1"/>
              <a:t>End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B9EC9-729A-4F17-B7A8-51706858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/>
              <a:t>Se denomina </a:t>
            </a:r>
            <a:r>
              <a:rPr lang="es-MX" sz="1800" dirty="0" err="1"/>
              <a:t>Fuzzy</a:t>
            </a:r>
            <a:r>
              <a:rPr lang="es-MX" sz="1800" dirty="0"/>
              <a:t> Front </a:t>
            </a:r>
            <a:r>
              <a:rPr lang="es-MX" sz="1800" dirty="0" err="1"/>
              <a:t>End</a:t>
            </a:r>
            <a:r>
              <a:rPr lang="es-MX" sz="1800" dirty="0"/>
              <a:t> a las siguientes etapas del proceso.</a:t>
            </a:r>
          </a:p>
          <a:p>
            <a:r>
              <a:rPr lang="es-MX" sz="1800" dirty="0"/>
              <a:t>1.- Idea a desarrollar</a:t>
            </a:r>
          </a:p>
          <a:p>
            <a:r>
              <a:rPr lang="es-MX" sz="1800" dirty="0"/>
              <a:t>2.- Descubrimientos</a:t>
            </a:r>
          </a:p>
          <a:p>
            <a:r>
              <a:rPr lang="es-MX" sz="1800" dirty="0"/>
              <a:t>3.- Investigación (panorámica)</a:t>
            </a:r>
          </a:p>
          <a:p>
            <a:r>
              <a:rPr lang="es-MX" sz="1800" dirty="0"/>
              <a:t>4.- Construcción de un modelo de negocio</a:t>
            </a:r>
          </a:p>
          <a:p>
            <a:r>
              <a:rPr lang="es-MX" sz="1800" dirty="0"/>
              <a:t>5.- Desarrollo</a:t>
            </a:r>
          </a:p>
          <a:p>
            <a:r>
              <a:rPr lang="es-MX" sz="1800" dirty="0"/>
              <a:t>6.- Testeo y validación (pruebas de error)</a:t>
            </a:r>
          </a:p>
          <a:p>
            <a:r>
              <a:rPr lang="es-MX" sz="1800" dirty="0"/>
              <a:t>7.- Venta</a:t>
            </a:r>
          </a:p>
        </p:txBody>
      </p:sp>
    </p:spTree>
    <p:extLst>
      <p:ext uri="{BB962C8B-B14F-4D97-AF65-F5344CB8AC3E}">
        <p14:creationId xmlns:p14="http://schemas.microsoft.com/office/powerpoint/2010/main" val="30249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C903-CDB6-4FC2-A73A-464E3FBA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-298842"/>
            <a:ext cx="10364451" cy="1596177"/>
          </a:xfrm>
        </p:spPr>
        <p:txBody>
          <a:bodyPr/>
          <a:lstStyle/>
          <a:p>
            <a:r>
              <a:rPr lang="es-MX" dirty="0"/>
              <a:t>ESTUDIO DE FACTIVILIDAD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1DF2A-757E-4DED-A5A5-0C535679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8" y="899770"/>
            <a:ext cx="10364452" cy="34241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7200" dirty="0"/>
              <a:t>¿QUE ES?</a:t>
            </a:r>
          </a:p>
          <a:p>
            <a:pPr marL="0" indent="0">
              <a:buNone/>
            </a:pPr>
            <a:r>
              <a:rPr lang="es-MX" sz="7200" dirty="0"/>
              <a:t>Forma parte de la primera etapa representativa de un proyecto, ya sea para un producto, servicio o sitio el cual permite explorar los conceptos de calidad costos y plazos y su objetivo es:</a:t>
            </a:r>
          </a:p>
          <a:p>
            <a:pPr marL="0" indent="0">
              <a:buNone/>
            </a:pPr>
            <a:r>
              <a:rPr lang="es-MX" sz="7200" dirty="0"/>
              <a:t>1.- Señalar las características del proyecto</a:t>
            </a:r>
          </a:p>
          <a:p>
            <a:pPr marL="0" indent="0">
              <a:buNone/>
            </a:pPr>
            <a:r>
              <a:rPr lang="es-MX" sz="7200" dirty="0"/>
              <a:t>2.- Evaluar la viabilidad técnica y operativa</a:t>
            </a:r>
          </a:p>
          <a:p>
            <a:pPr marL="0" indent="0">
              <a:buNone/>
            </a:pPr>
            <a:r>
              <a:rPr lang="es-MX" sz="7200" dirty="0"/>
              <a:t>3.- Consolidar las oportunidades del estudio</a:t>
            </a:r>
          </a:p>
          <a:p>
            <a:pPr marL="0" indent="0">
              <a:buNone/>
            </a:pPr>
            <a:r>
              <a:rPr lang="es-MX" sz="7200" dirty="0"/>
              <a:t>4.- Validar la viabilidad del proyecto para iniciar el diseño de investigación</a:t>
            </a:r>
          </a:p>
          <a:p>
            <a:pPr marL="0" indent="0">
              <a:buNone/>
            </a:pPr>
            <a:r>
              <a:rPr lang="es-MX" sz="7200" dirty="0"/>
              <a:t>5.- Estructura de la factibilidad:</a:t>
            </a:r>
          </a:p>
          <a:p>
            <a:pPr>
              <a:buFontTx/>
              <a:buChar char="-"/>
            </a:pPr>
            <a:r>
              <a:rPr lang="es-MX" sz="7200" dirty="0"/>
              <a:t>Definición del programa completo del proyecto (análisis funcional, definición de las características principales y secundarias del proyecto)</a:t>
            </a:r>
          </a:p>
          <a:p>
            <a:pPr>
              <a:buFontTx/>
              <a:buChar char="-"/>
            </a:pPr>
            <a:r>
              <a:rPr lang="es-MX" sz="7200" dirty="0" err="1"/>
              <a:t>Justificacion</a:t>
            </a:r>
            <a:r>
              <a:rPr lang="es-MX" sz="7200" dirty="0"/>
              <a:t> del proyecto mediante un cuadro FODA para determinar los términos económicos, estadísticos o estratégicos (identificar, Fortalezas, Oportunidades, Debilidades y Amenazas.</a:t>
            </a:r>
          </a:p>
          <a:p>
            <a:pPr>
              <a:buFontTx/>
              <a:buChar char="-"/>
            </a:pPr>
            <a:r>
              <a:rPr lang="es-MX" sz="7200" dirty="0"/>
              <a:t>Elaborar y justificar el presupuesto necesario para la elaboración del proyecto</a:t>
            </a:r>
          </a:p>
          <a:p>
            <a:pPr>
              <a:buFontTx/>
              <a:buChar char="-"/>
            </a:pPr>
            <a:r>
              <a:rPr lang="es-MX" sz="7200" dirty="0"/>
              <a:t>Evaluar el coste global con contos estimados de funcionamiento, mantenimiento y almacenamiento.</a:t>
            </a:r>
          </a:p>
          <a:p>
            <a:pPr>
              <a:buFontTx/>
              <a:buChar char="-"/>
            </a:pPr>
            <a:r>
              <a:rPr lang="es-MX" sz="7200" dirty="0"/>
              <a:t>Identificar todas las limitaciones y normas reglamentarias para un análisis de riesgo</a:t>
            </a:r>
          </a:p>
          <a:p>
            <a:pPr>
              <a:buFontTx/>
              <a:buChar char="-"/>
            </a:pPr>
            <a:r>
              <a:rPr lang="es-MX" sz="7200" dirty="0"/>
              <a:t>Calendarización de proyecto y actividades mediante diagrama de </a:t>
            </a:r>
            <a:r>
              <a:rPr lang="es-MX" sz="7200" dirty="0" err="1"/>
              <a:t>Ganth</a:t>
            </a:r>
            <a:r>
              <a:rPr lang="es-MX" sz="7200" dirty="0"/>
              <a:t> o Perth</a:t>
            </a:r>
          </a:p>
          <a:p>
            <a:pPr>
              <a:buFontTx/>
              <a:buChar char="-"/>
            </a:pPr>
            <a:endParaRPr lang="es-MX" sz="1400" dirty="0"/>
          </a:p>
          <a:p>
            <a:pPr marL="0" indent="0">
              <a:buNone/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13070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849CB-507A-4358-AAB4-7C3E748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ESTUDIO DE VIALIDAD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CD01-374E-4C5B-8D7A-6A2B72F2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049041"/>
            <a:ext cx="10364452" cy="342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sz="2100" dirty="0"/>
              <a:t>Identificar los recursos con los que contamos, tecnológico, capital y humano.</a:t>
            </a:r>
          </a:p>
          <a:p>
            <a:r>
              <a:rPr lang="es-MX" sz="2100" dirty="0"/>
              <a:t>El retorno de la inversión será suficiente para que valga la pena</a:t>
            </a:r>
          </a:p>
          <a:p>
            <a:r>
              <a:rPr lang="es-MX" sz="2100" dirty="0"/>
              <a:t>Son </a:t>
            </a:r>
            <a:r>
              <a:rPr lang="es-MX" sz="2100" dirty="0" err="1"/>
              <a:t>utilies</a:t>
            </a:r>
            <a:r>
              <a:rPr lang="es-MX" sz="2100" dirty="0"/>
              <a:t> para: </a:t>
            </a:r>
          </a:p>
          <a:p>
            <a:pPr marL="0" indent="0">
              <a:buNone/>
            </a:pPr>
            <a:r>
              <a:rPr lang="es-MX" sz="2100" dirty="0"/>
              <a:t>	1.- Investigación del mercado al que va dirigido el proyecto</a:t>
            </a:r>
          </a:p>
          <a:p>
            <a:pPr marL="0" indent="0">
              <a:buNone/>
            </a:pPr>
            <a:r>
              <a:rPr lang="es-MX" sz="2100" dirty="0"/>
              <a:t>	2.- Reducir la cantidad de alternativas comerciales</a:t>
            </a:r>
          </a:p>
          <a:p>
            <a:pPr marL="0" indent="0">
              <a:buNone/>
            </a:pPr>
            <a:r>
              <a:rPr lang="es-MX" sz="2100" dirty="0"/>
              <a:t>	3.- Crear documentación a cerca de los beneficios y detrimentos</a:t>
            </a:r>
          </a:p>
          <a:p>
            <a:pPr marL="0" indent="0">
              <a:buNone/>
            </a:pPr>
            <a:r>
              <a:rPr lang="es-MX" sz="2100" dirty="0"/>
              <a:t>	4.- Aportar mas información para la toma de decisiones</a:t>
            </a:r>
          </a:p>
          <a:p>
            <a:r>
              <a:rPr lang="es-MX" sz="2100" dirty="0"/>
              <a:t>Donde no se aplica un estudio de viabilidad</a:t>
            </a:r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3509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D2BE0-D20B-4EAE-9A76-B956648A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Sistemas de información (ok)</a:t>
            </a:r>
          </a:p>
          <a:p>
            <a:pPr marL="0" indent="0">
              <a:buNone/>
            </a:pPr>
            <a:r>
              <a:rPr lang="es-MX" sz="1800" dirty="0"/>
              <a:t>Estudio de Viabilidad y factibilidad</a:t>
            </a:r>
          </a:p>
          <a:p>
            <a:pPr marL="0" indent="0">
              <a:buNone/>
            </a:pPr>
            <a:r>
              <a:rPr lang="es-MX" sz="1800" dirty="0"/>
              <a:t>08/11/2022 </a:t>
            </a:r>
            <a:r>
              <a:rPr lang="es-MX" sz="1800" dirty="0" err="1"/>
              <a:t>EStudio</a:t>
            </a:r>
            <a:r>
              <a:rPr lang="es-MX" sz="1800" dirty="0"/>
              <a:t> de mercado, Carta de proyecto, documento de requerimientos y especificación de requerimientos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Para el miércoles 16 de nov traer infografía de que es el UML, lenguaje unificado</a:t>
            </a:r>
          </a:p>
          <a:p>
            <a:pPr marL="0" indent="0">
              <a:buNone/>
            </a:pPr>
            <a:r>
              <a:rPr lang="es-MX" sz="1800" dirty="0"/>
              <a:t>Martes 15 de nov infografía de diseño UI y UX</a:t>
            </a:r>
          </a:p>
          <a:p>
            <a:pPr marL="0" indent="0">
              <a:buNone/>
            </a:pPr>
            <a:r>
              <a:rPr lang="es-MX" sz="1800" dirty="0"/>
              <a:t>Para mañana la infografía de Carta de proyecto, documento de requerimientos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endParaRPr lang="es-MX" sz="1100" dirty="0"/>
          </a:p>
          <a:p>
            <a:pPr marL="0" indent="0">
              <a:buNone/>
            </a:pPr>
            <a:endParaRPr lang="es-MX" sz="1100" dirty="0"/>
          </a:p>
          <a:p>
            <a:pPr marL="0" indent="0">
              <a:buNone/>
            </a:pP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04807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1BB40-F9CD-49A2-A32C-6E6449D0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INVETIGACION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69206-8097-413A-A00B-1D3FA6C7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Planteamiento del problema</a:t>
            </a:r>
          </a:p>
          <a:p>
            <a:r>
              <a:rPr lang="es-MX" sz="1800" dirty="0"/>
              <a:t>Investigación del tema y problemática</a:t>
            </a:r>
          </a:p>
          <a:p>
            <a:r>
              <a:rPr lang="es-MX" sz="1800" dirty="0"/>
              <a:t>Formulación de hipótesis (encuesta, observación y experimental)</a:t>
            </a:r>
          </a:p>
          <a:p>
            <a:r>
              <a:rPr lang="es-MX" sz="1800" dirty="0" err="1"/>
              <a:t>Presentacion</a:t>
            </a:r>
            <a:r>
              <a:rPr lang="es-MX" sz="1800" dirty="0"/>
              <a:t> de informe</a:t>
            </a:r>
          </a:p>
          <a:p>
            <a:r>
              <a:rPr lang="es-MX" sz="1800" dirty="0"/>
              <a:t>Selección y análisis de datos (calendarización)</a:t>
            </a:r>
          </a:p>
          <a:p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57847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BEF0-D9AD-460B-A17C-82EA4F1D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CARTA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4291E-2E7F-44A2-BFFC-8F620DD3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Objetivo general</a:t>
            </a:r>
          </a:p>
          <a:p>
            <a:r>
              <a:rPr lang="es-MX" dirty="0"/>
              <a:t>Objetivo especifico</a:t>
            </a:r>
          </a:p>
          <a:p>
            <a:r>
              <a:rPr lang="es-MX" dirty="0"/>
              <a:t>Alcance 1- 4 de primaria</a:t>
            </a:r>
          </a:p>
          <a:p>
            <a:r>
              <a:rPr lang="es-MX" dirty="0"/>
              <a:t>Hacia donde va orientado</a:t>
            </a:r>
          </a:p>
          <a:p>
            <a:r>
              <a:rPr lang="es-MX" dirty="0"/>
              <a:t>Entregables</a:t>
            </a:r>
          </a:p>
          <a:p>
            <a:r>
              <a:rPr lang="es-MX" dirty="0"/>
              <a:t>El entregable debe cumplir con el 100% de lo que se acordó en un contrato</a:t>
            </a:r>
          </a:p>
          <a:p>
            <a:endParaRPr lang="es-MX" dirty="0"/>
          </a:p>
          <a:p>
            <a:r>
              <a:rPr lang="es-MX" dirty="0"/>
              <a:t>Hacer infografía del acta constitutiva</a:t>
            </a:r>
          </a:p>
          <a:p>
            <a:r>
              <a:rPr lang="es-MX" dirty="0"/>
              <a:t>Sueldos y salarios de los integrantes </a:t>
            </a:r>
            <a:r>
              <a:rPr lang="es-MX"/>
              <a:t>del equipo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21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C9078-2C84-455B-A143-79445D99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UN SISTEMA DE INFORMACION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8F20A-E662-488F-97DD-383C13B9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600" dirty="0"/>
              <a:t>Es una base de datos</a:t>
            </a:r>
          </a:p>
          <a:p>
            <a:r>
              <a:rPr lang="es-MX" sz="1600" dirty="0"/>
              <a:t>Administra datos (información)</a:t>
            </a:r>
          </a:p>
          <a:p>
            <a:r>
              <a:rPr lang="es-MX" sz="1600" dirty="0"/>
              <a:t>Centralizados y dispersos</a:t>
            </a:r>
          </a:p>
          <a:p>
            <a:r>
              <a:rPr lang="es-MX" sz="1600" dirty="0"/>
              <a:t>Cuando se habla se un sistema de información se refiere a un conjunto ordenado de mecanismos que tienen como fin la administración de datos y de información de manera que puedan ser recuperados y procesados fácilmente</a:t>
            </a:r>
          </a:p>
          <a:p>
            <a:r>
              <a:rPr lang="es-MX" sz="1600" dirty="0"/>
              <a:t>Todos los sistemas de información se componen de una serie de recursos interconectados con una constante interacción disponibles 24/7, con un propósito marcado el cual es recabar información, procesar y mostrar estadísticas, organizar archivos y gestionar recursos.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266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F469-9885-4C76-8B37-325ACE24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RECURSOS DE UN SISTEMA DE INFORMACION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FEAD1-8FFC-4A15-B578-5C899260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Recurso de datos</a:t>
            </a:r>
          </a:p>
          <a:p>
            <a:r>
              <a:rPr lang="es-MX" dirty="0"/>
              <a:t>Recurso humano</a:t>
            </a:r>
          </a:p>
          <a:p>
            <a:r>
              <a:rPr lang="es-MX" dirty="0"/>
              <a:t>Recurso de actividades</a:t>
            </a:r>
          </a:p>
          <a:p>
            <a:r>
              <a:rPr lang="es-MX" dirty="0"/>
              <a:t>Recurso informático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202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BD4E2-0150-4423-BFDE-3E299BFC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1745974"/>
            <a:ext cx="3273285" cy="3366052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TPS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F84CBB-1638-4D32-BB74-4300D066C12C}"/>
              </a:ext>
            </a:extLst>
          </p:cNvPr>
          <p:cNvSpPr txBox="1"/>
          <p:nvPr/>
        </p:nvSpPr>
        <p:spPr>
          <a:xfrm>
            <a:off x="8812696" y="185530"/>
            <a:ext cx="2541104" cy="49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9F5C55-7C54-433B-B494-4F34553F21CA}"/>
              </a:ext>
            </a:extLst>
          </p:cNvPr>
          <p:cNvSpPr txBox="1"/>
          <p:nvPr/>
        </p:nvSpPr>
        <p:spPr>
          <a:xfrm>
            <a:off x="4757529" y="840063"/>
            <a:ext cx="705015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800" dirty="0"/>
              <a:t>Elementos para la formación de un TPS</a:t>
            </a:r>
          </a:p>
          <a:p>
            <a:pPr marL="0" indent="0">
              <a:buNone/>
            </a:pPr>
            <a:r>
              <a:rPr lang="es-MX" sz="1800" dirty="0"/>
              <a:t>- Definiciones</a:t>
            </a:r>
          </a:p>
          <a:p>
            <a:pPr>
              <a:buFontTx/>
              <a:buChar char="-"/>
            </a:pPr>
            <a:r>
              <a:rPr lang="es-MX" sz="1800" dirty="0"/>
              <a:t>Características</a:t>
            </a:r>
          </a:p>
          <a:p>
            <a:pPr>
              <a:buFontTx/>
              <a:buChar char="-"/>
            </a:pPr>
            <a:r>
              <a:rPr lang="es-MX" sz="1800" dirty="0"/>
              <a:t>Procesos</a:t>
            </a:r>
          </a:p>
          <a:p>
            <a:pPr>
              <a:buFontTx/>
              <a:buChar char="-"/>
            </a:pPr>
            <a:r>
              <a:rPr lang="es-MX" sz="1800" dirty="0"/>
              <a:t>Beneficios</a:t>
            </a:r>
          </a:p>
          <a:p>
            <a:pPr>
              <a:buFontTx/>
              <a:buChar char="-"/>
            </a:pPr>
            <a:r>
              <a:rPr lang="es-MX" sz="1800" dirty="0"/>
              <a:t>Conceptos</a:t>
            </a:r>
          </a:p>
          <a:p>
            <a:pPr>
              <a:buFontTx/>
              <a:buChar char="-"/>
            </a:pPr>
            <a:r>
              <a:rPr lang="es-MX" sz="1800" dirty="0"/>
              <a:t>Ejemplos</a:t>
            </a:r>
          </a:p>
          <a:p>
            <a:pPr>
              <a:buFontTx/>
              <a:buChar char="-"/>
            </a:pPr>
            <a:r>
              <a:rPr lang="es-MX" sz="1800" dirty="0"/>
              <a:t>Esquema</a:t>
            </a:r>
          </a:p>
          <a:p>
            <a:pPr>
              <a:buFontTx/>
              <a:buChar char="-"/>
            </a:pPr>
            <a:r>
              <a:rPr lang="es-MX" sz="1800" dirty="0"/>
              <a:t>Áreas funcionales</a:t>
            </a:r>
          </a:p>
          <a:p>
            <a:pPr>
              <a:buFontTx/>
              <a:buChar char="-"/>
            </a:pPr>
            <a:endParaRPr lang="es-MX" sz="1800" dirty="0"/>
          </a:p>
          <a:p>
            <a:pPr marL="0" indent="0">
              <a:buNone/>
            </a:pPr>
            <a:r>
              <a:rPr lang="es-MX" sz="2400" dirty="0"/>
              <a:t>Conceptos de un TPS</a:t>
            </a:r>
          </a:p>
          <a:p>
            <a:pPr marL="0" indent="0">
              <a:buNone/>
            </a:pPr>
            <a:r>
              <a:rPr lang="es-MX" sz="1800" dirty="0"/>
              <a:t>- Transacción y proceso</a:t>
            </a:r>
          </a:p>
          <a:p>
            <a:pPr>
              <a:buFontTx/>
              <a:buChar char="-"/>
            </a:pPr>
            <a:r>
              <a:rPr lang="es-MX" sz="1800" dirty="0"/>
              <a:t>Transacción: Intercambio relacionado con actividades</a:t>
            </a:r>
          </a:p>
          <a:p>
            <a:pPr>
              <a:buFontTx/>
              <a:buChar char="-"/>
            </a:pPr>
            <a:r>
              <a:rPr lang="es-MX" sz="1800" dirty="0"/>
              <a:t>Proceso: Conjunto de fases sucesivas en un lapso de tiempo hacia un objetivo determinado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8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A65B9-43F8-4055-95F7-47830D7C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5635"/>
            <a:ext cx="3521765" cy="24118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</a:t>
            </a:r>
          </a:p>
          <a:p>
            <a:pPr marL="0" indent="0" algn="ctr">
              <a:buNone/>
            </a:pPr>
            <a:r>
              <a:rPr lang="es-MX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TPS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C8CD70-621C-4DB7-8BBD-9D4D5FC96A6A}"/>
              </a:ext>
            </a:extLst>
          </p:cNvPr>
          <p:cNvSpPr txBox="1"/>
          <p:nvPr/>
        </p:nvSpPr>
        <p:spPr>
          <a:xfrm>
            <a:off x="5234609" y="1189384"/>
            <a:ext cx="6374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s-MX" sz="1800" dirty="0"/>
              <a:t>Sistema de procesamiento de transacciones y registra a diario cualquier tipo de operación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b="1" dirty="0"/>
              <a:t>CARACTERISTICAS:</a:t>
            </a:r>
          </a:p>
          <a:p>
            <a:pPr marL="0" indent="0">
              <a:buNone/>
            </a:pPr>
            <a:endParaRPr lang="es-MX" sz="1800" dirty="0"/>
          </a:p>
          <a:p>
            <a:pPr>
              <a:buFontTx/>
              <a:buChar char="-"/>
            </a:pPr>
            <a:r>
              <a:rPr lang="es-MX" sz="1800" dirty="0"/>
              <a:t>Apoya a las actividades que se realizan a nivel operativo</a:t>
            </a:r>
          </a:p>
          <a:p>
            <a:pPr>
              <a:buFontTx/>
              <a:buChar char="-"/>
            </a:pPr>
            <a:r>
              <a:rPr lang="es-MX" sz="1800" dirty="0"/>
              <a:t>Reúnen datos pertinentes e importantes referidos a las transacciones y los almacenan para su fututo uso</a:t>
            </a:r>
          </a:p>
          <a:p>
            <a:pPr>
              <a:buFontTx/>
              <a:buChar char="-"/>
            </a:pPr>
            <a:r>
              <a:rPr lang="es-MX" sz="1800" dirty="0"/>
              <a:t>Son los principales generadores de información para los demás tipos de sistemas</a:t>
            </a:r>
          </a:p>
          <a:p>
            <a:pPr>
              <a:buFontTx/>
              <a:buChar char="-"/>
            </a:pPr>
            <a:r>
              <a:rPr lang="es-MX" sz="1800" dirty="0"/>
              <a:t>Maneja procesos muy bien estructurados por rutina (delimita los procesos y actividades)</a:t>
            </a:r>
          </a:p>
          <a:p>
            <a:pPr>
              <a:buFontTx/>
              <a:buChar char="-"/>
            </a:pPr>
            <a:r>
              <a:rPr lang="es-MX" sz="1800" dirty="0"/>
              <a:t>Tienen procesos perfectamente definidos sin invadir otros procesos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096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AC242F-317E-4972-87F4-6F41D60DEE11}"/>
              </a:ext>
            </a:extLst>
          </p:cNvPr>
          <p:cNvSpPr txBox="1"/>
          <p:nvPr/>
        </p:nvSpPr>
        <p:spPr>
          <a:xfrm>
            <a:off x="0" y="2309505"/>
            <a:ext cx="36045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PRINCIPIOS BASICOS DE BASES DE DATOS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01AB56-20D1-457C-8946-1568B84DD75A}"/>
              </a:ext>
            </a:extLst>
          </p:cNvPr>
          <p:cNvSpPr txBox="1"/>
          <p:nvPr/>
        </p:nvSpPr>
        <p:spPr>
          <a:xfrm>
            <a:off x="3723860" y="1811950"/>
            <a:ext cx="83223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Estática </a:t>
            </a:r>
          </a:p>
          <a:p>
            <a:r>
              <a:rPr lang="es-MX" sz="1600" dirty="0"/>
              <a:t>Solo se encuentra en un solo ordenador, se conoce como centralizada</a:t>
            </a:r>
          </a:p>
          <a:p>
            <a:pPr algn="ctr"/>
            <a:endParaRPr lang="es-MX" sz="1600" dirty="0"/>
          </a:p>
          <a:p>
            <a:r>
              <a:rPr lang="es-MX" sz="1600" dirty="0"/>
              <a:t>Dinámica</a:t>
            </a:r>
          </a:p>
          <a:p>
            <a:r>
              <a:rPr lang="es-MX" sz="1600" dirty="0"/>
              <a:t>A partir de dos o mas ordenadores</a:t>
            </a:r>
          </a:p>
          <a:p>
            <a:endParaRPr lang="es-MX" sz="1600" dirty="0"/>
          </a:p>
          <a:p>
            <a:r>
              <a:rPr lang="es-MX" sz="1600" dirty="0"/>
              <a:t>EJEMPLOS DE SISTEMAS DE INFORMACION</a:t>
            </a:r>
          </a:p>
          <a:p>
            <a:endParaRPr lang="es-MX" sz="1600" dirty="0"/>
          </a:p>
          <a:p>
            <a:r>
              <a:rPr lang="es-MX" sz="1600" dirty="0"/>
              <a:t>Sistemas de control de calidad en los que se pide una retroalimentación al cliente y se evalúan los resultados estadísticamente para elaborar resultados de fácil interpretación por los gerentes.</a:t>
            </a:r>
          </a:p>
          <a:p>
            <a:endParaRPr lang="es-MX" sz="1600" dirty="0"/>
          </a:p>
          <a:p>
            <a:r>
              <a:rPr lang="es-MX" sz="1600" dirty="0"/>
              <a:t>La base de datos de una biblioteca en donde esta contenido todo el acervo de libros, revistas, tesis </a:t>
            </a:r>
            <a:r>
              <a:rPr lang="es-MX" sz="1600" dirty="0" err="1"/>
              <a:t>etc</a:t>
            </a:r>
            <a:r>
              <a:rPr lang="es-MX" sz="1600" dirty="0"/>
              <a:t> de la biblioteca.</a:t>
            </a:r>
          </a:p>
          <a:p>
            <a:r>
              <a:rPr lang="es-MX" sz="1600" dirty="0"/>
              <a:t>Su función es ubicar y recuperar de forma rápida y precisa la información.</a:t>
            </a:r>
          </a:p>
          <a:p>
            <a:endParaRPr lang="es-MX" sz="1600" dirty="0"/>
          </a:p>
          <a:p>
            <a:r>
              <a:rPr lang="es-MX" sz="1600" dirty="0"/>
              <a:t>Las hojas de calculo: Son en las que se ingresa información en bruto y se organiza de forma cuantificable para tener resultados con una buena conducción de la información.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782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E8C8C-BF19-4FA4-B565-8D3708C8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735"/>
            <a:ext cx="3501325" cy="2371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INFORMACIÓN MIS</a:t>
            </a:r>
            <a:endParaRPr lang="es-MX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MX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26F3B7-1B92-4804-9659-19A6E77A53BD}"/>
              </a:ext>
            </a:extLst>
          </p:cNvPr>
          <p:cNvSpPr txBox="1"/>
          <p:nvPr/>
        </p:nvSpPr>
        <p:spPr>
          <a:xfrm>
            <a:off x="4819973" y="510200"/>
            <a:ext cx="68037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1800"/>
              <a:t>Los sistemas de información que recopilan la información y procesan de diferentes fuentes para ayudar en la toma de decisiones en referente a la gestión de la organización, el siguiente nivel en la jerarquía organizacional esta ocupado por gerentes y supervisores de bajo nivel, los sistemas de información de gestión utilizan los datos recogidos por el TPS para proporcionar a los supervisores los informes de Control necesarios</a:t>
            </a:r>
          </a:p>
          <a:p>
            <a:pPr marL="0" indent="0">
              <a:buNone/>
            </a:pPr>
            <a:r>
              <a:rPr lang="es-MX" sz="1800" b="1"/>
              <a:t>CARACTERISCTICAS MIS (MANAGE INFORMATION SYSTEM)</a:t>
            </a:r>
          </a:p>
          <a:p>
            <a:pPr marL="0" indent="0">
              <a:buNone/>
            </a:pPr>
            <a:r>
              <a:rPr lang="es-MX" sz="1800"/>
              <a:t>Produce reportes anuales, semestrales, trimestrales o mensuales con un formato preestableciodo</a:t>
            </a:r>
          </a:p>
          <a:p>
            <a:pPr marL="0" indent="0">
              <a:buNone/>
            </a:pPr>
            <a:r>
              <a:rPr lang="es-MX" sz="1800"/>
              <a:t>Produce consultas impresas o consultas en pantalla</a:t>
            </a:r>
          </a:p>
          <a:p>
            <a:pPr marL="0" indent="0">
              <a:buNone/>
            </a:pPr>
            <a:r>
              <a:rPr lang="es-MX" sz="1800"/>
              <a:t>Utiliza datos internos de las operaciones de la empresa almacenados en las bases de datos transaccionales</a:t>
            </a:r>
          </a:p>
          <a:p>
            <a:pPr marL="0" indent="0">
              <a:buNone/>
            </a:pPr>
            <a:endParaRPr lang="es-MX" sz="1800" b="1"/>
          </a:p>
          <a:p>
            <a:pPr marL="0" indent="0">
              <a:buNone/>
            </a:pPr>
            <a:r>
              <a:rPr lang="es-MX" sz="1800" b="1"/>
              <a:t>FUNCION DE UN SISTEMA MIS</a:t>
            </a:r>
          </a:p>
          <a:p>
            <a:pPr marL="0" indent="0">
              <a:buNone/>
            </a:pPr>
            <a:r>
              <a:rPr lang="es-MX" sz="1800"/>
              <a:t>Organiza toda la información para hacer una toma de decisión filtrando las problemáticas, conceptos, ideas. Circunstancias, probabilidades, pros y contras para la decisión que el usuario pueda tomar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13904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068D-DF3D-4359-85A9-B1CAB805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739"/>
            <a:ext cx="3609814" cy="240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MIS CONCEPTOS FUNCIONALES</a:t>
            </a:r>
          </a:p>
          <a:p>
            <a:endParaRPr lang="es-MX" sz="11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A40932-21DE-41EF-8B21-833127E85E9E}"/>
              </a:ext>
            </a:extLst>
          </p:cNvPr>
          <p:cNvSpPr txBox="1"/>
          <p:nvPr/>
        </p:nvSpPr>
        <p:spPr>
          <a:xfrm>
            <a:off x="5966847" y="1767006"/>
            <a:ext cx="41535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Análisis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Informacion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Eficiencia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Base de datos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Software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Evaluación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Tomas de decisión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Factor humano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88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AEB2A-ED6E-412E-9E35-6A65F9AA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93" y="2727700"/>
            <a:ext cx="3301139" cy="24022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SISTEMA DE SOPORTE PARA LA TOMA DE DECISIONES</a:t>
            </a:r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endParaRPr lang="es-MX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0F058D-F0D4-42DB-AE7E-68A99ABFD01C}"/>
              </a:ext>
            </a:extLst>
          </p:cNvPr>
          <p:cNvSpPr txBox="1"/>
          <p:nvPr/>
        </p:nvSpPr>
        <p:spPr>
          <a:xfrm>
            <a:off x="4954292" y="321608"/>
            <a:ext cx="66384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1800" dirty="0"/>
              <a:t>Es una herramienta del </a:t>
            </a:r>
            <a:r>
              <a:rPr lang="es-MX" sz="1800" dirty="0" err="1"/>
              <a:t>bussines</a:t>
            </a:r>
            <a:r>
              <a:rPr lang="es-MX" sz="1800" dirty="0"/>
              <a:t> </a:t>
            </a:r>
            <a:r>
              <a:rPr lang="es-MX" sz="1800" dirty="0" err="1"/>
              <a:t>inteligence</a:t>
            </a:r>
            <a:r>
              <a:rPr lang="es-MX" sz="1800" dirty="0"/>
              <a:t> enfocada al análisis de los datos, suele ser un data </a:t>
            </a:r>
            <a:r>
              <a:rPr lang="es-MX" sz="1800" dirty="0" err="1"/>
              <a:t>whare</a:t>
            </a:r>
            <a:r>
              <a:rPr lang="es-MX" sz="1800" dirty="0"/>
              <a:t> </a:t>
            </a:r>
            <a:r>
              <a:rPr lang="es-MX" sz="1800" dirty="0" err="1"/>
              <a:t>house</a:t>
            </a:r>
            <a:r>
              <a:rPr lang="es-MX" sz="1800" dirty="0"/>
              <a:t> corporativo o un data </a:t>
            </a:r>
            <a:r>
              <a:rPr lang="es-MX" sz="1800" dirty="0" err="1"/>
              <a:t>mart</a:t>
            </a:r>
            <a:r>
              <a:rPr lang="es-MX" sz="1800" dirty="0"/>
              <a:t>, este tipo de bases de datos están optimizadas para el análisis de grandes volúmenes de información, lo que va a hacer que el DSS es tomar toda la información de la minería de datos y realizar una representación con indicadores en tiempo real de toda la información denominada BIG DATA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800" b="1" dirty="0"/>
              <a:t>CARACTERISTICAS DE UN DSS</a:t>
            </a:r>
            <a:endParaRPr lang="es-MX" sz="1800" dirty="0"/>
          </a:p>
          <a:p>
            <a:pPr marL="0" indent="0">
              <a:buNone/>
            </a:pPr>
            <a:r>
              <a:rPr lang="es-MX" sz="1800" dirty="0"/>
              <a:t>Genera informes dinámicos y flexibles y listados pre definidos</a:t>
            </a:r>
          </a:p>
          <a:p>
            <a:pPr marL="0" indent="0">
              <a:buNone/>
            </a:pPr>
            <a:r>
              <a:rPr lang="es-MX" sz="1800" dirty="0"/>
              <a:t>No requiere conocimientos técnicos</a:t>
            </a:r>
          </a:p>
          <a:p>
            <a:pPr marL="0" indent="0">
              <a:buNone/>
            </a:pPr>
            <a:r>
              <a:rPr lang="es-MX" sz="1800" dirty="0"/>
              <a:t>Rapidez en el tiempo de respuesta dentro de grandes volúmenes de información</a:t>
            </a:r>
          </a:p>
          <a:p>
            <a:pPr marL="0" indent="0">
              <a:buNone/>
            </a:pPr>
            <a:r>
              <a:rPr lang="es-MX" sz="1800" dirty="0"/>
              <a:t>Integración entre todos los sistemas y departamentos de la compañía</a:t>
            </a:r>
          </a:p>
          <a:p>
            <a:pPr marL="0" indent="0">
              <a:buNone/>
            </a:pPr>
            <a:r>
              <a:rPr lang="es-MX" sz="1800" dirty="0"/>
              <a:t>Cada usuario dispone de información adecuada, y de privilegios de acuerdo a su perfil</a:t>
            </a:r>
          </a:p>
          <a:p>
            <a:pPr marL="0" indent="0">
              <a:buNone/>
            </a:pPr>
            <a:r>
              <a:rPr lang="es-MX" sz="1800" dirty="0"/>
              <a:t>Disponibilidad de información histórica con la finalidad de analizar tendencias estadísticas y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48056849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1371</TotalTime>
  <Words>1249</Words>
  <Application>Microsoft Office PowerPoint</Application>
  <PresentationFormat>Panorámica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Tw Cen MT</vt:lpstr>
      <vt:lpstr>Gota</vt:lpstr>
      <vt:lpstr>Presentación de PowerPoint</vt:lpstr>
      <vt:lpstr>QUE ES UN SISTEMA DE INFORMACION</vt:lpstr>
      <vt:lpstr>RECURSOS DE UN SISTEMA DE INFORMACION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 DSS</vt:lpstr>
      <vt:lpstr>Presentación de PowerPoint</vt:lpstr>
      <vt:lpstr>Fuzzy Front End</vt:lpstr>
      <vt:lpstr>ESTUDIO DE FACTIVILIDAD</vt:lpstr>
      <vt:lpstr>ESTUDIO DE VIALIDAD</vt:lpstr>
      <vt:lpstr>Presentación de PowerPoint</vt:lpstr>
      <vt:lpstr>INVETIGACION DE MERCADO</vt:lpstr>
      <vt:lpstr>CARTA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VIZCAINO VAZQUEZ AMAURY ALBERTO</dc:creator>
  <cp:lastModifiedBy>sebastian ortega cobos</cp:lastModifiedBy>
  <cp:revision>53</cp:revision>
  <dcterms:created xsi:type="dcterms:W3CDTF">2022-09-21T14:15:01Z</dcterms:created>
  <dcterms:modified xsi:type="dcterms:W3CDTF">2022-11-11T21:34:43Z</dcterms:modified>
</cp:coreProperties>
</file>