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1" r:id="rId2"/>
  </p:sldMasterIdLst>
  <p:notesMasterIdLst>
    <p:notesMasterId r:id="rId6"/>
  </p:notesMasterIdLst>
  <p:sldIdLst>
    <p:sldId id="256" r:id="rId3"/>
    <p:sldId id="257" r:id="rId4"/>
    <p:sldId id="258" r:id="rId5"/>
  </p:sldIdLst>
  <p:sldSz cx="12192000" cy="6858000"/>
  <p:notesSz cx="7772400" cy="10058400"/>
  <p:embeddedFontLst>
    <p:embeddedFont>
      <p:font typeface="AVENIR HEAVY OBLIQUE" panose="02000503020000020003" pitchFamily="2" charset="0"/>
      <p:bold r:id="rId7"/>
      <p:italic r:id="rId8"/>
      <p:boldItalic r:id="rId9"/>
    </p:embeddedFon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Dubai" panose="020B0503030403030204" pitchFamily="34" charset="-78"/>
      <p:regular r:id="rId14"/>
      <p:bold r:id="rId15"/>
    </p:embeddedFont>
    <p:embeddedFont>
      <p:font typeface="Meiryo" panose="020B0604030504040204" pitchFamily="34" charset="-128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6" roundtripDataSignature="AMtx7mhW1P6JIqx8DD3rXqODyHuTukK0y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90975A9-FFFF-A94A-9909-2549FAC2ECBD}" v="2" dt="2022-08-21T03:07:31.108"/>
  </p1510:revLst>
</p1510:revInfo>
</file>

<file path=ppt/tableStyles.xml><?xml version="1.0" encoding="utf-8"?>
<a:tblStyleLst xmlns:a="http://schemas.openxmlformats.org/drawingml/2006/main" def="{E437583F-BA25-485B-AF93-03D8D4629FEE}">
  <a:tblStyle styleId="{E437583F-BA25-485B-AF93-03D8D4629FEE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4"/>
  </p:normalViewPr>
  <p:slideViewPr>
    <p:cSldViewPr snapToGrid="0">
      <p:cViewPr varScale="1">
        <p:scale>
          <a:sx n="121" d="100"/>
          <a:sy n="121" d="100"/>
        </p:scale>
        <p:origin x="2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font" Target="fonts/font12.fntdata"/><Relationship Id="rId26" Type="http://customschemas.google.com/relationships/presentationmetadata" Target="metadata"/><Relationship Id="rId3" Type="http://schemas.openxmlformats.org/officeDocument/2006/relationships/slide" Target="slides/slide1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font" Target="fonts/font11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10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3.xml"/><Relationship Id="rId15" Type="http://schemas.openxmlformats.org/officeDocument/2006/relationships/font" Target="fonts/font9.fntdata"/><Relationship Id="rId28" Type="http://schemas.openxmlformats.org/officeDocument/2006/relationships/viewProps" Target="viewProps.xml"/><Relationship Id="rId10" Type="http://schemas.openxmlformats.org/officeDocument/2006/relationships/font" Target="fonts/font4.fntdata"/><Relationship Id="rId19" Type="http://schemas.openxmlformats.org/officeDocument/2006/relationships/font" Target="fonts/font13.fntdata"/><Relationship Id="rId31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font" Target="fonts/font3.fntdata"/><Relationship Id="rId14" Type="http://schemas.openxmlformats.org/officeDocument/2006/relationships/font" Target="fonts/font8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7" name="Google Shape;1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99" name="Google Shape;19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6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31" name="Google Shape;23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4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4"/>
          <p:cNvSpPr txBox="1">
            <a:spLocks noGrp="1"/>
          </p:cNvSpPr>
          <p:nvPr>
            <p:ph type="subTitle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49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49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49"/>
          <p:cNvSpPr txBox="1">
            <a:spLocks noGrp="1"/>
          </p:cNvSpPr>
          <p:nvPr>
            <p:ph type="body" idx="2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0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50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50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50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50"/>
          <p:cNvSpPr txBox="1">
            <a:spLocks noGrp="1"/>
          </p:cNvSpPr>
          <p:nvPr>
            <p:ph type="body" idx="4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51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51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51"/>
          <p:cNvSpPr txBox="1">
            <a:spLocks noGrp="1"/>
          </p:cNvSpPr>
          <p:nvPr>
            <p:ph type="body" idx="2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51"/>
          <p:cNvSpPr txBox="1">
            <a:spLocks noGrp="1"/>
          </p:cNvSpPr>
          <p:nvPr>
            <p:ph type="body" idx="3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51"/>
          <p:cNvSpPr txBox="1">
            <a:spLocks noGrp="1"/>
          </p:cNvSpPr>
          <p:nvPr>
            <p:ph type="body" idx="4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51"/>
          <p:cNvSpPr txBox="1">
            <a:spLocks noGrp="1"/>
          </p:cNvSpPr>
          <p:nvPr>
            <p:ph type="body" idx="5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51"/>
          <p:cNvSpPr txBox="1">
            <a:spLocks noGrp="1"/>
          </p:cNvSpPr>
          <p:nvPr>
            <p:ph type="body" idx="6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0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30"/>
          <p:cNvSpPr txBox="1">
            <a:spLocks noGrp="1"/>
          </p:cNvSpPr>
          <p:nvPr>
            <p:ph type="subTitle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1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31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2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2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2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3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4"/>
          <p:cNvSpPr txBox="1">
            <a:spLocks noGrp="1"/>
          </p:cNvSpPr>
          <p:nvPr>
            <p:ph type="subTitle" idx="1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5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5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5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35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6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36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36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36"/>
          <p:cNvSpPr txBox="1">
            <a:spLocks noGrp="1"/>
          </p:cNvSpPr>
          <p:nvPr>
            <p:ph type="body" idx="3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7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37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37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37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8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38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38"/>
          <p:cNvSpPr txBox="1">
            <a:spLocks noGrp="1"/>
          </p:cNvSpPr>
          <p:nvPr>
            <p:ph type="body" idx="2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9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39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39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39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39"/>
          <p:cNvSpPr txBox="1">
            <a:spLocks noGrp="1"/>
          </p:cNvSpPr>
          <p:nvPr>
            <p:ph type="body" idx="4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0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40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40"/>
          <p:cNvSpPr txBox="1">
            <a:spLocks noGrp="1"/>
          </p:cNvSpPr>
          <p:nvPr>
            <p:ph type="body" idx="2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40"/>
          <p:cNvSpPr txBox="1">
            <a:spLocks noGrp="1"/>
          </p:cNvSpPr>
          <p:nvPr>
            <p:ph type="body" idx="3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40"/>
          <p:cNvSpPr txBox="1">
            <a:spLocks noGrp="1"/>
          </p:cNvSpPr>
          <p:nvPr>
            <p:ph type="body" idx="4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40"/>
          <p:cNvSpPr txBox="1">
            <a:spLocks noGrp="1"/>
          </p:cNvSpPr>
          <p:nvPr>
            <p:ph type="body" idx="5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40"/>
          <p:cNvSpPr txBox="1">
            <a:spLocks noGrp="1"/>
          </p:cNvSpPr>
          <p:nvPr>
            <p:ph type="body" idx="6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2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2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3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3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3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4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5"/>
          <p:cNvSpPr txBox="1">
            <a:spLocks noGrp="1"/>
          </p:cNvSpPr>
          <p:nvPr>
            <p:ph type="subTitle" idx="1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6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6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6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6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7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7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7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7"/>
          <p:cNvSpPr txBox="1">
            <a:spLocks noGrp="1"/>
          </p:cNvSpPr>
          <p:nvPr>
            <p:ph type="body" idx="3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8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48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48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48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3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3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13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" name="Google Shape;10;p13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jpg"/><Relationship Id="rId5" Type="http://schemas.openxmlformats.org/officeDocument/2006/relationships/image" Target="../media/image5.png"/><Relationship Id="rId4" Type="http://schemas.openxmlformats.org/officeDocument/2006/relationships/image" Target="../media/image4.jp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7" name="Rectangle 196">
            <a:extLst>
              <a:ext uri="{FF2B5EF4-FFF2-40B4-BE49-F238E27FC236}">
                <a16:creationId xmlns:a16="http://schemas.microsoft.com/office/drawing/2014/main" id="{AC8EEB0F-BA72-49AC-956F-331B60FDE7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191" name="Google Shape;191;p1"/>
          <p:cNvPicPr preferRelativeResize="0"/>
          <p:nvPr/>
        </p:nvPicPr>
        <p:blipFill rotWithShape="1">
          <a:blip r:embed="rId3"/>
          <a:srcRect l="3"/>
          <a:stretch/>
        </p:blipFill>
        <p:spPr>
          <a:xfrm>
            <a:off x="99178" y="101007"/>
            <a:ext cx="12191695" cy="6858004"/>
          </a:xfrm>
          <a:prstGeom prst="rect">
            <a:avLst/>
          </a:prstGeom>
          <a:noFill/>
        </p:spPr>
      </p:pic>
      <p:sp>
        <p:nvSpPr>
          <p:cNvPr id="199" name="Freeform: Shape 198">
            <a:extLst>
              <a:ext uri="{FF2B5EF4-FFF2-40B4-BE49-F238E27FC236}">
                <a16:creationId xmlns:a16="http://schemas.microsoft.com/office/drawing/2014/main" id="{8CC700D5-9809-43F4-89D5-7DBBCB0DCC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81377" y="1386250"/>
            <a:ext cx="4598786" cy="4113402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1" name="Freeform: Shape 200">
            <a:extLst>
              <a:ext uri="{FF2B5EF4-FFF2-40B4-BE49-F238E27FC236}">
                <a16:creationId xmlns:a16="http://schemas.microsoft.com/office/drawing/2014/main" id="{C7163242-6303-46DC-BAC1-2A204F0613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9573" y="1494845"/>
            <a:ext cx="4354593" cy="3861126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 dirty="0">
              <a:solidFill>
                <a:prstClr val="white"/>
              </a:solidFill>
              <a:latin typeface="Meiryo"/>
            </a:endParaRPr>
          </a:p>
        </p:txBody>
      </p:sp>
      <p:sp>
        <p:nvSpPr>
          <p:cNvPr id="203" name="Freeform: Shape 202">
            <a:extLst>
              <a:ext uri="{FF2B5EF4-FFF2-40B4-BE49-F238E27FC236}">
                <a16:creationId xmlns:a16="http://schemas.microsoft.com/office/drawing/2014/main" id="{805C4C40-D70E-4C4F-B228-98A0A6132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300000" flipH="1">
            <a:off x="987224" y="1122042"/>
            <a:ext cx="4908132" cy="4613915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noFill/>
          <a:ln w="19050">
            <a:solidFill>
              <a:srgbClr val="FFFFFF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2" name="Google Shape;192;p1"/>
          <p:cNvSpPr txBox="1"/>
          <p:nvPr/>
        </p:nvSpPr>
        <p:spPr>
          <a:xfrm>
            <a:off x="1636511" y="2307265"/>
            <a:ext cx="3555692" cy="1977656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lvl="0" indent="457200"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SzPts val="3600"/>
            </a:pPr>
            <a:r>
              <a:rPr lang="en-US" sz="2500" b="1" i="1" kern="1200" dirty="0">
                <a:solidFill>
                  <a:schemeClr val="bg1"/>
                </a:solidFill>
                <a:latin typeface="Avenir Heavy Oblique" panose="02000503020000020003" pitchFamily="2" charset="0"/>
                <a:ea typeface="+mj-ea"/>
                <a:cs typeface="Dubai Medium" panose="020B0503030403030204" pitchFamily="34" charset="-78"/>
              </a:rPr>
              <a:t>Algoritmos para caminos para peatones para reducir el acoso callejero </a:t>
            </a:r>
          </a:p>
        </p:txBody>
      </p: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06536C0D-2219-44F1-94EC-B9A56501D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516303" y="1122043"/>
            <a:ext cx="4908132" cy="4613915"/>
            <a:chOff x="6516303" y="1122043"/>
            <a:chExt cx="4908132" cy="4613915"/>
          </a:xfrm>
        </p:grpSpPr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9DF0CCBF-D7FD-451C-92EB-84C362B690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710901" y="1264257"/>
              <a:ext cx="4534335" cy="4235395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2B1B8EEB-4E8B-43EC-AB8F-F7E2CD9682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300000">
              <a:off x="6516303" y="1122043"/>
              <a:ext cx="4908132" cy="4613915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noFill/>
            <a:ln w="19050">
              <a:solidFill>
                <a:srgbClr val="FFFFFF">
                  <a:alpha val="7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pic>
        <p:nvPicPr>
          <p:cNvPr id="3" name="Imagen 2">
            <a:extLst>
              <a:ext uri="{FF2B5EF4-FFF2-40B4-BE49-F238E27FC236}">
                <a16:creationId xmlns:a16="http://schemas.microsoft.com/office/drawing/2014/main" id="{8EA2670B-9522-8AB5-BA93-D9A73C58FE8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883" r="10656" b="2"/>
          <a:stretch/>
        </p:blipFill>
        <p:spPr>
          <a:xfrm>
            <a:off x="7444157" y="973857"/>
            <a:ext cx="4228348" cy="3969721"/>
          </a:xfrm>
          <a:custGeom>
            <a:avLst/>
            <a:gdLst/>
            <a:ahLst/>
            <a:cxnLst/>
            <a:rect l="l" t="t" r="r" b="b"/>
            <a:pathLst>
              <a:path w="3952684" h="3588642">
                <a:moveTo>
                  <a:pt x="2262021" y="0"/>
                </a:moveTo>
                <a:cubicBezTo>
                  <a:pt x="2521915" y="0"/>
                  <a:pt x="2761111" y="48268"/>
                  <a:pt x="2973080" y="143330"/>
                </a:cubicBezTo>
                <a:cubicBezTo>
                  <a:pt x="3171733" y="232491"/>
                  <a:pt x="3346211" y="362626"/>
                  <a:pt x="3491678" y="530048"/>
                </a:cubicBezTo>
                <a:cubicBezTo>
                  <a:pt x="3788979" y="872350"/>
                  <a:pt x="3952684" y="1358801"/>
                  <a:pt x="3952684" y="1899831"/>
                </a:cubicBezTo>
                <a:cubicBezTo>
                  <a:pt x="3952684" y="2115686"/>
                  <a:pt x="3889322" y="2288927"/>
                  <a:pt x="3747331" y="2461593"/>
                </a:cubicBezTo>
                <a:cubicBezTo>
                  <a:pt x="3598809" y="2642210"/>
                  <a:pt x="3375643" y="2808567"/>
                  <a:pt x="3139331" y="2984675"/>
                </a:cubicBezTo>
                <a:cubicBezTo>
                  <a:pt x="3095732" y="3017128"/>
                  <a:pt x="3050692" y="3050728"/>
                  <a:pt x="3005652" y="3084736"/>
                </a:cubicBezTo>
                <a:cubicBezTo>
                  <a:pt x="2602495" y="3389096"/>
                  <a:pt x="2308249" y="3588642"/>
                  <a:pt x="1907213" y="3588642"/>
                </a:cubicBezTo>
                <a:cubicBezTo>
                  <a:pt x="1296158" y="3588642"/>
                  <a:pt x="863400" y="3343695"/>
                  <a:pt x="460242" y="2769559"/>
                </a:cubicBezTo>
                <a:cubicBezTo>
                  <a:pt x="407483" y="2694411"/>
                  <a:pt x="355911" y="2626066"/>
                  <a:pt x="306036" y="2560014"/>
                </a:cubicBezTo>
                <a:cubicBezTo>
                  <a:pt x="99326" y="2286139"/>
                  <a:pt x="0" y="2143712"/>
                  <a:pt x="0" y="1899831"/>
                </a:cubicBezTo>
                <a:cubicBezTo>
                  <a:pt x="0" y="1657671"/>
                  <a:pt x="62259" y="1418460"/>
                  <a:pt x="184911" y="1188839"/>
                </a:cubicBezTo>
                <a:cubicBezTo>
                  <a:pt x="304934" y="964216"/>
                  <a:pt x="476527" y="758606"/>
                  <a:pt x="694859" y="577907"/>
                </a:cubicBezTo>
                <a:cubicBezTo>
                  <a:pt x="909458" y="400240"/>
                  <a:pt x="1164345" y="253716"/>
                  <a:pt x="1432127" y="154228"/>
                </a:cubicBezTo>
                <a:cubicBezTo>
                  <a:pt x="1707119" y="51875"/>
                  <a:pt x="1986436" y="0"/>
                  <a:pt x="2262021" y="0"/>
                </a:cubicBezTo>
                <a:close/>
              </a:path>
            </a:pathLst>
          </a:cu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201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5346" y="-187232"/>
            <a:ext cx="12192000" cy="6838485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"/>
          <p:cNvSpPr/>
          <p:nvPr/>
        </p:nvSpPr>
        <p:spPr>
          <a:xfrm>
            <a:off x="182880" y="206747"/>
            <a:ext cx="48825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Presentación del equipo</a:t>
            </a:r>
            <a:endParaRPr sz="2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5" name="Google Shape;205;p2"/>
          <p:cNvGrpSpPr/>
          <p:nvPr/>
        </p:nvGrpSpPr>
        <p:grpSpPr>
          <a:xfrm>
            <a:off x="9052560" y="1645920"/>
            <a:ext cx="2833920" cy="2742480"/>
            <a:chOff x="9052560" y="1645920"/>
            <a:chExt cx="2833920" cy="2742480"/>
          </a:xfrm>
        </p:grpSpPr>
        <p:pic>
          <p:nvPicPr>
            <p:cNvPr id="206" name="Google Shape;206;p2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219240" y="1757160"/>
              <a:ext cx="2507760" cy="24868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7" name="Google Shape;207;p2"/>
            <p:cNvSpPr/>
            <p:nvPr/>
          </p:nvSpPr>
          <p:spPr>
            <a:xfrm>
              <a:off x="9052560" y="1645920"/>
              <a:ext cx="2833920" cy="2742480"/>
            </a:xfrm>
            <a:custGeom>
              <a:avLst/>
              <a:gdLst/>
              <a:ahLst/>
              <a:cxnLst/>
              <a:rect l="l" t="t" r="r" b="b"/>
              <a:pathLst>
                <a:path w="7875" h="7621" extrusionOk="0">
                  <a:moveTo>
                    <a:pt x="5464" y="1278"/>
                  </a:moveTo>
                  <a:cubicBezTo>
                    <a:pt x="4998" y="997"/>
                    <a:pt x="4541" y="870"/>
                    <a:pt x="4003" y="870"/>
                  </a:cubicBezTo>
                  <a:cubicBezTo>
                    <a:pt x="3465" y="870"/>
                    <a:pt x="3008" y="997"/>
                    <a:pt x="2542" y="1278"/>
                  </a:cubicBezTo>
                  <a:cubicBezTo>
                    <a:pt x="2076" y="1559"/>
                    <a:pt x="1742" y="1908"/>
                    <a:pt x="1473" y="2394"/>
                  </a:cubicBezTo>
                  <a:cubicBezTo>
                    <a:pt x="1204" y="2880"/>
                    <a:pt x="1082" y="3357"/>
                    <a:pt x="1082" y="3918"/>
                  </a:cubicBezTo>
                  <a:cubicBezTo>
                    <a:pt x="1082" y="4479"/>
                    <a:pt x="1204" y="4956"/>
                    <a:pt x="1473" y="5442"/>
                  </a:cubicBezTo>
                  <a:cubicBezTo>
                    <a:pt x="1742" y="5928"/>
                    <a:pt x="2076" y="6277"/>
                    <a:pt x="2542" y="6558"/>
                  </a:cubicBezTo>
                  <a:cubicBezTo>
                    <a:pt x="3008" y="6839"/>
                    <a:pt x="3465" y="6967"/>
                    <a:pt x="4003" y="6967"/>
                  </a:cubicBezTo>
                  <a:cubicBezTo>
                    <a:pt x="4541" y="6967"/>
                    <a:pt x="4998" y="6839"/>
                    <a:pt x="5464" y="6558"/>
                  </a:cubicBezTo>
                  <a:cubicBezTo>
                    <a:pt x="5930" y="6277"/>
                    <a:pt x="6264" y="5928"/>
                    <a:pt x="6533" y="5442"/>
                  </a:cubicBezTo>
                  <a:cubicBezTo>
                    <a:pt x="6802" y="4956"/>
                    <a:pt x="6925" y="4479"/>
                    <a:pt x="6925" y="3918"/>
                  </a:cubicBezTo>
                  <a:cubicBezTo>
                    <a:pt x="6925" y="3357"/>
                    <a:pt x="6802" y="2880"/>
                    <a:pt x="6533" y="2394"/>
                  </a:cubicBezTo>
                  <a:cubicBezTo>
                    <a:pt x="6264" y="1908"/>
                    <a:pt x="5930" y="1559"/>
                    <a:pt x="5464" y="1278"/>
                  </a:cubicBezTo>
                  <a:moveTo>
                    <a:pt x="0" y="7620"/>
                  </a:moveTo>
                  <a:lnTo>
                    <a:pt x="0" y="0"/>
                  </a:lnTo>
                  <a:lnTo>
                    <a:pt x="7874" y="0"/>
                  </a:lnTo>
                  <a:lnTo>
                    <a:pt x="7874" y="7620"/>
                  </a:lnTo>
                  <a:lnTo>
                    <a:pt x="0" y="762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0" name="Google Shape;210;p2"/>
          <p:cNvSpPr/>
          <p:nvPr/>
        </p:nvSpPr>
        <p:spPr>
          <a:xfrm>
            <a:off x="9349125" y="4180675"/>
            <a:ext cx="2623200" cy="983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Mauricio Toro</a:t>
            </a:r>
            <a:endParaRPr sz="2200" b="1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1800" u="none" strike="noStrike" cap="none" dirty="0">
                <a:solidFill>
                  <a:srgbClr val="001E33"/>
                </a:solidFill>
                <a:latin typeface="Dubai" panose="020B0503030403030204" pitchFamily="34" charset="-78"/>
                <a:cs typeface="Dubai" panose="020B0503030403030204" pitchFamily="34" charset="-78"/>
                <a:sym typeface="Arial"/>
              </a:rPr>
              <a:t>Preparación </a:t>
            </a:r>
            <a:br>
              <a:rPr lang="en-US" sz="1800" u="none" strike="noStrike" cap="none" dirty="0">
                <a:solidFill>
                  <a:srgbClr val="001E33"/>
                </a:solidFill>
                <a:latin typeface="Dubai" panose="020B0503030403030204" pitchFamily="34" charset="-78"/>
                <a:cs typeface="Dubai" panose="020B0503030403030204" pitchFamily="34" charset="-78"/>
                <a:sym typeface="Arial"/>
              </a:rPr>
            </a:br>
            <a:r>
              <a:rPr lang="en-US" sz="1800" u="none" strike="noStrike" cap="none" dirty="0">
                <a:solidFill>
                  <a:srgbClr val="001E33"/>
                </a:solidFill>
                <a:latin typeface="Dubai" panose="020B0503030403030204" pitchFamily="34" charset="-78"/>
                <a:cs typeface="Dubai" panose="020B0503030403030204" pitchFamily="34" charset="-78"/>
                <a:sym typeface="Arial"/>
              </a:rPr>
              <a:t>de los datos</a:t>
            </a:r>
            <a:endParaRPr sz="1800" u="none" strike="noStrike" cap="none" dirty="0">
              <a:solidFill>
                <a:srgbClr val="001E33"/>
              </a:solidFill>
              <a:latin typeface="Dubai" panose="020B0503030403030204" pitchFamily="34" charset="-78"/>
              <a:cs typeface="Dubai" panose="020B0503030403030204" pitchFamily="34" charset="-78"/>
              <a:sym typeface="Arial"/>
            </a:endParaRPr>
          </a:p>
        </p:txBody>
      </p:sp>
      <p:sp>
        <p:nvSpPr>
          <p:cNvPr id="211" name="Google Shape;211;p2"/>
          <p:cNvSpPr/>
          <p:nvPr/>
        </p:nvSpPr>
        <p:spPr>
          <a:xfrm>
            <a:off x="3551040" y="4180680"/>
            <a:ext cx="2539614" cy="1660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s-ES" sz="2200" b="1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Jose Miguel Murillo</a:t>
            </a:r>
            <a:endParaRPr sz="2200" b="1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s-ES" sz="1800" u="none" strike="noStrike" cap="none" dirty="0">
                <a:solidFill>
                  <a:srgbClr val="001E33"/>
                </a:solidFill>
                <a:latin typeface="Dubai" panose="020B0503030403030204" pitchFamily="34" charset="-78"/>
                <a:cs typeface="Dubai" panose="020B0503030403030204" pitchFamily="34" charset="-78"/>
                <a:sym typeface="Arial"/>
              </a:rPr>
              <a:t>Identifica los materiales y métodos </a:t>
            </a:r>
            <a:endParaRPr sz="1800" u="none" strike="noStrike" cap="none" dirty="0">
              <a:solidFill>
                <a:srgbClr val="001E33"/>
              </a:solidFill>
              <a:latin typeface="Dubai" panose="020B0503030403030204" pitchFamily="34" charset="-78"/>
              <a:cs typeface="Dubai" panose="020B0503030403030204" pitchFamily="34" charset="-78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2"/>
          <p:cNvSpPr/>
          <p:nvPr/>
        </p:nvSpPr>
        <p:spPr>
          <a:xfrm>
            <a:off x="635040" y="4180680"/>
            <a:ext cx="2192760" cy="1260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s-ES" sz="2200" b="1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Camila Vélez</a:t>
            </a:r>
            <a:endParaRPr sz="2200" b="1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1800" u="none" strike="noStrike" cap="none" dirty="0">
                <a:solidFill>
                  <a:srgbClr val="001E33"/>
                </a:solidFill>
                <a:latin typeface="Dubai" panose="020B0503030403030204" pitchFamily="34" charset="-78"/>
                <a:cs typeface="Dubai" panose="020B0503030403030204" pitchFamily="34" charset="-78"/>
                <a:sym typeface="Arial"/>
              </a:rPr>
              <a:t>Identifica problemas y trabajos relacionados </a:t>
            </a:r>
            <a:endParaRPr sz="1800" u="none" strike="noStrike" cap="none" dirty="0">
              <a:solidFill>
                <a:srgbClr val="001E33"/>
              </a:solidFill>
              <a:latin typeface="Dubai" panose="020B0503030403030204" pitchFamily="34" charset="-78"/>
              <a:cs typeface="Dubai" panose="020B0503030403030204" pitchFamily="34" charset="-78"/>
              <a:sym typeface="Arial"/>
            </a:endParaRPr>
          </a:p>
        </p:txBody>
      </p:sp>
      <p:pic>
        <p:nvPicPr>
          <p:cNvPr id="218" name="Google Shape;218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82880" y="6089760"/>
            <a:ext cx="621000" cy="621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2"/>
          <p:cNvSpPr/>
          <p:nvPr/>
        </p:nvSpPr>
        <p:spPr>
          <a:xfrm>
            <a:off x="815040" y="6160680"/>
            <a:ext cx="6915240" cy="4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http://github.com/yourUserName/proyecto/</a:t>
            </a:r>
            <a:endParaRPr sz="22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2"/>
          <p:cNvSpPr/>
          <p:nvPr/>
        </p:nvSpPr>
        <p:spPr>
          <a:xfrm>
            <a:off x="6023825" y="4180674"/>
            <a:ext cx="3331200" cy="1031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Andrea Serna</a:t>
            </a:r>
            <a:endParaRPr sz="2200" b="1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1800" u="none" strike="noStrike" cap="none" dirty="0">
                <a:solidFill>
                  <a:srgbClr val="001E33"/>
                </a:solidFill>
                <a:latin typeface="Dubai" panose="020B0503030403030204" pitchFamily="34" charset="-78"/>
                <a:cs typeface="Dubai" panose="020B0503030403030204" pitchFamily="34" charset="-78"/>
                <a:sym typeface="Arial"/>
              </a:rPr>
              <a:t>Revisión de </a:t>
            </a:r>
            <a:br>
              <a:rPr lang="en-US" sz="1800" u="none" strike="noStrike" cap="none" dirty="0">
                <a:solidFill>
                  <a:srgbClr val="001E33"/>
                </a:solidFill>
                <a:latin typeface="Dubai" panose="020B0503030403030204" pitchFamily="34" charset="-78"/>
                <a:cs typeface="Dubai" panose="020B0503030403030204" pitchFamily="34" charset="-78"/>
                <a:sym typeface="Arial"/>
              </a:rPr>
            </a:br>
            <a:r>
              <a:rPr lang="en-US" sz="1800" u="none" strike="noStrike" cap="none" dirty="0">
                <a:solidFill>
                  <a:srgbClr val="001E33"/>
                </a:solidFill>
                <a:latin typeface="Dubai" panose="020B0503030403030204" pitchFamily="34" charset="-78"/>
                <a:cs typeface="Dubai" panose="020B0503030403030204" pitchFamily="34" charset="-78"/>
                <a:sym typeface="Arial"/>
              </a:rPr>
              <a:t>la literatura</a:t>
            </a:r>
            <a:endParaRPr sz="1800" u="none" strike="noStrike" cap="none" dirty="0">
              <a:solidFill>
                <a:srgbClr val="001E33"/>
              </a:solidFill>
              <a:latin typeface="Dubai" panose="020B0503030403030204" pitchFamily="34" charset="-78"/>
              <a:cs typeface="Dubai" panose="020B0503030403030204" pitchFamily="34" charset="-78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2"/>
          <p:cNvSpPr/>
          <p:nvPr/>
        </p:nvSpPr>
        <p:spPr>
          <a:xfrm>
            <a:off x="7682150" y="6045275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Incluya</a:t>
            </a:r>
            <a:r>
              <a:rPr lang="en-US" sz="1400" b="0" i="1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la URL </a:t>
            </a:r>
            <a:r>
              <a:rPr lang="en-US" sz="1400" b="0" i="1" u="none" strike="noStrike" cap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donde</a:t>
            </a:r>
            <a:br>
              <a:rPr lang="en-US" sz="1400" b="0" i="1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1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se </a:t>
            </a:r>
            <a:r>
              <a:rPr lang="en-US" sz="1400" b="0" i="1" u="none" strike="noStrike" cap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encuentra</a:t>
            </a:r>
            <a:r>
              <a:rPr lang="en-US" sz="1400" b="0" i="1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1" u="none" strike="noStrike" cap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su</a:t>
            </a:r>
            <a:r>
              <a:rPr lang="en-US" sz="1400" b="0" i="1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1" u="none" strike="noStrike" cap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proyecto</a:t>
            </a:r>
            <a:endParaRPr sz="1400" b="0" i="1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y </a:t>
            </a:r>
            <a:r>
              <a:rPr lang="en-US" sz="1400" b="0" i="1" u="none" strike="noStrike" cap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eliminar</a:t>
            </a:r>
            <a:r>
              <a:rPr lang="en-US" sz="1400" b="0" i="1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el </a:t>
            </a:r>
            <a:r>
              <a:rPr lang="en-US" sz="1400" b="0" i="1" u="none" strike="noStrike" cap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círculo</a:t>
            </a:r>
            <a:endParaRPr sz="1400" b="0" i="1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2"/>
          <p:cNvSpPr/>
          <p:nvPr/>
        </p:nvSpPr>
        <p:spPr>
          <a:xfrm>
            <a:off x="6996626" y="6335156"/>
            <a:ext cx="1009314" cy="97794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grpSp>
        <p:nvGrpSpPr>
          <p:cNvPr id="224" name="Google Shape;224;p2"/>
          <p:cNvGrpSpPr/>
          <p:nvPr/>
        </p:nvGrpSpPr>
        <p:grpSpPr>
          <a:xfrm>
            <a:off x="5846454" y="1573627"/>
            <a:ext cx="3383640" cy="2652120"/>
            <a:chOff x="3165097" y="1342520"/>
            <a:chExt cx="3383640" cy="2652120"/>
          </a:xfrm>
        </p:grpSpPr>
        <p:pic>
          <p:nvPicPr>
            <p:cNvPr id="225" name="Google Shape;225;p2"/>
            <p:cNvPicPr preferRelativeResize="0"/>
            <p:nvPr/>
          </p:nvPicPr>
          <p:blipFill rotWithShape="1">
            <a:blip r:embed="rId6">
              <a:alphaModFix/>
            </a:blip>
            <a:srcRect b="16685"/>
            <a:stretch/>
          </p:blipFill>
          <p:spPr>
            <a:xfrm>
              <a:off x="3828475" y="1645926"/>
              <a:ext cx="2056877" cy="228487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6" name="Google Shape;226;p2"/>
            <p:cNvSpPr/>
            <p:nvPr/>
          </p:nvSpPr>
          <p:spPr>
            <a:xfrm>
              <a:off x="3165097" y="1342520"/>
              <a:ext cx="3383640" cy="2652120"/>
            </a:xfrm>
            <a:custGeom>
              <a:avLst/>
              <a:gdLst/>
              <a:ahLst/>
              <a:cxnLst/>
              <a:rect l="l" t="t" r="r" b="b"/>
              <a:pathLst>
                <a:path w="9399" h="7367" extrusionOk="0">
                  <a:moveTo>
                    <a:pt x="1777" y="3847"/>
                  </a:moveTo>
                  <a:lnTo>
                    <a:pt x="1776" y="3847"/>
                  </a:lnTo>
                  <a:lnTo>
                    <a:pt x="1780" y="4006"/>
                  </a:lnTo>
                  <a:lnTo>
                    <a:pt x="1792" y="4166"/>
                  </a:lnTo>
                  <a:lnTo>
                    <a:pt x="1812" y="4324"/>
                  </a:lnTo>
                  <a:lnTo>
                    <a:pt x="1840" y="4481"/>
                  </a:lnTo>
                  <a:lnTo>
                    <a:pt x="1876" y="4636"/>
                  </a:lnTo>
                  <a:lnTo>
                    <a:pt x="1919" y="4789"/>
                  </a:lnTo>
                  <a:lnTo>
                    <a:pt x="1970" y="4939"/>
                  </a:lnTo>
                  <a:lnTo>
                    <a:pt x="2029" y="5086"/>
                  </a:lnTo>
                  <a:lnTo>
                    <a:pt x="2095" y="5230"/>
                  </a:lnTo>
                  <a:lnTo>
                    <a:pt x="2168" y="5371"/>
                  </a:lnTo>
                  <a:lnTo>
                    <a:pt x="2248" y="5507"/>
                  </a:lnTo>
                  <a:lnTo>
                    <a:pt x="2334" y="5638"/>
                  </a:lnTo>
                  <a:lnTo>
                    <a:pt x="2427" y="5765"/>
                  </a:lnTo>
                  <a:lnTo>
                    <a:pt x="2527" y="5886"/>
                  </a:lnTo>
                  <a:lnTo>
                    <a:pt x="2632" y="6002"/>
                  </a:lnTo>
                  <a:lnTo>
                    <a:pt x="2743" y="6111"/>
                  </a:lnTo>
                  <a:lnTo>
                    <a:pt x="2859" y="6215"/>
                  </a:lnTo>
                  <a:lnTo>
                    <a:pt x="2980" y="6312"/>
                  </a:lnTo>
                  <a:lnTo>
                    <a:pt x="3106" y="6402"/>
                  </a:lnTo>
                  <a:lnTo>
                    <a:pt x="3237" y="6486"/>
                  </a:lnTo>
                  <a:lnTo>
                    <a:pt x="3371" y="6562"/>
                  </a:lnTo>
                  <a:lnTo>
                    <a:pt x="3509" y="6631"/>
                  </a:lnTo>
                  <a:lnTo>
                    <a:pt x="3650" y="6692"/>
                  </a:lnTo>
                  <a:lnTo>
                    <a:pt x="3795" y="6745"/>
                  </a:lnTo>
                  <a:lnTo>
                    <a:pt x="3941" y="6790"/>
                  </a:lnTo>
                  <a:lnTo>
                    <a:pt x="4090" y="6827"/>
                  </a:lnTo>
                  <a:lnTo>
                    <a:pt x="4240" y="6856"/>
                  </a:lnTo>
                  <a:lnTo>
                    <a:pt x="4392" y="6877"/>
                  </a:lnTo>
                  <a:lnTo>
                    <a:pt x="4544" y="6890"/>
                  </a:lnTo>
                  <a:lnTo>
                    <a:pt x="4697" y="6894"/>
                  </a:lnTo>
                  <a:lnTo>
                    <a:pt x="4697" y="6894"/>
                  </a:lnTo>
                  <a:lnTo>
                    <a:pt x="4850" y="6890"/>
                  </a:lnTo>
                  <a:lnTo>
                    <a:pt x="5002" y="6877"/>
                  </a:lnTo>
                  <a:lnTo>
                    <a:pt x="5154" y="6856"/>
                  </a:lnTo>
                  <a:lnTo>
                    <a:pt x="5304" y="6827"/>
                  </a:lnTo>
                  <a:lnTo>
                    <a:pt x="5453" y="6790"/>
                  </a:lnTo>
                  <a:lnTo>
                    <a:pt x="5599" y="6745"/>
                  </a:lnTo>
                  <a:lnTo>
                    <a:pt x="5744" y="6691"/>
                  </a:lnTo>
                  <a:lnTo>
                    <a:pt x="5885" y="6630"/>
                  </a:lnTo>
                  <a:lnTo>
                    <a:pt x="6023" y="6561"/>
                  </a:lnTo>
                  <a:lnTo>
                    <a:pt x="6157" y="6485"/>
                  </a:lnTo>
                  <a:lnTo>
                    <a:pt x="6287" y="6402"/>
                  </a:lnTo>
                  <a:lnTo>
                    <a:pt x="6413" y="6312"/>
                  </a:lnTo>
                  <a:lnTo>
                    <a:pt x="6535" y="6214"/>
                  </a:lnTo>
                  <a:lnTo>
                    <a:pt x="6651" y="6111"/>
                  </a:lnTo>
                  <a:lnTo>
                    <a:pt x="6762" y="6001"/>
                  </a:lnTo>
                  <a:lnTo>
                    <a:pt x="6867" y="5885"/>
                  </a:lnTo>
                  <a:lnTo>
                    <a:pt x="6966" y="5764"/>
                  </a:lnTo>
                  <a:lnTo>
                    <a:pt x="7059" y="5637"/>
                  </a:lnTo>
                  <a:lnTo>
                    <a:pt x="7146" y="5506"/>
                  </a:lnTo>
                  <a:lnTo>
                    <a:pt x="7226" y="5370"/>
                  </a:lnTo>
                  <a:lnTo>
                    <a:pt x="7299" y="5229"/>
                  </a:lnTo>
                  <a:lnTo>
                    <a:pt x="7365" y="5085"/>
                  </a:lnTo>
                  <a:lnTo>
                    <a:pt x="7423" y="4938"/>
                  </a:lnTo>
                  <a:lnTo>
                    <a:pt x="7474" y="4788"/>
                  </a:lnTo>
                  <a:lnTo>
                    <a:pt x="7518" y="4635"/>
                  </a:lnTo>
                  <a:lnTo>
                    <a:pt x="7553" y="4480"/>
                  </a:lnTo>
                  <a:lnTo>
                    <a:pt x="7581" y="4323"/>
                  </a:lnTo>
                  <a:lnTo>
                    <a:pt x="7601" y="4165"/>
                  </a:lnTo>
                  <a:lnTo>
                    <a:pt x="7613" y="4005"/>
                  </a:lnTo>
                  <a:lnTo>
                    <a:pt x="7617" y="3846"/>
                  </a:lnTo>
                  <a:lnTo>
                    <a:pt x="7617" y="3846"/>
                  </a:lnTo>
                  <a:lnTo>
                    <a:pt x="7613" y="3687"/>
                  </a:lnTo>
                  <a:lnTo>
                    <a:pt x="7601" y="3527"/>
                  </a:lnTo>
                  <a:lnTo>
                    <a:pt x="7581" y="3369"/>
                  </a:lnTo>
                  <a:lnTo>
                    <a:pt x="7553" y="3212"/>
                  </a:lnTo>
                  <a:lnTo>
                    <a:pt x="7517" y="3057"/>
                  </a:lnTo>
                  <a:lnTo>
                    <a:pt x="7474" y="2904"/>
                  </a:lnTo>
                  <a:lnTo>
                    <a:pt x="7423" y="2754"/>
                  </a:lnTo>
                  <a:lnTo>
                    <a:pt x="7364" y="2607"/>
                  </a:lnTo>
                  <a:lnTo>
                    <a:pt x="7298" y="2463"/>
                  </a:lnTo>
                  <a:lnTo>
                    <a:pt x="7225" y="2322"/>
                  </a:lnTo>
                  <a:lnTo>
                    <a:pt x="7146" y="2186"/>
                  </a:lnTo>
                  <a:lnTo>
                    <a:pt x="7059" y="2055"/>
                  </a:lnTo>
                  <a:lnTo>
                    <a:pt x="6966" y="1928"/>
                  </a:lnTo>
                  <a:lnTo>
                    <a:pt x="6867" y="1807"/>
                  </a:lnTo>
                  <a:lnTo>
                    <a:pt x="6761" y="1691"/>
                  </a:lnTo>
                  <a:lnTo>
                    <a:pt x="6651" y="1582"/>
                  </a:lnTo>
                  <a:lnTo>
                    <a:pt x="6534" y="1478"/>
                  </a:lnTo>
                  <a:lnTo>
                    <a:pt x="6413" y="1381"/>
                  </a:lnTo>
                  <a:lnTo>
                    <a:pt x="6287" y="1291"/>
                  </a:lnTo>
                  <a:lnTo>
                    <a:pt x="6157" y="1207"/>
                  </a:lnTo>
                  <a:lnTo>
                    <a:pt x="6022" y="1131"/>
                  </a:lnTo>
                  <a:lnTo>
                    <a:pt x="5884" y="1062"/>
                  </a:lnTo>
                  <a:lnTo>
                    <a:pt x="5743" y="1001"/>
                  </a:lnTo>
                  <a:lnTo>
                    <a:pt x="5599" y="948"/>
                  </a:lnTo>
                  <a:lnTo>
                    <a:pt x="5453" y="903"/>
                  </a:lnTo>
                  <a:lnTo>
                    <a:pt x="5304" y="866"/>
                  </a:lnTo>
                  <a:lnTo>
                    <a:pt x="5154" y="837"/>
                  </a:lnTo>
                  <a:lnTo>
                    <a:pt x="5002" y="816"/>
                  </a:lnTo>
                  <a:lnTo>
                    <a:pt x="4850" y="803"/>
                  </a:lnTo>
                  <a:lnTo>
                    <a:pt x="4697" y="799"/>
                  </a:lnTo>
                  <a:lnTo>
                    <a:pt x="4697" y="799"/>
                  </a:lnTo>
                  <a:lnTo>
                    <a:pt x="4544" y="803"/>
                  </a:lnTo>
                  <a:lnTo>
                    <a:pt x="4392" y="816"/>
                  </a:lnTo>
                  <a:lnTo>
                    <a:pt x="4240" y="837"/>
                  </a:lnTo>
                  <a:lnTo>
                    <a:pt x="4090" y="866"/>
                  </a:lnTo>
                  <a:lnTo>
                    <a:pt x="3941" y="903"/>
                  </a:lnTo>
                  <a:lnTo>
                    <a:pt x="3794" y="948"/>
                  </a:lnTo>
                  <a:lnTo>
                    <a:pt x="3650" y="1002"/>
                  </a:lnTo>
                  <a:lnTo>
                    <a:pt x="3509" y="1063"/>
                  </a:lnTo>
                  <a:lnTo>
                    <a:pt x="3371" y="1132"/>
                  </a:lnTo>
                  <a:lnTo>
                    <a:pt x="3237" y="1208"/>
                  </a:lnTo>
                  <a:lnTo>
                    <a:pt x="3106" y="1291"/>
                  </a:lnTo>
                  <a:lnTo>
                    <a:pt x="2980" y="1382"/>
                  </a:lnTo>
                  <a:lnTo>
                    <a:pt x="2859" y="1479"/>
                  </a:lnTo>
                  <a:lnTo>
                    <a:pt x="2743" y="1582"/>
                  </a:lnTo>
                  <a:lnTo>
                    <a:pt x="2632" y="1692"/>
                  </a:lnTo>
                  <a:lnTo>
                    <a:pt x="2527" y="1808"/>
                  </a:lnTo>
                  <a:lnTo>
                    <a:pt x="2427" y="1929"/>
                  </a:lnTo>
                  <a:lnTo>
                    <a:pt x="2334" y="2056"/>
                  </a:lnTo>
                  <a:lnTo>
                    <a:pt x="2248" y="2187"/>
                  </a:lnTo>
                  <a:lnTo>
                    <a:pt x="2168" y="2323"/>
                  </a:lnTo>
                  <a:lnTo>
                    <a:pt x="2095" y="2464"/>
                  </a:lnTo>
                  <a:lnTo>
                    <a:pt x="2029" y="2608"/>
                  </a:lnTo>
                  <a:lnTo>
                    <a:pt x="1971" y="2755"/>
                  </a:lnTo>
                  <a:lnTo>
                    <a:pt x="1920" y="2905"/>
                  </a:lnTo>
                  <a:lnTo>
                    <a:pt x="1876" y="3058"/>
                  </a:lnTo>
                  <a:lnTo>
                    <a:pt x="1841" y="3213"/>
                  </a:lnTo>
                  <a:lnTo>
                    <a:pt x="1813" y="3370"/>
                  </a:lnTo>
                  <a:lnTo>
                    <a:pt x="1793" y="3528"/>
                  </a:lnTo>
                  <a:lnTo>
                    <a:pt x="1781" y="3688"/>
                  </a:lnTo>
                  <a:lnTo>
                    <a:pt x="1777" y="3847"/>
                  </a:lnTo>
                  <a:moveTo>
                    <a:pt x="0" y="7366"/>
                  </a:moveTo>
                  <a:lnTo>
                    <a:pt x="0" y="0"/>
                  </a:lnTo>
                  <a:lnTo>
                    <a:pt x="9398" y="0"/>
                  </a:lnTo>
                  <a:lnTo>
                    <a:pt x="9398" y="7366"/>
                  </a:lnTo>
                  <a:lnTo>
                    <a:pt x="0" y="736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27" name="Google Shape;227;p2"/>
          <p:cNvSpPr/>
          <p:nvPr/>
        </p:nvSpPr>
        <p:spPr>
          <a:xfrm>
            <a:off x="3261725" y="6188925"/>
            <a:ext cx="2114700" cy="424800"/>
          </a:xfrm>
          <a:prstGeom prst="ellipse">
            <a:avLst/>
          </a:prstGeom>
          <a:noFill/>
          <a:ln w="19050" cap="flat" cmpd="sng">
            <a:solidFill>
              <a:srgbClr val="ED7D3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ED7D3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4E7E267-0656-B887-C814-1EB522DB241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colorTemperature colorTemp="7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3744414" y="1920360"/>
            <a:ext cx="2102040" cy="2193600"/>
          </a:xfrm>
          <a:prstGeom prst="ellipse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F1080DB1-5258-B354-EEF2-F903FFD9267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86029" y="1900800"/>
            <a:ext cx="2225087" cy="2236310"/>
          </a:xfrm>
          <a:prstGeom prst="ellipse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Google Shape;233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2158"/>
            <a:ext cx="12196081" cy="6855842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6"/>
          <p:cNvSpPr/>
          <p:nvPr/>
        </p:nvSpPr>
        <p:spPr>
          <a:xfrm>
            <a:off x="265327" y="376925"/>
            <a:ext cx="45300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Planteamiento del problema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6"/>
          <p:cNvSpPr/>
          <p:nvPr/>
        </p:nvSpPr>
        <p:spPr>
          <a:xfrm>
            <a:off x="585850" y="4179617"/>
            <a:ext cx="3544500" cy="1484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Calles </a:t>
            </a:r>
            <a:endParaRPr sz="2200" b="1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de Medellín, </a:t>
            </a:r>
            <a:br>
              <a:rPr lang="en-US" sz="2200" b="1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200" b="1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Origen y </a:t>
            </a:r>
            <a:br>
              <a:rPr lang="en-US" sz="2200" b="1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200" b="1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Destino</a:t>
            </a:r>
            <a:endParaRPr sz="2200" b="1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6"/>
          <p:cNvSpPr/>
          <p:nvPr/>
        </p:nvSpPr>
        <p:spPr>
          <a:xfrm>
            <a:off x="5204824" y="1714776"/>
            <a:ext cx="2332484" cy="2101168"/>
          </a:xfrm>
          <a:prstGeom prst="cube">
            <a:avLst>
              <a:gd name="adj" fmla="val 25000"/>
            </a:avLst>
          </a:prstGeom>
          <a:solidFill>
            <a:srgbClr val="43434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1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Algoritmo </a:t>
            </a:r>
            <a:r>
              <a:rPr lang="en-US" sz="2100" b="1" dirty="0">
                <a:solidFill>
                  <a:schemeClr val="lt1"/>
                </a:solidFill>
              </a:rPr>
              <a:t>para el</a:t>
            </a:r>
            <a:r>
              <a:rPr lang="en-US" sz="21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camino más corto </a:t>
            </a:r>
            <a:endParaRPr sz="21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3" name="Google Shape;243;p6"/>
          <p:cNvCxnSpPr/>
          <p:nvPr/>
        </p:nvCxnSpPr>
        <p:spPr>
          <a:xfrm>
            <a:off x="3999313" y="2644925"/>
            <a:ext cx="1118700" cy="0"/>
          </a:xfrm>
          <a:prstGeom prst="straightConnector1">
            <a:avLst/>
          </a:prstGeom>
          <a:noFill/>
          <a:ln w="28575" cap="flat" cmpd="sng">
            <a:solidFill>
              <a:srgbClr val="00AADB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44" name="Google Shape;244;p6"/>
          <p:cNvCxnSpPr/>
          <p:nvPr/>
        </p:nvCxnSpPr>
        <p:spPr>
          <a:xfrm>
            <a:off x="3999313" y="3025925"/>
            <a:ext cx="1118700" cy="0"/>
          </a:xfrm>
          <a:prstGeom prst="straightConnector1">
            <a:avLst/>
          </a:prstGeom>
          <a:noFill/>
          <a:ln w="28575" cap="flat" cmpd="sng">
            <a:solidFill>
              <a:srgbClr val="00AADB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45" name="Google Shape;245;p6"/>
          <p:cNvCxnSpPr/>
          <p:nvPr/>
        </p:nvCxnSpPr>
        <p:spPr>
          <a:xfrm>
            <a:off x="3999313" y="3483125"/>
            <a:ext cx="1118700" cy="0"/>
          </a:xfrm>
          <a:prstGeom prst="straightConnector1">
            <a:avLst/>
          </a:prstGeom>
          <a:noFill/>
          <a:ln w="28575" cap="flat" cmpd="sng">
            <a:solidFill>
              <a:srgbClr val="00AADB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46" name="Google Shape;246;p6"/>
          <p:cNvCxnSpPr>
            <a:cxnSpLocks/>
          </p:cNvCxnSpPr>
          <p:nvPr/>
        </p:nvCxnSpPr>
        <p:spPr>
          <a:xfrm>
            <a:off x="7639342" y="2952712"/>
            <a:ext cx="1001441" cy="0"/>
          </a:xfrm>
          <a:prstGeom prst="straightConnector1">
            <a:avLst/>
          </a:prstGeom>
          <a:noFill/>
          <a:ln w="28575" cap="flat" cmpd="sng">
            <a:solidFill>
              <a:srgbClr val="00AADB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47" name="Google Shape;247;p6"/>
          <p:cNvSpPr/>
          <p:nvPr/>
        </p:nvSpPr>
        <p:spPr>
          <a:xfrm>
            <a:off x="8140063" y="4241238"/>
            <a:ext cx="3927600" cy="1160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dirty="0">
                <a:solidFill>
                  <a:srgbClr val="001E33"/>
                </a:solidFill>
              </a:rPr>
              <a:t>Tres</a:t>
            </a:r>
            <a:r>
              <a:rPr lang="en-US" sz="2200" b="1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caminos </a:t>
            </a:r>
            <a:r>
              <a:rPr lang="en-US" sz="2200" b="1" dirty="0">
                <a:solidFill>
                  <a:srgbClr val="001E33"/>
                </a:solidFill>
              </a:rPr>
              <a:t>que reducen tanto el riesgo de acoso como la distancia</a:t>
            </a:r>
            <a:endParaRPr sz="2200" b="1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600" b="1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8" name="Google Shape;248;p6"/>
          <p:cNvPicPr preferRelativeResize="0"/>
          <p:nvPr/>
        </p:nvPicPr>
        <p:blipFill rotWithShape="1">
          <a:blip r:embed="rId4">
            <a:alphaModFix/>
          </a:blip>
          <a:srcRect l="6175" t="4461" r="19325"/>
          <a:stretch/>
        </p:blipFill>
        <p:spPr>
          <a:xfrm>
            <a:off x="895000" y="1560662"/>
            <a:ext cx="2932500" cy="25073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6"/>
          <p:cNvPicPr preferRelativeResize="0"/>
          <p:nvPr/>
        </p:nvPicPr>
        <p:blipFill rotWithShape="1">
          <a:blip r:embed="rId4">
            <a:alphaModFix/>
          </a:blip>
          <a:srcRect l="6175" t="4461" r="19325"/>
          <a:stretch/>
        </p:blipFill>
        <p:spPr>
          <a:xfrm>
            <a:off x="8716175" y="1605912"/>
            <a:ext cx="2932500" cy="2507328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6"/>
          <p:cNvSpPr/>
          <p:nvPr/>
        </p:nvSpPr>
        <p:spPr>
          <a:xfrm>
            <a:off x="10403775" y="2523250"/>
            <a:ext cx="80100" cy="84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6"/>
          <p:cNvSpPr/>
          <p:nvPr/>
        </p:nvSpPr>
        <p:spPr>
          <a:xfrm>
            <a:off x="10198500" y="3248300"/>
            <a:ext cx="80100" cy="84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6"/>
          <p:cNvSpPr/>
          <p:nvPr/>
        </p:nvSpPr>
        <p:spPr>
          <a:xfrm>
            <a:off x="8619325" y="2370725"/>
            <a:ext cx="80100" cy="84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6"/>
          <p:cNvSpPr/>
          <p:nvPr/>
        </p:nvSpPr>
        <p:spPr>
          <a:xfrm>
            <a:off x="8414050" y="3095775"/>
            <a:ext cx="80100" cy="84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6"/>
          <p:cNvSpPr/>
          <p:nvPr/>
        </p:nvSpPr>
        <p:spPr>
          <a:xfrm>
            <a:off x="2523325" y="2523125"/>
            <a:ext cx="80100" cy="84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6"/>
          <p:cNvSpPr/>
          <p:nvPr/>
        </p:nvSpPr>
        <p:spPr>
          <a:xfrm>
            <a:off x="2318050" y="3248175"/>
            <a:ext cx="80100" cy="84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6"/>
          <p:cNvSpPr/>
          <p:nvPr/>
        </p:nvSpPr>
        <p:spPr>
          <a:xfrm>
            <a:off x="10257050" y="2555975"/>
            <a:ext cx="272675" cy="735200"/>
          </a:xfrm>
          <a:custGeom>
            <a:avLst/>
            <a:gdLst/>
            <a:ahLst/>
            <a:cxnLst/>
            <a:rect l="l" t="t" r="r" b="b"/>
            <a:pathLst>
              <a:path w="10907" h="29408" extrusionOk="0">
                <a:moveTo>
                  <a:pt x="0" y="29408"/>
                </a:moveTo>
                <a:cubicBezTo>
                  <a:pt x="1768" y="26757"/>
                  <a:pt x="9401" y="18400"/>
                  <a:pt x="10606" y="13499"/>
                </a:cubicBezTo>
                <a:cubicBezTo>
                  <a:pt x="11811" y="8598"/>
                  <a:pt x="7794" y="2250"/>
                  <a:pt x="7231" y="0"/>
                </a:cubicBezTo>
              </a:path>
            </a:pathLst>
          </a:custGeom>
          <a:noFill/>
          <a:ln w="38100" cap="flat" cmpd="sng">
            <a:solidFill>
              <a:srgbClr val="ED7D3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7" name="Google Shape;257;p6"/>
          <p:cNvSpPr/>
          <p:nvPr/>
        </p:nvSpPr>
        <p:spPr>
          <a:xfrm>
            <a:off x="10244975" y="2568025"/>
            <a:ext cx="805925" cy="769375"/>
          </a:xfrm>
          <a:custGeom>
            <a:avLst/>
            <a:gdLst/>
            <a:ahLst/>
            <a:cxnLst/>
            <a:rect l="l" t="t" r="r" b="b"/>
            <a:pathLst>
              <a:path w="32237" h="30775" extrusionOk="0">
                <a:moveTo>
                  <a:pt x="0" y="29890"/>
                </a:moveTo>
                <a:cubicBezTo>
                  <a:pt x="2893" y="29971"/>
                  <a:pt x="12133" y="31177"/>
                  <a:pt x="17356" y="30373"/>
                </a:cubicBezTo>
                <a:cubicBezTo>
                  <a:pt x="22579" y="29570"/>
                  <a:pt x="29249" y="27801"/>
                  <a:pt x="31338" y="25069"/>
                </a:cubicBezTo>
                <a:cubicBezTo>
                  <a:pt x="33427" y="22337"/>
                  <a:pt x="31177" y="17195"/>
                  <a:pt x="29891" y="13981"/>
                </a:cubicBezTo>
                <a:cubicBezTo>
                  <a:pt x="28605" y="10767"/>
                  <a:pt x="27401" y="8115"/>
                  <a:pt x="23624" y="5785"/>
                </a:cubicBezTo>
                <a:cubicBezTo>
                  <a:pt x="19848" y="3455"/>
                  <a:pt x="9964" y="964"/>
                  <a:pt x="7232" y="0"/>
                </a:cubicBezTo>
              </a:path>
            </a:pathLst>
          </a:custGeom>
          <a:noFill/>
          <a:ln w="38100" cap="flat" cmpd="sng">
            <a:solidFill>
              <a:srgbClr val="00AADB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8" name="Google Shape;258;p6"/>
          <p:cNvSpPr/>
          <p:nvPr/>
        </p:nvSpPr>
        <p:spPr>
          <a:xfrm>
            <a:off x="10111689" y="2578900"/>
            <a:ext cx="332475" cy="690550"/>
          </a:xfrm>
          <a:custGeom>
            <a:avLst/>
            <a:gdLst/>
            <a:ahLst/>
            <a:cxnLst/>
            <a:rect l="l" t="t" r="r" b="b"/>
            <a:pathLst>
              <a:path w="13299" h="27622" extrusionOk="0">
                <a:moveTo>
                  <a:pt x="4917" y="27622"/>
                </a:moveTo>
                <a:cubicBezTo>
                  <a:pt x="3714" y="25942"/>
                  <a:pt x="6442" y="23083"/>
                  <a:pt x="5202" y="21431"/>
                </a:cubicBezTo>
                <a:cubicBezTo>
                  <a:pt x="4025" y="19863"/>
                  <a:pt x="-417" y="20477"/>
                  <a:pt x="59" y="18574"/>
                </a:cubicBezTo>
                <a:cubicBezTo>
                  <a:pt x="1903" y="11198"/>
                  <a:pt x="8876" y="6185"/>
                  <a:pt x="13299" y="0"/>
                </a:cubicBezTo>
              </a:path>
            </a:pathLst>
          </a:cu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833</TotalTime>
  <Words>95</Words>
  <Application>Microsoft Macintosh PowerPoint</Application>
  <PresentationFormat>Panorámica</PresentationFormat>
  <Paragraphs>18</Paragraphs>
  <Slides>3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3</vt:i4>
      </vt:variant>
    </vt:vector>
  </HeadingPairs>
  <TitlesOfParts>
    <vt:vector size="11" baseType="lpstr">
      <vt:lpstr>Dubai</vt:lpstr>
      <vt:lpstr>Times New Roman</vt:lpstr>
      <vt:lpstr>Meiryo</vt:lpstr>
      <vt:lpstr>Calibri</vt:lpstr>
      <vt:lpstr>Arial</vt:lpstr>
      <vt:lpstr>AVENIR HEAVY OBLIQUE</vt:lpstr>
      <vt:lpstr>Office Theme</vt:lpstr>
      <vt:lpstr>Office Theme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Referee</dc:creator>
  <cp:lastModifiedBy>Camila Velez</cp:lastModifiedBy>
  <cp:revision>2</cp:revision>
  <dcterms:created xsi:type="dcterms:W3CDTF">2020-06-26T14:36:07Z</dcterms:created>
  <dcterms:modified xsi:type="dcterms:W3CDTF">2022-08-21T14:55:36Z</dcterms:modified>
</cp:coreProperties>
</file>