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notesMasterIdLst>
    <p:notesMasterId r:id="rId29"/>
  </p:notesMasterIdLst>
  <p:handoutMasterIdLst>
    <p:handoutMasterId r:id="rId30"/>
  </p:handoutMasterIdLst>
  <p:sldIdLst>
    <p:sldId id="3825" r:id="rId5"/>
    <p:sldId id="3826" r:id="rId6"/>
    <p:sldId id="3827" r:id="rId7"/>
    <p:sldId id="3838" r:id="rId8"/>
    <p:sldId id="3835" r:id="rId9"/>
    <p:sldId id="3836" r:id="rId10"/>
    <p:sldId id="3837" r:id="rId11"/>
    <p:sldId id="3839" r:id="rId12"/>
    <p:sldId id="3840" r:id="rId13"/>
    <p:sldId id="3841" r:id="rId14"/>
    <p:sldId id="3842" r:id="rId15"/>
    <p:sldId id="3843" r:id="rId16"/>
    <p:sldId id="3844" r:id="rId17"/>
    <p:sldId id="3845" r:id="rId18"/>
    <p:sldId id="3846" r:id="rId19"/>
    <p:sldId id="3848" r:id="rId20"/>
    <p:sldId id="3849" r:id="rId21"/>
    <p:sldId id="3850" r:id="rId22"/>
    <p:sldId id="3851" r:id="rId23"/>
    <p:sldId id="3852" r:id="rId24"/>
    <p:sldId id="3853" r:id="rId25"/>
    <p:sldId id="3855" r:id="rId26"/>
    <p:sldId id="3856" r:id="rId27"/>
    <p:sldId id="383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Ortiz Crisostomo" userId="0bcd65220df208ad" providerId="LiveId" clId="{272B8CDE-829B-481C-BC21-F1893603A15D}"/>
    <pc:docChg chg="delSld">
      <pc:chgData name="Jose Ortiz Crisostomo" userId="0bcd65220df208ad" providerId="LiveId" clId="{272B8CDE-829B-481C-BC21-F1893603A15D}" dt="2022-12-10T23:57:42.137" v="0" actId="47"/>
      <pc:docMkLst>
        <pc:docMk/>
      </pc:docMkLst>
      <pc:sldChg chg="del">
        <pc:chgData name="Jose Ortiz Crisostomo" userId="0bcd65220df208ad" providerId="LiveId" clId="{272B8CDE-829B-481C-BC21-F1893603A15D}" dt="2022-12-10T23:57:42.137" v="0" actId="47"/>
        <pc:sldMkLst>
          <pc:docMk/>
          <pc:sldMk cId="1410653079" sldId="38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10/12/2022</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10/12/2022</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10</a:t>
            </a:fld>
            <a:endParaRPr lang="es-ES"/>
          </a:p>
        </p:txBody>
      </p:sp>
    </p:spTree>
    <p:extLst>
      <p:ext uri="{BB962C8B-B14F-4D97-AF65-F5344CB8AC3E}">
        <p14:creationId xmlns:p14="http://schemas.microsoft.com/office/powerpoint/2010/main" val="87094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388011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3271381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13</a:t>
            </a:fld>
            <a:endParaRPr lang="es-ES"/>
          </a:p>
        </p:txBody>
      </p:sp>
    </p:spTree>
    <p:extLst>
      <p:ext uri="{BB962C8B-B14F-4D97-AF65-F5344CB8AC3E}">
        <p14:creationId xmlns:p14="http://schemas.microsoft.com/office/powerpoint/2010/main" val="14840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14</a:t>
            </a:fld>
            <a:endParaRPr lang="es-ES"/>
          </a:p>
        </p:txBody>
      </p:sp>
    </p:spTree>
    <p:extLst>
      <p:ext uri="{BB962C8B-B14F-4D97-AF65-F5344CB8AC3E}">
        <p14:creationId xmlns:p14="http://schemas.microsoft.com/office/powerpoint/2010/main" val="3999651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15</a:t>
            </a:fld>
            <a:endParaRPr lang="es-ES"/>
          </a:p>
        </p:txBody>
      </p:sp>
    </p:spTree>
    <p:extLst>
      <p:ext uri="{BB962C8B-B14F-4D97-AF65-F5344CB8AC3E}">
        <p14:creationId xmlns:p14="http://schemas.microsoft.com/office/powerpoint/2010/main" val="643335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16</a:t>
            </a:fld>
            <a:endParaRPr lang="es-ES"/>
          </a:p>
        </p:txBody>
      </p:sp>
    </p:spTree>
    <p:extLst>
      <p:ext uri="{BB962C8B-B14F-4D97-AF65-F5344CB8AC3E}">
        <p14:creationId xmlns:p14="http://schemas.microsoft.com/office/powerpoint/2010/main" val="3901550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14938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18</a:t>
            </a:fld>
            <a:endParaRPr lang="es-ES"/>
          </a:p>
        </p:txBody>
      </p:sp>
    </p:spTree>
    <p:extLst>
      <p:ext uri="{BB962C8B-B14F-4D97-AF65-F5344CB8AC3E}">
        <p14:creationId xmlns:p14="http://schemas.microsoft.com/office/powerpoint/2010/main" val="2658823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19</a:t>
            </a:fld>
            <a:endParaRPr lang="es-ES"/>
          </a:p>
        </p:txBody>
      </p:sp>
    </p:spTree>
    <p:extLst>
      <p:ext uri="{BB962C8B-B14F-4D97-AF65-F5344CB8AC3E}">
        <p14:creationId xmlns:p14="http://schemas.microsoft.com/office/powerpoint/2010/main" val="115621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20</a:t>
            </a:fld>
            <a:endParaRPr lang="es-ES"/>
          </a:p>
        </p:txBody>
      </p:sp>
    </p:spTree>
    <p:extLst>
      <p:ext uri="{BB962C8B-B14F-4D97-AF65-F5344CB8AC3E}">
        <p14:creationId xmlns:p14="http://schemas.microsoft.com/office/powerpoint/2010/main" val="2894338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21</a:t>
            </a:fld>
            <a:endParaRPr lang="es-ES"/>
          </a:p>
        </p:txBody>
      </p:sp>
    </p:spTree>
    <p:extLst>
      <p:ext uri="{BB962C8B-B14F-4D97-AF65-F5344CB8AC3E}">
        <p14:creationId xmlns:p14="http://schemas.microsoft.com/office/powerpoint/2010/main" val="1254621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22</a:t>
            </a:fld>
            <a:endParaRPr lang="es-ES"/>
          </a:p>
        </p:txBody>
      </p:sp>
    </p:spTree>
    <p:extLst>
      <p:ext uri="{BB962C8B-B14F-4D97-AF65-F5344CB8AC3E}">
        <p14:creationId xmlns:p14="http://schemas.microsoft.com/office/powerpoint/2010/main" val="3780215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23</a:t>
            </a:fld>
            <a:endParaRPr lang="es-ES"/>
          </a:p>
        </p:txBody>
      </p:sp>
    </p:spTree>
    <p:extLst>
      <p:ext uri="{BB962C8B-B14F-4D97-AF65-F5344CB8AC3E}">
        <p14:creationId xmlns:p14="http://schemas.microsoft.com/office/powerpoint/2010/main" val="4080045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24</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162112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3610533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6</a:t>
            </a:fld>
            <a:endParaRPr lang="es-ES"/>
          </a:p>
        </p:txBody>
      </p:sp>
    </p:spTree>
    <p:extLst>
      <p:ext uri="{BB962C8B-B14F-4D97-AF65-F5344CB8AC3E}">
        <p14:creationId xmlns:p14="http://schemas.microsoft.com/office/powerpoint/2010/main" val="235735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7</a:t>
            </a:fld>
            <a:endParaRPr lang="es-ES"/>
          </a:p>
        </p:txBody>
      </p:sp>
    </p:spTree>
    <p:extLst>
      <p:ext uri="{BB962C8B-B14F-4D97-AF65-F5344CB8AC3E}">
        <p14:creationId xmlns:p14="http://schemas.microsoft.com/office/powerpoint/2010/main" val="1213120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149637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9</a:t>
            </a:fld>
            <a:endParaRPr lang="es-ES"/>
          </a:p>
        </p:txBody>
      </p:sp>
    </p:spTree>
    <p:extLst>
      <p:ext uri="{BB962C8B-B14F-4D97-AF65-F5344CB8AC3E}">
        <p14:creationId xmlns:p14="http://schemas.microsoft.com/office/powerpoint/2010/main" val="205987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7" name="Forma libre 13">
            <a:extLst>
              <a:ext uri="{FF2B5EF4-FFF2-40B4-BE49-F238E27FC236}">
                <a16:creationId xmlns:a16="http://schemas.microsoft.com/office/drawing/2014/main" id="{504CC341-BECC-B415-1E70-DD72A69A82CD}"/>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Conector recto 7">
            <a:extLst>
              <a:ext uri="{FF2B5EF4-FFF2-40B4-BE49-F238E27FC236}">
                <a16:creationId xmlns:a16="http://schemas.microsoft.com/office/drawing/2014/main" id="{3C19BD24-806E-AE1F-8DF4-45159AA4AE04}"/>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orma libre: Forma 13">
            <a:extLst>
              <a:ext uri="{FF2B5EF4-FFF2-40B4-BE49-F238E27FC236}">
                <a16:creationId xmlns:a16="http://schemas.microsoft.com/office/drawing/2014/main" id="{95E2C9FB-9CAC-EEEF-63EA-D876AB93D2D1}"/>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orma libre: Forma 15">
            <a:extLst>
              <a:ext uri="{FF2B5EF4-FFF2-40B4-BE49-F238E27FC236}">
                <a16:creationId xmlns:a16="http://schemas.microsoft.com/office/drawing/2014/main" id="{6687E8F8-4492-EF8B-D5D8-CEF321B63A61}"/>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Elipse 10">
            <a:extLst>
              <a:ext uri="{FF2B5EF4-FFF2-40B4-BE49-F238E27FC236}">
                <a16:creationId xmlns:a16="http://schemas.microsoft.com/office/drawing/2014/main" id="{58F8EADA-AD76-DA14-05D0-1B23C3A328C7}"/>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Forma libre: Forma 19">
            <a:extLst>
              <a:ext uri="{FF2B5EF4-FFF2-40B4-BE49-F238E27FC236}">
                <a16:creationId xmlns:a16="http://schemas.microsoft.com/office/drawing/2014/main" id="{C340CFB4-8054-5752-C8B8-9CBA260A379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co 12">
            <a:extLst>
              <a:ext uri="{FF2B5EF4-FFF2-40B4-BE49-F238E27FC236}">
                <a16:creationId xmlns:a16="http://schemas.microsoft.com/office/drawing/2014/main" id="{B4CB97F7-7A84-43AB-7B48-203E31EA0722}"/>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80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Footer Placeholder 5"/>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Slide Number Placeholder 6"/>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141706762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71961400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880495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419967121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4"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236313821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4"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268946227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2588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15935705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07037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38762937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4"/>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174151037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7" name="Elipse 6">
            <a:extLst>
              <a:ext uri="{FF2B5EF4-FFF2-40B4-BE49-F238E27FC236}">
                <a16:creationId xmlns:a16="http://schemas.microsoft.com/office/drawing/2014/main" id="{8C99BDB5-DCA0-3510-9E4C-4BDCEDACB18E}"/>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038B8E1C-CF7F-5DDF-47DA-14DCEF1089DB}"/>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Elipse 8">
            <a:extLst>
              <a:ext uri="{FF2B5EF4-FFF2-40B4-BE49-F238E27FC236}">
                <a16:creationId xmlns:a16="http://schemas.microsoft.com/office/drawing/2014/main" id="{4CBB42E6-2631-BAA6-9A79-6D2679380496}"/>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02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Footer Placeholder 5"/>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Slide Number Placeholder 6"/>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176714094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8" name="Footer Placeholder 7"/>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9" name="Slide Number Placeholder 8"/>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176431084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3"/>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4"/>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4595958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2"/>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3"/>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28076420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5" name="Footer Placeholder 5"/>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6" name="Slide Number Placeholder 6"/>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168062704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defRPr/>
            </a:pPr>
            <a:r>
              <a:rPr lang="es-ES" noProof="0">
                <a:solidFill>
                  <a:prstClr val="black">
                    <a:tint val="75000"/>
                  </a:prstClr>
                </a:solidFill>
              </a:rPr>
              <a:t>3/9/20XX</a:t>
            </a:r>
          </a:p>
        </p:txBody>
      </p:sp>
      <p:sp>
        <p:nvSpPr>
          <p:cNvPr id="6" name="Footer Placeholder 5"/>
          <p:cNvSpPr>
            <a:spLocks noGrp="1"/>
          </p:cNvSpPr>
          <p:nvPr>
            <p:ph type="ftr" sz="quarter" idx="11"/>
          </p:nvPr>
        </p:nvSpPr>
        <p:spPr/>
        <p:txBody>
          <a:bodyPr/>
          <a:lstStyle/>
          <a:p>
            <a:pPr rtl="0">
              <a:defRPr/>
            </a:pPr>
            <a:r>
              <a:rPr lang="es-ES" noProof="0">
                <a:solidFill>
                  <a:prstClr val="black">
                    <a:tint val="75000"/>
                  </a:prstClr>
                </a:solidFill>
              </a:rPr>
              <a:t>Título de la presentación</a:t>
            </a:r>
          </a:p>
        </p:txBody>
      </p:sp>
      <p:sp>
        <p:nvSpPr>
          <p:cNvPr id="7" name="Slide Number Placeholder 6"/>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407671219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defRPr/>
            </a:pPr>
            <a:r>
              <a:rPr lang="es-ES" noProof="0">
                <a:solidFill>
                  <a:prstClr val="black">
                    <a:tint val="75000"/>
                  </a:prstClr>
                </a:solidFill>
              </a:rPr>
              <a:t>3/9/20XX</a:t>
            </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defRPr/>
            </a:pPr>
            <a:r>
              <a:rPr lang="es-ES" noProof="0">
                <a:solidFill>
                  <a:prstClr val="black">
                    <a:tint val="75000"/>
                  </a:prstClr>
                </a:solidFill>
              </a:rPr>
              <a:t>Título de la presentación</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2242311235"/>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12" r:id="rId19"/>
    <p:sldLayoutId id="2147483788" r:id="rId20"/>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es-ES" dirty="0">
                <a:solidFill>
                  <a:srgbClr val="FFFFFF"/>
                </a:solidFill>
              </a:rPr>
              <a:t>Proyecto Final – Data Analyst</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Edwin Jose Ortiz Crisostomo</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6962863" y="1575429"/>
            <a:ext cx="4949701" cy="3904452"/>
          </a:xfrm>
        </p:spPr>
        <p:txBody>
          <a:bodyPr rtlCol="0">
            <a:normAutofit/>
          </a:bodyPr>
          <a:lstStyle/>
          <a:p>
            <a:pPr marL="0" indent="0" rtl="0">
              <a:buNone/>
            </a:pPr>
            <a:r>
              <a:rPr lang="es-MX" dirty="0"/>
              <a:t>Se validará el comportamiento de los campos que tienen nulos. Algunos de estos han sido eliminados por su relevancia en cuanto al caso de uso. El color más vendido es el blanco con 457827 unidades y el caso del menos vendido es el rosado por 2774 unidades.</a:t>
            </a:r>
            <a:endParaRPr lang="es-ES" dirty="0"/>
          </a:p>
        </p:txBody>
      </p:sp>
      <p:pic>
        <p:nvPicPr>
          <p:cNvPr id="3" name="Imagen 2">
            <a:extLst>
              <a:ext uri="{FF2B5EF4-FFF2-40B4-BE49-F238E27FC236}">
                <a16:creationId xmlns:a16="http://schemas.microsoft.com/office/drawing/2014/main" id="{2CA54FB2-ED40-5A6A-9F7A-B2A656024EE3}"/>
              </a:ext>
            </a:extLst>
          </p:cNvPr>
          <p:cNvPicPr>
            <a:picLocks noChangeAspect="1"/>
          </p:cNvPicPr>
          <p:nvPr/>
        </p:nvPicPr>
        <p:blipFill>
          <a:blip r:embed="rId3"/>
          <a:stretch>
            <a:fillRect/>
          </a:stretch>
        </p:blipFill>
        <p:spPr>
          <a:xfrm>
            <a:off x="638391" y="1475093"/>
            <a:ext cx="6108131" cy="4721290"/>
          </a:xfrm>
          <a:prstGeom prst="rect">
            <a:avLst/>
          </a:prstGeom>
        </p:spPr>
      </p:pic>
    </p:spTree>
    <p:extLst>
      <p:ext uri="{BB962C8B-B14F-4D97-AF65-F5344CB8AC3E}">
        <p14:creationId xmlns:p14="http://schemas.microsoft.com/office/powerpoint/2010/main" val="16134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6962863" y="1575429"/>
            <a:ext cx="4949701" cy="3904452"/>
          </a:xfrm>
        </p:spPr>
        <p:txBody>
          <a:bodyPr rtlCol="0">
            <a:normAutofit/>
          </a:bodyPr>
          <a:lstStyle/>
          <a:p>
            <a:pPr marL="0" indent="0" rtl="0">
              <a:buNone/>
            </a:pPr>
            <a:r>
              <a:rPr lang="es-MX" dirty="0"/>
              <a:t>El tipo de combustible de los vehículos más vendidos ha sido la Gasolina.</a:t>
            </a:r>
            <a:endParaRPr lang="es-ES" dirty="0"/>
          </a:p>
        </p:txBody>
      </p:sp>
      <p:pic>
        <p:nvPicPr>
          <p:cNvPr id="5" name="Imagen 4">
            <a:extLst>
              <a:ext uri="{FF2B5EF4-FFF2-40B4-BE49-F238E27FC236}">
                <a16:creationId xmlns:a16="http://schemas.microsoft.com/office/drawing/2014/main" id="{EFE026E7-C91F-83D6-F8CB-E9DE38315BE8}"/>
              </a:ext>
            </a:extLst>
          </p:cNvPr>
          <p:cNvPicPr>
            <a:picLocks noChangeAspect="1"/>
          </p:cNvPicPr>
          <p:nvPr/>
        </p:nvPicPr>
        <p:blipFill>
          <a:blip r:embed="rId3"/>
          <a:stretch>
            <a:fillRect/>
          </a:stretch>
        </p:blipFill>
        <p:spPr>
          <a:xfrm>
            <a:off x="539495" y="1575429"/>
            <a:ext cx="5979679" cy="4893600"/>
          </a:xfrm>
          <a:prstGeom prst="rect">
            <a:avLst/>
          </a:prstGeom>
        </p:spPr>
      </p:pic>
    </p:spTree>
    <p:extLst>
      <p:ext uri="{BB962C8B-B14F-4D97-AF65-F5344CB8AC3E}">
        <p14:creationId xmlns:p14="http://schemas.microsoft.com/office/powerpoint/2010/main" val="379709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539495" y="1892137"/>
            <a:ext cx="4949701" cy="3904452"/>
          </a:xfrm>
        </p:spPr>
        <p:txBody>
          <a:bodyPr rtlCol="0">
            <a:normAutofit/>
          </a:bodyPr>
          <a:lstStyle/>
          <a:p>
            <a:pPr marL="0" indent="0" rtl="0">
              <a:buNone/>
            </a:pPr>
            <a:r>
              <a:rPr lang="es-MX" dirty="0"/>
              <a:t>El tipo de transmisión más recurrente en las unidades vendidas es CVT.</a:t>
            </a:r>
            <a:endParaRPr lang="es-ES" dirty="0"/>
          </a:p>
        </p:txBody>
      </p:sp>
      <p:pic>
        <p:nvPicPr>
          <p:cNvPr id="3" name="Imagen 2">
            <a:extLst>
              <a:ext uri="{FF2B5EF4-FFF2-40B4-BE49-F238E27FC236}">
                <a16:creationId xmlns:a16="http://schemas.microsoft.com/office/drawing/2014/main" id="{C969F99B-0B92-4122-FC90-77E8D0E7CCAC}"/>
              </a:ext>
            </a:extLst>
          </p:cNvPr>
          <p:cNvPicPr>
            <a:picLocks noChangeAspect="1"/>
          </p:cNvPicPr>
          <p:nvPr/>
        </p:nvPicPr>
        <p:blipFill>
          <a:blip r:embed="rId3"/>
          <a:stretch>
            <a:fillRect/>
          </a:stretch>
        </p:blipFill>
        <p:spPr>
          <a:xfrm>
            <a:off x="5931406" y="1795041"/>
            <a:ext cx="5721099" cy="4580389"/>
          </a:xfrm>
          <a:prstGeom prst="rect">
            <a:avLst/>
          </a:prstGeom>
        </p:spPr>
      </p:pic>
    </p:spTree>
    <p:extLst>
      <p:ext uri="{BB962C8B-B14F-4D97-AF65-F5344CB8AC3E}">
        <p14:creationId xmlns:p14="http://schemas.microsoft.com/office/powerpoint/2010/main" val="276275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6241038" y="1943304"/>
            <a:ext cx="4949701" cy="3904452"/>
          </a:xfrm>
        </p:spPr>
        <p:txBody>
          <a:bodyPr rtlCol="0">
            <a:normAutofit fontScale="85000" lnSpcReduction="10000"/>
          </a:bodyPr>
          <a:lstStyle/>
          <a:p>
            <a:pPr marL="0" indent="0" rtl="0">
              <a:buNone/>
            </a:pPr>
            <a:r>
              <a:rPr lang="es-MX" dirty="0"/>
              <a:t>Se realizó la imputación a estos campos con valores nulos reemplazándolos por su moda. En el caso del kilometraje y los caballos de fuerza los hemos eliminado porque no hay otro campo que nos brinde algún patrón para reemplazarlo óptimamente. Veremos el comportamiento de </a:t>
            </a:r>
            <a:r>
              <a:rPr lang="es-MX" dirty="0" err="1"/>
              <a:t>year</a:t>
            </a:r>
            <a:r>
              <a:rPr lang="es-MX" dirty="0"/>
              <a:t> ya que es una columna muy importante y vamos a ver más detalle para tratarla.</a:t>
            </a:r>
            <a:endParaRPr lang="es-ES" dirty="0"/>
          </a:p>
        </p:txBody>
      </p:sp>
      <p:pic>
        <p:nvPicPr>
          <p:cNvPr id="5" name="Imagen 4">
            <a:extLst>
              <a:ext uri="{FF2B5EF4-FFF2-40B4-BE49-F238E27FC236}">
                <a16:creationId xmlns:a16="http://schemas.microsoft.com/office/drawing/2014/main" id="{B0FD346D-696E-E79E-7581-9A0D7934D017}"/>
              </a:ext>
            </a:extLst>
          </p:cNvPr>
          <p:cNvPicPr>
            <a:picLocks noChangeAspect="1"/>
          </p:cNvPicPr>
          <p:nvPr/>
        </p:nvPicPr>
        <p:blipFill>
          <a:blip r:embed="rId3"/>
          <a:stretch>
            <a:fillRect/>
          </a:stretch>
        </p:blipFill>
        <p:spPr>
          <a:xfrm>
            <a:off x="1122133" y="2169853"/>
            <a:ext cx="4381500" cy="3152775"/>
          </a:xfrm>
          <a:prstGeom prst="rect">
            <a:avLst/>
          </a:prstGeom>
        </p:spPr>
      </p:pic>
    </p:spTree>
    <p:extLst>
      <p:ext uri="{BB962C8B-B14F-4D97-AF65-F5344CB8AC3E}">
        <p14:creationId xmlns:p14="http://schemas.microsoft.com/office/powerpoint/2010/main" val="348495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2F938C72-36D1-9790-0736-29BC698703BE}"/>
              </a:ext>
            </a:extLst>
          </p:cNvPr>
          <p:cNvPicPr>
            <a:picLocks noChangeAspect="1"/>
          </p:cNvPicPr>
          <p:nvPr/>
        </p:nvPicPr>
        <p:blipFill>
          <a:blip r:embed="rId3"/>
          <a:stretch>
            <a:fillRect/>
          </a:stretch>
        </p:blipFill>
        <p:spPr>
          <a:xfrm>
            <a:off x="5553395" y="2032010"/>
            <a:ext cx="6374038" cy="3700183"/>
          </a:xfrm>
          <a:prstGeom prst="rect">
            <a:avLst/>
          </a:prstGeom>
        </p:spPr>
      </p:pic>
      <p:sp>
        <p:nvSpPr>
          <p:cNvPr id="9" name="Marcador de contenido 2">
            <a:extLst>
              <a:ext uri="{FF2B5EF4-FFF2-40B4-BE49-F238E27FC236}">
                <a16:creationId xmlns:a16="http://schemas.microsoft.com/office/drawing/2014/main" id="{A3C36009-F03B-7E42-3E86-0FE60BFE11D8}"/>
              </a:ext>
            </a:extLst>
          </p:cNvPr>
          <p:cNvSpPr>
            <a:spLocks noGrp="1"/>
          </p:cNvSpPr>
          <p:nvPr>
            <p:ph idx="1"/>
          </p:nvPr>
        </p:nvSpPr>
        <p:spPr>
          <a:xfrm>
            <a:off x="749761" y="2143977"/>
            <a:ext cx="4494044" cy="3904452"/>
          </a:xfrm>
        </p:spPr>
        <p:txBody>
          <a:bodyPr rtlCol="0">
            <a:normAutofit/>
          </a:bodyPr>
          <a:lstStyle/>
          <a:p>
            <a:pPr marL="0" indent="0" rtl="0">
              <a:buNone/>
            </a:pPr>
            <a:r>
              <a:rPr lang="es-MX" dirty="0"/>
              <a:t>Realizamos un gráfico de caja para el campo </a:t>
            </a:r>
            <a:r>
              <a:rPr lang="es-MX" dirty="0" err="1"/>
              <a:t>year</a:t>
            </a:r>
            <a:r>
              <a:rPr lang="es-MX" dirty="0"/>
              <a:t> filtrándolo por su transmisión. Validamos que tiene cierto comportamiento normal y unos cuantos </a:t>
            </a:r>
            <a:r>
              <a:rPr lang="es-MX" dirty="0" err="1"/>
              <a:t>outliers</a:t>
            </a:r>
            <a:r>
              <a:rPr lang="es-MX" dirty="0"/>
              <a:t>.</a:t>
            </a:r>
            <a:endParaRPr lang="es-ES" dirty="0"/>
          </a:p>
        </p:txBody>
      </p:sp>
    </p:spTree>
    <p:extLst>
      <p:ext uri="{BB962C8B-B14F-4D97-AF65-F5344CB8AC3E}">
        <p14:creationId xmlns:p14="http://schemas.microsoft.com/office/powerpoint/2010/main" val="310165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9" name="Marcador de contenido 2">
            <a:extLst>
              <a:ext uri="{FF2B5EF4-FFF2-40B4-BE49-F238E27FC236}">
                <a16:creationId xmlns:a16="http://schemas.microsoft.com/office/drawing/2014/main" id="{A3C36009-F03B-7E42-3E86-0FE60BFE11D8}"/>
              </a:ext>
            </a:extLst>
          </p:cNvPr>
          <p:cNvSpPr>
            <a:spLocks noGrp="1"/>
          </p:cNvSpPr>
          <p:nvPr>
            <p:ph idx="1"/>
          </p:nvPr>
        </p:nvSpPr>
        <p:spPr>
          <a:xfrm>
            <a:off x="749761" y="2143977"/>
            <a:ext cx="4494044" cy="3904452"/>
          </a:xfrm>
        </p:spPr>
        <p:txBody>
          <a:bodyPr rtlCol="0">
            <a:normAutofit/>
          </a:bodyPr>
          <a:lstStyle/>
          <a:p>
            <a:pPr marL="0" indent="0" rtl="0">
              <a:buNone/>
            </a:pPr>
            <a:r>
              <a:rPr lang="es-MX" dirty="0"/>
              <a:t>El año tiene una media específica para el tipo de </a:t>
            </a:r>
            <a:r>
              <a:rPr lang="es-MX" dirty="0" err="1"/>
              <a:t>tranmisión</a:t>
            </a:r>
            <a:r>
              <a:rPr lang="es-MX" dirty="0"/>
              <a:t> a excepción del valor “</a:t>
            </a:r>
            <a:r>
              <a:rPr lang="es-MX" dirty="0" err="1"/>
              <a:t>Automatic</a:t>
            </a:r>
            <a:r>
              <a:rPr lang="es-MX" dirty="0"/>
              <a:t>” pero no tiene a ser simétrica de acuerdo a su distribución. Por lo tanto se reemplaza los años nulos por la mediana de dicho campo.</a:t>
            </a:r>
            <a:endParaRPr lang="es-ES" dirty="0"/>
          </a:p>
        </p:txBody>
      </p:sp>
      <p:pic>
        <p:nvPicPr>
          <p:cNvPr id="3" name="Imagen 2">
            <a:extLst>
              <a:ext uri="{FF2B5EF4-FFF2-40B4-BE49-F238E27FC236}">
                <a16:creationId xmlns:a16="http://schemas.microsoft.com/office/drawing/2014/main" id="{CAF2AAFE-328C-A6CF-0942-60E0DE62B20C}"/>
              </a:ext>
            </a:extLst>
          </p:cNvPr>
          <p:cNvPicPr>
            <a:picLocks noChangeAspect="1"/>
          </p:cNvPicPr>
          <p:nvPr/>
        </p:nvPicPr>
        <p:blipFill>
          <a:blip r:embed="rId3"/>
          <a:stretch>
            <a:fillRect/>
          </a:stretch>
        </p:blipFill>
        <p:spPr>
          <a:xfrm>
            <a:off x="5964400" y="1796197"/>
            <a:ext cx="4667250" cy="4219575"/>
          </a:xfrm>
          <a:prstGeom prst="rect">
            <a:avLst/>
          </a:prstGeom>
        </p:spPr>
      </p:pic>
    </p:spTree>
    <p:extLst>
      <p:ext uri="{BB962C8B-B14F-4D97-AF65-F5344CB8AC3E}">
        <p14:creationId xmlns:p14="http://schemas.microsoft.com/office/powerpoint/2010/main" val="43189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9" name="Marcador de contenido 2">
            <a:extLst>
              <a:ext uri="{FF2B5EF4-FFF2-40B4-BE49-F238E27FC236}">
                <a16:creationId xmlns:a16="http://schemas.microsoft.com/office/drawing/2014/main" id="{A3C36009-F03B-7E42-3E86-0FE60BFE11D8}"/>
              </a:ext>
            </a:extLst>
          </p:cNvPr>
          <p:cNvSpPr>
            <a:spLocks noGrp="1"/>
          </p:cNvSpPr>
          <p:nvPr>
            <p:ph idx="1"/>
          </p:nvPr>
        </p:nvSpPr>
        <p:spPr>
          <a:xfrm>
            <a:off x="6630444" y="2110421"/>
            <a:ext cx="4494044" cy="3904452"/>
          </a:xfrm>
        </p:spPr>
        <p:txBody>
          <a:bodyPr rtlCol="0">
            <a:normAutofit/>
          </a:bodyPr>
          <a:lstStyle/>
          <a:p>
            <a:pPr marL="0" indent="0" rtl="0">
              <a:buNone/>
            </a:pPr>
            <a:r>
              <a:rPr lang="es-MX" b="0" i="0" dirty="0">
                <a:effectLst/>
                <a:latin typeface="-apple-system"/>
              </a:rPr>
              <a:t>Después de la limpieza, la distribución de los datos de los años tiende a la </a:t>
            </a:r>
            <a:r>
              <a:rPr lang="es-MX" b="0" i="0" dirty="0" err="1">
                <a:effectLst/>
                <a:latin typeface="-apple-system"/>
              </a:rPr>
              <a:t>derecha.Estos</a:t>
            </a:r>
            <a:r>
              <a:rPr lang="es-MX" b="0" i="0" dirty="0">
                <a:effectLst/>
                <a:latin typeface="-apple-system"/>
              </a:rPr>
              <a:t> valores van desde el año 1949 hasta el 2020.Y vemos un pico, por lo tanto se validará en un gráfico de caja.</a:t>
            </a:r>
            <a:endParaRPr lang="es-ES" dirty="0"/>
          </a:p>
        </p:txBody>
      </p:sp>
      <p:pic>
        <p:nvPicPr>
          <p:cNvPr id="5" name="Imagen 4">
            <a:extLst>
              <a:ext uri="{FF2B5EF4-FFF2-40B4-BE49-F238E27FC236}">
                <a16:creationId xmlns:a16="http://schemas.microsoft.com/office/drawing/2014/main" id="{EEDEA9BC-84B0-FF3F-BF35-0F8AE74FAF69}"/>
              </a:ext>
            </a:extLst>
          </p:cNvPr>
          <p:cNvPicPr>
            <a:picLocks noChangeAspect="1"/>
          </p:cNvPicPr>
          <p:nvPr/>
        </p:nvPicPr>
        <p:blipFill>
          <a:blip r:embed="rId3"/>
          <a:stretch>
            <a:fillRect/>
          </a:stretch>
        </p:blipFill>
        <p:spPr>
          <a:xfrm>
            <a:off x="1067512" y="1833398"/>
            <a:ext cx="4657725" cy="4181475"/>
          </a:xfrm>
          <a:prstGeom prst="rect">
            <a:avLst/>
          </a:prstGeom>
        </p:spPr>
      </p:pic>
    </p:spTree>
    <p:extLst>
      <p:ext uri="{BB962C8B-B14F-4D97-AF65-F5344CB8AC3E}">
        <p14:creationId xmlns:p14="http://schemas.microsoft.com/office/powerpoint/2010/main" val="322564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9" name="Marcador de contenido 2">
            <a:extLst>
              <a:ext uri="{FF2B5EF4-FFF2-40B4-BE49-F238E27FC236}">
                <a16:creationId xmlns:a16="http://schemas.microsoft.com/office/drawing/2014/main" id="{A3C36009-F03B-7E42-3E86-0FE60BFE11D8}"/>
              </a:ext>
            </a:extLst>
          </p:cNvPr>
          <p:cNvSpPr>
            <a:spLocks noGrp="1"/>
          </p:cNvSpPr>
          <p:nvPr>
            <p:ph idx="1"/>
          </p:nvPr>
        </p:nvSpPr>
        <p:spPr>
          <a:xfrm>
            <a:off x="196088" y="1925863"/>
            <a:ext cx="4494044" cy="3904452"/>
          </a:xfrm>
        </p:spPr>
        <p:txBody>
          <a:bodyPr rtlCol="0">
            <a:normAutofit/>
          </a:bodyPr>
          <a:lstStyle/>
          <a:p>
            <a:pPr marL="0" indent="0" rtl="0">
              <a:buNone/>
            </a:pPr>
            <a:r>
              <a:rPr lang="es-MX" b="0" i="0" dirty="0">
                <a:effectLst/>
                <a:latin typeface="-apple-system"/>
              </a:rPr>
              <a:t>El campo de años tiene muchos </a:t>
            </a:r>
            <a:r>
              <a:rPr lang="es-MX" b="0" i="0" dirty="0" err="1">
                <a:effectLst/>
                <a:latin typeface="-apple-system"/>
              </a:rPr>
              <a:t>outliers</a:t>
            </a:r>
            <a:r>
              <a:rPr lang="es-MX" b="0" i="0" dirty="0">
                <a:effectLst/>
                <a:latin typeface="-apple-system"/>
              </a:rPr>
              <a:t>. Pero estos datos tienen sentido ya que existen vehículos de colección y los valores más apartados son de cantidad mínima.</a:t>
            </a:r>
            <a:endParaRPr lang="es-ES" dirty="0"/>
          </a:p>
        </p:txBody>
      </p:sp>
      <p:pic>
        <p:nvPicPr>
          <p:cNvPr id="3" name="Imagen 2">
            <a:extLst>
              <a:ext uri="{FF2B5EF4-FFF2-40B4-BE49-F238E27FC236}">
                <a16:creationId xmlns:a16="http://schemas.microsoft.com/office/drawing/2014/main" id="{B1AA39F9-09CC-9A50-F994-1AE0D295594F}"/>
              </a:ext>
            </a:extLst>
          </p:cNvPr>
          <p:cNvPicPr>
            <a:picLocks noChangeAspect="1"/>
          </p:cNvPicPr>
          <p:nvPr/>
        </p:nvPicPr>
        <p:blipFill>
          <a:blip r:embed="rId3"/>
          <a:stretch>
            <a:fillRect/>
          </a:stretch>
        </p:blipFill>
        <p:spPr>
          <a:xfrm>
            <a:off x="4956158" y="1925863"/>
            <a:ext cx="7018958" cy="3761873"/>
          </a:xfrm>
          <a:prstGeom prst="rect">
            <a:avLst/>
          </a:prstGeom>
        </p:spPr>
      </p:pic>
    </p:spTree>
    <p:extLst>
      <p:ext uri="{BB962C8B-B14F-4D97-AF65-F5344CB8AC3E}">
        <p14:creationId xmlns:p14="http://schemas.microsoft.com/office/powerpoint/2010/main" val="123844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9" name="Marcador de contenido 2">
            <a:extLst>
              <a:ext uri="{FF2B5EF4-FFF2-40B4-BE49-F238E27FC236}">
                <a16:creationId xmlns:a16="http://schemas.microsoft.com/office/drawing/2014/main" id="{A3C36009-F03B-7E42-3E86-0FE60BFE11D8}"/>
              </a:ext>
            </a:extLst>
          </p:cNvPr>
          <p:cNvSpPr>
            <a:spLocks noGrp="1"/>
          </p:cNvSpPr>
          <p:nvPr>
            <p:ph idx="1"/>
          </p:nvPr>
        </p:nvSpPr>
        <p:spPr>
          <a:xfrm>
            <a:off x="539495" y="1303516"/>
            <a:ext cx="10722554" cy="3904452"/>
          </a:xfrm>
        </p:spPr>
        <p:txBody>
          <a:bodyPr rtlCol="0">
            <a:normAutofit/>
          </a:bodyPr>
          <a:lstStyle/>
          <a:p>
            <a:pPr marL="0" indent="0" rtl="0">
              <a:buNone/>
            </a:pPr>
            <a:r>
              <a:rPr lang="es-MX" b="0" i="0" dirty="0">
                <a:effectLst/>
                <a:latin typeface="-apple-system"/>
              </a:rPr>
              <a:t>Vemos que los campos </a:t>
            </a:r>
            <a:r>
              <a:rPr lang="es-MX" b="0" i="0" dirty="0" err="1">
                <a:effectLst/>
                <a:latin typeface="-apple-system"/>
              </a:rPr>
              <a:t>year</a:t>
            </a:r>
            <a:r>
              <a:rPr lang="es-MX" b="0" i="0" dirty="0">
                <a:effectLst/>
                <a:latin typeface="-apple-system"/>
              </a:rPr>
              <a:t>, </a:t>
            </a:r>
            <a:r>
              <a:rPr lang="es-MX" b="0" i="0" dirty="0" err="1">
                <a:effectLst/>
                <a:latin typeface="-apple-system"/>
              </a:rPr>
              <a:t>mileage</a:t>
            </a:r>
            <a:r>
              <a:rPr lang="es-MX" b="0" i="0" dirty="0">
                <a:effectLst/>
                <a:latin typeface="-apple-system"/>
              </a:rPr>
              <a:t> tienen una correlación débil con respecto a </a:t>
            </a:r>
            <a:r>
              <a:rPr lang="es-MX" b="0" i="0" dirty="0" err="1">
                <a:effectLst/>
                <a:latin typeface="-apple-system"/>
              </a:rPr>
              <a:t>price</a:t>
            </a:r>
            <a:r>
              <a:rPr lang="es-MX" b="0" i="0" dirty="0">
                <a:effectLst/>
                <a:latin typeface="-apple-system"/>
              </a:rPr>
              <a:t>. Por otra parte, hay una correlación positiva medianamente fuerte entre el poder de la máquina y el precio de los autos. A medida que la unidad del poder de la máquina aumenta en 1, el precio aumenta en 0.6 .</a:t>
            </a:r>
            <a:endParaRPr lang="es-ES" dirty="0"/>
          </a:p>
        </p:txBody>
      </p:sp>
      <p:pic>
        <p:nvPicPr>
          <p:cNvPr id="5" name="Imagen 4">
            <a:extLst>
              <a:ext uri="{FF2B5EF4-FFF2-40B4-BE49-F238E27FC236}">
                <a16:creationId xmlns:a16="http://schemas.microsoft.com/office/drawing/2014/main" id="{A13AD9B3-E676-C513-D0AD-AC18E863A8A0}"/>
              </a:ext>
            </a:extLst>
          </p:cNvPr>
          <p:cNvPicPr>
            <a:picLocks noChangeAspect="1"/>
          </p:cNvPicPr>
          <p:nvPr/>
        </p:nvPicPr>
        <p:blipFill>
          <a:blip r:embed="rId3"/>
          <a:stretch>
            <a:fillRect/>
          </a:stretch>
        </p:blipFill>
        <p:spPr>
          <a:xfrm>
            <a:off x="2025594" y="3213469"/>
            <a:ext cx="7420410" cy="3279407"/>
          </a:xfrm>
          <a:prstGeom prst="rect">
            <a:avLst/>
          </a:prstGeom>
        </p:spPr>
      </p:pic>
      <p:pic>
        <p:nvPicPr>
          <p:cNvPr id="1025" name="DefaultOcx">
            <a:extLst>
              <a:ext uri="{FF2B5EF4-FFF2-40B4-BE49-F238E27FC236}">
                <a16:creationId xmlns:a16="http://schemas.microsoft.com/office/drawing/2014/main" id="{9BF75790-EC33-33F5-7C3A-C6A086FD3A0A}"/>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412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14068BEB-6FFB-FA0C-53EE-3FDB2E32A256}"/>
              </a:ext>
            </a:extLst>
          </p:cNvPr>
          <p:cNvPicPr>
            <a:picLocks noChangeAspect="1"/>
          </p:cNvPicPr>
          <p:nvPr/>
        </p:nvPicPr>
        <p:blipFill>
          <a:blip r:embed="rId3"/>
          <a:stretch>
            <a:fillRect/>
          </a:stretch>
        </p:blipFill>
        <p:spPr>
          <a:xfrm>
            <a:off x="1006621" y="1827528"/>
            <a:ext cx="4965441" cy="4178989"/>
          </a:xfrm>
          <a:prstGeom prst="rect">
            <a:avLst/>
          </a:prstGeom>
        </p:spPr>
      </p:pic>
      <p:sp>
        <p:nvSpPr>
          <p:cNvPr id="8" name="Marcador de contenido 2">
            <a:extLst>
              <a:ext uri="{FF2B5EF4-FFF2-40B4-BE49-F238E27FC236}">
                <a16:creationId xmlns:a16="http://schemas.microsoft.com/office/drawing/2014/main" id="{3731BC07-1B6B-0956-DE8A-495E4E1499BA}"/>
              </a:ext>
            </a:extLst>
          </p:cNvPr>
          <p:cNvSpPr>
            <a:spLocks noGrp="1"/>
          </p:cNvSpPr>
          <p:nvPr>
            <p:ph idx="1"/>
          </p:nvPr>
        </p:nvSpPr>
        <p:spPr>
          <a:xfrm>
            <a:off x="6420244" y="1964796"/>
            <a:ext cx="4221622" cy="3904452"/>
          </a:xfrm>
        </p:spPr>
        <p:txBody>
          <a:bodyPr rtlCol="0">
            <a:normAutofit/>
          </a:bodyPr>
          <a:lstStyle/>
          <a:p>
            <a:pPr algn="l"/>
            <a:r>
              <a:rPr lang="es-MX" b="0" i="0" dirty="0">
                <a:effectLst/>
                <a:latin typeface="-apple-system"/>
              </a:rPr>
              <a:t>La cantidad de autos más vendida es Toyota, vamos a continuar explorando para hallar lo que nos solicita el caso.</a:t>
            </a:r>
          </a:p>
        </p:txBody>
      </p:sp>
      <p:pic>
        <p:nvPicPr>
          <p:cNvPr id="2050" name="DefaultOcx">
            <a:extLst>
              <a:ext uri="{FF2B5EF4-FFF2-40B4-BE49-F238E27FC236}">
                <a16:creationId xmlns:a16="http://schemas.microsoft.com/office/drawing/2014/main" id="{6E567F8B-59EC-D692-DE68-EFA1D44D3AF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00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dirty="0">
                <a:solidFill>
                  <a:srgbClr val="FFFFFF"/>
                </a:solidFill>
              </a:rPr>
              <a:t>Agenda</a:t>
            </a:r>
            <a:endParaRPr lang="es-ES" dirty="0"/>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p:txBody>
          <a:bodyPr rtlCol="0">
            <a:normAutofit fontScale="92500" lnSpcReduction="10000"/>
          </a:bodyPr>
          <a:lstStyle/>
          <a:p>
            <a:pPr marL="0" indent="0" rtl="0">
              <a:buNone/>
            </a:pPr>
            <a:r>
              <a:rPr lang="es-MX" sz="6400" b="1" dirty="0"/>
              <a:t>1. Identificación</a:t>
            </a:r>
          </a:p>
          <a:p>
            <a:pPr marL="0" indent="0" rtl="0">
              <a:buNone/>
            </a:pPr>
            <a:endParaRPr lang="es-MX" dirty="0"/>
          </a:p>
          <a:p>
            <a:pPr marL="0" indent="0" rtl="0">
              <a:buNone/>
            </a:pPr>
            <a:r>
              <a:rPr lang="es-MX" dirty="0"/>
              <a:t>Una tienda de autos se propuso inicialmente aumentar las ventas de toda su gama, pero se percata que no todo sale de acuerdo al plan de negocios. Por lo que desea impulsar a la marca menos vendida y requiere saber por que esta marca tiene ventas tan bajas. Por lo que se realiza las siguientes consultas:</a:t>
            </a:r>
          </a:p>
          <a:p>
            <a:pPr marL="0" indent="0" rtl="0">
              <a:buNone/>
            </a:pPr>
            <a:r>
              <a:rPr lang="es-MX" dirty="0"/>
              <a:t>- ¿Cuál es la marca de autos que tiene menos ventas?</a:t>
            </a:r>
          </a:p>
          <a:p>
            <a:pPr marL="0" indent="0" rtl="0">
              <a:buNone/>
            </a:pPr>
            <a:r>
              <a:rPr lang="es-MX" dirty="0"/>
              <a:t>- ¿Que factores son determinantes para aumentar las ventas?</a:t>
            </a:r>
          </a:p>
          <a:p>
            <a:pPr marL="0" indent="0" rtl="0">
              <a:buNone/>
            </a:pPr>
            <a:r>
              <a:rPr lang="es-MX" dirty="0"/>
              <a:t>- ¿Que relación tienen estos factores con la marca menos vendida?</a:t>
            </a:r>
            <a:endParaRPr lang="es-ES" dirty="0"/>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3731BC07-1B6B-0956-DE8A-495E4E1499BA}"/>
              </a:ext>
            </a:extLst>
          </p:cNvPr>
          <p:cNvSpPr>
            <a:spLocks noGrp="1"/>
          </p:cNvSpPr>
          <p:nvPr>
            <p:ph idx="1"/>
          </p:nvPr>
        </p:nvSpPr>
        <p:spPr>
          <a:xfrm>
            <a:off x="457200" y="3020037"/>
            <a:ext cx="4706966" cy="1496096"/>
          </a:xfrm>
        </p:spPr>
        <p:txBody>
          <a:bodyPr rtlCol="0">
            <a:normAutofit fontScale="92500"/>
          </a:bodyPr>
          <a:lstStyle/>
          <a:p>
            <a:pPr algn="l"/>
            <a:r>
              <a:rPr lang="es-MX" b="0" i="0" dirty="0">
                <a:effectLst/>
                <a:latin typeface="-apple-system"/>
              </a:rPr>
              <a:t>La marca con menos ventas es Xin Kai, tan solo ha vendido 4 unidades. Ahora vamos a explorar sus registros.</a:t>
            </a:r>
          </a:p>
        </p:txBody>
      </p:sp>
      <p:pic>
        <p:nvPicPr>
          <p:cNvPr id="6" name="Imagen 5">
            <a:extLst>
              <a:ext uri="{FF2B5EF4-FFF2-40B4-BE49-F238E27FC236}">
                <a16:creationId xmlns:a16="http://schemas.microsoft.com/office/drawing/2014/main" id="{AC0F6EE7-0BA9-B335-C90E-5DAEB50F134A}"/>
              </a:ext>
            </a:extLst>
          </p:cNvPr>
          <p:cNvPicPr>
            <a:picLocks noChangeAspect="1"/>
          </p:cNvPicPr>
          <p:nvPr/>
        </p:nvPicPr>
        <p:blipFill>
          <a:blip r:embed="rId3"/>
          <a:stretch>
            <a:fillRect/>
          </a:stretch>
        </p:blipFill>
        <p:spPr>
          <a:xfrm>
            <a:off x="5349405" y="2005012"/>
            <a:ext cx="6238588" cy="3833725"/>
          </a:xfrm>
          <a:prstGeom prst="rect">
            <a:avLst/>
          </a:prstGeom>
        </p:spPr>
      </p:pic>
      <p:pic>
        <p:nvPicPr>
          <p:cNvPr id="3074" name="DefaultOcx">
            <a:extLst>
              <a:ext uri="{FF2B5EF4-FFF2-40B4-BE49-F238E27FC236}">
                <a16:creationId xmlns:a16="http://schemas.microsoft.com/office/drawing/2014/main" id="{3FBCE026-B6EC-59E8-4F9D-ED65F36F4A4C}"/>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8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3.2 </a:t>
            </a:r>
            <a:r>
              <a:rPr lang="es-PE" b="1" i="0" dirty="0">
                <a:effectLst/>
              </a:rPr>
              <a:t>Visualizaciones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3731BC07-1B6B-0956-DE8A-495E4E1499BA}"/>
              </a:ext>
            </a:extLst>
          </p:cNvPr>
          <p:cNvSpPr>
            <a:spLocks noGrp="1"/>
          </p:cNvSpPr>
          <p:nvPr>
            <p:ph idx="1"/>
          </p:nvPr>
        </p:nvSpPr>
        <p:spPr>
          <a:xfrm>
            <a:off x="2176544" y="4996780"/>
            <a:ext cx="6904139" cy="1496096"/>
          </a:xfrm>
        </p:spPr>
        <p:txBody>
          <a:bodyPr rtlCol="0">
            <a:normAutofit/>
          </a:bodyPr>
          <a:lstStyle/>
          <a:p>
            <a:pPr algn="l"/>
            <a:r>
              <a:rPr lang="es-MX" dirty="0">
                <a:latin typeface="-apple-system"/>
              </a:rPr>
              <a:t>L</a:t>
            </a:r>
            <a:r>
              <a:rPr lang="es-MX" b="0" i="0" dirty="0">
                <a:effectLst/>
                <a:latin typeface="-apple-system"/>
              </a:rPr>
              <a:t>os valores de sus campos </a:t>
            </a:r>
            <a:r>
              <a:rPr lang="es-MX" b="0" i="0" dirty="0" err="1">
                <a:effectLst/>
                <a:latin typeface="-apple-system"/>
              </a:rPr>
              <a:t>year</a:t>
            </a:r>
            <a:r>
              <a:rPr lang="es-MX" b="0" i="0" dirty="0">
                <a:effectLst/>
                <a:latin typeface="-apple-system"/>
              </a:rPr>
              <a:t>, </a:t>
            </a:r>
            <a:r>
              <a:rPr lang="es-MX" b="0" i="0" dirty="0" err="1">
                <a:effectLst/>
                <a:latin typeface="-apple-system"/>
              </a:rPr>
              <a:t>mileage</a:t>
            </a:r>
            <a:r>
              <a:rPr lang="es-MX" b="0" i="0" dirty="0">
                <a:effectLst/>
                <a:latin typeface="-apple-system"/>
              </a:rPr>
              <a:t>, </a:t>
            </a:r>
            <a:r>
              <a:rPr lang="es-MX" b="0" i="0" dirty="0" err="1">
                <a:effectLst/>
                <a:latin typeface="-apple-system"/>
              </a:rPr>
              <a:t>power</a:t>
            </a:r>
            <a:r>
              <a:rPr lang="es-MX" b="0" i="0" dirty="0">
                <a:effectLst/>
                <a:latin typeface="-apple-system"/>
              </a:rPr>
              <a:t> y </a:t>
            </a:r>
            <a:r>
              <a:rPr lang="es-MX" b="0" i="0" dirty="0" err="1">
                <a:effectLst/>
                <a:latin typeface="-apple-system"/>
              </a:rPr>
              <a:t>price</a:t>
            </a:r>
            <a:r>
              <a:rPr lang="es-MX" b="0" i="0" dirty="0">
                <a:effectLst/>
                <a:latin typeface="-apple-system"/>
              </a:rPr>
              <a:t> son 2012, 1000, 85 y 100000 respectivamente.</a:t>
            </a:r>
          </a:p>
        </p:txBody>
      </p:sp>
      <p:pic>
        <p:nvPicPr>
          <p:cNvPr id="3" name="Imagen 2">
            <a:extLst>
              <a:ext uri="{FF2B5EF4-FFF2-40B4-BE49-F238E27FC236}">
                <a16:creationId xmlns:a16="http://schemas.microsoft.com/office/drawing/2014/main" id="{20DD04CA-1C91-F139-7617-DE827E379B16}"/>
              </a:ext>
            </a:extLst>
          </p:cNvPr>
          <p:cNvPicPr>
            <a:picLocks noChangeAspect="1"/>
          </p:cNvPicPr>
          <p:nvPr/>
        </p:nvPicPr>
        <p:blipFill>
          <a:blip r:embed="rId3"/>
          <a:stretch>
            <a:fillRect/>
          </a:stretch>
        </p:blipFill>
        <p:spPr>
          <a:xfrm>
            <a:off x="1770989" y="2291726"/>
            <a:ext cx="7715250" cy="1981200"/>
          </a:xfrm>
          <a:prstGeom prst="rect">
            <a:avLst/>
          </a:prstGeom>
        </p:spPr>
      </p:pic>
      <p:pic>
        <p:nvPicPr>
          <p:cNvPr id="4098" name="DefaultOcx">
            <a:extLst>
              <a:ext uri="{FF2B5EF4-FFF2-40B4-BE49-F238E27FC236}">
                <a16:creationId xmlns:a16="http://schemas.microsoft.com/office/drawing/2014/main" id="{22153635-0684-0CFE-EAFE-1AEBC33BBA26}"/>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752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PE" b="1" dirty="0"/>
              <a:t>4. Conclusiones</a:t>
            </a:r>
            <a:br>
              <a:rPr lang="es-PE" b="1" i="0" dirty="0">
                <a:effectLst/>
                <a:latin typeface="-apple-system"/>
              </a:rPr>
            </a:b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3731BC07-1B6B-0956-DE8A-495E4E1499BA}"/>
              </a:ext>
            </a:extLst>
          </p:cNvPr>
          <p:cNvSpPr>
            <a:spLocks noGrp="1"/>
          </p:cNvSpPr>
          <p:nvPr>
            <p:ph idx="1"/>
          </p:nvPr>
        </p:nvSpPr>
        <p:spPr>
          <a:xfrm>
            <a:off x="2643930" y="2228413"/>
            <a:ext cx="6904139" cy="1496096"/>
          </a:xfrm>
        </p:spPr>
        <p:txBody>
          <a:bodyPr rtlCol="0">
            <a:normAutofit fontScale="47500" lnSpcReduction="20000"/>
          </a:bodyPr>
          <a:lstStyle/>
          <a:p>
            <a:pPr algn="l"/>
            <a:r>
              <a:rPr lang="es-MX" sz="5800" dirty="0">
                <a:latin typeface="-apple-system"/>
              </a:rPr>
              <a:t>Conclusión 1:</a:t>
            </a:r>
          </a:p>
          <a:p>
            <a:pPr algn="l"/>
            <a:r>
              <a:rPr lang="es-MX" dirty="0">
                <a:latin typeface="-apple-system"/>
              </a:rPr>
              <a:t>En cuanto a cantidad de vehículos vendidos podemos inferir que la marca Xin Kai en las pocas ventas que ha tenido son autos del 2012 y su precio ha sido muy por debajo de la mediana.</a:t>
            </a:r>
          </a:p>
          <a:p>
            <a:pPr algn="l"/>
            <a:r>
              <a:rPr lang="es-MX" dirty="0">
                <a:latin typeface="-apple-system"/>
              </a:rPr>
              <a:t>Pero algo muy marcado por la tendencia es vender autos con mucho más poder de caballos de fuerza incluso sacrificando el precio y el kilometraje obtenido.</a:t>
            </a:r>
            <a:endParaRPr lang="es-MX" b="0" i="0" dirty="0">
              <a:effectLst/>
              <a:latin typeface="-apple-system"/>
            </a:endParaRPr>
          </a:p>
        </p:txBody>
      </p:sp>
      <p:pic>
        <p:nvPicPr>
          <p:cNvPr id="5" name="Imagen 4">
            <a:extLst>
              <a:ext uri="{FF2B5EF4-FFF2-40B4-BE49-F238E27FC236}">
                <a16:creationId xmlns:a16="http://schemas.microsoft.com/office/drawing/2014/main" id="{85F19CEE-FA78-68DB-39C3-EDFCB828CEB7}"/>
              </a:ext>
            </a:extLst>
          </p:cNvPr>
          <p:cNvPicPr>
            <a:picLocks noChangeAspect="1"/>
          </p:cNvPicPr>
          <p:nvPr/>
        </p:nvPicPr>
        <p:blipFill>
          <a:blip r:embed="rId3"/>
          <a:stretch>
            <a:fillRect/>
          </a:stretch>
        </p:blipFill>
        <p:spPr>
          <a:xfrm>
            <a:off x="457200" y="4036677"/>
            <a:ext cx="11153775" cy="1485900"/>
          </a:xfrm>
          <a:prstGeom prst="rect">
            <a:avLst/>
          </a:prstGeom>
        </p:spPr>
      </p:pic>
      <p:pic>
        <p:nvPicPr>
          <p:cNvPr id="6146" name="DefaultOcx">
            <a:extLst>
              <a:ext uri="{FF2B5EF4-FFF2-40B4-BE49-F238E27FC236}">
                <a16:creationId xmlns:a16="http://schemas.microsoft.com/office/drawing/2014/main" id="{3B39EB2C-9583-A8D2-0D74-B0B946440F80}"/>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01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r>
              <a:rPr lang="es-ES" b="1" dirty="0"/>
              <a:t>4.1 </a:t>
            </a:r>
            <a:r>
              <a:rPr lang="es-PE" b="1" i="0" dirty="0">
                <a:effectLst/>
              </a:rPr>
              <a:t>Recomendaciones</a:t>
            </a:r>
            <a:endParaRPr lang="es-ES" b="1" dirty="0"/>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E1D535CA-20E0-719F-9A1B-91236C7F3A18}"/>
              </a:ext>
            </a:extLst>
          </p:cNvPr>
          <p:cNvSpPr>
            <a:spLocks noGrp="1"/>
          </p:cNvSpPr>
          <p:nvPr>
            <p:ph idx="1"/>
          </p:nvPr>
        </p:nvSpPr>
        <p:spPr>
          <a:xfrm>
            <a:off x="457200" y="1857512"/>
            <a:ext cx="4475191" cy="4352544"/>
          </a:xfrm>
        </p:spPr>
        <p:txBody>
          <a:bodyPr>
            <a:normAutofit fontScale="77500" lnSpcReduction="20000"/>
          </a:bodyPr>
          <a:lstStyle/>
          <a:p>
            <a:pPr algn="l"/>
            <a:r>
              <a:rPr lang="es-MX" b="0" i="0" dirty="0">
                <a:effectLst/>
                <a:latin typeface="-apple-system"/>
              </a:rPr>
              <a:t>Se ha validado que la marca que tiene menos cantidad de autos vendidos y menos ingresos de autos vendidos es la misma (Xin Kai). Por lo tanto vamos a brindar las siguientes recomendaciones:</a:t>
            </a:r>
          </a:p>
          <a:p>
            <a:pPr algn="l"/>
            <a:r>
              <a:rPr lang="es-MX" b="0" i="0" dirty="0">
                <a:effectLst/>
                <a:latin typeface="-apple-system"/>
              </a:rPr>
              <a:t>- Para aumentar la cantidad de ventas se debe ingresar modelos con </a:t>
            </a:r>
            <a:r>
              <a:rPr lang="es-MX" b="0" i="0" dirty="0" err="1">
                <a:effectLst/>
                <a:latin typeface="-apple-system"/>
              </a:rPr>
              <a:t>power</a:t>
            </a:r>
            <a:r>
              <a:rPr lang="es-MX" b="0" i="0" dirty="0">
                <a:effectLst/>
                <a:latin typeface="-apple-system"/>
              </a:rPr>
              <a:t> que tiendan a 132 sin importar el kilometraje o el precio que le corresponda.</a:t>
            </a:r>
          </a:p>
          <a:p>
            <a:pPr algn="l"/>
            <a:r>
              <a:rPr lang="es-MX" b="0" i="0" dirty="0">
                <a:effectLst/>
                <a:latin typeface="-apple-system"/>
              </a:rPr>
              <a:t>-De acuerdo a nuestro triángulo de correlación, el campo que más influye en el precio es el </a:t>
            </a:r>
            <a:r>
              <a:rPr lang="es-MX" b="0" i="0" dirty="0" err="1">
                <a:effectLst/>
                <a:latin typeface="-apple-system"/>
              </a:rPr>
              <a:t>power</a:t>
            </a:r>
            <a:r>
              <a:rPr lang="es-MX" b="0" i="0" dirty="0">
                <a:effectLst/>
                <a:latin typeface="-apple-system"/>
              </a:rPr>
              <a:t>. Entonces se refuerza el punto anterior y para aumentar el precio de cada vehículo, se debe traer modelos con más </a:t>
            </a:r>
            <a:r>
              <a:rPr lang="es-MX" b="0" i="0" dirty="0" err="1">
                <a:effectLst/>
                <a:latin typeface="-apple-system"/>
              </a:rPr>
              <a:t>power</a:t>
            </a:r>
            <a:r>
              <a:rPr lang="es-MX" b="0" i="0" dirty="0">
                <a:effectLst/>
                <a:latin typeface="-apple-system"/>
              </a:rPr>
              <a:t>.</a:t>
            </a:r>
          </a:p>
          <a:p>
            <a:endParaRPr lang="es-PE" dirty="0"/>
          </a:p>
        </p:txBody>
      </p:sp>
      <p:pic>
        <p:nvPicPr>
          <p:cNvPr id="7" name="Imagen 6">
            <a:extLst>
              <a:ext uri="{FF2B5EF4-FFF2-40B4-BE49-F238E27FC236}">
                <a16:creationId xmlns:a16="http://schemas.microsoft.com/office/drawing/2014/main" id="{165494E9-10E5-4DFC-635A-984B34EBE88D}"/>
              </a:ext>
            </a:extLst>
          </p:cNvPr>
          <p:cNvPicPr>
            <a:picLocks noChangeAspect="1"/>
          </p:cNvPicPr>
          <p:nvPr/>
        </p:nvPicPr>
        <p:blipFill>
          <a:blip r:embed="rId3"/>
          <a:stretch>
            <a:fillRect/>
          </a:stretch>
        </p:blipFill>
        <p:spPr>
          <a:xfrm>
            <a:off x="5426614" y="2072443"/>
            <a:ext cx="6506676" cy="3711712"/>
          </a:xfrm>
          <a:prstGeom prst="rect">
            <a:avLst/>
          </a:prstGeom>
        </p:spPr>
      </p:pic>
      <p:pic>
        <p:nvPicPr>
          <p:cNvPr id="7170" name="DefaultOcx">
            <a:extLst>
              <a:ext uri="{FF2B5EF4-FFF2-40B4-BE49-F238E27FC236}">
                <a16:creationId xmlns:a16="http://schemas.microsoft.com/office/drawing/2014/main" id="{2BD76A6B-822A-B800-41A5-0C12716496D9}"/>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24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6792482" cy="1325880"/>
          </a:xfrm>
        </p:spPr>
        <p:txBody>
          <a:bodyPr rtlCol="0"/>
          <a:lstStyle/>
          <a:p>
            <a:pPr rtl="0"/>
            <a:r>
              <a:rPr lang="es-ES" b="1" dirty="0"/>
              <a:t>2. Recopilación de datos</a:t>
            </a:r>
          </a:p>
        </p:txBody>
      </p:sp>
      <p:sp>
        <p:nvSpPr>
          <p:cNvPr id="14" name="Marcador de fecha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5" name="Marcador de pie de página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a:ln>
                  <a:noFill/>
                </a:ln>
                <a:solidFill>
                  <a:prstClr val="black">
                    <a:tint val="75000"/>
                  </a:prstClr>
                </a:solidFill>
                <a:effectLst/>
                <a:uLnTx/>
                <a:uFillTx/>
                <a:latin typeface="Calibri" panose="020F0502020204030204"/>
                <a:ea typeface="+mn-ea"/>
                <a:cs typeface="+mn-cs"/>
              </a:rPr>
              <a:t>Título de la presentación</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18" name="Imagen 17">
            <a:extLst>
              <a:ext uri="{FF2B5EF4-FFF2-40B4-BE49-F238E27FC236}">
                <a16:creationId xmlns:a16="http://schemas.microsoft.com/office/drawing/2014/main" id="{FF5D38AE-6655-CB53-83DB-4FCB6D4C8567}"/>
              </a:ext>
            </a:extLst>
          </p:cNvPr>
          <p:cNvPicPr>
            <a:picLocks noChangeAspect="1"/>
          </p:cNvPicPr>
          <p:nvPr/>
        </p:nvPicPr>
        <p:blipFill>
          <a:blip r:embed="rId3"/>
          <a:stretch>
            <a:fillRect/>
          </a:stretch>
        </p:blipFill>
        <p:spPr>
          <a:xfrm>
            <a:off x="209550" y="1182494"/>
            <a:ext cx="11772900" cy="5495925"/>
          </a:xfrm>
          <a:prstGeom prst="rect">
            <a:avLst/>
          </a:prstGeom>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6792482" cy="1325880"/>
          </a:xfrm>
        </p:spPr>
        <p:txBody>
          <a:bodyPr rtlCol="0"/>
          <a:lstStyle/>
          <a:p>
            <a:pPr rtl="0"/>
            <a:r>
              <a:rPr lang="es-ES" b="1" dirty="0"/>
              <a:t>2. Recopilación de datos</a:t>
            </a:r>
          </a:p>
        </p:txBody>
      </p:sp>
      <p:sp>
        <p:nvSpPr>
          <p:cNvPr id="14" name="Marcador de fecha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a:ln>
                  <a:noFill/>
                </a:ln>
                <a:solidFill>
                  <a:prstClr val="black">
                    <a:tint val="75000"/>
                  </a:prstClr>
                </a:solidFill>
                <a:effectLst/>
                <a:uLnTx/>
                <a:uFillTx/>
                <a:latin typeface="Calibri" panose="020F0502020204030204"/>
                <a:ea typeface="+mn-ea"/>
                <a:cs typeface="+mn-cs"/>
              </a:rPr>
              <a:t>3/9/20XX</a:t>
            </a:r>
          </a:p>
        </p:txBody>
      </p:sp>
      <p:sp>
        <p:nvSpPr>
          <p:cNvPr id="15" name="Marcador de pie de página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0" i="0" u="none" strike="noStrike" kern="1200" cap="none" spc="0" normalizeH="0">
                <a:ln>
                  <a:noFill/>
                </a:ln>
                <a:solidFill>
                  <a:prstClr val="black">
                    <a:tint val="75000"/>
                  </a:prstClr>
                </a:solidFill>
                <a:effectLst/>
                <a:uLnTx/>
                <a:uFillTx/>
                <a:latin typeface="Calibri" panose="020F0502020204030204"/>
                <a:ea typeface="+mn-ea"/>
                <a:cs typeface="+mn-cs"/>
              </a:rPr>
              <a:t>Título de la presentación</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FE4BF5B3-7D8B-84ED-C7FB-F9D16966E7A0}"/>
              </a:ext>
            </a:extLst>
          </p:cNvPr>
          <p:cNvPicPr>
            <a:picLocks noChangeAspect="1"/>
          </p:cNvPicPr>
          <p:nvPr/>
        </p:nvPicPr>
        <p:blipFill>
          <a:blip r:embed="rId3"/>
          <a:stretch>
            <a:fillRect/>
          </a:stretch>
        </p:blipFill>
        <p:spPr>
          <a:xfrm>
            <a:off x="712365" y="1691004"/>
            <a:ext cx="10184689" cy="4329248"/>
          </a:xfrm>
          <a:prstGeom prst="rect">
            <a:avLst/>
          </a:prstGeom>
        </p:spPr>
      </p:pic>
    </p:spTree>
    <p:extLst>
      <p:ext uri="{BB962C8B-B14F-4D97-AF65-F5344CB8AC3E}">
        <p14:creationId xmlns:p14="http://schemas.microsoft.com/office/powerpoint/2010/main" val="15641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6792482" cy="1325880"/>
          </a:xfrm>
        </p:spPr>
        <p:txBody>
          <a:bodyPr rtlCol="0"/>
          <a:lstStyle/>
          <a:p>
            <a:pPr rtl="0"/>
            <a:r>
              <a:rPr lang="es-ES" b="1" dirty="0"/>
              <a:t>2. Recopilación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3" name="Imagen 2">
            <a:extLst>
              <a:ext uri="{FF2B5EF4-FFF2-40B4-BE49-F238E27FC236}">
                <a16:creationId xmlns:a16="http://schemas.microsoft.com/office/drawing/2014/main" id="{7D5DC19A-45E3-FE26-EFFC-4CCC1DAA070B}"/>
              </a:ext>
            </a:extLst>
          </p:cNvPr>
          <p:cNvPicPr>
            <a:picLocks noChangeAspect="1"/>
          </p:cNvPicPr>
          <p:nvPr/>
        </p:nvPicPr>
        <p:blipFill>
          <a:blip r:embed="rId3"/>
          <a:stretch>
            <a:fillRect/>
          </a:stretch>
        </p:blipFill>
        <p:spPr>
          <a:xfrm>
            <a:off x="539496" y="1963529"/>
            <a:ext cx="10293353" cy="4061534"/>
          </a:xfrm>
          <a:prstGeom prst="rect">
            <a:avLst/>
          </a:prstGeom>
        </p:spPr>
      </p:pic>
    </p:spTree>
    <p:extLst>
      <p:ext uri="{BB962C8B-B14F-4D97-AF65-F5344CB8AC3E}">
        <p14:creationId xmlns:p14="http://schemas.microsoft.com/office/powerpoint/2010/main" val="247100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6" y="365124"/>
            <a:ext cx="6792482" cy="1325880"/>
          </a:xfrm>
        </p:spPr>
        <p:txBody>
          <a:bodyPr rtlCol="0"/>
          <a:lstStyle/>
          <a:p>
            <a:pPr rtl="0"/>
            <a:r>
              <a:rPr lang="es-ES" b="1" dirty="0"/>
              <a:t>2. Recopilación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7" name="Imagen 6">
            <a:extLst>
              <a:ext uri="{FF2B5EF4-FFF2-40B4-BE49-F238E27FC236}">
                <a16:creationId xmlns:a16="http://schemas.microsoft.com/office/drawing/2014/main" id="{C01CF670-0994-2765-E88E-5E461AF7D168}"/>
              </a:ext>
            </a:extLst>
          </p:cNvPr>
          <p:cNvPicPr>
            <a:picLocks noChangeAspect="1"/>
          </p:cNvPicPr>
          <p:nvPr/>
        </p:nvPicPr>
        <p:blipFill>
          <a:blip r:embed="rId3"/>
          <a:stretch>
            <a:fillRect/>
          </a:stretch>
        </p:blipFill>
        <p:spPr>
          <a:xfrm>
            <a:off x="374366" y="1691004"/>
            <a:ext cx="11278138" cy="4376087"/>
          </a:xfrm>
          <a:prstGeom prst="rect">
            <a:avLst/>
          </a:prstGeom>
        </p:spPr>
      </p:pic>
    </p:spTree>
    <p:extLst>
      <p:ext uri="{BB962C8B-B14F-4D97-AF65-F5344CB8AC3E}">
        <p14:creationId xmlns:p14="http://schemas.microsoft.com/office/powerpoint/2010/main" val="263450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 Análisis exploratorio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pic>
        <p:nvPicPr>
          <p:cNvPr id="6" name="Imagen 5">
            <a:extLst>
              <a:ext uri="{FF2B5EF4-FFF2-40B4-BE49-F238E27FC236}">
                <a16:creationId xmlns:a16="http://schemas.microsoft.com/office/drawing/2014/main" id="{001EF017-43B2-2BE0-D909-D3D33A769250}"/>
              </a:ext>
            </a:extLst>
          </p:cNvPr>
          <p:cNvPicPr>
            <a:picLocks noChangeAspect="1"/>
          </p:cNvPicPr>
          <p:nvPr/>
        </p:nvPicPr>
        <p:blipFill>
          <a:blip r:embed="rId3"/>
          <a:stretch>
            <a:fillRect/>
          </a:stretch>
        </p:blipFill>
        <p:spPr>
          <a:xfrm>
            <a:off x="539495" y="1355128"/>
            <a:ext cx="5019675" cy="5305425"/>
          </a:xfrm>
          <a:prstGeom prst="rect">
            <a:avLst/>
          </a:prstGeom>
        </p:spPr>
      </p:pic>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6019260" y="1910099"/>
            <a:ext cx="5633245" cy="4195481"/>
          </a:xfrm>
        </p:spPr>
        <p:txBody>
          <a:bodyPr rtlCol="0">
            <a:normAutofit fontScale="92500" lnSpcReduction="10000"/>
          </a:bodyPr>
          <a:lstStyle/>
          <a:p>
            <a:pPr marL="0" indent="0" rtl="0">
              <a:buNone/>
            </a:pPr>
            <a:r>
              <a:rPr lang="es-MX" dirty="0"/>
              <a:t>Podemos observar valores nulos en las variables color </a:t>
            </a:r>
            <a:r>
              <a:rPr lang="es-MX" dirty="0" err="1"/>
              <a:t>fuelType</a:t>
            </a:r>
            <a:r>
              <a:rPr lang="es-MX" dirty="0"/>
              <a:t> </a:t>
            </a:r>
            <a:r>
              <a:rPr lang="es-MX" dirty="0" err="1"/>
              <a:t>year</a:t>
            </a:r>
            <a:r>
              <a:rPr lang="es-MX" dirty="0"/>
              <a:t>, </a:t>
            </a:r>
            <a:r>
              <a:rPr lang="es-MX" dirty="0" err="1"/>
              <a:t>mileage</a:t>
            </a:r>
            <a:r>
              <a:rPr lang="es-MX" dirty="0"/>
              <a:t>, </a:t>
            </a:r>
            <a:r>
              <a:rPr lang="es-MX" dirty="0" err="1"/>
              <a:t>transmission</a:t>
            </a:r>
            <a:r>
              <a:rPr lang="es-MX" dirty="0"/>
              <a:t>, </a:t>
            </a:r>
            <a:r>
              <a:rPr lang="es-MX" dirty="0" err="1"/>
              <a:t>power</a:t>
            </a:r>
            <a:r>
              <a:rPr lang="es-MX" dirty="0"/>
              <a:t>, </a:t>
            </a:r>
            <a:r>
              <a:rPr lang="es-MX" dirty="0" err="1"/>
              <a:t>vehicleConfiguration,engineName</a:t>
            </a:r>
            <a:r>
              <a:rPr lang="es-MX" dirty="0"/>
              <a:t> y </a:t>
            </a:r>
            <a:r>
              <a:rPr lang="es-MX" dirty="0" err="1"/>
              <a:t>engineDisplacement</a:t>
            </a:r>
            <a:r>
              <a:rPr lang="es-MX" dirty="0"/>
              <a:t>.</a:t>
            </a:r>
          </a:p>
          <a:p>
            <a:pPr marL="0" indent="0" rtl="0">
              <a:buNone/>
            </a:pPr>
            <a:r>
              <a:rPr lang="es-MX" dirty="0"/>
              <a:t>El tipo de dato de la </a:t>
            </a:r>
            <a:r>
              <a:rPr lang="es-MX" dirty="0" err="1"/>
              <a:t>brand</a:t>
            </a:r>
            <a:r>
              <a:rPr lang="es-MX" dirty="0"/>
              <a:t>, </a:t>
            </a:r>
            <a:r>
              <a:rPr lang="es-MX" dirty="0" err="1"/>
              <a:t>name</a:t>
            </a:r>
            <a:r>
              <a:rPr lang="es-MX" dirty="0"/>
              <a:t>, </a:t>
            </a:r>
            <a:r>
              <a:rPr lang="es-MX" dirty="0" err="1"/>
              <a:t>bodyType</a:t>
            </a:r>
            <a:r>
              <a:rPr lang="es-MX" dirty="0"/>
              <a:t>, color, </a:t>
            </a:r>
            <a:r>
              <a:rPr lang="es-MX" dirty="0" err="1"/>
              <a:t>fuelType</a:t>
            </a:r>
            <a:r>
              <a:rPr lang="es-MX" dirty="0"/>
              <a:t>, </a:t>
            </a:r>
            <a:r>
              <a:rPr lang="es-MX" dirty="0" err="1"/>
              <a:t>transmission</a:t>
            </a:r>
            <a:r>
              <a:rPr lang="es-MX" dirty="0"/>
              <a:t>, </a:t>
            </a:r>
            <a:r>
              <a:rPr lang="es-MX" dirty="0" err="1"/>
              <a:t>vehicleConfiguration</a:t>
            </a:r>
            <a:r>
              <a:rPr lang="es-MX" dirty="0"/>
              <a:t>, </a:t>
            </a:r>
            <a:r>
              <a:rPr lang="es-MX" dirty="0" err="1"/>
              <a:t>engineName</a:t>
            </a:r>
            <a:r>
              <a:rPr lang="es-MX" dirty="0"/>
              <a:t>, </a:t>
            </a:r>
            <a:r>
              <a:rPr lang="es-MX" dirty="0" err="1"/>
              <a:t>engineDisplacement</a:t>
            </a:r>
            <a:r>
              <a:rPr lang="es-MX" dirty="0"/>
              <a:t>, date, </a:t>
            </a:r>
            <a:r>
              <a:rPr lang="es-MX" dirty="0" err="1"/>
              <a:t>location,link</a:t>
            </a:r>
            <a:r>
              <a:rPr lang="es-MX" dirty="0"/>
              <a:t> es </a:t>
            </a:r>
            <a:r>
              <a:rPr lang="es-MX" dirty="0" err="1"/>
              <a:t>Object</a:t>
            </a:r>
            <a:r>
              <a:rPr lang="es-MX" dirty="0"/>
              <a:t> así como el de la variable </a:t>
            </a:r>
            <a:r>
              <a:rPr lang="es-MX" dirty="0" err="1"/>
              <a:t>parse_date</a:t>
            </a:r>
            <a:r>
              <a:rPr lang="es-MX" dirty="0"/>
              <a:t>.</a:t>
            </a:r>
            <a:endParaRPr lang="es-ES" dirty="0"/>
          </a:p>
        </p:txBody>
      </p:sp>
    </p:spTree>
    <p:extLst>
      <p:ext uri="{BB962C8B-B14F-4D97-AF65-F5344CB8AC3E}">
        <p14:creationId xmlns:p14="http://schemas.microsoft.com/office/powerpoint/2010/main" val="256803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 Análisis exploratorio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634482" y="1451295"/>
            <a:ext cx="11018023" cy="2424419"/>
          </a:xfrm>
        </p:spPr>
        <p:txBody>
          <a:bodyPr rtlCol="0">
            <a:normAutofit/>
          </a:bodyPr>
          <a:lstStyle/>
          <a:p>
            <a:pPr marL="0" indent="0" rtl="0">
              <a:buNone/>
            </a:pPr>
            <a:r>
              <a:rPr lang="es-MX" dirty="0"/>
              <a:t>En el análisis descriptivo que realizamos podemos deducir:</a:t>
            </a:r>
          </a:p>
          <a:p>
            <a:pPr marL="0" indent="0" rtl="0">
              <a:buNone/>
            </a:pPr>
            <a:r>
              <a:rPr lang="es-MX" dirty="0"/>
              <a:t>- Se considera que tenemos valores atípicos para los campos </a:t>
            </a:r>
            <a:r>
              <a:rPr lang="es-MX" dirty="0" err="1"/>
              <a:t>prices</a:t>
            </a:r>
            <a:r>
              <a:rPr lang="es-MX" dirty="0"/>
              <a:t>, </a:t>
            </a:r>
            <a:r>
              <a:rPr lang="es-MX" dirty="0" err="1"/>
              <a:t>power</a:t>
            </a:r>
            <a:r>
              <a:rPr lang="es-MX" dirty="0"/>
              <a:t> y </a:t>
            </a:r>
            <a:r>
              <a:rPr lang="es-MX" dirty="0" err="1"/>
              <a:t>mileage</a:t>
            </a:r>
            <a:r>
              <a:rPr lang="es-MX" dirty="0"/>
              <a:t>.</a:t>
            </a:r>
          </a:p>
          <a:p>
            <a:pPr marL="0" indent="0" rtl="0">
              <a:buNone/>
            </a:pPr>
            <a:r>
              <a:rPr lang="es-MX" dirty="0"/>
              <a:t>- En la variables </a:t>
            </a:r>
            <a:r>
              <a:rPr lang="es-MX" dirty="0" err="1"/>
              <a:t>prices</a:t>
            </a:r>
            <a:r>
              <a:rPr lang="es-MX" dirty="0"/>
              <a:t>, </a:t>
            </a:r>
            <a:r>
              <a:rPr lang="es-MX" dirty="0" err="1"/>
              <a:t>power</a:t>
            </a:r>
            <a:r>
              <a:rPr lang="es-MX" dirty="0"/>
              <a:t> y </a:t>
            </a:r>
            <a:r>
              <a:rPr lang="es-MX" dirty="0" err="1"/>
              <a:t>mileage</a:t>
            </a:r>
            <a:r>
              <a:rPr lang="es-MX" dirty="0"/>
              <a:t> se observa el valor máximo en una escala superior a los demás valores</a:t>
            </a:r>
            <a:endParaRPr lang="es-ES" dirty="0"/>
          </a:p>
        </p:txBody>
      </p:sp>
      <p:pic>
        <p:nvPicPr>
          <p:cNvPr id="3" name="Imagen 2">
            <a:extLst>
              <a:ext uri="{FF2B5EF4-FFF2-40B4-BE49-F238E27FC236}">
                <a16:creationId xmlns:a16="http://schemas.microsoft.com/office/drawing/2014/main" id="{19667668-2D31-FCDB-B71F-465DC1AED243}"/>
              </a:ext>
            </a:extLst>
          </p:cNvPr>
          <p:cNvPicPr>
            <a:picLocks noChangeAspect="1"/>
          </p:cNvPicPr>
          <p:nvPr/>
        </p:nvPicPr>
        <p:blipFill>
          <a:blip r:embed="rId3"/>
          <a:stretch>
            <a:fillRect/>
          </a:stretch>
        </p:blipFill>
        <p:spPr>
          <a:xfrm>
            <a:off x="2094960" y="4110037"/>
            <a:ext cx="7848600" cy="2295525"/>
          </a:xfrm>
          <a:prstGeom prst="rect">
            <a:avLst/>
          </a:prstGeom>
        </p:spPr>
      </p:pic>
    </p:spTree>
    <p:extLst>
      <p:ext uri="{BB962C8B-B14F-4D97-AF65-F5344CB8AC3E}">
        <p14:creationId xmlns:p14="http://schemas.microsoft.com/office/powerpoint/2010/main" val="16131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539495" y="365124"/>
            <a:ext cx="8495447" cy="1325880"/>
          </a:xfrm>
        </p:spPr>
        <p:txBody>
          <a:bodyPr rtlCol="0"/>
          <a:lstStyle/>
          <a:p>
            <a:pPr rtl="0"/>
            <a:r>
              <a:rPr lang="es-ES" b="1" dirty="0"/>
              <a:t>3.1 Limpieza de datos</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F888A498-DAB9-26F0-C575-903AC905FC0E}"/>
              </a:ext>
            </a:extLst>
          </p:cNvPr>
          <p:cNvSpPr>
            <a:spLocks noGrp="1"/>
          </p:cNvSpPr>
          <p:nvPr>
            <p:ph idx="1"/>
          </p:nvPr>
        </p:nvSpPr>
        <p:spPr>
          <a:xfrm>
            <a:off x="469784" y="1833079"/>
            <a:ext cx="4949701" cy="3904452"/>
          </a:xfrm>
        </p:spPr>
        <p:txBody>
          <a:bodyPr rtlCol="0">
            <a:normAutofit lnSpcReduction="10000"/>
          </a:bodyPr>
          <a:lstStyle/>
          <a:p>
            <a:pPr marL="0" indent="0" rtl="0">
              <a:buNone/>
            </a:pPr>
            <a:r>
              <a:rPr lang="es-MX" dirty="0"/>
              <a:t>Queremos completar los datos de año, kilometraje, color, transmisión y poder faltantes en lugar de simplemente eliminar las filas con datos faltantes. Una forma de hacerlo es rellenándolos con la media o mediana de dichos campos (imputación). Veremos si es lo óptimo.</a:t>
            </a:r>
            <a:endParaRPr lang="es-ES" dirty="0"/>
          </a:p>
        </p:txBody>
      </p:sp>
      <p:pic>
        <p:nvPicPr>
          <p:cNvPr id="5" name="Imagen 4">
            <a:extLst>
              <a:ext uri="{FF2B5EF4-FFF2-40B4-BE49-F238E27FC236}">
                <a16:creationId xmlns:a16="http://schemas.microsoft.com/office/drawing/2014/main" id="{1CE23F7C-8CC4-6ACD-51F4-9FA206103327}"/>
              </a:ext>
            </a:extLst>
          </p:cNvPr>
          <p:cNvPicPr>
            <a:picLocks noChangeAspect="1"/>
          </p:cNvPicPr>
          <p:nvPr/>
        </p:nvPicPr>
        <p:blipFill>
          <a:blip r:embed="rId3"/>
          <a:stretch>
            <a:fillRect/>
          </a:stretch>
        </p:blipFill>
        <p:spPr>
          <a:xfrm>
            <a:off x="6025894" y="1448143"/>
            <a:ext cx="5296446" cy="4674324"/>
          </a:xfrm>
          <a:prstGeom prst="rect">
            <a:avLst/>
          </a:prstGeom>
        </p:spPr>
      </p:pic>
    </p:spTree>
    <p:extLst>
      <p:ext uri="{BB962C8B-B14F-4D97-AF65-F5344CB8AC3E}">
        <p14:creationId xmlns:p14="http://schemas.microsoft.com/office/powerpoint/2010/main" val="147444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49</TotalTime>
  <Words>996</Words>
  <Application>Microsoft Office PowerPoint</Application>
  <PresentationFormat>Panorámica</PresentationFormat>
  <Paragraphs>105</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-apple-system</vt:lpstr>
      <vt:lpstr>Arial</vt:lpstr>
      <vt:lpstr>Calibri</vt:lpstr>
      <vt:lpstr>Century Gothic</vt:lpstr>
      <vt:lpstr>Wingdings 3</vt:lpstr>
      <vt:lpstr>Ion</vt:lpstr>
      <vt:lpstr>Proyecto Final – Data Analyst</vt:lpstr>
      <vt:lpstr>Agenda</vt:lpstr>
      <vt:lpstr>2. Recopilación de datos</vt:lpstr>
      <vt:lpstr>2. Recopilación de datos</vt:lpstr>
      <vt:lpstr>2. Recopilación de datos</vt:lpstr>
      <vt:lpstr>2. Recopilación de datos</vt:lpstr>
      <vt:lpstr>3. Análisis exploratorio de datos</vt:lpstr>
      <vt:lpstr>3. Análisis exploratorio de datos</vt:lpstr>
      <vt:lpstr>3.1 Limpieza de datos</vt:lpstr>
      <vt:lpstr>3.1 Limpieza de datos</vt:lpstr>
      <vt:lpstr>3.1 Limpieza de datos</vt:lpstr>
      <vt:lpstr>3.1 Limpieza de datos</vt:lpstr>
      <vt:lpstr>3.1 Limpieza de datos</vt:lpstr>
      <vt:lpstr>3.1 Limpieza de datos</vt:lpstr>
      <vt:lpstr>3.1 Limpieza de datos</vt:lpstr>
      <vt:lpstr>3.2 Visualizaciones </vt:lpstr>
      <vt:lpstr>3.2 Visualizaciones </vt:lpstr>
      <vt:lpstr>3.2 Visualizaciones </vt:lpstr>
      <vt:lpstr>3.2 Visualizaciones </vt:lpstr>
      <vt:lpstr>3.2 Visualizaciones </vt:lpstr>
      <vt:lpstr>3.2 Visualizaciones </vt:lpstr>
      <vt:lpstr>4. Conclusiones </vt:lpstr>
      <vt:lpstr>4.1 Recomendaciones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 Data Analyst</dc:title>
  <dc:creator>Jose Ortiz Crisostomo</dc:creator>
  <cp:lastModifiedBy>Jose Ortiz Crisostomo</cp:lastModifiedBy>
  <cp:revision>1</cp:revision>
  <dcterms:created xsi:type="dcterms:W3CDTF">2022-12-10T22:39:48Z</dcterms:created>
  <dcterms:modified xsi:type="dcterms:W3CDTF">2022-12-10T23:57:44Z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