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29"/>
  </p:notesMasterIdLst>
  <p:sldIdLst>
    <p:sldId id="256" r:id="rId5"/>
    <p:sldId id="456" r:id="rId6"/>
    <p:sldId id="440" r:id="rId7"/>
    <p:sldId id="458" r:id="rId8"/>
    <p:sldId id="442" r:id="rId9"/>
    <p:sldId id="443" r:id="rId10"/>
    <p:sldId id="455" r:id="rId11"/>
    <p:sldId id="444" r:id="rId12"/>
    <p:sldId id="454" r:id="rId13"/>
    <p:sldId id="441" r:id="rId14"/>
    <p:sldId id="459" r:id="rId15"/>
    <p:sldId id="452" r:id="rId16"/>
    <p:sldId id="453" r:id="rId17"/>
    <p:sldId id="446" r:id="rId18"/>
    <p:sldId id="448" r:id="rId19"/>
    <p:sldId id="449" r:id="rId20"/>
    <p:sldId id="463" r:id="rId21"/>
    <p:sldId id="461" r:id="rId22"/>
    <p:sldId id="460" r:id="rId23"/>
    <p:sldId id="450" r:id="rId24"/>
    <p:sldId id="465" r:id="rId25"/>
    <p:sldId id="466" r:id="rId26"/>
    <p:sldId id="467" r:id="rId27"/>
    <p:sldId id="451" r:id="rId2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3" autoAdjust="0"/>
    <p:restoredTop sz="94660"/>
  </p:normalViewPr>
  <p:slideViewPr>
    <p:cSldViewPr>
      <p:cViewPr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A1DBC-09A6-4662-8566-D7B0F3029A0C}" type="datetimeFigureOut">
              <a:rPr lang="pl-PL" smtClean="0"/>
              <a:pPr/>
              <a:t>2020-01-28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D5FD4-B720-4C9B-9FE3-90EB4D20DEEE}" type="slidenum">
              <a:rPr lang="pl-PL" smtClean="0"/>
              <a:pPr/>
              <a:t>‹Nr.›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327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D5FD4-B720-4C9B-9FE3-90EB4D20DEEE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61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kawecki\Downloads\3006_successful_man_ppt\template_main.jpg"/>
          <p:cNvPicPr>
            <a:picLocks noChangeAspect="1" noChangeArrowheads="1"/>
          </p:cNvPicPr>
          <p:nvPr userDrawn="1"/>
        </p:nvPicPr>
        <p:blipFill>
          <a:blip r:embed="rId2" cstate="print"/>
          <a:srcRect l="37227" b="37063"/>
          <a:stretch>
            <a:fillRect/>
          </a:stretch>
        </p:blipFill>
        <p:spPr bwMode="auto">
          <a:xfrm>
            <a:off x="-59498" y="-36004"/>
            <a:ext cx="9203498" cy="6920696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-36512" y="908720"/>
            <a:ext cx="5868144" cy="1902073"/>
          </a:xfrm>
          <a:solidFill>
            <a:srgbClr val="F2F2F2">
              <a:alpha val="89804"/>
            </a:srgbClr>
          </a:solidFill>
        </p:spPr>
        <p:txBody>
          <a:bodyPr>
            <a:normAutofit/>
          </a:bodyPr>
          <a:lstStyle>
            <a:lvl1pPr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2F2F2">
              <a:alpha val="9098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3FBD-0535-4DD0-BA82-30B9752C4D6C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  <p:pic>
        <p:nvPicPr>
          <p:cNvPr id="1027" name="Picture 3" descr="\\wenus\ce\3_PROJEKTY_CE\TOOP\Oficjalne CI\logo_TOOP_full_descriptio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88640"/>
            <a:ext cx="2611438" cy="1739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62A9-5115-47E7-A2D4-59312EF6DCEB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1C3-ED66-4F38-9891-17EE8646E5ED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19671" y="4406900"/>
            <a:ext cx="734481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19671" y="2906713"/>
            <a:ext cx="734481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BCF9-EEF8-4B90-A5D4-F178DD4DB935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47664" y="1600200"/>
            <a:ext cx="34563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30416" y="1600200"/>
            <a:ext cx="34563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6662-2314-4838-9A56-26CD71581093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38675" y="1565102"/>
            <a:ext cx="34538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38675" y="2204864"/>
            <a:ext cx="34538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5220072" y="1565102"/>
            <a:ext cx="34551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220072" y="2204864"/>
            <a:ext cx="345519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EC87-E858-4FB9-A9E9-18B5FE0057B9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825B-6D89-40CA-8B84-6B61F662542B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2322-7FF7-42D8-820B-FD03CBF81E1B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65728" y="260648"/>
            <a:ext cx="271824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27984" y="273050"/>
            <a:ext cx="425881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565728" y="1422698"/>
            <a:ext cx="271824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77C6-D948-43A7-8154-9FA8503028B7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9610-9291-437C-A4EC-A40B8125A084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tkawecki\Downloads\3006_successful_man_ppt\template_main.jpg"/>
          <p:cNvPicPr>
            <a:picLocks noChangeAspect="1" noChangeArrowheads="1"/>
          </p:cNvPicPr>
          <p:nvPr userDrawn="1"/>
        </p:nvPicPr>
        <p:blipFill>
          <a:blip r:embed="rId13" cstate="print"/>
          <a:srcRect l="87814" b="37063"/>
          <a:stretch>
            <a:fillRect/>
          </a:stretch>
        </p:blipFill>
        <p:spPr bwMode="auto">
          <a:xfrm>
            <a:off x="-252536" y="-27384"/>
            <a:ext cx="1786674" cy="6920696"/>
          </a:xfrm>
          <a:prstGeom prst="rect">
            <a:avLst/>
          </a:prstGeom>
          <a:noFill/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47664" y="1600200"/>
            <a:ext cx="71391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1547664" y="6356350"/>
            <a:ext cx="144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2C8B5DE-06CF-45A6-8D24-EB35828F1E20}" type="datetime1">
              <a:rPr lang="pl-PL" smtClean="0"/>
              <a:pPr/>
              <a:t>2020-01-28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0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r>
              <a:rPr lang="en-US" smtClean="0">
                <a:ea typeface="Verdana" pitchFamily="34" charset="0"/>
                <a:cs typeface="Verdana" pitchFamily="34" charset="0"/>
              </a:rPr>
              <a:t>This project has received funding from the European Union’s Horizon 2020 research  and innovation programme under grant agreement No 737460</a:t>
            </a:r>
            <a:endParaRPr lang="en-GB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AE8F9A48-DA37-4DF2-8DF6-B62960A23E17}" type="slidenum">
              <a:rPr lang="pl-PL" smtClean="0"/>
              <a:pPr/>
              <a:t>‹Nr.›</a:t>
            </a:fld>
            <a:endParaRPr lang="pl-PL" dirty="0"/>
          </a:p>
        </p:txBody>
      </p:sp>
      <p:pic>
        <p:nvPicPr>
          <p:cNvPr id="8" name="Picture 3" descr="C:\Users\pfenger\Desktop\flag_yellow_low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00392" y="188640"/>
            <a:ext cx="861851" cy="576063"/>
          </a:xfrm>
          <a:prstGeom prst="rect">
            <a:avLst/>
          </a:prstGeom>
          <a:noFill/>
        </p:spPr>
      </p:pic>
      <p:pic>
        <p:nvPicPr>
          <p:cNvPr id="2052" name="Picture 4" descr="\\wenus\ce\3_PROJEKTY_CE\TOOP\Oficjalne CI\logo_TOOP_acroni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019" y="476672"/>
            <a:ext cx="1417637" cy="17399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60000"/>
        </a:buClr>
        <a:buFont typeface="Arial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D60000"/>
        </a:buClr>
        <a:buFont typeface="Arial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60000"/>
        </a:buClr>
        <a:buFont typeface="Arial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60000"/>
        </a:buClr>
        <a:buFont typeface="Arial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60000"/>
        </a:buClr>
        <a:buFont typeface="Arial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707904" y="2708920"/>
            <a:ext cx="5215314" cy="1614041"/>
          </a:xfrm>
          <a:solidFill>
            <a:schemeClr val="bg1">
              <a:alpha val="51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The TOOP 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Exchange </a:t>
            </a:r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Data Model</a:t>
            </a:r>
            <a:b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</a:rPr>
              <a:t>Current release v 1.4.1</a:t>
            </a:r>
            <a:br>
              <a:rPr lang="en-US" sz="2200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</a:rPr>
              <a:t>Proposed changes for release v. 2.0.0</a:t>
            </a:r>
            <a:endParaRPr lang="en-US" sz="2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340384" y="4365104"/>
            <a:ext cx="4984144" cy="1752600"/>
          </a:xfrm>
          <a:noFill/>
        </p:spPr>
        <p:txBody>
          <a:bodyPr>
            <a:normAutofit/>
          </a:bodyPr>
          <a:lstStyle/>
          <a:p>
            <a:endParaRPr lang="pl-PL" sz="1500" dirty="0" smtClean="0"/>
          </a:p>
          <a:p>
            <a:r>
              <a:rPr lang="en-US" sz="2800" b="1" dirty="0" smtClean="0">
                <a:solidFill>
                  <a:schemeClr val="tx2"/>
                </a:solidFill>
                <a:latin typeface="Calibri" pitchFamily="34" charset="0"/>
              </a:rPr>
              <a:t>CCCEV </a:t>
            </a:r>
            <a:r>
              <a:rPr lang="en-US" sz="2800" b="1" dirty="0">
                <a:solidFill>
                  <a:schemeClr val="tx2"/>
                </a:solidFill>
                <a:latin typeface="Calibri" pitchFamily="34" charset="0"/>
              </a:rPr>
              <a:t>meeting </a:t>
            </a:r>
            <a:r>
              <a:rPr lang="en-US" sz="2800" dirty="0" smtClean="0"/>
              <a:t>Brussels, </a:t>
            </a:r>
          </a:p>
          <a:p>
            <a:r>
              <a:rPr lang="en-US" sz="2800" dirty="0" smtClean="0"/>
              <a:t>29 January 2020</a:t>
            </a:r>
            <a:endParaRPr lang="pl-PL" sz="2800" dirty="0" smtClean="0"/>
          </a:p>
          <a:p>
            <a:r>
              <a:rPr lang="en-US" sz="2200" dirty="0" smtClean="0"/>
              <a:t>Ansgar Mondorf </a:t>
            </a:r>
          </a:p>
          <a:p>
            <a:endParaRPr lang="en-US" sz="260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B937-7C1E-49B3-994E-A135ACFA80C3}" type="datetime1">
              <a:rPr lang="pl-PL" smtClean="0"/>
              <a:pPr/>
              <a:t>2020-01-28</a:t>
            </a:fld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This project has received funding from the European Union’s Horizon 2020 research  and innovation </a:t>
            </a:r>
            <a:r>
              <a:rPr lang="en-US" dirty="0" err="1" smtClean="0">
                <a:latin typeface="Calibri" pitchFamily="34" charset="0"/>
                <a:ea typeface="Verdana" pitchFamily="34" charset="0"/>
                <a:cs typeface="Verdana" pitchFamily="34" charset="0"/>
              </a:rPr>
              <a:t>programme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 under grant agreement No 737460</a:t>
            </a:r>
            <a:endParaRPr lang="en-GB" dirty="0" smtClean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16200000">
            <a:off x="138944" y="3109528"/>
            <a:ext cx="4392488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TOOP EDM Version 1.4.1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5" y="0"/>
            <a:ext cx="5848033" cy="665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5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91680" y="314096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Mapping </a:t>
            </a:r>
            <a:r>
              <a:rPr lang="de-DE" dirty="0" err="1" smtClean="0"/>
              <a:t>of</a:t>
            </a:r>
            <a:r>
              <a:rPr lang="de-DE" dirty="0" smtClean="0"/>
              <a:t> EDM Version 1.4.1 </a:t>
            </a:r>
            <a:r>
              <a:rPr lang="de-DE" dirty="0" err="1" smtClean="0"/>
              <a:t>to</a:t>
            </a:r>
            <a:r>
              <a:rPr lang="de-DE" dirty="0" smtClean="0"/>
              <a:t> Core </a:t>
            </a:r>
            <a:r>
              <a:rPr lang="de-DE" dirty="0" err="1" smtClean="0"/>
              <a:t>Vocabularies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80528" y="-99392"/>
            <a:ext cx="9324528" cy="86536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de-DE" sz="4000" dirty="0" smtClean="0"/>
              <a:t>Mapping </a:t>
            </a:r>
            <a:r>
              <a:rPr lang="de-DE" sz="4000" dirty="0" err="1" smtClean="0"/>
              <a:t>of</a:t>
            </a:r>
            <a:r>
              <a:rPr lang="de-DE" sz="4000" dirty="0" smtClean="0"/>
              <a:t> Version 1.4.1 </a:t>
            </a:r>
            <a:r>
              <a:rPr lang="de-DE" sz="4000" dirty="0" err="1" smtClean="0"/>
              <a:t>to</a:t>
            </a:r>
            <a:r>
              <a:rPr lang="de-DE" sz="4000" dirty="0" smtClean="0"/>
              <a:t> Core </a:t>
            </a:r>
            <a:r>
              <a:rPr lang="de-DE" sz="4000" dirty="0" err="1" smtClean="0"/>
              <a:t>Vocabularies</a:t>
            </a:r>
            <a:r>
              <a:rPr lang="de-DE" sz="4000" dirty="0" smtClean="0"/>
              <a:t> 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765975"/>
            <a:ext cx="9324528" cy="609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76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1680" y="3140968"/>
            <a:ext cx="7139136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Envisioned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TOOP </a:t>
            </a:r>
            <a:r>
              <a:rPr lang="de-DE" dirty="0"/>
              <a:t>EDM Version 2.0.0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307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16200000">
            <a:off x="138944" y="3109528"/>
            <a:ext cx="4392488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TOOP EDM Version 2.0.0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1026" name="Picture 2" descr="C:\Users\Ansgar Mondorf\Nextcloud\TOOP-Project Implementation\Toop Data Exchange Model\v150 release\Data Response v1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37" y="-875"/>
            <a:ext cx="5926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41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260669" y="1"/>
            <a:ext cx="938959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209" y="188640"/>
            <a:ext cx="5616624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Envelope</a:t>
            </a:r>
            <a:r>
              <a:rPr lang="de-DE" dirty="0" smtClean="0"/>
              <a:t>, Root Element </a:t>
            </a:r>
            <a:r>
              <a:rPr lang="de-DE" dirty="0" err="1" smtClean="0"/>
              <a:t>and</a:t>
            </a:r>
            <a:r>
              <a:rPr lang="de-DE" dirty="0" smtClean="0"/>
              <a:t> Data Consumer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78" y="2924944"/>
            <a:ext cx="916999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67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260669" y="1"/>
            <a:ext cx="9389592" cy="242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6408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Subject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Expression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Consent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16</a:t>
            </a:fld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592" y="2093615"/>
            <a:ext cx="9385429" cy="476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6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1680" y="3140968"/>
            <a:ext cx="7139136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Evidence</a:t>
            </a:r>
            <a:r>
              <a:rPr lang="de-DE" dirty="0" smtClean="0"/>
              <a:t> Type </a:t>
            </a:r>
            <a:r>
              <a:rPr lang="de-DE" dirty="0" err="1" smtClean="0"/>
              <a:t>Requests</a:t>
            </a:r>
            <a:r>
              <a:rPr lang="de-DE" dirty="0" smtClean="0"/>
              <a:t> &amp; Responses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760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7050B-8A9D-4842-BA1A-15EFE4BF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Based Evidence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D5CE90-E239-41D9-9CA5-A41CCD9CD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1340768"/>
            <a:ext cx="7139136" cy="4536504"/>
          </a:xfrm>
        </p:spPr>
        <p:txBody>
          <a:bodyPr/>
          <a:lstStyle/>
          <a:p>
            <a:r>
              <a:rPr lang="en-US" dirty="0"/>
              <a:t>A dataset subset, providing the required information  for proving a criterion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34AF36-5989-415E-B205-9F858D24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18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40ABB6-500F-42B4-AA0B-024CFB48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2996952"/>
            <a:ext cx="9144000" cy="39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83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648072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Illustration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Request/Response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19</a:t>
            </a:fld>
            <a:endParaRPr lang="pl-P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62" y="3096344"/>
            <a:ext cx="8780268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547664" y="1484784"/>
            <a:ext cx="7139136" cy="4525963"/>
          </a:xfrm>
        </p:spPr>
        <p:txBody>
          <a:bodyPr>
            <a:normAutofit/>
          </a:bodyPr>
          <a:lstStyle/>
          <a:p>
            <a:r>
              <a:rPr lang="de-DE" sz="2400" dirty="0" smtClean="0"/>
              <a:t>The </a:t>
            </a:r>
            <a:r>
              <a:rPr lang="de-DE" sz="2400" dirty="0" err="1" smtClean="0"/>
              <a:t>interlinking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classes</a:t>
            </a:r>
            <a:r>
              <a:rPr lang="de-DE" sz="2400" dirty="0" smtClean="0"/>
              <a:t> </a:t>
            </a:r>
            <a:r>
              <a:rPr lang="de-DE" sz="2400" dirty="0" err="1" smtClean="0"/>
              <a:t>through</a:t>
            </a:r>
            <a:r>
              <a:rPr lang="de-DE" sz="2400" dirty="0" smtClean="0"/>
              <a:t> IDs </a:t>
            </a:r>
            <a:r>
              <a:rPr lang="de-DE" sz="2400" dirty="0" err="1" smtClean="0"/>
              <a:t>enables</a:t>
            </a:r>
            <a:r>
              <a:rPr lang="de-DE" sz="2400" dirty="0" smtClean="0"/>
              <a:t> a </a:t>
            </a:r>
            <a:r>
              <a:rPr lang="de-DE" sz="2400" dirty="0" err="1" smtClean="0"/>
              <a:t>better</a:t>
            </a:r>
            <a:r>
              <a:rPr lang="de-DE" sz="2400" dirty="0" smtClean="0"/>
              <a:t> </a:t>
            </a:r>
            <a:r>
              <a:rPr lang="de-DE" sz="2400" dirty="0" err="1" smtClean="0"/>
              <a:t>grouping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elements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response</a:t>
            </a:r>
            <a:endParaRPr lang="de-DE" sz="2400" dirty="0" smtClean="0"/>
          </a:p>
          <a:p>
            <a:r>
              <a:rPr lang="de-DE" sz="2400" dirty="0" smtClean="0"/>
              <a:t>The </a:t>
            </a:r>
            <a:r>
              <a:rPr lang="de-DE" sz="2400" dirty="0" err="1" smtClean="0"/>
              <a:t>encoding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elements</a:t>
            </a:r>
            <a:r>
              <a:rPr lang="de-DE" sz="2400" dirty="0" smtClean="0"/>
              <a:t> (e.g. IDs, </a:t>
            </a:r>
            <a:r>
              <a:rPr lang="de-DE" sz="2400" dirty="0" err="1" smtClean="0"/>
              <a:t>datatype</a:t>
            </a:r>
            <a:r>
              <a:rPr lang="de-DE" sz="2400" dirty="0" smtClean="0"/>
              <a:t>, </a:t>
            </a:r>
            <a:r>
              <a:rPr lang="de-DE" sz="2400" dirty="0" err="1" smtClean="0"/>
              <a:t>cardinalities</a:t>
            </a:r>
            <a:r>
              <a:rPr lang="de-DE" sz="2400" dirty="0" smtClean="0"/>
              <a:t>)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attributes</a:t>
            </a:r>
            <a:r>
              <a:rPr lang="de-DE" sz="2400" dirty="0" smtClean="0"/>
              <a:t> </a:t>
            </a:r>
            <a:r>
              <a:rPr lang="de-DE" sz="2400" dirty="0" err="1" smtClean="0"/>
              <a:t>results</a:t>
            </a:r>
            <a:r>
              <a:rPr lang="de-DE" sz="2400" dirty="0" smtClean="0"/>
              <a:t> in a </a:t>
            </a:r>
            <a:r>
              <a:rPr lang="de-DE" sz="2400" dirty="0" err="1" smtClean="0"/>
              <a:t>slim</a:t>
            </a:r>
            <a:r>
              <a:rPr lang="de-DE" sz="2400" dirty="0" smtClean="0"/>
              <a:t> </a:t>
            </a:r>
            <a:r>
              <a:rPr lang="de-DE" sz="2400" dirty="0" err="1" smtClean="0"/>
              <a:t>structure</a:t>
            </a:r>
            <a:endParaRPr lang="de-DE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076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91680" y="314096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20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6512" y="0"/>
            <a:ext cx="91428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de-DE" dirty="0" err="1" smtClean="0"/>
              <a:t>Evidence</a:t>
            </a:r>
            <a:r>
              <a:rPr lang="de-DE" dirty="0" smtClean="0"/>
              <a:t> Type </a:t>
            </a:r>
            <a:r>
              <a:rPr lang="de-DE" dirty="0" err="1" smtClean="0"/>
              <a:t>Requests</a:t>
            </a:r>
            <a:r>
              <a:rPr lang="de-DE" dirty="0" smtClean="0"/>
              <a:t> &amp; Responses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20</a:t>
            </a:fld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1" y="1034431"/>
            <a:ext cx="9145016" cy="235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364230"/>
            <a:ext cx="9142800" cy="352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0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1680" y="3140968"/>
            <a:ext cx="7139136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TOOP </a:t>
            </a:r>
            <a:r>
              <a:rPr lang="de-DE" dirty="0" err="1" smtClean="0"/>
              <a:t>and</a:t>
            </a:r>
            <a:r>
              <a:rPr lang="de-DE" dirty="0" smtClean="0"/>
              <a:t> ESPD: </a:t>
            </a:r>
            <a:br>
              <a:rPr lang="de-DE" dirty="0" smtClean="0"/>
            </a:br>
            <a:r>
              <a:rPr lang="de-DE" dirty="0" err="1" smtClean="0"/>
              <a:t>Similarities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Request </a:t>
            </a:r>
            <a:r>
              <a:rPr lang="de-DE" dirty="0" err="1" smtClean="0"/>
              <a:t>and</a:t>
            </a:r>
            <a:r>
              <a:rPr lang="de-DE" dirty="0" smtClean="0"/>
              <a:t> Response Schemas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286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ESPD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Grouping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: ESPD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TenderingCriterionPropertyGroups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arrange</a:t>
            </a:r>
            <a:r>
              <a:rPr lang="de-DE" dirty="0" smtClean="0"/>
              <a:t> different </a:t>
            </a:r>
            <a:r>
              <a:rPr lang="de-DE" dirty="0" err="1" smtClean="0"/>
              <a:t>TenderingCriterionProperties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endParaRPr lang="de-DE" dirty="0" smtClean="0"/>
          </a:p>
          <a:p>
            <a:r>
              <a:rPr lang="de-DE" dirty="0" smtClean="0"/>
              <a:t>Response </a:t>
            </a:r>
            <a:r>
              <a:rPr lang="de-DE" dirty="0" err="1" smtClean="0"/>
              <a:t>Types</a:t>
            </a:r>
            <a:r>
              <a:rPr lang="de-DE" dirty="0" smtClean="0"/>
              <a:t>: Responses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TenderingCriterionResponses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endParaRPr lang="de-DE" dirty="0" smtClean="0"/>
          </a:p>
          <a:p>
            <a:r>
              <a:rPr lang="de-DE" dirty="0" err="1" smtClean="0"/>
              <a:t>Agnostic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: The ESDP </a:t>
            </a:r>
            <a:r>
              <a:rPr lang="de-DE" dirty="0" err="1" smtClean="0"/>
              <a:t>uses</a:t>
            </a:r>
            <a:r>
              <a:rPr lang="de-DE" dirty="0" smtClean="0"/>
              <a:t> a </a:t>
            </a:r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vocabulary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criterion</a:t>
            </a:r>
            <a:r>
              <a:rPr lang="de-DE" dirty="0" smtClean="0"/>
              <a:t> </a:t>
            </a:r>
            <a:r>
              <a:rPr lang="de-DE" dirty="0" err="1" smtClean="0"/>
              <a:t>taxonomy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inform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ESPD EDM.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vocabulary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uniquely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mandatory</a:t>
            </a:r>
            <a:r>
              <a:rPr lang="de-DE" dirty="0" smtClean="0"/>
              <a:t> </a:t>
            </a:r>
            <a:r>
              <a:rPr lang="de-DE" dirty="0" err="1" smtClean="0"/>
              <a:t>occurance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4102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ESPD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1600200"/>
            <a:ext cx="7344816" cy="4525963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 smtClean="0"/>
              <a:t>Expected</a:t>
            </a:r>
            <a:r>
              <a:rPr lang="de-DE" dirty="0" smtClean="0"/>
              <a:t> Responses: </a:t>
            </a:r>
            <a:r>
              <a:rPr lang="de-DE" dirty="0" err="1" smtClean="0"/>
              <a:t>TenderingCriterionProperties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ESPD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restrict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(Min/Max </a:t>
            </a:r>
            <a:r>
              <a:rPr lang="de-DE" dirty="0" err="1" smtClean="0"/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periods</a:t>
            </a:r>
            <a:r>
              <a:rPr lang="de-DE" dirty="0" smtClean="0"/>
              <a:t> etc.)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guidance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EOs </a:t>
            </a:r>
            <a:r>
              <a:rPr lang="de-DE" dirty="0" err="1" smtClean="0"/>
              <a:t>whereas</a:t>
            </a:r>
            <a:r>
              <a:rPr lang="de-DE" dirty="0" smtClean="0"/>
              <a:t> TOOP </a:t>
            </a:r>
            <a:r>
              <a:rPr lang="de-DE" dirty="0" err="1" smtClean="0"/>
              <a:t>responses</a:t>
            </a:r>
            <a:r>
              <a:rPr lang="de-DE" dirty="0" smtClean="0"/>
              <a:t> </a:t>
            </a:r>
            <a:r>
              <a:rPr lang="de-DE" dirty="0" err="1" smtClean="0"/>
              <a:t>concentrate</a:t>
            </a:r>
            <a:r>
              <a:rPr lang="de-DE" dirty="0" smtClean="0"/>
              <a:t> on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endParaRPr lang="de-DE" dirty="0" smtClean="0"/>
          </a:p>
          <a:p>
            <a:r>
              <a:rPr lang="de-DE" dirty="0" smtClean="0"/>
              <a:t>Domain </a:t>
            </a:r>
            <a:r>
              <a:rPr lang="de-DE" dirty="0" err="1" smtClean="0"/>
              <a:t>specific</a:t>
            </a:r>
            <a:r>
              <a:rPr lang="de-DE" dirty="0" smtClean="0"/>
              <a:t> EDM: ESPD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eProcurement</a:t>
            </a:r>
            <a:r>
              <a:rPr lang="de-DE" dirty="0" smtClean="0"/>
              <a:t> </a:t>
            </a:r>
            <a:r>
              <a:rPr lang="de-DE" dirty="0" err="1" smtClean="0"/>
              <a:t>whereas</a:t>
            </a:r>
            <a:r>
              <a:rPr lang="de-DE" dirty="0" smtClean="0"/>
              <a:t> TOOP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relate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 smtClean="0"/>
          </a:p>
          <a:p>
            <a:r>
              <a:rPr lang="de-DE" dirty="0" smtClean="0"/>
              <a:t>Request </a:t>
            </a:r>
            <a:r>
              <a:rPr lang="de-DE" dirty="0" err="1" smtClean="0"/>
              <a:t>Structure</a:t>
            </a:r>
            <a:r>
              <a:rPr lang="de-DE" dirty="0" smtClean="0"/>
              <a:t>: The ESPD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/>
              <a:t> </a:t>
            </a:r>
            <a:r>
              <a:rPr lang="de-DE" dirty="0" err="1" smtClean="0"/>
              <a:t>whereas</a:t>
            </a:r>
            <a:r>
              <a:rPr lang="de-DE" dirty="0" smtClean="0"/>
              <a:t> TOOP </a:t>
            </a:r>
            <a:r>
              <a:rPr lang="de-DE" dirty="0" err="1" smtClean="0"/>
              <a:t>intends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/>
              <a:t>a</a:t>
            </a:r>
            <a:r>
              <a:rPr lang="de-DE" dirty="0" err="1" smtClean="0"/>
              <a:t>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r>
              <a:rPr lang="de-DE" dirty="0" smtClean="0"/>
              <a:t> </a:t>
            </a:r>
            <a:r>
              <a:rPr lang="de-DE" dirty="0" err="1" smtClean="0"/>
              <a:t>soley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detect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type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underlying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667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-260669" y="1"/>
            <a:ext cx="938959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2972" y="260648"/>
            <a:ext cx="6192688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Data Provider </a:t>
            </a:r>
            <a:r>
              <a:rPr lang="de-DE" dirty="0" err="1" smtClean="0"/>
              <a:t>and</a:t>
            </a:r>
            <a:r>
              <a:rPr lang="de-DE" dirty="0" smtClean="0"/>
              <a:t> Technical Errors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24</a:t>
            </a:fld>
            <a:endParaRPr lang="pl-PL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48" y="2636912"/>
            <a:ext cx="8424936" cy="278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65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TOOP EDM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1600200"/>
            <a:ext cx="7272808" cy="4709120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en-US" dirty="0"/>
              <a:t>electronic messaging support for requesting </a:t>
            </a:r>
            <a:r>
              <a:rPr lang="en-US" dirty="0" smtClean="0"/>
              <a:t>data </a:t>
            </a:r>
            <a:r>
              <a:rPr lang="en-US" dirty="0"/>
              <a:t>elements or </a:t>
            </a:r>
            <a:r>
              <a:rPr lang="en-US" dirty="0" smtClean="0"/>
              <a:t>documents from a DP (Request/Response)</a:t>
            </a:r>
          </a:p>
          <a:p>
            <a:r>
              <a:rPr lang="en-US" dirty="0"/>
              <a:t>DPs </a:t>
            </a:r>
            <a:r>
              <a:rPr lang="en-US" dirty="0" smtClean="0"/>
              <a:t>should be able to </a:t>
            </a:r>
            <a:r>
              <a:rPr lang="en-US" dirty="0"/>
              <a:t>automatically </a:t>
            </a:r>
            <a:r>
              <a:rPr lang="en-US" dirty="0" smtClean="0"/>
              <a:t>generate </a:t>
            </a:r>
            <a:r>
              <a:rPr lang="en-US" dirty="0"/>
              <a:t>TOOP </a:t>
            </a:r>
            <a:r>
              <a:rPr lang="en-US" dirty="0" smtClean="0"/>
              <a:t>responses (including errors on technical and functional level)</a:t>
            </a:r>
          </a:p>
          <a:p>
            <a:r>
              <a:rPr lang="en-US" dirty="0"/>
              <a:t>the </a:t>
            </a:r>
            <a:r>
              <a:rPr lang="en-US" dirty="0" smtClean="0"/>
              <a:t>structure of the EDM is </a:t>
            </a:r>
            <a:r>
              <a:rPr lang="en-US" dirty="0"/>
              <a:t>not bound to a certain usage scenario or business </a:t>
            </a:r>
            <a:r>
              <a:rPr lang="en-US" dirty="0" smtClean="0"/>
              <a:t>domain. It has </a:t>
            </a:r>
            <a:r>
              <a:rPr lang="en-US" dirty="0"/>
              <a:t>be combined with concrete data </a:t>
            </a:r>
            <a:r>
              <a:rPr lang="en-US" dirty="0" smtClean="0"/>
              <a:t>sets to be meaningful (e.g. Registered Organization, Crew Certificates, Ship Certificates, eProcurement)</a:t>
            </a:r>
          </a:p>
          <a:p>
            <a:r>
              <a:rPr lang="de-DE" dirty="0" smtClean="0"/>
              <a:t>The EDM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aware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en-US" dirty="0" smtClean="0"/>
              <a:t>other TOOP components (Semantic Mapping, TOOP Connector, </a:t>
            </a:r>
            <a:r>
              <a:rPr lang="en-US" dirty="0" err="1" smtClean="0"/>
              <a:t>eDelivery</a:t>
            </a:r>
            <a:r>
              <a:rPr lang="en-US" dirty="0" smtClean="0"/>
              <a:t>, </a:t>
            </a:r>
            <a:r>
              <a:rPr lang="en-US" dirty="0" err="1" smtClean="0"/>
              <a:t>eID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21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91680" y="314096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3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TOOM EDM: </a:t>
            </a:r>
            <a:r>
              <a:rPr lang="de-DE" dirty="0" err="1" smtClean="0"/>
              <a:t>Strenghten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standards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releases</a:t>
            </a:r>
            <a:r>
              <a:rPr lang="de-DE" dirty="0" smtClean="0"/>
              <a:t> </a:t>
            </a:r>
            <a:r>
              <a:rPr lang="de-DE" dirty="0" err="1" smtClean="0"/>
              <a:t>throughout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improvd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, </a:t>
            </a:r>
            <a:r>
              <a:rPr lang="de-DE" dirty="0" err="1" smtClean="0"/>
              <a:t>integrating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domains</a:t>
            </a:r>
            <a:endParaRPr lang="de-DE" dirty="0" smtClean="0"/>
          </a:p>
          <a:p>
            <a:r>
              <a:rPr lang="en-US" dirty="0"/>
              <a:t>TOOP does not reuse the </a:t>
            </a:r>
            <a:r>
              <a:rPr lang="en-US" dirty="0" smtClean="0"/>
              <a:t>ISA Vocabularies and the CP</a:t>
            </a:r>
            <a:r>
              <a:rPr lang="en-US" dirty="0"/>
              <a:t>, CB and CL XML Schemas directly</a:t>
            </a:r>
          </a:p>
          <a:p>
            <a:pPr lvl="1"/>
            <a:r>
              <a:rPr lang="en-US" dirty="0"/>
              <a:t>Instead uses XML schema structures based TOOP UBL Naming and Design </a:t>
            </a:r>
            <a:r>
              <a:rPr lang="en-US" dirty="0" smtClean="0"/>
              <a:t>Rules</a:t>
            </a:r>
          </a:p>
          <a:p>
            <a:r>
              <a:rPr lang="en-US" dirty="0"/>
              <a:t>TOOP is informed by, rather than conformant to, ISA </a:t>
            </a:r>
            <a:r>
              <a:rPr lang="en-US" dirty="0" smtClean="0"/>
              <a:t>specifications</a:t>
            </a:r>
          </a:p>
          <a:p>
            <a:r>
              <a:rPr lang="en-US" dirty="0"/>
              <a:t>ISA XML schemas could have been reused more directly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796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err="1" smtClean="0"/>
              <a:t>Issues</a:t>
            </a:r>
            <a:r>
              <a:rPr lang="de-DE" sz="3600" dirty="0" smtClean="0"/>
              <a:t> </a:t>
            </a:r>
            <a:r>
              <a:rPr lang="de-DE" sz="3600" dirty="0" err="1" smtClean="0"/>
              <a:t>with</a:t>
            </a:r>
            <a:r>
              <a:rPr lang="de-DE" sz="3600" dirty="0" smtClean="0"/>
              <a:t> </a:t>
            </a:r>
            <a:r>
              <a:rPr lang="de-DE" sz="3600" dirty="0" err="1" smtClean="0"/>
              <a:t>current</a:t>
            </a:r>
            <a:r>
              <a:rPr lang="de-DE" sz="3600" dirty="0" smtClean="0"/>
              <a:t> TOOP EDM: </a:t>
            </a:r>
            <a:r>
              <a:rPr lang="de-DE" sz="3600" dirty="0" err="1" smtClean="0"/>
              <a:t>Facilitate</a:t>
            </a:r>
            <a:r>
              <a:rPr lang="de-DE" sz="3600" dirty="0" smtClean="0"/>
              <a:t> </a:t>
            </a:r>
            <a:r>
              <a:rPr lang="de-DE" sz="3600" dirty="0" err="1" smtClean="0"/>
              <a:t>grouped</a:t>
            </a:r>
            <a:r>
              <a:rPr lang="de-DE" sz="3600" dirty="0" smtClean="0"/>
              <a:t> </a:t>
            </a:r>
            <a:r>
              <a:rPr lang="de-DE" sz="3600" dirty="0" err="1" smtClean="0"/>
              <a:t>concept</a:t>
            </a:r>
            <a:r>
              <a:rPr lang="de-DE" sz="3600" dirty="0" smtClean="0"/>
              <a:t> </a:t>
            </a:r>
            <a:r>
              <a:rPr lang="de-DE" sz="3600" dirty="0" err="1" smtClean="0"/>
              <a:t>requests</a:t>
            </a:r>
            <a:endParaRPr lang="en-US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619672" y="1700808"/>
            <a:ext cx="7272808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D60000"/>
              </a:buClr>
              <a:buFont typeface="Arial" pitchFamily="34" charset="0"/>
              <a:buChar char="•"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D60000"/>
              </a:buClr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D60000"/>
              </a:buClr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D60000"/>
              </a:buClr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D60000"/>
              </a:buClr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TOOP </a:t>
            </a:r>
            <a:r>
              <a:rPr lang="de-DE" sz="3600" dirty="0" err="1" smtClean="0"/>
              <a:t>Concept</a:t>
            </a:r>
            <a:r>
              <a:rPr lang="de-DE" sz="3600" dirty="0" smtClean="0"/>
              <a:t> </a:t>
            </a:r>
            <a:r>
              <a:rPr lang="de-DE" sz="3600" dirty="0" err="1" smtClean="0"/>
              <a:t>Requests</a:t>
            </a:r>
            <a:r>
              <a:rPr lang="de-DE" sz="3600" dirty="0" smtClean="0"/>
              <a:t> </a:t>
            </a:r>
            <a:r>
              <a:rPr lang="de-DE" sz="3600" dirty="0" err="1" smtClean="0"/>
              <a:t>are</a:t>
            </a:r>
            <a:r>
              <a:rPr lang="de-DE" sz="3600" dirty="0" smtClean="0"/>
              <a:t> </a:t>
            </a:r>
            <a:r>
              <a:rPr lang="de-DE" sz="3600" dirty="0" err="1" smtClean="0"/>
              <a:t>currently</a:t>
            </a:r>
            <a:r>
              <a:rPr lang="de-DE" sz="3600" dirty="0" smtClean="0"/>
              <a:t> </a:t>
            </a:r>
            <a:r>
              <a:rPr lang="de-DE" sz="3600" dirty="0" err="1" smtClean="0"/>
              <a:t>handeled</a:t>
            </a:r>
            <a:r>
              <a:rPr lang="de-DE" sz="3600" dirty="0" smtClean="0"/>
              <a:t> in a flat </a:t>
            </a:r>
            <a:r>
              <a:rPr lang="de-DE" sz="3600" dirty="0" err="1" smtClean="0"/>
              <a:t>atomic</a:t>
            </a:r>
            <a:r>
              <a:rPr lang="de-DE" sz="3600" dirty="0" smtClean="0"/>
              <a:t> </a:t>
            </a:r>
            <a:r>
              <a:rPr lang="de-DE" sz="3600" dirty="0" err="1" smtClean="0"/>
              <a:t>structure</a:t>
            </a:r>
            <a:r>
              <a:rPr lang="de-DE" sz="3600" dirty="0" smtClean="0"/>
              <a:t> (Element </a:t>
            </a:r>
            <a:r>
              <a:rPr lang="de-DE" sz="3600" dirty="0" err="1" smtClean="0"/>
              <a:t>by</a:t>
            </a:r>
            <a:r>
              <a:rPr lang="de-DE" sz="3600" dirty="0" smtClean="0"/>
              <a:t> Element)</a:t>
            </a:r>
          </a:p>
          <a:p>
            <a:r>
              <a:rPr lang="de-DE" sz="3600" dirty="0" smtClean="0"/>
              <a:t>Problem: The </a:t>
            </a:r>
            <a:r>
              <a:rPr lang="de-DE" sz="3600" dirty="0" err="1" smtClean="0"/>
              <a:t>meaning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data</a:t>
            </a:r>
            <a:r>
              <a:rPr lang="de-DE" sz="3600" dirty="0" smtClean="0"/>
              <a:t> </a:t>
            </a:r>
            <a:r>
              <a:rPr lang="de-DE" sz="3600" dirty="0" err="1" smtClean="0"/>
              <a:t>elements</a:t>
            </a:r>
            <a:r>
              <a:rPr lang="de-DE" sz="3600" dirty="0" smtClean="0"/>
              <a:t> </a:t>
            </a:r>
            <a:r>
              <a:rPr lang="de-DE" sz="3600" dirty="0" err="1" smtClean="0"/>
              <a:t>often</a:t>
            </a:r>
            <a:r>
              <a:rPr lang="de-DE" sz="3600" dirty="0" smtClean="0"/>
              <a:t> </a:t>
            </a:r>
            <a:r>
              <a:rPr lang="de-DE" sz="3600" dirty="0" err="1" smtClean="0"/>
              <a:t>depend</a:t>
            </a:r>
            <a:r>
              <a:rPr lang="de-DE" sz="3600" dirty="0" smtClean="0"/>
              <a:t> on </a:t>
            </a:r>
            <a:r>
              <a:rPr lang="de-DE" sz="3600" dirty="0" err="1" smtClean="0"/>
              <a:t>other</a:t>
            </a:r>
            <a:r>
              <a:rPr lang="de-DE" sz="3600" dirty="0" smtClean="0"/>
              <a:t> </a:t>
            </a:r>
            <a:r>
              <a:rPr lang="de-DE" sz="3600" dirty="0" err="1" smtClean="0"/>
              <a:t>data</a:t>
            </a:r>
            <a:r>
              <a:rPr lang="de-DE" sz="3600" dirty="0" smtClean="0"/>
              <a:t> </a:t>
            </a:r>
            <a:r>
              <a:rPr lang="de-DE" sz="3600" dirty="0" err="1" smtClean="0"/>
              <a:t>elements</a:t>
            </a:r>
            <a:endParaRPr lang="de-DE" sz="3600" dirty="0" smtClean="0"/>
          </a:p>
          <a:p>
            <a:r>
              <a:rPr lang="de-DE" sz="3600" dirty="0" err="1" smtClean="0"/>
              <a:t>Examples</a:t>
            </a:r>
            <a:r>
              <a:rPr lang="de-DE" sz="3600" dirty="0" smtClean="0"/>
              <a:t> </a:t>
            </a:r>
          </a:p>
          <a:p>
            <a:pPr lvl="1"/>
            <a:r>
              <a:rPr lang="en-US" sz="2900" dirty="0" smtClean="0"/>
              <a:t>Capital without type (e.g. shared, subscribed, paid-up)</a:t>
            </a:r>
          </a:p>
          <a:p>
            <a:pPr lvl="1"/>
            <a:r>
              <a:rPr lang="en-US" sz="2900" dirty="0" smtClean="0"/>
              <a:t>Turnovers without fiscal year (e.g. 2016, 2017)</a:t>
            </a:r>
          </a:p>
          <a:p>
            <a:pPr lvl="1"/>
            <a:r>
              <a:rPr lang="en-US" sz="2900" dirty="0" smtClean="0"/>
              <a:t>Number of employees without a date (e.g. 21.11.2018)</a:t>
            </a:r>
          </a:p>
          <a:p>
            <a:pPr lvl="1"/>
            <a:r>
              <a:rPr lang="en-US" sz="2900" dirty="0" smtClean="0"/>
              <a:t>Person data (e.g. first name without family name, person without a role, etc.) </a:t>
            </a:r>
          </a:p>
          <a:p>
            <a:r>
              <a:rPr lang="de-DE" sz="3600" dirty="0" err="1" smtClean="0"/>
              <a:t>Requirements</a:t>
            </a:r>
            <a:r>
              <a:rPr lang="de-DE" sz="3600" dirty="0" smtClean="0"/>
              <a:t> </a:t>
            </a:r>
            <a:r>
              <a:rPr lang="de-DE" sz="3600" dirty="0" err="1" smtClean="0"/>
              <a:t>for</a:t>
            </a:r>
            <a:r>
              <a:rPr lang="de-DE" sz="3600" dirty="0" smtClean="0"/>
              <a:t> </a:t>
            </a:r>
            <a:r>
              <a:rPr lang="de-DE" sz="3600" dirty="0" err="1" smtClean="0"/>
              <a:t>future</a:t>
            </a:r>
            <a:r>
              <a:rPr lang="de-DE" sz="3600" dirty="0" smtClean="0"/>
              <a:t> </a:t>
            </a:r>
            <a:r>
              <a:rPr lang="de-DE" sz="3600" dirty="0" err="1" smtClean="0"/>
              <a:t>release</a:t>
            </a:r>
            <a:endParaRPr lang="de-DE" sz="3600" dirty="0" smtClean="0"/>
          </a:p>
          <a:p>
            <a:pPr lvl="1"/>
            <a:r>
              <a:rPr lang="de-DE" sz="2900" dirty="0" err="1" smtClean="0"/>
              <a:t>Facilitate</a:t>
            </a:r>
            <a:r>
              <a:rPr lang="de-DE" sz="2900" dirty="0" smtClean="0"/>
              <a:t> </a:t>
            </a:r>
            <a:r>
              <a:rPr lang="de-DE" sz="2900" dirty="0" err="1" smtClean="0"/>
              <a:t>grouped</a:t>
            </a:r>
            <a:r>
              <a:rPr lang="de-DE" sz="2900" dirty="0" smtClean="0"/>
              <a:t> </a:t>
            </a:r>
            <a:r>
              <a:rPr lang="de-DE" sz="2900" dirty="0" err="1" smtClean="0"/>
              <a:t>requests</a:t>
            </a:r>
            <a:r>
              <a:rPr lang="de-DE" sz="2900" dirty="0" smtClean="0"/>
              <a:t> </a:t>
            </a:r>
            <a:r>
              <a:rPr lang="de-DE" sz="2900" dirty="0" err="1" smtClean="0"/>
              <a:t>to</a:t>
            </a:r>
            <a:r>
              <a:rPr lang="de-DE" sz="2900" dirty="0" smtClean="0"/>
              <a:t> </a:t>
            </a:r>
            <a:r>
              <a:rPr lang="en-US" sz="2900" dirty="0" err="1"/>
              <a:t>hierachy</a:t>
            </a:r>
            <a:r>
              <a:rPr lang="en-US" sz="2900" dirty="0"/>
              <a:t> to sort </a:t>
            </a:r>
            <a:r>
              <a:rPr lang="en-US" sz="2900" dirty="0" smtClean="0"/>
              <a:t>responses </a:t>
            </a:r>
            <a:r>
              <a:rPr lang="en-US" sz="2900" dirty="0"/>
              <a:t>into groups</a:t>
            </a:r>
            <a:endParaRPr lang="de-DE" sz="2900" dirty="0" smtClean="0"/>
          </a:p>
          <a:p>
            <a:pPr lvl="1"/>
            <a:r>
              <a:rPr lang="de-DE" sz="2900" dirty="0" err="1"/>
              <a:t>Faciliate</a:t>
            </a:r>
            <a:r>
              <a:rPr lang="de-DE" sz="2900" dirty="0"/>
              <a:t> </a:t>
            </a:r>
            <a:r>
              <a:rPr lang="de-DE" sz="2900" dirty="0" err="1"/>
              <a:t>expression</a:t>
            </a:r>
            <a:r>
              <a:rPr lang="de-DE" sz="2900" dirty="0"/>
              <a:t> </a:t>
            </a:r>
            <a:r>
              <a:rPr lang="de-DE" sz="2900" dirty="0" err="1"/>
              <a:t>of</a:t>
            </a:r>
            <a:r>
              <a:rPr lang="de-DE" sz="2900" dirty="0"/>
              <a:t> </a:t>
            </a:r>
            <a:r>
              <a:rPr lang="de-DE" sz="2900" dirty="0" err="1"/>
              <a:t>mandatory</a:t>
            </a:r>
            <a:r>
              <a:rPr lang="de-DE" sz="2900" dirty="0"/>
              <a:t>/optional </a:t>
            </a:r>
            <a:r>
              <a:rPr lang="de-DE" sz="2900" dirty="0" err="1"/>
              <a:t>elements</a:t>
            </a:r>
            <a:r>
              <a:rPr lang="de-DE" sz="2900" dirty="0"/>
              <a:t> </a:t>
            </a:r>
            <a:r>
              <a:rPr lang="de-DE" sz="2900" dirty="0" err="1"/>
              <a:t>within</a:t>
            </a:r>
            <a:r>
              <a:rPr lang="de-DE" sz="2900" dirty="0"/>
              <a:t> a </a:t>
            </a:r>
            <a:r>
              <a:rPr lang="de-DE" sz="2900" dirty="0" err="1" smtClean="0"/>
              <a:t>group</a:t>
            </a:r>
            <a:endParaRPr lang="de-DE" sz="2900" dirty="0" smtClean="0"/>
          </a:p>
          <a:p>
            <a:pPr lvl="1"/>
            <a:r>
              <a:rPr lang="de-DE" sz="2900" dirty="0" err="1" smtClean="0"/>
              <a:t>Facilitate</a:t>
            </a:r>
            <a:r>
              <a:rPr lang="de-DE" sz="2900" dirty="0" smtClean="0"/>
              <a:t> </a:t>
            </a:r>
            <a:r>
              <a:rPr lang="de-DE" sz="2900" dirty="0" err="1" smtClean="0"/>
              <a:t>validation</a:t>
            </a:r>
            <a:r>
              <a:rPr lang="de-DE" sz="2900" dirty="0" smtClean="0"/>
              <a:t> </a:t>
            </a:r>
            <a:r>
              <a:rPr lang="de-DE" sz="2900" dirty="0" err="1" smtClean="0"/>
              <a:t>of</a:t>
            </a:r>
            <a:r>
              <a:rPr lang="de-DE" sz="2900" dirty="0" smtClean="0"/>
              <a:t> </a:t>
            </a:r>
            <a:r>
              <a:rPr lang="de-DE" sz="2900" dirty="0" err="1" smtClean="0"/>
              <a:t>concept</a:t>
            </a:r>
            <a:r>
              <a:rPr lang="de-DE" sz="2900" dirty="0" smtClean="0"/>
              <a:t> </a:t>
            </a:r>
            <a:r>
              <a:rPr lang="de-DE" sz="2900" dirty="0" err="1" smtClean="0"/>
              <a:t>requests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483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91680" y="314096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Planned</a:t>
            </a:r>
            <a:r>
              <a:rPr lang="de-DE" dirty="0" smtClean="0"/>
              <a:t> </a:t>
            </a:r>
            <a:r>
              <a:rPr lang="de-DE" dirty="0" err="1" smtClean="0"/>
              <a:t>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1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139136" cy="114300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 smtClean="0"/>
              <a:t>improvements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EDM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1744216"/>
            <a:ext cx="7344816" cy="470912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Design a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ISA CV</a:t>
            </a:r>
          </a:p>
          <a:p>
            <a:r>
              <a:rPr lang="de-DE" dirty="0" smtClean="0"/>
              <a:t>Reuse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syntaxes</a:t>
            </a:r>
            <a:r>
              <a:rPr lang="de-DE" dirty="0" smtClean="0"/>
              <a:t>. </a:t>
            </a:r>
            <a:r>
              <a:rPr lang="de-DE" dirty="0" err="1" smtClean="0"/>
              <a:t>Strategy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Remove </a:t>
            </a:r>
            <a:r>
              <a:rPr lang="de-DE" dirty="0" err="1" smtClean="0"/>
              <a:t>routing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messaging</a:t>
            </a:r>
            <a:r>
              <a:rPr lang="de-DE" dirty="0" smtClean="0"/>
              <a:t> </a:t>
            </a:r>
            <a:r>
              <a:rPr lang="de-DE" dirty="0" err="1" smtClean="0"/>
              <a:t>envelope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CVs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sytaxes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 lvl="1"/>
            <a:r>
              <a:rPr lang="de-DE" dirty="0" err="1"/>
              <a:t>Use</a:t>
            </a:r>
            <a:r>
              <a:rPr lang="de-DE" dirty="0"/>
              <a:t> </a:t>
            </a:r>
            <a:r>
              <a:rPr lang="en-GB" dirty="0"/>
              <a:t>Registry Information Model (</a:t>
            </a:r>
            <a:r>
              <a:rPr lang="en-GB" dirty="0" err="1"/>
              <a:t>ebRIM</a:t>
            </a:r>
            <a:r>
              <a:rPr lang="en-GB" dirty="0"/>
              <a:t>) from OASIS </a:t>
            </a:r>
            <a:r>
              <a:rPr lang="en-GB" dirty="0" err="1"/>
              <a:t>ebXML</a:t>
            </a:r>
            <a:r>
              <a:rPr lang="en-GB" dirty="0"/>
              <a:t> </a:t>
            </a:r>
            <a:r>
              <a:rPr lang="en-GB" dirty="0" err="1"/>
              <a:t>RegRep</a:t>
            </a:r>
            <a:r>
              <a:rPr lang="en-GB" dirty="0"/>
              <a:t> </a:t>
            </a:r>
            <a:r>
              <a:rPr lang="en-GB" dirty="0" smtClean="0"/>
              <a:t>for </a:t>
            </a:r>
            <a:r>
              <a:rPr lang="en-GB" dirty="0"/>
              <a:t>elements were no appropriate </a:t>
            </a:r>
            <a:r>
              <a:rPr lang="en-GB" dirty="0" smtClean="0"/>
              <a:t>syntax and/or ISA CV exists. </a:t>
            </a:r>
          </a:p>
          <a:p>
            <a:pPr lvl="2"/>
            <a:r>
              <a:rPr lang="en-GB" dirty="0" smtClean="0"/>
              <a:t>Within </a:t>
            </a:r>
            <a:r>
              <a:rPr lang="en-GB" dirty="0" err="1"/>
              <a:t>ebRIM</a:t>
            </a:r>
            <a:r>
              <a:rPr lang="en-GB" dirty="0"/>
              <a:t> </a:t>
            </a:r>
            <a:r>
              <a:rPr lang="en-GB" i="1" dirty="0"/>
              <a:t>Query </a:t>
            </a:r>
            <a:r>
              <a:rPr lang="en-GB" dirty="0"/>
              <a:t>elements, parameters and parameter values can be specified using </a:t>
            </a:r>
            <a:r>
              <a:rPr lang="en-GB" i="1" dirty="0" smtClean="0"/>
              <a:t>Slots. </a:t>
            </a:r>
            <a:r>
              <a:rPr lang="en-GB" dirty="0" smtClean="0"/>
              <a:t>ISA CVs can be integrated as slot values.</a:t>
            </a:r>
            <a:endParaRPr lang="de-DE" dirty="0" smtClean="0"/>
          </a:p>
          <a:p>
            <a:r>
              <a:rPr lang="de-DE" dirty="0" smtClean="0"/>
              <a:t>Design a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express </a:t>
            </a:r>
            <a:r>
              <a:rPr lang="de-DE" dirty="0" err="1" smtClean="0"/>
              <a:t>grouped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394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91680" y="314096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TOOP EDM Version 1.4.1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514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5E734CC7D26B4088B88745486DF9D1" ma:contentTypeVersion="9" ma:contentTypeDescription="Crear nuevo documento." ma:contentTypeScope="" ma:versionID="f34dd3e9052ac671e45c1f3a687a9627">
  <xsd:schema xmlns:xsd="http://www.w3.org/2001/XMLSchema" xmlns:xs="http://www.w3.org/2001/XMLSchema" xmlns:p="http://schemas.microsoft.com/office/2006/metadata/properties" xmlns:ns2="8f2728af-0bc9-4ce2-9bb6-885ac2e086a2" targetNamespace="http://schemas.microsoft.com/office/2006/metadata/properties" ma:root="true" ma:fieldsID="fff25ca44122f0d188b72e4e973125ca" ns2:_="">
    <xsd:import namespace="8f2728af-0bc9-4ce2-9bb6-885ac2e086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728af-0bc9-4ce2-9bb6-885ac2e086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B7FE63-770D-4651-8AFB-4E544EEAFC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6C7500-C43C-4559-844A-A2FCE09E45B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d14a876f-1fc3-44b1-94c6-c6e0bd0a797a"/>
    <ds:schemaRef ds:uri="593cd7ab-10fc-4b99-97e9-fa3cb3163ec7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BA1B4AE-CE28-4DE1-9607-832C8B3DA5F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Office PowerPoint</Application>
  <PresentationFormat>Bildschirmpräsentation (4:3)</PresentationFormat>
  <Paragraphs>137</Paragraphs>
  <Slides>24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Motyw pakietu Office</vt:lpstr>
      <vt:lpstr>The TOOP Exchange Data Model Current release v 1.4.1 Proposed changes for release v. 2.0.0</vt:lpstr>
      <vt:lpstr>PowerPoint-Präsentation</vt:lpstr>
      <vt:lpstr>The TOOP EDM</vt:lpstr>
      <vt:lpstr>PowerPoint-Präsentation</vt:lpstr>
      <vt:lpstr>Issues current TOOM EDM: Strenghten the use of standards</vt:lpstr>
      <vt:lpstr>Issues with current TOOP EDM: Facilitate grouped concept requests</vt:lpstr>
      <vt:lpstr>PowerPoint-Präsentation</vt:lpstr>
      <vt:lpstr>Planned improvements of the EDM in the next version</vt:lpstr>
      <vt:lpstr>PowerPoint-Präsentation</vt:lpstr>
      <vt:lpstr>TOOP EDM Version 1.4.1</vt:lpstr>
      <vt:lpstr>PowerPoint-Präsentation</vt:lpstr>
      <vt:lpstr>Mapping of Version 1.4.1 to Core Vocabularies </vt:lpstr>
      <vt:lpstr>Envisioned  TOOP EDM Version 2.0.0</vt:lpstr>
      <vt:lpstr>TOOP EDM Version 2.0.0</vt:lpstr>
      <vt:lpstr>Envelope, Root Element and Data Consumer</vt:lpstr>
      <vt:lpstr>Data Subject and Expression of Consent</vt:lpstr>
      <vt:lpstr>Evidence Type Requests &amp; Responses</vt:lpstr>
      <vt:lpstr>Concept Based Evidence</vt:lpstr>
      <vt:lpstr>Illustration of Concept Request/Response Model</vt:lpstr>
      <vt:lpstr>Evidence Type Requests &amp; Responses</vt:lpstr>
      <vt:lpstr>TOOP and ESPD:  Similarities and Differences of the Request and Response Schemas</vt:lpstr>
      <vt:lpstr>Similarities with ESPD</vt:lpstr>
      <vt:lpstr>Differences with ESPD</vt:lpstr>
      <vt:lpstr>Data Provider and Technical Errors</vt:lpstr>
    </vt:vector>
  </TitlesOfParts>
  <Company>Instytut Logistyki i Magazynowania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Tomasz Kawecki</dc:creator>
  <cp:lastModifiedBy>Ansgar Mondorf</cp:lastModifiedBy>
  <cp:revision>777</cp:revision>
  <dcterms:created xsi:type="dcterms:W3CDTF">2017-01-20T13:50:54Z</dcterms:created>
  <dcterms:modified xsi:type="dcterms:W3CDTF">2020-01-28T13:33:38Z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0x010100B85E734CC7D26B4088B88745486DF9D1</vt:lpwstr>
  </property>
</Properties>
</file>