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9" r:id="rId4"/>
    <p:sldId id="270" r:id="rId5"/>
    <p:sldId id="271" r:id="rId6"/>
    <p:sldId id="291" r:id="rId7"/>
    <p:sldId id="290" r:id="rId8"/>
    <p:sldId id="292" r:id="rId9"/>
    <p:sldId id="293" r:id="rId10"/>
    <p:sldId id="260" r:id="rId11"/>
    <p:sldId id="261" r:id="rId12"/>
    <p:sldId id="265" r:id="rId13"/>
    <p:sldId id="266" r:id="rId14"/>
    <p:sldId id="267" r:id="rId15"/>
    <p:sldId id="285" r:id="rId16"/>
    <p:sldId id="268" r:id="rId17"/>
    <p:sldId id="272" r:id="rId18"/>
    <p:sldId id="273" r:id="rId19"/>
    <p:sldId id="274" r:id="rId20"/>
    <p:sldId id="275" r:id="rId21"/>
    <p:sldId id="286" r:id="rId22"/>
    <p:sldId id="287" r:id="rId23"/>
    <p:sldId id="288" r:id="rId24"/>
    <p:sldId id="276" r:id="rId25"/>
    <p:sldId id="277" r:id="rId26"/>
    <p:sldId id="278" r:id="rId27"/>
    <p:sldId id="281" r:id="rId28"/>
    <p:sldId id="280" r:id="rId29"/>
    <p:sldId id="283" r:id="rId30"/>
    <p:sldId id="284" r:id="rId31"/>
    <p:sldId id="282" r:id="rId32"/>
    <p:sldId id="264" r:id="rId3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94660"/>
  </p:normalViewPr>
  <p:slideViewPr>
    <p:cSldViewPr>
      <p:cViewPr varScale="1">
        <p:scale>
          <a:sx n="87" d="100"/>
          <a:sy n="8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v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vro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ivro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Liv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GB" noProof="0"/>
            </a:pPr>
            <a:r>
              <a:rPr lang="en-GB" noProof="0"/>
              <a:t>Simulated</a:t>
            </a:r>
            <a:r>
              <a:rPr lang="en-GB" baseline="0" noProof="0"/>
              <a:t> Annealing vs Evolutionary </a:t>
            </a:r>
            <a:r>
              <a:rPr lang="en-GB" baseline="0" noProof="0" smtClean="0"/>
              <a:t>Algorithm</a:t>
            </a:r>
          </a:p>
          <a:p>
            <a:pPr>
              <a:defRPr lang="en-GB" noProof="0"/>
            </a:pPr>
            <a:r>
              <a:rPr lang="en-GB" baseline="0" noProof="0" smtClean="0"/>
              <a:t>(Score)</a:t>
            </a:r>
            <a:endParaRPr lang="en-GB" noProof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Folha2!$C$7</c:f>
              <c:strCache>
                <c:ptCount val="1"/>
                <c:pt idx="0">
                  <c:v>Distance to Feasibility Simulated Annealing</c:v>
                </c:pt>
              </c:strCache>
            </c:strRef>
          </c:tx>
          <c:invertIfNegative val="0"/>
          <c:val>
            <c:numRef>
              <c:f>Folha2!$D$7:$AA$7</c:f>
              <c:numCache>
                <c:formatCode>General</c:formatCode>
                <c:ptCount val="24"/>
                <c:pt idx="0">
                  <c:v>221</c:v>
                </c:pt>
                <c:pt idx="1">
                  <c:v>338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584</c:v>
                </c:pt>
                <c:pt idx="9">
                  <c:v>675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348</c:v>
                </c:pt>
                <c:pt idx="19">
                  <c:v>0</c:v>
                </c:pt>
                <c:pt idx="20">
                  <c:v>0</c:v>
                </c:pt>
                <c:pt idx="21">
                  <c:v>766</c:v>
                </c:pt>
                <c:pt idx="22">
                  <c:v>198</c:v>
                </c:pt>
                <c:pt idx="23">
                  <c:v>56</c:v>
                </c:pt>
              </c:numCache>
            </c:numRef>
          </c:val>
        </c:ser>
        <c:ser>
          <c:idx val="1"/>
          <c:order val="1"/>
          <c:tx>
            <c:strRef>
              <c:f>Folha2!$C$8</c:f>
              <c:strCache>
                <c:ptCount val="1"/>
                <c:pt idx="0">
                  <c:v>Distance to Feasibility Evolutionary Algorithm</c:v>
                </c:pt>
              </c:strCache>
            </c:strRef>
          </c:tx>
          <c:invertIfNegative val="0"/>
          <c:val>
            <c:numRef>
              <c:f>Folha2!$D$8:$AA$8</c:f>
              <c:numCache>
                <c:formatCode>General</c:formatCode>
                <c:ptCount val="24"/>
                <c:pt idx="0">
                  <c:v>1363</c:v>
                </c:pt>
                <c:pt idx="1">
                  <c:v>1728</c:v>
                </c:pt>
                <c:pt idx="2">
                  <c:v>0</c:v>
                </c:pt>
                <c:pt idx="3">
                  <c:v>0</c:v>
                </c:pt>
                <c:pt idx="4">
                  <c:v>345</c:v>
                </c:pt>
                <c:pt idx="5">
                  <c:v>373</c:v>
                </c:pt>
                <c:pt idx="6">
                  <c:v>144</c:v>
                </c:pt>
                <c:pt idx="7">
                  <c:v>70</c:v>
                </c:pt>
                <c:pt idx="8">
                  <c:v>1652</c:v>
                </c:pt>
                <c:pt idx="9">
                  <c:v>1991</c:v>
                </c:pt>
                <c:pt idx="10">
                  <c:v>173</c:v>
                </c:pt>
                <c:pt idx="11">
                  <c:v>522</c:v>
                </c:pt>
                <c:pt idx="12">
                  <c:v>290</c:v>
                </c:pt>
                <c:pt idx="13">
                  <c:v>454</c:v>
                </c:pt>
                <c:pt idx="14">
                  <c:v>137</c:v>
                </c:pt>
                <c:pt idx="15">
                  <c:v>0</c:v>
                </c:pt>
                <c:pt idx="16">
                  <c:v>0</c:v>
                </c:pt>
                <c:pt idx="17">
                  <c:v>144</c:v>
                </c:pt>
                <c:pt idx="18">
                  <c:v>1605</c:v>
                </c:pt>
                <c:pt idx="19">
                  <c:v>1052</c:v>
                </c:pt>
                <c:pt idx="20">
                  <c:v>506</c:v>
                </c:pt>
                <c:pt idx="21">
                  <c:v>2129</c:v>
                </c:pt>
                <c:pt idx="22">
                  <c:v>2132</c:v>
                </c:pt>
                <c:pt idx="23">
                  <c:v>832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831808"/>
        <c:axId val="81838464"/>
      </c:barChart>
      <c:lineChart>
        <c:grouping val="standard"/>
        <c:varyColors val="0"/>
        <c:ser>
          <c:idx val="2"/>
          <c:order val="2"/>
          <c:tx>
            <c:strRef>
              <c:f>Folha2!$C$9</c:f>
              <c:strCache>
                <c:ptCount val="1"/>
                <c:pt idx="0">
                  <c:v>Soft Constraints Penalty Simualted Annealing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val>
            <c:numRef>
              <c:f>Folha2!$D$9:$AA$9</c:f>
              <c:numCache>
                <c:formatCode>General</c:formatCode>
                <c:ptCount val="24"/>
                <c:pt idx="0">
                  <c:v>1270</c:v>
                </c:pt>
                <c:pt idx="1">
                  <c:v>1244</c:v>
                </c:pt>
                <c:pt idx="2">
                  <c:v>120</c:v>
                </c:pt>
                <c:pt idx="3">
                  <c:v>75</c:v>
                </c:pt>
                <c:pt idx="4">
                  <c:v>362</c:v>
                </c:pt>
                <c:pt idx="5">
                  <c:v>422</c:v>
                </c:pt>
                <c:pt idx="6">
                  <c:v>332</c:v>
                </c:pt>
                <c:pt idx="7">
                  <c:v>123</c:v>
                </c:pt>
                <c:pt idx="8">
                  <c:v>1358</c:v>
                </c:pt>
                <c:pt idx="9">
                  <c:v>1430</c:v>
                </c:pt>
                <c:pt idx="10">
                  <c:v>345</c:v>
                </c:pt>
                <c:pt idx="11">
                  <c:v>350</c:v>
                </c:pt>
                <c:pt idx="12">
                  <c:v>402</c:v>
                </c:pt>
                <c:pt idx="13">
                  <c:v>518</c:v>
                </c:pt>
                <c:pt idx="14">
                  <c:v>256</c:v>
                </c:pt>
                <c:pt idx="15">
                  <c:v>55</c:v>
                </c:pt>
                <c:pt idx="16">
                  <c:v>143</c:v>
                </c:pt>
                <c:pt idx="17">
                  <c:v>455</c:v>
                </c:pt>
                <c:pt idx="18">
                  <c:v>1371</c:v>
                </c:pt>
                <c:pt idx="19">
                  <c:v>727</c:v>
                </c:pt>
                <c:pt idx="20">
                  <c:v>414</c:v>
                </c:pt>
                <c:pt idx="21">
                  <c:v>1220</c:v>
                </c:pt>
                <c:pt idx="22">
                  <c:v>2420</c:v>
                </c:pt>
                <c:pt idx="23">
                  <c:v>656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Folha2!$C$10</c:f>
              <c:strCache>
                <c:ptCount val="1"/>
                <c:pt idx="0">
                  <c:v>Soft Constraints Penalty Evolutionary Algorithm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Folha2!$D$10:$AA$10</c:f>
              <c:numCache>
                <c:formatCode>General</c:formatCode>
                <c:ptCount val="24"/>
                <c:pt idx="0">
                  <c:v>1228</c:v>
                </c:pt>
                <c:pt idx="1">
                  <c:v>1265</c:v>
                </c:pt>
                <c:pt idx="2">
                  <c:v>938</c:v>
                </c:pt>
                <c:pt idx="3">
                  <c:v>1040</c:v>
                </c:pt>
                <c:pt idx="4">
                  <c:v>817</c:v>
                </c:pt>
                <c:pt idx="5">
                  <c:v>660</c:v>
                </c:pt>
                <c:pt idx="6">
                  <c:v>339</c:v>
                </c:pt>
                <c:pt idx="7">
                  <c:v>707</c:v>
                </c:pt>
                <c:pt idx="8">
                  <c:v>1334</c:v>
                </c:pt>
                <c:pt idx="9">
                  <c:v>1076</c:v>
                </c:pt>
                <c:pt idx="10">
                  <c:v>887</c:v>
                </c:pt>
                <c:pt idx="11">
                  <c:v>1275</c:v>
                </c:pt>
                <c:pt idx="12">
                  <c:v>907</c:v>
                </c:pt>
                <c:pt idx="13">
                  <c:v>770</c:v>
                </c:pt>
                <c:pt idx="14">
                  <c:v>849</c:v>
                </c:pt>
                <c:pt idx="15">
                  <c:v>385</c:v>
                </c:pt>
                <c:pt idx="16">
                  <c:v>391</c:v>
                </c:pt>
                <c:pt idx="17">
                  <c:v>1380</c:v>
                </c:pt>
                <c:pt idx="18">
                  <c:v>1097</c:v>
                </c:pt>
                <c:pt idx="19">
                  <c:v>1453</c:v>
                </c:pt>
                <c:pt idx="20">
                  <c:v>780</c:v>
                </c:pt>
                <c:pt idx="21">
                  <c:v>1109</c:v>
                </c:pt>
                <c:pt idx="22">
                  <c:v>2026</c:v>
                </c:pt>
                <c:pt idx="23">
                  <c:v>1316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831808"/>
        <c:axId val="81838464"/>
      </c:lineChart>
      <c:scatterChart>
        <c:scatterStyle val="lineMarker"/>
        <c:varyColors val="0"/>
        <c:ser>
          <c:idx val="4"/>
          <c:order val="4"/>
          <c:tx>
            <c:strRef>
              <c:f>Folha2!$C$11</c:f>
              <c:strCache>
                <c:ptCount val="1"/>
                <c:pt idx="0">
                  <c:v>Total Score Simulated Annealing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yVal>
            <c:numRef>
              <c:f>Folha2!$D$11:$AA$11</c:f>
              <c:numCache>
                <c:formatCode>General</c:formatCode>
                <c:ptCount val="24"/>
                <c:pt idx="0">
                  <c:v>1491</c:v>
                </c:pt>
                <c:pt idx="1">
                  <c:v>1582</c:v>
                </c:pt>
                <c:pt idx="2">
                  <c:v>120</c:v>
                </c:pt>
                <c:pt idx="3">
                  <c:v>75</c:v>
                </c:pt>
                <c:pt idx="4">
                  <c:v>362</c:v>
                </c:pt>
                <c:pt idx="5">
                  <c:v>422</c:v>
                </c:pt>
                <c:pt idx="6">
                  <c:v>332</c:v>
                </c:pt>
                <c:pt idx="7">
                  <c:v>123</c:v>
                </c:pt>
                <c:pt idx="8">
                  <c:v>1942</c:v>
                </c:pt>
                <c:pt idx="9">
                  <c:v>2105</c:v>
                </c:pt>
                <c:pt idx="10">
                  <c:v>345</c:v>
                </c:pt>
                <c:pt idx="11">
                  <c:v>350</c:v>
                </c:pt>
                <c:pt idx="12">
                  <c:v>402</c:v>
                </c:pt>
                <c:pt idx="13">
                  <c:v>518</c:v>
                </c:pt>
                <c:pt idx="14">
                  <c:v>256</c:v>
                </c:pt>
                <c:pt idx="15">
                  <c:v>55</c:v>
                </c:pt>
                <c:pt idx="16">
                  <c:v>143</c:v>
                </c:pt>
                <c:pt idx="17">
                  <c:v>455</c:v>
                </c:pt>
                <c:pt idx="18">
                  <c:v>1719</c:v>
                </c:pt>
                <c:pt idx="19">
                  <c:v>727</c:v>
                </c:pt>
                <c:pt idx="20">
                  <c:v>414</c:v>
                </c:pt>
                <c:pt idx="21">
                  <c:v>1986</c:v>
                </c:pt>
                <c:pt idx="22">
                  <c:v>2618</c:v>
                </c:pt>
                <c:pt idx="23">
                  <c:v>712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Folha2!$C$12</c:f>
              <c:strCache>
                <c:ptCount val="1"/>
                <c:pt idx="0">
                  <c:v>Total Score Evolutionary Algorithm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yVal>
            <c:numRef>
              <c:f>Folha2!$D$12:$AA$12</c:f>
              <c:numCache>
                <c:formatCode>General</c:formatCode>
                <c:ptCount val="24"/>
                <c:pt idx="0">
                  <c:v>2591</c:v>
                </c:pt>
                <c:pt idx="1">
                  <c:v>2993</c:v>
                </c:pt>
                <c:pt idx="2">
                  <c:v>938</c:v>
                </c:pt>
                <c:pt idx="3">
                  <c:v>1040</c:v>
                </c:pt>
                <c:pt idx="4">
                  <c:v>1162</c:v>
                </c:pt>
                <c:pt idx="5">
                  <c:v>1033</c:v>
                </c:pt>
                <c:pt idx="6">
                  <c:v>483</c:v>
                </c:pt>
                <c:pt idx="7">
                  <c:v>777</c:v>
                </c:pt>
                <c:pt idx="8">
                  <c:v>2986</c:v>
                </c:pt>
                <c:pt idx="9">
                  <c:v>3067</c:v>
                </c:pt>
                <c:pt idx="10">
                  <c:v>1060</c:v>
                </c:pt>
                <c:pt idx="11">
                  <c:v>1797</c:v>
                </c:pt>
                <c:pt idx="12">
                  <c:v>1197</c:v>
                </c:pt>
                <c:pt idx="13">
                  <c:v>1224</c:v>
                </c:pt>
                <c:pt idx="14">
                  <c:v>986</c:v>
                </c:pt>
                <c:pt idx="15">
                  <c:v>385</c:v>
                </c:pt>
                <c:pt idx="16">
                  <c:v>391</c:v>
                </c:pt>
                <c:pt idx="17">
                  <c:v>1524</c:v>
                </c:pt>
                <c:pt idx="18">
                  <c:v>2702</c:v>
                </c:pt>
                <c:pt idx="19">
                  <c:v>2505</c:v>
                </c:pt>
                <c:pt idx="20">
                  <c:v>1286</c:v>
                </c:pt>
                <c:pt idx="21">
                  <c:v>3238</c:v>
                </c:pt>
                <c:pt idx="22">
                  <c:v>4158</c:v>
                </c:pt>
                <c:pt idx="23">
                  <c:v>2148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31808"/>
        <c:axId val="81838464"/>
      </c:scatterChart>
      <c:catAx>
        <c:axId val="81831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Instance</a:t>
                </a:r>
              </a:p>
            </c:rich>
          </c:tx>
          <c:overlay val="0"/>
        </c:title>
        <c:majorTickMark val="none"/>
        <c:minorTickMark val="none"/>
        <c:tickLblPos val="nextTo"/>
        <c:crossAx val="81838464"/>
        <c:crosses val="autoZero"/>
        <c:auto val="1"/>
        <c:lblAlgn val="ctr"/>
        <c:lblOffset val="100"/>
        <c:noMultiLvlLbl val="0"/>
      </c:catAx>
      <c:valAx>
        <c:axId val="818384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PT"/>
                  <a:t>Score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8183180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PT"/>
              <a:t>Simulated</a:t>
            </a:r>
            <a:r>
              <a:rPr lang="pt-PT" baseline="0"/>
              <a:t> Annealing vs Evolutionary Algorithm</a:t>
            </a:r>
          </a:p>
          <a:p>
            <a:pPr>
              <a:defRPr/>
            </a:pPr>
            <a:r>
              <a:rPr lang="pt-PT" baseline="0"/>
              <a:t>(Time)</a:t>
            </a:r>
            <a:endParaRPr lang="pt-PT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Folha1!$C$11</c:f>
              <c:strCache>
                <c:ptCount val="1"/>
                <c:pt idx="0">
                  <c:v>Simulated Annealing</c:v>
                </c:pt>
              </c:strCache>
            </c:strRef>
          </c:tx>
          <c:invertIfNegative val="0"/>
          <c:cat>
            <c:numRef>
              <c:f>Folha1!$D$4:$AA$4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Folha1!$D$10:$AA$10</c:f>
              <c:numCache>
                <c:formatCode>h:mm;@</c:formatCode>
                <c:ptCount val="24"/>
                <c:pt idx="0">
                  <c:v>2.1527777777777781E-2</c:v>
                </c:pt>
                <c:pt idx="1">
                  <c:v>1.3888888888888888E-2</c:v>
                </c:pt>
                <c:pt idx="2">
                  <c:v>2.9166666666666664E-2</c:v>
                </c:pt>
                <c:pt idx="3">
                  <c:v>5.0694444444444452E-2</c:v>
                </c:pt>
                <c:pt idx="4">
                  <c:v>7.013888888888889E-2</c:v>
                </c:pt>
                <c:pt idx="5">
                  <c:v>3.4027777777777775E-2</c:v>
                </c:pt>
                <c:pt idx="6">
                  <c:v>1.0416666666666666E-2</c:v>
                </c:pt>
                <c:pt idx="7">
                  <c:v>2.2916666666666669E-2</c:v>
                </c:pt>
                <c:pt idx="8">
                  <c:v>1.5277777777777777E-2</c:v>
                </c:pt>
                <c:pt idx="9">
                  <c:v>1.3194444444444444E-2</c:v>
                </c:pt>
                <c:pt idx="10">
                  <c:v>1.8749999999999999E-2</c:v>
                </c:pt>
                <c:pt idx="11">
                  <c:v>2.2222222222222223E-2</c:v>
                </c:pt>
                <c:pt idx="12">
                  <c:v>3.888888888888889E-2</c:v>
                </c:pt>
                <c:pt idx="13">
                  <c:v>4.5138888888888888E-2</c:v>
                </c:pt>
                <c:pt idx="14">
                  <c:v>9.7222222222222224E-3</c:v>
                </c:pt>
                <c:pt idx="15">
                  <c:v>1.5972222222222224E-2</c:v>
                </c:pt>
                <c:pt idx="16">
                  <c:v>2.6388888888888889E-2</c:v>
                </c:pt>
                <c:pt idx="17">
                  <c:v>2.4999999999999998E-2</c:v>
                </c:pt>
                <c:pt idx="18">
                  <c:v>1.8749999999999999E-2</c:v>
                </c:pt>
                <c:pt idx="19">
                  <c:v>4.2361111111111106E-2</c:v>
                </c:pt>
                <c:pt idx="20">
                  <c:v>2.9166666666666664E-2</c:v>
                </c:pt>
                <c:pt idx="21">
                  <c:v>3.888888888888889E-2</c:v>
                </c:pt>
                <c:pt idx="22">
                  <c:v>2.4305555555555556E-2</c:v>
                </c:pt>
                <c:pt idx="23">
                  <c:v>2.2222222222222223E-2</c:v>
                </c:pt>
              </c:numCache>
            </c:numRef>
          </c:val>
        </c:ser>
        <c:ser>
          <c:idx val="1"/>
          <c:order val="1"/>
          <c:tx>
            <c:strRef>
              <c:f>Folha1!$C$19</c:f>
              <c:strCache>
                <c:ptCount val="1"/>
                <c:pt idx="0">
                  <c:v>Evolutionary Algorithm</c:v>
                </c:pt>
              </c:strCache>
            </c:strRef>
          </c:tx>
          <c:invertIfNegative val="0"/>
          <c:val>
            <c:numRef>
              <c:f>Folha1!$D$18:$AA$18</c:f>
              <c:numCache>
                <c:formatCode>h:mm;@</c:formatCode>
                <c:ptCount val="24"/>
                <c:pt idx="0">
                  <c:v>0.1277777777777778</c:v>
                </c:pt>
                <c:pt idx="1">
                  <c:v>7.013888888888889E-2</c:v>
                </c:pt>
                <c:pt idx="2">
                  <c:v>4.2361111111111106E-2</c:v>
                </c:pt>
                <c:pt idx="3">
                  <c:v>2.361111111111111E-2</c:v>
                </c:pt>
                <c:pt idx="4">
                  <c:v>0.22361111111111109</c:v>
                </c:pt>
                <c:pt idx="5">
                  <c:v>0.12430555555555556</c:v>
                </c:pt>
                <c:pt idx="6">
                  <c:v>3.0555555555555555E-2</c:v>
                </c:pt>
                <c:pt idx="7">
                  <c:v>2.2222222222222223E-2</c:v>
                </c:pt>
                <c:pt idx="8">
                  <c:v>9.8611111111111108E-2</c:v>
                </c:pt>
                <c:pt idx="9">
                  <c:v>0.11041666666666666</c:v>
                </c:pt>
                <c:pt idx="10">
                  <c:v>3.8194444444444441E-2</c:v>
                </c:pt>
                <c:pt idx="11">
                  <c:v>2.4999999999999998E-2</c:v>
                </c:pt>
                <c:pt idx="12">
                  <c:v>0.12708333333333333</c:v>
                </c:pt>
                <c:pt idx="13">
                  <c:v>9.2361111111111116E-2</c:v>
                </c:pt>
                <c:pt idx="14">
                  <c:v>2.1527777777777781E-2</c:v>
                </c:pt>
                <c:pt idx="15">
                  <c:v>3.1944444444444449E-2</c:v>
                </c:pt>
                <c:pt idx="16">
                  <c:v>1.0416666666666666E-2</c:v>
                </c:pt>
                <c:pt idx="17">
                  <c:v>4.3055555555555562E-2</c:v>
                </c:pt>
                <c:pt idx="18">
                  <c:v>0.13263888888888889</c:v>
                </c:pt>
                <c:pt idx="19">
                  <c:v>0.13402777777777777</c:v>
                </c:pt>
                <c:pt idx="20">
                  <c:v>0.24722222222222223</c:v>
                </c:pt>
                <c:pt idx="21">
                  <c:v>0.35625000000000001</c:v>
                </c:pt>
                <c:pt idx="22">
                  <c:v>0.15555555555555556</c:v>
                </c:pt>
                <c:pt idx="23">
                  <c:v>0.13055555555555556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312704"/>
        <c:axId val="90314240"/>
      </c:barChart>
      <c:catAx>
        <c:axId val="9031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0314240"/>
        <c:crosses val="autoZero"/>
        <c:auto val="1"/>
        <c:lblAlgn val="ctr"/>
        <c:lblOffset val="100"/>
        <c:noMultiLvlLbl val="0"/>
      </c:catAx>
      <c:valAx>
        <c:axId val="9031424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h:mm;@" sourceLinked="1"/>
        <c:majorTickMark val="none"/>
        <c:minorTickMark val="none"/>
        <c:tickLblPos val="nextTo"/>
        <c:crossAx val="9031270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PT"/>
              <a:t>SA</a:t>
            </a:r>
            <a:r>
              <a:rPr lang="pt-PT" baseline="0"/>
              <a:t> vs 1st Place</a:t>
            </a:r>
            <a:endParaRPr lang="pt-PT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Folha3!$B$5</c:f>
              <c:strCache>
                <c:ptCount val="1"/>
                <c:pt idx="0">
                  <c:v>Their Distance to Feasibility</c:v>
                </c:pt>
              </c:strCache>
            </c:strRef>
          </c:tx>
          <c:invertIfNegative val="0"/>
          <c:val>
            <c:numRef>
              <c:f>Folha3!$C$5:$Z$5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4"/>
          <c:order val="3"/>
          <c:tx>
            <c:strRef>
              <c:f>Folha3!$B$9</c:f>
              <c:strCache>
                <c:ptCount val="1"/>
                <c:pt idx="0">
                  <c:v>My Distance to Feasibility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val>
            <c:numRef>
              <c:f>Folha3!$C$9:$Z$9</c:f>
              <c:numCache>
                <c:formatCode>General</c:formatCode>
                <c:ptCount val="24"/>
                <c:pt idx="0">
                  <c:v>221</c:v>
                </c:pt>
                <c:pt idx="1">
                  <c:v>338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584</c:v>
                </c:pt>
                <c:pt idx="9">
                  <c:v>675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348</c:v>
                </c:pt>
                <c:pt idx="19">
                  <c:v>0</c:v>
                </c:pt>
                <c:pt idx="20">
                  <c:v>0</c:v>
                </c:pt>
                <c:pt idx="21">
                  <c:v>766</c:v>
                </c:pt>
                <c:pt idx="22">
                  <c:v>198</c:v>
                </c:pt>
                <c:pt idx="23">
                  <c:v>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92449024"/>
        <c:axId val="92463872"/>
      </c:barChart>
      <c:lineChart>
        <c:grouping val="standard"/>
        <c:varyColors val="0"/>
        <c:ser>
          <c:idx val="1"/>
          <c:order val="1"/>
          <c:tx>
            <c:strRef>
              <c:f>Folha3!$B$6</c:f>
              <c:strCache>
                <c:ptCount val="1"/>
                <c:pt idx="0">
                  <c:v>Their Soft Constraints Penalty 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Folha3!$C$6:$Z$6</c:f>
              <c:numCache>
                <c:formatCode>General</c:formatCode>
                <c:ptCount val="24"/>
                <c:pt idx="0">
                  <c:v>571</c:v>
                </c:pt>
                <c:pt idx="1">
                  <c:v>993</c:v>
                </c:pt>
                <c:pt idx="2">
                  <c:v>164</c:v>
                </c:pt>
                <c:pt idx="3">
                  <c:v>310</c:v>
                </c:pt>
                <c:pt idx="4">
                  <c:v>5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1560</c:v>
                </c:pt>
                <c:pt idx="9">
                  <c:v>2163</c:v>
                </c:pt>
                <c:pt idx="10">
                  <c:v>178</c:v>
                </c:pt>
                <c:pt idx="11">
                  <c:v>146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1824</c:v>
                </c:pt>
                <c:pt idx="19">
                  <c:v>445</c:v>
                </c:pt>
                <c:pt idx="20">
                  <c:v>0</c:v>
                </c:pt>
                <c:pt idx="21">
                  <c:v>29</c:v>
                </c:pt>
                <c:pt idx="22">
                  <c:v>238</c:v>
                </c:pt>
                <c:pt idx="23">
                  <c:v>21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Folha3!$B$10</c:f>
              <c:strCache>
                <c:ptCount val="1"/>
                <c:pt idx="0">
                  <c:v>My Soft Constraints Penalty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val>
            <c:numRef>
              <c:f>Folha3!$C$10:$Z$10</c:f>
              <c:numCache>
                <c:formatCode>General</c:formatCode>
                <c:ptCount val="24"/>
                <c:pt idx="0">
                  <c:v>1270</c:v>
                </c:pt>
                <c:pt idx="1">
                  <c:v>1244</c:v>
                </c:pt>
                <c:pt idx="2">
                  <c:v>120</c:v>
                </c:pt>
                <c:pt idx="3">
                  <c:v>75</c:v>
                </c:pt>
                <c:pt idx="4">
                  <c:v>362</c:v>
                </c:pt>
                <c:pt idx="5">
                  <c:v>422</c:v>
                </c:pt>
                <c:pt idx="6">
                  <c:v>332</c:v>
                </c:pt>
                <c:pt idx="7">
                  <c:v>123</c:v>
                </c:pt>
                <c:pt idx="8">
                  <c:v>1358</c:v>
                </c:pt>
                <c:pt idx="9">
                  <c:v>1430</c:v>
                </c:pt>
                <c:pt idx="10">
                  <c:v>345</c:v>
                </c:pt>
                <c:pt idx="11">
                  <c:v>350</c:v>
                </c:pt>
                <c:pt idx="12">
                  <c:v>402</c:v>
                </c:pt>
                <c:pt idx="13">
                  <c:v>518</c:v>
                </c:pt>
                <c:pt idx="14">
                  <c:v>256</c:v>
                </c:pt>
                <c:pt idx="15">
                  <c:v>55</c:v>
                </c:pt>
                <c:pt idx="16">
                  <c:v>143</c:v>
                </c:pt>
                <c:pt idx="17">
                  <c:v>455</c:v>
                </c:pt>
                <c:pt idx="18">
                  <c:v>1371</c:v>
                </c:pt>
                <c:pt idx="19">
                  <c:v>727</c:v>
                </c:pt>
                <c:pt idx="20">
                  <c:v>414</c:v>
                </c:pt>
                <c:pt idx="21">
                  <c:v>1220</c:v>
                </c:pt>
                <c:pt idx="22">
                  <c:v>2420</c:v>
                </c:pt>
                <c:pt idx="23">
                  <c:v>656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49024"/>
        <c:axId val="92463872"/>
      </c:lineChart>
      <c:scatterChart>
        <c:scatterStyle val="lineMarker"/>
        <c:varyColors val="0"/>
        <c:ser>
          <c:idx val="2"/>
          <c:order val="2"/>
          <c:tx>
            <c:strRef>
              <c:f>Folha3!$B$7</c:f>
              <c:strCache>
                <c:ptCount val="1"/>
                <c:pt idx="0">
                  <c:v>Their Total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yVal>
            <c:numRef>
              <c:f>Folha3!$C$7:$Z$7</c:f>
              <c:numCache>
                <c:formatCode>General</c:formatCode>
                <c:ptCount val="24"/>
                <c:pt idx="0">
                  <c:v>571</c:v>
                </c:pt>
                <c:pt idx="1">
                  <c:v>993</c:v>
                </c:pt>
                <c:pt idx="2">
                  <c:v>164</c:v>
                </c:pt>
                <c:pt idx="3">
                  <c:v>310</c:v>
                </c:pt>
                <c:pt idx="4">
                  <c:v>5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1560</c:v>
                </c:pt>
                <c:pt idx="9">
                  <c:v>2163</c:v>
                </c:pt>
                <c:pt idx="10">
                  <c:v>178</c:v>
                </c:pt>
                <c:pt idx="11">
                  <c:v>146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1824</c:v>
                </c:pt>
                <c:pt idx="19">
                  <c:v>445</c:v>
                </c:pt>
                <c:pt idx="20">
                  <c:v>0</c:v>
                </c:pt>
                <c:pt idx="21">
                  <c:v>29</c:v>
                </c:pt>
                <c:pt idx="22">
                  <c:v>238</c:v>
                </c:pt>
                <c:pt idx="23">
                  <c:v>21</c:v>
                </c:pt>
              </c:numCache>
            </c:numRef>
          </c:yVal>
          <c:smooth val="0"/>
        </c:ser>
        <c:ser>
          <c:idx val="6"/>
          <c:order val="5"/>
          <c:tx>
            <c:strRef>
              <c:f>Folha3!$B$11</c:f>
              <c:strCache>
                <c:ptCount val="1"/>
                <c:pt idx="0">
                  <c:v>My Total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yVal>
            <c:numRef>
              <c:f>Folha3!$C$11:$Z$11</c:f>
              <c:numCache>
                <c:formatCode>General</c:formatCode>
                <c:ptCount val="24"/>
                <c:pt idx="0">
                  <c:v>1491</c:v>
                </c:pt>
                <c:pt idx="1">
                  <c:v>1582</c:v>
                </c:pt>
                <c:pt idx="2">
                  <c:v>120</c:v>
                </c:pt>
                <c:pt idx="3">
                  <c:v>75</c:v>
                </c:pt>
                <c:pt idx="4">
                  <c:v>362</c:v>
                </c:pt>
                <c:pt idx="5">
                  <c:v>422</c:v>
                </c:pt>
                <c:pt idx="6">
                  <c:v>332</c:v>
                </c:pt>
                <c:pt idx="7">
                  <c:v>123</c:v>
                </c:pt>
                <c:pt idx="8">
                  <c:v>1942</c:v>
                </c:pt>
                <c:pt idx="9">
                  <c:v>2105</c:v>
                </c:pt>
                <c:pt idx="10">
                  <c:v>345</c:v>
                </c:pt>
                <c:pt idx="11">
                  <c:v>350</c:v>
                </c:pt>
                <c:pt idx="12">
                  <c:v>402</c:v>
                </c:pt>
                <c:pt idx="13">
                  <c:v>518</c:v>
                </c:pt>
                <c:pt idx="14">
                  <c:v>256</c:v>
                </c:pt>
                <c:pt idx="15">
                  <c:v>55</c:v>
                </c:pt>
                <c:pt idx="16">
                  <c:v>143</c:v>
                </c:pt>
                <c:pt idx="17">
                  <c:v>455</c:v>
                </c:pt>
                <c:pt idx="18">
                  <c:v>1719</c:v>
                </c:pt>
                <c:pt idx="19">
                  <c:v>727</c:v>
                </c:pt>
                <c:pt idx="20">
                  <c:v>414</c:v>
                </c:pt>
                <c:pt idx="21">
                  <c:v>1986</c:v>
                </c:pt>
                <c:pt idx="22">
                  <c:v>2618</c:v>
                </c:pt>
                <c:pt idx="23">
                  <c:v>712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49024"/>
        <c:axId val="92463872"/>
      </c:scatterChart>
      <c:catAx>
        <c:axId val="92449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Instance</a:t>
                </a:r>
              </a:p>
            </c:rich>
          </c:tx>
          <c:overlay val="0"/>
        </c:title>
        <c:majorTickMark val="none"/>
        <c:minorTickMark val="none"/>
        <c:tickLblPos val="nextTo"/>
        <c:crossAx val="92463872"/>
        <c:crosses val="autoZero"/>
        <c:auto val="1"/>
        <c:lblAlgn val="ctr"/>
        <c:lblOffset val="100"/>
        <c:noMultiLvlLbl val="0"/>
      </c:catAx>
      <c:valAx>
        <c:axId val="9246387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Score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244902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PT"/>
              <a:t>SA vs 5th</a:t>
            </a:r>
            <a:r>
              <a:rPr lang="pt-PT" baseline="0"/>
              <a:t> Place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Folha4!$B$5</c:f>
              <c:strCache>
                <c:ptCount val="1"/>
                <c:pt idx="0">
                  <c:v>Their Distance to Feasibility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val>
            <c:numRef>
              <c:f>Folha4!$C$5:$Z$5</c:f>
              <c:numCache>
                <c:formatCode>General</c:formatCode>
                <c:ptCount val="24"/>
                <c:pt idx="0">
                  <c:v>0</c:v>
                </c:pt>
                <c:pt idx="1">
                  <c:v>39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162</c:v>
                </c:pt>
                <c:pt idx="9">
                  <c:v>161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197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4"/>
          <c:order val="3"/>
          <c:tx>
            <c:strRef>
              <c:f>Folha4!$B$9</c:f>
              <c:strCache>
                <c:ptCount val="1"/>
                <c:pt idx="0">
                  <c:v>My Distance to Feasibility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val>
            <c:numRef>
              <c:f>Folha4!$C$9:$Z$9</c:f>
              <c:numCache>
                <c:formatCode>General</c:formatCode>
                <c:ptCount val="24"/>
                <c:pt idx="0">
                  <c:v>221</c:v>
                </c:pt>
                <c:pt idx="1">
                  <c:v>338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584</c:v>
                </c:pt>
                <c:pt idx="9">
                  <c:v>675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348</c:v>
                </c:pt>
                <c:pt idx="19">
                  <c:v>0</c:v>
                </c:pt>
                <c:pt idx="20">
                  <c:v>0</c:v>
                </c:pt>
                <c:pt idx="21">
                  <c:v>766</c:v>
                </c:pt>
                <c:pt idx="22">
                  <c:v>198</c:v>
                </c:pt>
                <c:pt idx="23">
                  <c:v>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2738304"/>
        <c:axId val="92740608"/>
      </c:barChart>
      <c:lineChart>
        <c:grouping val="standard"/>
        <c:varyColors val="0"/>
        <c:ser>
          <c:idx val="1"/>
          <c:order val="1"/>
          <c:tx>
            <c:strRef>
              <c:f>Folha4!$B$6</c:f>
              <c:strCache>
                <c:ptCount val="1"/>
                <c:pt idx="0">
                  <c:v>Their Soft Constraints Penalty 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Folha4!$C$6:$Z$6</c:f>
              <c:numCache>
                <c:formatCode>General</c:formatCode>
                <c:ptCount val="24"/>
                <c:pt idx="0">
                  <c:v>1861</c:v>
                </c:pt>
                <c:pt idx="1">
                  <c:v>2174</c:v>
                </c:pt>
                <c:pt idx="2">
                  <c:v>272</c:v>
                </c:pt>
                <c:pt idx="3">
                  <c:v>425</c:v>
                </c:pt>
                <c:pt idx="4">
                  <c:v>8</c:v>
                </c:pt>
                <c:pt idx="5">
                  <c:v>28</c:v>
                </c:pt>
                <c:pt idx="6">
                  <c:v>13</c:v>
                </c:pt>
                <c:pt idx="7">
                  <c:v>6</c:v>
                </c:pt>
                <c:pt idx="8">
                  <c:v>2733</c:v>
                </c:pt>
                <c:pt idx="9">
                  <c:v>2697</c:v>
                </c:pt>
                <c:pt idx="10">
                  <c:v>263</c:v>
                </c:pt>
                <c:pt idx="11">
                  <c:v>804</c:v>
                </c:pt>
                <c:pt idx="12">
                  <c:v>285</c:v>
                </c:pt>
                <c:pt idx="13">
                  <c:v>110</c:v>
                </c:pt>
                <c:pt idx="14">
                  <c:v>5</c:v>
                </c:pt>
                <c:pt idx="15">
                  <c:v>132</c:v>
                </c:pt>
                <c:pt idx="16">
                  <c:v>72</c:v>
                </c:pt>
                <c:pt idx="17">
                  <c:v>70</c:v>
                </c:pt>
                <c:pt idx="18">
                  <c:v>2268</c:v>
                </c:pt>
                <c:pt idx="19">
                  <c:v>878</c:v>
                </c:pt>
                <c:pt idx="20">
                  <c:v>40</c:v>
                </c:pt>
                <c:pt idx="21">
                  <c:v>889</c:v>
                </c:pt>
                <c:pt idx="22">
                  <c:v>436</c:v>
                </c:pt>
                <c:pt idx="23">
                  <c:v>372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Folha4!$B$10</c:f>
              <c:strCache>
                <c:ptCount val="1"/>
                <c:pt idx="0">
                  <c:v>My Soft Constraints Penalty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val>
            <c:numRef>
              <c:f>Folha4!$C$10:$Z$10</c:f>
              <c:numCache>
                <c:formatCode>General</c:formatCode>
                <c:ptCount val="24"/>
                <c:pt idx="0">
                  <c:v>1270</c:v>
                </c:pt>
                <c:pt idx="1">
                  <c:v>1244</c:v>
                </c:pt>
                <c:pt idx="2">
                  <c:v>120</c:v>
                </c:pt>
                <c:pt idx="3">
                  <c:v>75</c:v>
                </c:pt>
                <c:pt idx="4">
                  <c:v>362</c:v>
                </c:pt>
                <c:pt idx="5">
                  <c:v>422</c:v>
                </c:pt>
                <c:pt idx="6">
                  <c:v>332</c:v>
                </c:pt>
                <c:pt idx="7">
                  <c:v>123</c:v>
                </c:pt>
                <c:pt idx="8">
                  <c:v>1358</c:v>
                </c:pt>
                <c:pt idx="9">
                  <c:v>1430</c:v>
                </c:pt>
                <c:pt idx="10">
                  <c:v>345</c:v>
                </c:pt>
                <c:pt idx="11">
                  <c:v>350</c:v>
                </c:pt>
                <c:pt idx="12">
                  <c:v>402</c:v>
                </c:pt>
                <c:pt idx="13">
                  <c:v>518</c:v>
                </c:pt>
                <c:pt idx="14">
                  <c:v>256</c:v>
                </c:pt>
                <c:pt idx="15">
                  <c:v>55</c:v>
                </c:pt>
                <c:pt idx="16">
                  <c:v>143</c:v>
                </c:pt>
                <c:pt idx="17">
                  <c:v>455</c:v>
                </c:pt>
                <c:pt idx="18">
                  <c:v>1371</c:v>
                </c:pt>
                <c:pt idx="19">
                  <c:v>727</c:v>
                </c:pt>
                <c:pt idx="20">
                  <c:v>414</c:v>
                </c:pt>
                <c:pt idx="21">
                  <c:v>1220</c:v>
                </c:pt>
                <c:pt idx="22">
                  <c:v>2420</c:v>
                </c:pt>
                <c:pt idx="23">
                  <c:v>656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738304"/>
        <c:axId val="92740608"/>
      </c:lineChart>
      <c:scatterChart>
        <c:scatterStyle val="lineMarker"/>
        <c:varyColors val="0"/>
        <c:ser>
          <c:idx val="2"/>
          <c:order val="2"/>
          <c:tx>
            <c:strRef>
              <c:f>Folha4!$B$7</c:f>
              <c:strCache>
                <c:ptCount val="1"/>
                <c:pt idx="0">
                  <c:v>Their Total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yVal>
            <c:numRef>
              <c:f>Folha4!$C$7:$Z$7</c:f>
              <c:numCache>
                <c:formatCode>General</c:formatCode>
                <c:ptCount val="24"/>
                <c:pt idx="0">
                  <c:v>1861</c:v>
                </c:pt>
                <c:pt idx="1">
                  <c:v>2213</c:v>
                </c:pt>
                <c:pt idx="2">
                  <c:v>272</c:v>
                </c:pt>
                <c:pt idx="3">
                  <c:v>425</c:v>
                </c:pt>
                <c:pt idx="4">
                  <c:v>8</c:v>
                </c:pt>
                <c:pt idx="5">
                  <c:v>28</c:v>
                </c:pt>
                <c:pt idx="6">
                  <c:v>13</c:v>
                </c:pt>
                <c:pt idx="7">
                  <c:v>6</c:v>
                </c:pt>
                <c:pt idx="8">
                  <c:v>2895</c:v>
                </c:pt>
                <c:pt idx="9">
                  <c:v>2858</c:v>
                </c:pt>
                <c:pt idx="10">
                  <c:v>263</c:v>
                </c:pt>
                <c:pt idx="11">
                  <c:v>804</c:v>
                </c:pt>
                <c:pt idx="12">
                  <c:v>285</c:v>
                </c:pt>
                <c:pt idx="13">
                  <c:v>110</c:v>
                </c:pt>
                <c:pt idx="14">
                  <c:v>5</c:v>
                </c:pt>
                <c:pt idx="15">
                  <c:v>132</c:v>
                </c:pt>
                <c:pt idx="16">
                  <c:v>72</c:v>
                </c:pt>
                <c:pt idx="17">
                  <c:v>70</c:v>
                </c:pt>
                <c:pt idx="18">
                  <c:v>2465</c:v>
                </c:pt>
                <c:pt idx="19">
                  <c:v>878</c:v>
                </c:pt>
                <c:pt idx="20">
                  <c:v>40</c:v>
                </c:pt>
                <c:pt idx="21">
                  <c:v>889</c:v>
                </c:pt>
                <c:pt idx="22">
                  <c:v>436</c:v>
                </c:pt>
                <c:pt idx="23">
                  <c:v>372</c:v>
                </c:pt>
              </c:numCache>
            </c:numRef>
          </c:yVal>
          <c:smooth val="0"/>
        </c:ser>
        <c:ser>
          <c:idx val="6"/>
          <c:order val="5"/>
          <c:tx>
            <c:strRef>
              <c:f>Folha4!$B$11</c:f>
              <c:strCache>
                <c:ptCount val="1"/>
                <c:pt idx="0">
                  <c:v>My Total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yVal>
            <c:numRef>
              <c:f>Folha4!$C$11:$Z$11</c:f>
              <c:numCache>
                <c:formatCode>General</c:formatCode>
                <c:ptCount val="24"/>
                <c:pt idx="0">
                  <c:v>1491</c:v>
                </c:pt>
                <c:pt idx="1">
                  <c:v>1582</c:v>
                </c:pt>
                <c:pt idx="2">
                  <c:v>120</c:v>
                </c:pt>
                <c:pt idx="3">
                  <c:v>75</c:v>
                </c:pt>
                <c:pt idx="4">
                  <c:v>362</c:v>
                </c:pt>
                <c:pt idx="5">
                  <c:v>422</c:v>
                </c:pt>
                <c:pt idx="6">
                  <c:v>332</c:v>
                </c:pt>
                <c:pt idx="7">
                  <c:v>123</c:v>
                </c:pt>
                <c:pt idx="8">
                  <c:v>1942</c:v>
                </c:pt>
                <c:pt idx="9">
                  <c:v>2105</c:v>
                </c:pt>
                <c:pt idx="10">
                  <c:v>345</c:v>
                </c:pt>
                <c:pt idx="11">
                  <c:v>350</c:v>
                </c:pt>
                <c:pt idx="12">
                  <c:v>402</c:v>
                </c:pt>
                <c:pt idx="13">
                  <c:v>518</c:v>
                </c:pt>
                <c:pt idx="14">
                  <c:v>256</c:v>
                </c:pt>
                <c:pt idx="15">
                  <c:v>55</c:v>
                </c:pt>
                <c:pt idx="16">
                  <c:v>143</c:v>
                </c:pt>
                <c:pt idx="17">
                  <c:v>455</c:v>
                </c:pt>
                <c:pt idx="18">
                  <c:v>1719</c:v>
                </c:pt>
                <c:pt idx="19">
                  <c:v>727</c:v>
                </c:pt>
                <c:pt idx="20">
                  <c:v>414</c:v>
                </c:pt>
                <c:pt idx="21">
                  <c:v>1986</c:v>
                </c:pt>
                <c:pt idx="22">
                  <c:v>2618</c:v>
                </c:pt>
                <c:pt idx="23">
                  <c:v>712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738304"/>
        <c:axId val="92740608"/>
      </c:scatterChart>
      <c:catAx>
        <c:axId val="92738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noProof="0" dirty="0" smtClean="0"/>
                  <a:t>Instance</a:t>
                </a:r>
                <a:endParaRPr lang="en-US" noProof="0" dirty="0"/>
              </a:p>
            </c:rich>
          </c:tx>
          <c:overlay val="0"/>
        </c:title>
        <c:majorTickMark val="none"/>
        <c:minorTickMark val="none"/>
        <c:tickLblPos val="nextTo"/>
        <c:crossAx val="92740608"/>
        <c:crosses val="autoZero"/>
        <c:auto val="1"/>
        <c:lblAlgn val="ctr"/>
        <c:lblOffset val="100"/>
        <c:noMultiLvlLbl val="0"/>
      </c:catAx>
      <c:valAx>
        <c:axId val="927406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Score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273830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BE15-E97B-4BF0-8F1E-5256723874C8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A0BD-3C3B-4420-8184-38F275F2DEF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13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5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4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1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9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49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0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7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pt-PT" sz="3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Gill Sans" charset="0"/>
              </a:rPr>
              <a:t>SSIM</a:t>
            </a:r>
            <a:endParaRPr lang="pt-PT" sz="3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Gill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2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DATA MINING MARKET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A DISTRIBUTED APPROACH TO SOLVE THE ALGORITHM SELECTION PROBLEM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sz="18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pt-PT" sz="1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José Pedro Marques, André Maia </a:t>
            </a:r>
            <a:endParaRPr lang="pt-PT" sz="1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4365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Process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12128" y="1772816"/>
            <a:ext cx="733394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buFont typeface="Arial" pitchFamily="34" charset="0"/>
              <a:buChar char="•"/>
            </a:pPr>
            <a:endParaRPr lang="en-US" sz="20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9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0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43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5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4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5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6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7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8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49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0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3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5" name="AutoShape 8"/>
          <p:cNvSpPr>
            <a:spLocks/>
          </p:cNvSpPr>
          <p:nvPr/>
        </p:nvSpPr>
        <p:spPr bwMode="auto">
          <a:xfrm>
            <a:off x="392908" y="6524625"/>
            <a:ext cx="173082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87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1640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Algorithms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Iterative Construction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Simulated Annealing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Evolutionary Algorithm 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18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0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267773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5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2335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Iterative Construction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91297" y="2557524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Stopping criteria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Fixed number of iterations or all events assigned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Parameters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Event choosing criteria – Random or Most restricted.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7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7" y="6524625"/>
            <a:ext cx="324298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86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2335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Iterative Construction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402285" y="880701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Pseudo code:</a:t>
            </a: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08" y="1391789"/>
            <a:ext cx="5378681" cy="4717645"/>
          </a:xfrm>
          <a:prstGeom prst="rect">
            <a:avLst/>
          </a:prstGeom>
        </p:spPr>
      </p:pic>
      <p:sp>
        <p:nvSpPr>
          <p:cNvPr id="15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8</a:t>
            </a:r>
          </a:p>
        </p:txBody>
      </p:sp>
      <p:sp>
        <p:nvSpPr>
          <p:cNvPr id="26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29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0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7" name="AutoShape 8"/>
          <p:cNvSpPr>
            <a:spLocks/>
          </p:cNvSpPr>
          <p:nvPr/>
        </p:nvSpPr>
        <p:spPr bwMode="auto">
          <a:xfrm>
            <a:off x="392907" y="6524625"/>
            <a:ext cx="324298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35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0371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Simulated Annealing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91297" y="2557524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Stopping criteria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Fixed number of </a:t>
            </a:r>
            <a:r>
              <a:rPr lang="en-US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stable iterations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or solution value = 0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Parameters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Initial Temperature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Cooling Factor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Cooling Rate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Maximum Number of Stable Iterations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Objective Function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7" y="6524625"/>
            <a:ext cx="396306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57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0371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Simulated Annealing</a:t>
            </a: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402285" y="880701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Pseudo code:</a:t>
            </a: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09" y="1573349"/>
            <a:ext cx="4104456" cy="4611420"/>
          </a:xfrm>
          <a:prstGeom prst="rect">
            <a:avLst/>
          </a:prstGeom>
        </p:spPr>
      </p:pic>
      <p:sp>
        <p:nvSpPr>
          <p:cNvPr id="2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30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1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7" y="6524625"/>
            <a:ext cx="4105527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19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0371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Simulated </a:t>
            </a:r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Annealing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619531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04259" y="1988840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b="1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Neighbours: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smtClean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Time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smtClean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Room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smtClean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Event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smtClean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Event Swap</a:t>
            </a:r>
            <a:endParaRPr lang="en-GB" smtClean="0">
              <a:sym typeface="Helvetica Neue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GB" sz="220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11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7" name="AutoShape 8"/>
          <p:cNvSpPr>
            <a:spLocks/>
          </p:cNvSpPr>
          <p:nvPr/>
        </p:nvSpPr>
        <p:spPr bwMode="auto">
          <a:xfrm>
            <a:off x="392907" y="6524625"/>
            <a:ext cx="417909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58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0371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Simulated </a:t>
            </a:r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Annealing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04259" y="1988840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Neighbours</a:t>
            </a:r>
            <a:r>
              <a:rPr lang="en-US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Time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Room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Event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Event Swap</a:t>
            </a:r>
            <a:endParaRPr lang="en-US" dirty="0">
              <a:solidFill>
                <a:schemeClr val="bg1">
                  <a:lumMod val="85000"/>
                </a:schemeClr>
              </a:solidFill>
              <a:sym typeface="Helvetica Neue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54749"/>
              </p:ext>
            </p:extLst>
          </p:nvPr>
        </p:nvGraphicFramePr>
        <p:xfrm>
          <a:off x="3625186" y="1397659"/>
          <a:ext cx="5051269" cy="330803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21609"/>
                <a:gridCol w="833368"/>
                <a:gridCol w="831884"/>
                <a:gridCol w="999153"/>
                <a:gridCol w="888136"/>
                <a:gridCol w="777119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Time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Monday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Tuesday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Wednesday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Thursday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Friday</a:t>
                      </a:r>
                      <a:endParaRPr lang="en-US" sz="1300" noProof="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r>
                        <a:rPr lang="pt-PT" sz="1300" dirty="0" smtClean="0"/>
                        <a:t>08:00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09:00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17:00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onexão curva 14"/>
          <p:cNvCxnSpPr>
            <a:endCxn id="24" idx="0"/>
          </p:cNvCxnSpPr>
          <p:nvPr/>
        </p:nvCxnSpPr>
        <p:spPr>
          <a:xfrm rot="16200000" flipH="1">
            <a:off x="4123187" y="2756806"/>
            <a:ext cx="2731398" cy="133948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13955"/>
              </p:ext>
            </p:extLst>
          </p:nvPr>
        </p:nvGraphicFramePr>
        <p:xfrm>
          <a:off x="3632254" y="4792248"/>
          <a:ext cx="5052750" cy="61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2125"/>
                <a:gridCol w="842125"/>
                <a:gridCol w="842125"/>
                <a:gridCol w="842125"/>
                <a:gridCol w="842125"/>
                <a:gridCol w="842125"/>
              </a:tblGrid>
              <a:tr h="30920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-1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1 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</a:t>
                      </a:r>
                      <a:r>
                        <a:rPr lang="en-US" sz="1400" baseline="0" noProof="0" dirty="0" smtClean="0"/>
                        <a:t> 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/>
                        <a:t>……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N</a:t>
                      </a:r>
                      <a:endParaRPr lang="en-US" sz="1400" noProof="0" dirty="0"/>
                    </a:p>
                  </a:txBody>
                  <a:tcPr/>
                </a:tc>
              </a:tr>
              <a:tr h="30920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FF0000"/>
                          </a:solidFill>
                        </a:rPr>
                        <a:t>Event X</a:t>
                      </a:r>
                      <a:endParaRPr lang="en-US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 Y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</a:t>
                      </a:r>
                      <a:r>
                        <a:rPr lang="en-US" sz="1400" baseline="0" noProof="0" smtClean="0"/>
                        <a:t> Z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……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31021"/>
              </p:ext>
            </p:extLst>
          </p:nvPr>
        </p:nvGraphicFramePr>
        <p:xfrm>
          <a:off x="3605819" y="5517232"/>
          <a:ext cx="5070636" cy="61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5106"/>
                <a:gridCol w="845106"/>
                <a:gridCol w="845106"/>
                <a:gridCol w="845106"/>
                <a:gridCol w="845106"/>
                <a:gridCol w="845106"/>
              </a:tblGrid>
              <a:tr h="30920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-1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1 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</a:t>
                      </a:r>
                      <a:r>
                        <a:rPr lang="en-US" sz="1400" baseline="0" noProof="0" dirty="0" smtClean="0"/>
                        <a:t> 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/>
                        <a:t>……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N</a:t>
                      </a:r>
                      <a:endParaRPr lang="en-US" sz="1400" noProof="0" dirty="0"/>
                    </a:p>
                  </a:txBody>
                  <a:tcPr/>
                </a:tc>
              </a:tr>
              <a:tr h="30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solidFill>
                            <a:srgbClr val="FF0000"/>
                          </a:solidFill>
                        </a:rPr>
                        <a:t>Event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……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</a:t>
                      </a:r>
                      <a:r>
                        <a:rPr lang="en-US" sz="1400" baseline="0" noProof="0" dirty="0" smtClean="0"/>
                        <a:t> A</a:t>
                      </a:r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Conexão curva 25"/>
          <p:cNvCxnSpPr>
            <a:endCxn id="25" idx="0"/>
          </p:cNvCxnSpPr>
          <p:nvPr/>
        </p:nvCxnSpPr>
        <p:spPr>
          <a:xfrm rot="5400000">
            <a:off x="4963683" y="3938672"/>
            <a:ext cx="2756015" cy="40110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86781"/>
              </p:ext>
            </p:extLst>
          </p:nvPr>
        </p:nvGraphicFramePr>
        <p:xfrm>
          <a:off x="1439678" y="4305773"/>
          <a:ext cx="1143652" cy="1757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652"/>
              </a:tblGrid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Unassigned Events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 B</a:t>
                      </a:r>
                      <a:endParaRPr lang="en-US" sz="1400" noProof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 C</a:t>
                      </a:r>
                      <a:endParaRPr lang="en-US" sz="1400" noProof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…</a:t>
                      </a:r>
                      <a:endParaRPr lang="en-US" sz="1400" noProof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N</a:t>
                      </a:r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4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12</a:t>
            </a:r>
          </a:p>
        </p:txBody>
      </p:sp>
      <p:sp>
        <p:nvSpPr>
          <p:cNvPr id="47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8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9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50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51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5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6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60" name="AutoShape 8"/>
          <p:cNvSpPr>
            <a:spLocks/>
          </p:cNvSpPr>
          <p:nvPr/>
        </p:nvSpPr>
        <p:spPr bwMode="auto">
          <a:xfrm>
            <a:off x="392907" y="6524625"/>
            <a:ext cx="432310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1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0371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Simulated </a:t>
            </a:r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Annealing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619531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04259" y="1988840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b="1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Neighbours: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Time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smtClean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Room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Event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Event Swap</a:t>
            </a:r>
            <a:endParaRPr lang="en-GB" smtClean="0">
              <a:solidFill>
                <a:schemeClr val="bg1">
                  <a:lumMod val="85000"/>
                </a:schemeClr>
              </a:solidFill>
              <a:sym typeface="Helvetica Neue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GB" sz="220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8975"/>
              </p:ext>
            </p:extLst>
          </p:nvPr>
        </p:nvGraphicFramePr>
        <p:xfrm>
          <a:off x="1439678" y="4305773"/>
          <a:ext cx="1143652" cy="1757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652"/>
              </a:tblGrid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Unassigned Events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B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C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…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N</a:t>
                      </a:r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3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6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40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43" name="AutoShape 8"/>
          <p:cNvSpPr>
            <a:spLocks/>
          </p:cNvSpPr>
          <p:nvPr/>
        </p:nvSpPr>
        <p:spPr bwMode="auto">
          <a:xfrm>
            <a:off x="392907" y="6524625"/>
            <a:ext cx="442623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96960"/>
              </p:ext>
            </p:extLst>
          </p:nvPr>
        </p:nvGraphicFramePr>
        <p:xfrm>
          <a:off x="3625186" y="1397659"/>
          <a:ext cx="5051269" cy="330803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21609"/>
                <a:gridCol w="833368"/>
                <a:gridCol w="831884"/>
                <a:gridCol w="999153"/>
                <a:gridCol w="888136"/>
                <a:gridCol w="777119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Time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Monday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Tuesday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Wednesday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Thursday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Friday</a:t>
                      </a:r>
                      <a:endParaRPr lang="en-US" sz="1300" noProof="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r>
                        <a:rPr lang="pt-PT" sz="1300" dirty="0" smtClean="0"/>
                        <a:t>08:00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09:00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17:00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Conexão curva 25"/>
          <p:cNvCxnSpPr>
            <a:endCxn id="42" idx="0"/>
          </p:cNvCxnSpPr>
          <p:nvPr/>
        </p:nvCxnSpPr>
        <p:spPr>
          <a:xfrm rot="16200000" flipH="1">
            <a:off x="4123187" y="2756806"/>
            <a:ext cx="2731398" cy="133948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48295"/>
              </p:ext>
            </p:extLst>
          </p:nvPr>
        </p:nvGraphicFramePr>
        <p:xfrm>
          <a:off x="3632254" y="4792248"/>
          <a:ext cx="5052750" cy="61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2125"/>
                <a:gridCol w="842125"/>
                <a:gridCol w="842125"/>
                <a:gridCol w="842125"/>
                <a:gridCol w="842125"/>
                <a:gridCol w="842125"/>
              </a:tblGrid>
              <a:tr h="30920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-1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1 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</a:t>
                      </a:r>
                      <a:r>
                        <a:rPr lang="en-US" sz="1400" baseline="0" noProof="0" dirty="0" smtClean="0"/>
                        <a:t> 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/>
                        <a:t>……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N</a:t>
                      </a:r>
                      <a:endParaRPr lang="en-US" sz="1400" noProof="0" dirty="0"/>
                    </a:p>
                  </a:txBody>
                  <a:tcPr/>
                </a:tc>
              </a:tr>
              <a:tr h="30920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FF0000"/>
                          </a:solidFill>
                        </a:rPr>
                        <a:t>Event X</a:t>
                      </a:r>
                      <a:endParaRPr lang="en-US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 Y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FF0000"/>
                          </a:solidFill>
                        </a:rPr>
                        <a:t>Event X</a:t>
                      </a:r>
                      <a:endParaRPr lang="en-US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</a:t>
                      </a:r>
                      <a:r>
                        <a:rPr lang="en-US" sz="1400" baseline="0" noProof="0" smtClean="0"/>
                        <a:t> Z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……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9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0371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Simulated </a:t>
            </a:r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Annealing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04259" y="1988840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Neighbours: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Time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Room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dirty="0" smtClean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Event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Event Swap</a:t>
            </a:r>
            <a:endParaRPr lang="en-GB" dirty="0" smtClean="0">
              <a:solidFill>
                <a:schemeClr val="bg1">
                  <a:lumMod val="85000"/>
                </a:schemeClr>
              </a:solidFill>
              <a:sym typeface="Helvetica Neue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GB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97350"/>
              </p:ext>
            </p:extLst>
          </p:nvPr>
        </p:nvGraphicFramePr>
        <p:xfrm>
          <a:off x="1439678" y="4305773"/>
          <a:ext cx="1143652" cy="1757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652"/>
              </a:tblGrid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Unassigned Events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FF0000"/>
                          </a:solidFill>
                        </a:rPr>
                        <a:t>Event B</a:t>
                      </a:r>
                      <a:endParaRPr lang="en-US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C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…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N</a:t>
                      </a:r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14</a:t>
            </a: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3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6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40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43" name="AutoShape 8"/>
          <p:cNvSpPr>
            <a:spLocks/>
          </p:cNvSpPr>
          <p:nvPr/>
        </p:nvSpPr>
        <p:spPr bwMode="auto">
          <a:xfrm>
            <a:off x="392906" y="6524625"/>
            <a:ext cx="447942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96960"/>
              </p:ext>
            </p:extLst>
          </p:nvPr>
        </p:nvGraphicFramePr>
        <p:xfrm>
          <a:off x="3625186" y="1397659"/>
          <a:ext cx="5051269" cy="330803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21609"/>
                <a:gridCol w="833368"/>
                <a:gridCol w="831884"/>
                <a:gridCol w="999153"/>
                <a:gridCol w="888136"/>
                <a:gridCol w="777119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Time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Monday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Tuesday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Wednesday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Thursday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Friday</a:t>
                      </a:r>
                      <a:endParaRPr lang="en-US" sz="1300" noProof="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r>
                        <a:rPr lang="pt-PT" sz="1300" dirty="0" smtClean="0"/>
                        <a:t>08:00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09:00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17:00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Conexão curva 43"/>
          <p:cNvCxnSpPr>
            <a:endCxn id="45" idx="0"/>
          </p:cNvCxnSpPr>
          <p:nvPr/>
        </p:nvCxnSpPr>
        <p:spPr>
          <a:xfrm rot="16200000" flipH="1">
            <a:off x="4123187" y="2756806"/>
            <a:ext cx="2731398" cy="133948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e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99678"/>
              </p:ext>
            </p:extLst>
          </p:nvPr>
        </p:nvGraphicFramePr>
        <p:xfrm>
          <a:off x="3632254" y="4792248"/>
          <a:ext cx="5052750" cy="61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2125"/>
                <a:gridCol w="842125"/>
                <a:gridCol w="842125"/>
                <a:gridCol w="842125"/>
                <a:gridCol w="842125"/>
                <a:gridCol w="842125"/>
              </a:tblGrid>
              <a:tr h="30920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-1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1 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</a:t>
                      </a:r>
                      <a:r>
                        <a:rPr lang="en-US" sz="1400" baseline="0" noProof="0" dirty="0" smtClean="0"/>
                        <a:t> 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……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N</a:t>
                      </a:r>
                      <a:endParaRPr lang="en-US" sz="1400" noProof="0" dirty="0"/>
                    </a:p>
                  </a:txBody>
                  <a:tcPr/>
                </a:tc>
              </a:tr>
              <a:tr h="309200">
                <a:tc>
                  <a:txBody>
                    <a:bodyPr/>
                    <a:lstStyle/>
                    <a:p>
                      <a:endParaRPr lang="en-US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 Y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</a:t>
                      </a:r>
                      <a:r>
                        <a:rPr lang="en-US" sz="1400" baseline="0" noProof="0" smtClean="0"/>
                        <a:t> Z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……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99515"/>
              </p:ext>
            </p:extLst>
          </p:nvPr>
        </p:nvGraphicFramePr>
        <p:xfrm>
          <a:off x="3605819" y="5517232"/>
          <a:ext cx="5070636" cy="61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5106"/>
                <a:gridCol w="845106"/>
                <a:gridCol w="845106"/>
                <a:gridCol w="845106"/>
                <a:gridCol w="845106"/>
                <a:gridCol w="845106"/>
              </a:tblGrid>
              <a:tr h="30920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-1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1 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</a:t>
                      </a:r>
                      <a:r>
                        <a:rPr lang="en-US" sz="1400" baseline="0" noProof="0" dirty="0" smtClean="0"/>
                        <a:t> 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……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N</a:t>
                      </a:r>
                      <a:endParaRPr lang="en-US" sz="1400" noProof="0" dirty="0"/>
                    </a:p>
                  </a:txBody>
                  <a:tcPr/>
                </a:tc>
              </a:tr>
              <a:tr h="30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FF0000"/>
                          </a:solidFill>
                        </a:rPr>
                        <a:t>Event</a:t>
                      </a:r>
                      <a:r>
                        <a:rPr lang="en-US" sz="1400" baseline="0" noProof="0" dirty="0" smtClean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en-US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……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</a:t>
                      </a:r>
                      <a:r>
                        <a:rPr lang="en-US" sz="1400" baseline="0" noProof="0" dirty="0" smtClean="0"/>
                        <a:t> A</a:t>
                      </a:r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a Data Mining problem, which algorithm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should we used to solve it?</a:t>
            </a:r>
            <a:endParaRPr lang="en-US" sz="28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0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30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1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43467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0371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Simulated </a:t>
            </a:r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Annealing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04259" y="1988840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Neighbours</a:t>
            </a:r>
            <a:r>
              <a:rPr lang="en-US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Time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Room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Helvetica Neue" charset="0"/>
                <a:sym typeface="Helvetica Neue" charset="0"/>
              </a:rPr>
              <a:t>Event Move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Event Swap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07962"/>
              </p:ext>
            </p:extLst>
          </p:nvPr>
        </p:nvGraphicFramePr>
        <p:xfrm>
          <a:off x="1439678" y="4305773"/>
          <a:ext cx="1143652" cy="1757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652"/>
              </a:tblGrid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Unassigned Events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B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C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…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N</a:t>
                      </a:r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15</a:t>
            </a: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3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6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40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43" name="AutoShape 8"/>
          <p:cNvSpPr>
            <a:spLocks/>
          </p:cNvSpPr>
          <p:nvPr/>
        </p:nvSpPr>
        <p:spPr bwMode="auto">
          <a:xfrm>
            <a:off x="392906" y="6524625"/>
            <a:ext cx="468315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96960"/>
              </p:ext>
            </p:extLst>
          </p:nvPr>
        </p:nvGraphicFramePr>
        <p:xfrm>
          <a:off x="3625186" y="1397659"/>
          <a:ext cx="5051269" cy="330803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21609"/>
                <a:gridCol w="833368"/>
                <a:gridCol w="831884"/>
                <a:gridCol w="999153"/>
                <a:gridCol w="888136"/>
                <a:gridCol w="777119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Time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Monday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Tuesday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Wednesday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Thursday</a:t>
                      </a:r>
                      <a:endParaRPr lang="en-US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noProof="0" dirty="0" smtClean="0"/>
                        <a:t>Friday</a:t>
                      </a:r>
                      <a:endParaRPr lang="en-US" sz="1300" noProof="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r>
                        <a:rPr lang="pt-PT" sz="1300" dirty="0" smtClean="0"/>
                        <a:t>08:00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09:00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300" dirty="0"/>
                    </a:p>
                  </a:txBody>
                  <a:tcPr/>
                </a:tc>
              </a:tr>
              <a:tr h="306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17:00</a:t>
                      </a:r>
                      <a:endParaRPr lang="pt-PT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Conexão curva 43"/>
          <p:cNvCxnSpPr>
            <a:endCxn id="45" idx="0"/>
          </p:cNvCxnSpPr>
          <p:nvPr/>
        </p:nvCxnSpPr>
        <p:spPr>
          <a:xfrm rot="16200000" flipH="1">
            <a:off x="4123187" y="2756806"/>
            <a:ext cx="2731398" cy="133948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e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30502"/>
              </p:ext>
            </p:extLst>
          </p:nvPr>
        </p:nvGraphicFramePr>
        <p:xfrm>
          <a:off x="3632254" y="4792248"/>
          <a:ext cx="5052750" cy="61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2125"/>
                <a:gridCol w="842125"/>
                <a:gridCol w="842125"/>
                <a:gridCol w="842125"/>
                <a:gridCol w="842125"/>
                <a:gridCol w="842125"/>
              </a:tblGrid>
              <a:tr h="30920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-1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1 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</a:t>
                      </a:r>
                      <a:r>
                        <a:rPr lang="en-US" sz="1400" baseline="0" noProof="0" dirty="0" smtClean="0"/>
                        <a:t> 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/>
                        <a:t>……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N</a:t>
                      </a:r>
                      <a:endParaRPr lang="en-US" sz="1400" noProof="0" dirty="0"/>
                    </a:p>
                  </a:txBody>
                  <a:tcPr/>
                </a:tc>
              </a:tr>
              <a:tr h="30920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accent1"/>
                          </a:solidFill>
                        </a:rPr>
                        <a:t>Event W</a:t>
                      </a:r>
                      <a:endParaRPr lang="en-US" sz="1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 Y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</a:t>
                      </a:r>
                      <a:r>
                        <a:rPr lang="en-US" sz="1400" baseline="0" noProof="0" smtClean="0"/>
                        <a:t> Z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……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87213"/>
              </p:ext>
            </p:extLst>
          </p:nvPr>
        </p:nvGraphicFramePr>
        <p:xfrm>
          <a:off x="3605819" y="5517232"/>
          <a:ext cx="5070636" cy="61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5106"/>
                <a:gridCol w="845106"/>
                <a:gridCol w="845106"/>
                <a:gridCol w="845106"/>
                <a:gridCol w="845106"/>
                <a:gridCol w="845106"/>
              </a:tblGrid>
              <a:tr h="30920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-1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1 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</a:t>
                      </a:r>
                      <a:r>
                        <a:rPr lang="en-US" sz="1400" baseline="0" noProof="0" dirty="0" smtClean="0"/>
                        <a:t> 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/>
                        <a:t>……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Room N</a:t>
                      </a:r>
                      <a:endParaRPr lang="en-US" sz="1400" noProof="0" dirty="0"/>
                    </a:p>
                  </a:txBody>
                  <a:tcPr/>
                </a:tc>
              </a:tr>
              <a:tr h="30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FF0000"/>
                          </a:solidFill>
                        </a:rPr>
                        <a:t>Event X</a:t>
                      </a:r>
                      <a:endParaRPr lang="en-US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FF0000"/>
                          </a:solidFill>
                        </a:rPr>
                        <a:t>Event W</a:t>
                      </a:r>
                      <a:endParaRPr lang="en-US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……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</a:t>
                      </a:r>
                      <a:r>
                        <a:rPr lang="en-US" sz="1400" baseline="0" noProof="0" dirty="0" smtClean="0"/>
                        <a:t> A</a:t>
                      </a:r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Conexão curva 46"/>
          <p:cNvCxnSpPr>
            <a:endCxn id="46" idx="0"/>
          </p:cNvCxnSpPr>
          <p:nvPr/>
        </p:nvCxnSpPr>
        <p:spPr>
          <a:xfrm rot="5400000">
            <a:off x="4963683" y="3938672"/>
            <a:ext cx="2756015" cy="40110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51642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Evolutionary Algorithm</a:t>
            </a: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91297" y="2557524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Stopping criteria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Fixed number of </a:t>
            </a:r>
            <a:r>
              <a:rPr lang="en-US" sz="2200" b="1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stable iterations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or solution value = 0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Parameters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Population Size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Mutation probability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Maximum Number of Stable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Iterations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Objective Function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16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7" y="6524625"/>
            <a:ext cx="475515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86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51642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Evolutionary Algorithm</a:t>
            </a: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402285" y="880701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Pseudo code:</a:t>
            </a: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70" y="2276872"/>
            <a:ext cx="7856238" cy="3414677"/>
          </a:xfrm>
          <a:prstGeom prst="rect">
            <a:avLst/>
          </a:prstGeom>
        </p:spPr>
      </p:pic>
      <p:sp>
        <p:nvSpPr>
          <p:cNvPr id="39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0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41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17</a:t>
            </a:r>
          </a:p>
        </p:txBody>
      </p:sp>
      <p:sp>
        <p:nvSpPr>
          <p:cNvPr id="42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3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4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5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6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47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8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9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0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1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5" name="AutoShape 8"/>
          <p:cNvSpPr>
            <a:spLocks/>
          </p:cNvSpPr>
          <p:nvPr/>
        </p:nvSpPr>
        <p:spPr bwMode="auto">
          <a:xfrm>
            <a:off x="392906" y="6524625"/>
            <a:ext cx="4971181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9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51642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Evolutionary Algorithm</a:t>
            </a: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38749" y="916275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Crossover Function:</a:t>
            </a: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90584"/>
              </p:ext>
            </p:extLst>
          </p:nvPr>
        </p:nvGraphicFramePr>
        <p:xfrm>
          <a:off x="1439678" y="4305773"/>
          <a:ext cx="1143652" cy="1757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652"/>
              </a:tblGrid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Unassigned Events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B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C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…</a:t>
                      </a:r>
                      <a:endParaRPr lang="en-US" sz="1400" noProof="0" dirty="0"/>
                    </a:p>
                  </a:txBody>
                  <a:tcPr/>
                </a:tc>
              </a:tr>
              <a:tr h="309922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Event N</a:t>
                      </a:r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18</a:t>
            </a:r>
          </a:p>
        </p:txBody>
      </p:sp>
      <p:sp>
        <p:nvSpPr>
          <p:cNvPr id="29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0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1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32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3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4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6" y="6524625"/>
            <a:ext cx="511519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989848"/>
              </p:ext>
            </p:extLst>
          </p:nvPr>
        </p:nvGraphicFramePr>
        <p:xfrm>
          <a:off x="2986263" y="5229201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Room 0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Room 1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Room 2 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Room</a:t>
                      </a:r>
                      <a:r>
                        <a:rPr lang="en-US" sz="1400" baseline="0" noProof="0" smtClean="0"/>
                        <a:t> 3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/>
                        <a:t>……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Room N</a:t>
                      </a:r>
                      <a:endParaRPr lang="en-US" sz="14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 X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 Y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Event</a:t>
                      </a:r>
                      <a:r>
                        <a:rPr lang="en-US" sz="1400" baseline="0" noProof="0" smtClean="0"/>
                        <a:t> Z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/>
                        <a:t>……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95978"/>
              </p:ext>
            </p:extLst>
          </p:nvPr>
        </p:nvGraphicFramePr>
        <p:xfrm>
          <a:off x="3431506" y="1628801"/>
          <a:ext cx="5617939" cy="3200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02563"/>
                <a:gridCol w="926860"/>
                <a:gridCol w="925208"/>
                <a:gridCol w="1111240"/>
                <a:gridCol w="987770"/>
                <a:gridCol w="864298"/>
              </a:tblGrid>
              <a:tr h="232070">
                <a:tc>
                  <a:txBody>
                    <a:bodyPr/>
                    <a:lstStyle/>
                    <a:p>
                      <a:r>
                        <a:rPr lang="en-US" sz="1500" noProof="0" dirty="0" smtClean="0"/>
                        <a:t>Time</a:t>
                      </a:r>
                      <a:endParaRPr lang="en-US" sz="15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 dirty="0" smtClean="0"/>
                        <a:t>Monday</a:t>
                      </a:r>
                      <a:endParaRPr lang="en-US" sz="15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 dirty="0" smtClean="0"/>
                        <a:t>Tuesday</a:t>
                      </a:r>
                      <a:endParaRPr lang="en-US" sz="15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 dirty="0" smtClean="0"/>
                        <a:t>Wednesday</a:t>
                      </a:r>
                      <a:endParaRPr lang="en-US" sz="15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 dirty="0" smtClean="0"/>
                        <a:t>Thursday</a:t>
                      </a:r>
                      <a:endParaRPr lang="en-US" sz="15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 dirty="0" smtClean="0"/>
                        <a:t>Friday</a:t>
                      </a:r>
                      <a:endParaRPr lang="en-US" sz="1500" noProof="0" dirty="0"/>
                    </a:p>
                  </a:txBody>
                  <a:tcPr/>
                </a:tc>
              </a:tr>
              <a:tr h="222242">
                <a:tc>
                  <a:txBody>
                    <a:bodyPr/>
                    <a:lstStyle/>
                    <a:p>
                      <a:r>
                        <a:rPr lang="pt-PT" sz="1500" dirty="0" smtClean="0"/>
                        <a:t>08:00</a:t>
                      </a:r>
                      <a:endParaRPr lang="pt-PT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222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09:00</a:t>
                      </a:r>
                      <a:endParaRPr lang="pt-PT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222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10:00</a:t>
                      </a:r>
                      <a:endParaRPr lang="pt-PT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222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11:00</a:t>
                      </a:r>
                      <a:endParaRPr lang="pt-PT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</a:tr>
              <a:tr h="222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  <a:endParaRPr lang="pt-PT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222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14:00</a:t>
                      </a:r>
                      <a:endParaRPr lang="pt-PT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222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15:00</a:t>
                      </a:r>
                      <a:endParaRPr lang="pt-PT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222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16:00</a:t>
                      </a:r>
                      <a:endParaRPr lang="pt-PT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222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PT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17:00</a:t>
                      </a:r>
                      <a:endParaRPr lang="pt-PT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45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Conexão curva 41"/>
          <p:cNvCxnSpPr/>
          <p:nvPr/>
        </p:nvCxnSpPr>
        <p:spPr>
          <a:xfrm rot="5400000">
            <a:off x="2375978" y="2743146"/>
            <a:ext cx="3024335" cy="1803761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38231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Solution Evaluation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91297" y="2564904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Distance to Feasibility 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Number of unassigned events or assigned with no room * Number of student in each event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Number of soft constraints violations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occurrences of a student having more than two classes consecutively </a:t>
            </a: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occurrences of a student having a class in the last timeslot of the day.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occurrences of a student having just one class on a day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19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First Approach</a:t>
            </a: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6" y="6524625"/>
            <a:ext cx="5488957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334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8989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First Approach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91297" y="1988840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Iterative Construction (Most Constrained)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Simulated Annealing (Distance to Feasibility)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Simulated Annealing (Distance to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Feasibility*K + Soft Constraints)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20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First Approach</a:t>
            </a: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6" y="6524625"/>
            <a:ext cx="614933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17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34905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Second Approach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91297" y="1988840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Iterative Construction (Random)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Simulated Annealing (Low Temperature , Cooling rate = 1, Distance to Feasibility) -&gt; Hill Climbing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Evolutionary Algorithm (Distance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to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Feasibility*K + Soft Constraints)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21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Second</a:t>
            </a:r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6" y="6524625"/>
            <a:ext cx="6771382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863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4795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Results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1265053" y="1916832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Distance to Feasibility</a:t>
            </a:r>
            <a:endParaRPr lang="en-US" sz="2200" dirty="0">
              <a:solidFill>
                <a:srgbClr val="666666"/>
              </a:solidFill>
              <a:latin typeface="Helvetica Neue" charset="0"/>
              <a:sym typeface="Helvetica Neue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Soft Constraints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Overall Value</a:t>
            </a:r>
            <a:endParaRPr lang="en-US" sz="2200" dirty="0">
              <a:solidFill>
                <a:srgbClr val="666666"/>
              </a:solidFill>
              <a:latin typeface="Helvetica Neue" charset="0"/>
              <a:sym typeface="Helvetica Neue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sym typeface="Helvetica Neue" charset="0"/>
              </a:rPr>
              <a:t>Time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666666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22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6" y="6524625"/>
            <a:ext cx="737824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6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4795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Results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24" name="Gráfico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616983"/>
              </p:ext>
            </p:extLst>
          </p:nvPr>
        </p:nvGraphicFramePr>
        <p:xfrm>
          <a:off x="35496" y="1118860"/>
          <a:ext cx="9108504" cy="4938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42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23</a:t>
            </a:r>
          </a:p>
        </p:txBody>
      </p:sp>
      <p:sp>
        <p:nvSpPr>
          <p:cNvPr id="43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4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5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6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7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48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9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0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3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4" name="AutoShape 8"/>
          <p:cNvSpPr>
            <a:spLocks/>
          </p:cNvSpPr>
          <p:nvPr/>
        </p:nvSpPr>
        <p:spPr bwMode="auto">
          <a:xfrm>
            <a:off x="392906" y="6524625"/>
            <a:ext cx="7491462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11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4795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Results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25" name="Gráfico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871618"/>
              </p:ext>
            </p:extLst>
          </p:nvPr>
        </p:nvGraphicFramePr>
        <p:xfrm>
          <a:off x="731043" y="1447800"/>
          <a:ext cx="7945413" cy="4573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8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9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24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5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0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42" name="AutoShape 8"/>
          <p:cNvSpPr>
            <a:spLocks/>
          </p:cNvSpPr>
          <p:nvPr/>
        </p:nvSpPr>
        <p:spPr bwMode="auto">
          <a:xfrm>
            <a:off x="392906" y="6524625"/>
            <a:ext cx="756347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08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K-NN ? 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 4.5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SVM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Apriori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Naïve Bayes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…..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0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30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1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43467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77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4795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Results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881650"/>
              </p:ext>
            </p:extLst>
          </p:nvPr>
        </p:nvGraphicFramePr>
        <p:xfrm>
          <a:off x="323528" y="1126922"/>
          <a:ext cx="8434711" cy="5038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25</a:t>
            </a:r>
          </a:p>
        </p:txBody>
      </p:sp>
      <p:sp>
        <p:nvSpPr>
          <p:cNvPr id="26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0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6" y="6524625"/>
            <a:ext cx="770268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00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4795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Results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28" name="Gráfico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133875"/>
              </p:ext>
            </p:extLst>
          </p:nvPr>
        </p:nvGraphicFramePr>
        <p:xfrm>
          <a:off x="173026" y="1169591"/>
          <a:ext cx="87948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6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47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26</a:t>
            </a:r>
          </a:p>
        </p:txBody>
      </p:sp>
      <p:sp>
        <p:nvSpPr>
          <p:cNvPr id="48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9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0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1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5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6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8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60" name="AutoShape 8"/>
          <p:cNvSpPr>
            <a:spLocks/>
          </p:cNvSpPr>
          <p:nvPr/>
        </p:nvSpPr>
        <p:spPr bwMode="auto">
          <a:xfrm>
            <a:off x="392906" y="6524625"/>
            <a:ext cx="7851502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90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118906" y="2924944"/>
            <a:ext cx="22522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Questions?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836533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9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20490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27</a:t>
            </a:r>
          </a:p>
        </p:txBody>
      </p:sp>
      <p:sp>
        <p:nvSpPr>
          <p:cNvPr id="20492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0493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0494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15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17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18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19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0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5974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Data Mining Market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9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2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36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7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8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40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41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392908" y="6524625"/>
            <a:ext cx="508075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reportSSIM\SSI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68" y="1484784"/>
            <a:ext cx="5508421" cy="47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</a:t>
            </a:r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72270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two problems, how can we compare them?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Are they similar? If not, how different are they?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How can one agent (ML algorithm) try to predict its result given that problem?</a:t>
            </a:r>
            <a:endParaRPr lang="en-US" sz="28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9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</a:t>
            </a:r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72270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Statistical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nformation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based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measures</a:t>
            </a: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33486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Simple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72270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examples in the dataset </a:t>
            </a: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attributes.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binary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</a:t>
            </a: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393857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Statistical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72270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Standard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deviation ratio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err="1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Skewness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Kurtosis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2575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Information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72270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entropy (complexity) of attributes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Entropy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(complexity) of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class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mutual information of class and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Equivalent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1459</Words>
  <Application>Microsoft Office PowerPoint</Application>
  <PresentationFormat>On-screen Show (4:3)</PresentationFormat>
  <Paragraphs>724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SSIM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MPES</dc:title>
  <dc:creator>ZePedro</dc:creator>
  <cp:lastModifiedBy>ZePedro</cp:lastModifiedBy>
  <cp:revision>50</cp:revision>
  <dcterms:created xsi:type="dcterms:W3CDTF">2012-04-16T08:41:39Z</dcterms:created>
  <dcterms:modified xsi:type="dcterms:W3CDTF">2012-11-21T18:15:08Z</dcterms:modified>
</cp:coreProperties>
</file>