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3" r:id="rId7"/>
    <p:sldId id="270" r:id="rId8"/>
    <p:sldId id="267" r:id="rId9"/>
    <p:sldId id="268" r:id="rId10"/>
    <p:sldId id="273" r:id="rId11"/>
    <p:sldId id="272" r:id="rId12"/>
    <p:sldId id="271" r:id="rId13"/>
    <p:sldId id="269" r:id="rId14"/>
    <p:sldId id="265" r:id="rId15"/>
    <p:sldId id="266"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D209-854E-2E7C-32B3-DDBB6305C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EF8760F-4FC7-8309-1082-99A0DEC2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01FE23E-13A4-D744-A131-9D959B6A17D9}"/>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5" name="Footer Placeholder 4">
            <a:extLst>
              <a:ext uri="{FF2B5EF4-FFF2-40B4-BE49-F238E27FC236}">
                <a16:creationId xmlns:a16="http://schemas.microsoft.com/office/drawing/2014/main" id="{38A91CBD-88B8-8E88-B7BE-828CA3BB62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5A4637F-AECF-2D01-3F82-A7511F2EBF82}"/>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06773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24E5-1D01-65B3-10CD-B4F86BA4C89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2B1DDCC-026F-7E9A-DF8F-930270DE3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223C71-F3EB-8753-CC4D-7426E1433F98}"/>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5" name="Footer Placeholder 4">
            <a:extLst>
              <a:ext uri="{FF2B5EF4-FFF2-40B4-BE49-F238E27FC236}">
                <a16:creationId xmlns:a16="http://schemas.microsoft.com/office/drawing/2014/main" id="{C880D3A2-C323-FFC8-C26D-95BC8501E6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D552B4-9D3F-C158-ADBD-426F07DCD2DC}"/>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9940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FB257-AA21-8B69-0A18-64972899E1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61C70B0-284C-AC4B-38AF-1DEED6095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BDAEE87-2384-EB78-962C-465E797F531F}"/>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5" name="Footer Placeholder 4">
            <a:extLst>
              <a:ext uri="{FF2B5EF4-FFF2-40B4-BE49-F238E27FC236}">
                <a16:creationId xmlns:a16="http://schemas.microsoft.com/office/drawing/2014/main" id="{7D9E6EE3-1EFD-D54E-C651-3C7BA593557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D6D222E-7B8D-C741-3806-5527A96AC055}"/>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3165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E182-C8E0-672A-C267-8A02E204EC1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668B89-9DDC-08A9-FD6B-AB029AFA1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D5A1B9-5639-064A-06EB-E74DEBE3C2B1}"/>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5" name="Footer Placeholder 4">
            <a:extLst>
              <a:ext uri="{FF2B5EF4-FFF2-40B4-BE49-F238E27FC236}">
                <a16:creationId xmlns:a16="http://schemas.microsoft.com/office/drawing/2014/main" id="{0953E821-4638-347D-F9D4-043DE60F808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E7EE5-38D8-6E15-8217-787A6510C401}"/>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18697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6C60-5430-52CB-C0BA-88654B1C7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53A722F-CCA2-30E4-E3DA-8EB68178F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C89FB-646D-A656-87C6-129B9F83299D}"/>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5" name="Footer Placeholder 4">
            <a:extLst>
              <a:ext uri="{FF2B5EF4-FFF2-40B4-BE49-F238E27FC236}">
                <a16:creationId xmlns:a16="http://schemas.microsoft.com/office/drawing/2014/main" id="{5ACD35A5-5D7F-D811-EE2E-07FEC4F038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D6FD18-96E6-E11D-FAEF-36D33690D58A}"/>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89160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A949-BC95-3DF5-660A-BDF649A559F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60BE436-E538-279F-FAD4-4E841C0F5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0FAD9E2-D7D4-060B-A04C-44CEFCD51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D367DEC-525F-2536-60CA-057B44FFFBD6}"/>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6" name="Footer Placeholder 5">
            <a:extLst>
              <a:ext uri="{FF2B5EF4-FFF2-40B4-BE49-F238E27FC236}">
                <a16:creationId xmlns:a16="http://schemas.microsoft.com/office/drawing/2014/main" id="{1FEBB4B4-EE08-604D-CCDA-BB5C833F6C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6582660-1F08-C6A4-8F73-77BDA479AD37}"/>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37200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408A-C890-2FF5-1031-0BBBA0734FE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84D3C5-77A9-7691-0317-11E6B420D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EEEA5-3727-02C2-803D-ECDC4A7CD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5861255-D5DF-8609-359F-E994AADBF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4C380-1C29-E2ED-D1F0-FDC72ADB9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B9821C-4E20-07BF-C8BD-F5A9A5D9B42B}"/>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8" name="Footer Placeholder 7">
            <a:extLst>
              <a:ext uri="{FF2B5EF4-FFF2-40B4-BE49-F238E27FC236}">
                <a16:creationId xmlns:a16="http://schemas.microsoft.com/office/drawing/2014/main" id="{FC6549EA-345D-68EA-8CEB-904E4A27EA5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DBB7E5B-1DD7-9E59-D8FA-1552DAE35FFE}"/>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64888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C68F-CC5D-2203-9275-C52028D8481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39FEC0A-BEBC-0D99-8A35-A44CA45D5639}"/>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4" name="Footer Placeholder 3">
            <a:extLst>
              <a:ext uri="{FF2B5EF4-FFF2-40B4-BE49-F238E27FC236}">
                <a16:creationId xmlns:a16="http://schemas.microsoft.com/office/drawing/2014/main" id="{CCDE81FE-393A-6748-3CCE-932C58CD295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E62BDAE-9C54-0315-D41A-C1E03B0E32FA}"/>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6429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75C68-1E8F-07FE-CFE2-8EBD19C849D3}"/>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3" name="Footer Placeholder 2">
            <a:extLst>
              <a:ext uri="{FF2B5EF4-FFF2-40B4-BE49-F238E27FC236}">
                <a16:creationId xmlns:a16="http://schemas.microsoft.com/office/drawing/2014/main" id="{475DB9E5-D1D4-DBEE-5B52-B0FA7D998C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40610E5-1C56-418F-E5CA-DA9E5BEF553D}"/>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185275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A766-D8DB-C8D9-FBEE-8BAFA50C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ED0D3FE-8AF8-4E43-0BC6-7F353F748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75B64D9-782F-FC94-5F4A-C7DD312D2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18BDC-EB4E-0D72-8ED8-44FC08ACB5E3}"/>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6" name="Footer Placeholder 5">
            <a:extLst>
              <a:ext uri="{FF2B5EF4-FFF2-40B4-BE49-F238E27FC236}">
                <a16:creationId xmlns:a16="http://schemas.microsoft.com/office/drawing/2014/main" id="{D3ADE380-1393-926F-3DB8-62A5E2403AA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BB9C750-E698-44A4-3EF4-CFB6B8030BDF}"/>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9017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1EA7-9DFB-299D-0026-FAF52D91A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28F9E12-20C0-CC17-3074-99377197D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FEA395-24A5-B550-4428-834F8F173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8244-7849-6289-BCB4-C6019727E69C}"/>
              </a:ext>
            </a:extLst>
          </p:cNvPr>
          <p:cNvSpPr>
            <a:spLocks noGrp="1"/>
          </p:cNvSpPr>
          <p:nvPr>
            <p:ph type="dt" sz="half" idx="10"/>
          </p:nvPr>
        </p:nvSpPr>
        <p:spPr/>
        <p:txBody>
          <a:bodyPr/>
          <a:lstStyle/>
          <a:p>
            <a:fld id="{501C5513-828F-40DC-BD54-7AD8E5214853}" type="datetimeFigureOut">
              <a:rPr lang="en-SG" smtClean="0"/>
              <a:t>25/5/2023</a:t>
            </a:fld>
            <a:endParaRPr lang="en-SG"/>
          </a:p>
        </p:txBody>
      </p:sp>
      <p:sp>
        <p:nvSpPr>
          <p:cNvPr id="6" name="Footer Placeholder 5">
            <a:extLst>
              <a:ext uri="{FF2B5EF4-FFF2-40B4-BE49-F238E27FC236}">
                <a16:creationId xmlns:a16="http://schemas.microsoft.com/office/drawing/2014/main" id="{D6C3F276-6E9E-8225-84E4-BA5DC29865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4F471CC-08F5-0FB8-27EC-D12C3FC328E4}"/>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31144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95242-6C1E-E74B-0168-69ED0A5E6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0736265-6F86-0B16-4CAB-1B25B16D0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90FDA45-E46A-7C53-09B2-64A05D6E4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C5513-828F-40DC-BD54-7AD8E5214853}" type="datetimeFigureOut">
              <a:rPr lang="en-SG" smtClean="0"/>
              <a:t>25/5/2023</a:t>
            </a:fld>
            <a:endParaRPr lang="en-SG"/>
          </a:p>
        </p:txBody>
      </p:sp>
      <p:sp>
        <p:nvSpPr>
          <p:cNvPr id="5" name="Footer Placeholder 4">
            <a:extLst>
              <a:ext uri="{FF2B5EF4-FFF2-40B4-BE49-F238E27FC236}">
                <a16:creationId xmlns:a16="http://schemas.microsoft.com/office/drawing/2014/main" id="{9E08F6CA-89DC-B26E-CAA8-A7CDAAFA7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3A417EE-2F87-F9E7-C862-27E897595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37AFC-2923-4BF2-991A-151EB1654A9E}" type="slidenum">
              <a:rPr lang="en-SG" smtClean="0"/>
              <a:t>‹#›</a:t>
            </a:fld>
            <a:endParaRPr lang="en-SG"/>
          </a:p>
        </p:txBody>
      </p:sp>
    </p:spTree>
    <p:extLst>
      <p:ext uri="{BB962C8B-B14F-4D97-AF65-F5344CB8AC3E}">
        <p14:creationId xmlns:p14="http://schemas.microsoft.com/office/powerpoint/2010/main" val="237897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64D3-5BAF-A8E9-ADC3-116CD5B7A801}"/>
              </a:ext>
            </a:extLst>
          </p:cNvPr>
          <p:cNvSpPr>
            <a:spLocks noGrp="1"/>
          </p:cNvSpPr>
          <p:nvPr>
            <p:ph type="ctrTitle"/>
          </p:nvPr>
        </p:nvSpPr>
        <p:spPr/>
        <p:txBody>
          <a:bodyPr>
            <a:normAutofit fontScale="90000"/>
          </a:bodyPr>
          <a:lstStyle/>
          <a:p>
            <a:r>
              <a:rPr lang="en-SG" dirty="0"/>
              <a:t>SW architecture</a:t>
            </a:r>
            <a:br>
              <a:rPr lang="en-SG" dirty="0"/>
            </a:br>
            <a:r>
              <a:rPr lang="en-SG" dirty="0"/>
              <a:t>SW control flow diagram (master branch)</a:t>
            </a:r>
          </a:p>
        </p:txBody>
      </p:sp>
      <p:sp>
        <p:nvSpPr>
          <p:cNvPr id="3" name="Subtitle 2">
            <a:extLst>
              <a:ext uri="{FF2B5EF4-FFF2-40B4-BE49-F238E27FC236}">
                <a16:creationId xmlns:a16="http://schemas.microsoft.com/office/drawing/2014/main" id="{1AAC0568-0767-9D8D-6C33-AC4CB6D8D8DB}"/>
              </a:ext>
            </a:extLst>
          </p:cNvPr>
          <p:cNvSpPr>
            <a:spLocks noGrp="1"/>
          </p:cNvSpPr>
          <p:nvPr>
            <p:ph type="subTitle" idx="1"/>
          </p:nvPr>
        </p:nvSpPr>
        <p:spPr/>
        <p:txBody>
          <a:bodyPr/>
          <a:lstStyle/>
          <a:p>
            <a:r>
              <a:rPr lang="en-SG" dirty="0"/>
              <a:t>Jose Peeterson</a:t>
            </a:r>
          </a:p>
        </p:txBody>
      </p:sp>
    </p:spTree>
    <p:extLst>
      <p:ext uri="{BB962C8B-B14F-4D97-AF65-F5344CB8AC3E}">
        <p14:creationId xmlns:p14="http://schemas.microsoft.com/office/powerpoint/2010/main" val="425414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514350" marR="0" indent="-514350">
              <a:spcBef>
                <a:spcPts val="0"/>
              </a:spcBef>
              <a:spcAft>
                <a:spcPts val="0"/>
              </a:spcAft>
              <a:buFont typeface="+mj-lt"/>
              <a:buAutoNum type="arabicPeriod" startAt="2"/>
            </a:pPr>
            <a:r>
              <a:rPr lang="en-SG" dirty="0">
                <a:effectLst/>
                <a:latin typeface="Calibri" panose="020F0502020204030204" pitchFamily="34" charset="0"/>
              </a:rPr>
              <a:t>Unmet demand analysis</a:t>
            </a:r>
          </a:p>
          <a:p>
            <a:pPr marL="457200" lvl="1">
              <a:spcBef>
                <a:spcPts val="0"/>
              </a:spcBef>
            </a:pPr>
            <a:r>
              <a:rPr lang="en-SG" sz="2000" dirty="0">
                <a:latin typeface="Calibri" panose="020F0502020204030204" pitchFamily="34" charset="0"/>
              </a:rPr>
              <a:t>Aggregate into country, region level and see times when peak hour happens at which region?</a:t>
            </a:r>
          </a:p>
          <a:p>
            <a:pPr marL="914400" lvl="2">
              <a:spcBef>
                <a:spcPts val="0"/>
              </a:spcBef>
            </a:pPr>
            <a:r>
              <a:rPr lang="en-SG" sz="1800" dirty="0">
                <a:latin typeface="Calibri" panose="020F0502020204030204" pitchFamily="34" charset="0"/>
              </a:rPr>
              <a:t>Use a tree map in Tableau to cluster hours &amp; stations that have non-zero unmet demand</a:t>
            </a:r>
            <a:endParaRPr lang="en-SG" sz="1800" b="0" i="0" dirty="0">
              <a:effectLst/>
              <a:latin typeface="Calibri" panose="020F0502020204030204" pitchFamily="34" charset="0"/>
            </a:endParaRPr>
          </a:p>
          <a:p>
            <a:pPr marL="457200" lvl="1">
              <a:spcBef>
                <a:spcPts val="0"/>
              </a:spcBef>
            </a:pPr>
            <a:r>
              <a:rPr lang="en-SG" sz="2000" dirty="0">
                <a:effectLst/>
                <a:latin typeface="Calibri" panose="020F0502020204030204" pitchFamily="34" charset="0"/>
              </a:rPr>
              <a:t>Identify locations and hours when unmet is lowest and highest.</a:t>
            </a:r>
            <a:r>
              <a:rPr lang="en-SG" sz="2000" b="0" i="0" dirty="0">
                <a:effectLst/>
                <a:latin typeface="Calibri" panose="020F0502020204030204" pitchFamily="34" charset="0"/>
              </a:rPr>
              <a:t> Hour, day, week, month</a:t>
            </a:r>
          </a:p>
          <a:p>
            <a:pPr marL="457200" lvl="1">
              <a:spcBef>
                <a:spcPts val="0"/>
              </a:spcBef>
            </a:pPr>
            <a:r>
              <a:rPr lang="en-SG" sz="2000" dirty="0">
                <a:effectLst/>
                <a:latin typeface="Calibri" panose="020F0502020204030204" pitchFamily="34" charset="0"/>
              </a:rPr>
              <a:t>compare to met demand check that it is really overflowing demand and not due to the person cancelling</a:t>
            </a:r>
          </a:p>
          <a:p>
            <a:pPr marL="457200" lvl="1">
              <a:spcBef>
                <a:spcPts val="0"/>
              </a:spcBef>
            </a:pPr>
            <a:r>
              <a:rPr lang="en-SG" sz="2000" dirty="0">
                <a:latin typeface="Calibri" panose="020F0502020204030204" pitchFamily="34" charset="0"/>
              </a:rPr>
              <a:t>Perform some unsupervised learning to see if these are spatially and temporally adjacent to each other.</a:t>
            </a:r>
            <a:endParaRPr lang="en-SG" sz="2000" dirty="0">
              <a:effectLst/>
              <a:latin typeface="Calibri" panose="020F0502020204030204" pitchFamily="34" charset="0"/>
            </a:endParaRPr>
          </a:p>
          <a:p>
            <a:pPr marL="457200" lvl="1">
              <a:spcBef>
                <a:spcPts val="0"/>
              </a:spcBef>
            </a:pPr>
            <a:r>
              <a:rPr lang="en-SG" sz="2000" dirty="0">
                <a:effectLst/>
                <a:latin typeface="Calibri" panose="020F0502020204030204" pitchFamily="34" charset="0"/>
              </a:rPr>
              <a:t>Check for any seasonal patterns </a:t>
            </a:r>
          </a:p>
          <a:p>
            <a:pPr marL="114300" indent="-342900">
              <a:spcBef>
                <a:spcPts val="0"/>
              </a:spcBef>
              <a:buFont typeface="+mj-lt"/>
              <a:buAutoNum type="arabicPeriod" startAt="2"/>
            </a:pPr>
            <a:r>
              <a:rPr lang="en-SG" dirty="0">
                <a:effectLst/>
                <a:latin typeface="Calibri" panose="020F0502020204030204" pitchFamily="34" charset="0"/>
              </a:rPr>
              <a:t>Add unmet demand to met demand to create total demand.  </a:t>
            </a:r>
          </a:p>
          <a:p>
            <a:pPr marL="0" indent="0">
              <a:spcBef>
                <a:spcPts val="0"/>
              </a:spcBef>
              <a:buNone/>
            </a:pPr>
            <a:endParaRPr lang="en-SG" sz="1800" dirty="0">
              <a:effectLst/>
              <a:latin typeface="Calibri" panose="020F0502020204030204" pitchFamily="34" charset="0"/>
            </a:endParaRPr>
          </a:p>
          <a:p>
            <a:pPr marL="0" marR="0">
              <a:spcBef>
                <a:spcPts val="0"/>
              </a:spcBef>
              <a:spcAft>
                <a:spcPts val="0"/>
              </a:spcAft>
            </a:pPr>
            <a:endParaRPr lang="en-SG" sz="1800" dirty="0">
              <a:effectLst/>
              <a:latin typeface="Calibri" panose="020F0502020204030204" pitchFamily="34" charset="0"/>
            </a:endParaRPr>
          </a:p>
        </p:txBody>
      </p:sp>
    </p:spTree>
    <p:extLst>
      <p:ext uri="{BB962C8B-B14F-4D97-AF65-F5344CB8AC3E}">
        <p14:creationId xmlns:p14="http://schemas.microsoft.com/office/powerpoint/2010/main" val="354977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285750" indent="-514350">
              <a:spcBef>
                <a:spcPts val="0"/>
              </a:spcBef>
              <a:buFont typeface="+mj-lt"/>
              <a:buAutoNum type="arabicPeriod" startAt="4"/>
            </a:pPr>
            <a:r>
              <a:rPr lang="en-SG" sz="2600" dirty="0">
                <a:effectLst/>
                <a:latin typeface="Calibri" panose="020F0502020204030204" pitchFamily="34" charset="0"/>
              </a:rPr>
              <a:t>Total demand analysis</a:t>
            </a:r>
          </a:p>
          <a:p>
            <a:pPr lvl="1" fontAlgn="ctr">
              <a:spcBef>
                <a:spcPts val="0"/>
              </a:spcBef>
            </a:pPr>
            <a:r>
              <a:rPr lang="en-SG" sz="1900" b="0" i="0" dirty="0">
                <a:effectLst/>
                <a:latin typeface="Calibri" panose="020F0502020204030204" pitchFamily="34" charset="0"/>
              </a:rPr>
              <a:t>When is the peak hour? Day, week, month</a:t>
            </a:r>
          </a:p>
          <a:p>
            <a:pPr lvl="1" fontAlgn="ctr">
              <a:spcBef>
                <a:spcPts val="0"/>
              </a:spcBef>
            </a:pPr>
            <a:r>
              <a:rPr lang="en-SG" sz="1900" dirty="0">
                <a:latin typeface="Calibri" panose="020F0502020204030204" pitchFamily="34" charset="0"/>
              </a:rPr>
              <a:t>Aggregate into country, region level and see times when peak hour happens at which region?</a:t>
            </a:r>
            <a:endParaRPr lang="en-SG" sz="1900" b="0" i="0" dirty="0">
              <a:effectLst/>
              <a:latin typeface="Calibri" panose="020F0502020204030204" pitchFamily="34" charset="0"/>
            </a:endParaRPr>
          </a:p>
          <a:p>
            <a:pPr lvl="1" fontAlgn="ctr">
              <a:spcBef>
                <a:spcPts val="0"/>
              </a:spcBef>
            </a:pPr>
            <a:r>
              <a:rPr lang="en-SG" sz="1900" b="0" i="0" dirty="0">
                <a:effectLst/>
                <a:latin typeface="Calibri" panose="020F0502020204030204" pitchFamily="34" charset="0"/>
              </a:rPr>
              <a:t>Which location has peak demand? , region, cluster, station</a:t>
            </a:r>
          </a:p>
          <a:p>
            <a:pPr lvl="1" fontAlgn="ctr">
              <a:spcBef>
                <a:spcPts val="0"/>
              </a:spcBef>
            </a:pPr>
            <a:r>
              <a:rPr lang="en-SG" sz="1900" b="0" i="0" dirty="0">
                <a:effectLst/>
                <a:latin typeface="Calibri" panose="020F0502020204030204" pitchFamily="34" charset="0"/>
              </a:rPr>
              <a:t>Rank the clusters/regions in terms of total demand in time series</a:t>
            </a:r>
          </a:p>
          <a:p>
            <a:pPr lvl="1" fontAlgn="ctr">
              <a:spcBef>
                <a:spcPts val="0"/>
              </a:spcBef>
            </a:pPr>
            <a:r>
              <a:rPr lang="en-SG" sz="1900" b="0" i="0" dirty="0">
                <a:effectLst/>
                <a:latin typeface="Calibri" panose="020F0502020204030204" pitchFamily="34" charset="0"/>
              </a:rPr>
              <a:t>What are some common </a:t>
            </a:r>
            <a:r>
              <a:rPr lang="en-SG" sz="1900" b="0" i="0" dirty="0" err="1">
                <a:effectLst/>
                <a:latin typeface="Calibri" panose="020F0502020204030204" pitchFamily="34" charset="0"/>
              </a:rPr>
              <a:t>seasonalities</a:t>
            </a:r>
            <a:r>
              <a:rPr lang="en-SG" sz="1900" b="0" i="0" dirty="0">
                <a:effectLst/>
                <a:latin typeface="Calibri" panose="020F0502020204030204" pitchFamily="34" charset="0"/>
              </a:rPr>
              <a:t>?</a:t>
            </a:r>
          </a:p>
          <a:p>
            <a:pPr lvl="1" fontAlgn="ctr">
              <a:spcBef>
                <a:spcPts val="0"/>
              </a:spcBef>
            </a:pPr>
            <a:r>
              <a:rPr lang="en-SG" sz="1900" b="0" i="0" dirty="0">
                <a:effectLst/>
                <a:latin typeface="Calibri" panose="020F0502020204030204" pitchFamily="34" charset="0"/>
              </a:rPr>
              <a:t>Is there any visible trend during any weeks?</a:t>
            </a:r>
          </a:p>
          <a:p>
            <a:pPr lvl="1" fontAlgn="ctr">
              <a:spcBef>
                <a:spcPts val="0"/>
              </a:spcBef>
            </a:pPr>
            <a:r>
              <a:rPr lang="en-SG" sz="1900" b="0" i="0" dirty="0">
                <a:effectLst/>
                <a:latin typeface="Calibri" panose="020F0502020204030204" pitchFamily="34" charset="0"/>
              </a:rPr>
              <a:t>What is the average/std?</a:t>
            </a:r>
            <a:r>
              <a:rPr lang="en-SG" sz="1900" dirty="0">
                <a:effectLst/>
                <a:latin typeface="Calibri" panose="020F0502020204030204" pitchFamily="34" charset="0"/>
              </a:rPr>
              <a:t> Identify nominal/ideal patterns/behaviour from each region regardless of time. To identify times when the behaviour deviates from nominal/ideal.  </a:t>
            </a:r>
          </a:p>
          <a:p>
            <a:pPr lvl="1" fontAlgn="ctr">
              <a:spcBef>
                <a:spcPts val="0"/>
              </a:spcBef>
            </a:pPr>
            <a:r>
              <a:rPr lang="en-SG" sz="1900" dirty="0">
                <a:effectLst/>
                <a:latin typeface="Calibri" panose="020F0502020204030204" pitchFamily="34" charset="0"/>
              </a:rPr>
              <a:t>Identify seasonal trends </a:t>
            </a:r>
          </a:p>
          <a:p>
            <a:pPr lvl="1" fontAlgn="ctr">
              <a:spcBef>
                <a:spcPts val="0"/>
              </a:spcBef>
            </a:pPr>
            <a:r>
              <a:rPr lang="en-SG" sz="1900" dirty="0">
                <a:effectLst/>
                <a:latin typeface="Calibri" panose="020F0502020204030204" pitchFamily="34" charset="0"/>
              </a:rPr>
              <a:t>Identify economic trends </a:t>
            </a:r>
          </a:p>
          <a:p>
            <a:pPr lvl="1" fontAlgn="ctr">
              <a:spcBef>
                <a:spcPts val="0"/>
              </a:spcBef>
            </a:pPr>
            <a:r>
              <a:rPr lang="en-SG" sz="1900" dirty="0">
                <a:effectLst/>
                <a:latin typeface="Calibri" panose="020F0502020204030204" pitchFamily="34" charset="0"/>
              </a:rPr>
              <a:t>Identify geographical trends </a:t>
            </a:r>
          </a:p>
          <a:p>
            <a:pPr lvl="1" fontAlgn="ctr">
              <a:spcBef>
                <a:spcPts val="0"/>
              </a:spcBef>
            </a:pPr>
            <a:r>
              <a:rPr lang="en-SG" sz="1900" dirty="0">
                <a:effectLst/>
                <a:latin typeface="Calibri" panose="020F0502020204030204" pitchFamily="34" charset="0"/>
              </a:rPr>
              <a:t>What is the impact of weather on demand? </a:t>
            </a:r>
          </a:p>
          <a:p>
            <a:pPr lvl="1" fontAlgn="ctr">
              <a:spcBef>
                <a:spcPts val="0"/>
              </a:spcBef>
            </a:pPr>
            <a:r>
              <a:rPr lang="en-SG" sz="1900" dirty="0">
                <a:latin typeface="Calibri" panose="020F0502020204030204" pitchFamily="34" charset="0"/>
              </a:rPr>
              <a:t>Use unsupervised learning techniques like clustering</a:t>
            </a:r>
          </a:p>
          <a:p>
            <a:pPr lvl="2" fontAlgn="ctr">
              <a:spcBef>
                <a:spcPts val="0"/>
              </a:spcBef>
            </a:pPr>
            <a:r>
              <a:rPr lang="en-SG" sz="1500" dirty="0">
                <a:latin typeface="Calibri" panose="020F0502020204030204" pitchFamily="34" charset="0"/>
              </a:rPr>
              <a:t>E.g. cluster regions regardless of proximity (e.g. Yishun and Tampines are residential) at every point in time to show the type of clusters with max demand e.g. residential / industrial / </a:t>
            </a:r>
            <a:r>
              <a:rPr lang="en-SG" sz="1500" dirty="0" err="1">
                <a:latin typeface="Calibri" panose="020F0502020204030204" pitchFamily="34" charset="0"/>
              </a:rPr>
              <a:t>cbd</a:t>
            </a:r>
            <a:r>
              <a:rPr lang="en-SG" sz="1500" dirty="0">
                <a:latin typeface="Calibri" panose="020F0502020204030204" pitchFamily="34" charset="0"/>
              </a:rPr>
              <a:t> clusters etc..</a:t>
            </a:r>
          </a:p>
        </p:txBody>
      </p:sp>
    </p:spTree>
    <p:extLst>
      <p:ext uri="{BB962C8B-B14F-4D97-AF65-F5344CB8AC3E}">
        <p14:creationId xmlns:p14="http://schemas.microsoft.com/office/powerpoint/2010/main" val="391756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0" marR="0">
              <a:spcBef>
                <a:spcPts val="0"/>
              </a:spcBef>
              <a:spcAft>
                <a:spcPts val="0"/>
              </a:spcAft>
            </a:pPr>
            <a:endParaRPr lang="en-SG" sz="1800" dirty="0">
              <a:effectLst/>
              <a:latin typeface="Calibri" panose="020F0502020204030204" pitchFamily="34" charset="0"/>
            </a:endParaRPr>
          </a:p>
          <a:p>
            <a:pPr marL="514350" indent="-514350" fontAlgn="ctr">
              <a:spcBef>
                <a:spcPts val="0"/>
              </a:spcBef>
              <a:buFont typeface="+mj-lt"/>
              <a:buAutoNum type="arabicPeriod" startAt="5"/>
            </a:pPr>
            <a:r>
              <a:rPr lang="en-SG" dirty="0">
                <a:latin typeface="Calibri" panose="020F0502020204030204" pitchFamily="34" charset="0"/>
              </a:rPr>
              <a:t>Further exploration of imbalance problem:</a:t>
            </a:r>
          </a:p>
          <a:p>
            <a:pPr lvl="1" fontAlgn="ctr">
              <a:spcBef>
                <a:spcPts val="0"/>
              </a:spcBef>
            </a:pPr>
            <a:r>
              <a:rPr lang="en-SG" sz="1800" b="0" i="0" dirty="0">
                <a:effectLst/>
                <a:latin typeface="Calibri" panose="020F0502020204030204" pitchFamily="34" charset="0"/>
              </a:rPr>
              <a:t>Where and when is the inflow/outflow imbalance peaking</a:t>
            </a:r>
          </a:p>
          <a:p>
            <a:pPr lvl="1" fontAlgn="ctr">
              <a:spcBef>
                <a:spcPts val="0"/>
              </a:spcBef>
            </a:pPr>
            <a:r>
              <a:rPr lang="en-SG" sz="1800" b="0" i="0" dirty="0">
                <a:effectLst/>
                <a:latin typeface="Calibri" panose="020F0502020204030204" pitchFamily="34" charset="0"/>
              </a:rPr>
              <a:t>How many surplus cars in the fleet will be ideal? How much is missing. Fleet sizing. </a:t>
            </a:r>
          </a:p>
          <a:p>
            <a:pPr lvl="1" fontAlgn="ctr">
              <a:spcBef>
                <a:spcPts val="0"/>
              </a:spcBef>
            </a:pPr>
            <a:r>
              <a:rPr lang="en-SG" sz="1800" dirty="0">
                <a:effectLst/>
                <a:latin typeface="Calibri" panose="020F0502020204030204" pitchFamily="34" charset="0"/>
              </a:rPr>
              <a:t>Identify areas of underutilization </a:t>
            </a:r>
          </a:p>
          <a:p>
            <a:pPr lvl="1" fontAlgn="ctr">
              <a:spcBef>
                <a:spcPts val="0"/>
              </a:spcBef>
            </a:pPr>
            <a:r>
              <a:rPr lang="en-SG" sz="1800" dirty="0">
                <a:effectLst/>
                <a:latin typeface="Calibri" panose="020F0502020204030204" pitchFamily="34" charset="0"/>
              </a:rPr>
              <a:t>Identify areas of overutilization </a:t>
            </a:r>
          </a:p>
          <a:p>
            <a:pPr lvl="1" fontAlgn="ctr">
              <a:spcBef>
                <a:spcPts val="0"/>
              </a:spcBef>
            </a:pPr>
            <a:r>
              <a:rPr lang="en-SG" sz="1800" dirty="0">
                <a:effectLst/>
                <a:latin typeface="Calibri" panose="020F0502020204030204" pitchFamily="34" charset="0"/>
              </a:rPr>
              <a:t>Suggest relocation of stations that are underutilised to areas of medium utilization. I.e. expansion opportunities </a:t>
            </a:r>
          </a:p>
          <a:p>
            <a:pPr lvl="1" fontAlgn="ctr">
              <a:spcBef>
                <a:spcPts val="0"/>
              </a:spcBef>
            </a:pPr>
            <a:r>
              <a:rPr lang="en-SG" sz="1800" dirty="0">
                <a:effectLst/>
                <a:latin typeface="Calibri" panose="020F0502020204030204" pitchFamily="34" charset="0"/>
              </a:rPr>
              <a:t>Suggest optimal fleet distribution. </a:t>
            </a:r>
          </a:p>
          <a:p>
            <a:pPr lvl="1" fontAlgn="ctr">
              <a:spcBef>
                <a:spcPts val="0"/>
              </a:spcBef>
            </a:pPr>
            <a:r>
              <a:rPr lang="en-SG" sz="1800" dirty="0">
                <a:effectLst/>
                <a:latin typeface="Calibri" panose="020F0502020204030204" pitchFamily="34" charset="0"/>
              </a:rPr>
              <a:t>Use unsupervised learning techniques to cluster  </a:t>
            </a:r>
          </a:p>
          <a:p>
            <a:pPr lvl="1" fontAlgn="ctr">
              <a:spcBef>
                <a:spcPts val="0"/>
              </a:spcBef>
            </a:pPr>
            <a:r>
              <a:rPr lang="en-SG" sz="1800" dirty="0">
                <a:effectLst/>
                <a:latin typeface="Calibri" panose="020F0502020204030204" pitchFamily="34" charset="0"/>
              </a:rPr>
              <a:t>Identify areas that generate the most revenue (product of demand and peak hour price.) </a:t>
            </a:r>
          </a:p>
          <a:p>
            <a:pPr lvl="1" fontAlgn="ctr">
              <a:spcBef>
                <a:spcPts val="0"/>
              </a:spcBef>
            </a:pPr>
            <a:r>
              <a:rPr lang="en-SG" sz="1800" dirty="0">
                <a:effectLst/>
                <a:latin typeface="Calibri" panose="020F0502020204030204" pitchFamily="34" charset="0"/>
              </a:rPr>
              <a:t>Popular stations that cause congestion and traffic jam. </a:t>
            </a:r>
          </a:p>
          <a:p>
            <a:pPr indent="-457200">
              <a:spcBef>
                <a:spcPts val="0"/>
              </a:spcBef>
              <a:buFont typeface="+mj-lt"/>
              <a:buAutoNum type="arabicPeriod" startAt="5"/>
            </a:pPr>
            <a:r>
              <a:rPr lang="en-SG" dirty="0">
                <a:effectLst/>
                <a:latin typeface="Calibri" panose="020F0502020204030204" pitchFamily="34" charset="0"/>
              </a:rPr>
              <a:t>Get an idea of how to price discounts and surges.</a:t>
            </a:r>
          </a:p>
          <a:p>
            <a:pPr indent="-457200">
              <a:spcBef>
                <a:spcPts val="0"/>
              </a:spcBef>
              <a:buFont typeface="+mj-lt"/>
              <a:buAutoNum type="arabicPeriod" startAt="5"/>
            </a:pPr>
            <a:r>
              <a:rPr lang="en-SG" sz="2400" dirty="0">
                <a:effectLst/>
                <a:latin typeface="Calibri" panose="020F0502020204030204" pitchFamily="34" charset="0"/>
              </a:rPr>
              <a:t>Identify which level of spatial and temporal aggregation using unsupervised learning creates the largest learnable patterns? (learnable patterns are consistent statistical features)</a:t>
            </a:r>
          </a:p>
        </p:txBody>
      </p:sp>
    </p:spTree>
    <p:extLst>
      <p:ext uri="{BB962C8B-B14F-4D97-AF65-F5344CB8AC3E}">
        <p14:creationId xmlns:p14="http://schemas.microsoft.com/office/powerpoint/2010/main" val="307198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Model-related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normAutofit/>
          </a:bodyPr>
          <a:lstStyle/>
          <a:p>
            <a:r>
              <a:rPr lang="en-US" sz="2000" dirty="0"/>
              <a:t>Identify patterns and features and also select features that aid the model to make correct predictions.</a:t>
            </a:r>
          </a:p>
          <a:p>
            <a:r>
              <a:rPr lang="en-US" sz="2000" dirty="0"/>
              <a:t>e.g. historic average, </a:t>
            </a:r>
            <a:r>
              <a:rPr lang="en-US" sz="2000" dirty="0" err="1"/>
              <a:t>tsfresh</a:t>
            </a:r>
            <a:r>
              <a:rPr lang="en-US" sz="2000" dirty="0"/>
              <a:t> features, IFFT, current and future inflows to predict future demand, </a:t>
            </a:r>
            <a:r>
              <a:rPr lang="en-SG" sz="2000" dirty="0"/>
              <a:t>Create a historic binary/actual signal at stations and times using unmet demand to feed to the model </a:t>
            </a:r>
          </a:p>
          <a:p>
            <a:endParaRPr lang="en-US" sz="2000" dirty="0"/>
          </a:p>
          <a:p>
            <a:r>
              <a:rPr lang="en-SG" sz="1800" dirty="0">
                <a:effectLst/>
                <a:latin typeface="Calibri" panose="020F0502020204030204" pitchFamily="34" charset="0"/>
              </a:rPr>
              <a:t>Use unsupervised learning techniques to cluster </a:t>
            </a:r>
          </a:p>
          <a:p>
            <a:endParaRPr lang="en-SG" sz="1600" dirty="0"/>
          </a:p>
        </p:txBody>
      </p:sp>
    </p:spTree>
    <p:extLst>
      <p:ext uri="{BB962C8B-B14F-4D97-AF65-F5344CB8AC3E}">
        <p14:creationId xmlns:p14="http://schemas.microsoft.com/office/powerpoint/2010/main" val="333521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83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8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US" dirty="0"/>
              <a:t>All cluster of a region training and prediction (region-level)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lstStyle/>
          <a:p>
            <a:r>
              <a:rPr lang="en-SG" dirty="0"/>
              <a:t>Location: C:\Work\WORK_PACKAGE\Demand_forecasting\github\DeepAR-pytorch\My_model\2_freq_nbinom_LSTM\</a:t>
            </a:r>
            <a:r>
              <a:rPr lang="en-SG" dirty="0">
                <a:highlight>
                  <a:srgbClr val="FFFF00"/>
                </a:highlight>
              </a:rPr>
              <a:t>1_cluster_demand_prediction</a:t>
            </a:r>
          </a:p>
          <a:p>
            <a:endParaRPr lang="en-SG" dirty="0"/>
          </a:p>
        </p:txBody>
      </p:sp>
    </p:spTree>
    <p:extLst>
      <p:ext uri="{BB962C8B-B14F-4D97-AF65-F5344CB8AC3E}">
        <p14:creationId xmlns:p14="http://schemas.microsoft.com/office/powerpoint/2010/main" val="220971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Individual cluster training and prediction (cluster-level)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lstStyle/>
          <a:p>
            <a:r>
              <a:rPr lang="en-SG" dirty="0"/>
              <a:t>Location: C:\Work\WORK_PACKAGE\Demand_forecasting\github\DeepAR-pytorch\My_model\2_freq_nbinom_LSTM\</a:t>
            </a:r>
            <a:r>
              <a:rPr lang="en-SG" dirty="0">
                <a:highlight>
                  <a:srgbClr val="FFFF00"/>
                </a:highlight>
              </a:rPr>
              <a:t>1_cluster_demand_prediction</a:t>
            </a:r>
          </a:p>
          <a:p>
            <a:endParaRPr lang="en-SG" dirty="0"/>
          </a:p>
        </p:txBody>
      </p:sp>
    </p:spTree>
    <p:extLst>
      <p:ext uri="{BB962C8B-B14F-4D97-AF65-F5344CB8AC3E}">
        <p14:creationId xmlns:p14="http://schemas.microsoft.com/office/powerpoint/2010/main" val="219745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a:extLst>
              <a:ext uri="{FF2B5EF4-FFF2-40B4-BE49-F238E27FC236}">
                <a16:creationId xmlns:a16="http://schemas.microsoft.com/office/drawing/2014/main" id="{D4C3CDD9-5CBA-34BC-E2ED-6FE746F91DB0}"/>
              </a:ext>
            </a:extLst>
          </p:cNvPr>
          <p:cNvSpPr txBox="1"/>
          <p:nvPr/>
        </p:nvSpPr>
        <p:spPr>
          <a:xfrm>
            <a:off x="4257649" y="6536860"/>
            <a:ext cx="1129164" cy="307777"/>
          </a:xfrm>
          <a:prstGeom prst="rect">
            <a:avLst/>
          </a:prstGeom>
          <a:noFill/>
          <a:ln>
            <a:solidFill>
              <a:schemeClr val="tx1"/>
            </a:solidFill>
          </a:ln>
        </p:spPr>
        <p:txBody>
          <a:bodyPr wrap="square" rtlCol="0">
            <a:spAutoFit/>
          </a:bodyPr>
          <a:lstStyle/>
          <a:p>
            <a:r>
              <a:rPr lang="en-SG" sz="1400" dirty="0"/>
              <a:t>Continued..</a:t>
            </a:r>
          </a:p>
        </p:txBody>
      </p:sp>
      <p:cxnSp>
        <p:nvCxnSpPr>
          <p:cNvPr id="12" name="Straight Arrow Connector 11">
            <a:extLst>
              <a:ext uri="{FF2B5EF4-FFF2-40B4-BE49-F238E27FC236}">
                <a16:creationId xmlns:a16="http://schemas.microsoft.com/office/drawing/2014/main" id="{49E9839A-1E79-0C0C-067A-73134FD98002}"/>
              </a:ext>
            </a:extLst>
          </p:cNvPr>
          <p:cNvCxnSpPr>
            <a:cxnSpLocks/>
            <a:stCxn id="13" idx="3"/>
            <a:endCxn id="22" idx="0"/>
          </p:cNvCxnSpPr>
          <p:nvPr/>
        </p:nvCxnSpPr>
        <p:spPr>
          <a:xfrm>
            <a:off x="4160066" y="1232265"/>
            <a:ext cx="6" cy="276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agnetic Disk 12">
            <a:extLst>
              <a:ext uri="{FF2B5EF4-FFF2-40B4-BE49-F238E27FC236}">
                <a16:creationId xmlns:a16="http://schemas.microsoft.com/office/drawing/2014/main" id="{10767063-9333-63FC-631F-370237FCCFBE}"/>
              </a:ext>
            </a:extLst>
          </p:cNvPr>
          <p:cNvSpPr/>
          <p:nvPr/>
        </p:nvSpPr>
        <p:spPr>
          <a:xfrm>
            <a:off x="3049507" y="862932"/>
            <a:ext cx="2221117" cy="369333"/>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transaction_logs.csv</a:t>
            </a:r>
          </a:p>
        </p:txBody>
      </p:sp>
      <p:sp>
        <p:nvSpPr>
          <p:cNvPr id="20" name="Flowchart: Data 19">
            <a:extLst>
              <a:ext uri="{FF2B5EF4-FFF2-40B4-BE49-F238E27FC236}">
                <a16:creationId xmlns:a16="http://schemas.microsoft.com/office/drawing/2014/main" id="{A82B46E9-D427-8164-DDD9-33F6590E94F3}"/>
              </a:ext>
            </a:extLst>
          </p:cNvPr>
          <p:cNvSpPr/>
          <p:nvPr/>
        </p:nvSpPr>
        <p:spPr>
          <a:xfrm>
            <a:off x="3107599" y="2164708"/>
            <a:ext cx="2104933" cy="631881"/>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Station_outflow.csv</a:t>
            </a:r>
          </a:p>
          <a:p>
            <a:pPr algn="ctr"/>
            <a:r>
              <a:rPr lang="en-SG" sz="1000" dirty="0">
                <a:solidFill>
                  <a:schemeClr val="tx1"/>
                </a:solidFill>
              </a:rPr>
              <a:t>Station_inflow.csv</a:t>
            </a:r>
          </a:p>
          <a:p>
            <a:pPr algn="ctr"/>
            <a:r>
              <a:rPr lang="en-SG" sz="1000" dirty="0">
                <a:solidFill>
                  <a:schemeClr val="tx1"/>
                </a:solidFill>
              </a:rPr>
              <a:t>cluster _inflow.csv</a:t>
            </a:r>
          </a:p>
          <a:p>
            <a:pPr algn="ctr"/>
            <a:r>
              <a:rPr lang="en-SG" sz="1000" dirty="0">
                <a:solidFill>
                  <a:schemeClr val="tx1"/>
                </a:solidFill>
              </a:rPr>
              <a:t>cluster_outflow.csv</a:t>
            </a:r>
          </a:p>
        </p:txBody>
      </p:sp>
      <p:sp>
        <p:nvSpPr>
          <p:cNvPr id="22" name="Flowchart: Process 21">
            <a:extLst>
              <a:ext uri="{FF2B5EF4-FFF2-40B4-BE49-F238E27FC236}">
                <a16:creationId xmlns:a16="http://schemas.microsoft.com/office/drawing/2014/main" id="{C02470A5-496C-1673-6A99-E2936ECDC4AB}"/>
              </a:ext>
            </a:extLst>
          </p:cNvPr>
          <p:cNvSpPr/>
          <p:nvPr/>
        </p:nvSpPr>
        <p:spPr>
          <a:xfrm>
            <a:off x="2553082" y="1508333"/>
            <a:ext cx="3213980"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cluster_inflow_outflow_data_generator</a:t>
            </a:r>
            <a:r>
              <a:rPr lang="en-SG" sz="1000" dirty="0">
                <a:solidFill>
                  <a:schemeClr val="tx1"/>
                </a:solidFill>
              </a:rPr>
              <a:t>.</a:t>
            </a:r>
            <a:r>
              <a:rPr lang="en-SG" sz="1000" dirty="0" err="1">
                <a:solidFill>
                  <a:schemeClr val="tx1"/>
                </a:solidFill>
              </a:rPr>
              <a:t>ipynb</a:t>
            </a:r>
            <a:endParaRPr lang="en-SG" sz="1000" dirty="0">
              <a:solidFill>
                <a:schemeClr val="tx1"/>
              </a:solidFill>
            </a:endParaRPr>
          </a:p>
          <a:p>
            <a:pPr algn="ctr"/>
            <a:r>
              <a:rPr lang="en-US" sz="1000" dirty="0" err="1">
                <a:solidFill>
                  <a:schemeClr val="tx1"/>
                </a:solidFill>
              </a:rPr>
              <a:t>station_inflow_outflow_data_generator.ipynb</a:t>
            </a:r>
            <a:endParaRPr lang="en-SG" sz="1000" dirty="0">
              <a:solidFill>
                <a:schemeClr val="tx1"/>
              </a:solidFill>
            </a:endParaRPr>
          </a:p>
        </p:txBody>
      </p:sp>
      <p:cxnSp>
        <p:nvCxnSpPr>
          <p:cNvPr id="14" name="Straight Arrow Connector 13">
            <a:extLst>
              <a:ext uri="{FF2B5EF4-FFF2-40B4-BE49-F238E27FC236}">
                <a16:creationId xmlns:a16="http://schemas.microsoft.com/office/drawing/2014/main" id="{6C7B573A-71F5-6572-67C3-7E1A34FAF998}"/>
              </a:ext>
            </a:extLst>
          </p:cNvPr>
          <p:cNvCxnSpPr>
            <a:cxnSpLocks/>
            <a:stCxn id="22" idx="2"/>
            <a:endCxn id="20" idx="1"/>
          </p:cNvCxnSpPr>
          <p:nvPr/>
        </p:nvCxnSpPr>
        <p:spPr>
          <a:xfrm flipH="1">
            <a:off x="4160066" y="1877665"/>
            <a:ext cx="6" cy="287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C1CF4752-DCDC-30E6-F6B3-B3F8A378FC33}"/>
              </a:ext>
            </a:extLst>
          </p:cNvPr>
          <p:cNvSpPr/>
          <p:nvPr/>
        </p:nvSpPr>
        <p:spPr>
          <a:xfrm>
            <a:off x="787661" y="862932"/>
            <a:ext cx="1493811" cy="3681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Car rental bookings information</a:t>
            </a:r>
          </a:p>
        </p:txBody>
      </p:sp>
      <p:sp>
        <p:nvSpPr>
          <p:cNvPr id="18" name="Rectangle: Rounded Corners 17">
            <a:extLst>
              <a:ext uri="{FF2B5EF4-FFF2-40B4-BE49-F238E27FC236}">
                <a16:creationId xmlns:a16="http://schemas.microsoft.com/office/drawing/2014/main" id="{4A8CA539-5663-EFAA-5828-3E4F54246B91}"/>
              </a:ext>
            </a:extLst>
          </p:cNvPr>
          <p:cNvSpPr/>
          <p:nvPr/>
        </p:nvSpPr>
        <p:spPr>
          <a:xfrm>
            <a:off x="389309" y="1401458"/>
            <a:ext cx="1638625" cy="47620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Temporal and spatial clustering </a:t>
            </a:r>
          </a:p>
        </p:txBody>
      </p:sp>
      <p:cxnSp>
        <p:nvCxnSpPr>
          <p:cNvPr id="19" name="Straight Arrow Connector 18">
            <a:extLst>
              <a:ext uri="{FF2B5EF4-FFF2-40B4-BE49-F238E27FC236}">
                <a16:creationId xmlns:a16="http://schemas.microsoft.com/office/drawing/2014/main" id="{F9477F7E-A6AD-36C5-A479-58664CF5B673}"/>
              </a:ext>
            </a:extLst>
          </p:cNvPr>
          <p:cNvCxnSpPr>
            <a:cxnSpLocks/>
            <a:stCxn id="20" idx="4"/>
            <a:endCxn id="24" idx="0"/>
          </p:cNvCxnSpPr>
          <p:nvPr/>
        </p:nvCxnSpPr>
        <p:spPr>
          <a:xfrm flipH="1">
            <a:off x="4160065" y="2796589"/>
            <a:ext cx="1" cy="362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rocess 23">
            <a:extLst>
              <a:ext uri="{FF2B5EF4-FFF2-40B4-BE49-F238E27FC236}">
                <a16:creationId xmlns:a16="http://schemas.microsoft.com/office/drawing/2014/main" id="{B578B202-2C7F-6AF6-C089-52086B38F571}"/>
              </a:ext>
            </a:extLst>
          </p:cNvPr>
          <p:cNvSpPr/>
          <p:nvPr/>
        </p:nvSpPr>
        <p:spPr>
          <a:xfrm>
            <a:off x="2830340" y="3158730"/>
            <a:ext cx="2659450"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select_region_inflow_n_outflow</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sp>
        <p:nvSpPr>
          <p:cNvPr id="26" name="Rectangle: Rounded Corners 25">
            <a:extLst>
              <a:ext uri="{FF2B5EF4-FFF2-40B4-BE49-F238E27FC236}">
                <a16:creationId xmlns:a16="http://schemas.microsoft.com/office/drawing/2014/main" id="{B6088D99-3606-C7DB-ED9D-FDBA39963238}"/>
              </a:ext>
            </a:extLst>
          </p:cNvPr>
          <p:cNvSpPr/>
          <p:nvPr/>
        </p:nvSpPr>
        <p:spPr>
          <a:xfrm>
            <a:off x="389309" y="2886629"/>
            <a:ext cx="1638625" cy="5974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select out only the clusters of the interested region </a:t>
            </a:r>
          </a:p>
        </p:txBody>
      </p:sp>
      <p:sp>
        <p:nvSpPr>
          <p:cNvPr id="29" name="Flowchart: Data 28">
            <a:extLst>
              <a:ext uri="{FF2B5EF4-FFF2-40B4-BE49-F238E27FC236}">
                <a16:creationId xmlns:a16="http://schemas.microsoft.com/office/drawing/2014/main" id="{6A3DC552-CAFB-4E39-EE67-D1ED5F35E9BB}"/>
              </a:ext>
            </a:extLst>
          </p:cNvPr>
          <p:cNvSpPr/>
          <p:nvPr/>
        </p:nvSpPr>
        <p:spPr>
          <a:xfrm>
            <a:off x="2375772" y="4479909"/>
            <a:ext cx="3568579" cy="369332"/>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0" dirty="0">
                <a:solidFill>
                  <a:srgbClr val="CE9178"/>
                </a:solidFill>
                <a:effectLst/>
                <a:latin typeface="Consolas" panose="020B0609020204030204" pitchFamily="49" charset="0"/>
              </a:rPr>
              <a:t>'Woodlands_region_inflow.csv</a:t>
            </a:r>
            <a:endParaRPr lang="en-SG" sz="1000" b="0" dirty="0">
              <a:solidFill>
                <a:srgbClr val="CCCCCC"/>
              </a:solidFill>
              <a:effectLst/>
              <a:latin typeface="Consolas" panose="020B0609020204030204" pitchFamily="49" charset="0"/>
            </a:endParaRPr>
          </a:p>
        </p:txBody>
      </p:sp>
      <p:cxnSp>
        <p:nvCxnSpPr>
          <p:cNvPr id="30" name="Straight Arrow Connector 29">
            <a:extLst>
              <a:ext uri="{FF2B5EF4-FFF2-40B4-BE49-F238E27FC236}">
                <a16:creationId xmlns:a16="http://schemas.microsoft.com/office/drawing/2014/main" id="{199DDF71-BBFD-DCB1-29E2-D1D2F83EDB9D}"/>
              </a:ext>
            </a:extLst>
          </p:cNvPr>
          <p:cNvCxnSpPr>
            <a:cxnSpLocks/>
            <a:stCxn id="24" idx="2"/>
            <a:endCxn id="29" idx="1"/>
          </p:cNvCxnSpPr>
          <p:nvPr/>
        </p:nvCxnSpPr>
        <p:spPr>
          <a:xfrm flipH="1">
            <a:off x="4160062" y="3528062"/>
            <a:ext cx="3" cy="951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CCA717-A0DF-E8CE-2E43-B8A547E568BF}"/>
              </a:ext>
            </a:extLst>
          </p:cNvPr>
          <p:cNvCxnSpPr>
            <a:cxnSpLocks/>
            <a:stCxn id="29" idx="4"/>
            <a:endCxn id="53" idx="0"/>
          </p:cNvCxnSpPr>
          <p:nvPr/>
        </p:nvCxnSpPr>
        <p:spPr>
          <a:xfrm>
            <a:off x="4160062" y="4849241"/>
            <a:ext cx="6791" cy="263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Data 42">
            <a:extLst>
              <a:ext uri="{FF2B5EF4-FFF2-40B4-BE49-F238E27FC236}">
                <a16:creationId xmlns:a16="http://schemas.microsoft.com/office/drawing/2014/main" id="{8C70DEF7-1C7A-4298-B80D-A5512061A554}"/>
              </a:ext>
            </a:extLst>
          </p:cNvPr>
          <p:cNvSpPr/>
          <p:nvPr/>
        </p:nvSpPr>
        <p:spPr>
          <a:xfrm>
            <a:off x="1717890" y="5711988"/>
            <a:ext cx="4897925" cy="709685"/>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0" dirty="0">
                <a:solidFill>
                  <a:srgbClr val="CE9178"/>
                </a:solidFill>
                <a:effectLst/>
                <a:latin typeface="Consolas" panose="020B0609020204030204" pitchFamily="49" charset="0"/>
              </a:rPr>
              <a:t>Woodlands_all_clstr_train_data.csv</a:t>
            </a:r>
          </a:p>
          <a:p>
            <a:r>
              <a:rPr lang="en-US" sz="1000" b="0" dirty="0">
                <a:solidFill>
                  <a:srgbClr val="CE9178"/>
                </a:solidFill>
                <a:effectLst/>
                <a:latin typeface="Consolas" panose="020B0609020204030204" pitchFamily="49" charset="0"/>
              </a:rPr>
              <a:t>Woodlands_all_clstr_full_train_data.csv</a:t>
            </a:r>
            <a:endParaRPr lang="en-US"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Woodlands</a:t>
            </a:r>
            <a:r>
              <a:rPr lang="en-SG" sz="1000" b="0" dirty="0">
                <a:solidFill>
                  <a:srgbClr val="CE9178"/>
                </a:solidFill>
                <a:effectLst/>
                <a:latin typeface="Consolas" panose="020B0609020204030204" pitchFamily="49" charset="0"/>
              </a:rPr>
              <a:t>_</a:t>
            </a:r>
            <a:r>
              <a:rPr lang="en-SG" sz="1000" b="0" dirty="0" err="1">
                <a:solidFill>
                  <a:srgbClr val="CE9178"/>
                </a:solidFill>
                <a:effectLst/>
                <a:latin typeface="Consolas" panose="020B0609020204030204" pitchFamily="49" charset="0"/>
              </a:rPr>
              <a:t>all_clstr_val_data</a:t>
            </a:r>
            <a:r>
              <a:rPr lang="en-US" sz="1000" b="0" dirty="0">
                <a:solidFill>
                  <a:srgbClr val="CE9178"/>
                </a:solidFill>
                <a:effectLst/>
                <a:latin typeface="Consolas" panose="020B0609020204030204" pitchFamily="49" charset="0"/>
              </a:rPr>
              <a:t>.csv</a:t>
            </a:r>
            <a:endParaRPr lang="en-SG"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Woodlands</a:t>
            </a:r>
            <a:r>
              <a:rPr lang="en-SG" sz="1000" b="0" dirty="0">
                <a:solidFill>
                  <a:srgbClr val="CE9178"/>
                </a:solidFill>
                <a:effectLst/>
                <a:latin typeface="Consolas" panose="020B0609020204030204" pitchFamily="49" charset="0"/>
              </a:rPr>
              <a:t>_</a:t>
            </a:r>
            <a:r>
              <a:rPr lang="en-SG" sz="1000" b="0" dirty="0" err="1">
                <a:solidFill>
                  <a:srgbClr val="CE9178"/>
                </a:solidFill>
                <a:effectLst/>
                <a:latin typeface="Consolas" panose="020B0609020204030204" pitchFamily="49" charset="0"/>
              </a:rPr>
              <a:t>all_clstr_test_data</a:t>
            </a:r>
            <a:r>
              <a:rPr lang="en-US" sz="1000" b="0" dirty="0">
                <a:solidFill>
                  <a:srgbClr val="CE9178"/>
                </a:solidFill>
                <a:effectLst/>
                <a:latin typeface="Consolas" panose="020B0609020204030204" pitchFamily="49" charset="0"/>
              </a:rPr>
              <a:t>.csv</a:t>
            </a:r>
          </a:p>
        </p:txBody>
      </p:sp>
      <p:sp>
        <p:nvSpPr>
          <p:cNvPr id="48" name="Rectangle: Rounded Corners 47">
            <a:extLst>
              <a:ext uri="{FF2B5EF4-FFF2-40B4-BE49-F238E27FC236}">
                <a16:creationId xmlns:a16="http://schemas.microsoft.com/office/drawing/2014/main" id="{EFABF59B-495C-90FC-A209-E35F8D220521}"/>
              </a:ext>
            </a:extLst>
          </p:cNvPr>
          <p:cNvSpPr/>
          <p:nvPr/>
        </p:nvSpPr>
        <p:spPr>
          <a:xfrm>
            <a:off x="526708" y="4167878"/>
            <a:ext cx="1638625" cy="3935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Split data into train, </a:t>
            </a:r>
            <a:r>
              <a:rPr lang="en-SG" sz="1200" dirty="0" err="1"/>
              <a:t>val</a:t>
            </a:r>
            <a:r>
              <a:rPr lang="en-SG" sz="1200" dirty="0"/>
              <a:t> and test sets</a:t>
            </a:r>
          </a:p>
        </p:txBody>
      </p:sp>
      <p:sp>
        <p:nvSpPr>
          <p:cNvPr id="53" name="Flowchart: Process 52">
            <a:hlinkClick r:id="rId3" action="ppaction://hlinksldjump"/>
            <a:extLst>
              <a:ext uri="{FF2B5EF4-FFF2-40B4-BE49-F238E27FC236}">
                <a16:creationId xmlns:a16="http://schemas.microsoft.com/office/drawing/2014/main" id="{EEAB755A-0EF9-1DB2-85BD-525E5E507652}"/>
              </a:ext>
            </a:extLst>
          </p:cNvPr>
          <p:cNvSpPr/>
          <p:nvPr/>
        </p:nvSpPr>
        <p:spPr>
          <a:xfrm>
            <a:off x="3199454" y="5112285"/>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cxnSp>
        <p:nvCxnSpPr>
          <p:cNvPr id="57" name="Straight Arrow Connector 56">
            <a:extLst>
              <a:ext uri="{FF2B5EF4-FFF2-40B4-BE49-F238E27FC236}">
                <a16:creationId xmlns:a16="http://schemas.microsoft.com/office/drawing/2014/main" id="{12E54EF5-7BF3-3DDD-6A0D-25E9F1C39D10}"/>
              </a:ext>
            </a:extLst>
          </p:cNvPr>
          <p:cNvCxnSpPr>
            <a:cxnSpLocks/>
            <a:stCxn id="53" idx="2"/>
            <a:endCxn id="43" idx="1"/>
          </p:cNvCxnSpPr>
          <p:nvPr/>
        </p:nvCxnSpPr>
        <p:spPr>
          <a:xfrm>
            <a:off x="4166853" y="5481617"/>
            <a:ext cx="0" cy="230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19E9465A-C8E1-E5CF-48A1-1AC554C774DF}"/>
              </a:ext>
            </a:extLst>
          </p:cNvPr>
          <p:cNvSpPr/>
          <p:nvPr/>
        </p:nvSpPr>
        <p:spPr>
          <a:xfrm>
            <a:off x="6126023" y="5111184"/>
            <a:ext cx="1638625" cy="3621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data insights from cluster</a:t>
            </a:r>
          </a:p>
        </p:txBody>
      </p:sp>
      <p:sp>
        <p:nvSpPr>
          <p:cNvPr id="61" name="Thought Bubble: Cloud 60">
            <a:extLst>
              <a:ext uri="{FF2B5EF4-FFF2-40B4-BE49-F238E27FC236}">
                <a16:creationId xmlns:a16="http://schemas.microsoft.com/office/drawing/2014/main" id="{7A552FDD-FBC5-1478-2E2B-026F1CD63E73}"/>
              </a:ext>
            </a:extLst>
          </p:cNvPr>
          <p:cNvSpPr/>
          <p:nvPr/>
        </p:nvSpPr>
        <p:spPr>
          <a:xfrm>
            <a:off x="7697909" y="2365947"/>
            <a:ext cx="1950918" cy="60719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Weather API</a:t>
            </a:r>
          </a:p>
        </p:txBody>
      </p:sp>
      <p:cxnSp>
        <p:nvCxnSpPr>
          <p:cNvPr id="64" name="Straight Arrow Connector 63">
            <a:extLst>
              <a:ext uri="{FF2B5EF4-FFF2-40B4-BE49-F238E27FC236}">
                <a16:creationId xmlns:a16="http://schemas.microsoft.com/office/drawing/2014/main" id="{0FCAD84B-3A97-82D7-620A-4A6C5A4561A4}"/>
              </a:ext>
            </a:extLst>
          </p:cNvPr>
          <p:cNvCxnSpPr>
            <a:cxnSpLocks/>
            <a:stCxn id="61" idx="1"/>
            <a:endCxn id="70" idx="0"/>
          </p:cNvCxnSpPr>
          <p:nvPr/>
        </p:nvCxnSpPr>
        <p:spPr>
          <a:xfrm>
            <a:off x="8673368" y="2972494"/>
            <a:ext cx="1373" cy="409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Rounded Corners 66">
            <a:extLst>
              <a:ext uri="{FF2B5EF4-FFF2-40B4-BE49-F238E27FC236}">
                <a16:creationId xmlns:a16="http://schemas.microsoft.com/office/drawing/2014/main" id="{9AE91571-4E07-10EE-ABB6-338474150C29}"/>
              </a:ext>
            </a:extLst>
          </p:cNvPr>
          <p:cNvSpPr/>
          <p:nvPr/>
        </p:nvSpPr>
        <p:spPr>
          <a:xfrm>
            <a:off x="9675148" y="3302388"/>
            <a:ext cx="1647764" cy="4946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Collect weather from openweathermap.org</a:t>
            </a:r>
          </a:p>
        </p:txBody>
      </p:sp>
      <p:sp>
        <p:nvSpPr>
          <p:cNvPr id="69" name="Rectangle: Rounded Corners 68">
            <a:extLst>
              <a:ext uri="{FF2B5EF4-FFF2-40B4-BE49-F238E27FC236}">
                <a16:creationId xmlns:a16="http://schemas.microsoft.com/office/drawing/2014/main" id="{0D8D0B50-3522-81F6-4C70-5278911FC565}"/>
              </a:ext>
            </a:extLst>
          </p:cNvPr>
          <p:cNvSpPr/>
          <p:nvPr/>
        </p:nvSpPr>
        <p:spPr>
          <a:xfrm>
            <a:off x="9883282" y="2479594"/>
            <a:ext cx="1231509" cy="3681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API call</a:t>
            </a:r>
          </a:p>
        </p:txBody>
      </p:sp>
      <p:sp>
        <p:nvSpPr>
          <p:cNvPr id="70" name="Flowchart: Process 69">
            <a:extLst>
              <a:ext uri="{FF2B5EF4-FFF2-40B4-BE49-F238E27FC236}">
                <a16:creationId xmlns:a16="http://schemas.microsoft.com/office/drawing/2014/main" id="{CF63FEE4-4861-7EBE-04D8-A9CDFA28C52F}"/>
              </a:ext>
            </a:extLst>
          </p:cNvPr>
          <p:cNvSpPr/>
          <p:nvPr/>
        </p:nvSpPr>
        <p:spPr>
          <a:xfrm>
            <a:off x="7992052" y="3382196"/>
            <a:ext cx="1365378"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Collect_weather.py</a:t>
            </a:r>
          </a:p>
        </p:txBody>
      </p:sp>
      <p:sp>
        <p:nvSpPr>
          <p:cNvPr id="84" name="Flowchart: Data 83">
            <a:extLst>
              <a:ext uri="{FF2B5EF4-FFF2-40B4-BE49-F238E27FC236}">
                <a16:creationId xmlns:a16="http://schemas.microsoft.com/office/drawing/2014/main" id="{FE8F8B7B-8E9E-CA55-50BD-4D9A9DC36917}"/>
              </a:ext>
            </a:extLst>
          </p:cNvPr>
          <p:cNvSpPr/>
          <p:nvPr/>
        </p:nvSpPr>
        <p:spPr>
          <a:xfrm>
            <a:off x="7227316" y="4043149"/>
            <a:ext cx="2894849" cy="369332"/>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0" dirty="0">
                <a:solidFill>
                  <a:srgbClr val="9CDCFE"/>
                </a:solidFill>
                <a:effectLst/>
                <a:latin typeface="Consolas" panose="020B0609020204030204" pitchFamily="49" charset="0"/>
              </a:rPr>
              <a:t>Central</a:t>
            </a:r>
            <a:r>
              <a:rPr lang="en-US" sz="1000" b="0" dirty="0">
                <a:solidFill>
                  <a:srgbClr val="CE9178"/>
                </a:solidFill>
                <a:effectLst/>
                <a:latin typeface="Consolas" panose="020B0609020204030204" pitchFamily="49" charset="0"/>
              </a:rPr>
              <a:t>_</a:t>
            </a:r>
            <a:r>
              <a:rPr lang="en-US" sz="1000" b="0" dirty="0">
                <a:solidFill>
                  <a:srgbClr val="9CDCFE"/>
                </a:solidFill>
                <a:effectLst/>
                <a:latin typeface="Consolas" panose="020B0609020204030204" pitchFamily="49" charset="0"/>
              </a:rPr>
              <a:t>48</a:t>
            </a:r>
            <a:r>
              <a:rPr lang="en-US" sz="1000" b="0" dirty="0">
                <a:solidFill>
                  <a:srgbClr val="CE9178"/>
                </a:solidFill>
                <a:effectLst/>
                <a:latin typeface="Consolas" panose="020B0609020204030204" pitchFamily="49" charset="0"/>
              </a:rPr>
              <a:t>_weather.csv</a:t>
            </a:r>
            <a:endParaRPr lang="en-US" sz="1000" b="0" dirty="0">
              <a:solidFill>
                <a:srgbClr val="CCCCCC"/>
              </a:solidFill>
              <a:effectLst/>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17E2AEFE-38F5-4D96-70BA-FA08629568A0}"/>
              </a:ext>
            </a:extLst>
          </p:cNvPr>
          <p:cNvCxnSpPr>
            <a:cxnSpLocks/>
            <a:stCxn id="70" idx="2"/>
            <a:endCxn id="84" idx="1"/>
          </p:cNvCxnSpPr>
          <p:nvPr/>
        </p:nvCxnSpPr>
        <p:spPr>
          <a:xfrm>
            <a:off x="8674741" y="3751528"/>
            <a:ext cx="0" cy="291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Process 20">
            <a:extLst>
              <a:ext uri="{FF2B5EF4-FFF2-40B4-BE49-F238E27FC236}">
                <a16:creationId xmlns:a16="http://schemas.microsoft.com/office/drawing/2014/main" id="{E62A9E64-7E2F-A3B1-984E-FA5D8D2BE203}"/>
              </a:ext>
            </a:extLst>
          </p:cNvPr>
          <p:cNvSpPr/>
          <p:nvPr/>
        </p:nvSpPr>
        <p:spPr>
          <a:xfrm>
            <a:off x="342932" y="5227470"/>
            <a:ext cx="1906682"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err="1">
                <a:solidFill>
                  <a:schemeClr val="tx1"/>
                </a:solidFill>
              </a:rPr>
              <a:t>region_train_val_test_split.ipynb</a:t>
            </a:r>
            <a:endParaRPr lang="en-SG" sz="1000" dirty="0">
              <a:solidFill>
                <a:schemeClr val="tx1"/>
              </a:solidFill>
            </a:endParaRPr>
          </a:p>
        </p:txBody>
      </p:sp>
      <p:cxnSp>
        <p:nvCxnSpPr>
          <p:cNvPr id="35" name="Connector: Elbow 34">
            <a:extLst>
              <a:ext uri="{FF2B5EF4-FFF2-40B4-BE49-F238E27FC236}">
                <a16:creationId xmlns:a16="http://schemas.microsoft.com/office/drawing/2014/main" id="{51A8AB1A-F3AC-4374-22BD-923543EA82C1}"/>
              </a:ext>
            </a:extLst>
          </p:cNvPr>
          <p:cNvCxnSpPr>
            <a:cxnSpLocks/>
            <a:stCxn id="21" idx="2"/>
            <a:endCxn id="43" idx="2"/>
          </p:cNvCxnSpPr>
          <p:nvPr/>
        </p:nvCxnSpPr>
        <p:spPr>
          <a:xfrm rot="16200000" flipH="1">
            <a:off x="1516964" y="5376111"/>
            <a:ext cx="470029" cy="911410"/>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9" name="Multiplication Sign 78">
            <a:extLst>
              <a:ext uri="{FF2B5EF4-FFF2-40B4-BE49-F238E27FC236}">
                <a16:creationId xmlns:a16="http://schemas.microsoft.com/office/drawing/2014/main" id="{15CDDFEF-83F2-8FC3-05B0-27234FE3D8A4}"/>
              </a:ext>
            </a:extLst>
          </p:cNvPr>
          <p:cNvSpPr/>
          <p:nvPr/>
        </p:nvSpPr>
        <p:spPr>
          <a:xfrm>
            <a:off x="1006562" y="5711988"/>
            <a:ext cx="579421" cy="4801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Flowchart: Process 82">
            <a:extLst>
              <a:ext uri="{FF2B5EF4-FFF2-40B4-BE49-F238E27FC236}">
                <a16:creationId xmlns:a16="http://schemas.microsoft.com/office/drawing/2014/main" id="{CEF47E2D-16F2-08DE-A613-66FB08040299}"/>
              </a:ext>
            </a:extLst>
          </p:cNvPr>
          <p:cNvSpPr/>
          <p:nvPr/>
        </p:nvSpPr>
        <p:spPr>
          <a:xfrm>
            <a:off x="7697346" y="1378866"/>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Country_data_viz_analysis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cxnSp>
        <p:nvCxnSpPr>
          <p:cNvPr id="86" name="Connector: Elbow 85">
            <a:extLst>
              <a:ext uri="{FF2B5EF4-FFF2-40B4-BE49-F238E27FC236}">
                <a16:creationId xmlns:a16="http://schemas.microsoft.com/office/drawing/2014/main" id="{6E30D3D6-96AF-DFF2-2D95-2A97FDD946C4}"/>
              </a:ext>
            </a:extLst>
          </p:cNvPr>
          <p:cNvCxnSpPr>
            <a:cxnSpLocks/>
            <a:stCxn id="20" idx="5"/>
            <a:endCxn id="83" idx="1"/>
          </p:cNvCxnSpPr>
          <p:nvPr/>
        </p:nvCxnSpPr>
        <p:spPr>
          <a:xfrm flipV="1">
            <a:off x="5002039" y="1563532"/>
            <a:ext cx="2695307" cy="917117"/>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9" name="Rectangle: Rounded Corners 88">
            <a:extLst>
              <a:ext uri="{FF2B5EF4-FFF2-40B4-BE49-F238E27FC236}">
                <a16:creationId xmlns:a16="http://schemas.microsoft.com/office/drawing/2014/main" id="{DD30BFEE-153A-1FC0-6E2B-197BA07106F4}"/>
              </a:ext>
            </a:extLst>
          </p:cNvPr>
          <p:cNvSpPr/>
          <p:nvPr/>
        </p:nvSpPr>
        <p:spPr>
          <a:xfrm>
            <a:off x="9873682" y="1402952"/>
            <a:ext cx="1602238" cy="5800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overall data insights from entire country</a:t>
            </a:r>
          </a:p>
        </p:txBody>
      </p:sp>
      <p:sp>
        <p:nvSpPr>
          <p:cNvPr id="90" name="Flowchart: Process 89">
            <a:extLst>
              <a:ext uri="{FF2B5EF4-FFF2-40B4-BE49-F238E27FC236}">
                <a16:creationId xmlns:a16="http://schemas.microsoft.com/office/drawing/2014/main" id="{4CABA62D-F63C-C5F5-B931-E0A1C5EBC5B2}"/>
              </a:ext>
            </a:extLst>
          </p:cNvPr>
          <p:cNvSpPr/>
          <p:nvPr/>
        </p:nvSpPr>
        <p:spPr>
          <a:xfrm>
            <a:off x="7717967" y="840770"/>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Region_data_viz_analysis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sp>
        <p:nvSpPr>
          <p:cNvPr id="91" name="Rectangle: Rounded Corners 90">
            <a:extLst>
              <a:ext uri="{FF2B5EF4-FFF2-40B4-BE49-F238E27FC236}">
                <a16:creationId xmlns:a16="http://schemas.microsoft.com/office/drawing/2014/main" id="{EE4F7AA5-9F57-9308-46F8-E3DF3A453463}"/>
              </a:ext>
            </a:extLst>
          </p:cNvPr>
          <p:cNvSpPr/>
          <p:nvPr/>
        </p:nvSpPr>
        <p:spPr>
          <a:xfrm>
            <a:off x="9856251" y="811953"/>
            <a:ext cx="1602237" cy="470067"/>
          </a:xfrm>
          <a:prstGeom prst="roundRect">
            <a:avLst>
              <a:gd name="adj"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overall data insights from region</a:t>
            </a:r>
          </a:p>
        </p:txBody>
      </p:sp>
      <p:cxnSp>
        <p:nvCxnSpPr>
          <p:cNvPr id="92" name="Connector: Elbow 91">
            <a:extLst>
              <a:ext uri="{FF2B5EF4-FFF2-40B4-BE49-F238E27FC236}">
                <a16:creationId xmlns:a16="http://schemas.microsoft.com/office/drawing/2014/main" id="{CA3D636E-C8CC-97E0-DA82-257B6E3A757F}"/>
              </a:ext>
            </a:extLst>
          </p:cNvPr>
          <p:cNvCxnSpPr>
            <a:cxnSpLocks/>
            <a:stCxn id="20" idx="5"/>
            <a:endCxn id="90" idx="1"/>
          </p:cNvCxnSpPr>
          <p:nvPr/>
        </p:nvCxnSpPr>
        <p:spPr>
          <a:xfrm flipV="1">
            <a:off x="5002039" y="1025436"/>
            <a:ext cx="2715928" cy="1455213"/>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600F0DCA-BFD9-07A2-ABEC-51694312DFF9}"/>
              </a:ext>
            </a:extLst>
          </p:cNvPr>
          <p:cNvCxnSpPr>
            <a:cxnSpLocks/>
            <a:stCxn id="84" idx="2"/>
            <a:endCxn id="53" idx="3"/>
          </p:cNvCxnSpPr>
          <p:nvPr/>
        </p:nvCxnSpPr>
        <p:spPr>
          <a:xfrm rot="10800000" flipV="1">
            <a:off x="5134251" y="4227815"/>
            <a:ext cx="2382550" cy="1069136"/>
          </a:xfrm>
          <a:prstGeom prst="bentConnector3">
            <a:avLst>
              <a:gd name="adj1" fmla="val 61780"/>
            </a:avLst>
          </a:prstGeom>
          <a:ln>
            <a:tailEnd type="triangle"/>
          </a:ln>
        </p:spPr>
        <p:style>
          <a:lnRef idx="1">
            <a:schemeClr val="dk1"/>
          </a:lnRef>
          <a:fillRef idx="0">
            <a:schemeClr val="dk1"/>
          </a:fillRef>
          <a:effectRef idx="0">
            <a:schemeClr val="dk1"/>
          </a:effectRef>
          <a:fontRef idx="minor">
            <a:schemeClr val="tx1"/>
          </a:fontRef>
        </p:style>
      </p:cxnSp>
      <p:cxnSp>
        <p:nvCxnSpPr>
          <p:cNvPr id="167" name="Connector: Elbow 166">
            <a:extLst>
              <a:ext uri="{FF2B5EF4-FFF2-40B4-BE49-F238E27FC236}">
                <a16:creationId xmlns:a16="http://schemas.microsoft.com/office/drawing/2014/main" id="{86F5E900-3340-BB1F-22A6-D159A52382C5}"/>
              </a:ext>
            </a:extLst>
          </p:cNvPr>
          <p:cNvCxnSpPr>
            <a:cxnSpLocks/>
            <a:stCxn id="29" idx="2"/>
            <a:endCxn id="21" idx="0"/>
          </p:cNvCxnSpPr>
          <p:nvPr/>
        </p:nvCxnSpPr>
        <p:spPr>
          <a:xfrm rot="10800000" flipV="1">
            <a:off x="1296274" y="4664574"/>
            <a:ext cx="1436357" cy="5628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7" name="Oval 176">
            <a:extLst>
              <a:ext uri="{FF2B5EF4-FFF2-40B4-BE49-F238E27FC236}">
                <a16:creationId xmlns:a16="http://schemas.microsoft.com/office/drawing/2014/main" id="{C4B815C0-07C9-7DA1-356A-A561F0D474BC}"/>
              </a:ext>
            </a:extLst>
          </p:cNvPr>
          <p:cNvSpPr/>
          <p:nvPr/>
        </p:nvSpPr>
        <p:spPr>
          <a:xfrm>
            <a:off x="1585983" y="200876"/>
            <a:ext cx="1075105" cy="317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START</a:t>
            </a:r>
          </a:p>
        </p:txBody>
      </p:sp>
      <p:cxnSp>
        <p:nvCxnSpPr>
          <p:cNvPr id="178" name="Straight Arrow Connector 177">
            <a:extLst>
              <a:ext uri="{FF2B5EF4-FFF2-40B4-BE49-F238E27FC236}">
                <a16:creationId xmlns:a16="http://schemas.microsoft.com/office/drawing/2014/main" id="{4BD376D1-3A50-CC1A-66D2-76D5FFC5AA3E}"/>
              </a:ext>
            </a:extLst>
          </p:cNvPr>
          <p:cNvCxnSpPr>
            <a:cxnSpLocks/>
            <a:stCxn id="177" idx="6"/>
            <a:endCxn id="182" idx="0"/>
          </p:cNvCxnSpPr>
          <p:nvPr/>
        </p:nvCxnSpPr>
        <p:spPr>
          <a:xfrm flipV="1">
            <a:off x="2661088" y="353952"/>
            <a:ext cx="484351" cy="5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Thought Bubble: Cloud 181">
            <a:extLst>
              <a:ext uri="{FF2B5EF4-FFF2-40B4-BE49-F238E27FC236}">
                <a16:creationId xmlns:a16="http://schemas.microsoft.com/office/drawing/2014/main" id="{3C2DDDAA-6B74-B7D1-A3E2-171B6040343E}"/>
              </a:ext>
            </a:extLst>
          </p:cNvPr>
          <p:cNvSpPr/>
          <p:nvPr/>
        </p:nvSpPr>
        <p:spPr>
          <a:xfrm>
            <a:off x="3139105" y="63870"/>
            <a:ext cx="2041913" cy="5801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Outflow Inflow API</a:t>
            </a:r>
          </a:p>
        </p:txBody>
      </p:sp>
      <p:cxnSp>
        <p:nvCxnSpPr>
          <p:cNvPr id="190" name="Straight Arrow Connector 189">
            <a:extLst>
              <a:ext uri="{FF2B5EF4-FFF2-40B4-BE49-F238E27FC236}">
                <a16:creationId xmlns:a16="http://schemas.microsoft.com/office/drawing/2014/main" id="{08A2B5D8-3F5A-EA76-8713-97D819F502D7}"/>
              </a:ext>
            </a:extLst>
          </p:cNvPr>
          <p:cNvCxnSpPr>
            <a:cxnSpLocks/>
            <a:stCxn id="182" idx="1"/>
            <a:endCxn id="13" idx="1"/>
          </p:cNvCxnSpPr>
          <p:nvPr/>
        </p:nvCxnSpPr>
        <p:spPr>
          <a:xfrm>
            <a:off x="4160062" y="643416"/>
            <a:ext cx="4" cy="219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6" name="Straight Arrow Connector 195">
            <a:extLst>
              <a:ext uri="{FF2B5EF4-FFF2-40B4-BE49-F238E27FC236}">
                <a16:creationId xmlns:a16="http://schemas.microsoft.com/office/drawing/2014/main" id="{AC71306F-5E11-CC40-C846-5DC4FD57584B}"/>
              </a:ext>
            </a:extLst>
          </p:cNvPr>
          <p:cNvCxnSpPr>
            <a:cxnSpLocks/>
            <a:stCxn id="43" idx="4"/>
          </p:cNvCxnSpPr>
          <p:nvPr/>
        </p:nvCxnSpPr>
        <p:spPr>
          <a:xfrm>
            <a:off x="4166853" y="6421673"/>
            <a:ext cx="0" cy="415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31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3938EEA2-6BB5-21B3-DFED-1C55A460D4A4}"/>
              </a:ext>
            </a:extLst>
          </p:cNvPr>
          <p:cNvSpPr/>
          <p:nvPr/>
        </p:nvSpPr>
        <p:spPr>
          <a:xfrm>
            <a:off x="1987614" y="491425"/>
            <a:ext cx="2697166"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DeepAR_tampines_lag_502_optuna_local.ipynb</a:t>
            </a:r>
          </a:p>
        </p:txBody>
      </p:sp>
      <p:cxnSp>
        <p:nvCxnSpPr>
          <p:cNvPr id="3" name="Straight Arrow Connector 2">
            <a:extLst>
              <a:ext uri="{FF2B5EF4-FFF2-40B4-BE49-F238E27FC236}">
                <a16:creationId xmlns:a16="http://schemas.microsoft.com/office/drawing/2014/main" id="{A477E326-E7B0-F8B7-7F6A-27BEF54743D9}"/>
              </a:ext>
            </a:extLst>
          </p:cNvPr>
          <p:cNvCxnSpPr>
            <a:cxnSpLocks/>
            <a:endCxn id="2" idx="0"/>
          </p:cNvCxnSpPr>
          <p:nvPr/>
        </p:nvCxnSpPr>
        <p:spPr>
          <a:xfrm flipH="1">
            <a:off x="3336197" y="99846"/>
            <a:ext cx="6791" cy="39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hlinkClick r:id="rId2" action="ppaction://hlinksldjump"/>
            <a:extLst>
              <a:ext uri="{FF2B5EF4-FFF2-40B4-BE49-F238E27FC236}">
                <a16:creationId xmlns:a16="http://schemas.microsoft.com/office/drawing/2014/main" id="{C3977AAD-686E-915A-8DA3-0FC99298729C}"/>
              </a:ext>
            </a:extLst>
          </p:cNvPr>
          <p:cNvSpPr txBox="1"/>
          <p:nvPr/>
        </p:nvSpPr>
        <p:spPr>
          <a:xfrm>
            <a:off x="3542425" y="99846"/>
            <a:ext cx="1059000" cy="307777"/>
          </a:xfrm>
          <a:prstGeom prst="rect">
            <a:avLst/>
          </a:prstGeom>
          <a:noFill/>
          <a:ln>
            <a:solidFill>
              <a:schemeClr val="tx1"/>
            </a:solidFill>
          </a:ln>
        </p:spPr>
        <p:txBody>
          <a:bodyPr wrap="square" rtlCol="0">
            <a:spAutoFit/>
          </a:bodyPr>
          <a:lstStyle/>
          <a:p>
            <a:r>
              <a:rPr lang="en-SG" sz="1400" dirty="0"/>
              <a:t>Continued..</a:t>
            </a:r>
          </a:p>
        </p:txBody>
      </p:sp>
      <p:sp>
        <p:nvSpPr>
          <p:cNvPr id="6" name="Oval 5">
            <a:extLst>
              <a:ext uri="{FF2B5EF4-FFF2-40B4-BE49-F238E27FC236}">
                <a16:creationId xmlns:a16="http://schemas.microsoft.com/office/drawing/2014/main" id="{B8DFBFE8-6942-BA90-0ECB-E294F162CF8A}"/>
              </a:ext>
            </a:extLst>
          </p:cNvPr>
          <p:cNvSpPr/>
          <p:nvPr/>
        </p:nvSpPr>
        <p:spPr>
          <a:xfrm>
            <a:off x="4147227" y="4591807"/>
            <a:ext cx="1075105" cy="317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FINISH</a:t>
            </a:r>
          </a:p>
        </p:txBody>
      </p:sp>
    </p:spTree>
    <p:extLst>
      <p:ext uri="{BB962C8B-B14F-4D97-AF65-F5344CB8AC3E}">
        <p14:creationId xmlns:p14="http://schemas.microsoft.com/office/powerpoint/2010/main" val="293949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0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46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What is supply and demand?</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548640" y="1825624"/>
            <a:ext cx="11643360" cy="5032375"/>
          </a:xfrm>
        </p:spPr>
        <p:txBody>
          <a:bodyPr>
            <a:normAutofit fontScale="70000" lnSpcReduction="20000"/>
          </a:bodyPr>
          <a:lstStyle/>
          <a:p>
            <a:r>
              <a:rPr lang="en-SG" sz="2000" dirty="0"/>
              <a:t>What is Supply?</a:t>
            </a:r>
          </a:p>
          <a:p>
            <a:pPr lvl="1"/>
            <a:r>
              <a:rPr lang="en-SG" sz="2000" dirty="0"/>
              <a:t>In our application there is no fundamental supply generating process. The resultant of MET demand is supply. When demanded journey is completed it becomes supply at another cluster/station at a future time.</a:t>
            </a:r>
          </a:p>
          <a:p>
            <a:pPr lvl="1"/>
            <a:r>
              <a:rPr lang="en-SG" sz="2000" dirty="0"/>
              <a:t>Supply is defined at a station over a time interval as set of cars that are and will be available at that station during that time interval.</a:t>
            </a:r>
          </a:p>
          <a:p>
            <a:r>
              <a:rPr lang="en-SG" sz="2000" dirty="0"/>
              <a:t>What is Demand?</a:t>
            </a:r>
          </a:p>
          <a:p>
            <a:pPr lvl="1"/>
            <a:r>
              <a:rPr lang="en-SG" sz="2000" dirty="0"/>
              <a:t>Demand is generated by customers due to various factors like commuting between office and work, weekend shopping, holidays etc.. A stochastic model can be created to predict demand. It is an independent process. </a:t>
            </a:r>
          </a:p>
          <a:p>
            <a:pPr lvl="1"/>
            <a:r>
              <a:rPr lang="en-SG" sz="2000" dirty="0"/>
              <a:t>Demand is defined at a station over a time interval as total number of customers that want to rent a car at that station during that time interval.</a:t>
            </a:r>
          </a:p>
          <a:p>
            <a:pPr lvl="1"/>
            <a:r>
              <a:rPr lang="en-SG" sz="2000" dirty="0"/>
              <a:t>Two components of demand:</a:t>
            </a:r>
          </a:p>
          <a:p>
            <a:pPr lvl="2">
              <a:buFont typeface="+mj-lt"/>
              <a:buAutoNum type="arabicPeriod"/>
            </a:pPr>
            <a:r>
              <a:rPr lang="en-SG" sz="1600" dirty="0"/>
              <a:t>Met demand:</a:t>
            </a:r>
          </a:p>
          <a:p>
            <a:pPr lvl="3">
              <a:buFont typeface="Wingdings" panose="05000000000000000000" pitchFamily="2" charset="2"/>
              <a:buChar char="Ø"/>
            </a:pPr>
            <a:r>
              <a:rPr lang="en-SG" sz="1400" dirty="0"/>
              <a:t>The redistribution of cars due to (passive) supply is sufficient to capture met demand. Even if we don’t do any rebalancing these met demand will anyway be captured.</a:t>
            </a:r>
          </a:p>
          <a:p>
            <a:pPr lvl="3">
              <a:buFont typeface="Wingdings" panose="05000000000000000000" pitchFamily="2" charset="2"/>
              <a:buChar char="Ø"/>
            </a:pPr>
            <a:r>
              <a:rPr lang="en-SG" sz="1400" dirty="0"/>
              <a:t>If met demand is a maximum then we can send more cars there to ensure any surplus demand is met. </a:t>
            </a:r>
          </a:p>
          <a:p>
            <a:pPr lvl="3">
              <a:buFont typeface="Wingdings" panose="05000000000000000000" pitchFamily="2" charset="2"/>
              <a:buChar char="Ø"/>
            </a:pPr>
            <a:r>
              <a:rPr lang="en-SG" sz="1400" dirty="0"/>
              <a:t>Anyway, knowing future demand is very useful for rental pricing models. </a:t>
            </a:r>
          </a:p>
          <a:p>
            <a:pPr lvl="2">
              <a:buFont typeface="+mj-lt"/>
              <a:buAutoNum type="arabicPeriod"/>
            </a:pPr>
            <a:r>
              <a:rPr lang="en-SG" sz="1600" dirty="0"/>
              <a:t>Unmet demand: </a:t>
            </a:r>
          </a:p>
          <a:p>
            <a:pPr lvl="3">
              <a:buFont typeface="Wingdings" panose="05000000000000000000" pitchFamily="2" charset="2"/>
              <a:buChar char="Ø"/>
            </a:pPr>
            <a:r>
              <a:rPr lang="en-SG" sz="1400" dirty="0"/>
              <a:t>Analyse this separately. It is affected by other factors, other than Current and future inflow (supply)</a:t>
            </a:r>
          </a:p>
          <a:p>
            <a:pPr lvl="3">
              <a:buFont typeface="Wingdings" panose="05000000000000000000" pitchFamily="2" charset="2"/>
              <a:buChar char="Ø"/>
            </a:pPr>
            <a:r>
              <a:rPr lang="en-SG" sz="1400" dirty="0"/>
              <a:t>There was not enough supply. It could have been due to maxing out of parking lots for supply cars just before the peak hour, During the peak hour there was no new supply.</a:t>
            </a:r>
          </a:p>
          <a:p>
            <a:pPr lvl="3">
              <a:buFont typeface="Wingdings" panose="05000000000000000000" pitchFamily="2" charset="2"/>
              <a:buChar char="Ø"/>
            </a:pPr>
            <a:r>
              <a:rPr lang="en-SG" sz="1400" dirty="0"/>
              <a:t>Detect station capacity overflows</a:t>
            </a:r>
          </a:p>
          <a:p>
            <a:pPr lvl="3">
              <a:buFont typeface="Wingdings" panose="05000000000000000000" pitchFamily="2" charset="2"/>
              <a:buChar char="Ø"/>
            </a:pPr>
            <a:r>
              <a:rPr lang="en-SG" sz="1400" dirty="0"/>
              <a:t>Should this be predicted separately or added to met demand and predicted together? </a:t>
            </a:r>
            <a:r>
              <a:rPr lang="en-SG" sz="1400" dirty="0">
                <a:highlight>
                  <a:srgbClr val="FFFF00"/>
                </a:highlight>
              </a:rPr>
              <a:t>Predicted together because supply is different at different times.</a:t>
            </a:r>
          </a:p>
          <a:p>
            <a:pPr lvl="3">
              <a:buFont typeface="Wingdings" panose="05000000000000000000" pitchFamily="2" charset="2"/>
              <a:buChar char="Ø"/>
            </a:pPr>
            <a:r>
              <a:rPr lang="en-SG" sz="1400" dirty="0"/>
              <a:t>Create a binary/actual signal at stations and times using unmet demand to feed to the model </a:t>
            </a:r>
          </a:p>
          <a:p>
            <a:pPr lvl="1"/>
            <a:r>
              <a:rPr lang="en-SG" sz="2000" dirty="0"/>
              <a:t>Total demand = met + unmet demand. Split/distribution between met and unmet demand is determined by supply.</a:t>
            </a:r>
          </a:p>
          <a:p>
            <a:pPr lvl="1"/>
            <a:r>
              <a:rPr lang="en-SG" sz="2000" dirty="0"/>
              <a:t>Current and future inflow upper bounds the future </a:t>
            </a:r>
            <a:r>
              <a:rPr lang="en-SG" sz="2000" b="1" dirty="0"/>
              <a:t>met </a:t>
            </a:r>
            <a:r>
              <a:rPr lang="en-SG" sz="2000" dirty="0"/>
              <a:t>demand at a cluster/station. This does not affect unmet demand. (not useful after combing met and unmet demand)</a:t>
            </a:r>
          </a:p>
          <a:p>
            <a:r>
              <a:rPr lang="en-SG" sz="2000" dirty="0"/>
              <a:t>In rebalancing, we don’t need to give supply discounts to the number of met demands, we only give supply discounts to the number of unmet demands during rebalancing.</a:t>
            </a:r>
          </a:p>
        </p:txBody>
      </p:sp>
    </p:spTree>
    <p:extLst>
      <p:ext uri="{BB962C8B-B14F-4D97-AF65-F5344CB8AC3E}">
        <p14:creationId xmlns:p14="http://schemas.microsoft.com/office/powerpoint/2010/main" val="132088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Data Visualization and Analysis</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normAutofit/>
          </a:bodyPr>
          <a:lstStyle/>
          <a:p>
            <a:r>
              <a:rPr lang="en-SG" sz="2000" dirty="0"/>
              <a:t>Spatial resolution/aggregation level</a:t>
            </a:r>
          </a:p>
          <a:p>
            <a:pPr lvl="1">
              <a:buFont typeface="Wingdings" panose="05000000000000000000" pitchFamily="2" charset="2"/>
              <a:buChar char="Ø"/>
            </a:pPr>
            <a:r>
              <a:rPr lang="en-US" sz="1600" dirty="0" err="1"/>
              <a:t>Country_level</a:t>
            </a:r>
            <a:endParaRPr lang="en-US" sz="1600" dirty="0"/>
          </a:p>
          <a:p>
            <a:pPr lvl="1">
              <a:buFont typeface="Wingdings" panose="05000000000000000000" pitchFamily="2" charset="2"/>
              <a:buChar char="Ø"/>
            </a:pPr>
            <a:r>
              <a:rPr lang="en-US" sz="1600" dirty="0" err="1"/>
              <a:t>Region_level</a:t>
            </a:r>
            <a:endParaRPr lang="en-US" sz="1600" dirty="0"/>
          </a:p>
          <a:p>
            <a:pPr lvl="1">
              <a:buFont typeface="Wingdings" panose="05000000000000000000" pitchFamily="2" charset="2"/>
              <a:buChar char="Ø"/>
            </a:pPr>
            <a:r>
              <a:rPr lang="en-US" sz="1600" dirty="0" err="1"/>
              <a:t>Cluster_level</a:t>
            </a:r>
            <a:endParaRPr lang="en-US" sz="1600" dirty="0"/>
          </a:p>
          <a:p>
            <a:pPr lvl="1">
              <a:buFont typeface="Wingdings" panose="05000000000000000000" pitchFamily="2" charset="2"/>
              <a:buChar char="Ø"/>
            </a:pPr>
            <a:r>
              <a:rPr lang="en-US" sz="1600" dirty="0" err="1"/>
              <a:t>Station_level</a:t>
            </a:r>
            <a:endParaRPr lang="en-US" sz="1600" dirty="0"/>
          </a:p>
          <a:p>
            <a:r>
              <a:rPr lang="en-US" sz="2000" dirty="0"/>
              <a:t>Temporal </a:t>
            </a:r>
            <a:r>
              <a:rPr lang="en-SG" sz="2000" dirty="0"/>
              <a:t>resolution/aggregation level</a:t>
            </a:r>
          </a:p>
          <a:p>
            <a:pPr lvl="1">
              <a:buFont typeface="Wingdings" panose="05000000000000000000" pitchFamily="2" charset="2"/>
              <a:buChar char="Ø"/>
            </a:pPr>
            <a:r>
              <a:rPr lang="en-US" sz="1600" dirty="0"/>
              <a:t>Aggregate by summing, averaging across clusters for a region</a:t>
            </a:r>
          </a:p>
          <a:p>
            <a:pPr lvl="1">
              <a:buFont typeface="Wingdings" panose="05000000000000000000" pitchFamily="2" charset="2"/>
              <a:buChar char="Ø"/>
            </a:pPr>
            <a:r>
              <a:rPr lang="en-US" sz="1600" dirty="0"/>
              <a:t>Aggregate by summing, averaging across weeks to form a nominal week</a:t>
            </a:r>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r>
              <a:rPr lang="en-US" sz="2000" dirty="0"/>
              <a:t>Purpose:</a:t>
            </a:r>
          </a:p>
          <a:p>
            <a:pPr marL="800100" lvl="1" indent="-342900">
              <a:buFont typeface="+mj-lt"/>
              <a:buAutoNum type="arabicPeriod"/>
            </a:pPr>
            <a:r>
              <a:rPr lang="en-US" sz="1600" dirty="0"/>
              <a:t>Identify business-related data insights relevant to stakeholders</a:t>
            </a:r>
          </a:p>
          <a:p>
            <a:pPr marL="800100" lvl="1" indent="-342900">
              <a:buFont typeface="+mj-lt"/>
              <a:buAutoNum type="arabicPeriod"/>
            </a:pPr>
            <a:r>
              <a:rPr lang="en-US" sz="1600" dirty="0"/>
              <a:t>Identify m</a:t>
            </a:r>
            <a:r>
              <a:rPr lang="en-SG" sz="1600" dirty="0" err="1"/>
              <a:t>odel</a:t>
            </a:r>
            <a:r>
              <a:rPr lang="en-SG" sz="1600" dirty="0"/>
              <a:t>-related data insights to make better predictions</a:t>
            </a:r>
          </a:p>
        </p:txBody>
      </p:sp>
    </p:spTree>
    <p:extLst>
      <p:ext uri="{BB962C8B-B14F-4D97-AF65-F5344CB8AC3E}">
        <p14:creationId xmlns:p14="http://schemas.microsoft.com/office/powerpoint/2010/main" val="310457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342900" indent="-342900">
              <a:buFont typeface="+mj-lt"/>
              <a:buAutoNum type="arabicPeriod"/>
            </a:pPr>
            <a:r>
              <a:rPr lang="en-SG" sz="2600" dirty="0">
                <a:effectLst/>
                <a:latin typeface="Calibri" panose="020F0502020204030204" pitchFamily="34" charset="0"/>
              </a:rPr>
              <a:t>Visualize the met and unmet demand and supply on map. </a:t>
            </a:r>
          </a:p>
          <a:p>
            <a:pPr lvl="1"/>
            <a:r>
              <a:rPr lang="en-SG" sz="2200" dirty="0">
                <a:effectLst/>
                <a:latin typeface="Calibri" panose="020F0502020204030204" pitchFamily="34" charset="0"/>
              </a:rPr>
              <a:t>Also visualize lagged supply and current met &amp; unmet demand</a:t>
            </a:r>
          </a:p>
          <a:p>
            <a:pPr lvl="1"/>
            <a:r>
              <a:rPr lang="en-SG" sz="2200" dirty="0">
                <a:latin typeface="Calibri" panose="020F0502020204030204" pitchFamily="34" charset="0"/>
              </a:rPr>
              <a:t>Form 2 separate clusters/groups of regions with largest met and unmet demand </a:t>
            </a:r>
          </a:p>
          <a:p>
            <a:pPr lvl="1"/>
            <a:r>
              <a:rPr lang="en-SG" sz="2200" dirty="0">
                <a:latin typeface="Calibri" panose="020F0502020204030204" pitchFamily="34" charset="0"/>
              </a:rPr>
              <a:t>Form a separate cluster/group of regions with largest supply.</a:t>
            </a:r>
          </a:p>
          <a:p>
            <a:pPr lvl="1"/>
            <a:r>
              <a:rPr lang="en-SG" sz="2200" dirty="0">
                <a:effectLst/>
                <a:latin typeface="Calibri" panose="020F0502020204030204" pitchFamily="34" charset="0"/>
              </a:rPr>
              <a:t>Show date (Sunday Monday etc.) and time in the animation</a:t>
            </a:r>
          </a:p>
          <a:p>
            <a:pPr marL="0" indent="0">
              <a:spcBef>
                <a:spcPts val="0"/>
              </a:spcBef>
              <a:buNone/>
            </a:pPr>
            <a:endParaRPr lang="en-SG" sz="1800" dirty="0">
              <a:effectLst/>
              <a:latin typeface="Calibri" panose="020F0502020204030204" pitchFamily="34" charset="0"/>
            </a:endParaRPr>
          </a:p>
          <a:p>
            <a:pPr marL="0" marR="0">
              <a:spcBef>
                <a:spcPts val="0"/>
              </a:spcBef>
              <a:spcAft>
                <a:spcPts val="0"/>
              </a:spcAft>
            </a:pPr>
            <a:endParaRPr lang="en-SG" sz="1800" dirty="0">
              <a:effectLst/>
              <a:latin typeface="Calibri" panose="020F0502020204030204" pitchFamily="34" charset="0"/>
            </a:endParaRPr>
          </a:p>
        </p:txBody>
      </p:sp>
      <p:sp>
        <p:nvSpPr>
          <p:cNvPr id="5" name="Oval 4">
            <a:extLst>
              <a:ext uri="{FF2B5EF4-FFF2-40B4-BE49-F238E27FC236}">
                <a16:creationId xmlns:a16="http://schemas.microsoft.com/office/drawing/2014/main" id="{4EAFDBF8-528C-E523-6274-C913EA043C90}"/>
              </a:ext>
            </a:extLst>
          </p:cNvPr>
          <p:cNvSpPr/>
          <p:nvPr/>
        </p:nvSpPr>
        <p:spPr>
          <a:xfrm>
            <a:off x="6443330" y="3870251"/>
            <a:ext cx="2594344" cy="1127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Dashboard (Sameera)</a:t>
            </a:r>
          </a:p>
        </p:txBody>
      </p:sp>
    </p:spTree>
    <p:extLst>
      <p:ext uri="{BB962C8B-B14F-4D97-AF65-F5344CB8AC3E}">
        <p14:creationId xmlns:p14="http://schemas.microsoft.com/office/powerpoint/2010/main" val="351562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10498</TotalTime>
  <Words>1373</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Wingdings</vt:lpstr>
      <vt:lpstr>Office Theme</vt:lpstr>
      <vt:lpstr>SW architecture SW control flow diagram (master branch)</vt:lpstr>
      <vt:lpstr>Individual cluster training and prediction (cluster-level) </vt:lpstr>
      <vt:lpstr>PowerPoint Presentation</vt:lpstr>
      <vt:lpstr>PowerPoint Presentation</vt:lpstr>
      <vt:lpstr>PowerPoint Presentation</vt:lpstr>
      <vt:lpstr>PowerPoint Presentation</vt:lpstr>
      <vt:lpstr>What is supply and demand?</vt:lpstr>
      <vt:lpstr>Data Visualization and Analysis</vt:lpstr>
      <vt:lpstr>Business-related data insights </vt:lpstr>
      <vt:lpstr>Business-related data insights </vt:lpstr>
      <vt:lpstr>Business-related data insights </vt:lpstr>
      <vt:lpstr>Business-related data insights </vt:lpstr>
      <vt:lpstr>Model-related data insights </vt:lpstr>
      <vt:lpstr>PowerPoint Presentation</vt:lpstr>
      <vt:lpstr>PowerPoint Presentation</vt:lpstr>
      <vt:lpstr>All cluster of a region training and prediction (region-level)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architecture SW control flow diagram (master branch)</dc:title>
  <dc:creator>Emerson Raja Jose Peeterson</dc:creator>
  <cp:lastModifiedBy>Emerson Raja Jose Peeterson</cp:lastModifiedBy>
  <cp:revision>110</cp:revision>
  <dcterms:created xsi:type="dcterms:W3CDTF">2023-05-24T01:49:29Z</dcterms:created>
  <dcterms:modified xsi:type="dcterms:W3CDTF">2023-05-31T09:22:53Z</dcterms:modified>
</cp:coreProperties>
</file>