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_rels/slide4.xml.rels" ContentType="application/vnd.openxmlformats-package.relationships+xml"/>
  <Override PartName="/ppt/slides/_rels/slide47.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BBC1A291-027F-407E-875D-6EB901729CB6}"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77D02882-73D2-4BF1-B0DD-B8758D14C1F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0C2B6CEE-402C-4E78-8E4C-6D13F8A49C1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FE24A3BB-EB30-4650-BC81-683656F7E75C}"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3EB15FF-241F-4E6C-902B-16D38B62B14F}"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67D30C0-C8ED-4F36-BE97-766A936A8B38}"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B2DC456-EA42-409D-B5E8-B9BAB9FD95F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1CAF6E38-92E6-478B-8F96-45B7D2DE94A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9DC9F3A-7F15-48A3-837E-24430CB28F2D}"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154C193F-B9D2-45E0-81D9-7DB1BC361403}"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5A63651-A419-4D3F-AF08-58F3BAC8835E}"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28A5DEF-A5C0-4C7D-8F30-B55BC39B98E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367D814-5D58-4850-90E7-78FF64FF2E2D}"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5E4242B-DC99-403B-942B-9D52B54364DF}"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026F2128-94AE-4D0A-B55E-50DDF0CEDC9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E6BBFB2-C782-4256-8E76-4730E7536102}"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478F617-723B-414D-AF03-0A578722FDBF}"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21E0EC7E-2D08-478F-BD46-E51F5752F25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CB90A1C-F22E-4A81-BE20-31AC59A810A8}"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D2E7123-6B0A-4559-B3B6-28AEDE0CA10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92696B6-0E61-4AE3-8D1C-785E5137C8C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7EB5795-D322-4E05-A0A3-E466FFA4A5D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E5DF9B2-F2C6-4ED2-99E5-76AF74A2BE4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7085373-099A-495F-B4DD-5BD6E7B73BE9}"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1560" cy="3618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1" name="PlaceHolder 2"/>
          <p:cNvSpPr>
            <a:spLocks noGrp="1"/>
          </p:cNvSpPr>
          <p:nvPr>
            <p:ph type="sldNum" idx="2"/>
          </p:nvPr>
        </p:nvSpPr>
        <p:spPr>
          <a:xfrm>
            <a:off x="8610480" y="6356520"/>
            <a:ext cx="2739960" cy="36180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F9A576C3-2DE0-4A85-BD8C-1E39AE5CF046}" type="slidenum">
              <a:rPr b="0" lang="en-SG" sz="1200" spc="-1" strike="noStrike">
                <a:solidFill>
                  <a:srgbClr val="8b8b8b"/>
                </a:solidFill>
                <a:latin typeface="Calibri"/>
              </a:rPr>
              <a:t>25</a:t>
            </a:fld>
            <a:endParaRPr b="0" lang="en-US" sz="1200" spc="-1" strike="noStrike">
              <a:latin typeface="Times New Roman"/>
            </a:endParaRPr>
          </a:p>
        </p:txBody>
      </p:sp>
      <p:sp>
        <p:nvSpPr>
          <p:cNvPr id="2" name="PlaceHolder 3"/>
          <p:cNvSpPr>
            <a:spLocks noGrp="1"/>
          </p:cNvSpPr>
          <p:nvPr>
            <p:ph type="dt" idx="3"/>
          </p:nvPr>
        </p:nvSpPr>
        <p:spPr>
          <a:xfrm>
            <a:off x="838080" y="6356520"/>
            <a:ext cx="2739960" cy="3618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1560" cy="36180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39960" cy="36180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0D17188E-A6E4-4E0E-8B9F-771110D83EC9}" type="slidenum">
              <a:rPr b="0" lang="en-SG"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39960" cy="36180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kaggle.com/code/carlmcbrideellis/feature-selection-using-the-boruta-shap-package/notebook" TargetMode="External"/><Relationship Id="rId2" Type="http://schemas.openxmlformats.org/officeDocument/2006/relationships/hyperlink" Target="https://www.kaggle.com/code/carlmcbrideellis/variance-inflation-factor-vif-and-explainability?scriptVersionId=106052481"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kaggle.com/code/konradb/we-need-to-go-deeper-and-validate/notebook" TargetMode="External"/><Relationship Id="rId2" Type="http://schemas.openxmlformats.org/officeDocument/2006/relationships/hyperlink" Target="https://www.kaggle.com/code/nrcjea001/lgbm-baseline-no-leaks-stratifiedgroupkfold/notebook"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kaggle.com/c/optiver-realized-volatility-prediction/discussion/275825" TargetMode="External"/><Relationship Id="rId2" Type="http://schemas.openxmlformats.org/officeDocument/2006/relationships/hyperlink" Target="https://www.kaggle.com/c/optiver-realized-volatility-prediction/discussion/275169"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kaggle.com/competitions/optiver-realized-volatility-prediction/discussion/276137" TargetMode="External"/><Relationship Id="rId2" Type="http://schemas.openxmlformats.org/officeDocument/2006/relationships/hyperlink" Target="https://www.kaggle.com/competitions/optiver-realized-volatility-prediction/discussion/273915" TargetMode="External"/><Relationship Id="rId3" Type="http://schemas.openxmlformats.org/officeDocument/2006/relationships/hyperlink" Target="https://www.kaggle.com/competitions/optiver-realized-volatility-prediction/discussion/291020" TargetMode="External"/><Relationship Id="rId4" Type="http://schemas.openxmlformats.org/officeDocument/2006/relationships/hyperlink" Target="https://www.kaggle.com/competitions/optiver-realized-volatility-prediction/discussion/265143" TargetMode="External"/><Relationship Id="rId5" Type="http://schemas.openxmlformats.org/officeDocument/2006/relationships/hyperlink" Target="https://www.kaggle.com/competitions/optiver-realized-volatility-prediction/discussion/276506" TargetMode="Externa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kaggle.com/code/aerdem4/accelerating-trading-on-gpu-via-rapids/notebook" TargetMode="External"/><Relationship Id="rId2" Type="http://schemas.openxmlformats.org/officeDocument/2006/relationships/hyperlink" Target="https://www.kaggle.com/code/medali1992/optiver-feature-engineering-rapids-joblib/notebook" TargetMode="External"/><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kaggle.com/competitions/optiver-realized-volatility-prediction/discussion/256080" TargetMode="External"/><Relationship Id="rId2" Type="http://schemas.openxmlformats.org/officeDocument/2006/relationships/hyperlink" Target="https://www.kaggle.com/code/prashant111/comprehensive-guide-on-feature-selection/notebook" TargetMode="External"/><Relationship Id="rId3" Type="http://schemas.openxmlformats.org/officeDocument/2006/relationships/hyperlink" Target="https://machinelearningmastery.com/feature-selection-with-real-and-categorical-data/#:~:text=Feature%20selection%20is%20the%20process,the%20performance%20of%20the%20model"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0760" cy="2384280"/>
          </a:xfrm>
          <a:prstGeom prst="rect">
            <a:avLst/>
          </a:prstGeom>
          <a:noFill/>
          <a:ln w="0">
            <a:noFill/>
          </a:ln>
        </p:spPr>
        <p:txBody>
          <a:bodyPr lIns="0" rIns="0" tIns="0" bIns="0" anchor="b">
            <a:noAutofit/>
          </a:bodyPr>
          <a:p>
            <a:pPr algn="ctr">
              <a:lnSpc>
                <a:spcPct val="90000"/>
              </a:lnSpc>
              <a:buNone/>
            </a:pPr>
            <a:r>
              <a:rPr b="0" lang="en-SG" sz="6000" spc="-1" strike="noStrike">
                <a:solidFill>
                  <a:srgbClr val="000000"/>
                </a:solidFill>
                <a:latin typeface="Calibri Light"/>
              </a:rPr>
              <a:t>Data and Source Code description</a:t>
            </a:r>
            <a:endParaRPr b="0" lang="en-US" sz="6000" spc="-1" strike="noStrike">
              <a:latin typeface="Arial"/>
            </a:endParaRPr>
          </a:p>
        </p:txBody>
      </p:sp>
      <p:sp>
        <p:nvSpPr>
          <p:cNvPr id="83" name="PlaceHolder 2"/>
          <p:cNvSpPr>
            <a:spLocks noGrp="1"/>
          </p:cNvSpPr>
          <p:nvPr>
            <p:ph type="subTitle"/>
          </p:nvPr>
        </p:nvSpPr>
        <p:spPr>
          <a:xfrm>
            <a:off x="1523880" y="3602160"/>
            <a:ext cx="9140760" cy="1652400"/>
          </a:xfrm>
          <a:prstGeom prst="rect">
            <a:avLst/>
          </a:prstGeom>
          <a:noFill/>
          <a:ln w="0">
            <a:noFill/>
          </a:ln>
        </p:spPr>
        <p:txBody>
          <a:bodyPr lIns="0" rIns="0" tIns="0" bIns="0" anchor="t">
            <a:noAutofit/>
          </a:bodyPr>
          <a:p>
            <a:pPr algn="ctr">
              <a:lnSpc>
                <a:spcPct val="90000"/>
              </a:lnSpc>
              <a:spcBef>
                <a:spcPts val="1001"/>
              </a:spcBef>
              <a:buNone/>
              <a:tabLst>
                <a:tab algn="l" pos="0"/>
              </a:tabLst>
            </a:pPr>
            <a:r>
              <a:rPr b="0" lang="en-SG" sz="2400" spc="-1" strike="noStrike">
                <a:solidFill>
                  <a:srgbClr val="000000"/>
                </a:solidFill>
                <a:latin typeface="Calibri"/>
              </a:rPr>
              <a:t>25/10/2023, JP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Explainability</a:t>
            </a:r>
            <a:endParaRPr b="0" lang="en-US" sz="4400" spc="-1" strike="noStrike">
              <a:latin typeface="Arial"/>
            </a:endParaRPr>
          </a:p>
        </p:txBody>
      </p:sp>
      <p:sp>
        <p:nvSpPr>
          <p:cNvPr id="116" name="PlaceHolder 2"/>
          <p:cNvSpPr>
            <a:spLocks noGrp="1"/>
          </p:cNvSpPr>
          <p:nvPr>
            <p:ph/>
          </p:nvPr>
        </p:nvSpPr>
        <p:spPr>
          <a:xfrm>
            <a:off x="838080" y="1825560"/>
            <a:ext cx="10512360" cy="4348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https://www.kaggle.com/code/carlmcbrideellis/feature-selection-using-the-boruta-shap-package/notebook</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Observing the distribution of the data and considering the meaning of the columns is much more important than blindly making feature selections.</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https://www.kaggle.com/code/carlmcbrideellis/variance-inflation-factor-vif-and-explainability?scriptVersionId=106052481</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Validation</a:t>
            </a:r>
            <a:endParaRPr b="0" lang="en-US" sz="4400" spc="-1" strike="noStrike">
              <a:latin typeface="Arial"/>
            </a:endParaRPr>
          </a:p>
        </p:txBody>
      </p:sp>
      <p:sp>
        <p:nvSpPr>
          <p:cNvPr id="118" name="PlaceHolder 2"/>
          <p:cNvSpPr>
            <a:spLocks noGrp="1"/>
          </p:cNvSpPr>
          <p:nvPr>
            <p:ph/>
          </p:nvPr>
        </p:nvSpPr>
        <p:spPr>
          <a:xfrm>
            <a:off x="838080" y="1825560"/>
            <a:ext cx="10512360" cy="434808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https://www.kaggle.com/code/konradb/we-need-to-go-deeper-and-validate/notebook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https://www.kaggle.com/code/nrcjea001/lgbm-baseline-no-leaks-stratifiedgroupkfold/notebook</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3"/>
          <p:cNvSpPr/>
          <p:nvPr/>
        </p:nvSpPr>
        <p:spPr>
          <a:xfrm>
            <a:off x="202680" y="147240"/>
            <a:ext cx="988920" cy="638280"/>
          </a:xfrm>
          <a:prstGeom prst="rect">
            <a:avLst/>
          </a:prstGeom>
          <a:noFill/>
          <a:ln w="76200">
            <a:solidFill>
              <a:srgbClr val="4472c4"/>
            </a:solidFill>
            <a:round/>
          </a:ln>
        </p:spPr>
        <p:style>
          <a:lnRef idx="0"/>
          <a:fillRef idx="0"/>
          <a:effectRef idx="0"/>
          <a:fontRef idx="minor"/>
        </p:style>
        <p:txBody>
          <a:bodyPr lIns="90000" rIns="90000" tIns="45000" bIns="45000" anchor="t">
            <a:spAutoFit/>
          </a:bodyPr>
          <a:p>
            <a:pPr algn="ctr">
              <a:lnSpc>
                <a:spcPct val="100000"/>
              </a:lnSpc>
              <a:buNone/>
            </a:pPr>
            <a:r>
              <a:rPr b="0" lang="en-SG" sz="1800" spc="-1" strike="noStrike">
                <a:solidFill>
                  <a:srgbClr val="000000"/>
                </a:solidFill>
                <a:latin typeface="Calibri"/>
                <a:ea typeface="DejaVu Sans"/>
              </a:rPr>
              <a:t>Main folder</a:t>
            </a:r>
            <a:endParaRPr b="0" lang="en-US" sz="1800" spc="-1" strike="noStrike">
              <a:latin typeface="Arial"/>
            </a:endParaRPr>
          </a:p>
        </p:txBody>
      </p:sp>
      <p:sp>
        <p:nvSpPr>
          <p:cNvPr id="120" name="Rectangle: Rounded Corners 5"/>
          <p:cNvSpPr/>
          <p:nvPr/>
        </p:nvSpPr>
        <p:spPr>
          <a:xfrm>
            <a:off x="1283040" y="1018080"/>
            <a:ext cx="911160" cy="91116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Data</a:t>
            </a:r>
            <a:endParaRPr b="0" lang="en-US" sz="1800" spc="-1" strike="noStrike">
              <a:latin typeface="Arial"/>
            </a:endParaRPr>
          </a:p>
        </p:txBody>
      </p:sp>
      <p:sp>
        <p:nvSpPr>
          <p:cNvPr id="121" name="Rectangle: Rounded Corners 7"/>
          <p:cNvSpPr/>
          <p:nvPr/>
        </p:nvSpPr>
        <p:spPr>
          <a:xfrm>
            <a:off x="243720" y="5844240"/>
            <a:ext cx="911160" cy="91116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Src</a:t>
            </a:r>
            <a:endParaRPr b="0" lang="en-US" sz="1800" spc="-1" strike="noStrike">
              <a:latin typeface="Arial"/>
            </a:endParaRPr>
          </a:p>
        </p:txBody>
      </p:sp>
      <p:sp>
        <p:nvSpPr>
          <p:cNvPr id="122" name="Connector: Elbow 11"/>
          <p:cNvSpPr/>
          <p:nvPr/>
        </p:nvSpPr>
        <p:spPr>
          <a:xfrm flipH="1" rot="16200000">
            <a:off x="650520" y="842400"/>
            <a:ext cx="678240" cy="581040"/>
          </a:xfrm>
          <a:prstGeom prst="bentConnector2">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3" name="Connector: Elbow 12"/>
          <p:cNvSpPr/>
          <p:nvPr/>
        </p:nvSpPr>
        <p:spPr>
          <a:xfrm flipH="1" rot="16200000">
            <a:off x="-1824840" y="3317040"/>
            <a:ext cx="5047200" cy="360"/>
          </a:xfrm>
          <a:prstGeom prst="bentConnector3">
            <a:avLst>
              <a:gd name="adj1" fmla="val 50000"/>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4" name="Rectangle: Rounded Corners 1"/>
          <p:cNvSpPr/>
          <p:nvPr/>
        </p:nvSpPr>
        <p:spPr>
          <a:xfrm>
            <a:off x="2794680" y="612720"/>
            <a:ext cx="4778640" cy="270288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Features</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1) </a:t>
            </a:r>
            <a:endParaRPr b="0" lang="en-US" sz="1800" spc="-1" strike="noStrike">
              <a:latin typeface="Arial"/>
            </a:endParaRPr>
          </a:p>
          <a:p>
            <a:pPr algn="ct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A compilation of solutions &amp; other conversations</a:t>
            </a:r>
            <a:endParaRPr b="0" lang="en-US" sz="4400" spc="-1" strike="noStrike">
              <a:latin typeface="Arial"/>
            </a:endParaRPr>
          </a:p>
        </p:txBody>
      </p:sp>
      <p:sp>
        <p:nvSpPr>
          <p:cNvPr id="126" name="PlaceHolder 2"/>
          <p:cNvSpPr>
            <a:spLocks noGrp="1"/>
          </p:cNvSpPr>
          <p:nvPr>
            <p:ph/>
          </p:nvPr>
        </p:nvSpPr>
        <p:spPr>
          <a:xfrm>
            <a:off x="838080" y="1825560"/>
            <a:ext cx="10512360" cy="4348080"/>
          </a:xfrm>
          <a:prstGeom prst="rect">
            <a:avLst/>
          </a:prstGeom>
          <a:noFill/>
          <a:ln w="0">
            <a:noFill/>
          </a:ln>
        </p:spPr>
        <p:txBody>
          <a:bodyPr lIns="90000" rIns="90000" tIns="45000" bIns="45000" anchor="t">
            <a:noAutofit/>
          </a:bodyPr>
          <a:p>
            <a:pPr>
              <a:lnSpc>
                <a:spcPct val="90000"/>
              </a:lnSpc>
              <a:spcBef>
                <a:spcPts val="1001"/>
              </a:spcBef>
              <a:buNone/>
            </a:pPr>
            <a:r>
              <a:rPr b="0" lang="en-SG" sz="2800" spc="-1" strike="noStrike" u="sng">
                <a:solidFill>
                  <a:srgbClr val="0563c1"/>
                </a:solidFill>
                <a:uFillTx/>
                <a:latin typeface="Calibri"/>
                <a:hlinkClick r:id="rId1"/>
              </a:rPr>
              <a:t>https://www.kaggle.com/c/optiver-realized-volatility-prediction/discussion/275825</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r>
              <a:rPr b="0" lang="en-SG" sz="2800" spc="-1" strike="noStrike" u="sng">
                <a:solidFill>
                  <a:srgbClr val="0563c1"/>
                </a:solidFill>
                <a:uFillTx/>
                <a:latin typeface="Calibri"/>
                <a:hlinkClick r:id="rId2"/>
              </a:rPr>
              <a:t>https://www.kaggle.com/c/optiver-realized-volatility-prediction/discussion/275169</a:t>
            </a:r>
            <a:endParaRPr b="0" lang="en-US" sz="2800" spc="-1" strike="noStrike">
              <a:latin typeface="Arial"/>
            </a:endParaRPr>
          </a:p>
          <a:p>
            <a:pPr>
              <a:lnSpc>
                <a:spcPct val="90000"/>
              </a:lnSpc>
              <a:spcBef>
                <a:spcPts val="1001"/>
              </a:spcBef>
              <a:buNone/>
            </a:pPr>
            <a:r>
              <a:rPr b="0" lang="en-SG" sz="2800" spc="-1" strike="noStrike">
                <a:solidFill>
                  <a:srgbClr val="000000"/>
                </a:solidFill>
                <a:latin typeface="Calibri"/>
              </a:rPr>
              <a:t> </a:t>
            </a:r>
            <a:r>
              <a:rPr b="0" lang="en-SG" sz="2800" spc="-1" strike="noStrike">
                <a:solidFill>
                  <a:srgbClr val="000000"/>
                </a:solidFill>
                <a:latin typeface="Calibri"/>
              </a:rPr>
              <a:t>Also a really cool and innovative approach that models inter-stock relationships &amp; also using custom features in their architecture.</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28" name="PlaceHolder 2"/>
          <p:cNvSpPr>
            <a:spLocks noGrp="1"/>
          </p:cNvSpPr>
          <p:nvPr>
            <p:ph/>
          </p:nvPr>
        </p:nvSpPr>
        <p:spPr>
          <a:xfrm>
            <a:off x="838080" y="1825560"/>
            <a:ext cx="10512360" cy="4744440"/>
          </a:xfrm>
          <a:prstGeom prst="rect">
            <a:avLst/>
          </a:prstGeom>
          <a:noFill/>
          <a:ln w="0">
            <a:noFill/>
          </a:ln>
        </p:spPr>
        <p:txBody>
          <a:bodyPr lIns="90000" rIns="90000" tIns="45000" bIns="45000" anchor="t">
            <a:normAutofit/>
          </a:bodyPr>
          <a:p>
            <a:pPr marL="228600" indent="-228600">
              <a:lnSpc>
                <a:spcPct val="90000"/>
              </a:lnSpc>
              <a:spcBef>
                <a:spcPts val="1001"/>
              </a:spcBef>
              <a:buClr>
                <a:srgbClr val="9cdcfe"/>
              </a:buClr>
              <a:buFont typeface="Arial"/>
              <a:buChar char="•"/>
            </a:pPr>
            <a:r>
              <a:rPr b="0" lang="en-SG" sz="1050" spc="-1" strike="noStrike">
                <a:solidFill>
                  <a:srgbClr val="9cdcfe"/>
                </a:solidFill>
                <a:latin typeface="Consolas"/>
              </a:rPr>
              <a:t>train_binned</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dcdcaa"/>
                </a:solidFill>
                <a:latin typeface="Consolas"/>
              </a:rPr>
              <a:t>get_dataSet</a:t>
            </a:r>
            <a:r>
              <a:rPr b="0" lang="en-SG" sz="1050" spc="-1" strike="noStrike">
                <a:solidFill>
                  <a:srgbClr val="cccccc"/>
                </a:solidFill>
                <a:latin typeface="Consolas"/>
              </a:rPr>
              <a:t>(</a:t>
            </a:r>
            <a:r>
              <a:rPr b="0" lang="en-SG" sz="1050" spc="-1" strike="noStrike">
                <a:solidFill>
                  <a:srgbClr val="9cdcfe"/>
                </a:solidFill>
                <a:latin typeface="Consolas"/>
              </a:rPr>
              <a:t>stock_ids</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4ec9b0"/>
                </a:solidFill>
                <a:latin typeface="Consolas"/>
              </a:rPr>
              <a:t>list</a:t>
            </a:r>
            <a:r>
              <a:rPr b="0" lang="en-SG" sz="1050" spc="-1" strike="noStrike">
                <a:solidFill>
                  <a:srgbClr val="cccccc"/>
                </a:solidFill>
                <a:latin typeface="Consolas"/>
              </a:rPr>
              <a:t>(</a:t>
            </a:r>
            <a:r>
              <a:rPr b="0" lang="en-SG" sz="1050" spc="-1" strike="noStrike">
                <a:solidFill>
                  <a:srgbClr val="4ec9b0"/>
                </a:solidFill>
                <a:latin typeface="Consolas"/>
              </a:rPr>
              <a:t>np</a:t>
            </a:r>
            <a:r>
              <a:rPr b="0" lang="en-SG" sz="1050" spc="-1" strike="noStrike">
                <a:solidFill>
                  <a:srgbClr val="cccccc"/>
                </a:solidFill>
                <a:latin typeface="Consolas"/>
              </a:rPr>
              <a:t>.</a:t>
            </a:r>
            <a:r>
              <a:rPr b="0" lang="en-SG" sz="1050" spc="-1" strike="noStrike">
                <a:solidFill>
                  <a:srgbClr val="dcdcaa"/>
                </a:solidFill>
                <a:latin typeface="Consolas"/>
              </a:rPr>
              <a:t>unique</a:t>
            </a:r>
            <a:r>
              <a:rPr b="0" lang="en-SG" sz="1050" spc="-1" strike="noStrike">
                <a:solidFill>
                  <a:srgbClr val="cccccc"/>
                </a:solidFill>
                <a:latin typeface="Consolas"/>
              </a:rPr>
              <a:t>(</a:t>
            </a:r>
            <a:r>
              <a:rPr b="0" lang="en-SG" sz="1050" spc="-1" strike="noStrike">
                <a:solidFill>
                  <a:srgbClr val="9cdcfe"/>
                </a:solidFill>
                <a:latin typeface="Consolas"/>
              </a:rPr>
              <a:t>train</a:t>
            </a:r>
            <a:r>
              <a:rPr b="0" lang="en-SG" sz="1050" spc="-1" strike="noStrike">
                <a:solidFill>
                  <a:srgbClr val="cccccc"/>
                </a:solidFill>
                <a:latin typeface="Consolas"/>
              </a:rPr>
              <a:t>[</a:t>
            </a:r>
            <a:r>
              <a:rPr b="0" lang="en-SG" sz="1050" spc="-1" strike="noStrike">
                <a:solidFill>
                  <a:srgbClr val="ce9178"/>
                </a:solidFill>
                <a:latin typeface="Consolas"/>
              </a:rPr>
              <a:t>'stock_id'</a:t>
            </a:r>
            <a:r>
              <a:rPr b="0" lang="en-SG" sz="1050" spc="-1" strike="noStrike">
                <a:solidFill>
                  <a:srgbClr val="cccccc"/>
                </a:solidFill>
                <a:latin typeface="Consolas"/>
              </a:rPr>
              <a:t>])), </a:t>
            </a:r>
            <a:r>
              <a:rPr b="0" lang="en-SG" sz="1050" spc="-1" strike="noStrike">
                <a:solidFill>
                  <a:srgbClr val="9cdcfe"/>
                </a:solidFill>
                <a:latin typeface="Consolas"/>
              </a:rPr>
              <a:t>dataType</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ce9178"/>
                </a:solidFill>
                <a:latin typeface="Consolas"/>
              </a:rPr>
              <a:t>'train’</a:t>
            </a:r>
            <a:r>
              <a:rPr b="0" lang="en-SG" sz="1050" spc="-1" strike="noStrike">
                <a:solidFill>
                  <a:srgbClr val="cccccc"/>
                </a:solidFill>
                <a:latin typeface="Consolas"/>
              </a:rPr>
              <a:t>)</a:t>
            </a:r>
            <a:endParaRPr b="0" lang="en-US" sz="1050" spc="-1" strike="noStrike">
              <a:latin typeface="Arial"/>
            </a:endParaRPr>
          </a:p>
          <a:p>
            <a:pPr marL="228600" indent="-228600" algn="ctr">
              <a:lnSpc>
                <a:spcPct val="90000"/>
              </a:lnSpc>
              <a:spcBef>
                <a:spcPts val="1001"/>
              </a:spcBef>
              <a:buClr>
                <a:srgbClr val="cccccc"/>
              </a:buClr>
              <a:buFont typeface="Arial"/>
              <a:buChar char="•"/>
            </a:pPr>
            <a:r>
              <a:rPr b="0" lang="en-SG" sz="1050" spc="-1" strike="noStrike">
                <a:solidFill>
                  <a:srgbClr val="cccccc"/>
                </a:solidFill>
                <a:latin typeface="Consolas"/>
              </a:rPr>
              <a:t>Inside </a:t>
            </a:r>
            <a:r>
              <a:rPr b="0" lang="en-SG" sz="1050" spc="-1" strike="noStrike">
                <a:solidFill>
                  <a:srgbClr val="dcdcaa"/>
                </a:solidFill>
                <a:latin typeface="Consolas"/>
              </a:rPr>
              <a:t>get_dataSet</a:t>
            </a:r>
            <a:r>
              <a:rPr b="0" lang="en-SG" sz="1050" spc="-1" strike="noStrike">
                <a:solidFill>
                  <a:srgbClr val="cccccc"/>
                </a:solidFill>
                <a:latin typeface="Consolas"/>
              </a:rPr>
              <a:t>()</a:t>
            </a:r>
            <a:endParaRPr b="0" lang="en-US" sz="1050" spc="-1" strike="noStrike">
              <a:latin typeface="Arial"/>
            </a:endParaRPr>
          </a:p>
          <a:p>
            <a:pPr marL="228600" indent="-228600">
              <a:lnSpc>
                <a:spcPct val="90000"/>
              </a:lnSpc>
              <a:spcBef>
                <a:spcPts val="1001"/>
              </a:spcBef>
              <a:buClr>
                <a:srgbClr val="9cdcfe"/>
              </a:buClr>
              <a:buFont typeface="Arial"/>
              <a:buChar char="•"/>
            </a:pPr>
            <a:r>
              <a:rPr b="0" lang="en-US" sz="800" spc="-1" strike="noStrike">
                <a:solidFill>
                  <a:srgbClr val="9cdcfe"/>
                </a:solidFill>
                <a:latin typeface="Consolas"/>
              </a:rPr>
              <a:t>stock_stats</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4ec9b0"/>
                </a:solidFill>
                <a:latin typeface="Consolas"/>
              </a:rPr>
              <a:t>Parallel</a:t>
            </a:r>
            <a:r>
              <a:rPr b="0" lang="en-US" sz="800" spc="-1" strike="noStrike">
                <a:solidFill>
                  <a:srgbClr val="cccccc"/>
                </a:solidFill>
                <a:latin typeface="Consolas"/>
              </a:rPr>
              <a:t>(</a:t>
            </a:r>
            <a:r>
              <a:rPr b="0" lang="en-US" sz="800" spc="-1" strike="noStrike">
                <a:solidFill>
                  <a:srgbClr val="9cdcfe"/>
                </a:solidFill>
                <a:latin typeface="Consolas"/>
              </a:rPr>
              <a:t>n_jobs</a:t>
            </a:r>
            <a:r>
              <a:rPr b="0" lang="en-US" sz="800" spc="-1" strike="noStrike">
                <a:solidFill>
                  <a:srgbClr val="d4d4d4"/>
                </a:solidFill>
                <a:latin typeface="Consolas"/>
              </a:rPr>
              <a:t>=</a:t>
            </a:r>
            <a:r>
              <a:rPr b="0" lang="en-US" sz="800" spc="-1" strike="noStrike">
                <a:solidFill>
                  <a:srgbClr val="b5cea8"/>
                </a:solidFill>
                <a:latin typeface="Consolas"/>
              </a:rPr>
              <a:t>3</a:t>
            </a:r>
            <a:r>
              <a:rPr b="0" lang="en-US" sz="800" spc="-1" strike="noStrike">
                <a:solidFill>
                  <a:srgbClr val="cccccc"/>
                </a:solidFill>
                <a:latin typeface="Consolas"/>
              </a:rPr>
              <a:t>)( </a:t>
            </a:r>
            <a:r>
              <a:rPr b="0" lang="en-US" sz="800" spc="-1" strike="noStrike">
                <a:solidFill>
                  <a:srgbClr val="dcdcaa"/>
                </a:solidFill>
                <a:latin typeface="Consolas"/>
              </a:rPr>
              <a:t>delayed</a:t>
            </a:r>
            <a:r>
              <a:rPr b="0" lang="en-US" sz="800" spc="-1" strike="noStrike">
                <a:solidFill>
                  <a:srgbClr val="cccccc"/>
                </a:solidFill>
                <a:latin typeface="Consolas"/>
              </a:rPr>
              <a:t>(</a:t>
            </a:r>
            <a:r>
              <a:rPr b="0" lang="en-US" sz="800" spc="-1" strike="noStrike">
                <a:solidFill>
                  <a:srgbClr val="dcdcaa"/>
                </a:solidFill>
                <a:latin typeface="Consolas"/>
              </a:rPr>
              <a:t>get_stock_stat</a:t>
            </a:r>
            <a:r>
              <a:rPr b="0" lang="en-US" sz="800" spc="-1" strike="noStrike">
                <a:solidFill>
                  <a:srgbClr val="cccccc"/>
                </a:solidFill>
                <a:latin typeface="Consolas"/>
              </a:rPr>
              <a:t>)(</a:t>
            </a:r>
            <a:r>
              <a:rPr b="0" lang="en-US" sz="800" spc="-1" strike="noStrike">
                <a:solidFill>
                  <a:srgbClr val="9cdcfe"/>
                </a:solidFill>
                <a:latin typeface="Consolas"/>
              </a:rPr>
              <a:t>stock_id</a:t>
            </a:r>
            <a:r>
              <a:rPr b="0" lang="en-US" sz="800" spc="-1" strike="noStrike">
                <a:solidFill>
                  <a:srgbClr val="cccccc"/>
                </a:solidFill>
                <a:latin typeface="Consolas"/>
              </a:rPr>
              <a:t>, </a:t>
            </a:r>
            <a:r>
              <a:rPr b="0" lang="en-US" sz="800" spc="-1" strike="noStrike">
                <a:solidFill>
                  <a:srgbClr val="9cdcfe"/>
                </a:solidFill>
                <a:latin typeface="Consolas"/>
              </a:rPr>
              <a:t>dataType</a:t>
            </a:r>
            <a:r>
              <a:rPr b="0" lang="en-US" sz="800" spc="-1" strike="noStrike">
                <a:solidFill>
                  <a:srgbClr val="cccccc"/>
                </a:solidFill>
                <a:latin typeface="Consolas"/>
              </a:rPr>
              <a:t>) </a:t>
            </a:r>
            <a:r>
              <a:rPr b="0" lang="en-US" sz="800" spc="-1" strike="noStrike">
                <a:solidFill>
                  <a:srgbClr val="c586c0"/>
                </a:solidFill>
                <a:latin typeface="Consolas"/>
              </a:rPr>
              <a:t>for</a:t>
            </a:r>
            <a:r>
              <a:rPr b="0" lang="en-US" sz="800" spc="-1" strike="noStrike">
                <a:solidFill>
                  <a:srgbClr val="cccccc"/>
                </a:solidFill>
                <a:latin typeface="Consolas"/>
              </a:rPr>
              <a:t> </a:t>
            </a:r>
            <a:r>
              <a:rPr b="0" lang="en-US" sz="800" spc="-1" strike="noStrike">
                <a:solidFill>
                  <a:srgbClr val="9cdcfe"/>
                </a:solidFill>
                <a:latin typeface="Consolas"/>
              </a:rPr>
              <a:t>stock_id</a:t>
            </a:r>
            <a:r>
              <a:rPr b="0" lang="en-US" sz="800" spc="-1" strike="noStrike">
                <a:solidFill>
                  <a:srgbClr val="cccccc"/>
                </a:solidFill>
                <a:latin typeface="Consolas"/>
              </a:rPr>
              <a:t> </a:t>
            </a:r>
            <a:r>
              <a:rPr b="0" lang="en-US" sz="800" spc="-1" strike="noStrike">
                <a:solidFill>
                  <a:srgbClr val="c586c0"/>
                </a:solidFill>
                <a:latin typeface="Consolas"/>
              </a:rPr>
              <a:t>in</a:t>
            </a:r>
            <a:r>
              <a:rPr b="0" lang="en-US" sz="800" spc="-1" strike="noStrike">
                <a:solidFill>
                  <a:srgbClr val="cccccc"/>
                </a:solidFill>
                <a:latin typeface="Consolas"/>
              </a:rPr>
              <a:t> </a:t>
            </a:r>
            <a:r>
              <a:rPr b="0" lang="en-US" sz="800" spc="-1" strike="noStrike">
                <a:solidFill>
                  <a:srgbClr val="9cdcfe"/>
                </a:solidFill>
                <a:latin typeface="Consolas"/>
              </a:rPr>
              <a:t>stock_ids</a:t>
            </a:r>
            <a:r>
              <a:rPr b="0" lang="en-US"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50" spc="-1" strike="noStrike">
                <a:solidFill>
                  <a:srgbClr val="cccccc"/>
                </a:solidFill>
                <a:latin typeface="Consolas"/>
              </a:rPr>
              <a:t>Call get_stock_stat() for each stock id</a:t>
            </a:r>
            <a:endParaRPr b="0" lang="en-US" sz="1050" spc="-1" strike="noStrike">
              <a:latin typeface="Arial"/>
            </a:endParaRPr>
          </a:p>
          <a:p>
            <a:pPr marL="228600" indent="-228600" algn="ctr">
              <a:lnSpc>
                <a:spcPct val="90000"/>
              </a:lnSpc>
              <a:spcBef>
                <a:spcPts val="1001"/>
              </a:spcBef>
              <a:buClr>
                <a:srgbClr val="cccccc"/>
              </a:buClr>
              <a:buFont typeface="Arial"/>
              <a:buChar char="•"/>
            </a:pPr>
            <a:r>
              <a:rPr b="0" lang="en-SG" sz="1050" spc="-1" strike="noStrike">
                <a:solidFill>
                  <a:srgbClr val="cccccc"/>
                </a:solidFill>
                <a:latin typeface="Consolas"/>
              </a:rPr>
              <a:t>Inside </a:t>
            </a:r>
            <a:r>
              <a:rPr b="0" lang="en-US" sz="1050" spc="-1" strike="noStrike">
                <a:solidFill>
                  <a:srgbClr val="dcdcaa"/>
                </a:solidFill>
                <a:latin typeface="Consolas"/>
              </a:rPr>
              <a:t>get_stock_stat</a:t>
            </a:r>
            <a:r>
              <a:rPr b="0" lang="en-SG" sz="1050" spc="-1" strike="noStrike">
                <a:solidFill>
                  <a:srgbClr val="cccccc"/>
                </a:solidFill>
                <a:latin typeface="Consolas"/>
              </a:rPr>
              <a:t>()</a:t>
            </a:r>
            <a:endParaRPr b="0" lang="en-US" sz="1050" spc="-1" strike="noStrike">
              <a:latin typeface="Arial"/>
            </a:endParaRPr>
          </a:p>
          <a:p>
            <a:pPr marL="228600" indent="-228600">
              <a:lnSpc>
                <a:spcPct val="90000"/>
              </a:lnSpc>
              <a:spcBef>
                <a:spcPts val="1001"/>
              </a:spcBef>
              <a:buClr>
                <a:srgbClr val="9cdcfe"/>
              </a:buClr>
              <a:buFont typeface="Arial"/>
              <a:buChar char="•"/>
            </a:pPr>
            <a:r>
              <a:rPr b="0" lang="en-SG" sz="1000" spc="-1" strike="noStrike">
                <a:solidFill>
                  <a:srgbClr val="9cdcfe"/>
                </a:solidFill>
                <a:latin typeface="Consolas"/>
              </a:rPr>
              <a:t>df_book</a:t>
            </a:r>
            <a:r>
              <a:rPr b="0" lang="en-SG" sz="1000" spc="-1" strike="noStrike">
                <a:solidFill>
                  <a:srgbClr val="cccccc"/>
                </a:solidFill>
                <a:latin typeface="Consolas"/>
              </a:rPr>
              <a:t> </a:t>
            </a:r>
            <a:r>
              <a:rPr b="0" lang="en-SG" sz="1000" spc="-1" strike="noStrike">
                <a:solidFill>
                  <a:srgbClr val="d4d4d4"/>
                </a:solidFill>
                <a:latin typeface="Consolas"/>
              </a:rPr>
              <a:t>=</a:t>
            </a:r>
            <a:r>
              <a:rPr b="0" lang="en-SG" sz="1000" spc="-1" strike="noStrike">
                <a:solidFill>
                  <a:srgbClr val="cccccc"/>
                </a:solidFill>
                <a:latin typeface="Consolas"/>
              </a:rPr>
              <a:t> </a:t>
            </a:r>
            <a:r>
              <a:rPr b="0" lang="en-SG" sz="1000" spc="-1" strike="noStrike">
                <a:solidFill>
                  <a:srgbClr val="4ec9b0"/>
                </a:solidFill>
                <a:latin typeface="Consolas"/>
              </a:rPr>
              <a:t>pd</a:t>
            </a:r>
            <a:r>
              <a:rPr b="0" lang="en-SG" sz="1000" spc="-1" strike="noStrike">
                <a:solidFill>
                  <a:srgbClr val="cccccc"/>
                </a:solidFill>
                <a:latin typeface="Consolas"/>
              </a:rPr>
              <a:t>.</a:t>
            </a:r>
            <a:r>
              <a:rPr b="0" lang="en-SG" sz="1000" spc="-1" strike="noStrike">
                <a:solidFill>
                  <a:srgbClr val="dcdcaa"/>
                </a:solidFill>
                <a:latin typeface="Consolas"/>
              </a:rPr>
              <a:t>read_parquet</a:t>
            </a:r>
            <a:r>
              <a:rPr b="0" lang="en-SG" sz="1000" spc="-1" strike="noStrike">
                <a:solidFill>
                  <a:srgbClr val="cccccc"/>
                </a:solidFill>
                <a:latin typeface="Consolas"/>
              </a:rPr>
              <a:t>(</a:t>
            </a:r>
            <a:r>
              <a:rPr b="0" lang="en-SG" sz="1000" spc="-1" strike="noStrike">
                <a:solidFill>
                  <a:srgbClr val="4ec9b0"/>
                </a:solidFill>
                <a:latin typeface="Consolas"/>
              </a:rPr>
              <a:t>os</a:t>
            </a:r>
            <a:r>
              <a:rPr b="0" lang="en-SG" sz="1000" spc="-1" strike="noStrike">
                <a:solidFill>
                  <a:srgbClr val="cccccc"/>
                </a:solidFill>
                <a:latin typeface="Consolas"/>
              </a:rPr>
              <a:t>.</a:t>
            </a:r>
            <a:r>
              <a:rPr b="0" lang="en-SG" sz="1000" spc="-1" strike="noStrike">
                <a:solidFill>
                  <a:srgbClr val="9cdcfe"/>
                </a:solidFill>
                <a:latin typeface="Consolas"/>
              </a:rPr>
              <a:t>path</a:t>
            </a:r>
            <a:r>
              <a:rPr b="0" lang="en-SG" sz="1000" spc="-1" strike="noStrike">
                <a:solidFill>
                  <a:srgbClr val="cccccc"/>
                </a:solidFill>
                <a:latin typeface="Consolas"/>
              </a:rPr>
              <a:t>.</a:t>
            </a:r>
            <a:r>
              <a:rPr b="0" lang="en-SG" sz="1000" spc="-1" strike="noStrike">
                <a:solidFill>
                  <a:srgbClr val="dcdcaa"/>
                </a:solidFill>
                <a:latin typeface="Consolas"/>
              </a:rPr>
              <a:t>join</a:t>
            </a:r>
            <a:r>
              <a:rPr b="0" lang="en-SG" sz="1000" spc="-1" strike="noStrike">
                <a:solidFill>
                  <a:srgbClr val="cccccc"/>
                </a:solidFill>
                <a:latin typeface="Consolas"/>
              </a:rPr>
              <a:t>(</a:t>
            </a:r>
            <a:r>
              <a:rPr b="0" lang="en-SG" sz="1000" spc="-1" strike="noStrike">
                <a:solidFill>
                  <a:srgbClr val="9cdcfe"/>
                </a:solidFill>
                <a:latin typeface="Consolas"/>
              </a:rPr>
              <a:t>path_data</a:t>
            </a:r>
            <a:r>
              <a:rPr b="0" lang="en-SG" sz="1000" spc="-1" strike="noStrike">
                <a:solidFill>
                  <a:srgbClr val="cccccc"/>
                </a:solidFill>
                <a:latin typeface="Consolas"/>
              </a:rPr>
              <a:t>, </a:t>
            </a:r>
            <a:r>
              <a:rPr b="0" lang="en-SG" sz="1000" spc="-1" strike="noStrike">
                <a:solidFill>
                  <a:srgbClr val="ce9178"/>
                </a:solidFill>
                <a:latin typeface="Consolas"/>
              </a:rPr>
              <a:t>'book_</a:t>
            </a:r>
            <a:r>
              <a:rPr b="0" lang="en-SG" sz="1000" spc="-1" strike="noStrike">
                <a:solidFill>
                  <a:srgbClr val="569cd6"/>
                </a:solidFill>
                <a:latin typeface="Consolas"/>
              </a:rPr>
              <a:t>{}</a:t>
            </a:r>
            <a:r>
              <a:rPr b="0" lang="en-SG" sz="1000" spc="-1" strike="noStrike">
                <a:solidFill>
                  <a:srgbClr val="ce9178"/>
                </a:solidFill>
                <a:latin typeface="Consolas"/>
              </a:rPr>
              <a:t>.parquet/stock_id=</a:t>
            </a:r>
            <a:r>
              <a:rPr b="0" lang="en-SG" sz="1000" spc="-1" strike="noStrike">
                <a:solidFill>
                  <a:srgbClr val="569cd6"/>
                </a:solidFill>
                <a:latin typeface="Consolas"/>
              </a:rPr>
              <a:t>{}</a:t>
            </a:r>
            <a:r>
              <a:rPr b="0" lang="en-SG" sz="1000" spc="-1" strike="noStrike">
                <a:solidFill>
                  <a:srgbClr val="ce9178"/>
                </a:solidFill>
                <a:latin typeface="Consolas"/>
              </a:rPr>
              <a:t>/'</a:t>
            </a:r>
            <a:r>
              <a:rPr b="0" lang="en-SG" sz="1000" spc="-1" strike="noStrike">
                <a:solidFill>
                  <a:srgbClr val="cccccc"/>
                </a:solidFill>
                <a:latin typeface="Consolas"/>
              </a:rPr>
              <a:t>.</a:t>
            </a:r>
            <a:r>
              <a:rPr b="0" lang="en-SG" sz="1000" spc="-1" strike="noStrike">
                <a:solidFill>
                  <a:srgbClr val="dcdcaa"/>
                </a:solidFill>
                <a:latin typeface="Consolas"/>
              </a:rPr>
              <a:t>format</a:t>
            </a:r>
            <a:r>
              <a:rPr b="0" lang="en-SG" sz="1000" spc="-1" strike="noStrike">
                <a:solidFill>
                  <a:srgbClr val="cccccc"/>
                </a:solidFill>
                <a:latin typeface="Consolas"/>
              </a:rPr>
              <a:t>(</a:t>
            </a:r>
            <a:r>
              <a:rPr b="0" lang="en-SG" sz="1000" spc="-1" strike="noStrike">
                <a:solidFill>
                  <a:srgbClr val="9cdcfe"/>
                </a:solidFill>
                <a:latin typeface="Consolas"/>
              </a:rPr>
              <a:t>dataType</a:t>
            </a:r>
            <a:r>
              <a:rPr b="0" lang="en-SG" sz="1000" spc="-1" strike="noStrike">
                <a:solidFill>
                  <a:srgbClr val="cccccc"/>
                </a:solidFill>
                <a:latin typeface="Consolas"/>
              </a:rPr>
              <a:t>, </a:t>
            </a:r>
            <a:r>
              <a:rPr b="0" lang="en-SG" sz="1000" spc="-1" strike="noStrike">
                <a:solidFill>
                  <a:srgbClr val="9cdcfe"/>
                </a:solidFill>
                <a:latin typeface="Consolas"/>
              </a:rPr>
              <a:t>stock_id</a:t>
            </a:r>
            <a:r>
              <a:rPr b="0" lang="en-SG" sz="1000" spc="-1" strike="noStrike">
                <a:solidFill>
                  <a:srgbClr val="cccccc"/>
                </a:solidFill>
                <a:latin typeface="Consolas"/>
              </a:rPr>
              <a:t>)))</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Read one stock’s parquet file inside df_book    </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'ask_vol1'</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'ask_price1'</a:t>
            </a:r>
            <a:r>
              <a:rPr b="0" lang="en-US" sz="800" spc="-1" strike="noStrike">
                <a:solidFill>
                  <a:srgbClr val="cccccc"/>
                </a:solidFill>
                <a:latin typeface="Consolas"/>
              </a:rPr>
              <a:t>]</a:t>
            </a:r>
            <a:r>
              <a:rPr b="0" lang="en-US" sz="800" spc="-1" strike="noStrike">
                <a:solidFill>
                  <a:srgbClr val="dcdcaa"/>
                </a:solidFill>
                <a:latin typeface="Consolas"/>
              </a:rPr>
              <a:t>*</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'ask_size1'</a:t>
            </a:r>
            <a:r>
              <a:rPr b="0" lang="en-US"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ask/bid volume level 1/2, </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'log_ask1'</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4ec9b0"/>
                </a:solidFill>
                <a:latin typeface="Consolas"/>
              </a:rPr>
              <a:t>np</a:t>
            </a:r>
            <a:r>
              <a:rPr b="0" lang="en-US" sz="800" spc="-1" strike="noStrike">
                <a:solidFill>
                  <a:srgbClr val="cccccc"/>
                </a:solidFill>
                <a:latin typeface="Consolas"/>
              </a:rPr>
              <a:t>.</a:t>
            </a:r>
            <a:r>
              <a:rPr b="0" lang="en-US" sz="800" spc="-1" strike="noStrike">
                <a:solidFill>
                  <a:srgbClr val="9cdcfe"/>
                </a:solidFill>
                <a:latin typeface="Consolas"/>
              </a:rPr>
              <a:t>log</a:t>
            </a: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'ask_price1'</a:t>
            </a:r>
            <a:r>
              <a:rPr b="0" lang="en-US"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log ask/bid price level 1/2, using formual given in competition. </a:t>
            </a:r>
            <a:endParaRPr b="0" lang="en-US" sz="1000" spc="-1" strike="noStrike">
              <a:latin typeface="Arial"/>
            </a:endParaRPr>
          </a:p>
          <a:p>
            <a:pPr marL="228600" indent="-228600">
              <a:lnSpc>
                <a:spcPct val="90000"/>
              </a:lnSpc>
              <a:spcBef>
                <a:spcPts val="1001"/>
              </a:spcBef>
              <a:buClr>
                <a:srgbClr val="9cdcfe"/>
              </a:buClr>
              <a:buFont typeface="Arial"/>
              <a:buChar char="•"/>
            </a:pP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wap 1/2 using level 1/2 </a:t>
            </a:r>
            <a:r>
              <a:rPr b="0" lang="en-SG" sz="1000" spc="-1" strike="noStrike">
                <a:solidFill>
                  <a:srgbClr val="cccccc"/>
                </a:solidFill>
                <a:highlight>
                  <a:srgbClr val="808080"/>
                </a:highlight>
                <a:latin typeface="Consolas"/>
              </a:rPr>
              <a:t>log ask/bid</a:t>
            </a:r>
            <a:r>
              <a:rPr b="0" lang="en-SG" sz="1000" spc="-1" strike="noStrike">
                <a:solidFill>
                  <a:srgbClr val="cccccc"/>
                </a:solidFill>
                <a:latin typeface="Consolas"/>
              </a:rPr>
              <a:t>,  Why log? Variance stabilization (normalizes any skewed distribution) and linearization (linearizes exponentially varying data) data is in several orders of magnitude e.g. 0.1 0.001, 10, 10000 etc. </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'wapq3'</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3</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'wapq4'</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4</a:t>
            </a:r>
            <a:r>
              <a:rPr b="0" lang="en-SG" sz="800" spc="-1" strike="noStrike">
                <a:solidFill>
                  <a:srgbClr val="cccccc"/>
                </a:solidFill>
                <a:latin typeface="Consolas"/>
              </a:rPr>
              <a:t>)</a:t>
            </a:r>
            <a:endParaRPr b="0" lang="en-US" sz="8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0" name="PlaceHolder 2"/>
          <p:cNvSpPr>
            <a:spLocks noGrp="1"/>
          </p:cNvSpPr>
          <p:nvPr>
            <p:ph/>
          </p:nvPr>
        </p:nvSpPr>
        <p:spPr>
          <a:xfrm>
            <a:off x="838080" y="1825560"/>
            <a:ext cx="10512360" cy="4784400"/>
          </a:xfrm>
          <a:prstGeom prst="rect">
            <a:avLst/>
          </a:prstGeom>
          <a:noFill/>
          <a:ln w="0">
            <a:noFill/>
          </a:ln>
        </p:spPr>
        <p:txBody>
          <a:bodyPr lIns="90000" rIns="90000" tIns="45000" bIns="45000" anchor="t">
            <a:normAutofit fontScale="82000"/>
          </a:bodyPr>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Entering </a:t>
            </a:r>
            <a:r>
              <a:rPr b="0" lang="en-SG" sz="800" spc="-1" strike="noStrike">
                <a:solidFill>
                  <a:srgbClr val="dcdcaa"/>
                </a:solidFill>
                <a:latin typeface="Consolas"/>
              </a:rPr>
              <a:t>full_book_wap_bisect</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This function computes the optimal wap price using a different formula. If wap computed using our formula is different from the optimal wap price then there it might indicate high or low volatility?? what is difference between wap formula and jager’s bisection algorithm finding it?</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1000" spc="-1" strike="noStrike">
                <a:solidFill>
                  <a:srgbClr val="cccccc"/>
                </a:solidFill>
                <a:latin typeface="Consolas"/>
              </a:rPr>
              <a:t>the `full_book_wap_bisect` function uses a bisection search algorithm to iteratively narrow down the range of prices and find the weighted average price of a full book based on logarithmic ask and bid prices and their corresponding sizes.</a:t>
            </a:r>
            <a:r>
              <a:rPr b="0" lang="en-SG" sz="1000" spc="-1" strike="noStrike">
                <a:solidFill>
                  <a:srgbClr val="cccccc"/>
                </a:solidFill>
                <a:latin typeface="Consolas"/>
              </a:rPr>
              <a:t>  </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In the code the wap (equilibrium price) is computed using the function full_book_wap_bisect( df_book, lvl=0) using a bisection algorithm iteratively and the wap moves towards the price (either bid or ask price) which has bigger bid or ask size and smaller . increasing lvl increases importance/weight of distance compared to size in f calculation. Higher lvl. Additionally, odd values of lvl make s negative and if bid size/price &gt; ask size/price then p moves towards ask price. Similarly, opposite is true. For even values, always pushed towards ask price??</a:t>
            </a:r>
            <a:endParaRPr b="0" lang="en-US" sz="1000" spc="-1" strike="noStrike">
              <a:latin typeface="Arial"/>
            </a:endParaRPr>
          </a:p>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Back Inside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PROBABLY, he will compare the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‘wap1/2’</a:t>
            </a:r>
            <a:r>
              <a:rPr b="0" lang="en-SG" sz="800" spc="-1" strike="noStrike">
                <a:solidFill>
                  <a:srgbClr val="cccccc"/>
                </a:solidFill>
                <a:latin typeface="Consolas"/>
              </a:rPr>
              <a:t>] with  different optimal values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1</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2</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'wapq3'</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3</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'wapq4'</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4</a:t>
            </a:r>
            <a:r>
              <a:rPr b="0" lang="en-SG" sz="800" spc="-1" strike="noStrike">
                <a:solidFill>
                  <a:srgbClr val="cccccc"/>
                </a:solidFill>
                <a:latin typeface="Consolas"/>
              </a:rPr>
              <a:t>) to indicate the direction of volatitliy. </a:t>
            </a:r>
            <a:endParaRPr b="0" lang="en-US" sz="800" spc="-1" strike="noStrike">
              <a:latin typeface="Arial"/>
            </a:endParaRPr>
          </a:p>
          <a:p>
            <a:pPr>
              <a:lnSpc>
                <a:spcPct val="90000"/>
              </a:lnSpc>
              <a:spcBef>
                <a:spcPts val="1001"/>
              </a:spcBef>
              <a:buNone/>
            </a:pP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'liquidity2f1'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US" sz="1000" spc="-1" strike="noStrike">
                <a:solidFill>
                  <a:srgbClr val="cccccc"/>
                </a:solidFill>
                <a:latin typeface="Consolas"/>
              </a:rPr>
              <a:t>This calculation appears to be a measure of liquidity, which in finance is a measure of the ability to buy or sell assets without causing a significant change in their price. If log_ask/bid price is far away from wap that means that the asset is not liquid.</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'liquidity1'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  )</a:t>
            </a:r>
            <a:endParaRPr b="0" lang="en-US" sz="8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Why is it bid minus ask in the above where liquidity is odd? And bid plus ask when liquidity is even. This is because wapq1 &lt; log_ask1 so wapq1 &lt; log_ask1 is negative and we need to have negative sign to make it positive. </a:t>
            </a:r>
            <a:br>
              <a:rPr sz="1000"/>
            </a:b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2"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'inv_spread'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d4d4d4"/>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4ec9b0"/>
                </a:solidFill>
                <a:latin typeface="Consolas"/>
              </a:rPr>
              <a:t>np</a:t>
            </a:r>
            <a:r>
              <a:rPr b="0" lang="en-SG" sz="800" spc="-1" strike="noStrike">
                <a:solidFill>
                  <a:srgbClr val="cccccc"/>
                </a:solidFill>
                <a:latin typeface="Consolas"/>
              </a:rPr>
              <a:t>.</a:t>
            </a:r>
            <a:r>
              <a:rPr b="0" lang="en-SG" sz="800" spc="-1" strike="noStrike">
                <a:solidFill>
                  <a:srgbClr val="9cdcfe"/>
                </a:solidFill>
                <a:latin typeface="Consolas"/>
              </a:rPr>
              <a:t>log</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'log_spread2'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4ec9b0"/>
                </a:solidFill>
                <a:latin typeface="Consolas"/>
              </a:rPr>
              <a:t>np</a:t>
            </a:r>
            <a:r>
              <a:rPr b="0" lang="en-SG" sz="800" spc="-1" strike="noStrike">
                <a:solidFill>
                  <a:srgbClr val="cccccc"/>
                </a:solidFill>
                <a:latin typeface="Consolas"/>
              </a:rPr>
              <a:t>.</a:t>
            </a:r>
            <a:r>
              <a:rPr b="0" lang="en-SG" sz="800" spc="-1" strike="noStrike">
                <a:solidFill>
                  <a:srgbClr val="9cdcfe"/>
                </a:solidFill>
                <a:latin typeface="Consolas"/>
              </a:rPr>
              <a:t>log</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bid ask spread. When spread is a very small value close to zero we take log of it to larger number for numerical stability?</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'book_size1'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'book_size'</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Find total volume of trade.</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'askliq1bal'</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'bidliq1bal'</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Difference/balance in liquidity in level 1 and level 2. </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 ]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'lr2'</a:t>
            </a:r>
            <a:r>
              <a:rPr b="0" lang="en-SG" sz="800" spc="-1" strike="noStrike">
                <a:solidFill>
                  <a:srgbClr val="cccccc"/>
                </a:solidFill>
                <a:latin typeface="Consolas"/>
              </a:rPr>
              <a:t> ]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'wap2'</a:t>
            </a:r>
            <a:r>
              <a:rPr b="0" lang="en-SG" sz="800" spc="-1" strike="noStrike">
                <a:solidFill>
                  <a:srgbClr val="cccccc"/>
                </a:solidFill>
                <a:latin typeface="Consolas"/>
              </a:rPr>
              <a:t> ].</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These are calculating returns by taking first differences. Checking for increase/decrease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4"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marL="228600" indent="-228600">
              <a:lnSpc>
                <a:spcPct val="90000"/>
              </a:lnSpc>
              <a:spcBef>
                <a:spcPts val="1001"/>
              </a:spcBef>
              <a:buClr>
                <a:srgbClr val="cccccc"/>
              </a:buClr>
              <a:buFont typeface="Arial"/>
              <a:buChar char="•"/>
            </a:pPr>
            <a:br>
              <a:rPr sz="1000"/>
            </a:b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'lrq0_lp'</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'liqret1'</a:t>
            </a:r>
            <a:r>
              <a:rPr b="0" lang="en-SG" sz="800" spc="-1" strike="noStrike">
                <a:solidFill>
                  <a:srgbClr val="cccccc"/>
                </a:solidFill>
                <a:latin typeface="Consolas"/>
              </a:rPr>
              <a:t>]</a:t>
            </a:r>
            <a:r>
              <a:rPr b="0" lang="en-SG" sz="800" spc="-1" strike="noStrike">
                <a:solidFill>
                  <a:srgbClr val="dcdcaa"/>
                </a:solidFill>
                <a:latin typeface="Consolas"/>
              </a:rPr>
              <a:t>&gt;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'lrq0_lm'</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'liqret1'</a:t>
            </a:r>
            <a:r>
              <a:rPr b="0" lang="en-SG" sz="800" spc="-1" strike="noStrike">
                <a:solidFill>
                  <a:srgbClr val="cccccc"/>
                </a:solidFill>
                <a:latin typeface="Consolas"/>
              </a:rPr>
              <a:t>]</a:t>
            </a:r>
            <a:r>
              <a:rPr b="0" lang="en-SG" sz="800" spc="-1" strike="noStrike">
                <a:solidFill>
                  <a:srgbClr val="dcdcaa"/>
                </a:solidFill>
                <a:latin typeface="Consolas"/>
              </a:rPr>
              <a:t>&lt;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  # wap1 when liquidity had negative returns. </a:t>
            </a:r>
            <a:endParaRPr b="0" lang="en-US" sz="800" spc="-1" strike="noStrike">
              <a:latin typeface="Arial"/>
            </a:endParaRPr>
          </a:p>
          <a:p>
            <a:pPr>
              <a:lnSpc>
                <a:spcPct val="90000"/>
              </a:lnSpc>
              <a:spcBef>
                <a:spcPts val="1001"/>
              </a:spcBef>
              <a:buNone/>
            </a:pPr>
            <a:r>
              <a:rPr b="0" lang="en-SG" sz="800" spc="-1" strike="noStrike">
                <a:solidFill>
                  <a:srgbClr val="cccccc"/>
                </a:solidFill>
                <a:latin typeface="Consolas"/>
                <a:ea typeface="Noto Sans CJK SC"/>
              </a:rPr>
              <a:t>Positive and negative returns (first difference) of liquidity. This checks When liquidity increases or decreases. When liquidity increases, take the returns of wap1 and save it in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'lrq0_lp'</a:t>
            </a:r>
            <a:r>
              <a:rPr b="0" lang="en-SG" sz="800" spc="-1" strike="noStrike">
                <a:solidFill>
                  <a:srgbClr val="cccccc"/>
                </a:solidFill>
                <a:latin typeface="Consolas"/>
                <a:ea typeface="Noto Sans CJK SC"/>
              </a:rPr>
              <a:t>] likwise opposite for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'lrq0_lm'</a:t>
            </a:r>
            <a:r>
              <a:rPr b="0" lang="en-SG" sz="800" spc="-1" strike="noStrike">
                <a:solidFill>
                  <a:srgbClr val="cccccc"/>
                </a:solidFill>
                <a:latin typeface="Consolas"/>
                <a:ea typeface="Noto Sans CJK SC"/>
              </a:rPr>
              <a:t>] . NOTE: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'lr1'</a:t>
            </a:r>
            <a:r>
              <a:rPr b="0" lang="en-SG" sz="800" spc="-1" strike="noStrike">
                <a:solidFill>
                  <a:srgbClr val="cccccc"/>
                </a:solidFill>
                <a:latin typeface="Consolas"/>
                <a:ea typeface="Noto Sans CJK SC"/>
              </a:rPr>
              <a:t> ] </a:t>
            </a:r>
            <a:r>
              <a:rPr b="0" lang="en-SG" sz="800" spc="-1" strike="noStrike">
                <a:solidFill>
                  <a:srgbClr val="d4d4d4"/>
                </a:solidFill>
                <a:latin typeface="Consolas"/>
                <a:ea typeface="Noto Sans CJK SC"/>
              </a:rPr>
              <a:t>=</a:t>
            </a:r>
            <a:r>
              <a:rPr b="0" lang="en-SG" sz="800" spc="-1" strike="noStrike">
                <a:solidFill>
                  <a:srgbClr val="cccccc"/>
                </a:solidFill>
                <a:latin typeface="Consolas"/>
                <a:ea typeface="Noto Sans CJK SC"/>
              </a:rPr>
              <a:t>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groupby</a:t>
            </a:r>
            <a:r>
              <a:rPr b="0" lang="en-SG" sz="800" spc="-1" strike="noStrike">
                <a:solidFill>
                  <a:srgbClr val="cccccc"/>
                </a:solidFill>
                <a:latin typeface="Consolas"/>
                <a:ea typeface="Noto Sans CJK SC"/>
              </a:rPr>
              <a:t>(</a:t>
            </a:r>
            <a:r>
              <a:rPr b="0" lang="en-SG" sz="800" spc="-1" strike="noStrike">
                <a:solidFill>
                  <a:srgbClr val="9cdcfe"/>
                </a:solidFill>
                <a:latin typeface="Consolas"/>
                <a:ea typeface="Noto Sans CJK SC"/>
              </a:rPr>
              <a:t>by</a:t>
            </a:r>
            <a:r>
              <a:rPr b="0" lang="en-SG" sz="800" spc="-1" strike="noStrike">
                <a:solidFill>
                  <a:srgbClr val="cccccc"/>
                </a:solidFill>
                <a:latin typeface="Consolas"/>
                <a:ea typeface="Noto Sans CJK SC"/>
              </a:rPr>
              <a:t> </a:t>
            </a:r>
            <a:r>
              <a:rPr b="0" lang="en-SG" sz="800" spc="-1" strike="noStrike">
                <a:solidFill>
                  <a:srgbClr val="d4d4d4"/>
                </a:solidFill>
                <a:latin typeface="Consolas"/>
                <a:ea typeface="Noto Sans CJK SC"/>
              </a:rPr>
              <a:t>=</a:t>
            </a:r>
            <a:r>
              <a:rPr b="0" lang="en-SG" sz="800" spc="-1" strike="noStrike">
                <a:solidFill>
                  <a:srgbClr val="cccccc"/>
                </a:solidFill>
                <a:latin typeface="Consolas"/>
                <a:ea typeface="Noto Sans CJK SC"/>
              </a:rPr>
              <a:t> [</a:t>
            </a:r>
            <a:r>
              <a:rPr b="0" lang="en-SG" sz="800" spc="-1" strike="noStrike">
                <a:solidFill>
                  <a:srgbClr val="ce9178"/>
                </a:solidFill>
                <a:latin typeface="Consolas"/>
                <a:ea typeface="Noto Sans CJK SC"/>
              </a:rPr>
              <a:t>'time_id'</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'wap1'</a:t>
            </a:r>
            <a:r>
              <a:rPr b="0" lang="en-SG" sz="800" spc="-1" strike="noStrike">
                <a:solidFill>
                  <a:srgbClr val="cccccc"/>
                </a:solidFill>
                <a:latin typeface="Consolas"/>
                <a:ea typeface="Noto Sans CJK SC"/>
              </a:rPr>
              <a:t> ].</a:t>
            </a:r>
            <a:r>
              <a:rPr b="0" lang="en-SG" sz="800" spc="-1" strike="noStrike">
                <a:solidFill>
                  <a:srgbClr val="dcdcaa"/>
                </a:solidFill>
                <a:latin typeface="Consolas"/>
                <a:ea typeface="Noto Sans CJK SC"/>
              </a:rPr>
              <a:t>apply</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diff</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fillna</a:t>
            </a:r>
            <a:r>
              <a:rPr b="0" lang="en-SG" sz="800" spc="-1" strike="noStrike">
                <a:solidFill>
                  <a:srgbClr val="cccccc"/>
                </a:solidFill>
                <a:latin typeface="Consolas"/>
                <a:ea typeface="Noto Sans CJK SC"/>
              </a:rPr>
              <a:t>(</a:t>
            </a:r>
            <a:r>
              <a:rPr b="0" lang="en-SG" sz="800" spc="-1" strike="noStrike">
                <a:solidFill>
                  <a:srgbClr val="b5cea8"/>
                </a:solidFill>
                <a:latin typeface="Consolas"/>
                <a:ea typeface="Noto Sans CJK SC"/>
              </a:rPr>
              <a:t>0</a:t>
            </a:r>
            <a:r>
              <a:rPr b="0" lang="en-SG" sz="800" spc="-1" strike="noStrike">
                <a:solidFill>
                  <a:srgbClr val="cccccc"/>
                </a:solidFill>
                <a:latin typeface="Consolas"/>
                <a:ea typeface="Noto Sans CJK SC"/>
              </a:rPr>
              <a:t>).</a:t>
            </a:r>
            <a:r>
              <a:rPr b="0" lang="en-SG" sz="800" spc="-1" strike="noStrike">
                <a:solidFill>
                  <a:srgbClr val="9cdcfe"/>
                </a:solidFill>
                <a:latin typeface="Consolas"/>
                <a:ea typeface="Noto Sans CJK SC"/>
              </a:rPr>
              <a:t>values</a:t>
            </a:r>
            <a:endParaRPr b="0" lang="en-US" sz="800" spc="-1" strike="noStrike">
              <a:latin typeface="Arial"/>
            </a:endParaRPr>
          </a:p>
          <a:p>
            <a:pPr>
              <a:lnSpc>
                <a:spcPct val="90000"/>
              </a:lnSpc>
              <a:spcBef>
                <a:spcPts val="1001"/>
              </a:spcBef>
              <a:buNone/>
            </a:pPr>
            <a:r>
              <a:rPr b="0" lang="en-SG" sz="800" spc="-1" strike="noStrike">
                <a:solidFill>
                  <a:srgbClr val="9cdcfe"/>
                </a:solidFill>
                <a:latin typeface="Consolas"/>
                <a:ea typeface="Noto Sans CJK SC"/>
              </a:rPr>
              <a:t>    </a:t>
            </a:r>
            <a:r>
              <a:rPr b="0" lang="en-SG" sz="800" spc="-1" strike="noStrike">
                <a:solidFill>
                  <a:srgbClr val="9cdcfe"/>
                </a:solidFill>
                <a:latin typeface="Consolas"/>
                <a:ea typeface="Noto Sans CJK SC"/>
              </a:rPr>
              <a:t>trade_stat =  </a:t>
            </a:r>
            <a:r>
              <a:rPr b="0" lang="en-SG" sz="800" spc="-1" strike="noStrike">
                <a:solidFill>
                  <a:srgbClr val="00a933"/>
                </a:solidFill>
                <a:latin typeface="Consolas"/>
                <a:ea typeface="Noto Sans CJK SC"/>
              </a:rPr>
              <a:t>pd</a:t>
            </a:r>
            <a:r>
              <a:rPr b="0" lang="en-SG" sz="800" spc="-1" strike="noStrike">
                <a:solidFill>
                  <a:srgbClr val="9cdcfe"/>
                </a:solidFill>
                <a:latin typeface="Consolas"/>
                <a:ea typeface="Noto Sans CJK SC"/>
              </a:rPr>
              <a:t>.</a:t>
            </a:r>
            <a:r>
              <a:rPr b="0" lang="en-SG" sz="800" spc="-1" strike="noStrike">
                <a:solidFill>
                  <a:srgbClr val="ffff00"/>
                </a:solidFill>
                <a:latin typeface="Consolas"/>
                <a:ea typeface="Noto Sans CJK SC"/>
              </a:rPr>
              <a:t>read_parquet</a:t>
            </a:r>
            <a:r>
              <a:rPr b="0" lang="en-SG" sz="800" spc="-1" strike="noStrike">
                <a:solidFill>
                  <a:srgbClr val="9cdcfe"/>
                </a:solidFill>
                <a:latin typeface="Consolas"/>
                <a:ea typeface="Noto Sans CJK SC"/>
              </a:rPr>
              <a:t>(os.path.join(path_data,'</a:t>
            </a:r>
            <a:r>
              <a:rPr b="0" lang="en-SG" sz="800" spc="-1" strike="noStrike">
                <a:solidFill>
                  <a:srgbClr val="b85c00"/>
                </a:solidFill>
                <a:latin typeface="Consolas"/>
                <a:ea typeface="Noto Sans CJK SC"/>
              </a:rPr>
              <a:t>trade_{}.parquet</a:t>
            </a:r>
            <a:r>
              <a:rPr b="0" lang="en-SG" sz="800" spc="-1" strike="noStrike">
                <a:solidFill>
                  <a:srgbClr val="9cdcfe"/>
                </a:solidFill>
                <a:latin typeface="Consolas"/>
                <a:ea typeface="Noto Sans CJK SC"/>
              </a:rPr>
              <a:t>/stock_id={}'.format(dataType, stock_id)))</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Trade is actual execution data. We can compare wapq0-4 with these prices.</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     </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volume</a:t>
            </a:r>
            <a:r>
              <a:rPr b="0" lang="en-SG" sz="800" spc="-1" strike="noStrike">
                <a:solidFill>
                  <a:srgbClr val="ffffff"/>
                </a:solidFill>
                <a:latin typeface="Consolas"/>
                <a:ea typeface="Noto Sans CJK SC"/>
              </a:rPr>
              <a:t>'] = </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size</a:t>
            </a:r>
            <a:r>
              <a:rPr b="0" lang="en-SG" sz="800" spc="-1" strike="noStrike">
                <a:solidFill>
                  <a:srgbClr val="ffffff"/>
                </a:solidFill>
                <a:latin typeface="Consolas"/>
                <a:ea typeface="Noto Sans CJK SC"/>
              </a:rPr>
              <a:t>']*</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price</a:t>
            </a:r>
            <a:r>
              <a:rPr b="0" lang="en-SG" sz="800" spc="-1" strike="noStrike">
                <a:solidFill>
                  <a:srgbClr val="ffffff"/>
                </a:solidFill>
                <a:latin typeface="Consolas"/>
                <a:ea typeface="Noto Sans CJK SC"/>
              </a:rPr>
              <a:t>']</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Find volume of trade</a:t>
            </a:r>
            <a:endParaRPr b="0" lang="en-US" sz="800" spc="-1" strike="noStrike">
              <a:latin typeface="Arial"/>
            </a:endParaRPr>
          </a:p>
          <a:p>
            <a:pPr>
              <a:lnSpc>
                <a:spcPts val="1426"/>
              </a:lnSpc>
              <a:spcBef>
                <a:spcPts val="1417"/>
              </a:spcBef>
              <a:buNone/>
            </a:pPr>
            <a:r>
              <a:rPr b="0" lang="en-SG" sz="800" spc="-1" strike="noStrike">
                <a:solidFill>
                  <a:srgbClr val="9cdcfe"/>
                </a:solidFill>
                <a:latin typeface="Droid Sans Mono;monospace"/>
                <a:ea typeface="Noto Sans CJK SC"/>
              </a:rPr>
              <a:t>stats</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'avol1'</a:t>
            </a:r>
            <a:r>
              <a:rPr b="0" lang="en-SG" sz="800" spc="-1" strike="noStrike">
                <a:solidFill>
                  <a:srgbClr val="cccccc"/>
                </a:solidFill>
                <a:latin typeface="Droid Sans Mono;monospace"/>
                <a:ea typeface="Noto Sans CJK SC"/>
              </a:rPr>
              <a:t>] </a:t>
            </a:r>
            <a:r>
              <a:rPr b="0" lang="en-SG" sz="800" spc="-1" strike="noStrike">
                <a:solidFill>
                  <a:srgbClr val="d4d4d4"/>
                </a:solidFill>
                <a:latin typeface="Droid Sans Mono;monospace"/>
                <a:ea typeface="Noto Sans CJK SC"/>
              </a:rPr>
              <a:t>=</a:t>
            </a:r>
            <a:r>
              <a:rPr b="0" lang="en-SG" sz="800" spc="-1" strike="noStrike">
                <a:solidFill>
                  <a:srgbClr val="cccccc"/>
                </a:solidFill>
                <a:latin typeface="Droid Sans Mono;monospace"/>
                <a:ea typeface="Noto Sans CJK SC"/>
              </a:rPr>
              <a:t> </a:t>
            </a:r>
            <a:r>
              <a:rPr b="0" lang="en-SG" sz="800" spc="-1" strike="noStrike">
                <a:solidFill>
                  <a:srgbClr val="dcdcaa"/>
                </a:solidFill>
                <a:latin typeface="Droid Sans Mono;monospace"/>
                <a:ea typeface="Noto Sans CJK SC"/>
              </a:rPr>
              <a:t>binned_sum_impulse</a:t>
            </a:r>
            <a:r>
              <a:rPr b="0" lang="en-SG" sz="800" spc="-1" strike="noStrike">
                <a:solidFill>
                  <a:srgbClr val="cccccc"/>
                </a:solidFill>
                <a:latin typeface="Droid Sans Mono;monospace"/>
                <a:ea typeface="Noto Sans CJK SC"/>
              </a:rPr>
              <a:t>(</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dcdcaa"/>
                </a:solidFill>
                <a:latin typeface="Droid Sans Mono;monospace"/>
                <a:ea typeface="Noto Sans CJK SC"/>
              </a:rPr>
              <a:t>array</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df_book</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'seconds_in_bucket'</a:t>
            </a:r>
            <a:r>
              <a:rPr b="0" lang="en-SG" sz="800" spc="-1" strike="noStrike">
                <a:solidFill>
                  <a:srgbClr val="cccccc"/>
                </a:solidFill>
                <a:latin typeface="Droid Sans Mono;monospace"/>
                <a:ea typeface="Noto Sans CJK SC"/>
              </a:rPr>
              <a:t>]), </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abs</a:t>
            </a:r>
            <a:r>
              <a:rPr b="0" lang="en-SG" sz="800" spc="-1" strike="noStrike">
                <a:solidFill>
                  <a:srgbClr val="cccccc"/>
                </a:solidFill>
                <a:latin typeface="Droid Sans Mono;monospace"/>
                <a:ea typeface="Noto Sans CJK SC"/>
              </a:rPr>
              <a:t>(</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dcdcaa"/>
                </a:solidFill>
                <a:latin typeface="Droid Sans Mono;monospace"/>
                <a:ea typeface="Noto Sans CJK SC"/>
              </a:rPr>
              <a:t>array</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df_book</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'lr1'</a:t>
            </a:r>
            <a:r>
              <a:rPr b="0" lang="en-SG" sz="800" spc="-1" strike="noStrike">
                <a:solidFill>
                  <a:srgbClr val="cccccc"/>
                </a:solidFill>
                <a:latin typeface="Droid Sans Mono;monospace"/>
                <a:ea typeface="Noto Sans CJK SC"/>
              </a:rPr>
              <a:t>])), </a:t>
            </a:r>
            <a:r>
              <a:rPr b="0" lang="en-SG" sz="800" spc="-1" strike="noStrike">
                <a:solidFill>
                  <a:srgbClr val="b5cea8"/>
                </a:solidFill>
                <a:latin typeface="Droid Sans Mono;monospace"/>
                <a:ea typeface="Noto Sans CJK SC"/>
              </a:rPr>
              <a:t>20</a:t>
            </a:r>
            <a:r>
              <a:rPr b="0" lang="en-SG" sz="800" spc="-1" strike="noStrike">
                <a:solidFill>
                  <a:srgbClr val="cccccc"/>
                </a:solidFill>
                <a:latin typeface="Droid Sans Mono;monospace"/>
                <a:ea typeface="Noto Sans CJK SC"/>
              </a:rPr>
              <a:t>, </a:t>
            </a:r>
            <a:r>
              <a:rPr b="0" lang="en-SG" sz="800" spc="-1" strike="noStrike">
                <a:solidFill>
                  <a:srgbClr val="b5cea8"/>
                </a:solidFill>
                <a:latin typeface="Droid Sans Mono;monospace"/>
                <a:ea typeface="Noto Sans CJK SC"/>
              </a:rPr>
              <a:t>30</a:t>
            </a:r>
            <a:r>
              <a:rPr b="0" lang="en-SG" sz="800" spc="-1" strike="noStrike">
                <a:solidFill>
                  <a:srgbClr val="cccccc"/>
                </a:solidFill>
                <a:latin typeface="Droid Sans Mono;monospace"/>
                <a:ea typeface="Noto Sans CJK SC"/>
              </a:rPr>
              <a:t>, </a:t>
            </a:r>
            <a:r>
              <a:rPr b="0" lang="en-SG" sz="800" spc="-1" strike="noStrike">
                <a:solidFill>
                  <a:srgbClr val="9cdcfe"/>
                </a:solidFill>
                <a:latin typeface="Droid Sans Mono;monospace"/>
                <a:ea typeface="Noto Sans CJK SC"/>
              </a:rPr>
              <a:t>ids</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shape</a:t>
            </a:r>
            <a:r>
              <a:rPr b="0" lang="en-SG" sz="800" spc="-1" strike="noStrike">
                <a:solidFill>
                  <a:srgbClr val="cccccc"/>
                </a:solidFill>
                <a:latin typeface="Droid Sans Mono;monospace"/>
                <a:ea typeface="Noto Sans CJK SC"/>
              </a:rPr>
              <a:t>[</a:t>
            </a:r>
            <a:r>
              <a:rPr b="0" lang="en-SG" sz="800" spc="-1" strike="noStrike">
                <a:solidFill>
                  <a:srgbClr val="b5cea8"/>
                </a:solidFill>
                <a:latin typeface="Droid Sans Mono;monospace"/>
                <a:ea typeface="Noto Sans CJK SC"/>
              </a:rPr>
              <a:t>0</a:t>
            </a:r>
            <a:r>
              <a:rPr b="0" lang="en-SG" sz="800" spc="-1" strike="noStrike">
                <a:solidFill>
                  <a:srgbClr val="cccccc"/>
                </a:solidFill>
                <a:latin typeface="Droid Sans Mono;monospace"/>
                <a:ea typeface="Noto Sans CJK SC"/>
              </a:rPr>
              <a:t>])</a:t>
            </a:r>
            <a:endParaRPr b="0" lang="en-US" sz="8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Leaving </a:t>
            </a:r>
            <a:r>
              <a:rPr b="0" lang="en-US" sz="1000" spc="-1" strike="noStrike">
                <a:solidFill>
                  <a:srgbClr val="dcdcaa"/>
                </a:solidFill>
                <a:latin typeface="Consolas"/>
                <a:ea typeface="Noto Sans CJK SC"/>
              </a:rPr>
              <a:t>get_stock_stat</a:t>
            </a:r>
            <a:r>
              <a:rPr b="0" lang="en-SG" sz="1000" spc="-1" strike="noStrike">
                <a:solidFill>
                  <a:srgbClr val="cccccc"/>
                </a:solidFill>
                <a:latin typeface="Consolas"/>
                <a:ea typeface="Noto Sans CJK SC"/>
              </a:rPr>
              <a:t>()</a:t>
            </a:r>
            <a:endParaRPr b="0" lang="en-US" sz="100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Entering </a:t>
            </a:r>
            <a:r>
              <a:rPr b="0" lang="en-SG" sz="800" spc="-1" strike="noStrike">
                <a:solidFill>
                  <a:srgbClr val="dcdcaa"/>
                </a:solidFill>
                <a:latin typeface="Droid Sans Mono;monospace"/>
                <a:ea typeface="Noto Sans CJK SC"/>
              </a:rPr>
              <a:t>binned_sum_impulse()</a:t>
            </a:r>
            <a:endParaRPr b="0" lang="en-US" sz="800" spc="-1" strike="noStrike">
              <a:latin typeface="Arial"/>
            </a:endParaRPr>
          </a:p>
          <a:p>
            <a:pPr>
              <a:lnSpc>
                <a:spcPts val="1426"/>
              </a:lnSpc>
              <a:spcBef>
                <a:spcPts val="1417"/>
              </a:spcBef>
              <a:buNone/>
            </a:pPr>
            <a:r>
              <a:rPr b="0" lang="en-SG" sz="1050" spc="-1" strike="noStrike">
                <a:solidFill>
                  <a:srgbClr val="569cd6"/>
                </a:solidFill>
                <a:latin typeface="Droid Sans Mono;monospace"/>
                <a:ea typeface="Noto Sans CJK SC"/>
              </a:rPr>
              <a:t>def</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binned_sum_impulse</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bin_width</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n_bins</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n_rows</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SG" sz="900" spc="-1" strike="noStrike">
                <a:solidFill>
                  <a:srgbClr val="ffffff"/>
                </a:solidFill>
                <a:latin typeface="Droid Sans Mono;monospace"/>
                <a:ea typeface="Noto Sans CJK SC"/>
              </a:rPr>
              <a:t>Time in seconds is not evenly distributed for all time ids so time id is bucketized. 30 bins of 20 seconds bid width each. n_rows refers to </a:t>
            </a:r>
            <a:r>
              <a:rPr b="0" lang="en-SG" sz="900" spc="-1" strike="noStrike">
                <a:solidFill>
                  <a:srgbClr val="4ec9b0"/>
                </a:solidFill>
                <a:latin typeface="Droid Sans Mono;monospace"/>
                <a:ea typeface="Noto Sans CJK SC"/>
              </a:rPr>
              <a:t>np</a:t>
            </a:r>
            <a:r>
              <a:rPr b="0" lang="en-SG" sz="900" spc="-1" strike="noStrike">
                <a:solidFill>
                  <a:srgbClr val="cccccc"/>
                </a:solidFill>
                <a:latin typeface="Droid Sans Mono;monospace"/>
                <a:ea typeface="Noto Sans CJK SC"/>
              </a:rPr>
              <a:t>.</a:t>
            </a:r>
            <a:r>
              <a:rPr b="0" lang="en-SG" sz="900" spc="-1" strike="noStrike">
                <a:solidFill>
                  <a:srgbClr val="dcdcaa"/>
                </a:solidFill>
                <a:latin typeface="Droid Sans Mono;monospace"/>
                <a:ea typeface="Noto Sans CJK SC"/>
              </a:rPr>
              <a:t>array</a:t>
            </a:r>
            <a:r>
              <a:rPr b="0" lang="en-SG" sz="900" spc="-1" strike="noStrike">
                <a:solidFill>
                  <a:srgbClr val="cccccc"/>
                </a:solidFill>
                <a:latin typeface="Droid Sans Mono;monospace"/>
                <a:ea typeface="Noto Sans CJK SC"/>
              </a:rPr>
              <a:t>(</a:t>
            </a:r>
            <a:r>
              <a:rPr b="0" lang="en-SG" sz="900" spc="-1" strike="noStrike">
                <a:solidFill>
                  <a:srgbClr val="9cdcfe"/>
                </a:solidFill>
                <a:latin typeface="Droid Sans Mono;monospace"/>
                <a:ea typeface="Noto Sans CJK SC"/>
              </a:rPr>
              <a:t>df_book</a:t>
            </a:r>
            <a:r>
              <a:rPr b="0" lang="en-SG" sz="900" spc="-1" strike="noStrike">
                <a:solidFill>
                  <a:srgbClr val="cccccc"/>
                </a:solidFill>
                <a:latin typeface="Droid Sans Mono;monospace"/>
                <a:ea typeface="Noto Sans CJK SC"/>
              </a:rPr>
              <a:t>[[</a:t>
            </a:r>
            <a:r>
              <a:rPr b="0" lang="en-SG" sz="900" spc="-1" strike="noStrike">
                <a:solidFill>
                  <a:srgbClr val="ce9178"/>
                </a:solidFill>
                <a:latin typeface="Droid Sans Mono;monospace"/>
                <a:ea typeface="Noto Sans CJK SC"/>
              </a:rPr>
              <a:t>'stock_id'</a:t>
            </a:r>
            <a:r>
              <a:rPr b="0" lang="en-SG" sz="900" spc="-1" strike="noStrike">
                <a:solidFill>
                  <a:srgbClr val="cccccc"/>
                </a:solidFill>
                <a:latin typeface="Droid Sans Mono;monospace"/>
                <a:ea typeface="Noto Sans CJK SC"/>
              </a:rPr>
              <a:t>, </a:t>
            </a:r>
            <a:r>
              <a:rPr b="0" lang="en-SG" sz="900" spc="-1" strike="noStrike">
                <a:solidFill>
                  <a:srgbClr val="ce9178"/>
                </a:solidFill>
                <a:latin typeface="Droid Sans Mono;monospace"/>
                <a:ea typeface="Noto Sans CJK SC"/>
              </a:rPr>
              <a:t>'time_id'</a:t>
            </a:r>
            <a:r>
              <a:rPr b="0" lang="en-SG" sz="900" spc="-1" strike="noStrike">
                <a:solidFill>
                  <a:srgbClr val="cccccc"/>
                </a:solidFill>
                <a:latin typeface="Droid Sans Mono;monospace"/>
                <a:ea typeface="Noto Sans CJK SC"/>
              </a:rPr>
              <a:t>]]).shape[0]. i.e. total number of rows of time ids for the stock id we are handling currnetly. Recall each stock id is handled seperately. Basically aggregates by summing up all the entries in x that is within the bin.</a:t>
            </a:r>
            <a:endParaRPr b="0" lang="en-US" sz="90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Leaving </a:t>
            </a:r>
            <a:r>
              <a:rPr b="0" lang="en-SG" sz="1050" spc="-1" strike="noStrike">
                <a:solidFill>
                  <a:srgbClr val="dcdcaa"/>
                </a:solidFill>
                <a:latin typeface="Droid Sans Mono;monospace"/>
                <a:ea typeface="Noto Sans CJK SC"/>
              </a:rPr>
              <a:t>binned_sum_impulse</a:t>
            </a:r>
            <a:r>
              <a:rPr b="0" lang="en-SG"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Entering </a:t>
            </a:r>
            <a:r>
              <a:rPr b="0" lang="en-US" sz="1000" spc="-1" strike="noStrike">
                <a:solidFill>
                  <a:srgbClr val="dcdcaa"/>
                </a:solidFill>
                <a:latin typeface="Consolas"/>
                <a:ea typeface="Noto Sans CJK SC"/>
              </a:rPr>
              <a:t>get_stock_stat</a:t>
            </a:r>
            <a:r>
              <a:rPr b="0" lang="en-SG" sz="1050" spc="-1" strike="noStrike">
                <a:solidFill>
                  <a:srgbClr val="dcdcaa"/>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SG" sz="1050" spc="-1" strike="noStrike">
                <a:solidFill>
                  <a:srgbClr val="ffffff"/>
                </a:solidFill>
                <a:latin typeface="Droid Sans Mono;monospace"/>
                <a:ea typeface="Noto Sans CJK SC"/>
              </a:rPr>
              <a:t>Basically, all avol1, avol2, lr1, qvol1 (quadratic volume.) and so on... </a:t>
            </a:r>
            <a:endParaRPr b="0" lang="en-US" sz="1050" spc="-1" strike="noStrike">
              <a:latin typeface="Arial"/>
            </a:endParaRPr>
          </a:p>
          <a:p>
            <a:pPr>
              <a:lnSpc>
                <a:spcPct val="90000"/>
              </a:lnSpc>
              <a:spcBef>
                <a:spcPts val="1001"/>
              </a:spcBef>
              <a:buNone/>
            </a:pPr>
            <a:endParaRPr b="0" lang="en-US" sz="800" spc="-1" strike="noStrike">
              <a:latin typeface="Arial"/>
            </a:endParaRPr>
          </a:p>
          <a:p>
            <a:pPr>
              <a:lnSpc>
                <a:spcPct val="90000"/>
              </a:lnSpc>
              <a:spcBef>
                <a:spcPts val="1001"/>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6"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fontScale="86000"/>
          </a:bodyPr>
          <a:p>
            <a:pPr>
              <a:lnSpc>
                <a:spcPts val="1426"/>
              </a:lnSpc>
              <a:spcBef>
                <a:spcPts val="1417"/>
              </a:spcBef>
              <a:buNone/>
            </a:pPr>
            <a:r>
              <a:rPr b="0" lang="en-US" sz="800" spc="-1" strike="noStrike">
                <a:solidFill>
                  <a:srgbClr val="9cdcfe"/>
                </a:solidFill>
                <a:latin typeface="Droid Sans Mono;monospace"/>
              </a:rPr>
              <a:t>stats</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'wap1'</a:t>
            </a:r>
            <a:r>
              <a:rPr b="0" lang="en-US" sz="800" spc="-1" strike="noStrike">
                <a:solidFill>
                  <a:srgbClr val="cccccc"/>
                </a:solidFill>
                <a:latin typeface="Droid Sans Mono;monospace"/>
              </a:rPr>
              <a:t>] </a:t>
            </a:r>
            <a:r>
              <a:rPr b="0" lang="en-US" sz="800" spc="-1" strike="noStrike">
                <a:solidFill>
                  <a:srgbClr val="d4d4d4"/>
                </a:solidFill>
                <a:latin typeface="Droid Sans Mono;monospace"/>
              </a:rPr>
              <a:t>=</a:t>
            </a:r>
            <a:r>
              <a:rPr b="0" lang="en-US" sz="800" spc="-1" strike="noStrike">
                <a:solidFill>
                  <a:srgbClr val="cccccc"/>
                </a:solidFill>
                <a:latin typeface="Droid Sans Mono;monospace"/>
              </a:rPr>
              <a:t> </a:t>
            </a:r>
            <a:r>
              <a:rPr b="0" lang="en-US" sz="800" spc="-1" strike="noStrike">
                <a:solidFill>
                  <a:srgbClr val="dcdcaa"/>
                </a:solidFill>
                <a:latin typeface="Droid Sans Mono;monospace"/>
              </a:rPr>
              <a:t>binned_time_weighted_mean_stat</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array</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'seconds_in_bucket'</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array</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'wap1'</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ones</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shape</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0</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20</a:t>
            </a:r>
            <a:r>
              <a:rPr b="0" lang="en-US" sz="800" spc="-1" strike="noStrike">
                <a:solidFill>
                  <a:srgbClr val="cccccc"/>
                </a:solidFill>
                <a:latin typeface="Droid Sans Mono;monospace"/>
              </a:rPr>
              <a:t>, </a:t>
            </a:r>
            <a:r>
              <a:rPr b="0" lang="en-US" sz="800" spc="-1" strike="noStrike">
                <a:solidFill>
                  <a:srgbClr val="b5cea8"/>
                </a:solidFill>
                <a:latin typeface="Droid Sans Mono;monospace"/>
              </a:rPr>
              <a:t>30</a:t>
            </a:r>
            <a:r>
              <a:rPr b="0" lang="en-US" sz="800" spc="-1" strike="noStrike">
                <a:solidFill>
                  <a:srgbClr val="cccccc"/>
                </a:solidFill>
                <a:latin typeface="Droid Sans Mono;monospace"/>
              </a:rPr>
              <a:t>, </a:t>
            </a:r>
            <a:r>
              <a:rPr b="0" lang="en-US" sz="800" spc="-1" strike="noStrike">
                <a:solidFill>
                  <a:srgbClr val="9cdcfe"/>
                </a:solidFill>
                <a:latin typeface="Droid Sans Mono;monospace"/>
              </a:rPr>
              <a:t>ids</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shape</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0</a:t>
            </a:r>
            <a:r>
              <a:rPr b="0" lang="en-US" sz="800" spc="-1" strike="noStrike">
                <a:solidFill>
                  <a:srgbClr val="cccccc"/>
                </a:solidFill>
                <a:latin typeface="Droid Sans Mono;monospace"/>
              </a:rPr>
              <a:t>])</a:t>
            </a:r>
            <a:endParaRPr b="0" lang="en-US" sz="800" spc="-1" strike="noStrike">
              <a:latin typeface="Arial"/>
            </a:endParaRPr>
          </a:p>
          <a:p>
            <a:pPr algn="ctr">
              <a:lnSpc>
                <a:spcPts val="1426"/>
              </a:lnSpc>
              <a:spcBef>
                <a:spcPts val="1417"/>
              </a:spcBef>
              <a:buNone/>
            </a:pPr>
            <a:r>
              <a:rPr b="0" lang="en-SG" sz="1000" spc="-1" strike="noStrike">
                <a:solidFill>
                  <a:srgbClr val="cccccc"/>
                </a:solidFill>
                <a:latin typeface="Consolas"/>
              </a:rPr>
              <a:t>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US" sz="800" spc="-1" strike="noStrike">
                <a:solidFill>
                  <a:srgbClr val="dcdcaa"/>
                </a:solidFill>
                <a:latin typeface="Droid Sans Mono;monospace"/>
                <a:ea typeface="Noto Sans CJK SC"/>
              </a:rPr>
              <a:t>binned_time_weighted_mean_stat</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90000"/>
              </a:lnSpc>
              <a:spcBef>
                <a:spcPts val="1001"/>
              </a:spcBef>
              <a:buNone/>
            </a:pPr>
            <a:r>
              <a:rPr b="0" lang="en-US" sz="800" spc="-1" strike="noStrike">
                <a:solidFill>
                  <a:srgbClr val="cccccc"/>
                </a:solidFill>
                <a:latin typeface="Droid Sans Mono;monospace"/>
                <a:ea typeface="Noto Sans CJK SC"/>
              </a:rPr>
              <a:t>Basically, it weights the values by time elapsed. e.g. x1, x2,… t1,t2,….. the new value = x1*(t2-t1) , x2*(t3-t2), …., . This is done within a bin. Then these are summed together within a bin and then divided by the sum of t2-t1 + t3-t2 …. Note: All prev_weight’s are just ones.</a:t>
            </a:r>
            <a:endParaRPr b="0" lang="en-US" sz="8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Leaving </a:t>
            </a:r>
            <a:r>
              <a:rPr b="0" lang="en-US" sz="1000" spc="-1" strike="noStrike">
                <a:solidFill>
                  <a:srgbClr val="dcdcaa"/>
                </a:solidFill>
                <a:latin typeface="Consolas"/>
                <a:ea typeface="Noto Sans CJK SC"/>
              </a:rPr>
              <a:t>get_stock_stat</a:t>
            </a:r>
            <a:r>
              <a:rPr b="0" lang="en-SG" sz="1000" spc="-1" strike="noStrike">
                <a:solidFill>
                  <a:srgbClr val="cccccc"/>
                </a:solidFill>
                <a:latin typeface="Consolas"/>
                <a:ea typeface="Noto Sans CJK SC"/>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SG" sz="1000" spc="-1" strike="noStrike">
                <a:solidFill>
                  <a:srgbClr val="dcdcaa"/>
                </a:solidFill>
                <a:latin typeface="Consolas"/>
                <a:ea typeface="Noto Sans CJK SC"/>
              </a:rPr>
              <a:t>get_dataset</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90000"/>
              </a:lnSpc>
              <a:spcBef>
                <a:spcPts val="1001"/>
              </a:spcBef>
              <a:buNone/>
            </a:pPr>
            <a:endParaRPr b="0" lang="en-US" sz="800" spc="-1" strike="noStrike">
              <a:latin typeface="Arial"/>
            </a:endParaRPr>
          </a:p>
          <a:p>
            <a:pPr>
              <a:lnSpc>
                <a:spcPct val="90000"/>
              </a:lnSpc>
              <a:spcBef>
                <a:spcPts val="1001"/>
              </a:spcBef>
              <a:buNone/>
            </a:pPr>
            <a:r>
              <a:rPr b="0" lang="en-US" sz="6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 </a:t>
            </a:r>
            <a:r>
              <a:rPr b="0" lang="en-US" sz="900" spc="-1" strike="noStrike">
                <a:solidFill>
                  <a:srgbClr val="d4d4d4"/>
                </a:solidFill>
                <a:latin typeface="Droid Sans Mono;monospace"/>
                <a:ea typeface="Noto Sans CJK SC"/>
              </a:rPr>
              <a:t>=</a:t>
            </a:r>
            <a:r>
              <a:rPr b="0" lang="en-US" sz="900" spc="-1" strike="noStrike">
                <a:solidFill>
                  <a:srgbClr val="cccccc"/>
                </a:solidFill>
                <a:latin typeface="Droid Sans Mono;monospace"/>
                <a:ea typeface="Noto Sans CJK SC"/>
              </a:rPr>
              <a:t> </a:t>
            </a:r>
            <a:r>
              <a:rPr b="0" lang="en-US" sz="900" spc="-1" strike="noStrike">
                <a:solidFill>
                  <a:srgbClr val="dcdcaa"/>
                </a:solidFill>
                <a:latin typeface="Droid Sans Mono;monospace"/>
                <a:ea typeface="Noto Sans CJK SC"/>
              </a:rPr>
              <a:t>sum</a:t>
            </a:r>
            <a:r>
              <a:rPr b="0" lang="en-US" sz="900" spc="-1" strike="noStrike">
                <a:solidFill>
                  <a:srgbClr val="cccccc"/>
                </a:solidFill>
                <a:latin typeface="Droid Sans Mono;monospace"/>
                <a:ea typeface="Noto Sans CJK SC"/>
              </a:rPr>
              <a:t>([</a:t>
            </a:r>
            <a:r>
              <a:rPr b="0" lang="en-US" sz="900" spc="-1" strike="noStrike">
                <a:solidFill>
                  <a:srgbClr val="4ec9b0"/>
                </a:solidFill>
                <a:latin typeface="Droid Sans Mono;monospace"/>
                <a:ea typeface="Noto Sans CJK SC"/>
              </a:rPr>
              <a:t>list</a:t>
            </a:r>
            <a:r>
              <a:rPr b="0" lang="en-US" sz="900" spc="-1" strike="noStrike">
                <a:solidFill>
                  <a:srgbClr val="cccccc"/>
                </a:solidFill>
                <a:latin typeface="Droid Sans Mono;monospace"/>
                <a:ea typeface="Noto Sans CJK SC"/>
              </a:rPr>
              <a:t>(</a:t>
            </a:r>
            <a:r>
              <a:rPr b="0" lang="en-US" sz="900" spc="-1" strike="noStrike">
                <a:solidFill>
                  <a:srgbClr val="9cdcfe"/>
                </a:solidFill>
                <a:latin typeface="Droid Sans Mono;monospace"/>
                <a:ea typeface="Noto Sans CJK SC"/>
              </a:rPr>
              <a:t>ss</a:t>
            </a:r>
            <a:r>
              <a:rPr b="0" lang="en-US" sz="900" spc="-1" strike="noStrike">
                <a:solidFill>
                  <a:srgbClr val="cccccc"/>
                </a:solidFill>
                <a:latin typeface="Droid Sans Mono;monospace"/>
                <a:ea typeface="Noto Sans CJK SC"/>
              </a:rPr>
              <a:t>[</a:t>
            </a:r>
            <a:r>
              <a:rPr b="0" lang="en-US" sz="900" spc="-1" strike="noStrike">
                <a:solidFill>
                  <a:srgbClr val="ce9178"/>
                </a:solidFill>
                <a:latin typeface="Droid Sans Mono;monospace"/>
                <a:ea typeface="Noto Sans CJK SC"/>
              </a:rPr>
              <a:t>'time_id'</a:t>
            </a:r>
            <a:r>
              <a:rPr b="0" lang="en-US" sz="900" spc="-1" strike="noStrike">
                <a:solidFill>
                  <a:srgbClr val="cccccc"/>
                </a:solidFill>
                <a:latin typeface="Droid Sans Mono;monospace"/>
                <a:ea typeface="Noto Sans CJK SC"/>
              </a:rPr>
              <a:t>]) </a:t>
            </a:r>
            <a:r>
              <a:rPr b="0" lang="en-US" sz="900" spc="-1" strike="noStrike">
                <a:solidFill>
                  <a:srgbClr val="c586c0"/>
                </a:solidFill>
                <a:latin typeface="Droid Sans Mono;monospace"/>
                <a:ea typeface="Noto Sans CJK SC"/>
              </a:rPr>
              <a:t>for</a:t>
            </a:r>
            <a:r>
              <a:rPr b="0" lang="en-US" sz="9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ss</a:t>
            </a:r>
            <a:r>
              <a:rPr b="0" lang="en-US" sz="900" spc="-1" strike="noStrike">
                <a:solidFill>
                  <a:srgbClr val="cccccc"/>
                </a:solidFill>
                <a:latin typeface="Droid Sans Mono;monospace"/>
                <a:ea typeface="Noto Sans CJK SC"/>
              </a:rPr>
              <a:t> </a:t>
            </a:r>
            <a:r>
              <a:rPr b="0" lang="en-US" sz="900" spc="-1" strike="noStrike">
                <a:solidFill>
                  <a:srgbClr val="c586c0"/>
                </a:solidFill>
                <a:latin typeface="Droid Sans Mono;monospace"/>
                <a:ea typeface="Noto Sans CJK SC"/>
              </a:rPr>
              <a:t>in</a:t>
            </a:r>
            <a:r>
              <a:rPr b="0" lang="en-US" sz="9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stock_stats</a:t>
            </a:r>
            <a:r>
              <a:rPr b="0" lang="en-US" sz="900" spc="-1" strike="noStrike">
                <a:solidFill>
                  <a:srgbClr val="cccccc"/>
                </a:solidFill>
                <a:latin typeface="Droid Sans Mono;monospace"/>
                <a:ea typeface="Noto Sans CJK SC"/>
              </a:rPr>
              <a:t>], [] )</a:t>
            </a:r>
            <a:endParaRPr b="0" lang="en-US" sz="900" spc="-1" strike="noStrike">
              <a:latin typeface="Arial"/>
            </a:endParaRPr>
          </a:p>
          <a:p>
            <a:pPr>
              <a:lnSpc>
                <a:spcPts val="1426"/>
              </a:lnSpc>
              <a:spcBef>
                <a:spcPts val="1417"/>
              </a:spcBef>
              <a:buNone/>
            </a:pP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 </a:t>
            </a:r>
            <a:r>
              <a:rPr b="0" lang="en-US" sz="900" spc="-1" strike="noStrike">
                <a:solidFill>
                  <a:srgbClr val="d4d4d4"/>
                </a:solidFill>
                <a:latin typeface="Droid Sans Mono;monospace"/>
                <a:ea typeface="Noto Sans CJK SC"/>
              </a:rPr>
              <a:t>=</a:t>
            </a:r>
            <a:r>
              <a:rPr b="0" lang="en-US" sz="900" spc="-1" strike="noStrike">
                <a:solidFill>
                  <a:srgbClr val="cccccc"/>
                </a:solidFill>
                <a:latin typeface="Droid Sans Mono;monospace"/>
                <a:ea typeface="Noto Sans CJK SC"/>
              </a:rPr>
              <a:t> </a:t>
            </a:r>
            <a:r>
              <a:rPr b="0" lang="en-US" sz="900" spc="-1" strike="noStrike">
                <a:solidFill>
                  <a:srgbClr val="4ec9b0"/>
                </a:solidFill>
                <a:latin typeface="Droid Sans Mono;monospace"/>
                <a:ea typeface="Noto Sans CJK SC"/>
              </a:rPr>
              <a:t>list</a:t>
            </a:r>
            <a:r>
              <a:rPr b="0" lang="en-US" sz="900" spc="-1" strike="noStrike">
                <a:solidFill>
                  <a:srgbClr val="cccccc"/>
                </a:solidFill>
                <a:latin typeface="Droid Sans Mono;monospace"/>
                <a:ea typeface="Noto Sans CJK SC"/>
              </a:rPr>
              <a:t>(</a:t>
            </a:r>
            <a:r>
              <a:rPr b="0" lang="en-US" sz="900" spc="-1" strike="noStrike">
                <a:solidFill>
                  <a:srgbClr val="4ec9b0"/>
                </a:solidFill>
                <a:latin typeface="Droid Sans Mono;monospace"/>
                <a:ea typeface="Noto Sans CJK SC"/>
              </a:rPr>
              <a:t>np</a:t>
            </a:r>
            <a:r>
              <a:rPr b="0" lang="en-US" sz="900" spc="-1" strike="noStrike">
                <a:solidFill>
                  <a:srgbClr val="cccccc"/>
                </a:solidFill>
                <a:latin typeface="Droid Sans Mono;monospace"/>
                <a:ea typeface="Noto Sans CJK SC"/>
              </a:rPr>
              <a:t>.</a:t>
            </a:r>
            <a:r>
              <a:rPr b="0" lang="en-US" sz="900" spc="-1" strike="noStrike">
                <a:solidFill>
                  <a:srgbClr val="dcdcaa"/>
                </a:solidFill>
                <a:latin typeface="Droid Sans Mono;monospace"/>
                <a:ea typeface="Noto Sans CJK SC"/>
              </a:rPr>
              <a:t>unique</a:t>
            </a:r>
            <a:r>
              <a:rPr b="0" lang="en-US" sz="900" spc="-1" strike="noStrike">
                <a:solidFill>
                  <a:srgbClr val="cccccc"/>
                </a:solidFill>
                <a:latin typeface="Droid Sans Mono;monospace"/>
                <a:ea typeface="Noto Sans CJK SC"/>
              </a:rPr>
              <a:t>(</a:t>
            </a: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a:t>
            </a:r>
            <a:endParaRPr b="0" lang="en-US" sz="90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for</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 </a:t>
            </a:r>
            <a:r>
              <a:rPr b="0" lang="en-US" sz="1050" spc="-1" strike="noStrike">
                <a:solidFill>
                  <a:srgbClr val="c586c0"/>
                </a:solidFill>
                <a:latin typeface="Droid Sans Mono;monospace"/>
                <a:ea typeface="Noto Sans CJK SC"/>
              </a:rPr>
              <a:t>in</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stock_stats</a:t>
            </a:r>
            <a:r>
              <a:rPr b="0" lang="en-US" sz="1050" spc="-1" strike="noStrike">
                <a:solidFill>
                  <a:srgbClr val="cccccc"/>
                </a:solidFill>
                <a:latin typeface="Droid Sans Mono;monospace"/>
                <a:ea typeface="Noto Sans CJK SC"/>
              </a:rPr>
              <a:t>[</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].keys():</a:t>
            </a:r>
            <a:endParaRPr b="0" lang="en-US" sz="105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if</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continue</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zeros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n_time_ids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n_stock_ids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n_bins</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for</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a:t>
            </a:r>
            <a:r>
              <a:rPr b="0" lang="en-US" sz="1050" spc="-1" strike="noStrike">
                <a:solidFill>
                  <a:srgbClr val="c586c0"/>
                </a:solidFill>
                <a:latin typeface="Droid Sans Mono;monospace"/>
                <a:ea typeface="Noto Sans CJK SC"/>
              </a:rPr>
              <a:t>in</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range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n_stock_ids</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stock_stats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#ts = index_into_set(np.array(time_ids), ss['time_id']).astype(int)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Get all the unique time_ids from ALL the stocks and store in time_ids.</a:t>
            </a: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gn="ctr">
              <a:lnSpc>
                <a:spcPct val="90000"/>
              </a:lnSpc>
              <a:spcBef>
                <a:spcPts val="1001"/>
              </a:spcBef>
              <a:buNone/>
            </a:pPr>
            <a:endParaRPr b="0" lang="en-US" sz="800" spc="-1" strike="noStrike">
              <a:latin typeface="Arial"/>
            </a:endParaRPr>
          </a:p>
          <a:p>
            <a:pPr>
              <a:lnSpc>
                <a:spcPct val="90000"/>
              </a:lnSpc>
              <a:spcBef>
                <a:spcPts val="1001"/>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8"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gn="ctr">
              <a:lnSpc>
                <a:spcPct val="90000"/>
              </a:lnSpc>
              <a:spcBef>
                <a:spcPts val="1001"/>
              </a:spcBef>
              <a:buNone/>
            </a:pPr>
            <a:r>
              <a:rPr b="0" lang="en-SG" sz="1000" spc="-1" strike="noStrike">
                <a:solidFill>
                  <a:srgbClr val="cccccc"/>
                </a:solidFill>
                <a:latin typeface="Consolas"/>
              </a:rPr>
              <a:t>1.Leaving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Inside </a:t>
            </a:r>
            <a:r>
              <a:rPr b="1" lang="en-SG" sz="1000" spc="-1" strike="noStrike">
                <a:solidFill>
                  <a:srgbClr val="cccccc"/>
                </a:solidFill>
                <a:latin typeface="Consolas"/>
                <a:ea typeface="Noto Sans CJK SC"/>
              </a:rPr>
              <a:t>second</a:t>
            </a:r>
            <a:r>
              <a:rPr b="0" lang="en-SG" sz="1000" spc="-1" strike="noStrike">
                <a:solidFill>
                  <a:srgbClr val="cccccc"/>
                </a:solidFill>
                <a:latin typeface="Consolas"/>
                <a:ea typeface="Noto Sans CJK SC"/>
              </a:rPr>
              <a:t> </a:t>
            </a:r>
            <a:r>
              <a:rPr b="0" lang="en-SG" sz="1000" spc="-1" strike="noStrike">
                <a:solidFill>
                  <a:srgbClr val="dcdcaa"/>
                </a:solidFill>
                <a:latin typeface="Consolas"/>
                <a:ea typeface="Noto Sans CJK SC"/>
              </a:rPr>
              <a:t>index_into_set</a:t>
            </a:r>
            <a:r>
              <a:rPr b="0" lang="en-US" sz="800" spc="-1" strike="noStrike">
                <a:solidFill>
                  <a:srgbClr val="cccccc"/>
                </a:solidFill>
                <a:latin typeface="Droid Sans Mono;monospace"/>
                <a:ea typeface="Noto Sans CJK SC"/>
              </a:rPr>
              <a:t>() function (Not first)</a:t>
            </a:r>
            <a:endParaRPr b="0" lang="en-US" sz="80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index_into_set</a:t>
            </a:r>
            <a:r>
              <a:rPr b="0" lang="en-US" sz="1050" spc="-1" strike="noStrike">
                <a:solidFill>
                  <a:srgbClr val="cccccc"/>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array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time_ids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US" sz="1050" spc="-1" strike="noStrike">
                <a:solidFill>
                  <a:srgbClr val="cccccc"/>
                </a:solidFill>
                <a:latin typeface="Droid Sans Mono;monospace"/>
                <a:ea typeface="Noto Sans CJK SC"/>
              </a:rPr>
              <a:t>For each column in the stock_stats dictionary. And for each stock id We check which of the unique time_ids are available or missing for the particular stock id. b is</a:t>
            </a:r>
            <a:r>
              <a:rPr b="0" lang="en-US" sz="1050" spc="-1" strike="noStrike">
                <a:solidFill>
                  <a:srgbClr val="6a9955"/>
                </a:solidFill>
                <a:latin typeface="Droid Sans Mono;monospace"/>
                <a:ea typeface="Noto Sans CJK SC"/>
              </a:rPr>
              <a:t> </a:t>
            </a:r>
            <a:r>
              <a:rPr b="0" lang="en-US" sz="1050" spc="-1" strike="noStrike">
                <a:solidFill>
                  <a:srgbClr val="ffffff"/>
                </a:solidFill>
                <a:latin typeface="Droid Sans Mono;monospace"/>
                <a:ea typeface="Noto Sans CJK SC"/>
              </a:rPr>
              <a:t>a truth and false numpy array</a:t>
            </a:r>
            <a:r>
              <a:rPr b="0" lang="en-SG" sz="1000" spc="-1" strike="noStrike">
                <a:solidFill>
                  <a:srgbClr val="cccccc"/>
                </a:solidFill>
                <a:latin typeface="Consolas"/>
                <a:ea typeface="Noto Sans CJK SC"/>
              </a:rPr>
              <a:t>representing the time_id’s index availability. If a time id is missing then the entire column’s mean is used there.</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Finally, the output of get_stock_stat() function results in dictionary train_binned with keys being the features and each feature having shape of (time_id=3830,stock_id= 112, bins=30). This goes into the clustering section next.</a:t>
            </a:r>
            <a:endParaRPr b="0" lang="en-US" sz="1000" spc="-1" strike="noStrike">
              <a:latin typeface="Arial"/>
            </a:endParaRPr>
          </a:p>
          <a:p>
            <a:pPr>
              <a:lnSpc>
                <a:spcPct val="90000"/>
              </a:lnSpc>
              <a:spcBef>
                <a:spcPts val="1001"/>
              </a:spcBef>
              <a:buNone/>
            </a:pPr>
            <a:endParaRPr b="0" lang="en-US" sz="32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2" descr=""/>
          <p:cNvPicPr/>
          <p:nvPr/>
        </p:nvPicPr>
        <p:blipFill>
          <a:blip r:embed="rId1"/>
          <a:stretch/>
        </p:blipFill>
        <p:spPr>
          <a:xfrm>
            <a:off x="1776960" y="126000"/>
            <a:ext cx="8634960" cy="660240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 CLUSTERING</a:t>
            </a:r>
            <a:r>
              <a:rPr b="0" lang="en-SG" sz="1000" spc="-1" strike="noStrike">
                <a:solidFill>
                  <a:srgbClr val="cccccc"/>
                </a:solidFill>
                <a:latin typeface="Consolas"/>
                <a:ea typeface="Noto Sans CJK SC"/>
              </a:rPr>
              <a:t> </a:t>
            </a:r>
            <a:endParaRPr b="0" lang="en-US" sz="1000" spc="-1" strike="noStrike">
              <a:latin typeface="Arial"/>
            </a:endParaRPr>
          </a:p>
        </p:txBody>
      </p:sp>
      <p:sp>
        <p:nvSpPr>
          <p:cNvPr id="140"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fontScale="93000"/>
          </a:bodyPr>
          <a:p>
            <a:pPr>
              <a:lnSpc>
                <a:spcPct val="90000"/>
              </a:lnSpc>
              <a:spcBef>
                <a:spcPts val="1001"/>
              </a:spcBef>
              <a:buNone/>
            </a:pPr>
            <a:r>
              <a:rPr b="0" lang="en-SG" sz="1050" spc="-1" strike="noStrike">
                <a:solidFill>
                  <a:srgbClr val="9cdcfe"/>
                </a:solidFill>
                <a:latin typeface="Droid Sans Mono;monospace"/>
                <a:ea typeface="Noto Sans CJK SC"/>
              </a:rPr>
              <a:t>rvol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'root_volume'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vol1</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lr1</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lsprd</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'log_spread'</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r4liq3</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'liquidity3_4th_root'</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liq2</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cccccc"/>
                </a:solidFill>
                <a:latin typeface="Droid Sans Mono;monospace"/>
                <a:ea typeface="Noto Sans CJK SC"/>
              </a:rPr>
              <a:t>Code STARTS here. Only certain features (4) lr1,tvpl3, vol1 and  rvol are used in clustering. </a:t>
            </a:r>
            <a:endParaRPr b="0" lang="en-US" sz="1050" spc="-1" strike="noStrike">
              <a:latin typeface="Arial"/>
            </a:endParaRPr>
          </a:p>
          <a:p>
            <a:pPr marL="432000" indent="-324000">
              <a:lnSpc>
                <a:spcPct val="100000"/>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'root_volume’ </a:t>
            </a:r>
            <a:r>
              <a:rPr b="0" lang="en-SG" sz="1050" spc="-1" strike="noStrike">
                <a:solidFill>
                  <a:srgbClr val="ffffff"/>
                </a:solidFill>
                <a:latin typeface="Droid Sans Mono;monospace"/>
                <a:ea typeface="Noto Sans CJK SC"/>
              </a:rPr>
              <a:t> is bucketized from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ffffff"/>
                </a:solidFill>
                <a:latin typeface="Droid Sans Mono;monospace"/>
                <a:ea typeface="Noto Sans CJK SC"/>
              </a:rPr>
              <a:t>**0.5 , where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'size'</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'price'</a:t>
            </a:r>
            <a:r>
              <a:rPr b="0" lang="en-SG" sz="1050" spc="-1" strike="noStrike">
                <a:solidFill>
                  <a:srgbClr val="cccccc"/>
                </a:solidFill>
                <a:latin typeface="Droid Sans Mono;monospace"/>
                <a:ea typeface="Noto Sans CJK SC"/>
              </a:rPr>
              <a:t>]. This is squareroot of volume.</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Volume </a:t>
            </a:r>
            <a:r>
              <a:rPr b="0" lang="en-SG" sz="1050" spc="-1" strike="noStrike">
                <a:solidFill>
                  <a:srgbClr val="ffffff"/>
                </a:solidFill>
                <a:latin typeface="Droid Sans Mono;monospace"/>
                <a:ea typeface="Noto Sans CJK SC"/>
              </a:rPr>
              <a:t>is bucketized from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where </a:t>
            </a:r>
            <a:r>
              <a:rPr b="0" lang="en-SG" sz="1050" spc="-1" strike="noStrike">
                <a:solidFill>
                  <a:srgbClr val="ffffff"/>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'size'</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'price'</a:t>
            </a:r>
            <a:r>
              <a:rPr b="0" lang="en-SG" sz="1050" spc="-1" strike="noStrike">
                <a:solidFill>
                  <a:srgbClr val="cccccc"/>
                </a:solidFill>
                <a:latin typeface="Droid Sans Mono;monospace"/>
                <a:ea typeface="Noto Sans CJK SC"/>
              </a:rPr>
              <a:t>]</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vol1  </a:t>
            </a:r>
            <a:r>
              <a:rPr b="0" lang="en-SG" sz="1050" spc="-1" strike="noStrike">
                <a:solidFill>
                  <a:srgbClr val="ffffff"/>
                </a:solidFill>
                <a:latin typeface="Droid Sans Mono;monospace"/>
                <a:ea typeface="Noto Sans CJK SC"/>
              </a:rPr>
              <a:t>is bucketized from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array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'lr1'</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t>
            </a:r>
            <a:r>
              <a:rPr b="0" lang="en-US" sz="1050" spc="-1" strike="noStrike">
                <a:solidFill>
                  <a:srgbClr val="b5cea8"/>
                </a:solidFill>
                <a:latin typeface="Droid Sans Mono;monospace"/>
                <a:ea typeface="Noto Sans CJK SC"/>
              </a:rPr>
              <a:t>2</a:t>
            </a:r>
            <a:r>
              <a:rPr b="0" lang="en-US" sz="1050" spc="-1" strike="noStrike">
                <a:solidFill>
                  <a:srgbClr val="cccccc"/>
                </a:solidFill>
                <a:latin typeface="Droid Sans Mono;monospace"/>
                <a:ea typeface="Noto Sans CJK SC"/>
              </a:rPr>
              <a:t>, where </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'lr1'</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groupby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by</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'wap1'</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apply</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diff</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fillna</a:t>
            </a:r>
            <a:r>
              <a:rPr b="0" lang="en-US" sz="1050" spc="-1" strike="noStrike">
                <a:solidFill>
                  <a:srgbClr val="cccccc"/>
                </a:solidFill>
                <a:latin typeface="Droid Sans Mono;monospace"/>
                <a:ea typeface="Noto Sans CJK SC"/>
              </a:rPr>
              <a:t>(</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values</a:t>
            </a:r>
            <a:r>
              <a:rPr b="0" lang="en-US" sz="1050" spc="-1" strike="noStrike">
                <a:solidFill>
                  <a:srgbClr val="ffffff"/>
                </a:solidFill>
                <a:latin typeface="Droid Sans Mono;monospace"/>
                <a:ea typeface="Noto Sans CJK SC"/>
              </a:rPr>
              <a:t> which is first difference of wap1. Its like increase and decrease of wap1. Wap1 is already in log terms so taking difference is like individual/instantaneous volatilities. This is first order volatility.</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US" sz="1050" spc="-1" strike="noStrike">
                <a:solidFill>
                  <a:srgbClr val="ffffff"/>
                </a:solidFill>
                <a:latin typeface="Droid Sans Mono;monospace"/>
                <a:ea typeface="Noto Sans CJK SC"/>
              </a:rPr>
              <a:t> </a:t>
            </a:r>
            <a:r>
              <a:rPr b="0" lang="en-SG" sz="1050" spc="-1" strike="noStrike">
                <a:solidFill>
                  <a:srgbClr val="ce9178"/>
                </a:solidFill>
                <a:latin typeface="Droid Sans Mono;monospace"/>
                <a:ea typeface="Noto Sans CJK SC"/>
              </a:rPr>
              <a:t>lr1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 where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 ]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groupby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by</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ce9178"/>
                </a:solidFill>
                <a:latin typeface="Droid Sans Mono;monospace"/>
                <a:ea typeface="Noto Sans CJK SC"/>
              </a:rPr>
              <a:t>'time_id'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apply</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diff</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fillna</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values</a:t>
            </a:r>
            <a:r>
              <a:rPr b="0" lang="en-SG" sz="1050" spc="-1" strike="noStrike">
                <a:solidFill>
                  <a:srgbClr val="ffffff"/>
                </a:solidFill>
                <a:latin typeface="Droid Sans Mono;monospace"/>
                <a:ea typeface="Noto Sans CJK SC"/>
              </a:rPr>
              <a:t> which is first difference of wap1. Its like increase and decrease of wap1. This is first order log returns. </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'log_spread'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log</a:t>
            </a:r>
            <a:r>
              <a:rPr b="0" lang="en-SG" sz="1050" spc="-1" strike="noStrike">
                <a:solidFill>
                  <a:srgbClr val="cccccc"/>
                </a:solidFill>
                <a:latin typeface="Droid Sans Mono;monospace"/>
                <a:ea typeface="Noto Sans CJK SC"/>
              </a:rPr>
              <a:t>(</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'spread'</a:t>
            </a:r>
            <a:r>
              <a:rPr b="0" lang="en-SG" sz="1050" spc="-1" strike="noStrike">
                <a:solidFill>
                  <a:srgbClr val="cccccc"/>
                </a:solidFill>
                <a:latin typeface="Droid Sans Mono;monospace"/>
                <a:ea typeface="Noto Sans CJK SC"/>
              </a:rPr>
              <a:t>]))) where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'spread'</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2"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marL="216000" indent="-216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liquidity3_4th_root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0.25</a:t>
            </a:r>
            <a:r>
              <a:rPr b="0" lang="en-SG" sz="1050" spc="-1" strike="noStrike">
                <a:solidFill>
                  <a:srgbClr val="cccccc"/>
                </a:solidFill>
                <a:latin typeface="Droid Sans Mono;monospace"/>
                <a:ea typeface="Noto Sans CJK SC"/>
              </a:rPr>
              <a:t>)) where its just a definition of liquidity with negative signs and power  of 3.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ct val="90000"/>
              </a:lnSpc>
              <a:spcBef>
                <a:spcPts val="1001"/>
              </a:spcBef>
              <a:buNone/>
            </a:pPr>
            <a:r>
              <a:rPr b="0" lang="en-SG" sz="1050" spc="-1" strike="noStrike">
                <a:solidFill>
                  <a:srgbClr val="cccccc"/>
                </a:solidFill>
                <a:latin typeface="Droid Sans Mono;monospace"/>
                <a:ea typeface="Noto Sans CJK SC"/>
              </a:rPr>
              <a:t>). This is 4</a:t>
            </a:r>
            <a:r>
              <a:rPr b="0" lang="en-SG" sz="1050" spc="-1" strike="noStrike" baseline="33000">
                <a:solidFill>
                  <a:srgbClr val="cccccc"/>
                </a:solidFill>
                <a:latin typeface="Droid Sans Mono;monospace"/>
                <a:ea typeface="Noto Sans CJK SC"/>
              </a:rPr>
              <a:t>th</a:t>
            </a:r>
            <a:r>
              <a:rPr b="0" lang="en-SG" sz="1050" spc="-1" strike="noStrike">
                <a:solidFill>
                  <a:srgbClr val="cccccc"/>
                </a:solidFill>
                <a:latin typeface="Droid Sans Mono;monospace"/>
                <a:ea typeface="Noto Sans CJK SC"/>
              </a:rPr>
              <a:t> root of which is 3</a:t>
            </a:r>
            <a:r>
              <a:rPr b="0" lang="en-SG" sz="1050" spc="-1" strike="noStrike" baseline="33000">
                <a:solidFill>
                  <a:srgbClr val="cccccc"/>
                </a:solidFill>
                <a:latin typeface="Droid Sans Mono;monospace"/>
                <a:ea typeface="Noto Sans CJK SC"/>
              </a:rPr>
              <a:t>rd</a:t>
            </a:r>
            <a:r>
              <a:rPr b="0" lang="en-SG" sz="1050" spc="-1" strike="noStrike">
                <a:solidFill>
                  <a:srgbClr val="cccccc"/>
                </a:solidFill>
                <a:latin typeface="Droid Sans Mono;monospace"/>
                <a:ea typeface="Noto Sans CJK SC"/>
              </a:rPr>
              <a:t> order liquidity. </a:t>
            </a:r>
            <a:r>
              <a:rPr b="0" lang="en-SG" sz="1000" spc="-1" strike="noStrike">
                <a:solidFill>
                  <a:srgbClr val="cccccc"/>
                </a:solidFill>
                <a:latin typeface="Consolas"/>
                <a:ea typeface="Noto Sans CJK SC"/>
              </a:rPr>
              <a:t>Why is it bid minus ask in the above where liquidity is odd? And bid plus ask when liquidity is even? This is because wapq1 &lt; log_ask1 so wapq1 &lt; log_ask1 is negative and we need to have negative sign to make it positive. </a:t>
            </a:r>
            <a:endParaRPr b="0" lang="en-US" sz="1000" spc="-1" strike="noStrike">
              <a:latin typeface="Arial"/>
            </a:endParaRPr>
          </a:p>
          <a:p>
            <a:pPr marL="216000" indent="-216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liquidity2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 where its just a definition of liquidity with positive signs and power  of 2.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ct val="90000"/>
              </a:lnSpc>
              <a:spcBef>
                <a:spcPts val="1001"/>
              </a:spcBef>
              <a:buNone/>
            </a:pPr>
            <a:r>
              <a:rPr b="0" lang="en-SG" sz="1050" spc="-1" strike="noStrike">
                <a:solidFill>
                  <a:srgbClr val="cccccc"/>
                </a:solidFill>
                <a:latin typeface="Droid Sans Mono;monospace"/>
                <a:ea typeface="Noto Sans CJK SC"/>
              </a:rPr>
              <a:t>). This is 2</a:t>
            </a:r>
            <a:r>
              <a:rPr b="0" lang="en-SG" sz="1050" spc="-1" strike="noStrike" baseline="33000">
                <a:solidFill>
                  <a:srgbClr val="cccccc"/>
                </a:solidFill>
                <a:latin typeface="Droid Sans Mono;monospace"/>
                <a:ea typeface="Noto Sans CJK SC"/>
              </a:rPr>
              <a:t>nd</a:t>
            </a:r>
            <a:r>
              <a:rPr b="0" lang="en-SG" sz="1050" spc="-1" strike="noStrike">
                <a:solidFill>
                  <a:srgbClr val="cccccc"/>
                </a:solidFill>
                <a:latin typeface="Droid Sans Mono;monospace"/>
                <a:ea typeface="Noto Sans CJK SC"/>
              </a:rPr>
              <a:t> order liquidity.</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4"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fontScale="86000"/>
          </a:bodyPr>
          <a:p>
            <a:pPr>
              <a:lnSpc>
                <a:spcPts val="1426"/>
              </a:lnSpc>
              <a:spcBef>
                <a:spcPts val="1417"/>
              </a:spcBef>
              <a:buNone/>
            </a:pPr>
            <a:r>
              <a:rPr b="0" lang="en-SG" sz="1050" spc="-1" strike="noStrike">
                <a:solidFill>
                  <a:srgbClr val="9cdcfe"/>
                </a:solidFill>
                <a:latin typeface="Droid Sans Mono;monospace"/>
              </a:rPr>
              <a:t>lr1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lr1</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vol1</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.5</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tvpl3</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 </a:t>
            </a:r>
            <a:r>
              <a:rPr b="0" lang="en-SG" sz="1050" spc="-1" strike="noStrike">
                <a:solidFill>
                  <a:srgbClr val="9cdcfe"/>
                </a:solidFill>
                <a:latin typeface="Droid Sans Mono;monospace"/>
              </a:rPr>
              <a:t>rvol</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1</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 (</a:t>
            </a:r>
            <a:r>
              <a:rPr b="0" lang="en-SG" sz="1050" spc="-1" strike="noStrike">
                <a:solidFill>
                  <a:srgbClr val="9cdcfe"/>
                </a:solidFill>
                <a:latin typeface="Droid Sans Mono;monospace"/>
              </a:rPr>
              <a:t>r4liq3</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0</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4</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3</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rvol</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rvol</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.5</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lsprd</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lsprd</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a:t>
            </a:r>
            <a:endParaRPr b="0" lang="en-US" sz="1050" spc="-1" strike="noStrike">
              <a:latin typeface="Arial"/>
            </a:endParaRPr>
          </a:p>
          <a:p>
            <a:pPr>
              <a:lnSpc>
                <a:spcPct val="100000"/>
              </a:lnSpc>
              <a:buNone/>
            </a:pP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2</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50" spc="-1" strike="noStrike">
                <a:solidFill>
                  <a:srgbClr val="cccccc"/>
                </a:solidFill>
                <a:latin typeface="Droid Sans Mono;monospace"/>
                <a:ea typeface="Noto Sans CJK SC"/>
              </a:rPr>
              <a:t>The above code is taking mean over all the bins for the feature. Taking mean of volatilities vol1 is to first square them and then root them. Average Voltility or standard deviation is calculated by taking the square root of average of invidual variances rather than average of individual standard deviation because the latter underestimates the calculated average standard deviation. Generally, taking log helps to normalize the skewed distributions so he has taken log every where. This is necessary in order to use models like Gaussian Mixuter Modles.</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lr1_clusters1</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get_clusters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lr1</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depth</a:t>
            </a:r>
            <a:r>
              <a:rPr b="0" lang="en-US" sz="1050" spc="-1" strike="noStrike">
                <a:solidFill>
                  <a:srgbClr val="d4d4d4"/>
                </a:solidFill>
                <a:latin typeface="Droid Sans Mono;monospace"/>
                <a:ea typeface="Noto Sans CJK SC"/>
              </a:rPr>
              <a:t>=</a:t>
            </a:r>
            <a:r>
              <a:rPr b="0" lang="en-US" sz="1050" spc="-1" strike="noStrike">
                <a:solidFill>
                  <a:srgbClr val="b5cea8"/>
                </a:solidFill>
                <a:latin typeface="Droid Sans Mono;monospace"/>
                <a:ea typeface="Noto Sans CJK SC"/>
              </a:rPr>
              <a:t>1</a:t>
            </a:r>
            <a:r>
              <a:rPr b="0" lang="en-US"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Inside </a:t>
            </a:r>
            <a:r>
              <a:rPr b="0" lang="en-SG" sz="1050" spc="-1" strike="noStrike">
                <a:solidFill>
                  <a:srgbClr val="dcdcaa"/>
                </a:solidFill>
                <a:latin typeface="Droid Sans Mono;monospace"/>
                <a:ea typeface="Noto Sans CJK SC"/>
              </a:rPr>
              <a:t>get_clusters</a:t>
            </a:r>
            <a:r>
              <a:rPr b="0" lang="en-SG" sz="1000" spc="-1" strike="noStrike">
                <a:solidFill>
                  <a:srgbClr val="cccccc"/>
                </a:solidFill>
                <a:latin typeface="Consolas"/>
                <a:ea typeface="Noto Sans CJK SC"/>
              </a:rPr>
              <a:t>()</a:t>
            </a:r>
            <a:endParaRPr b="0" lang="en-US" sz="100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isfinite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isfinite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6a9955"/>
                </a:solidFill>
                <a:latin typeface="Droid Sans Mono;monospace"/>
                <a:ea typeface="Noto Sans CJK SC"/>
              </a:rPr>
              <a:t># x shape of (time_id=3830,stock_id= 112)</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nanstd</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b5cea8"/>
                </a:solidFill>
                <a:latin typeface="Droid Sans Mono;monospace"/>
                <a:ea typeface="Noto Sans CJK SC"/>
              </a:rPr>
              <a:t>1e-20</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corrcoef</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.T) </a:t>
            </a:r>
            <a:r>
              <a:rPr b="0" lang="en-US" sz="1050" spc="-1" strike="noStrike">
                <a:solidFill>
                  <a:srgbClr val="6a9955"/>
                </a:solidFill>
                <a:latin typeface="Droid Sans Mono;monospace"/>
                <a:ea typeface="Noto Sans CJK SC"/>
              </a:rPr>
              <a:t># C shape of ( 112 x 112)</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arctanh</a:t>
            </a:r>
            <a:r>
              <a:rPr b="0" lang="en-US" sz="1050" spc="-1" strike="noStrike">
                <a:solidFill>
                  <a:srgbClr val="cccccc"/>
                </a:solidFill>
                <a:latin typeface="Droid Sans Mono;monospace"/>
                <a:ea typeface="Noto Sans CJK SC"/>
              </a:rPr>
              <a:t>(</a:t>
            </a: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6a9955"/>
                </a:solidFill>
                <a:latin typeface="Droid Sans Mono;monospace"/>
                <a:ea typeface="Noto Sans CJK SC"/>
              </a:rPr>
              <a:t># normalize the distirution of C, make it more symmetric and stabilize the variance as correlation is bounded by [-1,1]</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6"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fontScale="95000"/>
          </a:bodyPr>
          <a:p>
            <a:pPr>
              <a:lnSpc>
                <a:spcPts val="1426"/>
              </a:lnSpc>
              <a:spcBef>
                <a:spcPts val="1417"/>
              </a:spcBef>
              <a:buNone/>
            </a:pP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arange</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.shape[</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0</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keepdims</a:t>
            </a:r>
            <a:r>
              <a:rPr b="0" lang="en-SG" sz="1050" spc="-1" strike="noStrike">
                <a:solidFill>
                  <a:srgbClr val="d4d4d4"/>
                </a:solidFill>
                <a:latin typeface="Droid Sans Mono;monospace"/>
                <a:ea typeface="Noto Sans CJK SC"/>
              </a:rPr>
              <a:t>=</a:t>
            </a:r>
            <a:r>
              <a:rPr b="0" lang="en-SG" sz="1050" spc="-1" strike="noStrike">
                <a:solidFill>
                  <a:srgbClr val="569cd6"/>
                </a:solidFill>
                <a:latin typeface="Droid Sans Mono;monospace"/>
                <a:ea typeface="Noto Sans CJK SC"/>
              </a:rPr>
              <a:t>True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00" spc="-1" strike="noStrike">
                <a:solidFill>
                  <a:srgbClr val="cccccc"/>
                </a:solidFill>
                <a:latin typeface="Consolas"/>
                <a:ea typeface="Noto Sans CJK SC"/>
              </a:rPr>
              <a:t>The code above normalizes the incoming feature of x and calcualtes correlaiton matrix of x. Fisher Z transform C. Mean center C.</a:t>
            </a:r>
            <a:endParaRPr b="0" lang="en-US" sz="100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.shape[</a:t>
            </a:r>
            <a:r>
              <a:rPr b="0" lang="en-SG" sz="1050" spc="-1" strike="noStrike">
                <a:solidFill>
                  <a:srgbClr val="b5cea8"/>
                </a:solidFill>
                <a:latin typeface="Droid Sans Mono;monospace"/>
                <a:ea typeface="Noto Sans CJK SC"/>
              </a:rPr>
              <a:t>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fit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components_</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singular_values_</a:t>
            </a:r>
            <a:r>
              <a:rPr b="0" lang="en-SG" sz="1050" spc="-1" strike="noStrike">
                <a:solidFill>
                  <a:srgbClr val="cccccc"/>
                </a:solidFill>
                <a:latin typeface="Droid Sans Mono;monospace"/>
                <a:ea typeface="Noto Sans CJK SC"/>
              </a:rPr>
              <a:t>[:,</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newaxis</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.5</a:t>
            </a:r>
            <a:endParaRPr b="0" lang="en-US" sz="1050" spc="-1" strike="noStrike">
              <a:latin typeface="Arial"/>
            </a:endParaRPr>
          </a:p>
          <a:p>
            <a:pPr>
              <a:lnSpc>
                <a:spcPts val="1426"/>
              </a:lnSpc>
              <a:spcBef>
                <a:spcPts val="1417"/>
              </a:spcBef>
              <a:buNone/>
            </a:pPr>
            <a:r>
              <a:rPr b="0" lang="en-SG" sz="1050" spc="-1" strike="noStrike">
                <a:solidFill>
                  <a:srgbClr val="b5cea8"/>
                </a:solidFill>
                <a:latin typeface="Droid Sans Mono;monospace"/>
                <a:ea typeface="Noto Sans CJK SC"/>
              </a:rPr>
              <a:t>    </a:t>
            </a:r>
            <a:r>
              <a:rPr b="0" lang="en-SG" sz="1050" spc="-1" strike="noStrike">
                <a:solidFill>
                  <a:srgbClr val="b5cea8"/>
                </a:solidFill>
                <a:latin typeface="Droid Sans Mono;monospace"/>
                <a:ea typeface="Noto Sans CJK SC"/>
              </a:rPr>
              <a:t># singular values represent the variance contribution of each component or the true rank of the matrix</a:t>
            </a:r>
            <a:endParaRPr b="0" lang="en-US" sz="1050" spc="-1" strike="noStrike">
              <a:latin typeface="Arial"/>
            </a:endParaRPr>
          </a:p>
          <a:p>
            <a:pPr>
              <a:lnSpc>
                <a:spcPts val="1426"/>
              </a:lnSpc>
              <a:spcBef>
                <a:spcPts val="1417"/>
              </a:spcBef>
              <a:buNone/>
            </a:pPr>
            <a:r>
              <a:rPr b="0" lang="en-SG" sz="1050" spc="-1" strike="noStrike">
                <a:solidFill>
                  <a:srgbClr val="b5cea8"/>
                </a:solidFill>
                <a:latin typeface="Droid Sans Mono;monospace"/>
                <a:ea typeface="Noto Sans CJK SC"/>
              </a:rPr>
              <a:t>    </a:t>
            </a:r>
            <a:r>
              <a:rPr b="0" lang="en-SG" sz="1050" spc="-1" strike="noStrike">
                <a:solidFill>
                  <a:srgbClr val="b5cea8"/>
                </a:solidFill>
                <a:latin typeface="Droid Sans Mono;monospace"/>
                <a:ea typeface="Noto Sans CJK SC"/>
              </a:rPr>
              <a:t># when singular values are close to zero, the corresponding components can be ignored so we multiply the components with singular values</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 </a:t>
            </a:r>
            <a:r>
              <a:rPr b="0" lang="en-SG" sz="1050" spc="-1" strike="noStrike">
                <a:solidFill>
                  <a:srgbClr val="00a933"/>
                </a:solidFill>
                <a:latin typeface="Droid Sans Mono;monospace"/>
                <a:ea typeface="Noto Sans CJK SC"/>
              </a:rPr>
              <a:t># features (stock ids) x components</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otree_clusters</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depth</a:t>
            </a:r>
            <a:r>
              <a:rPr b="0" lang="en-SG" sz="1050" spc="-1" strike="noStrike">
                <a:solidFill>
                  <a:srgbClr val="cccccc"/>
                </a:solidFill>
                <a:latin typeface="Droid Sans Mono;monospace"/>
                <a:ea typeface="Noto Sans CJK SC"/>
              </a:rPr>
              <a:t>)  </a:t>
            </a:r>
            <a:r>
              <a:rPr b="0" lang="en-SG" sz="1050" spc="-1" strike="noStrike">
                <a:solidFill>
                  <a:srgbClr val="00a933"/>
                </a:solidFill>
                <a:latin typeface="Droid Sans Mono;monospace"/>
                <a:ea typeface="Noto Sans CJK SC"/>
              </a:rPr>
              <a:t># shape = (112), cluster labels are in p after clustering on all the PCs of the stock ids. Feature in PCA documentaiton is stock id.</a:t>
            </a:r>
            <a:endParaRPr b="0" lang="en-US" sz="1050" spc="-1" strike="noStrike">
              <a:latin typeface="Arial"/>
            </a:endParaRPr>
          </a:p>
          <a:p>
            <a:pPr>
              <a:lnSpc>
                <a:spcPts val="1426"/>
              </a:lnSpc>
              <a:spcBef>
                <a:spcPts val="1417"/>
              </a:spcBef>
              <a:buNone/>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8"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1.The above code finds PCA wth 112 Pcs. PCA computes a matrix c by multiplying the principal components (pca.components_) by the square root of the singular values (pca.singular_values_). This is a common way to obtain the principal components scaled by the corresponding singular values importance (&gt;&gt; 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Basically, p is just returning cluster labels are in p after clustering on all the PCs of the features. Shape = (112). Note we are clustering over all the Pcs of a stock_id.</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e.g.</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  </a:t>
            </a:r>
            <a:endParaRPr b="0" lang="en-US" sz="1000" spc="-1" strike="noStrike">
              <a:latin typeface="Arial"/>
            </a:endParaRPr>
          </a:p>
        </p:txBody>
      </p:sp>
      <p:pic>
        <p:nvPicPr>
          <p:cNvPr id="149" name="" descr=""/>
          <p:cNvPicPr/>
          <p:nvPr/>
        </p:nvPicPr>
        <p:blipFill>
          <a:blip r:embed="rId1"/>
          <a:stretch/>
        </p:blipFill>
        <p:spPr>
          <a:xfrm>
            <a:off x="3778200" y="2779200"/>
            <a:ext cx="2687040" cy="20566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1"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100000"/>
              </a:lnSpc>
              <a:buNone/>
            </a:pPr>
            <a:r>
              <a:rPr b="0" lang="en-SG" sz="1000" spc="-1" strike="noStrike">
                <a:solidFill>
                  <a:srgbClr val="cccccc"/>
                </a:solidFill>
                <a:latin typeface="Consolas"/>
              </a:rPr>
              <a:t>1.</a:t>
            </a:r>
            <a:r>
              <a:rPr b="0" lang="en-SG" sz="1050" spc="-1" strike="noStrike">
                <a:solidFill>
                  <a:srgbClr val="9cdcfe"/>
                </a:solidFill>
                <a:latin typeface="Droid Sans Mono;monospace"/>
                <a:ea typeface="Noto Sans CJK SC"/>
              </a:rPr>
              <a:t>train_feat</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get_features</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get_features</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100000"/>
              </a:lnSpc>
              <a:buNone/>
            </a:pPr>
            <a:r>
              <a:rPr b="0" lang="en-SG" sz="1050" spc="-1" strike="noStrike">
                <a:solidFill>
                  <a:srgbClr val="9cdcfe"/>
                </a:solidFill>
                <a:latin typeface="Droid Sans Mono;monospace"/>
                <a:ea typeface="Noto Sans CJK SC"/>
              </a:rPr>
              <a:t>final_features</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00" spc="-1" strike="noStrike">
                <a:solidFill>
                  <a:srgbClr val="cccccc"/>
                </a:solidFill>
                <a:latin typeface="Consolas"/>
                <a:ea typeface="Noto Sans CJK SC"/>
              </a:rPr>
              <a:t> </a:t>
            </a:r>
            <a:endParaRPr b="0" lang="en-US" sz="1000" spc="-1" strike="noStrike">
              <a:latin typeface="Arial"/>
            </a:endParaRPr>
          </a:p>
        </p:txBody>
      </p:sp>
      <p:pic>
        <p:nvPicPr>
          <p:cNvPr id="152" name="" descr=""/>
          <p:cNvPicPr/>
          <p:nvPr/>
        </p:nvPicPr>
        <p:blipFill>
          <a:blip r:embed="rId1"/>
          <a:stretch/>
        </p:blipFill>
        <p:spPr>
          <a:xfrm>
            <a:off x="1600200" y="4648680"/>
            <a:ext cx="7457760" cy="1980720"/>
          </a:xfrm>
          <a:prstGeom prst="rect">
            <a:avLst/>
          </a:prstGeom>
          <a:ln w="0">
            <a:noFill/>
          </a:ln>
        </p:spPr>
      </p:pic>
      <p:pic>
        <p:nvPicPr>
          <p:cNvPr id="153" name="" descr=""/>
          <p:cNvPicPr/>
          <p:nvPr/>
        </p:nvPicPr>
        <p:blipFill>
          <a:blip r:embed="rId2"/>
          <a:stretch/>
        </p:blipFill>
        <p:spPr>
          <a:xfrm>
            <a:off x="1495800" y="2667240"/>
            <a:ext cx="7419600" cy="190476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5"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7"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9"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1"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Box 3"/>
          <p:cNvSpPr/>
          <p:nvPr/>
        </p:nvSpPr>
        <p:spPr>
          <a:xfrm>
            <a:off x="185760" y="2618280"/>
            <a:ext cx="11817360" cy="804492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gn="ctr">
              <a:lnSpc>
                <a:spcPct val="100000"/>
              </a:lnSpc>
              <a:buNone/>
            </a:pPr>
            <a:r>
              <a:rPr b="1" lang="en-SG" sz="1800" spc="-1" strike="noStrike">
                <a:solidFill>
                  <a:srgbClr val="000000"/>
                </a:solidFill>
                <a:latin typeface="Calibri"/>
                <a:ea typeface="DejaVu Sans"/>
              </a:rPr>
              <a:t>What inputs drive volatitlity?</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Sigma is large when rt-1,t is large</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rt-1,t is large when large difference between st2 and st1, i.e. WAP.</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Assuming the bid and ask prices are comparable (because volatility is comparable?) across time_id and stock_id. i.e. bid_price of 0.9 in one stock_id and one time_id is equal to bid_price of 0.9 in another stock_id and one time_id. similarly, for ask price.</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WAP’s numerator has to be large and denominator small for one time instance t2 or (resp. t1) and vice versa (i.e.WAP’s numerator is small and denominator is large ) in the other time instance t1 or (resp. t2).</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WAP is big when both bidprice and askprice are big (numerator) and bidsize and asksize are small (denominator). WAP is small when both bidprice and askprice are small (numerator) and bidsize and asksize are big (denominator).</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Check if minimum/maximum bidsize1 and asksize1 in a time_id correlated with target realized volatitlity for the same time_id?</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Check if minimum/maximum bidprice1 and askprice1 is correlated with target realized volatitlity for the same time_id?</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Also check the correlation between (minimum – maximum) (i.e. range) vs. realized volatitliy of target.</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Also check if average of bid_price1 in t2 minus bid_ price1 in t1 within a time_id is correlated with target. Check the same for bid_price</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correlation between bid_price1 and ask_price1 in a time_id (positive correlation leads to a larger/smaller wap’s numerator) then check correlation with target realized voaltitlity.</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correlation between bid_size1 and ask_size1 in a time_id (positive correlation leads to a larger/smaller wap’s denominator)</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pairs of correlation between a time series in this list [bid_price1, ask_price1] and this list [bid_size1, ask_size1] in a time_id (negative correlation leads to a larger/smaller wap) i.e. corr(bid_price1, ask_size1), corr(bid_price1, bid_size1), corr(ask_price1, bid_size1), corr(ask_price1, bid_size1)</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Do the above for bid/ask_price2, bid/ask_size2 as well.</a:t>
            </a:r>
            <a:endParaRPr b="0" lang="en-US" sz="1800" spc="-1" strike="noStrike">
              <a:latin typeface="Arial"/>
            </a:endParaRPr>
          </a:p>
        </p:txBody>
      </p:sp>
      <p:pic>
        <p:nvPicPr>
          <p:cNvPr id="86" name="Picture 4" descr=""/>
          <p:cNvPicPr/>
          <p:nvPr/>
        </p:nvPicPr>
        <p:blipFill>
          <a:blip r:embed="rId1"/>
          <a:stretch/>
        </p:blipFill>
        <p:spPr>
          <a:xfrm>
            <a:off x="6289560" y="105840"/>
            <a:ext cx="4816800" cy="593640"/>
          </a:xfrm>
          <a:prstGeom prst="rect">
            <a:avLst/>
          </a:prstGeom>
          <a:ln w="0">
            <a:noFill/>
          </a:ln>
        </p:spPr>
      </p:pic>
      <p:pic>
        <p:nvPicPr>
          <p:cNvPr id="87" name="Picture 5" descr=""/>
          <p:cNvPicPr/>
          <p:nvPr/>
        </p:nvPicPr>
        <p:blipFill>
          <a:blip r:embed="rId2"/>
          <a:stretch/>
        </p:blipFill>
        <p:spPr>
          <a:xfrm>
            <a:off x="7717320" y="906480"/>
            <a:ext cx="1501920" cy="587520"/>
          </a:xfrm>
          <a:prstGeom prst="rect">
            <a:avLst/>
          </a:prstGeom>
          <a:ln w="0">
            <a:noFill/>
          </a:ln>
        </p:spPr>
      </p:pic>
      <p:pic>
        <p:nvPicPr>
          <p:cNvPr id="88" name="Picture 6" descr=""/>
          <p:cNvPicPr/>
          <p:nvPr/>
        </p:nvPicPr>
        <p:blipFill>
          <a:blip r:embed="rId3"/>
          <a:stretch/>
        </p:blipFill>
        <p:spPr>
          <a:xfrm>
            <a:off x="7755480" y="1700640"/>
            <a:ext cx="1425600" cy="689040"/>
          </a:xfrm>
          <a:prstGeom prst="rect">
            <a:avLst/>
          </a:prstGeom>
          <a:ln w="0">
            <a:noFill/>
          </a:ln>
        </p:spPr>
      </p:pic>
      <p:sp>
        <p:nvSpPr>
          <p:cNvPr id="89" name="TextBox 7"/>
          <p:cNvSpPr/>
          <p:nvPr/>
        </p:nvSpPr>
        <p:spPr>
          <a:xfrm>
            <a:off x="9292320" y="832320"/>
            <a:ext cx="23166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S_t2, s_t1 = WAP.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3"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5"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7"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9"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1"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3"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5"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7"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9"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 – Important features from LGBM</a:t>
            </a:r>
            <a:endParaRPr b="0" lang="en-US" sz="2400" spc="-1" strike="noStrike">
              <a:latin typeface="Arial"/>
            </a:endParaRPr>
          </a:p>
        </p:txBody>
      </p:sp>
      <p:sp>
        <p:nvSpPr>
          <p:cNvPr id="181"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fontScale="69000"/>
          </a:bodyPr>
          <a:p>
            <a:pPr>
              <a:lnSpc>
                <a:spcPct val="90000"/>
              </a:lnSpc>
              <a:spcBef>
                <a:spcPts val="1001"/>
              </a:spcBef>
              <a:buNone/>
            </a:pPr>
            <a:r>
              <a:rPr b="1" lang="en-SG" sz="1000" spc="-1" strike="noStrike" u="sng">
                <a:solidFill>
                  <a:srgbClr val="cccccc"/>
                </a:solidFill>
                <a:uFillTx/>
                <a:latin typeface="Consolas"/>
              </a:rPr>
              <a:t>Important features 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tbin_var_from_20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stock_id</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Vlsprojt5f25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tbin_var_from_10</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1" lang="en-SG" sz="1000" spc="-1" strike="noStrike" u="sng">
                <a:solidFill>
                  <a:srgbClr val="cccccc"/>
                </a:solidFill>
                <a:uFillTx/>
                <a:latin typeface="Consolas"/>
              </a:rPr>
              <a:t>Important features 2</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v1spprojt15f25_g1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tbin_var_from_20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tbin_var_from_10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v1liq3projt5f25</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1" lang="en-SG" sz="1000" spc="-1" strike="noStrike" u="sng">
                <a:solidFill>
                  <a:srgbClr val="cccccc"/>
                </a:solidFill>
                <a:uFillTx/>
                <a:latin typeface="Consolas"/>
              </a:rPr>
              <a:t>Important features 3</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V1liq3sprojt5f25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v1spprojt15f25_g1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cvol1_15_15s</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vol1stock_mean_from_20</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3"/>
          <p:cNvSpPr/>
          <p:nvPr/>
        </p:nvSpPr>
        <p:spPr>
          <a:xfrm>
            <a:off x="190440" y="444600"/>
            <a:ext cx="5369040" cy="173556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What features in the first 10 min that affect volatility in the next 10 mins?</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Feature that has Delayed effect on volatility?</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Rolling average or moving average volatility can identify a lasting trend of high or low volatility.. </a:t>
            </a:r>
            <a:endParaRPr b="0" lang="en-US" sz="1800" spc="-1" strike="noStrike">
              <a:latin typeface="Arial"/>
            </a:endParaRPr>
          </a:p>
        </p:txBody>
      </p:sp>
      <p:sp>
        <p:nvSpPr>
          <p:cNvPr id="91" name="TextBox 4"/>
          <p:cNvSpPr/>
          <p:nvPr/>
        </p:nvSpPr>
        <p:spPr>
          <a:xfrm>
            <a:off x="190440" y="2323080"/>
            <a:ext cx="5369040" cy="91260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Use Trade execution data to see correlation with target realized volatility. </a:t>
            </a:r>
            <a:r>
              <a:rPr b="0" lang="en-SG" sz="1800" spc="-1" strike="noStrike">
                <a:solidFill>
                  <a:srgbClr val="000000"/>
                </a:solidFill>
                <a:highlight>
                  <a:srgbClr val="ffff00"/>
                </a:highlight>
                <a:latin typeface="Calibri"/>
                <a:ea typeface="DejaVu Sans"/>
              </a:rPr>
              <a:t>Done!! Yes highly correlated!</a:t>
            </a:r>
            <a:endParaRPr b="0" lang="en-US" sz="1800" spc="-1" strike="noStrike">
              <a:latin typeface="Arial"/>
            </a:endParaRPr>
          </a:p>
        </p:txBody>
      </p:sp>
      <p:sp>
        <p:nvSpPr>
          <p:cNvPr id="92" name="TextBox 5"/>
          <p:cNvSpPr/>
          <p:nvPr/>
        </p:nvSpPr>
        <p:spPr>
          <a:xfrm>
            <a:off x="190440" y="3371040"/>
            <a:ext cx="5369040" cy="228420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Use a GARCH model on the time series available in the first 10 mins. to predict volatility into X (X&lt;10) minutes of the second 10 minutes. Check correlation for  different average x minutes realized volatility against the target realized volatility and choose the best x minutes of average volatility for each stock. </a:t>
            </a:r>
            <a:endParaRPr b="0" lang="en-US" sz="1800" spc="-1" strike="noStrike">
              <a:latin typeface="Arial"/>
            </a:endParaRPr>
          </a:p>
        </p:txBody>
      </p:sp>
      <p:sp>
        <p:nvSpPr>
          <p:cNvPr id="93" name="TextBox 6"/>
          <p:cNvSpPr/>
          <p:nvPr/>
        </p:nvSpPr>
        <p:spPr>
          <a:xfrm>
            <a:off x="190440" y="5356080"/>
            <a:ext cx="5369040" cy="173556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Plot ACF of squared returns time series to leverage the Volatility clustering (persistence) phenomenon to predict/extend into second 10 minutes.  Remember volatility is square root of sum of squared returns.</a:t>
            </a:r>
            <a:endParaRPr b="0" lang="en-US" sz="1800" spc="-1" strike="noStrike">
              <a:latin typeface="Arial"/>
            </a:endParaRPr>
          </a:p>
        </p:txBody>
      </p:sp>
      <p:sp>
        <p:nvSpPr>
          <p:cNvPr id="94" name="TextBox 7"/>
          <p:cNvSpPr/>
          <p:nvPr/>
        </p:nvSpPr>
        <p:spPr>
          <a:xfrm>
            <a:off x="6337440" y="318600"/>
            <a:ext cx="5369040" cy="283284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WAP price trend up/down in the second 10 mins is negatively correlated with realized volatility in the 2</a:t>
            </a:r>
            <a:r>
              <a:rPr b="0" lang="en-SG" sz="1800" spc="-1" strike="noStrike" baseline="30000">
                <a:solidFill>
                  <a:srgbClr val="000000"/>
                </a:solidFill>
                <a:latin typeface="Calibri"/>
                <a:ea typeface="DejaVu Sans"/>
              </a:rPr>
              <a:t>nd</a:t>
            </a:r>
            <a:r>
              <a:rPr b="0" lang="en-SG" sz="1800" spc="-1" strike="noStrike">
                <a:solidFill>
                  <a:srgbClr val="000000"/>
                </a:solidFill>
                <a:latin typeface="Calibri"/>
                <a:ea typeface="DejaVu Sans"/>
              </a:rPr>
              <a:t> 1o mins. This is called the leverage effect. Cam we forecast trend in the 2</a:t>
            </a:r>
            <a:r>
              <a:rPr b="0" lang="en-SG" sz="1800" spc="-1" strike="noStrike" baseline="30000">
                <a:solidFill>
                  <a:srgbClr val="000000"/>
                </a:solidFill>
                <a:latin typeface="Calibri"/>
                <a:ea typeface="DejaVu Sans"/>
              </a:rPr>
              <a:t>nd</a:t>
            </a:r>
            <a:r>
              <a:rPr b="0" lang="en-SG" sz="1800" spc="-1" strike="noStrike">
                <a:solidFill>
                  <a:srgbClr val="000000"/>
                </a:solidFill>
                <a:latin typeface="Calibri"/>
                <a:ea typeface="DejaVu Sans"/>
              </a:rPr>
              <a:t> 10 mins?</a:t>
            </a:r>
            <a:r>
              <a:rPr b="0" lang="en-US" sz="1800" spc="-1" strike="noStrike">
                <a:solidFill>
                  <a:srgbClr val="000000"/>
                </a:solidFill>
                <a:latin typeface="Arial"/>
                <a:ea typeface="DejaVu Sans"/>
              </a:rPr>
              <a:t> Try using moving average of WAP of different window sizes and check if current price is above or below average. to  predict short term trend in 2nd 10 mins. </a:t>
            </a:r>
            <a:endParaRPr b="0" lang="en-US" sz="1800" spc="-1" strike="noStrike">
              <a:latin typeface="Arial"/>
            </a:endParaRPr>
          </a:p>
          <a:p>
            <a:pPr>
              <a:lnSpc>
                <a:spcPct val="100000"/>
              </a:lnSpc>
              <a:buNone/>
            </a:pP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3"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5"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7"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9"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1"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3"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5"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7" name="PlaceHolder 2"/>
          <p:cNvSpPr>
            <a:spLocks noGrp="1"/>
          </p:cNvSpPr>
          <p:nvPr>
            <p:ph/>
          </p:nvPr>
        </p:nvSpPr>
        <p:spPr>
          <a:xfrm>
            <a:off x="838080" y="1825560"/>
            <a:ext cx="10759320" cy="474444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Box 3"/>
          <p:cNvSpPr/>
          <p:nvPr/>
        </p:nvSpPr>
        <p:spPr>
          <a:xfrm>
            <a:off x="202680" y="147240"/>
            <a:ext cx="988920" cy="638280"/>
          </a:xfrm>
          <a:prstGeom prst="rect">
            <a:avLst/>
          </a:prstGeom>
          <a:noFill/>
          <a:ln w="76200">
            <a:solidFill>
              <a:srgbClr val="4472c4"/>
            </a:solidFill>
            <a:round/>
          </a:ln>
        </p:spPr>
        <p:style>
          <a:lnRef idx="0"/>
          <a:fillRef idx="0"/>
          <a:effectRef idx="0"/>
          <a:fontRef idx="minor"/>
        </p:style>
        <p:txBody>
          <a:bodyPr lIns="90000" rIns="90000" tIns="45000" bIns="45000" anchor="t">
            <a:spAutoFit/>
          </a:bodyPr>
          <a:p>
            <a:pPr algn="ctr">
              <a:lnSpc>
                <a:spcPct val="100000"/>
              </a:lnSpc>
              <a:buNone/>
            </a:pPr>
            <a:r>
              <a:rPr b="0" lang="en-SG" sz="1800" spc="-1" strike="noStrike">
                <a:solidFill>
                  <a:srgbClr val="000000"/>
                </a:solidFill>
                <a:latin typeface="Calibri"/>
                <a:ea typeface="DejaVu Sans"/>
              </a:rPr>
              <a:t>Main folder</a:t>
            </a:r>
            <a:endParaRPr b="0" lang="en-US" sz="1800" spc="-1" strike="noStrike">
              <a:latin typeface="Arial"/>
            </a:endParaRPr>
          </a:p>
        </p:txBody>
      </p:sp>
      <p:sp>
        <p:nvSpPr>
          <p:cNvPr id="96" name="Rectangle: Rounded Corners 5"/>
          <p:cNvSpPr/>
          <p:nvPr/>
        </p:nvSpPr>
        <p:spPr>
          <a:xfrm>
            <a:off x="1283040" y="1018080"/>
            <a:ext cx="911160" cy="91116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Data</a:t>
            </a:r>
            <a:endParaRPr b="0" lang="en-US" sz="1800" spc="-1" strike="noStrike">
              <a:latin typeface="Arial"/>
            </a:endParaRPr>
          </a:p>
        </p:txBody>
      </p:sp>
      <p:sp>
        <p:nvSpPr>
          <p:cNvPr id="97" name="Rectangle: Rounded Corners 7"/>
          <p:cNvSpPr/>
          <p:nvPr/>
        </p:nvSpPr>
        <p:spPr>
          <a:xfrm>
            <a:off x="243720" y="5844240"/>
            <a:ext cx="911160" cy="91116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Src</a:t>
            </a:r>
            <a:endParaRPr b="0" lang="en-US" sz="1800" spc="-1" strike="noStrike">
              <a:latin typeface="Arial"/>
            </a:endParaRPr>
          </a:p>
        </p:txBody>
      </p:sp>
      <p:sp>
        <p:nvSpPr>
          <p:cNvPr id="98" name="Connector: Elbow 11"/>
          <p:cNvSpPr/>
          <p:nvPr/>
        </p:nvSpPr>
        <p:spPr>
          <a:xfrm flipH="1" rot="16200000">
            <a:off x="650520" y="842400"/>
            <a:ext cx="678240" cy="581040"/>
          </a:xfrm>
          <a:prstGeom prst="bentConnector2">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99" name="Connector: Elbow 12"/>
          <p:cNvSpPr/>
          <p:nvPr/>
        </p:nvSpPr>
        <p:spPr>
          <a:xfrm flipH="1" rot="16200000">
            <a:off x="-1824840" y="3317040"/>
            <a:ext cx="5047200" cy="360"/>
          </a:xfrm>
          <a:prstGeom prst="bentConnector3">
            <a:avLst>
              <a:gd name="adj1" fmla="val 50000"/>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0" name="Rectangle: Rounded Corners 15"/>
          <p:cNvSpPr/>
          <p:nvPr/>
        </p:nvSpPr>
        <p:spPr>
          <a:xfrm>
            <a:off x="2660040" y="83520"/>
            <a:ext cx="5696640" cy="589068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u="sng">
                <a:solidFill>
                  <a:srgbClr val="000000"/>
                </a:solidFill>
                <a:uFillTx/>
                <a:latin typeface="Calibri"/>
                <a:ea typeface="DejaVu Sans"/>
              </a:rPr>
              <a:t>Raw Data</a:t>
            </a:r>
            <a:endParaRPr b="0" lang="en-US" sz="1800" spc="-1" strike="noStrike">
              <a:latin typeface="Arial"/>
            </a:endParaRPr>
          </a:p>
          <a:p>
            <a:pPr marL="228600" indent="-228600">
              <a:lnSpc>
                <a:spcPct val="100000"/>
              </a:lnSpc>
              <a:buClr>
                <a:srgbClr val="000000"/>
              </a:buClr>
              <a:buFont typeface="StarSymbol"/>
              <a:buAutoNum type="arabicParenR"/>
            </a:pPr>
            <a:r>
              <a:rPr b="1" lang="en-SG" sz="1100" spc="-1" strike="noStrike">
                <a:solidFill>
                  <a:srgbClr val="000000"/>
                </a:solidFill>
                <a:latin typeface="Calibri"/>
                <a:ea typeface="DejaVu Sans"/>
              </a:rPr>
              <a:t>book_train.parquet: </a:t>
            </a:r>
            <a:r>
              <a:rPr b="0" lang="en-SG" sz="1100" spc="-1" strike="noStrike">
                <a:solidFill>
                  <a:srgbClr val="000000"/>
                </a:solidFill>
                <a:latin typeface="Calibri"/>
                <a:ea typeface="DejaVu Sans"/>
              </a:rPr>
              <a:t>contains sub-directory with 112 files. Each file e.g. a) below represents a stock and contains columns  “</a:t>
            </a:r>
            <a:r>
              <a:rPr b="0" lang="en-US" sz="1100" spc="-1" strike="noStrike">
                <a:solidFill>
                  <a:srgbClr val="000000"/>
                </a:solidFill>
                <a:latin typeface="Calibri"/>
                <a:ea typeface="DejaVu Sans"/>
              </a:rPr>
              <a:t>time_id”, “seconds_in_bucket”, “bid_price1”, “ask_price1”, “bid_price2”, “ask_price2”, “bid_size1”, “ask_size1”, “bid_size2” ,”ask_size2”. “time_id ” is shuffled and NOT in ascending order. Inside a “time_id” the “seconds_in_bucket” are in ascending order although NOT consecutive.</a:t>
            </a:r>
            <a:endParaRPr b="0" lang="en-US" sz="1100" spc="-1" strike="noStrike">
              <a:latin typeface="Arial"/>
            </a:endParaRPr>
          </a:p>
          <a:p>
            <a:pPr lvl="1" marL="685800" indent="-228600">
              <a:lnSpc>
                <a:spcPct val="100000"/>
              </a:lnSpc>
              <a:buClr>
                <a:srgbClr val="000000"/>
              </a:buClr>
              <a:buFont typeface="Calibri Light"/>
              <a:buAutoNum type="alphaLcParenR"/>
            </a:pPr>
            <a:r>
              <a:rPr b="0" lang="en-US" sz="1100" spc="-1" strike="noStrike">
                <a:solidFill>
                  <a:srgbClr val="000000"/>
                </a:solidFill>
                <a:latin typeface="Calibri"/>
                <a:ea typeface="DejaVu Sans"/>
              </a:rPr>
              <a:t>Stock_id=0 : file schema/metadata shown on right</a:t>
            </a:r>
            <a:endParaRPr b="0" lang="en-US" sz="1100" spc="-1" strike="noStrike">
              <a:latin typeface="Arial"/>
            </a:endParaRPr>
          </a:p>
          <a:p>
            <a:pPr marL="228600" indent="-228600">
              <a:lnSpc>
                <a:spcPct val="100000"/>
              </a:lnSpc>
              <a:buClr>
                <a:srgbClr val="000000"/>
              </a:buClr>
              <a:buFont typeface="Calibri Light"/>
              <a:buAutoNum type="arabicParenR"/>
            </a:pPr>
            <a:r>
              <a:rPr b="1" lang="en-US" sz="1100" spc="-1" strike="noStrike">
                <a:solidFill>
                  <a:srgbClr val="000000"/>
                </a:solidFill>
                <a:latin typeface="Calibri"/>
                <a:ea typeface="DejaVu Sans"/>
              </a:rPr>
              <a:t>trade_train.parquet:</a:t>
            </a:r>
            <a:r>
              <a:rPr b="0" lang="en-US" sz="1100" spc="-1" strike="noStrike">
                <a:solidFill>
                  <a:srgbClr val="000000"/>
                </a:solidFill>
                <a:latin typeface="Calibri"/>
                <a:ea typeface="DejaVu Sans"/>
              </a:rPr>
              <a:t> </a:t>
            </a:r>
            <a:r>
              <a:rPr b="0" lang="en-SG" sz="1100" spc="-1" strike="noStrike">
                <a:solidFill>
                  <a:srgbClr val="000000"/>
                </a:solidFill>
                <a:latin typeface="Calibri"/>
                <a:ea typeface="DejaVu Sans"/>
              </a:rPr>
              <a:t>contains sub-directory with 112 files of same stocks as above. It contains columns “</a:t>
            </a:r>
            <a:r>
              <a:rPr b="0" lang="en-US" sz="1100" spc="-1" strike="noStrike">
                <a:solidFill>
                  <a:srgbClr val="000000"/>
                </a:solidFill>
                <a:latin typeface="Calibri"/>
                <a:ea typeface="DejaVu Sans"/>
              </a:rPr>
              <a:t>time_id”, “seconds_in_bucket”, “price”, “size”, “order_count”, “stock_id”. “price” refers to a</a:t>
            </a:r>
            <a:r>
              <a:rPr b="0" lang="en-SG" sz="1100" spc="-1" strike="noStrike">
                <a:solidFill>
                  <a:srgbClr val="000000"/>
                </a:solidFill>
                <a:latin typeface="Calibri"/>
                <a:ea typeface="DejaVu Sans"/>
              </a:rPr>
              <a:t>ctual trade execution price with prices weighted averaged by the order size (number of shares) in each transaction (order_count) in one second.</a:t>
            </a:r>
            <a:r>
              <a:rPr b="0" lang="en-US" sz="1100" spc="-1" strike="noStrike">
                <a:solidFill>
                  <a:srgbClr val="000000"/>
                </a:solidFill>
                <a:latin typeface="Calibri"/>
                <a:ea typeface="DejaVu Sans"/>
              </a:rPr>
              <a:t>  “order_count” refers to the number of unique trade orders taking place. “size” refers to the sum number of shares traded from all the order_counts.</a:t>
            </a:r>
            <a:endParaRPr b="0" lang="en-US" sz="1100" spc="-1" strike="noStrike">
              <a:latin typeface="Arial"/>
            </a:endParaRPr>
          </a:p>
          <a:p>
            <a:pPr marL="228600" indent="-228600">
              <a:lnSpc>
                <a:spcPct val="100000"/>
              </a:lnSpc>
              <a:buClr>
                <a:srgbClr val="000000"/>
              </a:buClr>
              <a:buFont typeface="Calibri Light"/>
              <a:buAutoNum type="arabicParenR"/>
            </a:pPr>
            <a:r>
              <a:rPr b="1" lang="en-US" sz="1100" spc="-1" strike="noStrike">
                <a:solidFill>
                  <a:srgbClr val="000000"/>
                </a:solidFill>
                <a:latin typeface="Calibri"/>
                <a:ea typeface="DejaVu Sans"/>
              </a:rPr>
              <a:t>train.csv: </a:t>
            </a:r>
            <a:r>
              <a:rPr b="0" lang="en-US" sz="1100" spc="-1" strike="noStrike">
                <a:solidFill>
                  <a:srgbClr val="000000"/>
                </a:solidFill>
                <a:latin typeface="Calibri"/>
                <a:ea typeface="DejaVu Sans"/>
              </a:rPr>
              <a:t>contains</a:t>
            </a:r>
            <a:r>
              <a:rPr b="1" lang="en-US" sz="1100" spc="-1" strike="noStrike">
                <a:solidFill>
                  <a:srgbClr val="000000"/>
                </a:solidFill>
                <a:latin typeface="Calibri"/>
                <a:ea typeface="DejaVu Sans"/>
              </a:rPr>
              <a:t> </a:t>
            </a:r>
            <a:r>
              <a:rPr b="0" lang="en-SG" sz="1100" spc="-1" strike="noStrike">
                <a:solidFill>
                  <a:srgbClr val="000000"/>
                </a:solidFill>
                <a:latin typeface="Calibri"/>
                <a:ea typeface="DejaVu Sans"/>
              </a:rPr>
              <a:t>columns “</a:t>
            </a:r>
            <a:r>
              <a:rPr b="0" lang="en-US" sz="1100" spc="-1" strike="noStrike">
                <a:solidFill>
                  <a:srgbClr val="000000"/>
                </a:solidFill>
                <a:latin typeface="Calibri"/>
                <a:ea typeface="DejaVu Sans"/>
              </a:rPr>
              <a:t>time_id”, “target”, “stock_id”.</a:t>
            </a:r>
            <a:endParaRPr b="0" lang="en-US" sz="1100" spc="-1" strike="noStrike">
              <a:latin typeface="Arial"/>
            </a:endParaRPr>
          </a:p>
          <a:p>
            <a:pPr algn="ctr">
              <a:lnSpc>
                <a:spcPct val="100000"/>
              </a:lnSpc>
              <a:buNone/>
            </a:pPr>
            <a:r>
              <a:rPr b="0" lang="en-SG" sz="1800" spc="-1" strike="noStrike" u="sng">
                <a:solidFill>
                  <a:srgbClr val="000000"/>
                </a:solidFill>
                <a:uFillTx/>
                <a:latin typeface="Calibri"/>
                <a:ea typeface="DejaVu Sans"/>
              </a:rPr>
              <a:t>Augmented Raw Data</a:t>
            </a:r>
            <a:endParaRPr b="0" lang="en-US" sz="1800" spc="-1" strike="noStrike">
              <a:latin typeface="Arial"/>
            </a:endParaRPr>
          </a:p>
          <a:p>
            <a:pPr marL="228600" indent="-228600">
              <a:lnSpc>
                <a:spcPct val="100000"/>
              </a:lnSpc>
              <a:buClr>
                <a:srgbClr val="000000"/>
              </a:buClr>
              <a:buFont typeface="Calibri Light"/>
              <a:buAutoNum type="arabicParenR"/>
            </a:pPr>
            <a:r>
              <a:rPr b="1" lang="en-SG" sz="1100" spc="-1" strike="noStrike">
                <a:solidFill>
                  <a:srgbClr val="000000"/>
                </a:solidFill>
                <a:latin typeface="Calibri"/>
                <a:ea typeface="DejaVu Sans"/>
              </a:rPr>
              <a:t>20_min_volatitliy.parquet: </a:t>
            </a:r>
            <a:r>
              <a:rPr b="0" lang="en-SG" sz="1100" spc="-1" strike="noStrike">
                <a:solidFill>
                  <a:srgbClr val="000000"/>
                </a:solidFill>
                <a:latin typeface="Calibri"/>
                <a:ea typeface="DejaVu Sans"/>
              </a:rPr>
              <a:t>contains sub-directory with two files a) and b) below and each containing columns “stock_id-time_id”, “target”, ”first_10_min_vol”. “first_10_min_vol” column has first 10 mins. calculated realized volatility from inputs in book_train.parquet. “target” column has second 10 mins realized volatility. Inputs to calculation of “target” are unknown. </a:t>
            </a:r>
            <a:endParaRPr b="0" lang="en-US" sz="1100" spc="-1" strike="noStrike">
              <a:latin typeface="Arial"/>
            </a:endParaRPr>
          </a:p>
          <a:p>
            <a:pPr lvl="1" marL="685800" indent="-228600">
              <a:lnSpc>
                <a:spcPct val="100000"/>
              </a:lnSpc>
              <a:buClr>
                <a:srgbClr val="000000"/>
              </a:buClr>
              <a:buFont typeface="Calibri Light"/>
              <a:buAutoNum type="alphaLcParenR"/>
            </a:pPr>
            <a:r>
              <a:rPr b="1" lang="en-US" sz="1100" spc="-1" strike="noStrike">
                <a:solidFill>
                  <a:srgbClr val="000000"/>
                </a:solidFill>
                <a:latin typeface="Calibri"/>
                <a:ea typeface="DejaVu Sans"/>
              </a:rPr>
              <a:t>20_min_volatility_all_stocks.parquet: </a:t>
            </a:r>
            <a:r>
              <a:rPr b="0" lang="en-US" sz="1100" spc="-1" strike="noStrike">
                <a:solidFill>
                  <a:srgbClr val="000000"/>
                </a:solidFill>
                <a:latin typeface="Calibri"/>
                <a:ea typeface="DejaVu Sans"/>
              </a:rPr>
              <a:t>all stocks concatenated on axis=0 </a:t>
            </a:r>
            <a:endParaRPr b="0" lang="en-US" sz="1100" spc="-1" strike="noStrike">
              <a:latin typeface="Arial"/>
            </a:endParaRPr>
          </a:p>
          <a:p>
            <a:pPr lvl="1" marL="685800" indent="-228600">
              <a:lnSpc>
                <a:spcPct val="100000"/>
              </a:lnSpc>
              <a:buClr>
                <a:srgbClr val="000000"/>
              </a:buClr>
              <a:buFont typeface="Calibri Light"/>
              <a:buAutoNum type="alphaLcParenR"/>
            </a:pPr>
            <a:r>
              <a:rPr b="1" lang="en-SG" sz="1100" spc="-1" strike="noStrike">
                <a:solidFill>
                  <a:srgbClr val="000000"/>
                </a:solidFill>
                <a:latin typeface="Calibri"/>
                <a:ea typeface="DejaVu Sans"/>
              </a:rPr>
              <a:t>stock_X_20_min_vol.parquet: </a:t>
            </a:r>
            <a:r>
              <a:rPr b="0" lang="en-SG" sz="1100" spc="-1" strike="noStrike">
                <a:solidFill>
                  <a:srgbClr val="000000"/>
                </a:solidFill>
                <a:latin typeface="Calibri"/>
                <a:ea typeface="DejaVu Sans"/>
              </a:rPr>
              <a:t>individual stock X. </a:t>
            </a:r>
            <a:endParaRPr b="0" lang="en-US" sz="1100" spc="-1" strike="noStrike">
              <a:latin typeface="Arial"/>
            </a:endParaRPr>
          </a:p>
        </p:txBody>
      </p:sp>
      <p:pic>
        <p:nvPicPr>
          <p:cNvPr id="101" name="Picture 29" descr=""/>
          <p:cNvPicPr/>
          <p:nvPr/>
        </p:nvPicPr>
        <p:blipFill>
          <a:blip r:embed="rId1"/>
          <a:stretch/>
        </p:blipFill>
        <p:spPr>
          <a:xfrm>
            <a:off x="8427960" y="479520"/>
            <a:ext cx="3513600" cy="1347480"/>
          </a:xfrm>
          <a:prstGeom prst="rect">
            <a:avLst/>
          </a:prstGeom>
          <a:ln w="0">
            <a:noFill/>
          </a:ln>
        </p:spPr>
      </p:pic>
      <p:pic>
        <p:nvPicPr>
          <p:cNvPr id="102" name="Picture 33" descr=""/>
          <p:cNvPicPr/>
          <p:nvPr/>
        </p:nvPicPr>
        <p:blipFill>
          <a:blip r:embed="rId2"/>
          <a:stretch/>
        </p:blipFill>
        <p:spPr>
          <a:xfrm>
            <a:off x="8427960" y="2002680"/>
            <a:ext cx="3506040" cy="1600920"/>
          </a:xfrm>
          <a:prstGeom prst="rect">
            <a:avLst/>
          </a:prstGeom>
          <a:ln w="0">
            <a:noFill/>
          </a:ln>
        </p:spPr>
      </p:pic>
      <p:pic>
        <p:nvPicPr>
          <p:cNvPr id="103" name="Picture 36" descr=""/>
          <p:cNvPicPr/>
          <p:nvPr/>
        </p:nvPicPr>
        <p:blipFill>
          <a:blip r:embed="rId3"/>
          <a:stretch/>
        </p:blipFill>
        <p:spPr>
          <a:xfrm>
            <a:off x="8427960" y="3779640"/>
            <a:ext cx="2626920" cy="936360"/>
          </a:xfrm>
          <a:prstGeom prst="rect">
            <a:avLst/>
          </a:prstGeom>
          <a:ln w="0">
            <a:noFill/>
          </a:ln>
        </p:spPr>
      </p:pic>
      <p:pic>
        <p:nvPicPr>
          <p:cNvPr id="104" name="Picture 40" descr=""/>
          <p:cNvPicPr/>
          <p:nvPr/>
        </p:nvPicPr>
        <p:blipFill>
          <a:blip r:embed="rId4"/>
          <a:stretch/>
        </p:blipFill>
        <p:spPr>
          <a:xfrm>
            <a:off x="8427960" y="4827960"/>
            <a:ext cx="2079720" cy="11462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ideas from Kaggle forum</a:t>
            </a:r>
            <a:endParaRPr b="0" lang="en-US" sz="4400" spc="-1" strike="noStrike">
              <a:latin typeface="Arial"/>
            </a:endParaRPr>
          </a:p>
        </p:txBody>
      </p:sp>
      <p:sp>
        <p:nvSpPr>
          <p:cNvPr id="106" name="PlaceHolder 2"/>
          <p:cNvSpPr>
            <a:spLocks noGrp="1"/>
          </p:cNvSpPr>
          <p:nvPr>
            <p:ph/>
          </p:nvPr>
        </p:nvSpPr>
        <p:spPr>
          <a:xfrm>
            <a:off x="838080" y="1825560"/>
            <a:ext cx="10512360" cy="4917240"/>
          </a:xfrm>
          <a:prstGeom prst="rect">
            <a:avLst/>
          </a:prstGeom>
          <a:noFill/>
          <a:ln w="0">
            <a:noFill/>
          </a:ln>
        </p:spPr>
        <p:txBody>
          <a:bodyPr lIns="90000" rIns="90000" tIns="45000" bIns="45000" anchor="t">
            <a:normAutofit fontScale="77000"/>
          </a:bodyPr>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When calculating realized volatility did you first ffill for the missing book order seconds? Actually, forward fill does not affect the volatility calculation because log (s_t2/s_t1) = log(1) = 0. It does not volatility.  </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Compute Wap2 using ask/bid_price/size 2.</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Aggwap</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Just use </a:t>
            </a:r>
            <a:r>
              <a:rPr b="0" lang="da-DK" sz="2800" spc="-1" strike="noStrike">
                <a:solidFill>
                  <a:srgbClr val="3c4043"/>
                </a:solidFill>
                <a:latin typeface="Inter"/>
              </a:rPr>
              <a:t>skew, kurtosis, min, max, std,</a:t>
            </a:r>
            <a:r>
              <a:rPr b="0" lang="en-SG" sz="2800" spc="-1" strike="noStrike">
                <a:solidFill>
                  <a:srgbClr val="000000"/>
                </a:solidFill>
                <a:latin typeface="Calibri"/>
              </a:rPr>
              <a:t>and all other statistics for each bid ask wap etc… in each time id.</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Standard Deviations of Price Variables Most POSITIVELY Highly Correlated with Target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Minimums of Prices Variables Most NEGATIVELY Highly Correlated with Target;</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 </a:t>
            </a:r>
            <a:r>
              <a:rPr b="1" lang="en-US" sz="2800" spc="-1" strike="noStrike">
                <a:solidFill>
                  <a:srgbClr val="3c4043"/>
                </a:solidFill>
                <a:latin typeface="Inter"/>
              </a:rPr>
              <a:t>the std of bid price was often more highly correlated with the target than the wap calculation</a:t>
            </a:r>
            <a:r>
              <a:rPr b="0" lang="en-US" sz="2800" spc="-1" strike="noStrike">
                <a:solidFill>
                  <a:srgbClr val="3c4043"/>
                </a:solidFill>
                <a:latin typeface="Inter"/>
              </a:rPr>
              <a:t>.</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Use bid ask spread = ask_price1 / bid_price1 - 1</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pic>
        <p:nvPicPr>
          <p:cNvPr id="107" name="Picture 4" descr=""/>
          <p:cNvPicPr/>
          <p:nvPr/>
        </p:nvPicPr>
        <p:blipFill>
          <a:blip r:embed="rId1"/>
          <a:stretch/>
        </p:blipFill>
        <p:spPr>
          <a:xfrm>
            <a:off x="8089920" y="6279840"/>
            <a:ext cx="3921120" cy="423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ideas from Kaggle forum</a:t>
            </a:r>
            <a:endParaRPr b="0" lang="en-US" sz="4400" spc="-1" strike="noStrike">
              <a:latin typeface="Arial"/>
            </a:endParaRPr>
          </a:p>
        </p:txBody>
      </p:sp>
      <p:sp>
        <p:nvSpPr>
          <p:cNvPr id="109" name="PlaceHolder 2"/>
          <p:cNvSpPr>
            <a:spLocks noGrp="1"/>
          </p:cNvSpPr>
          <p:nvPr>
            <p:ph/>
          </p:nvPr>
        </p:nvSpPr>
        <p:spPr>
          <a:xfrm>
            <a:off x="838080" y="1825560"/>
            <a:ext cx="10512360" cy="4937760"/>
          </a:xfrm>
          <a:prstGeom prst="rect">
            <a:avLst/>
          </a:prstGeom>
          <a:noFill/>
          <a:ln w="0">
            <a:noFill/>
          </a:ln>
        </p:spPr>
        <p:txBody>
          <a:bodyPr lIns="90000" rIns="90000" tIns="45000" bIns="45000" anchor="t">
            <a:normAutofit/>
          </a:bodyPr>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wap1_log_high_low - this is log(highest wap1 in interval) - log(lowest wap1 in interval)</a:t>
            </a:r>
            <a:endParaRPr b="0" lang="en-US" sz="2800" spc="-1" strike="noStrike">
              <a:latin typeface="Arial"/>
            </a:endParaRPr>
          </a:p>
          <a:p>
            <a:pPr marL="514440" indent="-514440">
              <a:lnSpc>
                <a:spcPct val="90000"/>
              </a:lnSpc>
              <a:spcBef>
                <a:spcPts val="1001"/>
              </a:spcBef>
              <a:buClr>
                <a:srgbClr val="3c4043"/>
              </a:buClr>
              <a:buFont typeface="Calibri Light"/>
              <a:buAutoNum type="arabicPeriod"/>
            </a:pPr>
            <a:r>
              <a:rPr b="0" lang="en-US" sz="2800" spc="-1" strike="noStrike" u="sng">
                <a:solidFill>
                  <a:srgbClr val="0563c1"/>
                </a:solidFill>
                <a:highlight>
                  <a:srgbClr val="ffff00"/>
                </a:highlight>
                <a:uFillTx/>
                <a:latin typeface="Inter"/>
                <a:hlinkClick r:id="rId1"/>
              </a:rPr>
              <a:t>https://www.kaggle.com/competitions/optiver-realized-volatility-prediction/discussion/276137</a:t>
            </a:r>
            <a:r>
              <a:rPr b="0" lang="en-SG" sz="2800" spc="-1" strike="noStrike">
                <a:solidFill>
                  <a:srgbClr val="000000"/>
                </a:solidFill>
                <a:highlight>
                  <a:srgbClr val="ffff00"/>
                </a:highlight>
                <a:latin typeface="Calibri"/>
              </a:rPr>
              <a:t>(finance theoretical feature)</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highlight>
                  <a:srgbClr val="ffff00"/>
                </a:highlight>
                <a:uFillTx/>
                <a:latin typeface="Calibri"/>
                <a:hlinkClick r:id="rId2"/>
              </a:rPr>
              <a:t>https://www.kaggle.com/competitions/optiver-realized-volatility-prediction/discussion/273915</a:t>
            </a:r>
            <a:r>
              <a:rPr b="0" lang="en-SG" sz="2800" spc="-1" strike="noStrike">
                <a:solidFill>
                  <a:srgbClr val="000000"/>
                </a:solidFill>
                <a:highlight>
                  <a:srgbClr val="ffff00"/>
                </a:highlight>
                <a:latin typeface="Calibri"/>
              </a:rPr>
              <a:t>(finance theoretical feature)</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uFillTx/>
                <a:latin typeface="Calibri"/>
                <a:hlinkClick r:id="rId3"/>
              </a:rPr>
              <a:t>https://www.kaggle.com/competitions/optiver-realized-volatility-prediction/discussion/291020</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uFillTx/>
                <a:latin typeface="Calibri"/>
                <a:hlinkClick r:id="rId4"/>
              </a:rPr>
              <a:t>https://www.kaggle.com/competitions/optiver-realized-volatility-prediction/discussion/265143</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highlight>
                  <a:srgbClr val="ff0000"/>
                </a:highlight>
                <a:uFillTx/>
                <a:latin typeface="Calibri"/>
                <a:hlinkClick r:id="rId5"/>
              </a:rPr>
              <a:t>https://www.kaggle.com/competitions/optiver-realized-volatility-prediction/discussion/276506</a:t>
            </a:r>
            <a:r>
              <a:rPr b="0" lang="en-SG" sz="2800" spc="-1" strike="noStrike">
                <a:solidFill>
                  <a:srgbClr val="000000"/>
                </a:solidFill>
                <a:highlight>
                  <a:srgbClr val="ff0000"/>
                </a:highlight>
                <a:latin typeface="Calibri"/>
              </a:rPr>
              <a:t> (random feature, don’t try it!)</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Computation optimization</a:t>
            </a:r>
            <a:endParaRPr b="0" lang="en-US" sz="4400" spc="-1" strike="noStrike">
              <a:latin typeface="Arial"/>
            </a:endParaRPr>
          </a:p>
        </p:txBody>
      </p:sp>
      <p:sp>
        <p:nvSpPr>
          <p:cNvPr id="111" name="PlaceHolder 2"/>
          <p:cNvSpPr>
            <a:spLocks noGrp="1"/>
          </p:cNvSpPr>
          <p:nvPr>
            <p:ph/>
          </p:nvPr>
        </p:nvSpPr>
        <p:spPr>
          <a:xfrm>
            <a:off x="838080" y="1825560"/>
            <a:ext cx="10512360" cy="5120640"/>
          </a:xfrm>
          <a:prstGeom prst="rect">
            <a:avLst/>
          </a:prstGeom>
          <a:noFill/>
          <a:ln w="0">
            <a:noFill/>
          </a:ln>
        </p:spPr>
        <p:txBody>
          <a:bodyPr lIns="90000" rIns="90000" tIns="45000" bIns="45000" anchor="t">
            <a:normAutofit fontScale="97000"/>
          </a:bodyPr>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Use GPU Rapids to speeup feature extraction. </a:t>
            </a:r>
            <a:r>
              <a:rPr b="0" lang="en-SG" sz="2800" spc="-1" strike="noStrike" u="sng">
                <a:solidFill>
                  <a:srgbClr val="0563c1"/>
                </a:solidFill>
                <a:uFillTx/>
                <a:latin typeface="Calibri"/>
                <a:hlinkClick r:id="rId1"/>
              </a:rPr>
              <a:t>https://www.kaggle.com/code/aerdem4/accelerating-trading-on-gpu-via-rapids/notebook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https://www.kaggle.com/code/medali1992/optiver-feature-engineering-rapids-joblib/notebook</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When aggregating features by pandas, we can accelerate it by Numba. Here is a groupby example:</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https://www.kaggle.com/code/arenagrenade/optimization-36x-data-pre-processing-with-numba/comments</a:t>
            </a:r>
            <a:endParaRPr b="0" lang="en-US" sz="2800" spc="-1" strike="noStrike">
              <a:latin typeface="Arial"/>
            </a:endParaRPr>
          </a:p>
        </p:txBody>
      </p:sp>
      <p:pic>
        <p:nvPicPr>
          <p:cNvPr id="112" name="Picture 4" descr=""/>
          <p:cNvPicPr/>
          <p:nvPr/>
        </p:nvPicPr>
        <p:blipFill>
          <a:blip r:embed="rId3"/>
          <a:stretch/>
        </p:blipFill>
        <p:spPr>
          <a:xfrm>
            <a:off x="1236240" y="4067280"/>
            <a:ext cx="8290440" cy="1660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2360" cy="132228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Selection from 100s of features</a:t>
            </a:r>
            <a:endParaRPr b="0" lang="en-US" sz="4400" spc="-1" strike="noStrike">
              <a:latin typeface="Arial"/>
            </a:endParaRPr>
          </a:p>
        </p:txBody>
      </p:sp>
      <p:sp>
        <p:nvSpPr>
          <p:cNvPr id="114" name="PlaceHolder 2"/>
          <p:cNvSpPr>
            <a:spLocks noGrp="1"/>
          </p:cNvSpPr>
          <p:nvPr>
            <p:ph/>
          </p:nvPr>
        </p:nvSpPr>
        <p:spPr>
          <a:xfrm>
            <a:off x="838080" y="1825560"/>
            <a:ext cx="10512360" cy="487656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https://www.kaggle.com/competitions/optiver-realized-volatility-prediction/discussion/256080</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https://www.kaggle.com/code/prashant111/comprehensive-guide-on-feature-selection/notebook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3"/>
              </a:rPr>
              <a:t>https://machinelearningmastery.com/feature-selection-with-real-and-categorical-data/#:~:text=Feature%20selection%20is%20the%20process,the%20performance%20of%20the%20model</a:t>
            </a:r>
            <a:r>
              <a:rPr b="0" lang="en-SG" sz="2800" spc="-1" strike="noStrike">
                <a:solidFill>
                  <a:srgbClr val="000000"/>
                </a:solidFill>
                <a:latin typeface="Calibri"/>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8177</TotalTime>
  <Application>LibreOffice/7.3.7.2$Linux_X86_64 LibreOffice_project/30$Build-2</Application>
  <AppVersion>15.0000</AppVersion>
  <Words>3161</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2023-10-25T03:12:14Z</dcterms:created>
  <dc:creator>Emerson Raja Jose Peeterson</dc:creator>
  <dc:description/>
  <dc:language>en-US</dc:language>
  <cp:lastModifiedBy/>
  <dcterms:modified xsi:type="dcterms:W3CDTF">2023-12-13T02:11:35Z</dcterms:modified>
  <cp:revision>92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vt:i4>
  </property>
</Properties>
</file>