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0" r:id="rId5"/>
    <p:sldId id="257" r:id="rId6"/>
    <p:sldId id="261" r:id="rId7"/>
    <p:sldId id="264" r:id="rId8"/>
    <p:sldId id="262" r:id="rId9"/>
    <p:sldId id="263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8CB8-2255-65B4-E47C-1863EAAD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7A494-2603-B31C-4830-975E76BB5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BCF5-A1B1-76AC-3541-6F1E5902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0BBD-5A2E-D54F-AC24-B969A4CB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8549-FC28-50A7-78BA-C0815EC4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74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290A-C9D3-F5EF-9D69-2D3233EC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684F3-CC34-3C2A-E32F-D03E8FFC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60A6-3A9A-486A-AA16-11E751F3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9C2F-E1CF-4987-2341-3B8E226D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42A1-289F-F397-DF35-B609E37F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15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424C9-DF95-9C79-A894-EA2E91E3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4D8A-0C7C-5AD7-BB55-556E37CF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6874-B227-A15D-1D90-B0D00FAE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DB4D-0E84-165F-EB08-4DF61F84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0EFC-A7A6-330A-443D-BE60A07E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45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3913-098C-B26A-0E72-A1134F3C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70A1-6C3D-9553-F78B-33DDF690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E610-D136-3040-85FE-C1FB2754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5AAF-BAA7-B0AE-915A-4429DC45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34C6-575D-F50D-8F79-840FFF63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9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2AAA-4CB7-432E-0623-622CF236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8216D-808E-69CF-0E2D-3AA15ED01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D94F-E4F5-1239-F951-D19CEF3E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380B-B532-32BB-BAE5-7F9954D1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046F-AF02-A3F7-4A2B-E3FAC89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93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5F08-CD39-7EB3-6C92-D15E48EE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A756-E177-01E1-FBEB-5EC4F8A6C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4ADE-31A7-CD58-1566-3A06A7BB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B385-CD6C-D3F8-EBFC-BA75605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F7B8-F180-FD42-922F-8986A116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DC958-5C59-3975-4A20-CAAA15B2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1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1C07-02DF-339D-B55B-3C04971F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914D-872C-26C8-EC6B-8B3F038D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57CF5-DE80-0E6F-D531-745BBBA65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FD71C-BCFE-FAD5-E3CE-4F3B3CEF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FFEC0-E861-89F3-83DC-77D42BEBE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197F7-CDAE-54EA-87EB-738920BE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80954-0E42-EA00-1A86-85A06029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D2C2E-80F5-6308-FE3B-93391D9D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07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F50A-C2C3-8450-F4BF-D37E9396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E8C69-488B-E341-AC0B-FB6FB38D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CB472-5650-DC6F-1BC7-C936052D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CD9A1-0C03-5904-BDDC-0E2961AF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78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C63E7-6E15-CC1B-FBFA-78D7DBBB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C79D6-DF49-C410-E0B4-F404A906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D0958-2FF1-1E00-57E8-1769A577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12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557E-B008-92DF-E2A1-644A9577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B595-A89B-D48D-6458-8C881083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1C0D3-1725-D127-CA6E-A4CE53D94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A38C-C05B-87BC-AB19-1B439EDB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090E0-24B7-54F5-EBC9-4CE0543D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E82F-415D-F474-022B-2F08EC40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46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6748-13D9-0624-5B9F-5145F0D6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B2C8E-C8EB-C9D7-72B3-2E129D46E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7B29-EEAE-6EFD-4B00-3E860CB33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FE18-8584-B9FF-C9DF-3248A952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E9D0-7DF6-2B87-B896-1642DE73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7A7F-3B21-6869-28E3-A8C4B24D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311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06543-0CA3-8E18-D129-E0099D38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69475-10D2-C310-3A1E-F557BB87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F1D9-36AB-747D-06F1-AC7BBCC32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8285-81BF-400E-8F9E-AC32CBA326CB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A53E-6A71-CD27-8C37-80730B8AF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A2DD-C555-7AA2-DA08-8E84E0AF3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8FE3-3127-4244-96D5-F3558D7346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0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arlmcbrideellis/variance-inflation-factor-vif-and-explainability?scriptVersionId=106052481" TargetMode="External"/><Relationship Id="rId2" Type="http://schemas.openxmlformats.org/officeDocument/2006/relationships/hyperlink" Target="https://www.kaggle.com/code/carlmcbrideellis/feature-selection-using-the-boruta-shap-package/noteboo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nrcjea001/lgbm-baseline-no-leaks-stratifiedgroupkfold/notebook" TargetMode="External"/><Relationship Id="rId2" Type="http://schemas.openxmlformats.org/officeDocument/2006/relationships/hyperlink" Target="https://www.kaggle.com/code/konradb/we-need-to-go-deeper-and-validate/noteboo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optiver-realized-volatility-prediction/discussion/276137" TargetMode="External"/><Relationship Id="rId2" Type="http://schemas.openxmlformats.org/officeDocument/2006/relationships/hyperlink" Target="https://www.kaggle.com/competitions/optiver-realized-volatility-prediction/discussion/2739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mpetitions/optiver-realized-volatility-prediction/discussion/265143" TargetMode="External"/><Relationship Id="rId5" Type="http://schemas.openxmlformats.org/officeDocument/2006/relationships/hyperlink" Target="https://www.kaggle.com/competitions/optiver-realized-volatility-prediction/discussion/276506" TargetMode="External"/><Relationship Id="rId4" Type="http://schemas.openxmlformats.org/officeDocument/2006/relationships/hyperlink" Target="https://www.kaggle.com/competitions/optiver-realized-volatility-prediction/discussion/29102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edali1992/optiver-feature-engineering-rapids-joblib/notebook" TargetMode="External"/><Relationship Id="rId2" Type="http://schemas.openxmlformats.org/officeDocument/2006/relationships/hyperlink" Target="https://www.kaggle.com/code/aerdem4/accelerating-trading-on-gpu-via-rapids/note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rashant111/comprehensive-guide-on-feature-selection/notebook" TargetMode="External"/><Relationship Id="rId2" Type="http://schemas.openxmlformats.org/officeDocument/2006/relationships/hyperlink" Target="https://www.kaggle.com/competitions/optiver-realized-volatility-prediction/discussion/25608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feature-selection-with-real-and-categorical-data/#:~:text=Feature%20selection%20is%20the%20process,the%20performance%20of%20the%20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50B2-17AB-8AA4-1581-394757B2A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Data and Source Code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F1F6E-5AA7-9BBC-536B-2350B9BA8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25/10/2023, JP</a:t>
            </a:r>
          </a:p>
        </p:txBody>
      </p:sp>
    </p:spTree>
    <p:extLst>
      <p:ext uri="{BB962C8B-B14F-4D97-AF65-F5344CB8AC3E}">
        <p14:creationId xmlns:p14="http://schemas.microsoft.com/office/powerpoint/2010/main" val="24457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C28B-8C88-B881-965A-D4B8F992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Explainability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CD3B-C0F4-F120-ADA1-8BA8C852E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https://www.kaggle.com/code/carlmcbrideellis/feature-selection-using-the-boruta-shap-package/notebook</a:t>
            </a:r>
            <a:endParaRPr lang="en-SG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Observing the distribution of the data and considering the meaning of the columns is much more important than blindly making feature selections.</a:t>
            </a:r>
            <a:endParaRPr lang="en-SG" dirty="0"/>
          </a:p>
          <a:p>
            <a:r>
              <a:rPr lang="en-SG" dirty="0">
                <a:hlinkClick r:id="rId3"/>
              </a:rPr>
              <a:t>https://www.kaggle.com/code/carlmcbrideellis/variance-inflation-factor-vif-and-explainability?scriptVersionId=106052481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45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9ABB-2A3D-B970-F23A-40B9696B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F79E-BED1-83C3-8575-E3ECEBF74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https://www.kaggle.com/code/konradb/we-need-to-go-deeper-and-validate/notebook</a:t>
            </a:r>
            <a:endParaRPr lang="en-SG" dirty="0"/>
          </a:p>
          <a:p>
            <a:r>
              <a:rPr lang="en-SG" dirty="0">
                <a:hlinkClick r:id="rId3"/>
              </a:rPr>
              <a:t>https://www.kaggle.com/code/nrcjea001/lgbm-baseline-no-leaks-stratifiedgroupkfold/notebook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841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F1E2E-BD35-628C-AA70-D5FD4E875203}"/>
              </a:ext>
            </a:extLst>
          </p:cNvPr>
          <p:cNvSpPr txBox="1"/>
          <p:nvPr/>
        </p:nvSpPr>
        <p:spPr>
          <a:xfrm>
            <a:off x="202722" y="147298"/>
            <a:ext cx="992038" cy="64633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Main folder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7CFF91-60B2-2C1A-6A7C-6B74E04950BF}"/>
              </a:ext>
            </a:extLst>
          </p:cNvPr>
          <p:cNvSpPr/>
          <p:nvPr/>
        </p:nvSpPr>
        <p:spPr>
          <a:xfrm>
            <a:off x="1283179" y="1017916"/>
            <a:ext cx="9144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10C8DD-4435-6BD6-7766-0820C7B1675B}"/>
              </a:ext>
            </a:extLst>
          </p:cNvPr>
          <p:cNvSpPr/>
          <p:nvPr/>
        </p:nvSpPr>
        <p:spPr>
          <a:xfrm>
            <a:off x="243700" y="5844070"/>
            <a:ext cx="9144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Src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38C1EA-884F-91AA-8828-20F6FE50D66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650217" y="842153"/>
            <a:ext cx="681487" cy="5844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D5EF9D-743E-0638-EEE3-1B99D60F56E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-1825400" y="3317769"/>
            <a:ext cx="5050441" cy="21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26104-62A1-0BD3-D2D1-0D7435AFB30F}"/>
              </a:ext>
            </a:extLst>
          </p:cNvPr>
          <p:cNvSpPr/>
          <p:nvPr/>
        </p:nvSpPr>
        <p:spPr>
          <a:xfrm>
            <a:off x="2794653" y="612701"/>
            <a:ext cx="4781910" cy="27061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Features</a:t>
            </a:r>
          </a:p>
          <a:p>
            <a:r>
              <a:rPr lang="en-SG" dirty="0">
                <a:solidFill>
                  <a:schemeClr val="tx1"/>
                </a:solidFill>
              </a:rPr>
              <a:t>1) </a:t>
            </a:r>
          </a:p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3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E86CE-6227-1617-A390-C5FB928A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07" y="126163"/>
            <a:ext cx="8638186" cy="66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3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96B1F-CE9E-9E36-2063-E77E36FF33B1}"/>
              </a:ext>
            </a:extLst>
          </p:cNvPr>
          <p:cNvSpPr txBox="1"/>
          <p:nvPr/>
        </p:nvSpPr>
        <p:spPr>
          <a:xfrm>
            <a:off x="185753" y="2618449"/>
            <a:ext cx="11820493" cy="67403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What inputs drive </a:t>
            </a:r>
            <a:r>
              <a:rPr lang="en-SG" b="1" dirty="0" err="1"/>
              <a:t>volatitlity</a:t>
            </a:r>
            <a:r>
              <a:rPr lang="en-SG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Sigma is large when rt-1,t is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rt-1,t is large when large difference between st2 and st1, i.e. WAP.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Assuming the bid and ask prices are comparable (because volatility is comparable?) across </a:t>
            </a:r>
            <a:r>
              <a:rPr lang="en-SG" dirty="0" err="1"/>
              <a:t>time_id</a:t>
            </a:r>
            <a:r>
              <a:rPr lang="en-SG" dirty="0"/>
              <a:t> and </a:t>
            </a:r>
            <a:r>
              <a:rPr lang="en-SG" dirty="0" err="1"/>
              <a:t>stock_id</a:t>
            </a:r>
            <a:r>
              <a:rPr lang="en-SG" dirty="0"/>
              <a:t>. i.e. </a:t>
            </a:r>
            <a:r>
              <a:rPr lang="en-SG" dirty="0" err="1"/>
              <a:t>bid_price</a:t>
            </a:r>
            <a:r>
              <a:rPr lang="en-SG" dirty="0"/>
              <a:t> of 0.9 in one </a:t>
            </a:r>
            <a:r>
              <a:rPr lang="en-SG" dirty="0" err="1"/>
              <a:t>stock_id</a:t>
            </a:r>
            <a:r>
              <a:rPr lang="en-SG" dirty="0"/>
              <a:t> and one </a:t>
            </a:r>
            <a:r>
              <a:rPr lang="en-SG" dirty="0" err="1"/>
              <a:t>time_id</a:t>
            </a:r>
            <a:r>
              <a:rPr lang="en-SG" dirty="0"/>
              <a:t> is equal to </a:t>
            </a:r>
            <a:r>
              <a:rPr lang="en-SG" dirty="0" err="1"/>
              <a:t>bid_price</a:t>
            </a:r>
            <a:r>
              <a:rPr lang="en-SG" dirty="0"/>
              <a:t> of 0.9 in another </a:t>
            </a:r>
            <a:r>
              <a:rPr lang="en-SG" dirty="0" err="1"/>
              <a:t>stock_id</a:t>
            </a:r>
            <a:r>
              <a:rPr lang="en-SG" dirty="0"/>
              <a:t> and one </a:t>
            </a:r>
            <a:r>
              <a:rPr lang="en-SG" dirty="0" err="1"/>
              <a:t>time_id</a:t>
            </a:r>
            <a:r>
              <a:rPr lang="en-SG" dirty="0"/>
              <a:t>. similarly, for ask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WAP’s numerator has to be large and denominator small for one time instance t2 or (resp. t1) and vice versa (</a:t>
            </a:r>
            <a:r>
              <a:rPr lang="en-SG" dirty="0" err="1"/>
              <a:t>i.e.WAP’s</a:t>
            </a:r>
            <a:r>
              <a:rPr lang="en-SG" dirty="0"/>
              <a:t> numerator is small and denominator is large ) in the other time instance t1 or (resp. t2).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WAP is big when both </a:t>
            </a:r>
            <a:r>
              <a:rPr lang="en-SG" dirty="0" err="1"/>
              <a:t>bidprice</a:t>
            </a:r>
            <a:r>
              <a:rPr lang="en-SG" dirty="0"/>
              <a:t> and </a:t>
            </a:r>
            <a:r>
              <a:rPr lang="en-SG" dirty="0" err="1"/>
              <a:t>askprice</a:t>
            </a:r>
            <a:r>
              <a:rPr lang="en-SG" dirty="0"/>
              <a:t> are big (numerator) and </a:t>
            </a:r>
            <a:r>
              <a:rPr lang="en-SG" dirty="0" err="1"/>
              <a:t>bidsize</a:t>
            </a:r>
            <a:r>
              <a:rPr lang="en-SG" dirty="0"/>
              <a:t> and </a:t>
            </a:r>
            <a:r>
              <a:rPr lang="en-SG" dirty="0" err="1"/>
              <a:t>asksize</a:t>
            </a:r>
            <a:r>
              <a:rPr lang="en-SG" dirty="0"/>
              <a:t> are small (denominator). WAP is small when both </a:t>
            </a:r>
            <a:r>
              <a:rPr lang="en-SG" dirty="0" err="1"/>
              <a:t>bidprice</a:t>
            </a:r>
            <a:r>
              <a:rPr lang="en-SG" dirty="0"/>
              <a:t> and </a:t>
            </a:r>
            <a:r>
              <a:rPr lang="en-SG" dirty="0" err="1"/>
              <a:t>askprice</a:t>
            </a:r>
            <a:r>
              <a:rPr lang="en-SG" dirty="0"/>
              <a:t> are small (numerator) and </a:t>
            </a:r>
            <a:r>
              <a:rPr lang="en-SG" dirty="0" err="1"/>
              <a:t>bidsize</a:t>
            </a:r>
            <a:r>
              <a:rPr lang="en-SG" dirty="0"/>
              <a:t> and </a:t>
            </a:r>
            <a:r>
              <a:rPr lang="en-SG" dirty="0" err="1"/>
              <a:t>asksize</a:t>
            </a:r>
            <a:r>
              <a:rPr lang="en-SG" dirty="0"/>
              <a:t> are big (denominator).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50"/>
                </a:solidFill>
              </a:rPr>
              <a:t>Check if minimum/maximum bidsize1 and asksize1 in a </a:t>
            </a:r>
            <a:r>
              <a:rPr lang="en-SG" dirty="0" err="1">
                <a:solidFill>
                  <a:srgbClr val="00B050"/>
                </a:solidFill>
              </a:rPr>
              <a:t>time_id</a:t>
            </a:r>
            <a:r>
              <a:rPr lang="en-SG" dirty="0">
                <a:solidFill>
                  <a:srgbClr val="00B050"/>
                </a:solidFill>
              </a:rPr>
              <a:t> correlated with target realized </a:t>
            </a:r>
            <a:r>
              <a:rPr lang="en-SG" dirty="0" err="1">
                <a:solidFill>
                  <a:srgbClr val="00B050"/>
                </a:solidFill>
              </a:rPr>
              <a:t>volatitlity</a:t>
            </a:r>
            <a:r>
              <a:rPr lang="en-SG" dirty="0">
                <a:solidFill>
                  <a:srgbClr val="00B050"/>
                </a:solidFill>
              </a:rPr>
              <a:t> for the same </a:t>
            </a:r>
            <a:r>
              <a:rPr lang="en-SG" dirty="0" err="1">
                <a:solidFill>
                  <a:srgbClr val="00B050"/>
                </a:solidFill>
              </a:rPr>
              <a:t>time_id</a:t>
            </a:r>
            <a:r>
              <a:rPr lang="en-SG" dirty="0">
                <a:solidFill>
                  <a:srgbClr val="00B05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50"/>
                </a:solidFill>
              </a:rPr>
              <a:t>Check if minimum/maximum bidprice1 and askprice1 is correlated with target realized </a:t>
            </a:r>
            <a:r>
              <a:rPr lang="en-SG" dirty="0" err="1">
                <a:solidFill>
                  <a:srgbClr val="00B050"/>
                </a:solidFill>
              </a:rPr>
              <a:t>volatitlity</a:t>
            </a:r>
            <a:r>
              <a:rPr lang="en-SG" dirty="0">
                <a:solidFill>
                  <a:srgbClr val="00B050"/>
                </a:solidFill>
              </a:rPr>
              <a:t> for the same </a:t>
            </a:r>
            <a:r>
              <a:rPr lang="en-SG" dirty="0" err="1">
                <a:solidFill>
                  <a:srgbClr val="00B050"/>
                </a:solidFill>
              </a:rPr>
              <a:t>time_id</a:t>
            </a:r>
            <a:r>
              <a:rPr lang="en-SG" dirty="0">
                <a:solidFill>
                  <a:srgbClr val="00B05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50"/>
                </a:solidFill>
              </a:rPr>
              <a:t>Also check the correlation between (minimum – maximum) (i.e. range) vs. realized </a:t>
            </a:r>
            <a:r>
              <a:rPr lang="en-SG" dirty="0" err="1">
                <a:solidFill>
                  <a:srgbClr val="00B050"/>
                </a:solidFill>
              </a:rPr>
              <a:t>volatitliy</a:t>
            </a:r>
            <a:r>
              <a:rPr lang="en-SG" dirty="0">
                <a:solidFill>
                  <a:srgbClr val="00B050"/>
                </a:solidFill>
              </a:rPr>
              <a:t> of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50"/>
                </a:solidFill>
              </a:rPr>
              <a:t>Also check if average of bid_price1 in t2 minus bid_ price1 in t1 within a </a:t>
            </a:r>
            <a:r>
              <a:rPr lang="en-SG" dirty="0" err="1">
                <a:solidFill>
                  <a:srgbClr val="00B050"/>
                </a:solidFill>
              </a:rPr>
              <a:t>time_id</a:t>
            </a:r>
            <a:r>
              <a:rPr lang="en-SG" dirty="0">
                <a:solidFill>
                  <a:srgbClr val="00B050"/>
                </a:solidFill>
              </a:rPr>
              <a:t> is correlated with target. Check the same for </a:t>
            </a:r>
            <a:r>
              <a:rPr lang="en-SG" dirty="0" err="1">
                <a:solidFill>
                  <a:srgbClr val="00B050"/>
                </a:solidFill>
              </a:rPr>
              <a:t>bid_price</a:t>
            </a:r>
            <a:endParaRPr lang="en-SG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50"/>
                </a:solidFill>
              </a:rPr>
              <a:t>calculate correlation between bid_price1 and ask_price1 in a </a:t>
            </a:r>
            <a:r>
              <a:rPr lang="en-SG" dirty="0" err="1">
                <a:solidFill>
                  <a:srgbClr val="00B050"/>
                </a:solidFill>
              </a:rPr>
              <a:t>time_id</a:t>
            </a:r>
            <a:r>
              <a:rPr lang="en-SG" dirty="0">
                <a:solidFill>
                  <a:srgbClr val="00B050"/>
                </a:solidFill>
              </a:rPr>
              <a:t> (positive correlation leads to a larger/smaller </a:t>
            </a:r>
            <a:r>
              <a:rPr lang="en-SG" dirty="0" err="1">
                <a:solidFill>
                  <a:srgbClr val="00B050"/>
                </a:solidFill>
              </a:rPr>
              <a:t>wap’s</a:t>
            </a:r>
            <a:r>
              <a:rPr lang="en-SG" dirty="0">
                <a:solidFill>
                  <a:srgbClr val="00B050"/>
                </a:solidFill>
              </a:rPr>
              <a:t> numerator) then check correlation with target realized </a:t>
            </a:r>
            <a:r>
              <a:rPr lang="en-SG" dirty="0" err="1">
                <a:solidFill>
                  <a:srgbClr val="00B050"/>
                </a:solidFill>
              </a:rPr>
              <a:t>voaltitlity</a:t>
            </a:r>
            <a:r>
              <a:rPr lang="en-SG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50"/>
                </a:solidFill>
              </a:rPr>
              <a:t>calculate correlation between bid_size1 and ask_size1 in a </a:t>
            </a:r>
            <a:r>
              <a:rPr lang="en-SG" dirty="0" err="1">
                <a:solidFill>
                  <a:srgbClr val="00B050"/>
                </a:solidFill>
              </a:rPr>
              <a:t>time_id</a:t>
            </a:r>
            <a:r>
              <a:rPr lang="en-SG" dirty="0">
                <a:solidFill>
                  <a:srgbClr val="00B050"/>
                </a:solidFill>
              </a:rPr>
              <a:t> (positive correlation leads to a larger/smaller </a:t>
            </a:r>
            <a:r>
              <a:rPr lang="en-SG" dirty="0" err="1">
                <a:solidFill>
                  <a:srgbClr val="00B050"/>
                </a:solidFill>
              </a:rPr>
              <a:t>wap’s</a:t>
            </a:r>
            <a:r>
              <a:rPr lang="en-SG" dirty="0">
                <a:solidFill>
                  <a:srgbClr val="00B050"/>
                </a:solidFill>
              </a:rPr>
              <a:t> denominator)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50"/>
                </a:solidFill>
              </a:rPr>
              <a:t>Calculate pairs of correlation between a time series in this list [bid_price1, ask_price1] and this list [bid_size1, ask_size1] in a </a:t>
            </a:r>
            <a:r>
              <a:rPr lang="en-SG" dirty="0" err="1">
                <a:solidFill>
                  <a:srgbClr val="00B050"/>
                </a:solidFill>
              </a:rPr>
              <a:t>time_id</a:t>
            </a:r>
            <a:r>
              <a:rPr lang="en-SG" dirty="0">
                <a:solidFill>
                  <a:srgbClr val="00B050"/>
                </a:solidFill>
              </a:rPr>
              <a:t> (negative correlation leads to a larger/smaller </a:t>
            </a:r>
            <a:r>
              <a:rPr lang="en-SG" dirty="0" err="1">
                <a:solidFill>
                  <a:srgbClr val="00B050"/>
                </a:solidFill>
              </a:rPr>
              <a:t>wap</a:t>
            </a:r>
            <a:r>
              <a:rPr lang="en-SG" dirty="0">
                <a:solidFill>
                  <a:srgbClr val="00B050"/>
                </a:solidFill>
              </a:rPr>
              <a:t>) i.e. </a:t>
            </a:r>
            <a:r>
              <a:rPr lang="en-SG" dirty="0" err="1">
                <a:solidFill>
                  <a:srgbClr val="00B050"/>
                </a:solidFill>
              </a:rPr>
              <a:t>corr</a:t>
            </a:r>
            <a:r>
              <a:rPr lang="en-SG" dirty="0">
                <a:solidFill>
                  <a:srgbClr val="00B050"/>
                </a:solidFill>
              </a:rPr>
              <a:t>(bid_price1, ask_size1), </a:t>
            </a:r>
            <a:r>
              <a:rPr lang="en-SG" dirty="0" err="1">
                <a:solidFill>
                  <a:srgbClr val="00B050"/>
                </a:solidFill>
              </a:rPr>
              <a:t>corr</a:t>
            </a:r>
            <a:r>
              <a:rPr lang="en-SG" dirty="0">
                <a:solidFill>
                  <a:srgbClr val="00B050"/>
                </a:solidFill>
              </a:rPr>
              <a:t>(bid_price1, bid_size1), </a:t>
            </a:r>
            <a:r>
              <a:rPr lang="en-SG" dirty="0" err="1">
                <a:solidFill>
                  <a:srgbClr val="00B050"/>
                </a:solidFill>
              </a:rPr>
              <a:t>corr</a:t>
            </a:r>
            <a:r>
              <a:rPr lang="en-SG" dirty="0">
                <a:solidFill>
                  <a:srgbClr val="00B050"/>
                </a:solidFill>
              </a:rPr>
              <a:t>(ask_price1, bid_size1), </a:t>
            </a:r>
            <a:r>
              <a:rPr lang="en-SG" dirty="0" err="1">
                <a:solidFill>
                  <a:srgbClr val="00B050"/>
                </a:solidFill>
              </a:rPr>
              <a:t>corr</a:t>
            </a:r>
            <a:r>
              <a:rPr lang="en-SG" dirty="0">
                <a:solidFill>
                  <a:srgbClr val="00B050"/>
                </a:solidFill>
              </a:rPr>
              <a:t>(ask_price1, bid_size1)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B050"/>
                </a:solidFill>
              </a:rPr>
              <a:t>Do the above for bid/ask_price2, bid/ask_size2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64F67-7621-E9E4-8C30-A4513B85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51" y="105801"/>
            <a:ext cx="4819898" cy="596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D1D178-0EE0-0E08-5E6B-D130170E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62" y="906429"/>
            <a:ext cx="1505027" cy="5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60D52-CAEC-5EF6-9424-650D56206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463" y="1700706"/>
            <a:ext cx="1428823" cy="692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C7BB8-45C0-8166-4B80-602DA65A0A98}"/>
              </a:ext>
            </a:extLst>
          </p:cNvPr>
          <p:cNvSpPr txBox="1"/>
          <p:nvPr/>
        </p:nvSpPr>
        <p:spPr>
          <a:xfrm>
            <a:off x="9292166" y="832387"/>
            <a:ext cx="231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S_t2, s_t1 = WAP.</a:t>
            </a:r>
          </a:p>
        </p:txBody>
      </p:sp>
    </p:spTree>
    <p:extLst>
      <p:ext uri="{BB962C8B-B14F-4D97-AF65-F5344CB8AC3E}">
        <p14:creationId xmlns:p14="http://schemas.microsoft.com/office/powerpoint/2010/main" val="262639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3F61F-4D5C-BA1C-CC0A-26B323C5F982}"/>
              </a:ext>
            </a:extLst>
          </p:cNvPr>
          <p:cNvSpPr txBox="1"/>
          <p:nvPr/>
        </p:nvSpPr>
        <p:spPr>
          <a:xfrm>
            <a:off x="190500" y="444500"/>
            <a:ext cx="5372100" cy="14773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What features in the first 10 min that affect volatility in the next 10 mins?</a:t>
            </a:r>
          </a:p>
          <a:p>
            <a:r>
              <a:rPr lang="en-SG" dirty="0"/>
              <a:t>Feature that has Delayed effect on volatility?</a:t>
            </a:r>
          </a:p>
          <a:p>
            <a:r>
              <a:rPr lang="en-SG" dirty="0"/>
              <a:t>Rolling average or moving average volatility can identify a lasting trend of high or low volatility..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E6F45-0DF9-F39C-431A-3BA8FC8E7600}"/>
              </a:ext>
            </a:extLst>
          </p:cNvPr>
          <p:cNvSpPr txBox="1"/>
          <p:nvPr/>
        </p:nvSpPr>
        <p:spPr>
          <a:xfrm>
            <a:off x="190500" y="2323237"/>
            <a:ext cx="5372100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Use Trade execution data to see correlation with target realized volatility. </a:t>
            </a:r>
            <a:r>
              <a:rPr lang="en-SG" dirty="0">
                <a:highlight>
                  <a:srgbClr val="FFFF00"/>
                </a:highlight>
              </a:rPr>
              <a:t>Done!! Yes highly correlated!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603A5-53C0-1812-47F5-173422C7418A}"/>
              </a:ext>
            </a:extLst>
          </p:cNvPr>
          <p:cNvSpPr txBox="1"/>
          <p:nvPr/>
        </p:nvSpPr>
        <p:spPr>
          <a:xfrm>
            <a:off x="190500" y="3370977"/>
            <a:ext cx="5372100" cy="175432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Use a GARCH model on the time series available in the first 10 mins. to predict volatility into X (X&lt;10) minutes of the second 10 minutes. Check correlation for  different average x minutes realized volatility against the target realized volatility and choose the best x minutes of average volatility for each stock.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661D8-E1B2-1805-FB9B-5ABD4295B22F}"/>
              </a:ext>
            </a:extLst>
          </p:cNvPr>
          <p:cNvSpPr txBox="1"/>
          <p:nvPr/>
        </p:nvSpPr>
        <p:spPr>
          <a:xfrm>
            <a:off x="190500" y="5356135"/>
            <a:ext cx="5372100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Plot ACF of squared returns time series to leverage the Volatility clustering (persistence) phenomenon to predict/extend into second 10 minutes.  Remember volatility is square root of sum of squared returns.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C8BF2-3788-6F55-BA4E-8FF04148745A}"/>
              </a:ext>
            </a:extLst>
          </p:cNvPr>
          <p:cNvSpPr txBox="1"/>
          <p:nvPr/>
        </p:nvSpPr>
        <p:spPr>
          <a:xfrm>
            <a:off x="6337300" y="318700"/>
            <a:ext cx="5372100" cy="258532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SG" dirty="0"/>
              <a:t>WAP price trend up/down in the second 10 mins is negatively correlated with realized volatility in the 2</a:t>
            </a:r>
            <a:r>
              <a:rPr lang="en-SG" baseline="30000" dirty="0"/>
              <a:t>nd</a:t>
            </a:r>
            <a:r>
              <a:rPr lang="en-SG" dirty="0"/>
              <a:t> 1o mins. This is called the leverage effect. Cam we forecast trend in the 2</a:t>
            </a:r>
            <a:r>
              <a:rPr lang="en-SG" baseline="30000" dirty="0"/>
              <a:t>nd</a:t>
            </a:r>
            <a:r>
              <a:rPr lang="en-SG" dirty="0"/>
              <a:t> 10 mins?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Try using moving average of WAP of different window sizes and check if current price is above or below average. to  predict short term trend in 2nd 10 mins.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497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F1E2E-BD35-628C-AA70-D5FD4E875203}"/>
              </a:ext>
            </a:extLst>
          </p:cNvPr>
          <p:cNvSpPr txBox="1"/>
          <p:nvPr/>
        </p:nvSpPr>
        <p:spPr>
          <a:xfrm>
            <a:off x="202722" y="147298"/>
            <a:ext cx="992038" cy="64633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Main folder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7CFF91-60B2-2C1A-6A7C-6B74E04950BF}"/>
              </a:ext>
            </a:extLst>
          </p:cNvPr>
          <p:cNvSpPr/>
          <p:nvPr/>
        </p:nvSpPr>
        <p:spPr>
          <a:xfrm>
            <a:off x="1283179" y="1017916"/>
            <a:ext cx="9144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10C8DD-4435-6BD6-7766-0820C7B1675B}"/>
              </a:ext>
            </a:extLst>
          </p:cNvPr>
          <p:cNvSpPr/>
          <p:nvPr/>
        </p:nvSpPr>
        <p:spPr>
          <a:xfrm>
            <a:off x="243700" y="5844070"/>
            <a:ext cx="9144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Src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38C1EA-884F-91AA-8828-20F6FE50D66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650217" y="842153"/>
            <a:ext cx="681487" cy="5844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D5EF9D-743E-0638-EEE3-1B99D60F56E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-1825400" y="3317769"/>
            <a:ext cx="5050441" cy="21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7C0EA7-486B-18B9-F323-C44602524CA5}"/>
              </a:ext>
            </a:extLst>
          </p:cNvPr>
          <p:cNvSpPr/>
          <p:nvPr/>
        </p:nvSpPr>
        <p:spPr>
          <a:xfrm>
            <a:off x="2660076" y="83514"/>
            <a:ext cx="5699907" cy="58938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u="sng" dirty="0">
                <a:solidFill>
                  <a:schemeClr val="tx1"/>
                </a:solidFill>
              </a:rPr>
              <a:t>Raw Data</a:t>
            </a:r>
          </a:p>
          <a:p>
            <a:pPr marL="228600" indent="-228600">
              <a:buAutoNum type="arabicParenR"/>
            </a:pPr>
            <a:r>
              <a:rPr lang="en-SG" sz="1100" b="1" dirty="0" err="1">
                <a:solidFill>
                  <a:schemeClr val="tx1"/>
                </a:solidFill>
              </a:rPr>
              <a:t>book_train.parquet</a:t>
            </a:r>
            <a:r>
              <a:rPr lang="en-SG" sz="1100" b="1" dirty="0">
                <a:solidFill>
                  <a:schemeClr val="tx1"/>
                </a:solidFill>
              </a:rPr>
              <a:t>: </a:t>
            </a:r>
            <a:r>
              <a:rPr lang="en-SG" sz="1100" dirty="0">
                <a:solidFill>
                  <a:schemeClr val="tx1"/>
                </a:solidFill>
              </a:rPr>
              <a:t>contains sub-directory with 112 files. Each file e.g. a) below represents a stock and contains columns  “</a:t>
            </a:r>
            <a:r>
              <a:rPr lang="en-US" sz="1100" dirty="0" err="1">
                <a:solidFill>
                  <a:schemeClr val="tx1"/>
                </a:solidFill>
              </a:rPr>
              <a:t>time_id</a:t>
            </a:r>
            <a:r>
              <a:rPr lang="en-US" sz="1100" dirty="0">
                <a:solidFill>
                  <a:schemeClr val="tx1"/>
                </a:solidFill>
              </a:rPr>
              <a:t>”, “</a:t>
            </a:r>
            <a:r>
              <a:rPr lang="en-US" sz="1100" dirty="0" err="1">
                <a:solidFill>
                  <a:schemeClr val="tx1"/>
                </a:solidFill>
              </a:rPr>
              <a:t>seconds_in_bucket</a:t>
            </a:r>
            <a:r>
              <a:rPr lang="en-US" sz="1100" dirty="0">
                <a:solidFill>
                  <a:schemeClr val="tx1"/>
                </a:solidFill>
              </a:rPr>
              <a:t>”, “bid_price1”, “ask_price1”, “bid_price2”, “ask_price2”, “bid_size1”, “ask_size1”, “bid_size2” ,”ask_size2”. “</a:t>
            </a:r>
            <a:r>
              <a:rPr lang="en-US" sz="1100" dirty="0" err="1">
                <a:solidFill>
                  <a:schemeClr val="tx1"/>
                </a:solidFill>
              </a:rPr>
              <a:t>time_id</a:t>
            </a:r>
            <a:r>
              <a:rPr lang="en-US" sz="1100" dirty="0">
                <a:solidFill>
                  <a:schemeClr val="tx1"/>
                </a:solidFill>
              </a:rPr>
              <a:t> ” is shuffled and NOT in ascending order. Inside a “</a:t>
            </a:r>
            <a:r>
              <a:rPr lang="en-US" sz="1100" dirty="0" err="1">
                <a:solidFill>
                  <a:schemeClr val="tx1"/>
                </a:solidFill>
              </a:rPr>
              <a:t>time_id</a:t>
            </a:r>
            <a:r>
              <a:rPr lang="en-US" sz="1100" dirty="0">
                <a:solidFill>
                  <a:schemeClr val="tx1"/>
                </a:solidFill>
              </a:rPr>
              <a:t>” the “</a:t>
            </a:r>
            <a:r>
              <a:rPr lang="en-US" sz="1100" dirty="0" err="1">
                <a:solidFill>
                  <a:schemeClr val="tx1"/>
                </a:solidFill>
              </a:rPr>
              <a:t>seconds_in_bucket</a:t>
            </a:r>
            <a:r>
              <a:rPr lang="en-US" sz="1100" dirty="0">
                <a:solidFill>
                  <a:schemeClr val="tx1"/>
                </a:solidFill>
              </a:rPr>
              <a:t>” are in ascending order although NOT consecutive.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dirty="0" err="1">
                <a:solidFill>
                  <a:schemeClr val="tx1"/>
                </a:solidFill>
              </a:rPr>
              <a:t>Stock_id</a:t>
            </a:r>
            <a:r>
              <a:rPr lang="en-US" sz="1100" dirty="0">
                <a:solidFill>
                  <a:schemeClr val="tx1"/>
                </a:solidFill>
              </a:rPr>
              <a:t>=0 : file schema/metadata shown on right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b="1" dirty="0" err="1">
                <a:solidFill>
                  <a:schemeClr val="tx1"/>
                </a:solidFill>
              </a:rPr>
              <a:t>trade_train.parquet</a:t>
            </a:r>
            <a:r>
              <a:rPr lang="en-US" sz="1100" b="1" dirty="0">
                <a:solidFill>
                  <a:schemeClr val="tx1"/>
                </a:solidFill>
              </a:rPr>
              <a:t>: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SG" sz="1100" dirty="0">
                <a:solidFill>
                  <a:schemeClr val="tx1"/>
                </a:solidFill>
              </a:rPr>
              <a:t>contains sub-directory with 112 files of same stocks as above. It contains columns “</a:t>
            </a:r>
            <a:r>
              <a:rPr lang="en-US" sz="1100" dirty="0" err="1">
                <a:solidFill>
                  <a:schemeClr val="tx1"/>
                </a:solidFill>
              </a:rPr>
              <a:t>time_id</a:t>
            </a:r>
            <a:r>
              <a:rPr lang="en-US" sz="1100" dirty="0">
                <a:solidFill>
                  <a:schemeClr val="tx1"/>
                </a:solidFill>
              </a:rPr>
              <a:t>”, “</a:t>
            </a:r>
            <a:r>
              <a:rPr lang="en-US" sz="1100" dirty="0" err="1">
                <a:solidFill>
                  <a:schemeClr val="tx1"/>
                </a:solidFill>
              </a:rPr>
              <a:t>seconds_in_bucket</a:t>
            </a:r>
            <a:r>
              <a:rPr lang="en-US" sz="1100" dirty="0">
                <a:solidFill>
                  <a:schemeClr val="tx1"/>
                </a:solidFill>
              </a:rPr>
              <a:t>”, “price”, “size”, “</a:t>
            </a:r>
            <a:r>
              <a:rPr lang="en-US" sz="1100" dirty="0" err="1">
                <a:solidFill>
                  <a:schemeClr val="tx1"/>
                </a:solidFill>
              </a:rPr>
              <a:t>order_count</a:t>
            </a:r>
            <a:r>
              <a:rPr lang="en-US" sz="1100" dirty="0">
                <a:solidFill>
                  <a:schemeClr val="tx1"/>
                </a:solidFill>
              </a:rPr>
              <a:t>”, “</a:t>
            </a:r>
            <a:r>
              <a:rPr lang="en-US" sz="1100" dirty="0" err="1">
                <a:solidFill>
                  <a:schemeClr val="tx1"/>
                </a:solidFill>
              </a:rPr>
              <a:t>stock_id</a:t>
            </a:r>
            <a:r>
              <a:rPr lang="en-US" sz="1100" dirty="0">
                <a:solidFill>
                  <a:schemeClr val="tx1"/>
                </a:solidFill>
              </a:rPr>
              <a:t>”. “price” refers to a</a:t>
            </a:r>
            <a:r>
              <a:rPr lang="en-SG" sz="1100" dirty="0" err="1">
                <a:solidFill>
                  <a:schemeClr val="tx1"/>
                </a:solidFill>
              </a:rPr>
              <a:t>ctual</a:t>
            </a:r>
            <a:r>
              <a:rPr lang="en-SG" sz="1100" dirty="0">
                <a:solidFill>
                  <a:schemeClr val="tx1"/>
                </a:solidFill>
              </a:rPr>
              <a:t> trade execution price with prices weighted averaged by the order size (number of shares) in each transaction (</a:t>
            </a:r>
            <a:r>
              <a:rPr lang="en-SG" sz="1100" dirty="0" err="1">
                <a:solidFill>
                  <a:schemeClr val="tx1"/>
                </a:solidFill>
              </a:rPr>
              <a:t>order_count</a:t>
            </a:r>
            <a:r>
              <a:rPr lang="en-SG" sz="1100" dirty="0">
                <a:solidFill>
                  <a:schemeClr val="tx1"/>
                </a:solidFill>
              </a:rPr>
              <a:t>) in one second.</a:t>
            </a:r>
            <a:r>
              <a:rPr lang="en-US" sz="1100" dirty="0">
                <a:solidFill>
                  <a:schemeClr val="tx1"/>
                </a:solidFill>
              </a:rPr>
              <a:t>  “</a:t>
            </a:r>
            <a:r>
              <a:rPr lang="en-US" sz="1100" dirty="0" err="1">
                <a:solidFill>
                  <a:schemeClr val="tx1"/>
                </a:solidFill>
              </a:rPr>
              <a:t>order_count</a:t>
            </a:r>
            <a:r>
              <a:rPr lang="en-US" sz="1100" dirty="0">
                <a:solidFill>
                  <a:schemeClr val="tx1"/>
                </a:solidFill>
              </a:rPr>
              <a:t>” refers to the number of unique trade orders taking place. “size” refers to the sum number of shares traded from all the </a:t>
            </a:r>
            <a:r>
              <a:rPr lang="en-US" sz="1100" dirty="0" err="1">
                <a:solidFill>
                  <a:schemeClr val="tx1"/>
                </a:solidFill>
              </a:rPr>
              <a:t>order_counts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100" b="1" dirty="0">
                <a:solidFill>
                  <a:schemeClr val="tx1"/>
                </a:solidFill>
              </a:rPr>
              <a:t>train.csv: </a:t>
            </a:r>
            <a:r>
              <a:rPr lang="en-US" sz="1100" dirty="0">
                <a:solidFill>
                  <a:schemeClr val="tx1"/>
                </a:solidFill>
              </a:rPr>
              <a:t>contains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SG" sz="1100" dirty="0">
                <a:solidFill>
                  <a:schemeClr val="tx1"/>
                </a:solidFill>
              </a:rPr>
              <a:t>columns “</a:t>
            </a:r>
            <a:r>
              <a:rPr lang="en-US" sz="1100" dirty="0" err="1">
                <a:solidFill>
                  <a:schemeClr val="tx1"/>
                </a:solidFill>
              </a:rPr>
              <a:t>time_id</a:t>
            </a:r>
            <a:r>
              <a:rPr lang="en-US" sz="1100" dirty="0">
                <a:solidFill>
                  <a:schemeClr val="tx1"/>
                </a:solidFill>
              </a:rPr>
              <a:t>”, “target”, “</a:t>
            </a:r>
            <a:r>
              <a:rPr lang="en-US" sz="1100" dirty="0" err="1">
                <a:solidFill>
                  <a:schemeClr val="tx1"/>
                </a:solidFill>
              </a:rPr>
              <a:t>stock_id</a:t>
            </a:r>
            <a:r>
              <a:rPr lang="en-US" sz="1100" dirty="0">
                <a:solidFill>
                  <a:schemeClr val="tx1"/>
                </a:solidFill>
              </a:rPr>
              <a:t>”.</a:t>
            </a:r>
          </a:p>
          <a:p>
            <a:pPr algn="ctr"/>
            <a:r>
              <a:rPr lang="en-SG" u="sng" dirty="0">
                <a:solidFill>
                  <a:schemeClr val="tx1"/>
                </a:solidFill>
              </a:rPr>
              <a:t>Augmented Raw Data</a:t>
            </a:r>
          </a:p>
          <a:p>
            <a:pPr marL="228600" indent="-228600">
              <a:buAutoNum type="arabicParenR"/>
            </a:pPr>
            <a:r>
              <a:rPr lang="en-SG" sz="1100" b="1" dirty="0">
                <a:solidFill>
                  <a:schemeClr val="tx1"/>
                </a:solidFill>
              </a:rPr>
              <a:t>20_min_volatitliy.parquet: </a:t>
            </a:r>
            <a:r>
              <a:rPr lang="en-SG" sz="1100" dirty="0">
                <a:solidFill>
                  <a:schemeClr val="tx1"/>
                </a:solidFill>
              </a:rPr>
              <a:t>contains sub-directory with two files a) and b) below and each containing columns “</a:t>
            </a:r>
            <a:r>
              <a:rPr lang="en-SG" sz="1100" dirty="0" err="1">
                <a:solidFill>
                  <a:schemeClr val="tx1"/>
                </a:solidFill>
              </a:rPr>
              <a:t>stock_id-time_id</a:t>
            </a:r>
            <a:r>
              <a:rPr lang="en-SG" sz="1100" dirty="0">
                <a:solidFill>
                  <a:schemeClr val="tx1"/>
                </a:solidFill>
              </a:rPr>
              <a:t>”, “target”, ”first_10_min_vol”. “first_10_min_vol” column has first 10 mins. calculated realized volatility from inputs in </a:t>
            </a:r>
            <a:r>
              <a:rPr lang="en-SG" sz="1100" dirty="0" err="1">
                <a:solidFill>
                  <a:schemeClr val="tx1"/>
                </a:solidFill>
              </a:rPr>
              <a:t>book_train.parquet</a:t>
            </a:r>
            <a:r>
              <a:rPr lang="en-SG" sz="1100" dirty="0">
                <a:solidFill>
                  <a:schemeClr val="tx1"/>
                </a:solidFill>
              </a:rPr>
              <a:t>. “target” column has second 10 mins realized volatility. Inputs to calculation of “target” are unknown.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US" sz="1100" b="1" dirty="0">
                <a:solidFill>
                  <a:schemeClr val="tx1"/>
                </a:solidFill>
              </a:rPr>
              <a:t>20_min_volatility_all_stocks.parquet: </a:t>
            </a:r>
            <a:r>
              <a:rPr lang="en-US" sz="1100" dirty="0">
                <a:solidFill>
                  <a:schemeClr val="tx1"/>
                </a:solidFill>
              </a:rPr>
              <a:t>all stocks concatenated on axis=0 </a:t>
            </a:r>
          </a:p>
          <a:p>
            <a:pPr marL="685800" lvl="1" indent="-228600">
              <a:buFont typeface="+mj-lt"/>
              <a:buAutoNum type="alphaLcParenR"/>
            </a:pPr>
            <a:r>
              <a:rPr lang="en-SG" sz="1100" b="1" dirty="0">
                <a:solidFill>
                  <a:schemeClr val="tx1"/>
                </a:solidFill>
              </a:rPr>
              <a:t>stock_X_20_min_vol.parquet: </a:t>
            </a:r>
            <a:r>
              <a:rPr lang="en-SG" sz="1100" dirty="0">
                <a:solidFill>
                  <a:schemeClr val="tx1"/>
                </a:solidFill>
              </a:rPr>
              <a:t>individual stock X.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3327ACC-D158-DE6E-03BC-34A23339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88" y="479393"/>
            <a:ext cx="3517006" cy="135077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B852F66-85BA-340B-EDFD-376315B6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88" y="2002806"/>
            <a:ext cx="3509346" cy="16041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B5ADC6-BECB-237C-63AC-3A79E1E21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088" y="3779604"/>
            <a:ext cx="2630259" cy="9397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04F23BB-AF6C-DCBF-75F7-3E2480C72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88" y="4827942"/>
            <a:ext cx="2082907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7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021F-1961-D11E-9E22-D6EFDC1B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ideas from Kaggle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BDC8-AE61-AF19-6B04-CA84AA31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0615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When calculating realized volatility did you first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ffill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for the missing book order seconds? Actually, forward fill does not affect the volatility calculation because log (s_t2/s_t1) = log(1) = 0. It does not volatility.  </a:t>
            </a:r>
            <a:endParaRPr lang="en-SG" dirty="0"/>
          </a:p>
          <a:p>
            <a:r>
              <a:rPr lang="en-SG" dirty="0"/>
              <a:t>Compute Wap2 using ask/</a:t>
            </a:r>
            <a:r>
              <a:rPr lang="en-SG" dirty="0" err="1"/>
              <a:t>bid_price</a:t>
            </a:r>
            <a:r>
              <a:rPr lang="en-SG" dirty="0"/>
              <a:t>/size 2.</a:t>
            </a:r>
          </a:p>
          <a:p>
            <a:r>
              <a:rPr lang="en-SG" dirty="0" err="1"/>
              <a:t>Aggwap</a:t>
            </a:r>
            <a:endParaRPr lang="en-SG" dirty="0"/>
          </a:p>
          <a:p>
            <a:r>
              <a:rPr lang="en-SG" dirty="0"/>
              <a:t>Just use </a:t>
            </a:r>
            <a:r>
              <a:rPr lang="da-DK" b="0" i="0" dirty="0">
                <a:solidFill>
                  <a:srgbClr val="3C4043"/>
                </a:solidFill>
                <a:effectLst/>
                <a:latin typeface="Inter"/>
              </a:rPr>
              <a:t>skew, kurtosis, min, max, std,</a:t>
            </a:r>
            <a:r>
              <a:rPr lang="en-SG" dirty="0"/>
              <a:t>and all other statistics for each bid ask </a:t>
            </a:r>
            <a:r>
              <a:rPr lang="en-SG" dirty="0" err="1"/>
              <a:t>wap</a:t>
            </a:r>
            <a:r>
              <a:rPr lang="en-SG" dirty="0"/>
              <a:t> etc… in each time id.</a:t>
            </a:r>
          </a:p>
          <a:p>
            <a:r>
              <a:rPr lang="en-US" dirty="0"/>
              <a:t>Standard Deviations of Price Variables Most POSITIVELY Highly Correlated with Target</a:t>
            </a:r>
          </a:p>
          <a:p>
            <a:r>
              <a:rPr lang="en-US" dirty="0"/>
              <a:t>Minimums of Prices Variables Most NEGATIVELY Highly Correlated with Target;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</a:t>
            </a: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the std of bid price was often more highly correlated with the target than the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Inter"/>
              </a:rPr>
              <a:t>wap</a:t>
            </a:r>
            <a:r>
              <a:rPr lang="en-US" b="1" i="0" dirty="0">
                <a:solidFill>
                  <a:srgbClr val="3C4043"/>
                </a:solidFill>
                <a:effectLst/>
                <a:latin typeface="Inter"/>
              </a:rPr>
              <a:t> calculation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Use bid ask </a:t>
            </a:r>
            <a:r>
              <a:rPr lang="en-US">
                <a:solidFill>
                  <a:srgbClr val="3C4043"/>
                </a:solidFill>
                <a:latin typeface="Inter"/>
              </a:rPr>
              <a:t>spread =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ask_price1 / bid_price1 - 1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44A8E-4CF1-F905-CB54-BBF80D73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6279772"/>
            <a:ext cx="3924300" cy="4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0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B942-AF70-7439-AE9C-788CB3D0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ideas from Kaggle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0A1F-F535-167A-F7AF-EFD0EDFD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wap1_log_high_low - this is log(highest wap1 in interval) - log(lowest wap1 in interval)</a:t>
            </a:r>
          </a:p>
          <a:p>
            <a:r>
              <a:rPr lang="en-SG" dirty="0">
                <a:hlinkClick r:id="rId2"/>
              </a:rPr>
              <a:t>https://www.kaggle.com/competitions/optiver-realized-volatility-prediction/discussion/273915</a:t>
            </a:r>
            <a:endParaRPr lang="en-SG" dirty="0"/>
          </a:p>
          <a:p>
            <a:r>
              <a:rPr lang="en-US" dirty="0">
                <a:solidFill>
                  <a:srgbClr val="3C4043"/>
                </a:solidFill>
                <a:latin typeface="Inter"/>
                <a:hlinkClick r:id="rId3"/>
              </a:rPr>
              <a:t>https://www.kaggle.com/competitions/optiver-realized-volatility-prediction/discussion/276137</a:t>
            </a:r>
            <a:endParaRPr lang="en-SG" dirty="0">
              <a:solidFill>
                <a:srgbClr val="3C4043"/>
              </a:solidFill>
              <a:latin typeface="Inter"/>
            </a:endParaRPr>
          </a:p>
          <a:p>
            <a:r>
              <a:rPr lang="en-US" dirty="0">
                <a:solidFill>
                  <a:srgbClr val="3C4043"/>
                </a:solidFill>
                <a:latin typeface="Inter"/>
                <a:hlinkClick r:id="rId3"/>
              </a:rPr>
              <a:t>https://www.kaggle.com/competitions/optiver-realized-volatility-prediction/discussion/276137</a:t>
            </a:r>
            <a:endParaRPr lang="en-US" dirty="0">
              <a:solidFill>
                <a:srgbClr val="3C4043"/>
              </a:solidFill>
              <a:latin typeface="Inter"/>
            </a:endParaRPr>
          </a:p>
          <a:p>
            <a:r>
              <a:rPr lang="en-SG" dirty="0">
                <a:hlinkClick r:id="rId4"/>
              </a:rPr>
              <a:t>https://www.kaggle.com/competitions/optiver-realized-volatility-prediction/discussion/291020</a:t>
            </a:r>
            <a:endParaRPr lang="en-SG" dirty="0"/>
          </a:p>
          <a:p>
            <a:r>
              <a:rPr lang="en-SG" dirty="0">
                <a:hlinkClick r:id="rId5"/>
              </a:rPr>
              <a:t>https://www.kaggle.com/competitions/optiver-realized-volatility-prediction/discussion/276506</a:t>
            </a:r>
            <a:endParaRPr lang="en-SG" dirty="0"/>
          </a:p>
          <a:p>
            <a:r>
              <a:rPr lang="en-SG" dirty="0">
                <a:hlinkClick r:id="rId6"/>
              </a:rPr>
              <a:t>https://www.kaggle.com/competitions/optiver-realized-volatility-prediction/discussion/265143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749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37B6-EC86-986C-6CA5-1917CCA6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Computation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0FD2-1667-3304-C8D8-AD0D55B0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23815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Use GPU Rapids to </a:t>
            </a:r>
            <a:r>
              <a:rPr lang="en-SG" dirty="0" err="1"/>
              <a:t>speeup</a:t>
            </a:r>
            <a:r>
              <a:rPr lang="en-SG" dirty="0"/>
              <a:t> feature extraction. </a:t>
            </a:r>
            <a:r>
              <a:rPr lang="en-SG" dirty="0">
                <a:hlinkClick r:id="rId2"/>
              </a:rPr>
              <a:t>https://www.kaggle.com/code/aerdem4/accelerating-trading-on-gpu-via-rapids/notebook</a:t>
            </a:r>
            <a:endParaRPr lang="en-SG" dirty="0"/>
          </a:p>
          <a:p>
            <a:r>
              <a:rPr lang="en-SG" dirty="0">
                <a:hlinkClick r:id="rId3"/>
              </a:rPr>
              <a:t>https://www.kaggle.com/code/medali1992/optiver-feature-engineering-rapids-joblib/notebook</a:t>
            </a:r>
            <a:endParaRPr lang="en-SG" dirty="0"/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When aggregating features by pandas, we can accelerate it by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Numba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. Here is a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groupby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example:</a:t>
            </a:r>
          </a:p>
          <a:p>
            <a:endParaRPr lang="en-US" dirty="0">
              <a:solidFill>
                <a:srgbClr val="3C4043"/>
              </a:solidFill>
              <a:latin typeface="Inter"/>
            </a:endParaRPr>
          </a:p>
          <a:p>
            <a:endParaRPr lang="en-US" dirty="0">
              <a:solidFill>
                <a:srgbClr val="3C4043"/>
              </a:solidFill>
              <a:latin typeface="Inter"/>
            </a:endParaRPr>
          </a:p>
          <a:p>
            <a:endParaRPr lang="en-US" dirty="0">
              <a:solidFill>
                <a:srgbClr val="3C4043"/>
              </a:solidFill>
              <a:latin typeface="Inter"/>
            </a:endParaRPr>
          </a:p>
          <a:p>
            <a:endParaRPr lang="en-US" dirty="0">
              <a:solidFill>
                <a:srgbClr val="3C4043"/>
              </a:solidFill>
              <a:latin typeface="Inter"/>
            </a:endParaRPr>
          </a:p>
          <a:p>
            <a:r>
              <a:rPr lang="en-SG" dirty="0"/>
              <a:t>https://www.kaggle.com/code/arenagrenade/optimization-36x-data-pre-processing-with-numba/comments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8D577-4564-E7AB-C152-5F81090B2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34" y="4067334"/>
            <a:ext cx="8293845" cy="16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7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F1FA-84F6-F3F9-0C79-6712FB35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Selection from 100s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7393-F810-E002-1ED7-50F85970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SG" dirty="0">
                <a:hlinkClick r:id="rId2"/>
              </a:rPr>
              <a:t>https://www.kaggle.com/competitions/optiver-realized-volatility-prediction/discussion/256080</a:t>
            </a:r>
            <a:endParaRPr lang="en-SG" dirty="0"/>
          </a:p>
          <a:p>
            <a:r>
              <a:rPr lang="en-SG" dirty="0">
                <a:hlinkClick r:id="rId3"/>
              </a:rPr>
              <a:t>https://www.kaggle.com/code/prashant111/comprehensive-guide-on-feature-selection/notebook</a:t>
            </a:r>
            <a:endParaRPr lang="en-SG" dirty="0"/>
          </a:p>
          <a:p>
            <a:r>
              <a:rPr lang="en-SG" dirty="0">
                <a:hlinkClick r:id="rId4"/>
              </a:rPr>
              <a:t>https://machinelearningmastery.com/feature-selection-with-real-and-categorical-data/#:~:text=Feature%20selection%20is%20the%20process,the%20performance%20of%20the%20model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45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1614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Inter</vt:lpstr>
      <vt:lpstr>Arial</vt:lpstr>
      <vt:lpstr>Calibri</vt:lpstr>
      <vt:lpstr>Calibri Light</vt:lpstr>
      <vt:lpstr>Office Theme</vt:lpstr>
      <vt:lpstr>Data and Source Code description</vt:lpstr>
      <vt:lpstr>PowerPoint Presentation</vt:lpstr>
      <vt:lpstr>PowerPoint Presentation</vt:lpstr>
      <vt:lpstr>PowerPoint Presentation</vt:lpstr>
      <vt:lpstr>PowerPoint Presentation</vt:lpstr>
      <vt:lpstr>Feature ideas from Kaggle forum</vt:lpstr>
      <vt:lpstr>Feature ideas from Kaggle forum</vt:lpstr>
      <vt:lpstr>Computation optimization</vt:lpstr>
      <vt:lpstr>Feature Selection from 100s of features</vt:lpstr>
      <vt:lpstr>Explainability</vt:lpstr>
      <vt:lpstr>Validation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Raja Jose Peeterson</dc:creator>
  <cp:lastModifiedBy>Emerson Raja Jose Peeterson</cp:lastModifiedBy>
  <cp:revision>50</cp:revision>
  <dcterms:created xsi:type="dcterms:W3CDTF">2023-10-25T03:12:14Z</dcterms:created>
  <dcterms:modified xsi:type="dcterms:W3CDTF">2023-11-05T13:01:44Z</dcterms:modified>
</cp:coreProperties>
</file>