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62" r:id="rId7"/>
    <p:sldId id="293" r:id="rId8"/>
    <p:sldId id="294" r:id="rId9"/>
    <p:sldId id="295" r:id="rId10"/>
    <p:sldId id="296" r:id="rId11"/>
    <p:sldId id="297" r:id="rId12"/>
    <p:sldId id="263" r:id="rId13"/>
    <p:sldId id="275" r:id="rId14"/>
    <p:sldId id="28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EE5"/>
    <a:srgbClr val="DC9C73"/>
    <a:srgbClr val="DA9C7C"/>
    <a:srgbClr val="CE9F96"/>
    <a:srgbClr val="C0A2A9"/>
    <a:srgbClr val="77AAD6"/>
    <a:srgbClr val="D79D86"/>
    <a:srgbClr val="EA2788"/>
    <a:srgbClr val="BE1268"/>
    <a:srgbClr val="9C9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C4AF2-A203-45AD-B387-5A2B4FA10D54}" v="155" dt="2021-03-15T13:45:2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C6E5-5059-4EE3-B2FE-0823BAE41F1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7475-1623-42D3-99C4-978C52A921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qm/torchani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iqm.github.io/torchani/examples/energy_for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29DB286-CF50-4213-B0B0-8CC7230BB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68074D-CEB4-4A75-893B-C144D776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8" y="369920"/>
            <a:ext cx="2048306" cy="1258855"/>
          </a:xfrm>
          <a:prstGeom prst="roundRect">
            <a:avLst>
              <a:gd name="adj" fmla="val 22131"/>
            </a:avLst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1705400"/>
            <a:ext cx="610868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Computational design of peptides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DCD77C-89EB-47D9-854D-6AE97D824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290">
            <a:off x="4542353" y="477661"/>
            <a:ext cx="8854017" cy="590267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F11887-7E65-488E-9B44-D2A0B4A659B8}"/>
              </a:ext>
            </a:extLst>
          </p:cNvPr>
          <p:cNvSpPr txBox="1"/>
          <p:nvPr/>
        </p:nvSpPr>
        <p:spPr>
          <a:xfrm>
            <a:off x="772568" y="3625758"/>
            <a:ext cx="6108685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Laboratório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Visualização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Científica</a:t>
            </a:r>
            <a:endParaRPr lang="en-US" dirty="0">
              <a:solidFill>
                <a:schemeClr val="bg1"/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Module 2</a:t>
            </a:r>
          </a:p>
          <a:p>
            <a:endParaRPr lang="en-US" dirty="0">
              <a:solidFill>
                <a:schemeClr val="bg1"/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José M. S. Pereira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2020-2021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jose.manuel.pereira@ua.pt</a:t>
            </a:r>
          </a:p>
        </p:txBody>
      </p:sp>
    </p:spTree>
    <p:extLst>
      <p:ext uri="{BB962C8B-B14F-4D97-AF65-F5344CB8AC3E}">
        <p14:creationId xmlns:p14="http://schemas.microsoft.com/office/powerpoint/2010/main" val="37990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10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6DADA7-D058-4347-A438-B928E9113B44}"/>
              </a:ext>
            </a:extLst>
          </p:cNvPr>
          <p:cNvSpPr txBox="1"/>
          <p:nvPr/>
        </p:nvSpPr>
        <p:spPr>
          <a:xfrm>
            <a:off x="772568" y="1787579"/>
            <a:ext cx="783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TorchANI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was developed by </a:t>
            </a:r>
            <a:r>
              <a:rPr lang="en-US" sz="2000" i="1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Gao et al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It’s a machine learning model trained on DFT-level solutions.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B3844-DCDC-4B78-B73C-262E08A2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9" y="3103751"/>
            <a:ext cx="5758951" cy="20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1BC157-F91B-4FEB-9708-10CC7A28EE82}"/>
              </a:ext>
            </a:extLst>
          </p:cNvPr>
          <p:cNvSpPr txBox="1"/>
          <p:nvPr/>
        </p:nvSpPr>
        <p:spPr>
          <a:xfrm>
            <a:off x="0" y="585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https://github.com/aiqm/torchani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8C8082-8622-483F-89AA-E0A899B3BF0B}"/>
              </a:ext>
            </a:extLst>
          </p:cNvPr>
          <p:cNvSpPr txBox="1"/>
          <p:nvPr/>
        </p:nvSpPr>
        <p:spPr>
          <a:xfrm>
            <a:off x="6096000" y="585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3FF61F-6789-4197-8A75-C1BAE5BE0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732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Some practical examples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BB037-4088-4F90-A2BE-DCAD3F5FD1D6}"/>
              </a:ext>
            </a:extLst>
          </p:cNvPr>
          <p:cNvSpPr txBox="1"/>
          <p:nvPr/>
        </p:nvSpPr>
        <p:spPr>
          <a:xfrm>
            <a:off x="772568" y="2065376"/>
            <a:ext cx="6647407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energy of a molecule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6BBD2E-C7FD-4EE7-BBB1-5745C2CF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54">
            <a:off x="7455830" y="374207"/>
            <a:ext cx="5907938" cy="3938624"/>
          </a:xfrm>
          <a:prstGeom prst="rect">
            <a:avLst/>
          </a:prstGeom>
        </p:spPr>
      </p:pic>
      <p:pic>
        <p:nvPicPr>
          <p:cNvPr id="6" name="Imagem 5" descr="Uma imagem com interior&#10;&#10;Descrição gerada automaticamente">
            <a:extLst>
              <a:ext uri="{FF2B5EF4-FFF2-40B4-BE49-F238E27FC236}">
                <a16:creationId xmlns:a16="http://schemas.microsoft.com/office/drawing/2014/main" id="{43716C4F-93A2-4189-91AD-9BAF0014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42" y="2522603"/>
            <a:ext cx="5996723" cy="39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3FF61F-6789-4197-8A75-C1BAE5BE0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64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challenge</a:t>
            </a:r>
          </a:p>
        </p:txBody>
      </p:sp>
      <p:pic>
        <p:nvPicPr>
          <p:cNvPr id="16" name="Imagem 15" descr="Uma imagem com luz&#10;&#10;Descrição gerada automaticamente">
            <a:extLst>
              <a:ext uri="{FF2B5EF4-FFF2-40B4-BE49-F238E27FC236}">
                <a16:creationId xmlns:a16="http://schemas.microsoft.com/office/drawing/2014/main" id="{0553EF5C-24A0-4EDA-9164-D44C9D60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70" y="80009"/>
            <a:ext cx="10046976" cy="66979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BB037-4088-4F90-A2BE-DCAD3F5FD1D6}"/>
              </a:ext>
            </a:extLst>
          </p:cNvPr>
          <p:cNvSpPr txBox="1"/>
          <p:nvPr/>
        </p:nvSpPr>
        <p:spPr>
          <a:xfrm>
            <a:off x="772568" y="2065376"/>
            <a:ext cx="5183852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Develop a Monte Carlo simulation in order to pack the sidechains of a Molecule</a:t>
            </a:r>
          </a:p>
        </p:txBody>
      </p:sp>
    </p:spTree>
    <p:extLst>
      <p:ext uri="{BB962C8B-B14F-4D97-AF65-F5344CB8AC3E}">
        <p14:creationId xmlns:p14="http://schemas.microsoft.com/office/powerpoint/2010/main" val="24566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50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Program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96B4FAF-3D49-4E29-A541-C75518407C99}"/>
              </a:ext>
            </a:extLst>
          </p:cNvPr>
          <p:cNvSpPr/>
          <p:nvPr/>
        </p:nvSpPr>
        <p:spPr>
          <a:xfrm>
            <a:off x="948738" y="2440016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559ABF-98A5-480B-AFF1-CA7202BEFF79}"/>
              </a:ext>
            </a:extLst>
          </p:cNvPr>
          <p:cNvSpPr/>
          <p:nvPr/>
        </p:nvSpPr>
        <p:spPr>
          <a:xfrm>
            <a:off x="6060623" y="2440016"/>
            <a:ext cx="4886457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B29EF05-3BC1-4917-BAD2-5192E9756FC1}"/>
              </a:ext>
            </a:extLst>
          </p:cNvPr>
          <p:cNvSpPr/>
          <p:nvPr/>
        </p:nvSpPr>
        <p:spPr>
          <a:xfrm>
            <a:off x="4298496" y="2440016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0698EE-61C9-448D-A454-E8C87C126FC6}"/>
              </a:ext>
            </a:extLst>
          </p:cNvPr>
          <p:cNvSpPr txBox="1"/>
          <p:nvPr/>
        </p:nvSpPr>
        <p:spPr>
          <a:xfrm>
            <a:off x="948738" y="2516679"/>
            <a:ext cx="155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Last challenge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D39C475-9273-4F4F-ABB5-1D6E307D9B41}"/>
              </a:ext>
            </a:extLst>
          </p:cNvPr>
          <p:cNvSpPr txBox="1"/>
          <p:nvPr/>
        </p:nvSpPr>
        <p:spPr>
          <a:xfrm>
            <a:off x="4298496" y="255318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Practical examples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DBF2D0-EB52-436A-8021-662940923ED4}"/>
              </a:ext>
            </a:extLst>
          </p:cNvPr>
          <p:cNvSpPr txBox="1"/>
          <p:nvPr/>
        </p:nvSpPr>
        <p:spPr>
          <a:xfrm>
            <a:off x="6096000" y="2491631"/>
            <a:ext cx="485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Challenge</a:t>
            </a:r>
          </a:p>
        </p:txBody>
      </p:sp>
      <p:pic>
        <p:nvPicPr>
          <p:cNvPr id="3074" name="Picture 2" descr="Challenge Accepted | Know Your Meme">
            <a:extLst>
              <a:ext uri="{FF2B5EF4-FFF2-40B4-BE49-F238E27FC236}">
                <a16:creationId xmlns:a16="http://schemas.microsoft.com/office/drawing/2014/main" id="{791C9844-048B-4342-91B1-4DD90479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4"/>
          <a:stretch/>
        </p:blipFill>
        <p:spPr bwMode="auto">
          <a:xfrm>
            <a:off x="6888114" y="266700"/>
            <a:ext cx="3266852" cy="21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BD7095C-DB4C-45EE-A290-BA5BE57AD4C5}"/>
              </a:ext>
            </a:extLst>
          </p:cNvPr>
          <p:cNvSpPr txBox="1"/>
          <p:nvPr/>
        </p:nvSpPr>
        <p:spPr>
          <a:xfrm>
            <a:off x="948738" y="294335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AD56E5E-2FBB-46EA-A7F5-0EB9191A44C4}"/>
              </a:ext>
            </a:extLst>
          </p:cNvPr>
          <p:cNvSpPr txBox="1"/>
          <p:nvPr/>
        </p:nvSpPr>
        <p:spPr>
          <a:xfrm>
            <a:off x="4298497" y="2943356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A3E6E83-149B-441B-A49B-BFF15444A289}"/>
              </a:ext>
            </a:extLst>
          </p:cNvPr>
          <p:cNvSpPr txBox="1"/>
          <p:nvPr/>
        </p:nvSpPr>
        <p:spPr>
          <a:xfrm>
            <a:off x="7746355" y="2943355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90 min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F58E59E-B4BE-4832-A75E-E456916F7A07}"/>
              </a:ext>
            </a:extLst>
          </p:cNvPr>
          <p:cNvCxnSpPr/>
          <p:nvPr/>
        </p:nvCxnSpPr>
        <p:spPr>
          <a:xfrm>
            <a:off x="5964572" y="2440016"/>
            <a:ext cx="0" cy="1770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D64C6D0-92CE-4FB0-BA2F-20560FE01B53}"/>
              </a:ext>
            </a:extLst>
          </p:cNvPr>
          <p:cNvSpPr txBox="1"/>
          <p:nvPr/>
        </p:nvSpPr>
        <p:spPr>
          <a:xfrm>
            <a:off x="5964572" y="3809983"/>
            <a:ext cx="485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Break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4210505-0DED-4997-BF6F-370FF575C219}"/>
              </a:ext>
            </a:extLst>
          </p:cNvPr>
          <p:cNvSpPr/>
          <p:nvPr/>
        </p:nvSpPr>
        <p:spPr>
          <a:xfrm>
            <a:off x="2623617" y="2440015"/>
            <a:ext cx="1550370" cy="503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910566-A327-4D9A-9A6D-59AFE63EB02E}"/>
              </a:ext>
            </a:extLst>
          </p:cNvPr>
          <p:cNvSpPr txBox="1"/>
          <p:nvPr/>
        </p:nvSpPr>
        <p:spPr>
          <a:xfrm>
            <a:off x="2623617" y="2491630"/>
            <a:ext cx="155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Intro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79A82-5D18-4CB6-8DFA-5052B4928F5F}"/>
              </a:ext>
            </a:extLst>
          </p:cNvPr>
          <p:cNvSpPr txBox="1"/>
          <p:nvPr/>
        </p:nvSpPr>
        <p:spPr>
          <a:xfrm>
            <a:off x="2623617" y="2943355"/>
            <a:ext cx="155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122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Energy functions measure the energy of a structure.</a:t>
            </a:r>
          </a:p>
          <a:p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energy = more stable.</a:t>
            </a:r>
          </a:p>
        </p:txBody>
      </p:sp>
      <p:pic>
        <p:nvPicPr>
          <p:cNvPr id="3" name="Imagem 2" descr="Uma imagem com luz&#10;&#10;Descrição gerada automaticamente">
            <a:extLst>
              <a:ext uri="{FF2B5EF4-FFF2-40B4-BE49-F238E27FC236}">
                <a16:creationId xmlns:a16="http://schemas.microsoft.com/office/drawing/2014/main" id="{649EA50B-AA2D-4F23-8C07-31A0EDF4A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80" y="2569322"/>
            <a:ext cx="5601827" cy="3734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CD3F17-0F83-4229-8B11-9B2753E28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/>
          <a:stretch/>
        </p:blipFill>
        <p:spPr>
          <a:xfrm>
            <a:off x="772568" y="2521361"/>
            <a:ext cx="5065712" cy="37345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E4769-F702-40E6-A0B7-A2720009A715}"/>
              </a:ext>
            </a:extLst>
          </p:cNvPr>
          <p:cNvSpPr txBox="1"/>
          <p:nvPr/>
        </p:nvSpPr>
        <p:spPr>
          <a:xfrm>
            <a:off x="0" y="621416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Which of these rotamer combinations is more stable?</a:t>
            </a:r>
          </a:p>
        </p:txBody>
      </p:sp>
      <p:pic>
        <p:nvPicPr>
          <p:cNvPr id="18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BD939675-708F-48A3-AF28-D975DDA2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7366" flipH="1" flipV="1">
            <a:off x="6159301" y="5135350"/>
            <a:ext cx="1211707" cy="10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D45A2D51-0508-4BAF-85A5-AA37E941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4248" flipV="1">
            <a:off x="4962384" y="4798931"/>
            <a:ext cx="1053936" cy="12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measured components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56840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56839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82673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A2788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Physical functions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39441"/>
            <a:ext cx="2763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actual bond distances, angles, deformities and clashes, among others, attributing a reward/penalty based on a set of rules.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513278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513278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82673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Statistical functions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440338" y="4639441"/>
            <a:ext cx="2770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Measure the likelihood of certain characteristics being real, based on big databases collected from real measurements and experiments.</a:t>
            </a:r>
          </a:p>
        </p:txBody>
      </p:sp>
      <p:pic>
        <p:nvPicPr>
          <p:cNvPr id="2050" name="Picture 2" descr="Data Analytics and Reporting - ebix, inc.">
            <a:extLst>
              <a:ext uri="{FF2B5EF4-FFF2-40B4-BE49-F238E27FC236}">
                <a16:creationId xmlns:a16="http://schemas.microsoft.com/office/drawing/2014/main" id="{3505DEBC-2F5E-4CB0-A101-222FF80B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059" y="4617195"/>
            <a:ext cx="2279882" cy="136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do Tirado Mão Das Fórmulas Das Matemáticas E Do Trigonometria Ilustração  do Vetor - Ilustração de desenhos, objetos: 123064671">
            <a:extLst>
              <a:ext uri="{FF2B5EF4-FFF2-40B4-BE49-F238E27FC236}">
                <a16:creationId xmlns:a16="http://schemas.microsoft.com/office/drawing/2014/main" id="{016ADC6D-1BD9-4B2F-9CFD-D3477AF7B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 bwMode="auto">
          <a:xfrm>
            <a:off x="624708" y="4639441"/>
            <a:ext cx="1785224" cy="13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9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12647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C3E2297-95D6-4E8C-B598-7666680D4889}"/>
              </a:ext>
            </a:extLst>
          </p:cNvPr>
          <p:cNvGrpSpPr/>
          <p:nvPr/>
        </p:nvGrpSpPr>
        <p:grpSpPr>
          <a:xfrm>
            <a:off x="5928764" y="3928928"/>
            <a:ext cx="5682827" cy="2701254"/>
            <a:chOff x="1048622" y="1872751"/>
            <a:chExt cx="9734026" cy="4626936"/>
          </a:xfrm>
        </p:grpSpPr>
        <p:pic>
          <p:nvPicPr>
            <p:cNvPr id="18" name="Picture 4" descr="ForceField | Computational Biology Lab (DLab)">
              <a:extLst>
                <a:ext uri="{FF2B5EF4-FFF2-40B4-BE49-F238E27FC236}">
                  <a16:creationId xmlns:a16="http://schemas.microsoft.com/office/drawing/2014/main" id="{791613F7-A832-43E4-AA13-61676B3BE3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02" t="5222"/>
            <a:stretch/>
          </p:blipFill>
          <p:spPr bwMode="auto">
            <a:xfrm>
              <a:off x="1048623" y="1872751"/>
              <a:ext cx="3053477" cy="462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Optimization of the GAFF force field to describe liquid crystal molecules:  the path to a dramatic improvement in transition temperature predictions -  Physical Chemistry Chemical Physics (RSC Publishing) DOI:10.1039/C5CP03702F">
              <a:extLst>
                <a:ext uri="{FF2B5EF4-FFF2-40B4-BE49-F238E27FC236}">
                  <a16:creationId xmlns:a16="http://schemas.microsoft.com/office/drawing/2014/main" id="{BBB94C4E-0F05-410A-B2E9-5394C14FB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451" y="2348917"/>
              <a:ext cx="6281197" cy="2747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FB8DDCC-A4A8-4654-A233-DB2D81603143}"/>
                </a:ext>
              </a:extLst>
            </p:cNvPr>
            <p:cNvSpPr/>
            <p:nvPr/>
          </p:nvSpPr>
          <p:spPr>
            <a:xfrm>
              <a:off x="1048623" y="1872751"/>
              <a:ext cx="2130805" cy="879974"/>
            </a:xfrm>
            <a:prstGeom prst="roundRect">
              <a:avLst/>
            </a:prstGeom>
            <a:solidFill>
              <a:srgbClr val="EA2788">
                <a:alpha val="10196"/>
              </a:srgbClr>
            </a:solidFill>
            <a:ln>
              <a:solidFill>
                <a:srgbClr val="EA2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CB510CAF-0583-4342-94C2-561895F83C34}"/>
                </a:ext>
              </a:extLst>
            </p:cNvPr>
            <p:cNvSpPr/>
            <p:nvPr/>
          </p:nvSpPr>
          <p:spPr>
            <a:xfrm>
              <a:off x="4501452" y="2334416"/>
              <a:ext cx="2536912" cy="757742"/>
            </a:xfrm>
            <a:prstGeom prst="roundRect">
              <a:avLst/>
            </a:prstGeom>
            <a:solidFill>
              <a:srgbClr val="EA2788">
                <a:alpha val="10196"/>
              </a:srgbClr>
            </a:solidFill>
            <a:ln>
              <a:solidFill>
                <a:srgbClr val="EA2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2F1CA879-BF14-4144-B297-88D96B5D2B08}"/>
                </a:ext>
              </a:extLst>
            </p:cNvPr>
            <p:cNvSpPr/>
            <p:nvPr/>
          </p:nvSpPr>
          <p:spPr>
            <a:xfrm>
              <a:off x="1048622" y="2799190"/>
              <a:ext cx="2130805" cy="757742"/>
            </a:xfrm>
            <a:prstGeom prst="roundRect">
              <a:avLst/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CC9275A-F494-429F-8BE2-177D697621DE}"/>
                </a:ext>
              </a:extLst>
            </p:cNvPr>
            <p:cNvSpPr/>
            <p:nvPr/>
          </p:nvSpPr>
          <p:spPr>
            <a:xfrm>
              <a:off x="7205583" y="2317988"/>
              <a:ext cx="1930798" cy="774170"/>
            </a:xfrm>
            <a:prstGeom prst="roundRect">
              <a:avLst/>
            </a:prstGeom>
            <a:solidFill>
              <a:srgbClr val="00B050">
                <a:alpha val="1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7BE45AC-B246-4FBE-B232-5A270D506D26}"/>
                </a:ext>
              </a:extLst>
            </p:cNvPr>
            <p:cNvSpPr/>
            <p:nvPr/>
          </p:nvSpPr>
          <p:spPr>
            <a:xfrm>
              <a:off x="1048622" y="3603397"/>
              <a:ext cx="2327038" cy="757742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43F0A047-F238-421A-8C7B-F78B38E55BAF}"/>
                </a:ext>
              </a:extLst>
            </p:cNvPr>
            <p:cNvSpPr/>
            <p:nvPr/>
          </p:nvSpPr>
          <p:spPr>
            <a:xfrm>
              <a:off x="4932480" y="3143250"/>
              <a:ext cx="5850167" cy="792553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D6370BA-C4FB-4DC3-B2F2-03BE8F49C0A2}"/>
                </a:ext>
              </a:extLst>
            </p:cNvPr>
            <p:cNvSpPr/>
            <p:nvPr/>
          </p:nvSpPr>
          <p:spPr>
            <a:xfrm>
              <a:off x="1048622" y="4483371"/>
              <a:ext cx="1224795" cy="757742"/>
            </a:xfrm>
            <a:prstGeom prst="roundRect">
              <a:avLst/>
            </a:prstGeom>
            <a:solidFill>
              <a:srgbClr val="0070C0">
                <a:alpha val="1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CA36465-E45B-4AA5-AE29-70ED11EB1BBA}"/>
                </a:ext>
              </a:extLst>
            </p:cNvPr>
            <p:cNvSpPr/>
            <p:nvPr/>
          </p:nvSpPr>
          <p:spPr>
            <a:xfrm>
              <a:off x="1057011" y="5289441"/>
              <a:ext cx="1224795" cy="757742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5EC3E61-1B30-4EC9-B37F-E54F1D1B042C}"/>
                </a:ext>
              </a:extLst>
            </p:cNvPr>
            <p:cNvSpPr/>
            <p:nvPr/>
          </p:nvSpPr>
          <p:spPr>
            <a:xfrm>
              <a:off x="5714299" y="3989818"/>
              <a:ext cx="2481745" cy="1068744"/>
            </a:xfrm>
            <a:prstGeom prst="roundRect">
              <a:avLst/>
            </a:prstGeom>
            <a:solidFill>
              <a:srgbClr val="0070C0">
                <a:alpha val="1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D0DA273-2790-472B-9618-95187E8554BA}"/>
                </a:ext>
              </a:extLst>
            </p:cNvPr>
            <p:cNvSpPr/>
            <p:nvPr/>
          </p:nvSpPr>
          <p:spPr>
            <a:xfrm>
              <a:off x="8353333" y="3981591"/>
              <a:ext cx="1143006" cy="1068744"/>
            </a:xfrm>
            <a:prstGeom prst="round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4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BA2313-92E4-4764-A399-D32AE8C6C502}"/>
              </a:ext>
            </a:extLst>
          </p:cNvPr>
          <p:cNvGrpSpPr/>
          <p:nvPr/>
        </p:nvGrpSpPr>
        <p:grpSpPr>
          <a:xfrm>
            <a:off x="2513114" y="3429000"/>
            <a:ext cx="3447964" cy="3405588"/>
            <a:chOff x="772568" y="1787579"/>
            <a:chExt cx="5117902" cy="5055003"/>
          </a:xfrm>
        </p:grpSpPr>
        <p:pic>
          <p:nvPicPr>
            <p:cNvPr id="3074" name="Picture 2" descr="Density Functional Theory by Theoretically Speaking">
              <a:extLst>
                <a:ext uri="{FF2B5EF4-FFF2-40B4-BE49-F238E27FC236}">
                  <a16:creationId xmlns:a16="http://schemas.microsoft.com/office/drawing/2014/main" id="{633E456E-2376-4B75-8D0A-14AF50956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970" y="1787579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DFDD6712-D891-4CB9-9ABA-DBC194450E73}"/>
                </a:ext>
              </a:extLst>
            </p:cNvPr>
            <p:cNvSpPr/>
            <p:nvPr/>
          </p:nvSpPr>
          <p:spPr>
            <a:xfrm>
              <a:off x="772568" y="1787579"/>
              <a:ext cx="2942182" cy="146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FB97BC8-F17F-41E5-8E7A-1D383F9508A2}"/>
                </a:ext>
              </a:extLst>
            </p:cNvPr>
            <p:cNvSpPr/>
            <p:nvPr/>
          </p:nvSpPr>
          <p:spPr>
            <a:xfrm>
              <a:off x="976645" y="5372611"/>
              <a:ext cx="2942182" cy="146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CB98FB-EFE2-4F5B-BF26-936428B6E5B7}"/>
                </a:ext>
              </a:extLst>
            </p:cNvPr>
            <p:cNvSpPr/>
            <p:nvPr/>
          </p:nvSpPr>
          <p:spPr>
            <a:xfrm>
              <a:off x="1159106" y="5949872"/>
              <a:ext cx="2942182" cy="589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CE17C5-96A8-42E1-B912-01E940109FD3}"/>
              </a:ext>
            </a:extLst>
          </p:cNvPr>
          <p:cNvSpPr txBox="1"/>
          <p:nvPr/>
        </p:nvSpPr>
        <p:spPr>
          <a:xfrm>
            <a:off x="772568" y="1787579"/>
            <a:ext cx="77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many different types of energy functions.</a:t>
            </a:r>
            <a:endParaRPr lang="en-US" sz="2000" dirty="0">
              <a:solidFill>
                <a:srgbClr val="00B050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They can be divided based on the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level of detail</a:t>
            </a:r>
            <a:r>
              <a:rPr lang="en-US" sz="2000" dirty="0"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: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4037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8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What’s an energy function?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7A902D-B44E-4089-8C78-285CAD3D77C5}"/>
              </a:ext>
            </a:extLst>
          </p:cNvPr>
          <p:cNvSpPr/>
          <p:nvPr/>
        </p:nvSpPr>
        <p:spPr>
          <a:xfrm>
            <a:off x="2559651" y="3838565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1CCFDC-754C-4755-948B-4EB810959356}"/>
              </a:ext>
            </a:extLst>
          </p:cNvPr>
          <p:cNvSpPr/>
          <p:nvPr/>
        </p:nvSpPr>
        <p:spPr>
          <a:xfrm>
            <a:off x="6255391" y="3838564"/>
            <a:ext cx="3087148" cy="2701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E5886-3D74-4BCC-886F-99B0F0A8FDAD}"/>
              </a:ext>
            </a:extLst>
          </p:cNvPr>
          <p:cNvSpPr txBox="1"/>
          <p:nvPr/>
        </p:nvSpPr>
        <p:spPr>
          <a:xfrm>
            <a:off x="2910979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DE7EC-48E2-4AA9-9700-B51D43FF8AE9}"/>
              </a:ext>
            </a:extLst>
          </p:cNvPr>
          <p:cNvSpPr txBox="1"/>
          <p:nvPr/>
        </p:nvSpPr>
        <p:spPr>
          <a:xfrm>
            <a:off x="2714228" y="4621166"/>
            <a:ext cx="2763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 set of simple functions parametrize where atoms should be in relationship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eachother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6100D0D-0A7E-4651-9A6E-DD25906C2773}"/>
              </a:ext>
            </a:extLst>
          </p:cNvPr>
          <p:cNvCxnSpPr/>
          <p:nvPr/>
        </p:nvCxnSpPr>
        <p:spPr>
          <a:xfrm>
            <a:off x="255965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E37AEA07-5028-4792-9FE1-13EF6F42631C}"/>
              </a:ext>
            </a:extLst>
          </p:cNvPr>
          <p:cNvCxnSpPr/>
          <p:nvPr/>
        </p:nvCxnSpPr>
        <p:spPr>
          <a:xfrm>
            <a:off x="6255391" y="4495003"/>
            <a:ext cx="308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96DD1-8B2E-437F-A591-3A916E96C725}"/>
              </a:ext>
            </a:extLst>
          </p:cNvPr>
          <p:cNvSpPr txBox="1"/>
          <p:nvPr/>
        </p:nvSpPr>
        <p:spPr>
          <a:xfrm>
            <a:off x="6620311" y="3964398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749D6B-F5C4-4662-BB1C-E0A0CFEDDBEA}"/>
              </a:ext>
            </a:extLst>
          </p:cNvPr>
          <p:cNvSpPr txBox="1"/>
          <p:nvPr/>
        </p:nvSpPr>
        <p:spPr>
          <a:xfrm>
            <a:off x="6367244" y="4621166"/>
            <a:ext cx="284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Density Function Theory uses quantum physics to calculate the probable positions of electrons, thus inferring all the characteristics that compose a structure (bonds, angles, etc.)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509AC20-B60E-492F-9ECC-85D44905BE2B}"/>
              </a:ext>
            </a:extLst>
          </p:cNvPr>
          <p:cNvSpPr/>
          <p:nvPr/>
        </p:nvSpPr>
        <p:spPr>
          <a:xfrm>
            <a:off x="2559651" y="2905029"/>
            <a:ext cx="6782888" cy="6639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rgbClr val="00B0F0"/>
              </a:gs>
              <a:gs pos="0">
                <a:schemeClr val="accent2"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D90CB3-BAF0-4633-BB39-F1C141447A6E}"/>
              </a:ext>
            </a:extLst>
          </p:cNvPr>
          <p:cNvSpPr txBox="1"/>
          <p:nvPr/>
        </p:nvSpPr>
        <p:spPr>
          <a:xfrm>
            <a:off x="976645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Less accuracy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Faster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793F88-2592-4565-97DC-F743F19A8CD5}"/>
              </a:ext>
            </a:extLst>
          </p:cNvPr>
          <p:cNvSpPr txBox="1"/>
          <p:nvPr/>
        </p:nvSpPr>
        <p:spPr>
          <a:xfrm>
            <a:off x="9435612" y="3017922"/>
            <a:ext cx="153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More accurate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Slower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F69CB7-3D19-4024-8876-83059DB0F110}"/>
              </a:ext>
            </a:extLst>
          </p:cNvPr>
          <p:cNvSpPr txBox="1"/>
          <p:nvPr/>
        </p:nvSpPr>
        <p:spPr>
          <a:xfrm>
            <a:off x="6255391" y="1959854"/>
            <a:ext cx="23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CAEE5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M</a:t>
            </a:r>
            <a:r>
              <a:rPr lang="en-US" sz="2000" dirty="0">
                <a:solidFill>
                  <a:srgbClr val="77AAD6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ach</a:t>
            </a:r>
            <a:r>
              <a:rPr lang="en-US" sz="2000" dirty="0">
                <a:solidFill>
                  <a:srgbClr val="C0A2A9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ine</a:t>
            </a:r>
            <a:r>
              <a:rPr lang="en-US" sz="2000" dirty="0">
                <a:solidFill>
                  <a:srgbClr val="00B0F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</a:t>
            </a:r>
            <a:r>
              <a:rPr lang="en-US" sz="2000" dirty="0">
                <a:solidFill>
                  <a:srgbClr val="CE9F96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Lea</a:t>
            </a:r>
            <a:r>
              <a:rPr lang="en-US" sz="2000" dirty="0">
                <a:solidFill>
                  <a:srgbClr val="DA9C7C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rni</a:t>
            </a:r>
            <a:r>
              <a:rPr lang="en-US" sz="2000" dirty="0">
                <a:solidFill>
                  <a:srgbClr val="DC9C73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ng ?</a:t>
            </a:r>
          </a:p>
        </p:txBody>
      </p:sp>
      <p:pic>
        <p:nvPicPr>
          <p:cNvPr id="18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A719CE4B-C476-4335-9918-97A4BBA7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5748" flipV="1">
            <a:off x="5838172" y="2106257"/>
            <a:ext cx="1439536" cy="1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E03DBA0B-FE07-4509-BCA5-FF08C7EF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922" flipV="1">
            <a:off x="7167934" y="2451968"/>
            <a:ext cx="684100" cy="7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688AF69C-0588-4762-9D21-46EC7B17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2713">
            <a:off x="8046590" y="2394944"/>
            <a:ext cx="666268" cy="7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urved Doodle Arrow Vector | Arrow doodle, Arrow, Curved arrow">
            <a:extLst>
              <a:ext uri="{FF2B5EF4-FFF2-40B4-BE49-F238E27FC236}">
                <a16:creationId xmlns:a16="http://schemas.microsoft.com/office/drawing/2014/main" id="{CAD5E8F6-D32A-4414-9ACD-8170448C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03638" flipV="1">
            <a:off x="4398036" y="1883632"/>
            <a:ext cx="1740497" cy="18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7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1D3CBD5-6950-495E-87D8-4661E612D3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2E67-28FF-4D0F-8F23-B1C0711117AD}"/>
              </a:ext>
            </a:extLst>
          </p:cNvPr>
          <p:cNvSpPr txBox="1"/>
          <p:nvPr/>
        </p:nvSpPr>
        <p:spPr>
          <a:xfrm>
            <a:off x="772568" y="638600"/>
            <a:ext cx="610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Ok …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9315D3-1E6C-4F07-9CD6-34E3E5F5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9290">
            <a:off x="4542353" y="477661"/>
            <a:ext cx="8854017" cy="590267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6DADA7-D058-4347-A438-B928E9113B44}"/>
              </a:ext>
            </a:extLst>
          </p:cNvPr>
          <p:cNvSpPr txBox="1"/>
          <p:nvPr/>
        </p:nvSpPr>
        <p:spPr>
          <a:xfrm>
            <a:off x="772568" y="1704543"/>
            <a:ext cx="5728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Energy functions can calculate how stable a structure is based on a </a:t>
            </a:r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set of physical rules 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or on </a:t>
            </a:r>
            <a:r>
              <a:rPr lang="en-US" sz="2000" dirty="0">
                <a:solidFill>
                  <a:schemeClr val="accent2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how likely those characteristics are to be found in databases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SF Pro Rounded" pitchFamily="50" charset="0"/>
              <a:ea typeface="SF Pro Rounded" pitchFamily="50" charset="0"/>
              <a:cs typeface="SF Pro Rounded" pitchFamily="50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There are two major types of energy functions: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forcefields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use simple equations while </a:t>
            </a:r>
            <a:r>
              <a:rPr lang="en-US" sz="2000" dirty="0">
                <a:solidFill>
                  <a:srgbClr val="00B050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DFT</a:t>
            </a:r>
            <a:r>
              <a:rPr lang="en-US" sz="2000" dirty="0">
                <a:solidFill>
                  <a:schemeClr val="bg1"/>
                </a:solidFill>
                <a:latin typeface="SF Pro Rounded" pitchFamily="50" charset="0"/>
                <a:ea typeface="SF Pro Rounded" pitchFamily="50" charset="0"/>
                <a:cs typeface="SF Pro Rounded" pitchFamily="50" charset="0"/>
              </a:rPr>
              <a:t> uses quantum chemistry.</a:t>
            </a:r>
          </a:p>
        </p:txBody>
      </p:sp>
    </p:spTree>
    <p:extLst>
      <p:ext uri="{BB962C8B-B14F-4D97-AF65-F5344CB8AC3E}">
        <p14:creationId xmlns:p14="http://schemas.microsoft.com/office/powerpoint/2010/main" val="321061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11" ma:contentTypeDescription="Create a new document." ma:contentTypeScope="" ma:versionID="9d2adabb4fc1b23983146fe1dbf84844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d76efecea5cd54edd97be02a2d30cc09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6F1BE2-95CD-42D7-BDFB-37900F84E1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580D10-6122-4DB9-8B37-047E391C6C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D954C6-4693-4E8B-9C7E-11050E3160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ab84358-59a1-4394-9e41-57ad53760b8b"/>
    <ds:schemaRef ds:uri="http://purl.org/dc/elements/1.1/"/>
    <ds:schemaRef ds:uri="http://schemas.microsoft.com/office/2006/metadata/properties"/>
    <ds:schemaRef ds:uri="http://schemas.microsoft.com/office/infopath/2007/PartnerControls"/>
    <ds:schemaRef ds:uri="cb538431-b7f7-475a-931e-82838b9ef81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LVCC-2021</Template>
  <TotalTime>112</TotalTime>
  <Words>502</Words>
  <Application>Microsoft Office PowerPoint</Application>
  <PresentationFormat>Ecrã Panorâmico</PresentationFormat>
  <Paragraphs>88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 Pro Display</vt:lpstr>
      <vt:lpstr>SF Pro Rounded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Pereira</dc:creator>
  <cp:lastModifiedBy>José Pereira</cp:lastModifiedBy>
  <cp:revision>2</cp:revision>
  <dcterms:created xsi:type="dcterms:W3CDTF">2021-03-15T12:18:42Z</dcterms:created>
  <dcterms:modified xsi:type="dcterms:W3CDTF">2021-03-17T14:31:58Z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0x010100B7FBBCAAAB2EF043AF74C2CFA9FD1685</vt:lpwstr>
  </property>
</Properties>
</file>