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ink/ink1.xml" ContentType="application/inkml+xml"/>
  <Override PartName="/ppt/ink/ink2.xml" ContentType="application/inkml+xml"/>
  <Override PartName="/ppt/media/image14.jpg" ContentType="image/png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8" r:id="rId12"/>
    <p:sldId id="269" r:id="rId13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294F"/>
    <a:srgbClr val="FAE8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9B3908-7602-4036-A557-C7A6F1C14EB8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F1F41D2-B636-467C-B853-62619AF98F4E}">
      <dgm:prSet/>
      <dgm:spPr/>
      <dgm:t>
        <a:bodyPr/>
        <a:lstStyle/>
        <a:p>
          <a:r>
            <a:rPr lang="pt-PT" dirty="0"/>
            <a:t>Ao longo do projeto, todos os membros evoluíram,  principalmente no cumprimento de deadlines.</a:t>
          </a:r>
          <a:endParaRPr lang="en-US" dirty="0"/>
        </a:p>
      </dgm:t>
    </dgm:pt>
    <dgm:pt modelId="{D75111CF-A451-49C4-8648-01587B146D0D}" type="parTrans" cxnId="{762DFC7B-A8CE-487C-A44D-57A93D960CAF}">
      <dgm:prSet/>
      <dgm:spPr/>
      <dgm:t>
        <a:bodyPr/>
        <a:lstStyle/>
        <a:p>
          <a:endParaRPr lang="en-US"/>
        </a:p>
      </dgm:t>
    </dgm:pt>
    <dgm:pt modelId="{85C526F7-D9E6-4646-AED7-489EA7D27A7B}" type="sibTrans" cxnId="{762DFC7B-A8CE-487C-A44D-57A93D960CAF}">
      <dgm:prSet/>
      <dgm:spPr/>
      <dgm:t>
        <a:bodyPr/>
        <a:lstStyle/>
        <a:p>
          <a:endParaRPr lang="en-US"/>
        </a:p>
      </dgm:t>
    </dgm:pt>
    <dgm:pt modelId="{E9B24D9B-C6B8-404A-9A42-BA4828C71B2B}">
      <dgm:prSet/>
      <dgm:spPr/>
      <dgm:t>
        <a:bodyPr/>
        <a:lstStyle/>
        <a:p>
          <a:r>
            <a:rPr lang="pt-PT" dirty="0"/>
            <a:t>A equipa conseguiu atingir todos os objetivos pretendidos dentro do tempo estipulado.</a:t>
          </a:r>
          <a:endParaRPr lang="en-US" dirty="0"/>
        </a:p>
      </dgm:t>
    </dgm:pt>
    <dgm:pt modelId="{42DA69A3-7EE2-4534-B30D-A033C95B8AF9}" type="parTrans" cxnId="{5D1B0F4D-F710-49A7-9D8F-C3542BAF5C9A}">
      <dgm:prSet/>
      <dgm:spPr/>
      <dgm:t>
        <a:bodyPr/>
        <a:lstStyle/>
        <a:p>
          <a:endParaRPr lang="en-US"/>
        </a:p>
      </dgm:t>
    </dgm:pt>
    <dgm:pt modelId="{7781C2B3-6D2F-4CFA-821F-BC18709C4269}" type="sibTrans" cxnId="{5D1B0F4D-F710-49A7-9D8F-C3542BAF5C9A}">
      <dgm:prSet/>
      <dgm:spPr/>
      <dgm:t>
        <a:bodyPr/>
        <a:lstStyle/>
        <a:p>
          <a:endParaRPr lang="en-US"/>
        </a:p>
      </dgm:t>
    </dgm:pt>
    <dgm:pt modelId="{F042CDC8-B25F-4CEB-9DB7-DB8440E0CCEE}" type="pres">
      <dgm:prSet presAssocID="{1E9B3908-7602-4036-A557-C7A6F1C14EB8}" presName="root" presStyleCnt="0">
        <dgm:presLayoutVars>
          <dgm:dir/>
          <dgm:resizeHandles val="exact"/>
        </dgm:presLayoutVars>
      </dgm:prSet>
      <dgm:spPr/>
    </dgm:pt>
    <dgm:pt modelId="{B42AC51F-B081-49BB-BEF7-6CA49DA7EB6A}" type="pres">
      <dgm:prSet presAssocID="{4F1F41D2-B636-467C-B853-62619AF98F4E}" presName="compNode" presStyleCnt="0"/>
      <dgm:spPr/>
    </dgm:pt>
    <dgm:pt modelId="{A0547F5B-2E02-497E-AEC3-638066A590CF}" type="pres">
      <dgm:prSet presAssocID="{4F1F41D2-B636-467C-B853-62619AF98F4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upo"/>
        </a:ext>
      </dgm:extLst>
    </dgm:pt>
    <dgm:pt modelId="{D4FF3E0E-EC30-4798-9035-9C44B9650750}" type="pres">
      <dgm:prSet presAssocID="{4F1F41D2-B636-467C-B853-62619AF98F4E}" presName="spaceRect" presStyleCnt="0"/>
      <dgm:spPr/>
    </dgm:pt>
    <dgm:pt modelId="{F4362889-31B6-4DC1-A28D-872F88581E30}" type="pres">
      <dgm:prSet presAssocID="{4F1F41D2-B636-467C-B853-62619AF98F4E}" presName="textRect" presStyleLbl="revTx" presStyleIdx="0" presStyleCnt="2">
        <dgm:presLayoutVars>
          <dgm:chMax val="1"/>
          <dgm:chPref val="1"/>
        </dgm:presLayoutVars>
      </dgm:prSet>
      <dgm:spPr/>
    </dgm:pt>
    <dgm:pt modelId="{DFBCD4CA-3A15-4104-896F-7842F8BDDD44}" type="pres">
      <dgm:prSet presAssocID="{85C526F7-D9E6-4646-AED7-489EA7D27A7B}" presName="sibTrans" presStyleCnt="0"/>
      <dgm:spPr/>
    </dgm:pt>
    <dgm:pt modelId="{04E7FEEB-AE08-4DAF-9494-A58CDE23A700}" type="pres">
      <dgm:prSet presAssocID="{E9B24D9B-C6B8-404A-9A42-BA4828C71B2B}" presName="compNode" presStyleCnt="0"/>
      <dgm:spPr/>
    </dgm:pt>
    <dgm:pt modelId="{C7CEDB82-C768-4C20-A7F0-5F36DAE218E6}" type="pres">
      <dgm:prSet presAssocID="{E9B24D9B-C6B8-404A-9A42-BA4828C71B2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go de artifício"/>
        </a:ext>
      </dgm:extLst>
    </dgm:pt>
    <dgm:pt modelId="{A364843E-8EE9-4402-B932-699FB3A92993}" type="pres">
      <dgm:prSet presAssocID="{E9B24D9B-C6B8-404A-9A42-BA4828C71B2B}" presName="spaceRect" presStyleCnt="0"/>
      <dgm:spPr/>
    </dgm:pt>
    <dgm:pt modelId="{42CEFA2E-4FEC-4121-87DD-05A07B4AECA3}" type="pres">
      <dgm:prSet presAssocID="{E9B24D9B-C6B8-404A-9A42-BA4828C71B2B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5D1B0F4D-F710-49A7-9D8F-C3542BAF5C9A}" srcId="{1E9B3908-7602-4036-A557-C7A6F1C14EB8}" destId="{E9B24D9B-C6B8-404A-9A42-BA4828C71B2B}" srcOrd="1" destOrd="0" parTransId="{42DA69A3-7EE2-4534-B30D-A033C95B8AF9}" sibTransId="{7781C2B3-6D2F-4CFA-821F-BC18709C4269}"/>
    <dgm:cxn modelId="{762DFC7B-A8CE-487C-A44D-57A93D960CAF}" srcId="{1E9B3908-7602-4036-A557-C7A6F1C14EB8}" destId="{4F1F41D2-B636-467C-B853-62619AF98F4E}" srcOrd="0" destOrd="0" parTransId="{D75111CF-A451-49C4-8648-01587B146D0D}" sibTransId="{85C526F7-D9E6-4646-AED7-489EA7D27A7B}"/>
    <dgm:cxn modelId="{2BD3CBB8-2676-40EB-9AF8-531B0C604B33}" type="presOf" srcId="{4F1F41D2-B636-467C-B853-62619AF98F4E}" destId="{F4362889-31B6-4DC1-A28D-872F88581E30}" srcOrd="0" destOrd="0" presId="urn:microsoft.com/office/officeart/2018/2/layout/IconLabelList"/>
    <dgm:cxn modelId="{AA326EEA-3079-4006-A53F-DE08DB59B8F4}" type="presOf" srcId="{E9B24D9B-C6B8-404A-9A42-BA4828C71B2B}" destId="{42CEFA2E-4FEC-4121-87DD-05A07B4AECA3}" srcOrd="0" destOrd="0" presId="urn:microsoft.com/office/officeart/2018/2/layout/IconLabelList"/>
    <dgm:cxn modelId="{710BB1FD-E3C2-4380-AC3D-CC11C167409A}" type="presOf" srcId="{1E9B3908-7602-4036-A557-C7A6F1C14EB8}" destId="{F042CDC8-B25F-4CEB-9DB7-DB8440E0CCEE}" srcOrd="0" destOrd="0" presId="urn:microsoft.com/office/officeart/2018/2/layout/IconLabelList"/>
    <dgm:cxn modelId="{2B5F4A73-9BDB-4D68-8EEC-2519C4B7AD2E}" type="presParOf" srcId="{F042CDC8-B25F-4CEB-9DB7-DB8440E0CCEE}" destId="{B42AC51F-B081-49BB-BEF7-6CA49DA7EB6A}" srcOrd="0" destOrd="0" presId="urn:microsoft.com/office/officeart/2018/2/layout/IconLabelList"/>
    <dgm:cxn modelId="{6F3D09D6-1342-4037-BFED-FEE11432D0CD}" type="presParOf" srcId="{B42AC51F-B081-49BB-BEF7-6CA49DA7EB6A}" destId="{A0547F5B-2E02-497E-AEC3-638066A590CF}" srcOrd="0" destOrd="0" presId="urn:microsoft.com/office/officeart/2018/2/layout/IconLabelList"/>
    <dgm:cxn modelId="{BD71A484-DAD5-4E28-BB60-43FB4B6EF9D6}" type="presParOf" srcId="{B42AC51F-B081-49BB-BEF7-6CA49DA7EB6A}" destId="{D4FF3E0E-EC30-4798-9035-9C44B9650750}" srcOrd="1" destOrd="0" presId="urn:microsoft.com/office/officeart/2018/2/layout/IconLabelList"/>
    <dgm:cxn modelId="{30D9924B-78F4-4BA2-A374-07FC11946D0A}" type="presParOf" srcId="{B42AC51F-B081-49BB-BEF7-6CA49DA7EB6A}" destId="{F4362889-31B6-4DC1-A28D-872F88581E30}" srcOrd="2" destOrd="0" presId="urn:microsoft.com/office/officeart/2018/2/layout/IconLabelList"/>
    <dgm:cxn modelId="{C4910A63-1FA6-4853-9635-3C5CEC5B812F}" type="presParOf" srcId="{F042CDC8-B25F-4CEB-9DB7-DB8440E0CCEE}" destId="{DFBCD4CA-3A15-4104-896F-7842F8BDDD44}" srcOrd="1" destOrd="0" presId="urn:microsoft.com/office/officeart/2018/2/layout/IconLabelList"/>
    <dgm:cxn modelId="{669D1807-C765-4AB9-9C0D-4DCB0EDBC688}" type="presParOf" srcId="{F042CDC8-B25F-4CEB-9DB7-DB8440E0CCEE}" destId="{04E7FEEB-AE08-4DAF-9494-A58CDE23A700}" srcOrd="2" destOrd="0" presId="urn:microsoft.com/office/officeart/2018/2/layout/IconLabelList"/>
    <dgm:cxn modelId="{05FD352F-7319-4A82-9E0B-AB996CAF9090}" type="presParOf" srcId="{04E7FEEB-AE08-4DAF-9494-A58CDE23A700}" destId="{C7CEDB82-C768-4C20-A7F0-5F36DAE218E6}" srcOrd="0" destOrd="0" presId="urn:microsoft.com/office/officeart/2018/2/layout/IconLabelList"/>
    <dgm:cxn modelId="{E696E66B-FC7A-4AE3-B9F4-4C2B81889D4D}" type="presParOf" srcId="{04E7FEEB-AE08-4DAF-9494-A58CDE23A700}" destId="{A364843E-8EE9-4402-B932-699FB3A92993}" srcOrd="1" destOrd="0" presId="urn:microsoft.com/office/officeart/2018/2/layout/IconLabelList"/>
    <dgm:cxn modelId="{6FA3A372-C9C7-4490-85B6-1F936C184AC6}" type="presParOf" srcId="{04E7FEEB-AE08-4DAF-9494-A58CDE23A700}" destId="{42CEFA2E-4FEC-4121-87DD-05A07B4AECA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A38C5F2-4955-4098-AC2D-A1D42E3AC690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B98A6C2-96C0-48C0-8F4B-F5643727A4DD}">
      <dgm:prSet/>
      <dgm:spPr>
        <a:solidFill>
          <a:schemeClr val="tx2">
            <a:lumMod val="75000"/>
            <a:lumOff val="25000"/>
          </a:schemeClr>
        </a:solidFill>
        <a:ln>
          <a:solidFill>
            <a:schemeClr val="tx2">
              <a:lumMod val="75000"/>
              <a:lumOff val="25000"/>
            </a:schemeClr>
          </a:solidFill>
        </a:ln>
      </dgm:spPr>
      <dgm:t>
        <a:bodyPr/>
        <a:lstStyle/>
        <a:p>
          <a:pPr algn="just"/>
          <a:r>
            <a:rPr lang="pt-PT"/>
            <a:t>Criámos os issues relacionados com as user stories e atribuímos a cada elemento da equipa;</a:t>
          </a:r>
          <a:endParaRPr lang="en-US" dirty="0"/>
        </a:p>
      </dgm:t>
    </dgm:pt>
    <dgm:pt modelId="{E4453B7C-91DA-47DD-ABB8-85C6D3747F0F}" type="parTrans" cxnId="{ED90A7D3-8F1B-49BC-A132-A11634B9B19D}">
      <dgm:prSet/>
      <dgm:spPr/>
      <dgm:t>
        <a:bodyPr/>
        <a:lstStyle/>
        <a:p>
          <a:endParaRPr lang="en-US"/>
        </a:p>
      </dgm:t>
    </dgm:pt>
    <dgm:pt modelId="{BFCAD199-4AE5-4139-BA33-CEB503A4D6D5}" type="sibTrans" cxnId="{ED90A7D3-8F1B-49BC-A132-A11634B9B19D}">
      <dgm:prSet/>
      <dgm:spPr>
        <a:noFill/>
        <a:ln>
          <a:noFill/>
        </a:ln>
      </dgm:spPr>
      <dgm:t>
        <a:bodyPr/>
        <a:lstStyle/>
        <a:p>
          <a:endParaRPr lang="en-US"/>
        </a:p>
      </dgm:t>
    </dgm:pt>
    <dgm:pt modelId="{92DF92E9-196C-44DE-A3B5-11F726804525}">
      <dgm:prSet/>
      <dgm:spPr>
        <a:solidFill>
          <a:schemeClr val="tx2">
            <a:lumMod val="75000"/>
            <a:lumOff val="25000"/>
          </a:schemeClr>
        </a:solidFill>
        <a:ln>
          <a:solidFill>
            <a:schemeClr val="tx2">
              <a:lumMod val="75000"/>
              <a:lumOff val="25000"/>
            </a:schemeClr>
          </a:solidFill>
        </a:ln>
      </dgm:spPr>
      <dgm:t>
        <a:bodyPr/>
        <a:lstStyle/>
        <a:p>
          <a:pPr algn="just"/>
          <a:r>
            <a:rPr lang="pt-PT"/>
            <a:t>Utilizámos o Bitbucket para que o trabalho fosse sendo alterado e organizado de forma visível a todos os membros e docentes de aulas PL;</a:t>
          </a:r>
          <a:endParaRPr lang="en-US" dirty="0"/>
        </a:p>
      </dgm:t>
    </dgm:pt>
    <dgm:pt modelId="{0B361385-FA9F-46F5-8833-2926DDA7D5C2}" type="parTrans" cxnId="{C8DB5D13-A0DC-4B0C-95CE-4699243B1B71}">
      <dgm:prSet/>
      <dgm:spPr/>
      <dgm:t>
        <a:bodyPr/>
        <a:lstStyle/>
        <a:p>
          <a:endParaRPr lang="en-US"/>
        </a:p>
      </dgm:t>
    </dgm:pt>
    <dgm:pt modelId="{38EC7E42-3185-482B-87B0-54620FB70FF3}" type="sibTrans" cxnId="{C8DB5D13-A0DC-4B0C-95CE-4699243B1B71}">
      <dgm:prSet/>
      <dgm:spPr>
        <a:noFill/>
        <a:ln>
          <a:noFill/>
        </a:ln>
      </dgm:spPr>
      <dgm:t>
        <a:bodyPr/>
        <a:lstStyle/>
        <a:p>
          <a:endParaRPr lang="en-US"/>
        </a:p>
      </dgm:t>
    </dgm:pt>
    <dgm:pt modelId="{98DB6850-A62D-4F18-8D71-6F229190B15B}">
      <dgm:prSet/>
      <dgm:spPr>
        <a:solidFill>
          <a:schemeClr val="tx2">
            <a:lumMod val="75000"/>
            <a:lumOff val="25000"/>
          </a:schemeClr>
        </a:solidFill>
        <a:ln>
          <a:solidFill>
            <a:schemeClr val="tx2">
              <a:lumMod val="75000"/>
              <a:lumOff val="25000"/>
            </a:schemeClr>
          </a:solidFill>
        </a:ln>
      </dgm:spPr>
      <dgm:t>
        <a:bodyPr/>
        <a:lstStyle/>
        <a:p>
          <a:pPr algn="just"/>
          <a:r>
            <a:rPr lang="pt-PT"/>
            <a:t>Procurámos manter tudo organizado pelas suas categorias, documentos elaborados por cada membro na sua respetiva pasta com o seu número para fácil identificação.</a:t>
          </a:r>
          <a:endParaRPr lang="en-US" dirty="0"/>
        </a:p>
      </dgm:t>
    </dgm:pt>
    <dgm:pt modelId="{ECBB5905-685D-4534-BC03-4332471F0DD8}" type="parTrans" cxnId="{F0E9EEEF-3EA6-4F55-9C08-76B8BBC8E493}">
      <dgm:prSet/>
      <dgm:spPr/>
      <dgm:t>
        <a:bodyPr/>
        <a:lstStyle/>
        <a:p>
          <a:endParaRPr lang="en-US"/>
        </a:p>
      </dgm:t>
    </dgm:pt>
    <dgm:pt modelId="{F3911670-488D-4F3D-8447-1B3E5097ED0B}" type="sibTrans" cxnId="{F0E9EEEF-3EA6-4F55-9C08-76B8BBC8E493}">
      <dgm:prSet/>
      <dgm:spPr/>
      <dgm:t>
        <a:bodyPr/>
        <a:lstStyle/>
        <a:p>
          <a:endParaRPr lang="en-US"/>
        </a:p>
      </dgm:t>
    </dgm:pt>
    <dgm:pt modelId="{A0E0E52F-4322-46F8-AA54-01D3CBACC2D1}" type="pres">
      <dgm:prSet presAssocID="{DA38C5F2-4955-4098-AC2D-A1D42E3AC690}" presName="outerComposite" presStyleCnt="0">
        <dgm:presLayoutVars>
          <dgm:chMax val="5"/>
          <dgm:dir/>
          <dgm:resizeHandles val="exact"/>
        </dgm:presLayoutVars>
      </dgm:prSet>
      <dgm:spPr/>
    </dgm:pt>
    <dgm:pt modelId="{38E6ADCA-FB8C-404C-A94E-7C67E009A99F}" type="pres">
      <dgm:prSet presAssocID="{DA38C5F2-4955-4098-AC2D-A1D42E3AC690}" presName="dummyMaxCanvas" presStyleCnt="0">
        <dgm:presLayoutVars/>
      </dgm:prSet>
      <dgm:spPr/>
    </dgm:pt>
    <dgm:pt modelId="{5976737D-897B-437B-8084-AB0E1B608853}" type="pres">
      <dgm:prSet presAssocID="{DA38C5F2-4955-4098-AC2D-A1D42E3AC690}" presName="ThreeNodes_1" presStyleLbl="node1" presStyleIdx="0" presStyleCnt="3">
        <dgm:presLayoutVars>
          <dgm:bulletEnabled val="1"/>
        </dgm:presLayoutVars>
      </dgm:prSet>
      <dgm:spPr/>
    </dgm:pt>
    <dgm:pt modelId="{75F07D2F-9CE4-4148-A9AA-D0D80050ED29}" type="pres">
      <dgm:prSet presAssocID="{DA38C5F2-4955-4098-AC2D-A1D42E3AC690}" presName="ThreeNodes_2" presStyleLbl="node1" presStyleIdx="1" presStyleCnt="3">
        <dgm:presLayoutVars>
          <dgm:bulletEnabled val="1"/>
        </dgm:presLayoutVars>
      </dgm:prSet>
      <dgm:spPr/>
    </dgm:pt>
    <dgm:pt modelId="{5BF147EC-038B-40F4-8187-5E06F7B5D743}" type="pres">
      <dgm:prSet presAssocID="{DA38C5F2-4955-4098-AC2D-A1D42E3AC690}" presName="ThreeNodes_3" presStyleLbl="node1" presStyleIdx="2" presStyleCnt="3">
        <dgm:presLayoutVars>
          <dgm:bulletEnabled val="1"/>
        </dgm:presLayoutVars>
      </dgm:prSet>
      <dgm:spPr/>
    </dgm:pt>
    <dgm:pt modelId="{02C69463-4CB4-4651-8E58-D0E85B95A75A}" type="pres">
      <dgm:prSet presAssocID="{DA38C5F2-4955-4098-AC2D-A1D42E3AC690}" presName="ThreeConn_1-2" presStyleLbl="fgAccFollowNode1" presStyleIdx="0" presStyleCnt="2" custLinFactX="38583" custLinFactNeighborX="100000" custLinFactNeighborY="-61705">
        <dgm:presLayoutVars>
          <dgm:bulletEnabled val="1"/>
        </dgm:presLayoutVars>
      </dgm:prSet>
      <dgm:spPr/>
    </dgm:pt>
    <dgm:pt modelId="{899A0451-5949-45C0-915B-DAD0AA6308AE}" type="pres">
      <dgm:prSet presAssocID="{DA38C5F2-4955-4098-AC2D-A1D42E3AC690}" presName="ThreeConn_2-3" presStyleLbl="fgAccFollowNode1" presStyleIdx="1" presStyleCnt="2" custFlipVert="0" custFlipHor="0" custScaleX="43718" custScaleY="23596" custLinFactNeighborX="95506" custLinFactNeighborY="-24046">
        <dgm:presLayoutVars>
          <dgm:bulletEnabled val="1"/>
        </dgm:presLayoutVars>
      </dgm:prSet>
      <dgm:spPr/>
    </dgm:pt>
    <dgm:pt modelId="{7B5D7D00-E478-4CAB-9A39-397122975804}" type="pres">
      <dgm:prSet presAssocID="{DA38C5F2-4955-4098-AC2D-A1D42E3AC690}" presName="ThreeNodes_1_text" presStyleLbl="node1" presStyleIdx="2" presStyleCnt="3">
        <dgm:presLayoutVars>
          <dgm:bulletEnabled val="1"/>
        </dgm:presLayoutVars>
      </dgm:prSet>
      <dgm:spPr/>
    </dgm:pt>
    <dgm:pt modelId="{21AF9849-1E4C-4660-BDEB-D860B16B8F78}" type="pres">
      <dgm:prSet presAssocID="{DA38C5F2-4955-4098-AC2D-A1D42E3AC690}" presName="ThreeNodes_2_text" presStyleLbl="node1" presStyleIdx="2" presStyleCnt="3">
        <dgm:presLayoutVars>
          <dgm:bulletEnabled val="1"/>
        </dgm:presLayoutVars>
      </dgm:prSet>
      <dgm:spPr/>
    </dgm:pt>
    <dgm:pt modelId="{4C2FF5CF-1FD6-40FC-9DDF-508E1148CFBC}" type="pres">
      <dgm:prSet presAssocID="{DA38C5F2-4955-4098-AC2D-A1D42E3AC690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5F0F970D-E595-4B92-A3AB-64ED010950BD}" type="presOf" srcId="{DA38C5F2-4955-4098-AC2D-A1D42E3AC690}" destId="{A0E0E52F-4322-46F8-AA54-01D3CBACC2D1}" srcOrd="0" destOrd="0" presId="urn:microsoft.com/office/officeart/2005/8/layout/vProcess5"/>
    <dgm:cxn modelId="{4D047111-5D77-484F-8D38-BFFAD65E264D}" type="presOf" srcId="{92DF92E9-196C-44DE-A3B5-11F726804525}" destId="{21AF9849-1E4C-4660-BDEB-D860B16B8F78}" srcOrd="1" destOrd="0" presId="urn:microsoft.com/office/officeart/2005/8/layout/vProcess5"/>
    <dgm:cxn modelId="{C8DB5D13-A0DC-4B0C-95CE-4699243B1B71}" srcId="{DA38C5F2-4955-4098-AC2D-A1D42E3AC690}" destId="{92DF92E9-196C-44DE-A3B5-11F726804525}" srcOrd="1" destOrd="0" parTransId="{0B361385-FA9F-46F5-8833-2926DDA7D5C2}" sibTransId="{38EC7E42-3185-482B-87B0-54620FB70FF3}"/>
    <dgm:cxn modelId="{0E37CF33-EA56-4221-B19D-F746E844F891}" type="presOf" srcId="{92DF92E9-196C-44DE-A3B5-11F726804525}" destId="{75F07D2F-9CE4-4148-A9AA-D0D80050ED29}" srcOrd="0" destOrd="0" presId="urn:microsoft.com/office/officeart/2005/8/layout/vProcess5"/>
    <dgm:cxn modelId="{36A81C3C-B15A-42F0-BC73-02EBF1BCBA9E}" type="presOf" srcId="{0B98A6C2-96C0-48C0-8F4B-F5643727A4DD}" destId="{5976737D-897B-437B-8084-AB0E1B608853}" srcOrd="0" destOrd="0" presId="urn:microsoft.com/office/officeart/2005/8/layout/vProcess5"/>
    <dgm:cxn modelId="{6B851348-5BBE-4480-8BF6-4275B966CCD0}" type="presOf" srcId="{0B98A6C2-96C0-48C0-8F4B-F5643727A4DD}" destId="{7B5D7D00-E478-4CAB-9A39-397122975804}" srcOrd="1" destOrd="0" presId="urn:microsoft.com/office/officeart/2005/8/layout/vProcess5"/>
    <dgm:cxn modelId="{74AFC368-78E6-416C-8289-EB28139D2240}" type="presOf" srcId="{38EC7E42-3185-482B-87B0-54620FB70FF3}" destId="{899A0451-5949-45C0-915B-DAD0AA6308AE}" srcOrd="0" destOrd="0" presId="urn:microsoft.com/office/officeart/2005/8/layout/vProcess5"/>
    <dgm:cxn modelId="{73A71872-5CF6-46C0-ADB8-38958EFEF646}" type="presOf" srcId="{98DB6850-A62D-4F18-8D71-6F229190B15B}" destId="{5BF147EC-038B-40F4-8187-5E06F7B5D743}" srcOrd="0" destOrd="0" presId="urn:microsoft.com/office/officeart/2005/8/layout/vProcess5"/>
    <dgm:cxn modelId="{AE14B2C1-35CA-40CC-B5F8-7B769706BD08}" type="presOf" srcId="{98DB6850-A62D-4F18-8D71-6F229190B15B}" destId="{4C2FF5CF-1FD6-40FC-9DDF-508E1148CFBC}" srcOrd="1" destOrd="0" presId="urn:microsoft.com/office/officeart/2005/8/layout/vProcess5"/>
    <dgm:cxn modelId="{F8E821C9-8B8A-4C9F-BA7B-C8B47FE081EA}" type="presOf" srcId="{BFCAD199-4AE5-4139-BA33-CEB503A4D6D5}" destId="{02C69463-4CB4-4651-8E58-D0E85B95A75A}" srcOrd="0" destOrd="0" presId="urn:microsoft.com/office/officeart/2005/8/layout/vProcess5"/>
    <dgm:cxn modelId="{ED90A7D3-8F1B-49BC-A132-A11634B9B19D}" srcId="{DA38C5F2-4955-4098-AC2D-A1D42E3AC690}" destId="{0B98A6C2-96C0-48C0-8F4B-F5643727A4DD}" srcOrd="0" destOrd="0" parTransId="{E4453B7C-91DA-47DD-ABB8-85C6D3747F0F}" sibTransId="{BFCAD199-4AE5-4139-BA33-CEB503A4D6D5}"/>
    <dgm:cxn modelId="{F0E9EEEF-3EA6-4F55-9C08-76B8BBC8E493}" srcId="{DA38C5F2-4955-4098-AC2D-A1D42E3AC690}" destId="{98DB6850-A62D-4F18-8D71-6F229190B15B}" srcOrd="2" destOrd="0" parTransId="{ECBB5905-685D-4534-BC03-4332471F0DD8}" sibTransId="{F3911670-488D-4F3D-8447-1B3E5097ED0B}"/>
    <dgm:cxn modelId="{929DCE54-42FB-4F1B-99A2-96EBFCDDDF97}" type="presParOf" srcId="{A0E0E52F-4322-46F8-AA54-01D3CBACC2D1}" destId="{38E6ADCA-FB8C-404C-A94E-7C67E009A99F}" srcOrd="0" destOrd="0" presId="urn:microsoft.com/office/officeart/2005/8/layout/vProcess5"/>
    <dgm:cxn modelId="{B9782119-1A17-48CE-80EB-2D78254CAB50}" type="presParOf" srcId="{A0E0E52F-4322-46F8-AA54-01D3CBACC2D1}" destId="{5976737D-897B-437B-8084-AB0E1B608853}" srcOrd="1" destOrd="0" presId="urn:microsoft.com/office/officeart/2005/8/layout/vProcess5"/>
    <dgm:cxn modelId="{8F35608B-F08B-4F28-9F77-A8E07BC6ED91}" type="presParOf" srcId="{A0E0E52F-4322-46F8-AA54-01D3CBACC2D1}" destId="{75F07D2F-9CE4-4148-A9AA-D0D80050ED29}" srcOrd="2" destOrd="0" presId="urn:microsoft.com/office/officeart/2005/8/layout/vProcess5"/>
    <dgm:cxn modelId="{3D243CA2-E3CD-45BA-9A82-8ABA17B11EF8}" type="presParOf" srcId="{A0E0E52F-4322-46F8-AA54-01D3CBACC2D1}" destId="{5BF147EC-038B-40F4-8187-5E06F7B5D743}" srcOrd="3" destOrd="0" presId="urn:microsoft.com/office/officeart/2005/8/layout/vProcess5"/>
    <dgm:cxn modelId="{928CD053-261B-4453-A83F-D8FC7093E5D0}" type="presParOf" srcId="{A0E0E52F-4322-46F8-AA54-01D3CBACC2D1}" destId="{02C69463-4CB4-4651-8E58-D0E85B95A75A}" srcOrd="4" destOrd="0" presId="urn:microsoft.com/office/officeart/2005/8/layout/vProcess5"/>
    <dgm:cxn modelId="{C04954BB-58D2-49E3-B7F9-0D678B3ADBE0}" type="presParOf" srcId="{A0E0E52F-4322-46F8-AA54-01D3CBACC2D1}" destId="{899A0451-5949-45C0-915B-DAD0AA6308AE}" srcOrd="5" destOrd="0" presId="urn:microsoft.com/office/officeart/2005/8/layout/vProcess5"/>
    <dgm:cxn modelId="{EBCA6D5F-A456-468E-BFBD-F8F71C87CF14}" type="presParOf" srcId="{A0E0E52F-4322-46F8-AA54-01D3CBACC2D1}" destId="{7B5D7D00-E478-4CAB-9A39-397122975804}" srcOrd="6" destOrd="0" presId="urn:microsoft.com/office/officeart/2005/8/layout/vProcess5"/>
    <dgm:cxn modelId="{4EC80F88-8910-4DEF-B581-5AD20F9DB6FE}" type="presParOf" srcId="{A0E0E52F-4322-46F8-AA54-01D3CBACC2D1}" destId="{21AF9849-1E4C-4660-BDEB-D860B16B8F78}" srcOrd="7" destOrd="0" presId="urn:microsoft.com/office/officeart/2005/8/layout/vProcess5"/>
    <dgm:cxn modelId="{DF235CAD-9477-4248-B8B3-CDD42D7F7EB0}" type="presParOf" srcId="{A0E0E52F-4322-46F8-AA54-01D3CBACC2D1}" destId="{4C2FF5CF-1FD6-40FC-9DDF-508E1148CFBC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641C931-70D3-458C-9F3E-DF22C4424046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8621C1D8-8BEC-4BF8-BD69-06FE6E5DBC28}">
      <dgm:prSet/>
      <dgm:spPr/>
      <dgm:t>
        <a:bodyPr/>
        <a:lstStyle/>
        <a:p>
          <a:pPr algn="ctr">
            <a:defRPr cap="all"/>
          </a:pPr>
          <a:r>
            <a:rPr lang="pt-PT" dirty="0">
              <a:solidFill>
                <a:schemeClr val="tx1"/>
              </a:solidFill>
            </a:rPr>
            <a:t>Realização de mais testes;</a:t>
          </a:r>
          <a:endParaRPr lang="en-US" dirty="0">
            <a:solidFill>
              <a:schemeClr val="tx1"/>
            </a:solidFill>
          </a:endParaRPr>
        </a:p>
      </dgm:t>
    </dgm:pt>
    <dgm:pt modelId="{AA06B9EB-C3BC-4011-A562-DE0242DE2E67}" type="parTrans" cxnId="{48AE69D2-A368-442F-9F8A-1D493780CFC3}">
      <dgm:prSet/>
      <dgm:spPr/>
      <dgm:t>
        <a:bodyPr/>
        <a:lstStyle/>
        <a:p>
          <a:endParaRPr lang="en-US"/>
        </a:p>
      </dgm:t>
    </dgm:pt>
    <dgm:pt modelId="{5D3D0EBA-F0E8-4124-A9F2-ED83FA12A637}" type="sibTrans" cxnId="{48AE69D2-A368-442F-9F8A-1D493780CFC3}">
      <dgm:prSet/>
      <dgm:spPr/>
      <dgm:t>
        <a:bodyPr/>
        <a:lstStyle/>
        <a:p>
          <a:endParaRPr lang="en-US"/>
        </a:p>
      </dgm:t>
    </dgm:pt>
    <dgm:pt modelId="{ADB7AB3D-1CAD-4032-90FA-E87D43BB936C}">
      <dgm:prSet/>
      <dgm:spPr/>
      <dgm:t>
        <a:bodyPr/>
        <a:lstStyle/>
        <a:p>
          <a:pPr algn="just">
            <a:defRPr cap="all"/>
          </a:pPr>
          <a:r>
            <a:rPr lang="pt-PT" dirty="0">
              <a:solidFill>
                <a:schemeClr val="tx1"/>
              </a:solidFill>
            </a:rPr>
            <a:t>Maior especificação de observações ao longo do desenvolvimento das </a:t>
          </a:r>
          <a:r>
            <a:rPr lang="pt-PT" dirty="0" err="1">
              <a:solidFill>
                <a:schemeClr val="tx1"/>
              </a:solidFill>
            </a:rPr>
            <a:t>user</a:t>
          </a:r>
          <a:r>
            <a:rPr lang="pt-PT" dirty="0">
              <a:solidFill>
                <a:schemeClr val="tx1"/>
              </a:solidFill>
            </a:rPr>
            <a:t> </a:t>
          </a:r>
          <a:r>
            <a:rPr lang="pt-PT" dirty="0" err="1">
              <a:solidFill>
                <a:schemeClr val="tx1"/>
              </a:solidFill>
            </a:rPr>
            <a:t>stories</a:t>
          </a:r>
          <a:r>
            <a:rPr lang="pt-PT" dirty="0">
              <a:solidFill>
                <a:schemeClr val="tx1"/>
              </a:solidFill>
            </a:rPr>
            <a:t>.</a:t>
          </a:r>
        </a:p>
      </dgm:t>
    </dgm:pt>
    <dgm:pt modelId="{727E09DA-62DC-4817-8BB2-445A4D759552}" type="parTrans" cxnId="{519C05FC-5C30-477C-AE97-BE37CB0F096B}">
      <dgm:prSet/>
      <dgm:spPr/>
      <dgm:t>
        <a:bodyPr/>
        <a:lstStyle/>
        <a:p>
          <a:endParaRPr lang="en-US"/>
        </a:p>
      </dgm:t>
    </dgm:pt>
    <dgm:pt modelId="{6339B481-434D-4132-85ED-352B34B7984D}" type="sibTrans" cxnId="{519C05FC-5C30-477C-AE97-BE37CB0F096B}">
      <dgm:prSet/>
      <dgm:spPr/>
      <dgm:t>
        <a:bodyPr/>
        <a:lstStyle/>
        <a:p>
          <a:endParaRPr lang="en-US"/>
        </a:p>
      </dgm:t>
    </dgm:pt>
    <dgm:pt modelId="{10883258-1FCF-4CFA-BFE4-800FBF4AE541}" type="pres">
      <dgm:prSet presAssocID="{0641C931-70D3-458C-9F3E-DF22C4424046}" presName="root" presStyleCnt="0">
        <dgm:presLayoutVars>
          <dgm:dir/>
          <dgm:resizeHandles val="exact"/>
        </dgm:presLayoutVars>
      </dgm:prSet>
      <dgm:spPr/>
    </dgm:pt>
    <dgm:pt modelId="{B22949A5-75E8-439C-AC0D-90F648EA3D0C}" type="pres">
      <dgm:prSet presAssocID="{8621C1D8-8BEC-4BF8-BD69-06FE6E5DBC28}" presName="compNode" presStyleCnt="0"/>
      <dgm:spPr/>
    </dgm:pt>
    <dgm:pt modelId="{92D70850-2D72-470F-BFFB-F1FF23D79CEB}" type="pres">
      <dgm:prSet presAssocID="{8621C1D8-8BEC-4BF8-BD69-06FE6E5DBC28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  <a:solidFill>
          <a:schemeClr val="tx2">
            <a:lumMod val="75000"/>
            <a:lumOff val="25000"/>
          </a:schemeClr>
        </a:solidFill>
        <a:ln>
          <a:solidFill>
            <a:schemeClr val="tx2">
              <a:lumMod val="75000"/>
              <a:lumOff val="25000"/>
            </a:schemeClr>
          </a:solidFill>
        </a:ln>
      </dgm:spPr>
    </dgm:pt>
    <dgm:pt modelId="{905D0345-B0F3-4C71-8BCD-0F3EEFA6E80A}" type="pres">
      <dgm:prSet presAssocID="{8621C1D8-8BEC-4BF8-BD69-06FE6E5DBC2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sta de verificação"/>
        </a:ext>
      </dgm:extLst>
    </dgm:pt>
    <dgm:pt modelId="{9286459F-65E7-4594-ADF0-21760D3B793D}" type="pres">
      <dgm:prSet presAssocID="{8621C1D8-8BEC-4BF8-BD69-06FE6E5DBC28}" presName="spaceRect" presStyleCnt="0"/>
      <dgm:spPr/>
    </dgm:pt>
    <dgm:pt modelId="{59DC22B5-5CFE-4FF2-A286-4B71C3A7A8A4}" type="pres">
      <dgm:prSet presAssocID="{8621C1D8-8BEC-4BF8-BD69-06FE6E5DBC28}" presName="textRect" presStyleLbl="revTx" presStyleIdx="0" presStyleCnt="2">
        <dgm:presLayoutVars>
          <dgm:chMax val="1"/>
          <dgm:chPref val="1"/>
        </dgm:presLayoutVars>
      </dgm:prSet>
      <dgm:spPr/>
    </dgm:pt>
    <dgm:pt modelId="{08F03A2A-876C-43AE-9E11-467863422ECB}" type="pres">
      <dgm:prSet presAssocID="{5D3D0EBA-F0E8-4124-A9F2-ED83FA12A637}" presName="sibTrans" presStyleCnt="0"/>
      <dgm:spPr/>
    </dgm:pt>
    <dgm:pt modelId="{B779FFDC-0382-410A-A6F7-3D42227E12B6}" type="pres">
      <dgm:prSet presAssocID="{ADB7AB3D-1CAD-4032-90FA-E87D43BB936C}" presName="compNode" presStyleCnt="0"/>
      <dgm:spPr/>
    </dgm:pt>
    <dgm:pt modelId="{06C3E738-1704-4F2E-8A85-4CAADAAFC327}" type="pres">
      <dgm:prSet presAssocID="{ADB7AB3D-1CAD-4032-90FA-E87D43BB936C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  <a:solidFill>
          <a:schemeClr val="tx2">
            <a:lumMod val="75000"/>
            <a:lumOff val="25000"/>
          </a:schemeClr>
        </a:solidFill>
        <a:ln>
          <a:solidFill>
            <a:schemeClr val="tx2">
              <a:lumMod val="75000"/>
              <a:lumOff val="25000"/>
            </a:schemeClr>
          </a:solidFill>
        </a:ln>
      </dgm:spPr>
    </dgm:pt>
    <dgm:pt modelId="{FCCFC887-AD12-4350-BEBC-A00501ECA91F}" type="pres">
      <dgm:prSet presAssocID="{ADB7AB3D-1CAD-4032-90FA-E87D43BB936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ancheta com preenchimento sólido"/>
        </a:ext>
      </dgm:extLst>
    </dgm:pt>
    <dgm:pt modelId="{B34E1FAB-FC3B-4E14-8A6C-C58C9EF7950B}" type="pres">
      <dgm:prSet presAssocID="{ADB7AB3D-1CAD-4032-90FA-E87D43BB936C}" presName="spaceRect" presStyleCnt="0"/>
      <dgm:spPr/>
    </dgm:pt>
    <dgm:pt modelId="{B8DC4B60-BA90-44D2-9A4F-CF0491EA3819}" type="pres">
      <dgm:prSet presAssocID="{ADB7AB3D-1CAD-4032-90FA-E87D43BB936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2C736E8A-0B26-4FDA-A0AF-71E760E68C13}" type="presOf" srcId="{0641C931-70D3-458C-9F3E-DF22C4424046}" destId="{10883258-1FCF-4CFA-BFE4-800FBF4AE541}" srcOrd="0" destOrd="0" presId="urn:microsoft.com/office/officeart/2018/5/layout/IconLeafLabelList"/>
    <dgm:cxn modelId="{4FC9339E-2CD5-4AEE-ABC0-4403CD8C099B}" type="presOf" srcId="{8621C1D8-8BEC-4BF8-BD69-06FE6E5DBC28}" destId="{59DC22B5-5CFE-4FF2-A286-4B71C3A7A8A4}" srcOrd="0" destOrd="0" presId="urn:microsoft.com/office/officeart/2018/5/layout/IconLeafLabelList"/>
    <dgm:cxn modelId="{48AE69D2-A368-442F-9F8A-1D493780CFC3}" srcId="{0641C931-70D3-458C-9F3E-DF22C4424046}" destId="{8621C1D8-8BEC-4BF8-BD69-06FE6E5DBC28}" srcOrd="0" destOrd="0" parTransId="{AA06B9EB-C3BC-4011-A562-DE0242DE2E67}" sibTransId="{5D3D0EBA-F0E8-4124-A9F2-ED83FA12A637}"/>
    <dgm:cxn modelId="{292D92EE-F969-46C1-8033-DC6BBC851DAF}" type="presOf" srcId="{ADB7AB3D-1CAD-4032-90FA-E87D43BB936C}" destId="{B8DC4B60-BA90-44D2-9A4F-CF0491EA3819}" srcOrd="0" destOrd="0" presId="urn:microsoft.com/office/officeart/2018/5/layout/IconLeafLabelList"/>
    <dgm:cxn modelId="{519C05FC-5C30-477C-AE97-BE37CB0F096B}" srcId="{0641C931-70D3-458C-9F3E-DF22C4424046}" destId="{ADB7AB3D-1CAD-4032-90FA-E87D43BB936C}" srcOrd="1" destOrd="0" parTransId="{727E09DA-62DC-4817-8BB2-445A4D759552}" sibTransId="{6339B481-434D-4132-85ED-352B34B7984D}"/>
    <dgm:cxn modelId="{4BBA7614-EB67-44BC-8E38-6F848D87C2DE}" type="presParOf" srcId="{10883258-1FCF-4CFA-BFE4-800FBF4AE541}" destId="{B22949A5-75E8-439C-AC0D-90F648EA3D0C}" srcOrd="0" destOrd="0" presId="urn:microsoft.com/office/officeart/2018/5/layout/IconLeafLabelList"/>
    <dgm:cxn modelId="{EB016CB3-8791-455C-ABA9-1EF0B2528079}" type="presParOf" srcId="{B22949A5-75E8-439C-AC0D-90F648EA3D0C}" destId="{92D70850-2D72-470F-BFFB-F1FF23D79CEB}" srcOrd="0" destOrd="0" presId="urn:microsoft.com/office/officeart/2018/5/layout/IconLeafLabelList"/>
    <dgm:cxn modelId="{578B47AB-711A-4778-AC6C-64EE7857AEE9}" type="presParOf" srcId="{B22949A5-75E8-439C-AC0D-90F648EA3D0C}" destId="{905D0345-B0F3-4C71-8BCD-0F3EEFA6E80A}" srcOrd="1" destOrd="0" presId="urn:microsoft.com/office/officeart/2018/5/layout/IconLeafLabelList"/>
    <dgm:cxn modelId="{42CD5FCD-EC6E-4031-8D19-5F75C929FE2E}" type="presParOf" srcId="{B22949A5-75E8-439C-AC0D-90F648EA3D0C}" destId="{9286459F-65E7-4594-ADF0-21760D3B793D}" srcOrd="2" destOrd="0" presId="urn:microsoft.com/office/officeart/2018/5/layout/IconLeafLabelList"/>
    <dgm:cxn modelId="{FE974241-EE73-4EE2-A3B7-E89F1232BF94}" type="presParOf" srcId="{B22949A5-75E8-439C-AC0D-90F648EA3D0C}" destId="{59DC22B5-5CFE-4FF2-A286-4B71C3A7A8A4}" srcOrd="3" destOrd="0" presId="urn:microsoft.com/office/officeart/2018/5/layout/IconLeafLabelList"/>
    <dgm:cxn modelId="{195907CC-A410-4D7A-BB99-90B8CB0BDA20}" type="presParOf" srcId="{10883258-1FCF-4CFA-BFE4-800FBF4AE541}" destId="{08F03A2A-876C-43AE-9E11-467863422ECB}" srcOrd="1" destOrd="0" presId="urn:microsoft.com/office/officeart/2018/5/layout/IconLeafLabelList"/>
    <dgm:cxn modelId="{F2095DC0-2C8C-48CA-9585-F5B2EA58D747}" type="presParOf" srcId="{10883258-1FCF-4CFA-BFE4-800FBF4AE541}" destId="{B779FFDC-0382-410A-A6F7-3D42227E12B6}" srcOrd="2" destOrd="0" presId="urn:microsoft.com/office/officeart/2018/5/layout/IconLeafLabelList"/>
    <dgm:cxn modelId="{2A862F56-0380-4010-8052-DCFCA40528A8}" type="presParOf" srcId="{B779FFDC-0382-410A-A6F7-3D42227E12B6}" destId="{06C3E738-1704-4F2E-8A85-4CAADAAFC327}" srcOrd="0" destOrd="0" presId="urn:microsoft.com/office/officeart/2018/5/layout/IconLeafLabelList"/>
    <dgm:cxn modelId="{E5ABF43D-BD28-49DA-BD82-DC4737D21121}" type="presParOf" srcId="{B779FFDC-0382-410A-A6F7-3D42227E12B6}" destId="{FCCFC887-AD12-4350-BEBC-A00501ECA91F}" srcOrd="1" destOrd="0" presId="urn:microsoft.com/office/officeart/2018/5/layout/IconLeafLabelList"/>
    <dgm:cxn modelId="{8EE82F8D-2988-43D2-9199-1C26183B040D}" type="presParOf" srcId="{B779FFDC-0382-410A-A6F7-3D42227E12B6}" destId="{B34E1FAB-FC3B-4E14-8A6C-C58C9EF7950B}" srcOrd="2" destOrd="0" presId="urn:microsoft.com/office/officeart/2018/5/layout/IconLeafLabelList"/>
    <dgm:cxn modelId="{10C7B723-ECE9-4C67-B966-7D6CE6DE40C9}" type="presParOf" srcId="{B779FFDC-0382-410A-A6F7-3D42227E12B6}" destId="{B8DC4B60-BA90-44D2-9A4F-CF0491EA3819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C775FDF-8083-418D-8213-8ADC160FE810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6B0E8A0-9DF4-441A-9B11-461C42EBD70E}">
      <dgm:prSet/>
      <dgm:spPr>
        <a:solidFill>
          <a:schemeClr val="tx2">
            <a:lumMod val="75000"/>
            <a:lumOff val="25000"/>
          </a:schemeClr>
        </a:solidFill>
      </dgm:spPr>
      <dgm:t>
        <a:bodyPr/>
        <a:lstStyle/>
        <a:p>
          <a:r>
            <a:rPr lang="pt-PT" dirty="0"/>
            <a:t>Contexto</a:t>
          </a:r>
          <a:endParaRPr lang="en-US" dirty="0"/>
        </a:p>
      </dgm:t>
    </dgm:pt>
    <dgm:pt modelId="{AF218532-6D0A-433E-9B21-45AEEECE4CE3}" type="parTrans" cxnId="{9963BF32-44D3-4244-B4AB-E8A19F453972}">
      <dgm:prSet/>
      <dgm:spPr/>
      <dgm:t>
        <a:bodyPr/>
        <a:lstStyle/>
        <a:p>
          <a:endParaRPr lang="en-US"/>
        </a:p>
      </dgm:t>
    </dgm:pt>
    <dgm:pt modelId="{2F162472-F897-4731-827F-DF3F767E51B1}" type="sibTrans" cxnId="{9963BF32-44D3-4244-B4AB-E8A19F453972}">
      <dgm:prSet/>
      <dgm:spPr/>
      <dgm:t>
        <a:bodyPr/>
        <a:lstStyle/>
        <a:p>
          <a:endParaRPr lang="en-US"/>
        </a:p>
      </dgm:t>
    </dgm:pt>
    <dgm:pt modelId="{FB0B8280-0120-4319-8B80-8F72D1DBE837}">
      <dgm:prSet/>
      <dgm:spPr>
        <a:ln>
          <a:solidFill>
            <a:schemeClr val="tx2">
              <a:lumMod val="75000"/>
              <a:lumOff val="25000"/>
            </a:schemeClr>
          </a:solidFill>
        </a:ln>
      </dgm:spPr>
      <dgm:t>
        <a:bodyPr/>
        <a:lstStyle/>
        <a:p>
          <a:pPr algn="just"/>
          <a:r>
            <a:rPr lang="pt-PT" dirty="0"/>
            <a:t>Não tivemos um líder específico, mantivemos o grupo todo no mesmo nível sem nomear líderes para cada sprint.</a:t>
          </a:r>
          <a:endParaRPr lang="en-US" dirty="0"/>
        </a:p>
      </dgm:t>
    </dgm:pt>
    <dgm:pt modelId="{A0A90ECE-429B-4CB0-9022-F0AE9BB10A3B}" type="parTrans" cxnId="{585E9347-51C2-43A8-BD3C-02E461817B65}">
      <dgm:prSet/>
      <dgm:spPr/>
      <dgm:t>
        <a:bodyPr/>
        <a:lstStyle/>
        <a:p>
          <a:endParaRPr lang="en-US"/>
        </a:p>
      </dgm:t>
    </dgm:pt>
    <dgm:pt modelId="{A240F783-2708-4580-A494-591E717C84A5}" type="sibTrans" cxnId="{585E9347-51C2-43A8-BD3C-02E461817B65}">
      <dgm:prSet/>
      <dgm:spPr/>
      <dgm:t>
        <a:bodyPr/>
        <a:lstStyle/>
        <a:p>
          <a:endParaRPr lang="en-US"/>
        </a:p>
      </dgm:t>
    </dgm:pt>
    <dgm:pt modelId="{03C6E7AF-3379-47F0-BFB7-226EB9AB62F6}">
      <dgm:prSet/>
      <dgm:spPr>
        <a:solidFill>
          <a:schemeClr val="tx2">
            <a:lumMod val="75000"/>
            <a:lumOff val="25000"/>
          </a:schemeClr>
        </a:solidFill>
      </dgm:spPr>
      <dgm:t>
        <a:bodyPr/>
        <a:lstStyle/>
        <a:p>
          <a:r>
            <a:rPr lang="pt-PT" dirty="0"/>
            <a:t>Foco</a:t>
          </a:r>
          <a:endParaRPr lang="en-US" dirty="0"/>
        </a:p>
      </dgm:t>
    </dgm:pt>
    <dgm:pt modelId="{159E9356-D97B-441D-A688-F7C65CD1524F}" type="parTrans" cxnId="{3EA56CCA-96AC-4469-BBA5-4FED31350D08}">
      <dgm:prSet/>
      <dgm:spPr/>
      <dgm:t>
        <a:bodyPr/>
        <a:lstStyle/>
        <a:p>
          <a:endParaRPr lang="en-US"/>
        </a:p>
      </dgm:t>
    </dgm:pt>
    <dgm:pt modelId="{F9DA8881-2CB2-4252-9F15-38E01E92E18F}" type="sibTrans" cxnId="{3EA56CCA-96AC-4469-BBA5-4FED31350D08}">
      <dgm:prSet/>
      <dgm:spPr/>
      <dgm:t>
        <a:bodyPr/>
        <a:lstStyle/>
        <a:p>
          <a:endParaRPr lang="en-US"/>
        </a:p>
      </dgm:t>
    </dgm:pt>
    <dgm:pt modelId="{984E3340-1409-4E60-AB18-B8624E45180A}">
      <dgm:prSet/>
      <dgm:spPr>
        <a:ln>
          <a:solidFill>
            <a:schemeClr val="tx2">
              <a:lumMod val="75000"/>
              <a:lumOff val="25000"/>
            </a:schemeClr>
          </a:solidFill>
        </a:ln>
      </dgm:spPr>
      <dgm:t>
        <a:bodyPr/>
        <a:lstStyle/>
        <a:p>
          <a:pPr algn="just"/>
          <a:r>
            <a:rPr lang="pt-PT" dirty="0"/>
            <a:t>Liberal / </a:t>
          </a:r>
          <a:r>
            <a:rPr lang="pt-PT" dirty="0" err="1"/>
            <a:t>Laissez</a:t>
          </a:r>
          <a:r>
            <a:rPr lang="pt-PT" dirty="0"/>
            <a:t> </a:t>
          </a:r>
          <a:r>
            <a:rPr lang="pt-PT" dirty="0" err="1"/>
            <a:t>faire</a:t>
          </a:r>
          <a:r>
            <a:rPr lang="pt-PT" dirty="0"/>
            <a:t>, cada elemento do grupo tinha a sua autonomia e liberdade para desenvolver as suas funcionalidades como melhor entendesse, caso houvesse algum tipo de dúvida o grupo discutia a melhor abordagem.</a:t>
          </a:r>
          <a:endParaRPr lang="en-US" dirty="0"/>
        </a:p>
      </dgm:t>
    </dgm:pt>
    <dgm:pt modelId="{506C7AFB-A703-45E4-AFED-E677F9ACF8A3}" type="parTrans" cxnId="{17A917DB-EBAE-45FE-AD44-3575E6DD22FA}">
      <dgm:prSet/>
      <dgm:spPr/>
      <dgm:t>
        <a:bodyPr/>
        <a:lstStyle/>
        <a:p>
          <a:endParaRPr lang="en-US"/>
        </a:p>
      </dgm:t>
    </dgm:pt>
    <dgm:pt modelId="{22505467-1A01-4F02-B8ED-D0C389CBE043}" type="sibTrans" cxnId="{17A917DB-EBAE-45FE-AD44-3575E6DD22FA}">
      <dgm:prSet/>
      <dgm:spPr/>
      <dgm:t>
        <a:bodyPr/>
        <a:lstStyle/>
        <a:p>
          <a:endParaRPr lang="en-US"/>
        </a:p>
      </dgm:t>
    </dgm:pt>
    <dgm:pt modelId="{D5361DEA-E950-40CA-8E0C-1926DF62F5BF}">
      <dgm:prSet/>
      <dgm:spPr>
        <a:solidFill>
          <a:schemeClr val="tx2">
            <a:lumMod val="75000"/>
            <a:lumOff val="25000"/>
          </a:schemeClr>
        </a:solidFill>
        <a:ln>
          <a:solidFill>
            <a:schemeClr val="tx2">
              <a:lumMod val="75000"/>
              <a:lumOff val="25000"/>
            </a:schemeClr>
          </a:solidFill>
        </a:ln>
      </dgm:spPr>
      <dgm:t>
        <a:bodyPr/>
        <a:lstStyle/>
        <a:p>
          <a:r>
            <a:rPr lang="pt-PT" dirty="0"/>
            <a:t>Estilo</a:t>
          </a:r>
          <a:endParaRPr lang="en-US" dirty="0"/>
        </a:p>
      </dgm:t>
    </dgm:pt>
    <dgm:pt modelId="{B16F9026-95F5-4504-8153-AEBDD1222477}" type="parTrans" cxnId="{8EFA564F-457C-4788-A261-D6E8DBF43E26}">
      <dgm:prSet/>
      <dgm:spPr/>
      <dgm:t>
        <a:bodyPr/>
        <a:lstStyle/>
        <a:p>
          <a:endParaRPr lang="en-US"/>
        </a:p>
      </dgm:t>
    </dgm:pt>
    <dgm:pt modelId="{B44220A3-B7D1-47C2-9D8A-C6865E0578D4}" type="sibTrans" cxnId="{8EFA564F-457C-4788-A261-D6E8DBF43E26}">
      <dgm:prSet/>
      <dgm:spPr/>
      <dgm:t>
        <a:bodyPr/>
        <a:lstStyle/>
        <a:p>
          <a:endParaRPr lang="en-US"/>
        </a:p>
      </dgm:t>
    </dgm:pt>
    <dgm:pt modelId="{D562FFC6-F10C-45CF-ACE9-6E61A3B285D6}">
      <dgm:prSet/>
      <dgm:spPr>
        <a:ln>
          <a:solidFill>
            <a:schemeClr val="tx2">
              <a:lumMod val="75000"/>
              <a:lumOff val="25000"/>
            </a:schemeClr>
          </a:solidFill>
        </a:ln>
      </dgm:spPr>
      <dgm:t>
        <a:bodyPr/>
        <a:lstStyle/>
        <a:p>
          <a:pPr algn="just"/>
          <a:r>
            <a:rPr lang="pt-PT" dirty="0"/>
            <a:t>Como não tivemos um líder definido podemos classificar o estilo de liderança como democrático, uma vez que o grupo, na sua totalidade, esteve sempre envolvido em todas as decisões feitas.</a:t>
          </a:r>
          <a:endParaRPr lang="en-US" dirty="0"/>
        </a:p>
      </dgm:t>
    </dgm:pt>
    <dgm:pt modelId="{79B9087F-28F2-4BE8-A803-BE6C068B977A}" type="parTrans" cxnId="{844BD295-7D28-47A6-BA8D-10D6DBDC9D82}">
      <dgm:prSet/>
      <dgm:spPr/>
      <dgm:t>
        <a:bodyPr/>
        <a:lstStyle/>
        <a:p>
          <a:endParaRPr lang="en-US"/>
        </a:p>
      </dgm:t>
    </dgm:pt>
    <dgm:pt modelId="{6F4AECAB-3226-4674-AB00-86507E6BBD92}" type="sibTrans" cxnId="{844BD295-7D28-47A6-BA8D-10D6DBDC9D82}">
      <dgm:prSet/>
      <dgm:spPr/>
      <dgm:t>
        <a:bodyPr/>
        <a:lstStyle/>
        <a:p>
          <a:endParaRPr lang="en-US"/>
        </a:p>
      </dgm:t>
    </dgm:pt>
    <dgm:pt modelId="{08A720E9-3AC9-4CF3-A982-D1B119999E6C}" type="pres">
      <dgm:prSet presAssocID="{8C775FDF-8083-418D-8213-8ADC160FE810}" presName="linear" presStyleCnt="0">
        <dgm:presLayoutVars>
          <dgm:dir/>
          <dgm:animLvl val="lvl"/>
          <dgm:resizeHandles val="exact"/>
        </dgm:presLayoutVars>
      </dgm:prSet>
      <dgm:spPr/>
    </dgm:pt>
    <dgm:pt modelId="{A9D18DA2-8C1D-4749-B0A4-DF26711096B0}" type="pres">
      <dgm:prSet presAssocID="{D6B0E8A0-9DF4-441A-9B11-461C42EBD70E}" presName="parentLin" presStyleCnt="0"/>
      <dgm:spPr/>
    </dgm:pt>
    <dgm:pt modelId="{3D712488-A4BE-4D57-BC9D-8A0EA1C0E8F4}" type="pres">
      <dgm:prSet presAssocID="{D6B0E8A0-9DF4-441A-9B11-461C42EBD70E}" presName="parentLeftMargin" presStyleLbl="node1" presStyleIdx="0" presStyleCnt="3"/>
      <dgm:spPr/>
    </dgm:pt>
    <dgm:pt modelId="{3829FEAA-35F0-4361-A05D-DE5A8C4FD710}" type="pres">
      <dgm:prSet presAssocID="{D6B0E8A0-9DF4-441A-9B11-461C42EBD70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79793B1-2ADF-4907-B36A-8DFC2AD23BD6}" type="pres">
      <dgm:prSet presAssocID="{D6B0E8A0-9DF4-441A-9B11-461C42EBD70E}" presName="negativeSpace" presStyleCnt="0"/>
      <dgm:spPr/>
    </dgm:pt>
    <dgm:pt modelId="{CF33B8D4-F8F9-4AFF-9929-FA7D770EE489}" type="pres">
      <dgm:prSet presAssocID="{D6B0E8A0-9DF4-441A-9B11-461C42EBD70E}" presName="childText" presStyleLbl="conFgAcc1" presStyleIdx="0" presStyleCnt="3">
        <dgm:presLayoutVars>
          <dgm:bulletEnabled val="1"/>
        </dgm:presLayoutVars>
      </dgm:prSet>
      <dgm:spPr/>
    </dgm:pt>
    <dgm:pt modelId="{229B0E5C-FEF8-490E-B1AC-6D29CBEC044E}" type="pres">
      <dgm:prSet presAssocID="{2F162472-F897-4731-827F-DF3F767E51B1}" presName="spaceBetweenRectangles" presStyleCnt="0"/>
      <dgm:spPr/>
    </dgm:pt>
    <dgm:pt modelId="{294A0E14-D792-4A32-B32D-D690593BB8B1}" type="pres">
      <dgm:prSet presAssocID="{03C6E7AF-3379-47F0-BFB7-226EB9AB62F6}" presName="parentLin" presStyleCnt="0"/>
      <dgm:spPr/>
    </dgm:pt>
    <dgm:pt modelId="{2DA302D3-58CD-40C1-8075-053051207B9C}" type="pres">
      <dgm:prSet presAssocID="{03C6E7AF-3379-47F0-BFB7-226EB9AB62F6}" presName="parentLeftMargin" presStyleLbl="node1" presStyleIdx="0" presStyleCnt="3"/>
      <dgm:spPr/>
    </dgm:pt>
    <dgm:pt modelId="{3B99FA67-D463-4A16-954B-E75CD01591A9}" type="pres">
      <dgm:prSet presAssocID="{03C6E7AF-3379-47F0-BFB7-226EB9AB62F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312A045-8FC7-4B75-B9A5-339E02185A44}" type="pres">
      <dgm:prSet presAssocID="{03C6E7AF-3379-47F0-BFB7-226EB9AB62F6}" presName="negativeSpace" presStyleCnt="0"/>
      <dgm:spPr/>
    </dgm:pt>
    <dgm:pt modelId="{09DE1C85-F2DF-40BC-BDC5-BECA33F93015}" type="pres">
      <dgm:prSet presAssocID="{03C6E7AF-3379-47F0-BFB7-226EB9AB62F6}" presName="childText" presStyleLbl="conFgAcc1" presStyleIdx="1" presStyleCnt="3">
        <dgm:presLayoutVars>
          <dgm:bulletEnabled val="1"/>
        </dgm:presLayoutVars>
      </dgm:prSet>
      <dgm:spPr/>
    </dgm:pt>
    <dgm:pt modelId="{C662F457-8380-49EA-95F9-89CF1739766D}" type="pres">
      <dgm:prSet presAssocID="{F9DA8881-2CB2-4252-9F15-38E01E92E18F}" presName="spaceBetweenRectangles" presStyleCnt="0"/>
      <dgm:spPr/>
    </dgm:pt>
    <dgm:pt modelId="{5AEA48A2-1207-4631-BBF0-61D4005DB95C}" type="pres">
      <dgm:prSet presAssocID="{D5361DEA-E950-40CA-8E0C-1926DF62F5BF}" presName="parentLin" presStyleCnt="0"/>
      <dgm:spPr/>
    </dgm:pt>
    <dgm:pt modelId="{27753D0B-E15B-457B-A1FB-7B161B825519}" type="pres">
      <dgm:prSet presAssocID="{D5361DEA-E950-40CA-8E0C-1926DF62F5BF}" presName="parentLeftMargin" presStyleLbl="node1" presStyleIdx="1" presStyleCnt="3"/>
      <dgm:spPr/>
    </dgm:pt>
    <dgm:pt modelId="{1A70B0A1-E30F-47D5-BD53-8A37E2094A0E}" type="pres">
      <dgm:prSet presAssocID="{D5361DEA-E950-40CA-8E0C-1926DF62F5BF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86EB3B3F-D788-42AD-842B-273D68518F54}" type="pres">
      <dgm:prSet presAssocID="{D5361DEA-E950-40CA-8E0C-1926DF62F5BF}" presName="negativeSpace" presStyleCnt="0"/>
      <dgm:spPr/>
    </dgm:pt>
    <dgm:pt modelId="{09CFCE09-87DC-43A7-88D0-08F4AC29D8DB}" type="pres">
      <dgm:prSet presAssocID="{D5361DEA-E950-40CA-8E0C-1926DF62F5BF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04BF4002-3DC6-4516-8255-FCC5C7AC9031}" type="presOf" srcId="{8C775FDF-8083-418D-8213-8ADC160FE810}" destId="{08A720E9-3AC9-4CF3-A982-D1B119999E6C}" srcOrd="0" destOrd="0" presId="urn:microsoft.com/office/officeart/2005/8/layout/list1"/>
    <dgm:cxn modelId="{C786F703-2B99-4A0B-972E-88ACB36152F3}" type="presOf" srcId="{D5361DEA-E950-40CA-8E0C-1926DF62F5BF}" destId="{27753D0B-E15B-457B-A1FB-7B161B825519}" srcOrd="0" destOrd="0" presId="urn:microsoft.com/office/officeart/2005/8/layout/list1"/>
    <dgm:cxn modelId="{E8E71D18-696D-41EE-BBC6-79BBE8A650D3}" type="presOf" srcId="{03C6E7AF-3379-47F0-BFB7-226EB9AB62F6}" destId="{2DA302D3-58CD-40C1-8075-053051207B9C}" srcOrd="0" destOrd="0" presId="urn:microsoft.com/office/officeart/2005/8/layout/list1"/>
    <dgm:cxn modelId="{5511C51D-9EC1-47A8-A447-0B9F258F68AA}" type="presOf" srcId="{D562FFC6-F10C-45CF-ACE9-6E61A3B285D6}" destId="{09CFCE09-87DC-43A7-88D0-08F4AC29D8DB}" srcOrd="0" destOrd="0" presId="urn:microsoft.com/office/officeart/2005/8/layout/list1"/>
    <dgm:cxn modelId="{627E8F2F-C7EF-40A6-88AE-1B3DEBACCDE4}" type="presOf" srcId="{03C6E7AF-3379-47F0-BFB7-226EB9AB62F6}" destId="{3B99FA67-D463-4A16-954B-E75CD01591A9}" srcOrd="1" destOrd="0" presId="urn:microsoft.com/office/officeart/2005/8/layout/list1"/>
    <dgm:cxn modelId="{9963BF32-44D3-4244-B4AB-E8A19F453972}" srcId="{8C775FDF-8083-418D-8213-8ADC160FE810}" destId="{D6B0E8A0-9DF4-441A-9B11-461C42EBD70E}" srcOrd="0" destOrd="0" parTransId="{AF218532-6D0A-433E-9B21-45AEEECE4CE3}" sibTransId="{2F162472-F897-4731-827F-DF3F767E51B1}"/>
    <dgm:cxn modelId="{718FFA3F-493B-41A7-B1FE-D5A5DA74B0AC}" type="presOf" srcId="{D6B0E8A0-9DF4-441A-9B11-461C42EBD70E}" destId="{3829FEAA-35F0-4361-A05D-DE5A8C4FD710}" srcOrd="1" destOrd="0" presId="urn:microsoft.com/office/officeart/2005/8/layout/list1"/>
    <dgm:cxn modelId="{585E9347-51C2-43A8-BD3C-02E461817B65}" srcId="{D6B0E8A0-9DF4-441A-9B11-461C42EBD70E}" destId="{FB0B8280-0120-4319-8B80-8F72D1DBE837}" srcOrd="0" destOrd="0" parTransId="{A0A90ECE-429B-4CB0-9022-F0AE9BB10A3B}" sibTransId="{A240F783-2708-4580-A494-591E717C84A5}"/>
    <dgm:cxn modelId="{8EFA564F-457C-4788-A261-D6E8DBF43E26}" srcId="{8C775FDF-8083-418D-8213-8ADC160FE810}" destId="{D5361DEA-E950-40CA-8E0C-1926DF62F5BF}" srcOrd="2" destOrd="0" parTransId="{B16F9026-95F5-4504-8153-AEBDD1222477}" sibTransId="{B44220A3-B7D1-47C2-9D8A-C6865E0578D4}"/>
    <dgm:cxn modelId="{844BD295-7D28-47A6-BA8D-10D6DBDC9D82}" srcId="{D5361DEA-E950-40CA-8E0C-1926DF62F5BF}" destId="{D562FFC6-F10C-45CF-ACE9-6E61A3B285D6}" srcOrd="0" destOrd="0" parTransId="{79B9087F-28F2-4BE8-A803-BE6C068B977A}" sibTransId="{6F4AECAB-3226-4674-AB00-86507E6BBD92}"/>
    <dgm:cxn modelId="{83983DBE-CEA7-4A98-AE5D-D335C583101C}" type="presOf" srcId="{FB0B8280-0120-4319-8B80-8F72D1DBE837}" destId="{CF33B8D4-F8F9-4AFF-9929-FA7D770EE489}" srcOrd="0" destOrd="0" presId="urn:microsoft.com/office/officeart/2005/8/layout/list1"/>
    <dgm:cxn modelId="{3EA56CCA-96AC-4469-BBA5-4FED31350D08}" srcId="{8C775FDF-8083-418D-8213-8ADC160FE810}" destId="{03C6E7AF-3379-47F0-BFB7-226EB9AB62F6}" srcOrd="1" destOrd="0" parTransId="{159E9356-D97B-441D-A688-F7C65CD1524F}" sibTransId="{F9DA8881-2CB2-4252-9F15-38E01E92E18F}"/>
    <dgm:cxn modelId="{5891F8CF-9237-4FF4-977E-DF6D8F21C500}" type="presOf" srcId="{984E3340-1409-4E60-AB18-B8624E45180A}" destId="{09DE1C85-F2DF-40BC-BDC5-BECA33F93015}" srcOrd="0" destOrd="0" presId="urn:microsoft.com/office/officeart/2005/8/layout/list1"/>
    <dgm:cxn modelId="{17A917DB-EBAE-45FE-AD44-3575E6DD22FA}" srcId="{03C6E7AF-3379-47F0-BFB7-226EB9AB62F6}" destId="{984E3340-1409-4E60-AB18-B8624E45180A}" srcOrd="0" destOrd="0" parTransId="{506C7AFB-A703-45E4-AFED-E677F9ACF8A3}" sibTransId="{22505467-1A01-4F02-B8ED-D0C389CBE043}"/>
    <dgm:cxn modelId="{FB08E0E0-5FEA-4F09-BCF7-9B178B6CA98F}" type="presOf" srcId="{D5361DEA-E950-40CA-8E0C-1926DF62F5BF}" destId="{1A70B0A1-E30F-47D5-BD53-8A37E2094A0E}" srcOrd="1" destOrd="0" presId="urn:microsoft.com/office/officeart/2005/8/layout/list1"/>
    <dgm:cxn modelId="{D2DACBEA-86D5-442C-874C-F950E20EC746}" type="presOf" srcId="{D6B0E8A0-9DF4-441A-9B11-461C42EBD70E}" destId="{3D712488-A4BE-4D57-BC9D-8A0EA1C0E8F4}" srcOrd="0" destOrd="0" presId="urn:microsoft.com/office/officeart/2005/8/layout/list1"/>
    <dgm:cxn modelId="{9BE4DAED-CA93-40CA-94F1-DB299BEF0C3B}" type="presParOf" srcId="{08A720E9-3AC9-4CF3-A982-D1B119999E6C}" destId="{A9D18DA2-8C1D-4749-B0A4-DF26711096B0}" srcOrd="0" destOrd="0" presId="urn:microsoft.com/office/officeart/2005/8/layout/list1"/>
    <dgm:cxn modelId="{5C1D1E92-AB88-4D7F-B074-8976EF70A0DF}" type="presParOf" srcId="{A9D18DA2-8C1D-4749-B0A4-DF26711096B0}" destId="{3D712488-A4BE-4D57-BC9D-8A0EA1C0E8F4}" srcOrd="0" destOrd="0" presId="urn:microsoft.com/office/officeart/2005/8/layout/list1"/>
    <dgm:cxn modelId="{7620ECCF-DEE8-4ED6-9A07-E71AFA14537E}" type="presParOf" srcId="{A9D18DA2-8C1D-4749-B0A4-DF26711096B0}" destId="{3829FEAA-35F0-4361-A05D-DE5A8C4FD710}" srcOrd="1" destOrd="0" presId="urn:microsoft.com/office/officeart/2005/8/layout/list1"/>
    <dgm:cxn modelId="{ABBAEB9A-DA76-4EB8-A520-E6EC8CB82B4E}" type="presParOf" srcId="{08A720E9-3AC9-4CF3-A982-D1B119999E6C}" destId="{879793B1-2ADF-4907-B36A-8DFC2AD23BD6}" srcOrd="1" destOrd="0" presId="urn:microsoft.com/office/officeart/2005/8/layout/list1"/>
    <dgm:cxn modelId="{883AD65E-CA97-44E8-B712-952052601594}" type="presParOf" srcId="{08A720E9-3AC9-4CF3-A982-D1B119999E6C}" destId="{CF33B8D4-F8F9-4AFF-9929-FA7D770EE489}" srcOrd="2" destOrd="0" presId="urn:microsoft.com/office/officeart/2005/8/layout/list1"/>
    <dgm:cxn modelId="{5C18A39C-B113-47BE-909F-F272E7D8E52E}" type="presParOf" srcId="{08A720E9-3AC9-4CF3-A982-D1B119999E6C}" destId="{229B0E5C-FEF8-490E-B1AC-6D29CBEC044E}" srcOrd="3" destOrd="0" presId="urn:microsoft.com/office/officeart/2005/8/layout/list1"/>
    <dgm:cxn modelId="{2E3E9CAA-E312-4E1B-85F1-7569BCEDE94C}" type="presParOf" srcId="{08A720E9-3AC9-4CF3-A982-D1B119999E6C}" destId="{294A0E14-D792-4A32-B32D-D690593BB8B1}" srcOrd="4" destOrd="0" presId="urn:microsoft.com/office/officeart/2005/8/layout/list1"/>
    <dgm:cxn modelId="{510E99BD-1AC3-42F5-8C65-E616BCF603D3}" type="presParOf" srcId="{294A0E14-D792-4A32-B32D-D690593BB8B1}" destId="{2DA302D3-58CD-40C1-8075-053051207B9C}" srcOrd="0" destOrd="0" presId="urn:microsoft.com/office/officeart/2005/8/layout/list1"/>
    <dgm:cxn modelId="{93E0316A-6B61-4980-8CA3-AA8FD9AE55B0}" type="presParOf" srcId="{294A0E14-D792-4A32-B32D-D690593BB8B1}" destId="{3B99FA67-D463-4A16-954B-E75CD01591A9}" srcOrd="1" destOrd="0" presId="urn:microsoft.com/office/officeart/2005/8/layout/list1"/>
    <dgm:cxn modelId="{DA15D373-C407-464D-8E33-91BAD9F2BBDD}" type="presParOf" srcId="{08A720E9-3AC9-4CF3-A982-D1B119999E6C}" destId="{7312A045-8FC7-4B75-B9A5-339E02185A44}" srcOrd="5" destOrd="0" presId="urn:microsoft.com/office/officeart/2005/8/layout/list1"/>
    <dgm:cxn modelId="{95C093DA-B91F-45F7-BD3F-D89B27DD403E}" type="presParOf" srcId="{08A720E9-3AC9-4CF3-A982-D1B119999E6C}" destId="{09DE1C85-F2DF-40BC-BDC5-BECA33F93015}" srcOrd="6" destOrd="0" presId="urn:microsoft.com/office/officeart/2005/8/layout/list1"/>
    <dgm:cxn modelId="{46D0A1AB-17CA-4222-9291-9D36842EB8D5}" type="presParOf" srcId="{08A720E9-3AC9-4CF3-A982-D1B119999E6C}" destId="{C662F457-8380-49EA-95F9-89CF1739766D}" srcOrd="7" destOrd="0" presId="urn:microsoft.com/office/officeart/2005/8/layout/list1"/>
    <dgm:cxn modelId="{CE0A83C4-7B11-4539-AEDC-C0055180B83C}" type="presParOf" srcId="{08A720E9-3AC9-4CF3-A982-D1B119999E6C}" destId="{5AEA48A2-1207-4631-BBF0-61D4005DB95C}" srcOrd="8" destOrd="0" presId="urn:microsoft.com/office/officeart/2005/8/layout/list1"/>
    <dgm:cxn modelId="{26E81578-2C8D-495D-B5AC-F3A696A781E4}" type="presParOf" srcId="{5AEA48A2-1207-4631-BBF0-61D4005DB95C}" destId="{27753D0B-E15B-457B-A1FB-7B161B825519}" srcOrd="0" destOrd="0" presId="urn:microsoft.com/office/officeart/2005/8/layout/list1"/>
    <dgm:cxn modelId="{07FB349C-F984-4DA8-AE7E-0C0C99B91C1A}" type="presParOf" srcId="{5AEA48A2-1207-4631-BBF0-61D4005DB95C}" destId="{1A70B0A1-E30F-47D5-BD53-8A37E2094A0E}" srcOrd="1" destOrd="0" presId="urn:microsoft.com/office/officeart/2005/8/layout/list1"/>
    <dgm:cxn modelId="{E1A9109C-EEA2-4F03-A3D2-E7456B64575F}" type="presParOf" srcId="{08A720E9-3AC9-4CF3-A982-D1B119999E6C}" destId="{86EB3B3F-D788-42AD-842B-273D68518F54}" srcOrd="9" destOrd="0" presId="urn:microsoft.com/office/officeart/2005/8/layout/list1"/>
    <dgm:cxn modelId="{58EF11FC-1C9E-4987-ABE1-D73C481AAA87}" type="presParOf" srcId="{08A720E9-3AC9-4CF3-A982-D1B119999E6C}" destId="{09CFCE09-87DC-43A7-88D0-08F4AC29D8DB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641C931-70D3-458C-9F3E-DF22C442404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621C1D8-8BEC-4BF8-BD69-06FE6E5DBC28}">
      <dgm:prSet/>
      <dgm:spPr/>
      <dgm:t>
        <a:bodyPr/>
        <a:lstStyle/>
        <a:p>
          <a:pPr>
            <a:lnSpc>
              <a:spcPct val="100000"/>
            </a:lnSpc>
          </a:pPr>
          <a:r>
            <a:rPr lang="pt-PT"/>
            <a:t>Aperfeiçoamento dos nossos conhecimentos a nível de desenvolvimento de software;</a:t>
          </a:r>
          <a:endParaRPr lang="en-US"/>
        </a:p>
      </dgm:t>
    </dgm:pt>
    <dgm:pt modelId="{AA06B9EB-C3BC-4011-A562-DE0242DE2E67}" type="parTrans" cxnId="{48AE69D2-A368-442F-9F8A-1D493780CFC3}">
      <dgm:prSet/>
      <dgm:spPr/>
      <dgm:t>
        <a:bodyPr/>
        <a:lstStyle/>
        <a:p>
          <a:endParaRPr lang="en-US"/>
        </a:p>
      </dgm:t>
    </dgm:pt>
    <dgm:pt modelId="{5D3D0EBA-F0E8-4124-A9F2-ED83FA12A637}" type="sibTrans" cxnId="{48AE69D2-A368-442F-9F8A-1D493780CFC3}">
      <dgm:prSet/>
      <dgm:spPr/>
      <dgm:t>
        <a:bodyPr/>
        <a:lstStyle/>
        <a:p>
          <a:endParaRPr lang="en-US"/>
        </a:p>
      </dgm:t>
    </dgm:pt>
    <dgm:pt modelId="{ADB7AB3D-1CAD-4032-90FA-E87D43BB936C}">
      <dgm:prSet/>
      <dgm:spPr/>
      <dgm:t>
        <a:bodyPr/>
        <a:lstStyle/>
        <a:p>
          <a:pPr>
            <a:lnSpc>
              <a:spcPct val="100000"/>
            </a:lnSpc>
          </a:pPr>
          <a:r>
            <a:rPr lang="pt-PT"/>
            <a:t>Melhoramento do trabalho em equipa.</a:t>
          </a:r>
        </a:p>
      </dgm:t>
    </dgm:pt>
    <dgm:pt modelId="{727E09DA-62DC-4817-8BB2-445A4D759552}" type="parTrans" cxnId="{519C05FC-5C30-477C-AE97-BE37CB0F096B}">
      <dgm:prSet/>
      <dgm:spPr/>
      <dgm:t>
        <a:bodyPr/>
        <a:lstStyle/>
        <a:p>
          <a:endParaRPr lang="en-US"/>
        </a:p>
      </dgm:t>
    </dgm:pt>
    <dgm:pt modelId="{6339B481-434D-4132-85ED-352B34B7984D}" type="sibTrans" cxnId="{519C05FC-5C30-477C-AE97-BE37CB0F096B}">
      <dgm:prSet/>
      <dgm:spPr/>
      <dgm:t>
        <a:bodyPr/>
        <a:lstStyle/>
        <a:p>
          <a:endParaRPr lang="en-US"/>
        </a:p>
      </dgm:t>
    </dgm:pt>
    <dgm:pt modelId="{32CB358F-C532-4E19-A676-717869AEA590}" type="pres">
      <dgm:prSet presAssocID="{0641C931-70D3-458C-9F3E-DF22C4424046}" presName="root" presStyleCnt="0">
        <dgm:presLayoutVars>
          <dgm:dir/>
          <dgm:resizeHandles val="exact"/>
        </dgm:presLayoutVars>
      </dgm:prSet>
      <dgm:spPr/>
    </dgm:pt>
    <dgm:pt modelId="{570755BA-8B49-4434-BC73-2D6B30CB9772}" type="pres">
      <dgm:prSet presAssocID="{8621C1D8-8BEC-4BF8-BD69-06FE6E5DBC28}" presName="compNode" presStyleCnt="0"/>
      <dgm:spPr/>
    </dgm:pt>
    <dgm:pt modelId="{6C701095-6020-49CA-904A-87512701A889}" type="pres">
      <dgm:prSet presAssocID="{8621C1D8-8BEC-4BF8-BD69-06FE6E5DBC28}" presName="bgRect" presStyleLbl="bgShp" presStyleIdx="0" presStyleCnt="2"/>
      <dgm:spPr/>
    </dgm:pt>
    <dgm:pt modelId="{30A53919-AAA1-4245-814C-7BF4393E0B3D}" type="pres">
      <dgm:prSet presAssocID="{8621C1D8-8BEC-4BF8-BD69-06FE6E5DBC2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9D8D15AA-4FB1-4993-AF8D-8845E427D3BF}" type="pres">
      <dgm:prSet presAssocID="{8621C1D8-8BEC-4BF8-BD69-06FE6E5DBC28}" presName="spaceRect" presStyleCnt="0"/>
      <dgm:spPr/>
    </dgm:pt>
    <dgm:pt modelId="{E25F4071-6E0C-4C38-8E02-AB115F589B05}" type="pres">
      <dgm:prSet presAssocID="{8621C1D8-8BEC-4BF8-BD69-06FE6E5DBC28}" presName="parTx" presStyleLbl="revTx" presStyleIdx="0" presStyleCnt="2">
        <dgm:presLayoutVars>
          <dgm:chMax val="0"/>
          <dgm:chPref val="0"/>
        </dgm:presLayoutVars>
      </dgm:prSet>
      <dgm:spPr/>
    </dgm:pt>
    <dgm:pt modelId="{8954AA83-66D2-44C5-AE69-B68B884001C1}" type="pres">
      <dgm:prSet presAssocID="{5D3D0EBA-F0E8-4124-A9F2-ED83FA12A637}" presName="sibTrans" presStyleCnt="0"/>
      <dgm:spPr/>
    </dgm:pt>
    <dgm:pt modelId="{0CFA290D-FCE6-46E9-B3CA-F7F6F9065C95}" type="pres">
      <dgm:prSet presAssocID="{ADB7AB3D-1CAD-4032-90FA-E87D43BB936C}" presName="compNode" presStyleCnt="0"/>
      <dgm:spPr/>
    </dgm:pt>
    <dgm:pt modelId="{05629FEC-3DA1-413C-92BE-88BBD67F94E7}" type="pres">
      <dgm:prSet presAssocID="{ADB7AB3D-1CAD-4032-90FA-E87D43BB936C}" presName="bgRect" presStyleLbl="bgShp" presStyleIdx="1" presStyleCnt="2"/>
      <dgm:spPr/>
    </dgm:pt>
    <dgm:pt modelId="{47AFF938-4A49-4903-B0CE-2B29946861FD}" type="pres">
      <dgm:prSet presAssocID="{ADB7AB3D-1CAD-4032-90FA-E87D43BB936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B9FC7D3E-76E4-45BF-9593-5B58FEBE7354}" type="pres">
      <dgm:prSet presAssocID="{ADB7AB3D-1CAD-4032-90FA-E87D43BB936C}" presName="spaceRect" presStyleCnt="0"/>
      <dgm:spPr/>
    </dgm:pt>
    <dgm:pt modelId="{E6AD74BB-80A3-4F05-B547-9E817A675571}" type="pres">
      <dgm:prSet presAssocID="{ADB7AB3D-1CAD-4032-90FA-E87D43BB936C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90CFCA74-0745-4EAF-B68A-521263573368}" type="presOf" srcId="{ADB7AB3D-1CAD-4032-90FA-E87D43BB936C}" destId="{E6AD74BB-80A3-4F05-B547-9E817A675571}" srcOrd="0" destOrd="0" presId="urn:microsoft.com/office/officeart/2018/2/layout/IconVerticalSolidList"/>
    <dgm:cxn modelId="{607EE086-3052-448D-998D-67D164CF9DD0}" type="presOf" srcId="{8621C1D8-8BEC-4BF8-BD69-06FE6E5DBC28}" destId="{E25F4071-6E0C-4C38-8E02-AB115F589B05}" srcOrd="0" destOrd="0" presId="urn:microsoft.com/office/officeart/2018/2/layout/IconVerticalSolidList"/>
    <dgm:cxn modelId="{EF81579B-B746-4B49-BDA9-432C92C04671}" type="presOf" srcId="{0641C931-70D3-458C-9F3E-DF22C4424046}" destId="{32CB358F-C532-4E19-A676-717869AEA590}" srcOrd="0" destOrd="0" presId="urn:microsoft.com/office/officeart/2018/2/layout/IconVerticalSolidList"/>
    <dgm:cxn modelId="{48AE69D2-A368-442F-9F8A-1D493780CFC3}" srcId="{0641C931-70D3-458C-9F3E-DF22C4424046}" destId="{8621C1D8-8BEC-4BF8-BD69-06FE6E5DBC28}" srcOrd="0" destOrd="0" parTransId="{AA06B9EB-C3BC-4011-A562-DE0242DE2E67}" sibTransId="{5D3D0EBA-F0E8-4124-A9F2-ED83FA12A637}"/>
    <dgm:cxn modelId="{519C05FC-5C30-477C-AE97-BE37CB0F096B}" srcId="{0641C931-70D3-458C-9F3E-DF22C4424046}" destId="{ADB7AB3D-1CAD-4032-90FA-E87D43BB936C}" srcOrd="1" destOrd="0" parTransId="{727E09DA-62DC-4817-8BB2-445A4D759552}" sibTransId="{6339B481-434D-4132-85ED-352B34B7984D}"/>
    <dgm:cxn modelId="{CCDE5A9C-3F5C-48DB-BC55-9CABD4106E89}" type="presParOf" srcId="{32CB358F-C532-4E19-A676-717869AEA590}" destId="{570755BA-8B49-4434-BC73-2D6B30CB9772}" srcOrd="0" destOrd="0" presId="urn:microsoft.com/office/officeart/2018/2/layout/IconVerticalSolidList"/>
    <dgm:cxn modelId="{356193FC-7673-43FA-8A92-CA59385315BF}" type="presParOf" srcId="{570755BA-8B49-4434-BC73-2D6B30CB9772}" destId="{6C701095-6020-49CA-904A-87512701A889}" srcOrd="0" destOrd="0" presId="urn:microsoft.com/office/officeart/2018/2/layout/IconVerticalSolidList"/>
    <dgm:cxn modelId="{95742961-2E92-41A0-AC7E-2E450C22856D}" type="presParOf" srcId="{570755BA-8B49-4434-BC73-2D6B30CB9772}" destId="{30A53919-AAA1-4245-814C-7BF4393E0B3D}" srcOrd="1" destOrd="0" presId="urn:microsoft.com/office/officeart/2018/2/layout/IconVerticalSolidList"/>
    <dgm:cxn modelId="{8B796C37-66A9-44BD-9F35-D123FBF02740}" type="presParOf" srcId="{570755BA-8B49-4434-BC73-2D6B30CB9772}" destId="{9D8D15AA-4FB1-4993-AF8D-8845E427D3BF}" srcOrd="2" destOrd="0" presId="urn:microsoft.com/office/officeart/2018/2/layout/IconVerticalSolidList"/>
    <dgm:cxn modelId="{3D1939D9-3CCD-463F-92CA-734BE7825E93}" type="presParOf" srcId="{570755BA-8B49-4434-BC73-2D6B30CB9772}" destId="{E25F4071-6E0C-4C38-8E02-AB115F589B05}" srcOrd="3" destOrd="0" presId="urn:microsoft.com/office/officeart/2018/2/layout/IconVerticalSolidList"/>
    <dgm:cxn modelId="{B61D9071-26A3-4A4A-8310-654383FF9754}" type="presParOf" srcId="{32CB358F-C532-4E19-A676-717869AEA590}" destId="{8954AA83-66D2-44C5-AE69-B68B884001C1}" srcOrd="1" destOrd="0" presId="urn:microsoft.com/office/officeart/2018/2/layout/IconVerticalSolidList"/>
    <dgm:cxn modelId="{3C129D0D-26F4-4F35-8695-C4529988BC5B}" type="presParOf" srcId="{32CB358F-C532-4E19-A676-717869AEA590}" destId="{0CFA290D-FCE6-46E9-B3CA-F7F6F9065C95}" srcOrd="2" destOrd="0" presId="urn:microsoft.com/office/officeart/2018/2/layout/IconVerticalSolidList"/>
    <dgm:cxn modelId="{E6A55121-C5F7-4081-9F13-33D6961D7049}" type="presParOf" srcId="{0CFA290D-FCE6-46E9-B3CA-F7F6F9065C95}" destId="{05629FEC-3DA1-413C-92BE-88BBD67F94E7}" srcOrd="0" destOrd="0" presId="urn:microsoft.com/office/officeart/2018/2/layout/IconVerticalSolidList"/>
    <dgm:cxn modelId="{27284FC0-162B-4D6D-92D6-B4621972EB33}" type="presParOf" srcId="{0CFA290D-FCE6-46E9-B3CA-F7F6F9065C95}" destId="{47AFF938-4A49-4903-B0CE-2B29946861FD}" srcOrd="1" destOrd="0" presId="urn:microsoft.com/office/officeart/2018/2/layout/IconVerticalSolidList"/>
    <dgm:cxn modelId="{AAA2F9CB-2950-45EE-8AFE-1D7F12AB63CF}" type="presParOf" srcId="{0CFA290D-FCE6-46E9-B3CA-F7F6F9065C95}" destId="{B9FC7D3E-76E4-45BF-9593-5B58FEBE7354}" srcOrd="2" destOrd="0" presId="urn:microsoft.com/office/officeart/2018/2/layout/IconVerticalSolidList"/>
    <dgm:cxn modelId="{66D4295E-377D-400F-B791-BEE5BC04E792}" type="presParOf" srcId="{0CFA290D-FCE6-46E9-B3CA-F7F6F9065C95}" destId="{E6AD74BB-80A3-4F05-B547-9E817A67557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547F5B-2E02-497E-AEC3-638066A590CF}">
      <dsp:nvSpPr>
        <dsp:cNvPr id="0" name=""/>
        <dsp:cNvSpPr/>
      </dsp:nvSpPr>
      <dsp:spPr>
        <a:xfrm>
          <a:off x="1947934" y="172233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362889-31B6-4DC1-A28D-872F88581E30}">
      <dsp:nvSpPr>
        <dsp:cNvPr id="0" name=""/>
        <dsp:cNvSpPr/>
      </dsp:nvSpPr>
      <dsp:spPr>
        <a:xfrm>
          <a:off x="759934" y="2586706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600" kern="1200" dirty="0"/>
            <a:t>Ao longo do projeto, todos os membros evoluíram,  principalmente no cumprimento de deadlines.</a:t>
          </a:r>
          <a:endParaRPr lang="en-US" sz="2600" kern="1200" dirty="0"/>
        </a:p>
      </dsp:txBody>
      <dsp:txXfrm>
        <a:off x="759934" y="2586706"/>
        <a:ext cx="4320000" cy="720000"/>
      </dsp:txXfrm>
    </dsp:sp>
    <dsp:sp modelId="{C7CEDB82-C768-4C20-A7F0-5F36DAE218E6}">
      <dsp:nvSpPr>
        <dsp:cNvPr id="0" name=""/>
        <dsp:cNvSpPr/>
      </dsp:nvSpPr>
      <dsp:spPr>
        <a:xfrm>
          <a:off x="7023934" y="172233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CEFA2E-4FEC-4121-87DD-05A07B4AECA3}">
      <dsp:nvSpPr>
        <dsp:cNvPr id="0" name=""/>
        <dsp:cNvSpPr/>
      </dsp:nvSpPr>
      <dsp:spPr>
        <a:xfrm>
          <a:off x="5835934" y="2586706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600" kern="1200" dirty="0"/>
            <a:t>A equipa conseguiu atingir todos os objetivos pretendidos dentro do tempo estipulado.</a:t>
          </a:r>
          <a:endParaRPr lang="en-US" sz="2600" kern="1200" dirty="0"/>
        </a:p>
      </dsp:txBody>
      <dsp:txXfrm>
        <a:off x="5835934" y="2586706"/>
        <a:ext cx="432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76737D-897B-437B-8084-AB0E1B608853}">
      <dsp:nvSpPr>
        <dsp:cNvPr id="0" name=""/>
        <dsp:cNvSpPr/>
      </dsp:nvSpPr>
      <dsp:spPr>
        <a:xfrm>
          <a:off x="0" y="0"/>
          <a:ext cx="8938260" cy="1275873"/>
        </a:xfrm>
        <a:prstGeom prst="roundRect">
          <a:avLst>
            <a:gd name="adj" fmla="val 10000"/>
          </a:avLst>
        </a:prstGeom>
        <a:solidFill>
          <a:schemeClr val="tx2">
            <a:lumMod val="75000"/>
            <a:lumOff val="25000"/>
          </a:schemeClr>
        </a:solidFill>
        <a:ln w="12700" cap="flat" cmpd="sng" algn="ctr">
          <a:solidFill>
            <a:schemeClr val="tx2">
              <a:lumMod val="75000"/>
              <a:lumOff val="2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just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800" kern="1200"/>
            <a:t>Criámos os issues relacionados com as user stories e atribuímos a cada elemento da equipa;</a:t>
          </a:r>
          <a:endParaRPr lang="en-US" sz="2800" kern="1200" dirty="0"/>
        </a:p>
      </dsp:txBody>
      <dsp:txXfrm>
        <a:off x="37369" y="37369"/>
        <a:ext cx="7561492" cy="1201135"/>
      </dsp:txXfrm>
    </dsp:sp>
    <dsp:sp modelId="{75F07D2F-9CE4-4148-A9AA-D0D80050ED29}">
      <dsp:nvSpPr>
        <dsp:cNvPr id="0" name=""/>
        <dsp:cNvSpPr/>
      </dsp:nvSpPr>
      <dsp:spPr>
        <a:xfrm>
          <a:off x="788669" y="1488519"/>
          <a:ext cx="8938260" cy="1275873"/>
        </a:xfrm>
        <a:prstGeom prst="roundRect">
          <a:avLst>
            <a:gd name="adj" fmla="val 10000"/>
          </a:avLst>
        </a:prstGeom>
        <a:solidFill>
          <a:schemeClr val="tx2">
            <a:lumMod val="75000"/>
            <a:lumOff val="25000"/>
          </a:schemeClr>
        </a:solidFill>
        <a:ln w="12700" cap="flat" cmpd="sng" algn="ctr">
          <a:solidFill>
            <a:schemeClr val="tx2">
              <a:lumMod val="75000"/>
              <a:lumOff val="2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just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800" kern="1200"/>
            <a:t>Utilizámos o Bitbucket para que o trabalho fosse sendo alterado e organizado de forma visível a todos os membros e docentes de aulas PL;</a:t>
          </a:r>
          <a:endParaRPr lang="en-US" sz="2800" kern="1200" dirty="0"/>
        </a:p>
      </dsp:txBody>
      <dsp:txXfrm>
        <a:off x="826038" y="1525888"/>
        <a:ext cx="7245534" cy="1201135"/>
      </dsp:txXfrm>
    </dsp:sp>
    <dsp:sp modelId="{5BF147EC-038B-40F4-8187-5E06F7B5D743}">
      <dsp:nvSpPr>
        <dsp:cNvPr id="0" name=""/>
        <dsp:cNvSpPr/>
      </dsp:nvSpPr>
      <dsp:spPr>
        <a:xfrm>
          <a:off x="1577339" y="2977038"/>
          <a:ext cx="8938260" cy="1275873"/>
        </a:xfrm>
        <a:prstGeom prst="roundRect">
          <a:avLst>
            <a:gd name="adj" fmla="val 10000"/>
          </a:avLst>
        </a:prstGeom>
        <a:solidFill>
          <a:schemeClr val="tx2">
            <a:lumMod val="75000"/>
            <a:lumOff val="25000"/>
          </a:schemeClr>
        </a:solidFill>
        <a:ln w="12700" cap="flat" cmpd="sng" algn="ctr">
          <a:solidFill>
            <a:schemeClr val="tx2">
              <a:lumMod val="75000"/>
              <a:lumOff val="2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just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800" kern="1200"/>
            <a:t>Procurámos manter tudo organizado pelas suas categorias, documentos elaborados por cada membro na sua respetiva pasta com o seu número para fácil identificação.</a:t>
          </a:r>
          <a:endParaRPr lang="en-US" sz="2800" kern="1200" dirty="0"/>
        </a:p>
      </dsp:txBody>
      <dsp:txXfrm>
        <a:off x="1614708" y="3014407"/>
        <a:ext cx="7245534" cy="1201135"/>
      </dsp:txXfrm>
    </dsp:sp>
    <dsp:sp modelId="{02C69463-4CB4-4651-8E58-D0E85B95A75A}">
      <dsp:nvSpPr>
        <dsp:cNvPr id="0" name=""/>
        <dsp:cNvSpPr/>
      </dsp:nvSpPr>
      <dsp:spPr>
        <a:xfrm>
          <a:off x="9258235" y="455806"/>
          <a:ext cx="829317" cy="829317"/>
        </a:xfrm>
        <a:prstGeom prst="downArrow">
          <a:avLst>
            <a:gd name="adj1" fmla="val 55000"/>
            <a:gd name="adj2" fmla="val 4500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9444831" y="455806"/>
        <a:ext cx="456125" cy="624061"/>
      </dsp:txXfrm>
    </dsp:sp>
    <dsp:sp modelId="{899A0451-5949-45C0-915B-DAD0AA6308AE}">
      <dsp:nvSpPr>
        <dsp:cNvPr id="0" name=""/>
        <dsp:cNvSpPr/>
      </dsp:nvSpPr>
      <dsp:spPr>
        <a:xfrm>
          <a:off x="9923038" y="2564949"/>
          <a:ext cx="362561" cy="195685"/>
        </a:xfrm>
        <a:prstGeom prst="downArrow">
          <a:avLst>
            <a:gd name="adj1" fmla="val 55000"/>
            <a:gd name="adj2" fmla="val 4500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10004614" y="2564949"/>
        <a:ext cx="199409" cy="14725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D70850-2D72-470F-BFFB-F1FF23D79CEB}">
      <dsp:nvSpPr>
        <dsp:cNvPr id="0" name=""/>
        <dsp:cNvSpPr/>
      </dsp:nvSpPr>
      <dsp:spPr>
        <a:xfrm>
          <a:off x="2395543" y="6969"/>
          <a:ext cx="2093062" cy="2093062"/>
        </a:xfrm>
        <a:prstGeom prst="round2DiagRect">
          <a:avLst>
            <a:gd name="adj1" fmla="val 29727"/>
            <a:gd name="adj2" fmla="val 0"/>
          </a:avLst>
        </a:prstGeom>
        <a:solidFill>
          <a:schemeClr val="tx2">
            <a:lumMod val="75000"/>
            <a:lumOff val="25000"/>
          </a:schemeClr>
        </a:solidFill>
        <a:ln>
          <a:solidFill>
            <a:schemeClr val="tx2">
              <a:lumMod val="75000"/>
              <a:lumOff val="2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5D0345-B0F3-4C71-8BCD-0F3EEFA6E80A}">
      <dsp:nvSpPr>
        <dsp:cNvPr id="0" name=""/>
        <dsp:cNvSpPr/>
      </dsp:nvSpPr>
      <dsp:spPr>
        <a:xfrm>
          <a:off x="2841606" y="453032"/>
          <a:ext cx="1200937" cy="12009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DC22B5-5CFE-4FF2-A286-4B71C3A7A8A4}">
      <dsp:nvSpPr>
        <dsp:cNvPr id="0" name=""/>
        <dsp:cNvSpPr/>
      </dsp:nvSpPr>
      <dsp:spPr>
        <a:xfrm>
          <a:off x="1726450" y="2751970"/>
          <a:ext cx="343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PT" sz="2300" kern="1200" dirty="0">
              <a:solidFill>
                <a:schemeClr val="tx1"/>
              </a:solidFill>
            </a:rPr>
            <a:t>Realização de mais testes;</a:t>
          </a:r>
          <a:endParaRPr lang="en-US" sz="2300" kern="1200" dirty="0">
            <a:solidFill>
              <a:schemeClr val="tx1"/>
            </a:solidFill>
          </a:endParaRPr>
        </a:p>
      </dsp:txBody>
      <dsp:txXfrm>
        <a:off x="1726450" y="2751970"/>
        <a:ext cx="3431250" cy="720000"/>
      </dsp:txXfrm>
    </dsp:sp>
    <dsp:sp modelId="{06C3E738-1704-4F2E-8A85-4CAADAAFC327}">
      <dsp:nvSpPr>
        <dsp:cNvPr id="0" name=""/>
        <dsp:cNvSpPr/>
      </dsp:nvSpPr>
      <dsp:spPr>
        <a:xfrm>
          <a:off x="6427262" y="6969"/>
          <a:ext cx="2093062" cy="2093062"/>
        </a:xfrm>
        <a:prstGeom prst="round2DiagRect">
          <a:avLst>
            <a:gd name="adj1" fmla="val 29727"/>
            <a:gd name="adj2" fmla="val 0"/>
          </a:avLst>
        </a:prstGeom>
        <a:solidFill>
          <a:schemeClr val="tx2">
            <a:lumMod val="75000"/>
            <a:lumOff val="25000"/>
          </a:schemeClr>
        </a:solidFill>
        <a:ln>
          <a:solidFill>
            <a:schemeClr val="tx2">
              <a:lumMod val="75000"/>
              <a:lumOff val="2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CFC887-AD12-4350-BEBC-A00501ECA91F}">
      <dsp:nvSpPr>
        <dsp:cNvPr id="0" name=""/>
        <dsp:cNvSpPr/>
      </dsp:nvSpPr>
      <dsp:spPr>
        <a:xfrm>
          <a:off x="6873325" y="453032"/>
          <a:ext cx="1200937" cy="12009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DC4B60-BA90-44D2-9A4F-CF0491EA3819}">
      <dsp:nvSpPr>
        <dsp:cNvPr id="0" name=""/>
        <dsp:cNvSpPr/>
      </dsp:nvSpPr>
      <dsp:spPr>
        <a:xfrm>
          <a:off x="5758168" y="2751970"/>
          <a:ext cx="343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just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PT" sz="2300" kern="1200" dirty="0">
              <a:solidFill>
                <a:schemeClr val="tx1"/>
              </a:solidFill>
            </a:rPr>
            <a:t>Maior especificação de observações ao longo do desenvolvimento das </a:t>
          </a:r>
          <a:r>
            <a:rPr lang="pt-PT" sz="2300" kern="1200" dirty="0" err="1">
              <a:solidFill>
                <a:schemeClr val="tx1"/>
              </a:solidFill>
            </a:rPr>
            <a:t>user</a:t>
          </a:r>
          <a:r>
            <a:rPr lang="pt-PT" sz="2300" kern="1200" dirty="0">
              <a:solidFill>
                <a:schemeClr val="tx1"/>
              </a:solidFill>
            </a:rPr>
            <a:t> </a:t>
          </a:r>
          <a:r>
            <a:rPr lang="pt-PT" sz="2300" kern="1200" dirty="0" err="1">
              <a:solidFill>
                <a:schemeClr val="tx1"/>
              </a:solidFill>
            </a:rPr>
            <a:t>stories</a:t>
          </a:r>
          <a:r>
            <a:rPr lang="pt-PT" sz="2300" kern="1200" dirty="0">
              <a:solidFill>
                <a:schemeClr val="tx1"/>
              </a:solidFill>
            </a:rPr>
            <a:t>.</a:t>
          </a:r>
        </a:p>
      </dsp:txBody>
      <dsp:txXfrm>
        <a:off x="5758168" y="2751970"/>
        <a:ext cx="343125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33B8D4-F8F9-4AFF-9929-FA7D770EE489}">
      <dsp:nvSpPr>
        <dsp:cNvPr id="0" name=""/>
        <dsp:cNvSpPr/>
      </dsp:nvSpPr>
      <dsp:spPr>
        <a:xfrm>
          <a:off x="0" y="338610"/>
          <a:ext cx="6900512" cy="1247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2">
              <a:lumMod val="75000"/>
              <a:lumOff val="2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5556" tIns="458216" rIns="535556" bIns="156464" numCol="1" spcCol="1270" anchor="t" anchorCtr="0">
          <a:noAutofit/>
        </a:bodyPr>
        <a:lstStyle/>
        <a:p>
          <a:pPr marL="228600" lvl="1" indent="-228600" algn="just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2200" kern="1200" dirty="0"/>
            <a:t>Não tivemos um líder específico, mantivemos o grupo todo no mesmo nível sem nomear líderes para cada sprint.</a:t>
          </a:r>
          <a:endParaRPr lang="en-US" sz="2200" kern="1200" dirty="0"/>
        </a:p>
      </dsp:txBody>
      <dsp:txXfrm>
        <a:off x="0" y="338610"/>
        <a:ext cx="6900512" cy="1247400"/>
      </dsp:txXfrm>
    </dsp:sp>
    <dsp:sp modelId="{3829FEAA-35F0-4361-A05D-DE5A8C4FD710}">
      <dsp:nvSpPr>
        <dsp:cNvPr id="0" name=""/>
        <dsp:cNvSpPr/>
      </dsp:nvSpPr>
      <dsp:spPr>
        <a:xfrm>
          <a:off x="345025" y="13890"/>
          <a:ext cx="4830358" cy="649440"/>
        </a:xfrm>
        <a:prstGeom prst="roundRect">
          <a:avLst/>
        </a:prstGeom>
        <a:solidFill>
          <a:schemeClr val="tx2">
            <a:lumMod val="75000"/>
            <a:lumOff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kern="1200" dirty="0"/>
            <a:t>Contexto</a:t>
          </a:r>
          <a:endParaRPr lang="en-US" sz="2200" kern="1200" dirty="0"/>
        </a:p>
      </dsp:txBody>
      <dsp:txXfrm>
        <a:off x="376728" y="45593"/>
        <a:ext cx="4766952" cy="586034"/>
      </dsp:txXfrm>
    </dsp:sp>
    <dsp:sp modelId="{09DE1C85-F2DF-40BC-BDC5-BECA33F93015}">
      <dsp:nvSpPr>
        <dsp:cNvPr id="0" name=""/>
        <dsp:cNvSpPr/>
      </dsp:nvSpPr>
      <dsp:spPr>
        <a:xfrm>
          <a:off x="0" y="2029530"/>
          <a:ext cx="6900512" cy="1524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2">
              <a:lumMod val="75000"/>
              <a:lumOff val="2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5556" tIns="458216" rIns="535556" bIns="156464" numCol="1" spcCol="1270" anchor="t" anchorCtr="0">
          <a:noAutofit/>
        </a:bodyPr>
        <a:lstStyle/>
        <a:p>
          <a:pPr marL="228600" lvl="1" indent="-228600" algn="just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2200" kern="1200" dirty="0"/>
            <a:t>Liberal / </a:t>
          </a:r>
          <a:r>
            <a:rPr lang="pt-PT" sz="2200" kern="1200" dirty="0" err="1"/>
            <a:t>Laissez</a:t>
          </a:r>
          <a:r>
            <a:rPr lang="pt-PT" sz="2200" kern="1200" dirty="0"/>
            <a:t> </a:t>
          </a:r>
          <a:r>
            <a:rPr lang="pt-PT" sz="2200" kern="1200" dirty="0" err="1"/>
            <a:t>faire</a:t>
          </a:r>
          <a:r>
            <a:rPr lang="pt-PT" sz="2200" kern="1200" dirty="0"/>
            <a:t>, cada elemento do grupo tinha a sua autonomia e liberdade para desenvolver as suas funcionalidades como melhor entendesse, caso houvesse algum tipo de dúvida o grupo discutia a melhor abordagem.</a:t>
          </a:r>
          <a:endParaRPr lang="en-US" sz="2200" kern="1200" dirty="0"/>
        </a:p>
      </dsp:txBody>
      <dsp:txXfrm>
        <a:off x="0" y="2029530"/>
        <a:ext cx="6900512" cy="1524600"/>
      </dsp:txXfrm>
    </dsp:sp>
    <dsp:sp modelId="{3B99FA67-D463-4A16-954B-E75CD01591A9}">
      <dsp:nvSpPr>
        <dsp:cNvPr id="0" name=""/>
        <dsp:cNvSpPr/>
      </dsp:nvSpPr>
      <dsp:spPr>
        <a:xfrm>
          <a:off x="345025" y="1704810"/>
          <a:ext cx="4830358" cy="649440"/>
        </a:xfrm>
        <a:prstGeom prst="roundRect">
          <a:avLst/>
        </a:prstGeom>
        <a:solidFill>
          <a:schemeClr val="tx2">
            <a:lumMod val="75000"/>
            <a:lumOff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kern="1200" dirty="0"/>
            <a:t>Foco</a:t>
          </a:r>
          <a:endParaRPr lang="en-US" sz="2200" kern="1200" dirty="0"/>
        </a:p>
      </dsp:txBody>
      <dsp:txXfrm>
        <a:off x="376728" y="1736513"/>
        <a:ext cx="4766952" cy="586034"/>
      </dsp:txXfrm>
    </dsp:sp>
    <dsp:sp modelId="{09CFCE09-87DC-43A7-88D0-08F4AC29D8DB}">
      <dsp:nvSpPr>
        <dsp:cNvPr id="0" name=""/>
        <dsp:cNvSpPr/>
      </dsp:nvSpPr>
      <dsp:spPr>
        <a:xfrm>
          <a:off x="0" y="3997650"/>
          <a:ext cx="6900512" cy="1524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2">
              <a:lumMod val="75000"/>
              <a:lumOff val="2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5556" tIns="458216" rIns="535556" bIns="156464" numCol="1" spcCol="1270" anchor="t" anchorCtr="0">
          <a:noAutofit/>
        </a:bodyPr>
        <a:lstStyle/>
        <a:p>
          <a:pPr marL="228600" lvl="1" indent="-228600" algn="just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2200" kern="1200" dirty="0"/>
            <a:t>Como não tivemos um líder definido podemos classificar o estilo de liderança como democrático, uma vez que o grupo, na sua totalidade, esteve sempre envolvido em todas as decisões feitas.</a:t>
          </a:r>
          <a:endParaRPr lang="en-US" sz="2200" kern="1200" dirty="0"/>
        </a:p>
      </dsp:txBody>
      <dsp:txXfrm>
        <a:off x="0" y="3997650"/>
        <a:ext cx="6900512" cy="1524600"/>
      </dsp:txXfrm>
    </dsp:sp>
    <dsp:sp modelId="{1A70B0A1-E30F-47D5-BD53-8A37E2094A0E}">
      <dsp:nvSpPr>
        <dsp:cNvPr id="0" name=""/>
        <dsp:cNvSpPr/>
      </dsp:nvSpPr>
      <dsp:spPr>
        <a:xfrm>
          <a:off x="345025" y="3672930"/>
          <a:ext cx="4830358" cy="649440"/>
        </a:xfrm>
        <a:prstGeom prst="roundRect">
          <a:avLst/>
        </a:prstGeom>
        <a:solidFill>
          <a:schemeClr val="tx2">
            <a:lumMod val="75000"/>
            <a:lumOff val="25000"/>
          </a:schemeClr>
        </a:solidFill>
        <a:ln w="12700" cap="flat" cmpd="sng" algn="ctr">
          <a:solidFill>
            <a:schemeClr val="tx2">
              <a:lumMod val="75000"/>
              <a:lumOff val="2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kern="1200" dirty="0"/>
            <a:t>Estilo</a:t>
          </a:r>
          <a:endParaRPr lang="en-US" sz="2200" kern="1200" dirty="0"/>
        </a:p>
      </dsp:txBody>
      <dsp:txXfrm>
        <a:off x="376728" y="3704633"/>
        <a:ext cx="4766952" cy="58603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701095-6020-49CA-904A-87512701A889}">
      <dsp:nvSpPr>
        <dsp:cNvPr id="0" name=""/>
        <dsp:cNvSpPr/>
      </dsp:nvSpPr>
      <dsp:spPr>
        <a:xfrm>
          <a:off x="0" y="899622"/>
          <a:ext cx="6900512" cy="16608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A53919-AAA1-4245-814C-7BF4393E0B3D}">
      <dsp:nvSpPr>
        <dsp:cNvPr id="0" name=""/>
        <dsp:cNvSpPr/>
      </dsp:nvSpPr>
      <dsp:spPr>
        <a:xfrm>
          <a:off x="502404" y="1273312"/>
          <a:ext cx="913463" cy="9134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5F4071-6E0C-4C38-8E02-AB115F589B05}">
      <dsp:nvSpPr>
        <dsp:cNvPr id="0" name=""/>
        <dsp:cNvSpPr/>
      </dsp:nvSpPr>
      <dsp:spPr>
        <a:xfrm>
          <a:off x="1918272" y="899622"/>
          <a:ext cx="4982239" cy="16608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772" tIns="175772" rIns="175772" bIns="17577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500" kern="1200"/>
            <a:t>Aperfeiçoamento dos nossos conhecimentos a nível de desenvolvimento de software;</a:t>
          </a:r>
          <a:endParaRPr lang="en-US" sz="2500" kern="1200"/>
        </a:p>
      </dsp:txBody>
      <dsp:txXfrm>
        <a:off x="1918272" y="899622"/>
        <a:ext cx="4982239" cy="1660842"/>
      </dsp:txXfrm>
    </dsp:sp>
    <dsp:sp modelId="{05629FEC-3DA1-413C-92BE-88BBD67F94E7}">
      <dsp:nvSpPr>
        <dsp:cNvPr id="0" name=""/>
        <dsp:cNvSpPr/>
      </dsp:nvSpPr>
      <dsp:spPr>
        <a:xfrm>
          <a:off x="0" y="2975675"/>
          <a:ext cx="6900512" cy="16608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AFF938-4A49-4903-B0CE-2B29946861FD}">
      <dsp:nvSpPr>
        <dsp:cNvPr id="0" name=""/>
        <dsp:cNvSpPr/>
      </dsp:nvSpPr>
      <dsp:spPr>
        <a:xfrm>
          <a:off x="502404" y="3349365"/>
          <a:ext cx="913463" cy="9134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AD74BB-80A3-4F05-B547-9E817A675571}">
      <dsp:nvSpPr>
        <dsp:cNvPr id="0" name=""/>
        <dsp:cNvSpPr/>
      </dsp:nvSpPr>
      <dsp:spPr>
        <a:xfrm>
          <a:off x="1918272" y="2975675"/>
          <a:ext cx="4982239" cy="16608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772" tIns="175772" rIns="175772" bIns="17577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500" kern="1200"/>
            <a:t>Melhoramento do trabalho em equipa.</a:t>
          </a:r>
        </a:p>
      </dsp:txBody>
      <dsp:txXfrm>
        <a:off x="1918272" y="2975675"/>
        <a:ext cx="4982239" cy="16608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3T17:20:47.58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3T15:02:03.71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221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715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697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1610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978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5848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694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429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760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404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655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6/19/2022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987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Um barco de papel cor de laranja a liderar um grupo de barcos de papel brancos">
            <a:extLst>
              <a:ext uri="{FF2B5EF4-FFF2-40B4-BE49-F238E27FC236}">
                <a16:creationId xmlns:a16="http://schemas.microsoft.com/office/drawing/2014/main" id="{7BDAF6FE-C606-23FF-35C0-125E663BF4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15708"/>
          <a:stretch/>
        </p:blipFill>
        <p:spPr>
          <a:xfrm>
            <a:off x="3070" y="0"/>
            <a:ext cx="12188930" cy="685799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8F51725E-A483-43B2-A6F2-C44F502FE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937549"/>
            <a:ext cx="12191999" cy="5058137"/>
          </a:xfrm>
          <a:prstGeom prst="rect">
            <a:avLst/>
          </a:prstGeom>
          <a:gradFill flip="none" rotWithShape="1">
            <a:gsLst>
              <a:gs pos="50000">
                <a:schemeClr val="tx1">
                  <a:alpha val="30000"/>
                </a:schemeClr>
              </a:gs>
              <a:gs pos="80000">
                <a:schemeClr val="tx1">
                  <a:alpha val="15000"/>
                </a:schemeClr>
              </a:gs>
              <a:gs pos="0">
                <a:schemeClr val="tx1">
                  <a:alpha val="0"/>
                </a:schemeClr>
              </a:gs>
              <a:gs pos="20000">
                <a:schemeClr val="tx1">
                  <a:alpha val="15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772C820-0780-DE03-3D43-B1B0C3748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2476" y="266698"/>
            <a:ext cx="9144000" cy="3063240"/>
          </a:xfrm>
        </p:spPr>
        <p:txBody>
          <a:bodyPr>
            <a:normAutofit/>
          </a:bodyPr>
          <a:lstStyle/>
          <a:p>
            <a:pPr algn="ctr"/>
            <a:r>
              <a:rPr lang="pt-PT" sz="10800" dirty="0">
                <a:solidFill>
                  <a:schemeClr val="bg1"/>
                </a:solidFill>
              </a:rPr>
              <a:t>Lapr4 - US 9002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7283F4B-9FFB-336F-5045-20F98D6906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2746" y="3469397"/>
            <a:ext cx="9144000" cy="1536192"/>
          </a:xfrm>
        </p:spPr>
        <p:txBody>
          <a:bodyPr>
            <a:normAutofit/>
          </a:bodyPr>
          <a:lstStyle/>
          <a:p>
            <a:pPr algn="ctr"/>
            <a:r>
              <a:rPr lang="pt-PT" sz="3200" dirty="0">
                <a:solidFill>
                  <a:schemeClr val="bg1"/>
                </a:solidFill>
              </a:rPr>
              <a:t>G02 2DE</a:t>
            </a:r>
          </a:p>
        </p:txBody>
      </p:sp>
      <p:sp>
        <p:nvSpPr>
          <p:cNvPr id="29" name="Rectangle 6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636A0F7A-5C93-EB1C-E45A-4F7017F28F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5082" y="5314739"/>
            <a:ext cx="7292874" cy="1536192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0C88BF2E-4648-4541-6E06-A5595AFA18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5947" y="5412860"/>
            <a:ext cx="2753333" cy="1292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584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05041D1-78FF-0507-173A-5E15C4914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6"/>
            <a:ext cx="341985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800"/>
              <a:t>TABELA de competências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4EF6293-680B-81E5-3514-55144335EA3B}"/>
              </a:ext>
            </a:extLst>
          </p:cNvPr>
          <p:cNvSpPr txBox="1"/>
          <p:nvPr/>
        </p:nvSpPr>
        <p:spPr>
          <a:xfrm>
            <a:off x="4654295" y="630936"/>
            <a:ext cx="6894576" cy="1463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2000" dirty="0" err="1"/>
              <a:t>Escala</a:t>
            </a:r>
            <a:r>
              <a:rPr lang="en-US" sz="2000" dirty="0"/>
              <a:t> de </a:t>
            </a:r>
            <a:r>
              <a:rPr lang="en-US" sz="2000" dirty="0" err="1"/>
              <a:t>classificação</a:t>
            </a:r>
            <a:r>
              <a:rPr lang="en-US" sz="2000" dirty="0"/>
              <a:t>: 0-Sem </a:t>
            </a:r>
            <a:r>
              <a:rPr lang="en-US" sz="2000" dirty="0" err="1"/>
              <a:t>conhecimentos</a:t>
            </a:r>
            <a:r>
              <a:rPr lang="en-US" sz="2000" dirty="0"/>
              <a:t> </a:t>
            </a:r>
            <a:r>
              <a:rPr lang="en-US" sz="2000" dirty="0" err="1"/>
              <a:t>prévios</a:t>
            </a:r>
            <a:r>
              <a:rPr lang="en-US" sz="2000" dirty="0"/>
              <a:t>, 1-Muito </a:t>
            </a:r>
            <a:r>
              <a:rPr lang="en-US" sz="2000" dirty="0" err="1"/>
              <a:t>Fraco</a:t>
            </a:r>
            <a:r>
              <a:rPr lang="en-US" sz="2000" dirty="0"/>
              <a:t>, 2-Fraco, 3-Mediano, 4-Bom, 5-Muito Bom, 6-Excelente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Rectangle 22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14992" y="704088"/>
            <a:ext cx="18288" cy="1316736"/>
          </a:xfrm>
          <a:custGeom>
            <a:avLst/>
            <a:gdLst>
              <a:gd name="connsiteX0" fmla="*/ 0 w 18288"/>
              <a:gd name="connsiteY0" fmla="*/ 0 h 1316736"/>
              <a:gd name="connsiteX1" fmla="*/ 18288 w 18288"/>
              <a:gd name="connsiteY1" fmla="*/ 0 h 1316736"/>
              <a:gd name="connsiteX2" fmla="*/ 18288 w 18288"/>
              <a:gd name="connsiteY2" fmla="*/ 632033 h 1316736"/>
              <a:gd name="connsiteX3" fmla="*/ 18288 w 18288"/>
              <a:gd name="connsiteY3" fmla="*/ 1316736 h 1316736"/>
              <a:gd name="connsiteX4" fmla="*/ 0 w 18288"/>
              <a:gd name="connsiteY4" fmla="*/ 1316736 h 1316736"/>
              <a:gd name="connsiteX5" fmla="*/ 0 w 18288"/>
              <a:gd name="connsiteY5" fmla="*/ 671535 h 1316736"/>
              <a:gd name="connsiteX6" fmla="*/ 0 w 18288"/>
              <a:gd name="connsiteY6" fmla="*/ 0 h 1316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288" h="1316736" fill="none" extrusionOk="0">
                <a:moveTo>
                  <a:pt x="0" y="0"/>
                </a:moveTo>
                <a:cubicBezTo>
                  <a:pt x="5414" y="683"/>
                  <a:pt x="12510" y="720"/>
                  <a:pt x="18288" y="0"/>
                </a:cubicBezTo>
                <a:cubicBezTo>
                  <a:pt x="11385" y="276484"/>
                  <a:pt x="47354" y="495364"/>
                  <a:pt x="18288" y="632033"/>
                </a:cubicBezTo>
                <a:cubicBezTo>
                  <a:pt x="-10778" y="768702"/>
                  <a:pt x="26786" y="1005085"/>
                  <a:pt x="18288" y="1316736"/>
                </a:cubicBezTo>
                <a:cubicBezTo>
                  <a:pt x="9577" y="1315893"/>
                  <a:pt x="6900" y="1316365"/>
                  <a:pt x="0" y="1316736"/>
                </a:cubicBezTo>
                <a:cubicBezTo>
                  <a:pt x="-29997" y="1144491"/>
                  <a:pt x="20055" y="926108"/>
                  <a:pt x="0" y="671535"/>
                </a:cubicBezTo>
                <a:cubicBezTo>
                  <a:pt x="-20055" y="416962"/>
                  <a:pt x="15787" y="211813"/>
                  <a:pt x="0" y="0"/>
                </a:cubicBezTo>
                <a:close/>
              </a:path>
              <a:path w="18288" h="1316736" stroke="0" extrusionOk="0">
                <a:moveTo>
                  <a:pt x="0" y="0"/>
                </a:moveTo>
                <a:cubicBezTo>
                  <a:pt x="5341" y="9"/>
                  <a:pt x="11148" y="-611"/>
                  <a:pt x="18288" y="0"/>
                </a:cubicBezTo>
                <a:cubicBezTo>
                  <a:pt x="-6741" y="195124"/>
                  <a:pt x="36996" y="409062"/>
                  <a:pt x="18288" y="618866"/>
                </a:cubicBezTo>
                <a:cubicBezTo>
                  <a:pt x="-420" y="828670"/>
                  <a:pt x="28345" y="1144651"/>
                  <a:pt x="18288" y="1316736"/>
                </a:cubicBezTo>
                <a:cubicBezTo>
                  <a:pt x="10476" y="1317615"/>
                  <a:pt x="8805" y="1316987"/>
                  <a:pt x="0" y="1316736"/>
                </a:cubicBezTo>
                <a:cubicBezTo>
                  <a:pt x="30302" y="1053606"/>
                  <a:pt x="-1997" y="890047"/>
                  <a:pt x="0" y="671535"/>
                </a:cubicBezTo>
                <a:cubicBezTo>
                  <a:pt x="1997" y="453023"/>
                  <a:pt x="-25538" y="322042"/>
                  <a:pt x="0" y="0"/>
                </a:cubicBezTo>
                <a:close/>
              </a:path>
            </a:pathLst>
          </a:custGeom>
          <a:solidFill>
            <a:srgbClr val="E7294F"/>
          </a:solidFill>
          <a:ln w="34925">
            <a:solidFill>
              <a:srgbClr val="E7294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ela 8">
            <a:extLst>
              <a:ext uri="{FF2B5EF4-FFF2-40B4-BE49-F238E27FC236}">
                <a16:creationId xmlns:a16="http://schemas.microsoft.com/office/drawing/2014/main" id="{01C5B9BB-FB82-6BFF-B3FA-3BAB62CD1F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640453"/>
              </p:ext>
            </p:extLst>
          </p:nvPr>
        </p:nvGraphicFramePr>
        <p:xfrm>
          <a:off x="630936" y="2464282"/>
          <a:ext cx="11163903" cy="39561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9367">
                  <a:extLst>
                    <a:ext uri="{9D8B030D-6E8A-4147-A177-3AD203B41FA5}">
                      <a16:colId xmlns:a16="http://schemas.microsoft.com/office/drawing/2014/main" val="2001244023"/>
                    </a:ext>
                  </a:extLst>
                </a:gridCol>
                <a:gridCol w="2121096">
                  <a:extLst>
                    <a:ext uri="{9D8B030D-6E8A-4147-A177-3AD203B41FA5}">
                      <a16:colId xmlns:a16="http://schemas.microsoft.com/office/drawing/2014/main" val="3732036769"/>
                    </a:ext>
                  </a:extLst>
                </a:gridCol>
                <a:gridCol w="939180">
                  <a:extLst>
                    <a:ext uri="{9D8B030D-6E8A-4147-A177-3AD203B41FA5}">
                      <a16:colId xmlns:a16="http://schemas.microsoft.com/office/drawing/2014/main" val="4109271523"/>
                    </a:ext>
                  </a:extLst>
                </a:gridCol>
                <a:gridCol w="939180">
                  <a:extLst>
                    <a:ext uri="{9D8B030D-6E8A-4147-A177-3AD203B41FA5}">
                      <a16:colId xmlns:a16="http://schemas.microsoft.com/office/drawing/2014/main" val="2852322402"/>
                    </a:ext>
                  </a:extLst>
                </a:gridCol>
                <a:gridCol w="939180">
                  <a:extLst>
                    <a:ext uri="{9D8B030D-6E8A-4147-A177-3AD203B41FA5}">
                      <a16:colId xmlns:a16="http://schemas.microsoft.com/office/drawing/2014/main" val="822512315"/>
                    </a:ext>
                  </a:extLst>
                </a:gridCol>
                <a:gridCol w="939180">
                  <a:extLst>
                    <a:ext uri="{9D8B030D-6E8A-4147-A177-3AD203B41FA5}">
                      <a16:colId xmlns:a16="http://schemas.microsoft.com/office/drawing/2014/main" val="4114057386"/>
                    </a:ext>
                  </a:extLst>
                </a:gridCol>
                <a:gridCol w="939180">
                  <a:extLst>
                    <a:ext uri="{9D8B030D-6E8A-4147-A177-3AD203B41FA5}">
                      <a16:colId xmlns:a16="http://schemas.microsoft.com/office/drawing/2014/main" val="3944598121"/>
                    </a:ext>
                  </a:extLst>
                </a:gridCol>
                <a:gridCol w="939180">
                  <a:extLst>
                    <a:ext uri="{9D8B030D-6E8A-4147-A177-3AD203B41FA5}">
                      <a16:colId xmlns:a16="http://schemas.microsoft.com/office/drawing/2014/main" val="107757751"/>
                    </a:ext>
                  </a:extLst>
                </a:gridCol>
                <a:gridCol w="939180">
                  <a:extLst>
                    <a:ext uri="{9D8B030D-6E8A-4147-A177-3AD203B41FA5}">
                      <a16:colId xmlns:a16="http://schemas.microsoft.com/office/drawing/2014/main" val="580541510"/>
                    </a:ext>
                  </a:extLst>
                </a:gridCol>
                <a:gridCol w="939180">
                  <a:extLst>
                    <a:ext uri="{9D8B030D-6E8A-4147-A177-3AD203B41FA5}">
                      <a16:colId xmlns:a16="http://schemas.microsoft.com/office/drawing/2014/main" val="3970486054"/>
                    </a:ext>
                  </a:extLst>
                </a:gridCol>
              </a:tblGrid>
              <a:tr h="354541">
                <a:tc gridSpan="2">
                  <a:txBody>
                    <a:bodyPr/>
                    <a:lstStyle/>
                    <a:p>
                      <a:endParaRPr lang="pt-PT" sz="1600" dirty="0"/>
                    </a:p>
                  </a:txBody>
                  <a:tcPr marL="72253" marR="72253" marT="36127" marB="36127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600" b="1" dirty="0"/>
                        <a:t>1201000</a:t>
                      </a:r>
                    </a:p>
                  </a:txBody>
                  <a:tcPr marL="72253" marR="72253" marT="36127" marB="36127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600" b="1" dirty="0"/>
                        <a:t>1201001</a:t>
                      </a:r>
                    </a:p>
                  </a:txBody>
                  <a:tcPr marL="72253" marR="72253" marT="36127" marB="36127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600" b="1" dirty="0"/>
                        <a:t>1201007</a:t>
                      </a:r>
                    </a:p>
                  </a:txBody>
                  <a:tcPr marL="72253" marR="72253" marT="36127" marB="36127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sz="1600" b="1" dirty="0"/>
                        <a:t>1201240</a:t>
                      </a:r>
                    </a:p>
                  </a:txBody>
                  <a:tcPr marL="72253" marR="72253" marT="36127" marB="36127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9047469"/>
                  </a:ext>
                </a:extLst>
              </a:tr>
              <a:tr h="354541">
                <a:tc>
                  <a:txBody>
                    <a:bodyPr/>
                    <a:lstStyle/>
                    <a:p>
                      <a:pPr algn="ctr"/>
                      <a:endParaRPr lang="pt-PT" sz="1600" dirty="0">
                        <a:solidFill>
                          <a:schemeClr val="bg1"/>
                        </a:solidFill>
                      </a:endParaRPr>
                    </a:p>
                  </a:txBody>
                  <a:tcPr marL="72253" marR="72253" marT="36127" marB="36127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1600" dirty="0"/>
                    </a:p>
                  </a:txBody>
                  <a:tcPr marL="72253" marR="72253" marT="36127" marB="36127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b="1" dirty="0"/>
                        <a:t>Início</a:t>
                      </a:r>
                    </a:p>
                  </a:txBody>
                  <a:tcPr marL="72253" marR="72253" marT="36127" marB="361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b="1" dirty="0"/>
                        <a:t>Fim</a:t>
                      </a:r>
                    </a:p>
                  </a:txBody>
                  <a:tcPr marL="72253" marR="72253" marT="36127" marB="361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b="1" dirty="0"/>
                        <a:t>Início</a:t>
                      </a:r>
                    </a:p>
                  </a:txBody>
                  <a:tcPr marL="72253" marR="72253" marT="36127" marB="361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b="1" dirty="0"/>
                        <a:t>Fim</a:t>
                      </a:r>
                    </a:p>
                  </a:txBody>
                  <a:tcPr marL="72253" marR="72253" marT="36127" marB="361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b="1" dirty="0"/>
                        <a:t>Início</a:t>
                      </a:r>
                    </a:p>
                  </a:txBody>
                  <a:tcPr marL="72253" marR="72253" marT="36127" marB="361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b="1"/>
                        <a:t>Fim</a:t>
                      </a:r>
                    </a:p>
                  </a:txBody>
                  <a:tcPr marL="72253" marR="72253" marT="36127" marB="361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b="1"/>
                        <a:t>Início</a:t>
                      </a:r>
                    </a:p>
                  </a:txBody>
                  <a:tcPr marL="72253" marR="72253" marT="36127" marB="361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b="1" dirty="0"/>
                        <a:t>Fim</a:t>
                      </a:r>
                    </a:p>
                  </a:txBody>
                  <a:tcPr marL="72253" marR="72253" marT="36127" marB="36127"/>
                </a:tc>
                <a:extLst>
                  <a:ext uri="{0D108BD9-81ED-4DB2-BD59-A6C34878D82A}">
                    <a16:rowId xmlns:a16="http://schemas.microsoft.com/office/drawing/2014/main" val="3242138000"/>
                  </a:ext>
                </a:extLst>
              </a:tr>
              <a:tr h="354541">
                <a:tc rowSpan="5">
                  <a:txBody>
                    <a:bodyPr/>
                    <a:lstStyle/>
                    <a:p>
                      <a:pPr algn="ctr"/>
                      <a:r>
                        <a:rPr lang="pt-PT" sz="1600" b="1" dirty="0">
                          <a:solidFill>
                            <a:schemeClr val="bg1"/>
                          </a:solidFill>
                        </a:rPr>
                        <a:t>Competências Técnicas</a:t>
                      </a:r>
                    </a:p>
                  </a:txBody>
                  <a:tcPr marL="72253" marR="72253" marT="36127" marB="36127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29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b="1" dirty="0"/>
                        <a:t>ANTLR</a:t>
                      </a:r>
                    </a:p>
                  </a:txBody>
                  <a:tcPr marL="72253" marR="72253" marT="36127" marB="36127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0</a:t>
                      </a:r>
                    </a:p>
                  </a:txBody>
                  <a:tcPr marL="72253" marR="72253" marT="36127" marB="361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3</a:t>
                      </a:r>
                    </a:p>
                  </a:txBody>
                  <a:tcPr marL="72253" marR="72253" marT="36127" marB="361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0</a:t>
                      </a:r>
                    </a:p>
                  </a:txBody>
                  <a:tcPr marL="72253" marR="72253" marT="36127" marB="361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3</a:t>
                      </a:r>
                    </a:p>
                  </a:txBody>
                  <a:tcPr marL="72253" marR="72253" marT="36127" marB="361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0</a:t>
                      </a:r>
                    </a:p>
                  </a:txBody>
                  <a:tcPr marL="72253" marR="72253" marT="36127" marB="361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3</a:t>
                      </a:r>
                    </a:p>
                  </a:txBody>
                  <a:tcPr marL="72253" marR="72253" marT="36127" marB="361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0</a:t>
                      </a:r>
                    </a:p>
                  </a:txBody>
                  <a:tcPr marL="72253" marR="72253" marT="36127" marB="361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3</a:t>
                      </a:r>
                    </a:p>
                  </a:txBody>
                  <a:tcPr marL="72253" marR="72253" marT="36127" marB="36127"/>
                </a:tc>
                <a:extLst>
                  <a:ext uri="{0D108BD9-81ED-4DB2-BD59-A6C34878D82A}">
                    <a16:rowId xmlns:a16="http://schemas.microsoft.com/office/drawing/2014/main" val="988773390"/>
                  </a:ext>
                </a:extLst>
              </a:tr>
              <a:tr h="354541">
                <a:tc vMerge="1"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b="1" dirty="0"/>
                        <a:t>Linguagem C</a:t>
                      </a:r>
                    </a:p>
                  </a:txBody>
                  <a:tcPr marL="72253" marR="72253" marT="36127" marB="36127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4</a:t>
                      </a:r>
                    </a:p>
                  </a:txBody>
                  <a:tcPr marL="72253" marR="72253" marT="36127" marB="361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5</a:t>
                      </a:r>
                    </a:p>
                  </a:txBody>
                  <a:tcPr marL="72253" marR="72253" marT="36127" marB="361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4</a:t>
                      </a:r>
                    </a:p>
                  </a:txBody>
                  <a:tcPr marL="72253" marR="72253" marT="36127" marB="361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5</a:t>
                      </a:r>
                    </a:p>
                  </a:txBody>
                  <a:tcPr marL="72253" marR="72253" marT="36127" marB="361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4</a:t>
                      </a:r>
                    </a:p>
                  </a:txBody>
                  <a:tcPr marL="72253" marR="72253" marT="36127" marB="361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5</a:t>
                      </a:r>
                    </a:p>
                  </a:txBody>
                  <a:tcPr marL="72253" marR="72253" marT="36127" marB="361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4</a:t>
                      </a:r>
                    </a:p>
                  </a:txBody>
                  <a:tcPr marL="72253" marR="72253" marT="36127" marB="361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5</a:t>
                      </a:r>
                    </a:p>
                  </a:txBody>
                  <a:tcPr marL="72253" marR="72253" marT="36127" marB="36127"/>
                </a:tc>
                <a:extLst>
                  <a:ext uri="{0D108BD9-81ED-4DB2-BD59-A6C34878D82A}">
                    <a16:rowId xmlns:a16="http://schemas.microsoft.com/office/drawing/2014/main" val="2134248765"/>
                  </a:ext>
                </a:extLst>
              </a:tr>
              <a:tr h="354541">
                <a:tc vMerge="1"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b="1" dirty="0"/>
                        <a:t>Redes</a:t>
                      </a:r>
                    </a:p>
                  </a:txBody>
                  <a:tcPr marL="72253" marR="72253" marT="36127" marB="36127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0</a:t>
                      </a:r>
                    </a:p>
                  </a:txBody>
                  <a:tcPr marL="72253" marR="72253" marT="36127" marB="361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4</a:t>
                      </a:r>
                    </a:p>
                  </a:txBody>
                  <a:tcPr marL="72253" marR="72253" marT="36127" marB="361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0</a:t>
                      </a:r>
                    </a:p>
                  </a:txBody>
                  <a:tcPr marL="72253" marR="72253" marT="36127" marB="361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4</a:t>
                      </a:r>
                    </a:p>
                  </a:txBody>
                  <a:tcPr marL="72253" marR="72253" marT="36127" marB="361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0</a:t>
                      </a:r>
                    </a:p>
                  </a:txBody>
                  <a:tcPr marL="72253" marR="72253" marT="36127" marB="361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5</a:t>
                      </a:r>
                    </a:p>
                  </a:txBody>
                  <a:tcPr marL="72253" marR="72253" marT="36127" marB="361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0</a:t>
                      </a:r>
                    </a:p>
                  </a:txBody>
                  <a:tcPr marL="72253" marR="72253" marT="36127" marB="361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4</a:t>
                      </a:r>
                    </a:p>
                  </a:txBody>
                  <a:tcPr marL="72253" marR="72253" marT="36127" marB="36127"/>
                </a:tc>
                <a:extLst>
                  <a:ext uri="{0D108BD9-81ED-4DB2-BD59-A6C34878D82A}">
                    <a16:rowId xmlns:a16="http://schemas.microsoft.com/office/drawing/2014/main" val="418225713"/>
                  </a:ext>
                </a:extLst>
              </a:tr>
              <a:tr h="354541">
                <a:tc vMerge="1"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b="1" dirty="0"/>
                        <a:t>Linguagem Java</a:t>
                      </a:r>
                    </a:p>
                  </a:txBody>
                  <a:tcPr marL="72253" marR="72253" marT="36127" marB="36127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5</a:t>
                      </a:r>
                    </a:p>
                  </a:txBody>
                  <a:tcPr marL="72253" marR="72253" marT="36127" marB="361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5</a:t>
                      </a:r>
                    </a:p>
                  </a:txBody>
                  <a:tcPr marL="72253" marR="72253" marT="36127" marB="361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5</a:t>
                      </a:r>
                    </a:p>
                  </a:txBody>
                  <a:tcPr marL="72253" marR="72253" marT="36127" marB="361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5</a:t>
                      </a:r>
                    </a:p>
                  </a:txBody>
                  <a:tcPr marL="72253" marR="72253" marT="36127" marB="361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5</a:t>
                      </a:r>
                    </a:p>
                  </a:txBody>
                  <a:tcPr marL="72253" marR="72253" marT="36127" marB="361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5</a:t>
                      </a:r>
                    </a:p>
                  </a:txBody>
                  <a:tcPr marL="72253" marR="72253" marT="36127" marB="361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5</a:t>
                      </a:r>
                    </a:p>
                  </a:txBody>
                  <a:tcPr marL="72253" marR="72253" marT="36127" marB="361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5</a:t>
                      </a:r>
                    </a:p>
                  </a:txBody>
                  <a:tcPr marL="72253" marR="72253" marT="36127" marB="36127"/>
                </a:tc>
                <a:extLst>
                  <a:ext uri="{0D108BD9-81ED-4DB2-BD59-A6C34878D82A}">
                    <a16:rowId xmlns:a16="http://schemas.microsoft.com/office/drawing/2014/main" val="3198905955"/>
                  </a:ext>
                </a:extLst>
              </a:tr>
              <a:tr h="349927">
                <a:tc vMerge="1"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b="1" dirty="0"/>
                        <a:t>Desenvolvimento de Software</a:t>
                      </a:r>
                    </a:p>
                  </a:txBody>
                  <a:tcPr marL="72253" marR="72253" marT="36127" marB="36127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3</a:t>
                      </a:r>
                    </a:p>
                  </a:txBody>
                  <a:tcPr marL="72253" marR="72253" marT="36127" marB="361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5</a:t>
                      </a:r>
                    </a:p>
                  </a:txBody>
                  <a:tcPr marL="72253" marR="72253" marT="36127" marB="361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3</a:t>
                      </a:r>
                    </a:p>
                  </a:txBody>
                  <a:tcPr marL="72253" marR="72253" marT="36127" marB="361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4</a:t>
                      </a:r>
                    </a:p>
                  </a:txBody>
                  <a:tcPr marL="72253" marR="72253" marT="36127" marB="361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3</a:t>
                      </a:r>
                    </a:p>
                  </a:txBody>
                  <a:tcPr marL="72253" marR="72253" marT="36127" marB="361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4</a:t>
                      </a:r>
                    </a:p>
                  </a:txBody>
                  <a:tcPr marL="72253" marR="72253" marT="36127" marB="361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3</a:t>
                      </a:r>
                    </a:p>
                  </a:txBody>
                  <a:tcPr marL="72253" marR="72253" marT="36127" marB="361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4</a:t>
                      </a:r>
                    </a:p>
                  </a:txBody>
                  <a:tcPr marL="72253" marR="72253" marT="36127" marB="36127"/>
                </a:tc>
                <a:extLst>
                  <a:ext uri="{0D108BD9-81ED-4DB2-BD59-A6C34878D82A}">
                    <a16:rowId xmlns:a16="http://schemas.microsoft.com/office/drawing/2014/main" val="2257784577"/>
                  </a:ext>
                </a:extLst>
              </a:tr>
              <a:tr h="354541">
                <a:tc rowSpan="3">
                  <a:txBody>
                    <a:bodyPr/>
                    <a:lstStyle/>
                    <a:p>
                      <a:pPr algn="ctr"/>
                      <a:r>
                        <a:rPr lang="pt-PT" sz="1600" b="1" dirty="0">
                          <a:solidFill>
                            <a:schemeClr val="bg1"/>
                          </a:solidFill>
                        </a:rPr>
                        <a:t>Trabalho de Equipa</a:t>
                      </a:r>
                    </a:p>
                  </a:txBody>
                  <a:tcPr marL="72253" marR="72253" marT="36127" marB="36127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729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b="1" dirty="0"/>
                        <a:t>Comunicação</a:t>
                      </a:r>
                    </a:p>
                  </a:txBody>
                  <a:tcPr marL="72253" marR="72253" marT="36127" marB="36127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5</a:t>
                      </a:r>
                    </a:p>
                  </a:txBody>
                  <a:tcPr marL="72253" marR="72253" marT="36127" marB="361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6</a:t>
                      </a:r>
                    </a:p>
                  </a:txBody>
                  <a:tcPr marL="72253" marR="72253" marT="36127" marB="361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5</a:t>
                      </a:r>
                    </a:p>
                  </a:txBody>
                  <a:tcPr marL="72253" marR="72253" marT="36127" marB="361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6</a:t>
                      </a:r>
                    </a:p>
                  </a:txBody>
                  <a:tcPr marL="72253" marR="72253" marT="36127" marB="361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5</a:t>
                      </a:r>
                    </a:p>
                  </a:txBody>
                  <a:tcPr marL="72253" marR="72253" marT="36127" marB="361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6</a:t>
                      </a:r>
                    </a:p>
                  </a:txBody>
                  <a:tcPr marL="72253" marR="72253" marT="36127" marB="361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5</a:t>
                      </a:r>
                    </a:p>
                  </a:txBody>
                  <a:tcPr marL="72253" marR="72253" marT="36127" marB="361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6</a:t>
                      </a:r>
                    </a:p>
                  </a:txBody>
                  <a:tcPr marL="72253" marR="72253" marT="36127" marB="36127"/>
                </a:tc>
                <a:extLst>
                  <a:ext uri="{0D108BD9-81ED-4DB2-BD59-A6C34878D82A}">
                    <a16:rowId xmlns:a16="http://schemas.microsoft.com/office/drawing/2014/main" val="3312968487"/>
                  </a:ext>
                </a:extLst>
              </a:tr>
              <a:tr h="341406">
                <a:tc vMerge="1"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7294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b="1" dirty="0"/>
                        <a:t>Resolução de Problemas</a:t>
                      </a:r>
                    </a:p>
                  </a:txBody>
                  <a:tcPr marL="72253" marR="72253" marT="36127" marB="36127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6</a:t>
                      </a:r>
                    </a:p>
                  </a:txBody>
                  <a:tcPr marL="72253" marR="72253" marT="36127" marB="361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6</a:t>
                      </a:r>
                    </a:p>
                  </a:txBody>
                  <a:tcPr marL="72253" marR="72253" marT="36127" marB="361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6</a:t>
                      </a:r>
                    </a:p>
                  </a:txBody>
                  <a:tcPr marL="72253" marR="72253" marT="36127" marB="361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6</a:t>
                      </a:r>
                    </a:p>
                  </a:txBody>
                  <a:tcPr marL="72253" marR="72253" marT="36127" marB="361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6</a:t>
                      </a:r>
                    </a:p>
                  </a:txBody>
                  <a:tcPr marL="72253" marR="72253" marT="36127" marB="361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6</a:t>
                      </a:r>
                    </a:p>
                  </a:txBody>
                  <a:tcPr marL="72253" marR="72253" marT="36127" marB="361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6</a:t>
                      </a:r>
                    </a:p>
                  </a:txBody>
                  <a:tcPr marL="72253" marR="72253" marT="36127" marB="361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6</a:t>
                      </a:r>
                    </a:p>
                  </a:txBody>
                  <a:tcPr marL="72253" marR="72253" marT="36127" marB="36127"/>
                </a:tc>
                <a:extLst>
                  <a:ext uri="{0D108BD9-81ED-4DB2-BD59-A6C34878D82A}">
                    <a16:rowId xmlns:a16="http://schemas.microsoft.com/office/drawing/2014/main" val="103167570"/>
                  </a:ext>
                </a:extLst>
              </a:tr>
              <a:tr h="354541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b="1" dirty="0"/>
                        <a:t>Team </a:t>
                      </a:r>
                      <a:r>
                        <a:rPr lang="pt-PT" sz="1600" b="1" dirty="0" err="1"/>
                        <a:t>Building</a:t>
                      </a:r>
                      <a:endParaRPr lang="pt-PT" sz="1600" b="1" dirty="0"/>
                    </a:p>
                  </a:txBody>
                  <a:tcPr marL="72253" marR="72253" marT="36127" marB="36127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AE8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6</a:t>
                      </a:r>
                    </a:p>
                  </a:txBody>
                  <a:tcPr marL="72253" marR="72253" marT="36127" marB="361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6</a:t>
                      </a:r>
                    </a:p>
                  </a:txBody>
                  <a:tcPr marL="72253" marR="72253" marT="36127" marB="361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6</a:t>
                      </a:r>
                    </a:p>
                  </a:txBody>
                  <a:tcPr marL="72253" marR="72253" marT="36127" marB="361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6</a:t>
                      </a:r>
                    </a:p>
                  </a:txBody>
                  <a:tcPr marL="72253" marR="72253" marT="36127" marB="361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6</a:t>
                      </a:r>
                    </a:p>
                  </a:txBody>
                  <a:tcPr marL="72253" marR="72253" marT="36127" marB="361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6</a:t>
                      </a:r>
                    </a:p>
                  </a:txBody>
                  <a:tcPr marL="72253" marR="72253" marT="36127" marB="361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6</a:t>
                      </a:r>
                    </a:p>
                  </a:txBody>
                  <a:tcPr marL="72253" marR="72253" marT="36127" marB="361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6</a:t>
                      </a:r>
                    </a:p>
                  </a:txBody>
                  <a:tcPr marL="72253" marR="72253" marT="36127" marB="36127"/>
                </a:tc>
                <a:extLst>
                  <a:ext uri="{0D108BD9-81ED-4DB2-BD59-A6C34878D82A}">
                    <a16:rowId xmlns:a16="http://schemas.microsoft.com/office/drawing/2014/main" val="41217574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1893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05041D1-78FF-0507-173A-5E15C4914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pt-PT" sz="4800" dirty="0"/>
              <a:t>Modelo de </a:t>
            </a:r>
            <a:r>
              <a:rPr lang="pt-PT" sz="4800" dirty="0" err="1"/>
              <a:t>tuckman</a:t>
            </a:r>
            <a:endParaRPr lang="pt-PT" sz="4800" dirty="0"/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936" y="2386584"/>
            <a:ext cx="4114800" cy="18288"/>
          </a:xfrm>
          <a:custGeom>
            <a:avLst/>
            <a:gdLst>
              <a:gd name="connsiteX0" fmla="*/ 0 w 4114800"/>
              <a:gd name="connsiteY0" fmla="*/ 0 h 18288"/>
              <a:gd name="connsiteX1" fmla="*/ 768096 w 4114800"/>
              <a:gd name="connsiteY1" fmla="*/ 0 h 18288"/>
              <a:gd name="connsiteX2" fmla="*/ 1495044 w 4114800"/>
              <a:gd name="connsiteY2" fmla="*/ 0 h 18288"/>
              <a:gd name="connsiteX3" fmla="*/ 2221992 w 4114800"/>
              <a:gd name="connsiteY3" fmla="*/ 0 h 18288"/>
              <a:gd name="connsiteX4" fmla="*/ 2784348 w 4114800"/>
              <a:gd name="connsiteY4" fmla="*/ 0 h 18288"/>
              <a:gd name="connsiteX5" fmla="*/ 3387852 w 4114800"/>
              <a:gd name="connsiteY5" fmla="*/ 0 h 18288"/>
              <a:gd name="connsiteX6" fmla="*/ 4114800 w 4114800"/>
              <a:gd name="connsiteY6" fmla="*/ 0 h 18288"/>
              <a:gd name="connsiteX7" fmla="*/ 4114800 w 4114800"/>
              <a:gd name="connsiteY7" fmla="*/ 18288 h 18288"/>
              <a:gd name="connsiteX8" fmla="*/ 3429000 w 4114800"/>
              <a:gd name="connsiteY8" fmla="*/ 18288 h 18288"/>
              <a:gd name="connsiteX9" fmla="*/ 2866644 w 4114800"/>
              <a:gd name="connsiteY9" fmla="*/ 18288 h 18288"/>
              <a:gd name="connsiteX10" fmla="*/ 2304288 w 4114800"/>
              <a:gd name="connsiteY10" fmla="*/ 18288 h 18288"/>
              <a:gd name="connsiteX11" fmla="*/ 1577340 w 4114800"/>
              <a:gd name="connsiteY11" fmla="*/ 18288 h 18288"/>
              <a:gd name="connsiteX12" fmla="*/ 973836 w 4114800"/>
              <a:gd name="connsiteY12" fmla="*/ 18288 h 18288"/>
              <a:gd name="connsiteX13" fmla="*/ 0 w 4114800"/>
              <a:gd name="connsiteY13" fmla="*/ 18288 h 18288"/>
              <a:gd name="connsiteX14" fmla="*/ 0 w 4114800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114800" h="18288" fill="none" extrusionOk="0">
                <a:moveTo>
                  <a:pt x="0" y="0"/>
                </a:moveTo>
                <a:cubicBezTo>
                  <a:pt x="338280" y="-26110"/>
                  <a:pt x="483942" y="6555"/>
                  <a:pt x="768096" y="0"/>
                </a:cubicBezTo>
                <a:cubicBezTo>
                  <a:pt x="1052250" y="-6555"/>
                  <a:pt x="1331484" y="24616"/>
                  <a:pt x="1495044" y="0"/>
                </a:cubicBezTo>
                <a:cubicBezTo>
                  <a:pt x="1658604" y="-24616"/>
                  <a:pt x="2056661" y="-33562"/>
                  <a:pt x="2221992" y="0"/>
                </a:cubicBezTo>
                <a:cubicBezTo>
                  <a:pt x="2387323" y="33562"/>
                  <a:pt x="2629463" y="-20094"/>
                  <a:pt x="2784348" y="0"/>
                </a:cubicBezTo>
                <a:cubicBezTo>
                  <a:pt x="2939233" y="20094"/>
                  <a:pt x="3151981" y="1524"/>
                  <a:pt x="3387852" y="0"/>
                </a:cubicBezTo>
                <a:cubicBezTo>
                  <a:pt x="3623723" y="-1524"/>
                  <a:pt x="3882724" y="26165"/>
                  <a:pt x="4114800" y="0"/>
                </a:cubicBezTo>
                <a:cubicBezTo>
                  <a:pt x="4114300" y="8855"/>
                  <a:pt x="4114909" y="14521"/>
                  <a:pt x="4114800" y="18288"/>
                </a:cubicBezTo>
                <a:cubicBezTo>
                  <a:pt x="3910038" y="37744"/>
                  <a:pt x="3683432" y="-3969"/>
                  <a:pt x="3429000" y="18288"/>
                </a:cubicBezTo>
                <a:cubicBezTo>
                  <a:pt x="3174568" y="40545"/>
                  <a:pt x="3085815" y="44166"/>
                  <a:pt x="2866644" y="18288"/>
                </a:cubicBezTo>
                <a:cubicBezTo>
                  <a:pt x="2647473" y="-7590"/>
                  <a:pt x="2580474" y="31338"/>
                  <a:pt x="2304288" y="18288"/>
                </a:cubicBezTo>
                <a:cubicBezTo>
                  <a:pt x="2028102" y="5238"/>
                  <a:pt x="1863008" y="-2001"/>
                  <a:pt x="1577340" y="18288"/>
                </a:cubicBezTo>
                <a:cubicBezTo>
                  <a:pt x="1291672" y="38577"/>
                  <a:pt x="1243931" y="9893"/>
                  <a:pt x="973836" y="18288"/>
                </a:cubicBezTo>
                <a:cubicBezTo>
                  <a:pt x="703741" y="26683"/>
                  <a:pt x="317656" y="-5910"/>
                  <a:pt x="0" y="18288"/>
                </a:cubicBezTo>
                <a:cubicBezTo>
                  <a:pt x="683" y="12014"/>
                  <a:pt x="724" y="5908"/>
                  <a:pt x="0" y="0"/>
                </a:cubicBezTo>
                <a:close/>
              </a:path>
              <a:path w="4114800" h="18288" stroke="0" extrusionOk="0">
                <a:moveTo>
                  <a:pt x="0" y="0"/>
                </a:moveTo>
                <a:cubicBezTo>
                  <a:pt x="276109" y="5266"/>
                  <a:pt x="325589" y="-19584"/>
                  <a:pt x="644652" y="0"/>
                </a:cubicBezTo>
                <a:cubicBezTo>
                  <a:pt x="963715" y="19584"/>
                  <a:pt x="1064991" y="6066"/>
                  <a:pt x="1207008" y="0"/>
                </a:cubicBezTo>
                <a:cubicBezTo>
                  <a:pt x="1349025" y="-6066"/>
                  <a:pt x="1791724" y="14506"/>
                  <a:pt x="1975104" y="0"/>
                </a:cubicBezTo>
                <a:cubicBezTo>
                  <a:pt x="2158484" y="-14506"/>
                  <a:pt x="2397469" y="20822"/>
                  <a:pt x="2619756" y="0"/>
                </a:cubicBezTo>
                <a:cubicBezTo>
                  <a:pt x="2842043" y="-20822"/>
                  <a:pt x="2992157" y="20388"/>
                  <a:pt x="3264408" y="0"/>
                </a:cubicBezTo>
                <a:cubicBezTo>
                  <a:pt x="3536659" y="-20388"/>
                  <a:pt x="3855620" y="38211"/>
                  <a:pt x="4114800" y="0"/>
                </a:cubicBezTo>
                <a:cubicBezTo>
                  <a:pt x="4113902" y="7180"/>
                  <a:pt x="4114969" y="13790"/>
                  <a:pt x="4114800" y="18288"/>
                </a:cubicBezTo>
                <a:cubicBezTo>
                  <a:pt x="3968901" y="8593"/>
                  <a:pt x="3623428" y="17559"/>
                  <a:pt x="3429000" y="18288"/>
                </a:cubicBezTo>
                <a:cubicBezTo>
                  <a:pt x="3234572" y="19017"/>
                  <a:pt x="3085079" y="41804"/>
                  <a:pt x="2866644" y="18288"/>
                </a:cubicBezTo>
                <a:cubicBezTo>
                  <a:pt x="2648209" y="-5228"/>
                  <a:pt x="2451737" y="24580"/>
                  <a:pt x="2180844" y="18288"/>
                </a:cubicBezTo>
                <a:cubicBezTo>
                  <a:pt x="1909951" y="11996"/>
                  <a:pt x="1681589" y="12244"/>
                  <a:pt x="1495044" y="18288"/>
                </a:cubicBezTo>
                <a:cubicBezTo>
                  <a:pt x="1308499" y="24332"/>
                  <a:pt x="1136614" y="21789"/>
                  <a:pt x="850392" y="18288"/>
                </a:cubicBezTo>
                <a:cubicBezTo>
                  <a:pt x="564170" y="14787"/>
                  <a:pt x="210636" y="54701"/>
                  <a:pt x="0" y="18288"/>
                </a:cubicBezTo>
                <a:cubicBezTo>
                  <a:pt x="571" y="10093"/>
                  <a:pt x="-125" y="8407"/>
                  <a:pt x="0" y="0"/>
                </a:cubicBezTo>
                <a:close/>
              </a:path>
            </a:pathLst>
          </a:custGeom>
          <a:solidFill>
            <a:srgbClr val="E7294F"/>
          </a:solidFill>
          <a:ln w="38100" cap="rnd">
            <a:solidFill>
              <a:srgbClr val="E7294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A0C38B6-BB88-C3BD-D4D1-4E6AFB6C8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5468112" cy="3909584"/>
          </a:xfrm>
        </p:spPr>
        <p:txBody>
          <a:bodyPr anchor="t">
            <a:normAutofit fontScale="70000" lnSpcReduction="20000"/>
          </a:bodyPr>
          <a:lstStyle/>
          <a:p>
            <a:pPr algn="just"/>
            <a:r>
              <a:rPr lang="pt-PT" dirty="0" err="1"/>
              <a:t>Forming</a:t>
            </a:r>
            <a:r>
              <a:rPr lang="pt-PT" dirty="0"/>
              <a:t> - Identificámos as metas, metas essas que eram concluir todas as </a:t>
            </a:r>
            <a:r>
              <a:rPr lang="pt-PT" dirty="0" err="1"/>
              <a:t>user</a:t>
            </a:r>
            <a:r>
              <a:rPr lang="pt-PT" dirty="0"/>
              <a:t> </a:t>
            </a:r>
            <a:r>
              <a:rPr lang="pt-PT" dirty="0" err="1"/>
              <a:t>stories</a:t>
            </a:r>
            <a:r>
              <a:rPr lang="pt-PT" dirty="0"/>
              <a:t> e procurar melhorar outras que não estivessem na sua melhor performance;</a:t>
            </a:r>
          </a:p>
          <a:p>
            <a:pPr algn="just"/>
            <a:r>
              <a:rPr lang="pt-PT" dirty="0" err="1"/>
              <a:t>Storming</a:t>
            </a:r>
            <a:r>
              <a:rPr lang="pt-PT" dirty="0"/>
              <a:t> - Atribuímos </a:t>
            </a:r>
            <a:r>
              <a:rPr lang="pt-PT" dirty="0" err="1"/>
              <a:t>user</a:t>
            </a:r>
            <a:r>
              <a:rPr lang="pt-PT" dirty="0"/>
              <a:t> </a:t>
            </a:r>
            <a:r>
              <a:rPr lang="pt-PT" dirty="0" err="1"/>
              <a:t>stories</a:t>
            </a:r>
            <a:r>
              <a:rPr lang="pt-PT" dirty="0"/>
              <a:t> a cada elemento do grupo de forma equilibrada;</a:t>
            </a:r>
          </a:p>
          <a:p>
            <a:pPr algn="just"/>
            <a:r>
              <a:rPr lang="pt-PT" dirty="0" err="1"/>
              <a:t>Norming</a:t>
            </a:r>
            <a:r>
              <a:rPr lang="pt-PT" dirty="0"/>
              <a:t> - À medida que o projeto foi andando para a frente o nosso grupo foi se ajustando ao que cada um mostrou ser capaz de fazer, não sendo algo totalmente novo porque já nos conhecemos de projetos anteriores e acabou por ser algo que ocorreu de forma natural através da boa comunicação que mantemos;</a:t>
            </a:r>
          </a:p>
          <a:p>
            <a:pPr algn="just"/>
            <a:r>
              <a:rPr lang="pt-PT" dirty="0" err="1"/>
              <a:t>Performing</a:t>
            </a:r>
            <a:r>
              <a:rPr lang="pt-PT" dirty="0"/>
              <a:t> - Podemos afirmar que a nossa equipa procurou desenvolver todas as funcionalidades da melhor forma e sempre em busca da melhoria de pontos onde era necessária a mesma privilegiando sempre a comunicação entre grupo para que todos tivessem voto na matéria;</a:t>
            </a:r>
          </a:p>
          <a:p>
            <a:pPr algn="just"/>
            <a:r>
              <a:rPr lang="pt-PT" dirty="0" err="1"/>
              <a:t>Adjourning</a:t>
            </a:r>
            <a:r>
              <a:rPr lang="pt-PT" dirty="0"/>
              <a:t> - Damos por concluído o projeto dentro das nossas expectativas.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Imagem 6">
            <a:extLst>
              <a:ext uri="{FF2B5EF4-FFF2-40B4-BE49-F238E27FC236}">
                <a16:creationId xmlns:a16="http://schemas.microsoft.com/office/drawing/2014/main" id="{865F6171-CEB8-68BA-E26E-A26FECEEA5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048" y="703270"/>
            <a:ext cx="5458968" cy="5451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937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3DAA0EF-336D-4CDC-A9A2-8460363E27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D079A19-B31E-4129-A464-7547FF05AE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90556" cy="6858000"/>
          </a:xfrm>
          <a:custGeom>
            <a:avLst/>
            <a:gdLst>
              <a:gd name="connsiteX0" fmla="*/ 0 w 4090556"/>
              <a:gd name="connsiteY0" fmla="*/ 0 h 6858000"/>
              <a:gd name="connsiteX1" fmla="*/ 4077555 w 4090556"/>
              <a:gd name="connsiteY1" fmla="*/ 0 h 6858000"/>
              <a:gd name="connsiteX2" fmla="*/ 4077574 w 4090556"/>
              <a:gd name="connsiteY2" fmla="*/ 720 h 6858000"/>
              <a:gd name="connsiteX3" fmla="*/ 4075790 w 4090556"/>
              <a:gd name="connsiteY3" fmla="*/ 575485 h 6858000"/>
              <a:gd name="connsiteX4" fmla="*/ 4076555 w 4090556"/>
              <a:gd name="connsiteY4" fmla="*/ 932245 h 6858000"/>
              <a:gd name="connsiteX5" fmla="*/ 4076555 w 4090556"/>
              <a:gd name="connsiteY5" fmla="*/ 1286711 h 6858000"/>
              <a:gd name="connsiteX6" fmla="*/ 4082288 w 4090556"/>
              <a:gd name="connsiteY6" fmla="*/ 1595180 h 6858000"/>
              <a:gd name="connsiteX7" fmla="*/ 4078211 w 4090556"/>
              <a:gd name="connsiteY7" fmla="*/ 2133123 h 6858000"/>
              <a:gd name="connsiteX8" fmla="*/ 4071968 w 4090556"/>
              <a:gd name="connsiteY8" fmla="*/ 2946025 h 6858000"/>
              <a:gd name="connsiteX9" fmla="*/ 4068401 w 4090556"/>
              <a:gd name="connsiteY9" fmla="*/ 3502061 h 6858000"/>
              <a:gd name="connsiteX10" fmla="*/ 4087513 w 4090556"/>
              <a:gd name="connsiteY10" fmla="*/ 4076061 h 6858000"/>
              <a:gd name="connsiteX11" fmla="*/ 4076938 w 4090556"/>
              <a:gd name="connsiteY11" fmla="*/ 4442632 h 6858000"/>
              <a:gd name="connsiteX12" fmla="*/ 4071459 w 4090556"/>
              <a:gd name="connsiteY12" fmla="*/ 4827550 h 6858000"/>
              <a:gd name="connsiteX13" fmla="*/ 4071459 w 4090556"/>
              <a:gd name="connsiteY13" fmla="*/ 5019945 h 6858000"/>
              <a:gd name="connsiteX14" fmla="*/ 4084200 w 4090556"/>
              <a:gd name="connsiteY14" fmla="*/ 5490104 h 6858000"/>
              <a:gd name="connsiteX15" fmla="*/ 4077446 w 4090556"/>
              <a:gd name="connsiteY15" fmla="*/ 5844569 h 6858000"/>
              <a:gd name="connsiteX16" fmla="*/ 4082544 w 4090556"/>
              <a:gd name="connsiteY16" fmla="*/ 6260195 h 6858000"/>
              <a:gd name="connsiteX17" fmla="*/ 4086110 w 4090556"/>
              <a:gd name="connsiteY17" fmla="*/ 6706145 h 6858000"/>
              <a:gd name="connsiteX18" fmla="*/ 4086135 w 4090556"/>
              <a:gd name="connsiteY18" fmla="*/ 6794562 h 6858000"/>
              <a:gd name="connsiteX19" fmla="*/ 4080334 w 4090556"/>
              <a:gd name="connsiteY19" fmla="*/ 6858000 h 6858000"/>
              <a:gd name="connsiteX20" fmla="*/ 0 w 4090556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090556" h="6858000">
                <a:moveTo>
                  <a:pt x="0" y="0"/>
                </a:moveTo>
                <a:lnTo>
                  <a:pt x="4077555" y="0"/>
                </a:lnTo>
                <a:lnTo>
                  <a:pt x="4077574" y="720"/>
                </a:lnTo>
                <a:cubicBezTo>
                  <a:pt x="4079358" y="192351"/>
                  <a:pt x="4064960" y="384364"/>
                  <a:pt x="4075790" y="575485"/>
                </a:cubicBezTo>
                <a:cubicBezTo>
                  <a:pt x="4082544" y="694108"/>
                  <a:pt x="4081269" y="814132"/>
                  <a:pt x="4076555" y="932245"/>
                </a:cubicBezTo>
                <a:cubicBezTo>
                  <a:pt x="4071840" y="1050357"/>
                  <a:pt x="4065470" y="1168597"/>
                  <a:pt x="4076555" y="1286711"/>
                </a:cubicBezTo>
                <a:cubicBezTo>
                  <a:pt x="4084710" y="1389317"/>
                  <a:pt x="4086621" y="1492332"/>
                  <a:pt x="4082288" y="1595180"/>
                </a:cubicBezTo>
                <a:cubicBezTo>
                  <a:pt x="4077319" y="1774452"/>
                  <a:pt x="4067637" y="1953851"/>
                  <a:pt x="4078211" y="2133123"/>
                </a:cubicBezTo>
                <a:cubicBezTo>
                  <a:pt x="4094393" y="2404260"/>
                  <a:pt x="4084710" y="2675143"/>
                  <a:pt x="4071968" y="2946025"/>
                </a:cubicBezTo>
                <a:cubicBezTo>
                  <a:pt x="4063049" y="3131413"/>
                  <a:pt x="4055659" y="3316673"/>
                  <a:pt x="4068401" y="3502061"/>
                </a:cubicBezTo>
                <a:cubicBezTo>
                  <a:pt x="4081396" y="3693182"/>
                  <a:pt x="4097323" y="3884176"/>
                  <a:pt x="4087513" y="4076061"/>
                </a:cubicBezTo>
                <a:cubicBezTo>
                  <a:pt x="4081142" y="4198251"/>
                  <a:pt x="4069037" y="4320315"/>
                  <a:pt x="4076938" y="4442632"/>
                </a:cubicBezTo>
                <a:cubicBezTo>
                  <a:pt x="4083270" y="4570925"/>
                  <a:pt x="4081435" y="4699486"/>
                  <a:pt x="4071459" y="4827550"/>
                </a:cubicBezTo>
                <a:cubicBezTo>
                  <a:pt x="4065725" y="4891550"/>
                  <a:pt x="4065725" y="4955945"/>
                  <a:pt x="4071459" y="5019945"/>
                </a:cubicBezTo>
                <a:cubicBezTo>
                  <a:pt x="4087742" y="5176105"/>
                  <a:pt x="4091997" y="5333296"/>
                  <a:pt x="4084200" y="5490104"/>
                </a:cubicBezTo>
                <a:cubicBezTo>
                  <a:pt x="4079740" y="5608217"/>
                  <a:pt x="4071968" y="5726202"/>
                  <a:pt x="4077446" y="5844569"/>
                </a:cubicBezTo>
                <a:cubicBezTo>
                  <a:pt x="4083944" y="5983069"/>
                  <a:pt x="4088914" y="6121696"/>
                  <a:pt x="4082544" y="6260195"/>
                </a:cubicBezTo>
                <a:cubicBezTo>
                  <a:pt x="4075841" y="6408803"/>
                  <a:pt x="4077026" y="6557662"/>
                  <a:pt x="4086110" y="6706145"/>
                </a:cubicBezTo>
                <a:cubicBezTo>
                  <a:pt x="4087467" y="6735616"/>
                  <a:pt x="4087474" y="6765120"/>
                  <a:pt x="4086135" y="6794562"/>
                </a:cubicBezTo>
                <a:lnTo>
                  <a:pt x="408033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729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05041D1-78FF-0507-173A-5E15C4914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1" y="640823"/>
            <a:ext cx="3103194" cy="5583148"/>
          </a:xfrm>
        </p:spPr>
        <p:txBody>
          <a:bodyPr anchor="ctr">
            <a:normAutofit/>
          </a:bodyPr>
          <a:lstStyle/>
          <a:p>
            <a:r>
              <a:rPr lang="pt-PT">
                <a:solidFill>
                  <a:schemeClr val="bg1"/>
                </a:solidFill>
              </a:rPr>
              <a:t>O que aprendemos com este projeto</a:t>
            </a:r>
          </a:p>
        </p:txBody>
      </p:sp>
      <p:graphicFrame>
        <p:nvGraphicFramePr>
          <p:cNvPr id="13" name="Marcador de Posição de Conteúdo 2">
            <a:extLst>
              <a:ext uri="{FF2B5EF4-FFF2-40B4-BE49-F238E27FC236}">
                <a16:creationId xmlns:a16="http://schemas.microsoft.com/office/drawing/2014/main" id="{750C4825-E09F-DB08-AFD0-A0B146872D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7804401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73246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rgbClr val="E7294F"/>
          </a:solidFill>
          <a:ln w="38100" cap="rnd">
            <a:solidFill>
              <a:srgbClr val="E7294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05041D1-78FF-0507-173A-5E15C4914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PT" sz="6600" dirty="0"/>
              <a:t>Breve apresentação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A0C38B6-BB88-C3BD-D4D1-4E6AFB6C8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PT" dirty="0"/>
              <a:t>Ao longo deste semestre procurámos desenvolver de forma clara e simples uma aplicação que permita gerir um armazém da melhor forma possível não só para possibilitar uma fácil gestão de produtos disponíveis como também os seus clientes possam ter a total noção da existência de certos produtos bem como a sua disponibilidade, para que no momento de realização e entrega de encomendas tudo corra da melhor forma.</a:t>
            </a:r>
          </a:p>
        </p:txBody>
      </p:sp>
    </p:spTree>
    <p:extLst>
      <p:ext uri="{BB962C8B-B14F-4D97-AF65-F5344CB8AC3E}">
        <p14:creationId xmlns:p14="http://schemas.microsoft.com/office/powerpoint/2010/main" val="3048212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47B6BBF-09F2-4A29-AE4E-3771E2924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05041D1-78FF-0507-173A-5E15C4914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34029"/>
            <a:ext cx="10921640" cy="1314698"/>
          </a:xfrm>
        </p:spPr>
        <p:txBody>
          <a:bodyPr anchor="ctr">
            <a:normAutofit/>
          </a:bodyPr>
          <a:lstStyle/>
          <a:p>
            <a:pPr algn="ctr"/>
            <a:r>
              <a:rPr lang="pt-PT" sz="7200"/>
              <a:t>Resultados atingidos</a:t>
            </a:r>
          </a:p>
        </p:txBody>
      </p:sp>
      <p:sp>
        <p:nvSpPr>
          <p:cNvPr id="11" name="Rectangle 22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48305" y="2241737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rgbClr val="E7294F"/>
          </a:solidFill>
          <a:ln w="34925">
            <a:solidFill>
              <a:srgbClr val="E7294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Marcador de Posição de Conteúdo 2">
            <a:extLst>
              <a:ext uri="{FF2B5EF4-FFF2-40B4-BE49-F238E27FC236}">
                <a16:creationId xmlns:a16="http://schemas.microsoft.com/office/drawing/2014/main" id="{A5297F96-5E97-28AA-9988-68B244FF28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0500193"/>
              </p:ext>
            </p:extLst>
          </p:nvPr>
        </p:nvGraphicFramePr>
        <p:xfrm>
          <a:off x="632647" y="2805098"/>
          <a:ext cx="10915869" cy="3478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9502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05041D1-78FF-0507-173A-5E15C4914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238539"/>
            <a:ext cx="11018520" cy="1434415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pt-PT" sz="4500" dirty="0"/>
              <a:t>Análise Crítica dos resultados e do trabalho de equipa - SWOT</a:t>
            </a: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072" y="1817073"/>
            <a:ext cx="11018520" cy="18288"/>
          </a:xfrm>
          <a:custGeom>
            <a:avLst/>
            <a:gdLst>
              <a:gd name="connsiteX0" fmla="*/ 0 w 11018520"/>
              <a:gd name="connsiteY0" fmla="*/ 0 h 18288"/>
              <a:gd name="connsiteX1" fmla="*/ 468287 w 11018520"/>
              <a:gd name="connsiteY1" fmla="*/ 0 h 18288"/>
              <a:gd name="connsiteX2" fmla="*/ 1156945 w 11018520"/>
              <a:gd name="connsiteY2" fmla="*/ 0 h 18288"/>
              <a:gd name="connsiteX3" fmla="*/ 1955787 w 11018520"/>
              <a:gd name="connsiteY3" fmla="*/ 0 h 18288"/>
              <a:gd name="connsiteX4" fmla="*/ 2313889 w 11018520"/>
              <a:gd name="connsiteY4" fmla="*/ 0 h 18288"/>
              <a:gd name="connsiteX5" fmla="*/ 2671991 w 11018520"/>
              <a:gd name="connsiteY5" fmla="*/ 0 h 18288"/>
              <a:gd name="connsiteX6" fmla="*/ 3581019 w 11018520"/>
              <a:gd name="connsiteY6" fmla="*/ 0 h 18288"/>
              <a:gd name="connsiteX7" fmla="*/ 4269677 w 11018520"/>
              <a:gd name="connsiteY7" fmla="*/ 0 h 18288"/>
              <a:gd name="connsiteX8" fmla="*/ 4627778 w 11018520"/>
              <a:gd name="connsiteY8" fmla="*/ 0 h 18288"/>
              <a:gd name="connsiteX9" fmla="*/ 5316436 w 11018520"/>
              <a:gd name="connsiteY9" fmla="*/ 0 h 18288"/>
              <a:gd name="connsiteX10" fmla="*/ 6225464 w 11018520"/>
              <a:gd name="connsiteY10" fmla="*/ 0 h 18288"/>
              <a:gd name="connsiteX11" fmla="*/ 6803936 w 11018520"/>
              <a:gd name="connsiteY11" fmla="*/ 0 h 18288"/>
              <a:gd name="connsiteX12" fmla="*/ 7382408 w 11018520"/>
              <a:gd name="connsiteY12" fmla="*/ 0 h 18288"/>
              <a:gd name="connsiteX13" fmla="*/ 8071066 w 11018520"/>
              <a:gd name="connsiteY13" fmla="*/ 0 h 18288"/>
              <a:gd name="connsiteX14" fmla="*/ 8869909 w 11018520"/>
              <a:gd name="connsiteY14" fmla="*/ 0 h 18288"/>
              <a:gd name="connsiteX15" fmla="*/ 9668751 w 11018520"/>
              <a:gd name="connsiteY15" fmla="*/ 0 h 18288"/>
              <a:gd name="connsiteX16" fmla="*/ 11018520 w 11018520"/>
              <a:gd name="connsiteY16" fmla="*/ 0 h 18288"/>
              <a:gd name="connsiteX17" fmla="*/ 11018520 w 11018520"/>
              <a:gd name="connsiteY17" fmla="*/ 18288 h 18288"/>
              <a:gd name="connsiteX18" fmla="*/ 10550233 w 11018520"/>
              <a:gd name="connsiteY18" fmla="*/ 18288 h 18288"/>
              <a:gd name="connsiteX19" fmla="*/ 9641205 w 11018520"/>
              <a:gd name="connsiteY19" fmla="*/ 18288 h 18288"/>
              <a:gd name="connsiteX20" fmla="*/ 8952548 w 11018520"/>
              <a:gd name="connsiteY20" fmla="*/ 18288 h 18288"/>
              <a:gd name="connsiteX21" fmla="*/ 8594446 w 11018520"/>
              <a:gd name="connsiteY21" fmla="*/ 18288 h 18288"/>
              <a:gd name="connsiteX22" fmla="*/ 7905788 w 11018520"/>
              <a:gd name="connsiteY22" fmla="*/ 18288 h 18288"/>
              <a:gd name="connsiteX23" fmla="*/ 7327316 w 11018520"/>
              <a:gd name="connsiteY23" fmla="*/ 18288 h 18288"/>
              <a:gd name="connsiteX24" fmla="*/ 6748844 w 11018520"/>
              <a:gd name="connsiteY24" fmla="*/ 18288 h 18288"/>
              <a:gd name="connsiteX25" fmla="*/ 6170371 w 11018520"/>
              <a:gd name="connsiteY25" fmla="*/ 18288 h 18288"/>
              <a:gd name="connsiteX26" fmla="*/ 5591899 w 11018520"/>
              <a:gd name="connsiteY26" fmla="*/ 18288 h 18288"/>
              <a:gd name="connsiteX27" fmla="*/ 4793056 w 11018520"/>
              <a:gd name="connsiteY27" fmla="*/ 18288 h 18288"/>
              <a:gd name="connsiteX28" fmla="*/ 4104399 w 11018520"/>
              <a:gd name="connsiteY28" fmla="*/ 18288 h 18288"/>
              <a:gd name="connsiteX29" fmla="*/ 3746297 w 11018520"/>
              <a:gd name="connsiteY29" fmla="*/ 18288 h 18288"/>
              <a:gd name="connsiteX30" fmla="*/ 3167825 w 11018520"/>
              <a:gd name="connsiteY30" fmla="*/ 18288 h 18288"/>
              <a:gd name="connsiteX31" fmla="*/ 2368982 w 11018520"/>
              <a:gd name="connsiteY31" fmla="*/ 18288 h 18288"/>
              <a:gd name="connsiteX32" fmla="*/ 1900695 w 11018520"/>
              <a:gd name="connsiteY32" fmla="*/ 18288 h 18288"/>
              <a:gd name="connsiteX33" fmla="*/ 991667 w 11018520"/>
              <a:gd name="connsiteY33" fmla="*/ 18288 h 18288"/>
              <a:gd name="connsiteX34" fmla="*/ 0 w 11018520"/>
              <a:gd name="connsiteY34" fmla="*/ 18288 h 18288"/>
              <a:gd name="connsiteX35" fmla="*/ 0 w 11018520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1018520" h="18288" fill="none" extrusionOk="0">
                <a:moveTo>
                  <a:pt x="0" y="0"/>
                </a:moveTo>
                <a:cubicBezTo>
                  <a:pt x="176840" y="19448"/>
                  <a:pt x="369510" y="1686"/>
                  <a:pt x="468287" y="0"/>
                </a:cubicBezTo>
                <a:cubicBezTo>
                  <a:pt x="567064" y="-1686"/>
                  <a:pt x="844925" y="28710"/>
                  <a:pt x="1156945" y="0"/>
                </a:cubicBezTo>
                <a:cubicBezTo>
                  <a:pt x="1468965" y="-28710"/>
                  <a:pt x="1755775" y="35306"/>
                  <a:pt x="1955787" y="0"/>
                </a:cubicBezTo>
                <a:cubicBezTo>
                  <a:pt x="2155799" y="-35306"/>
                  <a:pt x="2224532" y="-16632"/>
                  <a:pt x="2313889" y="0"/>
                </a:cubicBezTo>
                <a:cubicBezTo>
                  <a:pt x="2403246" y="16632"/>
                  <a:pt x="2494050" y="6083"/>
                  <a:pt x="2671991" y="0"/>
                </a:cubicBezTo>
                <a:cubicBezTo>
                  <a:pt x="2849932" y="-6083"/>
                  <a:pt x="3354152" y="34614"/>
                  <a:pt x="3581019" y="0"/>
                </a:cubicBezTo>
                <a:cubicBezTo>
                  <a:pt x="3807886" y="-34614"/>
                  <a:pt x="4022451" y="14254"/>
                  <a:pt x="4269677" y="0"/>
                </a:cubicBezTo>
                <a:cubicBezTo>
                  <a:pt x="4516903" y="-14254"/>
                  <a:pt x="4514495" y="-13291"/>
                  <a:pt x="4627778" y="0"/>
                </a:cubicBezTo>
                <a:cubicBezTo>
                  <a:pt x="4741061" y="13291"/>
                  <a:pt x="5120758" y="-22660"/>
                  <a:pt x="5316436" y="0"/>
                </a:cubicBezTo>
                <a:cubicBezTo>
                  <a:pt x="5512114" y="22660"/>
                  <a:pt x="5812155" y="-9513"/>
                  <a:pt x="6225464" y="0"/>
                </a:cubicBezTo>
                <a:cubicBezTo>
                  <a:pt x="6638773" y="9513"/>
                  <a:pt x="6545417" y="2479"/>
                  <a:pt x="6803936" y="0"/>
                </a:cubicBezTo>
                <a:cubicBezTo>
                  <a:pt x="7062455" y="-2479"/>
                  <a:pt x="7245098" y="-20209"/>
                  <a:pt x="7382408" y="0"/>
                </a:cubicBezTo>
                <a:cubicBezTo>
                  <a:pt x="7519718" y="20209"/>
                  <a:pt x="7801947" y="19736"/>
                  <a:pt x="8071066" y="0"/>
                </a:cubicBezTo>
                <a:cubicBezTo>
                  <a:pt x="8340185" y="-19736"/>
                  <a:pt x="8495312" y="-6666"/>
                  <a:pt x="8869909" y="0"/>
                </a:cubicBezTo>
                <a:cubicBezTo>
                  <a:pt x="9244506" y="6666"/>
                  <a:pt x="9501461" y="-13745"/>
                  <a:pt x="9668751" y="0"/>
                </a:cubicBezTo>
                <a:cubicBezTo>
                  <a:pt x="9836041" y="13745"/>
                  <a:pt x="10607605" y="14143"/>
                  <a:pt x="11018520" y="0"/>
                </a:cubicBezTo>
                <a:cubicBezTo>
                  <a:pt x="11019166" y="4451"/>
                  <a:pt x="11019010" y="9226"/>
                  <a:pt x="11018520" y="18288"/>
                </a:cubicBezTo>
                <a:cubicBezTo>
                  <a:pt x="10834966" y="15274"/>
                  <a:pt x="10754561" y="35250"/>
                  <a:pt x="10550233" y="18288"/>
                </a:cubicBezTo>
                <a:cubicBezTo>
                  <a:pt x="10345905" y="1326"/>
                  <a:pt x="9906342" y="45884"/>
                  <a:pt x="9641205" y="18288"/>
                </a:cubicBezTo>
                <a:cubicBezTo>
                  <a:pt x="9376068" y="-9308"/>
                  <a:pt x="9177188" y="43988"/>
                  <a:pt x="8952548" y="18288"/>
                </a:cubicBezTo>
                <a:cubicBezTo>
                  <a:pt x="8727908" y="-7412"/>
                  <a:pt x="8707007" y="3271"/>
                  <a:pt x="8594446" y="18288"/>
                </a:cubicBezTo>
                <a:cubicBezTo>
                  <a:pt x="8481885" y="33305"/>
                  <a:pt x="8175004" y="35109"/>
                  <a:pt x="7905788" y="18288"/>
                </a:cubicBezTo>
                <a:cubicBezTo>
                  <a:pt x="7636572" y="1467"/>
                  <a:pt x="7535638" y="7399"/>
                  <a:pt x="7327316" y="18288"/>
                </a:cubicBezTo>
                <a:cubicBezTo>
                  <a:pt x="7118994" y="29177"/>
                  <a:pt x="6978247" y="47205"/>
                  <a:pt x="6748844" y="18288"/>
                </a:cubicBezTo>
                <a:cubicBezTo>
                  <a:pt x="6519441" y="-10629"/>
                  <a:pt x="6459241" y="43308"/>
                  <a:pt x="6170371" y="18288"/>
                </a:cubicBezTo>
                <a:cubicBezTo>
                  <a:pt x="5881501" y="-6732"/>
                  <a:pt x="5736201" y="35971"/>
                  <a:pt x="5591899" y="18288"/>
                </a:cubicBezTo>
                <a:cubicBezTo>
                  <a:pt x="5447597" y="605"/>
                  <a:pt x="4990303" y="20409"/>
                  <a:pt x="4793056" y="18288"/>
                </a:cubicBezTo>
                <a:cubicBezTo>
                  <a:pt x="4595809" y="16167"/>
                  <a:pt x="4271723" y="2909"/>
                  <a:pt x="4104399" y="18288"/>
                </a:cubicBezTo>
                <a:cubicBezTo>
                  <a:pt x="3937075" y="33667"/>
                  <a:pt x="3923235" y="10730"/>
                  <a:pt x="3746297" y="18288"/>
                </a:cubicBezTo>
                <a:cubicBezTo>
                  <a:pt x="3569359" y="25846"/>
                  <a:pt x="3351081" y="24702"/>
                  <a:pt x="3167825" y="18288"/>
                </a:cubicBezTo>
                <a:cubicBezTo>
                  <a:pt x="2984569" y="11874"/>
                  <a:pt x="2708033" y="13293"/>
                  <a:pt x="2368982" y="18288"/>
                </a:cubicBezTo>
                <a:cubicBezTo>
                  <a:pt x="2029931" y="23283"/>
                  <a:pt x="2009060" y="37671"/>
                  <a:pt x="1900695" y="18288"/>
                </a:cubicBezTo>
                <a:cubicBezTo>
                  <a:pt x="1792330" y="-1095"/>
                  <a:pt x="1183178" y="9337"/>
                  <a:pt x="991667" y="18288"/>
                </a:cubicBezTo>
                <a:cubicBezTo>
                  <a:pt x="800156" y="27239"/>
                  <a:pt x="375690" y="34110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1018520" h="18288" stroke="0" extrusionOk="0">
                <a:moveTo>
                  <a:pt x="0" y="0"/>
                </a:moveTo>
                <a:cubicBezTo>
                  <a:pt x="266588" y="-23405"/>
                  <a:pt x="350503" y="-27031"/>
                  <a:pt x="578472" y="0"/>
                </a:cubicBezTo>
                <a:cubicBezTo>
                  <a:pt x="806441" y="27031"/>
                  <a:pt x="803976" y="13604"/>
                  <a:pt x="936574" y="0"/>
                </a:cubicBezTo>
                <a:cubicBezTo>
                  <a:pt x="1069172" y="-13604"/>
                  <a:pt x="1661335" y="-31902"/>
                  <a:pt x="1845602" y="0"/>
                </a:cubicBezTo>
                <a:cubicBezTo>
                  <a:pt x="2029869" y="31902"/>
                  <a:pt x="2273452" y="17005"/>
                  <a:pt x="2424074" y="0"/>
                </a:cubicBezTo>
                <a:cubicBezTo>
                  <a:pt x="2574696" y="-17005"/>
                  <a:pt x="2790864" y="-28133"/>
                  <a:pt x="3002547" y="0"/>
                </a:cubicBezTo>
                <a:cubicBezTo>
                  <a:pt x="3214230" y="28133"/>
                  <a:pt x="3605033" y="-14934"/>
                  <a:pt x="3911575" y="0"/>
                </a:cubicBezTo>
                <a:cubicBezTo>
                  <a:pt x="4218117" y="14934"/>
                  <a:pt x="4198004" y="3604"/>
                  <a:pt x="4379862" y="0"/>
                </a:cubicBezTo>
                <a:cubicBezTo>
                  <a:pt x="4561720" y="-3604"/>
                  <a:pt x="4941151" y="-37368"/>
                  <a:pt x="5288890" y="0"/>
                </a:cubicBezTo>
                <a:cubicBezTo>
                  <a:pt x="5636629" y="37368"/>
                  <a:pt x="6011513" y="-33898"/>
                  <a:pt x="6197918" y="0"/>
                </a:cubicBezTo>
                <a:cubicBezTo>
                  <a:pt x="6384323" y="33898"/>
                  <a:pt x="6555799" y="11241"/>
                  <a:pt x="6886575" y="0"/>
                </a:cubicBezTo>
                <a:cubicBezTo>
                  <a:pt x="7217351" y="-11241"/>
                  <a:pt x="7604472" y="-44614"/>
                  <a:pt x="7795603" y="0"/>
                </a:cubicBezTo>
                <a:cubicBezTo>
                  <a:pt x="7986734" y="44614"/>
                  <a:pt x="8098870" y="-11086"/>
                  <a:pt x="8374075" y="0"/>
                </a:cubicBezTo>
                <a:cubicBezTo>
                  <a:pt x="8649280" y="11086"/>
                  <a:pt x="8701749" y="-25020"/>
                  <a:pt x="8952548" y="0"/>
                </a:cubicBezTo>
                <a:cubicBezTo>
                  <a:pt x="9203347" y="25020"/>
                  <a:pt x="9519297" y="4274"/>
                  <a:pt x="9751390" y="0"/>
                </a:cubicBezTo>
                <a:cubicBezTo>
                  <a:pt x="9983483" y="-4274"/>
                  <a:pt x="10169881" y="16480"/>
                  <a:pt x="10329863" y="0"/>
                </a:cubicBezTo>
                <a:cubicBezTo>
                  <a:pt x="10489845" y="-16480"/>
                  <a:pt x="10750941" y="-9727"/>
                  <a:pt x="11018520" y="0"/>
                </a:cubicBezTo>
                <a:cubicBezTo>
                  <a:pt x="11018113" y="8690"/>
                  <a:pt x="11018366" y="14141"/>
                  <a:pt x="11018520" y="18288"/>
                </a:cubicBezTo>
                <a:cubicBezTo>
                  <a:pt x="10841176" y="-3597"/>
                  <a:pt x="10399304" y="41504"/>
                  <a:pt x="10219677" y="18288"/>
                </a:cubicBezTo>
                <a:cubicBezTo>
                  <a:pt x="10040050" y="-4928"/>
                  <a:pt x="10030762" y="16144"/>
                  <a:pt x="9861575" y="18288"/>
                </a:cubicBezTo>
                <a:cubicBezTo>
                  <a:pt x="9692388" y="20432"/>
                  <a:pt x="9529439" y="40380"/>
                  <a:pt x="9393288" y="18288"/>
                </a:cubicBezTo>
                <a:cubicBezTo>
                  <a:pt x="9257137" y="-3804"/>
                  <a:pt x="8825003" y="25592"/>
                  <a:pt x="8484260" y="18288"/>
                </a:cubicBezTo>
                <a:cubicBezTo>
                  <a:pt x="8143517" y="10984"/>
                  <a:pt x="8082894" y="45968"/>
                  <a:pt x="7795603" y="18288"/>
                </a:cubicBezTo>
                <a:cubicBezTo>
                  <a:pt x="7508312" y="-9392"/>
                  <a:pt x="7466074" y="19486"/>
                  <a:pt x="7327316" y="18288"/>
                </a:cubicBezTo>
                <a:cubicBezTo>
                  <a:pt x="7188558" y="17090"/>
                  <a:pt x="6869645" y="4657"/>
                  <a:pt x="6638658" y="18288"/>
                </a:cubicBezTo>
                <a:cubicBezTo>
                  <a:pt x="6407671" y="31919"/>
                  <a:pt x="6359238" y="35967"/>
                  <a:pt x="6280556" y="18288"/>
                </a:cubicBezTo>
                <a:cubicBezTo>
                  <a:pt x="6201874" y="609"/>
                  <a:pt x="6041216" y="22404"/>
                  <a:pt x="5922455" y="18288"/>
                </a:cubicBezTo>
                <a:cubicBezTo>
                  <a:pt x="5803694" y="14172"/>
                  <a:pt x="5555521" y="48848"/>
                  <a:pt x="5233797" y="18288"/>
                </a:cubicBezTo>
                <a:cubicBezTo>
                  <a:pt x="4912073" y="-12272"/>
                  <a:pt x="4986440" y="-2740"/>
                  <a:pt x="4765510" y="18288"/>
                </a:cubicBezTo>
                <a:cubicBezTo>
                  <a:pt x="4544580" y="39316"/>
                  <a:pt x="4177715" y="18248"/>
                  <a:pt x="3966667" y="18288"/>
                </a:cubicBezTo>
                <a:cubicBezTo>
                  <a:pt x="3755619" y="18328"/>
                  <a:pt x="3664519" y="22387"/>
                  <a:pt x="3498380" y="18288"/>
                </a:cubicBezTo>
                <a:cubicBezTo>
                  <a:pt x="3332241" y="14189"/>
                  <a:pt x="3065858" y="-7524"/>
                  <a:pt x="2699537" y="18288"/>
                </a:cubicBezTo>
                <a:cubicBezTo>
                  <a:pt x="2333216" y="44100"/>
                  <a:pt x="2505666" y="4650"/>
                  <a:pt x="2341436" y="18288"/>
                </a:cubicBezTo>
                <a:cubicBezTo>
                  <a:pt x="2177206" y="31926"/>
                  <a:pt x="1790164" y="19880"/>
                  <a:pt x="1542593" y="18288"/>
                </a:cubicBezTo>
                <a:cubicBezTo>
                  <a:pt x="1295022" y="16696"/>
                  <a:pt x="1218012" y="39325"/>
                  <a:pt x="1074306" y="18288"/>
                </a:cubicBezTo>
                <a:cubicBezTo>
                  <a:pt x="930600" y="-2749"/>
                  <a:pt x="797266" y="24589"/>
                  <a:pt x="716204" y="18288"/>
                </a:cubicBezTo>
                <a:cubicBezTo>
                  <a:pt x="635142" y="11987"/>
                  <a:pt x="344503" y="4139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rgbClr val="E7294F"/>
          </a:solidFill>
          <a:ln w="38100" cap="rnd">
            <a:solidFill>
              <a:srgbClr val="E7294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A0C38B6-BB88-C3BD-D4D1-4E6AFB6C8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488" y="1944727"/>
            <a:ext cx="5710862" cy="4388207"/>
          </a:xfrm>
        </p:spPr>
        <p:txBody>
          <a:bodyPr anchor="t">
            <a:noAutofit/>
          </a:bodyPr>
          <a:lstStyle/>
          <a:p>
            <a:pPr algn="just">
              <a:lnSpc>
                <a:spcPct val="100000"/>
              </a:lnSpc>
            </a:pPr>
            <a:r>
              <a:rPr lang="pt-PT" sz="2000" dirty="0" err="1"/>
              <a:t>Strengths</a:t>
            </a:r>
            <a:r>
              <a:rPr lang="pt-PT" sz="2000" dirty="0"/>
              <a:t>:		Bom trabalho de equipa, entendemo-nos muito bem e 			ajudamo-nos;</a:t>
            </a:r>
          </a:p>
          <a:p>
            <a:pPr marL="1828800" lvl="4" indent="0" algn="just">
              <a:lnSpc>
                <a:spcPct val="100000"/>
              </a:lnSpc>
              <a:buNone/>
            </a:pPr>
            <a:r>
              <a:rPr lang="pt-PT" sz="2000" dirty="0"/>
              <a:t>Imensa comunicação, estamos sempre atualizados no que cada um está a fazer.</a:t>
            </a:r>
          </a:p>
          <a:p>
            <a:pPr algn="just">
              <a:lnSpc>
                <a:spcPct val="100000"/>
              </a:lnSpc>
            </a:pPr>
            <a:r>
              <a:rPr lang="pt-PT" sz="2000" dirty="0" err="1"/>
              <a:t>Weaknesses</a:t>
            </a:r>
            <a:r>
              <a:rPr lang="pt-PT" sz="2000" dirty="0"/>
              <a:t>:	Não possuímos muitos comentários no código;</a:t>
            </a:r>
          </a:p>
          <a:p>
            <a:pPr marL="1828800" lvl="4" indent="0" algn="just">
              <a:lnSpc>
                <a:spcPct val="100000"/>
              </a:lnSpc>
              <a:buNone/>
            </a:pPr>
            <a:r>
              <a:rPr lang="pt-PT" sz="2000" dirty="0"/>
              <a:t>Existência de poucos testes.</a:t>
            </a:r>
          </a:p>
          <a:p>
            <a:pPr algn="just">
              <a:lnSpc>
                <a:spcPct val="100000"/>
              </a:lnSpc>
            </a:pPr>
            <a:r>
              <a:rPr lang="pt-PT" sz="2000" dirty="0" err="1"/>
              <a:t>Opportunities</a:t>
            </a:r>
            <a:r>
              <a:rPr lang="pt-PT" sz="2000" dirty="0"/>
              <a:t>:	Imensos conhecimentos foram adquiridos não só através das 			cadeiras destes semestre bem como o projeto;</a:t>
            </a:r>
          </a:p>
          <a:p>
            <a:pPr marL="1828800" lvl="4" indent="0" algn="just">
              <a:lnSpc>
                <a:spcPct val="100000"/>
              </a:lnSpc>
              <a:buNone/>
            </a:pPr>
            <a:r>
              <a:rPr lang="pt-PT" sz="2000" dirty="0"/>
              <a:t>Crescimento a nível informático através da elaboração de tarefas bem como a nível pessoal, visualizar o mundo do trabalho.</a:t>
            </a:r>
          </a:p>
          <a:p>
            <a:pPr algn="just">
              <a:lnSpc>
                <a:spcPct val="100000"/>
              </a:lnSpc>
            </a:pPr>
            <a:r>
              <a:rPr lang="pt-PT" sz="2000" dirty="0" err="1"/>
              <a:t>Threats</a:t>
            </a:r>
            <a:r>
              <a:rPr lang="pt-PT" sz="2000" dirty="0"/>
              <a:t>:		Pequeno leque de testes.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E1DE5DB-8D4F-556A-7347-77BEA8FDBA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0350" y="2813033"/>
            <a:ext cx="5828732" cy="3067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069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05041D1-78FF-0507-173A-5E15C4914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PT" sz="4400">
                <a:solidFill>
                  <a:srgbClr val="E7294F"/>
                </a:solidFill>
              </a:rPr>
              <a:t>Evidências de aplicação do processo de engenharia/ desenvolvimento de software</a:t>
            </a:r>
          </a:p>
        </p:txBody>
      </p:sp>
      <p:graphicFrame>
        <p:nvGraphicFramePr>
          <p:cNvPr id="14" name="Marcador de Posição de Conteúdo 2">
            <a:extLst>
              <a:ext uri="{FF2B5EF4-FFF2-40B4-BE49-F238E27FC236}">
                <a16:creationId xmlns:a16="http://schemas.microsoft.com/office/drawing/2014/main" id="{AE7C77FB-8622-3A9B-ED92-D06800110F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9372852"/>
              </p:ext>
            </p:extLst>
          </p:nvPr>
        </p:nvGraphicFramePr>
        <p:xfrm>
          <a:off x="838200" y="1928813"/>
          <a:ext cx="10515600" cy="4252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08461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05041D1-78FF-0507-173A-5E15C4914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800"/>
              <a:t>Deployment da solução</a:t>
            </a: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27432"/>
          </a:xfrm>
          <a:custGeom>
            <a:avLst/>
            <a:gdLst>
              <a:gd name="connsiteX0" fmla="*/ 0 w 3255095"/>
              <a:gd name="connsiteY0" fmla="*/ 0 h 27432"/>
              <a:gd name="connsiteX1" fmla="*/ 618468 w 3255095"/>
              <a:gd name="connsiteY1" fmla="*/ 0 h 27432"/>
              <a:gd name="connsiteX2" fmla="*/ 1269487 w 3255095"/>
              <a:gd name="connsiteY2" fmla="*/ 0 h 27432"/>
              <a:gd name="connsiteX3" fmla="*/ 1953057 w 3255095"/>
              <a:gd name="connsiteY3" fmla="*/ 0 h 27432"/>
              <a:gd name="connsiteX4" fmla="*/ 2636627 w 3255095"/>
              <a:gd name="connsiteY4" fmla="*/ 0 h 27432"/>
              <a:gd name="connsiteX5" fmla="*/ 3255095 w 3255095"/>
              <a:gd name="connsiteY5" fmla="*/ 0 h 27432"/>
              <a:gd name="connsiteX6" fmla="*/ 3255095 w 3255095"/>
              <a:gd name="connsiteY6" fmla="*/ 27432 h 27432"/>
              <a:gd name="connsiteX7" fmla="*/ 2538974 w 3255095"/>
              <a:gd name="connsiteY7" fmla="*/ 27432 h 27432"/>
              <a:gd name="connsiteX8" fmla="*/ 1822853 w 3255095"/>
              <a:gd name="connsiteY8" fmla="*/ 27432 h 27432"/>
              <a:gd name="connsiteX9" fmla="*/ 1171834 w 3255095"/>
              <a:gd name="connsiteY9" fmla="*/ 27432 h 27432"/>
              <a:gd name="connsiteX10" fmla="*/ 0 w 3255095"/>
              <a:gd name="connsiteY10" fmla="*/ 27432 h 27432"/>
              <a:gd name="connsiteX11" fmla="*/ 0 w 3255095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27432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3929" y="7395"/>
                  <a:pt x="3255140" y="21864"/>
                  <a:pt x="3255095" y="27432"/>
                </a:cubicBezTo>
                <a:cubicBezTo>
                  <a:pt x="3088545" y="32347"/>
                  <a:pt x="2687475" y="16563"/>
                  <a:pt x="2538974" y="27432"/>
                </a:cubicBezTo>
                <a:cubicBezTo>
                  <a:pt x="2390473" y="38301"/>
                  <a:pt x="2137381" y="185"/>
                  <a:pt x="1822853" y="27432"/>
                </a:cubicBezTo>
                <a:cubicBezTo>
                  <a:pt x="1508325" y="54679"/>
                  <a:pt x="1466437" y="29529"/>
                  <a:pt x="1171834" y="27432"/>
                </a:cubicBezTo>
                <a:cubicBezTo>
                  <a:pt x="877231" y="25335"/>
                  <a:pt x="561097" y="46787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55095" h="27432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5288" y="12649"/>
                  <a:pt x="3254107" y="17989"/>
                  <a:pt x="3255095" y="27432"/>
                </a:cubicBezTo>
                <a:cubicBezTo>
                  <a:pt x="3120743" y="25834"/>
                  <a:pt x="2759628" y="51606"/>
                  <a:pt x="2604076" y="27432"/>
                </a:cubicBezTo>
                <a:cubicBezTo>
                  <a:pt x="2448524" y="3258"/>
                  <a:pt x="2184336" y="28743"/>
                  <a:pt x="1887955" y="27432"/>
                </a:cubicBezTo>
                <a:cubicBezTo>
                  <a:pt x="1591574" y="26121"/>
                  <a:pt x="1548845" y="16014"/>
                  <a:pt x="1334589" y="27432"/>
                </a:cubicBezTo>
                <a:cubicBezTo>
                  <a:pt x="1120333" y="38850"/>
                  <a:pt x="996014" y="18806"/>
                  <a:pt x="683570" y="27432"/>
                </a:cubicBezTo>
                <a:cubicBezTo>
                  <a:pt x="371126" y="36058"/>
                  <a:pt x="198687" y="25311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E7294F"/>
          </a:solidFill>
          <a:ln w="38100" cap="rnd">
            <a:solidFill>
              <a:srgbClr val="E7294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93686B6-EEB6-9456-C14E-CBB275252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8979" y="640080"/>
            <a:ext cx="6325250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069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rgbClr val="E7294F"/>
          </a:solidFill>
          <a:ln w="38100" cap="rnd">
            <a:solidFill>
              <a:srgbClr val="E7294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05041D1-78FF-0507-173A-5E15C4914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PT" sz="6600"/>
              <a:t>Qualidade do produto final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A0C38B6-BB88-C3BD-D4D1-4E6AFB6C8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pt-PT" sz="4000" dirty="0"/>
              <a:t>Todas as funcionalidades pretendidas estão operacionais</a:t>
            </a:r>
          </a:p>
          <a:p>
            <a:r>
              <a:rPr lang="pt-PT" sz="4000" dirty="0"/>
              <a:t>A interface com o utilizador é bastante acessível</a:t>
            </a:r>
          </a:p>
          <a:p>
            <a:r>
              <a:rPr lang="pt-PT" sz="4000" dirty="0"/>
              <a:t>Falta de testes</a:t>
            </a:r>
          </a:p>
        </p:txBody>
      </p:sp>
    </p:spTree>
    <p:extLst>
      <p:ext uri="{BB962C8B-B14F-4D97-AF65-F5344CB8AC3E}">
        <p14:creationId xmlns:p14="http://schemas.microsoft.com/office/powerpoint/2010/main" val="35193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247B6BBF-09F2-4A29-AE4E-3771E2924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05041D1-78FF-0507-173A-5E15C4914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34029"/>
            <a:ext cx="10921640" cy="1314698"/>
          </a:xfrm>
        </p:spPr>
        <p:txBody>
          <a:bodyPr anchor="ctr">
            <a:normAutofit/>
          </a:bodyPr>
          <a:lstStyle/>
          <a:p>
            <a:pPr algn="ctr"/>
            <a:r>
              <a:rPr lang="pt-PT" sz="7200"/>
              <a:t>Aspetos que poderiam ser melhorados</a:t>
            </a:r>
          </a:p>
        </p:txBody>
      </p:sp>
      <p:sp>
        <p:nvSpPr>
          <p:cNvPr id="11" name="Rectangle 22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48305" y="2241737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rgbClr val="E7294F"/>
          </a:solidFill>
          <a:ln w="34925">
            <a:solidFill>
              <a:srgbClr val="E7294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Marcador de Posição de Conteúdo 2">
            <a:extLst>
              <a:ext uri="{FF2B5EF4-FFF2-40B4-BE49-F238E27FC236}">
                <a16:creationId xmlns:a16="http://schemas.microsoft.com/office/drawing/2014/main" id="{750C4825-E09F-DB08-AFD0-A0B146872D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4187908"/>
              </p:ext>
            </p:extLst>
          </p:nvPr>
        </p:nvGraphicFramePr>
        <p:xfrm>
          <a:off x="632647" y="2805098"/>
          <a:ext cx="10915869" cy="3478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14513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05041D1-78FF-0507-173A-5E15C4914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pt-PT" sz="6000"/>
              <a:t>liderança</a:t>
            </a:r>
          </a:p>
        </p:txBody>
      </p:sp>
      <p:sp>
        <p:nvSpPr>
          <p:cNvPr id="11" name="Rectangle 22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14992" y="1557877"/>
            <a:ext cx="18288" cy="3749040"/>
          </a:xfrm>
          <a:custGeom>
            <a:avLst/>
            <a:gdLst>
              <a:gd name="connsiteX0" fmla="*/ 0 w 18288"/>
              <a:gd name="connsiteY0" fmla="*/ 0 h 3749040"/>
              <a:gd name="connsiteX1" fmla="*/ 18288 w 18288"/>
              <a:gd name="connsiteY1" fmla="*/ 0 h 3749040"/>
              <a:gd name="connsiteX2" fmla="*/ 18288 w 18288"/>
              <a:gd name="connsiteY2" fmla="*/ 662330 h 3749040"/>
              <a:gd name="connsiteX3" fmla="*/ 18288 w 18288"/>
              <a:gd name="connsiteY3" fmla="*/ 1174699 h 3749040"/>
              <a:gd name="connsiteX4" fmla="*/ 18288 w 18288"/>
              <a:gd name="connsiteY4" fmla="*/ 1724558 h 3749040"/>
              <a:gd name="connsiteX5" fmla="*/ 18288 w 18288"/>
              <a:gd name="connsiteY5" fmla="*/ 2424379 h 3749040"/>
              <a:gd name="connsiteX6" fmla="*/ 18288 w 18288"/>
              <a:gd name="connsiteY6" fmla="*/ 3049219 h 3749040"/>
              <a:gd name="connsiteX7" fmla="*/ 18288 w 18288"/>
              <a:gd name="connsiteY7" fmla="*/ 3749040 h 3749040"/>
              <a:gd name="connsiteX8" fmla="*/ 0 w 18288"/>
              <a:gd name="connsiteY8" fmla="*/ 3749040 h 3749040"/>
              <a:gd name="connsiteX9" fmla="*/ 0 w 18288"/>
              <a:gd name="connsiteY9" fmla="*/ 3236671 h 3749040"/>
              <a:gd name="connsiteX10" fmla="*/ 0 w 18288"/>
              <a:gd name="connsiteY10" fmla="*/ 2536850 h 3749040"/>
              <a:gd name="connsiteX11" fmla="*/ 0 w 18288"/>
              <a:gd name="connsiteY11" fmla="*/ 1874520 h 3749040"/>
              <a:gd name="connsiteX12" fmla="*/ 0 w 18288"/>
              <a:gd name="connsiteY12" fmla="*/ 1362151 h 3749040"/>
              <a:gd name="connsiteX13" fmla="*/ 0 w 18288"/>
              <a:gd name="connsiteY13" fmla="*/ 774802 h 3749040"/>
              <a:gd name="connsiteX14" fmla="*/ 0 w 18288"/>
              <a:gd name="connsiteY14" fmla="*/ 0 h 374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8288" h="3749040" fill="none" extrusionOk="0">
                <a:moveTo>
                  <a:pt x="0" y="0"/>
                </a:moveTo>
                <a:cubicBezTo>
                  <a:pt x="8690" y="407"/>
                  <a:pt x="14141" y="154"/>
                  <a:pt x="18288" y="0"/>
                </a:cubicBezTo>
                <a:cubicBezTo>
                  <a:pt x="34838" y="143586"/>
                  <a:pt x="-11860" y="333097"/>
                  <a:pt x="18288" y="662330"/>
                </a:cubicBezTo>
                <a:cubicBezTo>
                  <a:pt x="48436" y="991563"/>
                  <a:pt x="32813" y="1046681"/>
                  <a:pt x="18288" y="1174699"/>
                </a:cubicBezTo>
                <a:cubicBezTo>
                  <a:pt x="3763" y="1302717"/>
                  <a:pt x="40974" y="1467838"/>
                  <a:pt x="18288" y="1724558"/>
                </a:cubicBezTo>
                <a:cubicBezTo>
                  <a:pt x="-4398" y="1981278"/>
                  <a:pt x="36650" y="2215729"/>
                  <a:pt x="18288" y="2424379"/>
                </a:cubicBezTo>
                <a:cubicBezTo>
                  <a:pt x="-74" y="2633029"/>
                  <a:pt x="-9881" y="2874703"/>
                  <a:pt x="18288" y="3049219"/>
                </a:cubicBezTo>
                <a:cubicBezTo>
                  <a:pt x="46457" y="3223735"/>
                  <a:pt x="4078" y="3453850"/>
                  <a:pt x="18288" y="3749040"/>
                </a:cubicBezTo>
                <a:cubicBezTo>
                  <a:pt x="14465" y="3749751"/>
                  <a:pt x="7675" y="3748271"/>
                  <a:pt x="0" y="3749040"/>
                </a:cubicBezTo>
                <a:cubicBezTo>
                  <a:pt x="19669" y="3507959"/>
                  <a:pt x="-9883" y="3339386"/>
                  <a:pt x="0" y="3236671"/>
                </a:cubicBezTo>
                <a:cubicBezTo>
                  <a:pt x="9883" y="3133956"/>
                  <a:pt x="26871" y="2857214"/>
                  <a:pt x="0" y="2536850"/>
                </a:cubicBezTo>
                <a:cubicBezTo>
                  <a:pt x="-26871" y="2216486"/>
                  <a:pt x="4790" y="2156616"/>
                  <a:pt x="0" y="1874520"/>
                </a:cubicBezTo>
                <a:cubicBezTo>
                  <a:pt x="-4790" y="1592424"/>
                  <a:pt x="-3117" y="1558688"/>
                  <a:pt x="0" y="1362151"/>
                </a:cubicBezTo>
                <a:cubicBezTo>
                  <a:pt x="3117" y="1165614"/>
                  <a:pt x="16802" y="1045125"/>
                  <a:pt x="0" y="774802"/>
                </a:cubicBezTo>
                <a:cubicBezTo>
                  <a:pt x="-16802" y="504479"/>
                  <a:pt x="-29640" y="377701"/>
                  <a:pt x="0" y="0"/>
                </a:cubicBezTo>
                <a:close/>
              </a:path>
              <a:path w="18288" h="3749040" stroke="0" extrusionOk="0">
                <a:moveTo>
                  <a:pt x="0" y="0"/>
                </a:moveTo>
                <a:cubicBezTo>
                  <a:pt x="5341" y="9"/>
                  <a:pt x="11148" y="-611"/>
                  <a:pt x="18288" y="0"/>
                </a:cubicBezTo>
                <a:cubicBezTo>
                  <a:pt x="33352" y="227288"/>
                  <a:pt x="30894" y="278824"/>
                  <a:pt x="18288" y="512369"/>
                </a:cubicBezTo>
                <a:cubicBezTo>
                  <a:pt x="5682" y="745914"/>
                  <a:pt x="53060" y="998220"/>
                  <a:pt x="18288" y="1212190"/>
                </a:cubicBezTo>
                <a:cubicBezTo>
                  <a:pt x="-16484" y="1426160"/>
                  <a:pt x="35474" y="1585099"/>
                  <a:pt x="18288" y="1837030"/>
                </a:cubicBezTo>
                <a:cubicBezTo>
                  <a:pt x="1102" y="2088961"/>
                  <a:pt x="16704" y="2251948"/>
                  <a:pt x="18288" y="2386889"/>
                </a:cubicBezTo>
                <a:cubicBezTo>
                  <a:pt x="19872" y="2521830"/>
                  <a:pt x="5902" y="2679005"/>
                  <a:pt x="18288" y="2936748"/>
                </a:cubicBezTo>
                <a:cubicBezTo>
                  <a:pt x="30674" y="3194491"/>
                  <a:pt x="13809" y="3416052"/>
                  <a:pt x="18288" y="3749040"/>
                </a:cubicBezTo>
                <a:cubicBezTo>
                  <a:pt x="9729" y="3749861"/>
                  <a:pt x="3965" y="3749683"/>
                  <a:pt x="0" y="3749040"/>
                </a:cubicBezTo>
                <a:cubicBezTo>
                  <a:pt x="-10152" y="3632102"/>
                  <a:pt x="-5013" y="3340136"/>
                  <a:pt x="0" y="3236671"/>
                </a:cubicBezTo>
                <a:cubicBezTo>
                  <a:pt x="5013" y="3133206"/>
                  <a:pt x="-27249" y="2814766"/>
                  <a:pt x="0" y="2649322"/>
                </a:cubicBezTo>
                <a:cubicBezTo>
                  <a:pt x="27249" y="2483878"/>
                  <a:pt x="8506" y="2308131"/>
                  <a:pt x="0" y="2061972"/>
                </a:cubicBezTo>
                <a:cubicBezTo>
                  <a:pt x="-8506" y="1815813"/>
                  <a:pt x="-14267" y="1574470"/>
                  <a:pt x="0" y="1399642"/>
                </a:cubicBezTo>
                <a:cubicBezTo>
                  <a:pt x="14267" y="1224814"/>
                  <a:pt x="-24839" y="1011862"/>
                  <a:pt x="0" y="812292"/>
                </a:cubicBezTo>
                <a:cubicBezTo>
                  <a:pt x="24839" y="612722"/>
                  <a:pt x="20220" y="372179"/>
                  <a:pt x="0" y="0"/>
                </a:cubicBezTo>
                <a:close/>
              </a:path>
            </a:pathLst>
          </a:custGeom>
          <a:solidFill>
            <a:srgbClr val="E7294F"/>
          </a:solidFill>
          <a:ln w="34925">
            <a:solidFill>
              <a:srgbClr val="E7294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Marcador de Posição de Conteúdo 2">
            <a:extLst>
              <a:ext uri="{FF2B5EF4-FFF2-40B4-BE49-F238E27FC236}">
                <a16:creationId xmlns:a16="http://schemas.microsoft.com/office/drawing/2014/main" id="{1C94A1EE-CB11-0433-71A3-378DA52AE0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9457726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48728955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RegularSeedRightStep">
      <a:dk1>
        <a:srgbClr val="000000"/>
      </a:dk1>
      <a:lt1>
        <a:srgbClr val="FFFFFF"/>
      </a:lt1>
      <a:dk2>
        <a:srgbClr val="412B24"/>
      </a:dk2>
      <a:lt2>
        <a:srgbClr val="E2E8E7"/>
      </a:lt2>
      <a:accent1>
        <a:srgbClr val="E7294F"/>
      </a:accent1>
      <a:accent2>
        <a:srgbClr val="D54117"/>
      </a:accent2>
      <a:accent3>
        <a:srgbClr val="D59626"/>
      </a:accent3>
      <a:accent4>
        <a:srgbClr val="A2AA12"/>
      </a:accent4>
      <a:accent5>
        <a:srgbClr val="6FB520"/>
      </a:accent5>
      <a:accent6>
        <a:srgbClr val="28BD15"/>
      </a:accent6>
      <a:hlink>
        <a:srgbClr val="31937F"/>
      </a:hlink>
      <a:folHlink>
        <a:srgbClr val="7F7F7F"/>
      </a:folHlink>
    </a:clrScheme>
    <a:fontScheme name="Custom 2">
      <a:majorFont>
        <a:latin typeface="The Serif Hand Black"/>
        <a:ea typeface=""/>
        <a:cs typeface=""/>
      </a:majorFont>
      <a:minorFont>
        <a:latin typeface="The Hand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735</Words>
  <Application>Microsoft Office PowerPoint</Application>
  <PresentationFormat>Ecrã Panorâmico</PresentationFormat>
  <Paragraphs>131</Paragraphs>
  <Slides>12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12</vt:i4>
      </vt:variant>
    </vt:vector>
  </HeadingPairs>
  <TitlesOfParts>
    <vt:vector size="16" baseType="lpstr">
      <vt:lpstr>Arial</vt:lpstr>
      <vt:lpstr>The Hand Bold</vt:lpstr>
      <vt:lpstr>The Serif Hand Black</vt:lpstr>
      <vt:lpstr>SketchyVTI</vt:lpstr>
      <vt:lpstr>Lapr4 - US 9002</vt:lpstr>
      <vt:lpstr>Breve apresentação</vt:lpstr>
      <vt:lpstr>Resultados atingidos</vt:lpstr>
      <vt:lpstr>Análise Crítica dos resultados e do trabalho de equipa - SWOT</vt:lpstr>
      <vt:lpstr>Evidências de aplicação do processo de engenharia/ desenvolvimento de software</vt:lpstr>
      <vt:lpstr>Deployment da solução</vt:lpstr>
      <vt:lpstr>Qualidade do produto final</vt:lpstr>
      <vt:lpstr>Aspetos que poderiam ser melhorados</vt:lpstr>
      <vt:lpstr>liderança</vt:lpstr>
      <vt:lpstr>TABELA de competências</vt:lpstr>
      <vt:lpstr>Modelo de tuckman</vt:lpstr>
      <vt:lpstr>O que aprendemos com este projeto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 9002</dc:title>
  <dc:creator>Rita Lello (1201240)</dc:creator>
  <cp:lastModifiedBy>José Pessoa (1201007)</cp:lastModifiedBy>
  <cp:revision>6</cp:revision>
  <dcterms:created xsi:type="dcterms:W3CDTF">2022-06-13T14:18:00Z</dcterms:created>
  <dcterms:modified xsi:type="dcterms:W3CDTF">2022-06-19T17:17:50Z</dcterms:modified>
</cp:coreProperties>
</file>