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ín Martínez Solís" initials="A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5501" autoAdjust="0"/>
  </p:normalViewPr>
  <p:slideViewPr>
    <p:cSldViewPr snapToGrid="0" showGuides="1">
      <p:cViewPr>
        <p:scale>
          <a:sx n="200" d="100"/>
          <a:sy n="200" d="100"/>
        </p:scale>
        <p:origin x="-3396" y="-2272"/>
      </p:cViewPr>
      <p:guideLst>
        <p:guide orient="horz" pos="2160"/>
        <p:guide pos="4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81D3-A1D0-42EF-8211-D240E30F8B7F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69E8-C2E0-47AA-A2D4-27EC0DF0A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1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6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0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4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29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9FCB-4536-4DC3-BE6E-54905001C0B8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ángulo 430"/>
          <p:cNvSpPr/>
          <p:nvPr/>
        </p:nvSpPr>
        <p:spPr>
          <a:xfrm>
            <a:off x="7877606" y="1521793"/>
            <a:ext cx="1308214" cy="40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B07. Revisar reclamaciones/sugerencias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71" name="Rectángulo 370"/>
          <p:cNvSpPr/>
          <p:nvPr/>
        </p:nvSpPr>
        <p:spPr>
          <a:xfrm>
            <a:off x="2402321" y="3137424"/>
            <a:ext cx="1191675" cy="632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A07. Generar edicto información pública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smtClean="0"/>
              <a:t>HAC_ABE. </a:t>
            </a:r>
            <a:r>
              <a:rPr lang="es-ES" sz="1050" b="1" cap="all" dirty="0"/>
              <a:t>APROBACIÓN </a:t>
            </a:r>
            <a:r>
              <a:rPr lang="es-ES" sz="1050" b="1" cap="all" dirty="0" smtClean="0"/>
              <a:t>de </a:t>
            </a:r>
            <a:r>
              <a:rPr lang="es-ES" sz="1050" b="1" cap="all" dirty="0"/>
              <a:t>bases (ordenanzas) específicas de subvenciones</a:t>
            </a:r>
          </a:p>
        </p:txBody>
      </p:sp>
      <p:sp>
        <p:nvSpPr>
          <p:cNvPr id="109" name="Rectángulo 108"/>
          <p:cNvSpPr/>
          <p:nvPr/>
        </p:nvSpPr>
        <p:spPr>
          <a:xfrm>
            <a:off x="188641" y="739637"/>
            <a:ext cx="5093541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F1. Inicio</a:t>
            </a:r>
            <a:endParaRPr lang="es-ES" sz="900" b="1" dirty="0"/>
          </a:p>
        </p:txBody>
      </p:sp>
      <p:sp>
        <p:nvSpPr>
          <p:cNvPr id="110" name="Rectángulo 109"/>
          <p:cNvSpPr/>
          <p:nvPr/>
        </p:nvSpPr>
        <p:spPr>
          <a:xfrm>
            <a:off x="5619327" y="739637"/>
            <a:ext cx="5262854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F2. Instrucción</a:t>
            </a:r>
            <a:endParaRPr lang="es-ES" sz="900" b="1" dirty="0"/>
          </a:p>
        </p:txBody>
      </p:sp>
      <p:sp>
        <p:nvSpPr>
          <p:cNvPr id="170" name="Elipse 169"/>
          <p:cNvSpPr/>
          <p:nvPr/>
        </p:nvSpPr>
        <p:spPr>
          <a:xfrm>
            <a:off x="74206" y="120215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IP</a:t>
            </a:r>
            <a:endParaRPr lang="es-ES" sz="1050" dirty="0"/>
          </a:p>
        </p:txBody>
      </p:sp>
      <p:cxnSp>
        <p:nvCxnSpPr>
          <p:cNvPr id="171" name="Conector recto de flecha 170"/>
          <p:cNvCxnSpPr>
            <a:stCxn id="170" idx="6"/>
            <a:endCxn id="481" idx="1"/>
          </p:cNvCxnSpPr>
          <p:nvPr/>
        </p:nvCxnSpPr>
        <p:spPr>
          <a:xfrm>
            <a:off x="362206" y="1346152"/>
            <a:ext cx="27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ipse 182"/>
          <p:cNvSpPr/>
          <p:nvPr/>
        </p:nvSpPr>
        <p:spPr>
          <a:xfrm>
            <a:off x="5659104" y="1450091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F1</a:t>
            </a:r>
            <a:endParaRPr lang="es-ES" sz="1050" dirty="0"/>
          </a:p>
        </p:txBody>
      </p:sp>
      <p:cxnSp>
        <p:nvCxnSpPr>
          <p:cNvPr id="224" name="Conector recto de flecha 223"/>
          <p:cNvCxnSpPr>
            <a:stCxn id="109" idx="3"/>
            <a:endCxn id="110" idx="1"/>
          </p:cNvCxnSpPr>
          <p:nvPr/>
        </p:nvCxnSpPr>
        <p:spPr>
          <a:xfrm>
            <a:off x="5282182" y="895809"/>
            <a:ext cx="33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0" y="520456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298" name="Rectángulo 297"/>
          <p:cNvSpPr/>
          <p:nvPr/>
        </p:nvSpPr>
        <p:spPr>
          <a:xfrm>
            <a:off x="6115913" y="1326210"/>
            <a:ext cx="1191675" cy="536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>
                <a:solidFill>
                  <a:schemeClr val="tx1"/>
                </a:solidFill>
              </a:rPr>
              <a:t>B</a:t>
            </a:r>
            <a:r>
              <a:rPr lang="es-ES" sz="800" b="1" dirty="0" smtClean="0">
                <a:solidFill>
                  <a:schemeClr val="tx1"/>
                </a:solidFill>
              </a:rPr>
              <a:t>01. Generar informe de secretaría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53" name="Conector recto de flecha 352"/>
          <p:cNvCxnSpPr>
            <a:stCxn id="183" idx="6"/>
            <a:endCxn id="298" idx="1"/>
          </p:cNvCxnSpPr>
          <p:nvPr/>
        </p:nvCxnSpPr>
        <p:spPr>
          <a:xfrm>
            <a:off x="5947104" y="1594091"/>
            <a:ext cx="168809" cy="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2392619" y="1540473"/>
            <a:ext cx="1191675" cy="651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A06. Generar resolución participación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7843051" y="2796878"/>
            <a:ext cx="1387502" cy="633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B08. Generar informe reclamaciones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6116757" y="2705614"/>
            <a:ext cx="1191675" cy="457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B02. Generar Dictamen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167" name="Rectángulo 166"/>
          <p:cNvSpPr/>
          <p:nvPr/>
        </p:nvSpPr>
        <p:spPr>
          <a:xfrm>
            <a:off x="6117150" y="3578395"/>
            <a:ext cx="1191675" cy="575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B03. Generar acuerdo Pleno 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7831137" y="4289945"/>
            <a:ext cx="1409988" cy="532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B09.Generar Dictamen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13" name="Conector recto de flecha 212"/>
          <p:cNvCxnSpPr>
            <a:stCxn id="167" idx="2"/>
            <a:endCxn id="176" idx="0"/>
          </p:cNvCxnSpPr>
          <p:nvPr/>
        </p:nvCxnSpPr>
        <p:spPr>
          <a:xfrm flipH="1">
            <a:off x="6708743" y="4153759"/>
            <a:ext cx="4245" cy="2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/>
          <p:cNvCxnSpPr>
            <a:stCxn id="162" idx="2"/>
            <a:endCxn id="374" idx="0"/>
          </p:cNvCxnSpPr>
          <p:nvPr/>
        </p:nvCxnSpPr>
        <p:spPr>
          <a:xfrm>
            <a:off x="6712595" y="3162931"/>
            <a:ext cx="1364" cy="1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recto de flecha 354"/>
          <p:cNvCxnSpPr>
            <a:stCxn id="298" idx="2"/>
            <a:endCxn id="370" idx="0"/>
          </p:cNvCxnSpPr>
          <p:nvPr/>
        </p:nvCxnSpPr>
        <p:spPr>
          <a:xfrm>
            <a:off x="6711751" y="1862524"/>
            <a:ext cx="2652" cy="2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de flecha 221"/>
          <p:cNvCxnSpPr>
            <a:stCxn id="176" idx="2"/>
            <a:endCxn id="423" idx="0"/>
          </p:cNvCxnSpPr>
          <p:nvPr/>
        </p:nvCxnSpPr>
        <p:spPr>
          <a:xfrm>
            <a:off x="6708743" y="5069460"/>
            <a:ext cx="1074" cy="17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/>
          <p:cNvCxnSpPr>
            <a:stCxn id="149" idx="2"/>
            <a:endCxn id="380" idx="0"/>
          </p:cNvCxnSpPr>
          <p:nvPr/>
        </p:nvCxnSpPr>
        <p:spPr>
          <a:xfrm flipH="1">
            <a:off x="8536320" y="3429912"/>
            <a:ext cx="482" cy="2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383" idx="4"/>
            <a:endCxn id="223" idx="0"/>
          </p:cNvCxnSpPr>
          <p:nvPr/>
        </p:nvCxnSpPr>
        <p:spPr>
          <a:xfrm>
            <a:off x="8536409" y="5213196"/>
            <a:ext cx="120" cy="30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2489150" y="1852895"/>
            <a:ext cx="1010338" cy="320172"/>
            <a:chOff x="2625053" y="2645259"/>
            <a:chExt cx="1010338" cy="320172"/>
          </a:xfrm>
        </p:grpSpPr>
        <p:sp>
          <p:nvSpPr>
            <p:cNvPr id="125" name="Recortar rectángulo de esquina sencilla 124"/>
            <p:cNvSpPr/>
            <p:nvPr/>
          </p:nvSpPr>
          <p:spPr>
            <a:xfrm>
              <a:off x="2625053" y="2702163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2800736" y="2645259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HAC_ABE_RIP_Resolucion_participacion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Elipse 185"/>
            <p:cNvSpPr/>
            <p:nvPr/>
          </p:nvSpPr>
          <p:spPr>
            <a:xfrm>
              <a:off x="2835437" y="285743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cxnSp>
        <p:nvCxnSpPr>
          <p:cNvPr id="253" name="Conector recto de flecha 252"/>
          <p:cNvCxnSpPr>
            <a:stCxn id="371" idx="2"/>
            <a:endCxn id="386" idx="0"/>
          </p:cNvCxnSpPr>
          <p:nvPr/>
        </p:nvCxnSpPr>
        <p:spPr>
          <a:xfrm>
            <a:off x="2998159" y="3770019"/>
            <a:ext cx="3663" cy="17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4589997" y="1855565"/>
            <a:ext cx="130404" cy="112143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6" name="Rectángulo 265"/>
          <p:cNvSpPr/>
          <p:nvPr/>
        </p:nvSpPr>
        <p:spPr>
          <a:xfrm>
            <a:off x="639693" y="5529467"/>
            <a:ext cx="1191675" cy="638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A05. Incorporar Bases Específicas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720719" y="5878779"/>
            <a:ext cx="1007569" cy="220960"/>
            <a:chOff x="834120" y="6062219"/>
            <a:chExt cx="1007569" cy="220960"/>
          </a:xfrm>
        </p:grpSpPr>
        <p:sp>
          <p:nvSpPr>
            <p:cNvPr id="269" name="Recortar rectángulo de esquina sencilla 268"/>
            <p:cNvSpPr/>
            <p:nvPr/>
          </p:nvSpPr>
          <p:spPr>
            <a:xfrm>
              <a:off x="834120" y="606351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270" name="Rectángulo 269"/>
            <p:cNvSpPr/>
            <p:nvPr/>
          </p:nvSpPr>
          <p:spPr>
            <a:xfrm>
              <a:off x="1007034" y="6062219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Bases específicas por modalidad de subvención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Elipse 284"/>
          <p:cNvSpPr/>
          <p:nvPr/>
        </p:nvSpPr>
        <p:spPr>
          <a:xfrm>
            <a:off x="4515291" y="47730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F2</a:t>
            </a:r>
            <a:endParaRPr lang="es-ES" sz="1050" dirty="0"/>
          </a:p>
        </p:txBody>
      </p:sp>
      <p:cxnSp>
        <p:nvCxnSpPr>
          <p:cNvPr id="286" name="Conector recto de flecha 285"/>
          <p:cNvCxnSpPr>
            <a:stCxn id="287" idx="2"/>
            <a:endCxn id="285" idx="0"/>
          </p:cNvCxnSpPr>
          <p:nvPr/>
        </p:nvCxnSpPr>
        <p:spPr>
          <a:xfrm>
            <a:off x="4659271" y="4515650"/>
            <a:ext cx="20" cy="25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ángulo 286"/>
          <p:cNvSpPr/>
          <p:nvPr/>
        </p:nvSpPr>
        <p:spPr>
          <a:xfrm>
            <a:off x="4063433" y="3972009"/>
            <a:ext cx="1191675" cy="543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A11. Generar providencia 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4120083" y="4204189"/>
            <a:ext cx="1024900" cy="257548"/>
            <a:chOff x="3386261" y="5914280"/>
            <a:chExt cx="1024900" cy="257548"/>
          </a:xfrm>
        </p:grpSpPr>
        <p:sp>
          <p:nvSpPr>
            <p:cNvPr id="288" name="Recortar rectángulo de esquina sencilla 287"/>
            <p:cNvSpPr/>
            <p:nvPr/>
          </p:nvSpPr>
          <p:spPr>
            <a:xfrm>
              <a:off x="3386261" y="591933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89" name="Rectángulo 288"/>
            <p:cNvSpPr/>
            <p:nvPr/>
          </p:nvSpPr>
          <p:spPr>
            <a:xfrm>
              <a:off x="3576506" y="5914280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HAC_ABE_PRA_Providencia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90" name="Elipse 289"/>
            <p:cNvSpPr/>
            <p:nvPr/>
          </p:nvSpPr>
          <p:spPr>
            <a:xfrm>
              <a:off x="3607799" y="606382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312" name="Grupo 311"/>
          <p:cNvGrpSpPr/>
          <p:nvPr/>
        </p:nvGrpSpPr>
        <p:grpSpPr>
          <a:xfrm>
            <a:off x="7940965" y="2211872"/>
            <a:ext cx="1203780" cy="358073"/>
            <a:chOff x="1252422" y="4799669"/>
            <a:chExt cx="1203780" cy="448606"/>
          </a:xfrm>
        </p:grpSpPr>
        <p:sp>
          <p:nvSpPr>
            <p:cNvPr id="313" name="Decisión 312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4" name="Rectángulo 313"/>
            <p:cNvSpPr/>
            <p:nvPr/>
          </p:nvSpPr>
          <p:spPr>
            <a:xfrm>
              <a:off x="1264527" y="4866997"/>
              <a:ext cx="1191675" cy="317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formulan reclamaciones?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536802" y="2546867"/>
            <a:ext cx="293104" cy="250011"/>
            <a:chOff x="8459485" y="2888309"/>
            <a:chExt cx="293104" cy="250011"/>
          </a:xfrm>
        </p:grpSpPr>
        <p:cxnSp>
          <p:nvCxnSpPr>
            <p:cNvPr id="308" name="Conector recto de flecha 307"/>
            <p:cNvCxnSpPr>
              <a:stCxn id="313" idx="2"/>
              <a:endCxn id="149" idx="0"/>
            </p:cNvCxnSpPr>
            <p:nvPr/>
          </p:nvCxnSpPr>
          <p:spPr>
            <a:xfrm flipH="1">
              <a:off x="8459485" y="2911387"/>
              <a:ext cx="1" cy="22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ángulo 314"/>
            <p:cNvSpPr/>
            <p:nvPr/>
          </p:nvSpPr>
          <p:spPr>
            <a:xfrm>
              <a:off x="8485674" y="288830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054391" y="2127043"/>
            <a:ext cx="338364" cy="263866"/>
            <a:chOff x="8977074" y="2468485"/>
            <a:chExt cx="338364" cy="263866"/>
          </a:xfrm>
        </p:grpSpPr>
        <p:sp>
          <p:nvSpPr>
            <p:cNvPr id="316" name="Rectángulo 315"/>
            <p:cNvSpPr/>
            <p:nvPr/>
          </p:nvSpPr>
          <p:spPr>
            <a:xfrm>
              <a:off x="8977074" y="2468485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Conector recto de flecha 316"/>
            <p:cNvCxnSpPr>
              <a:stCxn id="313" idx="3"/>
              <a:endCxn id="208" idx="2"/>
            </p:cNvCxnSpPr>
            <p:nvPr/>
          </p:nvCxnSpPr>
          <p:spPr>
            <a:xfrm flipV="1">
              <a:off x="9055323" y="2731034"/>
              <a:ext cx="260115" cy="1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Conector angular 318"/>
          <p:cNvCxnSpPr>
            <a:stCxn id="299" idx="2"/>
            <a:endCxn id="431" idx="0"/>
          </p:cNvCxnSpPr>
          <p:nvPr/>
        </p:nvCxnSpPr>
        <p:spPr>
          <a:xfrm rot="5400000" flipH="1" flipV="1">
            <a:off x="5088524" y="3142600"/>
            <a:ext cx="5063996" cy="1822381"/>
          </a:xfrm>
          <a:prstGeom prst="bentConnector5">
            <a:avLst>
              <a:gd name="adj1" fmla="val -4514"/>
              <a:gd name="adj2" fmla="val 49646"/>
              <a:gd name="adj3" fmla="val 104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Elipse 222"/>
          <p:cNvSpPr/>
          <p:nvPr/>
        </p:nvSpPr>
        <p:spPr>
          <a:xfrm>
            <a:off x="8392529" y="5518301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000" dirty="0" smtClean="0"/>
              <a:t>C01</a:t>
            </a:r>
            <a:endParaRPr lang="es-ES" sz="1000" dirty="0"/>
          </a:p>
        </p:txBody>
      </p:sp>
      <p:sp>
        <p:nvSpPr>
          <p:cNvPr id="188" name="Rectángulo 187"/>
          <p:cNvSpPr/>
          <p:nvPr/>
        </p:nvSpPr>
        <p:spPr>
          <a:xfrm>
            <a:off x="9999167" y="2358791"/>
            <a:ext cx="2108270" cy="133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just"/>
            <a:r>
              <a:rPr lang="es-ES" sz="1000" b="1" dirty="0">
                <a:solidFill>
                  <a:schemeClr val="accent1"/>
                </a:solidFill>
              </a:rPr>
              <a:t>[En el caso de las Diputaciones Provinciales, el flujo puede verse alterado por los órganos complementarios que hayan podido crearse, en su caso, en virtud del art. 32.3 de la Ley 7/1985, de 2 de abril, Reguladora de las Bases del Régimen Local]</a:t>
            </a:r>
          </a:p>
        </p:txBody>
      </p:sp>
      <p:sp>
        <p:nvSpPr>
          <p:cNvPr id="195" name="Rectángulo 194"/>
          <p:cNvSpPr/>
          <p:nvPr/>
        </p:nvSpPr>
        <p:spPr>
          <a:xfrm>
            <a:off x="632649" y="1647339"/>
            <a:ext cx="1204610" cy="58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A01. Generar resolución Consulta</a:t>
            </a:r>
          </a:p>
        </p:txBody>
      </p:sp>
      <p:sp>
        <p:nvSpPr>
          <p:cNvPr id="199" name="Rectángulo 198"/>
          <p:cNvSpPr/>
          <p:nvPr/>
        </p:nvSpPr>
        <p:spPr>
          <a:xfrm>
            <a:off x="640635" y="2433331"/>
            <a:ext cx="1197069" cy="6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A02. Generar edicto Consulta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68510" y="1943101"/>
            <a:ext cx="1005925" cy="261837"/>
            <a:chOff x="796385" y="2796018"/>
            <a:chExt cx="1005925" cy="261837"/>
          </a:xfrm>
        </p:grpSpPr>
        <p:sp>
          <p:nvSpPr>
            <p:cNvPr id="200" name="Rectángulo 199"/>
            <p:cNvSpPr/>
            <p:nvPr/>
          </p:nvSpPr>
          <p:spPr>
            <a:xfrm>
              <a:off x="967655" y="2826968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HAC_ABE_REA_Resolucion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Recortar rectángulo de esquina sencilla 200"/>
            <p:cNvSpPr/>
            <p:nvPr/>
          </p:nvSpPr>
          <p:spPr>
            <a:xfrm>
              <a:off x="796385" y="279601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02" name="Elipse 201"/>
            <p:cNvSpPr/>
            <p:nvPr/>
          </p:nvSpPr>
          <p:spPr>
            <a:xfrm>
              <a:off x="1007376" y="29498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cxnSp>
        <p:nvCxnSpPr>
          <p:cNvPr id="204" name="Conector recto de flecha 203"/>
          <p:cNvCxnSpPr>
            <a:stCxn id="195" idx="2"/>
            <a:endCxn id="199" idx="0"/>
          </p:cNvCxnSpPr>
          <p:nvPr/>
        </p:nvCxnSpPr>
        <p:spPr>
          <a:xfrm>
            <a:off x="1234954" y="2228574"/>
            <a:ext cx="4216" cy="20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/>
          <p:cNvCxnSpPr>
            <a:stCxn id="199" idx="2"/>
            <a:endCxn id="226" idx="0"/>
          </p:cNvCxnSpPr>
          <p:nvPr/>
        </p:nvCxnSpPr>
        <p:spPr>
          <a:xfrm>
            <a:off x="1239170" y="3102117"/>
            <a:ext cx="1412" cy="3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ángulo 225"/>
          <p:cNvSpPr/>
          <p:nvPr/>
        </p:nvSpPr>
        <p:spPr>
          <a:xfrm>
            <a:off x="642294" y="3410996"/>
            <a:ext cx="1196576" cy="438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A03. Incorporar opiniones</a:t>
            </a:r>
          </a:p>
        </p:txBody>
      </p:sp>
      <p:cxnSp>
        <p:nvCxnSpPr>
          <p:cNvPr id="243" name="Conector recto de flecha 242"/>
          <p:cNvCxnSpPr>
            <a:stCxn id="226" idx="2"/>
            <a:endCxn id="234" idx="0"/>
          </p:cNvCxnSpPr>
          <p:nvPr/>
        </p:nvCxnSpPr>
        <p:spPr>
          <a:xfrm>
            <a:off x="1240582" y="3849032"/>
            <a:ext cx="4749" cy="5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ángulo 291"/>
          <p:cNvSpPr/>
          <p:nvPr/>
        </p:nvSpPr>
        <p:spPr>
          <a:xfrm>
            <a:off x="2406219" y="4624687"/>
            <a:ext cx="1191206" cy="322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A09. Revisar opiniones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93" name="Conector recto de flecha 292"/>
          <p:cNvCxnSpPr>
            <a:stCxn id="386" idx="2"/>
            <a:endCxn id="292" idx="0"/>
          </p:cNvCxnSpPr>
          <p:nvPr/>
        </p:nvCxnSpPr>
        <p:spPr>
          <a:xfrm>
            <a:off x="3001822" y="4449731"/>
            <a:ext cx="0" cy="1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9524241" y="3825510"/>
            <a:ext cx="2647762" cy="3003151"/>
            <a:chOff x="9524241" y="3825510"/>
            <a:chExt cx="2647762" cy="3003151"/>
          </a:xfrm>
        </p:grpSpPr>
        <p:sp>
          <p:nvSpPr>
            <p:cNvPr id="322" name="Recortar rectángulo de esquina sencilla 321"/>
            <p:cNvSpPr/>
            <p:nvPr/>
          </p:nvSpPr>
          <p:spPr>
            <a:xfrm>
              <a:off x="9967625" y="484797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10127645" y="4912735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4" name="Recortar rectángulo de esquina sencilla 323"/>
            <p:cNvSpPr/>
            <p:nvPr/>
          </p:nvSpPr>
          <p:spPr>
            <a:xfrm>
              <a:off x="10382470" y="4389703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25" name="Recortar rectángulo de esquina sencilla 324"/>
            <p:cNvSpPr/>
            <p:nvPr/>
          </p:nvSpPr>
          <p:spPr>
            <a:xfrm>
              <a:off x="11333812" y="4389703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26" name="Rectángulo 325"/>
            <p:cNvSpPr/>
            <p:nvPr/>
          </p:nvSpPr>
          <p:spPr>
            <a:xfrm>
              <a:off x="10542490" y="4471058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ángulo 326"/>
            <p:cNvSpPr/>
            <p:nvPr/>
          </p:nvSpPr>
          <p:spPr>
            <a:xfrm>
              <a:off x="11495993" y="4471058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Elipse 327"/>
            <p:cNvSpPr/>
            <p:nvPr/>
          </p:nvSpPr>
          <p:spPr>
            <a:xfrm>
              <a:off x="9588734" y="53069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329" name="Elipse 328"/>
            <p:cNvSpPr/>
            <p:nvPr/>
          </p:nvSpPr>
          <p:spPr>
            <a:xfrm>
              <a:off x="10359035" y="53118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330" name="Rectángulo 329"/>
            <p:cNvSpPr/>
            <p:nvPr/>
          </p:nvSpPr>
          <p:spPr>
            <a:xfrm>
              <a:off x="9770524" y="5306938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ángulo 330"/>
            <p:cNvSpPr/>
            <p:nvPr/>
          </p:nvSpPr>
          <p:spPr>
            <a:xfrm>
              <a:off x="10528573" y="5324287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ángulo 331"/>
            <p:cNvSpPr/>
            <p:nvPr/>
          </p:nvSpPr>
          <p:spPr>
            <a:xfrm>
              <a:off x="9524241" y="3825510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333" name="Rectángulo 332"/>
            <p:cNvSpPr/>
            <p:nvPr/>
          </p:nvSpPr>
          <p:spPr>
            <a:xfrm>
              <a:off x="9536513" y="3832224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334" name="Rectángulo 333"/>
            <p:cNvSpPr/>
            <p:nvPr/>
          </p:nvSpPr>
          <p:spPr>
            <a:xfrm>
              <a:off x="11008546" y="5649789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5" name="Elipse 334"/>
            <p:cNvSpPr/>
            <p:nvPr/>
          </p:nvSpPr>
          <p:spPr>
            <a:xfrm>
              <a:off x="11343202" y="53114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336" name="Rectángulo 335"/>
            <p:cNvSpPr/>
            <p:nvPr/>
          </p:nvSpPr>
          <p:spPr>
            <a:xfrm>
              <a:off x="11495625" y="5322490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Elipse 336"/>
            <p:cNvSpPr/>
            <p:nvPr/>
          </p:nvSpPr>
          <p:spPr>
            <a:xfrm>
              <a:off x="9884583" y="610438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338" name="Elipse 337"/>
            <p:cNvSpPr/>
            <p:nvPr/>
          </p:nvSpPr>
          <p:spPr>
            <a:xfrm>
              <a:off x="10896309" y="610438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339" name="Elipse 338"/>
            <p:cNvSpPr/>
            <p:nvPr/>
          </p:nvSpPr>
          <p:spPr>
            <a:xfrm>
              <a:off x="9884583" y="650359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340" name="Rectángulo 339"/>
            <p:cNvSpPr/>
            <p:nvPr/>
          </p:nvSpPr>
          <p:spPr>
            <a:xfrm>
              <a:off x="10168209" y="6221503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1" name="Rectángulo 340"/>
            <p:cNvSpPr/>
            <p:nvPr/>
          </p:nvSpPr>
          <p:spPr>
            <a:xfrm>
              <a:off x="10168209" y="6592508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Rectángulo 341"/>
            <p:cNvSpPr/>
            <p:nvPr/>
          </p:nvSpPr>
          <p:spPr>
            <a:xfrm>
              <a:off x="11189811" y="6221503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3" name="Elipse 342"/>
            <p:cNvSpPr/>
            <p:nvPr/>
          </p:nvSpPr>
          <p:spPr>
            <a:xfrm>
              <a:off x="10885673" y="649891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344" name="Rectángulo 343"/>
            <p:cNvSpPr/>
            <p:nvPr/>
          </p:nvSpPr>
          <p:spPr>
            <a:xfrm>
              <a:off x="11169299" y="6606879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Elipse 344"/>
            <p:cNvSpPr/>
            <p:nvPr/>
          </p:nvSpPr>
          <p:spPr>
            <a:xfrm>
              <a:off x="11032913" y="54816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11211724" y="549650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10199184" y="5508013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Elipse 347"/>
            <p:cNvSpPr/>
            <p:nvPr/>
          </p:nvSpPr>
          <p:spPr>
            <a:xfrm>
              <a:off x="10136106" y="568625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349" name="Rectángulo 348"/>
            <p:cNvSpPr/>
            <p:nvPr/>
          </p:nvSpPr>
          <p:spPr>
            <a:xfrm>
              <a:off x="10318758" y="5698655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0" name="Elipse 349"/>
            <p:cNvSpPr/>
            <p:nvPr/>
          </p:nvSpPr>
          <p:spPr>
            <a:xfrm>
              <a:off x="10136106" y="58450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351" name="Rectángulo 350"/>
            <p:cNvSpPr/>
            <p:nvPr/>
          </p:nvSpPr>
          <p:spPr>
            <a:xfrm>
              <a:off x="10318758" y="5859569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2" name="Recortar rectángulo de esquina sencilla 351"/>
            <p:cNvSpPr/>
            <p:nvPr/>
          </p:nvSpPr>
          <p:spPr>
            <a:xfrm>
              <a:off x="9602437" y="439868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54" name="Rectángulo 353"/>
            <p:cNvSpPr/>
            <p:nvPr/>
          </p:nvSpPr>
          <p:spPr>
            <a:xfrm>
              <a:off x="9762457" y="448003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ángulo 355"/>
            <p:cNvSpPr/>
            <p:nvPr/>
          </p:nvSpPr>
          <p:spPr>
            <a:xfrm>
              <a:off x="9748349" y="4247275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9748349" y="4697383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358" name="Rectángulo 357"/>
            <p:cNvSpPr/>
            <p:nvPr/>
          </p:nvSpPr>
          <p:spPr>
            <a:xfrm>
              <a:off x="9748349" y="5138443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359" name="Rectángulo 358"/>
            <p:cNvSpPr/>
            <p:nvPr/>
          </p:nvSpPr>
          <p:spPr>
            <a:xfrm>
              <a:off x="9742649" y="5983508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360" name="Elipse 359"/>
            <p:cNvSpPr/>
            <p:nvPr/>
          </p:nvSpPr>
          <p:spPr>
            <a:xfrm>
              <a:off x="11134813" y="511830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361" name="Rectángulo 360"/>
            <p:cNvSpPr/>
            <p:nvPr/>
          </p:nvSpPr>
          <p:spPr>
            <a:xfrm>
              <a:off x="11301464" y="5119122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2" name="Rectángulo 361"/>
            <p:cNvSpPr/>
            <p:nvPr/>
          </p:nvSpPr>
          <p:spPr>
            <a:xfrm>
              <a:off x="11311165" y="4830555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3" name="Elipse 362"/>
            <p:cNvSpPr/>
            <p:nvPr/>
          </p:nvSpPr>
          <p:spPr>
            <a:xfrm>
              <a:off x="11130309" y="4854747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sp>
        <p:nvSpPr>
          <p:cNvPr id="386" name="Rectángulo 385"/>
          <p:cNvSpPr/>
          <p:nvPr/>
        </p:nvSpPr>
        <p:spPr>
          <a:xfrm>
            <a:off x="2414179" y="3948363"/>
            <a:ext cx="1175285" cy="501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A08. Incorporar opiniones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2426898" y="4161424"/>
            <a:ext cx="1065393" cy="262348"/>
            <a:chOff x="3346738" y="4497196"/>
            <a:chExt cx="1065393" cy="262348"/>
          </a:xfrm>
        </p:grpSpPr>
        <p:sp>
          <p:nvSpPr>
            <p:cNvPr id="387" name="Recortar rectángulo de esquina sencilla 386"/>
            <p:cNvSpPr/>
            <p:nvPr/>
          </p:nvSpPr>
          <p:spPr>
            <a:xfrm>
              <a:off x="3480664" y="449719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388" name="Rectángulo 387"/>
            <p:cNvSpPr/>
            <p:nvPr/>
          </p:nvSpPr>
          <p:spPr>
            <a:xfrm>
              <a:off x="3684880" y="4505547"/>
              <a:ext cx="727251" cy="155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Opiniones recibidas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89" name="Elipse 388"/>
            <p:cNvSpPr/>
            <p:nvPr/>
          </p:nvSpPr>
          <p:spPr>
            <a:xfrm>
              <a:off x="3346738" y="455632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390" name="Elipse 389"/>
            <p:cNvSpPr/>
            <p:nvPr/>
          </p:nvSpPr>
          <p:spPr>
            <a:xfrm>
              <a:off x="3710967" y="46515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224511" y="1606020"/>
            <a:ext cx="998688" cy="233843"/>
            <a:chOff x="6158536" y="1558728"/>
            <a:chExt cx="998688" cy="233843"/>
          </a:xfrm>
        </p:grpSpPr>
        <p:sp>
          <p:nvSpPr>
            <p:cNvPr id="133" name="Rectángulo 132"/>
            <p:cNvSpPr/>
            <p:nvPr/>
          </p:nvSpPr>
          <p:spPr>
            <a:xfrm>
              <a:off x="6322569" y="1558728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HAC_ABE_ISE_Informe_de_secretaria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cortar rectángulo de esquina sencilla 137"/>
            <p:cNvSpPr/>
            <p:nvPr/>
          </p:nvSpPr>
          <p:spPr>
            <a:xfrm>
              <a:off x="6158536" y="1572904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11" name="Elipse 410"/>
            <p:cNvSpPr/>
            <p:nvPr/>
          </p:nvSpPr>
          <p:spPr>
            <a:xfrm>
              <a:off x="6624830" y="168457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212297" y="2885113"/>
            <a:ext cx="994675" cy="243482"/>
            <a:chOff x="6172226" y="3707586"/>
            <a:chExt cx="994675" cy="243482"/>
          </a:xfrm>
        </p:grpSpPr>
        <p:sp>
          <p:nvSpPr>
            <p:cNvPr id="165" name="Rectángulo 164"/>
            <p:cNvSpPr/>
            <p:nvPr/>
          </p:nvSpPr>
          <p:spPr>
            <a:xfrm>
              <a:off x="6332246" y="370758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HAC_ABE_DIC_Dictamen_comision_informativa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ortar rectángulo de esquina sencilla 165"/>
            <p:cNvSpPr/>
            <p:nvPr/>
          </p:nvSpPr>
          <p:spPr>
            <a:xfrm>
              <a:off x="6172226" y="370758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18" name="Elipse 417"/>
            <p:cNvSpPr/>
            <p:nvPr/>
          </p:nvSpPr>
          <p:spPr>
            <a:xfrm>
              <a:off x="6916646" y="384306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155898" y="3883797"/>
            <a:ext cx="994675" cy="246238"/>
            <a:chOff x="6115978" y="4488002"/>
            <a:chExt cx="994675" cy="246238"/>
          </a:xfrm>
        </p:grpSpPr>
        <p:sp>
          <p:nvSpPr>
            <p:cNvPr id="174" name="Rectángulo 173"/>
            <p:cNvSpPr/>
            <p:nvPr/>
          </p:nvSpPr>
          <p:spPr>
            <a:xfrm>
              <a:off x="6275998" y="4488002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HAC_ABE_APA_Acuerdo_pleno_aprob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Recortar rectángulo de esquina sencilla 174"/>
            <p:cNvSpPr/>
            <p:nvPr/>
          </p:nvSpPr>
          <p:spPr>
            <a:xfrm>
              <a:off x="6115978" y="448800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19" name="Elipse 418"/>
            <p:cNvSpPr/>
            <p:nvPr/>
          </p:nvSpPr>
          <p:spPr>
            <a:xfrm>
              <a:off x="6600825" y="4626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sp>
        <p:nvSpPr>
          <p:cNvPr id="176" name="Rectángulo 175"/>
          <p:cNvSpPr/>
          <p:nvPr/>
        </p:nvSpPr>
        <p:spPr>
          <a:xfrm>
            <a:off x="6112905" y="4366773"/>
            <a:ext cx="1191675" cy="702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B04. Generar publicación edicto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432" name="Conector recto de flecha 431"/>
          <p:cNvCxnSpPr>
            <a:stCxn id="431" idx="2"/>
            <a:endCxn id="313" idx="0"/>
          </p:cNvCxnSpPr>
          <p:nvPr/>
        </p:nvCxnSpPr>
        <p:spPr>
          <a:xfrm>
            <a:off x="8531713" y="1926107"/>
            <a:ext cx="5090" cy="2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/>
          <p:cNvSpPr/>
          <p:nvPr/>
        </p:nvSpPr>
        <p:spPr>
          <a:xfrm>
            <a:off x="6068137" y="5987069"/>
            <a:ext cx="1282389" cy="59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B06. Incorporar reclamaciones/sugerencias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6146385" y="6294878"/>
            <a:ext cx="1129441" cy="260493"/>
            <a:chOff x="6109560" y="6163295"/>
            <a:chExt cx="1129441" cy="260493"/>
          </a:xfrm>
        </p:grpSpPr>
        <p:sp>
          <p:nvSpPr>
            <p:cNvPr id="303" name="Rectángulo 302"/>
            <p:cNvSpPr/>
            <p:nvPr/>
          </p:nvSpPr>
          <p:spPr>
            <a:xfrm>
              <a:off x="6424119" y="6187440"/>
              <a:ext cx="814882" cy="17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smtClean="0">
                  <a:solidFill>
                    <a:schemeClr val="tx1"/>
                  </a:solidFill>
                </a:rPr>
                <a:t>Reclamaciones/Sugerencias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Recortar rectángulo de esquina sencilla 303"/>
            <p:cNvSpPr/>
            <p:nvPr/>
          </p:nvSpPr>
          <p:spPr>
            <a:xfrm>
              <a:off x="6247716" y="616329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436" name="Elipse 435"/>
            <p:cNvSpPr/>
            <p:nvPr/>
          </p:nvSpPr>
          <p:spPr>
            <a:xfrm>
              <a:off x="6109560" y="621912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437" name="Elipse 436"/>
            <p:cNvSpPr/>
            <p:nvPr/>
          </p:nvSpPr>
          <p:spPr>
            <a:xfrm>
              <a:off x="6456179" y="63157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923224" y="3082643"/>
            <a:ext cx="1203132" cy="329294"/>
            <a:chOff x="7845907" y="3424085"/>
            <a:chExt cx="1203132" cy="329294"/>
          </a:xfrm>
        </p:grpSpPr>
        <p:sp>
          <p:nvSpPr>
            <p:cNvPr id="150" name="Rectángulo 149"/>
            <p:cNvSpPr/>
            <p:nvPr/>
          </p:nvSpPr>
          <p:spPr>
            <a:xfrm>
              <a:off x="8034973" y="3424085"/>
              <a:ext cx="1014066" cy="235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>
                  <a:solidFill>
                    <a:schemeClr val="tx1"/>
                  </a:solidFill>
                </a:rPr>
                <a:t>HAC_ABE_IRR_Informe_resolucion_reclamaciones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52" name="Elipse 451"/>
            <p:cNvSpPr/>
            <p:nvPr/>
          </p:nvSpPr>
          <p:spPr>
            <a:xfrm>
              <a:off x="8070706" y="364537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453" name="Recortar rectángulo de esquina sencilla 452"/>
            <p:cNvSpPr/>
            <p:nvPr/>
          </p:nvSpPr>
          <p:spPr>
            <a:xfrm>
              <a:off x="7845907" y="345928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889124" y="4515111"/>
            <a:ext cx="1175764" cy="248439"/>
            <a:chOff x="7810577" y="4875763"/>
            <a:chExt cx="1175764" cy="248439"/>
          </a:xfrm>
        </p:grpSpPr>
        <p:sp>
          <p:nvSpPr>
            <p:cNvPr id="192" name="Rectángulo 191"/>
            <p:cNvSpPr/>
            <p:nvPr/>
          </p:nvSpPr>
          <p:spPr>
            <a:xfrm>
              <a:off x="7998778" y="4875763"/>
              <a:ext cx="987563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HAC_ABE_DAP_Dictamen_aprob_definitiva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ortar rectángulo de esquina sencilla 192"/>
            <p:cNvSpPr/>
            <p:nvPr/>
          </p:nvSpPr>
          <p:spPr>
            <a:xfrm>
              <a:off x="7810577" y="4886567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54" name="Elipse 453"/>
            <p:cNvSpPr/>
            <p:nvPr/>
          </p:nvSpPr>
          <p:spPr>
            <a:xfrm>
              <a:off x="8306872" y="501620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480" name="Grupo 479"/>
          <p:cNvGrpSpPr/>
          <p:nvPr/>
        </p:nvGrpSpPr>
        <p:grpSpPr>
          <a:xfrm>
            <a:off x="611684" y="1167115"/>
            <a:ext cx="1212211" cy="358073"/>
            <a:chOff x="1231886" y="4799669"/>
            <a:chExt cx="1212211" cy="448606"/>
          </a:xfrm>
          <a:noFill/>
        </p:grpSpPr>
        <p:sp>
          <p:nvSpPr>
            <p:cNvPr id="481" name="Decisión 480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2" name="Rectángulo 481"/>
            <p:cNvSpPr/>
            <p:nvPr/>
          </p:nvSpPr>
          <p:spPr>
            <a:xfrm>
              <a:off x="1231886" y="4905547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¿Es necesaria Consulta pública?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4" name="Elipse 233"/>
          <p:cNvSpPr/>
          <p:nvPr/>
        </p:nvSpPr>
        <p:spPr>
          <a:xfrm>
            <a:off x="1180129" y="4353063"/>
            <a:ext cx="130404" cy="112143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1" name="Conector recto de flecha 240"/>
          <p:cNvCxnSpPr>
            <a:stCxn id="263" idx="2"/>
            <a:endCxn id="266" idx="0"/>
          </p:cNvCxnSpPr>
          <p:nvPr/>
        </p:nvCxnSpPr>
        <p:spPr>
          <a:xfrm flipH="1">
            <a:off x="1235531" y="5362313"/>
            <a:ext cx="376" cy="16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1310533" y="1346152"/>
            <a:ext cx="636406" cy="3062983"/>
            <a:chOff x="1424969" y="1342757"/>
            <a:chExt cx="636406" cy="3062983"/>
          </a:xfrm>
        </p:grpSpPr>
        <p:cxnSp>
          <p:nvCxnSpPr>
            <p:cNvPr id="230" name="Conector angular 229"/>
            <p:cNvCxnSpPr>
              <a:stCxn id="481" idx="3"/>
              <a:endCxn id="234" idx="6"/>
            </p:cNvCxnSpPr>
            <p:nvPr/>
          </p:nvCxnSpPr>
          <p:spPr>
            <a:xfrm flipH="1">
              <a:off x="1424969" y="1342757"/>
              <a:ext cx="513362" cy="3062983"/>
            </a:xfrm>
            <a:prstGeom prst="bentConnector3">
              <a:avLst>
                <a:gd name="adj1" fmla="val -445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ángulo 246"/>
            <p:cNvSpPr/>
            <p:nvPr/>
          </p:nvSpPr>
          <p:spPr>
            <a:xfrm>
              <a:off x="1794460" y="138069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850691" y="1473618"/>
            <a:ext cx="384263" cy="193532"/>
            <a:chOff x="965127" y="1470223"/>
            <a:chExt cx="384263" cy="193532"/>
          </a:xfrm>
        </p:grpSpPr>
        <p:cxnSp>
          <p:nvCxnSpPr>
            <p:cNvPr id="228" name="Conector recto de flecha 227"/>
            <p:cNvCxnSpPr>
              <a:stCxn id="481" idx="2"/>
              <a:endCxn id="195" idx="0"/>
            </p:cNvCxnSpPr>
            <p:nvPr/>
          </p:nvCxnSpPr>
          <p:spPr>
            <a:xfrm>
              <a:off x="1342494" y="1521793"/>
              <a:ext cx="6896" cy="12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ángulo 247"/>
            <p:cNvSpPr/>
            <p:nvPr/>
          </p:nvSpPr>
          <p:spPr>
            <a:xfrm>
              <a:off x="965127" y="1470223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8" name="Elipse 207"/>
          <p:cNvSpPr/>
          <p:nvPr/>
        </p:nvSpPr>
        <p:spPr>
          <a:xfrm>
            <a:off x="9392755" y="2247607"/>
            <a:ext cx="295212" cy="283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700" dirty="0" smtClean="0"/>
              <a:t>C03</a:t>
            </a:r>
            <a:endParaRPr lang="es-ES" sz="700" dirty="0"/>
          </a:p>
        </p:txBody>
      </p:sp>
      <p:grpSp>
        <p:nvGrpSpPr>
          <p:cNvPr id="4" name="Grupo 3"/>
          <p:cNvGrpSpPr/>
          <p:nvPr/>
        </p:nvGrpSpPr>
        <p:grpSpPr>
          <a:xfrm>
            <a:off x="667106" y="3562484"/>
            <a:ext cx="1053901" cy="261560"/>
            <a:chOff x="667106" y="3562484"/>
            <a:chExt cx="1053901" cy="261560"/>
          </a:xfrm>
        </p:grpSpPr>
        <p:sp>
          <p:nvSpPr>
            <p:cNvPr id="364" name="Elipse 363"/>
            <p:cNvSpPr/>
            <p:nvPr/>
          </p:nvSpPr>
          <p:spPr>
            <a:xfrm>
              <a:off x="667147" y="367096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261" name="Recortar rectángulo de esquina sencilla 260"/>
            <p:cNvSpPr/>
            <p:nvPr/>
          </p:nvSpPr>
          <p:spPr>
            <a:xfrm>
              <a:off x="798859" y="3604377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210" name="Rectángulo 209"/>
            <p:cNvSpPr/>
            <p:nvPr/>
          </p:nvSpPr>
          <p:spPr>
            <a:xfrm>
              <a:off x="993756" y="3562484"/>
              <a:ext cx="727251" cy="155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Opiniones recibidas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Elipse 210"/>
            <p:cNvSpPr/>
            <p:nvPr/>
          </p:nvSpPr>
          <p:spPr>
            <a:xfrm>
              <a:off x="667106" y="367225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365" name="Elipse 364"/>
            <p:cNvSpPr/>
            <p:nvPr/>
          </p:nvSpPr>
          <p:spPr>
            <a:xfrm>
              <a:off x="1036071" y="370776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grpSp>
        <p:nvGrpSpPr>
          <p:cNvPr id="246" name="Grupo 245"/>
          <p:cNvGrpSpPr/>
          <p:nvPr/>
        </p:nvGrpSpPr>
        <p:grpSpPr>
          <a:xfrm>
            <a:off x="2395744" y="2407685"/>
            <a:ext cx="1203780" cy="448606"/>
            <a:chOff x="1252422" y="4799669"/>
            <a:chExt cx="1203780" cy="448606"/>
          </a:xfrm>
          <a:noFill/>
        </p:grpSpPr>
        <p:sp>
          <p:nvSpPr>
            <p:cNvPr id="255" name="Decisión 254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ángulo 263"/>
            <p:cNvSpPr/>
            <p:nvPr/>
          </p:nvSpPr>
          <p:spPr>
            <a:xfrm>
              <a:off x="1264527" y="4866997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realiza información pública?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Conector recto de flecha 264"/>
          <p:cNvCxnSpPr>
            <a:stCxn id="235" idx="4"/>
            <a:endCxn id="287" idx="0"/>
          </p:cNvCxnSpPr>
          <p:nvPr/>
        </p:nvCxnSpPr>
        <p:spPr>
          <a:xfrm flipH="1">
            <a:off x="4659271" y="3815043"/>
            <a:ext cx="1981" cy="15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de flecha 267"/>
          <p:cNvCxnSpPr>
            <a:stCxn id="266" idx="2"/>
            <a:endCxn id="305" idx="0"/>
          </p:cNvCxnSpPr>
          <p:nvPr/>
        </p:nvCxnSpPr>
        <p:spPr>
          <a:xfrm>
            <a:off x="1235531" y="6167504"/>
            <a:ext cx="6673" cy="14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/>
          <p:cNvSpPr/>
          <p:nvPr/>
        </p:nvSpPr>
        <p:spPr>
          <a:xfrm>
            <a:off x="4055414" y="2890684"/>
            <a:ext cx="1199693" cy="651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A10. Incorporar opinión de organizaciones o asociaciones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279" name="Grupo 278"/>
          <p:cNvGrpSpPr/>
          <p:nvPr/>
        </p:nvGrpSpPr>
        <p:grpSpPr>
          <a:xfrm>
            <a:off x="4059362" y="2305655"/>
            <a:ext cx="1220680" cy="448606"/>
            <a:chOff x="1252422" y="4799669"/>
            <a:chExt cx="1220680" cy="448606"/>
          </a:xfrm>
          <a:noFill/>
        </p:grpSpPr>
        <p:sp>
          <p:nvSpPr>
            <p:cNvPr id="281" name="Decisión 280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1281427" y="4867693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ha recabado opinión directa </a:t>
              </a:r>
              <a:r>
                <a:rPr lang="es-ES" sz="800" b="1" dirty="0">
                  <a:solidFill>
                    <a:schemeClr val="tx1"/>
                  </a:solidFill>
                </a:rPr>
                <a:t>de organizaciones o asociaciones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4392292" y="2750762"/>
            <a:ext cx="299598" cy="179037"/>
            <a:chOff x="3320661" y="5131609"/>
            <a:chExt cx="299598" cy="179037"/>
          </a:xfrm>
        </p:grpSpPr>
        <p:cxnSp>
          <p:nvCxnSpPr>
            <p:cNvPr id="295" name="Conector recto de flecha 294"/>
            <p:cNvCxnSpPr>
              <a:stCxn id="281" idx="2"/>
              <a:endCxn id="277" idx="0"/>
            </p:cNvCxnSpPr>
            <p:nvPr/>
          </p:nvCxnSpPr>
          <p:spPr>
            <a:xfrm>
              <a:off x="3583569" y="5135108"/>
              <a:ext cx="61" cy="13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ángulo 295"/>
            <p:cNvSpPr/>
            <p:nvPr/>
          </p:nvSpPr>
          <p:spPr>
            <a:xfrm>
              <a:off x="3320661" y="5131609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095695" y="3295804"/>
            <a:ext cx="1098745" cy="205776"/>
            <a:chOff x="4095695" y="3295803"/>
            <a:chExt cx="1189906" cy="266521"/>
          </a:xfrm>
        </p:grpSpPr>
        <p:sp>
          <p:nvSpPr>
            <p:cNvPr id="300" name="Rectángulo 299"/>
            <p:cNvSpPr/>
            <p:nvPr/>
          </p:nvSpPr>
          <p:spPr>
            <a:xfrm>
              <a:off x="4259751" y="3330785"/>
              <a:ext cx="1025850" cy="227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Conclusiones consultas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01" name="Recortar rectángulo de esquina sencilla 300"/>
            <p:cNvSpPr/>
            <p:nvPr/>
          </p:nvSpPr>
          <p:spPr>
            <a:xfrm>
              <a:off x="4095695" y="3295803"/>
              <a:ext cx="160020" cy="266521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sp>
        <p:nvSpPr>
          <p:cNvPr id="235" name="Elipse 234"/>
          <p:cNvSpPr/>
          <p:nvPr/>
        </p:nvSpPr>
        <p:spPr>
          <a:xfrm>
            <a:off x="4596050" y="3702900"/>
            <a:ext cx="130404" cy="112143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5" name="Conector recto de flecha 244"/>
          <p:cNvCxnSpPr>
            <a:stCxn id="84" idx="4"/>
            <a:endCxn id="281" idx="0"/>
          </p:cNvCxnSpPr>
          <p:nvPr/>
        </p:nvCxnSpPr>
        <p:spPr>
          <a:xfrm>
            <a:off x="4655199" y="1967708"/>
            <a:ext cx="1" cy="3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de flecha 248"/>
          <p:cNvCxnSpPr>
            <a:stCxn id="277" idx="2"/>
            <a:endCxn id="235" idx="0"/>
          </p:cNvCxnSpPr>
          <p:nvPr/>
        </p:nvCxnSpPr>
        <p:spPr>
          <a:xfrm>
            <a:off x="4655261" y="3542497"/>
            <a:ext cx="5991" cy="1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/>
          <p:cNvSpPr/>
          <p:nvPr/>
        </p:nvSpPr>
        <p:spPr>
          <a:xfrm>
            <a:off x="646230" y="4653992"/>
            <a:ext cx="1179353" cy="708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A04. Incorporar memorias  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271" name="Grupo 270"/>
          <p:cNvGrpSpPr/>
          <p:nvPr/>
        </p:nvGrpSpPr>
        <p:grpSpPr>
          <a:xfrm>
            <a:off x="671184" y="4838242"/>
            <a:ext cx="1121043" cy="233231"/>
            <a:chOff x="575815" y="4940618"/>
            <a:chExt cx="1121043" cy="233231"/>
          </a:xfrm>
        </p:grpSpPr>
        <p:sp>
          <p:nvSpPr>
            <p:cNvPr id="272" name="Rectángulo 271"/>
            <p:cNvSpPr/>
            <p:nvPr/>
          </p:nvSpPr>
          <p:spPr>
            <a:xfrm>
              <a:off x="818996" y="4940618"/>
              <a:ext cx="877862" cy="233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Memoria </a:t>
              </a:r>
              <a:r>
                <a:rPr lang="es-ES" sz="500" b="1" dirty="0">
                  <a:solidFill>
                    <a:schemeClr val="tx1"/>
                  </a:solidFill>
                </a:rPr>
                <a:t>del Análisis </a:t>
              </a:r>
              <a:r>
                <a:rPr lang="es-ES" sz="500" b="1" dirty="0" smtClean="0">
                  <a:solidFill>
                    <a:schemeClr val="tx1"/>
                  </a:solidFill>
                </a:rPr>
                <a:t>de </a:t>
              </a:r>
              <a:r>
                <a:rPr lang="es-ES" sz="500" b="1" dirty="0">
                  <a:solidFill>
                    <a:schemeClr val="tx1"/>
                  </a:solidFill>
                </a:rPr>
                <a:t>Impacto Normativo</a:t>
              </a:r>
            </a:p>
          </p:txBody>
        </p:sp>
        <p:sp>
          <p:nvSpPr>
            <p:cNvPr id="275" name="Recortar rectángulo de esquina sencilla 274"/>
            <p:cNvSpPr/>
            <p:nvPr/>
          </p:nvSpPr>
          <p:spPr>
            <a:xfrm>
              <a:off x="575815" y="494061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671184" y="5107667"/>
            <a:ext cx="975129" cy="234405"/>
            <a:chOff x="575815" y="5210043"/>
            <a:chExt cx="975129" cy="234405"/>
          </a:xfrm>
        </p:grpSpPr>
        <p:sp>
          <p:nvSpPr>
            <p:cNvPr id="278" name="Rectángulo 277"/>
            <p:cNvSpPr/>
            <p:nvPr/>
          </p:nvSpPr>
          <p:spPr>
            <a:xfrm>
              <a:off x="819476" y="5211217"/>
              <a:ext cx="731468" cy="233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Memoria </a:t>
              </a:r>
              <a:r>
                <a:rPr lang="es-ES" sz="500" b="1" dirty="0">
                  <a:solidFill>
                    <a:schemeClr val="tx1"/>
                  </a:solidFill>
                </a:rPr>
                <a:t>económica</a:t>
              </a:r>
            </a:p>
          </p:txBody>
        </p:sp>
        <p:sp>
          <p:nvSpPr>
            <p:cNvPr id="282" name="Recortar rectángulo de esquina sencilla 281"/>
            <p:cNvSpPr/>
            <p:nvPr/>
          </p:nvSpPr>
          <p:spPr>
            <a:xfrm>
              <a:off x="575815" y="5210043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</p:grpSp>
      <p:cxnSp>
        <p:nvCxnSpPr>
          <p:cNvPr id="294" name="Conector recto de flecha 293"/>
          <p:cNvCxnSpPr>
            <a:stCxn id="234" idx="4"/>
            <a:endCxn id="263" idx="0"/>
          </p:cNvCxnSpPr>
          <p:nvPr/>
        </p:nvCxnSpPr>
        <p:spPr>
          <a:xfrm flipH="1">
            <a:off x="1235907" y="4465206"/>
            <a:ext cx="9424" cy="18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/>
          <p:cNvGrpSpPr/>
          <p:nvPr/>
        </p:nvGrpSpPr>
        <p:grpSpPr>
          <a:xfrm>
            <a:off x="1242204" y="3758972"/>
            <a:ext cx="3353846" cy="3100231"/>
            <a:chOff x="1242204" y="3758972"/>
            <a:chExt cx="3353846" cy="3100231"/>
          </a:xfrm>
        </p:grpSpPr>
        <p:cxnSp>
          <p:nvCxnSpPr>
            <p:cNvPr id="280" name="Conector angular 279"/>
            <p:cNvCxnSpPr>
              <a:stCxn id="305" idx="2"/>
              <a:endCxn id="235" idx="2"/>
            </p:cNvCxnSpPr>
            <p:nvPr/>
          </p:nvCxnSpPr>
          <p:spPr>
            <a:xfrm rot="5400000" flipH="1" flipV="1">
              <a:off x="1417241" y="3583935"/>
              <a:ext cx="3003772" cy="3353846"/>
            </a:xfrm>
            <a:prstGeom prst="bentConnector4">
              <a:avLst>
                <a:gd name="adj1" fmla="val -1729"/>
                <a:gd name="adj2" fmla="val 815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ángulo 320"/>
            <p:cNvSpPr/>
            <p:nvPr/>
          </p:nvSpPr>
          <p:spPr>
            <a:xfrm>
              <a:off x="1429755" y="6680166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1838041" y="1540473"/>
            <a:ext cx="1150416" cy="4997968"/>
            <a:chOff x="1838041" y="1540473"/>
            <a:chExt cx="1150416" cy="4997968"/>
          </a:xfrm>
        </p:grpSpPr>
        <p:cxnSp>
          <p:nvCxnSpPr>
            <p:cNvPr id="214" name="Conector angular 213"/>
            <p:cNvCxnSpPr>
              <a:stCxn id="305" idx="3"/>
              <a:endCxn id="163" idx="0"/>
            </p:cNvCxnSpPr>
            <p:nvPr/>
          </p:nvCxnSpPr>
          <p:spPr>
            <a:xfrm flipV="1">
              <a:off x="1838041" y="1540473"/>
              <a:ext cx="1150416" cy="4997968"/>
            </a:xfrm>
            <a:prstGeom prst="bentConnector4">
              <a:avLst>
                <a:gd name="adj1" fmla="val 24103"/>
                <a:gd name="adj2" fmla="val 1045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ángulo 366"/>
            <p:cNvSpPr/>
            <p:nvPr/>
          </p:nvSpPr>
          <p:spPr>
            <a:xfrm>
              <a:off x="1949949" y="6353645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4726454" y="2529958"/>
            <a:ext cx="787668" cy="1229014"/>
            <a:chOff x="3779947" y="4775972"/>
            <a:chExt cx="787668" cy="1229014"/>
          </a:xfrm>
        </p:grpSpPr>
        <p:cxnSp>
          <p:nvCxnSpPr>
            <p:cNvPr id="258" name="Conector angular 257"/>
            <p:cNvCxnSpPr>
              <a:stCxn id="281" idx="3"/>
              <a:endCxn id="235" idx="6"/>
            </p:cNvCxnSpPr>
            <p:nvPr/>
          </p:nvCxnSpPr>
          <p:spPr>
            <a:xfrm flipH="1">
              <a:off x="3779947" y="4775972"/>
              <a:ext cx="524583" cy="1229014"/>
            </a:xfrm>
            <a:prstGeom prst="bentConnector3">
              <a:avLst>
                <a:gd name="adj1" fmla="val -435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ángulo 367"/>
            <p:cNvSpPr/>
            <p:nvPr/>
          </p:nvSpPr>
          <p:spPr>
            <a:xfrm>
              <a:off x="4268017" y="4838238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369" name="Grupo 368"/>
          <p:cNvGrpSpPr/>
          <p:nvPr/>
        </p:nvGrpSpPr>
        <p:grpSpPr>
          <a:xfrm>
            <a:off x="6118565" y="2110347"/>
            <a:ext cx="1231961" cy="448606"/>
            <a:chOff x="1252422" y="4799669"/>
            <a:chExt cx="1231961" cy="448606"/>
          </a:xfrm>
        </p:grpSpPr>
        <p:sp>
          <p:nvSpPr>
            <p:cNvPr id="370" name="Decisión 369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Rectángulo 371"/>
            <p:cNvSpPr/>
            <p:nvPr/>
          </p:nvSpPr>
          <p:spPr>
            <a:xfrm>
              <a:off x="1273974" y="4856246"/>
              <a:ext cx="1210409" cy="29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¿Cuenta la Entidad Local con </a:t>
              </a:r>
              <a:r>
                <a:rPr lang="es-ES" sz="800" b="1" dirty="0">
                  <a:solidFill>
                    <a:schemeClr val="tx1"/>
                  </a:solidFill>
                </a:rPr>
                <a:t>C</a:t>
              </a:r>
              <a:r>
                <a:rPr lang="es-ES" sz="800" b="1" dirty="0" smtClean="0">
                  <a:solidFill>
                    <a:schemeClr val="tx1"/>
                  </a:solidFill>
                </a:rPr>
                <a:t>omisión Informativa?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4" name="Elipse 373"/>
          <p:cNvSpPr/>
          <p:nvPr/>
        </p:nvSpPr>
        <p:spPr>
          <a:xfrm>
            <a:off x="6648757" y="3309309"/>
            <a:ext cx="130404" cy="112143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5" name="Conector recto de flecha 374"/>
          <p:cNvCxnSpPr>
            <a:stCxn id="374" idx="4"/>
            <a:endCxn id="167" idx="0"/>
          </p:cNvCxnSpPr>
          <p:nvPr/>
        </p:nvCxnSpPr>
        <p:spPr>
          <a:xfrm flipH="1">
            <a:off x="6712988" y="3421452"/>
            <a:ext cx="971" cy="15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Grupo 409"/>
          <p:cNvGrpSpPr/>
          <p:nvPr/>
        </p:nvGrpSpPr>
        <p:grpSpPr>
          <a:xfrm>
            <a:off x="6712595" y="2525696"/>
            <a:ext cx="284419" cy="193532"/>
            <a:chOff x="6749992" y="2788459"/>
            <a:chExt cx="284419" cy="193532"/>
          </a:xfrm>
        </p:grpSpPr>
        <p:cxnSp>
          <p:nvCxnSpPr>
            <p:cNvPr id="219" name="Conector recto de flecha 218"/>
            <p:cNvCxnSpPr>
              <a:stCxn id="370" idx="2"/>
              <a:endCxn id="162" idx="0"/>
            </p:cNvCxnSpPr>
            <p:nvPr/>
          </p:nvCxnSpPr>
          <p:spPr>
            <a:xfrm flipH="1">
              <a:off x="6749992" y="2821716"/>
              <a:ext cx="1808" cy="146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ángulo 376"/>
            <p:cNvSpPr/>
            <p:nvPr/>
          </p:nvSpPr>
          <p:spPr>
            <a:xfrm>
              <a:off x="6767496" y="278845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upo 408"/>
          <p:cNvGrpSpPr/>
          <p:nvPr/>
        </p:nvGrpSpPr>
        <p:grpSpPr>
          <a:xfrm>
            <a:off x="5893108" y="2334649"/>
            <a:ext cx="755649" cy="1030731"/>
            <a:chOff x="5930505" y="2597412"/>
            <a:chExt cx="755649" cy="1030731"/>
          </a:xfrm>
        </p:grpSpPr>
        <p:cxnSp>
          <p:nvCxnSpPr>
            <p:cNvPr id="373" name="Conector angular 372"/>
            <p:cNvCxnSpPr>
              <a:stCxn id="370" idx="1"/>
              <a:endCxn id="374" idx="2"/>
            </p:cNvCxnSpPr>
            <p:nvPr/>
          </p:nvCxnSpPr>
          <p:spPr>
            <a:xfrm rot="10800000" flipH="1" flipV="1">
              <a:off x="6155962" y="2597412"/>
              <a:ext cx="530192" cy="1030731"/>
            </a:xfrm>
            <a:prstGeom prst="bentConnector3">
              <a:avLst>
                <a:gd name="adj1" fmla="val -431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ángulo 377"/>
            <p:cNvSpPr/>
            <p:nvPr/>
          </p:nvSpPr>
          <p:spPr>
            <a:xfrm>
              <a:off x="5930505" y="264340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9" name="Grupo 378"/>
          <p:cNvGrpSpPr/>
          <p:nvPr/>
        </p:nvGrpSpPr>
        <p:grpSpPr>
          <a:xfrm>
            <a:off x="7927760" y="3658477"/>
            <a:ext cx="1210409" cy="448606"/>
            <a:chOff x="1239700" y="4799669"/>
            <a:chExt cx="1210409" cy="448606"/>
          </a:xfrm>
        </p:grpSpPr>
        <p:sp>
          <p:nvSpPr>
            <p:cNvPr id="380" name="Decisión 379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ángulo 380"/>
            <p:cNvSpPr/>
            <p:nvPr/>
          </p:nvSpPr>
          <p:spPr>
            <a:xfrm>
              <a:off x="1239700" y="4863834"/>
              <a:ext cx="1210409" cy="29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¿Cuenta la Entidad Local con </a:t>
              </a:r>
              <a:r>
                <a:rPr lang="es-ES" sz="800" b="1" dirty="0">
                  <a:solidFill>
                    <a:schemeClr val="tx1"/>
                  </a:solidFill>
                </a:rPr>
                <a:t>C</a:t>
              </a:r>
              <a:r>
                <a:rPr lang="es-ES" sz="800" b="1" dirty="0" smtClean="0">
                  <a:solidFill>
                    <a:schemeClr val="tx1"/>
                  </a:solidFill>
                </a:rPr>
                <a:t>omisión Informativa?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2" name="Conector recto de flecha 381"/>
          <p:cNvCxnSpPr>
            <a:stCxn id="190" idx="2"/>
            <a:endCxn id="383" idx="0"/>
          </p:cNvCxnSpPr>
          <p:nvPr/>
        </p:nvCxnSpPr>
        <p:spPr>
          <a:xfrm>
            <a:off x="8536131" y="4821987"/>
            <a:ext cx="278" cy="27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Elipse 382"/>
          <p:cNvSpPr/>
          <p:nvPr/>
        </p:nvSpPr>
        <p:spPr>
          <a:xfrm>
            <a:off x="8471207" y="5101053"/>
            <a:ext cx="130404" cy="112143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4" name="Grupo 413"/>
          <p:cNvGrpSpPr/>
          <p:nvPr/>
        </p:nvGrpSpPr>
        <p:grpSpPr>
          <a:xfrm>
            <a:off x="8256534" y="4092219"/>
            <a:ext cx="279786" cy="197726"/>
            <a:chOff x="8256534" y="4092219"/>
            <a:chExt cx="279786" cy="197726"/>
          </a:xfrm>
        </p:grpSpPr>
        <p:cxnSp>
          <p:nvCxnSpPr>
            <p:cNvPr id="385" name="Conector recto de flecha 384"/>
            <p:cNvCxnSpPr>
              <a:stCxn id="380" idx="2"/>
              <a:endCxn id="190" idx="0"/>
            </p:cNvCxnSpPr>
            <p:nvPr/>
          </p:nvCxnSpPr>
          <p:spPr>
            <a:xfrm flipH="1">
              <a:off x="8536131" y="4107083"/>
              <a:ext cx="189" cy="182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ángulo 392"/>
            <p:cNvSpPr/>
            <p:nvPr/>
          </p:nvSpPr>
          <p:spPr>
            <a:xfrm>
              <a:off x="8256534" y="409221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3" name="Grupo 412"/>
          <p:cNvGrpSpPr/>
          <p:nvPr/>
        </p:nvGrpSpPr>
        <p:grpSpPr>
          <a:xfrm>
            <a:off x="8601611" y="3882780"/>
            <a:ext cx="758774" cy="1274345"/>
            <a:chOff x="8601611" y="3882780"/>
            <a:chExt cx="758774" cy="1274345"/>
          </a:xfrm>
        </p:grpSpPr>
        <p:cxnSp>
          <p:nvCxnSpPr>
            <p:cNvPr id="391" name="Conector angular 390"/>
            <p:cNvCxnSpPr>
              <a:stCxn id="380" idx="3"/>
              <a:endCxn id="383" idx="6"/>
            </p:cNvCxnSpPr>
            <p:nvPr/>
          </p:nvCxnSpPr>
          <p:spPr>
            <a:xfrm flipH="1">
              <a:off x="8601611" y="3882780"/>
              <a:ext cx="530546" cy="1274345"/>
            </a:xfrm>
            <a:prstGeom prst="bentConnector3">
              <a:avLst>
                <a:gd name="adj1" fmla="val -4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Rectángulo 395"/>
            <p:cNvSpPr/>
            <p:nvPr/>
          </p:nvSpPr>
          <p:spPr>
            <a:xfrm>
              <a:off x="9093470" y="3901294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1" name="Grupo 420"/>
          <p:cNvGrpSpPr/>
          <p:nvPr/>
        </p:nvGrpSpPr>
        <p:grpSpPr>
          <a:xfrm>
            <a:off x="695684" y="2716437"/>
            <a:ext cx="1024053" cy="366862"/>
            <a:chOff x="810120" y="2620428"/>
            <a:chExt cx="1024053" cy="366862"/>
          </a:xfrm>
        </p:grpSpPr>
        <p:grpSp>
          <p:nvGrpSpPr>
            <p:cNvPr id="6" name="Grupo 5"/>
            <p:cNvGrpSpPr/>
            <p:nvPr/>
          </p:nvGrpSpPr>
          <p:grpSpPr>
            <a:xfrm>
              <a:off x="810120" y="2620428"/>
              <a:ext cx="1024053" cy="233911"/>
              <a:chOff x="808143" y="3553491"/>
              <a:chExt cx="1024053" cy="233911"/>
            </a:xfrm>
          </p:grpSpPr>
          <p:sp>
            <p:nvSpPr>
              <p:cNvPr id="136" name="Recortar rectángulo de esquina sencilla 135"/>
              <p:cNvSpPr/>
              <p:nvPr/>
            </p:nvSpPr>
            <p:spPr>
              <a:xfrm>
                <a:off x="808143" y="356773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997541" y="3553491"/>
                <a:ext cx="834655" cy="171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it-IT" sz="500" b="1" dirty="0">
                    <a:solidFill>
                      <a:schemeClr val="tx1"/>
                    </a:solidFill>
                  </a:rPr>
                  <a:t>HAC_ABE_ECP_Edicto_consulta_publica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Elipse 181"/>
              <p:cNvSpPr/>
              <p:nvPr/>
            </p:nvSpPr>
            <p:spPr>
              <a:xfrm>
                <a:off x="1510000" y="367474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P</a:t>
                </a:r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1361411" y="367474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F</a:t>
                </a:r>
              </a:p>
            </p:txBody>
          </p:sp>
        </p:grpSp>
        <p:sp>
          <p:nvSpPr>
            <p:cNvPr id="407" name="Rectángulo 406"/>
            <p:cNvSpPr/>
            <p:nvPr/>
          </p:nvSpPr>
          <p:spPr>
            <a:xfrm>
              <a:off x="1247349" y="2868007"/>
              <a:ext cx="560838" cy="1192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</p:grpSp>
      <p:grpSp>
        <p:nvGrpSpPr>
          <p:cNvPr id="422" name="Grupo 421"/>
          <p:cNvGrpSpPr/>
          <p:nvPr/>
        </p:nvGrpSpPr>
        <p:grpSpPr>
          <a:xfrm>
            <a:off x="2451544" y="3417058"/>
            <a:ext cx="1074312" cy="329310"/>
            <a:chOff x="3159240" y="2391358"/>
            <a:chExt cx="1074312" cy="329310"/>
          </a:xfrm>
        </p:grpSpPr>
        <p:grpSp>
          <p:nvGrpSpPr>
            <p:cNvPr id="153" name="Grupo 152"/>
            <p:cNvGrpSpPr/>
            <p:nvPr/>
          </p:nvGrpSpPr>
          <p:grpSpPr>
            <a:xfrm>
              <a:off x="3159240" y="2391358"/>
              <a:ext cx="1010338" cy="318478"/>
              <a:chOff x="3159240" y="2391358"/>
              <a:chExt cx="1010338" cy="318478"/>
            </a:xfrm>
          </p:grpSpPr>
          <p:sp>
            <p:nvSpPr>
              <p:cNvPr id="127" name="Recortar rectángulo de esquina sencilla 126"/>
              <p:cNvSpPr/>
              <p:nvPr/>
            </p:nvSpPr>
            <p:spPr>
              <a:xfrm>
                <a:off x="3159240" y="2448262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129" name="Rectángulo 128"/>
              <p:cNvSpPr/>
              <p:nvPr/>
            </p:nvSpPr>
            <p:spPr>
              <a:xfrm>
                <a:off x="3334923" y="2391358"/>
                <a:ext cx="834655" cy="171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err="1">
                    <a:solidFill>
                      <a:schemeClr val="tx1"/>
                    </a:solidFill>
                  </a:rPr>
                  <a:t>HAC_ABE_EIP_Edicto_informacion_publica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3500101" y="260183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P</a:t>
                </a:r>
              </a:p>
            </p:txBody>
          </p:sp>
          <p:sp>
            <p:nvSpPr>
              <p:cNvPr id="384" name="Elipse 383"/>
              <p:cNvSpPr/>
              <p:nvPr/>
            </p:nvSpPr>
            <p:spPr>
              <a:xfrm>
                <a:off x="3372475" y="25991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F</a:t>
                </a:r>
              </a:p>
            </p:txBody>
          </p:sp>
        </p:grpSp>
        <p:sp>
          <p:nvSpPr>
            <p:cNvPr id="408" name="Rectángulo 407"/>
            <p:cNvSpPr/>
            <p:nvPr/>
          </p:nvSpPr>
          <p:spPr>
            <a:xfrm>
              <a:off x="3672714" y="2601385"/>
              <a:ext cx="560838" cy="1192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</p:grpSp>
      <p:grpSp>
        <p:nvGrpSpPr>
          <p:cNvPr id="416" name="Grupo 415"/>
          <p:cNvGrpSpPr/>
          <p:nvPr/>
        </p:nvGrpSpPr>
        <p:grpSpPr>
          <a:xfrm>
            <a:off x="6166828" y="4652215"/>
            <a:ext cx="1072553" cy="382927"/>
            <a:chOff x="6204225" y="4914978"/>
            <a:chExt cx="1072553" cy="382927"/>
          </a:xfrm>
        </p:grpSpPr>
        <p:grpSp>
          <p:nvGrpSpPr>
            <p:cNvPr id="31" name="Grupo 30"/>
            <p:cNvGrpSpPr/>
            <p:nvPr/>
          </p:nvGrpSpPr>
          <p:grpSpPr>
            <a:xfrm>
              <a:off x="6204225" y="4914978"/>
              <a:ext cx="1026719" cy="313382"/>
              <a:chOff x="6126908" y="5256420"/>
              <a:chExt cx="1026719" cy="313382"/>
            </a:xfrm>
          </p:grpSpPr>
          <p:sp>
            <p:nvSpPr>
              <p:cNvPr id="221" name="Elipse 220"/>
              <p:cNvSpPr/>
              <p:nvPr/>
            </p:nvSpPr>
            <p:spPr>
              <a:xfrm>
                <a:off x="6509955" y="546180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P</a:t>
                </a:r>
              </a:p>
            </p:txBody>
          </p:sp>
          <p:sp>
            <p:nvSpPr>
              <p:cNvPr id="177" name="Rectángulo 176"/>
              <p:cNvSpPr/>
              <p:nvPr/>
            </p:nvSpPr>
            <p:spPr>
              <a:xfrm>
                <a:off x="6318972" y="5256420"/>
                <a:ext cx="834655" cy="171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err="1">
                    <a:solidFill>
                      <a:schemeClr val="tx1"/>
                    </a:solidFill>
                  </a:rPr>
                  <a:t>HAC_ABE_EPA_Edicto_pub_aprobinicial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ortar rectángulo de esquina sencilla 177"/>
              <p:cNvSpPr/>
              <p:nvPr/>
            </p:nvSpPr>
            <p:spPr>
              <a:xfrm>
                <a:off x="6126908" y="529579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20" name="Elipse 419"/>
              <p:cNvSpPr/>
              <p:nvPr/>
            </p:nvSpPr>
            <p:spPr>
              <a:xfrm>
                <a:off x="6365279" y="546180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F</a:t>
                </a:r>
              </a:p>
            </p:txBody>
          </p:sp>
          <p:sp>
            <p:nvSpPr>
              <p:cNvPr id="244" name="Rectángulo 243"/>
              <p:cNvSpPr/>
              <p:nvPr/>
            </p:nvSpPr>
            <p:spPr>
              <a:xfrm>
                <a:off x="6749213" y="5386395"/>
                <a:ext cx="270602" cy="1229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800" b="1" dirty="0" smtClean="0">
                    <a:solidFill>
                      <a:schemeClr val="tx1"/>
                    </a:solidFill>
                  </a:rPr>
                  <a:t>BOP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5" name="Rectángulo 414"/>
            <p:cNvSpPr/>
            <p:nvPr/>
          </p:nvSpPr>
          <p:spPr>
            <a:xfrm>
              <a:off x="6715940" y="5178622"/>
              <a:ext cx="560838" cy="1192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</p:grpSp>
      <p:sp>
        <p:nvSpPr>
          <p:cNvPr id="423" name="Rectángulo 422"/>
          <p:cNvSpPr/>
          <p:nvPr/>
        </p:nvSpPr>
        <p:spPr>
          <a:xfrm>
            <a:off x="6115054" y="5240478"/>
            <a:ext cx="1189526" cy="543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>
                <a:solidFill>
                  <a:schemeClr val="tx1"/>
                </a:solidFill>
              </a:rPr>
              <a:t>B</a:t>
            </a:r>
            <a:r>
              <a:rPr lang="es-ES" sz="800" b="1" dirty="0" smtClean="0">
                <a:solidFill>
                  <a:schemeClr val="tx1"/>
                </a:solidFill>
              </a:rPr>
              <a:t>05. Generar oficio </a:t>
            </a:r>
            <a:r>
              <a:rPr lang="es-ES" sz="800" b="1" dirty="0">
                <a:solidFill>
                  <a:schemeClr val="tx1"/>
                </a:solidFill>
              </a:rPr>
              <a:t>remisión</a:t>
            </a:r>
          </a:p>
          <a:p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424" name="Grupo 423"/>
          <p:cNvGrpSpPr/>
          <p:nvPr/>
        </p:nvGrpSpPr>
        <p:grpSpPr>
          <a:xfrm>
            <a:off x="6134893" y="5505332"/>
            <a:ext cx="1155098" cy="253746"/>
            <a:chOff x="5315457" y="4393723"/>
            <a:chExt cx="1155098" cy="253746"/>
          </a:xfrm>
        </p:grpSpPr>
        <p:sp>
          <p:nvSpPr>
            <p:cNvPr id="425" name="Rectángulo 424"/>
            <p:cNvSpPr/>
            <p:nvPr/>
          </p:nvSpPr>
          <p:spPr>
            <a:xfrm>
              <a:off x="5524162" y="4393723"/>
              <a:ext cx="946393" cy="161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HAC_ABE_RES_Remision_ESTyCCAA_bis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26" name="Recortar rectángulo de esquina sencilla 425"/>
            <p:cNvSpPr/>
            <p:nvPr/>
          </p:nvSpPr>
          <p:spPr>
            <a:xfrm>
              <a:off x="5315457" y="442780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27" name="Elipse 426"/>
            <p:cNvSpPr/>
            <p:nvPr/>
          </p:nvSpPr>
          <p:spPr>
            <a:xfrm>
              <a:off x="5809276" y="453314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428" name="Elipse 427"/>
            <p:cNvSpPr/>
            <p:nvPr/>
          </p:nvSpPr>
          <p:spPr>
            <a:xfrm>
              <a:off x="5951414" y="453314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429" name="Elipse 428"/>
            <p:cNvSpPr/>
            <p:nvPr/>
          </p:nvSpPr>
          <p:spPr>
            <a:xfrm>
              <a:off x="6087342" y="453314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N</a:t>
              </a:r>
            </a:p>
          </p:txBody>
        </p:sp>
      </p:grpSp>
      <p:cxnSp>
        <p:nvCxnSpPr>
          <p:cNvPr id="435" name="Conector recto de flecha 434"/>
          <p:cNvCxnSpPr>
            <a:stCxn id="423" idx="2"/>
            <a:endCxn id="299" idx="0"/>
          </p:cNvCxnSpPr>
          <p:nvPr/>
        </p:nvCxnSpPr>
        <p:spPr>
          <a:xfrm flipH="1">
            <a:off x="6709332" y="5784171"/>
            <a:ext cx="485" cy="20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angular 283"/>
          <p:cNvCxnSpPr>
            <a:stCxn id="292" idx="2"/>
            <a:endCxn id="84" idx="2"/>
          </p:cNvCxnSpPr>
          <p:nvPr/>
        </p:nvCxnSpPr>
        <p:spPr>
          <a:xfrm rot="5400000" flipH="1" flipV="1">
            <a:off x="2278314" y="2635144"/>
            <a:ext cx="3035190" cy="1588175"/>
          </a:xfrm>
          <a:prstGeom prst="bentConnector4">
            <a:avLst>
              <a:gd name="adj1" fmla="val -7532"/>
              <a:gd name="adj2" fmla="val 56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upo 301"/>
          <p:cNvGrpSpPr/>
          <p:nvPr/>
        </p:nvGrpSpPr>
        <p:grpSpPr>
          <a:xfrm>
            <a:off x="646366" y="6314138"/>
            <a:ext cx="1220680" cy="448606"/>
            <a:chOff x="1252422" y="4799669"/>
            <a:chExt cx="1220680" cy="448606"/>
          </a:xfrm>
          <a:noFill/>
        </p:grpSpPr>
        <p:sp>
          <p:nvSpPr>
            <p:cNvPr id="305" name="Decisión 304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ángulo 305"/>
            <p:cNvSpPr/>
            <p:nvPr/>
          </p:nvSpPr>
          <p:spPr>
            <a:xfrm>
              <a:off x="1281427" y="4872089"/>
              <a:ext cx="1191675" cy="3173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articula participación prevista en el art. 133.2 de la Ley 39/2015, de 1 de octubre?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7" name="Conector recto de flecha 306"/>
          <p:cNvCxnSpPr>
            <a:stCxn id="163" idx="2"/>
            <a:endCxn id="255" idx="0"/>
          </p:cNvCxnSpPr>
          <p:nvPr/>
        </p:nvCxnSpPr>
        <p:spPr>
          <a:xfrm>
            <a:off x="2988457" y="2191695"/>
            <a:ext cx="3125" cy="2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o 122"/>
          <p:cNvGrpSpPr/>
          <p:nvPr/>
        </p:nvGrpSpPr>
        <p:grpSpPr>
          <a:xfrm>
            <a:off x="3444197" y="1855565"/>
            <a:ext cx="1211002" cy="776423"/>
            <a:chOff x="3444197" y="1855565"/>
            <a:chExt cx="1211002" cy="776423"/>
          </a:xfrm>
        </p:grpSpPr>
        <p:cxnSp>
          <p:nvCxnSpPr>
            <p:cNvPr id="311" name="Conector angular 310"/>
            <p:cNvCxnSpPr>
              <a:stCxn id="255" idx="3"/>
              <a:endCxn id="84" idx="0"/>
            </p:cNvCxnSpPr>
            <p:nvPr/>
          </p:nvCxnSpPr>
          <p:spPr>
            <a:xfrm flipV="1">
              <a:off x="3587419" y="1855565"/>
              <a:ext cx="1067780" cy="776423"/>
            </a:xfrm>
            <a:prstGeom prst="bentConnector4">
              <a:avLst>
                <a:gd name="adj1" fmla="val 19699"/>
                <a:gd name="adj2" fmla="val 1294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ectángulo 391"/>
            <p:cNvSpPr/>
            <p:nvPr/>
          </p:nvSpPr>
          <p:spPr>
            <a:xfrm>
              <a:off x="3444197" y="2357692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2788375" y="2856291"/>
            <a:ext cx="299598" cy="281133"/>
            <a:chOff x="2788375" y="2856291"/>
            <a:chExt cx="299598" cy="281133"/>
          </a:xfrm>
        </p:grpSpPr>
        <p:cxnSp>
          <p:nvCxnSpPr>
            <p:cNvPr id="376" name="Conector recto de flecha 375"/>
            <p:cNvCxnSpPr>
              <a:stCxn id="255" idx="2"/>
              <a:endCxn id="371" idx="0"/>
            </p:cNvCxnSpPr>
            <p:nvPr/>
          </p:nvCxnSpPr>
          <p:spPr>
            <a:xfrm>
              <a:off x="2991582" y="2856291"/>
              <a:ext cx="6577" cy="2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ángulo 393"/>
            <p:cNvSpPr/>
            <p:nvPr/>
          </p:nvSpPr>
          <p:spPr>
            <a:xfrm>
              <a:off x="2788375" y="2902437"/>
              <a:ext cx="299598" cy="17903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Sí</a:t>
              </a:r>
            </a:p>
          </p:txBody>
        </p:sp>
      </p:grpSp>
      <p:sp>
        <p:nvSpPr>
          <p:cNvPr id="267" name="Elipse 266"/>
          <p:cNvSpPr/>
          <p:nvPr/>
        </p:nvSpPr>
        <p:spPr>
          <a:xfrm>
            <a:off x="11364880" y="75180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F3</a:t>
            </a:r>
            <a:endParaRPr lang="es-ES" sz="1050" dirty="0"/>
          </a:p>
        </p:txBody>
      </p:sp>
      <p:cxnSp>
        <p:nvCxnSpPr>
          <p:cNvPr id="273" name="Conector recto de flecha 272"/>
          <p:cNvCxnSpPr>
            <a:stCxn id="110" idx="3"/>
            <a:endCxn id="267" idx="2"/>
          </p:cNvCxnSpPr>
          <p:nvPr/>
        </p:nvCxnSpPr>
        <p:spPr>
          <a:xfrm>
            <a:off x="10882181" y="895809"/>
            <a:ext cx="48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 smtClean="0"/>
              <a:t>HAC_ABE. </a:t>
            </a:r>
            <a:r>
              <a:rPr lang="es-ES" sz="1050" b="1" cap="all" dirty="0"/>
              <a:t>APROBACIÓN </a:t>
            </a:r>
            <a:r>
              <a:rPr lang="es-ES" sz="1050" b="1" cap="all" dirty="0" smtClean="0"/>
              <a:t>de </a:t>
            </a:r>
            <a:r>
              <a:rPr lang="es-ES" sz="1050" b="1" cap="all" dirty="0"/>
              <a:t>bases (ordenanzas) específicas de subvenciones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0" y="520456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415" name="Rectángulo 414"/>
          <p:cNvSpPr/>
          <p:nvPr/>
        </p:nvSpPr>
        <p:spPr>
          <a:xfrm>
            <a:off x="4691403" y="957881"/>
            <a:ext cx="2200078" cy="312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F3. Resolución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5260752" y="3337765"/>
            <a:ext cx="1403495" cy="78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C03. Generar publicación edicto definitiva 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430" name="Elipse 429"/>
          <p:cNvSpPr/>
          <p:nvPr/>
        </p:nvSpPr>
        <p:spPr>
          <a:xfrm>
            <a:off x="5813630" y="514986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FP</a:t>
            </a:r>
            <a:endParaRPr lang="es-ES" sz="1050" dirty="0"/>
          </a:p>
        </p:txBody>
      </p:sp>
      <p:sp>
        <p:nvSpPr>
          <p:cNvPr id="155" name="Elipse 154"/>
          <p:cNvSpPr/>
          <p:nvPr/>
        </p:nvSpPr>
        <p:spPr>
          <a:xfrm>
            <a:off x="4783145" y="183468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ES" sz="1000" dirty="0" smtClean="0"/>
              <a:t>F2</a:t>
            </a:r>
            <a:endParaRPr lang="es-ES" sz="1000" dirty="0"/>
          </a:p>
        </p:txBody>
      </p:sp>
      <p:sp>
        <p:nvSpPr>
          <p:cNvPr id="201" name="Rectángulo 200"/>
          <p:cNvSpPr/>
          <p:nvPr/>
        </p:nvSpPr>
        <p:spPr>
          <a:xfrm>
            <a:off x="5254259" y="4416099"/>
            <a:ext cx="1409988" cy="503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C04. Generar oficio </a:t>
            </a:r>
            <a:r>
              <a:rPr lang="es-ES" sz="800" b="1" dirty="0">
                <a:solidFill>
                  <a:schemeClr val="tx1"/>
                </a:solidFill>
              </a:rPr>
              <a:t>remisión</a:t>
            </a:r>
          </a:p>
          <a:p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42" name="Conector recto de flecha 241"/>
          <p:cNvCxnSpPr>
            <a:stCxn id="424" idx="2"/>
            <a:endCxn id="201" idx="0"/>
          </p:cNvCxnSpPr>
          <p:nvPr/>
        </p:nvCxnSpPr>
        <p:spPr>
          <a:xfrm flipH="1">
            <a:off x="5959253" y="4120450"/>
            <a:ext cx="3247" cy="29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/>
          <p:cNvCxnSpPr>
            <a:stCxn id="100" idx="2"/>
            <a:endCxn id="424" idx="0"/>
          </p:cNvCxnSpPr>
          <p:nvPr/>
        </p:nvCxnSpPr>
        <p:spPr>
          <a:xfrm>
            <a:off x="5960877" y="3085836"/>
            <a:ext cx="1623" cy="25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55" idx="6"/>
            <a:endCxn id="128" idx="1"/>
          </p:cNvCxnSpPr>
          <p:nvPr/>
        </p:nvCxnSpPr>
        <p:spPr>
          <a:xfrm>
            <a:off x="5071145" y="1978689"/>
            <a:ext cx="19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9524241" y="3825510"/>
            <a:ext cx="2647762" cy="3003151"/>
            <a:chOff x="9524241" y="3825510"/>
            <a:chExt cx="2647762" cy="3003151"/>
          </a:xfrm>
        </p:grpSpPr>
        <p:sp>
          <p:nvSpPr>
            <p:cNvPr id="59" name="Recortar rectángulo de esquina sencilla 58"/>
            <p:cNvSpPr/>
            <p:nvPr/>
          </p:nvSpPr>
          <p:spPr>
            <a:xfrm>
              <a:off x="9967625" y="484797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10127645" y="4912735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ortar rectángulo de esquina sencilla 60"/>
            <p:cNvSpPr/>
            <p:nvPr/>
          </p:nvSpPr>
          <p:spPr>
            <a:xfrm>
              <a:off x="10382470" y="4389703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62" name="Recortar rectángulo de esquina sencilla 61"/>
            <p:cNvSpPr/>
            <p:nvPr/>
          </p:nvSpPr>
          <p:spPr>
            <a:xfrm>
              <a:off x="11333812" y="4389703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10542490" y="4471058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11495993" y="4471058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9588734" y="53069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66" name="Elipse 65"/>
            <p:cNvSpPr/>
            <p:nvPr/>
          </p:nvSpPr>
          <p:spPr>
            <a:xfrm>
              <a:off x="10359035" y="53118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9770524" y="5306938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10528573" y="5324287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9524241" y="3825510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9536513" y="3832224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1008546" y="5649789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11343202" y="53114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11495625" y="5322490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9884583" y="610438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76" name="Elipse 75"/>
            <p:cNvSpPr/>
            <p:nvPr/>
          </p:nvSpPr>
          <p:spPr>
            <a:xfrm>
              <a:off x="10896309" y="610438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77" name="Elipse 76"/>
            <p:cNvSpPr/>
            <p:nvPr/>
          </p:nvSpPr>
          <p:spPr>
            <a:xfrm>
              <a:off x="9884583" y="650359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10168209" y="6221503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10168209" y="6592508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1189811" y="6221503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10885673" y="649891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11169299" y="6606879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Elipse 82"/>
            <p:cNvSpPr/>
            <p:nvPr/>
          </p:nvSpPr>
          <p:spPr>
            <a:xfrm>
              <a:off x="11032913" y="54816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1211724" y="549650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0199184" y="5508013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10136106" y="568625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10318758" y="5698655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10136106" y="58450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10318758" y="5859569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Recortar rectángulo de esquina sencilla 89"/>
            <p:cNvSpPr/>
            <p:nvPr/>
          </p:nvSpPr>
          <p:spPr>
            <a:xfrm>
              <a:off x="9602437" y="439868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9762457" y="448003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9748349" y="4247275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9748349" y="4697383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9748349" y="5138443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9742649" y="5983508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96" name="Elipse 95"/>
            <p:cNvSpPr/>
            <p:nvPr/>
          </p:nvSpPr>
          <p:spPr>
            <a:xfrm>
              <a:off x="11134813" y="511830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11301464" y="5119122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11311165" y="4830555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>
              <a:off x="11130309" y="4854747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5257507" y="2459434"/>
            <a:ext cx="1406740" cy="626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C02. Generar notificación acuerdo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/>
          <p:cNvCxnSpPr>
            <a:stCxn id="201" idx="2"/>
            <a:endCxn id="430" idx="0"/>
          </p:cNvCxnSpPr>
          <p:nvPr/>
        </p:nvCxnSpPr>
        <p:spPr>
          <a:xfrm flipH="1">
            <a:off x="5957630" y="4920081"/>
            <a:ext cx="1623" cy="22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/>
          <p:cNvSpPr/>
          <p:nvPr/>
        </p:nvSpPr>
        <p:spPr>
          <a:xfrm>
            <a:off x="5261927" y="1723224"/>
            <a:ext cx="1402320" cy="510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C01. Generar acuerdo de Pleno 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131" name="Conector recto de flecha 130"/>
          <p:cNvCxnSpPr>
            <a:stCxn id="128" idx="2"/>
            <a:endCxn id="100" idx="0"/>
          </p:cNvCxnSpPr>
          <p:nvPr/>
        </p:nvCxnSpPr>
        <p:spPr>
          <a:xfrm flipH="1">
            <a:off x="5960877" y="2234154"/>
            <a:ext cx="2210" cy="2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5357467" y="1913942"/>
            <a:ext cx="1142212" cy="275406"/>
            <a:chOff x="5357467" y="1913942"/>
            <a:chExt cx="1142212" cy="275406"/>
          </a:xfrm>
        </p:grpSpPr>
        <p:sp>
          <p:nvSpPr>
            <p:cNvPr id="129" name="Rectángulo 128"/>
            <p:cNvSpPr/>
            <p:nvPr/>
          </p:nvSpPr>
          <p:spPr>
            <a:xfrm>
              <a:off x="5517487" y="1913942"/>
              <a:ext cx="982192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HAC_ABE_APD_Acuerdo_pleno_definitivo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Recortar rectángulo de esquina sencilla 129"/>
            <p:cNvSpPr/>
            <p:nvPr/>
          </p:nvSpPr>
          <p:spPr>
            <a:xfrm>
              <a:off x="5357467" y="191394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34" name="Elipse 133"/>
            <p:cNvSpPr/>
            <p:nvPr/>
          </p:nvSpPr>
          <p:spPr>
            <a:xfrm>
              <a:off x="5802323" y="208134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313225" y="2741768"/>
            <a:ext cx="1321492" cy="304584"/>
            <a:chOff x="5313225" y="2741768"/>
            <a:chExt cx="1321492" cy="304584"/>
          </a:xfrm>
        </p:grpSpPr>
        <p:sp>
          <p:nvSpPr>
            <p:cNvPr id="102" name="Rectángulo 101"/>
            <p:cNvSpPr/>
            <p:nvPr/>
          </p:nvSpPr>
          <p:spPr>
            <a:xfrm>
              <a:off x="5503700" y="2741768"/>
              <a:ext cx="1131017" cy="304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 smtClean="0">
                  <a:solidFill>
                    <a:schemeClr val="tx1"/>
                  </a:solidFill>
                </a:rPr>
                <a:t>HAC_ABE_NOR_Notificacion</a:t>
              </a:r>
              <a:endParaRPr lang="es-ES" sz="500" b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Recortar rectángulo de esquina sencilla 118"/>
            <p:cNvSpPr/>
            <p:nvPr/>
          </p:nvSpPr>
          <p:spPr>
            <a:xfrm>
              <a:off x="5313225" y="278422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20" name="Elipse 119"/>
            <p:cNvSpPr/>
            <p:nvPr/>
          </p:nvSpPr>
          <p:spPr>
            <a:xfrm>
              <a:off x="5531600" y="2895893"/>
              <a:ext cx="108000" cy="108000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121" name="Elipse 120"/>
            <p:cNvSpPr/>
            <p:nvPr/>
          </p:nvSpPr>
          <p:spPr>
            <a:xfrm>
              <a:off x="5667500" y="2895893"/>
              <a:ext cx="108000" cy="108000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5793901" y="2895893"/>
              <a:ext cx="108000" cy="108000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N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312210" y="4610288"/>
            <a:ext cx="1196267" cy="263405"/>
            <a:chOff x="5315457" y="4384064"/>
            <a:chExt cx="1196267" cy="263405"/>
          </a:xfrm>
        </p:grpSpPr>
        <p:sp>
          <p:nvSpPr>
            <p:cNvPr id="202" name="Rectángulo 201"/>
            <p:cNvSpPr/>
            <p:nvPr/>
          </p:nvSpPr>
          <p:spPr>
            <a:xfrm>
              <a:off x="5524162" y="4384064"/>
              <a:ext cx="987562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HAC_ABE_REM_Remision_ESTyCCAA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Recortar rectángulo de esquina sencilla 203"/>
            <p:cNvSpPr/>
            <p:nvPr/>
          </p:nvSpPr>
          <p:spPr>
            <a:xfrm>
              <a:off x="5315457" y="4427802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23" name="Elipse 222"/>
            <p:cNvSpPr/>
            <p:nvPr/>
          </p:nvSpPr>
          <p:spPr>
            <a:xfrm>
              <a:off x="5688133" y="453763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127" name="Elipse 126"/>
            <p:cNvSpPr/>
            <p:nvPr/>
          </p:nvSpPr>
          <p:spPr>
            <a:xfrm>
              <a:off x="5835388" y="453763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5973530" y="453763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N</a:t>
              </a:r>
            </a:p>
          </p:txBody>
        </p:sp>
      </p:grpSp>
      <p:cxnSp>
        <p:nvCxnSpPr>
          <p:cNvPr id="105" name="Conector recto de flecha 104"/>
          <p:cNvCxnSpPr>
            <a:stCxn id="106" idx="6"/>
            <a:endCxn id="424" idx="1"/>
          </p:cNvCxnSpPr>
          <p:nvPr/>
        </p:nvCxnSpPr>
        <p:spPr>
          <a:xfrm>
            <a:off x="5066191" y="3729107"/>
            <a:ext cx="194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5343679" y="3617277"/>
            <a:ext cx="1234250" cy="428267"/>
            <a:chOff x="5343679" y="3617277"/>
            <a:chExt cx="1234250" cy="428267"/>
          </a:xfrm>
        </p:grpSpPr>
        <p:grpSp>
          <p:nvGrpSpPr>
            <p:cNvPr id="5" name="Grupo 4"/>
            <p:cNvGrpSpPr/>
            <p:nvPr/>
          </p:nvGrpSpPr>
          <p:grpSpPr>
            <a:xfrm>
              <a:off x="5343679" y="3617277"/>
              <a:ext cx="1234250" cy="247661"/>
              <a:chOff x="5343679" y="3617277"/>
              <a:chExt cx="1234250" cy="247661"/>
            </a:xfrm>
          </p:grpSpPr>
          <p:sp>
            <p:nvSpPr>
              <p:cNvPr id="139" name="Rectángulo 138"/>
              <p:cNvSpPr/>
              <p:nvPr/>
            </p:nvSpPr>
            <p:spPr>
              <a:xfrm>
                <a:off x="5527729" y="3617277"/>
                <a:ext cx="1050200" cy="15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err="1">
                    <a:solidFill>
                      <a:schemeClr val="tx1"/>
                    </a:solidFill>
                  </a:rPr>
                  <a:t>HAC_ABE_EPD_Edicto_publicacion_definitiva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ortar rectángulo de esquina sencilla 199"/>
              <p:cNvSpPr/>
              <p:nvPr/>
            </p:nvSpPr>
            <p:spPr>
              <a:xfrm>
                <a:off x="5343679" y="3628884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5860183" y="37494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F</a:t>
                </a:r>
              </a:p>
            </p:txBody>
          </p:sp>
          <p:sp>
            <p:nvSpPr>
              <p:cNvPr id="245" name="Elipse 244"/>
              <p:cNvSpPr/>
              <p:nvPr/>
            </p:nvSpPr>
            <p:spPr>
              <a:xfrm>
                <a:off x="6013302" y="37494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700" dirty="0"/>
                  <a:t>P</a:t>
                </a: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6208490" y="3741961"/>
                <a:ext cx="270602" cy="1229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sz="800" b="1" dirty="0" smtClean="0">
                    <a:solidFill>
                      <a:schemeClr val="tx1"/>
                    </a:solidFill>
                  </a:rPr>
                  <a:t>BOP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ángulo 103"/>
            <p:cNvSpPr/>
            <p:nvPr/>
          </p:nvSpPr>
          <p:spPr>
            <a:xfrm>
              <a:off x="5940141" y="3926261"/>
              <a:ext cx="560838" cy="1192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Portal Web</a:t>
              </a:r>
            </a:p>
          </p:txBody>
        </p:sp>
      </p:grpSp>
      <p:sp>
        <p:nvSpPr>
          <p:cNvPr id="106" name="Elipse 105"/>
          <p:cNvSpPr/>
          <p:nvPr/>
        </p:nvSpPr>
        <p:spPr>
          <a:xfrm>
            <a:off x="4778191" y="358510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ES" sz="1000" dirty="0" smtClean="0"/>
              <a:t>F2</a:t>
            </a:r>
            <a:endParaRPr lang="es-ES" sz="1000" dirty="0"/>
          </a:p>
        </p:txBody>
      </p:sp>
      <p:sp>
        <p:nvSpPr>
          <p:cNvPr id="107" name="Elipse 106"/>
          <p:cNvSpPr/>
          <p:nvPr/>
        </p:nvSpPr>
        <p:spPr>
          <a:xfrm>
            <a:off x="4015813" y="97005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F3</a:t>
            </a:r>
            <a:endParaRPr lang="es-ES" sz="1050" dirty="0"/>
          </a:p>
        </p:txBody>
      </p:sp>
      <p:cxnSp>
        <p:nvCxnSpPr>
          <p:cNvPr id="108" name="Conector recto de flecha 107"/>
          <p:cNvCxnSpPr>
            <a:stCxn id="107" idx="6"/>
            <a:endCxn id="415" idx="1"/>
          </p:cNvCxnSpPr>
          <p:nvPr/>
        </p:nvCxnSpPr>
        <p:spPr>
          <a:xfrm>
            <a:off x="4303813" y="1114053"/>
            <a:ext cx="38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 202"/>
          <p:cNvSpPr/>
          <p:nvPr/>
        </p:nvSpPr>
        <p:spPr>
          <a:xfrm>
            <a:off x="0" y="454757"/>
            <a:ext cx="12192000" cy="640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50" b="1" cap="all" dirty="0" smtClean="0">
                <a:solidFill>
                  <a:srgbClr val="41719C"/>
                </a:solidFill>
              </a:rPr>
              <a:t>Eventos</a:t>
            </a:r>
            <a:endParaRPr lang="es-ES" sz="1050" b="1" cap="all" dirty="0">
              <a:solidFill>
                <a:srgbClr val="41719C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/>
              <a:t>HAC_ABE. APROBACIÓN de bases (ordenanzas) específicas de subvenciones</a:t>
            </a:r>
          </a:p>
        </p:txBody>
      </p:sp>
      <p:grpSp>
        <p:nvGrpSpPr>
          <p:cNvPr id="228" name="Grupo 227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229" name="Recortar rectángulo de esquina sencilla 228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0" name="Rectángulo 229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ortar rectángulo de esquina sencilla 230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2" name="Recortar rectángulo de esquina sencilla 231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ángulo 233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Elipse 235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245" name="Rectángulo 244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ángulo 250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ángulo 257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266" name="Rectángulo 265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Elipse 266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268" name="Rectángulo 267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9" name="Elipse 268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273" name="Elipse 272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308" name="Rectángulo 307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ángulo 326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ángulo 344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Elipse 345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347" name="Rectángulo 346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Elipse 347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349" name="Rectángulo 348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0" name="Rectángulo 399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1" name="Elipse 400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402" name="Rectángulo 401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3" name="Elipse 402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404" name="Rectángulo 403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5" name="Recortar rectángulo de esquina sencilla 404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6" name="Rectángulo 405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ángulo 406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08" name="Rectángulo 407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09" name="Rectángulo 408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10" name="Rectángulo 409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11" name="Elipse 410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412" name="Rectángulo 411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3" name="Rectángulo 412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Elipse 415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417" name="Grupo 416"/>
          <p:cNvGrpSpPr/>
          <p:nvPr/>
        </p:nvGrpSpPr>
        <p:grpSpPr>
          <a:xfrm>
            <a:off x="408346" y="764281"/>
            <a:ext cx="1823829" cy="4024496"/>
            <a:chOff x="408346" y="764281"/>
            <a:chExt cx="1823829" cy="4024496"/>
          </a:xfrm>
        </p:grpSpPr>
        <p:sp>
          <p:nvSpPr>
            <p:cNvPr id="418" name="Rectángulo 417"/>
            <p:cNvSpPr/>
            <p:nvPr/>
          </p:nvSpPr>
          <p:spPr>
            <a:xfrm>
              <a:off x="408346" y="1047845"/>
              <a:ext cx="1823829" cy="3740932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19" name="Rectángulo 418"/>
            <p:cNvSpPr/>
            <p:nvPr/>
          </p:nvSpPr>
          <p:spPr>
            <a:xfrm>
              <a:off x="408346" y="764281"/>
              <a:ext cx="1823829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EVE_APA.Evento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plazos</a:t>
              </a:r>
            </a:p>
          </p:txBody>
        </p:sp>
        <p:sp>
          <p:nvSpPr>
            <p:cNvPr id="420" name="Rectángulo 419"/>
            <p:cNvSpPr/>
            <p:nvPr/>
          </p:nvSpPr>
          <p:spPr>
            <a:xfrm>
              <a:off x="581077" y="1598239"/>
              <a:ext cx="1381096" cy="5724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AM01. Incorporar solicitud ampliación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587225" y="2429713"/>
              <a:ext cx="1381096" cy="733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AM02. Generar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2" name="Conector recto de flecha 421"/>
            <p:cNvCxnSpPr>
              <a:stCxn id="420" idx="2"/>
              <a:endCxn id="421" idx="0"/>
            </p:cNvCxnSpPr>
            <p:nvPr/>
          </p:nvCxnSpPr>
          <p:spPr>
            <a:xfrm>
              <a:off x="1271625" y="2170691"/>
              <a:ext cx="6148" cy="259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Elipse 422"/>
            <p:cNvSpPr/>
            <p:nvPr/>
          </p:nvSpPr>
          <p:spPr>
            <a:xfrm>
              <a:off x="1135060" y="417180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424" name="Conector recto de flecha 423"/>
            <p:cNvCxnSpPr>
              <a:stCxn id="421" idx="2"/>
              <a:endCxn id="425" idx="0"/>
            </p:cNvCxnSpPr>
            <p:nvPr/>
          </p:nvCxnSpPr>
          <p:spPr>
            <a:xfrm>
              <a:off x="1277773" y="3162800"/>
              <a:ext cx="0" cy="195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ángulo 424"/>
            <p:cNvSpPr/>
            <p:nvPr/>
          </p:nvSpPr>
          <p:spPr>
            <a:xfrm>
              <a:off x="587225" y="3358561"/>
              <a:ext cx="1381096" cy="684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AM03. Generar notificación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6" name="Conector recto de flecha 425"/>
            <p:cNvCxnSpPr>
              <a:stCxn id="425" idx="2"/>
              <a:endCxn id="423" idx="0"/>
            </p:cNvCxnSpPr>
            <p:nvPr/>
          </p:nvCxnSpPr>
          <p:spPr>
            <a:xfrm>
              <a:off x="1277773" y="4043129"/>
              <a:ext cx="1287" cy="12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Grupo 426"/>
            <p:cNvGrpSpPr/>
            <p:nvPr/>
          </p:nvGrpSpPr>
          <p:grpSpPr>
            <a:xfrm>
              <a:off x="660683" y="2767934"/>
              <a:ext cx="1235620" cy="334975"/>
              <a:chOff x="660683" y="2767934"/>
              <a:chExt cx="1235620" cy="334975"/>
            </a:xfrm>
          </p:grpSpPr>
          <p:sp>
            <p:nvSpPr>
              <p:cNvPr id="443" name="Recortar rectángulo de esquina sencilla 442"/>
              <p:cNvSpPr/>
              <p:nvPr/>
            </p:nvSpPr>
            <p:spPr>
              <a:xfrm>
                <a:off x="660683" y="280806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4" name="Rectángulo 443"/>
              <p:cNvSpPr/>
              <p:nvPr/>
            </p:nvSpPr>
            <p:spPr>
              <a:xfrm>
                <a:off x="836366" y="2767934"/>
                <a:ext cx="1059937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EVE_EVE_APA_Acuerdo_ampliacion_plazo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Elipse 444"/>
              <p:cNvSpPr/>
              <p:nvPr/>
            </p:nvSpPr>
            <p:spPr>
              <a:xfrm>
                <a:off x="858606" y="299490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428" name="Grupo 427"/>
            <p:cNvGrpSpPr/>
            <p:nvPr/>
          </p:nvGrpSpPr>
          <p:grpSpPr>
            <a:xfrm>
              <a:off x="1126302" y="1104186"/>
              <a:ext cx="431251" cy="288000"/>
              <a:chOff x="1126302" y="1104186"/>
              <a:chExt cx="431251" cy="288000"/>
            </a:xfrm>
          </p:grpSpPr>
          <p:sp>
            <p:nvSpPr>
              <p:cNvPr id="441" name="Elipse 440"/>
              <p:cNvSpPr/>
              <p:nvPr/>
            </p:nvSpPr>
            <p:spPr>
              <a:xfrm>
                <a:off x="1126302" y="1104186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442" name="Elipse 441"/>
              <p:cNvSpPr/>
              <p:nvPr/>
            </p:nvSpPr>
            <p:spPr>
              <a:xfrm>
                <a:off x="1449553" y="1191822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429" name="Conector recto de flecha 428"/>
            <p:cNvCxnSpPr>
              <a:stCxn id="441" idx="4"/>
              <a:endCxn id="420" idx="0"/>
            </p:cNvCxnSpPr>
            <p:nvPr/>
          </p:nvCxnSpPr>
          <p:spPr>
            <a:xfrm>
              <a:off x="1270302" y="1392186"/>
              <a:ext cx="1323" cy="20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" name="Grupo 429"/>
            <p:cNvGrpSpPr/>
            <p:nvPr/>
          </p:nvGrpSpPr>
          <p:grpSpPr>
            <a:xfrm>
              <a:off x="595611" y="1887160"/>
              <a:ext cx="1137643" cy="258129"/>
              <a:chOff x="595611" y="1887160"/>
              <a:chExt cx="1137643" cy="258129"/>
            </a:xfrm>
          </p:grpSpPr>
          <p:sp>
            <p:nvSpPr>
              <p:cNvPr id="437" name="Recortar rectángulo de esquina sencilla 436"/>
              <p:cNvSpPr/>
              <p:nvPr/>
            </p:nvSpPr>
            <p:spPr>
              <a:xfrm>
                <a:off x="722916" y="1903667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38" name="Rectángulo 437"/>
              <p:cNvSpPr/>
              <p:nvPr/>
            </p:nvSpPr>
            <p:spPr>
              <a:xfrm>
                <a:off x="898599" y="1887160"/>
                <a:ext cx="834655" cy="148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Petición ampliación 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Elipse 438"/>
              <p:cNvSpPr/>
              <p:nvPr/>
            </p:nvSpPr>
            <p:spPr>
              <a:xfrm>
                <a:off x="595611" y="1950218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440" name="Elipse 439"/>
              <p:cNvSpPr/>
              <p:nvPr/>
            </p:nvSpPr>
            <p:spPr>
              <a:xfrm>
                <a:off x="933717" y="203728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431" name="Grupo 430"/>
            <p:cNvGrpSpPr/>
            <p:nvPr/>
          </p:nvGrpSpPr>
          <p:grpSpPr>
            <a:xfrm>
              <a:off x="658631" y="3686853"/>
              <a:ext cx="1237672" cy="304584"/>
              <a:chOff x="658631" y="3686853"/>
              <a:chExt cx="1237672" cy="304584"/>
            </a:xfrm>
          </p:grpSpPr>
          <p:sp>
            <p:nvSpPr>
              <p:cNvPr id="432" name="Recortar rectángulo de esquina sencilla 431"/>
              <p:cNvSpPr/>
              <p:nvPr/>
            </p:nvSpPr>
            <p:spPr>
              <a:xfrm>
                <a:off x="658631" y="3717770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33" name="Rectángulo 432"/>
              <p:cNvSpPr/>
              <p:nvPr/>
            </p:nvSpPr>
            <p:spPr>
              <a:xfrm>
                <a:off x="855438" y="3686853"/>
                <a:ext cx="104086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Elipse 433"/>
              <p:cNvSpPr/>
              <p:nvPr/>
            </p:nvSpPr>
            <p:spPr>
              <a:xfrm>
                <a:off x="1094554" y="383931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435" name="Elipse 434"/>
              <p:cNvSpPr/>
              <p:nvPr/>
            </p:nvSpPr>
            <p:spPr>
              <a:xfrm>
                <a:off x="1434313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436" name="Elipse 435"/>
              <p:cNvSpPr/>
              <p:nvPr/>
            </p:nvSpPr>
            <p:spPr>
              <a:xfrm>
                <a:off x="1258334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67732" y="4973399"/>
            <a:ext cx="2514137" cy="1194347"/>
            <a:chOff x="67732" y="4973399"/>
            <a:chExt cx="2514137" cy="1194347"/>
          </a:xfrm>
        </p:grpSpPr>
        <p:sp>
          <p:nvSpPr>
            <p:cNvPr id="447" name="Rectángulo 446"/>
            <p:cNvSpPr/>
            <p:nvPr/>
          </p:nvSpPr>
          <p:spPr>
            <a:xfrm>
              <a:off x="603652" y="5390298"/>
              <a:ext cx="1191675" cy="680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AL01. Incorporar alegaciones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67732" y="5256963"/>
              <a:ext cx="2514137" cy="91078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49" name="Rectángulo 448"/>
            <p:cNvSpPr/>
            <p:nvPr/>
          </p:nvSpPr>
          <p:spPr>
            <a:xfrm>
              <a:off x="67732" y="4973399"/>
              <a:ext cx="2514137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EVE_PAL. Evento </a:t>
              </a:r>
              <a:r>
                <a:rPr lang="es-ES" sz="1000" b="1" dirty="0">
                  <a:solidFill>
                    <a:schemeClr val="tx1"/>
                  </a:solidFill>
                </a:rPr>
                <a:t>p</a:t>
              </a:r>
              <a:r>
                <a:rPr lang="es-ES" sz="1000" b="1" dirty="0" smtClean="0">
                  <a:solidFill>
                    <a:schemeClr val="tx1"/>
                  </a:solidFill>
                </a:rPr>
                <a:t>resentación de alegaciones, documentos u otros elementos de juicio</a:t>
              </a:r>
              <a:endParaRPr lang="es-E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0" name="Elipse 449"/>
            <p:cNvSpPr/>
            <p:nvPr/>
          </p:nvSpPr>
          <p:spPr>
            <a:xfrm>
              <a:off x="1954902" y="559428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451" name="Conector recto de flecha 450"/>
            <p:cNvCxnSpPr>
              <a:stCxn id="447" idx="3"/>
              <a:endCxn id="450" idx="2"/>
            </p:cNvCxnSpPr>
            <p:nvPr/>
          </p:nvCxnSpPr>
          <p:spPr>
            <a:xfrm>
              <a:off x="1795327" y="5730552"/>
              <a:ext cx="159575" cy="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2" name="Grupo 451"/>
            <p:cNvGrpSpPr/>
            <p:nvPr/>
          </p:nvGrpSpPr>
          <p:grpSpPr>
            <a:xfrm>
              <a:off x="143532" y="5588508"/>
              <a:ext cx="288000" cy="440008"/>
              <a:chOff x="143532" y="5588508"/>
              <a:chExt cx="288000" cy="440008"/>
            </a:xfrm>
          </p:grpSpPr>
          <p:sp>
            <p:nvSpPr>
              <p:cNvPr id="490" name="Elipse 489"/>
              <p:cNvSpPr/>
              <p:nvPr/>
            </p:nvSpPr>
            <p:spPr>
              <a:xfrm>
                <a:off x="143532" y="558850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491" name="Elipse 490"/>
              <p:cNvSpPr/>
              <p:nvPr/>
            </p:nvSpPr>
            <p:spPr>
              <a:xfrm>
                <a:off x="227693" y="5920516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453" name="Conector recto de flecha 452"/>
            <p:cNvCxnSpPr>
              <a:stCxn id="490" idx="6"/>
              <a:endCxn id="447" idx="1"/>
            </p:cNvCxnSpPr>
            <p:nvPr/>
          </p:nvCxnSpPr>
          <p:spPr>
            <a:xfrm flipV="1">
              <a:off x="431532" y="5730552"/>
              <a:ext cx="172120" cy="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4" name="Grupo 473"/>
            <p:cNvGrpSpPr/>
            <p:nvPr/>
          </p:nvGrpSpPr>
          <p:grpSpPr>
            <a:xfrm>
              <a:off x="626961" y="5667244"/>
              <a:ext cx="1149935" cy="339876"/>
              <a:chOff x="626961" y="5667244"/>
              <a:chExt cx="1149935" cy="339876"/>
            </a:xfrm>
          </p:grpSpPr>
          <p:sp>
            <p:nvSpPr>
              <p:cNvPr id="475" name="Recortar rectángulo de esquina sencilla 474"/>
              <p:cNvSpPr/>
              <p:nvPr/>
            </p:nvSpPr>
            <p:spPr>
              <a:xfrm>
                <a:off x="766558" y="5746790"/>
                <a:ext cx="160020" cy="225220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78" name="Rectángulo 477"/>
              <p:cNvSpPr/>
              <p:nvPr/>
            </p:nvSpPr>
            <p:spPr>
              <a:xfrm>
                <a:off x="942241" y="5667244"/>
                <a:ext cx="834655" cy="211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Alegaciones, documentos u otros elementos de juicio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Elipse 478"/>
              <p:cNvSpPr/>
              <p:nvPr/>
            </p:nvSpPr>
            <p:spPr>
              <a:xfrm>
                <a:off x="626961" y="5788939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482" name="Elipse 481"/>
              <p:cNvSpPr/>
              <p:nvPr/>
            </p:nvSpPr>
            <p:spPr>
              <a:xfrm>
                <a:off x="971808" y="589912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</p:grpSp>
      <p:grpSp>
        <p:nvGrpSpPr>
          <p:cNvPr id="496" name="Grupo 495"/>
          <p:cNvGrpSpPr/>
          <p:nvPr/>
        </p:nvGrpSpPr>
        <p:grpSpPr>
          <a:xfrm>
            <a:off x="2640521" y="3939588"/>
            <a:ext cx="3851178" cy="2826334"/>
            <a:chOff x="2640521" y="3939588"/>
            <a:chExt cx="3851178" cy="2826334"/>
          </a:xfrm>
        </p:grpSpPr>
        <p:sp>
          <p:nvSpPr>
            <p:cNvPr id="497" name="Rectángulo 496"/>
            <p:cNvSpPr/>
            <p:nvPr/>
          </p:nvSpPr>
          <p:spPr>
            <a:xfrm>
              <a:off x="2640521" y="4227815"/>
              <a:ext cx="3851178" cy="2538107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98" name="Rectángulo 497"/>
            <p:cNvSpPr/>
            <p:nvPr/>
          </p:nvSpPr>
          <p:spPr>
            <a:xfrm>
              <a:off x="2640521" y="3939588"/>
              <a:ext cx="3851178" cy="288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EVE_AMP.Evento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 resolver y notificar</a:t>
              </a:r>
            </a:p>
          </p:txBody>
        </p:sp>
        <p:sp>
          <p:nvSpPr>
            <p:cNvPr id="499" name="Rectángulo 498"/>
            <p:cNvSpPr/>
            <p:nvPr/>
          </p:nvSpPr>
          <p:spPr>
            <a:xfrm>
              <a:off x="3280761" y="5740590"/>
              <a:ext cx="1181184" cy="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AMP03. Resolver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0" name="Conector recto de flecha 499"/>
            <p:cNvCxnSpPr>
              <a:stCxn id="515" idx="3"/>
              <a:endCxn id="501" idx="2"/>
            </p:cNvCxnSpPr>
            <p:nvPr/>
          </p:nvCxnSpPr>
          <p:spPr>
            <a:xfrm>
              <a:off x="5739738" y="6467507"/>
              <a:ext cx="183051" cy="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Elipse 500"/>
            <p:cNvSpPr/>
            <p:nvPr/>
          </p:nvSpPr>
          <p:spPr>
            <a:xfrm>
              <a:off x="5922789" y="63266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grpSp>
          <p:nvGrpSpPr>
            <p:cNvPr id="502" name="Grupo 501"/>
            <p:cNvGrpSpPr/>
            <p:nvPr/>
          </p:nvGrpSpPr>
          <p:grpSpPr>
            <a:xfrm>
              <a:off x="3276211" y="4311212"/>
              <a:ext cx="1203780" cy="448606"/>
              <a:chOff x="1252422" y="4799669"/>
              <a:chExt cx="1203780" cy="448606"/>
            </a:xfrm>
          </p:grpSpPr>
          <p:sp>
            <p:nvSpPr>
              <p:cNvPr id="545" name="Decisión 544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Rectángulo 545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amplia a iniciativa propia del órgano competente?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3" name="Rectángulo 502"/>
            <p:cNvSpPr/>
            <p:nvPr/>
          </p:nvSpPr>
          <p:spPr>
            <a:xfrm>
              <a:off x="4714082" y="4885385"/>
              <a:ext cx="1181184" cy="4180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AMP01. Recibir propuesta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4" name="Grupo 503"/>
            <p:cNvGrpSpPr/>
            <p:nvPr/>
          </p:nvGrpSpPr>
          <p:grpSpPr>
            <a:xfrm>
              <a:off x="3868891" y="4728787"/>
              <a:ext cx="267141" cy="490242"/>
              <a:chOff x="3868891" y="4728787"/>
              <a:chExt cx="267141" cy="490242"/>
            </a:xfrm>
          </p:grpSpPr>
          <p:cxnSp>
            <p:nvCxnSpPr>
              <p:cNvPr id="543" name="Conector recto de flecha 542"/>
              <p:cNvCxnSpPr>
                <a:stCxn id="545" idx="2"/>
                <a:endCxn id="512" idx="0"/>
              </p:cNvCxnSpPr>
              <p:nvPr/>
            </p:nvCxnSpPr>
            <p:spPr>
              <a:xfrm flipH="1">
                <a:off x="3868891" y="4759818"/>
                <a:ext cx="3158" cy="459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Rectángulo 543"/>
              <p:cNvSpPr/>
              <p:nvPr/>
            </p:nvSpPr>
            <p:spPr>
              <a:xfrm>
                <a:off x="3869117" y="4728787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5" name="Grupo 504"/>
            <p:cNvGrpSpPr/>
            <p:nvPr/>
          </p:nvGrpSpPr>
          <p:grpSpPr>
            <a:xfrm>
              <a:off x="4358638" y="4340033"/>
              <a:ext cx="352573" cy="195482"/>
              <a:chOff x="4358638" y="4340033"/>
              <a:chExt cx="352573" cy="195482"/>
            </a:xfrm>
          </p:grpSpPr>
          <p:cxnSp>
            <p:nvCxnSpPr>
              <p:cNvPr id="541" name="Conector recto de flecha 540"/>
              <p:cNvCxnSpPr>
                <a:stCxn id="545" idx="3"/>
                <a:endCxn id="537" idx="1"/>
              </p:cNvCxnSpPr>
              <p:nvPr/>
            </p:nvCxnSpPr>
            <p:spPr>
              <a:xfrm flipV="1">
                <a:off x="4467886" y="4530687"/>
                <a:ext cx="243325" cy="48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" name="Rectángulo 541"/>
              <p:cNvSpPr/>
              <p:nvPr/>
            </p:nvSpPr>
            <p:spPr>
              <a:xfrm>
                <a:off x="4358638" y="4340033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6" name="Grupo 505"/>
            <p:cNvGrpSpPr/>
            <p:nvPr/>
          </p:nvGrpSpPr>
          <p:grpSpPr>
            <a:xfrm>
              <a:off x="4799505" y="5037087"/>
              <a:ext cx="1010338" cy="233378"/>
              <a:chOff x="4799505" y="5037087"/>
              <a:chExt cx="1010338" cy="233378"/>
            </a:xfrm>
          </p:grpSpPr>
          <p:sp>
            <p:nvSpPr>
              <p:cNvPr id="539" name="Recortar rectángulo de esquina sencilla 538"/>
              <p:cNvSpPr/>
              <p:nvPr/>
            </p:nvSpPr>
            <p:spPr>
              <a:xfrm>
                <a:off x="4799505" y="50507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540" name="Rectángulo 539"/>
              <p:cNvSpPr/>
              <p:nvPr/>
            </p:nvSpPr>
            <p:spPr>
              <a:xfrm>
                <a:off x="4975188" y="5037087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Propuesta de ampliación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7" name="Grupo 506"/>
            <p:cNvGrpSpPr/>
            <p:nvPr/>
          </p:nvGrpSpPr>
          <p:grpSpPr>
            <a:xfrm>
              <a:off x="4711211" y="4306384"/>
              <a:ext cx="1203780" cy="448606"/>
              <a:chOff x="1252422" y="4799669"/>
              <a:chExt cx="1203780" cy="448606"/>
            </a:xfrm>
          </p:grpSpPr>
          <p:sp>
            <p:nvSpPr>
              <p:cNvPr id="537" name="Decisión 536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Rectángulo 537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¿Lo propone el superior jerárquico?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8" name="Grupo 507"/>
            <p:cNvGrpSpPr/>
            <p:nvPr/>
          </p:nvGrpSpPr>
          <p:grpSpPr>
            <a:xfrm>
              <a:off x="5304674" y="4719794"/>
              <a:ext cx="269052" cy="193532"/>
              <a:chOff x="5304674" y="4719794"/>
              <a:chExt cx="269052" cy="193532"/>
            </a:xfrm>
          </p:grpSpPr>
          <p:cxnSp>
            <p:nvCxnSpPr>
              <p:cNvPr id="535" name="Conector recto de flecha 534"/>
              <p:cNvCxnSpPr>
                <a:stCxn id="537" idx="2"/>
                <a:endCxn id="503" idx="0"/>
              </p:cNvCxnSpPr>
              <p:nvPr/>
            </p:nvCxnSpPr>
            <p:spPr>
              <a:xfrm flipH="1">
                <a:off x="5304674" y="4754990"/>
                <a:ext cx="2375" cy="130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ángulo 535"/>
              <p:cNvSpPr/>
              <p:nvPr/>
            </p:nvSpPr>
            <p:spPr>
              <a:xfrm>
                <a:off x="5306811" y="4719794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ángulo 508"/>
            <p:cNvSpPr/>
            <p:nvPr/>
          </p:nvSpPr>
          <p:spPr>
            <a:xfrm>
              <a:off x="4714082" y="5348782"/>
              <a:ext cx="1181184" cy="5728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AMP02. Propuesta del órgano instructor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0" name="Grupo 509"/>
            <p:cNvGrpSpPr/>
            <p:nvPr/>
          </p:nvGrpSpPr>
          <p:grpSpPr>
            <a:xfrm>
              <a:off x="5790785" y="4322006"/>
              <a:ext cx="266915" cy="1313225"/>
              <a:chOff x="5790785" y="4322006"/>
              <a:chExt cx="266915" cy="1313225"/>
            </a:xfrm>
          </p:grpSpPr>
          <p:sp>
            <p:nvSpPr>
              <p:cNvPr id="533" name="Rectángulo 532"/>
              <p:cNvSpPr/>
              <p:nvPr/>
            </p:nvSpPr>
            <p:spPr>
              <a:xfrm>
                <a:off x="5790785" y="432200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4" name="Conector angular 533"/>
              <p:cNvCxnSpPr>
                <a:stCxn id="537" idx="3"/>
                <a:endCxn id="509" idx="3"/>
              </p:cNvCxnSpPr>
              <p:nvPr/>
            </p:nvCxnSpPr>
            <p:spPr>
              <a:xfrm flipH="1">
                <a:off x="5895266" y="4530687"/>
                <a:ext cx="7620" cy="1104544"/>
              </a:xfrm>
              <a:prstGeom prst="bentConnector3">
                <a:avLst>
                  <a:gd name="adj1" fmla="val -3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1" name="Conector angular 510"/>
            <p:cNvCxnSpPr>
              <a:stCxn id="509" idx="2"/>
              <a:endCxn id="499" idx="3"/>
            </p:cNvCxnSpPr>
            <p:nvPr/>
          </p:nvCxnSpPr>
          <p:spPr>
            <a:xfrm rot="5400000">
              <a:off x="4831440" y="5552186"/>
              <a:ext cx="103740" cy="8427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Elipse 511"/>
            <p:cNvSpPr/>
            <p:nvPr/>
          </p:nvSpPr>
          <p:spPr>
            <a:xfrm>
              <a:off x="3793273" y="5219029"/>
              <a:ext cx="151236" cy="147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13" name="Conector recto de flecha 512"/>
            <p:cNvCxnSpPr>
              <a:stCxn id="512" idx="4"/>
              <a:endCxn id="499" idx="0"/>
            </p:cNvCxnSpPr>
            <p:nvPr/>
          </p:nvCxnSpPr>
          <p:spPr>
            <a:xfrm>
              <a:off x="3868891" y="5366222"/>
              <a:ext cx="2462" cy="37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onector angular 513"/>
            <p:cNvCxnSpPr>
              <a:stCxn id="503" idx="1"/>
              <a:endCxn id="512" idx="6"/>
            </p:cNvCxnSpPr>
            <p:nvPr/>
          </p:nvCxnSpPr>
          <p:spPr>
            <a:xfrm rot="10800000" flipV="1">
              <a:off x="3944510" y="5094400"/>
              <a:ext cx="769573" cy="1982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Rectángulo 514"/>
            <p:cNvSpPr/>
            <p:nvPr/>
          </p:nvSpPr>
          <p:spPr>
            <a:xfrm>
              <a:off x="4554055" y="6244748"/>
              <a:ext cx="1185683" cy="445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AMP04.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6" name="Conector angular 515"/>
            <p:cNvCxnSpPr>
              <a:stCxn id="499" idx="2"/>
              <a:endCxn id="515" idx="1"/>
            </p:cNvCxnSpPr>
            <p:nvPr/>
          </p:nvCxnSpPr>
          <p:spPr>
            <a:xfrm rot="16200000" flipH="1">
              <a:off x="4134076" y="6047527"/>
              <a:ext cx="157257" cy="682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upo 516"/>
            <p:cNvGrpSpPr/>
            <p:nvPr/>
          </p:nvGrpSpPr>
          <p:grpSpPr>
            <a:xfrm>
              <a:off x="4799505" y="5621277"/>
              <a:ext cx="1010338" cy="253407"/>
              <a:chOff x="4799505" y="5621277"/>
              <a:chExt cx="1010338" cy="253407"/>
            </a:xfrm>
          </p:grpSpPr>
          <p:sp>
            <p:nvSpPr>
              <p:cNvPr id="530" name="Recortar rectángulo de esquina sencilla 529"/>
              <p:cNvSpPr/>
              <p:nvPr/>
            </p:nvSpPr>
            <p:spPr>
              <a:xfrm>
                <a:off x="4799505" y="565353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531" name="Rectángulo 530"/>
              <p:cNvSpPr/>
              <p:nvPr/>
            </p:nvSpPr>
            <p:spPr>
              <a:xfrm>
                <a:off x="4975188" y="5621277"/>
                <a:ext cx="834655" cy="136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SAP_Solicitud_ampliacion_plazo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Elipse 531"/>
              <p:cNvSpPr/>
              <p:nvPr/>
            </p:nvSpPr>
            <p:spPr>
              <a:xfrm>
                <a:off x="5423923" y="576668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518" name="Grupo 517"/>
            <p:cNvGrpSpPr/>
            <p:nvPr/>
          </p:nvGrpSpPr>
          <p:grpSpPr>
            <a:xfrm>
              <a:off x="3366777" y="6057192"/>
              <a:ext cx="1006537" cy="223503"/>
              <a:chOff x="3366777" y="6057192"/>
              <a:chExt cx="1006537" cy="223503"/>
            </a:xfrm>
          </p:grpSpPr>
          <p:sp>
            <p:nvSpPr>
              <p:cNvPr id="527" name="Recortar rectángulo de esquina sencilla 526"/>
              <p:cNvSpPr/>
              <p:nvPr/>
            </p:nvSpPr>
            <p:spPr>
              <a:xfrm>
                <a:off x="3366777" y="60596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28" name="Rectángulo 527"/>
              <p:cNvSpPr/>
              <p:nvPr/>
            </p:nvSpPr>
            <p:spPr>
              <a:xfrm>
                <a:off x="3538659" y="6057192"/>
                <a:ext cx="834655" cy="196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APR_Acuerdo_amp_plazo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Elipse 528"/>
              <p:cNvSpPr/>
              <p:nvPr/>
            </p:nvSpPr>
            <p:spPr>
              <a:xfrm>
                <a:off x="3783368" y="617269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519" name="Elipse 518"/>
            <p:cNvSpPr/>
            <p:nvPr/>
          </p:nvSpPr>
          <p:spPr>
            <a:xfrm>
              <a:off x="2732157" y="43972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520" name="Conector recto de flecha 519"/>
            <p:cNvCxnSpPr>
              <a:stCxn id="519" idx="6"/>
              <a:endCxn id="545" idx="1"/>
            </p:cNvCxnSpPr>
            <p:nvPr/>
          </p:nvCxnSpPr>
          <p:spPr>
            <a:xfrm flipV="1">
              <a:off x="3020157" y="4535515"/>
              <a:ext cx="256054" cy="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1" name="Grupo 520"/>
            <p:cNvGrpSpPr/>
            <p:nvPr/>
          </p:nvGrpSpPr>
          <p:grpSpPr>
            <a:xfrm>
              <a:off x="4627513" y="6421591"/>
              <a:ext cx="1010036" cy="235741"/>
              <a:chOff x="4627513" y="6421591"/>
              <a:chExt cx="1010036" cy="235741"/>
            </a:xfrm>
          </p:grpSpPr>
          <p:sp>
            <p:nvSpPr>
              <p:cNvPr id="522" name="Recortar rectángulo de esquina sencilla 521"/>
              <p:cNvSpPr/>
              <p:nvPr/>
            </p:nvSpPr>
            <p:spPr>
              <a:xfrm>
                <a:off x="4627513" y="642159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523" name="Rectángulo 522"/>
              <p:cNvSpPr/>
              <p:nvPr/>
            </p:nvSpPr>
            <p:spPr>
              <a:xfrm>
                <a:off x="4803196" y="6451823"/>
                <a:ext cx="834353" cy="1464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Elipse 523"/>
              <p:cNvSpPr/>
              <p:nvPr/>
            </p:nvSpPr>
            <p:spPr>
              <a:xfrm>
                <a:off x="5079060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525" name="Elipse 524"/>
              <p:cNvSpPr/>
              <p:nvPr/>
            </p:nvSpPr>
            <p:spPr>
              <a:xfrm>
                <a:off x="5400241" y="654431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26" name="Elipse 525"/>
              <p:cNvSpPr/>
              <p:nvPr/>
            </p:nvSpPr>
            <p:spPr>
              <a:xfrm>
                <a:off x="5237296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547" name="Grupo 546"/>
          <p:cNvGrpSpPr/>
          <p:nvPr/>
        </p:nvGrpSpPr>
        <p:grpSpPr>
          <a:xfrm>
            <a:off x="6778663" y="3937926"/>
            <a:ext cx="2600626" cy="2529581"/>
            <a:chOff x="6778663" y="3937926"/>
            <a:chExt cx="2600626" cy="2529581"/>
          </a:xfrm>
        </p:grpSpPr>
        <p:sp>
          <p:nvSpPr>
            <p:cNvPr id="548" name="Rectángulo 547"/>
            <p:cNvSpPr/>
            <p:nvPr/>
          </p:nvSpPr>
          <p:spPr>
            <a:xfrm>
              <a:off x="6778663" y="4302306"/>
              <a:ext cx="2600626" cy="216520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549" name="Rectángulo 548"/>
            <p:cNvSpPr/>
            <p:nvPr/>
          </p:nvSpPr>
          <p:spPr>
            <a:xfrm>
              <a:off x="6778663" y="3937926"/>
              <a:ext cx="2600626" cy="371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EVE_SUS.Evento</a:t>
              </a:r>
              <a:r>
                <a:rPr lang="es-ES" sz="1000" b="1" dirty="0">
                  <a:solidFill>
                    <a:schemeClr val="tx1"/>
                  </a:solidFill>
                </a:rPr>
                <a:t> suspensión plazo máximo resolver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7693866" y="4435010"/>
              <a:ext cx="1532329" cy="651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SUSP01. Resolver suspensión potestativa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1" name="Conector recto de flecha 550"/>
            <p:cNvCxnSpPr>
              <a:stCxn id="550" idx="2"/>
              <a:endCxn id="553" idx="0"/>
            </p:cNvCxnSpPr>
            <p:nvPr/>
          </p:nvCxnSpPr>
          <p:spPr>
            <a:xfrm flipH="1">
              <a:off x="8456668" y="5086800"/>
              <a:ext cx="3363" cy="233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Elipse 551"/>
            <p:cNvSpPr/>
            <p:nvPr/>
          </p:nvSpPr>
          <p:spPr>
            <a:xfrm>
              <a:off x="8315584" y="611003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553" name="Rectángulo 552"/>
            <p:cNvSpPr/>
            <p:nvPr/>
          </p:nvSpPr>
          <p:spPr>
            <a:xfrm>
              <a:off x="7687140" y="5319938"/>
              <a:ext cx="1539055" cy="59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SUSP02.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4" name="Conector recto de flecha 553"/>
            <p:cNvCxnSpPr>
              <a:stCxn id="553" idx="2"/>
              <a:endCxn id="552" idx="0"/>
            </p:cNvCxnSpPr>
            <p:nvPr/>
          </p:nvCxnSpPr>
          <p:spPr>
            <a:xfrm>
              <a:off x="8456668" y="5916817"/>
              <a:ext cx="2916" cy="19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5" name="Grupo 554"/>
            <p:cNvGrpSpPr/>
            <p:nvPr/>
          </p:nvGrpSpPr>
          <p:grpSpPr>
            <a:xfrm>
              <a:off x="7759952" y="4766519"/>
              <a:ext cx="1352286" cy="240895"/>
              <a:chOff x="7759952" y="4766519"/>
              <a:chExt cx="1352286" cy="240895"/>
            </a:xfrm>
          </p:grpSpPr>
          <p:sp>
            <p:nvSpPr>
              <p:cNvPr id="564" name="Rectángulo 563"/>
              <p:cNvSpPr/>
              <p:nvPr/>
            </p:nvSpPr>
            <p:spPr>
              <a:xfrm>
                <a:off x="7986057" y="4788776"/>
                <a:ext cx="1126181" cy="153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ASP_Acuerdo_susp_potestativa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Recortar rectángulo de esquina sencilla 564"/>
              <p:cNvSpPr/>
              <p:nvPr/>
            </p:nvSpPr>
            <p:spPr>
              <a:xfrm>
                <a:off x="7759952" y="476651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66" name="Elipse 565"/>
              <p:cNvSpPr/>
              <p:nvPr/>
            </p:nvSpPr>
            <p:spPr>
              <a:xfrm>
                <a:off x="8118076" y="489941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556" name="Elipse 555"/>
            <p:cNvSpPr/>
            <p:nvPr/>
          </p:nvSpPr>
          <p:spPr>
            <a:xfrm>
              <a:off x="7123411" y="461786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557" name="Conector recto de flecha 556"/>
            <p:cNvCxnSpPr>
              <a:stCxn id="556" idx="6"/>
              <a:endCxn id="550" idx="1"/>
            </p:cNvCxnSpPr>
            <p:nvPr/>
          </p:nvCxnSpPr>
          <p:spPr>
            <a:xfrm flipV="1">
              <a:off x="7411411" y="4760905"/>
              <a:ext cx="282455" cy="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>
              <a:off x="7773566" y="5574899"/>
              <a:ext cx="1267893" cy="268481"/>
              <a:chOff x="7773566" y="5574899"/>
              <a:chExt cx="1267893" cy="268481"/>
            </a:xfrm>
          </p:grpSpPr>
          <p:sp>
            <p:nvSpPr>
              <p:cNvPr id="559" name="Recortar rectángulo de esquina sencilla 558"/>
              <p:cNvSpPr/>
              <p:nvPr/>
            </p:nvSpPr>
            <p:spPr>
              <a:xfrm>
                <a:off x="7773566" y="558455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60" name="Rectángulo 559"/>
              <p:cNvSpPr/>
              <p:nvPr/>
            </p:nvSpPr>
            <p:spPr>
              <a:xfrm>
                <a:off x="7970373" y="5574899"/>
                <a:ext cx="1071086" cy="235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Elipse 560"/>
              <p:cNvSpPr/>
              <p:nvPr/>
            </p:nvSpPr>
            <p:spPr>
              <a:xfrm>
                <a:off x="8015195" y="57340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562" name="Elipse 561"/>
              <p:cNvSpPr/>
              <p:nvPr/>
            </p:nvSpPr>
            <p:spPr>
              <a:xfrm>
                <a:off x="8354954" y="573437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63" name="Elipse 562"/>
              <p:cNvSpPr/>
              <p:nvPr/>
            </p:nvSpPr>
            <p:spPr>
              <a:xfrm>
                <a:off x="8185881" y="5735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235" name="Grupo 234"/>
          <p:cNvGrpSpPr/>
          <p:nvPr/>
        </p:nvGrpSpPr>
        <p:grpSpPr>
          <a:xfrm>
            <a:off x="2408282" y="765196"/>
            <a:ext cx="2092610" cy="3093782"/>
            <a:chOff x="2408282" y="765196"/>
            <a:chExt cx="2092610" cy="3093782"/>
          </a:xfrm>
        </p:grpSpPr>
        <p:sp>
          <p:nvSpPr>
            <p:cNvPr id="237" name="Rectángulo 236"/>
            <p:cNvSpPr/>
            <p:nvPr/>
          </p:nvSpPr>
          <p:spPr>
            <a:xfrm>
              <a:off x="2741403" y="1580989"/>
              <a:ext cx="1441927" cy="704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SU01.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requerimiento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Conector recto de flecha 237"/>
            <p:cNvCxnSpPr>
              <a:stCxn id="237" idx="2"/>
              <a:endCxn id="242" idx="0"/>
            </p:cNvCxnSpPr>
            <p:nvPr/>
          </p:nvCxnSpPr>
          <p:spPr>
            <a:xfrm>
              <a:off x="3462367" y="2285978"/>
              <a:ext cx="4917" cy="29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Elipse 238"/>
            <p:cNvSpPr/>
            <p:nvPr/>
          </p:nvSpPr>
          <p:spPr>
            <a:xfrm>
              <a:off x="3326164" y="352144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40" name="Rectángulo 239"/>
            <p:cNvSpPr/>
            <p:nvPr/>
          </p:nvSpPr>
          <p:spPr>
            <a:xfrm>
              <a:off x="2408282" y="1046593"/>
              <a:ext cx="2092610" cy="281238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41" name="Rectángulo 240"/>
            <p:cNvSpPr/>
            <p:nvPr/>
          </p:nvSpPr>
          <p:spPr>
            <a:xfrm>
              <a:off x="2408282" y="765196"/>
              <a:ext cx="2092610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EVE_SUF.Evento</a:t>
              </a:r>
              <a:r>
                <a:rPr lang="es-ES" sz="1000" b="1" dirty="0">
                  <a:solidFill>
                    <a:schemeClr val="tx1"/>
                  </a:solidFill>
                </a:rPr>
                <a:t> subsanación facultativa</a:t>
              </a:r>
            </a:p>
          </p:txBody>
        </p:sp>
        <p:sp>
          <p:nvSpPr>
            <p:cNvPr id="242" name="Rectángulo 241"/>
            <p:cNvSpPr/>
            <p:nvPr/>
          </p:nvSpPr>
          <p:spPr>
            <a:xfrm>
              <a:off x="2771179" y="2578705"/>
              <a:ext cx="1392210" cy="779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SU02. Incorporar documentación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Conector recto de flecha 242"/>
            <p:cNvCxnSpPr>
              <a:stCxn id="242" idx="2"/>
              <a:endCxn id="239" idx="0"/>
            </p:cNvCxnSpPr>
            <p:nvPr/>
          </p:nvCxnSpPr>
          <p:spPr>
            <a:xfrm>
              <a:off x="3467284" y="3358560"/>
              <a:ext cx="2880" cy="162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Elipse 245"/>
            <p:cNvSpPr/>
            <p:nvPr/>
          </p:nvSpPr>
          <p:spPr>
            <a:xfrm>
              <a:off x="3317086" y="112780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47" name="Conector recto de flecha 246"/>
            <p:cNvCxnSpPr>
              <a:stCxn id="246" idx="4"/>
              <a:endCxn id="237" idx="0"/>
            </p:cNvCxnSpPr>
            <p:nvPr/>
          </p:nvCxnSpPr>
          <p:spPr>
            <a:xfrm>
              <a:off x="3461086" y="1415806"/>
              <a:ext cx="1281" cy="165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upo 247"/>
            <p:cNvGrpSpPr/>
            <p:nvPr/>
          </p:nvGrpSpPr>
          <p:grpSpPr>
            <a:xfrm>
              <a:off x="2859698" y="2997546"/>
              <a:ext cx="1152568" cy="264687"/>
              <a:chOff x="2859698" y="2997546"/>
              <a:chExt cx="1152568" cy="264687"/>
            </a:xfrm>
          </p:grpSpPr>
          <p:sp>
            <p:nvSpPr>
              <p:cNvPr id="256" name="Recortar rectángulo de esquina sencilla 255"/>
              <p:cNvSpPr/>
              <p:nvPr/>
            </p:nvSpPr>
            <p:spPr>
              <a:xfrm>
                <a:off x="3001928" y="3042566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3177611" y="2997546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Documentación subsanada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2859698" y="3091570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261" name="Elipse 260"/>
              <p:cNvSpPr/>
              <p:nvPr/>
            </p:nvSpPr>
            <p:spPr>
              <a:xfrm>
                <a:off x="3204011" y="31349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249" name="Grupo 248"/>
            <p:cNvGrpSpPr/>
            <p:nvPr/>
          </p:nvGrpSpPr>
          <p:grpSpPr>
            <a:xfrm>
              <a:off x="2873107" y="1871246"/>
              <a:ext cx="1010338" cy="337707"/>
              <a:chOff x="2873107" y="1871246"/>
              <a:chExt cx="1010338" cy="337707"/>
            </a:xfrm>
          </p:grpSpPr>
          <p:sp>
            <p:nvSpPr>
              <p:cNvPr id="250" name="Recortar rectángulo de esquina sencilla 249"/>
              <p:cNvSpPr/>
              <p:nvPr/>
            </p:nvSpPr>
            <p:spPr>
              <a:xfrm>
                <a:off x="2873107" y="191137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252" name="Rectángulo 251"/>
              <p:cNvSpPr/>
              <p:nvPr/>
            </p:nvSpPr>
            <p:spPr>
              <a:xfrm>
                <a:off x="3048790" y="1871246"/>
                <a:ext cx="83465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RSF_Requerimiento_subsanacion_facult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Elipse 252"/>
              <p:cNvSpPr/>
              <p:nvPr/>
            </p:nvSpPr>
            <p:spPr>
              <a:xfrm>
                <a:off x="3223707" y="20987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254" name="Elipse 253"/>
              <p:cNvSpPr/>
              <p:nvPr/>
            </p:nvSpPr>
            <p:spPr>
              <a:xfrm>
                <a:off x="3080199" y="210095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255" name="Elipse 254"/>
              <p:cNvSpPr/>
              <p:nvPr/>
            </p:nvSpPr>
            <p:spPr>
              <a:xfrm>
                <a:off x="3373649" y="20973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291" name="Grupo 290"/>
          <p:cNvGrpSpPr/>
          <p:nvPr/>
        </p:nvGrpSpPr>
        <p:grpSpPr>
          <a:xfrm>
            <a:off x="8193320" y="753835"/>
            <a:ext cx="3754840" cy="3008394"/>
            <a:chOff x="8193320" y="753835"/>
            <a:chExt cx="3754840" cy="3008394"/>
          </a:xfrm>
        </p:grpSpPr>
        <p:sp>
          <p:nvSpPr>
            <p:cNvPr id="292" name="Rectángulo 291"/>
            <p:cNvSpPr/>
            <p:nvPr/>
          </p:nvSpPr>
          <p:spPr>
            <a:xfrm>
              <a:off x="8193321" y="753835"/>
              <a:ext cx="3754839" cy="292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EVE_SIN.Evento</a:t>
              </a:r>
              <a:r>
                <a:rPr lang="es-ES" sz="1000" b="1" dirty="0">
                  <a:solidFill>
                    <a:schemeClr val="tx1"/>
                  </a:solidFill>
                </a:rPr>
                <a:t> solicitud informes</a:t>
              </a:r>
            </a:p>
          </p:txBody>
        </p:sp>
        <p:sp>
          <p:nvSpPr>
            <p:cNvPr id="293" name="Rectángulo 292"/>
            <p:cNvSpPr/>
            <p:nvPr/>
          </p:nvSpPr>
          <p:spPr>
            <a:xfrm>
              <a:off x="8193320" y="1050086"/>
              <a:ext cx="3754839" cy="271214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cxnSp>
          <p:nvCxnSpPr>
            <p:cNvPr id="294" name="Conector recto de flecha 293"/>
            <p:cNvCxnSpPr>
              <a:stCxn id="303" idx="2"/>
              <a:endCxn id="324" idx="0"/>
            </p:cNvCxnSpPr>
            <p:nvPr/>
          </p:nvCxnSpPr>
          <p:spPr>
            <a:xfrm>
              <a:off x="9810816" y="2341271"/>
              <a:ext cx="2750" cy="14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Elipse 294"/>
            <p:cNvSpPr/>
            <p:nvPr/>
          </p:nvSpPr>
          <p:spPr>
            <a:xfrm>
              <a:off x="9706476" y="342948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96" name="Rectángulo 295"/>
            <p:cNvSpPr/>
            <p:nvPr/>
          </p:nvSpPr>
          <p:spPr>
            <a:xfrm>
              <a:off x="8273001" y="2874696"/>
              <a:ext cx="1206242" cy="57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IN02. Incorporar informe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7" name="Grupo 296"/>
            <p:cNvGrpSpPr/>
            <p:nvPr/>
          </p:nvGrpSpPr>
          <p:grpSpPr>
            <a:xfrm>
              <a:off x="8373563" y="3195126"/>
              <a:ext cx="1041188" cy="219667"/>
              <a:chOff x="8373563" y="3195126"/>
              <a:chExt cx="1041188" cy="219667"/>
            </a:xfrm>
          </p:grpSpPr>
          <p:sp>
            <p:nvSpPr>
              <p:cNvPr id="326" name="Recortar rectángulo de esquina sencilla 325"/>
              <p:cNvSpPr/>
              <p:nvPr/>
            </p:nvSpPr>
            <p:spPr>
              <a:xfrm>
                <a:off x="8373563" y="319512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8" name="Rectángulo 327"/>
              <p:cNvSpPr/>
              <p:nvPr/>
            </p:nvSpPr>
            <p:spPr>
              <a:xfrm>
                <a:off x="8566198" y="3223912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8" name="Elipse 297"/>
            <p:cNvSpPr/>
            <p:nvPr/>
          </p:nvSpPr>
          <p:spPr>
            <a:xfrm>
              <a:off x="9666815" y="109235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99" name="Conector recto de flecha 298"/>
            <p:cNvCxnSpPr>
              <a:stCxn id="298" idx="4"/>
              <a:endCxn id="303" idx="0"/>
            </p:cNvCxnSpPr>
            <p:nvPr/>
          </p:nvCxnSpPr>
          <p:spPr>
            <a:xfrm>
              <a:off x="9810815" y="1380357"/>
              <a:ext cx="1" cy="10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upo 299"/>
            <p:cNvGrpSpPr/>
            <p:nvPr/>
          </p:nvGrpSpPr>
          <p:grpSpPr>
            <a:xfrm>
              <a:off x="9210582" y="2489507"/>
              <a:ext cx="1198821" cy="337045"/>
              <a:chOff x="9210582" y="2489507"/>
              <a:chExt cx="1198821" cy="337045"/>
            </a:xfrm>
          </p:grpSpPr>
          <p:sp>
            <p:nvSpPr>
              <p:cNvPr id="324" name="Decisión 323"/>
              <p:cNvSpPr/>
              <p:nvPr/>
            </p:nvSpPr>
            <p:spPr>
              <a:xfrm>
                <a:off x="9217728" y="2489507"/>
                <a:ext cx="1191675" cy="337045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ángulo 324"/>
              <p:cNvSpPr/>
              <p:nvPr/>
            </p:nvSpPr>
            <p:spPr>
              <a:xfrm>
                <a:off x="9210582" y="2533887"/>
                <a:ext cx="1191675" cy="238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¿El informe es preceptivo?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1" name="Rectángulo 300"/>
            <p:cNvSpPr/>
            <p:nvPr/>
          </p:nvSpPr>
          <p:spPr>
            <a:xfrm>
              <a:off x="10380931" y="2797788"/>
              <a:ext cx="1264661" cy="588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IN03. Incorporar informe no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2" name="Grupo 301"/>
            <p:cNvGrpSpPr/>
            <p:nvPr/>
          </p:nvGrpSpPr>
          <p:grpSpPr>
            <a:xfrm>
              <a:off x="10503138" y="3108100"/>
              <a:ext cx="1041188" cy="228981"/>
              <a:chOff x="10503138" y="3108100"/>
              <a:chExt cx="1041188" cy="228981"/>
            </a:xfrm>
          </p:grpSpPr>
          <p:sp>
            <p:nvSpPr>
              <p:cNvPr id="322" name="Recortar rectángulo de esquina sencilla 321"/>
              <p:cNvSpPr/>
              <p:nvPr/>
            </p:nvSpPr>
            <p:spPr>
              <a:xfrm>
                <a:off x="10503138" y="3117414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10695773" y="3108100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3" name="Rectángulo 302"/>
            <p:cNvSpPr/>
            <p:nvPr/>
          </p:nvSpPr>
          <p:spPr>
            <a:xfrm>
              <a:off x="9191630" y="1487615"/>
              <a:ext cx="1238371" cy="853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IN01</a:t>
              </a:r>
              <a:r>
                <a:rPr lang="es-ES" sz="800" b="1" dirty="0">
                  <a:solidFill>
                    <a:schemeClr val="tx1"/>
                  </a:solidFill>
                </a:rPr>
                <a:t>.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Generar solicitud informe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4" name="Grupo 303"/>
            <p:cNvGrpSpPr/>
            <p:nvPr/>
          </p:nvGrpSpPr>
          <p:grpSpPr>
            <a:xfrm>
              <a:off x="9256111" y="2084193"/>
              <a:ext cx="1139898" cy="219667"/>
              <a:chOff x="9256111" y="2084193"/>
              <a:chExt cx="1139898" cy="219667"/>
            </a:xfrm>
          </p:grpSpPr>
          <p:sp>
            <p:nvSpPr>
              <p:cNvPr id="320" name="Recortar rectángulo de esquina sencilla 319"/>
              <p:cNvSpPr/>
              <p:nvPr/>
            </p:nvSpPr>
            <p:spPr>
              <a:xfrm>
                <a:off x="9256111" y="2084193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1" name="Rectángulo 320"/>
              <p:cNvSpPr/>
              <p:nvPr/>
            </p:nvSpPr>
            <p:spPr>
              <a:xfrm>
                <a:off x="9448746" y="2100311"/>
                <a:ext cx="947263" cy="167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Documentación que se adjunta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5" name="Grupo 304"/>
            <p:cNvGrpSpPr/>
            <p:nvPr/>
          </p:nvGrpSpPr>
          <p:grpSpPr>
            <a:xfrm>
              <a:off x="9256111" y="1758116"/>
              <a:ext cx="1189749" cy="304584"/>
              <a:chOff x="9256111" y="1758116"/>
              <a:chExt cx="1189749" cy="304584"/>
            </a:xfrm>
          </p:grpSpPr>
          <p:sp>
            <p:nvSpPr>
              <p:cNvPr id="315" name="Recortar rectángulo de esquina sencilla 314"/>
              <p:cNvSpPr/>
              <p:nvPr/>
            </p:nvSpPr>
            <p:spPr>
              <a:xfrm>
                <a:off x="9256111" y="182681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16" name="Rectángulo 315"/>
              <p:cNvSpPr/>
              <p:nvPr/>
            </p:nvSpPr>
            <p:spPr>
              <a:xfrm>
                <a:off x="9431794" y="1758116"/>
                <a:ext cx="1014066" cy="3045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 smtClean="0">
                    <a:solidFill>
                      <a:schemeClr val="tx1"/>
                    </a:solidFill>
                  </a:rPr>
                  <a:t>EVE_EVE_INF_Solicitud_Informe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Elipse 316"/>
              <p:cNvSpPr/>
              <p:nvPr/>
            </p:nvSpPr>
            <p:spPr>
              <a:xfrm>
                <a:off x="9474791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18" name="Elipse 317"/>
              <p:cNvSpPr/>
              <p:nvPr/>
            </p:nvSpPr>
            <p:spPr>
              <a:xfrm>
                <a:off x="9629352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N</a:t>
                </a:r>
              </a:p>
            </p:txBody>
          </p:sp>
          <p:sp>
            <p:nvSpPr>
              <p:cNvPr id="319" name="Elipse 318"/>
              <p:cNvSpPr/>
              <p:nvPr/>
            </p:nvSpPr>
            <p:spPr>
              <a:xfrm>
                <a:off x="9777233" y="19329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06" name="Grupo 305"/>
            <p:cNvGrpSpPr/>
            <p:nvPr/>
          </p:nvGrpSpPr>
          <p:grpSpPr>
            <a:xfrm>
              <a:off x="8829992" y="2420376"/>
              <a:ext cx="437086" cy="454320"/>
              <a:chOff x="8829992" y="2420376"/>
              <a:chExt cx="437086" cy="454320"/>
            </a:xfrm>
          </p:grpSpPr>
          <p:sp>
            <p:nvSpPr>
              <p:cNvPr id="313" name="Rectángulo 312"/>
              <p:cNvSpPr/>
              <p:nvPr/>
            </p:nvSpPr>
            <p:spPr>
              <a:xfrm rot="10800000" flipV="1">
                <a:off x="8829992" y="2420376"/>
                <a:ext cx="437086" cy="268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4" name="Conector angular 313"/>
              <p:cNvCxnSpPr>
                <a:stCxn id="324" idx="1"/>
                <a:endCxn id="296" idx="0"/>
              </p:cNvCxnSpPr>
              <p:nvPr/>
            </p:nvCxnSpPr>
            <p:spPr>
              <a:xfrm rot="10800000" flipV="1">
                <a:off x="8876122" y="2658030"/>
                <a:ext cx="341606" cy="2166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upo 306"/>
            <p:cNvGrpSpPr/>
            <p:nvPr/>
          </p:nvGrpSpPr>
          <p:grpSpPr>
            <a:xfrm>
              <a:off x="10409403" y="2472240"/>
              <a:ext cx="603859" cy="325548"/>
              <a:chOff x="10409403" y="2472240"/>
              <a:chExt cx="603859" cy="325548"/>
            </a:xfrm>
          </p:grpSpPr>
          <p:sp>
            <p:nvSpPr>
              <p:cNvPr id="311" name="Rectángulo 310"/>
              <p:cNvSpPr/>
              <p:nvPr/>
            </p:nvSpPr>
            <p:spPr>
              <a:xfrm>
                <a:off x="10545080" y="2472240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2" name="Conector angular 311"/>
              <p:cNvCxnSpPr>
                <a:stCxn id="324" idx="3"/>
                <a:endCxn id="301" idx="0"/>
              </p:cNvCxnSpPr>
              <p:nvPr/>
            </p:nvCxnSpPr>
            <p:spPr>
              <a:xfrm>
                <a:off x="10409403" y="2658030"/>
                <a:ext cx="603859" cy="1397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9" name="Conector angular 308"/>
            <p:cNvCxnSpPr>
              <a:stCxn id="296" idx="2"/>
              <a:endCxn id="295" idx="2"/>
            </p:cNvCxnSpPr>
            <p:nvPr/>
          </p:nvCxnSpPr>
          <p:spPr>
            <a:xfrm rot="16200000" flipH="1">
              <a:off x="9229463" y="3096475"/>
              <a:ext cx="123672" cy="830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angular 309"/>
            <p:cNvCxnSpPr>
              <a:stCxn id="301" idx="2"/>
              <a:endCxn id="295" idx="6"/>
            </p:cNvCxnSpPr>
            <p:nvPr/>
          </p:nvCxnSpPr>
          <p:spPr>
            <a:xfrm rot="5400000">
              <a:off x="10410294" y="2970519"/>
              <a:ext cx="187151" cy="1018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7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 202"/>
          <p:cNvSpPr/>
          <p:nvPr/>
        </p:nvSpPr>
        <p:spPr>
          <a:xfrm>
            <a:off x="0" y="454757"/>
            <a:ext cx="12192000" cy="640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50" b="1" cap="all" dirty="0" smtClean="0">
                <a:solidFill>
                  <a:srgbClr val="41719C"/>
                </a:solidFill>
              </a:rPr>
              <a:t>Eventos</a:t>
            </a:r>
            <a:endParaRPr lang="es-ES" sz="1050" b="1" cap="all" dirty="0">
              <a:solidFill>
                <a:srgbClr val="41719C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/>
              <a:t>HAC_ABE. APROBACIÓN de bases (ordenanzas) específicas de subvenciones</a:t>
            </a:r>
          </a:p>
        </p:txBody>
      </p:sp>
      <p:grpSp>
        <p:nvGrpSpPr>
          <p:cNvPr id="328" name="Grupo 327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329" name="Recortar rectángulo de esquina sencilla 328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30" name="Rectángulo 329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3" name="Recortar rectángulo de esquina sencilla 392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0" name="Recortar rectángulo de esquina sencilla 399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08" name="Rectángulo 407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ángulo 408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0" name="Elipse 409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452" name="Rectángulo 451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4" name="Rectángulo 453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5" name="Rectángulo 454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56" name="Rectángulo 455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58" name="Elipse 457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459" name="Rectángulo 458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0" name="Elipse 459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461" name="Elipse 460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462" name="Elipse 461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4" name="Rectángulo 463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5" name="Rectángulo 464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Elipse 465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467" name="Rectángulo 466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8" name="Elipse 467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1" name="Rectángulo 470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2" name="Elipse 471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474" name="Rectángulo 473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5" name="Elipse 474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476" name="Rectángulo 475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77" name="Recortar rectángulo de esquina sencilla 476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478" name="Rectángulo 477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1" name="Rectángulo 480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2" name="Rectángulo 481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4" name="Rectángulo 483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5" name="Rectángulo 484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486" name="Elipse 485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9" name="Rectángulo 488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90" name="Elipse 489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389634" y="3501690"/>
            <a:ext cx="4427855" cy="1096763"/>
            <a:chOff x="254211" y="5616511"/>
            <a:chExt cx="4427855" cy="1096763"/>
          </a:xfrm>
        </p:grpSpPr>
        <p:sp>
          <p:nvSpPr>
            <p:cNvPr id="86" name="Rectángulo 85"/>
            <p:cNvSpPr/>
            <p:nvPr/>
          </p:nvSpPr>
          <p:spPr>
            <a:xfrm>
              <a:off x="254211" y="5897909"/>
              <a:ext cx="4427855" cy="81536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254211" y="5616511"/>
              <a:ext cx="4427855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EVE_IMP.Evento</a:t>
              </a:r>
              <a:r>
                <a:rPr lang="es-ES" sz="1000" b="1" dirty="0">
                  <a:solidFill>
                    <a:schemeClr val="tx1"/>
                  </a:solidFill>
                </a:rPr>
                <a:t> imposibilidad material continuación</a:t>
              </a: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113084" y="6023886"/>
              <a:ext cx="1395246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IM01. Generar resolución terminación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4241458" y="616997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cxnSp>
          <p:nvCxnSpPr>
            <p:cNvPr id="90" name="Conector recto de flecha 89"/>
            <p:cNvCxnSpPr>
              <a:stCxn id="91" idx="3"/>
              <a:endCxn id="89" idx="2"/>
            </p:cNvCxnSpPr>
            <p:nvPr/>
          </p:nvCxnSpPr>
          <p:spPr>
            <a:xfrm>
              <a:off x="4040517" y="6308148"/>
              <a:ext cx="200941" cy="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ángulo 90"/>
            <p:cNvSpPr/>
            <p:nvPr/>
          </p:nvSpPr>
          <p:spPr>
            <a:xfrm>
              <a:off x="2736266" y="6023886"/>
              <a:ext cx="1304251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IM02. Generar notificación resolución terminación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recto de flecha 91"/>
            <p:cNvCxnSpPr>
              <a:stCxn id="88" idx="3"/>
              <a:endCxn id="91" idx="1"/>
            </p:cNvCxnSpPr>
            <p:nvPr/>
          </p:nvCxnSpPr>
          <p:spPr>
            <a:xfrm>
              <a:off x="2508330" y="6308148"/>
              <a:ext cx="227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upo 92"/>
            <p:cNvGrpSpPr/>
            <p:nvPr/>
          </p:nvGrpSpPr>
          <p:grpSpPr>
            <a:xfrm>
              <a:off x="1145518" y="6317472"/>
              <a:ext cx="1010338" cy="243063"/>
              <a:chOff x="1145518" y="6317472"/>
              <a:chExt cx="1010338" cy="243063"/>
            </a:xfrm>
          </p:grpSpPr>
          <p:sp>
            <p:nvSpPr>
              <p:cNvPr id="102" name="Recortar rectángulo de esquina sencilla 101"/>
              <p:cNvSpPr/>
              <p:nvPr/>
            </p:nvSpPr>
            <p:spPr>
              <a:xfrm>
                <a:off x="1145518" y="6327952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3" name="Rectángulo 102"/>
              <p:cNvSpPr/>
              <p:nvPr/>
            </p:nvSpPr>
            <p:spPr>
              <a:xfrm>
                <a:off x="1321201" y="6317472"/>
                <a:ext cx="834655" cy="225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RIM_Res_Imp_continuacion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1651249" y="64525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94" name="Elipse 93"/>
            <p:cNvSpPr/>
            <p:nvPr/>
          </p:nvSpPr>
          <p:spPr>
            <a:xfrm>
              <a:off x="560417" y="615931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95" name="Conector recto de flecha 94"/>
            <p:cNvCxnSpPr>
              <a:stCxn id="94" idx="6"/>
              <a:endCxn id="88" idx="1"/>
            </p:cNvCxnSpPr>
            <p:nvPr/>
          </p:nvCxnSpPr>
          <p:spPr>
            <a:xfrm>
              <a:off x="848417" y="6303310"/>
              <a:ext cx="264667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upo 95"/>
            <p:cNvGrpSpPr/>
            <p:nvPr/>
          </p:nvGrpSpPr>
          <p:grpSpPr>
            <a:xfrm>
              <a:off x="2813630" y="6301055"/>
              <a:ext cx="1015541" cy="227325"/>
              <a:chOff x="2813630" y="6301055"/>
              <a:chExt cx="1015541" cy="227325"/>
            </a:xfrm>
          </p:grpSpPr>
          <p:sp>
            <p:nvSpPr>
              <p:cNvPr id="97" name="Recortar rectángulo de esquina sencilla 96"/>
              <p:cNvSpPr/>
              <p:nvPr/>
            </p:nvSpPr>
            <p:spPr>
              <a:xfrm>
                <a:off x="2813630" y="630105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98" name="Rectángulo 97"/>
              <p:cNvSpPr/>
              <p:nvPr/>
            </p:nvSpPr>
            <p:spPr>
              <a:xfrm>
                <a:off x="2989313" y="6331287"/>
                <a:ext cx="775659" cy="1520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NOR_Notificacion_resolucion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397521" y="64196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3721171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3553876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105" name="Grupo 104"/>
          <p:cNvGrpSpPr/>
          <p:nvPr/>
        </p:nvGrpSpPr>
        <p:grpSpPr>
          <a:xfrm>
            <a:off x="389634" y="782666"/>
            <a:ext cx="2423996" cy="2399341"/>
            <a:chOff x="9450165" y="708805"/>
            <a:chExt cx="2423996" cy="2399341"/>
          </a:xfrm>
        </p:grpSpPr>
        <p:sp>
          <p:nvSpPr>
            <p:cNvPr id="106" name="Rectángulo 105"/>
            <p:cNvSpPr/>
            <p:nvPr/>
          </p:nvSpPr>
          <p:spPr>
            <a:xfrm>
              <a:off x="10335510" y="1163655"/>
              <a:ext cx="1310843" cy="57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DES01. Generar acuerdo desistimiento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9450165" y="996786"/>
              <a:ext cx="2423995" cy="2111360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9450165" y="708805"/>
              <a:ext cx="2423996" cy="287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EVE_DEA.Evento</a:t>
              </a:r>
              <a:r>
                <a:rPr lang="es-ES" sz="1000" b="1" dirty="0">
                  <a:solidFill>
                    <a:schemeClr val="tx1"/>
                  </a:solidFill>
                </a:rPr>
                <a:t> desistimiento Administración</a:t>
              </a:r>
            </a:p>
          </p:txBody>
        </p:sp>
        <p:cxnSp>
          <p:nvCxnSpPr>
            <p:cNvPr id="109" name="Conector recto de flecha 108"/>
            <p:cNvCxnSpPr>
              <a:stCxn id="106" idx="2"/>
              <a:endCxn id="111" idx="0"/>
            </p:cNvCxnSpPr>
            <p:nvPr/>
          </p:nvCxnSpPr>
          <p:spPr>
            <a:xfrm>
              <a:off x="10990932" y="1739431"/>
              <a:ext cx="0" cy="18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/>
            <p:cNvSpPr/>
            <p:nvPr/>
          </p:nvSpPr>
          <p:spPr>
            <a:xfrm>
              <a:off x="10845541" y="276627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10335510" y="1928683"/>
              <a:ext cx="1310843" cy="678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DES02. Generar notificación acuerdo desistimiento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recto de flecha 111"/>
            <p:cNvCxnSpPr>
              <a:stCxn id="111" idx="2"/>
              <a:endCxn id="110" idx="0"/>
            </p:cNvCxnSpPr>
            <p:nvPr/>
          </p:nvCxnSpPr>
          <p:spPr>
            <a:xfrm flipH="1">
              <a:off x="10989541" y="2607611"/>
              <a:ext cx="1391" cy="15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>
            <a:xfrm>
              <a:off x="10518364" y="1467270"/>
              <a:ext cx="1019984" cy="239347"/>
              <a:chOff x="10518364" y="1467270"/>
              <a:chExt cx="1019984" cy="239347"/>
            </a:xfrm>
          </p:grpSpPr>
          <p:sp>
            <p:nvSpPr>
              <p:cNvPr id="122" name="Recortar rectángulo de esquina sencilla 121"/>
              <p:cNvSpPr/>
              <p:nvPr/>
            </p:nvSpPr>
            <p:spPr>
              <a:xfrm>
                <a:off x="10518364" y="146977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10703693" y="1467270"/>
                <a:ext cx="834655" cy="196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ADE_Acuerdo_de_Desistimiento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11138770" y="159861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114" name="Elipse 113"/>
            <p:cNvSpPr/>
            <p:nvPr/>
          </p:nvSpPr>
          <p:spPr>
            <a:xfrm>
              <a:off x="9808286" y="131286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115" name="Conector recto de flecha 114"/>
            <p:cNvCxnSpPr>
              <a:stCxn id="114" idx="6"/>
              <a:endCxn id="106" idx="1"/>
            </p:cNvCxnSpPr>
            <p:nvPr/>
          </p:nvCxnSpPr>
          <p:spPr>
            <a:xfrm flipV="1">
              <a:off x="10096286" y="1451543"/>
              <a:ext cx="239224" cy="5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upo 115"/>
            <p:cNvGrpSpPr/>
            <p:nvPr/>
          </p:nvGrpSpPr>
          <p:grpSpPr>
            <a:xfrm>
              <a:off x="10466500" y="2248112"/>
              <a:ext cx="1063622" cy="304584"/>
              <a:chOff x="10466500" y="2248112"/>
              <a:chExt cx="1063622" cy="304584"/>
            </a:xfrm>
          </p:grpSpPr>
          <p:sp>
            <p:nvSpPr>
              <p:cNvPr id="117" name="Recortar rectángulo de esquina sencilla 116"/>
              <p:cNvSpPr/>
              <p:nvPr/>
            </p:nvSpPr>
            <p:spPr>
              <a:xfrm>
                <a:off x="10466500" y="227902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10663307" y="2248112"/>
                <a:ext cx="86681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10915280" y="241211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11240278" y="241036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121" name="Elipse 120"/>
              <p:cNvSpPr/>
              <p:nvPr/>
            </p:nvSpPr>
            <p:spPr>
              <a:xfrm>
                <a:off x="11074200" y="24053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2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7085DDF5466C49A953C1C33449CB6C" ma:contentTypeVersion="9" ma:contentTypeDescription="Crear nuevo documento." ma:contentTypeScope="" ma:versionID="9ba830493acee69ce237c3fdf9cfbf6f">
  <xsd:schema xmlns:xsd="http://www.w3.org/2001/XMLSchema" xmlns:xs="http://www.w3.org/2001/XMLSchema" xmlns:p="http://schemas.microsoft.com/office/2006/metadata/properties" xmlns:ns2="e94bb96f-66a2-4241-a7eb-9c7924f56c4a" targetNamespace="http://schemas.microsoft.com/office/2006/metadata/properties" ma:root="true" ma:fieldsID="61ea19a918bed3d641700bb6e969a606" ns2:_="">
    <xsd:import namespace="e94bb96f-66a2-4241-a7eb-9c7924f56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b96f-66a2-4241-a7eb-9c7924f56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4F03B-8F2A-4B62-9467-E4A15412B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bb96f-66a2-4241-a7eb-9c7924f56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79067E-F105-4023-8068-BF0D353E9B6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94bb96f-66a2-4241-a7eb-9c7924f56c4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83F92D-200F-4413-9C4B-4845657AB5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975</Words>
  <Application>Microsoft Office PowerPoint</Application>
  <PresentationFormat>Panorámica</PresentationFormat>
  <Paragraphs>431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Camara Aguirre</dc:creator>
  <cp:lastModifiedBy>Agustin Pino Guevara</cp:lastModifiedBy>
  <cp:revision>256</cp:revision>
  <dcterms:created xsi:type="dcterms:W3CDTF">2019-04-24T22:23:07Z</dcterms:created>
  <dcterms:modified xsi:type="dcterms:W3CDTF">2021-03-24T06:58:43Z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0x0101009D7085DDF5466C49A953C1C33449CB6C</vt:lpwstr>
  </property>
</Properties>
</file>