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ín Martínez Solís" initials="A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5501" autoAdjust="0"/>
  </p:normalViewPr>
  <p:slideViewPr>
    <p:cSldViewPr snapToGrid="0" showGuides="1">
      <p:cViewPr>
        <p:scale>
          <a:sx n="300" d="100"/>
          <a:sy n="300" d="100"/>
        </p:scale>
        <p:origin x="-7172" y="-4432"/>
      </p:cViewPr>
      <p:guideLst>
        <p:guide orient="horz" pos="2160"/>
        <p:guide pos="4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81D3-A1D0-42EF-8211-D240E30F8B7F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69E8-C2E0-47AA-A2D4-27EC0DF0A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1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6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0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4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29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err="1" smtClean="0"/>
              <a:t>HAC_ABg</a:t>
            </a:r>
            <a:r>
              <a:rPr lang="es-ES" sz="1050" b="1" cap="all" dirty="0" smtClean="0"/>
              <a:t>. </a:t>
            </a:r>
            <a:r>
              <a:rPr lang="es-ES" sz="1050" b="1" cap="all" dirty="0"/>
              <a:t>APROBACIÓN </a:t>
            </a:r>
            <a:r>
              <a:rPr lang="es-ES" sz="1050" b="1" cap="all" dirty="0" smtClean="0"/>
              <a:t>de </a:t>
            </a:r>
            <a:r>
              <a:rPr lang="es-ES" sz="1050" b="1" cap="all" dirty="0"/>
              <a:t>bases (ordenanzas) </a:t>
            </a:r>
            <a:r>
              <a:rPr lang="es-ES" sz="1050" b="1" cap="all" dirty="0" smtClean="0"/>
              <a:t>generales de </a:t>
            </a:r>
            <a:r>
              <a:rPr lang="es-ES" sz="1050" b="1" cap="all" dirty="0"/>
              <a:t>subvenciones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6343650" y="739637"/>
            <a:ext cx="4587870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F2. Instrucción</a:t>
            </a:r>
            <a:endParaRPr lang="es-ES" sz="900" b="1" dirty="0"/>
          </a:p>
        </p:txBody>
      </p:sp>
      <p:cxnSp>
        <p:nvCxnSpPr>
          <p:cNvPr id="224" name="Conector recto de flecha 223"/>
          <p:cNvCxnSpPr>
            <a:endCxn id="110" idx="1"/>
          </p:cNvCxnSpPr>
          <p:nvPr/>
        </p:nvCxnSpPr>
        <p:spPr>
          <a:xfrm>
            <a:off x="3773599" y="895809"/>
            <a:ext cx="257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0" y="520456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290" name="Rectángulo 289"/>
          <p:cNvSpPr/>
          <p:nvPr/>
        </p:nvSpPr>
        <p:spPr>
          <a:xfrm>
            <a:off x="98204" y="739637"/>
            <a:ext cx="5668096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F1. Inicio</a:t>
            </a:r>
            <a:endParaRPr lang="es-ES" sz="900" b="1" dirty="0"/>
          </a:p>
        </p:txBody>
      </p:sp>
      <p:sp>
        <p:nvSpPr>
          <p:cNvPr id="398" name="Elipse 397"/>
          <p:cNvSpPr/>
          <p:nvPr/>
        </p:nvSpPr>
        <p:spPr>
          <a:xfrm>
            <a:off x="6529975" y="145706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F1</a:t>
            </a:r>
            <a:endParaRPr lang="es-ES" sz="1050" dirty="0"/>
          </a:p>
        </p:txBody>
      </p:sp>
      <p:sp>
        <p:nvSpPr>
          <p:cNvPr id="399" name="Rectángulo 398"/>
          <p:cNvSpPr/>
          <p:nvPr/>
        </p:nvSpPr>
        <p:spPr>
          <a:xfrm>
            <a:off x="6961028" y="1255662"/>
            <a:ext cx="1191675" cy="69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>
                <a:solidFill>
                  <a:schemeClr val="tx1"/>
                </a:solidFill>
              </a:rPr>
              <a:t>B</a:t>
            </a:r>
            <a:r>
              <a:rPr lang="es-ES" sz="800" b="1" dirty="0" smtClean="0">
                <a:solidFill>
                  <a:schemeClr val="tx1"/>
                </a:solidFill>
              </a:rPr>
              <a:t>01. Generar informe de secretaría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400" name="Conector recto de flecha 399"/>
          <p:cNvCxnSpPr>
            <a:stCxn id="398" idx="6"/>
            <a:endCxn id="399" idx="1"/>
          </p:cNvCxnSpPr>
          <p:nvPr/>
        </p:nvCxnSpPr>
        <p:spPr>
          <a:xfrm>
            <a:off x="6817975" y="1601069"/>
            <a:ext cx="143053" cy="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ángulo 408"/>
          <p:cNvSpPr/>
          <p:nvPr/>
        </p:nvSpPr>
        <p:spPr>
          <a:xfrm>
            <a:off x="8910030" y="3811375"/>
            <a:ext cx="1387502" cy="691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B08. Generar informe reclamaciones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411" name="Conector recto de flecha 410"/>
          <p:cNvCxnSpPr>
            <a:stCxn id="409" idx="2"/>
            <a:endCxn id="441" idx="0"/>
          </p:cNvCxnSpPr>
          <p:nvPr/>
        </p:nvCxnSpPr>
        <p:spPr>
          <a:xfrm>
            <a:off x="9603781" y="4503126"/>
            <a:ext cx="2121" cy="23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ángulo 412"/>
          <p:cNvSpPr/>
          <p:nvPr/>
        </p:nvSpPr>
        <p:spPr>
          <a:xfrm>
            <a:off x="6961028" y="2780217"/>
            <a:ext cx="1191675" cy="621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B02. Generar dictamen CI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6965446" y="3872192"/>
            <a:ext cx="1191675" cy="731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B03. Generar acuerdo de Pleno 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19" name="Rectángulo 418"/>
          <p:cNvSpPr/>
          <p:nvPr/>
        </p:nvSpPr>
        <p:spPr>
          <a:xfrm>
            <a:off x="6967270" y="4751888"/>
            <a:ext cx="1191675" cy="936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B04. Publicar edicto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25" name="Rectángulo 424"/>
          <p:cNvSpPr/>
          <p:nvPr/>
        </p:nvSpPr>
        <p:spPr>
          <a:xfrm>
            <a:off x="8906023" y="5434521"/>
            <a:ext cx="1409988" cy="683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B09. Generar dictamen de la Comisión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431" name="Conector recto de flecha 430"/>
          <p:cNvCxnSpPr>
            <a:stCxn id="416" idx="2"/>
            <a:endCxn id="419" idx="0"/>
          </p:cNvCxnSpPr>
          <p:nvPr/>
        </p:nvCxnSpPr>
        <p:spPr>
          <a:xfrm>
            <a:off x="7561284" y="4604081"/>
            <a:ext cx="1824" cy="14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de flecha 433"/>
          <p:cNvCxnSpPr>
            <a:stCxn id="413" idx="2"/>
            <a:endCxn id="456" idx="0"/>
          </p:cNvCxnSpPr>
          <p:nvPr/>
        </p:nvCxnSpPr>
        <p:spPr>
          <a:xfrm>
            <a:off x="7556866" y="3402026"/>
            <a:ext cx="3797" cy="1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recto de flecha 434"/>
          <p:cNvCxnSpPr>
            <a:stCxn id="399" idx="2"/>
            <a:endCxn id="289" idx="0"/>
          </p:cNvCxnSpPr>
          <p:nvPr/>
        </p:nvCxnSpPr>
        <p:spPr>
          <a:xfrm>
            <a:off x="7556866" y="1951435"/>
            <a:ext cx="1552" cy="16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Elipse 436"/>
          <p:cNvSpPr/>
          <p:nvPr/>
        </p:nvSpPr>
        <p:spPr>
          <a:xfrm>
            <a:off x="10059551" y="649551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F3</a:t>
            </a:r>
            <a:endParaRPr lang="es-ES" sz="1050" dirty="0"/>
          </a:p>
        </p:txBody>
      </p:sp>
      <p:cxnSp>
        <p:nvCxnSpPr>
          <p:cNvPr id="438" name="Conector recto de flecha 437"/>
          <p:cNvCxnSpPr>
            <a:stCxn id="566" idx="2"/>
            <a:endCxn id="450" idx="0"/>
          </p:cNvCxnSpPr>
          <p:nvPr/>
        </p:nvCxnSpPr>
        <p:spPr>
          <a:xfrm>
            <a:off x="9598947" y="2799777"/>
            <a:ext cx="71" cy="4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Grupo 448"/>
          <p:cNvGrpSpPr/>
          <p:nvPr/>
        </p:nvGrpSpPr>
        <p:grpSpPr>
          <a:xfrm>
            <a:off x="9003180" y="3233095"/>
            <a:ext cx="1203780" cy="358073"/>
            <a:chOff x="1252422" y="4799669"/>
            <a:chExt cx="1203780" cy="448606"/>
          </a:xfrm>
        </p:grpSpPr>
        <p:sp>
          <p:nvSpPr>
            <p:cNvPr id="450" name="Decisión 449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1264527" y="4866997"/>
              <a:ext cx="1191675" cy="317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formulan reclamaciones?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157058" y="3184952"/>
            <a:ext cx="425298" cy="227180"/>
            <a:chOff x="9122974" y="3142420"/>
            <a:chExt cx="425287" cy="227180"/>
          </a:xfrm>
        </p:grpSpPr>
        <p:sp>
          <p:nvSpPr>
            <p:cNvPr id="453" name="Rectángulo 452"/>
            <p:cNvSpPr/>
            <p:nvPr/>
          </p:nvSpPr>
          <p:spPr>
            <a:xfrm>
              <a:off x="9122974" y="314242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4" name="Conector recto de flecha 453"/>
            <p:cNvCxnSpPr>
              <a:stCxn id="450" idx="3"/>
              <a:endCxn id="459" idx="2"/>
            </p:cNvCxnSpPr>
            <p:nvPr/>
          </p:nvCxnSpPr>
          <p:spPr>
            <a:xfrm flipV="1">
              <a:off x="9160774" y="3368216"/>
              <a:ext cx="387498" cy="1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Elipse 458"/>
          <p:cNvSpPr/>
          <p:nvPr/>
        </p:nvSpPr>
        <p:spPr>
          <a:xfrm>
            <a:off x="10582353" y="3236164"/>
            <a:ext cx="349168" cy="34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 smtClean="0"/>
              <a:t>C03</a:t>
            </a:r>
            <a:endParaRPr lang="es-ES" sz="8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7052964" y="1556441"/>
            <a:ext cx="1024834" cy="341055"/>
            <a:chOff x="6319539" y="1556441"/>
            <a:chExt cx="1024834" cy="341055"/>
          </a:xfrm>
        </p:grpSpPr>
        <p:sp>
          <p:nvSpPr>
            <p:cNvPr id="401" name="Rectángulo 400"/>
            <p:cNvSpPr/>
            <p:nvPr/>
          </p:nvSpPr>
          <p:spPr>
            <a:xfrm>
              <a:off x="6509718" y="1556441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HAC_ABG_ISE_Informe_de_secretaria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03" name="Recortar rectángulo de esquina sencilla 402"/>
            <p:cNvSpPr/>
            <p:nvPr/>
          </p:nvSpPr>
          <p:spPr>
            <a:xfrm>
              <a:off x="6319539" y="158398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71" name="Elipse 470"/>
            <p:cNvSpPr/>
            <p:nvPr/>
          </p:nvSpPr>
          <p:spPr>
            <a:xfrm>
              <a:off x="6543582" y="17894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056568" y="3029566"/>
            <a:ext cx="994675" cy="338370"/>
            <a:chOff x="6323143" y="4134882"/>
            <a:chExt cx="994675" cy="338370"/>
          </a:xfrm>
        </p:grpSpPr>
        <p:sp>
          <p:nvSpPr>
            <p:cNvPr id="414" name="Rectángulo 413"/>
            <p:cNvSpPr/>
            <p:nvPr/>
          </p:nvSpPr>
          <p:spPr>
            <a:xfrm>
              <a:off x="6483163" y="4134882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HAC_ABG_DIC_Dictamen_comision_informativa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15" name="Recortar rectángulo de esquina sencilla 414"/>
            <p:cNvSpPr/>
            <p:nvPr/>
          </p:nvSpPr>
          <p:spPr>
            <a:xfrm>
              <a:off x="6323143" y="413488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506" name="Elipse 505"/>
            <p:cNvSpPr/>
            <p:nvPr/>
          </p:nvSpPr>
          <p:spPr>
            <a:xfrm>
              <a:off x="6524158" y="436525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060986" y="4221662"/>
            <a:ext cx="994675" cy="355416"/>
            <a:chOff x="6322328" y="5082679"/>
            <a:chExt cx="994675" cy="355416"/>
          </a:xfrm>
        </p:grpSpPr>
        <p:sp>
          <p:nvSpPr>
            <p:cNvPr id="417" name="Rectángulo 416"/>
            <p:cNvSpPr/>
            <p:nvPr/>
          </p:nvSpPr>
          <p:spPr>
            <a:xfrm>
              <a:off x="6482348" y="5082679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HAC_ABG_APA_Acuerdo_pleno_aprob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18" name="Recortar rectángulo de esquina sencilla 417"/>
            <p:cNvSpPr/>
            <p:nvPr/>
          </p:nvSpPr>
          <p:spPr>
            <a:xfrm>
              <a:off x="6322328" y="508267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540" name="Elipse 539"/>
            <p:cNvSpPr/>
            <p:nvPr/>
          </p:nvSpPr>
          <p:spPr>
            <a:xfrm>
              <a:off x="6517870" y="533009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7056460" y="4959501"/>
            <a:ext cx="994675" cy="676261"/>
            <a:chOff x="6317681" y="5863191"/>
            <a:chExt cx="994675" cy="676261"/>
          </a:xfrm>
        </p:grpSpPr>
        <p:sp>
          <p:nvSpPr>
            <p:cNvPr id="420" name="Rectángulo 419"/>
            <p:cNvSpPr/>
            <p:nvPr/>
          </p:nvSpPr>
          <p:spPr>
            <a:xfrm>
              <a:off x="6477701" y="5863191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HAC_ABG_EPA_Edicto_pub_aprobinicial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21" name="Recortar rectángulo de esquina sencilla 420"/>
            <p:cNvSpPr/>
            <p:nvPr/>
          </p:nvSpPr>
          <p:spPr>
            <a:xfrm>
              <a:off x="6317681" y="595313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45" name="Elipse 444"/>
            <p:cNvSpPr/>
            <p:nvPr/>
          </p:nvSpPr>
          <p:spPr>
            <a:xfrm>
              <a:off x="6548301" y="611161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446" name="Rectángulo 445"/>
            <p:cNvSpPr/>
            <p:nvPr/>
          </p:nvSpPr>
          <p:spPr>
            <a:xfrm>
              <a:off x="6486421" y="6265882"/>
              <a:ext cx="673234" cy="118775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800" b="1" dirty="0" smtClean="0">
                  <a:solidFill>
                    <a:schemeClr val="tx1"/>
                  </a:solidFill>
                </a:rPr>
                <a:t>BOP</a:t>
              </a:r>
            </a:p>
          </p:txBody>
        </p:sp>
        <p:sp>
          <p:nvSpPr>
            <p:cNvPr id="552" name="Elipse 551"/>
            <p:cNvSpPr/>
            <p:nvPr/>
          </p:nvSpPr>
          <p:spPr>
            <a:xfrm>
              <a:off x="6700701" y="611161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P</a:t>
              </a:r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6478568" y="6421181"/>
              <a:ext cx="673234" cy="118271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9" name="Conector angular 558"/>
          <p:cNvCxnSpPr>
            <a:stCxn id="297" idx="2"/>
            <a:endCxn id="572" idx="0"/>
          </p:cNvCxnSpPr>
          <p:nvPr/>
        </p:nvCxnSpPr>
        <p:spPr>
          <a:xfrm rot="5400000" flipH="1" flipV="1">
            <a:off x="6039686" y="2937557"/>
            <a:ext cx="5084414" cy="2038073"/>
          </a:xfrm>
          <a:prstGeom prst="bentConnector5">
            <a:avLst>
              <a:gd name="adj1" fmla="val -4496"/>
              <a:gd name="adj2" fmla="val 50944"/>
              <a:gd name="adj3" fmla="val 104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ángulo 565"/>
          <p:cNvSpPr/>
          <p:nvPr/>
        </p:nvSpPr>
        <p:spPr>
          <a:xfrm>
            <a:off x="8987441" y="2406781"/>
            <a:ext cx="1223012" cy="39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B07. Revisar reclamaciones/sugerencias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572" name="Rectángulo 571"/>
          <p:cNvSpPr/>
          <p:nvPr/>
        </p:nvSpPr>
        <p:spPr>
          <a:xfrm>
            <a:off x="8945669" y="1414387"/>
            <a:ext cx="1310521" cy="675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B06. Incorporar reclamaciones/sugerencias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8972484" y="1767390"/>
            <a:ext cx="1150680" cy="278208"/>
            <a:chOff x="7933640" y="1701998"/>
            <a:chExt cx="1150680" cy="278208"/>
          </a:xfrm>
        </p:grpSpPr>
        <p:sp>
          <p:nvSpPr>
            <p:cNvPr id="573" name="Recortar rectángulo de esquina sencilla 572"/>
            <p:cNvSpPr/>
            <p:nvPr/>
          </p:nvSpPr>
          <p:spPr>
            <a:xfrm>
              <a:off x="8076751" y="170199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574" name="Rectángulo 573"/>
            <p:cNvSpPr/>
            <p:nvPr/>
          </p:nvSpPr>
          <p:spPr>
            <a:xfrm>
              <a:off x="8249665" y="1732455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Reclamaciones/sugerencias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75" name="Elipse 574"/>
            <p:cNvSpPr/>
            <p:nvPr/>
          </p:nvSpPr>
          <p:spPr>
            <a:xfrm>
              <a:off x="7933640" y="177357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576" name="Elipse 575"/>
            <p:cNvSpPr/>
            <p:nvPr/>
          </p:nvSpPr>
          <p:spPr>
            <a:xfrm>
              <a:off x="8296194" y="187220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cxnSp>
        <p:nvCxnSpPr>
          <p:cNvPr id="581" name="Conector recto de flecha 580"/>
          <p:cNvCxnSpPr>
            <a:stCxn id="572" idx="2"/>
            <a:endCxn id="566" idx="0"/>
          </p:cNvCxnSpPr>
          <p:nvPr/>
        </p:nvCxnSpPr>
        <p:spPr>
          <a:xfrm flipH="1">
            <a:off x="9598947" y="2090136"/>
            <a:ext cx="1983" cy="31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9015551" y="4128405"/>
            <a:ext cx="1218489" cy="342244"/>
            <a:chOff x="7976707" y="4094763"/>
            <a:chExt cx="1218489" cy="342244"/>
          </a:xfrm>
        </p:grpSpPr>
        <p:sp>
          <p:nvSpPr>
            <p:cNvPr id="410" name="Rectángulo 409"/>
            <p:cNvSpPr/>
            <p:nvPr/>
          </p:nvSpPr>
          <p:spPr>
            <a:xfrm>
              <a:off x="8181130" y="4094763"/>
              <a:ext cx="1014066" cy="235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 smtClean="0">
                  <a:solidFill>
                    <a:schemeClr val="tx1"/>
                  </a:solidFill>
                </a:rPr>
                <a:t>HAC_ABG_IRR_Informe_resolucion_reclamaciones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12" name="Recortar rectángulo de esquina sencilla 411"/>
            <p:cNvSpPr/>
            <p:nvPr/>
          </p:nvSpPr>
          <p:spPr>
            <a:xfrm>
              <a:off x="7976707" y="412612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583" name="Elipse 582"/>
            <p:cNvSpPr/>
            <p:nvPr/>
          </p:nvSpPr>
          <p:spPr>
            <a:xfrm>
              <a:off x="8226652" y="43290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8963974" y="5743295"/>
            <a:ext cx="1185171" cy="334922"/>
            <a:chOff x="7921145" y="5803073"/>
            <a:chExt cx="1185171" cy="334922"/>
          </a:xfrm>
        </p:grpSpPr>
        <p:sp>
          <p:nvSpPr>
            <p:cNvPr id="426" name="Rectángulo 425"/>
            <p:cNvSpPr/>
            <p:nvPr/>
          </p:nvSpPr>
          <p:spPr>
            <a:xfrm>
              <a:off x="8118753" y="5803073"/>
              <a:ext cx="987563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HAC_ABG_DAP_Dictamen_aprob_definitiva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27" name="Recortar rectángulo de esquina sencilla 426"/>
            <p:cNvSpPr/>
            <p:nvPr/>
          </p:nvSpPr>
          <p:spPr>
            <a:xfrm>
              <a:off x="7921145" y="5808957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603" name="Elipse 602"/>
            <p:cNvSpPr/>
            <p:nvPr/>
          </p:nvSpPr>
          <p:spPr>
            <a:xfrm>
              <a:off x="8161228" y="602999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sp>
        <p:nvSpPr>
          <p:cNvPr id="627" name="Elipse 626"/>
          <p:cNvSpPr/>
          <p:nvPr/>
        </p:nvSpPr>
        <p:spPr>
          <a:xfrm>
            <a:off x="11417760" y="75180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F3</a:t>
            </a:r>
            <a:endParaRPr lang="es-ES" sz="1050" dirty="0"/>
          </a:p>
        </p:txBody>
      </p:sp>
      <p:cxnSp>
        <p:nvCxnSpPr>
          <p:cNvPr id="629" name="Conector recto de flecha 628"/>
          <p:cNvCxnSpPr>
            <a:stCxn id="110" idx="3"/>
            <a:endCxn id="627" idx="2"/>
          </p:cNvCxnSpPr>
          <p:nvPr/>
        </p:nvCxnSpPr>
        <p:spPr>
          <a:xfrm>
            <a:off x="10931520" y="895809"/>
            <a:ext cx="48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6962580" y="2120167"/>
            <a:ext cx="1231961" cy="448606"/>
            <a:chOff x="6962580" y="2120167"/>
            <a:chExt cx="1231961" cy="448606"/>
          </a:xfrm>
        </p:grpSpPr>
        <p:sp>
          <p:nvSpPr>
            <p:cNvPr id="289" name="Decisión 288"/>
            <p:cNvSpPr/>
            <p:nvPr/>
          </p:nvSpPr>
          <p:spPr>
            <a:xfrm>
              <a:off x="6962580" y="2120167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ángulo 290"/>
            <p:cNvSpPr/>
            <p:nvPr/>
          </p:nvSpPr>
          <p:spPr>
            <a:xfrm>
              <a:off x="6984132" y="2176744"/>
              <a:ext cx="1210409" cy="29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¿Cuenta la Entidad Local con </a:t>
              </a:r>
              <a:r>
                <a:rPr lang="es-ES" sz="800" b="1" dirty="0">
                  <a:solidFill>
                    <a:schemeClr val="tx1"/>
                  </a:solidFill>
                </a:rPr>
                <a:t>C</a:t>
              </a:r>
              <a:r>
                <a:rPr lang="es-ES" sz="800" b="1" dirty="0" smtClean="0">
                  <a:solidFill>
                    <a:schemeClr val="tx1"/>
                  </a:solidFill>
                </a:rPr>
                <a:t>omisión Informativa?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4" name="Grupo 503"/>
          <p:cNvGrpSpPr/>
          <p:nvPr/>
        </p:nvGrpSpPr>
        <p:grpSpPr>
          <a:xfrm>
            <a:off x="7268540" y="2545619"/>
            <a:ext cx="297425" cy="234598"/>
            <a:chOff x="7268540" y="2545619"/>
            <a:chExt cx="297425" cy="234598"/>
          </a:xfrm>
        </p:grpSpPr>
        <p:cxnSp>
          <p:nvCxnSpPr>
            <p:cNvPr id="294" name="Conector recto de flecha 293"/>
            <p:cNvCxnSpPr>
              <a:stCxn id="289" idx="2"/>
              <a:endCxn id="413" idx="0"/>
            </p:cNvCxnSpPr>
            <p:nvPr/>
          </p:nvCxnSpPr>
          <p:spPr>
            <a:xfrm flipH="1">
              <a:off x="7556866" y="2568773"/>
              <a:ext cx="1552" cy="21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ángulo 294"/>
            <p:cNvSpPr/>
            <p:nvPr/>
          </p:nvSpPr>
          <p:spPr>
            <a:xfrm>
              <a:off x="7268540" y="2545619"/>
              <a:ext cx="297425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sp>
        <p:nvSpPr>
          <p:cNvPr id="297" name="Rectángulo 296"/>
          <p:cNvSpPr/>
          <p:nvPr/>
        </p:nvSpPr>
        <p:spPr>
          <a:xfrm>
            <a:off x="6869106" y="5843372"/>
            <a:ext cx="1387502" cy="655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B05. Generar Oficio de remisión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944215" y="6171086"/>
            <a:ext cx="1207423" cy="268983"/>
            <a:chOff x="6944215" y="6171086"/>
            <a:chExt cx="1207423" cy="268983"/>
          </a:xfrm>
        </p:grpSpPr>
        <p:sp>
          <p:nvSpPr>
            <p:cNvPr id="301" name="Elipse 300"/>
            <p:cNvSpPr/>
            <p:nvPr/>
          </p:nvSpPr>
          <p:spPr>
            <a:xfrm>
              <a:off x="7248991" y="633206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grpSp>
          <p:nvGrpSpPr>
            <p:cNvPr id="302" name="Grupo 301"/>
            <p:cNvGrpSpPr/>
            <p:nvPr/>
          </p:nvGrpSpPr>
          <p:grpSpPr>
            <a:xfrm>
              <a:off x="6944215" y="6171086"/>
              <a:ext cx="1207423" cy="268983"/>
              <a:chOff x="5985815" y="6320468"/>
              <a:chExt cx="1207423" cy="268983"/>
            </a:xfrm>
          </p:grpSpPr>
          <p:grpSp>
            <p:nvGrpSpPr>
              <p:cNvPr id="303" name="Grupo 302"/>
              <p:cNvGrpSpPr/>
              <p:nvPr/>
            </p:nvGrpSpPr>
            <p:grpSpPr>
              <a:xfrm>
                <a:off x="5985815" y="6320468"/>
                <a:ext cx="1207423" cy="236238"/>
                <a:chOff x="6021989" y="4654463"/>
                <a:chExt cx="1207423" cy="236238"/>
              </a:xfrm>
            </p:grpSpPr>
            <p:sp>
              <p:nvSpPr>
                <p:cNvPr id="305" name="Rectángulo 304"/>
                <p:cNvSpPr/>
                <p:nvPr/>
              </p:nvSpPr>
              <p:spPr>
                <a:xfrm>
                  <a:off x="6203562" y="4658262"/>
                  <a:ext cx="1025850" cy="2324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t"/>
                <a:lstStyle/>
                <a:p>
                  <a:r>
                    <a:rPr lang="es-ES" sz="500" b="1" dirty="0" err="1" smtClean="0">
                      <a:solidFill>
                        <a:schemeClr val="tx1"/>
                      </a:solidFill>
                    </a:rPr>
                    <a:t>HAC_ABG_OPB_Oficio_pub</a:t>
                  </a:r>
                  <a:endParaRPr lang="es-ES" sz="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Recortar rectángulo de esquina sencilla 305"/>
                <p:cNvSpPr/>
                <p:nvPr/>
              </p:nvSpPr>
              <p:spPr>
                <a:xfrm>
                  <a:off x="6021989" y="4654463"/>
                  <a:ext cx="160020" cy="219667"/>
                </a:xfrm>
                <a:prstGeom prst="snip1Rect">
                  <a:avLst>
                    <a:gd name="adj" fmla="val 33036"/>
                  </a:avLst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tlCol="0" anchor="ctr"/>
                <a:lstStyle/>
                <a:p>
                  <a:pPr algn="ctr"/>
                  <a:r>
                    <a:rPr lang="es-ES" sz="1100" dirty="0" smtClean="0">
                      <a:solidFill>
                        <a:srgbClr val="41719C"/>
                      </a:solidFill>
                    </a:rPr>
                    <a:t>G</a:t>
                  </a:r>
                  <a:endParaRPr lang="es-ES" dirty="0">
                    <a:solidFill>
                      <a:srgbClr val="41719C"/>
                    </a:solidFill>
                  </a:endParaRPr>
                </a:p>
              </p:txBody>
            </p:sp>
          </p:grpSp>
          <p:sp>
            <p:nvSpPr>
              <p:cNvPr id="304" name="Elipse 303"/>
              <p:cNvSpPr/>
              <p:nvPr/>
            </p:nvSpPr>
            <p:spPr>
              <a:xfrm>
                <a:off x="6448269" y="648145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sp>
          <p:nvSpPr>
            <p:cNvPr id="300" name="Elipse 299"/>
            <p:cNvSpPr/>
            <p:nvPr/>
          </p:nvSpPr>
          <p:spPr>
            <a:xfrm>
              <a:off x="7563078" y="633206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</p:grpSp>
      <p:grpSp>
        <p:nvGrpSpPr>
          <p:cNvPr id="440" name="Grupo 439"/>
          <p:cNvGrpSpPr/>
          <p:nvPr/>
        </p:nvGrpSpPr>
        <p:grpSpPr>
          <a:xfrm>
            <a:off x="9010064" y="4733253"/>
            <a:ext cx="1227127" cy="448606"/>
            <a:chOff x="1252422" y="4799669"/>
            <a:chExt cx="1227127" cy="448606"/>
          </a:xfrm>
        </p:grpSpPr>
        <p:sp>
          <p:nvSpPr>
            <p:cNvPr id="441" name="Decisión 440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42" name="Rectángulo 441"/>
            <p:cNvSpPr/>
            <p:nvPr/>
          </p:nvSpPr>
          <p:spPr>
            <a:xfrm>
              <a:off x="1269140" y="4874245"/>
              <a:ext cx="1210409" cy="29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¿Cuenta la Entidad Local con </a:t>
              </a:r>
              <a:r>
                <a:rPr lang="es-ES" sz="800" b="1" dirty="0">
                  <a:solidFill>
                    <a:schemeClr val="tx1"/>
                  </a:solidFill>
                </a:rPr>
                <a:t>C</a:t>
              </a:r>
              <a:r>
                <a:rPr lang="es-ES" sz="800" b="1" dirty="0" smtClean="0">
                  <a:solidFill>
                    <a:schemeClr val="tx1"/>
                  </a:solidFill>
                </a:rPr>
                <a:t>omisión Informativa?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6" name="Elipse 455"/>
          <p:cNvSpPr/>
          <p:nvPr/>
        </p:nvSpPr>
        <p:spPr>
          <a:xfrm>
            <a:off x="7497698" y="3585860"/>
            <a:ext cx="125929" cy="11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03" name="Grupo 502"/>
          <p:cNvGrpSpPr/>
          <p:nvPr/>
        </p:nvGrpSpPr>
        <p:grpSpPr>
          <a:xfrm>
            <a:off x="6820659" y="2094370"/>
            <a:ext cx="677039" cy="1548210"/>
            <a:chOff x="6820659" y="2094370"/>
            <a:chExt cx="677039" cy="1548210"/>
          </a:xfrm>
        </p:grpSpPr>
        <p:sp>
          <p:nvSpPr>
            <p:cNvPr id="457" name="Rectángulo 456"/>
            <p:cNvSpPr/>
            <p:nvPr/>
          </p:nvSpPr>
          <p:spPr>
            <a:xfrm>
              <a:off x="6820659" y="2094370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212" name="Conector angular 211"/>
            <p:cNvCxnSpPr>
              <a:stCxn id="289" idx="1"/>
              <a:endCxn id="456" idx="2"/>
            </p:cNvCxnSpPr>
            <p:nvPr/>
          </p:nvCxnSpPr>
          <p:spPr>
            <a:xfrm rot="10800000" flipH="1" flipV="1">
              <a:off x="6962580" y="2344469"/>
              <a:ext cx="535118" cy="1298111"/>
            </a:xfrm>
            <a:prstGeom prst="bentConnector3">
              <a:avLst>
                <a:gd name="adj1" fmla="val -427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Conector recto de flecha 214"/>
          <p:cNvCxnSpPr>
            <a:stCxn id="456" idx="4"/>
            <a:endCxn id="416" idx="0"/>
          </p:cNvCxnSpPr>
          <p:nvPr/>
        </p:nvCxnSpPr>
        <p:spPr>
          <a:xfrm>
            <a:off x="7560663" y="3699302"/>
            <a:ext cx="621" cy="1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/>
          <p:cNvCxnSpPr>
            <a:stCxn id="419" idx="2"/>
            <a:endCxn id="297" idx="0"/>
          </p:cNvCxnSpPr>
          <p:nvPr/>
        </p:nvCxnSpPr>
        <p:spPr>
          <a:xfrm flipH="1">
            <a:off x="7562857" y="5688577"/>
            <a:ext cx="251" cy="1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upo 499"/>
          <p:cNvGrpSpPr/>
          <p:nvPr/>
        </p:nvGrpSpPr>
        <p:grpSpPr>
          <a:xfrm>
            <a:off x="9282016" y="3573780"/>
            <a:ext cx="321765" cy="237595"/>
            <a:chOff x="9282016" y="3573780"/>
            <a:chExt cx="321765" cy="237595"/>
          </a:xfrm>
        </p:grpSpPr>
        <p:sp>
          <p:nvSpPr>
            <p:cNvPr id="452" name="Rectángulo 451"/>
            <p:cNvSpPr/>
            <p:nvPr/>
          </p:nvSpPr>
          <p:spPr>
            <a:xfrm>
              <a:off x="9282016" y="357378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Conector recto de flecha 247"/>
            <p:cNvCxnSpPr>
              <a:stCxn id="450" idx="2"/>
              <a:endCxn id="409" idx="0"/>
            </p:cNvCxnSpPr>
            <p:nvPr/>
          </p:nvCxnSpPr>
          <p:spPr>
            <a:xfrm>
              <a:off x="9599018" y="3591168"/>
              <a:ext cx="4763" cy="22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Grupo 501"/>
          <p:cNvGrpSpPr/>
          <p:nvPr/>
        </p:nvGrpSpPr>
        <p:grpSpPr>
          <a:xfrm>
            <a:off x="9319496" y="5117049"/>
            <a:ext cx="291521" cy="317472"/>
            <a:chOff x="9319496" y="5117049"/>
            <a:chExt cx="291521" cy="317472"/>
          </a:xfrm>
        </p:grpSpPr>
        <p:cxnSp>
          <p:nvCxnSpPr>
            <p:cNvPr id="462" name="Conector recto de flecha 461"/>
            <p:cNvCxnSpPr>
              <a:stCxn id="441" idx="2"/>
              <a:endCxn id="425" idx="0"/>
            </p:cNvCxnSpPr>
            <p:nvPr/>
          </p:nvCxnSpPr>
          <p:spPr>
            <a:xfrm>
              <a:off x="9605902" y="5181859"/>
              <a:ext cx="5115" cy="252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ectángulo 465"/>
            <p:cNvSpPr/>
            <p:nvPr/>
          </p:nvSpPr>
          <p:spPr>
            <a:xfrm>
              <a:off x="9319496" y="511704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0" name="Elipse 469"/>
          <p:cNvSpPr/>
          <p:nvPr/>
        </p:nvSpPr>
        <p:spPr>
          <a:xfrm>
            <a:off x="9546857" y="6322111"/>
            <a:ext cx="125929" cy="11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13" name="Grupo 112"/>
          <p:cNvGrpSpPr/>
          <p:nvPr/>
        </p:nvGrpSpPr>
        <p:grpSpPr>
          <a:xfrm>
            <a:off x="9672786" y="4698814"/>
            <a:ext cx="953879" cy="1680018"/>
            <a:chOff x="9672786" y="4698814"/>
            <a:chExt cx="953879" cy="1680018"/>
          </a:xfrm>
        </p:grpSpPr>
        <p:sp>
          <p:nvSpPr>
            <p:cNvPr id="469" name="Rectángulo 468"/>
            <p:cNvSpPr/>
            <p:nvPr/>
          </p:nvSpPr>
          <p:spPr>
            <a:xfrm>
              <a:off x="10327067" y="4698814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476" name="Conector angular 475"/>
            <p:cNvCxnSpPr>
              <a:stCxn id="441" idx="3"/>
              <a:endCxn id="470" idx="6"/>
            </p:cNvCxnSpPr>
            <p:nvPr/>
          </p:nvCxnSpPr>
          <p:spPr>
            <a:xfrm flipH="1">
              <a:off x="9672786" y="4957556"/>
              <a:ext cx="528953" cy="1421276"/>
            </a:xfrm>
            <a:prstGeom prst="bentConnector3">
              <a:avLst>
                <a:gd name="adj1" fmla="val -432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9" name="Conector recto de flecha 478"/>
          <p:cNvCxnSpPr>
            <a:stCxn id="425" idx="2"/>
            <a:endCxn id="470" idx="0"/>
          </p:cNvCxnSpPr>
          <p:nvPr/>
        </p:nvCxnSpPr>
        <p:spPr>
          <a:xfrm flipH="1">
            <a:off x="9609822" y="6118155"/>
            <a:ext cx="1195" cy="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ctor angular 484"/>
          <p:cNvCxnSpPr>
            <a:stCxn id="470" idx="4"/>
            <a:endCxn id="437" idx="2"/>
          </p:cNvCxnSpPr>
          <p:nvPr/>
        </p:nvCxnSpPr>
        <p:spPr>
          <a:xfrm rot="16200000" flipH="1">
            <a:off x="9732708" y="6312666"/>
            <a:ext cx="203957" cy="449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270"/>
          <p:cNvSpPr/>
          <p:nvPr/>
        </p:nvSpPr>
        <p:spPr>
          <a:xfrm>
            <a:off x="502604" y="2528604"/>
            <a:ext cx="1387502" cy="606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A02. Publicar Edicto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272" name="Elipse 271"/>
          <p:cNvSpPr/>
          <p:nvPr/>
        </p:nvSpPr>
        <p:spPr>
          <a:xfrm>
            <a:off x="96129" y="117631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IP</a:t>
            </a:r>
            <a:endParaRPr lang="es-ES" sz="1050" dirty="0"/>
          </a:p>
        </p:txBody>
      </p:sp>
      <p:cxnSp>
        <p:nvCxnSpPr>
          <p:cNvPr id="273" name="Conector recto de flecha 272"/>
          <p:cNvCxnSpPr>
            <a:stCxn id="272" idx="6"/>
            <a:endCxn id="280" idx="1"/>
          </p:cNvCxnSpPr>
          <p:nvPr/>
        </p:nvCxnSpPr>
        <p:spPr>
          <a:xfrm>
            <a:off x="384129" y="1320317"/>
            <a:ext cx="21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upo 276"/>
          <p:cNvGrpSpPr/>
          <p:nvPr/>
        </p:nvGrpSpPr>
        <p:grpSpPr>
          <a:xfrm>
            <a:off x="597306" y="1096014"/>
            <a:ext cx="1192834" cy="448606"/>
            <a:chOff x="1252422" y="4799669"/>
            <a:chExt cx="1192834" cy="448606"/>
          </a:xfrm>
        </p:grpSpPr>
        <p:sp>
          <p:nvSpPr>
            <p:cNvPr id="280" name="Decisión 279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1253581" y="4894689"/>
              <a:ext cx="1191675" cy="317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realiza consulta pública?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2" name="Grupo 291"/>
          <p:cNvGrpSpPr/>
          <p:nvPr/>
        </p:nvGrpSpPr>
        <p:grpSpPr>
          <a:xfrm>
            <a:off x="1193146" y="1518219"/>
            <a:ext cx="344794" cy="179037"/>
            <a:chOff x="1193145" y="1781621"/>
            <a:chExt cx="344793" cy="179037"/>
          </a:xfrm>
        </p:grpSpPr>
        <p:cxnSp>
          <p:nvCxnSpPr>
            <p:cNvPr id="293" name="Conector recto de flecha 292"/>
            <p:cNvCxnSpPr>
              <a:stCxn id="280" idx="2"/>
              <a:endCxn id="308" idx="0"/>
            </p:cNvCxnSpPr>
            <p:nvPr/>
          </p:nvCxnSpPr>
          <p:spPr>
            <a:xfrm>
              <a:off x="1193144" y="1808022"/>
              <a:ext cx="2291" cy="12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ángulo 295"/>
            <p:cNvSpPr/>
            <p:nvPr/>
          </p:nvSpPr>
          <p:spPr>
            <a:xfrm>
              <a:off x="1238340" y="1781621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sp>
        <p:nvSpPr>
          <p:cNvPr id="308" name="Rectángulo 307"/>
          <p:cNvSpPr/>
          <p:nvPr/>
        </p:nvSpPr>
        <p:spPr>
          <a:xfrm>
            <a:off x="501684" y="1665133"/>
            <a:ext cx="1387502" cy="606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A01. Generar resolución de la Consulta Pública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09" name="Rectángulo 308"/>
          <p:cNvSpPr/>
          <p:nvPr/>
        </p:nvSpPr>
        <p:spPr>
          <a:xfrm>
            <a:off x="502427" y="3430271"/>
            <a:ext cx="1387502" cy="453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A03. Recibir opiniones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10" name="Conector recto de flecha 309"/>
          <p:cNvCxnSpPr>
            <a:stCxn id="309" idx="2"/>
            <a:endCxn id="327" idx="0"/>
          </p:cNvCxnSpPr>
          <p:nvPr/>
        </p:nvCxnSpPr>
        <p:spPr>
          <a:xfrm>
            <a:off x="1196178" y="3883440"/>
            <a:ext cx="4031" cy="28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11"/>
          <p:cNvSpPr/>
          <p:nvPr/>
        </p:nvSpPr>
        <p:spPr>
          <a:xfrm>
            <a:off x="497391" y="5454439"/>
            <a:ext cx="1387502" cy="650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A05. Generar Bases Generales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15" name="Conector recto de flecha 314"/>
          <p:cNvCxnSpPr>
            <a:stCxn id="308" idx="2"/>
            <a:endCxn id="271" idx="0"/>
          </p:cNvCxnSpPr>
          <p:nvPr/>
        </p:nvCxnSpPr>
        <p:spPr>
          <a:xfrm>
            <a:off x="1195435" y="2271150"/>
            <a:ext cx="920" cy="2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/>
          <p:cNvGrpSpPr/>
          <p:nvPr/>
        </p:nvGrpSpPr>
        <p:grpSpPr>
          <a:xfrm>
            <a:off x="1263173" y="1118048"/>
            <a:ext cx="845803" cy="3103614"/>
            <a:chOff x="1263173" y="1118048"/>
            <a:chExt cx="845803" cy="3103614"/>
          </a:xfrm>
        </p:grpSpPr>
        <p:sp>
          <p:nvSpPr>
            <p:cNvPr id="321" name="Rectángulo 320"/>
            <p:cNvSpPr/>
            <p:nvPr/>
          </p:nvSpPr>
          <p:spPr>
            <a:xfrm>
              <a:off x="1809378" y="1118048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322" name="Conector angular 321"/>
            <p:cNvCxnSpPr>
              <a:stCxn id="280" idx="3"/>
              <a:endCxn id="327" idx="6"/>
            </p:cNvCxnSpPr>
            <p:nvPr/>
          </p:nvCxnSpPr>
          <p:spPr>
            <a:xfrm flipH="1">
              <a:off x="1263173" y="1320317"/>
              <a:ext cx="525808" cy="2901345"/>
            </a:xfrm>
            <a:prstGeom prst="bentConnector3">
              <a:avLst>
                <a:gd name="adj1" fmla="val -43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Rectángulo 322"/>
          <p:cNvSpPr/>
          <p:nvPr/>
        </p:nvSpPr>
        <p:spPr>
          <a:xfrm>
            <a:off x="2383892" y="1540286"/>
            <a:ext cx="1387502" cy="650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A06. Generar resolución de participación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24" name="Rectángulo 323"/>
          <p:cNvSpPr/>
          <p:nvPr/>
        </p:nvSpPr>
        <p:spPr>
          <a:xfrm>
            <a:off x="2383750" y="3584823"/>
            <a:ext cx="1387502" cy="664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A07. Publicar Edicto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25" name="Rectángulo 324"/>
          <p:cNvSpPr/>
          <p:nvPr/>
        </p:nvSpPr>
        <p:spPr>
          <a:xfrm>
            <a:off x="4326665" y="3592823"/>
            <a:ext cx="1387502" cy="650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A11. Generar </a:t>
            </a:r>
            <a:r>
              <a:rPr lang="es-ES" sz="800" b="1" dirty="0">
                <a:solidFill>
                  <a:schemeClr val="tx1"/>
                </a:solidFill>
              </a:rPr>
              <a:t>p</a:t>
            </a:r>
            <a:r>
              <a:rPr lang="es-ES" sz="800" b="1" dirty="0" smtClean="0">
                <a:solidFill>
                  <a:schemeClr val="tx1"/>
                </a:solidFill>
              </a:rPr>
              <a:t>rovidencia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4879070" y="449823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F2</a:t>
            </a:r>
            <a:endParaRPr lang="es-ES" sz="1050" dirty="0"/>
          </a:p>
        </p:txBody>
      </p:sp>
      <p:sp>
        <p:nvSpPr>
          <p:cNvPr id="327" name="Elipse 326"/>
          <p:cNvSpPr/>
          <p:nvPr/>
        </p:nvSpPr>
        <p:spPr>
          <a:xfrm>
            <a:off x="1137244" y="4164941"/>
            <a:ext cx="125929" cy="11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28" name="Conector recto de flecha 327"/>
          <p:cNvCxnSpPr>
            <a:stCxn id="430" idx="2"/>
            <a:endCxn id="312" idx="0"/>
          </p:cNvCxnSpPr>
          <p:nvPr/>
        </p:nvCxnSpPr>
        <p:spPr>
          <a:xfrm flipH="1">
            <a:off x="1191142" y="5329225"/>
            <a:ext cx="12908" cy="12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de flecha 329"/>
          <p:cNvCxnSpPr>
            <a:stCxn id="323" idx="2"/>
            <a:endCxn id="508" idx="0"/>
          </p:cNvCxnSpPr>
          <p:nvPr/>
        </p:nvCxnSpPr>
        <p:spPr>
          <a:xfrm flipH="1">
            <a:off x="3070665" y="2191077"/>
            <a:ext cx="6978" cy="48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0"/>
          <p:cNvSpPr/>
          <p:nvPr/>
        </p:nvSpPr>
        <p:spPr>
          <a:xfrm>
            <a:off x="2396364" y="4390908"/>
            <a:ext cx="1387502" cy="520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A08. Recibir propuestas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32" name="Conector recto de flecha 331"/>
          <p:cNvCxnSpPr>
            <a:stCxn id="331" idx="2"/>
            <a:endCxn id="333" idx="0"/>
          </p:cNvCxnSpPr>
          <p:nvPr/>
        </p:nvCxnSpPr>
        <p:spPr>
          <a:xfrm>
            <a:off x="3090115" y="4911859"/>
            <a:ext cx="0" cy="14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2"/>
          <p:cNvSpPr/>
          <p:nvPr/>
        </p:nvSpPr>
        <p:spPr>
          <a:xfrm>
            <a:off x="2396364" y="5061383"/>
            <a:ext cx="1387502" cy="24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A09. Revisar aportaciones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34" name="Conector recto de flecha 333"/>
          <p:cNvCxnSpPr>
            <a:stCxn id="325" idx="2"/>
            <a:endCxn id="326" idx="0"/>
          </p:cNvCxnSpPr>
          <p:nvPr/>
        </p:nvCxnSpPr>
        <p:spPr>
          <a:xfrm>
            <a:off x="5020416" y="4243614"/>
            <a:ext cx="2654" cy="2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upo 334"/>
          <p:cNvGrpSpPr/>
          <p:nvPr/>
        </p:nvGrpSpPr>
        <p:grpSpPr>
          <a:xfrm>
            <a:off x="575744" y="1958320"/>
            <a:ext cx="1217390" cy="277540"/>
            <a:chOff x="575744" y="3058198"/>
            <a:chExt cx="1217390" cy="277540"/>
          </a:xfrm>
        </p:grpSpPr>
        <p:sp>
          <p:nvSpPr>
            <p:cNvPr id="336" name="Rectángulo 335"/>
            <p:cNvSpPr/>
            <p:nvPr/>
          </p:nvSpPr>
          <p:spPr>
            <a:xfrm>
              <a:off x="767284" y="3058198"/>
              <a:ext cx="1025850" cy="264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 smtClean="0">
                  <a:solidFill>
                    <a:schemeClr val="tx1"/>
                  </a:solidFill>
                </a:rPr>
                <a:t>HAC_ABG_REA_Resolucion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ortar rectángulo de esquina sencilla 336"/>
            <p:cNvSpPr/>
            <p:nvPr/>
          </p:nvSpPr>
          <p:spPr>
            <a:xfrm>
              <a:off x="575744" y="308875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38" name="Elipse 337"/>
            <p:cNvSpPr/>
            <p:nvPr/>
          </p:nvSpPr>
          <p:spPr>
            <a:xfrm>
              <a:off x="1134447" y="32277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39" name="Grupo 338"/>
          <p:cNvGrpSpPr/>
          <p:nvPr/>
        </p:nvGrpSpPr>
        <p:grpSpPr>
          <a:xfrm>
            <a:off x="543476" y="2704949"/>
            <a:ext cx="1189906" cy="386720"/>
            <a:chOff x="551096" y="3668512"/>
            <a:chExt cx="1189906" cy="386720"/>
          </a:xfrm>
        </p:grpSpPr>
        <p:sp>
          <p:nvSpPr>
            <p:cNvPr id="340" name="Rectángulo 339"/>
            <p:cNvSpPr/>
            <p:nvPr/>
          </p:nvSpPr>
          <p:spPr>
            <a:xfrm>
              <a:off x="715152" y="3668512"/>
              <a:ext cx="1025850" cy="264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>
                  <a:solidFill>
                    <a:schemeClr val="tx1"/>
                  </a:solidFill>
                </a:rPr>
                <a:t>HAC_ABG_ECP_Edicto_consulta_publica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41" name="Recortar rectángulo de esquina sencilla 340"/>
            <p:cNvSpPr/>
            <p:nvPr/>
          </p:nvSpPr>
          <p:spPr>
            <a:xfrm>
              <a:off x="551096" y="371304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42" name="Elipse 341"/>
            <p:cNvSpPr/>
            <p:nvPr/>
          </p:nvSpPr>
          <p:spPr>
            <a:xfrm>
              <a:off x="1114299" y="38957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343" name="Rectángulo 342"/>
            <p:cNvSpPr/>
            <p:nvPr/>
          </p:nvSpPr>
          <p:spPr>
            <a:xfrm>
              <a:off x="1287180" y="3844278"/>
              <a:ext cx="453822" cy="2109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  <p:sp>
          <p:nvSpPr>
            <p:cNvPr id="344" name="Elipse 343"/>
            <p:cNvSpPr/>
            <p:nvPr/>
          </p:nvSpPr>
          <p:spPr>
            <a:xfrm>
              <a:off x="939336" y="389392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49" name="Grupo 348"/>
          <p:cNvGrpSpPr/>
          <p:nvPr/>
        </p:nvGrpSpPr>
        <p:grpSpPr>
          <a:xfrm>
            <a:off x="611768" y="5752523"/>
            <a:ext cx="1189906" cy="288935"/>
            <a:chOff x="611768" y="6207146"/>
            <a:chExt cx="1189906" cy="288935"/>
          </a:xfrm>
        </p:grpSpPr>
        <p:sp>
          <p:nvSpPr>
            <p:cNvPr id="350" name="Rectángulo 349"/>
            <p:cNvSpPr/>
            <p:nvPr/>
          </p:nvSpPr>
          <p:spPr>
            <a:xfrm>
              <a:off x="775824" y="6207146"/>
              <a:ext cx="1025850" cy="264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>
                  <a:solidFill>
                    <a:schemeClr val="tx1"/>
                  </a:solidFill>
                </a:rPr>
                <a:t>HAC_ABG_PPO_Prop_proy_ordenanza</a:t>
              </a:r>
              <a:endParaRPr lang="es-ES_tradnl" sz="500" b="1" dirty="0">
                <a:solidFill>
                  <a:schemeClr val="tx1"/>
                </a:solidFill>
              </a:endParaRPr>
            </a:p>
            <a:p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51" name="Recortar rectángulo de esquina sencilla 350"/>
            <p:cNvSpPr/>
            <p:nvPr/>
          </p:nvSpPr>
          <p:spPr>
            <a:xfrm>
              <a:off x="611768" y="625167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52" name="Elipse 351"/>
            <p:cNvSpPr/>
            <p:nvPr/>
          </p:nvSpPr>
          <p:spPr>
            <a:xfrm>
              <a:off x="1109800" y="638808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53" name="Grupo 352"/>
          <p:cNvGrpSpPr/>
          <p:nvPr/>
        </p:nvGrpSpPr>
        <p:grpSpPr>
          <a:xfrm>
            <a:off x="2453682" y="1838370"/>
            <a:ext cx="1189906" cy="280964"/>
            <a:chOff x="4103294" y="2441712"/>
            <a:chExt cx="1189906" cy="280964"/>
          </a:xfrm>
        </p:grpSpPr>
        <p:sp>
          <p:nvSpPr>
            <p:cNvPr id="354" name="Rectángulo 353"/>
            <p:cNvSpPr/>
            <p:nvPr/>
          </p:nvSpPr>
          <p:spPr>
            <a:xfrm>
              <a:off x="4267350" y="2441712"/>
              <a:ext cx="1025850" cy="264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HAC_ABG_IPD_Inf_publica_decreto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55" name="Recortar rectángulo de esquina sencilla 354"/>
            <p:cNvSpPr/>
            <p:nvPr/>
          </p:nvSpPr>
          <p:spPr>
            <a:xfrm>
              <a:off x="4103294" y="248624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56" name="Elipse 355"/>
            <p:cNvSpPr/>
            <p:nvPr/>
          </p:nvSpPr>
          <p:spPr>
            <a:xfrm>
              <a:off x="4570723" y="261467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57" name="Grupo 356"/>
          <p:cNvGrpSpPr/>
          <p:nvPr/>
        </p:nvGrpSpPr>
        <p:grpSpPr>
          <a:xfrm>
            <a:off x="2439699" y="3824234"/>
            <a:ext cx="1189906" cy="389266"/>
            <a:chOff x="3457263" y="3570760"/>
            <a:chExt cx="1189906" cy="389266"/>
          </a:xfrm>
        </p:grpSpPr>
        <p:sp>
          <p:nvSpPr>
            <p:cNvPr id="358" name="Rectángulo 357"/>
            <p:cNvSpPr/>
            <p:nvPr/>
          </p:nvSpPr>
          <p:spPr>
            <a:xfrm>
              <a:off x="4039377" y="3749072"/>
              <a:ext cx="453822" cy="2109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  <p:grpSp>
          <p:nvGrpSpPr>
            <p:cNvPr id="359" name="Grupo 358"/>
            <p:cNvGrpSpPr/>
            <p:nvPr/>
          </p:nvGrpSpPr>
          <p:grpSpPr>
            <a:xfrm>
              <a:off x="3457263" y="3570760"/>
              <a:ext cx="1189906" cy="334101"/>
              <a:chOff x="3457263" y="3570760"/>
              <a:chExt cx="1189906" cy="334101"/>
            </a:xfrm>
          </p:grpSpPr>
          <p:sp>
            <p:nvSpPr>
              <p:cNvPr id="360" name="Rectángulo 359"/>
              <p:cNvSpPr/>
              <p:nvPr/>
            </p:nvSpPr>
            <p:spPr>
              <a:xfrm>
                <a:off x="3621319" y="3570760"/>
                <a:ext cx="1025850" cy="2641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err="1">
                    <a:solidFill>
                      <a:schemeClr val="tx1"/>
                    </a:solidFill>
                  </a:rPr>
                  <a:t>HAC_ABG_EIP_Edicto_informacion_publica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ortar rectángulo de esquina sencilla 360"/>
              <p:cNvSpPr/>
              <p:nvPr/>
            </p:nvSpPr>
            <p:spPr>
              <a:xfrm>
                <a:off x="3457263" y="361528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62" name="Elipse 361"/>
              <p:cNvSpPr/>
              <p:nvPr/>
            </p:nvSpPr>
            <p:spPr>
              <a:xfrm>
                <a:off x="3853502" y="379686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P</a:t>
                </a:r>
                <a:endParaRPr lang="es-ES" sz="700" dirty="0"/>
              </a:p>
            </p:txBody>
          </p:sp>
          <p:sp>
            <p:nvSpPr>
              <p:cNvPr id="363" name="Elipse 362"/>
              <p:cNvSpPr/>
              <p:nvPr/>
            </p:nvSpPr>
            <p:spPr>
              <a:xfrm>
                <a:off x="3705077" y="379571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545606" y="3611707"/>
            <a:ext cx="1089216" cy="254933"/>
            <a:chOff x="545606" y="3280284"/>
            <a:chExt cx="1089216" cy="254933"/>
          </a:xfrm>
        </p:grpSpPr>
        <p:sp>
          <p:nvSpPr>
            <p:cNvPr id="368" name="Rectángulo 367"/>
            <p:cNvSpPr/>
            <p:nvPr/>
          </p:nvSpPr>
          <p:spPr>
            <a:xfrm>
              <a:off x="929657" y="3280284"/>
              <a:ext cx="705165" cy="137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smtClean="0">
                  <a:solidFill>
                    <a:schemeClr val="tx1"/>
                  </a:solidFill>
                </a:rPr>
                <a:t>Opiniones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Recortar rectángulo de esquina sencilla 369"/>
            <p:cNvSpPr/>
            <p:nvPr/>
          </p:nvSpPr>
          <p:spPr>
            <a:xfrm>
              <a:off x="711876" y="330815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71" name="Elipse 370"/>
            <p:cNvSpPr/>
            <p:nvPr/>
          </p:nvSpPr>
          <p:spPr>
            <a:xfrm>
              <a:off x="545606" y="335418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374" name="Elipse 373"/>
            <p:cNvSpPr/>
            <p:nvPr/>
          </p:nvSpPr>
          <p:spPr>
            <a:xfrm>
              <a:off x="980578" y="342721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grpSp>
        <p:nvGrpSpPr>
          <p:cNvPr id="384" name="Grupo 383"/>
          <p:cNvGrpSpPr/>
          <p:nvPr/>
        </p:nvGrpSpPr>
        <p:grpSpPr>
          <a:xfrm>
            <a:off x="2459109" y="4620060"/>
            <a:ext cx="1253040" cy="239421"/>
            <a:chOff x="3394129" y="4466557"/>
            <a:chExt cx="1253040" cy="239421"/>
          </a:xfrm>
        </p:grpSpPr>
        <p:sp>
          <p:nvSpPr>
            <p:cNvPr id="385" name="Rectángulo 384"/>
            <p:cNvSpPr/>
            <p:nvPr/>
          </p:nvSpPr>
          <p:spPr>
            <a:xfrm>
              <a:off x="3767906" y="4514890"/>
              <a:ext cx="879263" cy="15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smtClean="0">
                  <a:solidFill>
                    <a:schemeClr val="tx1"/>
                  </a:solidFill>
                </a:rPr>
                <a:t>Aportaciones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89" name="Recortar rectángulo de esquina sencilla 388"/>
            <p:cNvSpPr/>
            <p:nvPr/>
          </p:nvSpPr>
          <p:spPr>
            <a:xfrm>
              <a:off x="3564480" y="4466557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90" name="Elipse 389"/>
            <p:cNvSpPr/>
            <p:nvPr/>
          </p:nvSpPr>
          <p:spPr>
            <a:xfrm>
              <a:off x="3394129" y="453590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396" name="Elipse 395"/>
            <p:cNvSpPr/>
            <p:nvPr/>
          </p:nvSpPr>
          <p:spPr>
            <a:xfrm>
              <a:off x="4191625" y="459797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cxnSp>
        <p:nvCxnSpPr>
          <p:cNvPr id="397" name="Conector recto de flecha 396"/>
          <p:cNvCxnSpPr>
            <a:stCxn id="324" idx="2"/>
            <a:endCxn id="331" idx="0"/>
          </p:cNvCxnSpPr>
          <p:nvPr/>
        </p:nvCxnSpPr>
        <p:spPr>
          <a:xfrm>
            <a:off x="3077501" y="4249387"/>
            <a:ext cx="12614" cy="1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Grupo 406"/>
          <p:cNvGrpSpPr/>
          <p:nvPr/>
        </p:nvGrpSpPr>
        <p:grpSpPr>
          <a:xfrm>
            <a:off x="4428209" y="3840107"/>
            <a:ext cx="1189906" cy="289835"/>
            <a:chOff x="3213659" y="6405398"/>
            <a:chExt cx="1189906" cy="289835"/>
          </a:xfrm>
        </p:grpSpPr>
        <p:grpSp>
          <p:nvGrpSpPr>
            <p:cNvPr id="408" name="Grupo 407"/>
            <p:cNvGrpSpPr/>
            <p:nvPr/>
          </p:nvGrpSpPr>
          <p:grpSpPr>
            <a:xfrm>
              <a:off x="3213659" y="6405398"/>
              <a:ext cx="1189906" cy="264196"/>
              <a:chOff x="3464917" y="5988326"/>
              <a:chExt cx="1189906" cy="264196"/>
            </a:xfrm>
          </p:grpSpPr>
          <p:sp>
            <p:nvSpPr>
              <p:cNvPr id="423" name="Rectángulo 422"/>
              <p:cNvSpPr/>
              <p:nvPr/>
            </p:nvSpPr>
            <p:spPr>
              <a:xfrm>
                <a:off x="3628973" y="5988326"/>
                <a:ext cx="1025850" cy="264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err="1">
                    <a:solidFill>
                      <a:schemeClr val="tx1"/>
                    </a:solidFill>
                  </a:rPr>
                  <a:t>HAC_ABG_PRA_Providencia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  <a:p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ortar rectángulo de esquina sencilla 423"/>
              <p:cNvSpPr/>
              <p:nvPr/>
            </p:nvSpPr>
            <p:spPr>
              <a:xfrm>
                <a:off x="3464917" y="603285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422" name="Elipse 421"/>
            <p:cNvSpPr/>
            <p:nvPr/>
          </p:nvSpPr>
          <p:spPr>
            <a:xfrm>
              <a:off x="3595205" y="658723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cxnSp>
        <p:nvCxnSpPr>
          <p:cNvPr id="428" name="Conector recto de flecha 427"/>
          <p:cNvCxnSpPr>
            <a:stCxn id="271" idx="2"/>
            <a:endCxn id="309" idx="0"/>
          </p:cNvCxnSpPr>
          <p:nvPr/>
        </p:nvCxnSpPr>
        <p:spPr>
          <a:xfrm flipH="1">
            <a:off x="1196178" y="3134621"/>
            <a:ext cx="177" cy="2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ángulo 428"/>
          <p:cNvSpPr/>
          <p:nvPr/>
        </p:nvSpPr>
        <p:spPr>
          <a:xfrm>
            <a:off x="4311704" y="2687718"/>
            <a:ext cx="1398082" cy="590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A10. Incorporar opinión de organizaciones o asociaciones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30" name="Rectángulo 429"/>
          <p:cNvSpPr/>
          <p:nvPr/>
        </p:nvSpPr>
        <p:spPr>
          <a:xfrm>
            <a:off x="510299" y="4573245"/>
            <a:ext cx="1387502" cy="75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A04. Incorporar memorias  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432" name="Grupo 431"/>
          <p:cNvGrpSpPr/>
          <p:nvPr/>
        </p:nvGrpSpPr>
        <p:grpSpPr>
          <a:xfrm>
            <a:off x="596434" y="4783034"/>
            <a:ext cx="1257247" cy="233231"/>
            <a:chOff x="575815" y="4940618"/>
            <a:chExt cx="1257247" cy="233231"/>
          </a:xfrm>
        </p:grpSpPr>
        <p:sp>
          <p:nvSpPr>
            <p:cNvPr id="433" name="Rectángulo 432"/>
            <p:cNvSpPr/>
            <p:nvPr/>
          </p:nvSpPr>
          <p:spPr>
            <a:xfrm>
              <a:off x="818996" y="4940618"/>
              <a:ext cx="1014066" cy="233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Memoria </a:t>
              </a:r>
              <a:r>
                <a:rPr lang="es-ES" sz="500" b="1" dirty="0">
                  <a:solidFill>
                    <a:schemeClr val="tx1"/>
                  </a:solidFill>
                </a:rPr>
                <a:t>del Análisis </a:t>
              </a:r>
              <a:r>
                <a:rPr lang="es-ES" sz="500" b="1" dirty="0" smtClean="0">
                  <a:solidFill>
                    <a:schemeClr val="tx1"/>
                  </a:solidFill>
                </a:rPr>
                <a:t>de </a:t>
              </a:r>
              <a:r>
                <a:rPr lang="es-ES" sz="500" b="1" dirty="0">
                  <a:solidFill>
                    <a:schemeClr val="tx1"/>
                  </a:solidFill>
                </a:rPr>
                <a:t>Impacto Normativo</a:t>
              </a:r>
            </a:p>
          </p:txBody>
        </p:sp>
        <p:sp>
          <p:nvSpPr>
            <p:cNvPr id="436" name="Recortar rectángulo de esquina sencilla 435"/>
            <p:cNvSpPr/>
            <p:nvPr/>
          </p:nvSpPr>
          <p:spPr>
            <a:xfrm>
              <a:off x="575815" y="494061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grpSp>
        <p:nvGrpSpPr>
          <p:cNvPr id="443" name="Grupo 442"/>
          <p:cNvGrpSpPr/>
          <p:nvPr/>
        </p:nvGrpSpPr>
        <p:grpSpPr>
          <a:xfrm>
            <a:off x="596434" y="5069393"/>
            <a:ext cx="1257247" cy="233231"/>
            <a:chOff x="575815" y="5226977"/>
            <a:chExt cx="1257247" cy="233231"/>
          </a:xfrm>
        </p:grpSpPr>
        <p:sp>
          <p:nvSpPr>
            <p:cNvPr id="444" name="Rectángulo 443"/>
            <p:cNvSpPr/>
            <p:nvPr/>
          </p:nvSpPr>
          <p:spPr>
            <a:xfrm>
              <a:off x="818996" y="5226977"/>
              <a:ext cx="1014066" cy="233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Memoria </a:t>
              </a:r>
              <a:r>
                <a:rPr lang="es-ES" sz="500" b="1" dirty="0">
                  <a:solidFill>
                    <a:schemeClr val="tx1"/>
                  </a:solidFill>
                </a:rPr>
                <a:t>económica</a:t>
              </a:r>
            </a:p>
          </p:txBody>
        </p:sp>
        <p:sp>
          <p:nvSpPr>
            <p:cNvPr id="447" name="Recortar rectángulo de esquina sencilla 446"/>
            <p:cNvSpPr/>
            <p:nvPr/>
          </p:nvSpPr>
          <p:spPr>
            <a:xfrm>
              <a:off x="575815" y="5226977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grpSp>
        <p:nvGrpSpPr>
          <p:cNvPr id="458" name="Grupo 457"/>
          <p:cNvGrpSpPr/>
          <p:nvPr/>
        </p:nvGrpSpPr>
        <p:grpSpPr>
          <a:xfrm>
            <a:off x="593312" y="6214036"/>
            <a:ext cx="1195551" cy="448606"/>
            <a:chOff x="1252422" y="4799669"/>
            <a:chExt cx="1195551" cy="448606"/>
          </a:xfrm>
          <a:noFill/>
        </p:grpSpPr>
        <p:sp>
          <p:nvSpPr>
            <p:cNvPr id="460" name="Decisión 459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1" name="Rectángulo 460"/>
            <p:cNvSpPr/>
            <p:nvPr/>
          </p:nvSpPr>
          <p:spPr>
            <a:xfrm>
              <a:off x="1256298" y="4869332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articula participación prevista en el art. 133.2 de la Ley 39/2015, de 1 de octubre?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3" name="Elipse 462"/>
          <p:cNvSpPr/>
          <p:nvPr/>
        </p:nvSpPr>
        <p:spPr>
          <a:xfrm>
            <a:off x="4952486" y="1746820"/>
            <a:ext cx="125929" cy="11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65" name="Grupo 464"/>
          <p:cNvGrpSpPr/>
          <p:nvPr/>
        </p:nvGrpSpPr>
        <p:grpSpPr>
          <a:xfrm>
            <a:off x="4411811" y="2108273"/>
            <a:ext cx="1228649" cy="448606"/>
            <a:chOff x="1252422" y="4799669"/>
            <a:chExt cx="1228649" cy="448606"/>
          </a:xfrm>
          <a:noFill/>
        </p:grpSpPr>
        <p:sp>
          <p:nvSpPr>
            <p:cNvPr id="467" name="Decisión 466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8" name="Rectángulo 467"/>
            <p:cNvSpPr/>
            <p:nvPr/>
          </p:nvSpPr>
          <p:spPr>
            <a:xfrm>
              <a:off x="1289396" y="4858065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ha recabado opinión directa </a:t>
              </a:r>
              <a:r>
                <a:rPr lang="es-ES" sz="800" b="1" dirty="0">
                  <a:solidFill>
                    <a:schemeClr val="tx1"/>
                  </a:solidFill>
                </a:rPr>
                <a:t>de organizaciones o asociaciones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2" name="Conector recto de flecha 471"/>
          <p:cNvCxnSpPr>
            <a:stCxn id="327" idx="4"/>
            <a:endCxn id="430" idx="0"/>
          </p:cNvCxnSpPr>
          <p:nvPr/>
        </p:nvCxnSpPr>
        <p:spPr>
          <a:xfrm>
            <a:off x="1200209" y="4278383"/>
            <a:ext cx="3841" cy="29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Elipse 472"/>
          <p:cNvSpPr/>
          <p:nvPr/>
        </p:nvSpPr>
        <p:spPr>
          <a:xfrm>
            <a:off x="4952486" y="3373550"/>
            <a:ext cx="125929" cy="113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74" name="Conector recto de flecha 473"/>
          <p:cNvCxnSpPr>
            <a:stCxn id="429" idx="2"/>
            <a:endCxn id="473" idx="0"/>
          </p:cNvCxnSpPr>
          <p:nvPr/>
        </p:nvCxnSpPr>
        <p:spPr>
          <a:xfrm>
            <a:off x="5010745" y="3278490"/>
            <a:ext cx="4706" cy="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/>
          <p:cNvCxnSpPr>
            <a:stCxn id="473" idx="4"/>
            <a:endCxn id="325" idx="0"/>
          </p:cNvCxnSpPr>
          <p:nvPr/>
        </p:nvCxnSpPr>
        <p:spPr>
          <a:xfrm>
            <a:off x="5015451" y="3486992"/>
            <a:ext cx="4965" cy="10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/>
          <p:cNvGrpSpPr/>
          <p:nvPr/>
        </p:nvGrpSpPr>
        <p:grpSpPr>
          <a:xfrm>
            <a:off x="5078415" y="2132908"/>
            <a:ext cx="836669" cy="1297363"/>
            <a:chOff x="5078415" y="2132908"/>
            <a:chExt cx="836669" cy="1297363"/>
          </a:xfrm>
        </p:grpSpPr>
        <p:cxnSp>
          <p:nvCxnSpPr>
            <p:cNvPr id="478" name="Conector angular 477"/>
            <p:cNvCxnSpPr>
              <a:stCxn id="467" idx="3"/>
              <a:endCxn id="473" idx="6"/>
            </p:cNvCxnSpPr>
            <p:nvPr/>
          </p:nvCxnSpPr>
          <p:spPr>
            <a:xfrm flipH="1">
              <a:off x="5078415" y="2332576"/>
              <a:ext cx="525071" cy="1097695"/>
            </a:xfrm>
            <a:prstGeom prst="bentConnector3">
              <a:avLst>
                <a:gd name="adj1" fmla="val -435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Rectángulo 479"/>
            <p:cNvSpPr/>
            <p:nvPr/>
          </p:nvSpPr>
          <p:spPr>
            <a:xfrm>
              <a:off x="5615486" y="2132908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481" name="Grupo 480"/>
          <p:cNvGrpSpPr/>
          <p:nvPr/>
        </p:nvGrpSpPr>
        <p:grpSpPr>
          <a:xfrm>
            <a:off x="4807157" y="2526315"/>
            <a:ext cx="299598" cy="179037"/>
            <a:chOff x="3592607" y="5091606"/>
            <a:chExt cx="299598" cy="179037"/>
          </a:xfrm>
        </p:grpSpPr>
        <p:cxnSp>
          <p:nvCxnSpPr>
            <p:cNvPr id="482" name="Conector recto de flecha 481"/>
            <p:cNvCxnSpPr>
              <a:stCxn id="467" idx="2"/>
              <a:endCxn id="429" idx="0"/>
            </p:cNvCxnSpPr>
            <p:nvPr/>
          </p:nvCxnSpPr>
          <p:spPr>
            <a:xfrm>
              <a:off x="3800719" y="5122170"/>
              <a:ext cx="3096" cy="1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Rectángulo 482"/>
            <p:cNvSpPr/>
            <p:nvPr/>
          </p:nvSpPr>
          <p:spPr>
            <a:xfrm>
              <a:off x="3592607" y="5091606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405489" y="3011293"/>
            <a:ext cx="1189906" cy="219667"/>
            <a:chOff x="4405489" y="3011293"/>
            <a:chExt cx="1189906" cy="219667"/>
          </a:xfrm>
        </p:grpSpPr>
        <p:sp>
          <p:nvSpPr>
            <p:cNvPr id="486" name="Rectángulo 485"/>
            <p:cNvSpPr/>
            <p:nvPr/>
          </p:nvSpPr>
          <p:spPr>
            <a:xfrm>
              <a:off x="4569545" y="3046274"/>
              <a:ext cx="1025850" cy="184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Conclusiones consultas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87" name="Recortar rectángulo de esquina sencilla 486"/>
            <p:cNvSpPr/>
            <p:nvPr/>
          </p:nvSpPr>
          <p:spPr>
            <a:xfrm>
              <a:off x="4405489" y="3011293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cxnSp>
        <p:nvCxnSpPr>
          <p:cNvPr id="488" name="Conector recto de flecha 487"/>
          <p:cNvCxnSpPr>
            <a:stCxn id="312" idx="2"/>
            <a:endCxn id="460" idx="0"/>
          </p:cNvCxnSpPr>
          <p:nvPr/>
        </p:nvCxnSpPr>
        <p:spPr>
          <a:xfrm flipH="1">
            <a:off x="1189150" y="6105230"/>
            <a:ext cx="1992" cy="1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o 104"/>
          <p:cNvGrpSpPr/>
          <p:nvPr/>
        </p:nvGrpSpPr>
        <p:grpSpPr>
          <a:xfrm>
            <a:off x="1189150" y="3430271"/>
            <a:ext cx="3763336" cy="3317684"/>
            <a:chOff x="1189150" y="3430271"/>
            <a:chExt cx="3763336" cy="3317684"/>
          </a:xfrm>
        </p:grpSpPr>
        <p:cxnSp>
          <p:nvCxnSpPr>
            <p:cNvPr id="490" name="Conector angular 489"/>
            <p:cNvCxnSpPr>
              <a:stCxn id="460" idx="2"/>
              <a:endCxn id="473" idx="2"/>
            </p:cNvCxnSpPr>
            <p:nvPr/>
          </p:nvCxnSpPr>
          <p:spPr>
            <a:xfrm rot="5400000" flipH="1" flipV="1">
              <a:off x="1454632" y="3164789"/>
              <a:ext cx="3232371" cy="3763336"/>
            </a:xfrm>
            <a:prstGeom prst="bentConnector4">
              <a:avLst>
                <a:gd name="adj1" fmla="val -3772"/>
                <a:gd name="adj2" fmla="val 812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Rectángulo 490"/>
            <p:cNvSpPr/>
            <p:nvPr/>
          </p:nvSpPr>
          <p:spPr>
            <a:xfrm>
              <a:off x="1451165" y="6568918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1784987" y="1540286"/>
            <a:ext cx="1292656" cy="4898053"/>
            <a:chOff x="1784987" y="1540286"/>
            <a:chExt cx="1292656" cy="4898053"/>
          </a:xfrm>
        </p:grpSpPr>
        <p:cxnSp>
          <p:nvCxnSpPr>
            <p:cNvPr id="493" name="Conector angular 492"/>
            <p:cNvCxnSpPr>
              <a:stCxn id="460" idx="3"/>
              <a:endCxn id="323" idx="0"/>
            </p:cNvCxnSpPr>
            <p:nvPr/>
          </p:nvCxnSpPr>
          <p:spPr>
            <a:xfrm flipV="1">
              <a:off x="1784987" y="1540286"/>
              <a:ext cx="1292656" cy="4898053"/>
            </a:xfrm>
            <a:prstGeom prst="bentConnector4">
              <a:avLst>
                <a:gd name="adj1" fmla="val 32598"/>
                <a:gd name="adj2" fmla="val 104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Rectángulo 504"/>
            <p:cNvSpPr/>
            <p:nvPr/>
          </p:nvSpPr>
          <p:spPr>
            <a:xfrm>
              <a:off x="1826418" y="6228276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grpSp>
        <p:nvGrpSpPr>
          <p:cNvPr id="507" name="Grupo 506"/>
          <p:cNvGrpSpPr/>
          <p:nvPr/>
        </p:nvGrpSpPr>
        <p:grpSpPr>
          <a:xfrm>
            <a:off x="2474827" y="2675577"/>
            <a:ext cx="1203780" cy="448606"/>
            <a:chOff x="1252422" y="4799669"/>
            <a:chExt cx="1203780" cy="448606"/>
          </a:xfrm>
          <a:noFill/>
        </p:grpSpPr>
        <p:sp>
          <p:nvSpPr>
            <p:cNvPr id="508" name="Decisión 507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9" name="Rectángulo 508"/>
            <p:cNvSpPr/>
            <p:nvPr/>
          </p:nvSpPr>
          <p:spPr>
            <a:xfrm>
              <a:off x="1264527" y="4866997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realiza información pública?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3606113" y="1746820"/>
            <a:ext cx="1416958" cy="1153060"/>
            <a:chOff x="3606113" y="1746820"/>
            <a:chExt cx="1416958" cy="1153060"/>
          </a:xfrm>
        </p:grpSpPr>
        <p:cxnSp>
          <p:nvCxnSpPr>
            <p:cNvPr id="511" name="Conector angular 510"/>
            <p:cNvCxnSpPr>
              <a:stCxn id="508" idx="3"/>
              <a:endCxn id="463" idx="0"/>
            </p:cNvCxnSpPr>
            <p:nvPr/>
          </p:nvCxnSpPr>
          <p:spPr>
            <a:xfrm flipV="1">
              <a:off x="3674122" y="1746820"/>
              <a:ext cx="1348949" cy="1153060"/>
            </a:xfrm>
            <a:prstGeom prst="bentConnector4">
              <a:avLst>
                <a:gd name="adj1" fmla="val 17162"/>
                <a:gd name="adj2" fmla="val 1198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ángulo 511"/>
            <p:cNvSpPr/>
            <p:nvPr/>
          </p:nvSpPr>
          <p:spPr>
            <a:xfrm>
              <a:off x="3606113" y="2682673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513" name="Grupo 512"/>
          <p:cNvGrpSpPr/>
          <p:nvPr/>
        </p:nvGrpSpPr>
        <p:grpSpPr>
          <a:xfrm>
            <a:off x="3078285" y="3073380"/>
            <a:ext cx="359664" cy="511443"/>
            <a:chOff x="2963985" y="3178155"/>
            <a:chExt cx="359664" cy="511443"/>
          </a:xfrm>
        </p:grpSpPr>
        <p:sp>
          <p:nvSpPr>
            <p:cNvPr id="514" name="Rectángulo 513"/>
            <p:cNvSpPr/>
            <p:nvPr/>
          </p:nvSpPr>
          <p:spPr>
            <a:xfrm>
              <a:off x="3024051" y="3178155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  <p:cxnSp>
          <p:nvCxnSpPr>
            <p:cNvPr id="515" name="Conector recto de flecha 514"/>
            <p:cNvCxnSpPr>
              <a:stCxn id="508" idx="2"/>
              <a:endCxn id="324" idx="0"/>
            </p:cNvCxnSpPr>
            <p:nvPr/>
          </p:nvCxnSpPr>
          <p:spPr>
            <a:xfrm>
              <a:off x="2963985" y="3228958"/>
              <a:ext cx="6836" cy="460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Conector recto de flecha 515"/>
          <p:cNvCxnSpPr>
            <a:stCxn id="463" idx="4"/>
            <a:endCxn id="467" idx="0"/>
          </p:cNvCxnSpPr>
          <p:nvPr/>
        </p:nvCxnSpPr>
        <p:spPr>
          <a:xfrm flipH="1">
            <a:off x="5007649" y="1860262"/>
            <a:ext cx="7802" cy="24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angular 516"/>
          <p:cNvCxnSpPr>
            <a:stCxn id="333" idx="2"/>
            <a:endCxn id="463" idx="2"/>
          </p:cNvCxnSpPr>
          <p:nvPr/>
        </p:nvCxnSpPr>
        <p:spPr>
          <a:xfrm rot="5400000" flipH="1" flipV="1">
            <a:off x="2271758" y="2621897"/>
            <a:ext cx="3499084" cy="1862371"/>
          </a:xfrm>
          <a:prstGeom prst="bentConnector4">
            <a:avLst>
              <a:gd name="adj1" fmla="val -6533"/>
              <a:gd name="adj2" fmla="val 52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err="1" smtClean="0"/>
              <a:t>HAC_ABg</a:t>
            </a:r>
            <a:r>
              <a:rPr lang="es-ES" sz="1050" b="1" cap="all" dirty="0" smtClean="0"/>
              <a:t>. </a:t>
            </a:r>
            <a:r>
              <a:rPr lang="es-ES" sz="1050" b="1" cap="all" dirty="0"/>
              <a:t>APROBACIÓN </a:t>
            </a:r>
            <a:r>
              <a:rPr lang="es-ES" sz="1050" b="1" cap="all" dirty="0" smtClean="0"/>
              <a:t>de </a:t>
            </a:r>
            <a:r>
              <a:rPr lang="es-ES" sz="1050" b="1" cap="all" dirty="0"/>
              <a:t>bases (ordenanzas) </a:t>
            </a:r>
            <a:r>
              <a:rPr lang="es-ES" sz="1050" b="1" cap="all" dirty="0" smtClean="0"/>
              <a:t>generales de </a:t>
            </a:r>
            <a:r>
              <a:rPr lang="es-ES" sz="1050" b="1" cap="all" dirty="0"/>
              <a:t>subvenciones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0" y="520456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415" name="Rectángulo 414"/>
          <p:cNvSpPr/>
          <p:nvPr/>
        </p:nvSpPr>
        <p:spPr>
          <a:xfrm>
            <a:off x="4122420" y="830957"/>
            <a:ext cx="3703320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F3. Resolución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5286900" y="3305699"/>
            <a:ext cx="1403495" cy="1061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C03. Generar edicto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30" name="Elipse 429"/>
          <p:cNvSpPr/>
          <p:nvPr/>
        </p:nvSpPr>
        <p:spPr>
          <a:xfrm>
            <a:off x="5845961" y="570966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FP</a:t>
            </a:r>
            <a:endParaRPr lang="es-ES" sz="1050" dirty="0"/>
          </a:p>
        </p:txBody>
      </p:sp>
      <p:sp>
        <p:nvSpPr>
          <p:cNvPr id="201" name="Rectángulo 200"/>
          <p:cNvSpPr/>
          <p:nvPr/>
        </p:nvSpPr>
        <p:spPr>
          <a:xfrm>
            <a:off x="5283654" y="4671838"/>
            <a:ext cx="1409988" cy="720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C04. Generar oficio remisión</a:t>
            </a:r>
            <a:endParaRPr lang="es-ES" sz="800" b="1" dirty="0">
              <a:solidFill>
                <a:schemeClr val="tx1"/>
              </a:solidFill>
            </a:endParaRPr>
          </a:p>
          <a:p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281" name="Elipse 280"/>
          <p:cNvSpPr/>
          <p:nvPr/>
        </p:nvSpPr>
        <p:spPr>
          <a:xfrm>
            <a:off x="4646837" y="160810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ES" sz="1000" dirty="0" smtClean="0"/>
              <a:t>F2</a:t>
            </a:r>
            <a:endParaRPr lang="es-ES" sz="1000" dirty="0"/>
          </a:p>
        </p:txBody>
      </p:sp>
      <p:cxnSp>
        <p:nvCxnSpPr>
          <p:cNvPr id="4" name="Conector recto de flecha 3"/>
          <p:cNvCxnSpPr>
            <a:stCxn id="281" idx="6"/>
            <a:endCxn id="103" idx="1"/>
          </p:cNvCxnSpPr>
          <p:nvPr/>
        </p:nvCxnSpPr>
        <p:spPr>
          <a:xfrm>
            <a:off x="4934837" y="1752105"/>
            <a:ext cx="349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5284743" y="1387834"/>
            <a:ext cx="1402320" cy="728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C01. Generar acuerdo de pleno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380283" y="1654752"/>
            <a:ext cx="1142212" cy="379329"/>
            <a:chOff x="5380283" y="1654752"/>
            <a:chExt cx="1142212" cy="379329"/>
          </a:xfrm>
        </p:grpSpPr>
        <p:sp>
          <p:nvSpPr>
            <p:cNvPr id="104" name="Rectángulo 103"/>
            <p:cNvSpPr/>
            <p:nvPr/>
          </p:nvSpPr>
          <p:spPr>
            <a:xfrm>
              <a:off x="5540303" y="1654752"/>
              <a:ext cx="982192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HAC_ABG_APD_Acuerdo_pleno_definitivo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ortar rectángulo de esquina sencilla 104"/>
            <p:cNvSpPr/>
            <p:nvPr/>
          </p:nvSpPr>
          <p:spPr>
            <a:xfrm>
              <a:off x="5380283" y="165475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10" name="Elipse 109"/>
            <p:cNvSpPr/>
            <p:nvPr/>
          </p:nvSpPr>
          <p:spPr>
            <a:xfrm>
              <a:off x="5577622" y="192608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5291093" y="2370594"/>
            <a:ext cx="1387502" cy="617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C02. Generar notificación acuerdo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5391133" y="2666861"/>
            <a:ext cx="1228339" cy="304584"/>
            <a:chOff x="9520271" y="3327871"/>
            <a:chExt cx="1228339" cy="304584"/>
          </a:xfrm>
        </p:grpSpPr>
        <p:sp>
          <p:nvSpPr>
            <p:cNvPr id="133" name="Recortar rectángulo de esquina sencilla 132"/>
            <p:cNvSpPr/>
            <p:nvPr/>
          </p:nvSpPr>
          <p:spPr>
            <a:xfrm>
              <a:off x="9520271" y="3339123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9695953" y="3327871"/>
              <a:ext cx="1052657" cy="304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 smtClean="0">
                  <a:solidFill>
                    <a:schemeClr val="tx1"/>
                  </a:solidFill>
                </a:rPr>
                <a:t>HAC_ABG_NOR_Notificacion_resolucion</a:t>
              </a:r>
              <a:endParaRPr lang="es-ES" sz="5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9848013" y="34716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10008146" y="347160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10171911" y="347081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341605" y="4909765"/>
            <a:ext cx="1197478" cy="349082"/>
            <a:chOff x="5341605" y="4704025"/>
            <a:chExt cx="1197478" cy="349082"/>
          </a:xfrm>
        </p:grpSpPr>
        <p:sp>
          <p:nvSpPr>
            <p:cNvPr id="202" name="Rectángulo 201"/>
            <p:cNvSpPr/>
            <p:nvPr/>
          </p:nvSpPr>
          <p:spPr>
            <a:xfrm>
              <a:off x="5551521" y="4725580"/>
              <a:ext cx="987562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HAC_ABG_REM_Remision_ESTyCCAA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Recortar rectángulo de esquina sencilla 203"/>
            <p:cNvSpPr/>
            <p:nvPr/>
          </p:nvSpPr>
          <p:spPr>
            <a:xfrm>
              <a:off x="5341605" y="470402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63" name="Elipse 62"/>
            <p:cNvSpPr/>
            <p:nvPr/>
          </p:nvSpPr>
          <p:spPr>
            <a:xfrm>
              <a:off x="5591074" y="4945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147" name="Elipse 146"/>
            <p:cNvSpPr/>
            <p:nvPr/>
          </p:nvSpPr>
          <p:spPr>
            <a:xfrm>
              <a:off x="5883418" y="494088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N</a:t>
              </a:r>
            </a:p>
          </p:txBody>
        </p:sp>
        <p:sp>
          <p:nvSpPr>
            <p:cNvPr id="148" name="Elipse 147"/>
            <p:cNvSpPr/>
            <p:nvPr/>
          </p:nvSpPr>
          <p:spPr>
            <a:xfrm>
              <a:off x="5737246" y="4945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121" name="Recortar rectángulo de esquina sencilla 120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ortar rectángulo de esquina sencilla 122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24" name="Recortar rectángulo de esquina sencilla 123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Elipse 141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Elipse 143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ángulo 149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Elipse 153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Elipse 156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Elipse 158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ortar rectángulo de esquina sencilla 160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64" name="Rectángulo 163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65" name="Rectángulo 164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67" name="Elipse 166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ángulo 168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Elipse 169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sp>
        <p:nvSpPr>
          <p:cNvPr id="171" name="Elipse 170"/>
          <p:cNvSpPr/>
          <p:nvPr/>
        </p:nvSpPr>
        <p:spPr>
          <a:xfrm>
            <a:off x="4711013" y="369068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ES" sz="1000" dirty="0" smtClean="0"/>
              <a:t>F2</a:t>
            </a:r>
            <a:endParaRPr lang="es-ES" sz="1000" dirty="0"/>
          </a:p>
        </p:txBody>
      </p:sp>
      <p:cxnSp>
        <p:nvCxnSpPr>
          <p:cNvPr id="11" name="Conector recto de flecha 10"/>
          <p:cNvCxnSpPr>
            <a:stCxn id="171" idx="6"/>
            <a:endCxn id="424" idx="1"/>
          </p:cNvCxnSpPr>
          <p:nvPr/>
        </p:nvCxnSpPr>
        <p:spPr>
          <a:xfrm>
            <a:off x="4999013" y="3834682"/>
            <a:ext cx="287887" cy="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03" idx="2"/>
            <a:endCxn id="131" idx="0"/>
          </p:cNvCxnSpPr>
          <p:nvPr/>
        </p:nvCxnSpPr>
        <p:spPr>
          <a:xfrm flipH="1">
            <a:off x="5984844" y="2116376"/>
            <a:ext cx="1059" cy="25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1" idx="2"/>
            <a:endCxn id="424" idx="0"/>
          </p:cNvCxnSpPr>
          <p:nvPr/>
        </p:nvCxnSpPr>
        <p:spPr>
          <a:xfrm>
            <a:off x="5984844" y="2988302"/>
            <a:ext cx="3804" cy="31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24" idx="2"/>
            <a:endCxn id="201" idx="0"/>
          </p:cNvCxnSpPr>
          <p:nvPr/>
        </p:nvCxnSpPr>
        <p:spPr>
          <a:xfrm>
            <a:off x="5988648" y="4367271"/>
            <a:ext cx="0" cy="30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1" idx="2"/>
            <a:endCxn id="430" idx="0"/>
          </p:cNvCxnSpPr>
          <p:nvPr/>
        </p:nvCxnSpPr>
        <p:spPr>
          <a:xfrm>
            <a:off x="5988648" y="5392100"/>
            <a:ext cx="1313" cy="3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9723802" y="1727679"/>
            <a:ext cx="2108270" cy="1260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just"/>
            <a:r>
              <a:rPr lang="es-ES" sz="1000" b="1" dirty="0" smtClean="0">
                <a:solidFill>
                  <a:schemeClr val="accent1"/>
                </a:solidFill>
              </a:rPr>
              <a:t>[En </a:t>
            </a:r>
            <a:r>
              <a:rPr lang="es-ES" sz="1000" b="1" dirty="0">
                <a:solidFill>
                  <a:schemeClr val="accent1"/>
                </a:solidFill>
              </a:rPr>
              <a:t>el caso de las </a:t>
            </a:r>
            <a:r>
              <a:rPr lang="es-ES" sz="1000" b="1" dirty="0" smtClean="0">
                <a:solidFill>
                  <a:schemeClr val="accent1"/>
                </a:solidFill>
              </a:rPr>
              <a:t>Diputaciones Provinciales, el flujo </a:t>
            </a:r>
            <a:r>
              <a:rPr lang="es-ES" sz="1000" b="1" dirty="0">
                <a:solidFill>
                  <a:schemeClr val="accent1"/>
                </a:solidFill>
              </a:rPr>
              <a:t>puede verse alterado por los órganos complementarios que hayan podido </a:t>
            </a:r>
            <a:r>
              <a:rPr lang="es-ES" sz="1000" b="1" dirty="0" smtClean="0">
                <a:solidFill>
                  <a:schemeClr val="accent1"/>
                </a:solidFill>
              </a:rPr>
              <a:t>crearse, en su </a:t>
            </a:r>
            <a:r>
              <a:rPr lang="es-ES" sz="1000" b="1" dirty="0">
                <a:solidFill>
                  <a:schemeClr val="accent1"/>
                </a:solidFill>
              </a:rPr>
              <a:t>caso, en virtud del art. 32.3 de la Ley 7/1985, de 2 de abril, Reguladora de las Bases del Régimen Local]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369827" y="3585211"/>
            <a:ext cx="1234250" cy="721355"/>
            <a:chOff x="5369827" y="3585211"/>
            <a:chExt cx="1234250" cy="721355"/>
          </a:xfrm>
        </p:grpSpPr>
        <p:sp>
          <p:nvSpPr>
            <p:cNvPr id="139" name="Rectángulo 138"/>
            <p:cNvSpPr/>
            <p:nvPr/>
          </p:nvSpPr>
          <p:spPr>
            <a:xfrm>
              <a:off x="5553877" y="3585211"/>
              <a:ext cx="1050200" cy="159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HAC_ABG_EPD_Edicto_publicacion_definitiva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ortar rectángulo de esquina sencilla 199"/>
            <p:cNvSpPr/>
            <p:nvPr/>
          </p:nvSpPr>
          <p:spPr>
            <a:xfrm>
              <a:off x="5369827" y="359681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79" name="Elipse 178"/>
            <p:cNvSpPr/>
            <p:nvPr/>
          </p:nvSpPr>
          <p:spPr>
            <a:xfrm>
              <a:off x="5612774" y="38103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245" name="Elipse 244"/>
            <p:cNvSpPr/>
            <p:nvPr/>
          </p:nvSpPr>
          <p:spPr>
            <a:xfrm>
              <a:off x="5761116" y="381871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P</a:t>
              </a:r>
            </a:p>
          </p:txBody>
        </p:sp>
        <p:sp>
          <p:nvSpPr>
            <p:cNvPr id="246" name="Rectángulo 245"/>
            <p:cNvSpPr/>
            <p:nvPr/>
          </p:nvSpPr>
          <p:spPr>
            <a:xfrm>
              <a:off x="5622150" y="3982607"/>
              <a:ext cx="656729" cy="1584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800" b="1" dirty="0" smtClean="0">
                  <a:solidFill>
                    <a:schemeClr val="tx1"/>
                  </a:solidFill>
                </a:rPr>
                <a:t>BOP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5622150" y="4184806"/>
              <a:ext cx="656729" cy="121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 202"/>
          <p:cNvSpPr/>
          <p:nvPr/>
        </p:nvSpPr>
        <p:spPr>
          <a:xfrm>
            <a:off x="0" y="454757"/>
            <a:ext cx="12192000" cy="640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50" b="1" cap="all" dirty="0" smtClean="0">
                <a:solidFill>
                  <a:srgbClr val="41719C"/>
                </a:solidFill>
              </a:rPr>
              <a:t>Eventos</a:t>
            </a:r>
            <a:endParaRPr lang="es-ES" sz="1050" b="1" cap="all" dirty="0">
              <a:solidFill>
                <a:srgbClr val="41719C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err="1"/>
              <a:t>HAC_ABg</a:t>
            </a:r>
            <a:r>
              <a:rPr lang="es-ES" sz="1050" b="1" cap="all" dirty="0"/>
              <a:t>. APROBACIÓN de bases (ordenanzas) generales de subvenciones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229" name="Recortar rectángulo de esquina sencilla 228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0" name="Rectángulo 229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ortar rectángulo de esquina sencilla 230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2" name="Recortar rectángulo de esquina sencilla 231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ángulo 233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Elipse 235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ángulo 250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Elipse 266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268" name="Rectángulo 267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9" name="Elipse 268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273" name="Elipse 272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308" name="Rectángulo 307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ángulo 326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ángulo 344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Elipse 345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Elipse 347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349" name="Rectángulo 348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0" name="Rectángulo 399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1" name="Elipse 400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402" name="Rectángulo 401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3" name="Elipse 402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404" name="Rectángulo 403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5" name="Recortar rectángulo de esquina sencilla 404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6" name="Rectángulo 405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ángulo 406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08" name="Rectángulo 407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09" name="Rectángulo 408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10" name="Rectángulo 409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11" name="Elipse 410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412" name="Rectángulo 411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3" name="Rectángulo 412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Elipse 415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417" name="Grupo 416"/>
          <p:cNvGrpSpPr/>
          <p:nvPr/>
        </p:nvGrpSpPr>
        <p:grpSpPr>
          <a:xfrm>
            <a:off x="408346" y="764281"/>
            <a:ext cx="1823829" cy="4024496"/>
            <a:chOff x="408346" y="764281"/>
            <a:chExt cx="1823829" cy="4024496"/>
          </a:xfrm>
        </p:grpSpPr>
        <p:sp>
          <p:nvSpPr>
            <p:cNvPr id="418" name="Rectángulo 417"/>
            <p:cNvSpPr/>
            <p:nvPr/>
          </p:nvSpPr>
          <p:spPr>
            <a:xfrm>
              <a:off x="408346" y="1047845"/>
              <a:ext cx="1823829" cy="3740932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19" name="Rectángulo 418"/>
            <p:cNvSpPr/>
            <p:nvPr/>
          </p:nvSpPr>
          <p:spPr>
            <a:xfrm>
              <a:off x="408346" y="764281"/>
              <a:ext cx="1823829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EVE_APA.Evento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plazos</a:t>
              </a:r>
            </a:p>
          </p:txBody>
        </p:sp>
        <p:sp>
          <p:nvSpPr>
            <p:cNvPr id="420" name="Rectángulo 419"/>
            <p:cNvSpPr/>
            <p:nvPr/>
          </p:nvSpPr>
          <p:spPr>
            <a:xfrm>
              <a:off x="581077" y="1598239"/>
              <a:ext cx="1381096" cy="5724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AM01. Incorporar solicitud ampliación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587225" y="2429713"/>
              <a:ext cx="1381096" cy="733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AM02. Generar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2" name="Conector recto de flecha 421"/>
            <p:cNvCxnSpPr>
              <a:stCxn id="420" idx="2"/>
              <a:endCxn id="421" idx="0"/>
            </p:cNvCxnSpPr>
            <p:nvPr/>
          </p:nvCxnSpPr>
          <p:spPr>
            <a:xfrm>
              <a:off x="1271625" y="2170691"/>
              <a:ext cx="6148" cy="259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Elipse 422"/>
            <p:cNvSpPr/>
            <p:nvPr/>
          </p:nvSpPr>
          <p:spPr>
            <a:xfrm>
              <a:off x="1135060" y="417180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424" name="Conector recto de flecha 423"/>
            <p:cNvCxnSpPr>
              <a:stCxn id="421" idx="2"/>
              <a:endCxn id="425" idx="0"/>
            </p:cNvCxnSpPr>
            <p:nvPr/>
          </p:nvCxnSpPr>
          <p:spPr>
            <a:xfrm>
              <a:off x="1277773" y="3162800"/>
              <a:ext cx="0" cy="195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ángulo 424"/>
            <p:cNvSpPr/>
            <p:nvPr/>
          </p:nvSpPr>
          <p:spPr>
            <a:xfrm>
              <a:off x="587225" y="3358561"/>
              <a:ext cx="1381096" cy="684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AM03. Generar notificación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6" name="Conector recto de flecha 425"/>
            <p:cNvCxnSpPr>
              <a:stCxn id="425" idx="2"/>
              <a:endCxn id="423" idx="0"/>
            </p:cNvCxnSpPr>
            <p:nvPr/>
          </p:nvCxnSpPr>
          <p:spPr>
            <a:xfrm>
              <a:off x="1277773" y="4043129"/>
              <a:ext cx="1287" cy="12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Grupo 426"/>
            <p:cNvGrpSpPr/>
            <p:nvPr/>
          </p:nvGrpSpPr>
          <p:grpSpPr>
            <a:xfrm>
              <a:off x="660683" y="2767934"/>
              <a:ext cx="1235620" cy="334975"/>
              <a:chOff x="660683" y="2767934"/>
              <a:chExt cx="1235620" cy="334975"/>
            </a:xfrm>
          </p:grpSpPr>
          <p:sp>
            <p:nvSpPr>
              <p:cNvPr id="443" name="Recortar rectángulo de esquina sencilla 442"/>
              <p:cNvSpPr/>
              <p:nvPr/>
            </p:nvSpPr>
            <p:spPr>
              <a:xfrm>
                <a:off x="660683" y="280806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4" name="Rectángulo 443"/>
              <p:cNvSpPr/>
              <p:nvPr/>
            </p:nvSpPr>
            <p:spPr>
              <a:xfrm>
                <a:off x="836366" y="2767934"/>
                <a:ext cx="1059937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EVE_EVE_APA_Acuerdo_ampliacion_plazo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Elipse 444"/>
              <p:cNvSpPr/>
              <p:nvPr/>
            </p:nvSpPr>
            <p:spPr>
              <a:xfrm>
                <a:off x="858606" y="299490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428" name="Grupo 427"/>
            <p:cNvGrpSpPr/>
            <p:nvPr/>
          </p:nvGrpSpPr>
          <p:grpSpPr>
            <a:xfrm>
              <a:off x="1126302" y="1104186"/>
              <a:ext cx="431251" cy="288000"/>
              <a:chOff x="1126302" y="1104186"/>
              <a:chExt cx="431251" cy="288000"/>
            </a:xfrm>
          </p:grpSpPr>
          <p:sp>
            <p:nvSpPr>
              <p:cNvPr id="441" name="Elipse 440"/>
              <p:cNvSpPr/>
              <p:nvPr/>
            </p:nvSpPr>
            <p:spPr>
              <a:xfrm>
                <a:off x="1126302" y="1104186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442" name="Elipse 441"/>
              <p:cNvSpPr/>
              <p:nvPr/>
            </p:nvSpPr>
            <p:spPr>
              <a:xfrm>
                <a:off x="1449553" y="1191822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429" name="Conector recto de flecha 428"/>
            <p:cNvCxnSpPr>
              <a:stCxn id="441" idx="4"/>
              <a:endCxn id="420" idx="0"/>
            </p:cNvCxnSpPr>
            <p:nvPr/>
          </p:nvCxnSpPr>
          <p:spPr>
            <a:xfrm>
              <a:off x="1270302" y="1392186"/>
              <a:ext cx="1323" cy="20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" name="Grupo 429"/>
            <p:cNvGrpSpPr/>
            <p:nvPr/>
          </p:nvGrpSpPr>
          <p:grpSpPr>
            <a:xfrm>
              <a:off x="595611" y="1887160"/>
              <a:ext cx="1137643" cy="258129"/>
              <a:chOff x="595611" y="1887160"/>
              <a:chExt cx="1137643" cy="258129"/>
            </a:xfrm>
          </p:grpSpPr>
          <p:sp>
            <p:nvSpPr>
              <p:cNvPr id="437" name="Recortar rectángulo de esquina sencilla 436"/>
              <p:cNvSpPr/>
              <p:nvPr/>
            </p:nvSpPr>
            <p:spPr>
              <a:xfrm>
                <a:off x="722916" y="1903667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38" name="Rectángulo 437"/>
              <p:cNvSpPr/>
              <p:nvPr/>
            </p:nvSpPr>
            <p:spPr>
              <a:xfrm>
                <a:off x="898599" y="1887160"/>
                <a:ext cx="834655" cy="148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Petición ampliación 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Elipse 438"/>
              <p:cNvSpPr/>
              <p:nvPr/>
            </p:nvSpPr>
            <p:spPr>
              <a:xfrm>
                <a:off x="595611" y="1950218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440" name="Elipse 439"/>
              <p:cNvSpPr/>
              <p:nvPr/>
            </p:nvSpPr>
            <p:spPr>
              <a:xfrm>
                <a:off x="933717" y="203728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431" name="Grupo 430"/>
            <p:cNvGrpSpPr/>
            <p:nvPr/>
          </p:nvGrpSpPr>
          <p:grpSpPr>
            <a:xfrm>
              <a:off x="658631" y="3686853"/>
              <a:ext cx="1237672" cy="304584"/>
              <a:chOff x="658631" y="3686853"/>
              <a:chExt cx="1237672" cy="304584"/>
            </a:xfrm>
          </p:grpSpPr>
          <p:sp>
            <p:nvSpPr>
              <p:cNvPr id="432" name="Recortar rectángulo de esquina sencilla 431"/>
              <p:cNvSpPr/>
              <p:nvPr/>
            </p:nvSpPr>
            <p:spPr>
              <a:xfrm>
                <a:off x="658631" y="3717770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33" name="Rectángulo 432"/>
              <p:cNvSpPr/>
              <p:nvPr/>
            </p:nvSpPr>
            <p:spPr>
              <a:xfrm>
                <a:off x="855438" y="3686853"/>
                <a:ext cx="104086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Elipse 433"/>
              <p:cNvSpPr/>
              <p:nvPr/>
            </p:nvSpPr>
            <p:spPr>
              <a:xfrm>
                <a:off x="1094554" y="383931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435" name="Elipse 434"/>
              <p:cNvSpPr/>
              <p:nvPr/>
            </p:nvSpPr>
            <p:spPr>
              <a:xfrm>
                <a:off x="1434313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436" name="Elipse 435"/>
              <p:cNvSpPr/>
              <p:nvPr/>
            </p:nvSpPr>
            <p:spPr>
              <a:xfrm>
                <a:off x="1258334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67732" y="4973399"/>
            <a:ext cx="2514137" cy="1194347"/>
            <a:chOff x="67732" y="4973399"/>
            <a:chExt cx="2514137" cy="1194347"/>
          </a:xfrm>
        </p:grpSpPr>
        <p:sp>
          <p:nvSpPr>
            <p:cNvPr id="447" name="Rectángulo 446"/>
            <p:cNvSpPr/>
            <p:nvPr/>
          </p:nvSpPr>
          <p:spPr>
            <a:xfrm>
              <a:off x="603652" y="5390298"/>
              <a:ext cx="1191675" cy="680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AL01. Incorporar alegaciones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67732" y="5256963"/>
              <a:ext cx="2514137" cy="91078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49" name="Rectángulo 448"/>
            <p:cNvSpPr/>
            <p:nvPr/>
          </p:nvSpPr>
          <p:spPr>
            <a:xfrm>
              <a:off x="67732" y="4973399"/>
              <a:ext cx="2514137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EVE_PAL. Evento </a:t>
              </a:r>
              <a:r>
                <a:rPr lang="es-ES" sz="1000" b="1" dirty="0">
                  <a:solidFill>
                    <a:schemeClr val="tx1"/>
                  </a:solidFill>
                </a:rPr>
                <a:t>p</a:t>
              </a:r>
              <a:r>
                <a:rPr lang="es-ES" sz="1000" b="1" dirty="0" smtClean="0">
                  <a:solidFill>
                    <a:schemeClr val="tx1"/>
                  </a:solidFill>
                </a:rPr>
                <a:t>resentación de alegaciones, documentos u otros elementos de juicio</a:t>
              </a:r>
              <a:endParaRPr lang="es-E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0" name="Elipse 449"/>
            <p:cNvSpPr/>
            <p:nvPr/>
          </p:nvSpPr>
          <p:spPr>
            <a:xfrm>
              <a:off x="1954902" y="559428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451" name="Conector recto de flecha 450"/>
            <p:cNvCxnSpPr>
              <a:stCxn id="447" idx="3"/>
              <a:endCxn id="450" idx="2"/>
            </p:cNvCxnSpPr>
            <p:nvPr/>
          </p:nvCxnSpPr>
          <p:spPr>
            <a:xfrm>
              <a:off x="1795327" y="5730552"/>
              <a:ext cx="159575" cy="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2" name="Grupo 451"/>
            <p:cNvGrpSpPr/>
            <p:nvPr/>
          </p:nvGrpSpPr>
          <p:grpSpPr>
            <a:xfrm>
              <a:off x="143532" y="5588508"/>
              <a:ext cx="288000" cy="440008"/>
              <a:chOff x="143532" y="5588508"/>
              <a:chExt cx="288000" cy="440008"/>
            </a:xfrm>
          </p:grpSpPr>
          <p:sp>
            <p:nvSpPr>
              <p:cNvPr id="490" name="Elipse 489"/>
              <p:cNvSpPr/>
              <p:nvPr/>
            </p:nvSpPr>
            <p:spPr>
              <a:xfrm>
                <a:off x="143532" y="558850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491" name="Elipse 490"/>
              <p:cNvSpPr/>
              <p:nvPr/>
            </p:nvSpPr>
            <p:spPr>
              <a:xfrm>
                <a:off x="227693" y="5920516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453" name="Conector recto de flecha 452"/>
            <p:cNvCxnSpPr>
              <a:stCxn id="490" idx="6"/>
              <a:endCxn id="447" idx="1"/>
            </p:cNvCxnSpPr>
            <p:nvPr/>
          </p:nvCxnSpPr>
          <p:spPr>
            <a:xfrm flipV="1">
              <a:off x="431532" y="5730552"/>
              <a:ext cx="172120" cy="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4" name="Grupo 473"/>
            <p:cNvGrpSpPr/>
            <p:nvPr/>
          </p:nvGrpSpPr>
          <p:grpSpPr>
            <a:xfrm>
              <a:off x="626961" y="5667244"/>
              <a:ext cx="1149935" cy="339876"/>
              <a:chOff x="626961" y="5667244"/>
              <a:chExt cx="1149935" cy="339876"/>
            </a:xfrm>
          </p:grpSpPr>
          <p:sp>
            <p:nvSpPr>
              <p:cNvPr id="475" name="Recortar rectángulo de esquina sencilla 474"/>
              <p:cNvSpPr/>
              <p:nvPr/>
            </p:nvSpPr>
            <p:spPr>
              <a:xfrm>
                <a:off x="766558" y="5746790"/>
                <a:ext cx="160020" cy="225220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78" name="Rectángulo 477"/>
              <p:cNvSpPr/>
              <p:nvPr/>
            </p:nvSpPr>
            <p:spPr>
              <a:xfrm>
                <a:off x="942241" y="5667244"/>
                <a:ext cx="834655" cy="211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Alegaciones, documentos u otros elementos de juicio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Elipse 478"/>
              <p:cNvSpPr/>
              <p:nvPr/>
            </p:nvSpPr>
            <p:spPr>
              <a:xfrm>
                <a:off x="626961" y="5788939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482" name="Elipse 481"/>
              <p:cNvSpPr/>
              <p:nvPr/>
            </p:nvSpPr>
            <p:spPr>
              <a:xfrm>
                <a:off x="971808" y="589912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</p:grpSp>
      <p:grpSp>
        <p:nvGrpSpPr>
          <p:cNvPr id="496" name="Grupo 495"/>
          <p:cNvGrpSpPr/>
          <p:nvPr/>
        </p:nvGrpSpPr>
        <p:grpSpPr>
          <a:xfrm>
            <a:off x="2640521" y="3939588"/>
            <a:ext cx="3851178" cy="2826334"/>
            <a:chOff x="2640521" y="3939588"/>
            <a:chExt cx="3851178" cy="2826334"/>
          </a:xfrm>
        </p:grpSpPr>
        <p:sp>
          <p:nvSpPr>
            <p:cNvPr id="497" name="Rectángulo 496"/>
            <p:cNvSpPr/>
            <p:nvPr/>
          </p:nvSpPr>
          <p:spPr>
            <a:xfrm>
              <a:off x="2640521" y="4227815"/>
              <a:ext cx="3851178" cy="2538107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98" name="Rectángulo 497"/>
            <p:cNvSpPr/>
            <p:nvPr/>
          </p:nvSpPr>
          <p:spPr>
            <a:xfrm>
              <a:off x="2640521" y="3939588"/>
              <a:ext cx="3851178" cy="288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EVE_AMP.Evento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 resolver y notificar</a:t>
              </a:r>
            </a:p>
          </p:txBody>
        </p:sp>
        <p:sp>
          <p:nvSpPr>
            <p:cNvPr id="499" name="Rectángulo 498"/>
            <p:cNvSpPr/>
            <p:nvPr/>
          </p:nvSpPr>
          <p:spPr>
            <a:xfrm>
              <a:off x="3280761" y="5740590"/>
              <a:ext cx="1181184" cy="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AMP03. Resolver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0" name="Conector recto de flecha 499"/>
            <p:cNvCxnSpPr>
              <a:stCxn id="515" idx="3"/>
              <a:endCxn id="501" idx="2"/>
            </p:cNvCxnSpPr>
            <p:nvPr/>
          </p:nvCxnSpPr>
          <p:spPr>
            <a:xfrm>
              <a:off x="5739738" y="6467507"/>
              <a:ext cx="183051" cy="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Elipse 500"/>
            <p:cNvSpPr/>
            <p:nvPr/>
          </p:nvSpPr>
          <p:spPr>
            <a:xfrm>
              <a:off x="5922789" y="63266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grpSp>
          <p:nvGrpSpPr>
            <p:cNvPr id="502" name="Grupo 501"/>
            <p:cNvGrpSpPr/>
            <p:nvPr/>
          </p:nvGrpSpPr>
          <p:grpSpPr>
            <a:xfrm>
              <a:off x="3276211" y="4311212"/>
              <a:ext cx="1203780" cy="448606"/>
              <a:chOff x="1252422" y="4799669"/>
              <a:chExt cx="1203780" cy="448606"/>
            </a:xfrm>
          </p:grpSpPr>
          <p:sp>
            <p:nvSpPr>
              <p:cNvPr id="545" name="Decisión 544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Rectángulo 545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amplia a iniciativa propia del órgano competente?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3" name="Rectángulo 502"/>
            <p:cNvSpPr/>
            <p:nvPr/>
          </p:nvSpPr>
          <p:spPr>
            <a:xfrm>
              <a:off x="4714082" y="4885385"/>
              <a:ext cx="1181184" cy="4180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AMP01. Recibir propuesta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4" name="Grupo 503"/>
            <p:cNvGrpSpPr/>
            <p:nvPr/>
          </p:nvGrpSpPr>
          <p:grpSpPr>
            <a:xfrm>
              <a:off x="3868891" y="4728787"/>
              <a:ext cx="267141" cy="490242"/>
              <a:chOff x="3868891" y="4728787"/>
              <a:chExt cx="267141" cy="490242"/>
            </a:xfrm>
          </p:grpSpPr>
          <p:cxnSp>
            <p:nvCxnSpPr>
              <p:cNvPr id="543" name="Conector recto de flecha 542"/>
              <p:cNvCxnSpPr>
                <a:stCxn id="545" idx="2"/>
                <a:endCxn id="512" idx="0"/>
              </p:cNvCxnSpPr>
              <p:nvPr/>
            </p:nvCxnSpPr>
            <p:spPr>
              <a:xfrm flipH="1">
                <a:off x="3868891" y="4759818"/>
                <a:ext cx="3158" cy="459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Rectángulo 543"/>
              <p:cNvSpPr/>
              <p:nvPr/>
            </p:nvSpPr>
            <p:spPr>
              <a:xfrm>
                <a:off x="3869117" y="4728787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5" name="Grupo 504"/>
            <p:cNvGrpSpPr/>
            <p:nvPr/>
          </p:nvGrpSpPr>
          <p:grpSpPr>
            <a:xfrm>
              <a:off x="4358638" y="4340033"/>
              <a:ext cx="352573" cy="195482"/>
              <a:chOff x="4358638" y="4340033"/>
              <a:chExt cx="352573" cy="195482"/>
            </a:xfrm>
          </p:grpSpPr>
          <p:cxnSp>
            <p:nvCxnSpPr>
              <p:cNvPr id="541" name="Conector recto de flecha 540"/>
              <p:cNvCxnSpPr>
                <a:stCxn id="545" idx="3"/>
                <a:endCxn id="537" idx="1"/>
              </p:cNvCxnSpPr>
              <p:nvPr/>
            </p:nvCxnSpPr>
            <p:spPr>
              <a:xfrm flipV="1">
                <a:off x="4467886" y="4530687"/>
                <a:ext cx="243325" cy="48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" name="Rectángulo 541"/>
              <p:cNvSpPr/>
              <p:nvPr/>
            </p:nvSpPr>
            <p:spPr>
              <a:xfrm>
                <a:off x="4358638" y="4340033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6" name="Grupo 505"/>
            <p:cNvGrpSpPr/>
            <p:nvPr/>
          </p:nvGrpSpPr>
          <p:grpSpPr>
            <a:xfrm>
              <a:off x="4799505" y="5037087"/>
              <a:ext cx="1010338" cy="233378"/>
              <a:chOff x="4799505" y="5037087"/>
              <a:chExt cx="1010338" cy="233378"/>
            </a:xfrm>
          </p:grpSpPr>
          <p:sp>
            <p:nvSpPr>
              <p:cNvPr id="539" name="Recortar rectángulo de esquina sencilla 538"/>
              <p:cNvSpPr/>
              <p:nvPr/>
            </p:nvSpPr>
            <p:spPr>
              <a:xfrm>
                <a:off x="4799505" y="50507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540" name="Rectángulo 539"/>
              <p:cNvSpPr/>
              <p:nvPr/>
            </p:nvSpPr>
            <p:spPr>
              <a:xfrm>
                <a:off x="4975188" y="5037087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Propuesta de ampliación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7" name="Grupo 506"/>
            <p:cNvGrpSpPr/>
            <p:nvPr/>
          </p:nvGrpSpPr>
          <p:grpSpPr>
            <a:xfrm>
              <a:off x="4711211" y="4306384"/>
              <a:ext cx="1203780" cy="448606"/>
              <a:chOff x="1252422" y="4799669"/>
              <a:chExt cx="1203780" cy="448606"/>
            </a:xfrm>
          </p:grpSpPr>
          <p:sp>
            <p:nvSpPr>
              <p:cNvPr id="537" name="Decisión 536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Rectángulo 537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¿Lo propone el superior jerárquico?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8" name="Grupo 507"/>
            <p:cNvGrpSpPr/>
            <p:nvPr/>
          </p:nvGrpSpPr>
          <p:grpSpPr>
            <a:xfrm>
              <a:off x="5304674" y="4719794"/>
              <a:ext cx="269052" cy="193532"/>
              <a:chOff x="5304674" y="4719794"/>
              <a:chExt cx="269052" cy="193532"/>
            </a:xfrm>
          </p:grpSpPr>
          <p:cxnSp>
            <p:nvCxnSpPr>
              <p:cNvPr id="535" name="Conector recto de flecha 534"/>
              <p:cNvCxnSpPr>
                <a:stCxn id="537" idx="2"/>
                <a:endCxn id="503" idx="0"/>
              </p:cNvCxnSpPr>
              <p:nvPr/>
            </p:nvCxnSpPr>
            <p:spPr>
              <a:xfrm flipH="1">
                <a:off x="5304674" y="4754990"/>
                <a:ext cx="2375" cy="130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ángulo 535"/>
              <p:cNvSpPr/>
              <p:nvPr/>
            </p:nvSpPr>
            <p:spPr>
              <a:xfrm>
                <a:off x="5306811" y="4719794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ángulo 508"/>
            <p:cNvSpPr/>
            <p:nvPr/>
          </p:nvSpPr>
          <p:spPr>
            <a:xfrm>
              <a:off x="4714082" y="5348782"/>
              <a:ext cx="1181184" cy="5728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AMP02. Propuesta del órgano instructor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0" name="Grupo 509"/>
            <p:cNvGrpSpPr/>
            <p:nvPr/>
          </p:nvGrpSpPr>
          <p:grpSpPr>
            <a:xfrm>
              <a:off x="5790785" y="4322006"/>
              <a:ext cx="266915" cy="1313225"/>
              <a:chOff x="5790785" y="4322006"/>
              <a:chExt cx="266915" cy="1313225"/>
            </a:xfrm>
          </p:grpSpPr>
          <p:sp>
            <p:nvSpPr>
              <p:cNvPr id="533" name="Rectángulo 532"/>
              <p:cNvSpPr/>
              <p:nvPr/>
            </p:nvSpPr>
            <p:spPr>
              <a:xfrm>
                <a:off x="5790785" y="432200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4" name="Conector angular 533"/>
              <p:cNvCxnSpPr>
                <a:stCxn id="537" idx="3"/>
                <a:endCxn id="509" idx="3"/>
              </p:cNvCxnSpPr>
              <p:nvPr/>
            </p:nvCxnSpPr>
            <p:spPr>
              <a:xfrm flipH="1">
                <a:off x="5895266" y="4530687"/>
                <a:ext cx="7620" cy="1104544"/>
              </a:xfrm>
              <a:prstGeom prst="bentConnector3">
                <a:avLst>
                  <a:gd name="adj1" fmla="val -3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1" name="Conector angular 510"/>
            <p:cNvCxnSpPr>
              <a:stCxn id="509" idx="2"/>
              <a:endCxn id="499" idx="3"/>
            </p:cNvCxnSpPr>
            <p:nvPr/>
          </p:nvCxnSpPr>
          <p:spPr>
            <a:xfrm rot="5400000">
              <a:off x="4831440" y="5552186"/>
              <a:ext cx="103740" cy="8427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Elipse 511"/>
            <p:cNvSpPr/>
            <p:nvPr/>
          </p:nvSpPr>
          <p:spPr>
            <a:xfrm>
              <a:off x="3793273" y="5219029"/>
              <a:ext cx="151236" cy="147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13" name="Conector recto de flecha 512"/>
            <p:cNvCxnSpPr>
              <a:stCxn id="512" idx="4"/>
              <a:endCxn id="499" idx="0"/>
            </p:cNvCxnSpPr>
            <p:nvPr/>
          </p:nvCxnSpPr>
          <p:spPr>
            <a:xfrm>
              <a:off x="3868891" y="5366222"/>
              <a:ext cx="2462" cy="37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onector angular 513"/>
            <p:cNvCxnSpPr>
              <a:stCxn id="503" idx="1"/>
              <a:endCxn id="512" idx="6"/>
            </p:cNvCxnSpPr>
            <p:nvPr/>
          </p:nvCxnSpPr>
          <p:spPr>
            <a:xfrm rot="10800000" flipV="1">
              <a:off x="3944510" y="5094400"/>
              <a:ext cx="769573" cy="1982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Rectángulo 514"/>
            <p:cNvSpPr/>
            <p:nvPr/>
          </p:nvSpPr>
          <p:spPr>
            <a:xfrm>
              <a:off x="4554055" y="6244748"/>
              <a:ext cx="1185683" cy="445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AMP04.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6" name="Conector angular 515"/>
            <p:cNvCxnSpPr>
              <a:stCxn id="499" idx="2"/>
              <a:endCxn id="515" idx="1"/>
            </p:cNvCxnSpPr>
            <p:nvPr/>
          </p:nvCxnSpPr>
          <p:spPr>
            <a:xfrm rot="16200000" flipH="1">
              <a:off x="4134076" y="6047527"/>
              <a:ext cx="157257" cy="682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upo 516"/>
            <p:cNvGrpSpPr/>
            <p:nvPr/>
          </p:nvGrpSpPr>
          <p:grpSpPr>
            <a:xfrm>
              <a:off x="4799505" y="5621277"/>
              <a:ext cx="1010338" cy="253407"/>
              <a:chOff x="4799505" y="5621277"/>
              <a:chExt cx="1010338" cy="253407"/>
            </a:xfrm>
          </p:grpSpPr>
          <p:sp>
            <p:nvSpPr>
              <p:cNvPr id="530" name="Recortar rectángulo de esquina sencilla 529"/>
              <p:cNvSpPr/>
              <p:nvPr/>
            </p:nvSpPr>
            <p:spPr>
              <a:xfrm>
                <a:off x="4799505" y="565353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531" name="Rectángulo 530"/>
              <p:cNvSpPr/>
              <p:nvPr/>
            </p:nvSpPr>
            <p:spPr>
              <a:xfrm>
                <a:off x="4975188" y="5621277"/>
                <a:ext cx="834655" cy="136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SAP_Solicitud_ampliacion_plazo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Elipse 531"/>
              <p:cNvSpPr/>
              <p:nvPr/>
            </p:nvSpPr>
            <p:spPr>
              <a:xfrm>
                <a:off x="5423923" y="576668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518" name="Grupo 517"/>
            <p:cNvGrpSpPr/>
            <p:nvPr/>
          </p:nvGrpSpPr>
          <p:grpSpPr>
            <a:xfrm>
              <a:off x="3366777" y="6057192"/>
              <a:ext cx="1006537" cy="223503"/>
              <a:chOff x="3366777" y="6057192"/>
              <a:chExt cx="1006537" cy="223503"/>
            </a:xfrm>
          </p:grpSpPr>
          <p:sp>
            <p:nvSpPr>
              <p:cNvPr id="527" name="Recortar rectángulo de esquina sencilla 526"/>
              <p:cNvSpPr/>
              <p:nvPr/>
            </p:nvSpPr>
            <p:spPr>
              <a:xfrm>
                <a:off x="3366777" y="60596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28" name="Rectángulo 527"/>
              <p:cNvSpPr/>
              <p:nvPr/>
            </p:nvSpPr>
            <p:spPr>
              <a:xfrm>
                <a:off x="3538659" y="6057192"/>
                <a:ext cx="834655" cy="196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APR_Acuerdo_amp_plazo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Elipse 528"/>
              <p:cNvSpPr/>
              <p:nvPr/>
            </p:nvSpPr>
            <p:spPr>
              <a:xfrm>
                <a:off x="3783368" y="617269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519" name="Elipse 518"/>
            <p:cNvSpPr/>
            <p:nvPr/>
          </p:nvSpPr>
          <p:spPr>
            <a:xfrm>
              <a:off x="2732157" y="43972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520" name="Conector recto de flecha 519"/>
            <p:cNvCxnSpPr>
              <a:stCxn id="519" idx="6"/>
              <a:endCxn id="545" idx="1"/>
            </p:cNvCxnSpPr>
            <p:nvPr/>
          </p:nvCxnSpPr>
          <p:spPr>
            <a:xfrm flipV="1">
              <a:off x="3020157" y="4535515"/>
              <a:ext cx="256054" cy="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1" name="Grupo 520"/>
            <p:cNvGrpSpPr/>
            <p:nvPr/>
          </p:nvGrpSpPr>
          <p:grpSpPr>
            <a:xfrm>
              <a:off x="4627513" y="6421591"/>
              <a:ext cx="1010036" cy="235741"/>
              <a:chOff x="4627513" y="6421591"/>
              <a:chExt cx="1010036" cy="235741"/>
            </a:xfrm>
          </p:grpSpPr>
          <p:sp>
            <p:nvSpPr>
              <p:cNvPr id="522" name="Recortar rectángulo de esquina sencilla 521"/>
              <p:cNvSpPr/>
              <p:nvPr/>
            </p:nvSpPr>
            <p:spPr>
              <a:xfrm>
                <a:off x="4627513" y="642159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523" name="Rectángulo 522"/>
              <p:cNvSpPr/>
              <p:nvPr/>
            </p:nvSpPr>
            <p:spPr>
              <a:xfrm>
                <a:off x="4803196" y="6451823"/>
                <a:ext cx="834353" cy="1464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Elipse 523"/>
              <p:cNvSpPr/>
              <p:nvPr/>
            </p:nvSpPr>
            <p:spPr>
              <a:xfrm>
                <a:off x="5079060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525" name="Elipse 524"/>
              <p:cNvSpPr/>
              <p:nvPr/>
            </p:nvSpPr>
            <p:spPr>
              <a:xfrm>
                <a:off x="5400241" y="654431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26" name="Elipse 525"/>
              <p:cNvSpPr/>
              <p:nvPr/>
            </p:nvSpPr>
            <p:spPr>
              <a:xfrm>
                <a:off x="5237296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547" name="Grupo 546"/>
          <p:cNvGrpSpPr/>
          <p:nvPr/>
        </p:nvGrpSpPr>
        <p:grpSpPr>
          <a:xfrm>
            <a:off x="6778663" y="3937926"/>
            <a:ext cx="2600626" cy="2529581"/>
            <a:chOff x="6778663" y="3937926"/>
            <a:chExt cx="2600626" cy="2529581"/>
          </a:xfrm>
        </p:grpSpPr>
        <p:sp>
          <p:nvSpPr>
            <p:cNvPr id="548" name="Rectángulo 547"/>
            <p:cNvSpPr/>
            <p:nvPr/>
          </p:nvSpPr>
          <p:spPr>
            <a:xfrm>
              <a:off x="6778663" y="4302306"/>
              <a:ext cx="2600626" cy="216520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549" name="Rectángulo 548"/>
            <p:cNvSpPr/>
            <p:nvPr/>
          </p:nvSpPr>
          <p:spPr>
            <a:xfrm>
              <a:off x="6778663" y="3937926"/>
              <a:ext cx="2600626" cy="371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EVE_SUS.Evento</a:t>
              </a:r>
              <a:r>
                <a:rPr lang="es-ES" sz="1000" b="1" dirty="0">
                  <a:solidFill>
                    <a:schemeClr val="tx1"/>
                  </a:solidFill>
                </a:rPr>
                <a:t> suspensión plazo máximo resolver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7693866" y="4435010"/>
              <a:ext cx="1532329" cy="651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SUSP01. Resolver suspensión potestativa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1" name="Conector recto de flecha 550"/>
            <p:cNvCxnSpPr>
              <a:stCxn id="550" idx="2"/>
              <a:endCxn id="553" idx="0"/>
            </p:cNvCxnSpPr>
            <p:nvPr/>
          </p:nvCxnSpPr>
          <p:spPr>
            <a:xfrm flipH="1">
              <a:off x="8456668" y="5086800"/>
              <a:ext cx="3363" cy="233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Elipse 551"/>
            <p:cNvSpPr/>
            <p:nvPr/>
          </p:nvSpPr>
          <p:spPr>
            <a:xfrm>
              <a:off x="8315584" y="611003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553" name="Rectángulo 552"/>
            <p:cNvSpPr/>
            <p:nvPr/>
          </p:nvSpPr>
          <p:spPr>
            <a:xfrm>
              <a:off x="7687140" y="5319938"/>
              <a:ext cx="1539055" cy="59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SUSP02.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4" name="Conector recto de flecha 553"/>
            <p:cNvCxnSpPr>
              <a:stCxn id="553" idx="2"/>
              <a:endCxn id="552" idx="0"/>
            </p:cNvCxnSpPr>
            <p:nvPr/>
          </p:nvCxnSpPr>
          <p:spPr>
            <a:xfrm>
              <a:off x="8456668" y="5916817"/>
              <a:ext cx="2916" cy="19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5" name="Grupo 554"/>
            <p:cNvGrpSpPr/>
            <p:nvPr/>
          </p:nvGrpSpPr>
          <p:grpSpPr>
            <a:xfrm>
              <a:off x="7759952" y="4766519"/>
              <a:ext cx="1352286" cy="240895"/>
              <a:chOff x="7759952" y="4766519"/>
              <a:chExt cx="1352286" cy="240895"/>
            </a:xfrm>
          </p:grpSpPr>
          <p:sp>
            <p:nvSpPr>
              <p:cNvPr id="564" name="Rectángulo 563"/>
              <p:cNvSpPr/>
              <p:nvPr/>
            </p:nvSpPr>
            <p:spPr>
              <a:xfrm>
                <a:off x="7986057" y="4788776"/>
                <a:ext cx="1126181" cy="153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ASP_Acuerdo_susp_potestativa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Recortar rectángulo de esquina sencilla 564"/>
              <p:cNvSpPr/>
              <p:nvPr/>
            </p:nvSpPr>
            <p:spPr>
              <a:xfrm>
                <a:off x="7759952" y="476651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66" name="Elipse 565"/>
              <p:cNvSpPr/>
              <p:nvPr/>
            </p:nvSpPr>
            <p:spPr>
              <a:xfrm>
                <a:off x="8118076" y="489941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556" name="Elipse 555"/>
            <p:cNvSpPr/>
            <p:nvPr/>
          </p:nvSpPr>
          <p:spPr>
            <a:xfrm>
              <a:off x="7123411" y="461786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557" name="Conector recto de flecha 556"/>
            <p:cNvCxnSpPr>
              <a:stCxn id="556" idx="6"/>
              <a:endCxn id="550" idx="1"/>
            </p:cNvCxnSpPr>
            <p:nvPr/>
          </p:nvCxnSpPr>
          <p:spPr>
            <a:xfrm flipV="1">
              <a:off x="7411411" y="4760905"/>
              <a:ext cx="282455" cy="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>
              <a:off x="7773566" y="5574899"/>
              <a:ext cx="1267893" cy="268481"/>
              <a:chOff x="7773566" y="5574899"/>
              <a:chExt cx="1267893" cy="268481"/>
            </a:xfrm>
          </p:grpSpPr>
          <p:sp>
            <p:nvSpPr>
              <p:cNvPr id="559" name="Recortar rectángulo de esquina sencilla 558"/>
              <p:cNvSpPr/>
              <p:nvPr/>
            </p:nvSpPr>
            <p:spPr>
              <a:xfrm>
                <a:off x="7773566" y="558455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60" name="Rectángulo 559"/>
              <p:cNvSpPr/>
              <p:nvPr/>
            </p:nvSpPr>
            <p:spPr>
              <a:xfrm>
                <a:off x="7970373" y="5574899"/>
                <a:ext cx="1071086" cy="235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Elipse 560"/>
              <p:cNvSpPr/>
              <p:nvPr/>
            </p:nvSpPr>
            <p:spPr>
              <a:xfrm>
                <a:off x="8015195" y="57340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562" name="Elipse 561"/>
              <p:cNvSpPr/>
              <p:nvPr/>
            </p:nvSpPr>
            <p:spPr>
              <a:xfrm>
                <a:off x="8354954" y="573437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63" name="Elipse 562"/>
              <p:cNvSpPr/>
              <p:nvPr/>
            </p:nvSpPr>
            <p:spPr>
              <a:xfrm>
                <a:off x="8185881" y="5735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235" name="Grupo 234"/>
          <p:cNvGrpSpPr/>
          <p:nvPr/>
        </p:nvGrpSpPr>
        <p:grpSpPr>
          <a:xfrm>
            <a:off x="2408282" y="765196"/>
            <a:ext cx="2092610" cy="3093782"/>
            <a:chOff x="2408282" y="765196"/>
            <a:chExt cx="2092610" cy="3093782"/>
          </a:xfrm>
        </p:grpSpPr>
        <p:sp>
          <p:nvSpPr>
            <p:cNvPr id="237" name="Rectángulo 236"/>
            <p:cNvSpPr/>
            <p:nvPr/>
          </p:nvSpPr>
          <p:spPr>
            <a:xfrm>
              <a:off x="2741403" y="1580989"/>
              <a:ext cx="1441927" cy="704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SU01.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requerimiento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Conector recto de flecha 237"/>
            <p:cNvCxnSpPr>
              <a:stCxn id="237" idx="2"/>
              <a:endCxn id="242" idx="0"/>
            </p:cNvCxnSpPr>
            <p:nvPr/>
          </p:nvCxnSpPr>
          <p:spPr>
            <a:xfrm>
              <a:off x="3462367" y="2285978"/>
              <a:ext cx="4917" cy="29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Elipse 238"/>
            <p:cNvSpPr/>
            <p:nvPr/>
          </p:nvSpPr>
          <p:spPr>
            <a:xfrm>
              <a:off x="3326164" y="352144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40" name="Rectángulo 239"/>
            <p:cNvSpPr/>
            <p:nvPr/>
          </p:nvSpPr>
          <p:spPr>
            <a:xfrm>
              <a:off x="2408282" y="1046593"/>
              <a:ext cx="2092610" cy="281238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2408282" y="765196"/>
              <a:ext cx="2092610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EVE_SUF.Evento</a:t>
              </a:r>
              <a:r>
                <a:rPr lang="es-ES" sz="1000" b="1" dirty="0">
                  <a:solidFill>
                    <a:schemeClr val="tx1"/>
                  </a:solidFill>
                </a:rPr>
                <a:t> subsanación facultativa</a:t>
              </a:r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2771179" y="2578705"/>
              <a:ext cx="1392210" cy="779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SU02. Incorporar documentación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Conector recto de flecha 242"/>
            <p:cNvCxnSpPr>
              <a:stCxn id="242" idx="2"/>
              <a:endCxn id="239" idx="0"/>
            </p:cNvCxnSpPr>
            <p:nvPr/>
          </p:nvCxnSpPr>
          <p:spPr>
            <a:xfrm>
              <a:off x="3467284" y="3358560"/>
              <a:ext cx="2880" cy="162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Elipse 245"/>
            <p:cNvSpPr/>
            <p:nvPr/>
          </p:nvSpPr>
          <p:spPr>
            <a:xfrm>
              <a:off x="3317086" y="112780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47" name="Conector recto de flecha 246"/>
            <p:cNvCxnSpPr>
              <a:stCxn id="246" idx="4"/>
              <a:endCxn id="237" idx="0"/>
            </p:cNvCxnSpPr>
            <p:nvPr/>
          </p:nvCxnSpPr>
          <p:spPr>
            <a:xfrm>
              <a:off x="3461086" y="1415806"/>
              <a:ext cx="1281" cy="165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upo 247"/>
            <p:cNvGrpSpPr/>
            <p:nvPr/>
          </p:nvGrpSpPr>
          <p:grpSpPr>
            <a:xfrm>
              <a:off x="2859698" y="2997546"/>
              <a:ext cx="1152568" cy="264687"/>
              <a:chOff x="2859698" y="2997546"/>
              <a:chExt cx="1152568" cy="264687"/>
            </a:xfrm>
          </p:grpSpPr>
          <p:sp>
            <p:nvSpPr>
              <p:cNvPr id="256" name="Recortar rectángulo de esquina sencilla 255"/>
              <p:cNvSpPr/>
              <p:nvPr/>
            </p:nvSpPr>
            <p:spPr>
              <a:xfrm>
                <a:off x="3001928" y="3042566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3177611" y="2997546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Documentación subsanada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2859698" y="3091570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261" name="Elipse 260"/>
              <p:cNvSpPr/>
              <p:nvPr/>
            </p:nvSpPr>
            <p:spPr>
              <a:xfrm>
                <a:off x="3204011" y="31349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249" name="Grupo 248"/>
            <p:cNvGrpSpPr/>
            <p:nvPr/>
          </p:nvGrpSpPr>
          <p:grpSpPr>
            <a:xfrm>
              <a:off x="2873107" y="1871246"/>
              <a:ext cx="1010338" cy="337707"/>
              <a:chOff x="2873107" y="1871246"/>
              <a:chExt cx="1010338" cy="337707"/>
            </a:xfrm>
          </p:grpSpPr>
          <p:sp>
            <p:nvSpPr>
              <p:cNvPr id="250" name="Recortar rectángulo de esquina sencilla 249"/>
              <p:cNvSpPr/>
              <p:nvPr/>
            </p:nvSpPr>
            <p:spPr>
              <a:xfrm>
                <a:off x="2873107" y="191137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252" name="Rectángulo 251"/>
              <p:cNvSpPr/>
              <p:nvPr/>
            </p:nvSpPr>
            <p:spPr>
              <a:xfrm>
                <a:off x="3048790" y="1871246"/>
                <a:ext cx="83465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RSF_Requerimiento_subsanacion_facult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Elipse 252"/>
              <p:cNvSpPr/>
              <p:nvPr/>
            </p:nvSpPr>
            <p:spPr>
              <a:xfrm>
                <a:off x="3223707" y="20987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254" name="Elipse 253"/>
              <p:cNvSpPr/>
              <p:nvPr/>
            </p:nvSpPr>
            <p:spPr>
              <a:xfrm>
                <a:off x="3080199" y="210095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255" name="Elipse 254"/>
              <p:cNvSpPr/>
              <p:nvPr/>
            </p:nvSpPr>
            <p:spPr>
              <a:xfrm>
                <a:off x="3373649" y="20973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291" name="Grupo 290"/>
          <p:cNvGrpSpPr/>
          <p:nvPr/>
        </p:nvGrpSpPr>
        <p:grpSpPr>
          <a:xfrm>
            <a:off x="8193320" y="753835"/>
            <a:ext cx="3754840" cy="3008394"/>
            <a:chOff x="8193320" y="753835"/>
            <a:chExt cx="3754840" cy="3008394"/>
          </a:xfrm>
        </p:grpSpPr>
        <p:sp>
          <p:nvSpPr>
            <p:cNvPr id="292" name="Rectángulo 291"/>
            <p:cNvSpPr/>
            <p:nvPr/>
          </p:nvSpPr>
          <p:spPr>
            <a:xfrm>
              <a:off x="8193321" y="753835"/>
              <a:ext cx="3754839" cy="292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EVE_SIN.Evento</a:t>
              </a:r>
              <a:r>
                <a:rPr lang="es-ES" sz="1000" b="1" dirty="0">
                  <a:solidFill>
                    <a:schemeClr val="tx1"/>
                  </a:solidFill>
                </a:rPr>
                <a:t> solicitud informes</a:t>
              </a:r>
            </a:p>
          </p:txBody>
        </p:sp>
        <p:sp>
          <p:nvSpPr>
            <p:cNvPr id="293" name="Rectángulo 292"/>
            <p:cNvSpPr/>
            <p:nvPr/>
          </p:nvSpPr>
          <p:spPr>
            <a:xfrm>
              <a:off x="8193320" y="1050086"/>
              <a:ext cx="3754839" cy="271214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cxnSp>
          <p:nvCxnSpPr>
            <p:cNvPr id="294" name="Conector recto de flecha 293"/>
            <p:cNvCxnSpPr>
              <a:stCxn id="303" idx="2"/>
              <a:endCxn id="324" idx="0"/>
            </p:cNvCxnSpPr>
            <p:nvPr/>
          </p:nvCxnSpPr>
          <p:spPr>
            <a:xfrm>
              <a:off x="9810816" y="2341271"/>
              <a:ext cx="2750" cy="14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Elipse 294"/>
            <p:cNvSpPr/>
            <p:nvPr/>
          </p:nvSpPr>
          <p:spPr>
            <a:xfrm>
              <a:off x="9706476" y="342948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96" name="Rectángulo 295"/>
            <p:cNvSpPr/>
            <p:nvPr/>
          </p:nvSpPr>
          <p:spPr>
            <a:xfrm>
              <a:off x="8273001" y="2874696"/>
              <a:ext cx="1206242" cy="57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IN02. Incorporar informe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7" name="Grupo 296"/>
            <p:cNvGrpSpPr/>
            <p:nvPr/>
          </p:nvGrpSpPr>
          <p:grpSpPr>
            <a:xfrm>
              <a:off x="8373563" y="3195126"/>
              <a:ext cx="1041188" cy="219667"/>
              <a:chOff x="8373563" y="3195126"/>
              <a:chExt cx="1041188" cy="219667"/>
            </a:xfrm>
          </p:grpSpPr>
          <p:sp>
            <p:nvSpPr>
              <p:cNvPr id="326" name="Recortar rectángulo de esquina sencilla 325"/>
              <p:cNvSpPr/>
              <p:nvPr/>
            </p:nvSpPr>
            <p:spPr>
              <a:xfrm>
                <a:off x="8373563" y="319512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8" name="Rectángulo 327"/>
              <p:cNvSpPr/>
              <p:nvPr/>
            </p:nvSpPr>
            <p:spPr>
              <a:xfrm>
                <a:off x="8566198" y="3223912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Elipse 297"/>
            <p:cNvSpPr/>
            <p:nvPr/>
          </p:nvSpPr>
          <p:spPr>
            <a:xfrm>
              <a:off x="9666815" y="109235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99" name="Conector recto de flecha 298"/>
            <p:cNvCxnSpPr>
              <a:stCxn id="298" idx="4"/>
              <a:endCxn id="303" idx="0"/>
            </p:cNvCxnSpPr>
            <p:nvPr/>
          </p:nvCxnSpPr>
          <p:spPr>
            <a:xfrm>
              <a:off x="9810815" y="1380357"/>
              <a:ext cx="1" cy="10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upo 299"/>
            <p:cNvGrpSpPr/>
            <p:nvPr/>
          </p:nvGrpSpPr>
          <p:grpSpPr>
            <a:xfrm>
              <a:off x="9210582" y="2489507"/>
              <a:ext cx="1198821" cy="337045"/>
              <a:chOff x="9210582" y="2489507"/>
              <a:chExt cx="1198821" cy="337045"/>
            </a:xfrm>
          </p:grpSpPr>
          <p:sp>
            <p:nvSpPr>
              <p:cNvPr id="324" name="Decisión 323"/>
              <p:cNvSpPr/>
              <p:nvPr/>
            </p:nvSpPr>
            <p:spPr>
              <a:xfrm>
                <a:off x="9217728" y="2489507"/>
                <a:ext cx="1191675" cy="337045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ángulo 324"/>
              <p:cNvSpPr/>
              <p:nvPr/>
            </p:nvSpPr>
            <p:spPr>
              <a:xfrm>
                <a:off x="9210582" y="2533887"/>
                <a:ext cx="1191675" cy="238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¿El informe es preceptivo?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1" name="Rectángulo 300"/>
            <p:cNvSpPr/>
            <p:nvPr/>
          </p:nvSpPr>
          <p:spPr>
            <a:xfrm>
              <a:off x="10380931" y="2797788"/>
              <a:ext cx="1264661" cy="588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IN03. Incorporar informe no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2" name="Grupo 301"/>
            <p:cNvGrpSpPr/>
            <p:nvPr/>
          </p:nvGrpSpPr>
          <p:grpSpPr>
            <a:xfrm>
              <a:off x="10503138" y="3108100"/>
              <a:ext cx="1041188" cy="228981"/>
              <a:chOff x="10503138" y="3108100"/>
              <a:chExt cx="1041188" cy="228981"/>
            </a:xfrm>
          </p:grpSpPr>
          <p:sp>
            <p:nvSpPr>
              <p:cNvPr id="322" name="Recortar rectángulo de esquina sencilla 321"/>
              <p:cNvSpPr/>
              <p:nvPr/>
            </p:nvSpPr>
            <p:spPr>
              <a:xfrm>
                <a:off x="10503138" y="3117414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10695773" y="3108100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3" name="Rectángulo 302"/>
            <p:cNvSpPr/>
            <p:nvPr/>
          </p:nvSpPr>
          <p:spPr>
            <a:xfrm>
              <a:off x="9191630" y="1487615"/>
              <a:ext cx="1238371" cy="853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IN01</a:t>
              </a:r>
              <a:r>
                <a:rPr lang="es-ES" sz="800" b="1" dirty="0">
                  <a:solidFill>
                    <a:schemeClr val="tx1"/>
                  </a:solidFill>
                </a:rPr>
                <a:t>.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Generar solicitud informe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4" name="Grupo 303"/>
            <p:cNvGrpSpPr/>
            <p:nvPr/>
          </p:nvGrpSpPr>
          <p:grpSpPr>
            <a:xfrm>
              <a:off x="9256111" y="2084193"/>
              <a:ext cx="1139898" cy="219667"/>
              <a:chOff x="9256111" y="2084193"/>
              <a:chExt cx="1139898" cy="219667"/>
            </a:xfrm>
          </p:grpSpPr>
          <p:sp>
            <p:nvSpPr>
              <p:cNvPr id="320" name="Recortar rectángulo de esquina sencilla 319"/>
              <p:cNvSpPr/>
              <p:nvPr/>
            </p:nvSpPr>
            <p:spPr>
              <a:xfrm>
                <a:off x="9256111" y="2084193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1" name="Rectángulo 320"/>
              <p:cNvSpPr/>
              <p:nvPr/>
            </p:nvSpPr>
            <p:spPr>
              <a:xfrm>
                <a:off x="9448746" y="2100311"/>
                <a:ext cx="947263" cy="167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Documentación que se adjunta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5" name="Grupo 304"/>
            <p:cNvGrpSpPr/>
            <p:nvPr/>
          </p:nvGrpSpPr>
          <p:grpSpPr>
            <a:xfrm>
              <a:off x="9256111" y="1758116"/>
              <a:ext cx="1189749" cy="304584"/>
              <a:chOff x="9256111" y="1758116"/>
              <a:chExt cx="1189749" cy="304584"/>
            </a:xfrm>
          </p:grpSpPr>
          <p:sp>
            <p:nvSpPr>
              <p:cNvPr id="315" name="Recortar rectángulo de esquina sencilla 314"/>
              <p:cNvSpPr/>
              <p:nvPr/>
            </p:nvSpPr>
            <p:spPr>
              <a:xfrm>
                <a:off x="9256111" y="182681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16" name="Rectángulo 315"/>
              <p:cNvSpPr/>
              <p:nvPr/>
            </p:nvSpPr>
            <p:spPr>
              <a:xfrm>
                <a:off x="9431794" y="1758116"/>
                <a:ext cx="1014066" cy="3045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 smtClean="0">
                    <a:solidFill>
                      <a:schemeClr val="tx1"/>
                    </a:solidFill>
                  </a:rPr>
                  <a:t>EVE_EVE_INF_Solicitud_Informe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Elipse 316"/>
              <p:cNvSpPr/>
              <p:nvPr/>
            </p:nvSpPr>
            <p:spPr>
              <a:xfrm>
                <a:off x="9474791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18" name="Elipse 317"/>
              <p:cNvSpPr/>
              <p:nvPr/>
            </p:nvSpPr>
            <p:spPr>
              <a:xfrm>
                <a:off x="9629352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N</a:t>
                </a:r>
              </a:p>
            </p:txBody>
          </p:sp>
          <p:sp>
            <p:nvSpPr>
              <p:cNvPr id="319" name="Elipse 318"/>
              <p:cNvSpPr/>
              <p:nvPr/>
            </p:nvSpPr>
            <p:spPr>
              <a:xfrm>
                <a:off x="9777233" y="19329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06" name="Grupo 305"/>
            <p:cNvGrpSpPr/>
            <p:nvPr/>
          </p:nvGrpSpPr>
          <p:grpSpPr>
            <a:xfrm>
              <a:off x="8829992" y="2420376"/>
              <a:ext cx="437086" cy="454320"/>
              <a:chOff x="8829992" y="2420376"/>
              <a:chExt cx="437086" cy="454320"/>
            </a:xfrm>
          </p:grpSpPr>
          <p:sp>
            <p:nvSpPr>
              <p:cNvPr id="313" name="Rectángulo 312"/>
              <p:cNvSpPr/>
              <p:nvPr/>
            </p:nvSpPr>
            <p:spPr>
              <a:xfrm rot="10800000" flipV="1">
                <a:off x="8829992" y="2420376"/>
                <a:ext cx="437086" cy="268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" name="Conector angular 313"/>
              <p:cNvCxnSpPr>
                <a:stCxn id="324" idx="1"/>
                <a:endCxn id="296" idx="0"/>
              </p:cNvCxnSpPr>
              <p:nvPr/>
            </p:nvCxnSpPr>
            <p:spPr>
              <a:xfrm rot="10800000" flipV="1">
                <a:off x="8876122" y="2658030"/>
                <a:ext cx="341606" cy="2166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upo 306"/>
            <p:cNvGrpSpPr/>
            <p:nvPr/>
          </p:nvGrpSpPr>
          <p:grpSpPr>
            <a:xfrm>
              <a:off x="10409403" y="2472240"/>
              <a:ext cx="603859" cy="325548"/>
              <a:chOff x="10409403" y="2472240"/>
              <a:chExt cx="603859" cy="325548"/>
            </a:xfrm>
          </p:grpSpPr>
          <p:sp>
            <p:nvSpPr>
              <p:cNvPr id="311" name="Rectángulo 310"/>
              <p:cNvSpPr/>
              <p:nvPr/>
            </p:nvSpPr>
            <p:spPr>
              <a:xfrm>
                <a:off x="10545080" y="2472240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2" name="Conector angular 311"/>
              <p:cNvCxnSpPr>
                <a:stCxn id="324" idx="3"/>
                <a:endCxn id="301" idx="0"/>
              </p:cNvCxnSpPr>
              <p:nvPr/>
            </p:nvCxnSpPr>
            <p:spPr>
              <a:xfrm>
                <a:off x="10409403" y="2658030"/>
                <a:ext cx="603859" cy="1397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9" name="Conector angular 308"/>
            <p:cNvCxnSpPr>
              <a:stCxn id="296" idx="2"/>
              <a:endCxn id="295" idx="2"/>
            </p:cNvCxnSpPr>
            <p:nvPr/>
          </p:nvCxnSpPr>
          <p:spPr>
            <a:xfrm rot="16200000" flipH="1">
              <a:off x="9229463" y="3096475"/>
              <a:ext cx="123672" cy="830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angular 309"/>
            <p:cNvCxnSpPr>
              <a:stCxn id="301" idx="2"/>
              <a:endCxn id="295" idx="6"/>
            </p:cNvCxnSpPr>
            <p:nvPr/>
          </p:nvCxnSpPr>
          <p:spPr>
            <a:xfrm rot="5400000">
              <a:off x="10410294" y="2970519"/>
              <a:ext cx="187151" cy="1018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6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 202"/>
          <p:cNvSpPr/>
          <p:nvPr/>
        </p:nvSpPr>
        <p:spPr>
          <a:xfrm>
            <a:off x="0" y="454757"/>
            <a:ext cx="12192000" cy="640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50" b="1" cap="all" dirty="0" smtClean="0">
                <a:solidFill>
                  <a:srgbClr val="41719C"/>
                </a:solidFill>
              </a:rPr>
              <a:t>Eventos</a:t>
            </a:r>
            <a:endParaRPr lang="es-ES" sz="1050" b="1" cap="all" dirty="0">
              <a:solidFill>
                <a:srgbClr val="41719C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err="1"/>
              <a:t>HAC_ABg</a:t>
            </a:r>
            <a:r>
              <a:rPr lang="es-ES" sz="1050" b="1" cap="all" dirty="0"/>
              <a:t>. APROBACIÓN de bases (ordenanzas) generales de subvenciones</a:t>
            </a:r>
          </a:p>
        </p:txBody>
      </p:sp>
      <p:grpSp>
        <p:nvGrpSpPr>
          <p:cNvPr id="328" name="Grupo 327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329" name="Recortar rectángulo de esquina sencilla 328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30" name="Rectángulo 329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3" name="Recortar rectángulo de esquina sencilla 392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0" name="Recortar rectángulo de esquina sencilla 399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8" name="Rectángulo 407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ángulo 408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0" name="Elipse 409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452" name="Rectángulo 451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4" name="Rectángulo 453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5" name="Rectángulo 454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56" name="Rectángulo 455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8" name="Elipse 457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459" name="Rectángulo 458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0" name="Elipse 459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461" name="Elipse 460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462" name="Elipse 461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4" name="Rectángulo 463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5" name="Rectángulo 464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Elipse 465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467" name="Rectángulo 466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8" name="Elipse 467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1" name="Rectángulo 470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2" name="Elipse 471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474" name="Rectángulo 473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5" name="Elipse 474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476" name="Rectángulo 475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7" name="Recortar rectángulo de esquina sencilla 476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78" name="Rectángulo 477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1" name="Rectángulo 480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2" name="Rectángulo 481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4" name="Rectángulo 483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5" name="Rectángulo 484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6" name="Elipse 485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9" name="Rectángulo 488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90" name="Elipse 489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389634" y="3501690"/>
            <a:ext cx="4427855" cy="1096763"/>
            <a:chOff x="254211" y="5616511"/>
            <a:chExt cx="4427855" cy="1096763"/>
          </a:xfrm>
        </p:grpSpPr>
        <p:sp>
          <p:nvSpPr>
            <p:cNvPr id="86" name="Rectángulo 85"/>
            <p:cNvSpPr/>
            <p:nvPr/>
          </p:nvSpPr>
          <p:spPr>
            <a:xfrm>
              <a:off x="254211" y="5897909"/>
              <a:ext cx="4427855" cy="81536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254211" y="5616511"/>
              <a:ext cx="4427855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EVE_IMP.Evento</a:t>
              </a:r>
              <a:r>
                <a:rPr lang="es-ES" sz="1000" b="1" dirty="0">
                  <a:solidFill>
                    <a:schemeClr val="tx1"/>
                  </a:solidFill>
                </a:rPr>
                <a:t> imposibilidad material continuación</a:t>
              </a: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113084" y="6023886"/>
              <a:ext cx="1395246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IM01. Generar resolución terminación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4241458" y="616997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cxnSp>
          <p:nvCxnSpPr>
            <p:cNvPr id="90" name="Conector recto de flecha 89"/>
            <p:cNvCxnSpPr>
              <a:stCxn id="91" idx="3"/>
              <a:endCxn id="89" idx="2"/>
            </p:cNvCxnSpPr>
            <p:nvPr/>
          </p:nvCxnSpPr>
          <p:spPr>
            <a:xfrm>
              <a:off x="4040517" y="6308148"/>
              <a:ext cx="200941" cy="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ángulo 90"/>
            <p:cNvSpPr/>
            <p:nvPr/>
          </p:nvSpPr>
          <p:spPr>
            <a:xfrm>
              <a:off x="2736266" y="6023886"/>
              <a:ext cx="1304251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IM02. Generar notificación resolución terminación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recto de flecha 91"/>
            <p:cNvCxnSpPr>
              <a:stCxn id="88" idx="3"/>
              <a:endCxn id="91" idx="1"/>
            </p:cNvCxnSpPr>
            <p:nvPr/>
          </p:nvCxnSpPr>
          <p:spPr>
            <a:xfrm>
              <a:off x="2508330" y="6308148"/>
              <a:ext cx="227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upo 92"/>
            <p:cNvGrpSpPr/>
            <p:nvPr/>
          </p:nvGrpSpPr>
          <p:grpSpPr>
            <a:xfrm>
              <a:off x="1145518" y="6317472"/>
              <a:ext cx="1010338" cy="243063"/>
              <a:chOff x="1145518" y="6317472"/>
              <a:chExt cx="1010338" cy="243063"/>
            </a:xfrm>
          </p:grpSpPr>
          <p:sp>
            <p:nvSpPr>
              <p:cNvPr id="102" name="Recortar rectángulo de esquina sencilla 101"/>
              <p:cNvSpPr/>
              <p:nvPr/>
            </p:nvSpPr>
            <p:spPr>
              <a:xfrm>
                <a:off x="1145518" y="6327952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1321201" y="6317472"/>
                <a:ext cx="834655" cy="225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RIM_Res_Imp_continuacion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1651249" y="64525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94" name="Elipse 93"/>
            <p:cNvSpPr/>
            <p:nvPr/>
          </p:nvSpPr>
          <p:spPr>
            <a:xfrm>
              <a:off x="560417" y="615931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95" name="Conector recto de flecha 94"/>
            <p:cNvCxnSpPr>
              <a:stCxn id="94" idx="6"/>
              <a:endCxn id="88" idx="1"/>
            </p:cNvCxnSpPr>
            <p:nvPr/>
          </p:nvCxnSpPr>
          <p:spPr>
            <a:xfrm>
              <a:off x="848417" y="6303310"/>
              <a:ext cx="264667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o 95"/>
            <p:cNvGrpSpPr/>
            <p:nvPr/>
          </p:nvGrpSpPr>
          <p:grpSpPr>
            <a:xfrm>
              <a:off x="2813630" y="6301055"/>
              <a:ext cx="1015541" cy="227325"/>
              <a:chOff x="2813630" y="6301055"/>
              <a:chExt cx="1015541" cy="227325"/>
            </a:xfrm>
          </p:grpSpPr>
          <p:sp>
            <p:nvSpPr>
              <p:cNvPr id="97" name="Recortar rectángulo de esquina sencilla 96"/>
              <p:cNvSpPr/>
              <p:nvPr/>
            </p:nvSpPr>
            <p:spPr>
              <a:xfrm>
                <a:off x="2813630" y="630105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98" name="Rectángulo 97"/>
              <p:cNvSpPr/>
              <p:nvPr/>
            </p:nvSpPr>
            <p:spPr>
              <a:xfrm>
                <a:off x="2989313" y="6331287"/>
                <a:ext cx="775659" cy="1520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NOR_Notificacion_resolucion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397521" y="64196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3721171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3553876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105" name="Grupo 104"/>
          <p:cNvGrpSpPr/>
          <p:nvPr/>
        </p:nvGrpSpPr>
        <p:grpSpPr>
          <a:xfrm>
            <a:off x="389634" y="782666"/>
            <a:ext cx="2423996" cy="2399341"/>
            <a:chOff x="9450165" y="708805"/>
            <a:chExt cx="2423996" cy="2399341"/>
          </a:xfrm>
        </p:grpSpPr>
        <p:sp>
          <p:nvSpPr>
            <p:cNvPr id="106" name="Rectángulo 105"/>
            <p:cNvSpPr/>
            <p:nvPr/>
          </p:nvSpPr>
          <p:spPr>
            <a:xfrm>
              <a:off x="10335510" y="1163655"/>
              <a:ext cx="1310843" cy="57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DES01. Generar acuerdo desistimiento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9450165" y="996786"/>
              <a:ext cx="2423995" cy="2111360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9450165" y="708805"/>
              <a:ext cx="2423996" cy="287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EVE_DEA.Evento</a:t>
              </a:r>
              <a:r>
                <a:rPr lang="es-ES" sz="1000" b="1" dirty="0">
                  <a:solidFill>
                    <a:schemeClr val="tx1"/>
                  </a:solidFill>
                </a:rPr>
                <a:t> desistimiento Administración</a:t>
              </a:r>
            </a:p>
          </p:txBody>
        </p:sp>
        <p:cxnSp>
          <p:nvCxnSpPr>
            <p:cNvPr id="109" name="Conector recto de flecha 108"/>
            <p:cNvCxnSpPr>
              <a:stCxn id="106" idx="2"/>
              <a:endCxn id="111" idx="0"/>
            </p:cNvCxnSpPr>
            <p:nvPr/>
          </p:nvCxnSpPr>
          <p:spPr>
            <a:xfrm>
              <a:off x="10990932" y="1739431"/>
              <a:ext cx="0" cy="18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10845541" y="276627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10335510" y="1928683"/>
              <a:ext cx="1310843" cy="678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DES02. Generar notificación acuerdo desistimiento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recto de flecha 111"/>
            <p:cNvCxnSpPr>
              <a:stCxn id="111" idx="2"/>
              <a:endCxn id="110" idx="0"/>
            </p:cNvCxnSpPr>
            <p:nvPr/>
          </p:nvCxnSpPr>
          <p:spPr>
            <a:xfrm flipH="1">
              <a:off x="10989541" y="2607611"/>
              <a:ext cx="1391" cy="15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>
            <a:xfrm>
              <a:off x="10518364" y="1467270"/>
              <a:ext cx="1019984" cy="239347"/>
              <a:chOff x="10518364" y="1467270"/>
              <a:chExt cx="1019984" cy="239347"/>
            </a:xfrm>
          </p:grpSpPr>
          <p:sp>
            <p:nvSpPr>
              <p:cNvPr id="122" name="Recortar rectángulo de esquina sencilla 121"/>
              <p:cNvSpPr/>
              <p:nvPr/>
            </p:nvSpPr>
            <p:spPr>
              <a:xfrm>
                <a:off x="10518364" y="146977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10703693" y="1467270"/>
                <a:ext cx="834655" cy="196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ADE_Acuerdo_de_Desistimiento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11138770" y="15986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114" name="Elipse 113"/>
            <p:cNvSpPr/>
            <p:nvPr/>
          </p:nvSpPr>
          <p:spPr>
            <a:xfrm>
              <a:off x="9808286" y="131286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115" name="Conector recto de flecha 114"/>
            <p:cNvCxnSpPr>
              <a:stCxn id="114" idx="6"/>
              <a:endCxn id="106" idx="1"/>
            </p:cNvCxnSpPr>
            <p:nvPr/>
          </p:nvCxnSpPr>
          <p:spPr>
            <a:xfrm flipV="1">
              <a:off x="10096286" y="1451543"/>
              <a:ext cx="239224" cy="5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upo 115"/>
            <p:cNvGrpSpPr/>
            <p:nvPr/>
          </p:nvGrpSpPr>
          <p:grpSpPr>
            <a:xfrm>
              <a:off x="10466500" y="2248112"/>
              <a:ext cx="1063622" cy="304584"/>
              <a:chOff x="10466500" y="2248112"/>
              <a:chExt cx="1063622" cy="304584"/>
            </a:xfrm>
          </p:grpSpPr>
          <p:sp>
            <p:nvSpPr>
              <p:cNvPr id="117" name="Recortar rectángulo de esquina sencilla 116"/>
              <p:cNvSpPr/>
              <p:nvPr/>
            </p:nvSpPr>
            <p:spPr>
              <a:xfrm>
                <a:off x="10466500" y="227902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10663307" y="2248112"/>
                <a:ext cx="86681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10915280" y="241211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11240278" y="241036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121" name="Elipse 120"/>
              <p:cNvSpPr/>
              <p:nvPr/>
            </p:nvSpPr>
            <p:spPr>
              <a:xfrm>
                <a:off x="11074200" y="24053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7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7085DDF5466C49A953C1C33449CB6C" ma:contentTypeVersion="9" ma:contentTypeDescription="Crear nuevo documento." ma:contentTypeScope="" ma:versionID="9ba830493acee69ce237c3fdf9cfbf6f">
  <xsd:schema xmlns:xsd="http://www.w3.org/2001/XMLSchema" xmlns:xs="http://www.w3.org/2001/XMLSchema" xmlns:p="http://schemas.microsoft.com/office/2006/metadata/properties" xmlns:ns2="e94bb96f-66a2-4241-a7eb-9c7924f56c4a" targetNamespace="http://schemas.microsoft.com/office/2006/metadata/properties" ma:root="true" ma:fieldsID="61ea19a918bed3d641700bb6e969a606" ns2:_="">
    <xsd:import namespace="e94bb96f-66a2-4241-a7eb-9c7924f56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b96f-66a2-4241-a7eb-9c7924f56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9067E-F105-4023-8068-BF0D353E9B6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94bb96f-66a2-4241-a7eb-9c7924f56c4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3F1BA2-23EF-4411-B9E0-666F90DB83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bb96f-66a2-4241-a7eb-9c7924f56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83F92D-200F-4413-9C4B-4845657AB5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905</Words>
  <Application>Microsoft Office PowerPoint</Application>
  <PresentationFormat>Panorámica</PresentationFormat>
  <Paragraphs>392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Agustin Pino Guevara</cp:lastModifiedBy>
  <cp:revision>263</cp:revision>
  <dcterms:created xsi:type="dcterms:W3CDTF">2019-04-24T22:23:07Z</dcterms:created>
  <dcterms:modified xsi:type="dcterms:W3CDTF">2021-03-24T06:59:41Z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0x0101009D7085DDF5466C49A953C1C33449CB6C</vt:lpwstr>
  </property>
</Properties>
</file>