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3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5501" autoAdjust="0"/>
  </p:normalViewPr>
  <p:slideViewPr>
    <p:cSldViewPr snapToGrid="0" showGuides="1">
      <p:cViewPr>
        <p:scale>
          <a:sx n="150" d="100"/>
          <a:sy n="150" d="100"/>
        </p:scale>
        <p:origin x="120" y="-21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56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03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8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96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4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6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29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34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8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02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75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9FCB-4536-4DC3-BE6E-54905001C0B8}" type="datetimeFigureOut">
              <a:rPr lang="es-ES" smtClean="0"/>
              <a:t>13/05/2021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1258-7C2D-408C-BDA7-84FFE3715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13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cap="all" dirty="0" smtClean="0"/>
              <a:t>HAC_ACJ. APROBACIÓN CUENTAS JUSTIFICATIVAS DE SUBVENCIONES</a:t>
            </a:r>
            <a:endParaRPr lang="es-ES" sz="1000" b="1" cap="all" dirty="0"/>
          </a:p>
        </p:txBody>
      </p:sp>
      <p:sp>
        <p:nvSpPr>
          <p:cNvPr id="109" name="Rectángulo 108"/>
          <p:cNvSpPr/>
          <p:nvPr/>
        </p:nvSpPr>
        <p:spPr>
          <a:xfrm>
            <a:off x="586205" y="693271"/>
            <a:ext cx="10561989" cy="5451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F1. Inicio</a:t>
            </a:r>
            <a:endParaRPr lang="es-ES" sz="900" b="1" dirty="0"/>
          </a:p>
        </p:txBody>
      </p:sp>
      <p:sp>
        <p:nvSpPr>
          <p:cNvPr id="161" name="Rectángulo 160"/>
          <p:cNvSpPr/>
          <p:nvPr/>
        </p:nvSpPr>
        <p:spPr>
          <a:xfrm>
            <a:off x="2886366" y="4593010"/>
            <a:ext cx="1191675" cy="783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A05. Incorporar </a:t>
            </a:r>
            <a:r>
              <a:rPr lang="es-ES" sz="800" b="1" dirty="0" smtClean="0">
                <a:solidFill>
                  <a:schemeClr val="tx1"/>
                </a:solidFill>
              </a:rPr>
              <a:t>documentación cuenta justificativa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172" name="Elipse 171"/>
          <p:cNvSpPr/>
          <p:nvPr/>
        </p:nvSpPr>
        <p:spPr>
          <a:xfrm>
            <a:off x="8990366" y="530010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F2</a:t>
            </a:r>
            <a:endParaRPr lang="es-ES" sz="1050" dirty="0"/>
          </a:p>
        </p:txBody>
      </p:sp>
      <p:cxnSp>
        <p:nvCxnSpPr>
          <p:cNvPr id="173" name="Conector recto de flecha 172"/>
          <p:cNvCxnSpPr>
            <a:stCxn id="203" idx="2"/>
            <a:endCxn id="172" idx="0"/>
          </p:cNvCxnSpPr>
          <p:nvPr/>
        </p:nvCxnSpPr>
        <p:spPr>
          <a:xfrm flipH="1">
            <a:off x="9134366" y="5060680"/>
            <a:ext cx="1" cy="23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/>
          <p:cNvSpPr/>
          <p:nvPr/>
        </p:nvSpPr>
        <p:spPr>
          <a:xfrm>
            <a:off x="8538529" y="4425631"/>
            <a:ext cx="1191675" cy="635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A15. Generar informe técnico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224" name="Conector recto de flecha 223"/>
          <p:cNvCxnSpPr>
            <a:stCxn id="109" idx="3"/>
            <a:endCxn id="308" idx="2"/>
          </p:cNvCxnSpPr>
          <p:nvPr/>
        </p:nvCxnSpPr>
        <p:spPr>
          <a:xfrm flipV="1">
            <a:off x="11148194" y="965864"/>
            <a:ext cx="32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/>
          <p:cNvSpPr/>
          <p:nvPr/>
        </p:nvSpPr>
        <p:spPr>
          <a:xfrm>
            <a:off x="2403" y="499760"/>
            <a:ext cx="12192000" cy="6337544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00" b="1" cap="all" dirty="0">
                <a:solidFill>
                  <a:srgbClr val="5B9BD5"/>
                </a:solidFill>
              </a:rPr>
              <a:t>FLUJO DE TRAMITACIÓN</a:t>
            </a:r>
          </a:p>
        </p:txBody>
      </p:sp>
      <p:sp>
        <p:nvSpPr>
          <p:cNvPr id="121" name="Rectángulo 120"/>
          <p:cNvSpPr/>
          <p:nvPr/>
        </p:nvSpPr>
        <p:spPr>
          <a:xfrm>
            <a:off x="6097582" y="1367487"/>
            <a:ext cx="1191675" cy="653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A09. Generar comunicación de inicio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74" name="Grupo 73"/>
          <p:cNvGrpSpPr/>
          <p:nvPr/>
        </p:nvGrpSpPr>
        <p:grpSpPr>
          <a:xfrm>
            <a:off x="6164566" y="1698774"/>
            <a:ext cx="1050471" cy="269071"/>
            <a:chOff x="1628198" y="4547995"/>
            <a:chExt cx="1050471" cy="269071"/>
          </a:xfrm>
        </p:grpSpPr>
        <p:sp>
          <p:nvSpPr>
            <p:cNvPr id="128" name="Rectángulo 127"/>
            <p:cNvSpPr/>
            <p:nvPr/>
          </p:nvSpPr>
          <p:spPr>
            <a:xfrm>
              <a:off x="1848643" y="4547995"/>
              <a:ext cx="778032" cy="269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500" b="1" dirty="0" err="1" smtClean="0">
                  <a:solidFill>
                    <a:schemeClr val="tx1"/>
                  </a:solidFill>
                </a:rPr>
                <a:t>HAC_ACJ_COM_Comunicacion_inicio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Recortar rectángulo de esquina sencilla 135"/>
            <p:cNvSpPr/>
            <p:nvPr/>
          </p:nvSpPr>
          <p:spPr>
            <a:xfrm>
              <a:off x="1628198" y="4552405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37" name="Elipse 136"/>
            <p:cNvSpPr/>
            <p:nvPr/>
          </p:nvSpPr>
          <p:spPr>
            <a:xfrm>
              <a:off x="2255035" y="469359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2410218" y="469692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2570669" y="469939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</p:grpSp>
      <p:cxnSp>
        <p:nvCxnSpPr>
          <p:cNvPr id="144" name="Conector recto de flecha 143"/>
          <p:cNvCxnSpPr>
            <a:stCxn id="121" idx="2"/>
            <a:endCxn id="397" idx="0"/>
          </p:cNvCxnSpPr>
          <p:nvPr/>
        </p:nvCxnSpPr>
        <p:spPr>
          <a:xfrm flipH="1">
            <a:off x="6687526" y="2021255"/>
            <a:ext cx="5894" cy="16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o 72"/>
          <p:cNvGrpSpPr/>
          <p:nvPr/>
        </p:nvGrpSpPr>
        <p:grpSpPr>
          <a:xfrm>
            <a:off x="8533766" y="3084508"/>
            <a:ext cx="1203780" cy="370749"/>
            <a:chOff x="3605572" y="3635756"/>
            <a:chExt cx="1203780" cy="370749"/>
          </a:xfrm>
        </p:grpSpPr>
        <p:sp>
          <p:nvSpPr>
            <p:cNvPr id="165" name="Decisión 164"/>
            <p:cNvSpPr/>
            <p:nvPr/>
          </p:nvSpPr>
          <p:spPr>
            <a:xfrm>
              <a:off x="3605572" y="3635756"/>
              <a:ext cx="1191675" cy="370749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3617677" y="3691399"/>
              <a:ext cx="1191675" cy="26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¿Es necesario mejorar la solicitud?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5" name="Rectángulo 174"/>
          <p:cNvSpPr/>
          <p:nvPr/>
        </p:nvSpPr>
        <p:spPr>
          <a:xfrm>
            <a:off x="8543430" y="3693148"/>
            <a:ext cx="1170028" cy="2857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Módulo </a:t>
            </a:r>
            <a:r>
              <a:rPr lang="es-ES" sz="800" b="1" dirty="0" smtClean="0">
                <a:solidFill>
                  <a:schemeClr val="tx1"/>
                </a:solidFill>
              </a:rPr>
              <a:t>mejora solicitud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129" name="Grupo 128"/>
          <p:cNvGrpSpPr/>
          <p:nvPr/>
        </p:nvGrpSpPr>
        <p:grpSpPr>
          <a:xfrm>
            <a:off x="9184043" y="3269883"/>
            <a:ext cx="719714" cy="962325"/>
            <a:chOff x="6746676" y="4564975"/>
            <a:chExt cx="719714" cy="962325"/>
          </a:xfrm>
        </p:grpSpPr>
        <p:sp>
          <p:nvSpPr>
            <p:cNvPr id="187" name="Rectángulo 186"/>
            <p:cNvSpPr/>
            <p:nvPr/>
          </p:nvSpPr>
          <p:spPr>
            <a:xfrm>
              <a:off x="7199475" y="4686209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Conector angular 188"/>
            <p:cNvCxnSpPr>
              <a:stCxn id="165" idx="3"/>
              <a:endCxn id="190" idx="6"/>
            </p:cNvCxnSpPr>
            <p:nvPr/>
          </p:nvCxnSpPr>
          <p:spPr>
            <a:xfrm flipH="1">
              <a:off x="6746676" y="4564975"/>
              <a:ext cx="541398" cy="962325"/>
            </a:xfrm>
            <a:prstGeom prst="bentConnector3">
              <a:avLst>
                <a:gd name="adj1" fmla="val -422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Elipse 189"/>
          <p:cNvSpPr/>
          <p:nvPr/>
        </p:nvSpPr>
        <p:spPr>
          <a:xfrm>
            <a:off x="9083616" y="4181994"/>
            <a:ext cx="100427" cy="10042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8606566" y="4713631"/>
            <a:ext cx="1010338" cy="276571"/>
            <a:chOff x="3372402" y="5444181"/>
            <a:chExt cx="1010338" cy="276571"/>
          </a:xfrm>
        </p:grpSpPr>
        <p:sp>
          <p:nvSpPr>
            <p:cNvPr id="123" name="Recortar rectángulo de esquina sencilla 122"/>
            <p:cNvSpPr/>
            <p:nvPr/>
          </p:nvSpPr>
          <p:spPr>
            <a:xfrm>
              <a:off x="3372402" y="5501085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124" name="Rectángulo 123"/>
            <p:cNvSpPr/>
            <p:nvPr/>
          </p:nvSpPr>
          <p:spPr>
            <a:xfrm>
              <a:off x="3548085" y="5444181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HAC_ACJ_IOG_Informe_organo_gestor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86" name="Elipse 285"/>
            <p:cNvSpPr/>
            <p:nvPr/>
          </p:nvSpPr>
          <p:spPr>
            <a:xfrm>
              <a:off x="3857412" y="559548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cxnSp>
        <p:nvCxnSpPr>
          <p:cNvPr id="145" name="Conector recto de flecha 144"/>
          <p:cNvCxnSpPr>
            <a:stCxn id="175" idx="2"/>
            <a:endCxn id="190" idx="0"/>
          </p:cNvCxnSpPr>
          <p:nvPr/>
        </p:nvCxnSpPr>
        <p:spPr>
          <a:xfrm>
            <a:off x="9128444" y="3978863"/>
            <a:ext cx="5386" cy="20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2928370" y="5040208"/>
            <a:ext cx="1090248" cy="226945"/>
            <a:chOff x="2928369" y="4249856"/>
            <a:chExt cx="1139449" cy="226945"/>
          </a:xfrm>
        </p:grpSpPr>
        <p:sp>
          <p:nvSpPr>
            <p:cNvPr id="106" name="Recortar rectángulo de esquina sencilla 105"/>
            <p:cNvSpPr/>
            <p:nvPr/>
          </p:nvSpPr>
          <p:spPr>
            <a:xfrm>
              <a:off x="3057480" y="4257134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sz="1100" dirty="0">
                <a:solidFill>
                  <a:srgbClr val="41719C"/>
                </a:solidFill>
              </a:endParaRPr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3233163" y="4249856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Documentación cuenta justificativa</a:t>
              </a:r>
              <a:endParaRPr lang="it-IT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90" name="Elipse 289"/>
            <p:cNvSpPr/>
            <p:nvPr/>
          </p:nvSpPr>
          <p:spPr>
            <a:xfrm>
              <a:off x="2928369" y="431640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</p:grpSp>
      <p:grpSp>
        <p:nvGrpSpPr>
          <p:cNvPr id="130" name="Grupo 129"/>
          <p:cNvGrpSpPr/>
          <p:nvPr/>
        </p:nvGrpSpPr>
        <p:grpSpPr>
          <a:xfrm>
            <a:off x="8834309" y="3455257"/>
            <a:ext cx="295295" cy="237891"/>
            <a:chOff x="4837573" y="4113171"/>
            <a:chExt cx="295295" cy="237891"/>
          </a:xfrm>
        </p:grpSpPr>
        <p:cxnSp>
          <p:nvCxnSpPr>
            <p:cNvPr id="174" name="Conector recto de flecha 173"/>
            <p:cNvCxnSpPr>
              <a:stCxn id="165" idx="2"/>
              <a:endCxn id="175" idx="0"/>
            </p:cNvCxnSpPr>
            <p:nvPr/>
          </p:nvCxnSpPr>
          <p:spPr>
            <a:xfrm flipH="1">
              <a:off x="5131708" y="4113171"/>
              <a:ext cx="1160" cy="237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ángulo 199"/>
            <p:cNvSpPr/>
            <p:nvPr/>
          </p:nvSpPr>
          <p:spPr>
            <a:xfrm>
              <a:off x="4837573" y="4116830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5" name="Conector recto de flecha 234"/>
          <p:cNvCxnSpPr>
            <a:stCxn id="190" idx="4"/>
            <a:endCxn id="203" idx="0"/>
          </p:cNvCxnSpPr>
          <p:nvPr/>
        </p:nvCxnSpPr>
        <p:spPr>
          <a:xfrm>
            <a:off x="9133830" y="4282421"/>
            <a:ext cx="537" cy="14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o 226"/>
          <p:cNvGrpSpPr/>
          <p:nvPr/>
        </p:nvGrpSpPr>
        <p:grpSpPr>
          <a:xfrm>
            <a:off x="6096222" y="2506767"/>
            <a:ext cx="1203780" cy="370749"/>
            <a:chOff x="3605572" y="3635756"/>
            <a:chExt cx="1203780" cy="370749"/>
          </a:xfrm>
        </p:grpSpPr>
        <p:sp>
          <p:nvSpPr>
            <p:cNvPr id="228" name="Decisión 227"/>
            <p:cNvSpPr/>
            <p:nvPr/>
          </p:nvSpPr>
          <p:spPr>
            <a:xfrm>
              <a:off x="3605572" y="3635756"/>
              <a:ext cx="1191675" cy="370749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ángulo 228"/>
            <p:cNvSpPr/>
            <p:nvPr/>
          </p:nvSpPr>
          <p:spPr>
            <a:xfrm>
              <a:off x="3617677" y="3691399"/>
              <a:ext cx="1191675" cy="26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¿Se han detectado defectos en base al artículo 71 del RLGS?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6" name="Grupo 535"/>
          <p:cNvGrpSpPr/>
          <p:nvPr/>
        </p:nvGrpSpPr>
        <p:grpSpPr>
          <a:xfrm>
            <a:off x="6691237" y="2877516"/>
            <a:ext cx="295651" cy="217146"/>
            <a:chOff x="8628917" y="996240"/>
            <a:chExt cx="295651" cy="217146"/>
          </a:xfrm>
        </p:grpSpPr>
        <p:cxnSp>
          <p:nvCxnSpPr>
            <p:cNvPr id="230" name="Conector recto de flecha 229"/>
            <p:cNvCxnSpPr>
              <a:stCxn id="228" idx="2"/>
              <a:endCxn id="316" idx="0"/>
            </p:cNvCxnSpPr>
            <p:nvPr/>
          </p:nvCxnSpPr>
          <p:spPr>
            <a:xfrm flipH="1">
              <a:off x="8628917" y="996240"/>
              <a:ext cx="823" cy="21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ángulo 239"/>
            <p:cNvSpPr/>
            <p:nvPr/>
          </p:nvSpPr>
          <p:spPr>
            <a:xfrm>
              <a:off x="8657653" y="1019854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5" name="Grupo 534"/>
          <p:cNvGrpSpPr/>
          <p:nvPr/>
        </p:nvGrpSpPr>
        <p:grpSpPr>
          <a:xfrm>
            <a:off x="7287897" y="2692142"/>
            <a:ext cx="493853" cy="650902"/>
            <a:chOff x="9225577" y="810866"/>
            <a:chExt cx="493853" cy="650902"/>
          </a:xfrm>
        </p:grpSpPr>
        <p:cxnSp>
          <p:nvCxnSpPr>
            <p:cNvPr id="236" name="Conector angular 235"/>
            <p:cNvCxnSpPr>
              <a:stCxn id="228" idx="3"/>
              <a:endCxn id="266" idx="0"/>
            </p:cNvCxnSpPr>
            <p:nvPr/>
          </p:nvCxnSpPr>
          <p:spPr>
            <a:xfrm>
              <a:off x="9225577" y="810866"/>
              <a:ext cx="493853" cy="6509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Rectángulo 240"/>
            <p:cNvSpPr/>
            <p:nvPr/>
          </p:nvSpPr>
          <p:spPr>
            <a:xfrm>
              <a:off x="9273419" y="872802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7" name="Rectángulo 316"/>
          <p:cNvSpPr/>
          <p:nvPr/>
        </p:nvSpPr>
        <p:spPr>
          <a:xfrm>
            <a:off x="6103985" y="5703064"/>
            <a:ext cx="1191675" cy="635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A13. Generar resolución no subsanación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321" name="Grupo 320"/>
          <p:cNvGrpSpPr/>
          <p:nvPr/>
        </p:nvGrpSpPr>
        <p:grpSpPr>
          <a:xfrm>
            <a:off x="6201770" y="5986382"/>
            <a:ext cx="1010338" cy="276571"/>
            <a:chOff x="3372402" y="5444181"/>
            <a:chExt cx="1010338" cy="276571"/>
          </a:xfrm>
        </p:grpSpPr>
        <p:sp>
          <p:nvSpPr>
            <p:cNvPr id="322" name="Recortar rectángulo de esquina sencilla 321"/>
            <p:cNvSpPr/>
            <p:nvPr/>
          </p:nvSpPr>
          <p:spPr>
            <a:xfrm>
              <a:off x="3372402" y="5501085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323" name="Rectángulo 322"/>
            <p:cNvSpPr/>
            <p:nvPr/>
          </p:nvSpPr>
          <p:spPr>
            <a:xfrm>
              <a:off x="3548085" y="5444181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HAC_ACJ_RNS_Resolucion_no_subsanacion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24" name="Elipse 323"/>
            <p:cNvSpPr/>
            <p:nvPr/>
          </p:nvSpPr>
          <p:spPr>
            <a:xfrm>
              <a:off x="4001591" y="55950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sp>
        <p:nvSpPr>
          <p:cNvPr id="316" name="Rectángulo 315"/>
          <p:cNvSpPr/>
          <p:nvPr/>
        </p:nvSpPr>
        <p:spPr>
          <a:xfrm>
            <a:off x="6095399" y="3091674"/>
            <a:ext cx="1191675" cy="635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A10. Generar requerimiento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318" name="Conector recto de flecha 317"/>
          <p:cNvCxnSpPr>
            <a:stCxn id="316" idx="2"/>
            <a:endCxn id="205" idx="0"/>
          </p:cNvCxnSpPr>
          <p:nvPr/>
        </p:nvCxnSpPr>
        <p:spPr>
          <a:xfrm>
            <a:off x="6691237" y="3726723"/>
            <a:ext cx="2227" cy="13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upo 336"/>
          <p:cNvGrpSpPr/>
          <p:nvPr/>
        </p:nvGrpSpPr>
        <p:grpSpPr>
          <a:xfrm>
            <a:off x="6102455" y="5202821"/>
            <a:ext cx="1203780" cy="370749"/>
            <a:chOff x="3605572" y="3635756"/>
            <a:chExt cx="1203780" cy="370749"/>
          </a:xfrm>
        </p:grpSpPr>
        <p:sp>
          <p:nvSpPr>
            <p:cNvPr id="338" name="Decisión 337"/>
            <p:cNvSpPr/>
            <p:nvPr/>
          </p:nvSpPr>
          <p:spPr>
            <a:xfrm>
              <a:off x="3605572" y="3635756"/>
              <a:ext cx="1191675" cy="370749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ángulo 338"/>
            <p:cNvSpPr/>
            <p:nvPr/>
          </p:nvSpPr>
          <p:spPr>
            <a:xfrm>
              <a:off x="3617677" y="3691399"/>
              <a:ext cx="1191675" cy="26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¿Subsana?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3" name="Grupo 532"/>
          <p:cNvGrpSpPr/>
          <p:nvPr/>
        </p:nvGrpSpPr>
        <p:grpSpPr>
          <a:xfrm>
            <a:off x="7278512" y="3443471"/>
            <a:ext cx="503238" cy="1992748"/>
            <a:chOff x="9216192" y="1270511"/>
            <a:chExt cx="503238" cy="1992748"/>
          </a:xfrm>
        </p:grpSpPr>
        <p:cxnSp>
          <p:nvCxnSpPr>
            <p:cNvPr id="320" name="Conector angular 319"/>
            <p:cNvCxnSpPr>
              <a:stCxn id="338" idx="3"/>
              <a:endCxn id="266" idx="4"/>
            </p:cNvCxnSpPr>
            <p:nvPr/>
          </p:nvCxnSpPr>
          <p:spPr>
            <a:xfrm flipV="1">
              <a:off x="9231810" y="1270511"/>
              <a:ext cx="487620" cy="19447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Rectángulo 340"/>
            <p:cNvSpPr/>
            <p:nvPr/>
          </p:nvSpPr>
          <p:spPr>
            <a:xfrm>
              <a:off x="9216192" y="3069727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4" name="Grupo 533"/>
          <p:cNvGrpSpPr/>
          <p:nvPr/>
        </p:nvGrpSpPr>
        <p:grpSpPr>
          <a:xfrm>
            <a:off x="6385440" y="5512489"/>
            <a:ext cx="314383" cy="193532"/>
            <a:chOff x="8332645" y="3339529"/>
            <a:chExt cx="314383" cy="193532"/>
          </a:xfrm>
        </p:grpSpPr>
        <p:cxnSp>
          <p:nvCxnSpPr>
            <p:cNvPr id="340" name="Conector recto de flecha 339"/>
            <p:cNvCxnSpPr>
              <a:stCxn id="338" idx="2"/>
              <a:endCxn id="317" idx="0"/>
            </p:cNvCxnSpPr>
            <p:nvPr/>
          </p:nvCxnSpPr>
          <p:spPr>
            <a:xfrm>
              <a:off x="8645498" y="3400610"/>
              <a:ext cx="1530" cy="129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ángulo 341"/>
            <p:cNvSpPr/>
            <p:nvPr/>
          </p:nvSpPr>
          <p:spPr>
            <a:xfrm>
              <a:off x="8332645" y="3339529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7" name="Rectángulo 366"/>
          <p:cNvSpPr/>
          <p:nvPr/>
        </p:nvSpPr>
        <p:spPr>
          <a:xfrm>
            <a:off x="1095942" y="4416132"/>
            <a:ext cx="1191675" cy="678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A02. Generar informe técnico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368" name="Rectángulo 367"/>
          <p:cNvSpPr/>
          <p:nvPr/>
        </p:nvSpPr>
        <p:spPr>
          <a:xfrm>
            <a:off x="1093577" y="5212242"/>
            <a:ext cx="1191675" cy="54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A03. Generar resolución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369" name="Rectángulo 368"/>
          <p:cNvSpPr/>
          <p:nvPr/>
        </p:nvSpPr>
        <p:spPr>
          <a:xfrm>
            <a:off x="1094038" y="5896927"/>
            <a:ext cx="1191675" cy="545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A04. Generar notificación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370" name="Conector recto de flecha 369"/>
          <p:cNvCxnSpPr>
            <a:stCxn id="368" idx="2"/>
            <a:endCxn id="369" idx="0"/>
          </p:cNvCxnSpPr>
          <p:nvPr/>
        </p:nvCxnSpPr>
        <p:spPr>
          <a:xfrm>
            <a:off x="1689415" y="5753742"/>
            <a:ext cx="461" cy="14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cto de flecha 370"/>
          <p:cNvCxnSpPr>
            <a:stCxn id="367" idx="2"/>
            <a:endCxn id="368" idx="0"/>
          </p:cNvCxnSpPr>
          <p:nvPr/>
        </p:nvCxnSpPr>
        <p:spPr>
          <a:xfrm flipH="1">
            <a:off x="1689415" y="5095094"/>
            <a:ext cx="2365" cy="11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Grupo 371"/>
          <p:cNvGrpSpPr/>
          <p:nvPr/>
        </p:nvGrpSpPr>
        <p:grpSpPr>
          <a:xfrm>
            <a:off x="1204782" y="4737808"/>
            <a:ext cx="1038869" cy="322872"/>
            <a:chOff x="731571" y="4714360"/>
            <a:chExt cx="1038869" cy="322872"/>
          </a:xfrm>
        </p:grpSpPr>
        <p:sp>
          <p:nvSpPr>
            <p:cNvPr id="373" name="Rectángulo 372"/>
            <p:cNvSpPr/>
            <p:nvPr/>
          </p:nvSpPr>
          <p:spPr>
            <a:xfrm>
              <a:off x="935785" y="4714360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HAC_ACJ_ITO_Informe_tecnico_organo_gestor</a:t>
              </a:r>
              <a:endParaRPr lang="it-IT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4" name="Recortar rectángulo de esquina sencilla 373"/>
            <p:cNvSpPr/>
            <p:nvPr/>
          </p:nvSpPr>
          <p:spPr>
            <a:xfrm>
              <a:off x="731571" y="4778398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sz="1100" dirty="0">
                <a:solidFill>
                  <a:srgbClr val="41719C"/>
                </a:solidFill>
              </a:endParaRPr>
            </a:p>
          </p:txBody>
        </p:sp>
        <p:sp>
          <p:nvSpPr>
            <p:cNvPr id="375" name="Elipse 374"/>
            <p:cNvSpPr/>
            <p:nvPr/>
          </p:nvSpPr>
          <p:spPr>
            <a:xfrm>
              <a:off x="973086" y="492923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grpSp>
        <p:nvGrpSpPr>
          <p:cNvPr id="376" name="Grupo 375"/>
          <p:cNvGrpSpPr/>
          <p:nvPr/>
        </p:nvGrpSpPr>
        <p:grpSpPr>
          <a:xfrm>
            <a:off x="1163555" y="5406140"/>
            <a:ext cx="1048296" cy="318078"/>
            <a:chOff x="698890" y="5412246"/>
            <a:chExt cx="1048296" cy="318078"/>
          </a:xfrm>
        </p:grpSpPr>
        <p:sp>
          <p:nvSpPr>
            <p:cNvPr id="377" name="Recortar rectángulo de esquina sencilla 376"/>
            <p:cNvSpPr/>
            <p:nvPr/>
          </p:nvSpPr>
          <p:spPr>
            <a:xfrm>
              <a:off x="698890" y="5441047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378" name="Rectángulo 377"/>
            <p:cNvSpPr/>
            <p:nvPr/>
          </p:nvSpPr>
          <p:spPr>
            <a:xfrm>
              <a:off x="912531" y="5412246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HAC_ACJ_RAR_Resolucion_req_justificacion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9" name="Elipse 378"/>
            <p:cNvSpPr/>
            <p:nvPr/>
          </p:nvSpPr>
          <p:spPr>
            <a:xfrm>
              <a:off x="956647" y="562232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grpSp>
        <p:nvGrpSpPr>
          <p:cNvPr id="380" name="Grupo 379"/>
          <p:cNvGrpSpPr/>
          <p:nvPr/>
        </p:nvGrpSpPr>
        <p:grpSpPr>
          <a:xfrm>
            <a:off x="1133175" y="6070520"/>
            <a:ext cx="1038869" cy="316467"/>
            <a:chOff x="669489" y="6071017"/>
            <a:chExt cx="1038869" cy="316467"/>
          </a:xfrm>
        </p:grpSpPr>
        <p:sp>
          <p:nvSpPr>
            <p:cNvPr id="381" name="Recortar rectángulo de esquina sencilla 380"/>
            <p:cNvSpPr/>
            <p:nvPr/>
          </p:nvSpPr>
          <p:spPr>
            <a:xfrm>
              <a:off x="669489" y="6085379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382" name="Rectángulo 381"/>
            <p:cNvSpPr/>
            <p:nvPr/>
          </p:nvSpPr>
          <p:spPr>
            <a:xfrm>
              <a:off x="873703" y="6071017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HAC_ACJ_NJP_Notif_just_no_plazo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83" name="Elipse 382"/>
            <p:cNvSpPr/>
            <p:nvPr/>
          </p:nvSpPr>
          <p:spPr>
            <a:xfrm>
              <a:off x="1050649" y="62755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384" name="Elipse 383"/>
            <p:cNvSpPr/>
            <p:nvPr/>
          </p:nvSpPr>
          <p:spPr>
            <a:xfrm>
              <a:off x="910550" y="627791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385" name="Elipse 384"/>
            <p:cNvSpPr/>
            <p:nvPr/>
          </p:nvSpPr>
          <p:spPr>
            <a:xfrm>
              <a:off x="1192452" y="627948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</p:grpSp>
      <p:sp>
        <p:nvSpPr>
          <p:cNvPr id="244" name="Elipse 243"/>
          <p:cNvSpPr/>
          <p:nvPr/>
        </p:nvSpPr>
        <p:spPr>
          <a:xfrm>
            <a:off x="7902135" y="6487656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FP</a:t>
            </a:r>
            <a:endParaRPr lang="es-ES" sz="1050" dirty="0"/>
          </a:p>
        </p:txBody>
      </p:sp>
      <p:sp>
        <p:nvSpPr>
          <p:cNvPr id="329" name="Rectángulo 328"/>
          <p:cNvSpPr/>
          <p:nvPr/>
        </p:nvSpPr>
        <p:spPr>
          <a:xfrm>
            <a:off x="7445137" y="5723241"/>
            <a:ext cx="1191675" cy="597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A14. Generar notificación 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330" name="Grupo 329"/>
          <p:cNvGrpSpPr/>
          <p:nvPr/>
        </p:nvGrpSpPr>
        <p:grpSpPr>
          <a:xfrm>
            <a:off x="7518153" y="5967272"/>
            <a:ext cx="1036898" cy="247997"/>
            <a:chOff x="8273185" y="3117546"/>
            <a:chExt cx="1036898" cy="247997"/>
          </a:xfrm>
        </p:grpSpPr>
        <p:sp>
          <p:nvSpPr>
            <p:cNvPr id="331" name="Recortar rectángulo de esquina sencilla 330"/>
            <p:cNvSpPr/>
            <p:nvPr/>
          </p:nvSpPr>
          <p:spPr>
            <a:xfrm>
              <a:off x="8273185" y="3124059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332" name="Rectángulo 331"/>
            <p:cNvSpPr/>
            <p:nvPr/>
          </p:nvSpPr>
          <p:spPr>
            <a:xfrm>
              <a:off x="8475428" y="3117546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HAC_ACJ_NOR_Notificacion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33" name="Elipse 332"/>
            <p:cNvSpPr/>
            <p:nvPr/>
          </p:nvSpPr>
          <p:spPr>
            <a:xfrm>
              <a:off x="8511234" y="325754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  <p:sp>
          <p:nvSpPr>
            <p:cNvPr id="334" name="Elipse 333"/>
            <p:cNvSpPr/>
            <p:nvPr/>
          </p:nvSpPr>
          <p:spPr>
            <a:xfrm>
              <a:off x="8649661" y="325754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335" name="Elipse 334"/>
            <p:cNvSpPr/>
            <p:nvPr/>
          </p:nvSpPr>
          <p:spPr>
            <a:xfrm>
              <a:off x="8802191" y="32538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</p:grpSp>
      <p:cxnSp>
        <p:nvCxnSpPr>
          <p:cNvPr id="336" name="Conector recto de flecha 335"/>
          <p:cNvCxnSpPr>
            <a:stCxn id="317" idx="3"/>
            <a:endCxn id="329" idx="1"/>
          </p:cNvCxnSpPr>
          <p:nvPr/>
        </p:nvCxnSpPr>
        <p:spPr>
          <a:xfrm>
            <a:off x="7295660" y="6020589"/>
            <a:ext cx="149477" cy="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de flecha 244"/>
          <p:cNvCxnSpPr>
            <a:stCxn id="329" idx="2"/>
            <a:endCxn id="244" idx="0"/>
          </p:cNvCxnSpPr>
          <p:nvPr/>
        </p:nvCxnSpPr>
        <p:spPr>
          <a:xfrm>
            <a:off x="8040975" y="6320860"/>
            <a:ext cx="5160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ángulo 294"/>
          <p:cNvSpPr/>
          <p:nvPr/>
        </p:nvSpPr>
        <p:spPr>
          <a:xfrm>
            <a:off x="4496185" y="3904927"/>
            <a:ext cx="1149982" cy="342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A06. Revisar la documentación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308" name="Elipse 307"/>
          <p:cNvSpPr/>
          <p:nvPr/>
        </p:nvSpPr>
        <p:spPr>
          <a:xfrm>
            <a:off x="11473604" y="821864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F2</a:t>
            </a:r>
            <a:endParaRPr lang="es-ES" sz="1050" dirty="0"/>
          </a:p>
        </p:txBody>
      </p:sp>
      <p:sp>
        <p:nvSpPr>
          <p:cNvPr id="343" name="Rectángulo 342"/>
          <p:cNvSpPr/>
          <p:nvPr/>
        </p:nvSpPr>
        <p:spPr>
          <a:xfrm>
            <a:off x="1137023" y="1586002"/>
            <a:ext cx="1191675" cy="2457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A01. Incorporar solicitud y documentación acreditativa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183542" y="2312208"/>
            <a:ext cx="1099477" cy="228852"/>
            <a:chOff x="1183542" y="2312208"/>
            <a:chExt cx="1099477" cy="228852"/>
          </a:xfrm>
        </p:grpSpPr>
        <p:sp>
          <p:nvSpPr>
            <p:cNvPr id="350" name="Recortar rectángulo de esquina sencilla 349"/>
            <p:cNvSpPr/>
            <p:nvPr/>
          </p:nvSpPr>
          <p:spPr>
            <a:xfrm>
              <a:off x="1314727" y="2321393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51" name="Rectángulo 350"/>
            <p:cNvSpPr/>
            <p:nvPr/>
          </p:nvSpPr>
          <p:spPr>
            <a:xfrm>
              <a:off x="1492372" y="2312208"/>
              <a:ext cx="790647" cy="171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DOC1.</a:t>
              </a:r>
              <a:r>
                <a:rPr lang="es-ES" sz="500" b="1" dirty="0">
                  <a:solidFill>
                    <a:schemeClr val="tx1"/>
                  </a:solidFill>
                </a:rPr>
                <a:t> Memoria de actuación justificativa del cumplimiento </a:t>
              </a:r>
              <a:r>
                <a:rPr lang="es-ES" sz="500" b="1" dirty="0" smtClean="0">
                  <a:solidFill>
                    <a:schemeClr val="tx1"/>
                  </a:solidFill>
                </a:rPr>
                <a:t>de condiciones impuestas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52" name="Elipse 351"/>
            <p:cNvSpPr/>
            <p:nvPr/>
          </p:nvSpPr>
          <p:spPr>
            <a:xfrm>
              <a:off x="1183542" y="2374671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183542" y="3174399"/>
            <a:ext cx="1109419" cy="219667"/>
            <a:chOff x="1183542" y="3174399"/>
            <a:chExt cx="1349185" cy="219667"/>
          </a:xfrm>
        </p:grpSpPr>
        <p:sp>
          <p:nvSpPr>
            <p:cNvPr id="356" name="Recortar rectángulo de esquina sencilla 355"/>
            <p:cNvSpPr/>
            <p:nvPr/>
          </p:nvSpPr>
          <p:spPr>
            <a:xfrm>
              <a:off x="1348114" y="3174399"/>
              <a:ext cx="17894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I</a:t>
              </a:r>
            </a:p>
          </p:txBody>
        </p:sp>
        <p:sp>
          <p:nvSpPr>
            <p:cNvPr id="357" name="Rectángulo 356"/>
            <p:cNvSpPr/>
            <p:nvPr/>
          </p:nvSpPr>
          <p:spPr>
            <a:xfrm>
              <a:off x="1519578" y="3196737"/>
              <a:ext cx="1013149" cy="189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Copia del DNI, NIF, CIF del solicitante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59" name="Elipse 358"/>
            <p:cNvSpPr/>
            <p:nvPr/>
          </p:nvSpPr>
          <p:spPr>
            <a:xfrm>
              <a:off x="1183542" y="3224934"/>
              <a:ext cx="119182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170114" y="3473912"/>
            <a:ext cx="1115138" cy="219667"/>
            <a:chOff x="1170114" y="3473912"/>
            <a:chExt cx="1115138" cy="219667"/>
          </a:xfrm>
        </p:grpSpPr>
        <p:sp>
          <p:nvSpPr>
            <p:cNvPr id="361" name="Recortar rectángulo de esquina sencilla 360"/>
            <p:cNvSpPr/>
            <p:nvPr/>
          </p:nvSpPr>
          <p:spPr>
            <a:xfrm>
              <a:off x="1315811" y="3473912"/>
              <a:ext cx="159875" cy="219667"/>
            </a:xfrm>
            <a:prstGeom prst="snip1Rect">
              <a:avLst>
                <a:gd name="adj" fmla="val 330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I</a:t>
              </a:r>
            </a:p>
          </p:txBody>
        </p:sp>
        <p:sp>
          <p:nvSpPr>
            <p:cNvPr id="362" name="Rectángulo 361"/>
            <p:cNvSpPr/>
            <p:nvPr/>
          </p:nvSpPr>
          <p:spPr>
            <a:xfrm>
              <a:off x="1510671" y="3500933"/>
              <a:ext cx="774581" cy="189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Autorización de la representación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3" name="Elipse 362"/>
            <p:cNvSpPr/>
            <p:nvPr/>
          </p:nvSpPr>
          <p:spPr>
            <a:xfrm>
              <a:off x="1170114" y="3529638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174738" y="3764807"/>
            <a:ext cx="1098849" cy="219667"/>
            <a:chOff x="1174738" y="3764807"/>
            <a:chExt cx="1098849" cy="219667"/>
          </a:xfrm>
        </p:grpSpPr>
        <p:sp>
          <p:nvSpPr>
            <p:cNvPr id="365" name="Recortar rectángulo de esquina sencilla 364"/>
            <p:cNvSpPr/>
            <p:nvPr/>
          </p:nvSpPr>
          <p:spPr>
            <a:xfrm>
              <a:off x="1320435" y="3764807"/>
              <a:ext cx="159875" cy="219667"/>
            </a:xfrm>
            <a:prstGeom prst="snip1Rect">
              <a:avLst>
                <a:gd name="adj" fmla="val 330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I</a:t>
              </a:r>
            </a:p>
          </p:txBody>
        </p:sp>
        <p:sp>
          <p:nvSpPr>
            <p:cNvPr id="366" name="Rectángulo 365"/>
            <p:cNvSpPr/>
            <p:nvPr/>
          </p:nvSpPr>
          <p:spPr>
            <a:xfrm>
              <a:off x="1501750" y="3791828"/>
              <a:ext cx="771837" cy="189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Otra documentación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86" name="Elipse 385"/>
            <p:cNvSpPr/>
            <p:nvPr/>
          </p:nvSpPr>
          <p:spPr>
            <a:xfrm>
              <a:off x="1174738" y="3820533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170114" y="2893077"/>
            <a:ext cx="1122847" cy="219667"/>
            <a:chOff x="1170114" y="2893077"/>
            <a:chExt cx="1349184" cy="219667"/>
          </a:xfrm>
        </p:grpSpPr>
        <p:sp>
          <p:nvSpPr>
            <p:cNvPr id="390" name="Recortar rectángulo de esquina sencilla 389"/>
            <p:cNvSpPr/>
            <p:nvPr/>
          </p:nvSpPr>
          <p:spPr>
            <a:xfrm>
              <a:off x="1338449" y="2893077"/>
              <a:ext cx="187204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I</a:t>
              </a:r>
            </a:p>
          </p:txBody>
        </p:sp>
        <p:sp>
          <p:nvSpPr>
            <p:cNvPr id="391" name="Rectángulo 390"/>
            <p:cNvSpPr/>
            <p:nvPr/>
          </p:nvSpPr>
          <p:spPr>
            <a:xfrm>
              <a:off x="1506149" y="2919665"/>
              <a:ext cx="1013149" cy="189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500" b="1" dirty="0" smtClean="0">
                  <a:solidFill>
                    <a:schemeClr val="tx1"/>
                  </a:solidFill>
                </a:rPr>
                <a:t>Copia del DNI, NIF, CIF del representante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92" name="Elipse 391"/>
            <p:cNvSpPr/>
            <p:nvPr/>
          </p:nvSpPr>
          <p:spPr>
            <a:xfrm>
              <a:off x="1170114" y="2943612"/>
              <a:ext cx="120838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83543" y="2596606"/>
            <a:ext cx="1094942" cy="253492"/>
            <a:chOff x="1183542" y="2596606"/>
            <a:chExt cx="1198831" cy="253492"/>
          </a:xfrm>
        </p:grpSpPr>
        <p:sp>
          <p:nvSpPr>
            <p:cNvPr id="394" name="Recortar rectángulo de esquina sencilla 393"/>
            <p:cNvSpPr/>
            <p:nvPr/>
          </p:nvSpPr>
          <p:spPr>
            <a:xfrm>
              <a:off x="1314727" y="2630431"/>
              <a:ext cx="178081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395" name="Rectángulo 394"/>
            <p:cNvSpPr/>
            <p:nvPr/>
          </p:nvSpPr>
          <p:spPr>
            <a:xfrm>
              <a:off x="1492808" y="2596606"/>
              <a:ext cx="889565" cy="171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DOC2.</a:t>
              </a:r>
              <a:r>
                <a:rPr lang="es-ES" sz="500" b="1" dirty="0">
                  <a:solidFill>
                    <a:schemeClr val="tx1"/>
                  </a:solidFill>
                </a:rPr>
                <a:t> Memoria económica justificativa del coste de las actividades </a:t>
              </a:r>
              <a:r>
                <a:rPr lang="es-ES" sz="500" b="1" dirty="0" smtClean="0">
                  <a:solidFill>
                    <a:schemeClr val="tx1"/>
                  </a:solidFill>
                </a:rPr>
                <a:t>realizadas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96" name="Elipse 395"/>
            <p:cNvSpPr/>
            <p:nvPr/>
          </p:nvSpPr>
          <p:spPr>
            <a:xfrm>
              <a:off x="1183542" y="268370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</p:grpSp>
      <p:cxnSp>
        <p:nvCxnSpPr>
          <p:cNvPr id="251" name="Conector angular 250"/>
          <p:cNvCxnSpPr>
            <a:stCxn id="161" idx="2"/>
            <a:endCxn id="295" idx="0"/>
          </p:cNvCxnSpPr>
          <p:nvPr/>
        </p:nvCxnSpPr>
        <p:spPr>
          <a:xfrm rot="5400000" flipH="1" flipV="1">
            <a:off x="3541125" y="3846006"/>
            <a:ext cx="1471129" cy="1588972"/>
          </a:xfrm>
          <a:prstGeom prst="bentConnector5">
            <a:avLst>
              <a:gd name="adj1" fmla="val -15539"/>
              <a:gd name="adj2" fmla="val 50656"/>
              <a:gd name="adj3" fmla="val 115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ángulo 397"/>
          <p:cNvSpPr/>
          <p:nvPr/>
        </p:nvSpPr>
        <p:spPr>
          <a:xfrm>
            <a:off x="4481752" y="5106055"/>
            <a:ext cx="1191675" cy="521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A07. Generar resolución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412" name="Grupo 411"/>
          <p:cNvGrpSpPr/>
          <p:nvPr/>
        </p:nvGrpSpPr>
        <p:grpSpPr>
          <a:xfrm>
            <a:off x="4542210" y="5267153"/>
            <a:ext cx="1080527" cy="318077"/>
            <a:chOff x="681521" y="5470155"/>
            <a:chExt cx="1080527" cy="318077"/>
          </a:xfrm>
        </p:grpSpPr>
        <p:sp>
          <p:nvSpPr>
            <p:cNvPr id="413" name="Recortar rectángulo de esquina sencilla 412"/>
            <p:cNvSpPr/>
            <p:nvPr/>
          </p:nvSpPr>
          <p:spPr>
            <a:xfrm>
              <a:off x="681521" y="5498955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414" name="Rectángulo 413"/>
            <p:cNvSpPr/>
            <p:nvPr/>
          </p:nvSpPr>
          <p:spPr>
            <a:xfrm>
              <a:off x="895162" y="5470155"/>
              <a:ext cx="866886" cy="13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>
                  <a:solidFill>
                    <a:schemeClr val="tx1"/>
                  </a:solidFill>
                </a:rPr>
                <a:t>HAC_ACJ_RNJ_Resolucion_no_justificacion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16" name="Elipse 415"/>
            <p:cNvSpPr/>
            <p:nvPr/>
          </p:nvSpPr>
          <p:spPr>
            <a:xfrm>
              <a:off x="939278" y="568023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cxnSp>
        <p:nvCxnSpPr>
          <p:cNvPr id="254" name="Conector recto de flecha 253"/>
          <p:cNvCxnSpPr>
            <a:stCxn id="295" idx="2"/>
            <a:endCxn id="293" idx="0"/>
          </p:cNvCxnSpPr>
          <p:nvPr/>
        </p:nvCxnSpPr>
        <p:spPr>
          <a:xfrm>
            <a:off x="5071176" y="4246931"/>
            <a:ext cx="2855" cy="3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Elipse 396"/>
          <p:cNvSpPr/>
          <p:nvPr/>
        </p:nvSpPr>
        <p:spPr>
          <a:xfrm>
            <a:off x="6637312" y="2181622"/>
            <a:ext cx="100427" cy="10042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22" name="Grupo 521"/>
          <p:cNvGrpSpPr/>
          <p:nvPr/>
        </p:nvGrpSpPr>
        <p:grpSpPr>
          <a:xfrm>
            <a:off x="4478193" y="4557980"/>
            <a:ext cx="1203780" cy="370749"/>
            <a:chOff x="3194998" y="2837956"/>
            <a:chExt cx="1203780" cy="370749"/>
          </a:xfrm>
        </p:grpSpPr>
        <p:sp>
          <p:nvSpPr>
            <p:cNvPr id="293" name="Decisión 292"/>
            <p:cNvSpPr/>
            <p:nvPr/>
          </p:nvSpPr>
          <p:spPr>
            <a:xfrm>
              <a:off x="3194998" y="2837956"/>
              <a:ext cx="1191675" cy="37074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ángulo 293"/>
            <p:cNvSpPr/>
            <p:nvPr/>
          </p:nvSpPr>
          <p:spPr>
            <a:xfrm>
              <a:off x="3207103" y="2893599"/>
              <a:ext cx="1191675" cy="26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¿Responde al requerimiento?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4" name="Grupo 523"/>
          <p:cNvGrpSpPr/>
          <p:nvPr/>
        </p:nvGrpSpPr>
        <p:grpSpPr>
          <a:xfrm>
            <a:off x="5074031" y="4924759"/>
            <a:ext cx="322619" cy="193532"/>
            <a:chOff x="3790836" y="3204735"/>
            <a:chExt cx="322619" cy="193532"/>
          </a:xfrm>
        </p:grpSpPr>
        <p:cxnSp>
          <p:nvCxnSpPr>
            <p:cNvPr id="256" name="Conector recto de flecha 255"/>
            <p:cNvCxnSpPr>
              <a:stCxn id="293" idx="2"/>
              <a:endCxn id="398" idx="0"/>
            </p:cNvCxnSpPr>
            <p:nvPr/>
          </p:nvCxnSpPr>
          <p:spPr>
            <a:xfrm>
              <a:off x="3790836" y="3208705"/>
              <a:ext cx="3559" cy="177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ectángulo 481"/>
            <p:cNvSpPr/>
            <p:nvPr/>
          </p:nvSpPr>
          <p:spPr>
            <a:xfrm>
              <a:off x="3846540" y="3204735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4" name="Elipse 503"/>
          <p:cNvSpPr/>
          <p:nvPr/>
        </p:nvSpPr>
        <p:spPr>
          <a:xfrm>
            <a:off x="4926103" y="6495481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FP</a:t>
            </a:r>
            <a:endParaRPr lang="es-ES" sz="1050" dirty="0"/>
          </a:p>
        </p:txBody>
      </p:sp>
      <p:cxnSp>
        <p:nvCxnSpPr>
          <p:cNvPr id="506" name="Conector recto de flecha 505"/>
          <p:cNvCxnSpPr>
            <a:stCxn id="512" idx="2"/>
            <a:endCxn id="504" idx="0"/>
          </p:cNvCxnSpPr>
          <p:nvPr/>
        </p:nvCxnSpPr>
        <p:spPr>
          <a:xfrm flipH="1">
            <a:off x="5070103" y="6300691"/>
            <a:ext cx="1" cy="19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ángulo 511"/>
          <p:cNvSpPr/>
          <p:nvPr/>
        </p:nvSpPr>
        <p:spPr>
          <a:xfrm>
            <a:off x="4474266" y="5742845"/>
            <a:ext cx="1191675" cy="557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A08. Generar notificación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399" name="Grupo 398"/>
          <p:cNvGrpSpPr/>
          <p:nvPr/>
        </p:nvGrpSpPr>
        <p:grpSpPr>
          <a:xfrm>
            <a:off x="4539867" y="5929725"/>
            <a:ext cx="1038869" cy="316467"/>
            <a:chOff x="595844" y="7389224"/>
            <a:chExt cx="1038869" cy="316467"/>
          </a:xfrm>
        </p:grpSpPr>
        <p:sp>
          <p:nvSpPr>
            <p:cNvPr id="400" name="Recortar rectángulo de esquina sencilla 399"/>
            <p:cNvSpPr/>
            <p:nvPr/>
          </p:nvSpPr>
          <p:spPr>
            <a:xfrm>
              <a:off x="595844" y="7403586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405" name="Rectángulo 404"/>
            <p:cNvSpPr/>
            <p:nvPr/>
          </p:nvSpPr>
          <p:spPr>
            <a:xfrm>
              <a:off x="800058" y="7389224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HAC_PDC_NJP_Notif_just_no_plazo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07" name="Elipse 406"/>
            <p:cNvSpPr/>
            <p:nvPr/>
          </p:nvSpPr>
          <p:spPr>
            <a:xfrm>
              <a:off x="977004" y="759374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408" name="Elipse 407"/>
            <p:cNvSpPr/>
            <p:nvPr/>
          </p:nvSpPr>
          <p:spPr>
            <a:xfrm>
              <a:off x="836905" y="759612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409" name="Elipse 408"/>
            <p:cNvSpPr/>
            <p:nvPr/>
          </p:nvSpPr>
          <p:spPr>
            <a:xfrm>
              <a:off x="1118807" y="75976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</p:grpSp>
      <p:cxnSp>
        <p:nvCxnSpPr>
          <p:cNvPr id="515" name="Conector recto de flecha 514"/>
          <p:cNvCxnSpPr>
            <a:stCxn id="398" idx="2"/>
            <a:endCxn id="512" idx="0"/>
          </p:cNvCxnSpPr>
          <p:nvPr/>
        </p:nvCxnSpPr>
        <p:spPr>
          <a:xfrm flipH="1">
            <a:off x="5070104" y="5628042"/>
            <a:ext cx="7486" cy="11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ector angular 527"/>
          <p:cNvCxnSpPr>
            <a:stCxn id="343" idx="3"/>
            <a:endCxn id="121" idx="1"/>
          </p:cNvCxnSpPr>
          <p:nvPr/>
        </p:nvCxnSpPr>
        <p:spPr>
          <a:xfrm flipV="1">
            <a:off x="2328698" y="1694371"/>
            <a:ext cx="3768884" cy="1120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87" idx="6"/>
            <a:endCxn id="343" idx="1"/>
          </p:cNvCxnSpPr>
          <p:nvPr/>
        </p:nvCxnSpPr>
        <p:spPr>
          <a:xfrm flipV="1">
            <a:off x="931972" y="2814765"/>
            <a:ext cx="20505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Elipse 211"/>
          <p:cNvSpPr/>
          <p:nvPr/>
        </p:nvSpPr>
        <p:spPr>
          <a:xfrm>
            <a:off x="586205" y="4610306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IP</a:t>
            </a:r>
            <a:endParaRPr lang="es-ES" sz="1050" dirty="0"/>
          </a:p>
        </p:txBody>
      </p:sp>
      <p:cxnSp>
        <p:nvCxnSpPr>
          <p:cNvPr id="213" name="Conector recto de flecha 212"/>
          <p:cNvCxnSpPr>
            <a:stCxn id="212" idx="6"/>
            <a:endCxn id="367" idx="1"/>
          </p:cNvCxnSpPr>
          <p:nvPr/>
        </p:nvCxnSpPr>
        <p:spPr>
          <a:xfrm>
            <a:off x="874205" y="4754306"/>
            <a:ext cx="221737" cy="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o 130"/>
          <p:cNvGrpSpPr/>
          <p:nvPr/>
        </p:nvGrpSpPr>
        <p:grpSpPr>
          <a:xfrm>
            <a:off x="643972" y="2520871"/>
            <a:ext cx="288000" cy="439793"/>
            <a:chOff x="595846" y="2511246"/>
            <a:chExt cx="288000" cy="439793"/>
          </a:xfrm>
        </p:grpSpPr>
        <p:sp>
          <p:nvSpPr>
            <p:cNvPr id="387" name="Elipse 386"/>
            <p:cNvSpPr/>
            <p:nvPr/>
          </p:nvSpPr>
          <p:spPr>
            <a:xfrm>
              <a:off x="595846" y="266303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225" name="Elipse 224"/>
            <p:cNvSpPr/>
            <p:nvPr/>
          </p:nvSpPr>
          <p:spPr>
            <a:xfrm>
              <a:off x="685736" y="2511246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</p:grpSp>
      <p:cxnSp>
        <p:nvCxnSpPr>
          <p:cNvPr id="96" name="Conector angular 95"/>
          <p:cNvCxnSpPr>
            <a:stCxn id="369" idx="3"/>
            <a:endCxn id="161" idx="1"/>
          </p:cNvCxnSpPr>
          <p:nvPr/>
        </p:nvCxnSpPr>
        <p:spPr>
          <a:xfrm flipV="1">
            <a:off x="2285713" y="4984533"/>
            <a:ext cx="600653" cy="1185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o 124"/>
          <p:cNvGrpSpPr/>
          <p:nvPr/>
        </p:nvGrpSpPr>
        <p:grpSpPr>
          <a:xfrm>
            <a:off x="5575046" y="2231836"/>
            <a:ext cx="1062266" cy="2511519"/>
            <a:chOff x="5575046" y="2231836"/>
            <a:chExt cx="1062266" cy="2511519"/>
          </a:xfrm>
        </p:grpSpPr>
        <p:cxnSp>
          <p:nvCxnSpPr>
            <p:cNvPr id="105" name="Conector angular 104"/>
            <p:cNvCxnSpPr>
              <a:stCxn id="293" idx="3"/>
              <a:endCxn id="397" idx="2"/>
            </p:cNvCxnSpPr>
            <p:nvPr/>
          </p:nvCxnSpPr>
          <p:spPr>
            <a:xfrm flipV="1">
              <a:off x="5669868" y="2231836"/>
              <a:ext cx="967444" cy="2511519"/>
            </a:xfrm>
            <a:prstGeom prst="bentConnector3">
              <a:avLst>
                <a:gd name="adj1" fmla="val 237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Rectángulo 260"/>
            <p:cNvSpPr/>
            <p:nvPr/>
          </p:nvSpPr>
          <p:spPr>
            <a:xfrm>
              <a:off x="5575046" y="4541720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Conector recto de flecha 112"/>
          <p:cNvCxnSpPr>
            <a:stCxn id="397" idx="4"/>
            <a:endCxn id="228" idx="0"/>
          </p:cNvCxnSpPr>
          <p:nvPr/>
        </p:nvCxnSpPr>
        <p:spPr>
          <a:xfrm>
            <a:off x="6687526" y="2282049"/>
            <a:ext cx="4534" cy="22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ángulo 204"/>
          <p:cNvSpPr/>
          <p:nvPr/>
        </p:nvSpPr>
        <p:spPr>
          <a:xfrm>
            <a:off x="6049929" y="3864296"/>
            <a:ext cx="1287070" cy="572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A11. Incorporar subsanación del interesado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6079099" y="4186205"/>
            <a:ext cx="1230570" cy="230669"/>
            <a:chOff x="6079099" y="4186205"/>
            <a:chExt cx="1230570" cy="230669"/>
          </a:xfrm>
        </p:grpSpPr>
        <p:sp>
          <p:nvSpPr>
            <p:cNvPr id="206" name="Recortar rectángulo de esquina sencilla 205"/>
            <p:cNvSpPr/>
            <p:nvPr/>
          </p:nvSpPr>
          <p:spPr>
            <a:xfrm>
              <a:off x="6207561" y="4186205"/>
              <a:ext cx="174875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I</a:t>
              </a:r>
            </a:p>
          </p:txBody>
        </p:sp>
        <p:sp>
          <p:nvSpPr>
            <p:cNvPr id="207" name="Rectángulo 206"/>
            <p:cNvSpPr/>
            <p:nvPr/>
          </p:nvSpPr>
          <p:spPr>
            <a:xfrm>
              <a:off x="6397534" y="4188257"/>
              <a:ext cx="912135" cy="20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smtClean="0">
                  <a:solidFill>
                    <a:schemeClr val="tx1"/>
                  </a:solidFill>
                </a:rPr>
                <a:t>Documentación subsanada</a:t>
              </a:r>
              <a:endParaRPr lang="es-E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Elipse 207"/>
            <p:cNvSpPr/>
            <p:nvPr/>
          </p:nvSpPr>
          <p:spPr>
            <a:xfrm>
              <a:off x="6079099" y="4242038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209" name="Elipse 208"/>
            <p:cNvSpPr/>
            <p:nvPr/>
          </p:nvSpPr>
          <p:spPr>
            <a:xfrm>
              <a:off x="6425223" y="430887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</p:grpSp>
      <p:cxnSp>
        <p:nvCxnSpPr>
          <p:cNvPr id="214" name="Conector recto de flecha 213"/>
          <p:cNvCxnSpPr>
            <a:stCxn id="205" idx="2"/>
            <a:endCxn id="215" idx="0"/>
          </p:cNvCxnSpPr>
          <p:nvPr/>
        </p:nvCxnSpPr>
        <p:spPr>
          <a:xfrm>
            <a:off x="6693464" y="4436763"/>
            <a:ext cx="4348" cy="1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14"/>
          <p:cNvSpPr/>
          <p:nvPr/>
        </p:nvSpPr>
        <p:spPr>
          <a:xfrm>
            <a:off x="6006245" y="4579219"/>
            <a:ext cx="1383134" cy="434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A12. Revisar documentación subsanación interesado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231" name="Conector recto de flecha 230"/>
          <p:cNvCxnSpPr>
            <a:stCxn id="215" idx="2"/>
            <a:endCxn id="338" idx="0"/>
          </p:cNvCxnSpPr>
          <p:nvPr/>
        </p:nvCxnSpPr>
        <p:spPr>
          <a:xfrm>
            <a:off x="6697812" y="5013541"/>
            <a:ext cx="481" cy="1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6166050" y="3412386"/>
            <a:ext cx="1103509" cy="230531"/>
            <a:chOff x="8638299" y="2394621"/>
            <a:chExt cx="1103509" cy="230531"/>
          </a:xfrm>
        </p:grpSpPr>
        <p:sp>
          <p:nvSpPr>
            <p:cNvPr id="326" name="Recortar rectángulo de esquina sencilla 325"/>
            <p:cNvSpPr/>
            <p:nvPr/>
          </p:nvSpPr>
          <p:spPr>
            <a:xfrm>
              <a:off x="8638299" y="2394621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327" name="Rectángulo 326"/>
            <p:cNvSpPr/>
            <p:nvPr/>
          </p:nvSpPr>
          <p:spPr>
            <a:xfrm>
              <a:off x="8813982" y="2394867"/>
              <a:ext cx="927826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HAC_ACJ_RSU_Requerimiento_de_Subsanacion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Elipse 327"/>
            <p:cNvSpPr/>
            <p:nvPr/>
          </p:nvSpPr>
          <p:spPr>
            <a:xfrm>
              <a:off x="9303208" y="251715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9436615" y="251406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9570022" y="251141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</p:grpSp>
      <p:sp>
        <p:nvSpPr>
          <p:cNvPr id="266" name="Elipse 265"/>
          <p:cNvSpPr/>
          <p:nvPr/>
        </p:nvSpPr>
        <p:spPr>
          <a:xfrm>
            <a:off x="7731536" y="3343044"/>
            <a:ext cx="100427" cy="10042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1" name="Conector angular 270"/>
          <p:cNvCxnSpPr>
            <a:stCxn id="266" idx="6"/>
            <a:endCxn id="165" idx="0"/>
          </p:cNvCxnSpPr>
          <p:nvPr/>
        </p:nvCxnSpPr>
        <p:spPr>
          <a:xfrm flipV="1">
            <a:off x="7831963" y="3084508"/>
            <a:ext cx="1297641" cy="308750"/>
          </a:xfrm>
          <a:prstGeom prst="bentConnector4">
            <a:avLst>
              <a:gd name="adj1" fmla="val 27041"/>
              <a:gd name="adj2" fmla="val 174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1179026" y="1991578"/>
            <a:ext cx="1103993" cy="317492"/>
            <a:chOff x="1179026" y="1991578"/>
            <a:chExt cx="1139449" cy="317492"/>
          </a:xfrm>
        </p:grpSpPr>
        <p:sp>
          <p:nvSpPr>
            <p:cNvPr id="345" name="Recortar rectángulo de esquina sencilla 344"/>
            <p:cNvSpPr/>
            <p:nvPr/>
          </p:nvSpPr>
          <p:spPr>
            <a:xfrm>
              <a:off x="1308137" y="2055616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sz="1100" dirty="0">
                <a:solidFill>
                  <a:srgbClr val="41719C"/>
                </a:solidFill>
              </a:endParaRPr>
            </a:p>
          </p:txBody>
        </p:sp>
        <p:sp>
          <p:nvSpPr>
            <p:cNvPr id="346" name="Rectángulo 345"/>
            <p:cNvSpPr/>
            <p:nvPr/>
          </p:nvSpPr>
          <p:spPr>
            <a:xfrm>
              <a:off x="1483820" y="1991578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it-IT" sz="500" b="1" dirty="0" smtClean="0">
                  <a:solidFill>
                    <a:schemeClr val="tx1"/>
                  </a:solidFill>
                </a:rPr>
                <a:t>HAC_ACJ_SIN_Instancia_Generica</a:t>
              </a:r>
              <a:endParaRPr lang="it-IT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Elipse 346"/>
            <p:cNvSpPr/>
            <p:nvPr/>
          </p:nvSpPr>
          <p:spPr>
            <a:xfrm>
              <a:off x="1527142" y="220102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348" name="Elipse 347"/>
            <p:cNvSpPr/>
            <p:nvPr/>
          </p:nvSpPr>
          <p:spPr>
            <a:xfrm>
              <a:off x="1179026" y="2114887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202" name="Elipse 201"/>
            <p:cNvSpPr/>
            <p:nvPr/>
          </p:nvSpPr>
          <p:spPr>
            <a:xfrm>
              <a:off x="1657905" y="220107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9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cap="all" dirty="0" smtClean="0"/>
              <a:t>HAC_ACJ. APROBACIÓN CUENTAS JUSTIFICATIVAS DE SUBVENCIONES</a:t>
            </a:r>
            <a:endParaRPr lang="es-ES" sz="1000" b="1" cap="all" dirty="0"/>
          </a:p>
        </p:txBody>
      </p:sp>
      <p:sp>
        <p:nvSpPr>
          <p:cNvPr id="110" name="Rectángulo 109"/>
          <p:cNvSpPr/>
          <p:nvPr/>
        </p:nvSpPr>
        <p:spPr>
          <a:xfrm>
            <a:off x="1009650" y="759946"/>
            <a:ext cx="4149491" cy="5451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F2. Instrucción</a:t>
            </a:r>
            <a:endParaRPr lang="es-ES" sz="900" b="1" dirty="0"/>
          </a:p>
        </p:txBody>
      </p:sp>
      <p:sp>
        <p:nvSpPr>
          <p:cNvPr id="183" name="Elipse 182"/>
          <p:cNvSpPr/>
          <p:nvPr/>
        </p:nvSpPr>
        <p:spPr>
          <a:xfrm>
            <a:off x="1954569" y="175010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F1</a:t>
            </a:r>
            <a:endParaRPr lang="es-ES" sz="1050" dirty="0"/>
          </a:p>
        </p:txBody>
      </p:sp>
      <p:sp>
        <p:nvSpPr>
          <p:cNvPr id="221" name="Elipse 220"/>
          <p:cNvSpPr/>
          <p:nvPr/>
        </p:nvSpPr>
        <p:spPr>
          <a:xfrm>
            <a:off x="2871028" y="245181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F3</a:t>
            </a:r>
            <a:endParaRPr lang="es-ES" sz="1050" dirty="0"/>
          </a:p>
        </p:txBody>
      </p:sp>
      <p:cxnSp>
        <p:nvCxnSpPr>
          <p:cNvPr id="225" name="Conector recto de flecha 224"/>
          <p:cNvCxnSpPr>
            <a:stCxn id="110" idx="3"/>
            <a:endCxn id="415" idx="1"/>
          </p:cNvCxnSpPr>
          <p:nvPr/>
        </p:nvCxnSpPr>
        <p:spPr>
          <a:xfrm flipV="1">
            <a:off x="5159141" y="1032539"/>
            <a:ext cx="712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/>
          <p:cNvSpPr/>
          <p:nvPr/>
        </p:nvSpPr>
        <p:spPr>
          <a:xfrm>
            <a:off x="0" y="520456"/>
            <a:ext cx="12192000" cy="6337544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00" b="1" cap="all" dirty="0">
                <a:solidFill>
                  <a:srgbClr val="5B9BD5"/>
                </a:solidFill>
              </a:rPr>
              <a:t>FLUJO DE TRAMITACIÓN</a:t>
            </a:r>
          </a:p>
        </p:txBody>
      </p:sp>
      <p:sp>
        <p:nvSpPr>
          <p:cNvPr id="298" name="Rectángulo 297"/>
          <p:cNvSpPr/>
          <p:nvPr/>
        </p:nvSpPr>
        <p:spPr>
          <a:xfrm>
            <a:off x="2421613" y="1562455"/>
            <a:ext cx="1191675" cy="677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>
                <a:solidFill>
                  <a:schemeClr val="tx1"/>
                </a:solidFill>
              </a:rPr>
              <a:t>B</a:t>
            </a:r>
            <a:r>
              <a:rPr lang="es-ES" sz="800" b="1" dirty="0" smtClean="0">
                <a:solidFill>
                  <a:schemeClr val="tx1"/>
                </a:solidFill>
              </a:rPr>
              <a:t>01. Generar informe intervención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353" name="Conector recto de flecha 352"/>
          <p:cNvCxnSpPr>
            <a:stCxn id="183" idx="6"/>
            <a:endCxn id="298" idx="1"/>
          </p:cNvCxnSpPr>
          <p:nvPr/>
        </p:nvCxnSpPr>
        <p:spPr>
          <a:xfrm>
            <a:off x="2242569" y="1894107"/>
            <a:ext cx="179044" cy="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recto de flecha 354"/>
          <p:cNvCxnSpPr>
            <a:stCxn id="298" idx="2"/>
            <a:endCxn id="221" idx="0"/>
          </p:cNvCxnSpPr>
          <p:nvPr/>
        </p:nvCxnSpPr>
        <p:spPr>
          <a:xfrm flipH="1">
            <a:off x="3015028" y="2240285"/>
            <a:ext cx="2423" cy="21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ángulo 414"/>
          <p:cNvSpPr/>
          <p:nvPr/>
        </p:nvSpPr>
        <p:spPr>
          <a:xfrm>
            <a:off x="5871412" y="759945"/>
            <a:ext cx="5040156" cy="5451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/>
              <a:t>F3. Resolución</a:t>
            </a:r>
          </a:p>
        </p:txBody>
      </p:sp>
      <p:sp>
        <p:nvSpPr>
          <p:cNvPr id="422" name="Elipse 421"/>
          <p:cNvSpPr/>
          <p:nvPr/>
        </p:nvSpPr>
        <p:spPr>
          <a:xfrm>
            <a:off x="7218841" y="159890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F2</a:t>
            </a:r>
            <a:endParaRPr lang="es-ES" sz="1050" dirty="0"/>
          </a:p>
        </p:txBody>
      </p:sp>
      <p:cxnSp>
        <p:nvCxnSpPr>
          <p:cNvPr id="423" name="Conector recto de flecha 422"/>
          <p:cNvCxnSpPr>
            <a:stCxn id="422" idx="6"/>
            <a:endCxn id="154" idx="1"/>
          </p:cNvCxnSpPr>
          <p:nvPr/>
        </p:nvCxnSpPr>
        <p:spPr>
          <a:xfrm>
            <a:off x="7506841" y="1742909"/>
            <a:ext cx="177250" cy="2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ángulo 423"/>
          <p:cNvSpPr/>
          <p:nvPr/>
        </p:nvSpPr>
        <p:spPr>
          <a:xfrm>
            <a:off x="7684092" y="4195576"/>
            <a:ext cx="1191675" cy="663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>
                <a:solidFill>
                  <a:schemeClr val="tx1"/>
                </a:solidFill>
              </a:rPr>
              <a:t>C</a:t>
            </a:r>
            <a:r>
              <a:rPr lang="es-ES" sz="800" b="1" dirty="0" smtClean="0">
                <a:solidFill>
                  <a:schemeClr val="tx1"/>
                </a:solidFill>
              </a:rPr>
              <a:t>01. Generar la resolución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427" name="Conector recto de flecha 426"/>
          <p:cNvCxnSpPr>
            <a:stCxn id="268" idx="2"/>
            <a:endCxn id="430" idx="0"/>
          </p:cNvCxnSpPr>
          <p:nvPr/>
        </p:nvCxnSpPr>
        <p:spPr>
          <a:xfrm flipH="1">
            <a:off x="8279964" y="5928012"/>
            <a:ext cx="1" cy="21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Elipse 429"/>
          <p:cNvSpPr/>
          <p:nvPr/>
        </p:nvSpPr>
        <p:spPr>
          <a:xfrm>
            <a:off x="8135964" y="613938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dirty="0" smtClean="0"/>
              <a:t>FP</a:t>
            </a:r>
            <a:endParaRPr lang="es-ES" sz="1050" dirty="0"/>
          </a:p>
        </p:txBody>
      </p:sp>
      <p:grpSp>
        <p:nvGrpSpPr>
          <p:cNvPr id="10" name="Grupo 9"/>
          <p:cNvGrpSpPr/>
          <p:nvPr/>
        </p:nvGrpSpPr>
        <p:grpSpPr>
          <a:xfrm>
            <a:off x="7757143" y="4393646"/>
            <a:ext cx="1010338" cy="330571"/>
            <a:chOff x="8257522" y="2090680"/>
            <a:chExt cx="1010338" cy="330571"/>
          </a:xfrm>
        </p:grpSpPr>
        <p:sp>
          <p:nvSpPr>
            <p:cNvPr id="134" name="Recortar rectángulo de esquina sencilla 133"/>
            <p:cNvSpPr/>
            <p:nvPr/>
          </p:nvSpPr>
          <p:spPr>
            <a:xfrm>
              <a:off x="8257522" y="2147584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135" name="Rectángulo 134"/>
            <p:cNvSpPr/>
            <p:nvPr/>
          </p:nvSpPr>
          <p:spPr>
            <a:xfrm>
              <a:off x="8433205" y="2090680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HAC_ACJ_RAC_Resolucion_cuenta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Elipse 145"/>
            <p:cNvSpPr/>
            <p:nvPr/>
          </p:nvSpPr>
          <p:spPr>
            <a:xfrm>
              <a:off x="8459765" y="231325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2520351" y="1871380"/>
            <a:ext cx="1010338" cy="330571"/>
            <a:chOff x="5751560" y="2176456"/>
            <a:chExt cx="1010338" cy="330571"/>
          </a:xfrm>
        </p:grpSpPr>
        <p:sp>
          <p:nvSpPr>
            <p:cNvPr id="132" name="Recortar rectángulo de esquina sencilla 131"/>
            <p:cNvSpPr/>
            <p:nvPr/>
          </p:nvSpPr>
          <p:spPr>
            <a:xfrm>
              <a:off x="5751560" y="2233360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133" name="Rectángulo 132"/>
            <p:cNvSpPr/>
            <p:nvPr/>
          </p:nvSpPr>
          <p:spPr>
            <a:xfrm>
              <a:off x="5927243" y="2176456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HAC_ACJ_INI_Informe_Intervencion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67" name="Elipse 266"/>
            <p:cNvSpPr/>
            <p:nvPr/>
          </p:nvSpPr>
          <p:spPr>
            <a:xfrm>
              <a:off x="5966021" y="23990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</p:grpSp>
      <p:sp>
        <p:nvSpPr>
          <p:cNvPr id="268" name="Rectángulo 267"/>
          <p:cNvSpPr/>
          <p:nvPr/>
        </p:nvSpPr>
        <p:spPr>
          <a:xfrm>
            <a:off x="7684127" y="5330393"/>
            <a:ext cx="1191675" cy="597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C04. Generar notificación </a:t>
            </a:r>
            <a:endParaRPr lang="es-ES" sz="800" b="1" dirty="0">
              <a:solidFill>
                <a:schemeClr val="tx1"/>
              </a:solidFill>
            </a:endParaRPr>
          </a:p>
        </p:txBody>
      </p:sp>
      <p:cxnSp>
        <p:nvCxnSpPr>
          <p:cNvPr id="269" name="Conector recto de flecha 268"/>
          <p:cNvCxnSpPr>
            <a:stCxn id="424" idx="2"/>
            <a:endCxn id="212" idx="0"/>
          </p:cNvCxnSpPr>
          <p:nvPr/>
        </p:nvCxnSpPr>
        <p:spPr>
          <a:xfrm flipH="1">
            <a:off x="8277254" y="4858901"/>
            <a:ext cx="2676" cy="20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>
            <a:off x="7757143" y="5574424"/>
            <a:ext cx="1036898" cy="247997"/>
            <a:chOff x="8273185" y="3117546"/>
            <a:chExt cx="1036898" cy="247997"/>
          </a:xfrm>
        </p:grpSpPr>
        <p:sp>
          <p:nvSpPr>
            <p:cNvPr id="273" name="Recortar rectángulo de esquina sencilla 272"/>
            <p:cNvSpPr/>
            <p:nvPr/>
          </p:nvSpPr>
          <p:spPr>
            <a:xfrm>
              <a:off x="8273185" y="3124059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274" name="Rectángulo 273"/>
            <p:cNvSpPr/>
            <p:nvPr/>
          </p:nvSpPr>
          <p:spPr>
            <a:xfrm>
              <a:off x="8475428" y="3117546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 smtClean="0">
                  <a:solidFill>
                    <a:schemeClr val="tx1"/>
                  </a:solidFill>
                </a:rPr>
                <a:t>HAC_ACJ_NOR_Notificacion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75" name="Elipse 274"/>
            <p:cNvSpPr/>
            <p:nvPr/>
          </p:nvSpPr>
          <p:spPr>
            <a:xfrm>
              <a:off x="8511234" y="325754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  <p:sp>
          <p:nvSpPr>
            <p:cNvPr id="276" name="Elipse 275"/>
            <p:cNvSpPr/>
            <p:nvPr/>
          </p:nvSpPr>
          <p:spPr>
            <a:xfrm>
              <a:off x="8649661" y="325754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8802191" y="32538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</p:grpSp>
      <p:sp>
        <p:nvSpPr>
          <p:cNvPr id="152" name="Rectángulo 151"/>
          <p:cNvSpPr/>
          <p:nvPr/>
        </p:nvSpPr>
        <p:spPr>
          <a:xfrm>
            <a:off x="7662244" y="2233067"/>
            <a:ext cx="1191675" cy="344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Módulo </a:t>
            </a:r>
            <a:r>
              <a:rPr lang="es-ES" sz="800" b="1" dirty="0" smtClean="0">
                <a:solidFill>
                  <a:schemeClr val="tx1"/>
                </a:solidFill>
              </a:rPr>
              <a:t>actuaciones complementarias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7674350" y="1577909"/>
            <a:ext cx="1201416" cy="370749"/>
            <a:chOff x="7674350" y="1577909"/>
            <a:chExt cx="1201416" cy="370749"/>
          </a:xfrm>
        </p:grpSpPr>
        <p:sp>
          <p:nvSpPr>
            <p:cNvPr id="154" name="Decisión 153"/>
            <p:cNvSpPr/>
            <p:nvPr/>
          </p:nvSpPr>
          <p:spPr>
            <a:xfrm>
              <a:off x="7684091" y="1577909"/>
              <a:ext cx="1191675" cy="37074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7674350" y="1613178"/>
              <a:ext cx="1191675" cy="262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¿Son necesarias actuaciones complementarias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8013050" y="1948658"/>
            <a:ext cx="295244" cy="284409"/>
            <a:chOff x="8013050" y="1948658"/>
            <a:chExt cx="295244" cy="284409"/>
          </a:xfrm>
        </p:grpSpPr>
        <p:sp>
          <p:nvSpPr>
            <p:cNvPr id="157" name="Rectángulo 156"/>
            <p:cNvSpPr/>
            <p:nvPr/>
          </p:nvSpPr>
          <p:spPr>
            <a:xfrm>
              <a:off x="8013050" y="2070286"/>
              <a:ext cx="295244" cy="127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Conector recto de flecha 157"/>
            <p:cNvCxnSpPr>
              <a:stCxn id="154" idx="2"/>
              <a:endCxn id="152" idx="0"/>
            </p:cNvCxnSpPr>
            <p:nvPr/>
          </p:nvCxnSpPr>
          <p:spPr>
            <a:xfrm flipH="1">
              <a:off x="8258082" y="1948658"/>
              <a:ext cx="21847" cy="28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Conector recto de flecha 161"/>
          <p:cNvCxnSpPr>
            <a:stCxn id="152" idx="2"/>
            <a:endCxn id="201" idx="0"/>
          </p:cNvCxnSpPr>
          <p:nvPr/>
        </p:nvCxnSpPr>
        <p:spPr>
          <a:xfrm flipH="1">
            <a:off x="8258081" y="2577734"/>
            <a:ext cx="1" cy="32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ipse 200"/>
          <p:cNvSpPr/>
          <p:nvPr/>
        </p:nvSpPr>
        <p:spPr>
          <a:xfrm>
            <a:off x="8207867" y="2899911"/>
            <a:ext cx="100427" cy="10042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2" name="Conector recto de flecha 201"/>
          <p:cNvCxnSpPr>
            <a:stCxn id="201" idx="4"/>
            <a:endCxn id="164" idx="0"/>
          </p:cNvCxnSpPr>
          <p:nvPr/>
        </p:nvCxnSpPr>
        <p:spPr>
          <a:xfrm>
            <a:off x="8258081" y="3000338"/>
            <a:ext cx="8783" cy="25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o 66"/>
          <p:cNvGrpSpPr/>
          <p:nvPr/>
        </p:nvGrpSpPr>
        <p:grpSpPr>
          <a:xfrm>
            <a:off x="8308294" y="1763284"/>
            <a:ext cx="791910" cy="1186841"/>
            <a:chOff x="8376889" y="2105085"/>
            <a:chExt cx="791910" cy="1186841"/>
          </a:xfrm>
        </p:grpSpPr>
        <p:cxnSp>
          <p:nvCxnSpPr>
            <p:cNvPr id="195" name="Conector angular 194"/>
            <p:cNvCxnSpPr>
              <a:stCxn id="154" idx="3"/>
              <a:endCxn id="201" idx="6"/>
            </p:cNvCxnSpPr>
            <p:nvPr/>
          </p:nvCxnSpPr>
          <p:spPr>
            <a:xfrm flipH="1">
              <a:off x="8376889" y="2105085"/>
              <a:ext cx="567472" cy="1186841"/>
            </a:xfrm>
            <a:prstGeom prst="bentConnector3">
              <a:avLst>
                <a:gd name="adj1" fmla="val -402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ángulo 203"/>
            <p:cNvSpPr/>
            <p:nvPr/>
          </p:nvSpPr>
          <p:spPr>
            <a:xfrm>
              <a:off x="8901884" y="2184830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Grupo 162"/>
          <p:cNvGrpSpPr/>
          <p:nvPr/>
        </p:nvGrpSpPr>
        <p:grpSpPr>
          <a:xfrm>
            <a:off x="7516700" y="3254908"/>
            <a:ext cx="1500328" cy="608759"/>
            <a:chOff x="3605572" y="3635756"/>
            <a:chExt cx="1191675" cy="370749"/>
          </a:xfrm>
        </p:grpSpPr>
        <p:sp>
          <p:nvSpPr>
            <p:cNvPr id="164" name="Decisión 163"/>
            <p:cNvSpPr/>
            <p:nvPr/>
          </p:nvSpPr>
          <p:spPr>
            <a:xfrm>
              <a:off x="3605572" y="3635756"/>
              <a:ext cx="1191675" cy="370749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ángulo 177"/>
            <p:cNvSpPr/>
            <p:nvPr/>
          </p:nvSpPr>
          <p:spPr>
            <a:xfrm>
              <a:off x="3642833" y="3710565"/>
              <a:ext cx="1114476" cy="23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¿Fue el Pleno el que concedió la subvención?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6" name="Rectángulo 205"/>
          <p:cNvSpPr/>
          <p:nvPr/>
        </p:nvSpPr>
        <p:spPr>
          <a:xfrm>
            <a:off x="9451875" y="4394574"/>
            <a:ext cx="1191675" cy="663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C02. Generar Dictamen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207" name="Rectángulo 206"/>
          <p:cNvSpPr/>
          <p:nvPr/>
        </p:nvSpPr>
        <p:spPr>
          <a:xfrm>
            <a:off x="9451874" y="5522652"/>
            <a:ext cx="1191675" cy="663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s-ES" sz="800" b="1" dirty="0" smtClean="0">
                <a:solidFill>
                  <a:schemeClr val="tx1"/>
                </a:solidFill>
              </a:rPr>
              <a:t>C03. Generar Acuerdo</a:t>
            </a:r>
            <a:endParaRPr lang="es-ES" sz="800" b="1" dirty="0">
              <a:solidFill>
                <a:schemeClr val="tx1"/>
              </a:solidFill>
            </a:endParaRPr>
          </a:p>
        </p:txBody>
      </p:sp>
      <p:grpSp>
        <p:nvGrpSpPr>
          <p:cNvPr id="98" name="Grupo 97"/>
          <p:cNvGrpSpPr/>
          <p:nvPr/>
        </p:nvGrpSpPr>
        <p:grpSpPr>
          <a:xfrm>
            <a:off x="8941116" y="3382230"/>
            <a:ext cx="1106596" cy="340929"/>
            <a:chOff x="9302734" y="3576178"/>
            <a:chExt cx="1106596" cy="340929"/>
          </a:xfrm>
        </p:grpSpPr>
        <p:cxnSp>
          <p:nvCxnSpPr>
            <p:cNvPr id="205" name="Conector angular 204"/>
            <p:cNvCxnSpPr>
              <a:stCxn id="164" idx="3"/>
              <a:endCxn id="297" idx="0"/>
            </p:cNvCxnSpPr>
            <p:nvPr/>
          </p:nvCxnSpPr>
          <p:spPr>
            <a:xfrm>
              <a:off x="9378646" y="3753236"/>
              <a:ext cx="1030684" cy="1638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ángulo 209"/>
            <p:cNvSpPr/>
            <p:nvPr/>
          </p:nvSpPr>
          <p:spPr>
            <a:xfrm>
              <a:off x="9302734" y="3576178"/>
              <a:ext cx="372217" cy="177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8266864" y="3863667"/>
            <a:ext cx="320109" cy="331909"/>
            <a:chOff x="8337102" y="4027661"/>
            <a:chExt cx="320109" cy="331909"/>
          </a:xfrm>
        </p:grpSpPr>
        <p:cxnSp>
          <p:nvCxnSpPr>
            <p:cNvPr id="208" name="Conector recto de flecha 207"/>
            <p:cNvCxnSpPr>
              <a:stCxn id="164" idx="2"/>
              <a:endCxn id="424" idx="0"/>
            </p:cNvCxnSpPr>
            <p:nvPr/>
          </p:nvCxnSpPr>
          <p:spPr>
            <a:xfrm>
              <a:off x="8337102" y="4027661"/>
              <a:ext cx="13066" cy="331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ángulo 210"/>
            <p:cNvSpPr/>
            <p:nvPr/>
          </p:nvSpPr>
          <p:spPr>
            <a:xfrm>
              <a:off x="8390296" y="4163942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2" name="Elipse 211"/>
          <p:cNvSpPr/>
          <p:nvPr/>
        </p:nvSpPr>
        <p:spPr>
          <a:xfrm>
            <a:off x="8227040" y="5060898"/>
            <a:ext cx="100427" cy="10042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3" name="Conector recto de flecha 212"/>
          <p:cNvCxnSpPr>
            <a:stCxn id="212" idx="4"/>
            <a:endCxn id="268" idx="0"/>
          </p:cNvCxnSpPr>
          <p:nvPr/>
        </p:nvCxnSpPr>
        <p:spPr>
          <a:xfrm>
            <a:off x="8277254" y="5161325"/>
            <a:ext cx="2711" cy="1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de flecha 213"/>
          <p:cNvCxnSpPr>
            <a:stCxn id="206" idx="2"/>
            <a:endCxn id="306" idx="0"/>
          </p:cNvCxnSpPr>
          <p:nvPr/>
        </p:nvCxnSpPr>
        <p:spPr>
          <a:xfrm>
            <a:off x="10047713" y="5057899"/>
            <a:ext cx="0" cy="17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>
            <a:stCxn id="207" idx="2"/>
            <a:endCxn id="212" idx="6"/>
          </p:cNvCxnSpPr>
          <p:nvPr/>
        </p:nvCxnSpPr>
        <p:spPr>
          <a:xfrm rot="5400000" flipH="1">
            <a:off x="8650157" y="4788423"/>
            <a:ext cx="1074865" cy="1720245"/>
          </a:xfrm>
          <a:prstGeom prst="bentConnector4">
            <a:avLst>
              <a:gd name="adj1" fmla="val -21268"/>
              <a:gd name="adj2" fmla="val 52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upo 215"/>
          <p:cNvGrpSpPr/>
          <p:nvPr/>
        </p:nvGrpSpPr>
        <p:grpSpPr>
          <a:xfrm>
            <a:off x="9529386" y="4612614"/>
            <a:ext cx="1010338" cy="330571"/>
            <a:chOff x="8257522" y="2090680"/>
            <a:chExt cx="1010338" cy="330571"/>
          </a:xfrm>
        </p:grpSpPr>
        <p:sp>
          <p:nvSpPr>
            <p:cNvPr id="217" name="Recortar rectángulo de esquina sencilla 216"/>
            <p:cNvSpPr/>
            <p:nvPr/>
          </p:nvSpPr>
          <p:spPr>
            <a:xfrm>
              <a:off x="8257522" y="2147584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218" name="Rectángulo 217"/>
            <p:cNvSpPr/>
            <p:nvPr/>
          </p:nvSpPr>
          <p:spPr>
            <a:xfrm>
              <a:off x="8433205" y="2090680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HAC_ACJ_DAP_Dictamen_aprob_definitiva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Elipse 218"/>
            <p:cNvSpPr/>
            <p:nvPr/>
          </p:nvSpPr>
          <p:spPr>
            <a:xfrm>
              <a:off x="8459765" y="231325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266" name="Grupo 265"/>
          <p:cNvGrpSpPr/>
          <p:nvPr/>
        </p:nvGrpSpPr>
        <p:grpSpPr>
          <a:xfrm>
            <a:off x="9541261" y="5757440"/>
            <a:ext cx="1010338" cy="330571"/>
            <a:chOff x="8257522" y="2090680"/>
            <a:chExt cx="1010338" cy="330571"/>
          </a:xfrm>
        </p:grpSpPr>
        <p:sp>
          <p:nvSpPr>
            <p:cNvPr id="270" name="Recortar rectángulo de esquina sencilla 269"/>
            <p:cNvSpPr/>
            <p:nvPr/>
          </p:nvSpPr>
          <p:spPr>
            <a:xfrm>
              <a:off x="8257522" y="2147584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>
                  <a:solidFill>
                    <a:srgbClr val="41719C"/>
                  </a:solidFill>
                </a:rPr>
                <a:t>G</a:t>
              </a:r>
            </a:p>
          </p:txBody>
        </p:sp>
        <p:sp>
          <p:nvSpPr>
            <p:cNvPr id="271" name="Rectángulo 270"/>
            <p:cNvSpPr/>
            <p:nvPr/>
          </p:nvSpPr>
          <p:spPr>
            <a:xfrm>
              <a:off x="8433205" y="2090680"/>
              <a:ext cx="834655" cy="17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_tradnl" sz="500" b="1" dirty="0" err="1">
                  <a:solidFill>
                    <a:schemeClr val="tx1"/>
                  </a:solidFill>
                </a:rPr>
                <a:t>HAC_ACJ_APA_Acuerdo_pleno_aprob</a:t>
              </a:r>
              <a:endParaRPr lang="es-ES_tradnl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72" name="Elipse 271"/>
            <p:cNvSpPr/>
            <p:nvPr/>
          </p:nvSpPr>
          <p:spPr>
            <a:xfrm>
              <a:off x="8459765" y="231325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700" dirty="0"/>
                <a:t>F</a:t>
              </a:r>
            </a:p>
          </p:txBody>
        </p:sp>
      </p:grpSp>
      <p:grpSp>
        <p:nvGrpSpPr>
          <p:cNvPr id="296" name="Grupo 295"/>
          <p:cNvGrpSpPr/>
          <p:nvPr/>
        </p:nvGrpSpPr>
        <p:grpSpPr>
          <a:xfrm>
            <a:off x="9451874" y="3723159"/>
            <a:ext cx="1216137" cy="448606"/>
            <a:chOff x="1252422" y="4799669"/>
            <a:chExt cx="1216137" cy="448606"/>
          </a:xfrm>
        </p:grpSpPr>
        <p:sp>
          <p:nvSpPr>
            <p:cNvPr id="297" name="Decisión 296"/>
            <p:cNvSpPr/>
            <p:nvPr/>
          </p:nvSpPr>
          <p:spPr>
            <a:xfrm>
              <a:off x="1252422" y="4799669"/>
              <a:ext cx="1191675" cy="448606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99" name="Rectángulo 298"/>
            <p:cNvSpPr/>
            <p:nvPr/>
          </p:nvSpPr>
          <p:spPr>
            <a:xfrm>
              <a:off x="1258150" y="4880214"/>
              <a:ext cx="1210409" cy="29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¿Cuenta la Entidad Local con </a:t>
              </a:r>
              <a:r>
                <a:rPr lang="es-ES" sz="800" b="1" dirty="0">
                  <a:solidFill>
                    <a:schemeClr val="tx1"/>
                  </a:solidFill>
                </a:rPr>
                <a:t>C</a:t>
              </a:r>
              <a:r>
                <a:rPr lang="es-ES" sz="800" b="1" dirty="0" smtClean="0">
                  <a:solidFill>
                    <a:schemeClr val="tx1"/>
                  </a:solidFill>
                </a:rPr>
                <a:t>omisión Informativa?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6" name="Elipse 305"/>
          <p:cNvSpPr/>
          <p:nvPr/>
        </p:nvSpPr>
        <p:spPr>
          <a:xfrm>
            <a:off x="9997499" y="5230494"/>
            <a:ext cx="100427" cy="10042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7" name="Conector recto de flecha 306"/>
          <p:cNvCxnSpPr>
            <a:stCxn id="306" idx="4"/>
            <a:endCxn id="207" idx="0"/>
          </p:cNvCxnSpPr>
          <p:nvPr/>
        </p:nvCxnSpPr>
        <p:spPr>
          <a:xfrm flipH="1">
            <a:off x="10047712" y="5330921"/>
            <a:ext cx="1" cy="19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o 99"/>
          <p:cNvGrpSpPr/>
          <p:nvPr/>
        </p:nvGrpSpPr>
        <p:grpSpPr>
          <a:xfrm>
            <a:off x="9761586" y="4171765"/>
            <a:ext cx="286127" cy="222809"/>
            <a:chOff x="10219498" y="4317407"/>
            <a:chExt cx="286127" cy="222809"/>
          </a:xfrm>
        </p:grpSpPr>
        <p:cxnSp>
          <p:nvCxnSpPr>
            <p:cNvPr id="301" name="Conector recto de flecha 300"/>
            <p:cNvCxnSpPr>
              <a:stCxn id="297" idx="2"/>
              <a:endCxn id="206" idx="0"/>
            </p:cNvCxnSpPr>
            <p:nvPr/>
          </p:nvCxnSpPr>
          <p:spPr>
            <a:xfrm>
              <a:off x="10505624" y="4317407"/>
              <a:ext cx="1" cy="222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ángulo 310"/>
            <p:cNvSpPr/>
            <p:nvPr/>
          </p:nvSpPr>
          <p:spPr>
            <a:xfrm>
              <a:off x="10219498" y="4322271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Sí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10097926" y="3947462"/>
            <a:ext cx="813642" cy="1333246"/>
            <a:chOff x="10555838" y="4093104"/>
            <a:chExt cx="813642" cy="1333246"/>
          </a:xfrm>
        </p:grpSpPr>
        <p:sp>
          <p:nvSpPr>
            <p:cNvPr id="312" name="Rectángulo 311"/>
            <p:cNvSpPr/>
            <p:nvPr/>
          </p:nvSpPr>
          <p:spPr>
            <a:xfrm>
              <a:off x="11102565" y="4154202"/>
              <a:ext cx="266915" cy="193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800" b="1" dirty="0" smtClean="0">
                  <a:solidFill>
                    <a:schemeClr val="tx1"/>
                  </a:solidFill>
                </a:rPr>
                <a:t>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3" name="Conector angular 312"/>
            <p:cNvCxnSpPr>
              <a:stCxn id="297" idx="3"/>
              <a:endCxn id="306" idx="6"/>
            </p:cNvCxnSpPr>
            <p:nvPr/>
          </p:nvCxnSpPr>
          <p:spPr>
            <a:xfrm flipH="1">
              <a:off x="10555838" y="4093104"/>
              <a:ext cx="545623" cy="1333246"/>
            </a:xfrm>
            <a:prstGeom prst="bentConnector3">
              <a:avLst>
                <a:gd name="adj1" fmla="val -418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6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/>
              <a:t>HAC_ACJ. APROBACIÓN CUENTAS JUSTIFICATIVAS DE SUBVENCIONES</a:t>
            </a:r>
          </a:p>
        </p:txBody>
      </p:sp>
      <p:sp>
        <p:nvSpPr>
          <p:cNvPr id="132" name="Rectángulo 131"/>
          <p:cNvSpPr/>
          <p:nvPr/>
        </p:nvSpPr>
        <p:spPr>
          <a:xfrm>
            <a:off x="0" y="458439"/>
            <a:ext cx="12192000" cy="639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00" b="1" cap="all" dirty="0" smtClean="0">
                <a:solidFill>
                  <a:srgbClr val="5B9BD5"/>
                </a:solidFill>
              </a:rPr>
              <a:t>MÓDULOS REUTILIZABLES</a:t>
            </a:r>
            <a:endParaRPr lang="es-ES" sz="1000" b="1" cap="all" dirty="0">
              <a:solidFill>
                <a:srgbClr val="5B9BD5"/>
              </a:solidFill>
            </a:endParaRPr>
          </a:p>
        </p:txBody>
      </p:sp>
      <p:grpSp>
        <p:nvGrpSpPr>
          <p:cNvPr id="265" name="Grupo 264"/>
          <p:cNvGrpSpPr/>
          <p:nvPr/>
        </p:nvGrpSpPr>
        <p:grpSpPr>
          <a:xfrm>
            <a:off x="9514994" y="778642"/>
            <a:ext cx="2302487" cy="5917948"/>
            <a:chOff x="2957709" y="778642"/>
            <a:chExt cx="2302487" cy="5917948"/>
          </a:xfrm>
        </p:grpSpPr>
        <p:sp>
          <p:nvSpPr>
            <p:cNvPr id="266" name="Rectángulo 265"/>
            <p:cNvSpPr/>
            <p:nvPr/>
          </p:nvSpPr>
          <p:spPr>
            <a:xfrm>
              <a:off x="3268243" y="1653733"/>
              <a:ext cx="1678877" cy="6754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AC01. Generar acuerdo actuaciones complementarias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7" name="Rectángulo 266"/>
            <p:cNvSpPr/>
            <p:nvPr/>
          </p:nvSpPr>
          <p:spPr>
            <a:xfrm>
              <a:off x="2957710" y="778642"/>
              <a:ext cx="2302486" cy="2934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REU_ACC.Módulo</a:t>
              </a:r>
              <a:r>
                <a:rPr lang="es-ES" sz="1000" b="1" dirty="0">
                  <a:solidFill>
                    <a:schemeClr val="tx1"/>
                  </a:solidFill>
                </a:rPr>
                <a:t> actuaciones complementarias</a:t>
              </a:r>
            </a:p>
          </p:txBody>
        </p:sp>
        <p:sp>
          <p:nvSpPr>
            <p:cNvPr id="268" name="Rectángulo 267"/>
            <p:cNvSpPr/>
            <p:nvPr/>
          </p:nvSpPr>
          <p:spPr>
            <a:xfrm>
              <a:off x="2957709" y="1072119"/>
              <a:ext cx="2302486" cy="562447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cxnSp>
          <p:nvCxnSpPr>
            <p:cNvPr id="269" name="Conector recto de flecha 268"/>
            <p:cNvCxnSpPr>
              <a:stCxn id="266" idx="2"/>
              <a:endCxn id="274" idx="0"/>
            </p:cNvCxnSpPr>
            <p:nvPr/>
          </p:nvCxnSpPr>
          <p:spPr>
            <a:xfrm>
              <a:off x="4107682" y="2329159"/>
              <a:ext cx="0" cy="107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Elipse 269"/>
            <p:cNvSpPr/>
            <p:nvPr/>
          </p:nvSpPr>
          <p:spPr>
            <a:xfrm>
              <a:off x="3963681" y="6358181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71" name="Elipse 270"/>
            <p:cNvSpPr/>
            <p:nvPr/>
          </p:nvSpPr>
          <p:spPr>
            <a:xfrm>
              <a:off x="3959012" y="112052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272" name="Conector recto de flecha 271"/>
            <p:cNvCxnSpPr>
              <a:stCxn id="271" idx="4"/>
              <a:endCxn id="266" idx="0"/>
            </p:cNvCxnSpPr>
            <p:nvPr/>
          </p:nvCxnSpPr>
          <p:spPr>
            <a:xfrm>
              <a:off x="4103012" y="1408520"/>
              <a:ext cx="4670" cy="245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ángulo 273"/>
            <p:cNvSpPr/>
            <p:nvPr/>
          </p:nvSpPr>
          <p:spPr>
            <a:xfrm>
              <a:off x="3268243" y="2437050"/>
              <a:ext cx="1678877" cy="6140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AC02. Generar notificación acuerdo </a:t>
              </a:r>
              <a:r>
                <a:rPr lang="es-ES" sz="800" b="1" dirty="0" err="1" smtClean="0">
                  <a:solidFill>
                    <a:schemeClr val="tx1"/>
                  </a:solidFill>
                </a:rPr>
                <a:t>act</a:t>
              </a:r>
              <a:r>
                <a:rPr lang="es-ES" sz="800" b="1" dirty="0" smtClean="0">
                  <a:solidFill>
                    <a:schemeClr val="tx1"/>
                  </a:solidFill>
                </a:rPr>
                <a:t>. complementarias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ángulo 274"/>
            <p:cNvSpPr/>
            <p:nvPr/>
          </p:nvSpPr>
          <p:spPr>
            <a:xfrm>
              <a:off x="3269114" y="3213375"/>
              <a:ext cx="1678877" cy="6754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AC03. Incorporar resultado actuaciones complementarias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6" name="Grupo 275"/>
            <p:cNvGrpSpPr/>
            <p:nvPr/>
          </p:nvGrpSpPr>
          <p:grpSpPr>
            <a:xfrm>
              <a:off x="3507375" y="3535749"/>
              <a:ext cx="1131762" cy="227204"/>
              <a:chOff x="3482511" y="3594665"/>
              <a:chExt cx="1131762" cy="227204"/>
            </a:xfrm>
          </p:grpSpPr>
          <p:sp>
            <p:nvSpPr>
              <p:cNvPr id="366" name="Recortar rectángulo de esquina sencilla 365"/>
              <p:cNvSpPr/>
              <p:nvPr/>
            </p:nvSpPr>
            <p:spPr>
              <a:xfrm>
                <a:off x="3482511" y="3602202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67" name="Rectángulo 366"/>
              <p:cNvSpPr/>
              <p:nvPr/>
            </p:nvSpPr>
            <p:spPr>
              <a:xfrm>
                <a:off x="3669009" y="3594665"/>
                <a:ext cx="945264" cy="2264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Resultado actuaciones complementarias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77" name="Conector recto de flecha 276"/>
            <p:cNvCxnSpPr>
              <a:stCxn id="274" idx="2"/>
              <a:endCxn id="275" idx="0"/>
            </p:cNvCxnSpPr>
            <p:nvPr/>
          </p:nvCxnSpPr>
          <p:spPr>
            <a:xfrm>
              <a:off x="4107682" y="3051143"/>
              <a:ext cx="871" cy="162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de flecha 277"/>
            <p:cNvCxnSpPr>
              <a:stCxn id="282" idx="2"/>
              <a:endCxn id="283" idx="0"/>
            </p:cNvCxnSpPr>
            <p:nvPr/>
          </p:nvCxnSpPr>
          <p:spPr>
            <a:xfrm>
              <a:off x="4107682" y="4824145"/>
              <a:ext cx="0" cy="130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de flecha 278"/>
            <p:cNvCxnSpPr>
              <a:stCxn id="275" idx="2"/>
              <a:endCxn id="282" idx="0"/>
            </p:cNvCxnSpPr>
            <p:nvPr/>
          </p:nvCxnSpPr>
          <p:spPr>
            <a:xfrm flipH="1">
              <a:off x="4107682" y="3888801"/>
              <a:ext cx="871" cy="182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upo 279"/>
            <p:cNvGrpSpPr/>
            <p:nvPr/>
          </p:nvGrpSpPr>
          <p:grpSpPr>
            <a:xfrm>
              <a:off x="3503898" y="1942984"/>
              <a:ext cx="1131762" cy="333331"/>
              <a:chOff x="3479034" y="2001900"/>
              <a:chExt cx="1131762" cy="333331"/>
            </a:xfrm>
          </p:grpSpPr>
          <p:sp>
            <p:nvSpPr>
              <p:cNvPr id="363" name="Recortar rectángulo de esquina sencilla 362"/>
              <p:cNvSpPr/>
              <p:nvPr/>
            </p:nvSpPr>
            <p:spPr>
              <a:xfrm>
                <a:off x="3479034" y="204202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364" name="Rectángulo 363"/>
              <p:cNvSpPr/>
              <p:nvPr/>
            </p:nvSpPr>
            <p:spPr>
              <a:xfrm>
                <a:off x="3665532" y="2001900"/>
                <a:ext cx="945264" cy="263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MOD_REU_AAC_Ac_de_Adopcion_Act_Complem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Elipse 364"/>
              <p:cNvSpPr/>
              <p:nvPr/>
            </p:nvSpPr>
            <p:spPr>
              <a:xfrm>
                <a:off x="3691185" y="222723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282" name="Rectángulo 281"/>
            <p:cNvSpPr/>
            <p:nvPr/>
          </p:nvSpPr>
          <p:spPr>
            <a:xfrm>
              <a:off x="3268243" y="4070828"/>
              <a:ext cx="1678877" cy="7533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AC04. Generar resultado de las actuaciones complementarias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ángulo 282"/>
            <p:cNvSpPr/>
            <p:nvPr/>
          </p:nvSpPr>
          <p:spPr>
            <a:xfrm>
              <a:off x="3268243" y="4954619"/>
              <a:ext cx="1678877" cy="604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AC05. Incorporar alegaciones actuaciones complementarias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6" name="Conector recto de flecha 325"/>
            <p:cNvCxnSpPr>
              <a:stCxn id="283" idx="2"/>
              <a:endCxn id="348" idx="0"/>
            </p:cNvCxnSpPr>
            <p:nvPr/>
          </p:nvCxnSpPr>
          <p:spPr>
            <a:xfrm>
              <a:off x="4107682" y="5559463"/>
              <a:ext cx="0" cy="19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Grupo 343"/>
            <p:cNvGrpSpPr/>
            <p:nvPr/>
          </p:nvGrpSpPr>
          <p:grpSpPr>
            <a:xfrm>
              <a:off x="3503898" y="2726919"/>
              <a:ext cx="1131762" cy="274335"/>
              <a:chOff x="3479034" y="2785835"/>
              <a:chExt cx="1131762" cy="274335"/>
            </a:xfrm>
          </p:grpSpPr>
          <p:sp>
            <p:nvSpPr>
              <p:cNvPr id="358" name="Recortar rectángulo de esquina sencilla 357"/>
              <p:cNvSpPr/>
              <p:nvPr/>
            </p:nvSpPr>
            <p:spPr>
              <a:xfrm>
                <a:off x="3479034" y="2785835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359" name="Rectángulo 358"/>
              <p:cNvSpPr/>
              <p:nvPr/>
            </p:nvSpPr>
            <p:spPr>
              <a:xfrm>
                <a:off x="3665532" y="2796709"/>
                <a:ext cx="945264" cy="1949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MOD_REU_NOA_Notificacion_acuerdo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Elipse 359"/>
              <p:cNvSpPr/>
              <p:nvPr/>
            </p:nvSpPr>
            <p:spPr>
              <a:xfrm>
                <a:off x="3842374" y="294599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61" name="Elipse 360"/>
              <p:cNvSpPr/>
              <p:nvPr/>
            </p:nvSpPr>
            <p:spPr>
              <a:xfrm>
                <a:off x="4160363" y="295217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N</a:t>
                </a:r>
              </a:p>
            </p:txBody>
          </p:sp>
          <p:sp>
            <p:nvSpPr>
              <p:cNvPr id="362" name="Elipse 361"/>
              <p:cNvSpPr/>
              <p:nvPr/>
            </p:nvSpPr>
            <p:spPr>
              <a:xfrm>
                <a:off x="3994845" y="294599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grpSp>
          <p:nvGrpSpPr>
            <p:cNvPr id="345" name="Grupo 344"/>
            <p:cNvGrpSpPr/>
            <p:nvPr/>
          </p:nvGrpSpPr>
          <p:grpSpPr>
            <a:xfrm>
              <a:off x="3506504" y="4449227"/>
              <a:ext cx="1131762" cy="320937"/>
              <a:chOff x="3481640" y="4508143"/>
              <a:chExt cx="1131762" cy="320937"/>
            </a:xfrm>
          </p:grpSpPr>
          <p:sp>
            <p:nvSpPr>
              <p:cNvPr id="353" name="Recortar rectángulo de esquina sencilla 352"/>
              <p:cNvSpPr/>
              <p:nvPr/>
            </p:nvSpPr>
            <p:spPr>
              <a:xfrm>
                <a:off x="3481640" y="4522893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54" name="Rectángulo 353"/>
              <p:cNvSpPr/>
              <p:nvPr/>
            </p:nvSpPr>
            <p:spPr>
              <a:xfrm>
                <a:off x="3668138" y="4508143"/>
                <a:ext cx="945264" cy="263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MOD_REU_RAC_Resultado_Act_Complem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Elipse 354"/>
              <p:cNvSpPr/>
              <p:nvPr/>
            </p:nvSpPr>
            <p:spPr>
              <a:xfrm>
                <a:off x="4013665" y="471444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N</a:t>
                </a:r>
              </a:p>
            </p:txBody>
          </p:sp>
          <p:sp>
            <p:nvSpPr>
              <p:cNvPr id="356" name="Elipse 355"/>
              <p:cNvSpPr/>
              <p:nvPr/>
            </p:nvSpPr>
            <p:spPr>
              <a:xfrm>
                <a:off x="3683912" y="471346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57" name="Elipse 356"/>
              <p:cNvSpPr/>
              <p:nvPr/>
            </p:nvSpPr>
            <p:spPr>
              <a:xfrm>
                <a:off x="3843054" y="47210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grpSp>
          <p:nvGrpSpPr>
            <p:cNvPr id="346" name="Grupo 345"/>
            <p:cNvGrpSpPr/>
            <p:nvPr/>
          </p:nvGrpSpPr>
          <p:grpSpPr>
            <a:xfrm>
              <a:off x="3436195" y="5276607"/>
              <a:ext cx="1347786" cy="251537"/>
              <a:chOff x="3411331" y="5335523"/>
              <a:chExt cx="1347786" cy="251537"/>
            </a:xfrm>
          </p:grpSpPr>
          <p:sp>
            <p:nvSpPr>
              <p:cNvPr id="349" name="Recortar rectángulo de esquina sencilla 348"/>
              <p:cNvSpPr/>
              <p:nvPr/>
            </p:nvSpPr>
            <p:spPr>
              <a:xfrm>
                <a:off x="3569368" y="5348666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50" name="Rectángulo 349"/>
              <p:cNvSpPr/>
              <p:nvPr/>
            </p:nvSpPr>
            <p:spPr>
              <a:xfrm>
                <a:off x="3745051" y="5335523"/>
                <a:ext cx="1014066" cy="1747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Alegaciones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Elipse 350"/>
              <p:cNvSpPr/>
              <p:nvPr/>
            </p:nvSpPr>
            <p:spPr>
              <a:xfrm>
                <a:off x="3411331" y="5402781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352" name="Elipse 351"/>
              <p:cNvSpPr/>
              <p:nvPr/>
            </p:nvSpPr>
            <p:spPr>
              <a:xfrm>
                <a:off x="3761687" y="547906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  <p:cxnSp>
          <p:nvCxnSpPr>
            <p:cNvPr id="347" name="Conector recto de flecha 346"/>
            <p:cNvCxnSpPr>
              <a:stCxn id="348" idx="2"/>
              <a:endCxn id="270" idx="0"/>
            </p:cNvCxnSpPr>
            <p:nvPr/>
          </p:nvCxnSpPr>
          <p:spPr>
            <a:xfrm flipH="1">
              <a:off x="4107681" y="6158602"/>
              <a:ext cx="1" cy="19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tángulo 347"/>
            <p:cNvSpPr/>
            <p:nvPr/>
          </p:nvSpPr>
          <p:spPr>
            <a:xfrm>
              <a:off x="3268243" y="5759042"/>
              <a:ext cx="1678877" cy="399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AC06. Revisar alegaciones actuaciones complementarias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261953" y="836305"/>
            <a:ext cx="2755563" cy="4084421"/>
            <a:chOff x="6261953" y="836305"/>
            <a:chExt cx="2755563" cy="4084421"/>
          </a:xfrm>
        </p:grpSpPr>
        <p:sp>
          <p:nvSpPr>
            <p:cNvPr id="486" name="Rectángulo 485"/>
            <p:cNvSpPr/>
            <p:nvPr/>
          </p:nvSpPr>
          <p:spPr>
            <a:xfrm>
              <a:off x="6759606" y="1577002"/>
              <a:ext cx="1310843" cy="5939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MEJ01. Generar </a:t>
              </a:r>
              <a:r>
                <a:rPr lang="es-ES_tradnl" sz="800" b="1" dirty="0" smtClean="0">
                  <a:solidFill>
                    <a:schemeClr val="tx1"/>
                  </a:solidFill>
                </a:rPr>
                <a:t>requerimiento de mejora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7" name="Elipse 486"/>
            <p:cNvSpPr/>
            <p:nvPr/>
          </p:nvSpPr>
          <p:spPr>
            <a:xfrm>
              <a:off x="8230059" y="373761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grpSp>
          <p:nvGrpSpPr>
            <p:cNvPr id="488" name="Grupo 487"/>
            <p:cNvGrpSpPr/>
            <p:nvPr/>
          </p:nvGrpSpPr>
          <p:grpSpPr>
            <a:xfrm>
              <a:off x="6816015" y="3696289"/>
              <a:ext cx="1203780" cy="370749"/>
              <a:chOff x="1252422" y="4799669"/>
              <a:chExt cx="1203780" cy="448606"/>
            </a:xfrm>
          </p:grpSpPr>
          <p:sp>
            <p:nvSpPr>
              <p:cNvPr id="522" name="Decisión 521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Rectángulo 522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¿Mejora?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9" name="Grupo 488"/>
            <p:cNvGrpSpPr/>
            <p:nvPr/>
          </p:nvGrpSpPr>
          <p:grpSpPr>
            <a:xfrm>
              <a:off x="7905005" y="3678660"/>
              <a:ext cx="325054" cy="203004"/>
              <a:chOff x="6250084" y="2115782"/>
              <a:chExt cx="325054" cy="203004"/>
            </a:xfrm>
          </p:grpSpPr>
          <p:cxnSp>
            <p:nvCxnSpPr>
              <p:cNvPr id="520" name="Conector recto de flecha 519"/>
              <p:cNvCxnSpPr>
                <a:stCxn id="522" idx="3"/>
                <a:endCxn id="487" idx="2"/>
              </p:cNvCxnSpPr>
              <p:nvPr/>
            </p:nvCxnSpPr>
            <p:spPr>
              <a:xfrm flipV="1">
                <a:off x="6352769" y="2318738"/>
                <a:ext cx="222369" cy="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1" name="Rectángulo 520"/>
              <p:cNvSpPr/>
              <p:nvPr/>
            </p:nvSpPr>
            <p:spPr>
              <a:xfrm>
                <a:off x="6250084" y="2115782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0" name="Grupo 489"/>
            <p:cNvGrpSpPr/>
            <p:nvPr/>
          </p:nvGrpSpPr>
          <p:grpSpPr>
            <a:xfrm>
              <a:off x="7407094" y="4024937"/>
              <a:ext cx="266915" cy="207012"/>
              <a:chOff x="5752173" y="2372496"/>
              <a:chExt cx="266915" cy="207012"/>
            </a:xfrm>
          </p:grpSpPr>
          <p:sp>
            <p:nvSpPr>
              <p:cNvPr id="518" name="Rectángulo 517"/>
              <p:cNvSpPr/>
              <p:nvPr/>
            </p:nvSpPr>
            <p:spPr>
              <a:xfrm>
                <a:off x="5752173" y="2372496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9" name="Conector recto de flecha 518"/>
              <p:cNvCxnSpPr>
                <a:stCxn id="522" idx="2"/>
                <a:endCxn id="498" idx="0"/>
              </p:cNvCxnSpPr>
              <p:nvPr/>
            </p:nvCxnSpPr>
            <p:spPr>
              <a:xfrm flipH="1">
                <a:off x="5756558" y="2414597"/>
                <a:ext cx="374" cy="164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1" name="Conector recto de flecha 490"/>
            <p:cNvCxnSpPr>
              <a:stCxn id="486" idx="2"/>
              <a:endCxn id="495" idx="0"/>
            </p:cNvCxnSpPr>
            <p:nvPr/>
          </p:nvCxnSpPr>
          <p:spPr>
            <a:xfrm flipH="1">
              <a:off x="7413782" y="2170944"/>
              <a:ext cx="1246" cy="13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Elipse 491"/>
            <p:cNvSpPr/>
            <p:nvPr/>
          </p:nvSpPr>
          <p:spPr>
            <a:xfrm>
              <a:off x="8215380" y="437971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493" name="Rectángulo 492"/>
            <p:cNvSpPr/>
            <p:nvPr/>
          </p:nvSpPr>
          <p:spPr>
            <a:xfrm>
              <a:off x="6261953" y="1117701"/>
              <a:ext cx="2755563" cy="3803025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94" name="Rectángulo 493"/>
            <p:cNvSpPr/>
            <p:nvPr/>
          </p:nvSpPr>
          <p:spPr>
            <a:xfrm>
              <a:off x="6261953" y="836305"/>
              <a:ext cx="2755563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REU_MEJ.Módulo</a:t>
              </a:r>
              <a:r>
                <a:rPr lang="es-ES" sz="1000" b="1" dirty="0">
                  <a:solidFill>
                    <a:schemeClr val="tx1"/>
                  </a:solidFill>
                </a:rPr>
                <a:t> mejora solicitud</a:t>
              </a:r>
            </a:p>
          </p:txBody>
        </p:sp>
        <p:sp>
          <p:nvSpPr>
            <p:cNvPr id="495" name="Rectángulo 494"/>
            <p:cNvSpPr/>
            <p:nvPr/>
          </p:nvSpPr>
          <p:spPr>
            <a:xfrm>
              <a:off x="6759606" y="2306794"/>
              <a:ext cx="1308352" cy="6178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MEJ02. Incorporar documentación de mejora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6" name="Conector recto de flecha 495"/>
            <p:cNvCxnSpPr>
              <a:stCxn id="495" idx="2"/>
              <a:endCxn id="504" idx="0"/>
            </p:cNvCxnSpPr>
            <p:nvPr/>
          </p:nvCxnSpPr>
          <p:spPr>
            <a:xfrm>
              <a:off x="7413782" y="2924690"/>
              <a:ext cx="0" cy="189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ectángulo 497"/>
            <p:cNvSpPr/>
            <p:nvPr/>
          </p:nvSpPr>
          <p:spPr>
            <a:xfrm>
              <a:off x="6778656" y="4231949"/>
              <a:ext cx="1265645" cy="591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MEJ04. Generar acta de mejora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9" name="Conector recto de flecha 498"/>
            <p:cNvCxnSpPr>
              <a:stCxn id="498" idx="3"/>
              <a:endCxn id="492" idx="2"/>
            </p:cNvCxnSpPr>
            <p:nvPr/>
          </p:nvCxnSpPr>
          <p:spPr>
            <a:xfrm flipV="1">
              <a:off x="8044301" y="4523716"/>
              <a:ext cx="171079" cy="3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0" name="Grupo 499"/>
            <p:cNvGrpSpPr/>
            <p:nvPr/>
          </p:nvGrpSpPr>
          <p:grpSpPr>
            <a:xfrm>
              <a:off x="6951348" y="4542801"/>
              <a:ext cx="1010338" cy="244309"/>
              <a:chOff x="5296427" y="3433101"/>
              <a:chExt cx="1010338" cy="244309"/>
            </a:xfrm>
          </p:grpSpPr>
          <p:sp>
            <p:nvSpPr>
              <p:cNvPr id="511" name="Recortar rectángulo de esquina sencilla 510"/>
              <p:cNvSpPr/>
              <p:nvPr/>
            </p:nvSpPr>
            <p:spPr>
              <a:xfrm>
                <a:off x="5296427" y="3446860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512" name="Rectángulo 511"/>
              <p:cNvSpPr/>
              <p:nvPr/>
            </p:nvSpPr>
            <p:spPr>
              <a:xfrm>
                <a:off x="5472110" y="3433101"/>
                <a:ext cx="834655" cy="156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MOD_REU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AME_Acta_mejora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Elipse 512"/>
              <p:cNvSpPr/>
              <p:nvPr/>
            </p:nvSpPr>
            <p:spPr>
              <a:xfrm>
                <a:off x="5495538" y="356941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501" name="Grupo 500"/>
            <p:cNvGrpSpPr/>
            <p:nvPr/>
          </p:nvGrpSpPr>
          <p:grpSpPr>
            <a:xfrm>
              <a:off x="6808497" y="2588191"/>
              <a:ext cx="1153189" cy="303060"/>
              <a:chOff x="5153576" y="2641448"/>
              <a:chExt cx="1153189" cy="303060"/>
            </a:xfrm>
          </p:grpSpPr>
          <p:sp>
            <p:nvSpPr>
              <p:cNvPr id="507" name="Recortar rectángulo de esquina sencilla 506"/>
              <p:cNvSpPr/>
              <p:nvPr/>
            </p:nvSpPr>
            <p:spPr>
              <a:xfrm>
                <a:off x="5296427" y="2702837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I</a:t>
                </a:r>
              </a:p>
            </p:txBody>
          </p:sp>
          <p:sp>
            <p:nvSpPr>
              <p:cNvPr id="508" name="Rectángulo 507"/>
              <p:cNvSpPr/>
              <p:nvPr/>
            </p:nvSpPr>
            <p:spPr>
              <a:xfrm>
                <a:off x="5472110" y="2641448"/>
                <a:ext cx="834655" cy="156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Documentación de mejora de la solicitud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Elipse 508"/>
              <p:cNvSpPr/>
              <p:nvPr/>
            </p:nvSpPr>
            <p:spPr>
              <a:xfrm>
                <a:off x="5153576" y="2760098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510" name="Elipse 509"/>
              <p:cNvSpPr/>
              <p:nvPr/>
            </p:nvSpPr>
            <p:spPr>
              <a:xfrm>
                <a:off x="5506247" y="283650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  <p:sp>
          <p:nvSpPr>
            <p:cNvPr id="502" name="Elipse 501"/>
            <p:cNvSpPr/>
            <p:nvPr/>
          </p:nvSpPr>
          <p:spPr>
            <a:xfrm>
              <a:off x="7267984" y="1167352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503" name="Conector recto de flecha 502"/>
            <p:cNvCxnSpPr>
              <a:stCxn id="502" idx="4"/>
              <a:endCxn id="486" idx="0"/>
            </p:cNvCxnSpPr>
            <p:nvPr/>
          </p:nvCxnSpPr>
          <p:spPr>
            <a:xfrm>
              <a:off x="7411984" y="1455352"/>
              <a:ext cx="3044" cy="12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Rectángulo 503"/>
            <p:cNvSpPr/>
            <p:nvPr/>
          </p:nvSpPr>
          <p:spPr>
            <a:xfrm>
              <a:off x="6759606" y="3114280"/>
              <a:ext cx="1308352" cy="363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MEJ03. Revisar documentación de mejora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5" name="Conector recto de flecha 504"/>
            <p:cNvCxnSpPr>
              <a:stCxn id="504" idx="2"/>
              <a:endCxn id="522" idx="0"/>
            </p:cNvCxnSpPr>
            <p:nvPr/>
          </p:nvCxnSpPr>
          <p:spPr>
            <a:xfrm flipH="1">
              <a:off x="7411853" y="3477862"/>
              <a:ext cx="1929" cy="218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o 1"/>
            <p:cNvGrpSpPr/>
            <p:nvPr/>
          </p:nvGrpSpPr>
          <p:grpSpPr>
            <a:xfrm>
              <a:off x="6825768" y="1872484"/>
              <a:ext cx="1135918" cy="267183"/>
              <a:chOff x="6825768" y="1872484"/>
              <a:chExt cx="1135918" cy="267183"/>
            </a:xfrm>
          </p:grpSpPr>
          <p:sp>
            <p:nvSpPr>
              <p:cNvPr id="514" name="Recortar rectángulo de esquina sencilla 513"/>
              <p:cNvSpPr/>
              <p:nvPr/>
            </p:nvSpPr>
            <p:spPr>
              <a:xfrm>
                <a:off x="6825768" y="1888813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515" name="Rectángulo 514"/>
              <p:cNvSpPr/>
              <p:nvPr/>
            </p:nvSpPr>
            <p:spPr>
              <a:xfrm>
                <a:off x="7001451" y="1872484"/>
                <a:ext cx="960235" cy="220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MOD_REU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RME_Requerimiento_mejora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Elipse 515"/>
              <p:cNvSpPr/>
              <p:nvPr/>
            </p:nvSpPr>
            <p:spPr>
              <a:xfrm>
                <a:off x="7486552" y="202950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517" name="Elipse 516"/>
              <p:cNvSpPr/>
              <p:nvPr/>
            </p:nvSpPr>
            <p:spPr>
              <a:xfrm>
                <a:off x="7343044" y="203166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506" name="Elipse 505"/>
              <p:cNvSpPr/>
              <p:nvPr/>
            </p:nvSpPr>
            <p:spPr>
              <a:xfrm>
                <a:off x="7630060" y="202803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78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/>
              <a:t>HAC_ACJ. APROBACIÓN CUENTAS JUSTIFICATIVAS DE SUBVENCIONES</a:t>
            </a:r>
          </a:p>
        </p:txBody>
      </p:sp>
      <p:sp>
        <p:nvSpPr>
          <p:cNvPr id="125" name="Rectángulo 124"/>
          <p:cNvSpPr/>
          <p:nvPr/>
        </p:nvSpPr>
        <p:spPr>
          <a:xfrm>
            <a:off x="0" y="466107"/>
            <a:ext cx="12192000" cy="639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00" b="1" cap="all" dirty="0" smtClean="0">
                <a:solidFill>
                  <a:srgbClr val="5B9BD5"/>
                </a:solidFill>
              </a:rPr>
              <a:t>EVENTOS</a:t>
            </a:r>
            <a:endParaRPr lang="es-ES" sz="1000" b="1" cap="all" dirty="0">
              <a:solidFill>
                <a:srgbClr val="5B9BD5"/>
              </a:solidFill>
            </a:endParaRPr>
          </a:p>
        </p:txBody>
      </p:sp>
      <p:grpSp>
        <p:nvGrpSpPr>
          <p:cNvPr id="260" name="Grupo 259"/>
          <p:cNvGrpSpPr/>
          <p:nvPr/>
        </p:nvGrpSpPr>
        <p:grpSpPr>
          <a:xfrm>
            <a:off x="408346" y="764281"/>
            <a:ext cx="1823829" cy="4024496"/>
            <a:chOff x="408346" y="764281"/>
            <a:chExt cx="1823829" cy="4024496"/>
          </a:xfrm>
        </p:grpSpPr>
        <p:sp>
          <p:nvSpPr>
            <p:cNvPr id="261" name="Rectángulo 260"/>
            <p:cNvSpPr/>
            <p:nvPr/>
          </p:nvSpPr>
          <p:spPr>
            <a:xfrm>
              <a:off x="408346" y="1047845"/>
              <a:ext cx="1823829" cy="3740932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262" name="Rectángulo 261"/>
            <p:cNvSpPr/>
            <p:nvPr/>
          </p:nvSpPr>
          <p:spPr>
            <a:xfrm>
              <a:off x="408346" y="764281"/>
              <a:ext cx="1823829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EVE_APA.Evento</a:t>
              </a:r>
              <a:r>
                <a:rPr lang="es-ES" sz="1000" b="1" dirty="0">
                  <a:solidFill>
                    <a:schemeClr val="tx1"/>
                  </a:solidFill>
                </a:rPr>
                <a:t> ampliación plazos</a:t>
              </a:r>
            </a:p>
          </p:txBody>
        </p:sp>
        <p:sp>
          <p:nvSpPr>
            <p:cNvPr id="263" name="Rectángulo 262"/>
            <p:cNvSpPr/>
            <p:nvPr/>
          </p:nvSpPr>
          <p:spPr>
            <a:xfrm>
              <a:off x="581077" y="1598239"/>
              <a:ext cx="1381096" cy="5724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AM01. Incorporar solicitud ampliación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ángulo 263"/>
            <p:cNvSpPr/>
            <p:nvPr/>
          </p:nvSpPr>
          <p:spPr>
            <a:xfrm>
              <a:off x="587225" y="2429713"/>
              <a:ext cx="1381096" cy="7330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AM02. Generar acuerdo ampliación plazo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5" name="Conector recto de flecha 264"/>
            <p:cNvCxnSpPr>
              <a:stCxn id="263" idx="2"/>
              <a:endCxn id="264" idx="0"/>
            </p:cNvCxnSpPr>
            <p:nvPr/>
          </p:nvCxnSpPr>
          <p:spPr>
            <a:xfrm>
              <a:off x="1271625" y="2170691"/>
              <a:ext cx="6148" cy="259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Elipse 265"/>
            <p:cNvSpPr/>
            <p:nvPr/>
          </p:nvSpPr>
          <p:spPr>
            <a:xfrm>
              <a:off x="1135060" y="4171802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cxnSp>
          <p:nvCxnSpPr>
            <p:cNvPr id="267" name="Conector recto de flecha 266"/>
            <p:cNvCxnSpPr>
              <a:stCxn id="264" idx="2"/>
              <a:endCxn id="268" idx="0"/>
            </p:cNvCxnSpPr>
            <p:nvPr/>
          </p:nvCxnSpPr>
          <p:spPr>
            <a:xfrm>
              <a:off x="1277773" y="3162800"/>
              <a:ext cx="0" cy="195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ángulo 267"/>
            <p:cNvSpPr/>
            <p:nvPr/>
          </p:nvSpPr>
          <p:spPr>
            <a:xfrm>
              <a:off x="587225" y="3358561"/>
              <a:ext cx="1381096" cy="684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AM03. Generar notificación acuerdo ampliación plazo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9" name="Conector recto de flecha 268"/>
            <p:cNvCxnSpPr>
              <a:stCxn id="268" idx="2"/>
              <a:endCxn id="266" idx="0"/>
            </p:cNvCxnSpPr>
            <p:nvPr/>
          </p:nvCxnSpPr>
          <p:spPr>
            <a:xfrm>
              <a:off x="1277773" y="4043129"/>
              <a:ext cx="1287" cy="128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upo 269"/>
            <p:cNvGrpSpPr/>
            <p:nvPr/>
          </p:nvGrpSpPr>
          <p:grpSpPr>
            <a:xfrm>
              <a:off x="660683" y="2767934"/>
              <a:ext cx="1235620" cy="334975"/>
              <a:chOff x="660683" y="2767934"/>
              <a:chExt cx="1235620" cy="334975"/>
            </a:xfrm>
          </p:grpSpPr>
          <p:sp>
            <p:nvSpPr>
              <p:cNvPr id="347" name="Recortar rectángulo de esquina sencilla 346"/>
              <p:cNvSpPr/>
              <p:nvPr/>
            </p:nvSpPr>
            <p:spPr>
              <a:xfrm>
                <a:off x="660683" y="2808061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48" name="Rectángulo 347"/>
              <p:cNvSpPr/>
              <p:nvPr/>
            </p:nvSpPr>
            <p:spPr>
              <a:xfrm>
                <a:off x="836366" y="2767934"/>
                <a:ext cx="1059937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EVE_EVE_APA_Acuerdo_ampliacion_plazo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Elipse 348"/>
              <p:cNvSpPr/>
              <p:nvPr/>
            </p:nvSpPr>
            <p:spPr>
              <a:xfrm>
                <a:off x="858606" y="299490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1126302" y="1104186"/>
              <a:ext cx="431251" cy="288000"/>
              <a:chOff x="1126302" y="1104186"/>
              <a:chExt cx="431251" cy="288000"/>
            </a:xfrm>
          </p:grpSpPr>
          <p:sp>
            <p:nvSpPr>
              <p:cNvPr id="345" name="Elipse 344"/>
              <p:cNvSpPr/>
              <p:nvPr/>
            </p:nvSpPr>
            <p:spPr>
              <a:xfrm>
                <a:off x="1126302" y="1104186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1050" dirty="0" smtClean="0"/>
                  <a:t>I</a:t>
                </a:r>
                <a:endParaRPr lang="es-ES" sz="1050" dirty="0"/>
              </a:p>
            </p:txBody>
          </p:sp>
          <p:sp>
            <p:nvSpPr>
              <p:cNvPr id="346" name="Elipse 345"/>
              <p:cNvSpPr/>
              <p:nvPr/>
            </p:nvSpPr>
            <p:spPr>
              <a:xfrm>
                <a:off x="1449553" y="1191822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</p:grpSp>
        <p:cxnSp>
          <p:nvCxnSpPr>
            <p:cNvPr id="272" name="Conector recto de flecha 271"/>
            <p:cNvCxnSpPr>
              <a:stCxn id="345" idx="4"/>
              <a:endCxn id="263" idx="0"/>
            </p:cNvCxnSpPr>
            <p:nvPr/>
          </p:nvCxnSpPr>
          <p:spPr>
            <a:xfrm>
              <a:off x="1270302" y="1392186"/>
              <a:ext cx="1323" cy="206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upo 273"/>
            <p:cNvGrpSpPr/>
            <p:nvPr/>
          </p:nvGrpSpPr>
          <p:grpSpPr>
            <a:xfrm>
              <a:off x="595611" y="1887160"/>
              <a:ext cx="1137643" cy="258129"/>
              <a:chOff x="595611" y="1887160"/>
              <a:chExt cx="1137643" cy="258129"/>
            </a:xfrm>
          </p:grpSpPr>
          <p:sp>
            <p:nvSpPr>
              <p:cNvPr id="282" name="Recortar rectángulo de esquina sencilla 281"/>
              <p:cNvSpPr/>
              <p:nvPr/>
            </p:nvSpPr>
            <p:spPr>
              <a:xfrm>
                <a:off x="722916" y="1903667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283" name="Rectángulo 282"/>
              <p:cNvSpPr/>
              <p:nvPr/>
            </p:nvSpPr>
            <p:spPr>
              <a:xfrm>
                <a:off x="898599" y="1887160"/>
                <a:ext cx="834655" cy="148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Petición ampliación plazo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Elipse 325"/>
              <p:cNvSpPr/>
              <p:nvPr/>
            </p:nvSpPr>
            <p:spPr>
              <a:xfrm>
                <a:off x="595611" y="1950218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344" name="Elipse 343"/>
              <p:cNvSpPr/>
              <p:nvPr/>
            </p:nvSpPr>
            <p:spPr>
              <a:xfrm>
                <a:off x="933717" y="203728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  <p:grpSp>
          <p:nvGrpSpPr>
            <p:cNvPr id="275" name="Grupo 274"/>
            <p:cNvGrpSpPr/>
            <p:nvPr/>
          </p:nvGrpSpPr>
          <p:grpSpPr>
            <a:xfrm>
              <a:off x="658631" y="3686853"/>
              <a:ext cx="1237672" cy="304584"/>
              <a:chOff x="658631" y="3686853"/>
              <a:chExt cx="1237672" cy="304584"/>
            </a:xfrm>
          </p:grpSpPr>
          <p:sp>
            <p:nvSpPr>
              <p:cNvPr id="276" name="Recortar rectángulo de esquina sencilla 275"/>
              <p:cNvSpPr/>
              <p:nvPr/>
            </p:nvSpPr>
            <p:spPr>
              <a:xfrm>
                <a:off x="658631" y="3717770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855438" y="3686853"/>
                <a:ext cx="104086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1094554" y="383931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1434313" y="383914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1258334" y="383914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418" name="Grupo 417"/>
          <p:cNvGrpSpPr/>
          <p:nvPr/>
        </p:nvGrpSpPr>
        <p:grpSpPr>
          <a:xfrm>
            <a:off x="8757958" y="764281"/>
            <a:ext cx="2514137" cy="1194347"/>
            <a:chOff x="67732" y="4973399"/>
            <a:chExt cx="2514137" cy="1194347"/>
          </a:xfrm>
        </p:grpSpPr>
        <p:sp>
          <p:nvSpPr>
            <p:cNvPr id="419" name="Rectángulo 418"/>
            <p:cNvSpPr/>
            <p:nvPr/>
          </p:nvSpPr>
          <p:spPr>
            <a:xfrm>
              <a:off x="603652" y="5390298"/>
              <a:ext cx="1191675" cy="680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AL01. Incorporar alegaciones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0" name="Rectángulo 419"/>
            <p:cNvSpPr/>
            <p:nvPr/>
          </p:nvSpPr>
          <p:spPr>
            <a:xfrm>
              <a:off x="67732" y="5256963"/>
              <a:ext cx="2514137" cy="910783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21" name="Rectángulo 420"/>
            <p:cNvSpPr/>
            <p:nvPr/>
          </p:nvSpPr>
          <p:spPr>
            <a:xfrm>
              <a:off x="67732" y="4973399"/>
              <a:ext cx="2514137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smtClean="0">
                  <a:solidFill>
                    <a:schemeClr val="tx1"/>
                  </a:solidFill>
                </a:rPr>
                <a:t>EVE_PAL. Evento </a:t>
              </a:r>
              <a:r>
                <a:rPr lang="es-ES" sz="1000" b="1" dirty="0">
                  <a:solidFill>
                    <a:schemeClr val="tx1"/>
                  </a:solidFill>
                </a:rPr>
                <a:t>p</a:t>
              </a:r>
              <a:r>
                <a:rPr lang="es-ES" sz="1000" b="1" dirty="0" smtClean="0">
                  <a:solidFill>
                    <a:schemeClr val="tx1"/>
                  </a:solidFill>
                </a:rPr>
                <a:t>resentación de alegaciones, documentos u otros elementos de juicio</a:t>
              </a:r>
              <a:endParaRPr lang="es-E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22" name="Elipse 421"/>
            <p:cNvSpPr/>
            <p:nvPr/>
          </p:nvSpPr>
          <p:spPr>
            <a:xfrm>
              <a:off x="1954902" y="5594282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cxnSp>
          <p:nvCxnSpPr>
            <p:cNvPr id="423" name="Conector recto de flecha 422"/>
            <p:cNvCxnSpPr>
              <a:stCxn id="419" idx="3"/>
              <a:endCxn id="422" idx="2"/>
            </p:cNvCxnSpPr>
            <p:nvPr/>
          </p:nvCxnSpPr>
          <p:spPr>
            <a:xfrm>
              <a:off x="1795327" y="5730552"/>
              <a:ext cx="159575" cy="7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4" name="Grupo 423"/>
            <p:cNvGrpSpPr/>
            <p:nvPr/>
          </p:nvGrpSpPr>
          <p:grpSpPr>
            <a:xfrm>
              <a:off x="143532" y="5588508"/>
              <a:ext cx="288000" cy="440008"/>
              <a:chOff x="143532" y="5588508"/>
              <a:chExt cx="288000" cy="440008"/>
            </a:xfrm>
          </p:grpSpPr>
          <p:sp>
            <p:nvSpPr>
              <p:cNvPr id="431" name="Elipse 430"/>
              <p:cNvSpPr/>
              <p:nvPr/>
            </p:nvSpPr>
            <p:spPr>
              <a:xfrm>
                <a:off x="143532" y="5588508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1050" dirty="0" smtClean="0"/>
                  <a:t>I</a:t>
                </a:r>
                <a:endParaRPr lang="es-ES" sz="1050" dirty="0"/>
              </a:p>
            </p:txBody>
          </p:sp>
          <p:sp>
            <p:nvSpPr>
              <p:cNvPr id="432" name="Elipse 431"/>
              <p:cNvSpPr/>
              <p:nvPr/>
            </p:nvSpPr>
            <p:spPr>
              <a:xfrm>
                <a:off x="227693" y="5920516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</p:grpSp>
        <p:cxnSp>
          <p:nvCxnSpPr>
            <p:cNvPr id="425" name="Conector recto de flecha 424"/>
            <p:cNvCxnSpPr>
              <a:stCxn id="431" idx="6"/>
              <a:endCxn id="419" idx="1"/>
            </p:cNvCxnSpPr>
            <p:nvPr/>
          </p:nvCxnSpPr>
          <p:spPr>
            <a:xfrm flipV="1">
              <a:off x="431532" y="5730552"/>
              <a:ext cx="172120" cy="1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6" name="Grupo 425"/>
            <p:cNvGrpSpPr/>
            <p:nvPr/>
          </p:nvGrpSpPr>
          <p:grpSpPr>
            <a:xfrm>
              <a:off x="626961" y="5667244"/>
              <a:ext cx="1149935" cy="339876"/>
              <a:chOff x="626961" y="5667244"/>
              <a:chExt cx="1149935" cy="339876"/>
            </a:xfrm>
          </p:grpSpPr>
          <p:sp>
            <p:nvSpPr>
              <p:cNvPr id="427" name="Recortar rectángulo de esquina sencilla 426"/>
              <p:cNvSpPr/>
              <p:nvPr/>
            </p:nvSpPr>
            <p:spPr>
              <a:xfrm>
                <a:off x="766558" y="5746790"/>
                <a:ext cx="160020" cy="225220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8" name="Rectángulo 427"/>
              <p:cNvSpPr/>
              <p:nvPr/>
            </p:nvSpPr>
            <p:spPr>
              <a:xfrm>
                <a:off x="942241" y="5667244"/>
                <a:ext cx="834655" cy="211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Alegaciones, documentos u otros elementos de juicio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Elipse 428"/>
              <p:cNvSpPr/>
              <p:nvPr/>
            </p:nvSpPr>
            <p:spPr>
              <a:xfrm>
                <a:off x="626961" y="5788939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430" name="Elipse 429"/>
              <p:cNvSpPr/>
              <p:nvPr/>
            </p:nvSpPr>
            <p:spPr>
              <a:xfrm>
                <a:off x="971808" y="589912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</p:grpSp>
      <p:grpSp>
        <p:nvGrpSpPr>
          <p:cNvPr id="433" name="Grupo 432"/>
          <p:cNvGrpSpPr/>
          <p:nvPr/>
        </p:nvGrpSpPr>
        <p:grpSpPr>
          <a:xfrm>
            <a:off x="2408282" y="3953158"/>
            <a:ext cx="3851178" cy="2826334"/>
            <a:chOff x="2640521" y="3939588"/>
            <a:chExt cx="3851178" cy="2826334"/>
          </a:xfrm>
        </p:grpSpPr>
        <p:sp>
          <p:nvSpPr>
            <p:cNvPr id="434" name="Rectángulo 433"/>
            <p:cNvSpPr/>
            <p:nvPr/>
          </p:nvSpPr>
          <p:spPr>
            <a:xfrm>
              <a:off x="2640521" y="4227815"/>
              <a:ext cx="3851178" cy="2538107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35" name="Rectángulo 434"/>
            <p:cNvSpPr/>
            <p:nvPr/>
          </p:nvSpPr>
          <p:spPr>
            <a:xfrm>
              <a:off x="2640521" y="3939588"/>
              <a:ext cx="3851178" cy="2882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EVE_AMP.Evento</a:t>
              </a:r>
              <a:r>
                <a:rPr lang="es-ES" sz="1000" b="1" dirty="0">
                  <a:solidFill>
                    <a:schemeClr val="tx1"/>
                  </a:solidFill>
                </a:rPr>
                <a:t> ampliación plazo resolver y notificar</a:t>
              </a:r>
            </a:p>
          </p:txBody>
        </p:sp>
        <p:sp>
          <p:nvSpPr>
            <p:cNvPr id="436" name="Rectángulo 435"/>
            <p:cNvSpPr/>
            <p:nvPr/>
          </p:nvSpPr>
          <p:spPr>
            <a:xfrm>
              <a:off x="3280761" y="5740590"/>
              <a:ext cx="1181184" cy="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AMP03. Resolver ampliación plazo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7" name="Conector recto de flecha 436"/>
            <p:cNvCxnSpPr>
              <a:stCxn id="452" idx="3"/>
              <a:endCxn id="438" idx="2"/>
            </p:cNvCxnSpPr>
            <p:nvPr/>
          </p:nvCxnSpPr>
          <p:spPr>
            <a:xfrm>
              <a:off x="5739738" y="6467507"/>
              <a:ext cx="183051" cy="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Elipse 437"/>
            <p:cNvSpPr/>
            <p:nvPr/>
          </p:nvSpPr>
          <p:spPr>
            <a:xfrm>
              <a:off x="5922789" y="63266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grpSp>
          <p:nvGrpSpPr>
            <p:cNvPr id="439" name="Grupo 438"/>
            <p:cNvGrpSpPr/>
            <p:nvPr/>
          </p:nvGrpSpPr>
          <p:grpSpPr>
            <a:xfrm>
              <a:off x="3276211" y="4311212"/>
              <a:ext cx="1203780" cy="448606"/>
              <a:chOff x="1252422" y="4799669"/>
              <a:chExt cx="1203780" cy="448606"/>
            </a:xfrm>
          </p:grpSpPr>
          <p:sp>
            <p:nvSpPr>
              <p:cNvPr id="482" name="Decisión 481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ángulo 482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¿Se amplia a iniciativa propia del órgano competente?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0" name="Rectángulo 439"/>
            <p:cNvSpPr/>
            <p:nvPr/>
          </p:nvSpPr>
          <p:spPr>
            <a:xfrm>
              <a:off x="4714082" y="4885385"/>
              <a:ext cx="1181184" cy="4180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AMP01. Recibir propuesta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1" name="Grupo 440"/>
            <p:cNvGrpSpPr/>
            <p:nvPr/>
          </p:nvGrpSpPr>
          <p:grpSpPr>
            <a:xfrm>
              <a:off x="3868891" y="4728787"/>
              <a:ext cx="267141" cy="490242"/>
              <a:chOff x="3868891" y="4728787"/>
              <a:chExt cx="267141" cy="490242"/>
            </a:xfrm>
          </p:grpSpPr>
          <p:cxnSp>
            <p:nvCxnSpPr>
              <p:cNvPr id="480" name="Conector recto de flecha 479"/>
              <p:cNvCxnSpPr>
                <a:stCxn id="482" idx="2"/>
                <a:endCxn id="449" idx="0"/>
              </p:cNvCxnSpPr>
              <p:nvPr/>
            </p:nvCxnSpPr>
            <p:spPr>
              <a:xfrm flipH="1">
                <a:off x="3868891" y="4759818"/>
                <a:ext cx="3158" cy="459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ectángulo 480"/>
              <p:cNvSpPr/>
              <p:nvPr/>
            </p:nvSpPr>
            <p:spPr>
              <a:xfrm>
                <a:off x="3869117" y="4728787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2" name="Grupo 441"/>
            <p:cNvGrpSpPr/>
            <p:nvPr/>
          </p:nvGrpSpPr>
          <p:grpSpPr>
            <a:xfrm>
              <a:off x="4358638" y="4340033"/>
              <a:ext cx="352573" cy="195482"/>
              <a:chOff x="4358638" y="4340033"/>
              <a:chExt cx="352573" cy="195482"/>
            </a:xfrm>
          </p:grpSpPr>
          <p:cxnSp>
            <p:nvCxnSpPr>
              <p:cNvPr id="478" name="Conector recto de flecha 477"/>
              <p:cNvCxnSpPr>
                <a:stCxn id="482" idx="3"/>
                <a:endCxn id="474" idx="1"/>
              </p:cNvCxnSpPr>
              <p:nvPr/>
            </p:nvCxnSpPr>
            <p:spPr>
              <a:xfrm flipV="1">
                <a:off x="4467886" y="4530687"/>
                <a:ext cx="243325" cy="48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Rectángulo 478"/>
              <p:cNvSpPr/>
              <p:nvPr/>
            </p:nvSpPr>
            <p:spPr>
              <a:xfrm>
                <a:off x="4358638" y="4340033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3" name="Grupo 442"/>
            <p:cNvGrpSpPr/>
            <p:nvPr/>
          </p:nvGrpSpPr>
          <p:grpSpPr>
            <a:xfrm>
              <a:off x="4799505" y="5037087"/>
              <a:ext cx="1010338" cy="233378"/>
              <a:chOff x="4799505" y="5037087"/>
              <a:chExt cx="1010338" cy="233378"/>
            </a:xfrm>
          </p:grpSpPr>
          <p:sp>
            <p:nvSpPr>
              <p:cNvPr id="476" name="Recortar rectángulo de esquina sencilla 475"/>
              <p:cNvSpPr/>
              <p:nvPr/>
            </p:nvSpPr>
            <p:spPr>
              <a:xfrm>
                <a:off x="4799505" y="505079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I</a:t>
                </a:r>
              </a:p>
            </p:txBody>
          </p:sp>
          <p:sp>
            <p:nvSpPr>
              <p:cNvPr id="477" name="Rectángulo 476"/>
              <p:cNvSpPr/>
              <p:nvPr/>
            </p:nvSpPr>
            <p:spPr>
              <a:xfrm>
                <a:off x="4975188" y="5037087"/>
                <a:ext cx="834655" cy="17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Propuesta de ampliación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4" name="Grupo 443"/>
            <p:cNvGrpSpPr/>
            <p:nvPr/>
          </p:nvGrpSpPr>
          <p:grpSpPr>
            <a:xfrm>
              <a:off x="4711211" y="4306384"/>
              <a:ext cx="1203780" cy="448606"/>
              <a:chOff x="1252422" y="4799669"/>
              <a:chExt cx="1203780" cy="448606"/>
            </a:xfrm>
          </p:grpSpPr>
          <p:sp>
            <p:nvSpPr>
              <p:cNvPr id="474" name="Decisión 473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Rectángulo 474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¿Lo propone el superior jerárquico?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Grupo 444"/>
            <p:cNvGrpSpPr/>
            <p:nvPr/>
          </p:nvGrpSpPr>
          <p:grpSpPr>
            <a:xfrm>
              <a:off x="5304674" y="4719794"/>
              <a:ext cx="269052" cy="193532"/>
              <a:chOff x="5304674" y="4719794"/>
              <a:chExt cx="269052" cy="193532"/>
            </a:xfrm>
          </p:grpSpPr>
          <p:cxnSp>
            <p:nvCxnSpPr>
              <p:cNvPr id="472" name="Conector recto de flecha 471"/>
              <p:cNvCxnSpPr>
                <a:stCxn id="474" idx="2"/>
                <a:endCxn id="440" idx="0"/>
              </p:cNvCxnSpPr>
              <p:nvPr/>
            </p:nvCxnSpPr>
            <p:spPr>
              <a:xfrm flipH="1">
                <a:off x="5304674" y="4754990"/>
                <a:ext cx="2375" cy="130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Rectángulo 472"/>
              <p:cNvSpPr/>
              <p:nvPr/>
            </p:nvSpPr>
            <p:spPr>
              <a:xfrm>
                <a:off x="5306811" y="4719794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6" name="Rectángulo 445"/>
            <p:cNvSpPr/>
            <p:nvPr/>
          </p:nvSpPr>
          <p:spPr>
            <a:xfrm>
              <a:off x="4714082" y="5348782"/>
              <a:ext cx="1181184" cy="5728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AMP02. Propuesta del órgano instructor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7" name="Grupo 446"/>
            <p:cNvGrpSpPr/>
            <p:nvPr/>
          </p:nvGrpSpPr>
          <p:grpSpPr>
            <a:xfrm>
              <a:off x="5790785" y="4322006"/>
              <a:ext cx="266915" cy="1313225"/>
              <a:chOff x="5790785" y="4322006"/>
              <a:chExt cx="266915" cy="1313225"/>
            </a:xfrm>
          </p:grpSpPr>
          <p:sp>
            <p:nvSpPr>
              <p:cNvPr id="470" name="Rectángulo 469"/>
              <p:cNvSpPr/>
              <p:nvPr/>
            </p:nvSpPr>
            <p:spPr>
              <a:xfrm>
                <a:off x="5790785" y="4322006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1" name="Conector angular 470"/>
              <p:cNvCxnSpPr>
                <a:stCxn id="474" idx="3"/>
                <a:endCxn id="446" idx="3"/>
              </p:cNvCxnSpPr>
              <p:nvPr/>
            </p:nvCxnSpPr>
            <p:spPr>
              <a:xfrm flipH="1">
                <a:off x="5895266" y="4530687"/>
                <a:ext cx="7620" cy="1104544"/>
              </a:xfrm>
              <a:prstGeom prst="bentConnector3">
                <a:avLst>
                  <a:gd name="adj1" fmla="val -3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8" name="Conector angular 447"/>
            <p:cNvCxnSpPr>
              <a:stCxn id="446" idx="2"/>
              <a:endCxn id="436" idx="3"/>
            </p:cNvCxnSpPr>
            <p:nvPr/>
          </p:nvCxnSpPr>
          <p:spPr>
            <a:xfrm rot="5400000">
              <a:off x="4831440" y="5552186"/>
              <a:ext cx="103740" cy="8427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Elipse 448"/>
            <p:cNvSpPr/>
            <p:nvPr/>
          </p:nvSpPr>
          <p:spPr>
            <a:xfrm>
              <a:off x="3793273" y="5219029"/>
              <a:ext cx="151236" cy="14719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50" name="Conector recto de flecha 449"/>
            <p:cNvCxnSpPr>
              <a:stCxn id="449" idx="4"/>
              <a:endCxn id="436" idx="0"/>
            </p:cNvCxnSpPr>
            <p:nvPr/>
          </p:nvCxnSpPr>
          <p:spPr>
            <a:xfrm>
              <a:off x="3868891" y="5366222"/>
              <a:ext cx="2462" cy="374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ector angular 450"/>
            <p:cNvCxnSpPr>
              <a:stCxn id="440" idx="1"/>
              <a:endCxn id="449" idx="6"/>
            </p:cNvCxnSpPr>
            <p:nvPr/>
          </p:nvCxnSpPr>
          <p:spPr>
            <a:xfrm rot="10800000" flipV="1">
              <a:off x="3944510" y="5094400"/>
              <a:ext cx="769573" cy="1982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Rectángulo 451"/>
            <p:cNvSpPr/>
            <p:nvPr/>
          </p:nvSpPr>
          <p:spPr>
            <a:xfrm>
              <a:off x="4554055" y="6244748"/>
              <a:ext cx="1185683" cy="4455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AMP04. Notificar acuerdo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3" name="Conector angular 452"/>
            <p:cNvCxnSpPr>
              <a:stCxn id="436" idx="2"/>
              <a:endCxn id="452" idx="1"/>
            </p:cNvCxnSpPr>
            <p:nvPr/>
          </p:nvCxnSpPr>
          <p:spPr>
            <a:xfrm rot="16200000" flipH="1">
              <a:off x="4134076" y="6047527"/>
              <a:ext cx="157257" cy="6827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Grupo 453"/>
            <p:cNvGrpSpPr/>
            <p:nvPr/>
          </p:nvGrpSpPr>
          <p:grpSpPr>
            <a:xfrm>
              <a:off x="4799505" y="5621277"/>
              <a:ext cx="1010338" cy="253407"/>
              <a:chOff x="4799505" y="5621277"/>
              <a:chExt cx="1010338" cy="253407"/>
            </a:xfrm>
          </p:grpSpPr>
          <p:sp>
            <p:nvSpPr>
              <p:cNvPr id="467" name="Recortar rectángulo de esquina sencilla 466"/>
              <p:cNvSpPr/>
              <p:nvPr/>
            </p:nvSpPr>
            <p:spPr>
              <a:xfrm>
                <a:off x="4799505" y="565353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68" name="Rectángulo 467"/>
              <p:cNvSpPr/>
              <p:nvPr/>
            </p:nvSpPr>
            <p:spPr>
              <a:xfrm>
                <a:off x="4975188" y="5621277"/>
                <a:ext cx="834655" cy="1360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SAP_Solicitud_ampliacion_plazo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Elipse 468"/>
              <p:cNvSpPr/>
              <p:nvPr/>
            </p:nvSpPr>
            <p:spPr>
              <a:xfrm>
                <a:off x="5423923" y="576668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455" name="Grupo 454"/>
            <p:cNvGrpSpPr/>
            <p:nvPr/>
          </p:nvGrpSpPr>
          <p:grpSpPr>
            <a:xfrm>
              <a:off x="3366777" y="6057192"/>
              <a:ext cx="1006537" cy="223503"/>
              <a:chOff x="3366777" y="6057192"/>
              <a:chExt cx="1006537" cy="223503"/>
            </a:xfrm>
          </p:grpSpPr>
          <p:sp>
            <p:nvSpPr>
              <p:cNvPr id="464" name="Recortar rectángulo de esquina sencilla 463"/>
              <p:cNvSpPr/>
              <p:nvPr/>
            </p:nvSpPr>
            <p:spPr>
              <a:xfrm>
                <a:off x="3366777" y="605969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465" name="Rectángulo 464"/>
              <p:cNvSpPr/>
              <p:nvPr/>
            </p:nvSpPr>
            <p:spPr>
              <a:xfrm>
                <a:off x="3538659" y="6057192"/>
                <a:ext cx="834655" cy="1961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APR_Acuerdo_amp_plazo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Elipse 465"/>
              <p:cNvSpPr/>
              <p:nvPr/>
            </p:nvSpPr>
            <p:spPr>
              <a:xfrm>
                <a:off x="3783368" y="617269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456" name="Elipse 455"/>
            <p:cNvSpPr/>
            <p:nvPr/>
          </p:nvSpPr>
          <p:spPr>
            <a:xfrm>
              <a:off x="2732157" y="43972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457" name="Conector recto de flecha 456"/>
            <p:cNvCxnSpPr>
              <a:stCxn id="456" idx="6"/>
              <a:endCxn id="482" idx="1"/>
            </p:cNvCxnSpPr>
            <p:nvPr/>
          </p:nvCxnSpPr>
          <p:spPr>
            <a:xfrm flipV="1">
              <a:off x="3020157" y="4535515"/>
              <a:ext cx="256054" cy="5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8" name="Grupo 457"/>
            <p:cNvGrpSpPr/>
            <p:nvPr/>
          </p:nvGrpSpPr>
          <p:grpSpPr>
            <a:xfrm>
              <a:off x="4627513" y="6421591"/>
              <a:ext cx="1010036" cy="235741"/>
              <a:chOff x="4627513" y="6421591"/>
              <a:chExt cx="1010036" cy="235741"/>
            </a:xfrm>
          </p:grpSpPr>
          <p:sp>
            <p:nvSpPr>
              <p:cNvPr id="459" name="Recortar rectángulo de esquina sencilla 458"/>
              <p:cNvSpPr/>
              <p:nvPr/>
            </p:nvSpPr>
            <p:spPr>
              <a:xfrm>
                <a:off x="4627513" y="6421591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60" name="Rectángulo 459"/>
              <p:cNvSpPr/>
              <p:nvPr/>
            </p:nvSpPr>
            <p:spPr>
              <a:xfrm>
                <a:off x="4803196" y="6451823"/>
                <a:ext cx="834353" cy="1464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Elipse 460"/>
              <p:cNvSpPr/>
              <p:nvPr/>
            </p:nvSpPr>
            <p:spPr>
              <a:xfrm>
                <a:off x="5079060" y="654933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462" name="Elipse 461"/>
              <p:cNvSpPr/>
              <p:nvPr/>
            </p:nvSpPr>
            <p:spPr>
              <a:xfrm>
                <a:off x="5400241" y="654431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463" name="Elipse 462"/>
              <p:cNvSpPr/>
              <p:nvPr/>
            </p:nvSpPr>
            <p:spPr>
              <a:xfrm>
                <a:off x="5237296" y="654933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484" name="Grupo 483"/>
          <p:cNvGrpSpPr/>
          <p:nvPr/>
        </p:nvGrpSpPr>
        <p:grpSpPr>
          <a:xfrm>
            <a:off x="6429729" y="4241385"/>
            <a:ext cx="2600626" cy="2529581"/>
            <a:chOff x="6778663" y="3937926"/>
            <a:chExt cx="2600626" cy="2529581"/>
          </a:xfrm>
        </p:grpSpPr>
        <p:sp>
          <p:nvSpPr>
            <p:cNvPr id="485" name="Rectángulo 484"/>
            <p:cNvSpPr/>
            <p:nvPr/>
          </p:nvSpPr>
          <p:spPr>
            <a:xfrm>
              <a:off x="6778663" y="4302306"/>
              <a:ext cx="2600626" cy="216520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486" name="Rectángulo 485"/>
            <p:cNvSpPr/>
            <p:nvPr/>
          </p:nvSpPr>
          <p:spPr>
            <a:xfrm>
              <a:off x="6778663" y="3937926"/>
              <a:ext cx="2600626" cy="371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EVE_SUS.Evento</a:t>
              </a:r>
              <a:r>
                <a:rPr lang="es-ES" sz="1000" b="1" dirty="0">
                  <a:solidFill>
                    <a:schemeClr val="tx1"/>
                  </a:solidFill>
                </a:rPr>
                <a:t> suspensión plazo máximo resolver</a:t>
              </a:r>
            </a:p>
          </p:txBody>
        </p:sp>
        <p:sp>
          <p:nvSpPr>
            <p:cNvPr id="487" name="Rectángulo 486"/>
            <p:cNvSpPr/>
            <p:nvPr/>
          </p:nvSpPr>
          <p:spPr>
            <a:xfrm>
              <a:off x="7693866" y="4435010"/>
              <a:ext cx="1532329" cy="6517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SUSP01. Resolver suspensión potestativa 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8" name="Conector recto de flecha 487"/>
            <p:cNvCxnSpPr>
              <a:stCxn id="487" idx="2"/>
              <a:endCxn id="490" idx="0"/>
            </p:cNvCxnSpPr>
            <p:nvPr/>
          </p:nvCxnSpPr>
          <p:spPr>
            <a:xfrm flipH="1">
              <a:off x="8456668" y="5086800"/>
              <a:ext cx="3363" cy="233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Elipse 488"/>
            <p:cNvSpPr/>
            <p:nvPr/>
          </p:nvSpPr>
          <p:spPr>
            <a:xfrm>
              <a:off x="8315584" y="6110034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490" name="Rectángulo 489"/>
            <p:cNvSpPr/>
            <p:nvPr/>
          </p:nvSpPr>
          <p:spPr>
            <a:xfrm>
              <a:off x="7687140" y="5319938"/>
              <a:ext cx="1539055" cy="596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SUSP02. Notificar acuerdo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1" name="Conector recto de flecha 490"/>
            <p:cNvCxnSpPr>
              <a:stCxn id="490" idx="2"/>
              <a:endCxn id="489" idx="0"/>
            </p:cNvCxnSpPr>
            <p:nvPr/>
          </p:nvCxnSpPr>
          <p:spPr>
            <a:xfrm>
              <a:off x="8456668" y="5916817"/>
              <a:ext cx="2916" cy="19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2" name="Grupo 491"/>
            <p:cNvGrpSpPr/>
            <p:nvPr/>
          </p:nvGrpSpPr>
          <p:grpSpPr>
            <a:xfrm>
              <a:off x="7759952" y="4766519"/>
              <a:ext cx="1352286" cy="240895"/>
              <a:chOff x="7759952" y="4766519"/>
              <a:chExt cx="1352286" cy="240895"/>
            </a:xfrm>
          </p:grpSpPr>
          <p:sp>
            <p:nvSpPr>
              <p:cNvPr id="501" name="Rectángulo 500"/>
              <p:cNvSpPr/>
              <p:nvPr/>
            </p:nvSpPr>
            <p:spPr>
              <a:xfrm>
                <a:off x="7986057" y="4788776"/>
                <a:ext cx="1126181" cy="1530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ASP_Acuerdo_susp_potestativa</a:t>
                </a:r>
                <a:endParaRPr lang="es-ES_tradnl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Recortar rectángulo de esquina sencilla 501"/>
              <p:cNvSpPr/>
              <p:nvPr/>
            </p:nvSpPr>
            <p:spPr>
              <a:xfrm>
                <a:off x="7759952" y="476651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503" name="Elipse 502"/>
              <p:cNvSpPr/>
              <p:nvPr/>
            </p:nvSpPr>
            <p:spPr>
              <a:xfrm>
                <a:off x="8118076" y="489941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493" name="Elipse 492"/>
            <p:cNvSpPr/>
            <p:nvPr/>
          </p:nvSpPr>
          <p:spPr>
            <a:xfrm>
              <a:off x="7123411" y="461786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494" name="Conector recto de flecha 493"/>
            <p:cNvCxnSpPr>
              <a:stCxn id="493" idx="6"/>
              <a:endCxn id="487" idx="1"/>
            </p:cNvCxnSpPr>
            <p:nvPr/>
          </p:nvCxnSpPr>
          <p:spPr>
            <a:xfrm flipV="1">
              <a:off x="7411411" y="4760905"/>
              <a:ext cx="282455" cy="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o 494"/>
            <p:cNvGrpSpPr/>
            <p:nvPr/>
          </p:nvGrpSpPr>
          <p:grpSpPr>
            <a:xfrm>
              <a:off x="7773566" y="5574899"/>
              <a:ext cx="1267893" cy="268481"/>
              <a:chOff x="7773566" y="5574899"/>
              <a:chExt cx="1267893" cy="268481"/>
            </a:xfrm>
          </p:grpSpPr>
          <p:sp>
            <p:nvSpPr>
              <p:cNvPr id="496" name="Recortar rectángulo de esquina sencilla 495"/>
              <p:cNvSpPr/>
              <p:nvPr/>
            </p:nvSpPr>
            <p:spPr>
              <a:xfrm>
                <a:off x="7773566" y="5584559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497" name="Rectángulo 496"/>
              <p:cNvSpPr/>
              <p:nvPr/>
            </p:nvSpPr>
            <p:spPr>
              <a:xfrm>
                <a:off x="7970373" y="5574899"/>
                <a:ext cx="1071086" cy="235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Elipse 497"/>
              <p:cNvSpPr/>
              <p:nvPr/>
            </p:nvSpPr>
            <p:spPr>
              <a:xfrm>
                <a:off x="8015195" y="573404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499" name="Elipse 498"/>
              <p:cNvSpPr/>
              <p:nvPr/>
            </p:nvSpPr>
            <p:spPr>
              <a:xfrm>
                <a:off x="8354954" y="573437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500" name="Elipse 499"/>
              <p:cNvSpPr/>
              <p:nvPr/>
            </p:nvSpPr>
            <p:spPr>
              <a:xfrm>
                <a:off x="8185881" y="57353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187" name="Grupo 186"/>
          <p:cNvGrpSpPr/>
          <p:nvPr/>
        </p:nvGrpSpPr>
        <p:grpSpPr>
          <a:xfrm>
            <a:off x="9454056" y="3794099"/>
            <a:ext cx="2647762" cy="3003151"/>
            <a:chOff x="9454056" y="3794099"/>
            <a:chExt cx="2647762" cy="3003151"/>
          </a:xfrm>
        </p:grpSpPr>
        <p:sp>
          <p:nvSpPr>
            <p:cNvPr id="188" name="Recortar rectángulo de esquina sencilla 187"/>
            <p:cNvSpPr/>
            <p:nvPr/>
          </p:nvSpPr>
          <p:spPr>
            <a:xfrm>
              <a:off x="9897440" y="4816560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10057460" y="4881324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Documentación mínima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Recortar rectángulo de esquina sencilla 189"/>
            <p:cNvSpPr/>
            <p:nvPr/>
          </p:nvSpPr>
          <p:spPr>
            <a:xfrm>
              <a:off x="10312285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91" name="Recortar rectángulo de esquina sencilla 190"/>
            <p:cNvSpPr/>
            <p:nvPr/>
          </p:nvSpPr>
          <p:spPr>
            <a:xfrm>
              <a:off x="11263627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92" name="Rectángulo 191"/>
            <p:cNvSpPr/>
            <p:nvPr/>
          </p:nvSpPr>
          <p:spPr>
            <a:xfrm>
              <a:off x="10472305" y="443964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generar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ángulo 192"/>
            <p:cNvSpPr/>
            <p:nvPr/>
          </p:nvSpPr>
          <p:spPr>
            <a:xfrm>
              <a:off x="11425808" y="4439647"/>
              <a:ext cx="64717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incorporar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Elipse 193"/>
            <p:cNvSpPr/>
            <p:nvPr/>
          </p:nvSpPr>
          <p:spPr>
            <a:xfrm>
              <a:off x="9518549" y="52755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195" name="Elipse 194"/>
            <p:cNvSpPr/>
            <p:nvPr/>
          </p:nvSpPr>
          <p:spPr>
            <a:xfrm>
              <a:off x="10288850" y="528047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C</a:t>
              </a:r>
              <a:endParaRPr lang="es-ES" sz="700" dirty="0"/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9700339" y="5275527"/>
              <a:ext cx="10434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Firmable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ángulo 196"/>
            <p:cNvSpPr/>
            <p:nvPr/>
          </p:nvSpPr>
          <p:spPr>
            <a:xfrm>
              <a:off x="10458388" y="5292876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Comunicable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9454056" y="3794099"/>
              <a:ext cx="2647762" cy="3003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199" name="Rectángulo 198"/>
            <p:cNvSpPr/>
            <p:nvPr/>
          </p:nvSpPr>
          <p:spPr>
            <a:xfrm>
              <a:off x="9466328" y="3800813"/>
              <a:ext cx="2635490" cy="28822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cap="all" dirty="0" smtClean="0"/>
                <a:t>LEYENDA</a:t>
              </a:r>
              <a:endParaRPr lang="es-ES" sz="1000" b="1" cap="all" dirty="0"/>
            </a:p>
          </p:txBody>
        </p:sp>
        <p:sp>
          <p:nvSpPr>
            <p:cNvPr id="200" name="Rectángulo 199"/>
            <p:cNvSpPr/>
            <p:nvPr/>
          </p:nvSpPr>
          <p:spPr>
            <a:xfrm>
              <a:off x="10938361" y="5618378"/>
              <a:ext cx="644334" cy="293954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Medio de publicación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Elipse 200"/>
            <p:cNvSpPr/>
            <p:nvPr/>
          </p:nvSpPr>
          <p:spPr>
            <a:xfrm>
              <a:off x="11273017" y="52800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202" name="Rectángulo 201"/>
            <p:cNvSpPr/>
            <p:nvPr/>
          </p:nvSpPr>
          <p:spPr>
            <a:xfrm>
              <a:off x="11425440" y="5291079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Notificable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Elipse 202"/>
            <p:cNvSpPr/>
            <p:nvPr/>
          </p:nvSpPr>
          <p:spPr>
            <a:xfrm>
              <a:off x="9814398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10826124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9814398" y="64721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err="1" smtClean="0"/>
                <a:t>Fx</a:t>
              </a:r>
              <a:endParaRPr lang="es-ES" sz="1050" dirty="0"/>
            </a:p>
          </p:txBody>
        </p:sp>
        <p:sp>
          <p:nvSpPr>
            <p:cNvPr id="206" name="Rectángulo 205"/>
            <p:cNvSpPr/>
            <p:nvPr/>
          </p:nvSpPr>
          <p:spPr>
            <a:xfrm>
              <a:off x="10098024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Inicio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tángulo 206"/>
            <p:cNvSpPr/>
            <p:nvPr/>
          </p:nvSpPr>
          <p:spPr>
            <a:xfrm>
              <a:off x="10098024" y="656109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Fase origen / destino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ángulo 207"/>
            <p:cNvSpPr/>
            <p:nvPr/>
          </p:nvSpPr>
          <p:spPr>
            <a:xfrm>
              <a:off x="11119626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Fin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0815488" y="64675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10" name="Rectángulo 209"/>
            <p:cNvSpPr/>
            <p:nvPr/>
          </p:nvSpPr>
          <p:spPr>
            <a:xfrm>
              <a:off x="11099114" y="6575468"/>
              <a:ext cx="717464" cy="6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Vuelta al flujo  de tramitación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Elipse 210"/>
            <p:cNvSpPr/>
            <p:nvPr/>
          </p:nvSpPr>
          <p:spPr>
            <a:xfrm>
              <a:off x="10962728" y="545024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212" name="Rectángulo 211"/>
            <p:cNvSpPr/>
            <p:nvPr/>
          </p:nvSpPr>
          <p:spPr>
            <a:xfrm>
              <a:off x="11141539" y="5465098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Publicable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10128999" y="5476602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Registrable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Elipse 213"/>
            <p:cNvSpPr/>
            <p:nvPr/>
          </p:nvSpPr>
          <p:spPr>
            <a:xfrm>
              <a:off x="10065921" y="565484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215" name="Rectángulo 214"/>
            <p:cNvSpPr/>
            <p:nvPr/>
          </p:nvSpPr>
          <p:spPr>
            <a:xfrm>
              <a:off x="10248573" y="5667244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entrada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Elipse 215"/>
            <p:cNvSpPr/>
            <p:nvPr/>
          </p:nvSpPr>
          <p:spPr>
            <a:xfrm>
              <a:off x="10065921" y="5813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217" name="Rectángulo 216"/>
            <p:cNvSpPr/>
            <p:nvPr/>
          </p:nvSpPr>
          <p:spPr>
            <a:xfrm>
              <a:off x="10248573" y="5828158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salida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Recortar rectángulo de esquina sencilla 217"/>
            <p:cNvSpPr/>
            <p:nvPr/>
          </p:nvSpPr>
          <p:spPr>
            <a:xfrm>
              <a:off x="9532252" y="4367271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219" name="Rectángulo 218"/>
            <p:cNvSpPr/>
            <p:nvPr/>
          </p:nvSpPr>
          <p:spPr>
            <a:xfrm>
              <a:off x="9692272" y="4448626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Formulario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ángulo 219"/>
            <p:cNvSpPr/>
            <p:nvPr/>
          </p:nvSpPr>
          <p:spPr>
            <a:xfrm>
              <a:off x="9678164" y="4215864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Acción asociada al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221" name="Rectángulo 220"/>
            <p:cNvSpPr/>
            <p:nvPr/>
          </p:nvSpPr>
          <p:spPr>
            <a:xfrm>
              <a:off x="9678164" y="466597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Documentación mínima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222" name="Rectángulo 221"/>
            <p:cNvSpPr/>
            <p:nvPr/>
          </p:nvSpPr>
          <p:spPr>
            <a:xfrm>
              <a:off x="9678164" y="510703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Características del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223" name="Rectángulo 222"/>
            <p:cNvSpPr/>
            <p:nvPr/>
          </p:nvSpPr>
          <p:spPr>
            <a:xfrm>
              <a:off x="9672464" y="5952097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Entradas y salidas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224" name="Elipse 223"/>
            <p:cNvSpPr/>
            <p:nvPr/>
          </p:nvSpPr>
          <p:spPr>
            <a:xfrm>
              <a:off x="11064628" y="5086897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225" name="Rectángulo 224"/>
            <p:cNvSpPr/>
            <p:nvPr/>
          </p:nvSpPr>
          <p:spPr>
            <a:xfrm>
              <a:off x="11231279" y="5087711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Trámite del interesado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ángulo 225"/>
            <p:cNvSpPr/>
            <p:nvPr/>
          </p:nvSpPr>
          <p:spPr>
            <a:xfrm>
              <a:off x="11240980" y="4799144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smtClean="0">
                  <a:solidFill>
                    <a:schemeClr val="tx1"/>
                  </a:solidFill>
                </a:rPr>
                <a:t>Documento de pago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Elipse 226"/>
            <p:cNvSpPr/>
            <p:nvPr/>
          </p:nvSpPr>
          <p:spPr>
            <a:xfrm>
              <a:off x="11060124" y="4823336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</p:grpSp>
      <p:grpSp>
        <p:nvGrpSpPr>
          <p:cNvPr id="228" name="Grupo 227"/>
          <p:cNvGrpSpPr/>
          <p:nvPr/>
        </p:nvGrpSpPr>
        <p:grpSpPr>
          <a:xfrm>
            <a:off x="2408282" y="765196"/>
            <a:ext cx="2092610" cy="3093782"/>
            <a:chOff x="2408282" y="765196"/>
            <a:chExt cx="2092610" cy="3093782"/>
          </a:xfrm>
        </p:grpSpPr>
        <p:sp>
          <p:nvSpPr>
            <p:cNvPr id="229" name="Rectángulo 228"/>
            <p:cNvSpPr/>
            <p:nvPr/>
          </p:nvSpPr>
          <p:spPr>
            <a:xfrm>
              <a:off x="2741403" y="1580989"/>
              <a:ext cx="1441927" cy="7049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SU01. Generar </a:t>
              </a:r>
              <a:r>
                <a:rPr lang="es-ES_tradnl" sz="800" b="1" dirty="0" smtClean="0">
                  <a:solidFill>
                    <a:schemeClr val="tx1"/>
                  </a:solidFill>
                </a:rPr>
                <a:t>requerimiento subsanación facultativa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0" name="Conector recto de flecha 229"/>
            <p:cNvCxnSpPr>
              <a:stCxn id="229" idx="2"/>
              <a:endCxn id="234" idx="0"/>
            </p:cNvCxnSpPr>
            <p:nvPr/>
          </p:nvCxnSpPr>
          <p:spPr>
            <a:xfrm>
              <a:off x="3462367" y="2285978"/>
              <a:ext cx="4917" cy="29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Elipse 230"/>
            <p:cNvSpPr/>
            <p:nvPr/>
          </p:nvSpPr>
          <p:spPr>
            <a:xfrm>
              <a:off x="3326164" y="3521441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32" name="Rectángulo 231"/>
            <p:cNvSpPr/>
            <p:nvPr/>
          </p:nvSpPr>
          <p:spPr>
            <a:xfrm>
              <a:off x="2408282" y="1046593"/>
              <a:ext cx="2092610" cy="2812385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233" name="Rectángulo 232"/>
            <p:cNvSpPr/>
            <p:nvPr/>
          </p:nvSpPr>
          <p:spPr>
            <a:xfrm>
              <a:off x="2408282" y="765196"/>
              <a:ext cx="2092610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EVE_SUF.Evento</a:t>
              </a:r>
              <a:r>
                <a:rPr lang="es-ES" sz="1000" b="1" dirty="0">
                  <a:solidFill>
                    <a:schemeClr val="tx1"/>
                  </a:solidFill>
                </a:rPr>
                <a:t> subsanación facultativa</a:t>
              </a:r>
            </a:p>
          </p:txBody>
        </p:sp>
        <p:sp>
          <p:nvSpPr>
            <p:cNvPr id="234" name="Rectángulo 233"/>
            <p:cNvSpPr/>
            <p:nvPr/>
          </p:nvSpPr>
          <p:spPr>
            <a:xfrm>
              <a:off x="2771179" y="2578705"/>
              <a:ext cx="1392210" cy="7798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SU02. Incorporar documentación subsanación facultativa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5" name="Conector recto de flecha 234"/>
            <p:cNvCxnSpPr>
              <a:stCxn id="234" idx="2"/>
              <a:endCxn id="231" idx="0"/>
            </p:cNvCxnSpPr>
            <p:nvPr/>
          </p:nvCxnSpPr>
          <p:spPr>
            <a:xfrm>
              <a:off x="3467284" y="3358560"/>
              <a:ext cx="2880" cy="162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Elipse 235"/>
            <p:cNvSpPr/>
            <p:nvPr/>
          </p:nvSpPr>
          <p:spPr>
            <a:xfrm>
              <a:off x="3317086" y="112780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237" name="Conector recto de flecha 236"/>
            <p:cNvCxnSpPr>
              <a:stCxn id="236" idx="4"/>
              <a:endCxn id="229" idx="0"/>
            </p:cNvCxnSpPr>
            <p:nvPr/>
          </p:nvCxnSpPr>
          <p:spPr>
            <a:xfrm>
              <a:off x="3461086" y="1415806"/>
              <a:ext cx="1281" cy="165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upo 237"/>
            <p:cNvGrpSpPr/>
            <p:nvPr/>
          </p:nvGrpSpPr>
          <p:grpSpPr>
            <a:xfrm>
              <a:off x="2859698" y="2997546"/>
              <a:ext cx="1152568" cy="264687"/>
              <a:chOff x="2859698" y="2997546"/>
              <a:chExt cx="1152568" cy="264687"/>
            </a:xfrm>
          </p:grpSpPr>
          <p:sp>
            <p:nvSpPr>
              <p:cNvPr id="245" name="Recortar rectángulo de esquina sencilla 244"/>
              <p:cNvSpPr/>
              <p:nvPr/>
            </p:nvSpPr>
            <p:spPr>
              <a:xfrm>
                <a:off x="3001928" y="3042566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I</a:t>
                </a:r>
              </a:p>
            </p:txBody>
          </p:sp>
          <p:sp>
            <p:nvSpPr>
              <p:cNvPr id="246" name="Rectángulo 245"/>
              <p:cNvSpPr/>
              <p:nvPr/>
            </p:nvSpPr>
            <p:spPr>
              <a:xfrm>
                <a:off x="3177611" y="2997546"/>
                <a:ext cx="834655" cy="17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Documentación subsanada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Elipse 246"/>
              <p:cNvSpPr/>
              <p:nvPr/>
            </p:nvSpPr>
            <p:spPr>
              <a:xfrm>
                <a:off x="2859698" y="3091570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3204011" y="313494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2873107" y="1871246"/>
              <a:ext cx="1010338" cy="337707"/>
              <a:chOff x="2873107" y="1871246"/>
              <a:chExt cx="1010338" cy="337707"/>
            </a:xfrm>
          </p:grpSpPr>
          <p:sp>
            <p:nvSpPr>
              <p:cNvPr id="240" name="Recortar rectángulo de esquina sencilla 239"/>
              <p:cNvSpPr/>
              <p:nvPr/>
            </p:nvSpPr>
            <p:spPr>
              <a:xfrm>
                <a:off x="2873107" y="1911373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3048790" y="1871246"/>
                <a:ext cx="83465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RSF_Requerimiento_subsanacion_facult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Elipse 241"/>
              <p:cNvSpPr/>
              <p:nvPr/>
            </p:nvSpPr>
            <p:spPr>
              <a:xfrm>
                <a:off x="3223707" y="209878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243" name="Elipse 242"/>
              <p:cNvSpPr/>
              <p:nvPr/>
            </p:nvSpPr>
            <p:spPr>
              <a:xfrm>
                <a:off x="3080199" y="210095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244" name="Elipse 243"/>
              <p:cNvSpPr/>
              <p:nvPr/>
            </p:nvSpPr>
            <p:spPr>
              <a:xfrm>
                <a:off x="3373649" y="209736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251" name="Grupo 250"/>
          <p:cNvGrpSpPr/>
          <p:nvPr/>
        </p:nvGrpSpPr>
        <p:grpSpPr>
          <a:xfrm>
            <a:off x="4666968" y="770864"/>
            <a:ext cx="3754840" cy="3008394"/>
            <a:chOff x="8193320" y="753835"/>
            <a:chExt cx="3754840" cy="3008394"/>
          </a:xfrm>
        </p:grpSpPr>
        <p:sp>
          <p:nvSpPr>
            <p:cNvPr id="252" name="Rectángulo 251"/>
            <p:cNvSpPr/>
            <p:nvPr/>
          </p:nvSpPr>
          <p:spPr>
            <a:xfrm>
              <a:off x="8193321" y="753835"/>
              <a:ext cx="3754839" cy="292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EVE_SIN.Evento</a:t>
              </a:r>
              <a:r>
                <a:rPr lang="es-ES" sz="1000" b="1" dirty="0">
                  <a:solidFill>
                    <a:schemeClr val="tx1"/>
                  </a:solidFill>
                </a:rPr>
                <a:t> solicitud informes</a:t>
              </a:r>
            </a:p>
          </p:txBody>
        </p:sp>
        <p:sp>
          <p:nvSpPr>
            <p:cNvPr id="253" name="Rectángulo 252"/>
            <p:cNvSpPr/>
            <p:nvPr/>
          </p:nvSpPr>
          <p:spPr>
            <a:xfrm>
              <a:off x="8193320" y="1050086"/>
              <a:ext cx="3754839" cy="2712143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cxnSp>
          <p:nvCxnSpPr>
            <p:cNvPr id="254" name="Conector recto de flecha 253"/>
            <p:cNvCxnSpPr>
              <a:stCxn id="285" idx="2"/>
              <a:endCxn id="343" idx="0"/>
            </p:cNvCxnSpPr>
            <p:nvPr/>
          </p:nvCxnSpPr>
          <p:spPr>
            <a:xfrm>
              <a:off x="9810816" y="2341271"/>
              <a:ext cx="2750" cy="148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ipse 254"/>
            <p:cNvSpPr/>
            <p:nvPr/>
          </p:nvSpPr>
          <p:spPr>
            <a:xfrm>
              <a:off x="9572549" y="342948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56" name="Rectángulo 255"/>
            <p:cNvSpPr/>
            <p:nvPr/>
          </p:nvSpPr>
          <p:spPr>
            <a:xfrm>
              <a:off x="8273001" y="2874696"/>
              <a:ext cx="1206242" cy="575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IN02. Incorporar informe preceptivo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8373563" y="3195126"/>
              <a:ext cx="1041188" cy="219667"/>
              <a:chOff x="8373563" y="3195126"/>
              <a:chExt cx="1041188" cy="219667"/>
            </a:xfrm>
          </p:grpSpPr>
          <p:sp>
            <p:nvSpPr>
              <p:cNvPr id="351" name="Recortar rectángulo de esquina sencilla 350"/>
              <p:cNvSpPr/>
              <p:nvPr/>
            </p:nvSpPr>
            <p:spPr>
              <a:xfrm>
                <a:off x="8373563" y="3195126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52" name="Rectángulo 351"/>
              <p:cNvSpPr/>
              <p:nvPr/>
            </p:nvSpPr>
            <p:spPr>
              <a:xfrm>
                <a:off x="8566198" y="3223912"/>
                <a:ext cx="848553" cy="147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Informe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8" name="Elipse 257"/>
            <p:cNvSpPr/>
            <p:nvPr/>
          </p:nvSpPr>
          <p:spPr>
            <a:xfrm>
              <a:off x="9666815" y="109235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259" name="Conector recto de flecha 258"/>
            <p:cNvCxnSpPr>
              <a:stCxn id="258" idx="4"/>
              <a:endCxn id="285" idx="0"/>
            </p:cNvCxnSpPr>
            <p:nvPr/>
          </p:nvCxnSpPr>
          <p:spPr>
            <a:xfrm>
              <a:off x="9810815" y="1380357"/>
              <a:ext cx="1" cy="10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Grupo 272"/>
            <p:cNvGrpSpPr/>
            <p:nvPr/>
          </p:nvGrpSpPr>
          <p:grpSpPr>
            <a:xfrm>
              <a:off x="9210582" y="2489507"/>
              <a:ext cx="1198821" cy="337045"/>
              <a:chOff x="9210582" y="2489507"/>
              <a:chExt cx="1198821" cy="337045"/>
            </a:xfrm>
          </p:grpSpPr>
          <p:sp>
            <p:nvSpPr>
              <p:cNvPr id="343" name="Decisión 342"/>
              <p:cNvSpPr/>
              <p:nvPr/>
            </p:nvSpPr>
            <p:spPr>
              <a:xfrm>
                <a:off x="9217728" y="2489507"/>
                <a:ext cx="1191675" cy="337045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Rectángulo 349"/>
              <p:cNvSpPr/>
              <p:nvPr/>
            </p:nvSpPr>
            <p:spPr>
              <a:xfrm>
                <a:off x="9210582" y="2533887"/>
                <a:ext cx="1191675" cy="2384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¿El informe es preceptivo?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1" name="Rectángulo 280"/>
            <p:cNvSpPr/>
            <p:nvPr/>
          </p:nvSpPr>
          <p:spPr>
            <a:xfrm>
              <a:off x="10380931" y="2797788"/>
              <a:ext cx="1264661" cy="5885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IN03. Incorporar informe no preceptivo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4" name="Grupo 283"/>
            <p:cNvGrpSpPr/>
            <p:nvPr/>
          </p:nvGrpSpPr>
          <p:grpSpPr>
            <a:xfrm>
              <a:off x="10503138" y="3108100"/>
              <a:ext cx="1041188" cy="228981"/>
              <a:chOff x="10503138" y="3108100"/>
              <a:chExt cx="1041188" cy="228981"/>
            </a:xfrm>
          </p:grpSpPr>
          <p:sp>
            <p:nvSpPr>
              <p:cNvPr id="304" name="Recortar rectángulo de esquina sencilla 303"/>
              <p:cNvSpPr/>
              <p:nvPr/>
            </p:nvSpPr>
            <p:spPr>
              <a:xfrm>
                <a:off x="10503138" y="3117414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05" name="Rectángulo 304"/>
              <p:cNvSpPr/>
              <p:nvPr/>
            </p:nvSpPr>
            <p:spPr>
              <a:xfrm>
                <a:off x="10695773" y="3108100"/>
                <a:ext cx="848553" cy="147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Informe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5" name="Rectángulo 284"/>
            <p:cNvSpPr/>
            <p:nvPr/>
          </p:nvSpPr>
          <p:spPr>
            <a:xfrm>
              <a:off x="9191630" y="1487615"/>
              <a:ext cx="1238371" cy="8536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IN01</a:t>
              </a:r>
              <a:r>
                <a:rPr lang="es-ES" sz="800" b="1" dirty="0">
                  <a:solidFill>
                    <a:schemeClr val="tx1"/>
                  </a:solidFill>
                </a:rPr>
                <a:t>. </a:t>
              </a:r>
              <a:r>
                <a:rPr lang="es-ES" sz="800" b="1" dirty="0" smtClean="0">
                  <a:solidFill>
                    <a:schemeClr val="tx1"/>
                  </a:solidFill>
                </a:rPr>
                <a:t>Generar solicitud informe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6" name="Grupo 285"/>
            <p:cNvGrpSpPr/>
            <p:nvPr/>
          </p:nvGrpSpPr>
          <p:grpSpPr>
            <a:xfrm>
              <a:off x="9256111" y="2084193"/>
              <a:ext cx="1139898" cy="219667"/>
              <a:chOff x="9256111" y="2084193"/>
              <a:chExt cx="1139898" cy="219667"/>
            </a:xfrm>
          </p:grpSpPr>
          <p:sp>
            <p:nvSpPr>
              <p:cNvPr id="302" name="Recortar rectángulo de esquina sencilla 301"/>
              <p:cNvSpPr/>
              <p:nvPr/>
            </p:nvSpPr>
            <p:spPr>
              <a:xfrm>
                <a:off x="9256111" y="2084193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03" name="Rectángulo 302"/>
              <p:cNvSpPr/>
              <p:nvPr/>
            </p:nvSpPr>
            <p:spPr>
              <a:xfrm>
                <a:off x="9448746" y="2100311"/>
                <a:ext cx="947263" cy="1679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Documentación que se adjunta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upo 286"/>
            <p:cNvGrpSpPr/>
            <p:nvPr/>
          </p:nvGrpSpPr>
          <p:grpSpPr>
            <a:xfrm>
              <a:off x="9256111" y="1758116"/>
              <a:ext cx="1189749" cy="304584"/>
              <a:chOff x="9256111" y="1758116"/>
              <a:chExt cx="1189749" cy="304584"/>
            </a:xfrm>
          </p:grpSpPr>
          <p:sp>
            <p:nvSpPr>
              <p:cNvPr id="297" name="Recortar rectángulo de esquina sencilla 296"/>
              <p:cNvSpPr/>
              <p:nvPr/>
            </p:nvSpPr>
            <p:spPr>
              <a:xfrm>
                <a:off x="9256111" y="182681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298" name="Rectángulo 297"/>
              <p:cNvSpPr/>
              <p:nvPr/>
            </p:nvSpPr>
            <p:spPr>
              <a:xfrm>
                <a:off x="9431794" y="1758116"/>
                <a:ext cx="1014066" cy="3045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 smtClean="0">
                    <a:solidFill>
                      <a:schemeClr val="tx1"/>
                    </a:solidFill>
                  </a:rPr>
                  <a:t>EVE_EVE_INF_Solicitud_Informe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Elipse 298"/>
              <p:cNvSpPr/>
              <p:nvPr/>
            </p:nvSpPr>
            <p:spPr>
              <a:xfrm>
                <a:off x="9474791" y="192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00" name="Elipse 299"/>
              <p:cNvSpPr/>
              <p:nvPr/>
            </p:nvSpPr>
            <p:spPr>
              <a:xfrm>
                <a:off x="9629352" y="192712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N</a:t>
                </a:r>
              </a:p>
            </p:txBody>
          </p:sp>
          <p:sp>
            <p:nvSpPr>
              <p:cNvPr id="301" name="Elipse 300"/>
              <p:cNvSpPr/>
              <p:nvPr/>
            </p:nvSpPr>
            <p:spPr>
              <a:xfrm>
                <a:off x="9777233" y="193292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grpSp>
          <p:nvGrpSpPr>
            <p:cNvPr id="288" name="Grupo 287"/>
            <p:cNvGrpSpPr/>
            <p:nvPr/>
          </p:nvGrpSpPr>
          <p:grpSpPr>
            <a:xfrm>
              <a:off x="8829992" y="2420376"/>
              <a:ext cx="437086" cy="454320"/>
              <a:chOff x="8829992" y="2420376"/>
              <a:chExt cx="437086" cy="454320"/>
            </a:xfrm>
          </p:grpSpPr>
          <p:sp>
            <p:nvSpPr>
              <p:cNvPr id="295" name="Rectángulo 294"/>
              <p:cNvSpPr/>
              <p:nvPr/>
            </p:nvSpPr>
            <p:spPr>
              <a:xfrm rot="10800000" flipV="1">
                <a:off x="8829992" y="2420376"/>
                <a:ext cx="437086" cy="2682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6" name="Conector angular 295"/>
              <p:cNvCxnSpPr>
                <a:stCxn id="343" idx="1"/>
                <a:endCxn id="256" idx="0"/>
              </p:cNvCxnSpPr>
              <p:nvPr/>
            </p:nvCxnSpPr>
            <p:spPr>
              <a:xfrm rot="10800000" flipV="1">
                <a:off x="8876122" y="2658030"/>
                <a:ext cx="341606" cy="21666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upo 288"/>
            <p:cNvGrpSpPr/>
            <p:nvPr/>
          </p:nvGrpSpPr>
          <p:grpSpPr>
            <a:xfrm>
              <a:off x="10409403" y="2472240"/>
              <a:ext cx="603859" cy="325548"/>
              <a:chOff x="10409403" y="2472240"/>
              <a:chExt cx="603859" cy="325548"/>
            </a:xfrm>
          </p:grpSpPr>
          <p:sp>
            <p:nvSpPr>
              <p:cNvPr id="293" name="Rectángulo 292"/>
              <p:cNvSpPr/>
              <p:nvPr/>
            </p:nvSpPr>
            <p:spPr>
              <a:xfrm>
                <a:off x="10545080" y="2472240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4" name="Conector angular 293"/>
              <p:cNvCxnSpPr>
                <a:stCxn id="343" idx="3"/>
                <a:endCxn id="281" idx="0"/>
              </p:cNvCxnSpPr>
              <p:nvPr/>
            </p:nvCxnSpPr>
            <p:spPr>
              <a:xfrm>
                <a:off x="10409403" y="2658030"/>
                <a:ext cx="603859" cy="13975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Conector angular 289"/>
            <p:cNvCxnSpPr>
              <a:stCxn id="256" idx="2"/>
              <a:endCxn id="255" idx="2"/>
            </p:cNvCxnSpPr>
            <p:nvPr/>
          </p:nvCxnSpPr>
          <p:spPr>
            <a:xfrm rot="16200000" flipH="1">
              <a:off x="9162499" y="3163438"/>
              <a:ext cx="123672" cy="6964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angular 290"/>
            <p:cNvCxnSpPr>
              <a:stCxn id="281" idx="2"/>
              <a:endCxn id="292" idx="6"/>
            </p:cNvCxnSpPr>
            <p:nvPr/>
          </p:nvCxnSpPr>
          <p:spPr>
            <a:xfrm rot="5400000">
              <a:off x="10570858" y="3133401"/>
              <a:ext cx="189468" cy="6953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Elipse 291"/>
            <p:cNvSpPr/>
            <p:nvPr/>
          </p:nvSpPr>
          <p:spPr>
            <a:xfrm>
              <a:off x="10029921" y="3431805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9797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0" y="0"/>
            <a:ext cx="12192000" cy="4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50" b="1" cap="all" dirty="0"/>
              <a:t>HAC_ACJ. APROBACIÓN CUENTAS JUSTIFICATIVAS DE SUBVENCIONES</a:t>
            </a:r>
          </a:p>
        </p:txBody>
      </p:sp>
      <p:sp>
        <p:nvSpPr>
          <p:cNvPr id="125" name="Rectángulo 124"/>
          <p:cNvSpPr/>
          <p:nvPr/>
        </p:nvSpPr>
        <p:spPr>
          <a:xfrm>
            <a:off x="0" y="466107"/>
            <a:ext cx="12192000" cy="639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s-ES" sz="1000" b="1" cap="all" dirty="0" smtClean="0">
                <a:solidFill>
                  <a:srgbClr val="5B9BD5"/>
                </a:solidFill>
              </a:rPr>
              <a:t>EVENTOS</a:t>
            </a:r>
            <a:endParaRPr lang="es-ES" sz="1000" b="1" cap="all" dirty="0">
              <a:solidFill>
                <a:srgbClr val="5B9BD5"/>
              </a:solidFill>
            </a:endParaRPr>
          </a:p>
        </p:txBody>
      </p:sp>
      <p:grpSp>
        <p:nvGrpSpPr>
          <p:cNvPr id="321" name="Grupo 320"/>
          <p:cNvGrpSpPr/>
          <p:nvPr/>
        </p:nvGrpSpPr>
        <p:grpSpPr>
          <a:xfrm>
            <a:off x="4792988" y="712867"/>
            <a:ext cx="4427855" cy="1096763"/>
            <a:chOff x="254211" y="5616511"/>
            <a:chExt cx="4427855" cy="1096763"/>
          </a:xfrm>
        </p:grpSpPr>
        <p:sp>
          <p:nvSpPr>
            <p:cNvPr id="322" name="Rectángulo 321"/>
            <p:cNvSpPr/>
            <p:nvPr/>
          </p:nvSpPr>
          <p:spPr>
            <a:xfrm>
              <a:off x="254211" y="5897909"/>
              <a:ext cx="4427855" cy="815365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323" name="Rectángulo 322"/>
            <p:cNvSpPr/>
            <p:nvPr/>
          </p:nvSpPr>
          <p:spPr>
            <a:xfrm>
              <a:off x="254211" y="5616511"/>
              <a:ext cx="4427855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EVE_IMP.Evento</a:t>
              </a:r>
              <a:r>
                <a:rPr lang="es-ES" sz="1000" b="1" dirty="0">
                  <a:solidFill>
                    <a:schemeClr val="tx1"/>
                  </a:solidFill>
                </a:rPr>
                <a:t> imposibilidad material continuación</a:t>
              </a:r>
            </a:p>
          </p:txBody>
        </p:sp>
        <p:sp>
          <p:nvSpPr>
            <p:cNvPr id="324" name="Rectángulo 323"/>
            <p:cNvSpPr/>
            <p:nvPr/>
          </p:nvSpPr>
          <p:spPr>
            <a:xfrm>
              <a:off x="1113084" y="6023886"/>
              <a:ext cx="1395246" cy="568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IM01. Generar resolución terminación 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5" name="Elipse 324"/>
            <p:cNvSpPr/>
            <p:nvPr/>
          </p:nvSpPr>
          <p:spPr>
            <a:xfrm>
              <a:off x="4241458" y="6169979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cxnSp>
          <p:nvCxnSpPr>
            <p:cNvPr id="327" name="Conector recto de flecha 326"/>
            <p:cNvCxnSpPr>
              <a:stCxn id="328" idx="3"/>
              <a:endCxn id="325" idx="2"/>
            </p:cNvCxnSpPr>
            <p:nvPr/>
          </p:nvCxnSpPr>
          <p:spPr>
            <a:xfrm>
              <a:off x="4040517" y="6308148"/>
              <a:ext cx="200941" cy="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ángulo 327"/>
            <p:cNvSpPr/>
            <p:nvPr/>
          </p:nvSpPr>
          <p:spPr>
            <a:xfrm>
              <a:off x="2736266" y="6023886"/>
              <a:ext cx="1304251" cy="568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IM02. Generar notificación resolución terminación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9" name="Conector recto de flecha 328"/>
            <p:cNvCxnSpPr>
              <a:stCxn id="324" idx="3"/>
              <a:endCxn id="328" idx="1"/>
            </p:cNvCxnSpPr>
            <p:nvPr/>
          </p:nvCxnSpPr>
          <p:spPr>
            <a:xfrm>
              <a:off x="2508330" y="6308148"/>
              <a:ext cx="227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upo 329"/>
            <p:cNvGrpSpPr/>
            <p:nvPr/>
          </p:nvGrpSpPr>
          <p:grpSpPr>
            <a:xfrm>
              <a:off x="1145518" y="6317472"/>
              <a:ext cx="1010338" cy="243063"/>
              <a:chOff x="1145518" y="6317472"/>
              <a:chExt cx="1010338" cy="243063"/>
            </a:xfrm>
          </p:grpSpPr>
          <p:sp>
            <p:nvSpPr>
              <p:cNvPr id="339" name="Recortar rectángulo de esquina sencilla 338"/>
              <p:cNvSpPr/>
              <p:nvPr/>
            </p:nvSpPr>
            <p:spPr>
              <a:xfrm>
                <a:off x="1145518" y="6327952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40" name="Rectángulo 339"/>
              <p:cNvSpPr/>
              <p:nvPr/>
            </p:nvSpPr>
            <p:spPr>
              <a:xfrm>
                <a:off x="1321201" y="6317472"/>
                <a:ext cx="834655" cy="2253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 smtClean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RIM_Res_Imp_continuacion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Elipse 340"/>
              <p:cNvSpPr/>
              <p:nvPr/>
            </p:nvSpPr>
            <p:spPr>
              <a:xfrm>
                <a:off x="1651249" y="645253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331" name="Elipse 330"/>
            <p:cNvSpPr/>
            <p:nvPr/>
          </p:nvSpPr>
          <p:spPr>
            <a:xfrm>
              <a:off x="560417" y="615931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</a:t>
              </a:r>
              <a:endParaRPr lang="es-ES" sz="1050" dirty="0"/>
            </a:p>
          </p:txBody>
        </p:sp>
        <p:cxnSp>
          <p:nvCxnSpPr>
            <p:cNvPr id="332" name="Conector recto de flecha 331"/>
            <p:cNvCxnSpPr>
              <a:stCxn id="331" idx="6"/>
              <a:endCxn id="324" idx="1"/>
            </p:cNvCxnSpPr>
            <p:nvPr/>
          </p:nvCxnSpPr>
          <p:spPr>
            <a:xfrm>
              <a:off x="848417" y="6303310"/>
              <a:ext cx="264667" cy="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Grupo 332"/>
            <p:cNvGrpSpPr/>
            <p:nvPr/>
          </p:nvGrpSpPr>
          <p:grpSpPr>
            <a:xfrm>
              <a:off x="2813630" y="6301055"/>
              <a:ext cx="1015541" cy="227325"/>
              <a:chOff x="2813630" y="6301055"/>
              <a:chExt cx="1015541" cy="227325"/>
            </a:xfrm>
          </p:grpSpPr>
          <p:sp>
            <p:nvSpPr>
              <p:cNvPr id="334" name="Recortar rectángulo de esquina sencilla 333"/>
              <p:cNvSpPr/>
              <p:nvPr/>
            </p:nvSpPr>
            <p:spPr>
              <a:xfrm>
                <a:off x="2813630" y="6301055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G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35" name="Rectángulo 334"/>
              <p:cNvSpPr/>
              <p:nvPr/>
            </p:nvSpPr>
            <p:spPr>
              <a:xfrm>
                <a:off x="2989313" y="6331287"/>
                <a:ext cx="775659" cy="1520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" sz="500" b="1" dirty="0">
                    <a:solidFill>
                      <a:schemeClr val="tx1"/>
                    </a:solidFill>
                  </a:rPr>
                  <a:t>EVE_EVE</a:t>
                </a:r>
                <a:r>
                  <a:rPr lang="es-ES_tradnl" sz="500" b="1" dirty="0" smtClean="0">
                    <a:solidFill>
                      <a:schemeClr val="tx1"/>
                    </a:solidFill>
                  </a:rPr>
                  <a:t>_</a:t>
                </a:r>
                <a:r>
                  <a:rPr lang="es-ES_tradnl" sz="500" b="1" dirty="0" err="1" smtClean="0">
                    <a:solidFill>
                      <a:schemeClr val="tx1"/>
                    </a:solidFill>
                  </a:rPr>
                  <a:t>NOR_Notificacion_resolucion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Elipse 335"/>
              <p:cNvSpPr/>
              <p:nvPr/>
            </p:nvSpPr>
            <p:spPr>
              <a:xfrm>
                <a:off x="3397521" y="641962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37" name="Elipse 336"/>
              <p:cNvSpPr/>
              <p:nvPr/>
            </p:nvSpPr>
            <p:spPr>
              <a:xfrm>
                <a:off x="3721171" y="64203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338" name="Elipse 337"/>
              <p:cNvSpPr/>
              <p:nvPr/>
            </p:nvSpPr>
            <p:spPr>
              <a:xfrm>
                <a:off x="3553876" y="642038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</p:grpSp>
      <p:grpSp>
        <p:nvGrpSpPr>
          <p:cNvPr id="136" name="Grupo 135"/>
          <p:cNvGrpSpPr/>
          <p:nvPr/>
        </p:nvGrpSpPr>
        <p:grpSpPr>
          <a:xfrm>
            <a:off x="9454056" y="3794099"/>
            <a:ext cx="2647762" cy="3003151"/>
            <a:chOff x="9454056" y="3794099"/>
            <a:chExt cx="2647762" cy="3003151"/>
          </a:xfrm>
        </p:grpSpPr>
        <p:sp>
          <p:nvSpPr>
            <p:cNvPr id="137" name="Recortar rectángulo de esquina sencilla 136"/>
            <p:cNvSpPr/>
            <p:nvPr/>
          </p:nvSpPr>
          <p:spPr>
            <a:xfrm>
              <a:off x="9897440" y="4816560"/>
              <a:ext cx="160020" cy="219667"/>
            </a:xfrm>
            <a:prstGeom prst="snip1Rect">
              <a:avLst>
                <a:gd name="adj" fmla="val 3303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38" name="Rectángulo 137"/>
            <p:cNvSpPr/>
            <p:nvPr/>
          </p:nvSpPr>
          <p:spPr>
            <a:xfrm>
              <a:off x="10057460" y="4881324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Documentación mínima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Recortar rectángulo de esquina sencilla 138"/>
            <p:cNvSpPr/>
            <p:nvPr/>
          </p:nvSpPr>
          <p:spPr>
            <a:xfrm>
              <a:off x="10312285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G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40" name="Recortar rectángulo de esquina sencilla 139"/>
            <p:cNvSpPr/>
            <p:nvPr/>
          </p:nvSpPr>
          <p:spPr>
            <a:xfrm>
              <a:off x="11263627" y="4358292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I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10472305" y="443964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generar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11425808" y="4439647"/>
              <a:ext cx="64717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Documento a incorporar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Elipse 142"/>
            <p:cNvSpPr/>
            <p:nvPr/>
          </p:nvSpPr>
          <p:spPr>
            <a:xfrm>
              <a:off x="9518549" y="527552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F</a:t>
              </a:r>
              <a:endParaRPr lang="es-ES" sz="700" dirty="0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10288850" y="528047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C</a:t>
              </a:r>
              <a:endParaRPr lang="es-ES" sz="700" dirty="0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9700339" y="5275527"/>
              <a:ext cx="10434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Firmable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10458388" y="5292876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Comunicable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ángulo 146"/>
            <p:cNvSpPr/>
            <p:nvPr/>
          </p:nvSpPr>
          <p:spPr>
            <a:xfrm>
              <a:off x="9454056" y="3794099"/>
              <a:ext cx="2647762" cy="3003151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9466328" y="3800813"/>
              <a:ext cx="2635490" cy="288226"/>
            </a:xfrm>
            <a:prstGeom prst="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cap="all" dirty="0" smtClean="0"/>
                <a:t>LEYENDA</a:t>
              </a:r>
              <a:endParaRPr lang="es-ES" sz="1000" b="1" cap="all" dirty="0"/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10938361" y="5618378"/>
              <a:ext cx="644334" cy="293954"/>
            </a:xfrm>
            <a:prstGeom prst="rect">
              <a:avLst/>
            </a:prstGeom>
            <a:noFill/>
            <a:ln w="31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_tradnl" sz="800" b="1" dirty="0" smtClean="0">
                  <a:solidFill>
                    <a:schemeClr val="tx1"/>
                  </a:solidFill>
                </a:rPr>
                <a:t>Medio de publicación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Elipse 149"/>
            <p:cNvSpPr/>
            <p:nvPr/>
          </p:nvSpPr>
          <p:spPr>
            <a:xfrm>
              <a:off x="11273017" y="528000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N</a:t>
              </a:r>
              <a:endParaRPr lang="es-ES" sz="700" dirty="0"/>
            </a:p>
          </p:txBody>
        </p:sp>
        <p:sp>
          <p:nvSpPr>
            <p:cNvPr id="151" name="Rectángulo 150"/>
            <p:cNvSpPr/>
            <p:nvPr/>
          </p:nvSpPr>
          <p:spPr>
            <a:xfrm>
              <a:off x="11425440" y="5291079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err="1" smtClean="0">
                  <a:solidFill>
                    <a:schemeClr val="tx1"/>
                  </a:solidFill>
                </a:rPr>
                <a:t>Notificable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Elipse 151"/>
            <p:cNvSpPr/>
            <p:nvPr/>
          </p:nvSpPr>
          <p:spPr>
            <a:xfrm>
              <a:off x="9814398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IP</a:t>
              </a:r>
              <a:endParaRPr lang="es-ES" sz="1050" dirty="0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10826124" y="60729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FP</a:t>
              </a:r>
              <a:endParaRPr lang="es-ES" sz="1050" dirty="0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9814398" y="647218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err="1" smtClean="0"/>
                <a:t>Fx</a:t>
              </a:r>
              <a:endParaRPr lang="es-ES" sz="1050" dirty="0"/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10098024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Inicio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ángulo 155"/>
            <p:cNvSpPr/>
            <p:nvPr/>
          </p:nvSpPr>
          <p:spPr>
            <a:xfrm>
              <a:off x="10098024" y="6561097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Fase origen / destino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ángulo 156"/>
            <p:cNvSpPr/>
            <p:nvPr/>
          </p:nvSpPr>
          <p:spPr>
            <a:xfrm>
              <a:off x="11119626" y="6190092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Fin Procedimiento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Elipse 157"/>
            <p:cNvSpPr/>
            <p:nvPr/>
          </p:nvSpPr>
          <p:spPr>
            <a:xfrm>
              <a:off x="10815488" y="6467507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11099114" y="6575468"/>
              <a:ext cx="717464" cy="69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Vuelta al flujo  de tramitación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Elipse 159"/>
            <p:cNvSpPr/>
            <p:nvPr/>
          </p:nvSpPr>
          <p:spPr>
            <a:xfrm>
              <a:off x="10962728" y="545024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11141539" y="5465098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Publicable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ángulo 161"/>
            <p:cNvSpPr/>
            <p:nvPr/>
          </p:nvSpPr>
          <p:spPr>
            <a:xfrm>
              <a:off x="10128999" y="5476602"/>
              <a:ext cx="134826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Registrable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Elipse 162"/>
            <p:cNvSpPr/>
            <p:nvPr/>
          </p:nvSpPr>
          <p:spPr>
            <a:xfrm>
              <a:off x="10065921" y="565484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RE</a:t>
              </a:r>
              <a:endParaRPr lang="es-ES" sz="550" dirty="0"/>
            </a:p>
          </p:txBody>
        </p:sp>
        <p:sp>
          <p:nvSpPr>
            <p:cNvPr id="164" name="Rectángulo 163"/>
            <p:cNvSpPr/>
            <p:nvPr/>
          </p:nvSpPr>
          <p:spPr>
            <a:xfrm>
              <a:off x="10248573" y="5667244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entrada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Elipse 164"/>
            <p:cNvSpPr/>
            <p:nvPr/>
          </p:nvSpPr>
          <p:spPr>
            <a:xfrm>
              <a:off x="10065921" y="5813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550" dirty="0" smtClean="0"/>
                <a:t>RS</a:t>
              </a:r>
              <a:endParaRPr lang="es-ES" sz="550" dirty="0"/>
            </a:p>
          </p:txBody>
        </p:sp>
        <p:sp>
          <p:nvSpPr>
            <p:cNvPr id="166" name="Rectángulo 165"/>
            <p:cNvSpPr/>
            <p:nvPr/>
          </p:nvSpPr>
          <p:spPr>
            <a:xfrm>
              <a:off x="10248573" y="5828158"/>
              <a:ext cx="786057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De salida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Recortar rectángulo de esquina sencilla 166"/>
            <p:cNvSpPr/>
            <p:nvPr/>
          </p:nvSpPr>
          <p:spPr>
            <a:xfrm>
              <a:off x="9532252" y="4367271"/>
              <a:ext cx="160020" cy="219667"/>
            </a:xfrm>
            <a:prstGeom prst="snip1Rect">
              <a:avLst>
                <a:gd name="adj" fmla="val 33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pPr algn="ctr"/>
              <a:r>
                <a:rPr lang="es-ES" sz="1100" dirty="0" smtClean="0">
                  <a:solidFill>
                    <a:srgbClr val="41719C"/>
                  </a:solidFill>
                </a:rPr>
                <a:t>F</a:t>
              </a:r>
              <a:endParaRPr lang="es-ES" dirty="0">
                <a:solidFill>
                  <a:srgbClr val="41719C"/>
                </a:solidFill>
              </a:endParaRPr>
            </a:p>
          </p:txBody>
        </p:sp>
        <p:sp>
          <p:nvSpPr>
            <p:cNvPr id="168" name="Rectángulo 167"/>
            <p:cNvSpPr/>
            <p:nvPr/>
          </p:nvSpPr>
          <p:spPr>
            <a:xfrm>
              <a:off x="9692272" y="4448626"/>
              <a:ext cx="754535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Formulario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ángulo 168"/>
            <p:cNvSpPr/>
            <p:nvPr/>
          </p:nvSpPr>
          <p:spPr>
            <a:xfrm>
              <a:off x="9678164" y="4215864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Acción asociada al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170" name="Rectángulo 169"/>
            <p:cNvSpPr/>
            <p:nvPr/>
          </p:nvSpPr>
          <p:spPr>
            <a:xfrm>
              <a:off x="9678164" y="466597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Documentación mínima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171" name="Rectángulo 170"/>
            <p:cNvSpPr/>
            <p:nvPr/>
          </p:nvSpPr>
          <p:spPr>
            <a:xfrm>
              <a:off x="9678164" y="5107032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Características del documento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172" name="Rectángulo 171"/>
            <p:cNvSpPr/>
            <p:nvPr/>
          </p:nvSpPr>
          <p:spPr>
            <a:xfrm>
              <a:off x="9672464" y="5952097"/>
              <a:ext cx="1839483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rgbClr val="5B9BD5"/>
                  </a:solidFill>
                </a:rPr>
                <a:t>Entradas y salidas</a:t>
              </a:r>
              <a:endParaRPr lang="es-ES" sz="800" b="1" dirty="0">
                <a:solidFill>
                  <a:srgbClr val="5B9BD5"/>
                </a:solidFill>
              </a:endParaRPr>
            </a:p>
          </p:txBody>
        </p:sp>
        <p:sp>
          <p:nvSpPr>
            <p:cNvPr id="173" name="Elipse 172"/>
            <p:cNvSpPr/>
            <p:nvPr/>
          </p:nvSpPr>
          <p:spPr>
            <a:xfrm>
              <a:off x="11064628" y="5086897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/>
                <a:t>I</a:t>
              </a:r>
            </a:p>
          </p:txBody>
        </p:sp>
        <p:sp>
          <p:nvSpPr>
            <p:cNvPr id="174" name="Rectángulo 173"/>
            <p:cNvSpPr/>
            <p:nvPr/>
          </p:nvSpPr>
          <p:spPr>
            <a:xfrm>
              <a:off x="11231279" y="5087711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Trámite del interesado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ángulo 174"/>
            <p:cNvSpPr/>
            <p:nvPr/>
          </p:nvSpPr>
          <p:spPr>
            <a:xfrm>
              <a:off x="11240980" y="4799144"/>
              <a:ext cx="648000" cy="84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800" b="1" smtClean="0">
                  <a:solidFill>
                    <a:schemeClr val="tx1"/>
                  </a:solidFill>
                </a:rPr>
                <a:t>Documento de pago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Elipse 175"/>
            <p:cNvSpPr/>
            <p:nvPr/>
          </p:nvSpPr>
          <p:spPr>
            <a:xfrm>
              <a:off x="11060124" y="4823336"/>
              <a:ext cx="108000" cy="108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700" dirty="0" smtClean="0"/>
                <a:t>P</a:t>
              </a:r>
              <a:endParaRPr lang="es-ES" sz="700" dirty="0"/>
            </a:p>
          </p:txBody>
        </p:sp>
      </p:grpSp>
      <p:grpSp>
        <p:nvGrpSpPr>
          <p:cNvPr id="177" name="Grupo 176"/>
          <p:cNvGrpSpPr/>
          <p:nvPr/>
        </p:nvGrpSpPr>
        <p:grpSpPr>
          <a:xfrm>
            <a:off x="125792" y="712867"/>
            <a:ext cx="4525688" cy="6003366"/>
            <a:chOff x="4848226" y="709908"/>
            <a:chExt cx="4525688" cy="6003366"/>
          </a:xfrm>
        </p:grpSpPr>
        <p:sp>
          <p:nvSpPr>
            <p:cNvPr id="178" name="Rectángulo 177"/>
            <p:cNvSpPr/>
            <p:nvPr/>
          </p:nvSpPr>
          <p:spPr>
            <a:xfrm>
              <a:off x="4848226" y="991304"/>
              <a:ext cx="4525688" cy="5721970"/>
            </a:xfrm>
            <a:prstGeom prst="rect">
              <a:avLst/>
            </a:prstGeom>
            <a:no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00" b="1" cap="all" dirty="0"/>
            </a:p>
          </p:txBody>
        </p:sp>
        <p:sp>
          <p:nvSpPr>
            <p:cNvPr id="179" name="Rectángulo 178"/>
            <p:cNvSpPr/>
            <p:nvPr/>
          </p:nvSpPr>
          <p:spPr>
            <a:xfrm>
              <a:off x="4848226" y="709908"/>
              <a:ext cx="4525688" cy="2882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 err="1">
                  <a:solidFill>
                    <a:schemeClr val="tx1"/>
                  </a:solidFill>
                </a:rPr>
                <a:t>EVE_MED.Evento</a:t>
              </a:r>
              <a:r>
                <a:rPr lang="es-ES" sz="1000" b="1" dirty="0">
                  <a:solidFill>
                    <a:schemeClr val="tx1"/>
                  </a:solidFill>
                </a:rPr>
                <a:t> medidas provisionales</a:t>
              </a:r>
            </a:p>
          </p:txBody>
        </p:sp>
        <p:grpSp>
          <p:nvGrpSpPr>
            <p:cNvPr id="180" name="Grupo 179"/>
            <p:cNvGrpSpPr/>
            <p:nvPr/>
          </p:nvGrpSpPr>
          <p:grpSpPr>
            <a:xfrm>
              <a:off x="5021566" y="2239789"/>
              <a:ext cx="1203780" cy="448606"/>
              <a:chOff x="1252422" y="4799669"/>
              <a:chExt cx="1203780" cy="448606"/>
            </a:xfrm>
          </p:grpSpPr>
          <p:sp>
            <p:nvSpPr>
              <p:cNvPr id="420" name="Decisión 419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ángulo 420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¿Se trata de adopción de medidas previas a la iniciación?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1" name="Grupo 180"/>
            <p:cNvGrpSpPr/>
            <p:nvPr/>
          </p:nvGrpSpPr>
          <p:grpSpPr>
            <a:xfrm>
              <a:off x="6171415" y="2267286"/>
              <a:ext cx="320978" cy="202316"/>
              <a:chOff x="6171415" y="2267286"/>
              <a:chExt cx="320978" cy="202316"/>
            </a:xfrm>
          </p:grpSpPr>
          <p:sp>
            <p:nvSpPr>
              <p:cNvPr id="418" name="Rectángulo 417"/>
              <p:cNvSpPr/>
              <p:nvPr/>
            </p:nvSpPr>
            <p:spPr>
              <a:xfrm>
                <a:off x="6171415" y="2267286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9" name="Conector recto de flecha 418"/>
              <p:cNvCxnSpPr>
                <a:stCxn id="420" idx="3"/>
                <a:endCxn id="182" idx="1"/>
              </p:cNvCxnSpPr>
              <p:nvPr/>
            </p:nvCxnSpPr>
            <p:spPr>
              <a:xfrm>
                <a:off x="6213241" y="2464092"/>
                <a:ext cx="279152" cy="5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tángulo 181"/>
            <p:cNvSpPr/>
            <p:nvPr/>
          </p:nvSpPr>
          <p:spPr>
            <a:xfrm>
              <a:off x="6492393" y="2157128"/>
              <a:ext cx="1386589" cy="6249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AD03. Generar </a:t>
              </a:r>
              <a:r>
                <a:rPr lang="es-ES_tradnl" sz="800" b="1" dirty="0" smtClean="0">
                  <a:solidFill>
                    <a:schemeClr val="tx1"/>
                  </a:solidFill>
                </a:rPr>
                <a:t>acuerdo medidas provisionales previas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3" name="Grupo 182"/>
            <p:cNvGrpSpPr/>
            <p:nvPr/>
          </p:nvGrpSpPr>
          <p:grpSpPr>
            <a:xfrm>
              <a:off x="5292164" y="2688040"/>
              <a:ext cx="325240" cy="656379"/>
              <a:chOff x="5292164" y="2688040"/>
              <a:chExt cx="325240" cy="656379"/>
            </a:xfrm>
          </p:grpSpPr>
          <p:sp>
            <p:nvSpPr>
              <p:cNvPr id="416" name="Rectángulo 415"/>
              <p:cNvSpPr/>
              <p:nvPr/>
            </p:nvSpPr>
            <p:spPr>
              <a:xfrm>
                <a:off x="5292164" y="2688040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7" name="Conector recto de flecha 416"/>
              <p:cNvCxnSpPr>
                <a:stCxn id="420" idx="2"/>
                <a:endCxn id="390" idx="0"/>
              </p:cNvCxnSpPr>
              <p:nvPr/>
            </p:nvCxnSpPr>
            <p:spPr>
              <a:xfrm flipH="1">
                <a:off x="5608613" y="2688395"/>
                <a:ext cx="8791" cy="656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Conector recto de flecha 183"/>
            <p:cNvCxnSpPr>
              <a:stCxn id="277" idx="2"/>
              <a:endCxn id="280" idx="0"/>
            </p:cNvCxnSpPr>
            <p:nvPr/>
          </p:nvCxnSpPr>
          <p:spPr>
            <a:xfrm flipH="1">
              <a:off x="8655085" y="2777498"/>
              <a:ext cx="2048" cy="110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upo 184"/>
            <p:cNvGrpSpPr/>
            <p:nvPr/>
          </p:nvGrpSpPr>
          <p:grpSpPr>
            <a:xfrm>
              <a:off x="5017106" y="4527962"/>
              <a:ext cx="1203780" cy="448606"/>
              <a:chOff x="1252422" y="4799669"/>
              <a:chExt cx="1203780" cy="448606"/>
            </a:xfrm>
          </p:grpSpPr>
          <p:sp>
            <p:nvSpPr>
              <p:cNvPr id="414" name="Decisión 413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ángulo 414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¿Se trata de modificación de medidas?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6" name="Rectángulo 185"/>
            <p:cNvSpPr/>
            <p:nvPr/>
          </p:nvSpPr>
          <p:spPr>
            <a:xfrm>
              <a:off x="6340339" y="4435073"/>
              <a:ext cx="1539758" cy="6249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AD07. Generar </a:t>
              </a:r>
              <a:r>
                <a:rPr lang="es-ES_tradnl" sz="800" b="1" dirty="0" smtClean="0">
                  <a:solidFill>
                    <a:schemeClr val="tx1"/>
                  </a:solidFill>
                </a:rPr>
                <a:t>acuerdo modificación medidas provisionales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0" name="Conector recto de flecha 259"/>
            <p:cNvCxnSpPr>
              <a:stCxn id="279" idx="2"/>
              <a:endCxn id="283" idx="0"/>
            </p:cNvCxnSpPr>
            <p:nvPr/>
          </p:nvCxnSpPr>
          <p:spPr>
            <a:xfrm>
              <a:off x="8657133" y="5049973"/>
              <a:ext cx="3859" cy="148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upo 260"/>
            <p:cNvGrpSpPr/>
            <p:nvPr/>
          </p:nvGrpSpPr>
          <p:grpSpPr>
            <a:xfrm>
              <a:off x="6103947" y="4555459"/>
              <a:ext cx="266915" cy="196806"/>
              <a:chOff x="6103947" y="4555459"/>
              <a:chExt cx="266915" cy="196806"/>
            </a:xfrm>
          </p:grpSpPr>
          <p:sp>
            <p:nvSpPr>
              <p:cNvPr id="412" name="Rectángulo 411"/>
              <p:cNvSpPr/>
              <p:nvPr/>
            </p:nvSpPr>
            <p:spPr>
              <a:xfrm>
                <a:off x="6103947" y="4555459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3" name="Conector recto de flecha 412"/>
              <p:cNvCxnSpPr>
                <a:stCxn id="414" idx="3"/>
                <a:endCxn id="186" idx="1"/>
              </p:cNvCxnSpPr>
              <p:nvPr/>
            </p:nvCxnSpPr>
            <p:spPr>
              <a:xfrm flipV="1">
                <a:off x="6208781" y="4747547"/>
                <a:ext cx="131558" cy="4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upo 261"/>
            <p:cNvGrpSpPr/>
            <p:nvPr/>
          </p:nvGrpSpPr>
          <p:grpSpPr>
            <a:xfrm>
              <a:off x="5012144" y="5636055"/>
              <a:ext cx="1203780" cy="448606"/>
              <a:chOff x="1252422" y="4799669"/>
              <a:chExt cx="1203780" cy="448606"/>
            </a:xfrm>
          </p:grpSpPr>
          <p:sp>
            <p:nvSpPr>
              <p:cNvPr id="410" name="Decisión 409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ángulo 410"/>
              <p:cNvSpPr/>
              <p:nvPr/>
            </p:nvSpPr>
            <p:spPr>
              <a:xfrm>
                <a:off x="1264527" y="4866997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¿Se trata de alzamiento de medidas?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3" name="Rectángulo 262"/>
            <p:cNvSpPr/>
            <p:nvPr/>
          </p:nvSpPr>
          <p:spPr>
            <a:xfrm>
              <a:off x="6359925" y="5544606"/>
              <a:ext cx="1520164" cy="6249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AD09. Generar </a:t>
              </a:r>
              <a:r>
                <a:rPr lang="es-ES_tradnl" sz="800" b="1" dirty="0" smtClean="0">
                  <a:solidFill>
                    <a:schemeClr val="tx1"/>
                  </a:solidFill>
                </a:rPr>
                <a:t>acuerdo alzamiento medidas provisionales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64" name="Grupo 263"/>
            <p:cNvGrpSpPr/>
            <p:nvPr/>
          </p:nvGrpSpPr>
          <p:grpSpPr>
            <a:xfrm>
              <a:off x="6111459" y="5663552"/>
              <a:ext cx="266915" cy="196806"/>
              <a:chOff x="6111459" y="5663552"/>
              <a:chExt cx="266915" cy="196806"/>
            </a:xfrm>
          </p:grpSpPr>
          <p:sp>
            <p:nvSpPr>
              <p:cNvPr id="408" name="Rectángulo 407"/>
              <p:cNvSpPr/>
              <p:nvPr/>
            </p:nvSpPr>
            <p:spPr>
              <a:xfrm>
                <a:off x="6111459" y="5663552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9" name="Conector recto de flecha 408"/>
              <p:cNvCxnSpPr>
                <a:stCxn id="410" idx="3"/>
                <a:endCxn id="263" idx="1"/>
              </p:cNvCxnSpPr>
              <p:nvPr/>
            </p:nvCxnSpPr>
            <p:spPr>
              <a:xfrm flipV="1">
                <a:off x="6203819" y="5857080"/>
                <a:ext cx="156106" cy="3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upo 264"/>
            <p:cNvGrpSpPr/>
            <p:nvPr/>
          </p:nvGrpSpPr>
          <p:grpSpPr>
            <a:xfrm>
              <a:off x="5304638" y="4950813"/>
              <a:ext cx="308306" cy="685242"/>
              <a:chOff x="5304638" y="4950813"/>
              <a:chExt cx="308306" cy="685242"/>
            </a:xfrm>
          </p:grpSpPr>
          <p:sp>
            <p:nvSpPr>
              <p:cNvPr id="406" name="Rectángulo 405"/>
              <p:cNvSpPr/>
              <p:nvPr/>
            </p:nvSpPr>
            <p:spPr>
              <a:xfrm>
                <a:off x="5304638" y="4950813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7" name="Conector recto de flecha 406"/>
              <p:cNvCxnSpPr>
                <a:stCxn id="414" idx="2"/>
                <a:endCxn id="410" idx="0"/>
              </p:cNvCxnSpPr>
              <p:nvPr/>
            </p:nvCxnSpPr>
            <p:spPr>
              <a:xfrm flipH="1">
                <a:off x="5607982" y="4976568"/>
                <a:ext cx="4962" cy="659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Elipse 265"/>
            <p:cNvSpPr/>
            <p:nvPr/>
          </p:nvSpPr>
          <p:spPr>
            <a:xfrm>
              <a:off x="8503931" y="637404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67" name="Rectángulo 266"/>
            <p:cNvSpPr/>
            <p:nvPr/>
          </p:nvSpPr>
          <p:spPr>
            <a:xfrm>
              <a:off x="6492393" y="3262931"/>
              <a:ext cx="1388189" cy="6249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AD05. Generar </a:t>
              </a:r>
              <a:r>
                <a:rPr lang="es-ES_tradnl" sz="800" b="1" dirty="0" smtClean="0">
                  <a:solidFill>
                    <a:schemeClr val="tx1"/>
                  </a:solidFill>
                </a:rPr>
                <a:t>acuerdo nuevas medidas provisionales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8" name="Conector recto de flecha 267"/>
            <p:cNvCxnSpPr>
              <a:stCxn id="278" idx="2"/>
              <a:endCxn id="282" idx="0"/>
            </p:cNvCxnSpPr>
            <p:nvPr/>
          </p:nvCxnSpPr>
          <p:spPr>
            <a:xfrm flipH="1">
              <a:off x="8655085" y="3887034"/>
              <a:ext cx="2318" cy="12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Grupo 268"/>
            <p:cNvGrpSpPr/>
            <p:nvPr/>
          </p:nvGrpSpPr>
          <p:grpSpPr>
            <a:xfrm>
              <a:off x="5292164" y="3793025"/>
              <a:ext cx="320780" cy="734937"/>
              <a:chOff x="5292164" y="3793025"/>
              <a:chExt cx="320780" cy="734937"/>
            </a:xfrm>
          </p:grpSpPr>
          <p:sp>
            <p:nvSpPr>
              <p:cNvPr id="404" name="Rectángulo 403"/>
              <p:cNvSpPr/>
              <p:nvPr/>
            </p:nvSpPr>
            <p:spPr>
              <a:xfrm>
                <a:off x="5292164" y="3843848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5" name="Conector recto de flecha 404"/>
              <p:cNvCxnSpPr>
                <a:stCxn id="390" idx="2"/>
                <a:endCxn id="414" idx="0"/>
              </p:cNvCxnSpPr>
              <p:nvPr/>
            </p:nvCxnSpPr>
            <p:spPr>
              <a:xfrm>
                <a:off x="5608613" y="3793025"/>
                <a:ext cx="4331" cy="734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0" name="Rectángulo 269"/>
            <p:cNvSpPr/>
            <p:nvPr/>
          </p:nvSpPr>
          <p:spPr>
            <a:xfrm>
              <a:off x="8000993" y="5544606"/>
              <a:ext cx="1300847" cy="6153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AD10. Generar notificación alzamiento medidas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Conector recto de flecha 270"/>
            <p:cNvCxnSpPr>
              <a:stCxn id="263" idx="3"/>
              <a:endCxn id="270" idx="1"/>
            </p:cNvCxnSpPr>
            <p:nvPr/>
          </p:nvCxnSpPr>
          <p:spPr>
            <a:xfrm flipV="1">
              <a:off x="7880089" y="5852288"/>
              <a:ext cx="120904" cy="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upo 271"/>
            <p:cNvGrpSpPr/>
            <p:nvPr/>
          </p:nvGrpSpPr>
          <p:grpSpPr>
            <a:xfrm>
              <a:off x="6552414" y="2485473"/>
              <a:ext cx="1245530" cy="250178"/>
              <a:chOff x="6552414" y="2485473"/>
              <a:chExt cx="1245530" cy="250178"/>
            </a:xfrm>
          </p:grpSpPr>
          <p:sp>
            <p:nvSpPr>
              <p:cNvPr id="401" name="Recortar rectángulo de esquina sencilla 400"/>
              <p:cNvSpPr/>
              <p:nvPr/>
            </p:nvSpPr>
            <p:spPr>
              <a:xfrm>
                <a:off x="6552414" y="249570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402" name="Rectángulo 401"/>
              <p:cNvSpPr/>
              <p:nvPr/>
            </p:nvSpPr>
            <p:spPr>
              <a:xfrm>
                <a:off x="6747081" y="2485473"/>
                <a:ext cx="1050863" cy="218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EVE_EVE_MPP_Acuerdo_medidas_prov_prev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Elipse 402"/>
              <p:cNvSpPr/>
              <p:nvPr/>
            </p:nvSpPr>
            <p:spPr>
              <a:xfrm>
                <a:off x="7028095" y="262765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274" name="Grupo 273"/>
            <p:cNvGrpSpPr/>
            <p:nvPr/>
          </p:nvGrpSpPr>
          <p:grpSpPr>
            <a:xfrm>
              <a:off x="6597990" y="3591276"/>
              <a:ext cx="1260286" cy="240236"/>
              <a:chOff x="6597990" y="3591276"/>
              <a:chExt cx="1260286" cy="240236"/>
            </a:xfrm>
          </p:grpSpPr>
          <p:sp>
            <p:nvSpPr>
              <p:cNvPr id="398" name="Recortar rectángulo de esquina sencilla 397"/>
              <p:cNvSpPr/>
              <p:nvPr/>
            </p:nvSpPr>
            <p:spPr>
              <a:xfrm>
                <a:off x="6597990" y="3601511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399" name="Rectángulo 398"/>
              <p:cNvSpPr/>
              <p:nvPr/>
            </p:nvSpPr>
            <p:spPr>
              <a:xfrm>
                <a:off x="6792658" y="3591276"/>
                <a:ext cx="1065618" cy="218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EVE_EVE_ANM_Acuerdo_nuevas_medidas_prov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Elipse 399"/>
              <p:cNvSpPr/>
              <p:nvPr/>
            </p:nvSpPr>
            <p:spPr>
              <a:xfrm>
                <a:off x="7198473" y="372351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275" name="Grupo 274"/>
            <p:cNvGrpSpPr/>
            <p:nvPr/>
          </p:nvGrpSpPr>
          <p:grpSpPr>
            <a:xfrm>
              <a:off x="6447229" y="5835439"/>
              <a:ext cx="1273345" cy="313521"/>
              <a:chOff x="6447229" y="5835439"/>
              <a:chExt cx="1273345" cy="313521"/>
            </a:xfrm>
          </p:grpSpPr>
          <p:sp>
            <p:nvSpPr>
              <p:cNvPr id="395" name="Recortar rectángulo de esquina sencilla 394"/>
              <p:cNvSpPr/>
              <p:nvPr/>
            </p:nvSpPr>
            <p:spPr>
              <a:xfrm>
                <a:off x="6447229" y="5883186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396" name="Rectángulo 395"/>
              <p:cNvSpPr/>
              <p:nvPr/>
            </p:nvSpPr>
            <p:spPr>
              <a:xfrm>
                <a:off x="6622912" y="5835439"/>
                <a:ext cx="1097662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EVE_EVE_AAM_Acuerdo_alzamiento_medidas_prov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Elipse 396"/>
              <p:cNvSpPr/>
              <p:nvPr/>
            </p:nvSpPr>
            <p:spPr>
              <a:xfrm>
                <a:off x="6644789" y="604096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grpSp>
          <p:nvGrpSpPr>
            <p:cNvPr id="276" name="Grupo 275"/>
            <p:cNvGrpSpPr/>
            <p:nvPr/>
          </p:nvGrpSpPr>
          <p:grpSpPr>
            <a:xfrm>
              <a:off x="6453884" y="4725906"/>
              <a:ext cx="1225394" cy="304584"/>
              <a:chOff x="6453884" y="4725906"/>
              <a:chExt cx="1225394" cy="304584"/>
            </a:xfrm>
          </p:grpSpPr>
          <p:sp>
            <p:nvSpPr>
              <p:cNvPr id="392" name="Recortar rectángulo de esquina sencilla 391"/>
              <p:cNvSpPr/>
              <p:nvPr/>
            </p:nvSpPr>
            <p:spPr>
              <a:xfrm>
                <a:off x="6453884" y="4773653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393" name="Rectángulo 392"/>
              <p:cNvSpPr/>
              <p:nvPr/>
            </p:nvSpPr>
            <p:spPr>
              <a:xfrm>
                <a:off x="6629567" y="4725906"/>
                <a:ext cx="1049711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EVE_EVE_AMM_Acuerdo_modif_medidas_prov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Elipse 393"/>
              <p:cNvSpPr/>
              <p:nvPr/>
            </p:nvSpPr>
            <p:spPr>
              <a:xfrm>
                <a:off x="6999614" y="488433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</p:grpSp>
        <p:sp>
          <p:nvSpPr>
            <p:cNvPr id="277" name="Rectángulo 276"/>
            <p:cNvSpPr/>
            <p:nvPr/>
          </p:nvSpPr>
          <p:spPr>
            <a:xfrm>
              <a:off x="8006709" y="2158865"/>
              <a:ext cx="1300847" cy="618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AD04. Generar notificación medidas previas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ángulo 277"/>
            <p:cNvSpPr/>
            <p:nvPr/>
          </p:nvSpPr>
          <p:spPr>
            <a:xfrm>
              <a:off x="8006979" y="3263905"/>
              <a:ext cx="1300847" cy="6231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AD06. Generar notificación nuevas medidas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Rectángulo 278"/>
            <p:cNvSpPr/>
            <p:nvPr/>
          </p:nvSpPr>
          <p:spPr>
            <a:xfrm>
              <a:off x="8006709" y="4432879"/>
              <a:ext cx="1300847" cy="617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AD08. Generar notificación modificación medidas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0" name="Elipse 279"/>
            <p:cNvSpPr/>
            <p:nvPr/>
          </p:nvSpPr>
          <p:spPr>
            <a:xfrm>
              <a:off x="8511085" y="288823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82" name="Elipse 281"/>
            <p:cNvSpPr/>
            <p:nvPr/>
          </p:nvSpPr>
          <p:spPr>
            <a:xfrm>
              <a:off x="8511085" y="4013658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8516992" y="5198176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  <p:cxnSp>
          <p:nvCxnSpPr>
            <p:cNvPr id="326" name="Conector recto de flecha 325"/>
            <p:cNvCxnSpPr>
              <a:stCxn id="182" idx="3"/>
              <a:endCxn id="277" idx="1"/>
            </p:cNvCxnSpPr>
            <p:nvPr/>
          </p:nvCxnSpPr>
          <p:spPr>
            <a:xfrm flipV="1">
              <a:off x="7878982" y="2468182"/>
              <a:ext cx="127727" cy="1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de flecha 341"/>
            <p:cNvCxnSpPr>
              <a:stCxn id="267" idx="3"/>
              <a:endCxn id="278" idx="1"/>
            </p:cNvCxnSpPr>
            <p:nvPr/>
          </p:nvCxnSpPr>
          <p:spPr>
            <a:xfrm>
              <a:off x="7880582" y="3575405"/>
              <a:ext cx="126397" cy="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de flecha 342"/>
            <p:cNvCxnSpPr>
              <a:stCxn id="186" idx="3"/>
              <a:endCxn id="279" idx="1"/>
            </p:cNvCxnSpPr>
            <p:nvPr/>
          </p:nvCxnSpPr>
          <p:spPr>
            <a:xfrm flipV="1">
              <a:off x="7880097" y="4741426"/>
              <a:ext cx="126612" cy="6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de flecha 343"/>
            <p:cNvCxnSpPr>
              <a:stCxn id="270" idx="2"/>
              <a:endCxn id="266" idx="0"/>
            </p:cNvCxnSpPr>
            <p:nvPr/>
          </p:nvCxnSpPr>
          <p:spPr>
            <a:xfrm flipH="1">
              <a:off x="8647931" y="6159970"/>
              <a:ext cx="3486" cy="21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Rectángulo 344"/>
            <p:cNvSpPr/>
            <p:nvPr/>
          </p:nvSpPr>
          <p:spPr>
            <a:xfrm>
              <a:off x="6203819" y="1086816"/>
              <a:ext cx="1386588" cy="6421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AD01. Incorporar solicitud medidas provisionales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6" name="Grupo 345"/>
            <p:cNvGrpSpPr/>
            <p:nvPr/>
          </p:nvGrpSpPr>
          <p:grpSpPr>
            <a:xfrm>
              <a:off x="5012775" y="3344419"/>
              <a:ext cx="1204471" cy="448606"/>
              <a:chOff x="1252422" y="4799669"/>
              <a:chExt cx="1204471" cy="448606"/>
            </a:xfrm>
          </p:grpSpPr>
          <p:sp>
            <p:nvSpPr>
              <p:cNvPr id="390" name="Decisión 389"/>
              <p:cNvSpPr/>
              <p:nvPr/>
            </p:nvSpPr>
            <p:spPr>
              <a:xfrm>
                <a:off x="1252422" y="4799669"/>
                <a:ext cx="1191675" cy="448606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ángulo 390"/>
              <p:cNvSpPr/>
              <p:nvPr/>
            </p:nvSpPr>
            <p:spPr>
              <a:xfrm>
                <a:off x="1265218" y="4857624"/>
                <a:ext cx="1191675" cy="317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¿Se trata de adopción de nuevas medidas?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upo 346"/>
            <p:cNvGrpSpPr/>
            <p:nvPr/>
          </p:nvGrpSpPr>
          <p:grpSpPr>
            <a:xfrm>
              <a:off x="6118435" y="3368066"/>
              <a:ext cx="373958" cy="207339"/>
              <a:chOff x="6118435" y="3368066"/>
              <a:chExt cx="373958" cy="207339"/>
            </a:xfrm>
          </p:grpSpPr>
          <p:cxnSp>
            <p:nvCxnSpPr>
              <p:cNvPr id="388" name="Conector recto de flecha 387"/>
              <p:cNvCxnSpPr>
                <a:stCxn id="390" idx="3"/>
                <a:endCxn id="267" idx="1"/>
              </p:cNvCxnSpPr>
              <p:nvPr/>
            </p:nvCxnSpPr>
            <p:spPr>
              <a:xfrm>
                <a:off x="6204450" y="3568722"/>
                <a:ext cx="287943" cy="6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Rectángulo 388"/>
              <p:cNvSpPr/>
              <p:nvPr/>
            </p:nvSpPr>
            <p:spPr>
              <a:xfrm>
                <a:off x="6118435" y="3368066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Sí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" name="Grupo 347"/>
            <p:cNvGrpSpPr/>
            <p:nvPr/>
          </p:nvGrpSpPr>
          <p:grpSpPr>
            <a:xfrm>
              <a:off x="5345944" y="6058906"/>
              <a:ext cx="266915" cy="324719"/>
              <a:chOff x="5345944" y="6058906"/>
              <a:chExt cx="266915" cy="324719"/>
            </a:xfrm>
          </p:grpSpPr>
          <p:sp>
            <p:nvSpPr>
              <p:cNvPr id="386" name="Rectángulo 385"/>
              <p:cNvSpPr/>
              <p:nvPr/>
            </p:nvSpPr>
            <p:spPr>
              <a:xfrm>
                <a:off x="5345944" y="6058906"/>
                <a:ext cx="266915" cy="19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800" b="1" dirty="0" smtClean="0">
                    <a:solidFill>
                      <a:schemeClr val="tx1"/>
                    </a:solidFill>
                  </a:rPr>
                  <a:t>No</a:t>
                </a:r>
                <a:endParaRPr lang="es-E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7" name="Conector angular 386"/>
              <p:cNvCxnSpPr>
                <a:stCxn id="410" idx="2"/>
                <a:endCxn id="359" idx="0"/>
              </p:cNvCxnSpPr>
              <p:nvPr/>
            </p:nvCxnSpPr>
            <p:spPr>
              <a:xfrm rot="5400000">
                <a:off x="5457465" y="6233108"/>
                <a:ext cx="298964" cy="207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9" name="Conector recto de flecha 348"/>
            <p:cNvCxnSpPr>
              <a:stCxn id="384" idx="6"/>
              <a:endCxn id="345" idx="1"/>
            </p:cNvCxnSpPr>
            <p:nvPr/>
          </p:nvCxnSpPr>
          <p:spPr>
            <a:xfrm flipV="1">
              <a:off x="5750903" y="1407871"/>
              <a:ext cx="452916" cy="11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Grupo 349"/>
            <p:cNvGrpSpPr/>
            <p:nvPr/>
          </p:nvGrpSpPr>
          <p:grpSpPr>
            <a:xfrm>
              <a:off x="5462903" y="1125061"/>
              <a:ext cx="288000" cy="438484"/>
              <a:chOff x="5470576" y="904647"/>
              <a:chExt cx="288000" cy="438484"/>
            </a:xfrm>
          </p:grpSpPr>
          <p:sp>
            <p:nvSpPr>
              <p:cNvPr id="384" name="Elipse 383"/>
              <p:cNvSpPr/>
              <p:nvPr/>
            </p:nvSpPr>
            <p:spPr>
              <a:xfrm>
                <a:off x="5470576" y="1055131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1050" dirty="0" smtClean="0"/>
                  <a:t>I</a:t>
                </a:r>
                <a:endParaRPr lang="es-ES" sz="1050" dirty="0"/>
              </a:p>
            </p:txBody>
          </p:sp>
          <p:sp>
            <p:nvSpPr>
              <p:cNvPr id="385" name="Elipse 384"/>
              <p:cNvSpPr/>
              <p:nvPr/>
            </p:nvSpPr>
            <p:spPr>
              <a:xfrm>
                <a:off x="5553981" y="904647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</p:grpSp>
        <p:grpSp>
          <p:nvGrpSpPr>
            <p:cNvPr id="351" name="Grupo 350"/>
            <p:cNvGrpSpPr/>
            <p:nvPr/>
          </p:nvGrpSpPr>
          <p:grpSpPr>
            <a:xfrm>
              <a:off x="6227126" y="1404039"/>
              <a:ext cx="1295321" cy="261984"/>
              <a:chOff x="4947417" y="1786999"/>
              <a:chExt cx="1295321" cy="261984"/>
            </a:xfrm>
          </p:grpSpPr>
          <p:sp>
            <p:nvSpPr>
              <p:cNvPr id="380" name="Recortar rectángulo de esquina sencilla 379"/>
              <p:cNvSpPr/>
              <p:nvPr/>
            </p:nvSpPr>
            <p:spPr>
              <a:xfrm>
                <a:off x="5083936" y="1798184"/>
                <a:ext cx="160020" cy="219667"/>
              </a:xfrm>
              <a:prstGeom prst="snip1Rect">
                <a:avLst>
                  <a:gd name="adj" fmla="val 3303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 smtClean="0">
                    <a:solidFill>
                      <a:srgbClr val="41719C"/>
                    </a:solidFill>
                  </a:rPr>
                  <a:t>I</a:t>
                </a:r>
                <a:endParaRPr lang="es-ES" sz="1100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1" name="Rectángulo 380"/>
              <p:cNvSpPr/>
              <p:nvPr/>
            </p:nvSpPr>
            <p:spPr>
              <a:xfrm>
                <a:off x="5266236" y="1786999"/>
                <a:ext cx="976502" cy="1931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s-ES_tradnl" sz="500" b="1" dirty="0" smtClean="0">
                    <a:solidFill>
                      <a:schemeClr val="tx1"/>
                    </a:solidFill>
                  </a:rPr>
                  <a:t>Solcitud de medidas provisionales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Elipse 381"/>
              <p:cNvSpPr/>
              <p:nvPr/>
            </p:nvSpPr>
            <p:spPr>
              <a:xfrm>
                <a:off x="4947417" y="1856903"/>
                <a:ext cx="108000" cy="10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/>
                  <a:t>I</a:t>
                </a:r>
              </a:p>
            </p:txBody>
          </p:sp>
          <p:sp>
            <p:nvSpPr>
              <p:cNvPr id="383" name="Elipse 382"/>
              <p:cNvSpPr/>
              <p:nvPr/>
            </p:nvSpPr>
            <p:spPr>
              <a:xfrm>
                <a:off x="5302966" y="19409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RE</a:t>
                </a:r>
                <a:endParaRPr lang="es-ES" sz="550" dirty="0"/>
              </a:p>
            </p:txBody>
          </p:sp>
        </p:grpSp>
        <p:grpSp>
          <p:nvGrpSpPr>
            <p:cNvPr id="352" name="Grupo 351"/>
            <p:cNvGrpSpPr/>
            <p:nvPr/>
          </p:nvGrpSpPr>
          <p:grpSpPr>
            <a:xfrm>
              <a:off x="8078115" y="2458826"/>
              <a:ext cx="1063622" cy="304584"/>
              <a:chOff x="8078115" y="2458826"/>
              <a:chExt cx="1063622" cy="304584"/>
            </a:xfrm>
          </p:grpSpPr>
          <p:sp>
            <p:nvSpPr>
              <p:cNvPr id="375" name="Recortar rectángulo de esquina sencilla 374"/>
              <p:cNvSpPr/>
              <p:nvPr/>
            </p:nvSpPr>
            <p:spPr>
              <a:xfrm>
                <a:off x="8078115" y="2489743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376" name="Rectángulo 375"/>
              <p:cNvSpPr/>
              <p:nvPr/>
            </p:nvSpPr>
            <p:spPr>
              <a:xfrm>
                <a:off x="8274922" y="2458826"/>
                <a:ext cx="86681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Elipse 376"/>
              <p:cNvSpPr/>
              <p:nvPr/>
            </p:nvSpPr>
            <p:spPr>
              <a:xfrm>
                <a:off x="8526895" y="262283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78" name="Elipse 377"/>
              <p:cNvSpPr/>
              <p:nvPr/>
            </p:nvSpPr>
            <p:spPr>
              <a:xfrm>
                <a:off x="8864514" y="261780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379" name="Elipse 378"/>
              <p:cNvSpPr/>
              <p:nvPr/>
            </p:nvSpPr>
            <p:spPr>
              <a:xfrm>
                <a:off x="8689863" y="261780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grpSp>
          <p:nvGrpSpPr>
            <p:cNvPr id="353" name="Grupo 352"/>
            <p:cNvGrpSpPr/>
            <p:nvPr/>
          </p:nvGrpSpPr>
          <p:grpSpPr>
            <a:xfrm>
              <a:off x="8078385" y="3552580"/>
              <a:ext cx="1063622" cy="304584"/>
              <a:chOff x="8078385" y="3552580"/>
              <a:chExt cx="1063622" cy="304584"/>
            </a:xfrm>
          </p:grpSpPr>
          <p:sp>
            <p:nvSpPr>
              <p:cNvPr id="370" name="Recortar rectángulo de esquina sencilla 369"/>
              <p:cNvSpPr/>
              <p:nvPr/>
            </p:nvSpPr>
            <p:spPr>
              <a:xfrm>
                <a:off x="8078385" y="3583497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371" name="Rectángulo 370"/>
              <p:cNvSpPr/>
              <p:nvPr/>
            </p:nvSpPr>
            <p:spPr>
              <a:xfrm>
                <a:off x="8275192" y="3552580"/>
                <a:ext cx="86681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Elipse 371"/>
              <p:cNvSpPr/>
              <p:nvPr/>
            </p:nvSpPr>
            <p:spPr>
              <a:xfrm>
                <a:off x="8527165" y="371658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73" name="Elipse 372"/>
              <p:cNvSpPr/>
              <p:nvPr/>
            </p:nvSpPr>
            <p:spPr>
              <a:xfrm>
                <a:off x="8855274" y="371447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374" name="Elipse 373"/>
              <p:cNvSpPr/>
              <p:nvPr/>
            </p:nvSpPr>
            <p:spPr>
              <a:xfrm>
                <a:off x="8689863" y="371637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grpSp>
          <p:nvGrpSpPr>
            <p:cNvPr id="354" name="Grupo 353"/>
            <p:cNvGrpSpPr/>
            <p:nvPr/>
          </p:nvGrpSpPr>
          <p:grpSpPr>
            <a:xfrm>
              <a:off x="8078115" y="4747026"/>
              <a:ext cx="1063622" cy="272006"/>
              <a:chOff x="8078115" y="4747026"/>
              <a:chExt cx="1063622" cy="272006"/>
            </a:xfrm>
          </p:grpSpPr>
          <p:sp>
            <p:nvSpPr>
              <p:cNvPr id="365" name="Recortar rectángulo de esquina sencilla 364"/>
              <p:cNvSpPr/>
              <p:nvPr/>
            </p:nvSpPr>
            <p:spPr>
              <a:xfrm>
                <a:off x="8078115" y="4777943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366" name="Rectángulo 365"/>
              <p:cNvSpPr/>
              <p:nvPr/>
            </p:nvSpPr>
            <p:spPr>
              <a:xfrm>
                <a:off x="8274922" y="4747026"/>
                <a:ext cx="866815" cy="251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Elipse 366"/>
              <p:cNvSpPr/>
              <p:nvPr/>
            </p:nvSpPr>
            <p:spPr>
              <a:xfrm>
                <a:off x="8526895" y="491103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68" name="Elipse 367"/>
              <p:cNvSpPr/>
              <p:nvPr/>
            </p:nvSpPr>
            <p:spPr>
              <a:xfrm>
                <a:off x="8861533" y="490837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369" name="Elipse 368"/>
              <p:cNvSpPr/>
              <p:nvPr/>
            </p:nvSpPr>
            <p:spPr>
              <a:xfrm>
                <a:off x="8689863" y="490558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grpSp>
          <p:nvGrpSpPr>
            <p:cNvPr id="355" name="Grupo 354"/>
            <p:cNvGrpSpPr/>
            <p:nvPr/>
          </p:nvGrpSpPr>
          <p:grpSpPr>
            <a:xfrm>
              <a:off x="8072399" y="5835041"/>
              <a:ext cx="1063622" cy="304584"/>
              <a:chOff x="8072399" y="5835041"/>
              <a:chExt cx="1063622" cy="304584"/>
            </a:xfrm>
          </p:grpSpPr>
          <p:sp>
            <p:nvSpPr>
              <p:cNvPr id="360" name="Recortar rectángulo de esquina sencilla 359"/>
              <p:cNvSpPr/>
              <p:nvPr/>
            </p:nvSpPr>
            <p:spPr>
              <a:xfrm>
                <a:off x="8072399" y="5865958"/>
                <a:ext cx="160020" cy="219667"/>
              </a:xfrm>
              <a:prstGeom prst="snip1Rect">
                <a:avLst>
                  <a:gd name="adj" fmla="val 3303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pPr algn="ctr"/>
                <a:r>
                  <a:rPr lang="es-ES" sz="1100" dirty="0">
                    <a:solidFill>
                      <a:srgbClr val="41719C"/>
                    </a:solidFill>
                  </a:rPr>
                  <a:t>G</a:t>
                </a:r>
              </a:p>
            </p:txBody>
          </p:sp>
          <p:sp>
            <p:nvSpPr>
              <p:cNvPr id="361" name="Rectángulo 360"/>
              <p:cNvSpPr/>
              <p:nvPr/>
            </p:nvSpPr>
            <p:spPr>
              <a:xfrm>
                <a:off x="8269206" y="5835041"/>
                <a:ext cx="866815" cy="304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/>
              <a:lstStyle/>
              <a:p>
                <a:r>
                  <a:rPr lang="es-ES" sz="500" b="1" dirty="0" err="1">
                    <a:solidFill>
                      <a:schemeClr val="tx1"/>
                    </a:solidFill>
                  </a:rPr>
                  <a:t>EVE_EVE_NOA_Notificacion_acuerdo</a:t>
                </a:r>
                <a:endParaRPr lang="es-E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Elipse 361"/>
              <p:cNvSpPr/>
              <p:nvPr/>
            </p:nvSpPr>
            <p:spPr>
              <a:xfrm>
                <a:off x="8521179" y="599904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F</a:t>
                </a:r>
                <a:endParaRPr lang="es-ES" sz="700" dirty="0"/>
              </a:p>
            </p:txBody>
          </p:sp>
          <p:sp>
            <p:nvSpPr>
              <p:cNvPr id="363" name="Elipse 362"/>
              <p:cNvSpPr/>
              <p:nvPr/>
            </p:nvSpPr>
            <p:spPr>
              <a:xfrm>
                <a:off x="8868506" y="599109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s-ES" sz="700" dirty="0" smtClean="0"/>
                  <a:t>N</a:t>
                </a:r>
                <a:endParaRPr lang="es-ES" sz="700" dirty="0"/>
              </a:p>
            </p:txBody>
          </p:sp>
          <p:sp>
            <p:nvSpPr>
              <p:cNvPr id="364" name="Elipse 363"/>
              <p:cNvSpPr/>
              <p:nvPr/>
            </p:nvSpPr>
            <p:spPr>
              <a:xfrm>
                <a:off x="8696992" y="59873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550" dirty="0" smtClean="0"/>
                  <a:t>RS</a:t>
                </a:r>
                <a:endParaRPr lang="es-ES" sz="550" dirty="0"/>
              </a:p>
            </p:txBody>
          </p:sp>
        </p:grpSp>
        <p:sp>
          <p:nvSpPr>
            <p:cNvPr id="356" name="Rectángulo 355"/>
            <p:cNvSpPr/>
            <p:nvPr/>
          </p:nvSpPr>
          <p:spPr>
            <a:xfrm>
              <a:off x="7761671" y="1189062"/>
              <a:ext cx="1386588" cy="4385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s-ES" sz="800" b="1" dirty="0" smtClean="0">
                  <a:solidFill>
                    <a:schemeClr val="tx1"/>
                  </a:solidFill>
                </a:rPr>
                <a:t>AD02. Revisar solicitud medidas provisionales</a:t>
              </a:r>
              <a:endParaRPr lang="es-E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7" name="Conector recto de flecha 356"/>
            <p:cNvCxnSpPr>
              <a:stCxn id="345" idx="3"/>
              <a:endCxn id="356" idx="1"/>
            </p:cNvCxnSpPr>
            <p:nvPr/>
          </p:nvCxnSpPr>
          <p:spPr>
            <a:xfrm>
              <a:off x="7590407" y="1407871"/>
              <a:ext cx="171264" cy="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angular 357"/>
            <p:cNvCxnSpPr>
              <a:stCxn id="356" idx="2"/>
              <a:endCxn id="420" idx="0"/>
            </p:cNvCxnSpPr>
            <p:nvPr/>
          </p:nvCxnSpPr>
          <p:spPr>
            <a:xfrm rot="5400000">
              <a:off x="6730106" y="514930"/>
              <a:ext cx="612158" cy="28375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Elipse 358"/>
            <p:cNvSpPr/>
            <p:nvPr/>
          </p:nvSpPr>
          <p:spPr>
            <a:xfrm>
              <a:off x="5461912" y="6383625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50" dirty="0" smtClean="0"/>
                <a:t>V</a:t>
              </a:r>
              <a:endParaRPr lang="es-E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9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7085DDF5466C49A953C1C33449CB6C" ma:contentTypeVersion="9" ma:contentTypeDescription="Crear nuevo documento." ma:contentTypeScope="" ma:versionID="9ba830493acee69ce237c3fdf9cfbf6f">
  <xsd:schema xmlns:xsd="http://www.w3.org/2001/XMLSchema" xmlns:xs="http://www.w3.org/2001/XMLSchema" xmlns:p="http://schemas.microsoft.com/office/2006/metadata/properties" xmlns:ns2="e94bb96f-66a2-4241-a7eb-9c7924f56c4a" targetNamespace="http://schemas.microsoft.com/office/2006/metadata/properties" ma:root="true" ma:fieldsID="61ea19a918bed3d641700bb6e969a606" ns2:_="">
    <xsd:import namespace="e94bb96f-66a2-4241-a7eb-9c7924f56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bb96f-66a2-4241-a7eb-9c7924f56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83F92D-200F-4413-9C4B-4845657AB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79067E-F105-4023-8068-BF0D353E9B6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94bb96f-66a2-4241-a7eb-9c7924f56c4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490C18-6DE4-4565-99ED-7879EC4E4F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bb96f-66a2-4241-a7eb-9c7924f56c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6845</TotalTime>
  <Words>1037</Words>
  <Application>Microsoft Office PowerPoint</Application>
  <PresentationFormat>Panorámica</PresentationFormat>
  <Paragraphs>462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Sergio Rosado Castillo</cp:lastModifiedBy>
  <cp:revision>332</cp:revision>
  <dcterms:created xsi:type="dcterms:W3CDTF">2019-04-24T22:23:07Z</dcterms:created>
  <dcterms:modified xsi:type="dcterms:W3CDTF">2021-05-13T14:31:21Z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0x0101009D7085DDF5466C49A953C1C33449CB6C</vt:lpwstr>
  </property>
</Properties>
</file>