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3" r:id="rId16"/>
    <p:sldId id="264" r:id="rId17"/>
    <p:sldId id="257" r:id="rId18"/>
    <p:sldId id="258" r:id="rId19"/>
    <p:sldId id="259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D0C6-7D6F-408E-8BFC-731C6D1E9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7E1EF-8E23-4195-82FF-B47F88665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5F45-1B94-49E2-A642-1055D13C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CFD9-5F24-4383-9005-DF640CB7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3C2A-ABFB-4899-B8E7-C7FFA343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2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B14B-C554-4A60-BEB5-B173F613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EF633-A6F9-403B-8856-0797AD9D7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379B-75BE-46F9-BF2B-813E5238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BA5E-DEDB-499E-A313-5175D973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DBE7-F823-49DF-9B66-896D766A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2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4535C-F4B9-40FF-A8DE-938448D02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425F0-F432-4898-9A41-C42F7DC6E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93454-F4D2-4219-A249-CC0BD32C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73F-128F-4371-A28D-10601B8B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A503-7368-41FE-A5D5-5E3865C0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5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6295-E4B9-4295-A584-313B2E40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BE89-AA17-4645-A417-D226487C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0A8A-5936-4D31-8D5D-6039990E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F132-1815-455D-ACC8-8B5598D8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28FC-DBA6-4CE2-8385-5375F733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9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6394-7EC4-4C51-B8A9-47FE7ABD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3710-20FE-4612-92BB-35A98306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B920-9924-4C60-9064-52FEAB86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52AA-C500-4AA5-B67A-28E86587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F6A6-68CF-4E61-AB23-7E0D249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27BF-125A-40FC-A5CE-4579AB64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BD8D-A0BE-4392-9F82-53D921C41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619AC-A2A6-42B2-AA9C-24965CB8A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EB92-3C91-42C0-955C-8DF8E063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B142A-4952-4DC7-BC10-A8980448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F47DA-D171-408F-89DB-D8E6E7B0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D5A4-0902-4F8A-A37D-6E43D9F8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7A0CC-E8B0-4A6B-A570-9A79C007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41A71-5D64-450B-94AB-E937E332B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37C80-F19E-406C-BE8C-6125D7298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63731-0EF8-4598-B4B4-B1F522A7B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965FA-FC5B-4F00-90A0-37153F4A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75DD6-8A28-4E98-AF98-F41C98A3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D3B73-FCAE-4F15-9BBE-C65304DA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3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F9B6-5786-45A7-AF0E-3DB4A207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0A0EC-69B8-4C62-A77F-694110F6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4844-6C8F-4A67-AB98-05D1B007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8D550-BB3E-4AB7-AD87-C5DFACCF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0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C7804-7FAD-497C-B29E-3C98356C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C350D-9F47-43A2-BA93-B0A7B01E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32F3F-D100-40EF-9E70-201BE7CC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64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B15F-DCC9-46B6-8A59-E5CFB4B6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4090-16FD-416C-AA08-3D95C67C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EEC4E-C98F-433B-AE37-27751A2AA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26D5A-E698-4189-B3B4-BE1F7678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9FFDC-FD11-427F-8363-21B0FD57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59DB-E859-4522-9A78-C3E74548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3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B996-9C58-4DFB-AEC4-DEBAE3E4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3C593-FD9C-44CF-BD12-052802096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D6E23-EB95-4BB9-8B9C-2BE5960C8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4EDC-D1E9-4543-8ED6-4A939BAF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080D9-1BF9-433B-9DD8-3AF2BF51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DAC5-EB15-4F15-A364-75CEE6E7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7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39CD7-1BAB-4C6C-908E-EEFA3A3C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7EC6B-33E1-49AE-9FB8-C1A6DB47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269A-4579-47C0-8B4E-980CC286F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024A-878A-4E77-81EE-1B09912B5AA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1CF0-0116-40A7-B52A-7C6FA3757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9E8B-D423-447C-9F19-A64445E21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8394-4089-46FE-ADC7-C23899F03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6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041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LAMBDA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E4DA-8A28-4287-A0AF-6835458BD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9636"/>
            <a:ext cx="9144000" cy="2648164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</a:rPr>
              <a:t>	What is Lambda Function in Python?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is a small anonymous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can take any number of arguments, but can only have one expression.</a:t>
            </a:r>
            <a:endParaRPr lang="en-US" b="1" i="0" dirty="0">
              <a:solidFill>
                <a:srgbClr val="222222"/>
              </a:solidFill>
              <a:effectLst/>
            </a:endParaRPr>
          </a:p>
          <a:p>
            <a:pPr algn="l"/>
            <a:endParaRPr lang="en-US" b="1" i="0" dirty="0">
              <a:solidFill>
                <a:srgbClr val="222222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1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39" y="365125"/>
            <a:ext cx="11239929" cy="83695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        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US" sz="3600" b="1" dirty="0">
                <a:solidFill>
                  <a:srgbClr val="00206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It is possible to write higher order functions using lambda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8000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E7EA-4486-4FBB-B157-2BDAD4C9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273996"/>
            <a:ext cx="11342670" cy="5404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raleway" pitchFamily="2" charset="0"/>
              </a:rPr>
              <a:t>Example for </a:t>
            </a:r>
            <a:r>
              <a:rPr lang="en-IN" b="1" i="0" dirty="0">
                <a:solidFill>
                  <a:srgbClr val="FF0000"/>
                </a:solidFill>
                <a:effectLst/>
                <a:latin typeface="Raleway" pitchFamily="2" charset="0"/>
              </a:rPr>
              <a:t>higher order functions ? </a:t>
            </a:r>
          </a:p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raleway" pitchFamily="2" charset="0"/>
              </a:rPr>
              <a:t># Define a lambda function that can take another lambda function (func1).</a:t>
            </a: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raleway" pitchFamily="2" charset="0"/>
              </a:rPr>
              <a:t>high_order = lambda x, lmbfunc: x*lmbfunc(x)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raleway" pitchFamily="2" charset="0"/>
              </a:rPr>
              <a:t>print(high_order(10, lambda x : x*x))</a:t>
            </a: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raleway" pitchFamily="2" charset="0"/>
              </a:rPr>
              <a:t># The inner lambda function is defined when calling the high_order.</a:t>
            </a: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raleway" pitchFamily="2" charset="0"/>
              </a:rPr>
              <a:t>print(high_order(10, lambda x : x*x))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74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39" y="365125"/>
            <a:ext cx="11239929" cy="1145176"/>
          </a:xfr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        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Lambda functions accept all kinds of arguments</a:t>
            </a:r>
            <a:b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like normal def function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8000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E7EA-4486-4FBB-B157-2BDAD4C9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633590"/>
            <a:ext cx="11342670" cy="504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Lambda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Monaco"/>
              </a:rPr>
              <a:t>function supports all kinds of arguments just like the normal 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onaco"/>
              </a:rPr>
              <a:t>Example :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Monaco"/>
              </a:rPr>
              <a:t>Keyword Arguments:</a:t>
            </a:r>
            <a:endParaRPr lang="en-US" b="1" i="0" dirty="0">
              <a:solidFill>
                <a:schemeClr val="accent4">
                  <a:lumMod val="75000"/>
                </a:schemeClr>
              </a:solidFill>
              <a:effectLst/>
              <a:latin typeface="Monaco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Monaco"/>
              </a:rPr>
              <a:t>Variable list of Arguments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Monaco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Monaco"/>
              </a:rPr>
              <a:t>Positional arguments: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6756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39" y="365125"/>
            <a:ext cx="11239929" cy="1145176"/>
          </a:xfr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        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Lambda functions accept all kinds of arguments</a:t>
            </a:r>
            <a:b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like normal def function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8000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E7EA-4486-4FBB-B157-2BDAD4C9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633590"/>
            <a:ext cx="11342670" cy="504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		</a:t>
            </a:r>
            <a:r>
              <a:rPr lang="en-IN" u="sng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## Named Arguments ##</a:t>
            </a:r>
          </a:p>
          <a:p>
            <a:pPr marL="0" indent="0">
              <a:buNone/>
            </a:pPr>
            <a:endParaRPr lang="en-IN" dirty="0">
              <a:solidFill>
                <a:schemeClr val="accent4">
                  <a:lumMod val="75000"/>
                </a:schemeClr>
              </a:solidFill>
              <a:latin typeface="Monaco"/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accent4">
                    <a:lumMod val="75000"/>
                  </a:schemeClr>
                </a:solidFill>
                <a:latin typeface="Monaco"/>
              </a:rPr>
              <a:t>namedArgs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=(lambda x, y=3, z=5: x*y*z)(7)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print(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  <a:latin typeface="Monaco"/>
              </a:rPr>
              <a:t>namedArgs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chemeClr val="accent4">
                  <a:lumMod val="75000"/>
                </a:schemeClr>
              </a:solidFill>
              <a:latin typeface="Monaco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		</a:t>
            </a:r>
            <a:r>
              <a:rPr lang="en-IN" u="sng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## Variable Arguments ##</a:t>
            </a:r>
          </a:p>
          <a:p>
            <a:pPr marL="0" indent="0">
              <a:buNone/>
            </a:pPr>
            <a:endParaRPr lang="en-IN" dirty="0">
              <a:solidFill>
                <a:schemeClr val="accent4">
                  <a:lumMod val="75000"/>
                </a:schemeClr>
              </a:solidFill>
              <a:latin typeface="Monaco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variable=(lambda x, y=3, z=5: x*y*z)(x=7)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print(variable)</a:t>
            </a:r>
          </a:p>
        </p:txBody>
      </p:sp>
    </p:spTree>
    <p:extLst>
      <p:ext uri="{BB962C8B-B14F-4D97-AF65-F5344CB8AC3E}">
        <p14:creationId xmlns:p14="http://schemas.microsoft.com/office/powerpoint/2010/main" val="131143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39" y="365125"/>
            <a:ext cx="11239929" cy="1145176"/>
          </a:xfr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        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Lambda functions accept all kinds of arguments</a:t>
            </a:r>
            <a:b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like normal def function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8000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E7EA-4486-4FBB-B157-2BDAD4C9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633590"/>
            <a:ext cx="11342670" cy="5044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			</a:t>
            </a:r>
            <a:r>
              <a:rPr lang="en-IN" u="sng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## Variable keyword arguments ##</a:t>
            </a:r>
          </a:p>
          <a:p>
            <a:pPr marL="0" indent="0">
              <a:buNone/>
            </a:pPr>
            <a:endParaRPr lang="en-IN" u="sng" dirty="0">
              <a:solidFill>
                <a:schemeClr val="accent4">
                  <a:lumMod val="75000"/>
                </a:schemeClr>
              </a:solidFill>
              <a:latin typeface="Monaco"/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002060"/>
                </a:solidFill>
              </a:rPr>
              <a:t>variableKey</a:t>
            </a:r>
            <a:r>
              <a:rPr lang="en-IN" dirty="0">
                <a:solidFill>
                  <a:srgbClr val="002060"/>
                </a:solidFill>
              </a:rPr>
              <a:t>=(lambda *</a:t>
            </a:r>
            <a:r>
              <a:rPr lang="en-IN" dirty="0" err="1">
                <a:solidFill>
                  <a:srgbClr val="002060"/>
                </a:solidFill>
              </a:rPr>
              <a:t>args</a:t>
            </a:r>
            <a:r>
              <a:rPr lang="en-IN" dirty="0">
                <a:solidFill>
                  <a:srgbClr val="002060"/>
                </a:solidFill>
              </a:rPr>
              <a:t> : sum(</a:t>
            </a:r>
            <a:r>
              <a:rPr lang="en-IN" dirty="0" err="1">
                <a:solidFill>
                  <a:srgbClr val="002060"/>
                </a:solidFill>
              </a:rPr>
              <a:t>args</a:t>
            </a:r>
            <a:r>
              <a:rPr lang="en-IN" dirty="0">
                <a:solidFill>
                  <a:srgbClr val="002060"/>
                </a:solidFill>
              </a:rPr>
              <a:t>))(3,5,7)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print(</a:t>
            </a:r>
            <a:r>
              <a:rPr lang="en-IN" dirty="0" err="1">
                <a:solidFill>
                  <a:srgbClr val="002060"/>
                </a:solidFill>
              </a:rPr>
              <a:t>variableKey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IN" u="sng" dirty="0">
              <a:solidFill>
                <a:schemeClr val="accent4">
                  <a:lumMod val="75000"/>
                </a:schemeClr>
              </a:solidFill>
              <a:latin typeface="Monaco"/>
            </a:endParaRPr>
          </a:p>
          <a:p>
            <a:pPr marL="0" indent="0">
              <a:buNone/>
            </a:pPr>
            <a:endParaRPr lang="en-IN" u="sng" dirty="0">
              <a:solidFill>
                <a:schemeClr val="accent4">
                  <a:lumMod val="75000"/>
                </a:schemeClr>
              </a:solidFill>
              <a:latin typeface="Monaco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			</a:t>
            </a:r>
            <a:r>
              <a:rPr lang="en-IN" u="sng" dirty="0">
                <a:solidFill>
                  <a:schemeClr val="accent4">
                    <a:lumMod val="75000"/>
                  </a:schemeClr>
                </a:solidFill>
                <a:latin typeface="Monaco"/>
              </a:rPr>
              <a:t>## Positional arguments ##</a:t>
            </a:r>
          </a:p>
          <a:p>
            <a:pPr marL="0" indent="0">
              <a:buNone/>
            </a:pPr>
            <a:endParaRPr lang="en-IN" u="sng" dirty="0">
              <a:solidFill>
                <a:schemeClr val="accent4">
                  <a:lumMod val="75000"/>
                </a:schemeClr>
              </a:solidFill>
              <a:latin typeface="Monaco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positional=(lambda </a:t>
            </a:r>
            <a:r>
              <a:rPr lang="en-IN" dirty="0" err="1">
                <a:solidFill>
                  <a:srgbClr val="002060"/>
                </a:solidFill>
              </a:rPr>
              <a:t>x,y,z</a:t>
            </a:r>
            <a:r>
              <a:rPr lang="en-IN" dirty="0">
                <a:solidFill>
                  <a:srgbClr val="002060"/>
                </a:solidFill>
              </a:rPr>
              <a:t> : x*y*z)(3,5,7)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print(positional)</a:t>
            </a:r>
          </a:p>
        </p:txBody>
      </p:sp>
    </p:spTree>
    <p:extLst>
      <p:ext uri="{BB962C8B-B14F-4D97-AF65-F5344CB8AC3E}">
        <p14:creationId xmlns:p14="http://schemas.microsoft.com/office/powerpoint/2010/main" val="210082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39" y="365125"/>
            <a:ext cx="11239929" cy="1145176"/>
          </a:xfr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        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b="1" i="0" dirty="0">
                <a:solidFill>
                  <a:srgbClr val="051E50"/>
                </a:solidFill>
                <a:effectLst/>
                <a:latin typeface="Raleway" pitchFamily="2" charset="0"/>
              </a:rPr>
              <a:t>How to use lambda function to manipulate a Data frame</a:t>
            </a:r>
            <a:br>
              <a:rPr lang="en-US" sz="1400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8000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E7EA-4486-4FBB-B157-2BDAD4C9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633590"/>
            <a:ext cx="11342670" cy="50446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9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02124"/>
                </a:solidFill>
                <a:effectLst/>
              </a:rPr>
              <a:t>  What is the difference between lambda and Def?</a:t>
            </a: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78119-7F76-4D67-9838-606C0B77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Def can hold multiple expressions while lambda is a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U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ni-expression function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Lambda forms a function object and returns it. Def can have a return statement.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Lambda functions are used along with built-in functions like filter() , map() etc.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 use lambda functions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we require a nameless function for a short period of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02124"/>
                </a:solidFill>
                <a:effectLst/>
              </a:rPr>
              <a:t>  What is the difference between lambda and Def?</a:t>
            </a: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78119-7F76-4D67-9838-606C0B77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Lambda function can be used whenever function objects are required.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Fewer Lines of Code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− One of the most benefits of a lambda expression is to reduce the amount of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12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310704"/>
            <a:ext cx="9144000" cy="98557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LAMBDA Function in Python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E4DA-8A28-4287-A0AF-6835458BD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140" y="1388742"/>
            <a:ext cx="10895797" cy="4677878"/>
          </a:xfrm>
        </p:spPr>
        <p:txBody>
          <a:bodyPr>
            <a:normAutofit lnSpcReduction="10000"/>
          </a:bodyPr>
          <a:lstStyle/>
          <a:p>
            <a:pPr algn="l"/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arguments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</a:p>
          <a:p>
            <a:pPr algn="l"/>
            <a:endParaRPr lang="en-I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: lambda a : a+10   </a:t>
            </a:r>
          </a:p>
          <a:p>
            <a:pPr algn="l"/>
            <a:endParaRPr lang="en-IN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Add 10  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to argument a and return the value </a:t>
            </a:r>
          </a:p>
          <a:p>
            <a:pPr algn="l"/>
            <a:endParaRPr lang="en-IN" i="1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+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(x(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O/P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– 15 </a:t>
            </a:r>
            <a:endParaRPr lang="en-IN" i="1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l"/>
            <a:endParaRPr lang="en-I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222222"/>
              </a:solidFill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</a:endParaRP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326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	LAMBDA Function in Python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3F5AAE-39B6-49E8-B13B-304CF629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Lambda functions can take any number of arguments: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but have only one expressions.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 -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Multiply argument </a:t>
            </a:r>
            <a:r>
              <a:rPr lang="en-IN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with argument </a:t>
            </a:r>
            <a:r>
              <a:rPr lang="en-IN" b="1" dirty="0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</a:p>
          <a:p>
            <a:pPr marL="0" indent="0">
              <a:buNone/>
            </a:pPr>
            <a:b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</a:br>
            <a: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x = lambda a, b: a * b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print(x(5, 6)</a:t>
            </a:r>
            <a:endParaRPr lang="en-IN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84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	LAMBDA Function in Python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3F5AAE-39B6-49E8-B13B-304CF629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Lambda functions can take any </a:t>
            </a: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number of arguments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but have 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only one expressions.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en-IN" b="1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Example  1-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Multiply argument </a:t>
            </a:r>
            <a:r>
              <a:rPr lang="en-IN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with argument </a:t>
            </a:r>
            <a:r>
              <a:rPr lang="en-IN" b="1" dirty="0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</a:p>
          <a:p>
            <a:pPr marL="0" indent="0">
              <a:buNone/>
            </a:pPr>
            <a:b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</a:br>
            <a: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x = lambda a, b: a * b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print(x(5, 6)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latin typeface="Segoe UI" panose="020B0502040204020203" pitchFamily="34" charset="0"/>
              </a:rPr>
              <a:t>O/P - 30</a:t>
            </a:r>
            <a:endParaRPr lang="en-IN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13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		LAMBDA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F7704-3EEC-4735-BAD9-A622C5C2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111111"/>
                </a:solidFill>
                <a:effectLst/>
                <a:latin typeface="raleway" panose="020B0604020202020204" pitchFamily="2" charset="0"/>
              </a:rPr>
              <a:t>Lambda Function, also referred to as ‘Anonymous function’ is same as a regular python function but can be defined without a name.</a:t>
            </a:r>
            <a:br>
              <a:rPr lang="en-US" b="0" i="0" dirty="0">
                <a:solidFill>
                  <a:srgbClr val="111111"/>
                </a:solidFill>
                <a:effectLst/>
                <a:latin typeface="raleway" panose="020B0604020202020204" pitchFamily="2" charset="0"/>
              </a:rPr>
            </a:br>
            <a:endParaRPr lang="en-US" b="0" i="0" dirty="0">
              <a:solidFill>
                <a:srgbClr val="111111"/>
              </a:solidFill>
              <a:effectLst/>
              <a:latin typeface="raleway" panose="020B0604020202020204" pitchFamily="2" charset="0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aleway" panose="020B0604020202020204" pitchFamily="2" charset="0"/>
              </a:rPr>
              <a:t>normal functions are defined using the </a:t>
            </a:r>
            <a:r>
              <a:rPr lang="en-US" b="1" i="0" dirty="0">
                <a:solidFill>
                  <a:srgbClr val="111111"/>
                </a:solidFill>
                <a:effectLst/>
                <a:latin typeface="raleway" panose="020B0604020202020204" pitchFamily="2" charset="0"/>
              </a:rPr>
              <a:t>def keyword 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anose="020B0604020202020204" pitchFamily="2" charset="0"/>
              </a:rPr>
              <a:t>and </a:t>
            </a:r>
          </a:p>
          <a:p>
            <a:r>
              <a:rPr lang="en-US" dirty="0">
                <a:solidFill>
                  <a:srgbClr val="111111"/>
                </a:solidFill>
                <a:latin typeface="raleway" pitchFamily="2" charset="0"/>
              </a:rPr>
              <a:t>   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anonymous functions are defined using the</a:t>
            </a:r>
            <a:r>
              <a:rPr lang="en-US" dirty="0">
                <a:solidFill>
                  <a:srgbClr val="111111"/>
                </a:solidFill>
                <a:latin typeface="raleway" pitchFamily="2" charset="0"/>
              </a:rPr>
              <a:t> </a:t>
            </a:r>
            <a:r>
              <a:rPr lang="en-US" b="1" dirty="0">
                <a:solidFill>
                  <a:srgbClr val="111111"/>
                </a:solidFill>
                <a:latin typeface="raleway" pitchFamily="2" charset="0"/>
              </a:rPr>
              <a:t>lambda               keyword</a:t>
            </a:r>
            <a:r>
              <a:rPr lang="en-US" dirty="0">
                <a:solidFill>
                  <a:srgbClr val="111111"/>
                </a:solidFill>
                <a:latin typeface="raleway" pitchFamily="2" charset="0"/>
              </a:rPr>
              <a:t>.</a:t>
            </a:r>
          </a:p>
          <a:p>
            <a:r>
              <a:rPr lang="en-US" b="1" dirty="0">
                <a:solidFill>
                  <a:srgbClr val="111111"/>
                </a:solidFill>
                <a:latin typeface="raleway" pitchFamily="2" charset="0"/>
              </a:rPr>
              <a:t>Lambda function are 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restricted to single line of expression. They can take in multiple parameters as in regular functions.</a:t>
            </a:r>
            <a:endParaRPr lang="en-US" dirty="0">
              <a:solidFill>
                <a:srgbClr val="111111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31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	LAMBDA Function in Python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3F5AAE-39B6-49E8-B13B-304CF629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Example -2 -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Summarize argument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a,b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and c and return the result.</a:t>
            </a: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x = lambda a, b, c: a + b + c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print(x(5, 6, 2))</a:t>
            </a:r>
            <a:endParaRPr lang="en-IN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O/P = 13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725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	LAMBDA Function in Python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3F5AAE-39B6-49E8-B13B-304CF629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Example -2 -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Summarize argument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a,b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and c and return the result.</a:t>
            </a: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x = lambda a, b, c: a + b + c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print(x(5, 6, 2))</a:t>
            </a:r>
            <a:endParaRPr lang="en-IN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O/P = 13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62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	LAMBDA Function in Python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3F5AAE-39B6-49E8-B13B-304CF629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Example -2 -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Summarize argument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a,b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and c and return the result.</a:t>
            </a: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x = lambda a, b, c: a + b + c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print(x(5, 6, 2))</a:t>
            </a:r>
            <a:endParaRPr lang="en-IN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O/P = 13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67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           </a:t>
            </a:r>
            <a: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  <a:t>Lambda Function Syntax</a:t>
            </a: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F7704-3EEC-4735-BAD9-A622C5C2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11111"/>
                </a:solidFill>
                <a:effectLst/>
                <a:latin typeface="raleway" pitchFamily="2" charset="0"/>
              </a:rPr>
              <a:t>The syntax for lambda function is given by : </a:t>
            </a:r>
          </a:p>
          <a:p>
            <a:r>
              <a:rPr lang="en-IN" b="0" i="0" dirty="0">
                <a:solidFill>
                  <a:srgbClr val="051E50"/>
                </a:solidFill>
                <a:effectLst/>
                <a:latin typeface="Monaco"/>
              </a:rPr>
              <a:t>lambda arguments: expression</a:t>
            </a:r>
          </a:p>
          <a:p>
            <a:endParaRPr lang="en-IN" dirty="0">
              <a:solidFill>
                <a:srgbClr val="051E50"/>
              </a:solidFill>
              <a:latin typeface="Monaco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Notice, there can be any number of arguments but can contain only a single expression</a:t>
            </a:r>
            <a:endParaRPr lang="en-IN" b="0" i="0" dirty="0">
              <a:solidFill>
                <a:srgbClr val="051E50"/>
              </a:solidFill>
              <a:effectLst/>
              <a:latin typeface="Monaco"/>
            </a:endParaRP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raleway" pitchFamily="2" charset="0"/>
              </a:rPr>
              <a:t>There is no</a:t>
            </a:r>
            <a:r>
              <a:rPr lang="en-IN" dirty="0">
                <a:solidFill>
                  <a:srgbClr val="051E50"/>
                </a:solidFill>
                <a:latin typeface="Monaco"/>
              </a:rPr>
              <a:t> return statement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03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           </a:t>
            </a:r>
            <a: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  <a:t>Need for Lambda Functions</a:t>
            </a: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F7704-3EEC-4735-BAD9-A622C5C2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		</a:t>
            </a:r>
            <a:r>
              <a:rPr lang="en-US" b="1" i="0" dirty="0">
                <a:solidFill>
                  <a:srgbClr val="111111"/>
                </a:solidFill>
                <a:effectLst/>
                <a:latin typeface="raleway" pitchFamily="2" charset="0"/>
              </a:rPr>
              <a:t>There are at least 3 reasons: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</a:rPr>
              <a:t>Lambda functions reduce the number of lines of code when compared to normal python function defined using </a:t>
            </a:r>
            <a:r>
              <a:rPr lang="en-US" b="1" dirty="0">
                <a:solidFill>
                  <a:srgbClr val="002060"/>
                </a:solidFill>
              </a:rPr>
              <a:t>def keyword.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They are generally used when a function is needed temporarily for a short period of time, often to be used inside another function such as : </a:t>
            </a:r>
            <a:r>
              <a:rPr lang="en-IN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filter, map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and reduce (These are built-in functions in Python)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7030A0"/>
                </a:solidFill>
                <a:effectLst/>
              </a:rPr>
              <a:t>Using lambda function, you can define a function and call it immediately at the end of definition. This can’t be done with</a:t>
            </a:r>
            <a:r>
              <a:rPr lang="en-IN" b="0" i="0" dirty="0">
                <a:solidFill>
                  <a:srgbClr val="7030A0"/>
                </a:solidFill>
                <a:effectLst/>
              </a:rPr>
              <a:t> def function.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1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        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		</a:t>
            </a:r>
            <a:r>
              <a:rPr lang="en-US" sz="3600" b="1" i="0" dirty="0">
                <a:solidFill>
                  <a:srgbClr val="051E50"/>
                </a:solidFill>
                <a:effectLst/>
                <a:latin typeface="Raleway" pitchFamily="2" charset="0"/>
              </a:rPr>
              <a:t>How to use lambda functions</a:t>
            </a:r>
            <a:br>
              <a:rPr lang="en-US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F7704-3EEC-4735-BAD9-A622C5C2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4872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Let’s try to define a function for calculating the squares of given values.</a:t>
            </a:r>
          </a:p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raleway" pitchFamily="2" charset="0"/>
              </a:rPr>
              <a:t>		</a:t>
            </a:r>
            <a:r>
              <a:rPr lang="en-US" b="1" dirty="0">
                <a:solidFill>
                  <a:srgbClr val="002060"/>
                </a:solidFill>
                <a:latin typeface="raleway" pitchFamily="2" charset="0"/>
              </a:rPr>
              <a:t># calculate squares using lambda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11111"/>
                </a:solidFill>
                <a:latin typeface="raleway" pitchFamily="2" charset="0"/>
              </a:rPr>
              <a:t>squares = lambda x: x*x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11111"/>
                </a:solidFill>
                <a:latin typeface="raleway" pitchFamily="2" charset="0"/>
              </a:rPr>
              <a:t>print('Using lambda: ', squares(5))	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0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        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	</a:t>
            </a:r>
            <a:r>
              <a:rPr lang="en-US" sz="3600" b="1" i="0" dirty="0">
                <a:solidFill>
                  <a:srgbClr val="051E50"/>
                </a:solidFill>
                <a:effectLst/>
                <a:latin typeface="Raleway" pitchFamily="2" charset="0"/>
              </a:rPr>
              <a:t>How to use lambda functions</a:t>
            </a:r>
            <a:br>
              <a:rPr lang="en-US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F7704-3EEC-4735-BAD9-A622C5C2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4872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Let’s also look at how to do the same function using def keyword, and compare them.</a:t>
            </a: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raleway" pitchFamily="2" charset="0"/>
              </a:rPr>
              <a:t>		</a:t>
            </a:r>
            <a:r>
              <a:rPr lang="en-US" b="1" dirty="0">
                <a:solidFill>
                  <a:srgbClr val="002060"/>
                </a:solidFill>
                <a:latin typeface="raleway" pitchFamily="2" charset="0"/>
              </a:rPr>
              <a:t># calculate squares using def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11111"/>
                </a:solidFill>
                <a:latin typeface="raleway" pitchFamily="2" charset="0"/>
              </a:rPr>
              <a:t>def </a:t>
            </a:r>
            <a:r>
              <a:rPr lang="en-US" b="1" dirty="0" err="1">
                <a:solidFill>
                  <a:srgbClr val="111111"/>
                </a:solidFill>
                <a:latin typeface="raleway" pitchFamily="2" charset="0"/>
              </a:rPr>
              <a:t>squares_def</a:t>
            </a:r>
            <a:r>
              <a:rPr lang="en-US" b="1" dirty="0">
                <a:solidFill>
                  <a:srgbClr val="111111"/>
                </a:solidFill>
                <a:latin typeface="raleway" pitchFamily="2" charset="0"/>
              </a:rPr>
              <a:t>(x):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11111"/>
                </a:solidFill>
                <a:latin typeface="raleway" pitchFamily="2" charset="0"/>
              </a:rPr>
              <a:t>    return x*x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11111"/>
                </a:solidFill>
                <a:latin typeface="raleway" pitchFamily="2" charset="0"/>
              </a:rPr>
              <a:t>print('Using def: ', </a:t>
            </a:r>
            <a:r>
              <a:rPr lang="en-US" b="1" dirty="0" err="1">
                <a:solidFill>
                  <a:srgbClr val="111111"/>
                </a:solidFill>
                <a:latin typeface="raleway" pitchFamily="2" charset="0"/>
              </a:rPr>
              <a:t>squares_def</a:t>
            </a:r>
            <a:r>
              <a:rPr lang="en-US" b="1" dirty="0">
                <a:solidFill>
                  <a:srgbClr val="111111"/>
                </a:solidFill>
                <a:latin typeface="raleway" pitchFamily="2" charset="0"/>
              </a:rPr>
              <a:t>(5))	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6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39" y="365125"/>
            <a:ext cx="11239929" cy="83695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        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</a:t>
            </a:r>
            <a:r>
              <a:rPr lang="en-US" sz="3100" b="1" i="0" dirty="0">
                <a:solidFill>
                  <a:srgbClr val="051E50"/>
                </a:solidFill>
                <a:effectLst/>
                <a:latin typeface="Raleway" pitchFamily="2" charset="0"/>
              </a:rPr>
              <a:t>Lambda functions can have 0 or 1 expression, not more.</a:t>
            </a:r>
            <a:br>
              <a:rPr lang="en-US" sz="3100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US" sz="8000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sz="8000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E7EA-4486-4FBB-B157-2BDAD4C9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273996"/>
            <a:ext cx="11342670" cy="540420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No expression : contains no expression, will give the same output for all arguments.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Example: </a:t>
            </a:r>
          </a:p>
          <a:p>
            <a:pPr marL="0" indent="0">
              <a:buNone/>
            </a:pPr>
            <a:r>
              <a:rPr lang="en-US" dirty="0"/>
              <a:t>x = lambda : "hello Raj Welcome to Python Programming Language"</a:t>
            </a:r>
          </a:p>
          <a:p>
            <a:pPr marL="0" indent="0">
              <a:buNone/>
            </a:pPr>
            <a:r>
              <a:rPr lang="en-US" dirty="0"/>
              <a:t>print(x())</a:t>
            </a:r>
            <a:endParaRPr lang="en-IN" dirty="0"/>
          </a:p>
          <a:p>
            <a:pPr marL="0" indent="0">
              <a:buNone/>
            </a:pPr>
            <a:endParaRPr lang="en-US" b="0" i="0" dirty="0">
              <a:solidFill>
                <a:srgbClr val="111111"/>
              </a:solidFill>
              <a:effectLst/>
              <a:latin typeface="raleway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Single expression: They can contain either one expression or no expression. We cannot put more than one expression in a lambda function.</a:t>
            </a:r>
          </a:p>
          <a:p>
            <a:pPr marL="0" indent="0">
              <a:buNone/>
            </a:pPr>
            <a:endParaRPr lang="en-US" b="0" i="0" dirty="0">
              <a:solidFill>
                <a:srgbClr val="111111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r>
              <a:rPr lang="en-IN" dirty="0"/>
              <a:t>Example: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single = lambda x : (x%2)</a:t>
            </a:r>
          </a:p>
          <a:p>
            <a:pPr marL="0" indent="0">
              <a:buNone/>
            </a:pPr>
            <a:r>
              <a:rPr lang="en-IN" dirty="0"/>
              <a:t>print(single(10))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83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39" y="365125"/>
            <a:ext cx="11239929" cy="83695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        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r>
              <a:rPr lang="en-US" sz="3600" b="1" dirty="0">
                <a:solidFill>
                  <a:srgbClr val="002060"/>
                </a:solidFill>
              </a:rPr>
              <a:t>Lambda functions can be Immediately Invoked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8000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E7EA-4486-4FBB-B157-2BDAD4C9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273996"/>
            <a:ext cx="11342670" cy="5404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You can implement a lambda function without using a variable name. You can also directly pass the argument values into the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11111"/>
                </a:solidFill>
                <a:latin typeface="raleway" pitchFamily="2" charset="0"/>
              </a:rPr>
              <a:t>Lambda function </a:t>
            </a:r>
            <a:r>
              <a:rPr lang="en-US" dirty="0">
                <a:solidFill>
                  <a:srgbClr val="111111"/>
                </a:solidFill>
                <a:latin typeface="raleway" pitchFamily="2" charset="0"/>
              </a:rPr>
              <a:t>. 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 pitchFamily="2" charset="0"/>
              </a:rPr>
              <a:t>This cannot be done using </a:t>
            </a:r>
            <a:r>
              <a:rPr lang="en-US" b="1" i="0" dirty="0">
                <a:solidFill>
                  <a:srgbClr val="111111"/>
                </a:solidFill>
                <a:effectLst/>
                <a:latin typeface="raleway" pitchFamily="2" charset="0"/>
              </a:rPr>
              <a:t>def function </a:t>
            </a:r>
            <a:endParaRPr lang="en-US" b="1" dirty="0">
              <a:solidFill>
                <a:srgbClr val="111111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lambda - </a:t>
            </a:r>
            <a:r>
              <a:rPr lang="es-ES" b="1" dirty="0"/>
              <a:t>(lambda </a:t>
            </a:r>
            <a:r>
              <a:rPr lang="es-ES" b="1" dirty="0" err="1"/>
              <a:t>x,y</a:t>
            </a:r>
            <a:r>
              <a:rPr lang="es-ES" b="1" dirty="0"/>
              <a:t> : x*y)(5,7)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his doesn’t work with def function. </a:t>
            </a:r>
            <a:r>
              <a:rPr lang="es-ES" b="1" dirty="0" err="1"/>
              <a:t>def</a:t>
            </a:r>
            <a:r>
              <a:rPr lang="es-ES" b="1" dirty="0"/>
              <a:t> </a:t>
            </a:r>
            <a:r>
              <a:rPr lang="es-ES" b="1" dirty="0" err="1"/>
              <a:t>multiply</a:t>
            </a:r>
            <a:r>
              <a:rPr lang="es-ES" b="1" dirty="0"/>
              <a:t>(x, y): </a:t>
            </a:r>
            <a:r>
              <a:rPr lang="es-ES" b="1" dirty="0" err="1"/>
              <a:t>return</a:t>
            </a:r>
            <a:r>
              <a:rPr lang="es-ES" b="1" dirty="0"/>
              <a:t> x*y (5,7)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45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1D4-BB45-4842-99F3-7BA8BCF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39" y="365125"/>
            <a:ext cx="11239929" cy="83695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        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   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r>
              <a:rPr lang="en-IN" sz="3600" b="1" dirty="0">
                <a:solidFill>
                  <a:srgbClr val="002060"/>
                </a:solidFill>
              </a:rPr>
              <a:t>	</a:t>
            </a:r>
            <a:br>
              <a:rPr lang="en-US" sz="3600" b="1" dirty="0">
                <a:solidFill>
                  <a:srgbClr val="00206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It is possible to write higher order functions using lambda</a:t>
            </a: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3600" b="1" dirty="0">
                <a:solidFill>
                  <a:srgbClr val="002060"/>
                </a:solidFill>
              </a:rPr>
            </a:br>
            <a:br>
              <a:rPr lang="en-IN" sz="8000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b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</a:b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E7EA-4486-4FBB-B157-2BDAD4C9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273996"/>
            <a:ext cx="11342670" cy="5404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raleway" pitchFamily="2" charset="0"/>
              </a:rPr>
              <a:t>Here What is </a:t>
            </a:r>
            <a:r>
              <a:rPr lang="en-IN" b="1" i="0" dirty="0">
                <a:solidFill>
                  <a:srgbClr val="FF0000"/>
                </a:solidFill>
                <a:effectLst/>
                <a:latin typeface="Raleway" pitchFamily="2" charset="0"/>
              </a:rPr>
              <a:t>higher order functions ?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51E50"/>
                </a:solidFill>
                <a:latin typeface="Raleway" pitchFamily="2" charset="0"/>
              </a:rPr>
              <a:t>Answer: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function is called Higher Order Function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it contains other functions as a parameter</a:t>
            </a:r>
            <a:endParaRPr lang="en-IN" b="1" dirty="0">
              <a:solidFill>
                <a:srgbClr val="051E50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i.e.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the functions that operate with another function are known as Higher order Functions.</a:t>
            </a:r>
            <a:r>
              <a:rPr lang="en-IN" b="1" i="0" dirty="0">
                <a:solidFill>
                  <a:srgbClr val="051E50"/>
                </a:solidFill>
                <a:effectLst/>
                <a:latin typeface="Raleway" pitchFamily="2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111111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59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1403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</vt:lpstr>
      <vt:lpstr>Calibri</vt:lpstr>
      <vt:lpstr>Calibri Light</vt:lpstr>
      <vt:lpstr>Consolas</vt:lpstr>
      <vt:lpstr>Monaco</vt:lpstr>
      <vt:lpstr>Raleway</vt:lpstr>
      <vt:lpstr>Raleway</vt:lpstr>
      <vt:lpstr>Segoe UI</vt:lpstr>
      <vt:lpstr>Source Sans Pro</vt:lpstr>
      <vt:lpstr>Verdana</vt:lpstr>
      <vt:lpstr>Office Theme</vt:lpstr>
      <vt:lpstr>LAMBDA Function</vt:lpstr>
      <vt:lpstr>   LAMBDA Function</vt:lpstr>
      <vt:lpstr>             Lambda Function Syntax </vt:lpstr>
      <vt:lpstr>             Need for Lambda Functions  </vt:lpstr>
      <vt:lpstr>                     How to use lambda functions   </vt:lpstr>
      <vt:lpstr>                    How to use lambda functions   </vt:lpstr>
      <vt:lpstr>                         Lambda functions can have 0 or 1 expression, not more.    </vt:lpstr>
      <vt:lpstr>                      Lambda functions can be Immediately Invoked    </vt:lpstr>
      <vt:lpstr>                       It is possible to write higher order functions using lambda    </vt:lpstr>
      <vt:lpstr>                       It is possible to write higher order functions using lambda    </vt:lpstr>
      <vt:lpstr>                       Lambda functions accept all kinds of arguments like normal def function    </vt:lpstr>
      <vt:lpstr>                       Lambda functions accept all kinds of arguments like normal def function    </vt:lpstr>
      <vt:lpstr>                       Lambda functions accept all kinds of arguments like normal def function    </vt:lpstr>
      <vt:lpstr>                       How to use lambda function to manipulate a Data frame     </vt:lpstr>
      <vt:lpstr>  What is the difference between lambda and Def?</vt:lpstr>
      <vt:lpstr>  What is the difference between lambda and Def?</vt:lpstr>
      <vt:lpstr>LAMBDA Function in Python </vt:lpstr>
      <vt:lpstr>  LAMBDA Function in Python </vt:lpstr>
      <vt:lpstr>  LAMBDA Function in Python </vt:lpstr>
      <vt:lpstr>  LAMBDA Function in Python </vt:lpstr>
      <vt:lpstr>  LAMBDA Function in Python </vt:lpstr>
      <vt:lpstr>  LAMBDA Function in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in PYTHON</dc:title>
  <dc:creator>PILLI RAJ</dc:creator>
  <cp:lastModifiedBy>PILLI</cp:lastModifiedBy>
  <cp:revision>148</cp:revision>
  <dcterms:created xsi:type="dcterms:W3CDTF">2022-03-21T17:07:12Z</dcterms:created>
  <dcterms:modified xsi:type="dcterms:W3CDTF">2022-03-25T09:31:37Z</dcterms:modified>
</cp:coreProperties>
</file>