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80" r:id="rId5"/>
    <p:sldId id="283" r:id="rId6"/>
    <p:sldId id="284" r:id="rId7"/>
    <p:sldId id="285" r:id="rId8"/>
    <p:sldId id="260" r:id="rId9"/>
    <p:sldId id="261" r:id="rId10"/>
    <p:sldId id="262" r:id="rId11"/>
    <p:sldId id="263" r:id="rId12"/>
    <p:sldId id="286" r:id="rId13"/>
    <p:sldId id="290" r:id="rId14"/>
    <p:sldId id="287" r:id="rId15"/>
    <p:sldId id="28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6D2A1-AB19-494B-912D-09E0B8F3A1DD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B8F5-1DD4-43CD-AD0C-FA6D50EB0A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36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B8F5-1DD4-43CD-AD0C-FA6D50EB0A8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47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080-7349-CBCE-68CA-DED3B84E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28D456-97A3-C07F-CF84-2866E3C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6FF1-B3CD-4595-924E-BCF088E5AD85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AB2583-E764-BAE9-2115-65F9474A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24AD4E-E5AB-29AE-A5C8-342D342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9922-BC60-49CC-8238-C60355D64C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7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9FCB9F-E887-9BEA-BC96-85BD95C5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675A-849E-CDC4-9F9C-2BADD17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DD71A-4401-3784-0D65-8A844BD52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6FF1-B3CD-4595-924E-BCF088E5AD85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69CBD-1CF6-A2B9-A8C8-81062ACA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A2BE3-1F08-E23A-CB03-51652C7C2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9922-BC60-49CC-8238-C60355D64C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6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3A81298-05FB-74BC-357E-29165A6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Store Comparision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7C5385-6897-EDC5-305A-79D2DA38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4112" cy="68462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611AAC-DCC2-92FA-42D7-B73B03D03063}"/>
              </a:ext>
            </a:extLst>
          </p:cNvPr>
          <p:cNvSpPr txBox="1"/>
          <p:nvPr/>
        </p:nvSpPr>
        <p:spPr>
          <a:xfrm>
            <a:off x="6629400" y="3238476"/>
            <a:ext cx="436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Análisis comparativo: Escenario tiendas </a:t>
            </a:r>
          </a:p>
        </p:txBody>
      </p:sp>
    </p:spTree>
    <p:extLst>
      <p:ext uri="{BB962C8B-B14F-4D97-AF65-F5344CB8AC3E}">
        <p14:creationId xmlns:p14="http://schemas.microsoft.com/office/powerpoint/2010/main" val="284707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36571C8-42B5-D0E7-76B8-2F2DD186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603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9D67E3-3B81-23F1-9759-E830090AB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0030549-2180-6915-3EB4-E6E4203D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603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5E226F-FEBA-899F-0149-7EF82C00A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BF24DBC-4F0B-7A99-9A93-60E91ED365A2}"/>
              </a:ext>
            </a:extLst>
          </p:cNvPr>
          <p:cNvSpPr txBox="1"/>
          <p:nvPr/>
        </p:nvSpPr>
        <p:spPr>
          <a:xfrm>
            <a:off x="1921933" y="889843"/>
            <a:ext cx="83481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Resultados</a:t>
            </a:r>
          </a:p>
          <a:p>
            <a:endParaRPr lang="es-MX" b="1" dirty="0"/>
          </a:p>
          <a:p>
            <a:r>
              <a:rPr lang="es-MX" b="1" dirty="0"/>
              <a:t>Ventas Totales:</a:t>
            </a:r>
            <a:endParaRPr lang="es-MX" dirty="0"/>
          </a:p>
          <a:p>
            <a:pPr lvl="1"/>
            <a:r>
              <a:rPr lang="es-MX" b="1" dirty="0"/>
              <a:t>Tienda A:</a:t>
            </a:r>
            <a:r>
              <a:rPr lang="es-MX" dirty="0"/>
              <a:t> Reducción del 12% en ventas mensuales promedio después de la apertura.</a:t>
            </a:r>
          </a:p>
          <a:p>
            <a:pPr lvl="1"/>
            <a:r>
              <a:rPr lang="es-MX" b="1" dirty="0"/>
              <a:t>Tienda B:</a:t>
            </a:r>
            <a:r>
              <a:rPr lang="es-MX" dirty="0"/>
              <a:t> Incremento del 5%, posiblemente gracias a promociones activas y eventos locales.</a:t>
            </a:r>
          </a:p>
          <a:p>
            <a:r>
              <a:rPr lang="es-MX" b="1" dirty="0"/>
              <a:t>Ticket Promedio:</a:t>
            </a:r>
            <a:endParaRPr lang="es-MX" dirty="0"/>
          </a:p>
          <a:p>
            <a:pPr lvl="1"/>
            <a:r>
              <a:rPr lang="es-MX" b="1" dirty="0"/>
              <a:t>Tienda A:</a:t>
            </a:r>
            <a:r>
              <a:rPr lang="es-MX" dirty="0"/>
              <a:t> Disminución del 8% (de $250 a $230 por cliente).</a:t>
            </a:r>
          </a:p>
          <a:p>
            <a:pPr lvl="1"/>
            <a:r>
              <a:rPr lang="es-MX" b="1" dirty="0"/>
              <a:t>Tienda B:</a:t>
            </a:r>
            <a:r>
              <a:rPr lang="es-MX" dirty="0"/>
              <a:t> Incremento del 3% (de $240 a $247 por cliente).</a:t>
            </a:r>
          </a:p>
          <a:p>
            <a:r>
              <a:rPr lang="es-MX" b="1" dirty="0"/>
              <a:t>Frecuencia de Compra:</a:t>
            </a:r>
            <a:endParaRPr lang="es-MX" dirty="0"/>
          </a:p>
          <a:p>
            <a:pPr lvl="1"/>
            <a:r>
              <a:rPr lang="es-MX" b="1" dirty="0"/>
              <a:t>Tienda A:</a:t>
            </a:r>
            <a:r>
              <a:rPr lang="es-MX" dirty="0"/>
              <a:t> Caída del 15% en la frecuencia promedio de compra por cliente.</a:t>
            </a:r>
          </a:p>
          <a:p>
            <a:pPr lvl="1"/>
            <a:r>
              <a:rPr lang="es-MX" b="1" dirty="0"/>
              <a:t>Tienda B:</a:t>
            </a:r>
            <a:r>
              <a:rPr lang="es-MX" dirty="0"/>
              <a:t> Se mantuvo estable, con un ligero aumento del 2%.</a:t>
            </a:r>
          </a:p>
          <a:p>
            <a:r>
              <a:rPr lang="es-MX" b="1" dirty="0"/>
              <a:t>Clientes Nuevos vs Recurrentes:</a:t>
            </a:r>
            <a:endParaRPr lang="es-MX" dirty="0"/>
          </a:p>
          <a:p>
            <a:pPr lvl="1"/>
            <a:r>
              <a:rPr lang="es-MX" b="1" dirty="0"/>
              <a:t>Tienda A:</a:t>
            </a:r>
            <a:r>
              <a:rPr lang="es-MX" dirty="0"/>
              <a:t> Reducción del 10% en nuevos clientes y 5% en recurrentes.</a:t>
            </a:r>
          </a:p>
          <a:p>
            <a:pPr lvl="1"/>
            <a:r>
              <a:rPr lang="es-MX" b="1" dirty="0"/>
              <a:t>Tienda B:</a:t>
            </a:r>
            <a:r>
              <a:rPr lang="es-MX" dirty="0"/>
              <a:t> Incremento del 7% en clientes nuevos, sin cambios significativos en recurrentes.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05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3C00D8-24BF-8271-5B38-61702F4C405E}"/>
              </a:ext>
            </a:extLst>
          </p:cNvPr>
          <p:cNvSpPr txBox="1"/>
          <p:nvPr/>
        </p:nvSpPr>
        <p:spPr>
          <a:xfrm>
            <a:off x="1921933" y="1141442"/>
            <a:ext cx="83481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Insights</a:t>
            </a:r>
            <a:r>
              <a:rPr lang="es-MX" b="1" dirty="0"/>
              <a:t> Clave</a:t>
            </a:r>
          </a:p>
          <a:p>
            <a:endParaRPr lang="es-MX" b="1" dirty="0"/>
          </a:p>
          <a:p>
            <a:r>
              <a:rPr lang="es-MX" b="1" dirty="0"/>
              <a:t>Estrategias de Retención y Adquisición: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La Tienda A sufrió mayores pérdidas, posiblemente por falta de diferenciación en su propuesta de valor o promociones específicas.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La Tienda B implementó estrategias efectivas, como descuentos dirigidos y campañas locales, que captaron tanto clientes nuevos como frecuentes.</a:t>
            </a:r>
          </a:p>
          <a:p>
            <a:r>
              <a:rPr lang="es-MX" b="1" dirty="0"/>
              <a:t>Impacto del Competidor: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La proximidad del competidor impactó más a la Tienda A debido a la similitud en su público objetivo y la oferta de productos.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Tienda B mostró resiliencia, probablemente por su fuerte presencia local y actividades promocionales.</a:t>
            </a:r>
          </a:p>
          <a:p>
            <a:r>
              <a:rPr lang="es-MX" b="1" dirty="0"/>
              <a:t>Comportamiento de los Clientes: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Los clientes de la Tienda A buscaron alternativas más económicas.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En Tienda B, la oferta diferenciada y eventos locales mitigaron el impacto de la competencia.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58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24E111-66CD-A7A7-4D69-D84B5418084C}"/>
              </a:ext>
            </a:extLst>
          </p:cNvPr>
          <p:cNvSpPr txBox="1"/>
          <p:nvPr/>
        </p:nvSpPr>
        <p:spPr>
          <a:xfrm>
            <a:off x="1767416" y="1166842"/>
            <a:ext cx="8657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Pasos Post-Análisis</a:t>
            </a:r>
          </a:p>
          <a:p>
            <a:endParaRPr lang="es-MX" b="1" dirty="0"/>
          </a:p>
          <a:p>
            <a:r>
              <a:rPr lang="es-MX" b="1" dirty="0"/>
              <a:t>Reforzar la Propuesta de Valor de Tienda A:</a:t>
            </a:r>
            <a:endParaRPr lang="es-MX" dirty="0"/>
          </a:p>
          <a:p>
            <a:pPr lvl="1"/>
            <a:r>
              <a:rPr lang="es-MX" dirty="0"/>
              <a:t>Implementar programas de fidelización para retener clientes recurrentes.</a:t>
            </a:r>
          </a:p>
          <a:p>
            <a:pPr lvl="1"/>
            <a:r>
              <a:rPr lang="es-MX" dirty="0"/>
              <a:t>Analizar precios y promociones del competidor para diseñar ofertas competitivas.</a:t>
            </a:r>
          </a:p>
          <a:p>
            <a:r>
              <a:rPr lang="es-MX" b="1" dirty="0"/>
              <a:t>Optimizar Estrategias de Marketing:</a:t>
            </a:r>
            <a:endParaRPr lang="es-MX" dirty="0"/>
          </a:p>
          <a:p>
            <a:pPr lvl="1"/>
            <a:r>
              <a:rPr lang="es-MX" dirty="0"/>
              <a:t>Tienda A debería invertir en marketing digital dirigido a su área de influencia, destacando valores únicos como atención personalizada.</a:t>
            </a:r>
          </a:p>
          <a:p>
            <a:pPr lvl="1"/>
            <a:r>
              <a:rPr lang="es-MX" dirty="0"/>
              <a:t>Tienda B puede continuar fortaleciendo su presencia local mediante colaboraciones con negocios vecinos.</a:t>
            </a:r>
          </a:p>
          <a:p>
            <a:r>
              <a:rPr lang="es-MX" b="1" dirty="0"/>
              <a:t>Monitorear el Impacto del Competidor:</a:t>
            </a:r>
            <a:endParaRPr lang="es-MX" dirty="0"/>
          </a:p>
          <a:p>
            <a:pPr lvl="1"/>
            <a:r>
              <a:rPr lang="es-MX" dirty="0"/>
              <a:t>Establecer un sistema de monitoreo mensual para medir cambios en ventas, ticket promedio y comportamiento de los clientes en ambas tiendas.</a:t>
            </a:r>
          </a:p>
          <a:p>
            <a:r>
              <a:rPr lang="es-MX" b="1" dirty="0"/>
              <a:t>Evaluar Oportunidades de Expansión o Diversificación:</a:t>
            </a:r>
            <a:endParaRPr lang="es-MX" dirty="0"/>
          </a:p>
          <a:p>
            <a:pPr lvl="1"/>
            <a:r>
              <a:rPr lang="es-MX" dirty="0"/>
              <a:t>Considerar nuevas líneas de productos o servicios en ambas tiendas para diferenciarse del competidor.</a:t>
            </a:r>
          </a:p>
        </p:txBody>
      </p:sp>
    </p:spTree>
    <p:extLst>
      <p:ext uri="{BB962C8B-B14F-4D97-AF65-F5344CB8AC3E}">
        <p14:creationId xmlns:p14="http://schemas.microsoft.com/office/powerpoint/2010/main" val="203017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9BC6-3CB2-7FB5-C265-DAE89D80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2790296"/>
            <a:ext cx="2286000" cy="1277408"/>
          </a:xfrm>
        </p:spPr>
        <p:txBody>
          <a:bodyPr/>
          <a:lstStyle/>
          <a:p>
            <a:r>
              <a:rPr lang="es-MX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615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69F66FB-4ED1-F953-5C2D-B3050E7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PROBLEMA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5C1D8F-D013-93A2-1757-75A65247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4" y="0"/>
            <a:ext cx="5728136" cy="68591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5D5761-72F6-C0C0-7FCB-F807694BE07F}"/>
              </a:ext>
            </a:extLst>
          </p:cNvPr>
          <p:cNvSpPr txBox="1"/>
          <p:nvPr/>
        </p:nvSpPr>
        <p:spPr>
          <a:xfrm>
            <a:off x="210207" y="1734207"/>
            <a:ext cx="6074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Plan de Análisis: Evaluación del Impacto del Competidor Objetivo:</a:t>
            </a:r>
          </a:p>
          <a:p>
            <a:endParaRPr lang="es-MX" sz="2400" b="1" dirty="0"/>
          </a:p>
          <a:p>
            <a:endParaRPr lang="es-MX" sz="2400" b="1" dirty="0"/>
          </a:p>
          <a:p>
            <a:r>
              <a:rPr lang="es-MX" sz="2400" dirty="0"/>
              <a:t>Identificar a los clientes que realizaron compras en las tiendas ficticias (#604 y #613) antes de la fecha de apertura de un competidor ficticio, pero que no han comprado en tienda después.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40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C5035E6-F6CD-8435-4DB3-C51EB22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SOLUCIÓN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C63655-920A-0CDF-79D6-149079C3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27215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EAB1C4-30F7-A530-9CA9-891A04921BB4}"/>
              </a:ext>
            </a:extLst>
          </p:cNvPr>
          <p:cNvSpPr txBox="1"/>
          <p:nvPr/>
        </p:nvSpPr>
        <p:spPr>
          <a:xfrm>
            <a:off x="5727215" y="809297"/>
            <a:ext cx="60329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Datos Generados:</a:t>
            </a:r>
          </a:p>
          <a:p>
            <a:endParaRPr lang="es-MX" b="1" dirty="0"/>
          </a:p>
          <a:p>
            <a:r>
              <a:rPr lang="es-MX" b="1" dirty="0"/>
              <a:t>1. Tiendas Afectadas: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Tienda 604:</a:t>
            </a:r>
            <a:r>
              <a:rPr lang="es-MX" dirty="0"/>
              <a:t> Ubicada en "</a:t>
            </a:r>
            <a:r>
              <a:rPr lang="es-MX" dirty="0" err="1"/>
              <a:t>Metroville</a:t>
            </a:r>
            <a:r>
              <a:rPr lang="es-MX" dirty="0"/>
              <a:t>, ST", afectada por la apertura de " Friends </a:t>
            </a:r>
            <a:r>
              <a:rPr lang="es-MX" dirty="0" err="1"/>
              <a:t>Market</a:t>
            </a:r>
            <a:r>
              <a:rPr lang="es-MX" dirty="0"/>
              <a:t> " en junio de 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Tienda 613:</a:t>
            </a:r>
            <a:r>
              <a:rPr lang="es-MX" dirty="0"/>
              <a:t> Ubicada en "</a:t>
            </a:r>
            <a:r>
              <a:rPr lang="es-MX" dirty="0" err="1"/>
              <a:t>River</a:t>
            </a:r>
            <a:r>
              <a:rPr lang="es-MX" dirty="0"/>
              <a:t> City, ST", afectada por la apertura de “Joe </a:t>
            </a:r>
            <a:r>
              <a:rPr lang="es-MX" dirty="0" err="1"/>
              <a:t>Supplies</a:t>
            </a:r>
            <a:r>
              <a:rPr lang="es-MX" dirty="0"/>
              <a:t>" en junio de 2024.</a:t>
            </a:r>
          </a:p>
          <a:p>
            <a:endParaRPr lang="es-MX" dirty="0"/>
          </a:p>
          <a:p>
            <a:r>
              <a:rPr lang="es-MX" b="1" dirty="0"/>
              <a:t>2. Períodos de Análisis: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Tienda 604:</a:t>
            </a:r>
            <a:r>
              <a:rPr lang="es-MX" dirty="0"/>
              <a:t> Clientes que compraron antes de junio de 2023 y no después.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Tienda 613:</a:t>
            </a:r>
            <a:r>
              <a:rPr lang="es-MX" dirty="0"/>
              <a:t> Clientes que compraron antes de junio de 2024 y no después.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/>
              <a:t>3. Competidores: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“Friends </a:t>
            </a:r>
            <a:r>
              <a:rPr lang="es-MX" dirty="0" err="1"/>
              <a:t>Market</a:t>
            </a:r>
            <a:r>
              <a:rPr lang="es-MX" dirty="0"/>
              <a:t>" y “Joe </a:t>
            </a:r>
            <a:r>
              <a:rPr lang="es-MX" dirty="0" err="1"/>
              <a:t>Supplies</a:t>
            </a:r>
            <a:r>
              <a:rPr lang="es-MX" dirty="0"/>
              <a:t>" como nombres ficticios de cadenas competidoras.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52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563C829-FC77-FF39-F20C-7B1818A6296A}"/>
              </a:ext>
            </a:extLst>
          </p:cNvPr>
          <p:cNvSpPr txBox="1"/>
          <p:nvPr/>
        </p:nvSpPr>
        <p:spPr>
          <a:xfrm>
            <a:off x="430924" y="243880"/>
            <a:ext cx="57272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Pasos para el Análisis</a:t>
            </a:r>
          </a:p>
          <a:p>
            <a:r>
              <a:rPr lang="es-MX" b="1" dirty="0"/>
              <a:t>Preparación de Datos: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 err="1"/>
              <a:t>Customer_ID</a:t>
            </a:r>
            <a:r>
              <a:rPr lang="es-MX" dirty="0"/>
              <a:t>: ID de cliente anonimizado (Ejemplo: "CUST001").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 err="1"/>
              <a:t>Transaction_Date</a:t>
            </a:r>
            <a:r>
              <a:rPr lang="es-MX" dirty="0"/>
              <a:t>: Fechas entre 2022 y 2024.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 err="1"/>
              <a:t>Store_ID</a:t>
            </a:r>
            <a:r>
              <a:rPr lang="es-MX" dirty="0"/>
              <a:t>: ID de tienda (#604, #613).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 err="1"/>
              <a:t>Transaction_Type</a:t>
            </a:r>
            <a:r>
              <a:rPr lang="es-MX" dirty="0"/>
              <a:t>: En tienda o en línea.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 err="1"/>
              <a:t>Transaction_Value</a:t>
            </a:r>
            <a:r>
              <a:rPr lang="es-MX" dirty="0"/>
              <a:t>: Valor de cada transacción.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Segmentación de Clientes: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Identificar clientes que realizaron compras antes de la apertura del competidor.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Por ejemplo, transacciones entre 2022 y mayo de 2023 para la Tienda 604.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Filtrar a los clientes que no realizaron compras después de la fecha de apertura.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Métricas Clave: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Número total de clientes perdidos por tienda.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Porcentaje de clientes perdidos respecto al total de clientes </a:t>
            </a:r>
            <a:r>
              <a:rPr lang="es-MX" dirty="0" err="1"/>
              <a:t>precompetencia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Valor promedio de compra de los clientes perdidos.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Comparación con la tienda no afectada por competencia más cercana (si existe).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01283-9E35-1C49-55E3-B01CF9A0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85" y="0"/>
            <a:ext cx="5727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DCBED-8117-69A9-BF40-72A8FEDC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5" y="365125"/>
            <a:ext cx="10901855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Gráfico de barras</a:t>
            </a:r>
            <a:r>
              <a:rPr lang="es-MX" sz="3200" dirty="0"/>
              <a:t>: Número de clientes pre y </a:t>
            </a:r>
            <a:r>
              <a:rPr lang="es-MX" sz="3200" dirty="0" err="1"/>
              <a:t>post-competencia</a:t>
            </a:r>
            <a:r>
              <a:rPr lang="es-MX" sz="3200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BC1CF9-BC35-2755-7650-D297DEFBAE4D}"/>
              </a:ext>
            </a:extLst>
          </p:cNvPr>
          <p:cNvSpPr txBox="1"/>
          <p:nvPr/>
        </p:nvSpPr>
        <p:spPr>
          <a:xfrm>
            <a:off x="838200" y="1933903"/>
            <a:ext cx="10205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matplotlib.pyplot</a:t>
            </a:r>
            <a:r>
              <a:rPr lang="es-MX" dirty="0"/>
              <a:t> as </a:t>
            </a:r>
            <a:r>
              <a:rPr lang="es-MX" dirty="0" err="1"/>
              <a:t>plt</a:t>
            </a:r>
            <a:r>
              <a:rPr lang="es-MX" dirty="0"/>
              <a:t> </a:t>
            </a:r>
          </a:p>
          <a:p>
            <a:r>
              <a:rPr lang="es-MX" dirty="0"/>
              <a:t># </a:t>
            </a:r>
            <a:r>
              <a:rPr lang="es-MX" dirty="0" err="1"/>
              <a:t>Calculate</a:t>
            </a:r>
            <a:r>
              <a:rPr lang="es-MX" dirty="0"/>
              <a:t> pre and post </a:t>
            </a:r>
            <a:r>
              <a:rPr lang="es-MX" dirty="0" err="1"/>
              <a:t>customer</a:t>
            </a:r>
            <a:r>
              <a:rPr lang="es-MX" dirty="0"/>
              <a:t> </a:t>
            </a:r>
            <a:r>
              <a:rPr lang="es-MX" dirty="0" err="1"/>
              <a:t>counts</a:t>
            </a:r>
            <a:r>
              <a:rPr lang="es-MX" dirty="0"/>
              <a:t> </a:t>
            </a:r>
          </a:p>
          <a:p>
            <a:r>
              <a:rPr lang="es-MX" dirty="0" err="1"/>
              <a:t>pre_counts</a:t>
            </a:r>
            <a:r>
              <a:rPr lang="es-MX" dirty="0"/>
              <a:t> = </a:t>
            </a:r>
            <a:r>
              <a:rPr lang="es-MX" dirty="0" err="1"/>
              <a:t>df</a:t>
            </a:r>
            <a:r>
              <a:rPr lang="es-MX" dirty="0"/>
              <a:t>[</a:t>
            </a:r>
            <a:r>
              <a:rPr lang="es-MX" dirty="0" err="1"/>
              <a:t>df</a:t>
            </a:r>
            <a:r>
              <a:rPr lang="es-MX" dirty="0"/>
              <a:t>["</a:t>
            </a:r>
            <a:r>
              <a:rPr lang="es-MX" dirty="0" err="1"/>
              <a:t>Transaction_Date</a:t>
            </a:r>
            <a:r>
              <a:rPr lang="es-MX" dirty="0"/>
              <a:t>"] &lt; </a:t>
            </a:r>
            <a:r>
              <a:rPr lang="es-MX" dirty="0" err="1"/>
              <a:t>competitor_opening</a:t>
            </a:r>
            <a:r>
              <a:rPr lang="es-MX" dirty="0"/>
              <a:t>["604"]]["</a:t>
            </a:r>
            <a:r>
              <a:rPr lang="es-MX" dirty="0" err="1"/>
              <a:t>Customer_ID</a:t>
            </a:r>
            <a:r>
              <a:rPr lang="es-MX" dirty="0"/>
              <a:t>"].</a:t>
            </a:r>
            <a:r>
              <a:rPr lang="es-MX" dirty="0" err="1"/>
              <a:t>nunique</a:t>
            </a:r>
            <a:r>
              <a:rPr lang="es-MX" dirty="0"/>
              <a:t>() </a:t>
            </a:r>
            <a:r>
              <a:rPr lang="es-MX" dirty="0" err="1"/>
              <a:t>post_counts</a:t>
            </a:r>
            <a:r>
              <a:rPr lang="es-MX" dirty="0"/>
              <a:t> = </a:t>
            </a:r>
            <a:r>
              <a:rPr lang="es-MX" dirty="0" err="1"/>
              <a:t>df</a:t>
            </a:r>
            <a:r>
              <a:rPr lang="es-MX" dirty="0"/>
              <a:t>[</a:t>
            </a:r>
            <a:r>
              <a:rPr lang="es-MX" dirty="0" err="1"/>
              <a:t>df</a:t>
            </a:r>
            <a:r>
              <a:rPr lang="es-MX" dirty="0"/>
              <a:t>["</a:t>
            </a:r>
            <a:r>
              <a:rPr lang="es-MX" dirty="0" err="1"/>
              <a:t>Transaction_Date</a:t>
            </a:r>
            <a:r>
              <a:rPr lang="es-MX" dirty="0"/>
              <a:t>"] &gt;= </a:t>
            </a:r>
            <a:r>
              <a:rPr lang="es-MX" dirty="0" err="1"/>
              <a:t>competitor_opening</a:t>
            </a:r>
            <a:r>
              <a:rPr lang="es-MX" dirty="0"/>
              <a:t>["604"]]["</a:t>
            </a:r>
            <a:r>
              <a:rPr lang="es-MX" dirty="0" err="1"/>
              <a:t>Customer_ID</a:t>
            </a:r>
            <a:r>
              <a:rPr lang="es-MX" dirty="0"/>
              <a:t>"].</a:t>
            </a:r>
            <a:r>
              <a:rPr lang="es-MX" dirty="0" err="1"/>
              <a:t>nunique</a:t>
            </a:r>
            <a:r>
              <a:rPr lang="es-MX" dirty="0"/>
              <a:t>() </a:t>
            </a:r>
          </a:p>
          <a:p>
            <a:r>
              <a:rPr lang="es-MX" dirty="0"/>
              <a:t># </a:t>
            </a:r>
            <a:r>
              <a:rPr lang="es-MX" dirty="0" err="1"/>
              <a:t>Create</a:t>
            </a:r>
            <a:r>
              <a:rPr lang="es-MX" dirty="0"/>
              <a:t> bar </a:t>
            </a:r>
            <a:r>
              <a:rPr lang="es-MX" dirty="0" err="1"/>
              <a:t>plot</a:t>
            </a:r>
            <a:r>
              <a:rPr lang="es-MX" dirty="0"/>
              <a:t> </a:t>
            </a:r>
          </a:p>
          <a:p>
            <a:r>
              <a:rPr lang="es-MX" dirty="0" err="1"/>
              <a:t>labels</a:t>
            </a:r>
            <a:r>
              <a:rPr lang="es-MX" dirty="0"/>
              <a:t> = ['Pre-Competencia', 'Post-Competencia’] </a:t>
            </a:r>
          </a:p>
          <a:p>
            <a:r>
              <a:rPr lang="es-MX" dirty="0" err="1"/>
              <a:t>counts</a:t>
            </a:r>
            <a:r>
              <a:rPr lang="es-MX" dirty="0"/>
              <a:t> = [</a:t>
            </a:r>
            <a:r>
              <a:rPr lang="es-MX" dirty="0" err="1"/>
              <a:t>pre_counts</a:t>
            </a:r>
            <a:r>
              <a:rPr lang="es-MX" dirty="0"/>
              <a:t>, </a:t>
            </a:r>
            <a:r>
              <a:rPr lang="es-MX" dirty="0" err="1"/>
              <a:t>post_counts</a:t>
            </a:r>
            <a:r>
              <a:rPr lang="es-MX" dirty="0"/>
              <a:t>] </a:t>
            </a:r>
          </a:p>
          <a:p>
            <a:endParaRPr lang="es-MX" dirty="0"/>
          </a:p>
          <a:p>
            <a:r>
              <a:rPr lang="es-MX" dirty="0" err="1"/>
              <a:t>plt.bar</a:t>
            </a:r>
            <a:r>
              <a:rPr lang="es-MX" dirty="0"/>
              <a:t>(</a:t>
            </a:r>
            <a:r>
              <a:rPr lang="es-MX" dirty="0" err="1"/>
              <a:t>labels</a:t>
            </a:r>
            <a:r>
              <a:rPr lang="es-MX" dirty="0"/>
              <a:t>, </a:t>
            </a:r>
            <a:r>
              <a:rPr lang="es-MX" dirty="0" err="1"/>
              <a:t>counts</a:t>
            </a:r>
            <a:r>
              <a:rPr lang="es-MX" dirty="0"/>
              <a:t>, color=['blue', '</a:t>
            </a:r>
            <a:r>
              <a:rPr lang="es-MX" dirty="0" err="1"/>
              <a:t>orange</a:t>
            </a:r>
            <a:r>
              <a:rPr lang="es-MX" dirty="0"/>
              <a:t>’]) </a:t>
            </a:r>
          </a:p>
          <a:p>
            <a:r>
              <a:rPr lang="es-MX" dirty="0" err="1"/>
              <a:t>plt.title</a:t>
            </a:r>
            <a:r>
              <a:rPr lang="es-MX" dirty="0"/>
              <a:t>('Comparación de Clientes Pre y Post Competencia (Tienda 604)') </a:t>
            </a:r>
            <a:r>
              <a:rPr lang="es-MX" dirty="0" err="1"/>
              <a:t>plt.ylabel</a:t>
            </a:r>
            <a:r>
              <a:rPr lang="es-MX" dirty="0"/>
              <a:t>('Número de Clientes') </a:t>
            </a:r>
            <a:r>
              <a:rPr lang="es-MX" dirty="0" err="1"/>
              <a:t>plt.show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67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C1F5-DD07-00E9-67A3-F5EAD770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161925"/>
            <a:ext cx="3699933" cy="447675"/>
          </a:xfrm>
        </p:spPr>
        <p:txBody>
          <a:bodyPr>
            <a:normAutofit fontScale="90000"/>
          </a:bodyPr>
          <a:lstStyle/>
          <a:p>
            <a:r>
              <a:rPr lang="es-MX" sz="2000" dirty="0"/>
              <a:t>Visualización </a:t>
            </a:r>
            <a:r>
              <a:rPr lang="es-MX" sz="2000" dirty="0" err="1"/>
              <a:t>shoppers</a:t>
            </a:r>
            <a:r>
              <a:rPr lang="es-MX" sz="2000" dirty="0"/>
              <a:t> por </a:t>
            </a:r>
            <a:r>
              <a:rPr lang="es-MX" sz="2000" dirty="0" err="1"/>
              <a:t>zipcode</a:t>
            </a:r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79AF-8CBD-B732-A4FF-04989B8C28E9}"/>
              </a:ext>
            </a:extLst>
          </p:cNvPr>
          <p:cNvSpPr txBox="1"/>
          <p:nvPr/>
        </p:nvSpPr>
        <p:spPr>
          <a:xfrm>
            <a:off x="313267" y="855133"/>
            <a:ext cx="118787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import</a:t>
            </a:r>
            <a:r>
              <a:rPr lang="es-MX" sz="1200" dirty="0"/>
              <a:t> </a:t>
            </a:r>
            <a:r>
              <a:rPr lang="es-MX" sz="1200" dirty="0" err="1"/>
              <a:t>geopandas</a:t>
            </a:r>
            <a:r>
              <a:rPr lang="es-MX" sz="1200" dirty="0"/>
              <a:t> as </a:t>
            </a:r>
            <a:r>
              <a:rPr lang="es-MX" sz="1200" dirty="0" err="1"/>
              <a:t>gpd</a:t>
            </a:r>
            <a:r>
              <a:rPr lang="es-MX" sz="1200" dirty="0"/>
              <a:t> </a:t>
            </a:r>
          </a:p>
          <a:p>
            <a:r>
              <a:rPr lang="es-MX" sz="1200" dirty="0" err="1"/>
              <a:t>import</a:t>
            </a:r>
            <a:r>
              <a:rPr lang="es-MX" sz="1200" dirty="0"/>
              <a:t> </a:t>
            </a:r>
            <a:r>
              <a:rPr lang="es-MX" sz="1200" dirty="0" err="1"/>
              <a:t>matplotlib.pyplot</a:t>
            </a:r>
            <a:r>
              <a:rPr lang="es-MX" sz="1200" dirty="0"/>
              <a:t> as </a:t>
            </a:r>
            <a:r>
              <a:rPr lang="es-MX" sz="1200" dirty="0" err="1"/>
              <a:t>plt</a:t>
            </a:r>
            <a:r>
              <a:rPr lang="es-MX" sz="1200" dirty="0"/>
              <a:t> from </a:t>
            </a:r>
            <a:r>
              <a:rPr lang="es-MX" sz="1200" dirty="0" err="1"/>
              <a:t>shapely.geometry</a:t>
            </a:r>
            <a:r>
              <a:rPr lang="es-MX" sz="1200" dirty="0"/>
              <a:t> </a:t>
            </a:r>
          </a:p>
          <a:p>
            <a:r>
              <a:rPr lang="es-MX" sz="1200" dirty="0" err="1"/>
              <a:t>import</a:t>
            </a:r>
            <a:r>
              <a:rPr lang="es-MX" sz="1200" dirty="0"/>
              <a:t> </a:t>
            </a:r>
            <a:r>
              <a:rPr lang="es-MX" sz="1200" dirty="0" err="1"/>
              <a:t>Polygon</a:t>
            </a:r>
            <a:r>
              <a:rPr lang="es-MX" sz="1200" dirty="0"/>
              <a:t> </a:t>
            </a:r>
          </a:p>
          <a:p>
            <a:r>
              <a:rPr lang="es-MX" sz="1200" dirty="0"/>
              <a:t># Estructura de datos: códigos postales y cantidad de clientes perdidos # Cada ZIP </a:t>
            </a:r>
            <a:r>
              <a:rPr lang="es-MX" sz="1200" dirty="0" err="1"/>
              <a:t>Code</a:t>
            </a:r>
            <a:r>
              <a:rPr lang="es-MX" sz="1200" dirty="0"/>
              <a:t> se asocia con un conteo de clientes perdidos. </a:t>
            </a:r>
          </a:p>
          <a:p>
            <a:r>
              <a:rPr lang="es-MX" sz="1200" dirty="0"/>
              <a:t>data = { </a:t>
            </a:r>
          </a:p>
          <a:p>
            <a:r>
              <a:rPr lang="es-MX" sz="1200" dirty="0"/>
              <a:t>"</a:t>
            </a:r>
            <a:r>
              <a:rPr lang="es-MX" sz="1200" dirty="0" err="1"/>
              <a:t>ZIP_Code</a:t>
            </a:r>
            <a:r>
              <a:rPr lang="es-MX" sz="1200" dirty="0"/>
              <a:t>": [90210, 10001, 94105, 60614], # Lista de códigos postales ficticios </a:t>
            </a:r>
          </a:p>
          <a:p>
            <a:r>
              <a:rPr lang="es-MX" sz="1200" dirty="0"/>
              <a:t>"</a:t>
            </a:r>
            <a:r>
              <a:rPr lang="es-MX" sz="1200" dirty="0" err="1"/>
              <a:t>Customer_Count</a:t>
            </a:r>
            <a:r>
              <a:rPr lang="es-MX" sz="1200" dirty="0"/>
              <a:t>": [5, 12, 8, 20] # Conteo de clientes perdidos por cada ZIP </a:t>
            </a:r>
            <a:r>
              <a:rPr lang="es-MX" sz="1200" dirty="0" err="1"/>
              <a:t>Code</a:t>
            </a:r>
            <a:r>
              <a:rPr lang="es-MX" sz="1200" dirty="0"/>
              <a:t> } </a:t>
            </a:r>
          </a:p>
          <a:p>
            <a:r>
              <a:rPr lang="es-MX" sz="1200" dirty="0"/>
              <a:t># Definir explícitamente la geometría para cada ZIP </a:t>
            </a:r>
            <a:r>
              <a:rPr lang="es-MX" sz="1200" dirty="0" err="1"/>
              <a:t>Code</a:t>
            </a:r>
            <a:r>
              <a:rPr lang="es-MX" sz="1200" dirty="0"/>
              <a:t> utilizando polígonos # Los polígonos representan límites aproximados de las áreas geográficas asociadas a cada ZIP </a:t>
            </a:r>
            <a:r>
              <a:rPr lang="es-MX" sz="1200" dirty="0" err="1"/>
              <a:t>Code</a:t>
            </a:r>
            <a:r>
              <a:rPr lang="es-MX" sz="1200" dirty="0"/>
              <a:t>. </a:t>
            </a:r>
          </a:p>
          <a:p>
            <a:r>
              <a:rPr lang="es-MX" sz="1200" dirty="0" err="1"/>
              <a:t>geometries</a:t>
            </a:r>
            <a:r>
              <a:rPr lang="es-MX" sz="1200" dirty="0"/>
              <a:t> = [ </a:t>
            </a:r>
          </a:p>
          <a:p>
            <a:r>
              <a:rPr lang="es-MX" sz="1200" dirty="0" err="1"/>
              <a:t>Polygon</a:t>
            </a:r>
            <a:r>
              <a:rPr lang="es-MX" sz="1200" dirty="0"/>
              <a:t>([(-118.4, 34.08), (-118.41, 34.09), (-118.42, 34.08), (-118.4, 34.08)]), # ZIP </a:t>
            </a:r>
            <a:r>
              <a:rPr lang="es-MX" sz="1200" dirty="0" err="1"/>
              <a:t>Code</a:t>
            </a:r>
            <a:r>
              <a:rPr lang="es-MX" sz="1200" dirty="0"/>
              <a:t> 90210 </a:t>
            </a:r>
          </a:p>
          <a:p>
            <a:r>
              <a:rPr lang="es-MX" sz="1200" dirty="0" err="1"/>
              <a:t>Polygon</a:t>
            </a:r>
            <a:r>
              <a:rPr lang="es-MX" sz="1200" dirty="0"/>
              <a:t>([(-73.99, 40.75), (-74, 40.76), (-73.98, 40.75), (-73.99, 40.75)]), # ZIP </a:t>
            </a:r>
            <a:r>
              <a:rPr lang="es-MX" sz="1200" dirty="0" err="1"/>
              <a:t>Code</a:t>
            </a:r>
            <a:r>
              <a:rPr lang="es-MX" sz="1200" dirty="0"/>
              <a:t> 10001 </a:t>
            </a:r>
          </a:p>
          <a:p>
            <a:r>
              <a:rPr lang="es-MX" sz="1200" dirty="0" err="1"/>
              <a:t>Polygon</a:t>
            </a:r>
            <a:r>
              <a:rPr lang="es-MX" sz="1200" dirty="0"/>
              <a:t>([(-122.4, 37.79), (-122.41, 37.8), (-122.42, 37.79), (-122.4, 37.79)]), # ZIP </a:t>
            </a:r>
            <a:r>
              <a:rPr lang="es-MX" sz="1200" dirty="0" err="1"/>
              <a:t>Code</a:t>
            </a:r>
            <a:r>
              <a:rPr lang="es-MX" sz="1200" dirty="0"/>
              <a:t> 94105 </a:t>
            </a:r>
          </a:p>
          <a:p>
            <a:r>
              <a:rPr lang="es-MX" sz="1200" dirty="0" err="1"/>
              <a:t>Polygon</a:t>
            </a:r>
            <a:r>
              <a:rPr lang="es-MX" sz="1200" dirty="0"/>
              <a:t>([(-87.65, 41.91), (-87.66, 41.92), (-87.67, 41.91), (-87.65, 41.91)]) # ZIP </a:t>
            </a:r>
            <a:r>
              <a:rPr lang="es-MX" sz="1200" dirty="0" err="1"/>
              <a:t>Code</a:t>
            </a:r>
            <a:r>
              <a:rPr lang="es-MX" sz="1200" dirty="0"/>
              <a:t> 60614 ] </a:t>
            </a:r>
          </a:p>
          <a:p>
            <a:r>
              <a:rPr lang="es-MX" sz="1200" dirty="0"/>
              <a:t># Crear un </a:t>
            </a:r>
            <a:r>
              <a:rPr lang="es-MX" sz="1200" dirty="0" err="1"/>
              <a:t>GeoDataFrame</a:t>
            </a:r>
            <a:r>
              <a:rPr lang="es-MX" sz="1200" dirty="0"/>
              <a:t> combinando los datos y las geometrías # El </a:t>
            </a:r>
            <a:r>
              <a:rPr lang="es-MX" sz="1200" dirty="0" err="1"/>
              <a:t>GeoDataFrame</a:t>
            </a:r>
            <a:r>
              <a:rPr lang="es-MX" sz="1200" dirty="0"/>
              <a:t> es una estructura de datos que incluye información geoespacial (polígonos) y atributos (datos). </a:t>
            </a:r>
          </a:p>
          <a:p>
            <a:r>
              <a:rPr lang="es-MX" sz="1200" dirty="0" err="1"/>
              <a:t>gdf</a:t>
            </a:r>
            <a:r>
              <a:rPr lang="es-MX" sz="1200" dirty="0"/>
              <a:t> = </a:t>
            </a:r>
            <a:r>
              <a:rPr lang="es-MX" sz="1200" dirty="0" err="1"/>
              <a:t>gpd.GeoDataFrame</a:t>
            </a:r>
            <a:r>
              <a:rPr lang="es-MX" sz="1200" dirty="0"/>
              <a:t>(data, </a:t>
            </a:r>
            <a:r>
              <a:rPr lang="es-MX" sz="1200" dirty="0" err="1"/>
              <a:t>geometry</a:t>
            </a:r>
            <a:r>
              <a:rPr lang="es-MX" sz="1200" dirty="0"/>
              <a:t>=</a:t>
            </a:r>
            <a:r>
              <a:rPr lang="es-MX" sz="1200" dirty="0" err="1"/>
              <a:t>geometries</a:t>
            </a:r>
            <a:r>
              <a:rPr lang="es-MX" sz="1200" dirty="0"/>
              <a:t>) </a:t>
            </a:r>
          </a:p>
          <a:p>
            <a:r>
              <a:rPr lang="es-MX" sz="1200" dirty="0"/>
              <a:t># Crear la visualización del mapa </a:t>
            </a:r>
          </a:p>
          <a:p>
            <a:r>
              <a:rPr lang="es-MX" sz="1200" dirty="0" err="1"/>
              <a:t>fig</a:t>
            </a:r>
            <a:r>
              <a:rPr lang="es-MX" sz="1200" dirty="0"/>
              <a:t>, </a:t>
            </a:r>
            <a:r>
              <a:rPr lang="es-MX" sz="1200" dirty="0" err="1"/>
              <a:t>ax</a:t>
            </a:r>
            <a:r>
              <a:rPr lang="es-MX" sz="1200" dirty="0"/>
              <a:t> = </a:t>
            </a:r>
            <a:r>
              <a:rPr lang="es-MX" sz="1200" dirty="0" err="1"/>
              <a:t>plt.subplots</a:t>
            </a:r>
            <a:r>
              <a:rPr lang="es-MX" sz="1200" dirty="0"/>
              <a:t>(1, 1, </a:t>
            </a:r>
            <a:r>
              <a:rPr lang="es-MX" sz="1200" dirty="0" err="1"/>
              <a:t>figsize</a:t>
            </a:r>
            <a:r>
              <a:rPr lang="es-MX" sz="1200" dirty="0"/>
              <a:t>=(10, 6)) # Configurar el tamaño de la figura </a:t>
            </a:r>
          </a:p>
          <a:p>
            <a:r>
              <a:rPr lang="es-MX" sz="1200" dirty="0"/>
              <a:t># Visualizar el mapa coloreado por conteo de clientes </a:t>
            </a:r>
          </a:p>
          <a:p>
            <a:r>
              <a:rPr lang="es-MX" sz="1200" dirty="0" err="1"/>
              <a:t>gdf.plot</a:t>
            </a:r>
            <a:r>
              <a:rPr lang="es-MX" sz="1200" dirty="0"/>
              <a:t>( </a:t>
            </a:r>
          </a:p>
          <a:p>
            <a:r>
              <a:rPr lang="es-MX" sz="1200" dirty="0" err="1"/>
              <a:t>column</a:t>
            </a:r>
            <a:r>
              <a:rPr lang="es-MX" sz="1200" dirty="0"/>
              <a:t>="</a:t>
            </a:r>
            <a:r>
              <a:rPr lang="es-MX" sz="1200" dirty="0" err="1"/>
              <a:t>Customer_Count</a:t>
            </a:r>
            <a:r>
              <a:rPr lang="es-MX" sz="1200" dirty="0"/>
              <a:t>", # Columna para definir la graduación de colores </a:t>
            </a:r>
          </a:p>
          <a:p>
            <a:r>
              <a:rPr lang="es-MX" sz="1200" dirty="0" err="1"/>
              <a:t>cmap</a:t>
            </a:r>
            <a:r>
              <a:rPr lang="es-MX" sz="1200" dirty="0"/>
              <a:t>="</a:t>
            </a:r>
            <a:r>
              <a:rPr lang="es-MX" sz="1200" dirty="0" err="1"/>
              <a:t>Reds</a:t>
            </a:r>
            <a:r>
              <a:rPr lang="es-MX" sz="1200" dirty="0"/>
              <a:t>", # Esquema de colores (gradación de rojo) </a:t>
            </a:r>
          </a:p>
          <a:p>
            <a:r>
              <a:rPr lang="es-MX" sz="1200" dirty="0" err="1"/>
              <a:t>legend</a:t>
            </a:r>
            <a:r>
              <a:rPr lang="es-MX" sz="1200" dirty="0"/>
              <a:t>=True, # Mostrar una leyenda </a:t>
            </a:r>
          </a:p>
          <a:p>
            <a:r>
              <a:rPr lang="es-MX" sz="1200" dirty="0" err="1"/>
              <a:t>legend_kwds</a:t>
            </a:r>
            <a:r>
              <a:rPr lang="es-MX" sz="1200" dirty="0"/>
              <a:t>={"</a:t>
            </a:r>
            <a:r>
              <a:rPr lang="es-MX" sz="1200" dirty="0" err="1"/>
              <a:t>label</a:t>
            </a:r>
            <a:r>
              <a:rPr lang="es-MX" sz="1200" dirty="0"/>
              <a:t>": "Clientes Perdidos por ZIP </a:t>
            </a:r>
            <a:r>
              <a:rPr lang="es-MX" sz="1200" dirty="0" err="1"/>
              <a:t>Code</a:t>
            </a:r>
            <a:r>
              <a:rPr lang="es-MX" sz="1200" dirty="0"/>
              <a:t>"}, # Etiqueta de la leyenda </a:t>
            </a:r>
          </a:p>
          <a:p>
            <a:r>
              <a:rPr lang="es-MX" sz="1200" dirty="0" err="1"/>
              <a:t>ax</a:t>
            </a:r>
            <a:r>
              <a:rPr lang="es-MX" sz="1200" dirty="0"/>
              <a:t>=</a:t>
            </a:r>
            <a:r>
              <a:rPr lang="es-MX" sz="1200" dirty="0" err="1"/>
              <a:t>ax</a:t>
            </a:r>
            <a:r>
              <a:rPr lang="es-MX" sz="1200" dirty="0"/>
              <a:t> # Ejes donde se dibuja el gráfico </a:t>
            </a:r>
          </a:p>
          <a:p>
            <a:r>
              <a:rPr lang="es-MX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528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B7FB-E53F-904B-0401-C740C716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116152"/>
            <a:ext cx="3979333" cy="476515"/>
          </a:xfrm>
        </p:spPr>
        <p:txBody>
          <a:bodyPr>
            <a:normAutofit/>
          </a:bodyPr>
          <a:lstStyle/>
          <a:p>
            <a:r>
              <a:rPr lang="es-MX" sz="2000" dirty="0" err="1"/>
              <a:t>Heat</a:t>
            </a:r>
            <a:r>
              <a:rPr lang="es-MX" sz="2000" dirty="0"/>
              <a:t> </a:t>
            </a:r>
            <a:r>
              <a:rPr lang="es-MX" sz="2000" dirty="0" err="1"/>
              <a:t>Map</a:t>
            </a:r>
            <a:r>
              <a:rPr lang="es-MX" sz="2000" dirty="0"/>
              <a:t> – </a:t>
            </a:r>
            <a:r>
              <a:rPr lang="es-MX" sz="2000" dirty="0" err="1"/>
              <a:t>Acquisition</a:t>
            </a:r>
            <a:r>
              <a:rPr lang="es-MX" sz="2000" dirty="0"/>
              <a:t> &amp; </a:t>
            </a:r>
            <a:r>
              <a:rPr lang="es-MX" sz="2000" dirty="0" err="1"/>
              <a:t>Desertion</a:t>
            </a:r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93D029-EB21-A032-1C37-F6E9EE596AE6}"/>
              </a:ext>
            </a:extLst>
          </p:cNvPr>
          <p:cNvSpPr txBox="1"/>
          <p:nvPr/>
        </p:nvSpPr>
        <p:spPr>
          <a:xfrm>
            <a:off x="372533" y="592667"/>
            <a:ext cx="1044786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/>
              <a:t>import</a:t>
            </a:r>
            <a:r>
              <a:rPr lang="es-MX" sz="800" dirty="0"/>
              <a:t> pandas as </a:t>
            </a:r>
            <a:r>
              <a:rPr lang="es-MX" sz="800" dirty="0" err="1"/>
              <a:t>pd</a:t>
            </a:r>
            <a:endParaRPr lang="es-MX" sz="800" dirty="0"/>
          </a:p>
          <a:p>
            <a:r>
              <a:rPr lang="es-MX" sz="800" dirty="0" err="1"/>
              <a:t>import</a:t>
            </a:r>
            <a:r>
              <a:rPr lang="es-MX" sz="800" dirty="0"/>
              <a:t> </a:t>
            </a:r>
            <a:r>
              <a:rPr lang="es-MX" sz="800" dirty="0" err="1"/>
              <a:t>seaborn</a:t>
            </a:r>
            <a:r>
              <a:rPr lang="es-MX" sz="800" dirty="0"/>
              <a:t> as </a:t>
            </a:r>
            <a:r>
              <a:rPr lang="es-MX" sz="800" dirty="0" err="1"/>
              <a:t>sns</a:t>
            </a:r>
            <a:endParaRPr lang="es-MX" sz="800" dirty="0"/>
          </a:p>
          <a:p>
            <a:r>
              <a:rPr lang="es-MX" sz="800" dirty="0" err="1"/>
              <a:t>import</a:t>
            </a:r>
            <a:r>
              <a:rPr lang="es-MX" sz="800" dirty="0"/>
              <a:t> </a:t>
            </a:r>
            <a:r>
              <a:rPr lang="es-MX" sz="800" dirty="0" err="1"/>
              <a:t>matplotlib.pyplot</a:t>
            </a:r>
            <a:r>
              <a:rPr lang="es-MX" sz="800" dirty="0"/>
              <a:t> as </a:t>
            </a:r>
            <a:r>
              <a:rPr lang="es-MX" sz="800" dirty="0" err="1"/>
              <a:t>plt</a:t>
            </a:r>
            <a:endParaRPr lang="es-MX" sz="800" dirty="0"/>
          </a:p>
          <a:p>
            <a:r>
              <a:rPr lang="es-MX" sz="800" dirty="0" err="1"/>
              <a:t>import</a:t>
            </a:r>
            <a:r>
              <a:rPr lang="es-MX" sz="800" dirty="0"/>
              <a:t> </a:t>
            </a:r>
            <a:r>
              <a:rPr lang="es-MX" sz="800" dirty="0" err="1"/>
              <a:t>numpy</a:t>
            </a:r>
            <a:r>
              <a:rPr lang="es-MX" sz="800" dirty="0"/>
              <a:t> as </a:t>
            </a:r>
            <a:r>
              <a:rPr lang="es-MX" sz="800" dirty="0" err="1"/>
              <a:t>np</a:t>
            </a:r>
            <a:endParaRPr lang="es-MX" sz="800" dirty="0"/>
          </a:p>
          <a:p>
            <a:endParaRPr lang="es-MX" sz="800" dirty="0"/>
          </a:p>
          <a:p>
            <a:r>
              <a:rPr lang="es-MX" sz="800" dirty="0"/>
              <a:t># Generar datos aleatorios para la adquisición de clientes</a:t>
            </a:r>
          </a:p>
          <a:p>
            <a:r>
              <a:rPr lang="es-MX" sz="800" dirty="0" err="1"/>
              <a:t>np.random.seed</a:t>
            </a:r>
            <a:r>
              <a:rPr lang="es-MX" sz="800" dirty="0"/>
              <a:t>(42)  # Para reproducibilidad</a:t>
            </a:r>
          </a:p>
          <a:p>
            <a:r>
              <a:rPr lang="es-MX" sz="800" dirty="0" err="1"/>
              <a:t>months</a:t>
            </a:r>
            <a:r>
              <a:rPr lang="es-MX" sz="800" dirty="0"/>
              <a:t> = </a:t>
            </a:r>
            <a:r>
              <a:rPr lang="es-MX" sz="800" dirty="0" err="1"/>
              <a:t>pd.date_range</a:t>
            </a:r>
            <a:r>
              <a:rPr lang="es-MX" sz="800" dirty="0"/>
              <a:t>(</a:t>
            </a:r>
            <a:r>
              <a:rPr lang="es-MX" sz="800" dirty="0" err="1"/>
              <a:t>start</a:t>
            </a:r>
            <a:r>
              <a:rPr lang="es-MX" sz="800" dirty="0"/>
              <a:t>="2023-01-01", </a:t>
            </a:r>
            <a:r>
              <a:rPr lang="es-MX" sz="800" dirty="0" err="1"/>
              <a:t>end</a:t>
            </a:r>
            <a:r>
              <a:rPr lang="es-MX" sz="800" dirty="0"/>
              <a:t>="2023-12-31", </a:t>
            </a:r>
            <a:r>
              <a:rPr lang="es-MX" sz="800" dirty="0" err="1"/>
              <a:t>freq</a:t>
            </a:r>
            <a:r>
              <a:rPr lang="es-MX" sz="800" dirty="0"/>
              <a:t>="M").</a:t>
            </a:r>
            <a:r>
              <a:rPr lang="es-MX" sz="800" dirty="0" err="1"/>
              <a:t>strftime</a:t>
            </a:r>
            <a:r>
              <a:rPr lang="es-MX" sz="800" dirty="0"/>
              <a:t>("%Y-%m")</a:t>
            </a:r>
          </a:p>
          <a:p>
            <a:r>
              <a:rPr lang="es-MX" sz="800" dirty="0" err="1"/>
              <a:t>new_customers</a:t>
            </a:r>
            <a:r>
              <a:rPr lang="es-MX" sz="800" dirty="0"/>
              <a:t> = </a:t>
            </a:r>
            <a:r>
              <a:rPr lang="es-MX" sz="800" dirty="0" err="1"/>
              <a:t>np.random.randint</a:t>
            </a:r>
            <a:r>
              <a:rPr lang="es-MX" sz="800" dirty="0"/>
              <a:t>(50, 300, </a:t>
            </a:r>
            <a:r>
              <a:rPr lang="es-MX" sz="800" dirty="0" err="1"/>
              <a:t>size</a:t>
            </a:r>
            <a:r>
              <a:rPr lang="es-MX" sz="800" dirty="0"/>
              <a:t>=</a:t>
            </a:r>
            <a:r>
              <a:rPr lang="es-MX" sz="800" dirty="0" err="1"/>
              <a:t>len</a:t>
            </a:r>
            <a:r>
              <a:rPr lang="es-MX" sz="800" dirty="0"/>
              <a:t>(</a:t>
            </a:r>
            <a:r>
              <a:rPr lang="es-MX" sz="800" dirty="0" err="1"/>
              <a:t>months</a:t>
            </a:r>
            <a:r>
              <a:rPr lang="es-MX" sz="800" dirty="0"/>
              <a:t>))  # Número aleatorio de clientes por mes</a:t>
            </a:r>
          </a:p>
          <a:p>
            <a:endParaRPr lang="es-MX" sz="800" dirty="0"/>
          </a:p>
          <a:p>
            <a:r>
              <a:rPr lang="es-MX" sz="800" dirty="0"/>
              <a:t># Crear un </a:t>
            </a:r>
            <a:r>
              <a:rPr lang="es-MX" sz="800" dirty="0" err="1"/>
              <a:t>DataFrame</a:t>
            </a:r>
            <a:r>
              <a:rPr lang="es-MX" sz="800" dirty="0"/>
              <a:t> con los datos generados</a:t>
            </a:r>
          </a:p>
          <a:p>
            <a:r>
              <a:rPr lang="es-MX" sz="800" dirty="0"/>
              <a:t>data = {</a:t>
            </a:r>
          </a:p>
          <a:p>
            <a:r>
              <a:rPr lang="es-MX" sz="800" dirty="0"/>
              <a:t>    "</a:t>
            </a:r>
            <a:r>
              <a:rPr lang="es-MX" sz="800" dirty="0" err="1"/>
              <a:t>Month</a:t>
            </a:r>
            <a:r>
              <a:rPr lang="es-MX" sz="800" dirty="0"/>
              <a:t>": </a:t>
            </a:r>
            <a:r>
              <a:rPr lang="es-MX" sz="800" dirty="0" err="1"/>
              <a:t>months</a:t>
            </a:r>
            <a:r>
              <a:rPr lang="es-MX" sz="800" dirty="0"/>
              <a:t>,</a:t>
            </a:r>
          </a:p>
          <a:p>
            <a:r>
              <a:rPr lang="es-MX" sz="800" dirty="0"/>
              <a:t>    "</a:t>
            </a:r>
            <a:r>
              <a:rPr lang="es-MX" sz="800" dirty="0" err="1"/>
              <a:t>New_Customers</a:t>
            </a:r>
            <a:r>
              <a:rPr lang="es-MX" sz="800" dirty="0"/>
              <a:t>": </a:t>
            </a:r>
            <a:r>
              <a:rPr lang="es-MX" sz="800" dirty="0" err="1"/>
              <a:t>new_customers</a:t>
            </a:r>
            <a:endParaRPr lang="es-MX" sz="800" dirty="0"/>
          </a:p>
          <a:p>
            <a:r>
              <a:rPr lang="es-MX" sz="800" dirty="0"/>
              <a:t>}</a:t>
            </a:r>
          </a:p>
          <a:p>
            <a:r>
              <a:rPr lang="es-MX" sz="800" dirty="0" err="1"/>
              <a:t>df</a:t>
            </a:r>
            <a:r>
              <a:rPr lang="es-MX" sz="800" dirty="0"/>
              <a:t> = </a:t>
            </a:r>
            <a:r>
              <a:rPr lang="es-MX" sz="800" dirty="0" err="1"/>
              <a:t>pd.DataFrame</a:t>
            </a:r>
            <a:r>
              <a:rPr lang="es-MX" sz="800" dirty="0"/>
              <a:t>(data)</a:t>
            </a:r>
          </a:p>
          <a:p>
            <a:endParaRPr lang="es-MX" sz="800" dirty="0"/>
          </a:p>
          <a:p>
            <a:r>
              <a:rPr lang="es-MX" sz="800" dirty="0"/>
              <a:t># Crear una matriz para el </a:t>
            </a:r>
            <a:r>
              <a:rPr lang="es-MX" sz="800" dirty="0" err="1"/>
              <a:t>heatmap</a:t>
            </a:r>
            <a:endParaRPr lang="es-MX" sz="800" dirty="0"/>
          </a:p>
          <a:p>
            <a:r>
              <a:rPr lang="es-MX" sz="800" dirty="0"/>
              <a:t># Desglose por año y mes</a:t>
            </a:r>
          </a:p>
          <a:p>
            <a:r>
              <a:rPr lang="es-MX" sz="800" dirty="0" err="1"/>
              <a:t>df</a:t>
            </a:r>
            <a:r>
              <a:rPr lang="es-MX" sz="800" dirty="0"/>
              <a:t>["</a:t>
            </a:r>
            <a:r>
              <a:rPr lang="es-MX" sz="800" dirty="0" err="1"/>
              <a:t>Year</a:t>
            </a:r>
            <a:r>
              <a:rPr lang="es-MX" sz="800" dirty="0"/>
              <a:t>"] = </a:t>
            </a:r>
            <a:r>
              <a:rPr lang="es-MX" sz="800" dirty="0" err="1"/>
              <a:t>pd.to_datetime</a:t>
            </a:r>
            <a:r>
              <a:rPr lang="es-MX" sz="800" dirty="0"/>
              <a:t>(</a:t>
            </a:r>
            <a:r>
              <a:rPr lang="es-MX" sz="800" dirty="0" err="1"/>
              <a:t>df</a:t>
            </a:r>
            <a:r>
              <a:rPr lang="es-MX" sz="800" dirty="0"/>
              <a:t>["</a:t>
            </a:r>
            <a:r>
              <a:rPr lang="es-MX" sz="800" dirty="0" err="1"/>
              <a:t>Month</a:t>
            </a:r>
            <a:r>
              <a:rPr lang="es-MX" sz="800" dirty="0"/>
              <a:t>"]).</a:t>
            </a:r>
            <a:r>
              <a:rPr lang="es-MX" sz="800" dirty="0" err="1"/>
              <a:t>dt.year</a:t>
            </a:r>
            <a:endParaRPr lang="es-MX" sz="800" dirty="0"/>
          </a:p>
          <a:p>
            <a:r>
              <a:rPr lang="es-MX" sz="800" dirty="0" err="1"/>
              <a:t>df</a:t>
            </a:r>
            <a:r>
              <a:rPr lang="es-MX" sz="800" dirty="0"/>
              <a:t>["</a:t>
            </a:r>
            <a:r>
              <a:rPr lang="es-MX" sz="800" dirty="0" err="1"/>
              <a:t>Month_Number</a:t>
            </a:r>
            <a:r>
              <a:rPr lang="es-MX" sz="800" dirty="0"/>
              <a:t>"] = </a:t>
            </a:r>
            <a:r>
              <a:rPr lang="es-MX" sz="800" dirty="0" err="1"/>
              <a:t>pd.to_datetime</a:t>
            </a:r>
            <a:r>
              <a:rPr lang="es-MX" sz="800" dirty="0"/>
              <a:t>(</a:t>
            </a:r>
            <a:r>
              <a:rPr lang="es-MX" sz="800" dirty="0" err="1"/>
              <a:t>df</a:t>
            </a:r>
            <a:r>
              <a:rPr lang="es-MX" sz="800" dirty="0"/>
              <a:t>["</a:t>
            </a:r>
            <a:r>
              <a:rPr lang="es-MX" sz="800" dirty="0" err="1"/>
              <a:t>Month</a:t>
            </a:r>
            <a:r>
              <a:rPr lang="es-MX" sz="800" dirty="0"/>
              <a:t>"]).</a:t>
            </a:r>
            <a:r>
              <a:rPr lang="es-MX" sz="800" dirty="0" err="1"/>
              <a:t>dt.month</a:t>
            </a:r>
            <a:endParaRPr lang="es-MX" sz="800" dirty="0"/>
          </a:p>
          <a:p>
            <a:r>
              <a:rPr lang="es-MX" sz="800" dirty="0" err="1"/>
              <a:t>heatmap_data</a:t>
            </a:r>
            <a:r>
              <a:rPr lang="es-MX" sz="800" dirty="0"/>
              <a:t> = </a:t>
            </a:r>
            <a:r>
              <a:rPr lang="es-MX" sz="800" dirty="0" err="1"/>
              <a:t>df.pivot</a:t>
            </a:r>
            <a:r>
              <a:rPr lang="es-MX" sz="800" dirty="0"/>
              <a:t>("</a:t>
            </a:r>
            <a:r>
              <a:rPr lang="es-MX" sz="800" dirty="0" err="1"/>
              <a:t>Month_Number</a:t>
            </a:r>
            <a:r>
              <a:rPr lang="es-MX" sz="800" dirty="0"/>
              <a:t>", "</a:t>
            </a:r>
            <a:r>
              <a:rPr lang="es-MX" sz="800" dirty="0" err="1"/>
              <a:t>Year</a:t>
            </a:r>
            <a:r>
              <a:rPr lang="es-MX" sz="800" dirty="0"/>
              <a:t>", "</a:t>
            </a:r>
            <a:r>
              <a:rPr lang="es-MX" sz="800" dirty="0" err="1"/>
              <a:t>New_Customers</a:t>
            </a:r>
            <a:r>
              <a:rPr lang="es-MX" sz="800" dirty="0"/>
              <a:t>")</a:t>
            </a:r>
          </a:p>
          <a:p>
            <a:endParaRPr lang="es-MX" sz="800" dirty="0"/>
          </a:p>
          <a:p>
            <a:r>
              <a:rPr lang="es-MX" sz="800" dirty="0"/>
              <a:t># Crear el </a:t>
            </a:r>
            <a:r>
              <a:rPr lang="es-MX" sz="800" dirty="0" err="1"/>
              <a:t>heatmap</a:t>
            </a:r>
            <a:endParaRPr lang="es-MX" sz="800" dirty="0"/>
          </a:p>
          <a:p>
            <a:r>
              <a:rPr lang="es-MX" sz="800" dirty="0" err="1"/>
              <a:t>plt.figure</a:t>
            </a:r>
            <a:r>
              <a:rPr lang="es-MX" sz="800" dirty="0"/>
              <a:t>(</a:t>
            </a:r>
            <a:r>
              <a:rPr lang="es-MX" sz="800" dirty="0" err="1"/>
              <a:t>figsize</a:t>
            </a:r>
            <a:r>
              <a:rPr lang="es-MX" sz="800" dirty="0"/>
              <a:t>=(10, 6))</a:t>
            </a:r>
          </a:p>
          <a:p>
            <a:r>
              <a:rPr lang="es-MX" sz="800" dirty="0" err="1"/>
              <a:t>sns.heatmap</a:t>
            </a:r>
            <a:r>
              <a:rPr lang="es-MX" sz="800" dirty="0"/>
              <a:t>(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heatmap_data</a:t>
            </a:r>
            <a:r>
              <a:rPr lang="es-MX" sz="800" dirty="0"/>
              <a:t>,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annot</a:t>
            </a:r>
            <a:r>
              <a:rPr lang="es-MX" sz="800" dirty="0"/>
              <a:t>=True,  # Mostrar valores en el mapa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fmt</a:t>
            </a:r>
            <a:r>
              <a:rPr lang="es-MX" sz="800" dirty="0"/>
              <a:t>="d",  # Formato de los valores como enteros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cmap</a:t>
            </a:r>
            <a:r>
              <a:rPr lang="es-MX" sz="800" dirty="0"/>
              <a:t>="</a:t>
            </a:r>
            <a:r>
              <a:rPr lang="es-MX" sz="800" dirty="0" err="1"/>
              <a:t>YlGnBu</a:t>
            </a:r>
            <a:r>
              <a:rPr lang="es-MX" sz="800" dirty="0"/>
              <a:t>",  # Esquema de colores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linewidths</a:t>
            </a:r>
            <a:r>
              <a:rPr lang="es-MX" sz="800" dirty="0"/>
              <a:t>=.5,  # Separadores entre celdas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cbar_kws</a:t>
            </a:r>
            <a:r>
              <a:rPr lang="es-MX" sz="800" dirty="0"/>
              <a:t>={"</a:t>
            </a:r>
            <a:r>
              <a:rPr lang="es-MX" sz="800" dirty="0" err="1"/>
              <a:t>label</a:t>
            </a:r>
            <a:r>
              <a:rPr lang="es-MX" sz="800" dirty="0"/>
              <a:t>": "Nuevos Clientes"}</a:t>
            </a:r>
          </a:p>
          <a:p>
            <a:r>
              <a:rPr lang="es-MX" sz="800" dirty="0"/>
              <a:t>)</a:t>
            </a:r>
          </a:p>
          <a:p>
            <a:endParaRPr lang="es-MX" sz="800" dirty="0"/>
          </a:p>
          <a:p>
            <a:r>
              <a:rPr lang="es-MX" sz="800" dirty="0"/>
              <a:t># Etiquetas y título</a:t>
            </a:r>
          </a:p>
          <a:p>
            <a:r>
              <a:rPr lang="es-MX" sz="800" dirty="0" err="1"/>
              <a:t>plt.title</a:t>
            </a:r>
            <a:r>
              <a:rPr lang="es-MX" sz="800" dirty="0"/>
              <a:t>("Adquisición de Nuevos Clientes por Mes", </a:t>
            </a:r>
            <a:r>
              <a:rPr lang="es-MX" sz="800" dirty="0" err="1"/>
              <a:t>fontsize</a:t>
            </a:r>
            <a:r>
              <a:rPr lang="es-MX" sz="800" dirty="0"/>
              <a:t>=16)</a:t>
            </a:r>
          </a:p>
          <a:p>
            <a:r>
              <a:rPr lang="es-MX" sz="800" dirty="0" err="1"/>
              <a:t>plt.xlabel</a:t>
            </a:r>
            <a:r>
              <a:rPr lang="es-MX" sz="800" dirty="0"/>
              <a:t>("Año")</a:t>
            </a:r>
          </a:p>
          <a:p>
            <a:r>
              <a:rPr lang="es-MX" sz="800" dirty="0" err="1"/>
              <a:t>plt.ylabel</a:t>
            </a:r>
            <a:r>
              <a:rPr lang="es-MX" sz="800" dirty="0"/>
              <a:t>("Mes")</a:t>
            </a:r>
          </a:p>
          <a:p>
            <a:r>
              <a:rPr lang="es-MX" sz="800" dirty="0" err="1"/>
              <a:t>plt.xticks</a:t>
            </a:r>
            <a:r>
              <a:rPr lang="es-MX" sz="800" dirty="0"/>
              <a:t>(</a:t>
            </a:r>
            <a:r>
              <a:rPr lang="es-MX" sz="800" dirty="0" err="1"/>
              <a:t>rotation</a:t>
            </a:r>
            <a:r>
              <a:rPr lang="es-MX" sz="800" dirty="0"/>
              <a:t>=45)</a:t>
            </a:r>
          </a:p>
          <a:p>
            <a:r>
              <a:rPr lang="es-MX" sz="800" dirty="0" err="1"/>
              <a:t>plt.yticks</a:t>
            </a:r>
            <a:r>
              <a:rPr lang="es-MX" sz="800" dirty="0"/>
              <a:t>(</a:t>
            </a:r>
            <a:r>
              <a:rPr lang="es-MX" sz="800" dirty="0" err="1"/>
              <a:t>range</a:t>
            </a:r>
            <a:r>
              <a:rPr lang="es-MX" sz="800" dirty="0"/>
              <a:t>(1, 13), ["Ene", "Feb", "Mar", "Abr", "May", "Jun", "Jul", "</a:t>
            </a:r>
            <a:r>
              <a:rPr lang="es-MX" sz="800" dirty="0" err="1"/>
              <a:t>Ago</a:t>
            </a:r>
            <a:r>
              <a:rPr lang="es-MX" sz="800" dirty="0"/>
              <a:t>", "</a:t>
            </a:r>
            <a:r>
              <a:rPr lang="es-MX" sz="800" dirty="0" err="1"/>
              <a:t>Sep</a:t>
            </a:r>
            <a:r>
              <a:rPr lang="es-MX" sz="800" dirty="0"/>
              <a:t>", "Oct", "Nov", "Dic"])</a:t>
            </a:r>
          </a:p>
          <a:p>
            <a:r>
              <a:rPr lang="es-MX" sz="800" dirty="0" err="1"/>
              <a:t>plt.show</a:t>
            </a:r>
            <a:r>
              <a:rPr lang="es-MX" sz="800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731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EE71F4C-02D9-B18D-ED44-D67A0475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613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A2F62E-F46F-40E5-46C8-32A787AEC0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130A5B-D22B-CE1D-19F7-9039DA50DE42}"/>
              </a:ext>
            </a:extLst>
          </p:cNvPr>
          <p:cNvSpPr txBox="1"/>
          <p:nvPr/>
        </p:nvSpPr>
        <p:spPr>
          <a:xfrm>
            <a:off x="152400" y="1913467"/>
            <a:ext cx="176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Competidor abrió en junio</a:t>
            </a:r>
          </a:p>
        </p:txBody>
      </p:sp>
    </p:spTree>
    <p:extLst>
      <p:ext uri="{BB962C8B-B14F-4D97-AF65-F5344CB8AC3E}">
        <p14:creationId xmlns:p14="http://schemas.microsoft.com/office/powerpoint/2010/main" val="127845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181C6D0-EE04-D290-2B0B-9466E555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613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EC73D5-8930-29FD-601F-DCE9E55FD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1609</Words>
  <Application>Microsoft Office PowerPoint</Application>
  <PresentationFormat>Panorámica</PresentationFormat>
  <Paragraphs>158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Store Comparision</vt:lpstr>
      <vt:lpstr>PROBLEMA</vt:lpstr>
      <vt:lpstr>SOLUCIÓN</vt:lpstr>
      <vt:lpstr>Presentación de PowerPoint</vt:lpstr>
      <vt:lpstr>Gráfico de barras: Número de clientes pre y post-competencia.</vt:lpstr>
      <vt:lpstr>Visualización shoppers por zipcode</vt:lpstr>
      <vt:lpstr>Heat Map – Acquisition &amp; Desertion</vt:lpstr>
      <vt:lpstr>613</vt:lpstr>
      <vt:lpstr>613</vt:lpstr>
      <vt:lpstr>603</vt:lpstr>
      <vt:lpstr>603</vt:lpstr>
      <vt:lpstr>Presentación de PowerPoint</vt:lpstr>
      <vt:lpstr>Presentación de PowerPoint</vt:lpstr>
      <vt:lpstr>Presentación de PowerPoint</vt:lpstr>
      <vt:lpstr>¡Gracias!</vt:lpstr>
    </vt:vector>
  </TitlesOfParts>
  <Company>Petco Animal Supplies,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Comparision</dc:title>
  <dc:creator>José Ángel Reyna Gómez</dc:creator>
  <cp:lastModifiedBy>José Ángel Reyna Gómez</cp:lastModifiedBy>
  <cp:revision>4</cp:revision>
  <dcterms:created xsi:type="dcterms:W3CDTF">2024-08-30T06:36:29Z</dcterms:created>
  <dcterms:modified xsi:type="dcterms:W3CDTF">2024-11-27T02:14:40Z</dcterms:modified>
</cp:coreProperties>
</file>