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9" r:id="rId4"/>
    <p:sldMasterId id="2147483661" r:id="rId5"/>
    <p:sldMasterId id="2147483663" r:id="rId6"/>
  </p:sldMasterIdLst>
  <p:notesMasterIdLst>
    <p:notesMasterId r:id="rId42"/>
  </p:notesMasterIdLst>
  <p:sldIdLst>
    <p:sldId id="256" r:id="rId7"/>
    <p:sldId id="351" r:id="rId8"/>
    <p:sldId id="559" r:id="rId9"/>
    <p:sldId id="558" r:id="rId10"/>
    <p:sldId id="353" r:id="rId11"/>
    <p:sldId id="573" r:id="rId12"/>
    <p:sldId id="381" r:id="rId13"/>
    <p:sldId id="302" r:id="rId14"/>
    <p:sldId id="505" r:id="rId15"/>
    <p:sldId id="567" r:id="rId16"/>
    <p:sldId id="572" r:id="rId17"/>
    <p:sldId id="419" r:id="rId18"/>
    <p:sldId id="396" r:id="rId19"/>
    <p:sldId id="574" r:id="rId20"/>
    <p:sldId id="258" r:id="rId21"/>
    <p:sldId id="259" r:id="rId22"/>
    <p:sldId id="260" r:id="rId23"/>
    <p:sldId id="296" r:id="rId24"/>
    <p:sldId id="518" r:id="rId25"/>
    <p:sldId id="282" r:id="rId26"/>
    <p:sldId id="577" r:id="rId27"/>
    <p:sldId id="513" r:id="rId28"/>
    <p:sldId id="286" r:id="rId29"/>
    <p:sldId id="291" r:id="rId30"/>
    <p:sldId id="293" r:id="rId31"/>
    <p:sldId id="272" r:id="rId32"/>
    <p:sldId id="566" r:id="rId33"/>
    <p:sldId id="576" r:id="rId34"/>
    <p:sldId id="575" r:id="rId35"/>
    <p:sldId id="561" r:id="rId36"/>
    <p:sldId id="557" r:id="rId37"/>
    <p:sldId id="569" r:id="rId38"/>
    <p:sldId id="556" r:id="rId39"/>
    <p:sldId id="357" r:id="rId40"/>
    <p:sldId id="270" r:id="rId4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6-13T02:36:50.6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18186 2205 0,'25'0'15,"0"0"1,0 0-16,123 0 31,126 0-15,23 0-1,50 0 1,-24 0 0,-200 0-16,151 0 15,-26 0 1,-74 0-1,-1 0 1,50 0 0,-50 0-1,-23 0 1,-76 0 0,1 0-1,-2 0 1,-23 0 15,0 0-15,24 0-1,51 0 1,23 0 0,26 0-1,24 0 1,26 0-1,-75 0 1,-51 0 0,-23 0-1,-50 0 1,24-25 0,1 25-1,74 0 1,74 0 15,-49 0-15,-25 0-1,-25 0 1,-74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F150-02BF-4073-9636-4B1EB8150A8E}" type="datetimeFigureOut">
              <a:rPr lang="es-PE" smtClean="0"/>
              <a:t>4/06/2022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F9775-87E9-4380-A37A-0CDD468564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36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85AA0-7E65-4BAD-BE82-9A766DA012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66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85AA0-7E65-4BAD-BE82-9A766DA012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85AA0-7E65-4BAD-BE82-9A766DA012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85AA0-7E65-4BAD-BE82-9A766DA0121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85AA0-7E65-4BAD-BE82-9A766DA012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D6422C3-F11A-4B46-B37E-A782D589D3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6376" y="293874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4271F8-DCB0-489A-8F7C-77366A4BB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659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17256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D145D06E-2945-4317-8E81-3573F3BC6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002" y="620032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DCC98E5E-7B43-4225-8019-4B457F934B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4534" y="2945246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3397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5">
            <a:extLst>
              <a:ext uri="{FF2B5EF4-FFF2-40B4-BE49-F238E27FC236}">
                <a16:creationId xmlns:a16="http://schemas.microsoft.com/office/drawing/2014/main" id="{F44837F6-2A27-4DBE-9495-F9D0DF2BC2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8945" y="367208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7332F7A3-166E-4BB2-AEB2-E73F5DA78A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8945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743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DAD77459-4269-4D5A-9874-C5DB73520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8945" y="996600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BB663196-7267-4AF6-811F-24902DFC93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8945" y="3063999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23679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 userDrawn="1"/>
        </p:nvSpPr>
        <p:spPr>
          <a:xfrm>
            <a:off x="0" y="897302"/>
            <a:ext cx="12192000" cy="575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7 Paralelogramo"/>
          <p:cNvSpPr/>
          <p:nvPr userDrawn="1"/>
        </p:nvSpPr>
        <p:spPr>
          <a:xfrm>
            <a:off x="-244023" y="707426"/>
            <a:ext cx="7144595" cy="379755"/>
          </a:xfrm>
          <a:prstGeom prst="parallelogram">
            <a:avLst>
              <a:gd name="adj" fmla="val 20777"/>
            </a:avLst>
          </a:prstGeom>
          <a:solidFill>
            <a:srgbClr val="FDB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14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317714" y="750191"/>
            <a:ext cx="5485715" cy="3797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40" b="0" baseline="0">
                <a:solidFill>
                  <a:srgbClr val="383838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s-US" dirty="0"/>
              <a:t>Título del contenido</a:t>
            </a:r>
            <a:endParaRPr lang="en-US" dirty="0"/>
          </a:p>
        </p:txBody>
      </p:sp>
      <p:sp>
        <p:nvSpPr>
          <p:cNvPr id="14" name="1 Título"/>
          <p:cNvSpPr>
            <a:spLocks noGrp="1"/>
          </p:cNvSpPr>
          <p:nvPr>
            <p:ph type="ctrTitle" hasCustomPrompt="1"/>
          </p:nvPr>
        </p:nvSpPr>
        <p:spPr>
          <a:xfrm>
            <a:off x="317715" y="1856215"/>
            <a:ext cx="5632000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862145" rtl="0" eaLnBrk="1" latinLnBrk="0" hangingPunct="1">
              <a:defRPr lang="en-US" sz="1152" kern="1200" dirty="0">
                <a:solidFill>
                  <a:srgbClr val="333333"/>
                </a:solidFill>
                <a:latin typeface="Arial" pitchFamily="34" charset="0"/>
                <a:ea typeface="Roboto Medium" pitchFamily="2" charset="0"/>
                <a:cs typeface="Arial" pitchFamily="34" charset="0"/>
              </a:defRPr>
            </a:lvl1pPr>
          </a:lstStyle>
          <a:p>
            <a:pPr marL="0" lvl="0" algn="l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commodo</a:t>
            </a:r>
            <a:r>
              <a:rPr lang="es-ES" dirty="0"/>
              <a:t> </a:t>
            </a:r>
            <a:r>
              <a:rPr lang="es-ES" dirty="0" err="1"/>
              <a:t>ligula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dolor. </a:t>
            </a:r>
            <a:r>
              <a:rPr lang="es-ES" dirty="0" err="1"/>
              <a:t>Aenean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. Cum </a:t>
            </a:r>
            <a:r>
              <a:rPr lang="es-ES" dirty="0" err="1"/>
              <a:t>sociis</a:t>
            </a:r>
            <a:r>
              <a:rPr lang="es-ES" dirty="0"/>
              <a:t> </a:t>
            </a:r>
            <a:r>
              <a:rPr lang="es-ES" dirty="0" err="1"/>
              <a:t>natoque</a:t>
            </a:r>
            <a:r>
              <a:rPr lang="es-ES" dirty="0"/>
              <a:t> </a:t>
            </a:r>
            <a:r>
              <a:rPr lang="es-ES" dirty="0" err="1"/>
              <a:t>penatibus</a:t>
            </a:r>
            <a:r>
              <a:rPr lang="es-ES" dirty="0"/>
              <a:t> et </a:t>
            </a:r>
            <a:r>
              <a:rPr lang="es-ES" dirty="0" err="1"/>
              <a:t>disufosplant</a:t>
            </a:r>
            <a:r>
              <a:rPr lang="es-ES" dirty="0"/>
              <a:t> </a:t>
            </a:r>
            <a:r>
              <a:rPr lang="es-ES" dirty="0" err="1"/>
              <a:t>parturient</a:t>
            </a:r>
            <a:r>
              <a:rPr lang="es-ES" dirty="0"/>
              <a:t> montes, </a:t>
            </a:r>
            <a:r>
              <a:rPr lang="es-ES" dirty="0" err="1"/>
              <a:t>nascetur</a:t>
            </a:r>
            <a:r>
              <a:rPr lang="es-ES" dirty="0"/>
              <a:t> </a:t>
            </a:r>
            <a:r>
              <a:rPr lang="es-ES" dirty="0" err="1"/>
              <a:t>penatibus</a:t>
            </a:r>
            <a:r>
              <a:rPr lang="es-ES" dirty="0"/>
              <a:t> et </a:t>
            </a:r>
            <a:r>
              <a:rPr lang="es-ES" dirty="0" err="1"/>
              <a:t>magnistoriamdf</a:t>
            </a:r>
            <a:r>
              <a:rPr lang="es-ES" dirty="0"/>
              <a:t> </a:t>
            </a:r>
            <a:r>
              <a:rPr lang="es-ES" dirty="0" err="1"/>
              <a:t>disufosplant</a:t>
            </a:r>
            <a:r>
              <a:rPr lang="es-ES" dirty="0"/>
              <a:t> </a:t>
            </a:r>
            <a:r>
              <a:rPr lang="es-ES" dirty="0" err="1"/>
              <a:t>parturient</a:t>
            </a:r>
            <a:r>
              <a:rPr lang="es-ES" dirty="0"/>
              <a:t> montes, </a:t>
            </a:r>
            <a:r>
              <a:rPr lang="es-ES" dirty="0" err="1"/>
              <a:t>nascetur</a:t>
            </a:r>
            <a:r>
              <a:rPr lang="es-ES" dirty="0"/>
              <a:t> </a:t>
            </a:r>
            <a:r>
              <a:rPr lang="es-ES" dirty="0" err="1"/>
              <a:t>ridiculus</a:t>
            </a:r>
            <a:r>
              <a:rPr lang="es-ES" dirty="0"/>
              <a:t> mus. </a:t>
            </a:r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D5115FE5-609F-4728-B7DD-B223EC39AC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7715" y="1466935"/>
            <a:ext cx="6144000" cy="443047"/>
          </a:xfrm>
          <a:prstGeom prst="rect">
            <a:avLst/>
          </a:prstGeom>
        </p:spPr>
        <p:txBody>
          <a:bodyPr/>
          <a:lstStyle>
            <a:lvl1pPr marL="0" indent="0" algn="l" defTabSz="862145" rtl="0" eaLnBrk="1" latinLnBrk="0" hangingPunct="1">
              <a:spcBef>
                <a:spcPts val="0"/>
              </a:spcBef>
              <a:buNone/>
              <a:defRPr lang="es-ES" sz="1440" b="0" kern="1200" baseline="0" dirty="0" smtClean="0">
                <a:solidFill>
                  <a:srgbClr val="FDBB30"/>
                </a:solidFill>
                <a:latin typeface="+mj-lt"/>
                <a:ea typeface="Roboto Medium" pitchFamily="2" charset="0"/>
                <a:cs typeface="Arial" pitchFamily="34" charset="0"/>
              </a:defRPr>
            </a:lvl1pPr>
            <a:lvl2pPr marL="431073" indent="0">
              <a:buNone/>
              <a:defRPr/>
            </a:lvl2pPr>
          </a:lstStyle>
          <a:p>
            <a:pPr lvl="0"/>
            <a:r>
              <a:rPr lang="es-ES" dirty="0"/>
              <a:t>Subtitulo</a:t>
            </a:r>
          </a:p>
        </p:txBody>
      </p:sp>
    </p:spTree>
    <p:extLst>
      <p:ext uri="{BB962C8B-B14F-4D97-AF65-F5344CB8AC3E}">
        <p14:creationId xmlns:p14="http://schemas.microsoft.com/office/powerpoint/2010/main" val="121628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03A73AEF-DBF0-495C-B785-CED907C816F3}"/>
              </a:ext>
            </a:extLst>
          </p:cNvPr>
          <p:cNvSpPr txBox="1">
            <a:spLocks/>
          </p:cNvSpPr>
          <p:nvPr userDrawn="1"/>
        </p:nvSpPr>
        <p:spPr>
          <a:xfrm>
            <a:off x="2726376" y="293874"/>
            <a:ext cx="4291941" cy="964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Sharp Grotesk Bold 15" panose="00000806000000000000" pitchFamily="50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C000"/>
                </a:solidFill>
              </a:rPr>
              <a:t>TÍTULO XXXXXXXX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85D25E8E-B890-4A13-99F2-7DC31D25B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659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94350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EA841F4-549E-4882-B53B-2F0F1C86E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002" y="620032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82BF5647-220F-49AF-AB5A-C8B7DCA9EE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4534" y="2945246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7901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03A73AEF-DBF0-495C-B785-CED907C816F3}"/>
              </a:ext>
            </a:extLst>
          </p:cNvPr>
          <p:cNvSpPr txBox="1">
            <a:spLocks/>
          </p:cNvSpPr>
          <p:nvPr userDrawn="1"/>
        </p:nvSpPr>
        <p:spPr>
          <a:xfrm>
            <a:off x="2726376" y="293874"/>
            <a:ext cx="4291941" cy="964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Sharp Grotesk Bold 15" panose="00000806000000000000" pitchFamily="50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C000"/>
                </a:solidFill>
              </a:rPr>
              <a:t>TÍTULO XXXXXXXX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85D25E8E-B890-4A13-99F2-7DC31D25B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659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230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7B89C06-01A3-42C2-9BC6-4745D221719E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4/06/2022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E12231B-6C1B-4F63-A95E-DE028EC21920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6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CB10-EDF1-4D0E-8471-6CCDAEF6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700BF-1B30-4700-9216-CAF49A5DA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4" indent="0" algn="ctr">
              <a:buNone/>
              <a:defRPr sz="1600"/>
            </a:lvl4pPr>
            <a:lvl5pPr marL="1828725" indent="0" algn="ctr">
              <a:buNone/>
              <a:defRPr sz="1600"/>
            </a:lvl5pPr>
            <a:lvl6pPr marL="2285907" indent="0" algn="ctr">
              <a:buNone/>
              <a:defRPr sz="1600"/>
            </a:lvl6pPr>
            <a:lvl7pPr marL="2743088" indent="0" algn="ctr">
              <a:buNone/>
              <a:defRPr sz="1600"/>
            </a:lvl7pPr>
            <a:lvl8pPr marL="3200270" indent="0" algn="ctr">
              <a:buNone/>
              <a:defRPr sz="1600"/>
            </a:lvl8pPr>
            <a:lvl9pPr marL="3657452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2F66-05EA-437E-9439-95582573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40084-0E30-4EB0-B1BA-6D26202D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2C56F0-801E-418C-96FB-2CC8D37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BD4C9-FEA2-48E3-A3CA-01F171E0AD28}" type="slidenum">
              <a:rPr lang="cs-CZ" altLang="es-PE"/>
              <a:pPr/>
              <a:t>‹Nº›</a:t>
            </a:fld>
            <a:endParaRPr lang="cs-CZ" altLang="es-PE"/>
          </a:p>
        </p:txBody>
      </p:sp>
    </p:spTree>
    <p:extLst>
      <p:ext uri="{BB962C8B-B14F-4D97-AF65-F5344CB8AC3E}">
        <p14:creationId xmlns:p14="http://schemas.microsoft.com/office/powerpoint/2010/main" val="29285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03A73AEF-DBF0-495C-B785-CED907C816F3}"/>
              </a:ext>
            </a:extLst>
          </p:cNvPr>
          <p:cNvSpPr txBox="1">
            <a:spLocks/>
          </p:cNvSpPr>
          <p:nvPr userDrawn="1"/>
        </p:nvSpPr>
        <p:spPr>
          <a:xfrm>
            <a:off x="2726376" y="293874"/>
            <a:ext cx="4291941" cy="964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Sharp Grotesk Bold 15" panose="00000806000000000000" pitchFamily="50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C000"/>
                </a:solidFill>
              </a:rPr>
              <a:t>TÍTULO XXXXXXXX</a:t>
            </a: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85D25E8E-B890-4A13-99F2-7DC31D25B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659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41101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EA841F4-549E-4882-B53B-2F0F1C86E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002" y="620032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82BF5647-220F-49AF-AB5A-C8B7DCA9EE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4534" y="2945246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5400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5F7A102-59E9-4B20-B2B2-4884E0A76F9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1" r:id="rId3"/>
    <p:sldLayoutId id="2147483672" r:id="rId4"/>
    <p:sldLayoutId id="2147483673" r:id="rId5"/>
    <p:sldLayoutId id="2147483674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E325EE4D-F5B5-44BB-B250-8EAD3A9401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BC0EC00A-0BE9-4684-99EE-10A1F0A48C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9B12E335-06DA-423E-B9C4-71EA128987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D0EF54E5-D79B-47B2-950F-5559D299EB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2958C382-A56B-4118-AFB5-3FCB4B94B7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ect-english-grammar.com/past-simple-exercise-5.html" TargetMode="External"/><Relationship Id="rId2" Type="http://schemas.openxmlformats.org/officeDocument/2006/relationships/hyperlink" Target="https://www.english-4u.de/en/tenses-exercises/past-simple4.htm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Icono&#10;&#10;Descripción generada automáticamente">
            <a:extLst>
              <a:ext uri="{FF2B5EF4-FFF2-40B4-BE49-F238E27FC236}">
                <a16:creationId xmlns:a16="http://schemas.microsoft.com/office/drawing/2014/main" id="{2FE88096-1BC1-4875-A4EA-4642B722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AF9449-40BD-4FD4-8A96-15E17BB9A253}"/>
              </a:ext>
            </a:extLst>
          </p:cNvPr>
          <p:cNvSpPr txBox="1"/>
          <p:nvPr/>
        </p:nvSpPr>
        <p:spPr>
          <a:xfrm>
            <a:off x="4903305" y="840701"/>
            <a:ext cx="645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Sharp Grotesk Book 15" panose="00000506000000000000" pitchFamily="50" charset="0"/>
              </a:rPr>
              <a:t>UPN, PASIÓN POR TRANSFORMAR VIDAS</a:t>
            </a:r>
            <a:endParaRPr lang="es-PE" sz="2800" b="1" dirty="0">
              <a:latin typeface="Sharp Grotesk Book 15" panose="00000506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D3AF5-D29A-4704-B9ED-CB2BE7AB7E6E}"/>
              </a:ext>
            </a:extLst>
          </p:cNvPr>
          <p:cNvSpPr txBox="1"/>
          <p:nvPr/>
        </p:nvSpPr>
        <p:spPr>
          <a:xfrm>
            <a:off x="8027504" y="601927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harp Grotesk Book 15" panose="00000506000000000000" pitchFamily="50" charset="0"/>
              </a:rPr>
              <a:t>charito.chipana@upn.pe</a:t>
            </a:r>
            <a:endParaRPr lang="es-PE" sz="2400" dirty="0">
              <a:latin typeface="Sharp Grotesk Book 15" panose="00000506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146E15-3596-44D8-8267-B9A245648C8F}"/>
              </a:ext>
            </a:extLst>
          </p:cNvPr>
          <p:cNvSpPr txBox="1"/>
          <p:nvPr/>
        </p:nvSpPr>
        <p:spPr>
          <a:xfrm>
            <a:off x="5509591" y="2460644"/>
            <a:ext cx="51981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 Narrow" panose="020B0606020202030204" pitchFamily="34" charset="0"/>
              </a:rPr>
              <a:t>PAST EXPERIENCES</a:t>
            </a:r>
          </a:p>
          <a:p>
            <a:r>
              <a:rPr lang="es-ES" sz="1600" b="1" dirty="0">
                <a:latin typeface="Arial Narrow" panose="020B0606020202030204" pitchFamily="34" charset="0"/>
              </a:rPr>
              <a:t>Módulo 7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30DC91-041C-4599-963B-0BD4295A4C42}"/>
              </a:ext>
            </a:extLst>
          </p:cNvPr>
          <p:cNvSpPr txBox="1"/>
          <p:nvPr/>
        </p:nvSpPr>
        <p:spPr>
          <a:xfrm>
            <a:off x="4542183" y="3761741"/>
            <a:ext cx="50349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rial Narrow" panose="020B0606020202030204" pitchFamily="34" charset="0"/>
              </a:rPr>
              <a:t>Pre-beginner 2</a:t>
            </a:r>
          </a:p>
          <a:p>
            <a:r>
              <a:rPr lang="en-US" sz="2800" b="1" dirty="0">
                <a:latin typeface="Arial Narrow" panose="020B0606020202030204" pitchFamily="34" charset="0"/>
                <a:cs typeface="Arial"/>
              </a:rPr>
              <a:t>2022- 2</a:t>
            </a:r>
          </a:p>
        </p:txBody>
      </p:sp>
      <p:sp>
        <p:nvSpPr>
          <p:cNvPr id="12" name="4 Marcador de texto">
            <a:extLst>
              <a:ext uri="{FF2B5EF4-FFF2-40B4-BE49-F238E27FC236}">
                <a16:creationId xmlns:a16="http://schemas.microsoft.com/office/drawing/2014/main" id="{5C2E17BF-4759-4C59-A40E-B8D4B6E0A6E4}"/>
              </a:ext>
            </a:extLst>
          </p:cNvPr>
          <p:cNvSpPr txBox="1">
            <a:spLocks/>
          </p:cNvSpPr>
          <p:nvPr/>
        </p:nvSpPr>
        <p:spPr>
          <a:xfrm>
            <a:off x="4542183" y="5265894"/>
            <a:ext cx="5558857" cy="369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US" sz="2400" b="1" dirty="0"/>
              <a:t>Videoconferencia 11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352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95897" y="2048090"/>
            <a:ext cx="2468405" cy="3037242"/>
          </a:xfrm>
        </p:spPr>
        <p:txBody>
          <a:bodyPr/>
          <a:lstStyle/>
          <a:p>
            <a:r>
              <a:rPr lang="es-MX" sz="2658" dirty="0"/>
              <a:t> </a:t>
            </a:r>
            <a:r>
              <a:rPr lang="es-MX" sz="2658" b="1" dirty="0">
                <a:solidFill>
                  <a:srgbClr val="FFC000"/>
                </a:solidFill>
              </a:rPr>
              <a:t>GO:</a:t>
            </a:r>
            <a:br>
              <a:rPr lang="es-MX" sz="2658" dirty="0"/>
            </a:br>
            <a:br>
              <a:rPr lang="es-MX" sz="2658" dirty="0"/>
            </a:br>
            <a:r>
              <a:rPr lang="es-MX" sz="2658" dirty="0"/>
              <a:t>a. </a:t>
            </a:r>
            <a:r>
              <a:rPr lang="es-MX" sz="2658" dirty="0" err="1"/>
              <a:t>sightseeing</a:t>
            </a:r>
            <a:br>
              <a:rPr lang="es-MX" sz="2658" dirty="0"/>
            </a:br>
            <a:br>
              <a:rPr lang="es-MX" sz="2658" dirty="0"/>
            </a:br>
            <a:r>
              <a:rPr lang="es-MX" sz="2658" dirty="0"/>
              <a:t>b. </a:t>
            </a:r>
            <a:r>
              <a:rPr lang="es-MX" sz="2658" dirty="0" err="1"/>
              <a:t>to</a:t>
            </a:r>
            <a:r>
              <a:rPr lang="es-MX" sz="2658" dirty="0"/>
              <a:t> </a:t>
            </a:r>
            <a:r>
              <a:rPr lang="es-MX" sz="2658" dirty="0" err="1"/>
              <a:t>the</a:t>
            </a:r>
            <a:r>
              <a:rPr lang="es-MX" sz="2658" dirty="0"/>
              <a:t> </a:t>
            </a:r>
            <a:r>
              <a:rPr lang="es-MX" sz="2658" dirty="0" err="1"/>
              <a:t>beach</a:t>
            </a:r>
            <a:br>
              <a:rPr lang="es-MX" sz="2658" dirty="0"/>
            </a:br>
            <a:br>
              <a:rPr lang="es-MX" sz="2658" dirty="0"/>
            </a:br>
            <a:r>
              <a:rPr lang="es-MX" sz="2658" dirty="0"/>
              <a:t>c. </a:t>
            </a:r>
            <a:r>
              <a:rPr lang="es-MX" sz="2658" dirty="0" err="1"/>
              <a:t>pictures</a:t>
            </a:r>
            <a:br>
              <a:rPr lang="es-MX" sz="2658" dirty="0"/>
            </a:br>
            <a:endParaRPr lang="en-US" sz="2658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1095897" y="1340349"/>
            <a:ext cx="8291310" cy="443047"/>
          </a:xfrm>
        </p:spPr>
        <p:txBody>
          <a:bodyPr/>
          <a:lstStyle/>
          <a:p>
            <a:r>
              <a:rPr lang="es-MX" sz="3322" b="1" dirty="0" err="1">
                <a:latin typeface="Arial Narrow" panose="020B0606020202030204" pitchFamily="34" charset="0"/>
              </a:rPr>
              <a:t>Choose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the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word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that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doesn´t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belong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to</a:t>
            </a:r>
            <a:r>
              <a:rPr lang="es-MX" sz="3322" b="1" dirty="0">
                <a:latin typeface="Arial Narrow" panose="020B0606020202030204" pitchFamily="34" charset="0"/>
              </a:rPr>
              <a:t>:</a:t>
            </a:r>
            <a:endParaRPr lang="en-US" sz="3322" b="1" dirty="0">
              <a:latin typeface="Arial Narrow" panose="020B060602020203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DC463A5-BE4B-470D-8D69-5D925F6394B3}"/>
              </a:ext>
            </a:extLst>
          </p:cNvPr>
          <p:cNvSpPr/>
          <p:nvPr/>
        </p:nvSpPr>
        <p:spPr>
          <a:xfrm>
            <a:off x="924249" y="4240695"/>
            <a:ext cx="490232" cy="54423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E5EC7D-80D0-4CA4-B756-04D9476AF6DC}"/>
              </a:ext>
            </a:extLst>
          </p:cNvPr>
          <p:cNvSpPr txBox="1"/>
          <p:nvPr/>
        </p:nvSpPr>
        <p:spPr>
          <a:xfrm>
            <a:off x="924249" y="86552"/>
            <a:ext cx="54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 err="1">
                <a:latin typeface="Arial Narrow" panose="020B0606020202030204" pitchFamily="34" charset="0"/>
              </a:rPr>
              <a:t>Practice</a:t>
            </a:r>
            <a:r>
              <a:rPr lang="es-MX" sz="4400" b="1" dirty="0">
                <a:latin typeface="Arial Narrow" panose="020B0606020202030204" pitchFamily="34" charset="0"/>
              </a:rPr>
              <a:t> 1</a:t>
            </a:r>
            <a:endParaRPr lang="en-US" sz="4400" b="1" dirty="0">
              <a:latin typeface="Arial Narrow" panose="020B060602020203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1FBC625-F721-49AB-8F8B-34AF9F781EF1}"/>
              </a:ext>
            </a:extLst>
          </p:cNvPr>
          <p:cNvSpPr txBox="1">
            <a:spLocks/>
          </p:cNvSpPr>
          <p:nvPr/>
        </p:nvSpPr>
        <p:spPr>
          <a:xfrm>
            <a:off x="7393497" y="2168739"/>
            <a:ext cx="2468405" cy="336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1197590" rtl="0" eaLnBrk="1" latinLnBrk="0" hangingPunct="1">
              <a:spcBef>
                <a:spcPct val="0"/>
              </a:spcBef>
              <a:buNone/>
              <a:defRPr lang="en-US" sz="1600" kern="1200" dirty="0">
                <a:solidFill>
                  <a:srgbClr val="333333"/>
                </a:solidFill>
                <a:latin typeface="Arial" pitchFamily="34" charset="0"/>
                <a:ea typeface="Roboto Medium" pitchFamily="2" charset="0"/>
                <a:cs typeface="Arial" pitchFamily="34" charset="0"/>
              </a:defRPr>
            </a:lvl1pPr>
          </a:lstStyle>
          <a:p>
            <a:r>
              <a:rPr lang="en-US" sz="2658" b="1" dirty="0">
                <a:solidFill>
                  <a:srgbClr val="FFC000"/>
                </a:solidFill>
              </a:rPr>
              <a:t>TAKE:</a:t>
            </a:r>
            <a:br>
              <a:rPr lang="en-US" sz="2658" dirty="0"/>
            </a:br>
            <a:br>
              <a:rPr lang="en-US" sz="2658" dirty="0"/>
            </a:br>
            <a:r>
              <a:rPr lang="en-US" sz="2658" dirty="0"/>
              <a:t>a. a tour</a:t>
            </a:r>
            <a:br>
              <a:rPr lang="en-US" sz="2658" dirty="0"/>
            </a:br>
            <a:br>
              <a:rPr lang="en-US" sz="2658" dirty="0"/>
            </a:br>
            <a:r>
              <a:rPr lang="en-US" sz="2658" dirty="0"/>
              <a:t>b. a taxi</a:t>
            </a:r>
            <a:br>
              <a:rPr lang="en-US" sz="2658" dirty="0"/>
            </a:br>
            <a:br>
              <a:rPr lang="en-US" sz="2658" dirty="0"/>
            </a:br>
            <a:r>
              <a:rPr lang="en-US" sz="2658" dirty="0"/>
              <a:t>c. sightseeing</a:t>
            </a:r>
            <a:br>
              <a:rPr lang="en-US" sz="2658" dirty="0"/>
            </a:br>
            <a:endParaRPr lang="en-US" sz="2658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58ECDFB-4275-4BB7-8326-E1F59BAC7ADB}"/>
              </a:ext>
            </a:extLst>
          </p:cNvPr>
          <p:cNvSpPr/>
          <p:nvPr/>
        </p:nvSpPr>
        <p:spPr>
          <a:xfrm>
            <a:off x="7393497" y="4685454"/>
            <a:ext cx="443047" cy="5063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</p:spTree>
    <p:extLst>
      <p:ext uri="{BB962C8B-B14F-4D97-AF65-F5344CB8AC3E}">
        <p14:creationId xmlns:p14="http://schemas.microsoft.com/office/powerpoint/2010/main" val="20236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95897" y="2088644"/>
            <a:ext cx="2468405" cy="3037242"/>
          </a:xfrm>
        </p:spPr>
        <p:txBody>
          <a:bodyPr/>
          <a:lstStyle/>
          <a:p>
            <a:r>
              <a:rPr lang="es-MX" sz="2658" dirty="0"/>
              <a:t> </a:t>
            </a:r>
            <a:r>
              <a:rPr lang="es-MX" sz="2658" b="1" dirty="0">
                <a:solidFill>
                  <a:srgbClr val="FFC000"/>
                </a:solidFill>
              </a:rPr>
              <a:t>RELAX:</a:t>
            </a:r>
            <a:br>
              <a:rPr lang="es-MX" sz="2658" dirty="0"/>
            </a:br>
            <a:br>
              <a:rPr lang="es-MX" sz="2658" dirty="0"/>
            </a:br>
            <a:r>
              <a:rPr lang="es-MX" sz="2658" dirty="0"/>
              <a:t>a. </a:t>
            </a:r>
            <a:r>
              <a:rPr lang="es-MX" sz="2658" dirty="0" err="1"/>
              <a:t>sightseeing</a:t>
            </a:r>
            <a:br>
              <a:rPr lang="es-MX" sz="2658" dirty="0"/>
            </a:br>
            <a:br>
              <a:rPr lang="es-MX" sz="2658" dirty="0"/>
            </a:br>
            <a:r>
              <a:rPr lang="es-MX" sz="2658" dirty="0"/>
              <a:t>b. at home</a:t>
            </a:r>
            <a:br>
              <a:rPr lang="es-MX" sz="2658" dirty="0"/>
            </a:br>
            <a:br>
              <a:rPr lang="es-MX" sz="2658" dirty="0"/>
            </a:br>
            <a:r>
              <a:rPr lang="es-MX" sz="2658" dirty="0"/>
              <a:t>c. a tour</a:t>
            </a:r>
            <a:br>
              <a:rPr lang="es-MX" sz="2658" dirty="0"/>
            </a:br>
            <a:endParaRPr lang="en-US" sz="2658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>
          <a:xfrm>
            <a:off x="1095897" y="1340349"/>
            <a:ext cx="8291310" cy="443047"/>
          </a:xfrm>
        </p:spPr>
        <p:txBody>
          <a:bodyPr/>
          <a:lstStyle/>
          <a:p>
            <a:r>
              <a:rPr lang="es-MX" sz="3322" b="1" dirty="0" err="1">
                <a:latin typeface="Arial Narrow" panose="020B0606020202030204" pitchFamily="34" charset="0"/>
              </a:rPr>
              <a:t>Choose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the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word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that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goes</a:t>
            </a:r>
            <a:r>
              <a:rPr lang="es-MX" sz="3322" b="1" dirty="0">
                <a:latin typeface="Arial Narrow" panose="020B0606020202030204" pitchFamily="34" charset="0"/>
              </a:rPr>
              <a:t> </a:t>
            </a:r>
            <a:r>
              <a:rPr lang="es-MX" sz="3322" b="1" dirty="0" err="1">
                <a:latin typeface="Arial Narrow" panose="020B0606020202030204" pitchFamily="34" charset="0"/>
              </a:rPr>
              <a:t>with</a:t>
            </a:r>
            <a:r>
              <a:rPr lang="es-MX" sz="3322" b="1" dirty="0">
                <a:latin typeface="Arial Narrow" panose="020B0606020202030204" pitchFamily="34" charset="0"/>
              </a:rPr>
              <a:t>:</a:t>
            </a:r>
            <a:endParaRPr lang="en-US" sz="3322" b="1" dirty="0">
              <a:latin typeface="Arial Narrow" panose="020B060602020203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DC463A5-BE4B-470D-8D69-5D925F6394B3}"/>
              </a:ext>
            </a:extLst>
          </p:cNvPr>
          <p:cNvSpPr/>
          <p:nvPr/>
        </p:nvSpPr>
        <p:spPr>
          <a:xfrm>
            <a:off x="1112916" y="3581621"/>
            <a:ext cx="316462" cy="5063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E5EC7D-80D0-4CA4-B756-04D9476AF6DC}"/>
              </a:ext>
            </a:extLst>
          </p:cNvPr>
          <p:cNvSpPr txBox="1"/>
          <p:nvPr/>
        </p:nvSpPr>
        <p:spPr>
          <a:xfrm>
            <a:off x="915138" y="239918"/>
            <a:ext cx="5298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1" dirty="0" err="1">
                <a:latin typeface="Arial Narrow" panose="020B0606020202030204" pitchFamily="34" charset="0"/>
              </a:rPr>
              <a:t>Practice</a:t>
            </a:r>
            <a:r>
              <a:rPr lang="es-MX" sz="4000" b="1" dirty="0">
                <a:latin typeface="Arial Narrow" panose="020B0606020202030204" pitchFamily="34" charset="0"/>
              </a:rPr>
              <a:t> 1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1FBC625-F721-49AB-8F8B-34AF9F781EF1}"/>
              </a:ext>
            </a:extLst>
          </p:cNvPr>
          <p:cNvSpPr txBox="1">
            <a:spLocks/>
          </p:cNvSpPr>
          <p:nvPr/>
        </p:nvSpPr>
        <p:spPr>
          <a:xfrm>
            <a:off x="7393497" y="2168739"/>
            <a:ext cx="2468405" cy="336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1197590" rtl="0" eaLnBrk="1" latinLnBrk="0" hangingPunct="1">
              <a:spcBef>
                <a:spcPct val="0"/>
              </a:spcBef>
              <a:buNone/>
              <a:defRPr lang="en-US" sz="1600" kern="1200" dirty="0">
                <a:solidFill>
                  <a:srgbClr val="333333"/>
                </a:solidFill>
                <a:latin typeface="Arial" pitchFamily="34" charset="0"/>
                <a:ea typeface="Roboto Medium" pitchFamily="2" charset="0"/>
                <a:cs typeface="Arial" pitchFamily="34" charset="0"/>
              </a:defRPr>
            </a:lvl1pPr>
          </a:lstStyle>
          <a:p>
            <a:r>
              <a:rPr lang="en-US" sz="2658" b="1" dirty="0">
                <a:solidFill>
                  <a:srgbClr val="FFC000"/>
                </a:solidFill>
              </a:rPr>
              <a:t>BUY:</a:t>
            </a:r>
            <a:br>
              <a:rPr lang="en-US" sz="2658" dirty="0"/>
            </a:br>
            <a:br>
              <a:rPr lang="en-US" sz="2658" dirty="0"/>
            </a:br>
            <a:r>
              <a:rPr lang="en-US" sz="2658" dirty="0"/>
              <a:t>a. relax</a:t>
            </a:r>
            <a:br>
              <a:rPr lang="en-US" sz="2658" dirty="0"/>
            </a:br>
            <a:br>
              <a:rPr lang="en-US" sz="2658" dirty="0"/>
            </a:br>
            <a:r>
              <a:rPr lang="en-US" sz="2658" dirty="0"/>
              <a:t>b. to the beach</a:t>
            </a:r>
            <a:br>
              <a:rPr lang="en-US" sz="2658" dirty="0"/>
            </a:br>
            <a:br>
              <a:rPr lang="en-US" sz="2658" dirty="0"/>
            </a:br>
            <a:r>
              <a:rPr lang="en-US" sz="2658" dirty="0"/>
              <a:t>c. souvenirs</a:t>
            </a:r>
            <a:br>
              <a:rPr lang="en-US" sz="2658" dirty="0"/>
            </a:br>
            <a:endParaRPr lang="en-US" sz="2658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58ECDFB-4275-4BB7-8326-E1F59BAC7ADB}"/>
              </a:ext>
            </a:extLst>
          </p:cNvPr>
          <p:cNvSpPr/>
          <p:nvPr/>
        </p:nvSpPr>
        <p:spPr>
          <a:xfrm>
            <a:off x="7393497" y="4685454"/>
            <a:ext cx="443047" cy="50634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</p:spTree>
    <p:extLst>
      <p:ext uri="{BB962C8B-B14F-4D97-AF65-F5344CB8AC3E}">
        <p14:creationId xmlns:p14="http://schemas.microsoft.com/office/powerpoint/2010/main" val="32614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AutoShape 7">
            <a:extLst>
              <a:ext uri="{FF2B5EF4-FFF2-40B4-BE49-F238E27FC236}">
                <a16:creationId xmlns:a16="http://schemas.microsoft.com/office/drawing/2014/main" id="{C98A0C5C-DB18-4997-88F6-887D7035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02" y="1564138"/>
            <a:ext cx="5127267" cy="796469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v"/>
            </a:pP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s-PE" sz="2800" b="1" dirty="0">
                <a:solidFill>
                  <a:srgbClr val="CC3300"/>
                </a:solidFill>
                <a:latin typeface="Comic Sans MS" panose="030F0702030302020204" pitchFamily="66" charset="0"/>
              </a:rPr>
              <a:t>Who </a:t>
            </a: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= People </a:t>
            </a:r>
          </a:p>
        </p:txBody>
      </p:sp>
      <p:sp>
        <p:nvSpPr>
          <p:cNvPr id="197640" name="AutoShape 8">
            <a:extLst>
              <a:ext uri="{FF2B5EF4-FFF2-40B4-BE49-F238E27FC236}">
                <a16:creationId xmlns:a16="http://schemas.microsoft.com/office/drawing/2014/main" id="{2BEE2F04-78B1-42C8-AF4A-CD084FAF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58" y="3315788"/>
            <a:ext cx="5461569" cy="796469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v"/>
            </a:pP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s-PE" sz="2800" b="1" dirty="0">
                <a:solidFill>
                  <a:srgbClr val="CC3300"/>
                </a:solidFill>
                <a:latin typeface="Comic Sans MS" panose="030F0702030302020204" pitchFamily="66" charset="0"/>
              </a:rPr>
              <a:t>What </a:t>
            </a: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= Things </a:t>
            </a:r>
          </a:p>
        </p:txBody>
      </p:sp>
      <p:sp>
        <p:nvSpPr>
          <p:cNvPr id="197641" name="AutoShape 9">
            <a:extLst>
              <a:ext uri="{FF2B5EF4-FFF2-40B4-BE49-F238E27FC236}">
                <a16:creationId xmlns:a16="http://schemas.microsoft.com/office/drawing/2014/main" id="{94457945-93F0-49FE-ABD0-958FDF83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06" y="5632920"/>
            <a:ext cx="5302958" cy="796469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v"/>
            </a:pP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s-PE" sz="2800" b="1" dirty="0">
                <a:solidFill>
                  <a:srgbClr val="CC3300"/>
                </a:solidFill>
                <a:latin typeface="Comic Sans MS" panose="030F0702030302020204" pitchFamily="66" charset="0"/>
              </a:rPr>
              <a:t>How </a:t>
            </a: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= Opinion </a:t>
            </a:r>
          </a:p>
        </p:txBody>
      </p:sp>
      <p:sp>
        <p:nvSpPr>
          <p:cNvPr id="197642" name="AutoShape 10">
            <a:extLst>
              <a:ext uri="{FF2B5EF4-FFF2-40B4-BE49-F238E27FC236}">
                <a16:creationId xmlns:a16="http://schemas.microsoft.com/office/drawing/2014/main" id="{546E1957-C8C1-4976-92E6-A9A745163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661" y="2175464"/>
            <a:ext cx="5439607" cy="796469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v"/>
            </a:pP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s-PE" sz="2800" b="1" dirty="0">
                <a:solidFill>
                  <a:srgbClr val="CC3300"/>
                </a:solidFill>
                <a:latin typeface="Comic Sans MS" panose="030F0702030302020204" pitchFamily="66" charset="0"/>
              </a:rPr>
              <a:t>Where </a:t>
            </a: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= Places</a:t>
            </a:r>
          </a:p>
        </p:txBody>
      </p:sp>
      <p:sp>
        <p:nvSpPr>
          <p:cNvPr id="197643" name="AutoShape 11">
            <a:extLst>
              <a:ext uri="{FF2B5EF4-FFF2-40B4-BE49-F238E27FC236}">
                <a16:creationId xmlns:a16="http://schemas.microsoft.com/office/drawing/2014/main" id="{78B1C21E-7B7F-4778-87D9-FDDDDD54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265" y="4456113"/>
            <a:ext cx="6606004" cy="796469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v"/>
            </a:pP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s-PE" sz="2800" b="1" dirty="0">
                <a:solidFill>
                  <a:srgbClr val="CC3300"/>
                </a:solidFill>
                <a:latin typeface="Comic Sans MS" panose="030F0702030302020204" pitchFamily="66" charset="0"/>
              </a:rPr>
              <a:t>When</a:t>
            </a:r>
            <a:r>
              <a:rPr lang="en-US" altLang="es-PE" sz="2800" b="1" dirty="0">
                <a:solidFill>
                  <a:srgbClr val="000099"/>
                </a:solidFill>
                <a:latin typeface="Comic Sans MS" panose="030F0702030302020204" pitchFamily="66" charset="0"/>
              </a:rPr>
              <a:t> = Date / Time</a:t>
            </a:r>
            <a:endParaRPr lang="en-US" altLang="es-PE" sz="2800" b="1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2E5EEC-380D-4700-B5A8-CC6B76EF5DCF}"/>
              </a:ext>
            </a:extLst>
          </p:cNvPr>
          <p:cNvSpPr txBox="1"/>
          <p:nvPr/>
        </p:nvSpPr>
        <p:spPr>
          <a:xfrm>
            <a:off x="1061814" y="517548"/>
            <a:ext cx="63292" cy="32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1495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A2CF43-1868-4CBB-A878-E22FB6F0179A}"/>
              </a:ext>
            </a:extLst>
          </p:cNvPr>
          <p:cNvSpPr txBox="1"/>
          <p:nvPr/>
        </p:nvSpPr>
        <p:spPr>
          <a:xfrm>
            <a:off x="189497" y="257620"/>
            <a:ext cx="2544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/>
              <a:t>Let´s</a:t>
            </a:r>
            <a:r>
              <a:rPr lang="es-ES" sz="2800" b="1" dirty="0"/>
              <a:t> </a:t>
            </a:r>
            <a:r>
              <a:rPr lang="es-ES" sz="2800" b="1" dirty="0" err="1"/>
              <a:t>remember</a:t>
            </a:r>
            <a:endParaRPr lang="es-PE" sz="2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0E66B2-180E-456E-A89C-08A2EE46DDC7}"/>
              </a:ext>
            </a:extLst>
          </p:cNvPr>
          <p:cNvSpPr txBox="1"/>
          <p:nvPr/>
        </p:nvSpPr>
        <p:spPr>
          <a:xfrm>
            <a:off x="3446836" y="239248"/>
            <a:ext cx="5298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1" dirty="0">
                <a:latin typeface="Arial Narrow" panose="020B0606020202030204" pitchFamily="34" charset="0"/>
              </a:rPr>
              <a:t>QUESTIONS WORDS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animBg="1" autoUpdateAnimBg="0"/>
      <p:bldP spid="197640" grpId="0" animBg="1" autoUpdateAnimBg="0"/>
      <p:bldP spid="197641" grpId="0" animBg="1" autoUpdateAnimBg="0"/>
      <p:bldP spid="197642" grpId="0" animBg="1" autoUpdateAnimBg="0"/>
      <p:bldP spid="197643" grpId="0" animBg="1" autoUpdateAnimBg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2" name="AutoShape 8">
            <a:extLst>
              <a:ext uri="{FF2B5EF4-FFF2-40B4-BE49-F238E27FC236}">
                <a16:creationId xmlns:a16="http://schemas.microsoft.com/office/drawing/2014/main" id="{40586F8B-55D9-4B61-BE41-7850C6FF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284" y="1853677"/>
            <a:ext cx="3031169" cy="889976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es-PE" sz="3199" b="1">
                <a:solidFill>
                  <a:srgbClr val="000099"/>
                </a:solidFill>
                <a:latin typeface="Comic Sans MS" panose="030F0702030302020204" pitchFamily="66" charset="0"/>
              </a:rPr>
              <a:t> What </a:t>
            </a:r>
          </a:p>
        </p:txBody>
      </p:sp>
      <p:sp>
        <p:nvSpPr>
          <p:cNvPr id="169993" name="AutoShape 9">
            <a:extLst>
              <a:ext uri="{FF2B5EF4-FFF2-40B4-BE49-F238E27FC236}">
                <a16:creationId xmlns:a16="http://schemas.microsoft.com/office/drawing/2014/main" id="{9BF64D33-3E21-4CCE-A3C0-232DD5C6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349" y="4030055"/>
            <a:ext cx="2718828" cy="889976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es-PE" sz="3199" b="1">
                <a:solidFill>
                  <a:srgbClr val="000099"/>
                </a:solidFill>
                <a:latin typeface="Comic Sans MS" panose="030F0702030302020204" pitchFamily="66" charset="0"/>
              </a:rPr>
              <a:t> Who </a:t>
            </a:r>
          </a:p>
        </p:txBody>
      </p:sp>
      <p:sp>
        <p:nvSpPr>
          <p:cNvPr id="169994" name="AutoShape 10">
            <a:extLst>
              <a:ext uri="{FF2B5EF4-FFF2-40B4-BE49-F238E27FC236}">
                <a16:creationId xmlns:a16="http://schemas.microsoft.com/office/drawing/2014/main" id="{59CE60F1-5A59-4477-A2A1-861569D7E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962" y="5580943"/>
            <a:ext cx="2616342" cy="889976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es-PE" sz="3199" b="1">
                <a:solidFill>
                  <a:srgbClr val="000099"/>
                </a:solidFill>
                <a:latin typeface="Comic Sans MS" panose="030F0702030302020204" pitchFamily="66" charset="0"/>
              </a:rPr>
              <a:t> How </a:t>
            </a:r>
          </a:p>
        </p:txBody>
      </p:sp>
      <p:sp>
        <p:nvSpPr>
          <p:cNvPr id="169995" name="AutoShape 11">
            <a:extLst>
              <a:ext uri="{FF2B5EF4-FFF2-40B4-BE49-F238E27FC236}">
                <a16:creationId xmlns:a16="http://schemas.microsoft.com/office/drawing/2014/main" id="{B74C373C-3BD0-463A-B804-FD36164D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802" y="1853677"/>
            <a:ext cx="3065331" cy="889976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es-PE" sz="3199" b="1" dirty="0">
                <a:solidFill>
                  <a:srgbClr val="000099"/>
                </a:solidFill>
                <a:latin typeface="Comic Sans MS" panose="030F0702030302020204" pitchFamily="66" charset="0"/>
              </a:rPr>
              <a:t> When </a:t>
            </a:r>
          </a:p>
        </p:txBody>
      </p:sp>
      <p:sp>
        <p:nvSpPr>
          <p:cNvPr id="169996" name="AutoShape 12">
            <a:extLst>
              <a:ext uri="{FF2B5EF4-FFF2-40B4-BE49-F238E27FC236}">
                <a16:creationId xmlns:a16="http://schemas.microsoft.com/office/drawing/2014/main" id="{9D84AA5E-B9CE-4580-8EEC-6C5FC40C4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32" y="4030055"/>
            <a:ext cx="3116574" cy="889976"/>
          </a:xfrm>
          <a:prstGeom prst="cloudCallout">
            <a:avLst>
              <a:gd name="adj1" fmla="val -43750"/>
              <a:gd name="adj2" fmla="val 70000"/>
            </a:avLst>
          </a:prstGeom>
          <a:gradFill rotWithShape="1">
            <a:gsLst>
              <a:gs pos="0">
                <a:srgbClr val="FFBE7D"/>
              </a:gs>
              <a:gs pos="50000">
                <a:srgbClr val="FFFFCC"/>
              </a:gs>
              <a:gs pos="100000">
                <a:srgbClr val="FFBE7D"/>
              </a:gs>
            </a:gsLst>
            <a:lin ang="18900000" scaled="1"/>
          </a:gradFill>
          <a:ln w="25400" algn="ctr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es-PE" sz="3199" b="1" dirty="0">
                <a:solidFill>
                  <a:srgbClr val="000099"/>
                </a:solidFill>
                <a:latin typeface="Comic Sans MS" panose="030F0702030302020204" pitchFamily="66" charset="0"/>
              </a:rPr>
              <a:t> Where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9705B9-F0D8-4F6F-A80A-CE039B1291FE}"/>
              </a:ext>
            </a:extLst>
          </p:cNvPr>
          <p:cNvSpPr txBox="1"/>
          <p:nvPr/>
        </p:nvSpPr>
        <p:spPr>
          <a:xfrm>
            <a:off x="915138" y="239918"/>
            <a:ext cx="5298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b="1" dirty="0">
                <a:latin typeface="Arial Narrow" panose="020B0606020202030204" pitchFamily="34" charset="0"/>
              </a:rPr>
              <a:t>QUESTIONS WORDS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animBg="1" autoUpdateAnimBg="0"/>
      <p:bldP spid="169993" grpId="0" animBg="1" autoUpdateAnimBg="0"/>
      <p:bldP spid="169994" grpId="0" animBg="1" autoUpdateAnimBg="0"/>
      <p:bldP spid="169995" grpId="0" animBg="1" autoUpdateAnimBg="0"/>
      <p:bldP spid="169996" grpId="0" animBg="1" autoUpdateAnimBg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Oval 8">
            <a:extLst>
              <a:ext uri="{FF2B5EF4-FFF2-40B4-BE49-F238E27FC236}">
                <a16:creationId xmlns:a16="http://schemas.microsoft.com/office/drawing/2014/main" id="{AA2D674B-4188-4176-A098-E035A96AA47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44682" y="4244182"/>
            <a:ext cx="2662237" cy="218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2200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8615665B-54F6-48E7-ADB5-8F276E7BA2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4365625"/>
            <a:ext cx="1216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>
            <a:extLst>
              <a:ext uri="{FF2B5EF4-FFF2-40B4-BE49-F238E27FC236}">
                <a16:creationId xmlns:a16="http://schemas.microsoft.com/office/drawing/2014/main" id="{A1F2E408-9D82-42F8-9AB1-78120139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82" y="3577432"/>
            <a:ext cx="49371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AutoShape 22">
            <a:extLst>
              <a:ext uri="{FF2B5EF4-FFF2-40B4-BE49-F238E27FC236}">
                <a16:creationId xmlns:a16="http://schemas.microsoft.com/office/drawing/2014/main" id="{05C12A23-1453-4F24-AF99-16E26C8C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71" y="197357"/>
            <a:ext cx="7290321" cy="144044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altLang="es-PE" sz="2990" b="1" dirty="0">
                <a:latin typeface="Arial Narrow" panose="020B0606020202030204" pitchFamily="34" charset="0"/>
              </a:rPr>
              <a:t>... were you born? </a:t>
            </a:r>
            <a:endParaRPr lang="es-ES" altLang="es-PE" sz="2990" b="1" dirty="0">
              <a:latin typeface="Arial Narrow" panose="020B0606020202030204" pitchFamily="34" charset="0"/>
            </a:endParaRPr>
          </a:p>
          <a:p>
            <a:pPr algn="ctr"/>
            <a:endParaRPr lang="cs-CZ" altLang="es-PE" sz="2990" b="1" dirty="0">
              <a:latin typeface="Arial Narrow" panose="020B0606020202030204" pitchFamily="34" charset="0"/>
            </a:endParaRPr>
          </a:p>
          <a:p>
            <a:pPr algn="ctr"/>
            <a:r>
              <a:rPr lang="cs-CZ" altLang="es-PE" sz="2990" b="1" dirty="0">
                <a:latin typeface="Arial Narrow" panose="020B0606020202030204" pitchFamily="34" charset="0"/>
              </a:rPr>
              <a:t>I was born </a:t>
            </a:r>
            <a:r>
              <a:rPr lang="cs-CZ" altLang="es-PE" sz="2990" b="1" dirty="0">
                <a:latin typeface="Arial Black" panose="020B0A04020102020204" pitchFamily="34" charset="0"/>
              </a:rPr>
              <a:t>in 1995.</a:t>
            </a:r>
          </a:p>
        </p:txBody>
      </p:sp>
      <p:sp>
        <p:nvSpPr>
          <p:cNvPr id="2074" name="AutoShape 26">
            <a:extLst>
              <a:ext uri="{FF2B5EF4-FFF2-40B4-BE49-F238E27FC236}">
                <a16:creationId xmlns:a16="http://schemas.microsoft.com/office/drawing/2014/main" id="{4924E767-6B43-4412-8B39-1DBBB207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848" y="4536586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H</a:t>
            </a:r>
            <a:r>
              <a:rPr lang="cs-CZ" altLang="es-PE" sz="2400" b="1" dirty="0"/>
              <a:t>ow</a:t>
            </a:r>
          </a:p>
        </p:txBody>
      </p:sp>
      <p:sp>
        <p:nvSpPr>
          <p:cNvPr id="2077" name="AutoShape 29">
            <a:extLst>
              <a:ext uri="{FF2B5EF4-FFF2-40B4-BE49-F238E27FC236}">
                <a16:creationId xmlns:a16="http://schemas.microsoft.com/office/drawing/2014/main" id="{E6E9FD4C-45F5-4506-8779-4EB158B9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082" y="5464953"/>
            <a:ext cx="1150937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hen</a:t>
            </a:r>
          </a:p>
        </p:txBody>
      </p:sp>
      <p:sp>
        <p:nvSpPr>
          <p:cNvPr id="2078" name="AutoShape 30">
            <a:extLst>
              <a:ext uri="{FF2B5EF4-FFF2-40B4-BE49-F238E27FC236}">
                <a16:creationId xmlns:a16="http://schemas.microsoft.com/office/drawing/2014/main" id="{C8F167A9-FF0C-430B-A8FC-0FF38D0F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690" y="4969973"/>
            <a:ext cx="1150937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here</a:t>
            </a:r>
          </a:p>
        </p:txBody>
      </p:sp>
      <p:sp>
        <p:nvSpPr>
          <p:cNvPr id="2079" name="AutoShape 31">
            <a:extLst>
              <a:ext uri="{FF2B5EF4-FFF2-40B4-BE49-F238E27FC236}">
                <a16:creationId xmlns:a16="http://schemas.microsoft.com/office/drawing/2014/main" id="{6D6B0574-FB87-473B-BFC1-9D8DDC7C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649" y="3443030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hat</a:t>
            </a:r>
          </a:p>
        </p:txBody>
      </p:sp>
      <p:sp>
        <p:nvSpPr>
          <p:cNvPr id="2080" name="AutoShape 32">
            <a:extLst>
              <a:ext uri="{FF2B5EF4-FFF2-40B4-BE49-F238E27FC236}">
                <a16:creationId xmlns:a16="http://schemas.microsoft.com/office/drawing/2014/main" id="{2F33301A-D50C-478A-BF7F-1A8DC8AB5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690" y="2710230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</a:t>
            </a:r>
          </a:p>
        </p:txBody>
      </p:sp>
      <p:sp>
        <p:nvSpPr>
          <p:cNvPr id="2081" name="AutoShape 33">
            <a:extLst>
              <a:ext uri="{FF2B5EF4-FFF2-40B4-BE49-F238E27FC236}">
                <a16:creationId xmlns:a16="http://schemas.microsoft.com/office/drawing/2014/main" id="{0F631EC0-E4A4-4BF0-933A-306AF0AF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84" y="2483143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hich</a:t>
            </a:r>
          </a:p>
        </p:txBody>
      </p:sp>
      <p:sp>
        <p:nvSpPr>
          <p:cNvPr id="2086" name="Oval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2375DF-3EF6-4AF5-8A15-E297AA942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0" y="6524625"/>
            <a:ext cx="611188" cy="333375"/>
          </a:xfrm>
          <a:prstGeom prst="ellipse">
            <a:avLst/>
          </a:prstGeom>
          <a:solidFill>
            <a:srgbClr val="FF5050"/>
          </a:solidFill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s-PE" sz="1600" b="1"/>
              <a:t>NEXT</a:t>
            </a:r>
          </a:p>
        </p:txBody>
      </p:sp>
      <p:sp>
        <p:nvSpPr>
          <p:cNvPr id="2090" name="AutoShape 42">
            <a:extLst>
              <a:ext uri="{FF2B5EF4-FFF2-40B4-BE49-F238E27FC236}">
                <a16:creationId xmlns:a16="http://schemas.microsoft.com/office/drawing/2014/main" id="{3ADB1D3D-8D4F-4B60-BA4C-8EE5372B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877" y="5951403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hose</a:t>
            </a:r>
          </a:p>
        </p:txBody>
      </p:sp>
      <p:sp>
        <p:nvSpPr>
          <p:cNvPr id="2091" name="AutoShape 43">
            <a:extLst>
              <a:ext uri="{FF2B5EF4-FFF2-40B4-BE49-F238E27FC236}">
                <a16:creationId xmlns:a16="http://schemas.microsoft.com/office/drawing/2014/main" id="{018F90A3-9C80-4117-836F-D7653D66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086" y="3963669"/>
            <a:ext cx="1152525" cy="433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hy</a:t>
            </a:r>
          </a:p>
        </p:txBody>
      </p:sp>
    </p:spTree>
    <p:extLst>
      <p:ext uri="{BB962C8B-B14F-4D97-AF65-F5344CB8AC3E}">
        <p14:creationId xmlns:p14="http://schemas.microsoft.com/office/powerpoint/2010/main" val="3836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chael_jacks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8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81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0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0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1"/>
                  </p:tgtEl>
                </p:cond>
              </p:nextCondLst>
            </p:seq>
          </p:childTnLst>
        </p:cTn>
      </p:par>
    </p:tnLst>
    <p:bldLst>
      <p:bldP spid="2077" grpId="0" animBg="1"/>
      <p:bldP spid="207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>
            <a:extLst>
              <a:ext uri="{FF2B5EF4-FFF2-40B4-BE49-F238E27FC236}">
                <a16:creationId xmlns:a16="http://schemas.microsoft.com/office/drawing/2014/main" id="{9DA3B2DF-BA5B-4CD5-95E6-F55C33782A3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44682" y="4244182"/>
            <a:ext cx="2662237" cy="218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220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54B87A1-0F58-4B9F-A865-491283B155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4365625"/>
            <a:ext cx="1216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9009FAB-2A9C-40EC-988A-F47560651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894" y="4117727"/>
            <a:ext cx="49371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AutoShape 11">
            <a:extLst>
              <a:ext uri="{FF2B5EF4-FFF2-40B4-BE49-F238E27FC236}">
                <a16:creationId xmlns:a16="http://schemas.microsoft.com/office/drawing/2014/main" id="{8FDFF3C0-7FCA-4058-9547-352DAB04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327670"/>
            <a:ext cx="6721474" cy="146927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altLang="es-PE" sz="2990" b="1" dirty="0">
                <a:latin typeface="Arial Narrow" panose="020B0606020202030204" pitchFamily="34" charset="0"/>
              </a:rPr>
              <a:t>... were you </a:t>
            </a:r>
            <a:r>
              <a:rPr lang="es-MX" altLang="es-PE" sz="2990" b="1" dirty="0" err="1">
                <a:latin typeface="Arial Narrow" panose="020B0606020202030204" pitchFamily="34" charset="0"/>
              </a:rPr>
              <a:t>yesterday</a:t>
            </a:r>
            <a:r>
              <a:rPr lang="cs-CZ" altLang="es-PE" sz="2990" b="1" dirty="0">
                <a:latin typeface="Arial Narrow" panose="020B0606020202030204" pitchFamily="34" charset="0"/>
              </a:rPr>
              <a:t>?</a:t>
            </a:r>
            <a:endParaRPr lang="es-ES" altLang="es-PE" sz="2990" b="1" dirty="0">
              <a:latin typeface="Arial Narrow" panose="020B0606020202030204" pitchFamily="34" charset="0"/>
            </a:endParaRPr>
          </a:p>
          <a:p>
            <a:pPr algn="ctr"/>
            <a:r>
              <a:rPr lang="cs-CZ" altLang="es-PE" sz="2990" b="1" dirty="0"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cs-CZ" altLang="es-PE" sz="2990" b="1" dirty="0">
                <a:latin typeface="Arial Narrow" panose="020B0606020202030204" pitchFamily="34" charset="0"/>
              </a:rPr>
              <a:t>I was </a:t>
            </a:r>
            <a:r>
              <a:rPr lang="es-MX" altLang="es-PE" sz="2990" b="1" dirty="0">
                <a:latin typeface="Arial Black" panose="020B0A04020102020204" pitchFamily="34" charset="0"/>
              </a:rPr>
              <a:t>at home</a:t>
            </a:r>
            <a:r>
              <a:rPr lang="cs-CZ" altLang="es-PE" sz="2990" b="1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108" name="AutoShape 12">
            <a:extLst>
              <a:ext uri="{FF2B5EF4-FFF2-40B4-BE49-F238E27FC236}">
                <a16:creationId xmlns:a16="http://schemas.microsoft.com/office/drawing/2014/main" id="{6129E55B-9F17-40C2-87B0-58A0667F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364" y="2708275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H</a:t>
            </a:r>
            <a:r>
              <a:rPr lang="cs-CZ" altLang="es-PE" sz="2400" b="1" dirty="0"/>
              <a:t>ow</a:t>
            </a:r>
          </a:p>
        </p:txBody>
      </p:sp>
      <p:sp>
        <p:nvSpPr>
          <p:cNvPr id="4109" name="AutoShape 13">
            <a:extLst>
              <a:ext uri="{FF2B5EF4-FFF2-40B4-BE49-F238E27FC236}">
                <a16:creationId xmlns:a16="http://schemas.microsoft.com/office/drawing/2014/main" id="{CBCFDDB1-5C05-4FE9-A0F8-F8262F31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400" y="3571876"/>
            <a:ext cx="1150937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here</a:t>
            </a:r>
          </a:p>
        </p:txBody>
      </p:sp>
      <p:sp>
        <p:nvSpPr>
          <p:cNvPr id="4110" name="AutoShape 14">
            <a:extLst>
              <a:ext uri="{FF2B5EF4-FFF2-40B4-BE49-F238E27FC236}">
                <a16:creationId xmlns:a16="http://schemas.microsoft.com/office/drawing/2014/main" id="{473DA580-659B-4323-98AC-093210FD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579" y="4756695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hen</a:t>
            </a:r>
          </a:p>
        </p:txBody>
      </p:sp>
      <p:sp>
        <p:nvSpPr>
          <p:cNvPr id="4111" name="AutoShape 15">
            <a:extLst>
              <a:ext uri="{FF2B5EF4-FFF2-40B4-BE49-F238E27FC236}">
                <a16:creationId xmlns:a16="http://schemas.microsoft.com/office/drawing/2014/main" id="{84711380-694D-4E1F-BBAD-780C423E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2" y="3836296"/>
            <a:ext cx="1150937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hat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E81A19B6-1B63-4E4B-8EC1-4411C6C63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72" y="2620037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</a:t>
            </a:r>
          </a:p>
        </p:txBody>
      </p:sp>
      <p:sp>
        <p:nvSpPr>
          <p:cNvPr id="4113" name="AutoShape 17">
            <a:extLst>
              <a:ext uri="{FF2B5EF4-FFF2-40B4-BE49-F238E27FC236}">
                <a16:creationId xmlns:a16="http://schemas.microsoft.com/office/drawing/2014/main" id="{924C8C27-143C-4F64-A811-119EFFE2A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706" y="2816622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hich</a:t>
            </a:r>
          </a:p>
        </p:txBody>
      </p:sp>
      <p:sp>
        <p:nvSpPr>
          <p:cNvPr id="4114" name="Oval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C662F4-232E-4C6C-BBBC-D7BAD94A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0" y="6524625"/>
            <a:ext cx="611188" cy="333375"/>
          </a:xfrm>
          <a:prstGeom prst="ellipse">
            <a:avLst/>
          </a:prstGeom>
          <a:solidFill>
            <a:srgbClr val="FF5050"/>
          </a:solidFill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s-PE" sz="1600" b="1"/>
              <a:t>NEXT</a:t>
            </a:r>
          </a:p>
        </p:txBody>
      </p:sp>
      <p:sp>
        <p:nvSpPr>
          <p:cNvPr id="4115" name="AutoShape 19">
            <a:extLst>
              <a:ext uri="{FF2B5EF4-FFF2-40B4-BE49-F238E27FC236}">
                <a16:creationId xmlns:a16="http://schemas.microsoft.com/office/drawing/2014/main" id="{D76AE505-BAB1-467D-94A8-51920BCB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832" y="4023665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hose</a:t>
            </a:r>
          </a:p>
        </p:txBody>
      </p:sp>
      <p:sp>
        <p:nvSpPr>
          <p:cNvPr id="4116" name="AutoShape 20">
            <a:extLst>
              <a:ext uri="{FF2B5EF4-FFF2-40B4-BE49-F238E27FC236}">
                <a16:creationId xmlns:a16="http://schemas.microsoft.com/office/drawing/2014/main" id="{9111A3ED-556B-4AAC-87F7-9C80A3144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12" y="4540001"/>
            <a:ext cx="1152525" cy="433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hy</a:t>
            </a:r>
          </a:p>
        </p:txBody>
      </p:sp>
    </p:spTree>
    <p:extLst>
      <p:ext uri="{BB962C8B-B14F-4D97-AF65-F5344CB8AC3E}">
        <p14:creationId xmlns:p14="http://schemas.microsoft.com/office/powerpoint/2010/main" val="35997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chael_jacks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0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3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5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6"/>
                  </p:tgtEl>
                </p:cond>
              </p:nextCondLst>
            </p:seq>
          </p:childTnLst>
        </p:cTn>
      </p:par>
    </p:tnLst>
    <p:bldLst>
      <p:bldP spid="4109" grpId="0" animBg="1"/>
      <p:bldP spid="410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>
            <a:extLst>
              <a:ext uri="{FF2B5EF4-FFF2-40B4-BE49-F238E27FC236}">
                <a16:creationId xmlns:a16="http://schemas.microsoft.com/office/drawing/2014/main" id="{679BFBAF-79E5-4741-910A-0801E8DDC2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44682" y="4244182"/>
            <a:ext cx="2662237" cy="218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220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BF69F0BF-581E-4BD4-9B9A-E31D6154D0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4365625"/>
            <a:ext cx="1216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ED88718-B158-4379-981D-6753B129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931" y="4233863"/>
            <a:ext cx="49371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AutoShape 11">
            <a:extLst>
              <a:ext uri="{FF2B5EF4-FFF2-40B4-BE49-F238E27FC236}">
                <a16:creationId xmlns:a16="http://schemas.microsoft.com/office/drawing/2014/main" id="{2908E462-3AF8-4C09-AF14-9FB1D7DC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327669"/>
            <a:ext cx="6721474" cy="185859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altLang="es-PE" sz="2800" b="1" dirty="0"/>
              <a:t>... </a:t>
            </a:r>
            <a:r>
              <a:rPr lang="es-MX" altLang="es-PE" sz="2800" b="1" dirty="0" err="1"/>
              <a:t>was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the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class</a:t>
            </a:r>
            <a:r>
              <a:rPr lang="cs-CZ" altLang="es-PE" sz="2800" b="1" dirty="0"/>
              <a:t>?</a:t>
            </a:r>
            <a:endParaRPr lang="es-ES" altLang="es-PE" sz="2800" b="1" dirty="0"/>
          </a:p>
          <a:p>
            <a:pPr algn="ctr"/>
            <a:endParaRPr lang="cs-CZ" altLang="es-PE" sz="2800" b="1" dirty="0"/>
          </a:p>
          <a:p>
            <a:pPr algn="ctr"/>
            <a:r>
              <a:rPr lang="cs-CZ" altLang="es-PE" sz="2800" b="1" dirty="0"/>
              <a:t>I</a:t>
            </a:r>
            <a:r>
              <a:rPr lang="es-MX" altLang="es-PE" sz="2800" b="1" dirty="0"/>
              <a:t>t </a:t>
            </a:r>
            <a:r>
              <a:rPr lang="es-MX" altLang="es-PE" sz="2800" b="1" dirty="0" err="1"/>
              <a:t>was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very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interesting</a:t>
            </a:r>
            <a:r>
              <a:rPr lang="cs-CZ" altLang="es-PE" sz="2800" b="1" dirty="0"/>
              <a:t>.</a:t>
            </a:r>
          </a:p>
        </p:txBody>
      </p:sp>
      <p:sp>
        <p:nvSpPr>
          <p:cNvPr id="5132" name="AutoShape 12">
            <a:extLst>
              <a:ext uri="{FF2B5EF4-FFF2-40B4-BE49-F238E27FC236}">
                <a16:creationId xmlns:a16="http://schemas.microsoft.com/office/drawing/2014/main" id="{647DBD1B-6026-48AB-967C-EFFCB73E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982" y="2990766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hen</a:t>
            </a:r>
          </a:p>
        </p:txBody>
      </p:sp>
      <p:sp>
        <p:nvSpPr>
          <p:cNvPr id="5133" name="AutoShape 13">
            <a:extLst>
              <a:ext uri="{FF2B5EF4-FFF2-40B4-BE49-F238E27FC236}">
                <a16:creationId xmlns:a16="http://schemas.microsoft.com/office/drawing/2014/main" id="{E804248D-219E-469B-8A55-2FD2833A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40" y="2985918"/>
            <a:ext cx="1150937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H</a:t>
            </a:r>
            <a:r>
              <a:rPr lang="cs-CZ" altLang="es-PE" sz="2400" b="1" dirty="0"/>
              <a:t>ow</a:t>
            </a:r>
          </a:p>
        </p:txBody>
      </p:sp>
      <p:sp>
        <p:nvSpPr>
          <p:cNvPr id="5134" name="AutoShape 14">
            <a:extLst>
              <a:ext uri="{FF2B5EF4-FFF2-40B4-BE49-F238E27FC236}">
                <a16:creationId xmlns:a16="http://schemas.microsoft.com/office/drawing/2014/main" id="{2CF12A50-818C-4D88-A2B9-ADDA46763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822" y="4671739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here</a:t>
            </a:r>
          </a:p>
        </p:txBody>
      </p:sp>
      <p:sp>
        <p:nvSpPr>
          <p:cNvPr id="5135" name="AutoShape 15">
            <a:extLst>
              <a:ext uri="{FF2B5EF4-FFF2-40B4-BE49-F238E27FC236}">
                <a16:creationId xmlns:a16="http://schemas.microsoft.com/office/drawing/2014/main" id="{55EEA490-72BC-4CE6-813C-580906B5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823" y="3655059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hat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657F6D75-AA0A-48D0-B929-BF86B819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011" y="4086957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</a:t>
            </a:r>
          </a:p>
        </p:txBody>
      </p:sp>
      <p:sp>
        <p:nvSpPr>
          <p:cNvPr id="5137" name="AutoShape 17">
            <a:extLst>
              <a:ext uri="{FF2B5EF4-FFF2-40B4-BE49-F238E27FC236}">
                <a16:creationId xmlns:a16="http://schemas.microsoft.com/office/drawing/2014/main" id="{2ECBF7DB-3FC5-4CA6-8DE4-AE5EB7222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42" y="3932238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hich</a:t>
            </a:r>
          </a:p>
        </p:txBody>
      </p:sp>
      <p:sp>
        <p:nvSpPr>
          <p:cNvPr id="5138" name="Oval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E99829-71CA-46EB-B4C5-864C0EF8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0" y="6524625"/>
            <a:ext cx="611188" cy="333375"/>
          </a:xfrm>
          <a:prstGeom prst="ellipse">
            <a:avLst/>
          </a:prstGeom>
          <a:solidFill>
            <a:srgbClr val="FF5050"/>
          </a:solidFill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s-PE" sz="1600" b="1"/>
              <a:t>NEXT</a:t>
            </a:r>
          </a:p>
        </p:txBody>
      </p:sp>
      <p:sp>
        <p:nvSpPr>
          <p:cNvPr id="5139" name="AutoShape 19">
            <a:extLst>
              <a:ext uri="{FF2B5EF4-FFF2-40B4-BE49-F238E27FC236}">
                <a16:creationId xmlns:a16="http://schemas.microsoft.com/office/drawing/2014/main" id="{5119E0BE-ED14-478A-9292-F62DBE48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4856787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hose</a:t>
            </a:r>
          </a:p>
        </p:txBody>
      </p:sp>
      <p:sp>
        <p:nvSpPr>
          <p:cNvPr id="5140" name="AutoShape 20">
            <a:extLst>
              <a:ext uri="{FF2B5EF4-FFF2-40B4-BE49-F238E27FC236}">
                <a16:creationId xmlns:a16="http://schemas.microsoft.com/office/drawing/2014/main" id="{9B69DC77-4638-4E9D-836F-42B88A58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37" y="2606199"/>
            <a:ext cx="1152525" cy="433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hy</a:t>
            </a:r>
          </a:p>
        </p:txBody>
      </p:sp>
    </p:spTree>
    <p:extLst>
      <p:ext uri="{BB962C8B-B14F-4D97-AF65-F5344CB8AC3E}">
        <p14:creationId xmlns:p14="http://schemas.microsoft.com/office/powerpoint/2010/main" val="126253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chael_jacks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5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5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2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40"/>
                  </p:tgtEl>
                </p:cond>
              </p:nextCondLst>
            </p:seq>
          </p:childTnLst>
        </p:cTn>
      </p:par>
    </p:tnLst>
    <p:bldLst>
      <p:bldP spid="5133" grpId="0" animBg="1"/>
      <p:bldP spid="513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>
            <a:extLst>
              <a:ext uri="{FF2B5EF4-FFF2-40B4-BE49-F238E27FC236}">
                <a16:creationId xmlns:a16="http://schemas.microsoft.com/office/drawing/2014/main" id="{151294B5-368B-4273-B80F-56F12AD425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44682" y="4244182"/>
            <a:ext cx="2662237" cy="218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220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4D86CC1-B7C5-40EC-BD13-D696DCD063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4365625"/>
            <a:ext cx="1216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5898834-B543-4821-BF29-249201E4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82" y="4132202"/>
            <a:ext cx="49371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AutoShape 11">
            <a:extLst>
              <a:ext uri="{FF2B5EF4-FFF2-40B4-BE49-F238E27FC236}">
                <a16:creationId xmlns:a16="http://schemas.microsoft.com/office/drawing/2014/main" id="{BB3B74C5-A86C-4AEA-9A0D-E343CBFFC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27670"/>
            <a:ext cx="7056436" cy="160391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altLang="es-PE" sz="2800" b="1" dirty="0"/>
              <a:t>... </a:t>
            </a:r>
            <a:r>
              <a:rPr lang="es-MX" altLang="es-PE" sz="2800" b="1" dirty="0" err="1"/>
              <a:t>were</a:t>
            </a:r>
            <a:r>
              <a:rPr lang="cs-CZ" altLang="es-PE" sz="2800" b="1" dirty="0"/>
              <a:t> your </a:t>
            </a:r>
            <a:r>
              <a:rPr lang="es-MX" altLang="es-PE" sz="2800" b="1" dirty="0" err="1"/>
              <a:t>favorite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cartoons</a:t>
            </a:r>
            <a:r>
              <a:rPr lang="cs-CZ" altLang="es-PE" sz="2800" b="1" dirty="0"/>
              <a:t>?</a:t>
            </a:r>
            <a:endParaRPr lang="es-ES" altLang="es-PE" sz="2800" b="1" dirty="0"/>
          </a:p>
          <a:p>
            <a:pPr algn="ctr"/>
            <a:r>
              <a:rPr lang="cs-CZ" altLang="es-PE" sz="2800" b="1" dirty="0"/>
              <a:t> </a:t>
            </a:r>
          </a:p>
          <a:p>
            <a:pPr algn="ctr"/>
            <a:r>
              <a:rPr lang="es-MX" altLang="es-PE" sz="2800" b="1" dirty="0"/>
              <a:t>Candy and </a:t>
            </a:r>
            <a:r>
              <a:rPr lang="es-MX" altLang="es-PE" sz="2800" b="1" dirty="0" err="1"/>
              <a:t>the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Thundercats</a:t>
            </a:r>
            <a:r>
              <a:rPr lang="cs-CZ" altLang="es-PE" sz="2800" b="1" dirty="0"/>
              <a:t>.</a:t>
            </a:r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56832DB4-ED9D-47C6-9C9D-7D0747292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78" y="3932238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H</a:t>
            </a:r>
            <a:r>
              <a:rPr lang="cs-CZ" altLang="es-PE" sz="2400" b="1" dirty="0"/>
              <a:t>ow</a:t>
            </a:r>
          </a:p>
        </p:txBody>
      </p:sp>
      <p:sp>
        <p:nvSpPr>
          <p:cNvPr id="6157" name="AutoShape 13">
            <a:extLst>
              <a:ext uri="{FF2B5EF4-FFF2-40B4-BE49-F238E27FC236}">
                <a16:creationId xmlns:a16="http://schemas.microsoft.com/office/drawing/2014/main" id="{E3372245-225B-4DC7-A164-75ED1E949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845" y="4005263"/>
            <a:ext cx="1150937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hat</a:t>
            </a:r>
          </a:p>
        </p:txBody>
      </p:sp>
      <p:sp>
        <p:nvSpPr>
          <p:cNvPr id="6158" name="AutoShape 14">
            <a:extLst>
              <a:ext uri="{FF2B5EF4-FFF2-40B4-BE49-F238E27FC236}">
                <a16:creationId xmlns:a16="http://schemas.microsoft.com/office/drawing/2014/main" id="{778EC0A5-307E-44E3-AA76-886DF278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595" y="2316552"/>
            <a:ext cx="1150937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here</a:t>
            </a:r>
          </a:p>
        </p:txBody>
      </p:sp>
      <p:sp>
        <p:nvSpPr>
          <p:cNvPr id="6159" name="AutoShape 15">
            <a:extLst>
              <a:ext uri="{FF2B5EF4-FFF2-40B4-BE49-F238E27FC236}">
                <a16:creationId xmlns:a16="http://schemas.microsoft.com/office/drawing/2014/main" id="{F1987871-2DDB-4A92-8417-DC14CFE5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640" y="3891368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hen</a:t>
            </a:r>
          </a:p>
        </p:txBody>
      </p:sp>
      <p:sp>
        <p:nvSpPr>
          <p:cNvPr id="6160" name="AutoShape 16">
            <a:extLst>
              <a:ext uri="{FF2B5EF4-FFF2-40B4-BE49-F238E27FC236}">
                <a16:creationId xmlns:a16="http://schemas.microsoft.com/office/drawing/2014/main" id="{F419A4B4-7452-4EFC-B312-20DEBA5E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114" y="2099859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</a:t>
            </a:r>
          </a:p>
        </p:txBody>
      </p:sp>
      <p:sp>
        <p:nvSpPr>
          <p:cNvPr id="6161" name="AutoShape 17">
            <a:extLst>
              <a:ext uri="{FF2B5EF4-FFF2-40B4-BE49-F238E27FC236}">
                <a16:creationId xmlns:a16="http://schemas.microsoft.com/office/drawing/2014/main" id="{434371CC-37E6-47BF-A2F1-4043EFEA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765" y="3103960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hich</a:t>
            </a:r>
          </a:p>
        </p:txBody>
      </p:sp>
      <p:sp>
        <p:nvSpPr>
          <p:cNvPr id="6162" name="Oval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B45310-350F-4B5F-ABC4-B69E5664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0" y="6524625"/>
            <a:ext cx="611188" cy="333375"/>
          </a:xfrm>
          <a:prstGeom prst="ellipse">
            <a:avLst/>
          </a:prstGeom>
          <a:solidFill>
            <a:srgbClr val="FF5050"/>
          </a:solidFill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s-PE" sz="1600" b="1"/>
              <a:t>NEXT</a:t>
            </a:r>
          </a:p>
        </p:txBody>
      </p:sp>
      <p:sp>
        <p:nvSpPr>
          <p:cNvPr id="6163" name="AutoShape 19">
            <a:extLst>
              <a:ext uri="{FF2B5EF4-FFF2-40B4-BE49-F238E27FC236}">
                <a16:creationId xmlns:a16="http://schemas.microsoft.com/office/drawing/2014/main" id="{4A6EB755-029C-4335-815A-DCB6955E0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462" y="2774877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hose</a:t>
            </a:r>
          </a:p>
        </p:txBody>
      </p:sp>
      <p:sp>
        <p:nvSpPr>
          <p:cNvPr id="6164" name="AutoShape 20">
            <a:extLst>
              <a:ext uri="{FF2B5EF4-FFF2-40B4-BE49-F238E27FC236}">
                <a16:creationId xmlns:a16="http://schemas.microsoft.com/office/drawing/2014/main" id="{9FC0DA7B-D7F2-4EBC-9FEF-178B16C9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68" y="3030903"/>
            <a:ext cx="1152525" cy="433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hy</a:t>
            </a:r>
          </a:p>
        </p:txBody>
      </p:sp>
    </p:spTree>
    <p:extLst>
      <p:ext uri="{BB962C8B-B14F-4D97-AF65-F5344CB8AC3E}">
        <p14:creationId xmlns:p14="http://schemas.microsoft.com/office/powerpoint/2010/main" val="5444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chael_jacks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6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1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6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6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6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4"/>
                  </p:tgtEl>
                </p:cond>
              </p:nextCondLst>
            </p:seq>
          </p:childTnLst>
        </p:cTn>
      </p:par>
    </p:tnLst>
    <p:bldLst>
      <p:bldP spid="6157" grpId="0" animBg="1"/>
      <p:bldP spid="615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>
            <a:extLst>
              <a:ext uri="{FF2B5EF4-FFF2-40B4-BE49-F238E27FC236}">
                <a16:creationId xmlns:a16="http://schemas.microsoft.com/office/drawing/2014/main" id="{1B56EDC8-809C-4AF8-A5E9-0124AE237A6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44682" y="4244182"/>
            <a:ext cx="2662237" cy="218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2200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922D44B9-F5D1-4EE6-8ABD-FD198A723A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4365625"/>
            <a:ext cx="1216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8" name="Picture 10">
            <a:extLst>
              <a:ext uri="{FF2B5EF4-FFF2-40B4-BE49-F238E27FC236}">
                <a16:creationId xmlns:a16="http://schemas.microsoft.com/office/drawing/2014/main" id="{BE62EF12-6501-4396-85EB-E8E19947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82" y="4293748"/>
            <a:ext cx="49371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9" name="AutoShape 11">
            <a:extLst>
              <a:ext uri="{FF2B5EF4-FFF2-40B4-BE49-F238E27FC236}">
                <a16:creationId xmlns:a16="http://schemas.microsoft.com/office/drawing/2014/main" id="{499FBACA-94B0-4DAC-87B4-0B4A7427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60350"/>
            <a:ext cx="8353425" cy="169950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altLang="es-PE" sz="2800" b="1" dirty="0"/>
              <a:t>... </a:t>
            </a:r>
            <a:r>
              <a:rPr lang="es-MX" altLang="es-PE" sz="2800" b="1" dirty="0" err="1"/>
              <a:t>was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she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absent</a:t>
            </a:r>
            <a:r>
              <a:rPr lang="cs-CZ" altLang="es-PE" sz="2800" b="1" dirty="0"/>
              <a:t>? </a:t>
            </a:r>
            <a:endParaRPr lang="es-ES" altLang="es-PE" sz="2800" b="1" dirty="0"/>
          </a:p>
          <a:p>
            <a:pPr algn="ctr"/>
            <a:endParaRPr lang="cs-CZ" altLang="es-PE" sz="2800" b="1" dirty="0"/>
          </a:p>
          <a:p>
            <a:pPr algn="ctr"/>
            <a:r>
              <a:rPr lang="es-MX" altLang="es-PE" sz="2800" b="1" dirty="0" err="1"/>
              <a:t>Because</a:t>
            </a:r>
            <a:r>
              <a:rPr lang="es-MX" altLang="es-PE" sz="2800" b="1" dirty="0"/>
              <a:t> </a:t>
            </a:r>
            <a:r>
              <a:rPr lang="es-MX" altLang="es-PE" sz="2800" b="1" dirty="0" err="1"/>
              <a:t>sh</a:t>
            </a:r>
            <a:r>
              <a:rPr lang="cs-CZ" altLang="es-PE" sz="2800" b="1" dirty="0"/>
              <a:t>e was ill.</a:t>
            </a:r>
          </a:p>
        </p:txBody>
      </p:sp>
      <p:sp>
        <p:nvSpPr>
          <p:cNvPr id="43020" name="AutoShape 12">
            <a:extLst>
              <a:ext uri="{FF2B5EF4-FFF2-40B4-BE49-F238E27FC236}">
                <a16:creationId xmlns:a16="http://schemas.microsoft.com/office/drawing/2014/main" id="{D5B35CD0-E9BB-4367-BB30-9C3202FC7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402" y="3860360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hen</a:t>
            </a:r>
          </a:p>
        </p:txBody>
      </p:sp>
      <p:sp>
        <p:nvSpPr>
          <p:cNvPr id="43021" name="AutoShape 13">
            <a:extLst>
              <a:ext uri="{FF2B5EF4-FFF2-40B4-BE49-F238E27FC236}">
                <a16:creationId xmlns:a16="http://schemas.microsoft.com/office/drawing/2014/main" id="{DC4380B6-632C-468A-AF09-05722F500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529" y="3564468"/>
            <a:ext cx="1150937" cy="433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hy</a:t>
            </a:r>
          </a:p>
        </p:txBody>
      </p:sp>
      <p:sp>
        <p:nvSpPr>
          <p:cNvPr id="43022" name="AutoShape 14">
            <a:extLst>
              <a:ext uri="{FF2B5EF4-FFF2-40B4-BE49-F238E27FC236}">
                <a16:creationId xmlns:a16="http://schemas.microsoft.com/office/drawing/2014/main" id="{94EC95C3-06D2-4F63-B699-1B14CB92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567" y="2949477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here</a:t>
            </a:r>
          </a:p>
        </p:txBody>
      </p:sp>
      <p:sp>
        <p:nvSpPr>
          <p:cNvPr id="43023" name="AutoShape 15">
            <a:extLst>
              <a:ext uri="{FF2B5EF4-FFF2-40B4-BE49-F238E27FC236}">
                <a16:creationId xmlns:a16="http://schemas.microsoft.com/office/drawing/2014/main" id="{5CDA7A0D-530D-45DC-9DBE-95AAE412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142" y="4552668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hat</a:t>
            </a:r>
          </a:p>
        </p:txBody>
      </p:sp>
      <p:sp>
        <p:nvSpPr>
          <p:cNvPr id="43024" name="AutoShape 16">
            <a:extLst>
              <a:ext uri="{FF2B5EF4-FFF2-40B4-BE49-F238E27FC236}">
                <a16:creationId xmlns:a16="http://schemas.microsoft.com/office/drawing/2014/main" id="{5DDC39AD-D73C-4E1D-98C3-92CDF088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529" y="2732783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</a:t>
            </a:r>
          </a:p>
        </p:txBody>
      </p:sp>
      <p:sp>
        <p:nvSpPr>
          <p:cNvPr id="43025" name="AutoShape 17">
            <a:extLst>
              <a:ext uri="{FF2B5EF4-FFF2-40B4-BE49-F238E27FC236}">
                <a16:creationId xmlns:a16="http://schemas.microsoft.com/office/drawing/2014/main" id="{64A8ADCE-CF43-4BE6-9A53-E88D72DF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962" y="4898147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hich</a:t>
            </a:r>
          </a:p>
        </p:txBody>
      </p:sp>
      <p:sp>
        <p:nvSpPr>
          <p:cNvPr id="43026" name="Oval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6BA2AA-3B01-4204-8C77-842B5161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0" y="6524625"/>
            <a:ext cx="611188" cy="333375"/>
          </a:xfrm>
          <a:prstGeom prst="ellipse">
            <a:avLst/>
          </a:prstGeom>
          <a:solidFill>
            <a:srgbClr val="FF5050"/>
          </a:solidFill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s-PE" sz="1600" b="1"/>
              <a:t>NEXT</a:t>
            </a:r>
          </a:p>
        </p:txBody>
      </p:sp>
      <p:sp>
        <p:nvSpPr>
          <p:cNvPr id="43027" name="AutoShape 19">
            <a:extLst>
              <a:ext uri="{FF2B5EF4-FFF2-40B4-BE49-F238E27FC236}">
                <a16:creationId xmlns:a16="http://schemas.microsoft.com/office/drawing/2014/main" id="{7B6A7DB4-66B5-4B20-8046-40FC83DA0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755" y="2903099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hose</a:t>
            </a:r>
          </a:p>
        </p:txBody>
      </p:sp>
      <p:sp>
        <p:nvSpPr>
          <p:cNvPr id="43028" name="AutoShape 20">
            <a:extLst>
              <a:ext uri="{FF2B5EF4-FFF2-40B4-BE49-F238E27FC236}">
                <a16:creationId xmlns:a16="http://schemas.microsoft.com/office/drawing/2014/main" id="{CD8A2FC0-6FCC-4CA9-B10E-6EA3A310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144" y="4269615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H</a:t>
            </a:r>
            <a:r>
              <a:rPr lang="cs-CZ" altLang="es-PE" sz="2400" b="1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4342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0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chael_jacks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30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3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3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3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3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3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30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30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8"/>
                  </p:tgtEl>
                </p:cond>
              </p:nextCondLst>
            </p:seq>
          </p:childTnLst>
        </p:cTn>
      </p:par>
    </p:tnLst>
    <p:bldLst>
      <p:bldP spid="43021" grpId="0" animBg="1"/>
      <p:bldP spid="430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>
            <a:extLst>
              <a:ext uri="{FF2B5EF4-FFF2-40B4-BE49-F238E27FC236}">
                <a16:creationId xmlns:a16="http://schemas.microsoft.com/office/drawing/2014/main" id="{AEB18576-9B26-4269-B836-FF7007DAD4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44682" y="4244182"/>
            <a:ext cx="2662237" cy="218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sz="2200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34DFA08A-6F40-43DA-A965-355F2F8CD3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4365625"/>
            <a:ext cx="12160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2" name="Picture 10">
            <a:extLst>
              <a:ext uri="{FF2B5EF4-FFF2-40B4-BE49-F238E27FC236}">
                <a16:creationId xmlns:a16="http://schemas.microsoft.com/office/drawing/2014/main" id="{9EC7A1F1-208C-4EDA-BA84-AB29AB9C4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437" y="3981451"/>
            <a:ext cx="49371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AutoShape 11">
            <a:extLst>
              <a:ext uri="{FF2B5EF4-FFF2-40B4-BE49-F238E27FC236}">
                <a16:creationId xmlns:a16="http://schemas.microsoft.com/office/drawing/2014/main" id="{BD92E325-239F-4F47-9709-0B8B5D106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60350"/>
            <a:ext cx="8353425" cy="174769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altLang="es-PE" sz="2800" b="1" dirty="0"/>
              <a:t>... </a:t>
            </a:r>
            <a:r>
              <a:rPr lang="es-MX" altLang="es-PE" sz="2800" b="1" dirty="0" err="1"/>
              <a:t>was</a:t>
            </a:r>
            <a:r>
              <a:rPr lang="cs-CZ" altLang="es-PE" sz="2800" b="1" dirty="0"/>
              <a:t> your best friend </a:t>
            </a:r>
            <a:r>
              <a:rPr lang="es-MX" altLang="es-PE" sz="2800" b="1" dirty="0"/>
              <a:t>at </a:t>
            </a:r>
            <a:r>
              <a:rPr lang="es-MX" altLang="es-PE" sz="2800" b="1" dirty="0" err="1"/>
              <a:t>school</a:t>
            </a:r>
            <a:r>
              <a:rPr lang="cs-CZ" altLang="es-PE" sz="2800" b="1" dirty="0"/>
              <a:t>?</a:t>
            </a:r>
            <a:endParaRPr lang="es-ES" altLang="es-PE" sz="2800" b="1" dirty="0"/>
          </a:p>
          <a:p>
            <a:pPr algn="ctr"/>
            <a:r>
              <a:rPr lang="cs-CZ" altLang="es-PE" sz="2800" b="1" dirty="0"/>
              <a:t> </a:t>
            </a:r>
          </a:p>
          <a:p>
            <a:pPr algn="ctr"/>
            <a:r>
              <a:rPr lang="cs-CZ" altLang="es-PE" sz="2800" b="1" dirty="0"/>
              <a:t>My classmate Jane.</a:t>
            </a:r>
          </a:p>
        </p:txBody>
      </p:sp>
      <p:sp>
        <p:nvSpPr>
          <p:cNvPr id="28684" name="AutoShape 12">
            <a:extLst>
              <a:ext uri="{FF2B5EF4-FFF2-40B4-BE49-F238E27FC236}">
                <a16:creationId xmlns:a16="http://schemas.microsoft.com/office/drawing/2014/main" id="{9DE70488-D531-429A-8C58-F23D37C2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949" y="4409282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H</a:t>
            </a:r>
            <a:r>
              <a:rPr lang="cs-CZ" altLang="es-PE" sz="2400" b="1" dirty="0"/>
              <a:t>ow</a:t>
            </a:r>
          </a:p>
        </p:txBody>
      </p:sp>
      <p:sp>
        <p:nvSpPr>
          <p:cNvPr id="28685" name="AutoShape 13">
            <a:extLst>
              <a:ext uri="{FF2B5EF4-FFF2-40B4-BE49-F238E27FC236}">
                <a16:creationId xmlns:a16="http://schemas.microsoft.com/office/drawing/2014/main" id="{CED2C0BB-E807-4EDE-A906-7C04BF2A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82" y="4148932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</a:t>
            </a:r>
          </a:p>
        </p:txBody>
      </p:sp>
      <p:sp>
        <p:nvSpPr>
          <p:cNvPr id="28686" name="AutoShape 14">
            <a:extLst>
              <a:ext uri="{FF2B5EF4-FFF2-40B4-BE49-F238E27FC236}">
                <a16:creationId xmlns:a16="http://schemas.microsoft.com/office/drawing/2014/main" id="{6CC0C939-59EB-4270-AE07-852C59C41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2" y="3932238"/>
            <a:ext cx="1150937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here</a:t>
            </a:r>
          </a:p>
        </p:txBody>
      </p:sp>
      <p:sp>
        <p:nvSpPr>
          <p:cNvPr id="28687" name="AutoShape 15">
            <a:extLst>
              <a:ext uri="{FF2B5EF4-FFF2-40B4-BE49-F238E27FC236}">
                <a16:creationId xmlns:a16="http://schemas.microsoft.com/office/drawing/2014/main" id="{2DB749B9-EA77-4BEE-92F1-2DD66FCE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744" y="2859368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hat</a:t>
            </a:r>
          </a:p>
        </p:txBody>
      </p:sp>
      <p:sp>
        <p:nvSpPr>
          <p:cNvPr id="28688" name="AutoShape 16">
            <a:extLst>
              <a:ext uri="{FF2B5EF4-FFF2-40B4-BE49-F238E27FC236}">
                <a16:creationId xmlns:a16="http://schemas.microsoft.com/office/drawing/2014/main" id="{6F65C25E-4942-41B1-8626-C72639D2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62" y="5433647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hen</a:t>
            </a:r>
          </a:p>
        </p:txBody>
      </p:sp>
      <p:sp>
        <p:nvSpPr>
          <p:cNvPr id="28689" name="AutoShape 17">
            <a:extLst>
              <a:ext uri="{FF2B5EF4-FFF2-40B4-BE49-F238E27FC236}">
                <a16:creationId xmlns:a16="http://schemas.microsoft.com/office/drawing/2014/main" id="{A501C704-0C76-4A82-9294-64C9C564A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3056321"/>
            <a:ext cx="1150938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hich</a:t>
            </a:r>
          </a:p>
        </p:txBody>
      </p:sp>
      <p:sp>
        <p:nvSpPr>
          <p:cNvPr id="28690" name="Oval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030BF9-EBA6-46B5-9353-9743CF082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0" y="6524625"/>
            <a:ext cx="611188" cy="333375"/>
          </a:xfrm>
          <a:prstGeom prst="ellipse">
            <a:avLst/>
          </a:prstGeom>
          <a:solidFill>
            <a:srgbClr val="FF5050"/>
          </a:solidFill>
          <a:ln w="19050">
            <a:solidFill>
              <a:srgbClr val="FF5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cs-CZ" altLang="es-PE" sz="1600" b="1"/>
              <a:t>NEXT</a:t>
            </a:r>
          </a:p>
        </p:txBody>
      </p:sp>
      <p:sp>
        <p:nvSpPr>
          <p:cNvPr id="28691" name="AutoShape 19">
            <a:extLst>
              <a:ext uri="{FF2B5EF4-FFF2-40B4-BE49-F238E27FC236}">
                <a16:creationId xmlns:a16="http://schemas.microsoft.com/office/drawing/2014/main" id="{56B693C1-AA1E-41D6-A87C-97EEECDB4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934" y="5226998"/>
            <a:ext cx="1152525" cy="433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hose</a:t>
            </a:r>
          </a:p>
        </p:txBody>
      </p:sp>
      <p:sp>
        <p:nvSpPr>
          <p:cNvPr id="28692" name="AutoShape 20">
            <a:extLst>
              <a:ext uri="{FF2B5EF4-FFF2-40B4-BE49-F238E27FC236}">
                <a16:creationId xmlns:a16="http://schemas.microsoft.com/office/drawing/2014/main" id="{BB092BD6-9742-43ED-8B25-9639BAB2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1" y="2859368"/>
            <a:ext cx="1152525" cy="433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PE" sz="2400" b="1" dirty="0"/>
              <a:t>W</a:t>
            </a:r>
            <a:r>
              <a:rPr lang="cs-CZ" altLang="es-PE" sz="2400" b="1" dirty="0"/>
              <a:t>hy</a:t>
            </a:r>
          </a:p>
        </p:txBody>
      </p:sp>
    </p:spTree>
    <p:extLst>
      <p:ext uri="{BB962C8B-B14F-4D97-AF65-F5344CB8AC3E}">
        <p14:creationId xmlns:p14="http://schemas.microsoft.com/office/powerpoint/2010/main" val="156472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6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6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chael_jacks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86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8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86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 nodeType="clickPar">
                      <p:stCondLst>
                        <p:cond delay="0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8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86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 nodeType="clickPar">
                      <p:stCondLst>
                        <p:cond delay="0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8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86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86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86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8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86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8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6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 nodeType="clickPar">
                      <p:stCondLst>
                        <p:cond delay="0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91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86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 nodeType="clickPar">
                      <p:stCondLst>
                        <p:cond delay="0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692"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3069-C942-42C3-9D78-B799C4F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4" y="293875"/>
            <a:ext cx="6175663" cy="757130"/>
          </a:xfrm>
        </p:spPr>
        <p:txBody>
          <a:bodyPr/>
          <a:lstStyle/>
          <a:p>
            <a:r>
              <a:rPr lang="es-PE" b="1" dirty="0" err="1">
                <a:latin typeface="Arial Narrow" panose="020B0606020202030204" pitchFamily="34" charset="0"/>
              </a:rPr>
              <a:t>Goals</a:t>
            </a:r>
            <a:r>
              <a:rPr lang="es-PE" b="1" dirty="0">
                <a:latin typeface="Arial Narrow" panose="020B0606020202030204" pitchFamily="34" charset="0"/>
              </a:rPr>
              <a:t> </a:t>
            </a:r>
            <a:r>
              <a:rPr lang="es-PE" b="1" dirty="0" err="1">
                <a:latin typeface="Arial Narrow" panose="020B0606020202030204" pitchFamily="34" charset="0"/>
              </a:rPr>
              <a:t>of</a:t>
            </a:r>
            <a:r>
              <a:rPr lang="es-PE" b="1" dirty="0">
                <a:latin typeface="Arial Narrow" panose="020B0606020202030204" pitchFamily="34" charset="0"/>
              </a:rPr>
              <a:t> </a:t>
            </a:r>
            <a:r>
              <a:rPr lang="es-PE" b="1" dirty="0" err="1">
                <a:latin typeface="Arial Narrow" panose="020B0606020202030204" pitchFamily="34" charset="0"/>
              </a:rPr>
              <a:t>the</a:t>
            </a:r>
            <a:r>
              <a:rPr lang="es-PE" b="1" dirty="0">
                <a:latin typeface="Arial Narrow" panose="020B0606020202030204" pitchFamily="34" charset="0"/>
              </a:rPr>
              <a:t> </a:t>
            </a:r>
            <a:r>
              <a:rPr lang="es-PE" b="1" dirty="0" err="1">
                <a:latin typeface="Arial Narrow" panose="020B0606020202030204" pitchFamily="34" charset="0"/>
              </a:rPr>
              <a:t>lesson</a:t>
            </a:r>
            <a:br>
              <a:rPr lang="es-PE" b="1" dirty="0">
                <a:latin typeface="Arial Narrow" panose="020B0606020202030204" pitchFamily="34" charset="0"/>
              </a:rPr>
            </a:br>
            <a:endParaRPr lang="es-PE" b="1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D4FA2EC-479B-47B6-9575-5BA0948D3DE5}"/>
              </a:ext>
            </a:extLst>
          </p:cNvPr>
          <p:cNvSpPr txBox="1">
            <a:spLocks/>
          </p:cNvSpPr>
          <p:nvPr/>
        </p:nvSpPr>
        <p:spPr>
          <a:xfrm>
            <a:off x="663783" y="1652982"/>
            <a:ext cx="4608000" cy="44304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80" b="1" dirty="0">
                <a:latin typeface="Arial Narrow" panose="020B0606020202030204" pitchFamily="34" charset="0"/>
                <a:cs typeface="Arial"/>
              </a:rPr>
              <a:t>Students will be able to ...</a:t>
            </a:r>
            <a:endParaRPr lang="en-US" sz="2880" b="1" dirty="0">
              <a:latin typeface="Arial Narrow" panose="020B0606020202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3449CF-6985-4D1C-A55A-0E1444AB4955}"/>
              </a:ext>
            </a:extLst>
          </p:cNvPr>
          <p:cNvSpPr txBox="1"/>
          <p:nvPr/>
        </p:nvSpPr>
        <p:spPr>
          <a:xfrm>
            <a:off x="663783" y="3019804"/>
            <a:ext cx="100108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At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end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lesson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you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will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be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able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0" marR="0" lvl="0" indent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Talk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about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lang="es-PE" sz="2400" dirty="0" err="1">
                <a:latin typeface="Arial"/>
                <a:cs typeface="Arial"/>
              </a:rPr>
              <a:t>vacations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activities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s-PE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Ask and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answer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questions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get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information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using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Wh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and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simple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past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verb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be.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6C7C140E-6401-4502-8C6C-05E06253CA55}"/>
              </a:ext>
            </a:extLst>
          </p:cNvPr>
          <p:cNvSpPr txBox="1">
            <a:spLocks/>
          </p:cNvSpPr>
          <p:nvPr/>
        </p:nvSpPr>
        <p:spPr>
          <a:xfrm>
            <a:off x="8297035" y="526835"/>
            <a:ext cx="4243278" cy="291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b="1" dirty="0">
                <a:latin typeface="Arial Narrow" panose="020B0606020202030204" pitchFamily="34" charset="0"/>
              </a:rPr>
              <a:t>GETTING AWAY II</a:t>
            </a:r>
          </a:p>
        </p:txBody>
      </p:sp>
    </p:spTree>
    <p:extLst>
      <p:ext uri="{BB962C8B-B14F-4D97-AF65-F5344CB8AC3E}">
        <p14:creationId xmlns:p14="http://schemas.microsoft.com/office/powerpoint/2010/main" val="414074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5" name="Group 101">
            <a:extLst>
              <a:ext uri="{FF2B5EF4-FFF2-40B4-BE49-F238E27FC236}">
                <a16:creationId xmlns:a16="http://schemas.microsoft.com/office/drawing/2014/main" id="{A7A9E5E8-6BA0-4C01-9245-453E86D84652}"/>
              </a:ext>
            </a:extLst>
          </p:cNvPr>
          <p:cNvGraphicFramePr>
            <a:graphicFrameLocks noGrp="1"/>
          </p:cNvGraphicFramePr>
          <p:nvPr/>
        </p:nvGraphicFramePr>
        <p:xfrm>
          <a:off x="2063318" y="3808755"/>
          <a:ext cx="9050821" cy="2307885"/>
        </p:xfrm>
        <a:graphic>
          <a:graphicData uri="http://schemas.openxmlformats.org/drawingml/2006/table">
            <a:tbl>
              <a:tblPr/>
              <a:tblGrid>
                <a:gridCol w="1630695">
                  <a:extLst>
                    <a:ext uri="{9D8B030D-6E8A-4147-A177-3AD203B41FA5}">
                      <a16:colId xmlns:a16="http://schemas.microsoft.com/office/drawing/2014/main" val="3654999714"/>
                    </a:ext>
                  </a:extLst>
                </a:gridCol>
                <a:gridCol w="1344997">
                  <a:extLst>
                    <a:ext uri="{9D8B030D-6E8A-4147-A177-3AD203B41FA5}">
                      <a16:colId xmlns:a16="http://schemas.microsoft.com/office/drawing/2014/main" val="3927750721"/>
                    </a:ext>
                  </a:extLst>
                </a:gridCol>
                <a:gridCol w="3353553">
                  <a:extLst>
                    <a:ext uri="{9D8B030D-6E8A-4147-A177-3AD203B41FA5}">
                      <a16:colId xmlns:a16="http://schemas.microsoft.com/office/drawing/2014/main" val="1857683138"/>
                    </a:ext>
                  </a:extLst>
                </a:gridCol>
                <a:gridCol w="2721576">
                  <a:extLst>
                    <a:ext uri="{9D8B030D-6E8A-4147-A177-3AD203B41FA5}">
                      <a16:colId xmlns:a16="http://schemas.microsoft.com/office/drawing/2014/main" val="2385770828"/>
                    </a:ext>
                  </a:extLst>
                </a:gridCol>
              </a:tblGrid>
              <a:tr h="769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B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was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A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your</a:t>
                      </a:r>
                      <a:r>
                        <a:rPr kumimoji="0" lang="es-ES_tradnl" altLang="es-PE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favorite</a:t>
                      </a:r>
                      <a:r>
                        <a:rPr kumimoji="0" lang="es-ES_tradnl" altLang="es-PE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cartoon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8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90s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84692"/>
                  </a:ext>
                </a:extLst>
              </a:tr>
              <a:tr h="769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B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were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A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your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friends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8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last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night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52784"/>
                  </a:ext>
                </a:extLst>
              </a:tr>
              <a:tr h="769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How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B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was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A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the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weather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8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yesterday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73344"/>
                  </a:ext>
                </a:extLst>
              </a:tr>
            </a:tbl>
          </a:graphicData>
        </a:graphic>
      </p:graphicFrame>
      <p:sp>
        <p:nvSpPr>
          <p:cNvPr id="31782" name="Text Box 38">
            <a:extLst>
              <a:ext uri="{FF2B5EF4-FFF2-40B4-BE49-F238E27FC236}">
                <a16:creationId xmlns:a16="http://schemas.microsoft.com/office/drawing/2014/main" id="{A36E08BC-A3E7-4546-A868-1682FBB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340" y="423246"/>
            <a:ext cx="4392613" cy="584647"/>
          </a:xfrm>
          <a:prstGeom prst="rect">
            <a:avLst/>
          </a:prstGeom>
          <a:solidFill>
            <a:srgbClr val="F7FB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PE" sz="3199" b="1" dirty="0"/>
              <a:t>WH- </a:t>
            </a:r>
            <a:r>
              <a:rPr lang="es-ES_tradnl" altLang="es-PE" sz="3199" b="1" dirty="0" err="1"/>
              <a:t>questions</a:t>
            </a:r>
            <a:endParaRPr lang="es-ES_tradnl" altLang="es-PE" sz="3199" b="1" dirty="0"/>
          </a:p>
        </p:txBody>
      </p:sp>
      <p:graphicFrame>
        <p:nvGraphicFramePr>
          <p:cNvPr id="31850" name="Group 106">
            <a:extLst>
              <a:ext uri="{FF2B5EF4-FFF2-40B4-BE49-F238E27FC236}">
                <a16:creationId xmlns:a16="http://schemas.microsoft.com/office/drawing/2014/main" id="{427FFF90-D4DB-4F2B-A13B-058884EFE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35969"/>
              </p:ext>
            </p:extLst>
          </p:nvPr>
        </p:nvGraphicFramePr>
        <p:xfrm>
          <a:off x="1981991" y="1494484"/>
          <a:ext cx="8924234" cy="1554761"/>
        </p:xfrm>
        <a:graphic>
          <a:graphicData uri="http://schemas.openxmlformats.org/drawingml/2006/table">
            <a:tbl>
              <a:tblPr/>
              <a:tblGrid>
                <a:gridCol w="1737831">
                  <a:extLst>
                    <a:ext uri="{9D8B030D-6E8A-4147-A177-3AD203B41FA5}">
                      <a16:colId xmlns:a16="http://schemas.microsoft.com/office/drawing/2014/main" val="4088233333"/>
                    </a:ext>
                  </a:extLst>
                </a:gridCol>
                <a:gridCol w="1378568">
                  <a:extLst>
                    <a:ext uri="{9D8B030D-6E8A-4147-A177-3AD203B41FA5}">
                      <a16:colId xmlns:a16="http://schemas.microsoft.com/office/drawing/2014/main" val="1135839669"/>
                    </a:ext>
                  </a:extLst>
                </a:gridCol>
                <a:gridCol w="2195646">
                  <a:extLst>
                    <a:ext uri="{9D8B030D-6E8A-4147-A177-3AD203B41FA5}">
                      <a16:colId xmlns:a16="http://schemas.microsoft.com/office/drawing/2014/main" val="830373059"/>
                    </a:ext>
                  </a:extLst>
                </a:gridCol>
                <a:gridCol w="3612189">
                  <a:extLst>
                    <a:ext uri="{9D8B030D-6E8A-4147-A177-3AD203B41FA5}">
                      <a16:colId xmlns:a16="http://schemas.microsoft.com/office/drawing/2014/main" val="3323747558"/>
                    </a:ext>
                  </a:extLst>
                </a:gridCol>
              </a:tblGrid>
              <a:tr h="1554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WH-</a:t>
                      </a:r>
                      <a:r>
                        <a:rPr kumimoji="0" lang="es-ES_tradnl" alt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was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were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Complement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004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8A4C5EA-2351-4009-8771-F3870C5252ED}"/>
              </a:ext>
            </a:extLst>
          </p:cNvPr>
          <p:cNvSpPr txBox="1"/>
          <p:nvPr/>
        </p:nvSpPr>
        <p:spPr>
          <a:xfrm>
            <a:off x="820970" y="140078"/>
            <a:ext cx="879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 Narrow" panose="020B0606020202030204" pitchFamily="34" charset="0"/>
              </a:rPr>
              <a:t>PADLET</a:t>
            </a:r>
            <a:endParaRPr lang="es-PE" sz="3600" b="1" dirty="0">
              <a:latin typeface="Arial Narrow" panose="020B0606020202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B8323D-5114-427D-B88F-BDC8CFCA42D7}"/>
              </a:ext>
            </a:extLst>
          </p:cNvPr>
          <p:cNvSpPr txBox="1"/>
          <p:nvPr/>
        </p:nvSpPr>
        <p:spPr>
          <a:xfrm>
            <a:off x="820969" y="5593282"/>
            <a:ext cx="9184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/>
              <a:t>PADLET </a:t>
            </a:r>
          </a:p>
          <a:p>
            <a:r>
              <a:rPr lang="es-PE" dirty="0"/>
              <a:t>https://padlet.com/normachipana71/kvdb8sanysyip6hk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543B0-FF2D-47C5-94D2-1D578D76DEC6}"/>
              </a:ext>
            </a:extLst>
          </p:cNvPr>
          <p:cNvSpPr txBox="1"/>
          <p:nvPr/>
        </p:nvSpPr>
        <p:spPr>
          <a:xfrm>
            <a:off x="419195" y="1522664"/>
            <a:ext cx="9601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latin typeface="Arial Narrow" panose="020B0606020202030204" pitchFamily="34" charset="0"/>
              </a:rPr>
              <a:t>HOW WAS YOUR LAST VACATION?</a:t>
            </a:r>
            <a:endParaRPr lang="es-PE" sz="3600" b="1" dirty="0"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FDE5917-E539-459A-8288-5BF3A6F85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9" t="13509" r="53152" b="50000"/>
          <a:stretch/>
        </p:blipFill>
        <p:spPr>
          <a:xfrm>
            <a:off x="3207026" y="2599598"/>
            <a:ext cx="5194853" cy="25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3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8316D1-529F-452B-AAC7-0488FE3FD7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135" y="331221"/>
            <a:ext cx="9454265" cy="379755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Complete the postcard with the correct form of the verb TO BE: WAS/ WERE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DFD082-5468-4A9F-A6EB-DDAAD1645DDC}"/>
              </a:ext>
            </a:extLst>
          </p:cNvPr>
          <p:cNvSpPr txBox="1"/>
          <p:nvPr/>
        </p:nvSpPr>
        <p:spPr>
          <a:xfrm>
            <a:off x="156469" y="1233022"/>
            <a:ext cx="753480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latin typeface="Arial Narrow" panose="020B0606020202030204" pitchFamily="34" charset="0"/>
              </a:rPr>
              <a:t>Complete </a:t>
            </a:r>
            <a:r>
              <a:rPr lang="es-MX" sz="3200" b="1" dirty="0" err="1">
                <a:latin typeface="Arial Narrow" panose="020B0606020202030204" pitchFamily="34" charset="0"/>
              </a:rPr>
              <a:t>with</a:t>
            </a:r>
            <a:r>
              <a:rPr lang="es-MX" sz="3200" b="1" dirty="0">
                <a:latin typeface="Arial Narrow" panose="020B0606020202030204" pitchFamily="34" charset="0"/>
              </a:rPr>
              <a:t> </a:t>
            </a:r>
            <a:r>
              <a:rPr lang="es-MX" sz="32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was</a:t>
            </a:r>
            <a:r>
              <a:rPr lang="es-MX" sz="3200" b="1" dirty="0">
                <a:latin typeface="Arial Narrow" panose="020B0606020202030204" pitchFamily="34" charset="0"/>
              </a:rPr>
              <a:t> </a:t>
            </a:r>
            <a:r>
              <a:rPr lang="es-MX" sz="3200" b="1" dirty="0" err="1">
                <a:latin typeface="Arial Narrow" panose="020B0606020202030204" pitchFamily="34" charset="0"/>
              </a:rPr>
              <a:t>or</a:t>
            </a:r>
            <a:r>
              <a:rPr lang="es-MX" sz="3200" b="1" dirty="0">
                <a:latin typeface="Arial Narrow" panose="020B0606020202030204" pitchFamily="34" charset="0"/>
              </a:rPr>
              <a:t> </a:t>
            </a:r>
            <a:r>
              <a:rPr lang="es-MX" sz="32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were</a:t>
            </a:r>
            <a:endParaRPr lang="es-MX" sz="32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s-MX" sz="20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s-MX" sz="2000" dirty="0" err="1">
                <a:latin typeface="Arial Narrow" panose="020B0606020202030204" pitchFamily="34" charset="0"/>
              </a:rPr>
              <a:t>My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name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is</a:t>
            </a:r>
            <a:r>
              <a:rPr lang="es-MX" sz="2000" dirty="0">
                <a:latin typeface="Arial Narrow" panose="020B0606020202030204" pitchFamily="34" charset="0"/>
              </a:rPr>
              <a:t> Ann. </a:t>
            </a:r>
            <a:r>
              <a:rPr lang="es-MX" sz="2000" b="1" dirty="0" err="1">
                <a:latin typeface="Arial Narrow" panose="020B0606020202030204" pitchFamily="34" charset="0"/>
              </a:rPr>
              <a:t>Last</a:t>
            </a:r>
            <a:r>
              <a:rPr lang="es-MX" sz="2000" b="1" dirty="0">
                <a:latin typeface="Arial Narrow" panose="020B0606020202030204" pitchFamily="34" charset="0"/>
              </a:rPr>
              <a:t> </a:t>
            </a:r>
            <a:r>
              <a:rPr lang="es-MX" sz="2000" b="1" dirty="0" err="1">
                <a:latin typeface="Arial Narrow" panose="020B0606020202030204" pitchFamily="34" charset="0"/>
              </a:rPr>
              <a:t>summer</a:t>
            </a:r>
            <a:r>
              <a:rPr lang="es-MX" sz="2000" b="1" dirty="0">
                <a:latin typeface="Arial Narrow" panose="020B0606020202030204" pitchFamily="34" charset="0"/>
              </a:rPr>
              <a:t> </a:t>
            </a:r>
            <a:r>
              <a:rPr lang="es-MX" sz="2000" dirty="0">
                <a:latin typeface="Arial Narrow" panose="020B0606020202030204" pitchFamily="34" charset="0"/>
              </a:rPr>
              <a:t>I _____            in Santa   Martha. </a:t>
            </a:r>
          </a:p>
          <a:p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 err="1">
                <a:latin typeface="Arial Narrow" panose="020B0606020202030204" pitchFamily="34" charset="0"/>
              </a:rPr>
              <a:t>The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weather</a:t>
            </a:r>
            <a:r>
              <a:rPr lang="es-MX" sz="2000" dirty="0">
                <a:latin typeface="Arial Narrow" panose="020B0606020202030204" pitchFamily="34" charset="0"/>
              </a:rPr>
              <a:t> _________        </a:t>
            </a:r>
            <a:r>
              <a:rPr lang="es-MX" sz="2000" dirty="0" err="1">
                <a:latin typeface="Arial Narrow" panose="020B0606020202030204" pitchFamily="34" charset="0"/>
              </a:rPr>
              <a:t>sunny</a:t>
            </a:r>
            <a:r>
              <a:rPr lang="es-MX" sz="2000" dirty="0">
                <a:latin typeface="Arial Narrow" panose="020B0606020202030204" pitchFamily="34" charset="0"/>
              </a:rPr>
              <a:t>.     I ______             </a:t>
            </a:r>
            <a:r>
              <a:rPr lang="es-MX" sz="2000" dirty="0" err="1">
                <a:latin typeface="Arial Narrow" panose="020B0606020202030204" pitchFamily="34" charset="0"/>
              </a:rPr>
              <a:t>with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my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two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brothers</a:t>
            </a:r>
            <a:r>
              <a:rPr lang="es-MX" sz="2000" dirty="0">
                <a:latin typeface="Arial Narrow" panose="020B0606020202030204" pitchFamily="34" charset="0"/>
              </a:rPr>
              <a:t>. </a:t>
            </a:r>
          </a:p>
          <a:p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 err="1">
                <a:latin typeface="Arial Narrow" panose="020B0606020202030204" pitchFamily="34" charset="0"/>
              </a:rPr>
              <a:t>It</a:t>
            </a:r>
            <a:r>
              <a:rPr lang="es-MX" sz="2000" dirty="0">
                <a:latin typeface="Arial Narrow" panose="020B0606020202030204" pitchFamily="34" charset="0"/>
              </a:rPr>
              <a:t> _______           </a:t>
            </a:r>
            <a:r>
              <a:rPr lang="es-MX" sz="2000" dirty="0" err="1">
                <a:latin typeface="Arial Narrow" panose="020B0606020202030204" pitchFamily="34" charset="0"/>
              </a:rPr>
              <a:t>fantastic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to</a:t>
            </a:r>
            <a:r>
              <a:rPr lang="es-MX" sz="2000" dirty="0">
                <a:latin typeface="Arial Narrow" panose="020B0606020202030204" pitchFamily="34" charset="0"/>
              </a:rPr>
              <a:t>  </a:t>
            </a:r>
            <a:r>
              <a:rPr lang="es-MX" sz="2000" dirty="0" err="1">
                <a:latin typeface="Arial Narrow" panose="020B0606020202030204" pitchFamily="34" charset="0"/>
              </a:rPr>
              <a:t>swim</a:t>
            </a:r>
            <a:r>
              <a:rPr lang="es-MX" sz="2000" dirty="0">
                <a:latin typeface="Arial Narrow" panose="020B0606020202030204" pitchFamily="34" charset="0"/>
              </a:rPr>
              <a:t> in </a:t>
            </a:r>
            <a:r>
              <a:rPr lang="es-MX" sz="2000" dirty="0" err="1">
                <a:latin typeface="Arial Narrow" panose="020B0606020202030204" pitchFamily="34" charset="0"/>
              </a:rPr>
              <a:t>the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beach</a:t>
            </a:r>
            <a:r>
              <a:rPr lang="es-MX" sz="2000" dirty="0">
                <a:latin typeface="Arial Narrow" panose="020B0606020202030204" pitchFamily="34" charset="0"/>
              </a:rPr>
              <a:t>. </a:t>
            </a:r>
          </a:p>
          <a:p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 err="1">
                <a:latin typeface="Arial Narrow" panose="020B0606020202030204" pitchFamily="34" charset="0"/>
              </a:rPr>
              <a:t>My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friends</a:t>
            </a:r>
            <a:r>
              <a:rPr lang="es-MX" sz="2000" dirty="0">
                <a:latin typeface="Arial Narrow" panose="020B0606020202030204" pitchFamily="34" charset="0"/>
              </a:rPr>
              <a:t> _______           </a:t>
            </a:r>
            <a:r>
              <a:rPr lang="es-MX" sz="2000" dirty="0" err="1">
                <a:latin typeface="Arial Narrow" panose="020B0606020202030204" pitchFamily="34" charset="0"/>
              </a:rPr>
              <a:t>sad</a:t>
            </a:r>
            <a:r>
              <a:rPr lang="es-MX" sz="2000" dirty="0">
                <a:latin typeface="Arial Narrow" panose="020B0606020202030204" pitchFamily="34" charset="0"/>
              </a:rPr>
              <a:t>     </a:t>
            </a:r>
            <a:r>
              <a:rPr lang="es-MX" sz="2400" b="1" dirty="0">
                <a:latin typeface="Arial Narrow" panose="020B0606020202030204" pitchFamily="34" charset="0"/>
              </a:rPr>
              <a:t> </a:t>
            </a:r>
            <a:r>
              <a:rPr lang="es-MX" sz="2400" b="1" dirty="0" err="1">
                <a:latin typeface="Arial Narrow" panose="020B0606020202030204" pitchFamily="34" charset="0"/>
              </a:rPr>
              <a:t>because</a:t>
            </a:r>
            <a:r>
              <a:rPr lang="es-MX" sz="2400" b="1" dirty="0">
                <a:latin typeface="Arial Narrow" panose="020B0606020202030204" pitchFamily="34" charset="0"/>
              </a:rPr>
              <a:t>  </a:t>
            </a:r>
            <a:r>
              <a:rPr lang="es-MX" sz="2000" dirty="0" err="1">
                <a:latin typeface="Arial Narrow" panose="020B0606020202030204" pitchFamily="34" charset="0"/>
              </a:rPr>
              <a:t>they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weren´t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with</a:t>
            </a:r>
            <a:r>
              <a:rPr lang="es-MX" sz="2000" dirty="0">
                <a:latin typeface="Arial Narrow" panose="020B0606020202030204" pitchFamily="34" charset="0"/>
              </a:rPr>
              <a:t> me.</a:t>
            </a:r>
          </a:p>
          <a:p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 err="1">
                <a:latin typeface="Arial Narrow" panose="020B0606020202030204" pitchFamily="34" charset="0"/>
              </a:rPr>
              <a:t>There</a:t>
            </a:r>
            <a:r>
              <a:rPr lang="es-MX" sz="2000" dirty="0">
                <a:latin typeface="Arial Narrow" panose="020B0606020202030204" pitchFamily="34" charset="0"/>
              </a:rPr>
              <a:t> _______           </a:t>
            </a:r>
            <a:r>
              <a:rPr lang="es-MX" sz="2000" dirty="0" err="1">
                <a:latin typeface="Arial Narrow" panose="020B0606020202030204" pitchFamily="34" charset="0"/>
              </a:rPr>
              <a:t>many</a:t>
            </a:r>
            <a:r>
              <a:rPr lang="es-MX" sz="2000" dirty="0">
                <a:latin typeface="Arial Narrow" panose="020B0606020202030204" pitchFamily="34" charset="0"/>
              </a:rPr>
              <a:t> places </a:t>
            </a:r>
            <a:r>
              <a:rPr lang="es-MX" sz="2000" dirty="0" err="1">
                <a:latin typeface="Arial Narrow" panose="020B0606020202030204" pitchFamily="34" charset="0"/>
              </a:rPr>
              <a:t>to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visit</a:t>
            </a:r>
            <a:r>
              <a:rPr lang="es-MX" sz="2000" dirty="0">
                <a:latin typeface="Arial Narrow" panose="020B0606020202030204" pitchFamily="34" charset="0"/>
              </a:rPr>
              <a:t>. I </a:t>
            </a:r>
            <a:r>
              <a:rPr lang="es-MX" sz="2000" dirty="0" err="1">
                <a:latin typeface="Arial Narrow" panose="020B0606020202030204" pitchFamily="34" charset="0"/>
              </a:rPr>
              <a:t>went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to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different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stores</a:t>
            </a:r>
            <a:r>
              <a:rPr lang="es-MX" sz="2000" dirty="0">
                <a:latin typeface="Arial Narrow" panose="020B0606020202030204" pitchFamily="34" charset="0"/>
              </a:rPr>
              <a:t>. </a:t>
            </a:r>
          </a:p>
          <a:p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 err="1">
                <a:latin typeface="Arial Narrow" panose="020B0606020202030204" pitchFamily="34" charset="0"/>
              </a:rPr>
              <a:t>The</a:t>
            </a:r>
            <a:r>
              <a:rPr lang="es-MX" sz="2000" dirty="0">
                <a:latin typeface="Arial Narrow" panose="020B0606020202030204" pitchFamily="34" charset="0"/>
              </a:rPr>
              <a:t> shopping ______                 </a:t>
            </a:r>
            <a:r>
              <a:rPr lang="es-MX" sz="2000" dirty="0" err="1">
                <a:latin typeface="Arial Narrow" panose="020B0606020202030204" pitchFamily="34" charset="0"/>
              </a:rPr>
              <a:t>expensive</a:t>
            </a:r>
            <a:r>
              <a:rPr lang="es-MX" sz="2000" dirty="0">
                <a:latin typeface="Arial Narrow" panose="020B0606020202030204" pitchFamily="34" charset="0"/>
              </a:rPr>
              <a:t>.</a:t>
            </a:r>
          </a:p>
          <a:p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 err="1">
                <a:latin typeface="Arial Narrow" panose="020B0606020202030204" pitchFamily="34" charset="0"/>
              </a:rPr>
              <a:t>My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trip</a:t>
            </a:r>
            <a:r>
              <a:rPr lang="es-MX" sz="2000" dirty="0">
                <a:latin typeface="Arial Narrow" panose="020B0606020202030204" pitchFamily="34" charset="0"/>
              </a:rPr>
              <a:t> _______            </a:t>
            </a:r>
            <a:r>
              <a:rPr lang="es-MX" sz="2000" dirty="0" err="1">
                <a:latin typeface="Arial Narrow" panose="020B0606020202030204" pitchFamily="34" charset="0"/>
              </a:rPr>
              <a:t>really</a:t>
            </a:r>
            <a:r>
              <a:rPr lang="es-MX" sz="2000" dirty="0">
                <a:latin typeface="Arial Narrow" panose="020B0606020202030204" pitchFamily="34" charset="0"/>
              </a:rPr>
              <a:t> </a:t>
            </a:r>
            <a:r>
              <a:rPr lang="es-MX" sz="2000" dirty="0" err="1">
                <a:latin typeface="Arial Narrow" panose="020B0606020202030204" pitchFamily="34" charset="0"/>
              </a:rPr>
              <a:t>unforgettable</a:t>
            </a:r>
            <a:r>
              <a:rPr lang="es-MX" sz="2000" dirty="0">
                <a:latin typeface="Arial Narrow" panose="020B0606020202030204" pitchFamily="34" charset="0"/>
              </a:rPr>
              <a:t>.</a:t>
            </a:r>
            <a:endParaRPr lang="es-PE" sz="2000" dirty="0">
              <a:latin typeface="Arial Narrow" panose="020B0606020202030204" pitchFamily="34" charset="0"/>
            </a:endParaRPr>
          </a:p>
        </p:txBody>
      </p:sp>
      <p:pic>
        <p:nvPicPr>
          <p:cNvPr id="1028" name="Picture 4" descr="Santa Marta vive la mejor temporada de los últimos 10 años ...">
            <a:extLst>
              <a:ext uri="{FF2B5EF4-FFF2-40B4-BE49-F238E27FC236}">
                <a16:creationId xmlns:a16="http://schemas.microsoft.com/office/drawing/2014/main" id="{0BDE532E-1C75-45B3-8F66-B9AE63D4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17" y="2130026"/>
            <a:ext cx="4287296" cy="41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D3E52D-AD74-46D2-99AD-5B3B6E37C2A9}"/>
              </a:ext>
            </a:extLst>
          </p:cNvPr>
          <p:cNvSpPr/>
          <p:nvPr/>
        </p:nvSpPr>
        <p:spPr>
          <a:xfrm>
            <a:off x="3524567" y="1891494"/>
            <a:ext cx="632924" cy="316462"/>
          </a:xfrm>
          <a:prstGeom prst="roundRect">
            <a:avLst/>
          </a:prstGeom>
          <a:solidFill>
            <a:srgbClr val="FFC00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95" dirty="0" err="1">
                <a:solidFill>
                  <a:schemeClr val="tx1"/>
                </a:solidFill>
              </a:rPr>
              <a:t>was</a:t>
            </a:r>
            <a:endParaRPr lang="es-PE" sz="1495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AFD2474-FA7D-40F5-B266-A806CFB2108B}"/>
              </a:ext>
            </a:extLst>
          </p:cNvPr>
          <p:cNvSpPr/>
          <p:nvPr/>
        </p:nvSpPr>
        <p:spPr>
          <a:xfrm>
            <a:off x="1594880" y="2550218"/>
            <a:ext cx="1012679" cy="316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95" dirty="0" err="1">
                <a:solidFill>
                  <a:schemeClr val="tx1"/>
                </a:solidFill>
              </a:rPr>
              <a:t>was</a:t>
            </a:r>
            <a:endParaRPr lang="es-PE" sz="1495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E52171A-E8BF-491A-B25D-7C935A926055}"/>
              </a:ext>
            </a:extLst>
          </p:cNvPr>
          <p:cNvSpPr/>
          <p:nvPr/>
        </p:nvSpPr>
        <p:spPr>
          <a:xfrm>
            <a:off x="4045970" y="2550218"/>
            <a:ext cx="1012679" cy="316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95" dirty="0" err="1">
                <a:solidFill>
                  <a:schemeClr val="tx1"/>
                </a:solidFill>
              </a:rPr>
              <a:t>was</a:t>
            </a:r>
            <a:endParaRPr lang="es-PE" sz="1495" dirty="0">
              <a:solidFill>
                <a:schemeClr val="tx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0CADD47-292E-4FFA-ACBA-85E57DF9DE64}"/>
              </a:ext>
            </a:extLst>
          </p:cNvPr>
          <p:cNvSpPr/>
          <p:nvPr/>
        </p:nvSpPr>
        <p:spPr>
          <a:xfrm>
            <a:off x="604135" y="3073105"/>
            <a:ext cx="845721" cy="316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95" dirty="0" err="1">
                <a:solidFill>
                  <a:schemeClr val="tx1"/>
                </a:solidFill>
              </a:rPr>
              <a:t>was</a:t>
            </a:r>
            <a:endParaRPr lang="es-PE" sz="1495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0D0A360-3F46-48FE-9747-B85AF13F4C02}"/>
              </a:ext>
            </a:extLst>
          </p:cNvPr>
          <p:cNvSpPr/>
          <p:nvPr/>
        </p:nvSpPr>
        <p:spPr>
          <a:xfrm>
            <a:off x="1454279" y="3790392"/>
            <a:ext cx="845721" cy="3126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95" dirty="0" err="1">
                <a:solidFill>
                  <a:schemeClr val="tx1"/>
                </a:solidFill>
              </a:rPr>
              <a:t>were</a:t>
            </a:r>
            <a:endParaRPr lang="es-PE" sz="1495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C6B848F-E574-4BA2-8F3C-9742B8E90C8E}"/>
              </a:ext>
            </a:extLst>
          </p:cNvPr>
          <p:cNvSpPr/>
          <p:nvPr/>
        </p:nvSpPr>
        <p:spPr>
          <a:xfrm>
            <a:off x="1026995" y="4364076"/>
            <a:ext cx="845721" cy="3126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95" dirty="0" err="1">
                <a:solidFill>
                  <a:schemeClr val="tx1"/>
                </a:solidFill>
              </a:rPr>
              <a:t>were</a:t>
            </a:r>
            <a:endParaRPr lang="es-PE" sz="1495" dirty="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C4E64C4-9BE9-47A1-AB9E-77125A446F32}"/>
              </a:ext>
            </a:extLst>
          </p:cNvPr>
          <p:cNvSpPr/>
          <p:nvPr/>
        </p:nvSpPr>
        <p:spPr>
          <a:xfrm>
            <a:off x="1678358" y="4993239"/>
            <a:ext cx="845721" cy="3126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95" dirty="0" err="1">
                <a:solidFill>
                  <a:schemeClr val="tx1"/>
                </a:solidFill>
              </a:rPr>
              <a:t>was</a:t>
            </a:r>
            <a:endParaRPr lang="es-PE" sz="1495" dirty="0">
              <a:solidFill>
                <a:schemeClr val="tx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B31C235-67E5-4736-84DD-DE34E8D5E7FF}"/>
              </a:ext>
            </a:extLst>
          </p:cNvPr>
          <p:cNvSpPr/>
          <p:nvPr/>
        </p:nvSpPr>
        <p:spPr>
          <a:xfrm>
            <a:off x="1097415" y="5622402"/>
            <a:ext cx="845721" cy="3126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95" dirty="0" err="1">
                <a:solidFill>
                  <a:schemeClr val="tx1"/>
                </a:solidFill>
              </a:rPr>
              <a:t>was</a:t>
            </a:r>
            <a:endParaRPr lang="es-PE" sz="149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7">
            <a:extLst>
              <a:ext uri="{FF2B5EF4-FFF2-40B4-BE49-F238E27FC236}">
                <a16:creationId xmlns:a16="http://schemas.microsoft.com/office/drawing/2014/main" id="{EFFC50DF-7A60-44F1-BB6D-864E6424CF0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923237"/>
            <a:ext cx="46958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8" name="Text Box 8">
            <a:extLst>
              <a:ext uri="{FF2B5EF4-FFF2-40B4-BE49-F238E27FC236}">
                <a16:creationId xmlns:a16="http://schemas.microsoft.com/office/drawing/2014/main" id="{6FAF99D1-E048-49CA-B40F-0AC7C24AC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247651"/>
            <a:ext cx="5689600" cy="646331"/>
          </a:xfrm>
          <a:prstGeom prst="rect">
            <a:avLst/>
          </a:prstGeom>
          <a:solidFill>
            <a:srgbClr val="FB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PE" sz="3600" b="1" dirty="0" err="1">
                <a:solidFill>
                  <a:schemeClr val="accent2"/>
                </a:solidFill>
              </a:rPr>
              <a:t>How</a:t>
            </a:r>
            <a:r>
              <a:rPr lang="es-ES" altLang="es-PE" sz="3600" b="1" dirty="0">
                <a:solidFill>
                  <a:schemeClr val="accent2"/>
                </a:solidFill>
              </a:rPr>
              <a:t> </a:t>
            </a:r>
            <a:r>
              <a:rPr lang="es-ES" altLang="es-PE" sz="3600" b="1" dirty="0" err="1">
                <a:solidFill>
                  <a:srgbClr val="CC0066"/>
                </a:solidFill>
              </a:rPr>
              <a:t>was</a:t>
            </a:r>
            <a:r>
              <a:rPr lang="es-ES" altLang="es-PE" sz="3600" b="1" dirty="0">
                <a:solidFill>
                  <a:schemeClr val="accent2"/>
                </a:solidFill>
              </a:rPr>
              <a:t> </a:t>
            </a:r>
            <a:r>
              <a:rPr lang="es-ES" altLang="es-PE" sz="3600" b="1" dirty="0" err="1">
                <a:solidFill>
                  <a:schemeClr val="accent2"/>
                </a:solidFill>
              </a:rPr>
              <a:t>your</a:t>
            </a:r>
            <a:r>
              <a:rPr lang="es-ES" altLang="es-PE" sz="3600" b="1" dirty="0">
                <a:solidFill>
                  <a:schemeClr val="accent2"/>
                </a:solidFill>
              </a:rPr>
              <a:t> </a:t>
            </a:r>
            <a:r>
              <a:rPr lang="es-ES" altLang="es-PE" sz="3600" b="1" dirty="0" err="1">
                <a:solidFill>
                  <a:schemeClr val="accent2"/>
                </a:solidFill>
              </a:rPr>
              <a:t>weekend</a:t>
            </a:r>
            <a:r>
              <a:rPr lang="es-ES" altLang="es-PE" sz="3600" b="1" dirty="0">
                <a:solidFill>
                  <a:schemeClr val="accent2"/>
                </a:solidFill>
              </a:rPr>
              <a:t>?</a:t>
            </a:r>
          </a:p>
        </p:txBody>
      </p:sp>
      <p:pic>
        <p:nvPicPr>
          <p:cNvPr id="35851" name="Picture 11">
            <a:extLst>
              <a:ext uri="{FF2B5EF4-FFF2-40B4-BE49-F238E27FC236}">
                <a16:creationId xmlns:a16="http://schemas.microsoft.com/office/drawing/2014/main" id="{16432BD6-835D-4615-A01B-17E344107A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310415"/>
            <a:ext cx="4859338" cy="259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9" name="AutoShape 9">
            <a:extLst>
              <a:ext uri="{FF2B5EF4-FFF2-40B4-BE49-F238E27FC236}">
                <a16:creationId xmlns:a16="http://schemas.microsoft.com/office/drawing/2014/main" id="{42A4CBAB-07FF-440A-A79B-609E7F2A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2240859"/>
            <a:ext cx="2785103" cy="1571625"/>
          </a:xfrm>
          <a:prstGeom prst="cloudCallout">
            <a:avLst>
              <a:gd name="adj1" fmla="val -120632"/>
              <a:gd name="adj2" fmla="val 84363"/>
            </a:avLst>
          </a:prstGeom>
          <a:solidFill>
            <a:srgbClr val="FBFCD8"/>
          </a:solidFill>
          <a:ln w="9525">
            <a:solidFill>
              <a:srgbClr val="F9CBF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s-ES_tradnl" altLang="es-PE" sz="2200"/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B2F6F899-E3B0-42E2-A71F-1CB68F6F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370" y="2627685"/>
            <a:ext cx="2592387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3199" b="1" dirty="0" err="1"/>
              <a:t>It</a:t>
            </a:r>
            <a:r>
              <a:rPr lang="es-ES" altLang="es-PE" sz="3199" b="1" dirty="0"/>
              <a:t> </a:t>
            </a:r>
            <a:r>
              <a:rPr lang="es-ES" altLang="es-PE" sz="3199" b="1" dirty="0" err="1">
                <a:solidFill>
                  <a:srgbClr val="CC0066"/>
                </a:solidFill>
              </a:rPr>
              <a:t>was</a:t>
            </a:r>
            <a:r>
              <a:rPr lang="es-ES" altLang="es-PE" sz="3199" b="1" dirty="0"/>
              <a:t> </a:t>
            </a:r>
            <a:r>
              <a:rPr lang="es-ES" altLang="es-PE" sz="3199" b="1" dirty="0" err="1"/>
              <a:t>great</a:t>
            </a:r>
            <a:r>
              <a:rPr lang="es-ES" altLang="es-PE" sz="3199" b="1" dirty="0"/>
              <a:t>!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2C0E716-C4FA-4D5C-9264-2F8A5DC4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3" y="5130107"/>
            <a:ext cx="4537075" cy="1323119"/>
          </a:xfrm>
          <a:prstGeom prst="rect">
            <a:avLst/>
          </a:prstGeom>
          <a:solidFill>
            <a:srgbClr val="FB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sz="3199" b="1" dirty="0" err="1">
                <a:solidFill>
                  <a:schemeClr val="accent2"/>
                </a:solidFill>
              </a:rPr>
              <a:t>Where</a:t>
            </a:r>
            <a:r>
              <a:rPr lang="es-ES" altLang="es-PE" sz="3199" b="1" dirty="0">
                <a:solidFill>
                  <a:schemeClr val="accent2"/>
                </a:solidFill>
              </a:rPr>
              <a:t> </a:t>
            </a:r>
            <a:r>
              <a:rPr lang="es-ES" altLang="es-PE" sz="3199" b="1" u="sng" dirty="0" err="1">
                <a:solidFill>
                  <a:srgbClr val="CC0066"/>
                </a:solidFill>
              </a:rPr>
              <a:t>were</a:t>
            </a:r>
            <a:r>
              <a:rPr lang="es-ES" altLang="es-PE" sz="3199" b="1" dirty="0">
                <a:solidFill>
                  <a:schemeClr val="accent2"/>
                </a:solidFill>
              </a:rPr>
              <a:t> </a:t>
            </a:r>
            <a:r>
              <a:rPr lang="es-ES" altLang="es-PE" sz="3199" b="1" dirty="0" err="1">
                <a:solidFill>
                  <a:schemeClr val="accent2"/>
                </a:solidFill>
              </a:rPr>
              <a:t>you</a:t>
            </a:r>
            <a:r>
              <a:rPr lang="es-ES" altLang="es-PE" sz="3199" b="1" dirty="0">
                <a:solidFill>
                  <a:schemeClr val="accent2"/>
                </a:solidFill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s-ES" altLang="es-PE" sz="3199" b="1" dirty="0">
                <a:solidFill>
                  <a:srgbClr val="0066FF"/>
                </a:solidFill>
              </a:rPr>
              <a:t>I </a:t>
            </a:r>
            <a:r>
              <a:rPr lang="es-ES" altLang="es-PE" sz="3199" b="1" u="sng" dirty="0" err="1">
                <a:solidFill>
                  <a:srgbClr val="CC0066"/>
                </a:solidFill>
              </a:rPr>
              <a:t>was</a:t>
            </a:r>
            <a:r>
              <a:rPr lang="es-ES" altLang="es-PE" sz="3199" b="1" dirty="0">
                <a:solidFill>
                  <a:srgbClr val="0066FF"/>
                </a:solidFill>
              </a:rPr>
              <a:t> in Miami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0" grpId="0"/>
      <p:bldP spid="35852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5">
            <a:extLst>
              <a:ext uri="{FF2B5EF4-FFF2-40B4-BE49-F238E27FC236}">
                <a16:creationId xmlns:a16="http://schemas.microsoft.com/office/drawing/2014/main" id="{BE2E59BF-1ED6-4954-AC09-A4B43655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33375"/>
            <a:ext cx="7345362" cy="646331"/>
          </a:xfrm>
          <a:prstGeom prst="rect">
            <a:avLst/>
          </a:prstGeom>
          <a:solidFill>
            <a:srgbClr val="FBFC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PE" sz="3600" b="1" dirty="0" err="1">
                <a:solidFill>
                  <a:schemeClr val="accent2"/>
                </a:solidFill>
              </a:rPr>
              <a:t>Where</a:t>
            </a:r>
            <a:r>
              <a:rPr lang="es-ES" altLang="es-PE" sz="3600" b="1" dirty="0">
                <a:solidFill>
                  <a:schemeClr val="accent2"/>
                </a:solidFill>
              </a:rPr>
              <a:t> </a:t>
            </a:r>
            <a:r>
              <a:rPr lang="es-ES" altLang="es-PE" sz="3600" b="1" dirty="0" err="1">
                <a:solidFill>
                  <a:srgbClr val="CC0066"/>
                </a:solidFill>
              </a:rPr>
              <a:t>were</a:t>
            </a:r>
            <a:r>
              <a:rPr lang="es-ES" altLang="es-PE" sz="3600" b="1" dirty="0">
                <a:solidFill>
                  <a:schemeClr val="accent2"/>
                </a:solidFill>
              </a:rPr>
              <a:t> </a:t>
            </a:r>
            <a:r>
              <a:rPr lang="es-ES" altLang="es-PE" sz="3600" b="1" dirty="0" err="1">
                <a:solidFill>
                  <a:schemeClr val="accent2"/>
                </a:solidFill>
              </a:rPr>
              <a:t>you</a:t>
            </a:r>
            <a:r>
              <a:rPr lang="es-ES" altLang="es-PE" sz="3600" b="1" dirty="0">
                <a:solidFill>
                  <a:schemeClr val="accent2"/>
                </a:solidFill>
              </a:rPr>
              <a:t> </a:t>
            </a:r>
            <a:r>
              <a:rPr lang="es-ES" altLang="es-PE" sz="3600" b="1" dirty="0" err="1">
                <a:solidFill>
                  <a:schemeClr val="accent2"/>
                </a:solidFill>
              </a:rPr>
              <a:t>last</a:t>
            </a:r>
            <a:r>
              <a:rPr lang="es-ES" altLang="es-PE" sz="3600" b="1" dirty="0">
                <a:solidFill>
                  <a:schemeClr val="accent2"/>
                </a:solidFill>
              </a:rPr>
              <a:t> </a:t>
            </a:r>
            <a:r>
              <a:rPr lang="es-ES" altLang="es-PE" sz="3600" b="1" dirty="0" err="1">
                <a:solidFill>
                  <a:schemeClr val="accent2"/>
                </a:solidFill>
              </a:rPr>
              <a:t>Saturday</a:t>
            </a:r>
            <a:r>
              <a:rPr lang="es-ES" altLang="es-PE" sz="3600" b="1" dirty="0">
                <a:solidFill>
                  <a:schemeClr val="accent2"/>
                </a:solidFill>
              </a:rPr>
              <a:t>?</a:t>
            </a:r>
          </a:p>
        </p:txBody>
      </p:sp>
      <p:pic>
        <p:nvPicPr>
          <p:cNvPr id="40966" name="Picture 6">
            <a:extLst>
              <a:ext uri="{FF2B5EF4-FFF2-40B4-BE49-F238E27FC236}">
                <a16:creationId xmlns:a16="http://schemas.microsoft.com/office/drawing/2014/main" id="{279A6A20-83CC-43CE-928C-D91E4EA239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4" y="1557339"/>
            <a:ext cx="3024187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7" name="Text Box 7">
            <a:extLst>
              <a:ext uri="{FF2B5EF4-FFF2-40B4-BE49-F238E27FC236}">
                <a16:creationId xmlns:a16="http://schemas.microsoft.com/office/drawing/2014/main" id="{B68B25FE-26A0-4CEE-90D2-4458F950B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501" y="5001617"/>
            <a:ext cx="6264275" cy="646331"/>
          </a:xfrm>
          <a:prstGeom prst="rect">
            <a:avLst/>
          </a:prstGeom>
          <a:solidFill>
            <a:srgbClr val="CFF9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PE" sz="3600" b="1" dirty="0" err="1">
                <a:solidFill>
                  <a:schemeClr val="accent2"/>
                </a:solidFill>
              </a:rPr>
              <a:t>We</a:t>
            </a:r>
            <a:r>
              <a:rPr lang="es-ES" altLang="es-PE" sz="3600" b="1" dirty="0">
                <a:solidFill>
                  <a:schemeClr val="accent2"/>
                </a:solidFill>
              </a:rPr>
              <a:t> </a:t>
            </a:r>
            <a:r>
              <a:rPr lang="es-ES" altLang="es-PE" sz="3600" b="1" u="sng" dirty="0" err="1">
                <a:solidFill>
                  <a:srgbClr val="FF0066"/>
                </a:solidFill>
              </a:rPr>
              <a:t>were</a:t>
            </a:r>
            <a:r>
              <a:rPr lang="es-ES" altLang="es-PE" sz="3600" b="1" dirty="0">
                <a:solidFill>
                  <a:schemeClr val="accent2"/>
                </a:solidFill>
              </a:rPr>
              <a:t> in a restaurant.</a:t>
            </a:r>
          </a:p>
        </p:txBody>
      </p:sp>
      <p:pic>
        <p:nvPicPr>
          <p:cNvPr id="40968" name="Picture 8">
            <a:extLst>
              <a:ext uri="{FF2B5EF4-FFF2-40B4-BE49-F238E27FC236}">
                <a16:creationId xmlns:a16="http://schemas.microsoft.com/office/drawing/2014/main" id="{D0403624-6DAF-4ADC-89FE-74A14C5DB6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125539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1" name="Picture 11">
            <a:extLst>
              <a:ext uri="{FF2B5EF4-FFF2-40B4-BE49-F238E27FC236}">
                <a16:creationId xmlns:a16="http://schemas.microsoft.com/office/drawing/2014/main" id="{57056966-36F1-40B9-8265-0D78E1D050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3068638"/>
            <a:ext cx="1554162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3" name="Picture 13">
            <a:extLst>
              <a:ext uri="{FF2B5EF4-FFF2-40B4-BE49-F238E27FC236}">
                <a16:creationId xmlns:a16="http://schemas.microsoft.com/office/drawing/2014/main" id="{E405A2BC-826D-4C0A-BB17-C5EE796F117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9" y="1773239"/>
            <a:ext cx="9239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6">
            <a:extLst>
              <a:ext uri="{FF2B5EF4-FFF2-40B4-BE49-F238E27FC236}">
                <a16:creationId xmlns:a16="http://schemas.microsoft.com/office/drawing/2014/main" id="{FEB16E0B-B6CA-4170-8C8C-4C0D56A418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785939"/>
            <a:ext cx="2736850" cy="19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5" name="Text Box 7">
            <a:extLst>
              <a:ext uri="{FF2B5EF4-FFF2-40B4-BE49-F238E27FC236}">
                <a16:creationId xmlns:a16="http://schemas.microsoft.com/office/drawing/2014/main" id="{3C9D5352-6050-4C72-A0AC-967DAC21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645" y="582729"/>
            <a:ext cx="547370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s-PE" sz="3600" b="1">
                <a:solidFill>
                  <a:schemeClr val="accent2"/>
                </a:solidFill>
              </a:rPr>
              <a:t>How  </a:t>
            </a:r>
            <a:r>
              <a:rPr lang="es-ES" altLang="es-PE" sz="3600" b="1">
                <a:solidFill>
                  <a:srgbClr val="CC0066"/>
                </a:solidFill>
              </a:rPr>
              <a:t>was</a:t>
            </a:r>
            <a:r>
              <a:rPr lang="es-ES" altLang="es-PE" sz="3600" b="1">
                <a:solidFill>
                  <a:schemeClr val="accent2"/>
                </a:solidFill>
              </a:rPr>
              <a:t> the food?</a:t>
            </a:r>
          </a:p>
        </p:txBody>
      </p:sp>
      <p:pic>
        <p:nvPicPr>
          <p:cNvPr id="43018" name="Picture 10">
            <a:extLst>
              <a:ext uri="{FF2B5EF4-FFF2-40B4-BE49-F238E27FC236}">
                <a16:creationId xmlns:a16="http://schemas.microsoft.com/office/drawing/2014/main" id="{36517319-A19D-40E0-B933-5848A81A30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628776"/>
            <a:ext cx="1416050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057" name="Group 49">
            <a:extLst>
              <a:ext uri="{FF2B5EF4-FFF2-40B4-BE49-F238E27FC236}">
                <a16:creationId xmlns:a16="http://schemas.microsoft.com/office/drawing/2014/main" id="{C4024F7A-2366-439C-AB16-7875427A8FC2}"/>
              </a:ext>
            </a:extLst>
          </p:cNvPr>
          <p:cNvGraphicFramePr>
            <a:graphicFrameLocks noGrp="1"/>
          </p:cNvGraphicFramePr>
          <p:nvPr/>
        </p:nvGraphicFramePr>
        <p:xfrm>
          <a:off x="3121255" y="4292600"/>
          <a:ext cx="5640158" cy="2183484"/>
        </p:xfrm>
        <a:graphic>
          <a:graphicData uri="http://schemas.openxmlformats.org/drawingml/2006/table">
            <a:tbl>
              <a:tblPr/>
              <a:tblGrid>
                <a:gridCol w="2327065">
                  <a:extLst>
                    <a:ext uri="{9D8B030D-6E8A-4147-A177-3AD203B41FA5}">
                      <a16:colId xmlns:a16="http://schemas.microsoft.com/office/drawing/2014/main" val="539002136"/>
                    </a:ext>
                  </a:extLst>
                </a:gridCol>
                <a:gridCol w="3313093">
                  <a:extLst>
                    <a:ext uri="{9D8B030D-6E8A-4147-A177-3AD203B41FA5}">
                      <a16:colId xmlns:a16="http://schemas.microsoft.com/office/drawing/2014/main" val="1382754816"/>
                    </a:ext>
                  </a:extLst>
                </a:gridCol>
              </a:tblGrid>
              <a:tr h="52182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It</a:t>
                      </a:r>
                      <a:r>
                        <a:rPr kumimoji="0" lang="es-ES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s-ES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was</a:t>
                      </a:r>
                      <a:endParaRPr kumimoji="0" lang="es-ES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s-P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delicious</a:t>
                      </a:r>
                      <a:endParaRPr kumimoji="0" lang="en-US" altLang="es-PE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70673"/>
                  </a:ext>
                </a:extLst>
              </a:tr>
              <a:tr h="56356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tasty</a:t>
                      </a:r>
                      <a:endParaRPr kumimoji="0" lang="en-US" altLang="es-P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7929"/>
                  </a:ext>
                </a:extLst>
              </a:tr>
              <a:tr h="57626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satisfying</a:t>
                      </a:r>
                      <a:endParaRPr kumimoji="0" lang="en-US" altLang="es-P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98724"/>
                  </a:ext>
                </a:extLst>
              </a:tr>
              <a:tr h="52182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exquisite</a:t>
                      </a:r>
                      <a:endParaRPr kumimoji="0" lang="en-US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626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3069-C942-42C3-9D78-B799C4F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293875"/>
            <a:ext cx="9382540" cy="764992"/>
          </a:xfrm>
        </p:spPr>
        <p:txBody>
          <a:bodyPr/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Pronunciation regular verbs -ed ending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Listen to the verbs and practice</a:t>
            </a:r>
            <a:endParaRPr lang="es-PE" sz="2800" b="1" dirty="0">
              <a:latin typeface="Arial Narrow" panose="020B060602020203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3D33D-5E95-4BB5-A6B7-13CCC7320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615" y="5976730"/>
            <a:ext cx="8932975" cy="780570"/>
          </a:xfrm>
        </p:spPr>
        <p:txBody>
          <a:bodyPr/>
          <a:lstStyle/>
          <a:p>
            <a:r>
              <a:rPr lang="es-PE" dirty="0"/>
              <a:t>https://es.liveworksheets.com/worksheets/en/English_as_a_Second_Language_(ESL)/Pronunciation_of_past_-ed/Pronunciation_regular_verbs_-ed_ending_jf7317jf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10D56-227E-43EA-B082-196BECBD3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1" t="20275" r="19130" b="5873"/>
          <a:stretch/>
        </p:blipFill>
        <p:spPr>
          <a:xfrm>
            <a:off x="2544417" y="1692119"/>
            <a:ext cx="6215270" cy="38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A8E88AA-117F-47D2-B82E-0805E440E015}"/>
              </a:ext>
            </a:extLst>
          </p:cNvPr>
          <p:cNvSpPr txBox="1"/>
          <p:nvPr/>
        </p:nvSpPr>
        <p:spPr>
          <a:xfrm>
            <a:off x="954156" y="2603116"/>
            <a:ext cx="102836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197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Let’s</a:t>
            </a:r>
            <a:r>
              <a:rPr kumimoji="0" lang="es-PE" sz="6000" b="1" i="0" u="none" strike="noStrike" kern="1200" cap="none" spc="0" normalizeH="0" baseline="0" noProof="0" dirty="0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 </a:t>
            </a:r>
            <a:r>
              <a:rPr kumimoji="0" lang="es-PE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check</a:t>
            </a:r>
            <a:r>
              <a:rPr kumimoji="0" lang="es-PE" sz="6000" b="1" i="0" u="none" strike="noStrike" kern="1200" cap="none" spc="0" normalizeH="0" baseline="0" noProof="0" dirty="0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 </a:t>
            </a:r>
            <a:r>
              <a:rPr kumimoji="0" lang="es-PE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what</a:t>
            </a:r>
            <a:r>
              <a:rPr kumimoji="0" lang="es-PE" sz="6000" b="1" i="0" u="none" strike="noStrike" kern="1200" cap="none" spc="0" normalizeH="0" baseline="0" noProof="0" dirty="0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 </a:t>
            </a:r>
            <a:r>
              <a:rPr kumimoji="0" lang="es-PE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we’ve</a:t>
            </a:r>
            <a:r>
              <a:rPr kumimoji="0" lang="es-PE" sz="6000" b="1" i="0" u="none" strike="noStrike" kern="1200" cap="none" spc="0" normalizeH="0" baseline="0" noProof="0" dirty="0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 </a:t>
            </a:r>
            <a:r>
              <a:rPr kumimoji="0" lang="es-PE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DBB30"/>
                </a:solidFill>
                <a:effectLst/>
                <a:uLnTx/>
                <a:uFillTx/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learned</a:t>
            </a:r>
            <a:endParaRPr lang="es-PE" sz="6000" b="1" dirty="0">
              <a:solidFill>
                <a:srgbClr val="FDBB30"/>
              </a:solidFill>
              <a:latin typeface="Arial Narrow" panose="020B0606020202030204" pitchFamily="34" charset="0"/>
              <a:ea typeface="Roboto Medium" pitchFamily="2" charset="0"/>
              <a:cs typeface="Arial" pitchFamily="34" charset="0"/>
            </a:endParaRPr>
          </a:p>
          <a:p>
            <a:pPr marL="0" marR="0" lvl="0" indent="0" algn="l" defTabSz="1197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PE" sz="6000" b="1" i="0" u="none" strike="noStrike" kern="1200" cap="none" spc="0" normalizeH="0" baseline="0" noProof="0" dirty="0">
              <a:ln>
                <a:noFill/>
              </a:ln>
              <a:solidFill>
                <a:srgbClr val="FDBB30"/>
              </a:solidFill>
              <a:effectLst/>
              <a:uLnTx/>
              <a:uFillTx/>
              <a:latin typeface="Arial Narrow" panose="020B0606020202030204" pitchFamily="34" charset="0"/>
              <a:ea typeface="Roboto Medium" pitchFamily="2" charset="0"/>
              <a:cs typeface="Arial" pitchFamily="34" charset="0"/>
            </a:endParaRPr>
          </a:p>
          <a:p>
            <a:pPr marL="0" marR="0" lvl="0" indent="0" algn="ctr" defTabSz="11975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PE" sz="6000" b="1" dirty="0">
                <a:solidFill>
                  <a:srgbClr val="FDBB30"/>
                </a:solidFill>
                <a:latin typeface="Arial Narrow" panose="020B0606020202030204" pitchFamily="34" charset="0"/>
                <a:ea typeface="Roboto Medium" pitchFamily="2" charset="0"/>
                <a:cs typeface="Arial" pitchFamily="34" charset="0"/>
              </a:rPr>
              <a:t>FEEDBACK</a:t>
            </a:r>
            <a:endParaRPr kumimoji="0" lang="es-PE" sz="6000" b="1" i="0" u="none" strike="noStrike" kern="1200" cap="none" spc="0" normalizeH="0" baseline="0" noProof="0" dirty="0">
              <a:ln>
                <a:noFill/>
              </a:ln>
              <a:solidFill>
                <a:srgbClr val="FDBB30"/>
              </a:solidFill>
              <a:effectLst/>
              <a:uLnTx/>
              <a:uFillTx/>
              <a:latin typeface="Arial Narrow" panose="020B0606020202030204" pitchFamily="34" charset="0"/>
              <a:ea typeface="Roboto Medium" pitchFamily="2" charset="0"/>
              <a:cs typeface="Arial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574267-C76E-4690-8254-4A6F67724CB7}"/>
              </a:ext>
            </a:extLst>
          </p:cNvPr>
          <p:cNvSpPr txBox="1"/>
          <p:nvPr/>
        </p:nvSpPr>
        <p:spPr>
          <a:xfrm>
            <a:off x="808382" y="37192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1" dirty="0" err="1"/>
              <a:t>Getting</a:t>
            </a:r>
            <a:r>
              <a:rPr lang="es-ES" sz="4800" b="1" dirty="0"/>
              <a:t> </a:t>
            </a:r>
            <a:r>
              <a:rPr lang="es-ES" sz="4800" b="1" dirty="0" err="1"/>
              <a:t>Away</a:t>
            </a:r>
            <a:r>
              <a:rPr lang="es-ES" sz="4800" b="1" dirty="0"/>
              <a:t> II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155286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3069-C942-42C3-9D78-B799C4F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4" y="293875"/>
            <a:ext cx="8089311" cy="757130"/>
          </a:xfrm>
        </p:spPr>
        <p:txBody>
          <a:bodyPr/>
          <a:lstStyle/>
          <a:p>
            <a:r>
              <a:rPr lang="es-PE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FEEDBACK</a:t>
            </a:r>
            <a:br>
              <a:rPr lang="es-PE" sz="4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PE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</a:br>
            <a:endParaRPr lang="es-PE" sz="40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F2482B-DAE8-4796-BEEB-09F1B1D462D8}"/>
              </a:ext>
            </a:extLst>
          </p:cNvPr>
          <p:cNvSpPr txBox="1"/>
          <p:nvPr/>
        </p:nvSpPr>
        <p:spPr>
          <a:xfrm>
            <a:off x="543339" y="3090354"/>
            <a:ext cx="9462052" cy="2858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At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the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end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of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the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lesson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you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will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be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able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to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:</a:t>
            </a:r>
          </a:p>
          <a:p>
            <a:pPr marL="0" marR="0" lvl="0" indent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P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Talk</a:t>
            </a: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about</a:t>
            </a: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lang="es-PE" sz="2000" dirty="0" err="1">
                <a:solidFill>
                  <a:schemeClr val="tx1"/>
                </a:solidFill>
                <a:latin typeface="Arial"/>
                <a:cs typeface="Arial"/>
              </a:rPr>
              <a:t>vacations</a:t>
            </a: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s-P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activities</a:t>
            </a: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PE" sz="2000" b="1" dirty="0">
              <a:solidFill>
                <a:schemeClr val="tx1"/>
              </a:solidFill>
              <a:latin typeface="Arial Narrow" panose="020B0606020202030204" pitchFamily="34" charset="0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Ask </a:t>
            </a:r>
            <a:r>
              <a:rPr lang="es-PE" sz="2000" b="1" dirty="0">
                <a:solidFill>
                  <a:schemeClr val="tx1"/>
                </a:solidFill>
                <a:latin typeface="Arial Narrow" panose="020B0606020202030204" pitchFamily="34" charset="0"/>
                <a:cs typeface="Arial"/>
              </a:rPr>
              <a:t>and </a:t>
            </a:r>
            <a:r>
              <a:rPr lang="es-PE" sz="2000" b="1" dirty="0" err="1">
                <a:solidFill>
                  <a:schemeClr val="tx1"/>
                </a:solidFill>
                <a:latin typeface="Arial Narrow" panose="020B0606020202030204" pitchFamily="34" charset="0"/>
                <a:cs typeface="Arial"/>
              </a:rPr>
              <a:t>answer</a:t>
            </a:r>
            <a:r>
              <a:rPr lang="es-PE" sz="2000" b="1" dirty="0">
                <a:solidFill>
                  <a:schemeClr val="tx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Wh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questions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to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get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information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using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past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tense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of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verb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to</a:t>
            </a: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be</a:t>
            </a:r>
          </a:p>
          <a:p>
            <a:pPr marR="0" lvl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PE" sz="2000" b="1" dirty="0">
                <a:latin typeface="Arial Narrow" panose="020B0606020202030204" pitchFamily="34" charset="0"/>
                <a:cs typeface="Arial"/>
              </a:rPr>
              <a:t>Simple </a:t>
            </a:r>
            <a:r>
              <a:rPr lang="es-PE" sz="2000" b="1" dirty="0" err="1">
                <a:latin typeface="Arial Narrow" panose="020B0606020202030204" pitchFamily="34" charset="0"/>
                <a:cs typeface="Arial"/>
              </a:rPr>
              <a:t>past</a:t>
            </a:r>
            <a:r>
              <a:rPr lang="es-PE" sz="20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s-PE" sz="2000" b="1" dirty="0" err="1">
                <a:latin typeface="Arial Narrow" panose="020B0606020202030204" pitchFamily="34" charset="0"/>
                <a:cs typeface="Arial"/>
              </a:rPr>
              <a:t>of</a:t>
            </a:r>
            <a:r>
              <a:rPr lang="es-PE" sz="20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s-PE" sz="2000" b="1" dirty="0" err="1">
                <a:latin typeface="Arial Narrow" panose="020B0606020202030204" pitchFamily="34" charset="0"/>
                <a:cs typeface="Arial"/>
              </a:rPr>
              <a:t>the</a:t>
            </a:r>
            <a:r>
              <a:rPr lang="es-PE" sz="20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s-PE" sz="2000" b="1" dirty="0" err="1">
                <a:latin typeface="Arial Narrow" panose="020B0606020202030204" pitchFamily="34" charset="0"/>
                <a:cs typeface="Arial"/>
              </a:rPr>
              <a:t>verb</a:t>
            </a:r>
            <a:r>
              <a:rPr lang="es-PE" sz="20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s-PE" sz="2000" b="1" dirty="0" err="1">
                <a:latin typeface="Arial Narrow" panose="020B0606020202030204" pitchFamily="34" charset="0"/>
                <a:cs typeface="Arial"/>
              </a:rPr>
              <a:t>to</a:t>
            </a:r>
            <a:r>
              <a:rPr lang="es-PE" sz="2000" b="1" dirty="0">
                <a:latin typeface="Arial Narrow" panose="020B0606020202030204" pitchFamily="34" charset="0"/>
                <a:cs typeface="Arial"/>
              </a:rPr>
              <a:t> be 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R="0" lvl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20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Listening</a:t>
            </a:r>
            <a:r>
              <a:rPr lang="es-PE" sz="20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PE" sz="2000" b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practice</a:t>
            </a:r>
            <a:endParaRPr lang="es-PE" sz="20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0B1C0A-2246-417A-9D24-06C4E8E9517E}"/>
              </a:ext>
            </a:extLst>
          </p:cNvPr>
          <p:cNvSpPr txBox="1"/>
          <p:nvPr/>
        </p:nvSpPr>
        <p:spPr>
          <a:xfrm>
            <a:off x="543339" y="1532070"/>
            <a:ext cx="107740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What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did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we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learn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? Can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you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give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examples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of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the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following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 </a:t>
            </a:r>
            <a:r>
              <a:rPr kumimoji="0" lang="es-PE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structures</a:t>
            </a: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5" name="Group 101">
            <a:extLst>
              <a:ext uri="{FF2B5EF4-FFF2-40B4-BE49-F238E27FC236}">
                <a16:creationId xmlns:a16="http://schemas.microsoft.com/office/drawing/2014/main" id="{A7A9E5E8-6BA0-4C01-9245-453E86D8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0871"/>
              </p:ext>
            </p:extLst>
          </p:nvPr>
        </p:nvGraphicFramePr>
        <p:xfrm>
          <a:off x="726586" y="3861358"/>
          <a:ext cx="9050821" cy="2307885"/>
        </p:xfrm>
        <a:graphic>
          <a:graphicData uri="http://schemas.openxmlformats.org/drawingml/2006/table">
            <a:tbl>
              <a:tblPr/>
              <a:tblGrid>
                <a:gridCol w="1630695">
                  <a:extLst>
                    <a:ext uri="{9D8B030D-6E8A-4147-A177-3AD203B41FA5}">
                      <a16:colId xmlns:a16="http://schemas.microsoft.com/office/drawing/2014/main" val="3654999714"/>
                    </a:ext>
                  </a:extLst>
                </a:gridCol>
                <a:gridCol w="1344997">
                  <a:extLst>
                    <a:ext uri="{9D8B030D-6E8A-4147-A177-3AD203B41FA5}">
                      <a16:colId xmlns:a16="http://schemas.microsoft.com/office/drawing/2014/main" val="3927750721"/>
                    </a:ext>
                  </a:extLst>
                </a:gridCol>
                <a:gridCol w="3353553">
                  <a:extLst>
                    <a:ext uri="{9D8B030D-6E8A-4147-A177-3AD203B41FA5}">
                      <a16:colId xmlns:a16="http://schemas.microsoft.com/office/drawing/2014/main" val="1857683138"/>
                    </a:ext>
                  </a:extLst>
                </a:gridCol>
                <a:gridCol w="2721576">
                  <a:extLst>
                    <a:ext uri="{9D8B030D-6E8A-4147-A177-3AD203B41FA5}">
                      <a16:colId xmlns:a16="http://schemas.microsoft.com/office/drawing/2014/main" val="2385770828"/>
                    </a:ext>
                  </a:extLst>
                </a:gridCol>
              </a:tblGrid>
              <a:tr h="769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B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was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A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your</a:t>
                      </a:r>
                      <a:r>
                        <a:rPr kumimoji="0" lang="es-ES_tradnl" altLang="es-PE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favorite</a:t>
                      </a:r>
                      <a:r>
                        <a:rPr kumimoji="0" lang="es-ES_tradnl" altLang="es-PE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cartoon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8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90s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84692"/>
                  </a:ext>
                </a:extLst>
              </a:tr>
              <a:tr h="769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B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were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A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your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friends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8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last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night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52784"/>
                  </a:ext>
                </a:extLst>
              </a:tr>
              <a:tr h="769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How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B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was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EA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the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weather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8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yesterday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73344"/>
                  </a:ext>
                </a:extLst>
              </a:tr>
            </a:tbl>
          </a:graphicData>
        </a:graphic>
      </p:graphicFrame>
      <p:sp>
        <p:nvSpPr>
          <p:cNvPr id="31782" name="Text Box 38">
            <a:extLst>
              <a:ext uri="{FF2B5EF4-FFF2-40B4-BE49-F238E27FC236}">
                <a16:creationId xmlns:a16="http://schemas.microsoft.com/office/drawing/2014/main" id="{A36E08BC-A3E7-4546-A868-1682FBB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340" y="423246"/>
            <a:ext cx="4392613" cy="584647"/>
          </a:xfrm>
          <a:prstGeom prst="rect">
            <a:avLst/>
          </a:prstGeom>
          <a:solidFill>
            <a:srgbClr val="F7FB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PE" sz="3199" b="1" dirty="0"/>
              <a:t>WH- </a:t>
            </a:r>
            <a:r>
              <a:rPr lang="es-ES_tradnl" altLang="es-PE" sz="3199" b="1" dirty="0" err="1"/>
              <a:t>questions</a:t>
            </a:r>
            <a:endParaRPr lang="es-ES_tradnl" altLang="es-PE" sz="3199" b="1" dirty="0"/>
          </a:p>
        </p:txBody>
      </p:sp>
      <p:graphicFrame>
        <p:nvGraphicFramePr>
          <p:cNvPr id="31850" name="Group 106">
            <a:extLst>
              <a:ext uri="{FF2B5EF4-FFF2-40B4-BE49-F238E27FC236}">
                <a16:creationId xmlns:a16="http://schemas.microsoft.com/office/drawing/2014/main" id="{427FFF90-D4DB-4F2B-A13B-058884EFE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90547"/>
              </p:ext>
            </p:extLst>
          </p:nvPr>
        </p:nvGraphicFramePr>
        <p:xfrm>
          <a:off x="683278" y="1642749"/>
          <a:ext cx="9050819" cy="1554761"/>
        </p:xfrm>
        <a:graphic>
          <a:graphicData uri="http://schemas.openxmlformats.org/drawingml/2006/table">
            <a:tbl>
              <a:tblPr/>
              <a:tblGrid>
                <a:gridCol w="1762481">
                  <a:extLst>
                    <a:ext uri="{9D8B030D-6E8A-4147-A177-3AD203B41FA5}">
                      <a16:colId xmlns:a16="http://schemas.microsoft.com/office/drawing/2014/main" val="4088233333"/>
                    </a:ext>
                  </a:extLst>
                </a:gridCol>
                <a:gridCol w="1398122">
                  <a:extLst>
                    <a:ext uri="{9D8B030D-6E8A-4147-A177-3AD203B41FA5}">
                      <a16:colId xmlns:a16="http://schemas.microsoft.com/office/drawing/2014/main" val="1135839669"/>
                    </a:ext>
                  </a:extLst>
                </a:gridCol>
                <a:gridCol w="2226790">
                  <a:extLst>
                    <a:ext uri="{9D8B030D-6E8A-4147-A177-3AD203B41FA5}">
                      <a16:colId xmlns:a16="http://schemas.microsoft.com/office/drawing/2014/main" val="830373059"/>
                    </a:ext>
                  </a:extLst>
                </a:gridCol>
                <a:gridCol w="3663426">
                  <a:extLst>
                    <a:ext uri="{9D8B030D-6E8A-4147-A177-3AD203B41FA5}">
                      <a16:colId xmlns:a16="http://schemas.microsoft.com/office/drawing/2014/main" val="3323747558"/>
                    </a:ext>
                  </a:extLst>
                </a:gridCol>
              </a:tblGrid>
              <a:tr h="15547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WH-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word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was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</a:rPr>
                        <a:t>were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rest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of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the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kumimoji="0" lang="es-ES_tradnl" altLang="es-PE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question</a:t>
                      </a:r>
                      <a:r>
                        <a:rPr kumimoji="0" lang="es-ES_tradnl" alt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0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3069-C942-42C3-9D78-B799C4F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293875"/>
            <a:ext cx="9687339" cy="757130"/>
          </a:xfrm>
        </p:spPr>
        <p:txBody>
          <a:bodyPr/>
          <a:lstStyle/>
          <a:p>
            <a:pPr algn="ctr"/>
            <a:r>
              <a:rPr lang="es-PE" sz="4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LOGRO DEL MODULO</a:t>
            </a:r>
            <a:br>
              <a:rPr lang="es-PE" sz="4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PE" b="1" dirty="0">
                <a:latin typeface="Arial Narrow" panose="020B0606020202030204" pitchFamily="34" charset="0"/>
              </a:rPr>
            </a:br>
            <a:endParaRPr lang="es-PE" b="1" dirty="0">
              <a:latin typeface="Arial Narrow" panose="020B0606020202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08FA04-B079-413D-957A-8C184D69CA36}"/>
              </a:ext>
            </a:extLst>
          </p:cNvPr>
          <p:cNvSpPr txBox="1"/>
          <p:nvPr/>
        </p:nvSpPr>
        <p:spPr>
          <a:xfrm>
            <a:off x="477077" y="2130460"/>
            <a:ext cx="10389705" cy="979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 finalizar la unidad, el estudiante demostrará su habilidad de describir </a:t>
            </a:r>
            <a:r>
              <a:rPr lang="es-PE" sz="2800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actividades que hizo en sus vacaciones</a:t>
            </a:r>
            <a:r>
              <a:rPr lang="es-PE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usando el verbo </a:t>
            </a:r>
            <a:r>
              <a:rPr lang="es-PE" sz="2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s-PE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be en pasado.</a:t>
            </a:r>
            <a:endParaRPr lang="es-PE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49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3069-C942-42C3-9D78-B799C4F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1" y="268355"/>
            <a:ext cx="9626563" cy="859064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RECORDATORIO</a:t>
            </a:r>
            <a:endParaRPr lang="es-PE" sz="4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66F6286-C5F9-449E-816A-A6BEAD00AD7F}"/>
              </a:ext>
            </a:extLst>
          </p:cNvPr>
          <p:cNvSpPr txBox="1">
            <a:spLocks/>
          </p:cNvSpPr>
          <p:nvPr/>
        </p:nvSpPr>
        <p:spPr>
          <a:xfrm>
            <a:off x="352529" y="1921181"/>
            <a:ext cx="10646775" cy="32339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Sharp Grotesk Bold 15" panose="00000806000000000000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</a:b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9ED45B-7BBB-44A4-8B67-2F73DB4F2640}"/>
              </a:ext>
            </a:extLst>
          </p:cNvPr>
          <p:cNvSpPr txBox="1"/>
          <p:nvPr/>
        </p:nvSpPr>
        <p:spPr>
          <a:xfrm>
            <a:off x="467811" y="1885313"/>
            <a:ext cx="10416209" cy="165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viene la T4 </a:t>
            </a:r>
            <a:r>
              <a:rPr lang="es-PE" sz="24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s-MX" sz="24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Del 13/JUN - 13:00</a:t>
            </a:r>
            <a:br>
              <a:rPr lang="es-MX" sz="24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s-MX" sz="24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Hasta  20/JUN - 13:00</a:t>
            </a:r>
            <a:r>
              <a:rPr lang="es-PE" sz="24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). I</a:t>
            </a:r>
            <a:r>
              <a:rPr lang="es-PE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ncluye la semana 11, </a:t>
            </a:r>
            <a:r>
              <a:rPr lang="es-PE" sz="2400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</a:t>
            </a:r>
            <a:r>
              <a:rPr lang="es-PE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13. recordarles que todos los materiales explicados en vivo y los nuevos</a:t>
            </a:r>
            <a:r>
              <a:rPr lang="es-PE" sz="24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contenidos para complementar los materiales del curso están en Mis Video conferencias.  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0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3069-C942-42C3-9D78-B799C4F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95093"/>
            <a:ext cx="9488556" cy="1124108"/>
          </a:xfrm>
        </p:spPr>
        <p:txBody>
          <a:bodyPr/>
          <a:lstStyle/>
          <a:p>
            <a:r>
              <a:rPr lang="es-PE" sz="3600" b="1" dirty="0">
                <a:latin typeface="Arial Narrow" panose="020B0606020202030204" pitchFamily="34" charset="0"/>
              </a:rPr>
              <a:t>Material complementario</a:t>
            </a:r>
            <a:br>
              <a:rPr lang="es-PE" sz="3600" b="1" dirty="0">
                <a:latin typeface="Arial Narrow" panose="020B0606020202030204" pitchFamily="34" charset="0"/>
              </a:rPr>
            </a:br>
            <a:r>
              <a:rPr lang="es-PE" sz="3600" b="1" dirty="0">
                <a:latin typeface="Arial Narrow" panose="020B0606020202030204" pitchFamily="34" charset="0"/>
              </a:rPr>
              <a:t>nuevos contenidos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66F6286-C5F9-449E-816A-A6BEAD00AD7F}"/>
              </a:ext>
            </a:extLst>
          </p:cNvPr>
          <p:cNvSpPr txBox="1">
            <a:spLocks/>
          </p:cNvSpPr>
          <p:nvPr/>
        </p:nvSpPr>
        <p:spPr>
          <a:xfrm>
            <a:off x="596348" y="1921181"/>
            <a:ext cx="10402956" cy="32339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Sharp Grotesk Bold 15" panose="00000806000000000000" pitchFamily="50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PE" sz="2800" b="1" dirty="0" err="1">
                <a:latin typeface="Arial Narrow" panose="020B0606020202030204" pitchFamily="34" charset="0"/>
              </a:rPr>
              <a:t>Past</a:t>
            </a:r>
            <a:r>
              <a:rPr lang="es-PE" sz="2800" b="1" dirty="0">
                <a:latin typeface="Arial Narrow" panose="020B0606020202030204" pitchFamily="34" charset="0"/>
              </a:rPr>
              <a:t> simple: Regular and irregular </a:t>
            </a:r>
            <a:r>
              <a:rPr lang="es-PE" sz="2800" b="1" dirty="0" err="1">
                <a:latin typeface="Arial Narrow" panose="020B0606020202030204" pitchFamily="34" charset="0"/>
              </a:rPr>
              <a:t>verbs</a:t>
            </a:r>
            <a:br>
              <a:rPr lang="es-PE" sz="2400" dirty="0">
                <a:latin typeface="Arial Narrow" panose="020B0606020202030204" pitchFamily="34" charset="0"/>
              </a:rPr>
            </a:br>
            <a:r>
              <a:rPr lang="es-PE" sz="2400" dirty="0">
                <a:latin typeface="Arial Narrow" panose="020B0606020202030204" pitchFamily="34" charset="0"/>
                <a:hlinkClick r:id="rId2"/>
              </a:rPr>
              <a:t>https://www.english-4u.de/en/tenses-exercises/past-simple4.htm</a:t>
            </a:r>
            <a:br>
              <a:rPr lang="es-PE" sz="2400" dirty="0">
                <a:latin typeface="Arial Narrow" panose="020B0606020202030204" pitchFamily="34" charset="0"/>
              </a:rPr>
            </a:br>
            <a:br>
              <a:rPr lang="es-PE" sz="2400" dirty="0">
                <a:latin typeface="Arial Narrow" panose="020B0606020202030204" pitchFamily="34" charset="0"/>
              </a:rPr>
            </a:br>
            <a:r>
              <a:rPr lang="es-PE" sz="2800" b="1" dirty="0" err="1">
                <a:latin typeface="Arial Narrow" panose="020B0606020202030204" pitchFamily="34" charset="0"/>
              </a:rPr>
              <a:t>Past</a:t>
            </a:r>
            <a:r>
              <a:rPr lang="es-PE" sz="2800" b="1" dirty="0">
                <a:latin typeface="Arial Narrow" panose="020B0606020202030204" pitchFamily="34" charset="0"/>
              </a:rPr>
              <a:t> simple YES /NO </a:t>
            </a:r>
            <a:r>
              <a:rPr lang="es-PE" sz="2800" b="1" dirty="0" err="1">
                <a:latin typeface="Arial Narrow" panose="020B0606020202030204" pitchFamily="34" charset="0"/>
              </a:rPr>
              <a:t>questions</a:t>
            </a:r>
            <a:br>
              <a:rPr lang="es-PE" sz="2400" dirty="0">
                <a:latin typeface="Arial Narrow" panose="020B0606020202030204" pitchFamily="34" charset="0"/>
              </a:rPr>
            </a:br>
            <a:r>
              <a:rPr lang="es-PE" sz="2400" dirty="0"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https://www.perfect-english-grammar.com/past-simple-exercise-5.html</a:t>
            </a:r>
            <a:endParaRPr lang="es-PE" sz="24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endParaRPr lang="es-PE" sz="24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br>
              <a:rPr lang="es-PE" sz="2400" dirty="0">
                <a:latin typeface="Arial Narrow" panose="020B0606020202030204" pitchFamily="34" charset="0"/>
              </a:rPr>
            </a:br>
            <a:br>
              <a:rPr lang="es-PE" sz="2400" dirty="0">
                <a:latin typeface="Arial Narrow" panose="020B0606020202030204" pitchFamily="34" charset="0"/>
              </a:rPr>
            </a:br>
            <a:br>
              <a:rPr lang="es-PE" sz="2400" dirty="0">
                <a:latin typeface="Arial Narrow" panose="020B0606020202030204" pitchFamily="34" charset="0"/>
              </a:rPr>
            </a:br>
            <a:endParaRPr lang="es-PE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00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5F6871E-D7C0-444E-836B-86115365D840}"/>
              </a:ext>
            </a:extLst>
          </p:cNvPr>
          <p:cNvSpPr txBox="1"/>
          <p:nvPr/>
        </p:nvSpPr>
        <p:spPr>
          <a:xfrm>
            <a:off x="1285461" y="2677803"/>
            <a:ext cx="9409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Do </a:t>
            </a:r>
            <a:r>
              <a:rPr lang="es-PE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you</a:t>
            </a:r>
            <a:r>
              <a:rPr lang="es-PE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PE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have</a:t>
            </a:r>
            <a:r>
              <a:rPr lang="es-PE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PE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any</a:t>
            </a:r>
            <a:r>
              <a:rPr lang="es-PE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PE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question</a:t>
            </a:r>
            <a:r>
              <a:rPr lang="es-PE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6771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Icono&#10;&#10;Descripción generada automáticamente">
            <a:extLst>
              <a:ext uri="{FF2B5EF4-FFF2-40B4-BE49-F238E27FC236}">
                <a16:creationId xmlns:a16="http://schemas.microsoft.com/office/drawing/2014/main" id="{2FE88096-1BC1-4875-A4EA-4642B722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AF9449-40BD-4FD4-8A96-15E17BB9A253}"/>
              </a:ext>
            </a:extLst>
          </p:cNvPr>
          <p:cNvSpPr txBox="1"/>
          <p:nvPr/>
        </p:nvSpPr>
        <p:spPr>
          <a:xfrm>
            <a:off x="4922850" y="509036"/>
            <a:ext cx="645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Sharp Grotesk Book 15" panose="00000506000000000000" pitchFamily="50" charset="0"/>
              </a:rPr>
              <a:t>UPN, PASIÓN POR TRANSFORMAR VIDAS</a:t>
            </a:r>
            <a:endParaRPr lang="es-PE" sz="2800" b="1" dirty="0">
              <a:latin typeface="Sharp Grotesk Book 15" panose="00000506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D3AF5-D29A-4704-B9ED-CB2BE7AB7E6E}"/>
              </a:ext>
            </a:extLst>
          </p:cNvPr>
          <p:cNvSpPr txBox="1"/>
          <p:nvPr/>
        </p:nvSpPr>
        <p:spPr>
          <a:xfrm>
            <a:off x="8027504" y="601927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harp Grotesk Book 15" panose="00000506000000000000" pitchFamily="50" charset="0"/>
              </a:rPr>
              <a:t>charito.chipana@upn.pe</a:t>
            </a:r>
            <a:endParaRPr lang="es-PE" sz="2400" dirty="0">
              <a:latin typeface="Sharp Grotesk Book 15" panose="00000506000000000000" pitchFamily="50" charset="0"/>
            </a:endParaRPr>
          </a:p>
        </p:txBody>
      </p:sp>
      <p:sp>
        <p:nvSpPr>
          <p:cNvPr id="9" name="6 Marcador de texto">
            <a:extLst>
              <a:ext uri="{FF2B5EF4-FFF2-40B4-BE49-F238E27FC236}">
                <a16:creationId xmlns:a16="http://schemas.microsoft.com/office/drawing/2014/main" id="{8037BEE9-6D90-446A-9329-72FAFACDF083}"/>
              </a:ext>
            </a:extLst>
          </p:cNvPr>
          <p:cNvSpPr txBox="1">
            <a:spLocks/>
          </p:cNvSpPr>
          <p:nvPr/>
        </p:nvSpPr>
        <p:spPr>
          <a:xfrm>
            <a:off x="1121591" y="6250110"/>
            <a:ext cx="4388000" cy="379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Universidad </a:t>
            </a:r>
            <a:r>
              <a:rPr lang="en-US" sz="2400" dirty="0" err="1">
                <a:latin typeface="Arial Narrow" panose="020B0606020202030204" pitchFamily="34" charset="0"/>
              </a:rPr>
              <a:t>Privada</a:t>
            </a:r>
            <a:r>
              <a:rPr lang="en-US" sz="2400" dirty="0">
                <a:latin typeface="Arial Narrow" panose="020B0606020202030204" pitchFamily="34" charset="0"/>
              </a:rPr>
              <a:t> del Norte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85DF05C-C6ED-4FD5-8722-40008B24D4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102" y="1407180"/>
            <a:ext cx="6209305" cy="409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55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Icono&#10;&#10;Descripción generada automáticamente">
            <a:extLst>
              <a:ext uri="{FF2B5EF4-FFF2-40B4-BE49-F238E27FC236}">
                <a16:creationId xmlns:a16="http://schemas.microsoft.com/office/drawing/2014/main" id="{2FE88096-1BC1-4875-A4EA-4642B722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AF9449-40BD-4FD4-8A96-15E17BB9A253}"/>
              </a:ext>
            </a:extLst>
          </p:cNvPr>
          <p:cNvSpPr txBox="1"/>
          <p:nvPr/>
        </p:nvSpPr>
        <p:spPr>
          <a:xfrm>
            <a:off x="4903305" y="840701"/>
            <a:ext cx="645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Sharp Grotesk Book 15" panose="00000506000000000000" pitchFamily="50" charset="0"/>
              </a:rPr>
              <a:t>UPN, PASIÓN POR TRANSFORMAR VIDAS</a:t>
            </a:r>
            <a:endParaRPr lang="es-PE" sz="2800" b="1" dirty="0">
              <a:latin typeface="Sharp Grotesk Book 15" panose="00000506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D3AF5-D29A-4704-B9ED-CB2BE7AB7E6E}"/>
              </a:ext>
            </a:extLst>
          </p:cNvPr>
          <p:cNvSpPr txBox="1"/>
          <p:nvPr/>
        </p:nvSpPr>
        <p:spPr>
          <a:xfrm>
            <a:off x="8027504" y="601927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harp Grotesk Book 15" panose="00000506000000000000" pitchFamily="50" charset="0"/>
              </a:rPr>
              <a:t>charito.chipana@upn.pe</a:t>
            </a:r>
            <a:endParaRPr lang="es-PE" sz="2400" dirty="0">
              <a:latin typeface="Sharp Grotesk Book 15" panose="00000506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146E15-3596-44D8-8267-B9A245648C8F}"/>
              </a:ext>
            </a:extLst>
          </p:cNvPr>
          <p:cNvSpPr txBox="1"/>
          <p:nvPr/>
        </p:nvSpPr>
        <p:spPr>
          <a:xfrm>
            <a:off x="5509591" y="2235199"/>
            <a:ext cx="51981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 Narrow" panose="020B0606020202030204" pitchFamily="34" charset="0"/>
              </a:rPr>
              <a:t>PAST EXPERIENCES</a:t>
            </a:r>
          </a:p>
          <a:p>
            <a:r>
              <a:rPr lang="es-ES" sz="1600" b="1" dirty="0">
                <a:latin typeface="Arial Narrow" panose="020B0606020202030204" pitchFamily="34" charset="0"/>
              </a:rPr>
              <a:t>Módulo 7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30DC91-041C-4599-963B-0BD4295A4C42}"/>
              </a:ext>
            </a:extLst>
          </p:cNvPr>
          <p:cNvSpPr txBox="1"/>
          <p:nvPr/>
        </p:nvSpPr>
        <p:spPr>
          <a:xfrm>
            <a:off x="4018280" y="3670673"/>
            <a:ext cx="50349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Pre-beginner 2</a:t>
            </a:r>
          </a:p>
          <a:p>
            <a:r>
              <a:rPr lang="en-US" sz="2000" b="1" dirty="0">
                <a:latin typeface="Arial Narrow" panose="020B0606020202030204" pitchFamily="34" charset="0"/>
                <a:cs typeface="Arial"/>
              </a:rPr>
              <a:t>2022- 2</a:t>
            </a:r>
          </a:p>
        </p:txBody>
      </p:sp>
      <p:sp>
        <p:nvSpPr>
          <p:cNvPr id="12" name="4 Marcador de texto">
            <a:extLst>
              <a:ext uri="{FF2B5EF4-FFF2-40B4-BE49-F238E27FC236}">
                <a16:creationId xmlns:a16="http://schemas.microsoft.com/office/drawing/2014/main" id="{5C2E17BF-4759-4C59-A40E-B8D4B6E0A6E4}"/>
              </a:ext>
            </a:extLst>
          </p:cNvPr>
          <p:cNvSpPr txBox="1">
            <a:spLocks/>
          </p:cNvSpPr>
          <p:nvPr/>
        </p:nvSpPr>
        <p:spPr>
          <a:xfrm>
            <a:off x="4018280" y="4812133"/>
            <a:ext cx="5558857" cy="369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US" sz="2400" b="1" dirty="0">
                <a:latin typeface="Arial Narrow" panose="020B0606020202030204" pitchFamily="34" charset="0"/>
              </a:rPr>
              <a:t>Videoconferencia 11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9" name="6 Marcador de texto">
            <a:extLst>
              <a:ext uri="{FF2B5EF4-FFF2-40B4-BE49-F238E27FC236}">
                <a16:creationId xmlns:a16="http://schemas.microsoft.com/office/drawing/2014/main" id="{8037BEE9-6D90-446A-9329-72FAFACDF083}"/>
              </a:ext>
            </a:extLst>
          </p:cNvPr>
          <p:cNvSpPr txBox="1">
            <a:spLocks/>
          </p:cNvSpPr>
          <p:nvPr/>
        </p:nvSpPr>
        <p:spPr>
          <a:xfrm>
            <a:off x="1121591" y="6250110"/>
            <a:ext cx="4388000" cy="379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Universidad </a:t>
            </a:r>
            <a:r>
              <a:rPr lang="en-US" sz="2400" dirty="0" err="1">
                <a:latin typeface="Arial Narrow" panose="020B0606020202030204" pitchFamily="34" charset="0"/>
              </a:rPr>
              <a:t>Privada</a:t>
            </a:r>
            <a:r>
              <a:rPr lang="en-US" sz="2400" dirty="0">
                <a:latin typeface="Arial Narrow" panose="020B0606020202030204" pitchFamily="34" charset="0"/>
              </a:rPr>
              <a:t> del Norte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AD2D84-9FDD-46DD-A9F1-FBC6B6287BEB}"/>
              </a:ext>
            </a:extLst>
          </p:cNvPr>
          <p:cNvSpPr txBox="1"/>
          <p:nvPr/>
        </p:nvSpPr>
        <p:spPr>
          <a:xfrm>
            <a:off x="4018280" y="5537554"/>
            <a:ext cx="618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 Narrow" panose="020B0606020202030204" pitchFamily="34" charset="0"/>
              </a:rPr>
              <a:t>Material </a:t>
            </a:r>
            <a:r>
              <a:rPr lang="en-US" sz="1800" b="1" dirty="0" err="1">
                <a:latin typeface="Arial Narrow" panose="020B0606020202030204" pitchFamily="34" charset="0"/>
              </a:rPr>
              <a:t>producido</a:t>
            </a:r>
            <a:r>
              <a:rPr lang="en-US" sz="1800" b="1" dirty="0">
                <a:latin typeface="Arial Narrow" panose="020B0606020202030204" pitchFamily="34" charset="0"/>
              </a:rPr>
              <a:t> por: Norma </a:t>
            </a:r>
            <a:r>
              <a:rPr lang="en-US" sz="1800" b="1" dirty="0" err="1">
                <a:latin typeface="Arial Narrow" panose="020B0606020202030204" pitchFamily="34" charset="0"/>
              </a:rPr>
              <a:t>Chipana</a:t>
            </a:r>
            <a:r>
              <a:rPr lang="en-US" sz="1800" b="1" dirty="0"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latin typeface="Arial Narrow" panose="020B0606020202030204" pitchFamily="34" charset="0"/>
              </a:rPr>
              <a:t>Peceros</a:t>
            </a:r>
            <a:endParaRPr lang="en-US" sz="1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0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946A9F4B-A13F-4BFE-9CFB-4E66F292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7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3069-C942-42C3-9D78-B799C4F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4" y="293875"/>
            <a:ext cx="8089311" cy="757130"/>
          </a:xfrm>
        </p:spPr>
        <p:txBody>
          <a:bodyPr/>
          <a:lstStyle/>
          <a:p>
            <a:r>
              <a:rPr lang="es-PE" sz="36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ACTIVIDADES  DEL MODULO</a:t>
            </a:r>
            <a:br>
              <a:rPr lang="es-PE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PE" sz="3600" b="1" dirty="0">
                <a:latin typeface="Arial Narrow" panose="020B0606020202030204" pitchFamily="34" charset="0"/>
              </a:rPr>
            </a:br>
            <a:endParaRPr lang="es-PE" sz="3600" b="1" dirty="0">
              <a:latin typeface="Arial Narrow" panose="020B0606020202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F2482B-DAE8-4796-BEEB-09F1B1D462D8}"/>
              </a:ext>
            </a:extLst>
          </p:cNvPr>
          <p:cNvSpPr txBox="1"/>
          <p:nvPr/>
        </p:nvSpPr>
        <p:spPr>
          <a:xfrm>
            <a:off x="596347" y="1928575"/>
            <a:ext cx="10469217" cy="4150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At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the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end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of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the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lesson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you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will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be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able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to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:</a:t>
            </a:r>
          </a:p>
          <a:p>
            <a:pPr marL="0" marR="0" lvl="0" indent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Talk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about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lang="es-PE" sz="2400" dirty="0" err="1">
                <a:latin typeface="Arial Narrow" panose="020B0606020202030204" pitchFamily="34" charset="0"/>
                <a:cs typeface="Arial"/>
              </a:rPr>
              <a:t>vacations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activities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.</a:t>
            </a:r>
            <a:endParaRPr kumimoji="0" lang="es-PE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PE" sz="2400" b="1" dirty="0">
              <a:latin typeface="Arial Narrow" panose="020B0606020202030204" pitchFamily="34" charset="0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Ask </a:t>
            </a:r>
            <a:r>
              <a:rPr lang="es-PE" sz="2400" b="1" dirty="0">
                <a:latin typeface="Arial Narrow" panose="020B0606020202030204" pitchFamily="34" charset="0"/>
                <a:cs typeface="Arial"/>
              </a:rPr>
              <a:t>and </a:t>
            </a:r>
            <a:r>
              <a:rPr lang="es-PE" sz="2400" b="1" dirty="0" err="1">
                <a:latin typeface="Arial Narrow" panose="020B0606020202030204" pitchFamily="34" charset="0"/>
                <a:cs typeface="Arial"/>
              </a:rPr>
              <a:t>answer</a:t>
            </a:r>
            <a:r>
              <a:rPr lang="es-PE" sz="24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Wh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questions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to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get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information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using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past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tense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of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verb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</a:t>
            </a:r>
            <a:r>
              <a:rPr kumimoji="0" lang="es-PE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to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cs typeface="Arial"/>
              </a:rPr>
              <a:t> be</a:t>
            </a:r>
          </a:p>
          <a:p>
            <a:pPr marR="0" lvl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PE" sz="2400" b="1" dirty="0">
                <a:latin typeface="Arial Narrow" panose="020B0606020202030204" pitchFamily="34" charset="0"/>
                <a:cs typeface="Arial"/>
              </a:rPr>
              <a:t>Simple </a:t>
            </a:r>
            <a:r>
              <a:rPr lang="es-PE" sz="2400" b="1" dirty="0" err="1">
                <a:latin typeface="Arial Narrow" panose="020B0606020202030204" pitchFamily="34" charset="0"/>
                <a:cs typeface="Arial"/>
              </a:rPr>
              <a:t>past</a:t>
            </a:r>
            <a:r>
              <a:rPr lang="es-PE" sz="24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s-PE" sz="2400" b="1" dirty="0" err="1">
                <a:latin typeface="Arial Narrow" panose="020B0606020202030204" pitchFamily="34" charset="0"/>
                <a:cs typeface="Arial"/>
              </a:rPr>
              <a:t>of</a:t>
            </a:r>
            <a:r>
              <a:rPr lang="es-PE" sz="24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s-PE" sz="2400" b="1" dirty="0" err="1">
                <a:latin typeface="Arial Narrow" panose="020B0606020202030204" pitchFamily="34" charset="0"/>
                <a:cs typeface="Arial"/>
              </a:rPr>
              <a:t>the</a:t>
            </a:r>
            <a:r>
              <a:rPr lang="es-PE" sz="24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s-PE" sz="2400" b="1" dirty="0" err="1">
                <a:latin typeface="Arial Narrow" panose="020B0606020202030204" pitchFamily="34" charset="0"/>
                <a:cs typeface="Arial"/>
              </a:rPr>
              <a:t>verb</a:t>
            </a:r>
            <a:r>
              <a:rPr lang="es-PE" sz="2400" b="1" dirty="0">
                <a:latin typeface="Arial Narrow" panose="020B0606020202030204" pitchFamily="34" charset="0"/>
                <a:cs typeface="Arial"/>
              </a:rPr>
              <a:t> </a:t>
            </a:r>
            <a:r>
              <a:rPr lang="es-PE" sz="2400" b="1" dirty="0" err="1">
                <a:latin typeface="Arial Narrow" panose="020B0606020202030204" pitchFamily="34" charset="0"/>
                <a:cs typeface="Arial"/>
              </a:rPr>
              <a:t>to</a:t>
            </a:r>
            <a:r>
              <a:rPr lang="es-PE" sz="2400" b="1" dirty="0">
                <a:latin typeface="Arial Narrow" panose="020B0606020202030204" pitchFamily="34" charset="0"/>
                <a:cs typeface="Arial"/>
              </a:rPr>
              <a:t> be 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R="0" lvl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L="342900" marR="0" lvl="0" indent="-34290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s-PE" sz="2400" b="1" dirty="0" err="1">
                <a:latin typeface="Arial Narrow" panose="020B0606020202030204" pitchFamily="34" charset="0"/>
                <a:cs typeface="Arial"/>
              </a:rPr>
              <a:t>Padlet</a:t>
            </a:r>
            <a:endParaRPr lang="es-PE" sz="2400" b="1" dirty="0">
              <a:latin typeface="Arial Narrow" panose="020B0606020202030204" pitchFamily="34" charset="0"/>
              <a:cs typeface="Arial"/>
            </a:endParaRPr>
          </a:p>
          <a:p>
            <a:pPr marR="0" lvl="0" algn="just" defTabSz="11976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cs typeface="Arial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2400" b="1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Listening</a:t>
            </a:r>
            <a:r>
              <a:rPr lang="es-PE" sz="24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PE" sz="2400" b="1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practice</a:t>
            </a:r>
            <a:endParaRPr lang="es-PE" sz="24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021" y="320378"/>
            <a:ext cx="7936675" cy="700039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44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IMPORTANCIA DEL LOGRO</a:t>
            </a:r>
            <a:endParaRPr lang="es-PE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D381EA2-D84E-4D40-9C5E-A77C86247CB1}"/>
              </a:ext>
            </a:extLst>
          </p:cNvPr>
          <p:cNvSpPr txBox="1">
            <a:spLocks/>
          </p:cNvSpPr>
          <p:nvPr/>
        </p:nvSpPr>
        <p:spPr>
          <a:xfrm>
            <a:off x="703812" y="2175687"/>
            <a:ext cx="10136466" cy="25066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Sharp Grotesk Bold 15" panose="00000806000000000000" pitchFamily="50" charset="0"/>
                <a:ea typeface="+mj-ea"/>
                <a:cs typeface="+mj-cs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pasado simple se utiliza para hablar de una </a:t>
            </a:r>
            <a:r>
              <a:rPr lang="es-PE" sz="2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acción concreta que comenzó y acabó</a:t>
            </a:r>
            <a:r>
              <a:rPr lang="es-PE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en el pasado. El estudiante demostrara su habilidad de hablar sobre las actividades que realizo en sus vacaciones usando el simple </a:t>
            </a:r>
            <a:r>
              <a:rPr lang="es-PE" sz="2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past</a:t>
            </a:r>
            <a:r>
              <a:rPr lang="es-PE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P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8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8A4C5EA-2351-4009-8771-F3870C5252ED}"/>
              </a:ext>
            </a:extLst>
          </p:cNvPr>
          <p:cNvSpPr txBox="1"/>
          <p:nvPr/>
        </p:nvSpPr>
        <p:spPr>
          <a:xfrm>
            <a:off x="820970" y="140078"/>
            <a:ext cx="879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rial Narrow" panose="020B0606020202030204" pitchFamily="34" charset="0"/>
              </a:rPr>
              <a:t>PADLET</a:t>
            </a:r>
            <a:endParaRPr lang="es-PE" sz="3600" b="1" dirty="0">
              <a:latin typeface="Arial Narrow" panose="020B0606020202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B8323D-5114-427D-B88F-BDC8CFCA42D7}"/>
              </a:ext>
            </a:extLst>
          </p:cNvPr>
          <p:cNvSpPr txBox="1"/>
          <p:nvPr/>
        </p:nvSpPr>
        <p:spPr>
          <a:xfrm>
            <a:off x="820969" y="5593282"/>
            <a:ext cx="9184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/>
              <a:t>PADLET </a:t>
            </a:r>
          </a:p>
          <a:p>
            <a:r>
              <a:rPr lang="es-PE" dirty="0"/>
              <a:t>https://padlet.com/normachipana71/kvdb8sanysyip6hk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543B0-FF2D-47C5-94D2-1D578D76DEC6}"/>
              </a:ext>
            </a:extLst>
          </p:cNvPr>
          <p:cNvSpPr txBox="1"/>
          <p:nvPr/>
        </p:nvSpPr>
        <p:spPr>
          <a:xfrm>
            <a:off x="419195" y="1522664"/>
            <a:ext cx="9601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latin typeface="Arial Narrow" panose="020B0606020202030204" pitchFamily="34" charset="0"/>
              </a:rPr>
              <a:t>HOW WAS YOUR LAST VACATION?</a:t>
            </a:r>
            <a:endParaRPr lang="es-PE" sz="3600" b="1" dirty="0"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FDE5917-E539-459A-8288-5BF3A6F85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9" t="13509" r="53152" b="50000"/>
          <a:stretch/>
        </p:blipFill>
        <p:spPr>
          <a:xfrm>
            <a:off x="3207026" y="2599598"/>
            <a:ext cx="5194853" cy="25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3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WordArt 14"/>
          <p:cNvSpPr>
            <a:spLocks noChangeArrowheads="1" noChangeShapeType="1" noTextEdit="1"/>
          </p:cNvSpPr>
          <p:nvPr/>
        </p:nvSpPr>
        <p:spPr bwMode="auto">
          <a:xfrm>
            <a:off x="1829076" y="354427"/>
            <a:ext cx="6408738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2800" kern="10" dirty="0" err="1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latin typeface="Arial Black"/>
              </a:rPr>
              <a:t>Past</a:t>
            </a:r>
            <a:r>
              <a:rPr lang="es-PE" sz="2800" kern="10" dirty="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latin typeface="Arial Black"/>
              </a:rPr>
              <a:t> Tense </a:t>
            </a:r>
            <a:r>
              <a:rPr lang="es-PE" sz="2800" kern="10" dirty="0" err="1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latin typeface="Arial Black"/>
              </a:rPr>
              <a:t>To</a:t>
            </a:r>
            <a:r>
              <a:rPr lang="es-PE" sz="2800" kern="10" dirty="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latin typeface="Arial Black"/>
              </a:rPr>
              <a:t> Be  </a:t>
            </a:r>
          </a:p>
        </p:txBody>
      </p:sp>
      <p:graphicFrame>
        <p:nvGraphicFramePr>
          <p:cNvPr id="32068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58803"/>
              </p:ext>
            </p:extLst>
          </p:nvPr>
        </p:nvGraphicFramePr>
        <p:xfrm>
          <a:off x="1589227" y="1485897"/>
          <a:ext cx="7559675" cy="5256215"/>
        </p:xfrm>
        <a:graphic>
          <a:graphicData uri="http://schemas.openxmlformats.org/drawingml/2006/table">
            <a:tbl>
              <a:tblPr/>
              <a:tblGrid>
                <a:gridCol w="274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Pronouns</a:t>
                      </a:r>
                      <a:endParaRPr kumimoji="0" lang="es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Verb</a:t>
                      </a:r>
                      <a:r>
                        <a:rPr kumimoji="0" lang="es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es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Be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Negative</a:t>
                      </a:r>
                      <a:endParaRPr kumimoji="0" lang="es-E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was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wasn’t</a:t>
                      </a:r>
                      <a:r>
                        <a:rPr kumimoji="0" lang="es-P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were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weren’t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was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wasn’t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was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wasn’t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Was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wasn’t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were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weren’t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were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weren’t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They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were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r>
                        <a:rPr kumimoji="0" lang="es-P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</a:rPr>
                        <a:t>weren’t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50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n para familia imaginand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0" t="44669" r="30891"/>
          <a:stretch/>
        </p:blipFill>
        <p:spPr bwMode="auto">
          <a:xfrm>
            <a:off x="6921180" y="3757539"/>
            <a:ext cx="3987424" cy="29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lamada de nube 1"/>
          <p:cNvSpPr/>
          <p:nvPr/>
        </p:nvSpPr>
        <p:spPr>
          <a:xfrm>
            <a:off x="846450" y="1177508"/>
            <a:ext cx="4862349" cy="3200879"/>
          </a:xfrm>
          <a:prstGeom prst="cloudCallout">
            <a:avLst>
              <a:gd name="adj1" fmla="val 72383"/>
              <a:gd name="adj2" fmla="val 4158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95" dirty="0">
              <a:solidFill>
                <a:srgbClr val="7030A0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>
          <a:xfrm>
            <a:off x="596857" y="168689"/>
            <a:ext cx="8149577" cy="675498"/>
          </a:xfrm>
        </p:spPr>
        <p:txBody>
          <a:bodyPr/>
          <a:lstStyle/>
          <a:p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Our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vacation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 in Cusco </a:t>
            </a:r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was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fantastic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!!</a:t>
            </a:r>
            <a:endParaRPr lang="en-US" sz="3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30" name="Picture 6" descr="Resultado de imagen para lugares turisticos de cu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1" y="1760777"/>
            <a:ext cx="4547180" cy="20479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CF15DB-6E49-4938-8BF2-EED33FC41D73}"/>
              </a:ext>
            </a:extLst>
          </p:cNvPr>
          <p:cNvSpPr txBox="1"/>
          <p:nvPr/>
        </p:nvSpPr>
        <p:spPr>
          <a:xfrm>
            <a:off x="6096000" y="1760777"/>
            <a:ext cx="3286477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58" dirty="0" err="1"/>
              <a:t>The</a:t>
            </a:r>
            <a:r>
              <a:rPr lang="es-ES" sz="2658" dirty="0"/>
              <a:t> </a:t>
            </a:r>
            <a:r>
              <a:rPr lang="es-ES" sz="2658" dirty="0" err="1"/>
              <a:t>weather</a:t>
            </a:r>
            <a:r>
              <a:rPr lang="es-ES" sz="2658" dirty="0"/>
              <a:t> </a:t>
            </a:r>
            <a:r>
              <a:rPr lang="es-ES" sz="2658" dirty="0" err="1">
                <a:solidFill>
                  <a:srgbClr val="FF0000"/>
                </a:solidFill>
              </a:rPr>
              <a:t>was</a:t>
            </a:r>
            <a:r>
              <a:rPr lang="es-ES" sz="2658" dirty="0"/>
              <a:t> </a:t>
            </a:r>
            <a:r>
              <a:rPr lang="es-ES" sz="2658" dirty="0" err="1"/>
              <a:t>cold</a:t>
            </a:r>
            <a:r>
              <a:rPr lang="es-ES" sz="2658" dirty="0"/>
              <a:t>.</a:t>
            </a:r>
            <a:endParaRPr lang="es-PE" sz="2658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9C2311-48B9-4926-B53C-AE28D36053C0}"/>
              </a:ext>
            </a:extLst>
          </p:cNvPr>
          <p:cNvSpPr txBox="1"/>
          <p:nvPr/>
        </p:nvSpPr>
        <p:spPr>
          <a:xfrm>
            <a:off x="1305153" y="6065117"/>
            <a:ext cx="2744534" cy="4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26" dirty="0"/>
              <a:t>People </a:t>
            </a:r>
            <a:r>
              <a:rPr lang="es-ES" sz="2326" dirty="0" err="1">
                <a:solidFill>
                  <a:srgbClr val="FF0000"/>
                </a:solidFill>
              </a:rPr>
              <a:t>were</a:t>
            </a:r>
            <a:r>
              <a:rPr lang="es-ES" sz="2326" dirty="0"/>
              <a:t> </a:t>
            </a:r>
            <a:r>
              <a:rPr lang="es-ES" sz="2326" dirty="0" err="1"/>
              <a:t>friendly</a:t>
            </a:r>
            <a:r>
              <a:rPr lang="es-ES" sz="2326" dirty="0"/>
              <a:t>.</a:t>
            </a:r>
            <a:endParaRPr lang="es-PE" sz="2326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B11FFC-34CC-4CA7-AD38-AFB233120B20}"/>
              </a:ext>
            </a:extLst>
          </p:cNvPr>
          <p:cNvSpPr txBox="1"/>
          <p:nvPr/>
        </p:nvSpPr>
        <p:spPr>
          <a:xfrm>
            <a:off x="1283396" y="5245901"/>
            <a:ext cx="5407088" cy="45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326" dirty="0" err="1"/>
              <a:t>Tourist</a:t>
            </a:r>
            <a:r>
              <a:rPr lang="es-ES" sz="2326" dirty="0"/>
              <a:t> </a:t>
            </a:r>
            <a:r>
              <a:rPr lang="es-ES" sz="2326" dirty="0" err="1"/>
              <a:t>attractions</a:t>
            </a:r>
            <a:r>
              <a:rPr lang="es-ES" sz="2326" dirty="0"/>
              <a:t> </a:t>
            </a:r>
            <a:r>
              <a:rPr lang="es-ES" sz="2326" dirty="0" err="1">
                <a:solidFill>
                  <a:srgbClr val="FF0000"/>
                </a:solidFill>
              </a:rPr>
              <a:t>were</a:t>
            </a:r>
            <a:r>
              <a:rPr lang="es-ES" sz="2326" dirty="0"/>
              <a:t> </a:t>
            </a:r>
            <a:r>
              <a:rPr lang="es-ES" sz="2326" dirty="0" err="1"/>
              <a:t>interesting</a:t>
            </a:r>
            <a:endParaRPr lang="es-PE" sz="2326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43274C-0912-40BB-A3BC-2EED88E40F13}"/>
              </a:ext>
            </a:extLst>
          </p:cNvPr>
          <p:cNvSpPr txBox="1"/>
          <p:nvPr/>
        </p:nvSpPr>
        <p:spPr>
          <a:xfrm>
            <a:off x="6490583" y="2646996"/>
            <a:ext cx="3200428" cy="4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26" dirty="0"/>
              <a:t>Shopping </a:t>
            </a:r>
            <a:r>
              <a:rPr lang="es-ES" sz="2326" dirty="0" err="1">
                <a:solidFill>
                  <a:srgbClr val="FF0000"/>
                </a:solidFill>
              </a:rPr>
              <a:t>was</a:t>
            </a:r>
            <a:r>
              <a:rPr lang="es-ES" sz="2326" dirty="0"/>
              <a:t> </a:t>
            </a:r>
            <a:r>
              <a:rPr lang="es-ES" sz="2326" dirty="0" err="1"/>
              <a:t>expensive</a:t>
            </a:r>
            <a:r>
              <a:rPr lang="es-ES" sz="2326" dirty="0"/>
              <a:t>.</a:t>
            </a:r>
            <a:endParaRPr lang="es-PE" sz="232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05AE15F6-AA28-4D11-BC1B-04A9483B49ED}"/>
                  </a:ext>
                </a:extLst>
              </p14:cNvPr>
              <p14:cNvContentPartPr/>
              <p14:nvPr/>
            </p14:nvContentPartPr>
            <p14:xfrm>
              <a:off x="6258937" y="651862"/>
              <a:ext cx="1955886" cy="927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05AE15F6-AA28-4D11-BC1B-04A9483B49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3097" y="589111"/>
                <a:ext cx="1987206" cy="13477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4 Marcador de texto">
            <a:extLst>
              <a:ext uri="{FF2B5EF4-FFF2-40B4-BE49-F238E27FC236}">
                <a16:creationId xmlns:a16="http://schemas.microsoft.com/office/drawing/2014/main" id="{5FD3AA10-BB1A-43FD-A8B1-CDD32FA34567}"/>
              </a:ext>
            </a:extLst>
          </p:cNvPr>
          <p:cNvSpPr txBox="1">
            <a:spLocks/>
          </p:cNvSpPr>
          <p:nvPr/>
        </p:nvSpPr>
        <p:spPr>
          <a:xfrm>
            <a:off x="5622600" y="1054063"/>
            <a:ext cx="5986303" cy="6754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40" b="0" kern="1200" baseline="0">
                <a:solidFill>
                  <a:srgbClr val="383838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How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was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your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last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3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vacation</a:t>
            </a:r>
            <a:r>
              <a:rPr lang="es-ES" sz="3600" b="1" dirty="0">
                <a:solidFill>
                  <a:schemeClr val="tx1"/>
                </a:solidFill>
                <a:latin typeface="Arial Narrow" panose="020B0606020202030204" pitchFamily="34" charset="0"/>
              </a:rPr>
              <a:t>?</a:t>
            </a:r>
            <a:endParaRPr lang="en-US" sz="3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>
          <a:xfrm>
            <a:off x="526265" y="243908"/>
            <a:ext cx="5569735" cy="37975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Arial Narrow" panose="020B0606020202030204" pitchFamily="34" charset="0"/>
              </a:rPr>
              <a:t>VACATION ACTIVITIES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F8ADF0-714F-2E42-8D1D-F60D6070213A}"/>
              </a:ext>
            </a:extLst>
          </p:cNvPr>
          <p:cNvSpPr/>
          <p:nvPr/>
        </p:nvSpPr>
        <p:spPr>
          <a:xfrm>
            <a:off x="1110678" y="6216129"/>
            <a:ext cx="9970643" cy="6462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326" b="1" dirty="0">
                <a:solidFill>
                  <a:schemeClr val="tx1"/>
                </a:solidFill>
              </a:rPr>
              <a:t>I </a:t>
            </a:r>
            <a:r>
              <a:rPr lang="es-PE" sz="2326" b="1" dirty="0" err="1">
                <a:solidFill>
                  <a:schemeClr val="tx1"/>
                </a:solidFill>
              </a:rPr>
              <a:t>like</a:t>
            </a:r>
            <a:r>
              <a:rPr lang="es-PE" sz="2326" b="1" dirty="0">
                <a:solidFill>
                  <a:schemeClr val="tx1"/>
                </a:solidFill>
              </a:rPr>
              <a:t> </a:t>
            </a:r>
            <a:r>
              <a:rPr lang="es-PE" sz="2326" b="1" dirty="0" err="1">
                <a:solidFill>
                  <a:schemeClr val="tx1"/>
                </a:solidFill>
              </a:rPr>
              <a:t>going</a:t>
            </a:r>
            <a:r>
              <a:rPr lang="es-PE" sz="2326" b="1" dirty="0">
                <a:solidFill>
                  <a:schemeClr val="tx1"/>
                </a:solidFill>
              </a:rPr>
              <a:t> </a:t>
            </a:r>
            <a:r>
              <a:rPr lang="es-PE" sz="2326" b="1" dirty="0" err="1">
                <a:solidFill>
                  <a:schemeClr val="tx1"/>
                </a:solidFill>
              </a:rPr>
              <a:t>sightseeing</a:t>
            </a:r>
            <a:r>
              <a:rPr lang="es-PE" sz="2326" b="1" dirty="0">
                <a:solidFill>
                  <a:schemeClr val="tx1"/>
                </a:solidFill>
              </a:rPr>
              <a:t>! And </a:t>
            </a:r>
            <a:r>
              <a:rPr lang="es-PE" sz="2326" b="1" dirty="0" err="1">
                <a:solidFill>
                  <a:schemeClr val="tx1"/>
                </a:solidFill>
              </a:rPr>
              <a:t>you</a:t>
            </a:r>
            <a:r>
              <a:rPr lang="es-PE" sz="2326" b="1" dirty="0">
                <a:solidFill>
                  <a:schemeClr val="tx1"/>
                </a:solidFill>
              </a:rPr>
              <a:t>? </a:t>
            </a:r>
            <a:r>
              <a:rPr lang="es-PE" sz="2326" b="1" dirty="0" err="1">
                <a:solidFill>
                  <a:schemeClr val="tx1"/>
                </a:solidFill>
              </a:rPr>
              <a:t>What’s</a:t>
            </a:r>
            <a:r>
              <a:rPr lang="es-PE" sz="2326" b="1" dirty="0">
                <a:solidFill>
                  <a:schemeClr val="tx1"/>
                </a:solidFill>
              </a:rPr>
              <a:t> </a:t>
            </a:r>
            <a:r>
              <a:rPr lang="es-PE" sz="2326" b="1" dirty="0" err="1">
                <a:solidFill>
                  <a:schemeClr val="tx1"/>
                </a:solidFill>
              </a:rPr>
              <a:t>your</a:t>
            </a:r>
            <a:r>
              <a:rPr lang="es-PE" sz="2326" b="1" dirty="0">
                <a:solidFill>
                  <a:schemeClr val="tx1"/>
                </a:solidFill>
              </a:rPr>
              <a:t> </a:t>
            </a:r>
            <a:r>
              <a:rPr lang="es-PE" sz="2326" b="1" dirty="0" err="1">
                <a:solidFill>
                  <a:schemeClr val="tx1"/>
                </a:solidFill>
              </a:rPr>
              <a:t>favorite</a:t>
            </a:r>
            <a:r>
              <a:rPr lang="es-PE" sz="2326" b="1" dirty="0">
                <a:solidFill>
                  <a:schemeClr val="tx1"/>
                </a:solidFill>
              </a:rPr>
              <a:t> </a:t>
            </a:r>
            <a:r>
              <a:rPr lang="es-PE" sz="2326" b="1" dirty="0" err="1">
                <a:solidFill>
                  <a:schemeClr val="tx1"/>
                </a:solidFill>
              </a:rPr>
              <a:t>vacation</a:t>
            </a:r>
            <a:r>
              <a:rPr lang="es-PE" sz="2326" b="1" dirty="0">
                <a:solidFill>
                  <a:schemeClr val="tx1"/>
                </a:solidFill>
              </a:rPr>
              <a:t> </a:t>
            </a:r>
            <a:r>
              <a:rPr lang="es-PE" sz="2326" b="1" dirty="0" err="1">
                <a:solidFill>
                  <a:schemeClr val="tx1"/>
                </a:solidFill>
              </a:rPr>
              <a:t>activity</a:t>
            </a:r>
            <a:r>
              <a:rPr lang="es-PE" sz="2326" b="1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0761" t="14583" r="9590" b="10416"/>
          <a:stretch/>
        </p:blipFill>
        <p:spPr>
          <a:xfrm>
            <a:off x="1315338" y="1176239"/>
            <a:ext cx="9050819" cy="479161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257AB92-A18A-4681-8FFC-021707070B04}"/>
              </a:ext>
            </a:extLst>
          </p:cNvPr>
          <p:cNvSpPr/>
          <p:nvPr/>
        </p:nvSpPr>
        <p:spPr>
          <a:xfrm>
            <a:off x="1728821" y="3175830"/>
            <a:ext cx="1392434" cy="3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24A588-1129-4B1E-98BD-803184E85257}"/>
              </a:ext>
            </a:extLst>
          </p:cNvPr>
          <p:cNvSpPr/>
          <p:nvPr/>
        </p:nvSpPr>
        <p:spPr>
          <a:xfrm>
            <a:off x="3947309" y="3199212"/>
            <a:ext cx="1392434" cy="3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84FBC28-FAB9-4FDA-A33A-FEADF1E4F3FC}"/>
              </a:ext>
            </a:extLst>
          </p:cNvPr>
          <p:cNvSpPr/>
          <p:nvPr/>
        </p:nvSpPr>
        <p:spPr>
          <a:xfrm>
            <a:off x="6231886" y="3200818"/>
            <a:ext cx="1392434" cy="3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F7A790-2EFF-46B5-9BBA-6736BC77C448}"/>
              </a:ext>
            </a:extLst>
          </p:cNvPr>
          <p:cNvSpPr/>
          <p:nvPr/>
        </p:nvSpPr>
        <p:spPr>
          <a:xfrm>
            <a:off x="8516462" y="3239123"/>
            <a:ext cx="1392434" cy="3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1B4BE8B-CD4E-492B-9319-993AEF6A585D}"/>
              </a:ext>
            </a:extLst>
          </p:cNvPr>
          <p:cNvSpPr/>
          <p:nvPr/>
        </p:nvSpPr>
        <p:spPr>
          <a:xfrm>
            <a:off x="1774439" y="5531162"/>
            <a:ext cx="1392434" cy="3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50F1966-1AAD-4AED-A38F-192C5A787D6E}"/>
              </a:ext>
            </a:extLst>
          </p:cNvPr>
          <p:cNvSpPr/>
          <p:nvPr/>
        </p:nvSpPr>
        <p:spPr>
          <a:xfrm>
            <a:off x="3947310" y="5610429"/>
            <a:ext cx="1515766" cy="3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87DB8D-1B1A-422E-A19E-166A156334E7}"/>
              </a:ext>
            </a:extLst>
          </p:cNvPr>
          <p:cNvSpPr/>
          <p:nvPr/>
        </p:nvSpPr>
        <p:spPr>
          <a:xfrm>
            <a:off x="6192565" y="5595580"/>
            <a:ext cx="1392434" cy="3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304907-55C4-42BE-BD4A-BDACD8CA5B3E}"/>
              </a:ext>
            </a:extLst>
          </p:cNvPr>
          <p:cNvSpPr/>
          <p:nvPr/>
        </p:nvSpPr>
        <p:spPr>
          <a:xfrm>
            <a:off x="8516462" y="5534924"/>
            <a:ext cx="1392434" cy="3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95"/>
          </a:p>
        </p:txBody>
      </p:sp>
    </p:spTree>
    <p:extLst>
      <p:ext uri="{BB962C8B-B14F-4D97-AF65-F5344CB8AC3E}">
        <p14:creationId xmlns:p14="http://schemas.microsoft.com/office/powerpoint/2010/main" val="25891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1115</Words>
  <Application>Microsoft Office PowerPoint</Application>
  <PresentationFormat>Panorámica</PresentationFormat>
  <Paragraphs>292</Paragraphs>
  <Slides>35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35</vt:i4>
      </vt:variant>
    </vt:vector>
  </HeadingPairs>
  <TitlesOfParts>
    <vt:vector size="53" baseType="lpstr">
      <vt:lpstr>Arial</vt:lpstr>
      <vt:lpstr>Arial Black</vt:lpstr>
      <vt:lpstr>Arial Narrow</vt:lpstr>
      <vt:lpstr>Calibri</vt:lpstr>
      <vt:lpstr>Calibri Light</vt:lpstr>
      <vt:lpstr>Comic Sans MS</vt:lpstr>
      <vt:lpstr>Sharp Grotesk Bold 15</vt:lpstr>
      <vt:lpstr>Sharp Grotesk Book 15</vt:lpstr>
      <vt:lpstr>Symbol</vt:lpstr>
      <vt:lpstr>Telegraf</vt:lpstr>
      <vt:lpstr>Wingdings</vt:lpstr>
      <vt:lpstr>Wingdings 2</vt:lpstr>
      <vt:lpstr>Tema de Office</vt:lpstr>
      <vt:lpstr>Diseño personalizado</vt:lpstr>
      <vt:lpstr>1_Diseño personalizado</vt:lpstr>
      <vt:lpstr>2_Diseño personalizado</vt:lpstr>
      <vt:lpstr>3_Diseño personalizado</vt:lpstr>
      <vt:lpstr>4_Diseño personalizado</vt:lpstr>
      <vt:lpstr>Presentación de PowerPoint</vt:lpstr>
      <vt:lpstr>Goals of the lesson </vt:lpstr>
      <vt:lpstr>LOGRO DEL MODULO  </vt:lpstr>
      <vt:lpstr>ACTIVIDADES  DEL MODULO  </vt:lpstr>
      <vt:lpstr>IMPORTANCIA DEL LOGRO</vt:lpstr>
      <vt:lpstr>Presentación de PowerPoint</vt:lpstr>
      <vt:lpstr>Presentación de PowerPoint</vt:lpstr>
      <vt:lpstr>Presentación de PowerPoint</vt:lpstr>
      <vt:lpstr>Presentación de PowerPoint</vt:lpstr>
      <vt:lpstr> GO:  a. sightseeing  b. to the beach  c. pictures </vt:lpstr>
      <vt:lpstr> RELAX:  a. sightseeing  b. at home  c. a tour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Pronunciation regular verbs -ed ending Listen to the verbs and practice</vt:lpstr>
      <vt:lpstr>Presentación de PowerPoint</vt:lpstr>
      <vt:lpstr>FEEDBACK  </vt:lpstr>
      <vt:lpstr>Presentación de PowerPoint</vt:lpstr>
      <vt:lpstr>RECORDATORIO</vt:lpstr>
      <vt:lpstr>Material complementario nuevos contenidos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C. La Madrid Cruz</dc:creator>
  <cp:lastModifiedBy>Renzo Miguel MIÑOPE CHIPANA</cp:lastModifiedBy>
  <cp:revision>84</cp:revision>
  <dcterms:created xsi:type="dcterms:W3CDTF">2021-09-09T21:43:32Z</dcterms:created>
  <dcterms:modified xsi:type="dcterms:W3CDTF">2022-06-05T02:28:45Z</dcterms:modified>
</cp:coreProperties>
</file>