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 Matos" initials="JM" lastIdx="1" clrIdx="0">
    <p:extLst>
      <p:ext uri="{19B8F6BF-5375-455C-9EA6-DF929625EA0E}">
        <p15:presenceInfo xmlns:p15="http://schemas.microsoft.com/office/powerpoint/2012/main" userId="S::josem@bookxchange.com::6e1a5f6d-272e-41bc-9978-88fb5570ec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05"/>
    <p:restoredTop sz="94697"/>
  </p:normalViewPr>
  <p:slideViewPr>
    <p:cSldViewPr snapToGrid="0" snapToObjects="1">
      <p:cViewPr varScale="1">
        <p:scale>
          <a:sx n="72" d="100"/>
          <a:sy n="72" d="100"/>
        </p:scale>
        <p:origin x="224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AE4A-714D-F847-9D8C-BD03B436B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DEED5-9244-014B-B61E-5C38F0A2F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31081-40B9-9B49-AD93-677E574A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55A5-CFAA-6144-A050-06B52B9F7E8B}" type="datetimeFigureOut">
              <a:rPr lang="en-US" smtClean="0"/>
              <a:t>3/6/20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029E9-FEC6-A742-95F0-CBCFFD22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CF293-237B-184B-833A-76E177BF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907C-D36B-A34F-97AA-2E41CF200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2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F6B5-B4D4-D942-9D59-39A79645E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C7654-1802-3249-B360-DBAB74B7A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B967E-30A0-F24F-B030-C9989B8D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55A5-CFAA-6144-A050-06B52B9F7E8B}" type="datetimeFigureOut">
              <a:rPr lang="en-US" smtClean="0"/>
              <a:t>3/6/20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6FC8F-C42C-9B4D-97FF-2E1925129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68DE7-3CF9-7346-80AB-34CF830A4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907C-D36B-A34F-97AA-2E41CF200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8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F0219A-CCD5-1845-B3EF-6D4DBBC6E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1F899-E35F-0544-A22A-359D81A9A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7FE4F-4B66-BF4F-9FAF-0A87AEFAF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55A5-CFAA-6144-A050-06B52B9F7E8B}" type="datetimeFigureOut">
              <a:rPr lang="en-US" smtClean="0"/>
              <a:t>3/6/20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0D4DE-E1AF-8046-91EF-D0A4B698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473B1-3977-2145-95C9-EB180FC6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907C-D36B-A34F-97AA-2E41CF200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38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1CC83-8318-484B-A87D-0D578884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79835-DEF7-834F-A51B-53E14EB9D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F7013-C10D-084C-A6F0-6F485006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55A5-CFAA-6144-A050-06B52B9F7E8B}" type="datetimeFigureOut">
              <a:rPr lang="en-US" smtClean="0"/>
              <a:t>3/6/20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FA054-F25B-B241-8256-F2452D7E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75E3-42EE-E543-8C4C-0E5222CE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907C-D36B-A34F-97AA-2E41CF200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4775-A27F-8046-89D0-D2E3BB2F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56A13-95D9-114D-B645-C42660762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CE231-ECF9-E04C-879A-F0DF4CE0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55A5-CFAA-6144-A050-06B52B9F7E8B}" type="datetimeFigureOut">
              <a:rPr lang="en-US" smtClean="0"/>
              <a:t>3/6/20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7D3EC-FB67-4941-BDDA-3368A0E9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E7D81-FBA5-FD49-B670-50B70B80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907C-D36B-A34F-97AA-2E41CF200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4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EBAD-48B6-F44B-B2B6-B6A6295EC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A301C-A184-C744-B92F-93F9891FF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12AEF-A21C-8448-92B2-427DF1294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D7E01-4D9F-6B4C-9D1F-2F46313B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55A5-CFAA-6144-A050-06B52B9F7E8B}" type="datetimeFigureOut">
              <a:rPr lang="en-US" smtClean="0"/>
              <a:t>3/6/20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D0FEB-CA13-C246-A1F1-0759F2CC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5B993-0E3E-EB47-BFC4-87A0ABF5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907C-D36B-A34F-97AA-2E41CF200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8CCD-2F5B-C541-A0B0-E450C1F9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2F8D4-F61B-3D4A-A70C-56634754B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00B92-C58B-524C-B976-0C9DA8C78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C7909-F463-DE44-A81A-DED4BF4B5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73A631-E23C-D642-94CD-8AB488F2F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0C6DB-CDFD-5C40-96E6-3147972E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55A5-CFAA-6144-A050-06B52B9F7E8B}" type="datetimeFigureOut">
              <a:rPr lang="en-US" smtClean="0"/>
              <a:t>3/6/20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086F4-7AD9-2542-886B-F00B925B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140E3F-50CD-0548-A015-0C028BCE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907C-D36B-A34F-97AA-2E41CF200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02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EFB70-5D03-A044-9637-C2B464A0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70D7E-9C29-014D-8107-E027E794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55A5-CFAA-6144-A050-06B52B9F7E8B}" type="datetimeFigureOut">
              <a:rPr lang="en-US" smtClean="0"/>
              <a:t>3/6/20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7A7E0-1251-3E4C-BA3E-21B87E50D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25767-AAD0-5949-AF24-1D327F54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907C-D36B-A34F-97AA-2E41CF200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7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430056-090A-874C-88DB-F2D26537E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55A5-CFAA-6144-A050-06B52B9F7E8B}" type="datetimeFigureOut">
              <a:rPr lang="en-US" smtClean="0"/>
              <a:t>3/6/20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8B29BA-2BCC-1246-B12B-B414CCA2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06DC8-F96D-3148-A057-262512F0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907C-D36B-A34F-97AA-2E41CF200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E3C0-7920-2C45-8512-5A6D3D99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3FA8B-3C3A-2A44-BE18-2A9A1AE08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BD607-7C96-D146-90C4-C9E97D66D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3EEA7-DEC2-184A-8C90-F1F61EB8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55A5-CFAA-6144-A050-06B52B9F7E8B}" type="datetimeFigureOut">
              <a:rPr lang="en-US" smtClean="0"/>
              <a:t>3/6/20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876AE-7B91-7D44-9926-95EF6815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57111-DCCA-E24D-B983-F7D22057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907C-D36B-A34F-97AA-2E41CF200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54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6E59-E574-2246-87F1-A263F8C3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178B4C-7772-8445-8931-96F36CAD8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815D7-9E8D-4641-BFF1-7CA020276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8B4DE-E492-144D-9868-A200C6BA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55A5-CFAA-6144-A050-06B52B9F7E8B}" type="datetimeFigureOut">
              <a:rPr lang="en-US" smtClean="0"/>
              <a:t>3/6/20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6E9E9-E77D-124F-9A2E-020BE446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95253-F9CB-9C4A-BCCF-54179EA8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907C-D36B-A34F-97AA-2E41CF200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05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3AD2F8-FA71-3D45-AF04-72DFFB68A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FD308-B6D9-B54B-B5FB-57FF3277F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A8421-4B53-A046-862E-3A12AE746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B55A5-CFAA-6144-A050-06B52B9F7E8B}" type="datetimeFigureOut">
              <a:rPr lang="en-US" smtClean="0"/>
              <a:t>3/6/20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DEFE0-D36C-4541-BACE-87C818648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27CFC-9788-BF4B-AA77-DA8A10BCF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0907C-D36B-A34F-97AA-2E41CF200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9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D921-DCFD-D145-98F7-573451D6D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  <a:br>
              <a:rPr lang="en-US" dirty="0"/>
            </a:br>
            <a:r>
              <a:rPr lang="en-US" dirty="0"/>
              <a:t>Emotion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728C3-8DDB-424B-9E54-B1F95D9261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Learning Neural Networking while traying to understand the feeling of other peoples.</a:t>
            </a:r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F4EF05FA-6AC9-7647-BD55-0ACD9B39E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41" y="4530068"/>
            <a:ext cx="1402080" cy="2103120"/>
          </a:xfrm>
          <a:prstGeom prst="rect">
            <a:avLst/>
          </a:prstGeom>
        </p:spPr>
      </p:pic>
      <p:pic>
        <p:nvPicPr>
          <p:cNvPr id="11" name="Picture 10" descr="A person wearing a white shirt&#10;&#10;Description automatically generated">
            <a:extLst>
              <a:ext uri="{FF2B5EF4-FFF2-40B4-BE49-F238E27FC236}">
                <a16:creationId xmlns:a16="http://schemas.microsoft.com/office/drawing/2014/main" id="{ED12FE02-7001-2942-9164-80CC41D6E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920" y="4453567"/>
            <a:ext cx="1402080" cy="2103120"/>
          </a:xfrm>
          <a:prstGeom prst="rect">
            <a:avLst/>
          </a:prstGeom>
        </p:spPr>
      </p:pic>
      <p:pic>
        <p:nvPicPr>
          <p:cNvPr id="13" name="Picture 1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EECD2D54-17BE-594B-ABB2-7C5547EF1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960" y="4530068"/>
            <a:ext cx="140208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06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5E94F-C4A0-2E42-A89C-9DD1F097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Emotion Recognition?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A1548-48E1-2743-B5A7-2CC241E20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this days one of the hardest things to understand is the feeling and the emotion of the people that are around us.</a:t>
            </a:r>
          </a:p>
          <a:p>
            <a:r>
              <a:rPr lang="en-US" dirty="0"/>
              <a:t>It can save lives.</a:t>
            </a:r>
          </a:p>
          <a:p>
            <a:r>
              <a:rPr lang="en-US" dirty="0"/>
              <a:t>It’s part of our health</a:t>
            </a:r>
          </a:p>
          <a:p>
            <a:r>
              <a:rPr lang="en-US" dirty="0"/>
              <a:t>It can also be used for marketing and advertising.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52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7DD2-0090-AA4C-85BE-8FE6D7D7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data-set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ABB2B-A10D-C944-8CAD-593989449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CSV files: 3 columns (emotion, pixels and usage), 35887 rows</a:t>
            </a:r>
          </a:p>
          <a:p>
            <a:r>
              <a:rPr lang="en-US" dirty="0"/>
              <a:t>Pictures of 48x 48 pixels</a:t>
            </a:r>
          </a:p>
          <a:p>
            <a:r>
              <a:rPr lang="en-US" dirty="0"/>
              <a:t>7 emotions.</a:t>
            </a:r>
          </a:p>
          <a:p>
            <a:r>
              <a:rPr lang="en-US" dirty="0"/>
              <a:t>Not N/a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FCBB34-DCDD-034F-80D4-2CA9F38FB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524" y="3994162"/>
            <a:ext cx="2870200" cy="202565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A15481-04F9-3042-AEF7-EB3A65F42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598" y="3994162"/>
            <a:ext cx="2953512" cy="203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5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790F-38B6-6945-B1D7-AA95D0BE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 to train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8B109-8F2D-264B-B246-E5A55CF6D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must split the data, for training and test.</a:t>
            </a:r>
          </a:p>
          <a:p>
            <a:r>
              <a:rPr lang="en-US" dirty="0"/>
              <a:t>Balance the data.</a:t>
            </a:r>
          </a:p>
          <a:p>
            <a:r>
              <a:rPr lang="en-US" dirty="0"/>
              <a:t>Change the the categorical values to numerical values.</a:t>
            </a:r>
          </a:p>
          <a:p>
            <a:r>
              <a:rPr lang="en-US" dirty="0"/>
              <a:t>Normalize it, every pixels in a layer of color comes from a range between 0 and 255; for our model we need to normalize the values between 0 and 1.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A person in a blue shirt&#10;&#10;Description automatically generated">
            <a:extLst>
              <a:ext uri="{FF2B5EF4-FFF2-40B4-BE49-F238E27FC236}">
                <a16:creationId xmlns:a16="http://schemas.microsoft.com/office/drawing/2014/main" id="{E744A17F-258D-3948-887E-99AC49974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920" y="545465"/>
            <a:ext cx="170688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0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0BEFA-9925-054E-A6B3-355F470F2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B9966-A8C4-8E4C-8E02-06C109A2D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Inputs, black and white pictures 48x 48 </a:t>
            </a:r>
          </a:p>
          <a:p>
            <a:r>
              <a:rPr lang="en-US" dirty="0"/>
              <a:t>Model: keras.sequential().</a:t>
            </a:r>
          </a:p>
          <a:p>
            <a:r>
              <a:rPr lang="en-US" dirty="0"/>
              <a:t>Layers</a:t>
            </a:r>
          </a:p>
          <a:p>
            <a:pPr lvl="1"/>
            <a:r>
              <a:rPr lang="en-US" dirty="0"/>
              <a:t>Convolution: this is always our first layer, our spotlight filter.</a:t>
            </a:r>
          </a:p>
          <a:p>
            <a:pPr lvl="1"/>
            <a:r>
              <a:rPr lang="en-US" dirty="0"/>
              <a:t>Max pooling: get the best or max values of what you want to get.</a:t>
            </a:r>
          </a:p>
          <a:p>
            <a:pPr lvl="1"/>
            <a:r>
              <a:rPr lang="en-US" dirty="0"/>
              <a:t>Dropout: to partially remember.</a:t>
            </a:r>
          </a:p>
          <a:p>
            <a:pPr lvl="1"/>
            <a:r>
              <a:rPr lang="en-US" dirty="0"/>
              <a:t>Dense: our classification layer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73FD77A6-EE00-074E-B9B7-AE3875475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920" y="681037"/>
            <a:ext cx="170688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4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0772A-CD09-B644-9CD2-238594A2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DFA7D-161E-D04B-A3D7-845C9D236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Hyperparameters.</a:t>
            </a:r>
          </a:p>
          <a:p>
            <a:r>
              <a:rPr lang="en-US" dirty="0"/>
              <a:t>Epochs: how many times we have a to pass the images.</a:t>
            </a:r>
          </a:p>
          <a:p>
            <a:r>
              <a:rPr lang="en-US" dirty="0"/>
              <a:t>Batch size: how many pictures at a time.</a:t>
            </a:r>
          </a:p>
          <a:p>
            <a:r>
              <a:rPr lang="en-US" dirty="0"/>
              <a:t>Learning rate: how much you need the machine to learn.</a:t>
            </a:r>
          </a:p>
        </p:txBody>
      </p:sp>
      <p:pic>
        <p:nvPicPr>
          <p:cNvPr id="5" name="Picture 4" descr="A person in a blue shirt&#10;&#10;Description automatically generated">
            <a:extLst>
              <a:ext uri="{FF2B5EF4-FFF2-40B4-BE49-F238E27FC236}">
                <a16:creationId xmlns:a16="http://schemas.microsoft.com/office/drawing/2014/main" id="{37CCB075-F683-B248-892C-92F0DF371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920" y="681037"/>
            <a:ext cx="170688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1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8EC34-3033-9047-B694-0F763DA66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86C1C-5C60-3E4B-BF54-B3649928C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Accuracy: 59.60%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AE9BC8-3C3B-944F-AFA9-9A167A34C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90890"/>
              </p:ext>
            </p:extLst>
          </p:nvPr>
        </p:nvGraphicFramePr>
        <p:xfrm>
          <a:off x="838200" y="2648607"/>
          <a:ext cx="3103179" cy="1723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3179">
                  <a:extLst>
                    <a:ext uri="{9D8B030D-6E8A-4147-A177-3AD203B41FA5}">
                      <a16:colId xmlns:a16="http://schemas.microsoft.com/office/drawing/2014/main" val="2006525746"/>
                    </a:ext>
                  </a:extLst>
                </a:gridCol>
              </a:tblGrid>
              <a:tr h="861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402566"/>
                  </a:ext>
                </a:extLst>
              </a:tr>
              <a:tr h="861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616936"/>
                  </a:ext>
                </a:extLst>
              </a:tr>
            </a:tbl>
          </a:graphicData>
        </a:graphic>
      </p:graphicFrame>
      <p:pic>
        <p:nvPicPr>
          <p:cNvPr id="6" name="Picture 5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E450D0C0-5B24-B04A-BD7D-7E4383048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10" y="2973706"/>
            <a:ext cx="1661204" cy="1920240"/>
          </a:xfrm>
          <a:prstGeom prst="rect">
            <a:avLst/>
          </a:prstGeom>
        </p:spPr>
      </p:pic>
      <p:pic>
        <p:nvPicPr>
          <p:cNvPr id="11" name="Picture 1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9C5F4CDE-1EEC-F643-8628-FFA82C8E5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727" y="3007677"/>
            <a:ext cx="1619834" cy="1920240"/>
          </a:xfrm>
          <a:prstGeom prst="rect">
            <a:avLst/>
          </a:prstGeom>
        </p:spPr>
      </p:pic>
      <p:pic>
        <p:nvPicPr>
          <p:cNvPr id="13" name="Picture 12" descr="A close up of a person smiling for the camera&#10;&#10;Description automatically generated">
            <a:extLst>
              <a:ext uri="{FF2B5EF4-FFF2-40B4-BE49-F238E27FC236}">
                <a16:creationId xmlns:a16="http://schemas.microsoft.com/office/drawing/2014/main" id="{5FFC2A01-4F67-F141-B2E2-D96D9EF83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554" y="3006496"/>
            <a:ext cx="1536192" cy="1920240"/>
          </a:xfrm>
          <a:prstGeom prst="rect">
            <a:avLst/>
          </a:prstGeom>
        </p:spPr>
      </p:pic>
      <p:pic>
        <p:nvPicPr>
          <p:cNvPr id="15" name="Picture 14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93F29F25-EF2E-7947-9876-2C4A678FE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627" y="2973706"/>
            <a:ext cx="1553743" cy="1920240"/>
          </a:xfrm>
          <a:prstGeom prst="rect">
            <a:avLst/>
          </a:prstGeom>
        </p:spPr>
      </p:pic>
      <p:pic>
        <p:nvPicPr>
          <p:cNvPr id="17" name="Picture 16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8207A246-1FF6-4342-ABF1-5113D7E1B3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3251" y="3006496"/>
            <a:ext cx="1526469" cy="1920240"/>
          </a:xfrm>
          <a:prstGeom prst="rect">
            <a:avLst/>
          </a:prstGeom>
        </p:spPr>
      </p:pic>
      <p:pic>
        <p:nvPicPr>
          <p:cNvPr id="19" name="Picture 18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1217E47E-F151-8849-B945-9D50E69576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8436" y="2973706"/>
            <a:ext cx="1752834" cy="1920240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D40632C-1B13-C24B-81BC-90CE67E70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299049"/>
              </p:ext>
            </p:extLst>
          </p:nvPr>
        </p:nvGraphicFramePr>
        <p:xfrm>
          <a:off x="358110" y="5469733"/>
          <a:ext cx="11543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860">
                  <a:extLst>
                    <a:ext uri="{9D8B030D-6E8A-4147-A177-3AD203B41FA5}">
                      <a16:colId xmlns:a16="http://schemas.microsoft.com/office/drawing/2014/main" val="2396132429"/>
                    </a:ext>
                  </a:extLst>
                </a:gridCol>
                <a:gridCol w="1923860">
                  <a:extLst>
                    <a:ext uri="{9D8B030D-6E8A-4147-A177-3AD203B41FA5}">
                      <a16:colId xmlns:a16="http://schemas.microsoft.com/office/drawing/2014/main" val="255403639"/>
                    </a:ext>
                  </a:extLst>
                </a:gridCol>
                <a:gridCol w="1923860">
                  <a:extLst>
                    <a:ext uri="{9D8B030D-6E8A-4147-A177-3AD203B41FA5}">
                      <a16:colId xmlns:a16="http://schemas.microsoft.com/office/drawing/2014/main" val="2604403471"/>
                    </a:ext>
                  </a:extLst>
                </a:gridCol>
                <a:gridCol w="1923860">
                  <a:extLst>
                    <a:ext uri="{9D8B030D-6E8A-4147-A177-3AD203B41FA5}">
                      <a16:colId xmlns:a16="http://schemas.microsoft.com/office/drawing/2014/main" val="4283180114"/>
                    </a:ext>
                  </a:extLst>
                </a:gridCol>
                <a:gridCol w="1923860">
                  <a:extLst>
                    <a:ext uri="{9D8B030D-6E8A-4147-A177-3AD203B41FA5}">
                      <a16:colId xmlns:a16="http://schemas.microsoft.com/office/drawing/2014/main" val="3010884588"/>
                    </a:ext>
                  </a:extLst>
                </a:gridCol>
                <a:gridCol w="1923860">
                  <a:extLst>
                    <a:ext uri="{9D8B030D-6E8A-4147-A177-3AD203B41FA5}">
                      <a16:colId xmlns:a16="http://schemas.microsoft.com/office/drawing/2014/main" val="818323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31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642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EDC0-DF23-7B42-80D1-8633AAF619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5" name="Picture 4" descr="A close up of a person smiling for the camera&#10;&#10;Description automatically generated">
            <a:extLst>
              <a:ext uri="{FF2B5EF4-FFF2-40B4-BE49-F238E27FC236}">
                <a16:creationId xmlns:a16="http://schemas.microsoft.com/office/drawing/2014/main" id="{A4FC9442-16AD-C343-BA9C-CA47A11E2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425" y="3631216"/>
            <a:ext cx="1835150" cy="222885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7F7894F-3034-7247-BA17-B9C04C1A4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221092"/>
              </p:ext>
            </p:extLst>
          </p:nvPr>
        </p:nvGraphicFramePr>
        <p:xfrm>
          <a:off x="5178425" y="6107837"/>
          <a:ext cx="1835150" cy="449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150">
                  <a:extLst>
                    <a:ext uri="{9D8B030D-6E8A-4147-A177-3AD203B41FA5}">
                      <a16:colId xmlns:a16="http://schemas.microsoft.com/office/drawing/2014/main" val="1716460979"/>
                    </a:ext>
                  </a:extLst>
                </a:gridCol>
              </a:tblGrid>
              <a:tr h="4495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Relieved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791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37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4066</TotalTime>
  <Words>267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Deep Learning Emotion Recognition</vt:lpstr>
      <vt:lpstr>Why Emotion Recognition?</vt:lpstr>
      <vt:lpstr>The data-set</vt:lpstr>
      <vt:lpstr>Getting ready to train</vt:lpstr>
      <vt:lpstr>CNN Architecture</vt:lpstr>
      <vt:lpstr>Training and Hyperparameters</vt:lpstr>
      <vt:lpstr>Results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Matos</dc:creator>
  <cp:lastModifiedBy>Jose Matos</cp:lastModifiedBy>
  <cp:revision>30</cp:revision>
  <dcterms:created xsi:type="dcterms:W3CDTF">2020-03-07T04:53:22Z</dcterms:created>
  <dcterms:modified xsi:type="dcterms:W3CDTF">2020-03-10T00:39:36Z</dcterms:modified>
</cp:coreProperties>
</file>