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1" r:id="rId4"/>
  </p:sldMasterIdLst>
  <p:notesMasterIdLst>
    <p:notesMasterId r:id="rId16"/>
  </p:notesMasterIdLst>
  <p:handoutMasterIdLst>
    <p:handoutMasterId r:id="rId17"/>
  </p:handoutMasterIdLst>
  <p:sldIdLst>
    <p:sldId id="1054" r:id="rId5"/>
    <p:sldId id="1555" r:id="rId6"/>
    <p:sldId id="1592" r:id="rId7"/>
    <p:sldId id="1595" r:id="rId8"/>
    <p:sldId id="1597" r:id="rId9"/>
    <p:sldId id="1594" r:id="rId10"/>
    <p:sldId id="1593" r:id="rId11"/>
    <p:sldId id="1600" r:id="rId12"/>
    <p:sldId id="1601" r:id="rId13"/>
    <p:sldId id="1598" r:id="rId14"/>
    <p:sldId id="1599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becera" id="{0D75AA8E-009A-4DC5-9498-61F817403DF3}">
          <p14:sldIdLst>
            <p14:sldId id="1054"/>
            <p14:sldId id="1555"/>
            <p14:sldId id="1592"/>
            <p14:sldId id="1595"/>
            <p14:sldId id="1597"/>
            <p14:sldId id="1594"/>
            <p14:sldId id="1593"/>
            <p14:sldId id="1600"/>
            <p14:sldId id="1601"/>
            <p14:sldId id="1598"/>
            <p14:sldId id="15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2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casado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22029"/>
    <a:srgbClr val="04A0D1"/>
    <a:srgbClr val="262E3B"/>
    <a:srgbClr val="B31637"/>
    <a:srgbClr val="B10C38"/>
    <a:srgbClr val="9C0003"/>
    <a:srgbClr val="009748"/>
    <a:srgbClr val="141618"/>
    <a:srgbClr val="05A6E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860FE4-78CE-AB4D-938F-0890474937C1}" v="183" dt="2022-05-02T20:32:35.8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15" autoAdjust="0"/>
    <p:restoredTop sz="95840" autoAdjust="0"/>
  </p:normalViewPr>
  <p:slideViewPr>
    <p:cSldViewPr snapToGrid="0">
      <p:cViewPr varScale="1">
        <p:scale>
          <a:sx n="128" d="100"/>
          <a:sy n="128" d="100"/>
        </p:scale>
        <p:origin x="1872" y="176"/>
      </p:cViewPr>
      <p:guideLst>
        <p:guide orient="horz" pos="21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12"/>
        <p:guide pos="21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t" anchorCtr="0" compatLnSpc="1">
            <a:prstTxWarp prst="textNoShape">
              <a:avLst/>
            </a:prstTxWarp>
          </a:bodyPr>
          <a:lstStyle>
            <a:lvl1pPr algn="l"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3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3713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b" anchorCtr="0" compatLnSpc="1">
            <a:prstTxWarp prst="textNoShape">
              <a:avLst/>
            </a:prstTxWarp>
          </a:bodyPr>
          <a:lstStyle>
            <a:lvl1pPr algn="l"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3" y="9383713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pPr>
              <a:defRPr/>
            </a:pPr>
            <a:fld id="{3B6969A9-3821-4A4C-8478-0299BF82BA2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4927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t" anchorCtr="0" compatLnSpc="1">
            <a:prstTxWarp prst="textNoShape">
              <a:avLst/>
            </a:prstTxWarp>
          </a:bodyPr>
          <a:lstStyle>
            <a:lvl1pPr algn="l"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0163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1363"/>
            <a:ext cx="4940300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694238"/>
            <a:ext cx="5426075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66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3713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b" anchorCtr="0" compatLnSpc="1">
            <a:prstTxWarp prst="textNoShape">
              <a:avLst/>
            </a:prstTxWarp>
          </a:bodyPr>
          <a:lstStyle>
            <a:lvl1pPr algn="l"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6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0163" y="9383713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pPr>
              <a:defRPr/>
            </a:pPr>
            <a:fld id="{87AC20F3-E81B-4868-8224-25137E267DC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49836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diapositiva principal incluye: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Nombre de la asignatura en la barra inferior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Título del módulo (de</a:t>
            </a:r>
            <a:r>
              <a:rPr lang="es-ES" baseline="0" dirty="0"/>
              <a:t> entre los que componen la asignatura)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Título de la</a:t>
            </a:r>
            <a:r>
              <a:rPr lang="es-ES" baseline="0" dirty="0"/>
              <a:t> unidad (de entre las que componen el módulo)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/>
              <a:t>Nombre del profesor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AC20F3-E81B-4868-8224-25137E267DC5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510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AC20F3-E81B-4868-8224-25137E267DC5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3883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AC20F3-E81B-4868-8224-25137E267DC5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7326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AC20F3-E81B-4868-8224-25137E267DC5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529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AC20F3-E81B-4868-8224-25137E267DC5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2304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AC20F3-E81B-4868-8224-25137E267DC5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2049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AC20F3-E81B-4868-8224-25137E267DC5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6982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AC20F3-E81B-4868-8224-25137E267DC5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6475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AC20F3-E81B-4868-8224-25137E267DC5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1698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AC20F3-E81B-4868-8224-25137E267DC5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603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l="7077" t="35215"/>
          <a:stretch/>
        </p:blipFill>
        <p:spPr>
          <a:xfrm>
            <a:off x="0" y="4435214"/>
            <a:ext cx="2140744" cy="2245008"/>
          </a:xfrm>
          <a:prstGeom prst="rect">
            <a:avLst/>
          </a:prstGeom>
        </p:spPr>
      </p:pic>
      <p:pic>
        <p:nvPicPr>
          <p:cNvPr id="16" name="Picture 3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032" y="2118361"/>
            <a:ext cx="53503" cy="4739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54" name="Rectangle 1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644048" y="4364863"/>
            <a:ext cx="5808836" cy="1998921"/>
          </a:xfr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90000"/>
              <a:buFont typeface="+mj-lt"/>
              <a:buNone/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Título de la unidad </a:t>
            </a:r>
            <a:br>
              <a:rPr lang="es-ES"/>
            </a:br>
            <a:r>
              <a:rPr lang="es-ES"/>
              <a:t>contenida en el PPT</a:t>
            </a:r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644048" y="1994053"/>
            <a:ext cx="5808836" cy="1937635"/>
          </a:xfrm>
        </p:spPr>
        <p:txBody>
          <a:bodyPr/>
          <a:lstStyle>
            <a:lvl1pPr>
              <a:spcBef>
                <a:spcPts val="300"/>
              </a:spcBef>
              <a:defRPr sz="4000" b="1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Título del módulo</a:t>
            </a:r>
          </a:p>
        </p:txBody>
      </p:sp>
      <p:pic>
        <p:nvPicPr>
          <p:cNvPr id="24" name="Picture 3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6678000"/>
            <a:ext cx="9143996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92" y="2450247"/>
            <a:ext cx="1102761" cy="110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92" y="1164108"/>
            <a:ext cx="1102761" cy="110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66" y="3736386"/>
            <a:ext cx="1087812" cy="51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36 Rectángulo"/>
          <p:cNvSpPr/>
          <p:nvPr userDrawn="1"/>
        </p:nvSpPr>
        <p:spPr>
          <a:xfrm>
            <a:off x="3" y="6677999"/>
            <a:ext cx="5614583" cy="180002"/>
          </a:xfrm>
          <a:prstGeom prst="rect">
            <a:avLst/>
          </a:prstGeom>
        </p:spPr>
        <p:txBody>
          <a:bodyPr wrap="square" lIns="72000" tIns="72000" rIns="72000" bIns="72000" anchor="ctr" anchorCtr="0">
            <a:noAutofit/>
          </a:bodyPr>
          <a:lstStyle/>
          <a:p>
            <a:pPr algn="l"/>
            <a:r>
              <a:rPr lang="es-ES" sz="1100" b="1">
                <a:solidFill>
                  <a:schemeClr val="bg1"/>
                </a:solidFill>
              </a:rPr>
              <a:t>Planificación y Gestión de Infraestructuras TIC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3DA8D9"/>
              </a:clrFrom>
              <a:clrTo>
                <a:srgbClr val="3DA8D9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4904" y1="23246" x2="4904" y2="23246"/>
                        <a14:foregroundMark x1="95574" y1="25000" x2="95574" y2="25000"/>
                        <a14:foregroundMark x1="69856" y1="23684" x2="27871" y2="21491"/>
                        <a14:foregroundMark x1="4426" y1="7895" x2="23086" y2="52193"/>
                        <a14:foregroundMark x1="3828" y1="56579" x2="96411" y2="54386"/>
                        <a14:foregroundMark x1="35766" y1="84649" x2="2632" y2="88158"/>
                        <a14:foregroundMark x1="1914" y1="94298" x2="2632" y2="7895"/>
                        <a14:foregroundMark x1="7297" y1="7895" x2="64354" y2="10088"/>
                        <a14:foregroundMark x1="64115" y1="10088" x2="68062" y2="10088"/>
                        <a14:foregroundMark x1="76555" y1="6140" x2="98684" y2="9211"/>
                        <a14:foregroundMark x1="98684" y1="9211" x2="97608" y2="59649"/>
                        <a14:foregroundMark x1="95933" y1="38158" x2="15909" y2="35965"/>
                        <a14:foregroundMark x1="42943" y1="47807" x2="96531" y2="46930"/>
                        <a14:foregroundMark x1="93421" y1="14474" x2="53947" y2="18860"/>
                        <a14:foregroundMark x1="4067" y1="16667" x2="5263" y2="53509"/>
                        <a14:foregroundMark x1="4426" y1="42544" x2="19378" y2="40351"/>
                        <a14:foregroundMark x1="5383" y1="27193" x2="13756" y2="25877"/>
                        <a14:foregroundMark x1="13517" y1="24123" x2="36124" y2="26316"/>
                        <a14:foregroundMark x1="72967" y1="27632" x2="96411" y2="24561"/>
                        <a14:foregroundMark x1="2512" y1="94298" x2="35407" y2="90351"/>
                        <a14:foregroundMark x1="36603" y1="85965" x2="40311" y2="59211"/>
                        <a14:foregroundMark x1="33732" y1="63596" x2="18541" y2="64035"/>
                        <a14:backgroundMark x1="40431" y1="92105" x2="40431" y2="92105"/>
                        <a14:backgroundMark x1="40431" y1="90351" x2="98206" y2="85526"/>
                        <a14:backgroundMark x1="76555" y1="79825" x2="41627" y2="8464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" y="1"/>
            <a:ext cx="3596009" cy="980730"/>
          </a:xfrm>
          <a:prstGeom prst="rect">
            <a:avLst/>
          </a:prstGeom>
        </p:spPr>
      </p:pic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5784219" y="5967740"/>
            <a:ext cx="3239492" cy="710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None/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633413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89217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171575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1431925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s-ES" sz="2000" kern="0"/>
              <a:t>Carmen Carrión</a:t>
            </a:r>
          </a:p>
          <a:p>
            <a:pPr algn="r" eaLnBrk="1" hangingPunct="1">
              <a:spcBef>
                <a:spcPct val="0"/>
              </a:spcBef>
            </a:pPr>
            <a:r>
              <a:rPr lang="es-ES" sz="1100" kern="0"/>
              <a:t>Universidad de Castilla–La Mancha </a:t>
            </a:r>
          </a:p>
        </p:txBody>
      </p:sp>
    </p:spTree>
    <p:extLst>
      <p:ext uri="{BB962C8B-B14F-4D97-AF65-F5344CB8AC3E}">
        <p14:creationId xmlns:p14="http://schemas.microsoft.com/office/powerpoint/2010/main" val="267939150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Diapositiva de títu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032" y="2118361"/>
            <a:ext cx="53503" cy="4739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54" name="Rectangle 1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644048" y="4364863"/>
            <a:ext cx="5808836" cy="1998921"/>
          </a:xfr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90000"/>
              <a:buFont typeface="+mj-lt"/>
              <a:buNone/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Título de la unidad </a:t>
            </a:r>
            <a:br>
              <a:rPr lang="es-ES"/>
            </a:br>
            <a:r>
              <a:rPr lang="es-ES"/>
              <a:t>contenida en el PPT</a:t>
            </a:r>
          </a:p>
        </p:txBody>
      </p:sp>
      <p:pic>
        <p:nvPicPr>
          <p:cNvPr id="22" name="Picture 9" descr="http://www.uclm.es/cidi/descargas/logomarca/jpg/logouclm_1_color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46" y="3"/>
            <a:ext cx="1176660" cy="980727"/>
          </a:xfrm>
          <a:prstGeom prst="rect">
            <a:avLst/>
          </a:prstGeom>
          <a:ln>
            <a:noFill/>
          </a:ln>
          <a:effectLst>
            <a:outerShdw blurRad="292100" dist="635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22 Rectángulo"/>
          <p:cNvSpPr/>
          <p:nvPr userDrawn="1"/>
        </p:nvSpPr>
        <p:spPr>
          <a:xfrm>
            <a:off x="1586237" y="3"/>
            <a:ext cx="3233592" cy="980727"/>
          </a:xfrm>
          <a:prstGeom prst="rect">
            <a:avLst/>
          </a:prstGeom>
        </p:spPr>
        <p:txBody>
          <a:bodyPr wrap="square" lIns="179935" tIns="179935" rIns="179935" bIns="179935" anchor="ctr" anchorCtr="0">
            <a:noAutofit/>
          </a:bodyPr>
          <a:lstStyle/>
          <a:p>
            <a:pPr algn="l"/>
            <a:r>
              <a:rPr lang="es-ES" sz="1400" b="1"/>
              <a:t>Máster</a:t>
            </a:r>
            <a:r>
              <a:rPr lang="es-ES" sz="1400" b="1" baseline="0"/>
              <a:t> Universitario en</a:t>
            </a:r>
            <a:endParaRPr lang="es-ES" sz="1400" b="1"/>
          </a:p>
          <a:p>
            <a:pPr algn="l"/>
            <a:r>
              <a:rPr lang="es-ES" sz="1800" b="1"/>
              <a:t>Ingeniero</a:t>
            </a:r>
            <a:r>
              <a:rPr lang="es-ES" sz="1800" b="1" baseline="0"/>
              <a:t> en Informática</a:t>
            </a:r>
            <a:endParaRPr lang="es-ES" sz="800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644048" y="1994053"/>
            <a:ext cx="5808836" cy="1937635"/>
          </a:xfrm>
        </p:spPr>
        <p:txBody>
          <a:bodyPr/>
          <a:lstStyle>
            <a:lvl1pPr>
              <a:spcBef>
                <a:spcPts val="300"/>
              </a:spcBef>
              <a:defRPr sz="4000" b="1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Título del módulo</a:t>
            </a:r>
          </a:p>
        </p:txBody>
      </p:sp>
      <p:pic>
        <p:nvPicPr>
          <p:cNvPr id="24" name="Picture 3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6678000"/>
            <a:ext cx="9143996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 descr="C:\Users\rcasado\Documents\UCLM\Docencia\Curso 11-12\ESIE\secretaria\colaboradores\logotipos\logo esi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56" y="3522262"/>
            <a:ext cx="1314040" cy="13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rcasado\Documents\UCLM\Docencia\Curso 11-12\ESIE\secretaria\colaboradores\logotipos\logo ds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56" y="1594476"/>
            <a:ext cx="1314040" cy="13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rcasado\Documents\UCLM\Docencia\Curso 11-12\ESIE\secretaria\colaboradores\logotipos\Logo_I3A_cmyk copia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63" y="5450048"/>
            <a:ext cx="1296227" cy="61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36 Rectángulo"/>
          <p:cNvSpPr/>
          <p:nvPr userDrawn="1"/>
        </p:nvSpPr>
        <p:spPr>
          <a:xfrm>
            <a:off x="3" y="6677999"/>
            <a:ext cx="5614583" cy="180002"/>
          </a:xfrm>
          <a:prstGeom prst="rect">
            <a:avLst/>
          </a:prstGeom>
        </p:spPr>
        <p:txBody>
          <a:bodyPr wrap="square" lIns="72000" tIns="72000" rIns="72000" bIns="72000" anchor="ctr" anchorCtr="0">
            <a:noAutofit/>
          </a:bodyPr>
          <a:lstStyle/>
          <a:p>
            <a:pPr algn="l"/>
            <a:r>
              <a:rPr lang="es-ES" sz="1100" b="1">
                <a:solidFill>
                  <a:schemeClr val="bg1"/>
                </a:solidFill>
              </a:rPr>
              <a:t>Integración de Tecnologías para </a:t>
            </a:r>
            <a:r>
              <a:rPr lang="es-ES" sz="1100" b="1" baseline="0">
                <a:solidFill>
                  <a:schemeClr val="bg1"/>
                </a:solidFill>
              </a:rPr>
              <a:t>Sistemas Ubicuos y Empotrados</a:t>
            </a:r>
            <a:endParaRPr lang="es-ES" sz="1100" b="1">
              <a:solidFill>
                <a:schemeClr val="bg1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 userDrawn="1"/>
        </p:nvSpPr>
        <p:spPr bwMode="auto">
          <a:xfrm>
            <a:off x="5784219" y="5967740"/>
            <a:ext cx="323949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None/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633413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89217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171575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1431925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s-ES" sz="2400" kern="0"/>
              <a:t>Carmen Carrión</a:t>
            </a:r>
          </a:p>
          <a:p>
            <a:pPr algn="r" eaLnBrk="1" hangingPunct="1">
              <a:spcBef>
                <a:spcPct val="0"/>
              </a:spcBef>
            </a:pPr>
            <a:r>
              <a:rPr lang="es-ES" sz="1200" kern="0"/>
              <a:t>Universidad de Castilla–La Mancha </a:t>
            </a:r>
          </a:p>
        </p:txBody>
      </p:sp>
    </p:spTree>
    <p:extLst>
      <p:ext uri="{BB962C8B-B14F-4D97-AF65-F5344CB8AC3E}">
        <p14:creationId xmlns:p14="http://schemas.microsoft.com/office/powerpoint/2010/main" val="113486832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sz="quarter" idx="10"/>
          </p:nvPr>
        </p:nvSpPr>
        <p:spPr>
          <a:xfrm>
            <a:off x="457200" y="1158763"/>
            <a:ext cx="8229600" cy="516492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16968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457198" y="0"/>
            <a:ext cx="8229600" cy="754655"/>
          </a:xfrm>
        </p:spPr>
        <p:txBody>
          <a:bodyPr/>
          <a:lstStyle>
            <a:lvl1pPr>
              <a:defRPr baseline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s-ES"/>
              <a:t>Título de sección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0"/>
          </p:nvPr>
        </p:nvSpPr>
        <p:spPr>
          <a:xfrm>
            <a:off x="457200" y="1388125"/>
            <a:ext cx="8229600" cy="493555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8" y="600075"/>
            <a:ext cx="8229602" cy="571500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s-ES"/>
              <a:t>Título de sub-sección</a:t>
            </a:r>
          </a:p>
        </p:txBody>
      </p:sp>
    </p:spTree>
    <p:extLst>
      <p:ext uri="{BB962C8B-B14F-4D97-AF65-F5344CB8AC3E}">
        <p14:creationId xmlns:p14="http://schemas.microsoft.com/office/powerpoint/2010/main" val="286375510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388125"/>
            <a:ext cx="4038600" cy="493555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388125"/>
            <a:ext cx="4038600" cy="493555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s-ES"/>
              <a:t>Título de sección</a:t>
            </a:r>
          </a:p>
        </p:txBody>
      </p:sp>
    </p:spTree>
    <p:extLst>
      <p:ext uri="{BB962C8B-B14F-4D97-AF65-F5344CB8AC3E}">
        <p14:creationId xmlns:p14="http://schemas.microsoft.com/office/powerpoint/2010/main" val="55997024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Título de sección</a:t>
            </a:r>
          </a:p>
        </p:txBody>
      </p:sp>
    </p:spTree>
    <p:extLst>
      <p:ext uri="{BB962C8B-B14F-4D97-AF65-F5344CB8AC3E}">
        <p14:creationId xmlns:p14="http://schemas.microsoft.com/office/powerpoint/2010/main" val="31243029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775801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EE310-FCFC-495F-A12C-061E726D2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9C50C2-E097-49B8-AD77-5A871D4AE3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73966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6497998"/>
            <a:ext cx="9143996" cy="360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198" y="0"/>
            <a:ext cx="8229600" cy="11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Título de sección</a:t>
            </a:r>
          </a:p>
        </p:txBody>
      </p:sp>
      <p:sp>
        <p:nvSpPr>
          <p:cNvPr id="614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58763"/>
            <a:ext cx="8229600" cy="516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Primer nivel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6" name="15 Rectángulo"/>
          <p:cNvSpPr/>
          <p:nvPr userDrawn="1"/>
        </p:nvSpPr>
        <p:spPr>
          <a:xfrm>
            <a:off x="1158239" y="6497999"/>
            <a:ext cx="5914589" cy="360002"/>
          </a:xfrm>
          <a:prstGeom prst="rect">
            <a:avLst/>
          </a:prstGeom>
        </p:spPr>
        <p:txBody>
          <a:bodyPr wrap="square" lIns="72000" tIns="72000" rIns="72000" bIns="72000" anchor="ctr" anchorCtr="0">
            <a:noAutofit/>
          </a:bodyPr>
          <a:lstStyle/>
          <a:p>
            <a:pPr algn="l">
              <a:tabLst>
                <a:tab pos="630238" algn="l"/>
              </a:tabLst>
            </a:pPr>
            <a:r>
              <a:rPr lang="es-ES_tradnl" sz="1050">
                <a:solidFill>
                  <a:schemeClr val="bg1"/>
                </a:solidFill>
              </a:rPr>
              <a:t>Tema 3:</a:t>
            </a:r>
            <a:r>
              <a:rPr lang="es-ES_tradnl" sz="1050" baseline="0">
                <a:solidFill>
                  <a:schemeClr val="bg1"/>
                </a:solidFill>
              </a:rPr>
              <a:t> </a:t>
            </a:r>
            <a:r>
              <a:rPr lang="es-ES" sz="1100" b="1">
                <a:solidFill>
                  <a:schemeClr val="bg1"/>
                </a:solidFill>
              </a:rPr>
              <a:t>Gestión y Planificación de Recursos </a:t>
            </a:r>
            <a:r>
              <a:rPr lang="es-ES" sz="1100" b="1" err="1">
                <a:solidFill>
                  <a:schemeClr val="bg1"/>
                </a:solidFill>
              </a:rPr>
              <a:t>Virtualizados</a:t>
            </a:r>
            <a:endParaRPr lang="es-ES" sz="1100" b="1" baseline="0">
              <a:solidFill>
                <a:schemeClr val="bg1"/>
              </a:solidFill>
            </a:endParaRPr>
          </a:p>
        </p:txBody>
      </p:sp>
      <p:sp>
        <p:nvSpPr>
          <p:cNvPr id="19" name="18 Rectángulo"/>
          <p:cNvSpPr/>
          <p:nvPr userDrawn="1"/>
        </p:nvSpPr>
        <p:spPr>
          <a:xfrm>
            <a:off x="7971726" y="6497999"/>
            <a:ext cx="1095154" cy="360002"/>
          </a:xfrm>
          <a:prstGeom prst="rect">
            <a:avLst/>
          </a:prstGeom>
        </p:spPr>
        <p:txBody>
          <a:bodyPr wrap="square" lIns="72000" tIns="72000" rIns="72000" bIns="72000" anchor="ctr" anchorCtr="0">
            <a:noAutofit/>
          </a:bodyPr>
          <a:lstStyle/>
          <a:p>
            <a:pPr algn="r"/>
            <a:fld id="{586477BF-EBF1-4AE8-900D-7B90759074B2}" type="slidenum">
              <a:rPr lang="es-ES" sz="2000" b="1" baseline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pPr algn="r"/>
              <a:t>‹#›</a:t>
            </a:fld>
            <a:endParaRPr lang="es-ES" sz="2000" b="1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20 Rectángulo"/>
          <p:cNvSpPr/>
          <p:nvPr userDrawn="1"/>
        </p:nvSpPr>
        <p:spPr>
          <a:xfrm>
            <a:off x="-23953" y="6497999"/>
            <a:ext cx="890228" cy="360002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/>
          <a:p>
            <a:pPr algn="l"/>
            <a:r>
              <a:rPr lang="es-ES" sz="2000" b="1" baseline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PyGiTIC</a:t>
            </a:r>
            <a:endParaRPr lang="es-ES" sz="2000" b="1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0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60" r:id="rId8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baseline="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33413" indent="-2698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892175" indent="-26352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85000"/>
        <a:buFont typeface="Wingdings" pitchFamily="2" charset="2"/>
        <a:buChar char="n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171575" indent="-1905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18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1431925" indent="-1762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10000"/>
        <a:buFont typeface="Wingdings" pitchFamily="2" charset="2"/>
        <a:buChar char="§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JoseRamonMartinez/pokedex-alexa-aw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59C2C50-ABB7-5947-8556-B75CDC711165}"/>
              </a:ext>
            </a:extLst>
          </p:cNvPr>
          <p:cNvSpPr/>
          <p:nvPr/>
        </p:nvSpPr>
        <p:spPr bwMode="auto">
          <a:xfrm>
            <a:off x="6885710" y="6026727"/>
            <a:ext cx="2119746" cy="4631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7688D80-DC7B-314B-80F9-CA73F6C6259F}"/>
              </a:ext>
            </a:extLst>
          </p:cNvPr>
          <p:cNvSpPr txBox="1"/>
          <p:nvPr/>
        </p:nvSpPr>
        <p:spPr>
          <a:xfrm>
            <a:off x="5495244" y="5760949"/>
            <a:ext cx="3648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sz="2000" i="1" dirty="0"/>
              <a:t>José Ramón Martínez </a:t>
            </a:r>
            <a:r>
              <a:rPr lang="es-ES" sz="2000" i="1" dirty="0" err="1"/>
              <a:t>Riveiro</a:t>
            </a:r>
            <a:endParaRPr lang="es-ES" sz="2000" i="1" dirty="0"/>
          </a:p>
          <a:p>
            <a:pPr algn="l"/>
            <a:r>
              <a:rPr lang="es-ES" sz="2000" i="1" dirty="0" err="1">
                <a:solidFill>
                  <a:schemeClr val="bg1">
                    <a:lumMod val="50000"/>
                  </a:schemeClr>
                </a:solidFill>
              </a:rPr>
              <a:t>Josera.martinez@hotmail.com</a:t>
            </a:r>
            <a:endParaRPr lang="es-ES" sz="2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30" name="Picture 6" descr="ESII (@esiiab) | Twitter">
            <a:extLst>
              <a:ext uri="{FF2B5EF4-FFF2-40B4-BE49-F238E27FC236}">
                <a16:creationId xmlns:a16="http://schemas.microsoft.com/office/drawing/2014/main" id="{6CA4F8D8-5C51-9242-A7EA-260360787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10" y="0"/>
            <a:ext cx="1446349" cy="144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UCLM Logo - LOGOS de MARCAS">
            <a:extLst>
              <a:ext uri="{FF2B5EF4-FFF2-40B4-BE49-F238E27FC236}">
                <a16:creationId xmlns:a16="http://schemas.microsoft.com/office/drawing/2014/main" id="{B429896F-AE68-4D4F-AFE3-A4B78B787A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08"/>
          <a:stretch/>
        </p:blipFill>
        <p:spPr bwMode="auto">
          <a:xfrm>
            <a:off x="7170712" y="-359985"/>
            <a:ext cx="1973288" cy="203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727165" y="1558541"/>
            <a:ext cx="7680960" cy="2191414"/>
          </a:xfrm>
        </p:spPr>
        <p:txBody>
          <a:bodyPr/>
          <a:lstStyle/>
          <a:p>
            <a:pPr algn="ctr"/>
            <a:r>
              <a:rPr lang="es-ES" dirty="0"/>
              <a:t>Aplicaciones para el asistentes virtual Alexa mediante el uso de la nube de AWS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0EC987-2425-374A-ACA2-049262012D0C}"/>
              </a:ext>
            </a:extLst>
          </p:cNvPr>
          <p:cNvSpPr txBox="1"/>
          <p:nvPr/>
        </p:nvSpPr>
        <p:spPr>
          <a:xfrm>
            <a:off x="0" y="6053561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27/06/22</a:t>
            </a:r>
          </a:p>
        </p:txBody>
      </p:sp>
      <p:pic>
        <p:nvPicPr>
          <p:cNvPr id="1026" name="Picture 2" descr="AWS España (@awscloud_es) / Twitter">
            <a:extLst>
              <a:ext uri="{FF2B5EF4-FFF2-40B4-BE49-F238E27FC236}">
                <a16:creationId xmlns:a16="http://schemas.microsoft.com/office/drawing/2014/main" id="{E07C9AAD-95AE-B848-BFEC-13E93D5F7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698" y="3706413"/>
            <a:ext cx="1458407" cy="145840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 Alexa:Amazon.es:Appstore for Android">
            <a:extLst>
              <a:ext uri="{FF2B5EF4-FFF2-40B4-BE49-F238E27FC236}">
                <a16:creationId xmlns:a16="http://schemas.microsoft.com/office/drawing/2014/main" id="{3D20CB35-BA68-F04A-90C9-22B42B2CD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897" y="3706414"/>
            <a:ext cx="1458407" cy="145840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3">
            <a:extLst>
              <a:ext uri="{FF2B5EF4-FFF2-40B4-BE49-F238E27FC236}">
                <a16:creationId xmlns:a16="http://schemas.microsoft.com/office/drawing/2014/main" id="{8648B5C7-054B-2A43-9D09-602243AC5D4F}"/>
              </a:ext>
            </a:extLst>
          </p:cNvPr>
          <p:cNvSpPr/>
          <p:nvPr/>
        </p:nvSpPr>
        <p:spPr bwMode="auto">
          <a:xfrm>
            <a:off x="-8709" y="6468835"/>
            <a:ext cx="9152709" cy="389165"/>
          </a:xfrm>
          <a:prstGeom prst="rect">
            <a:avLst/>
          </a:prstGeom>
          <a:solidFill>
            <a:srgbClr val="04A0D1"/>
          </a:solidFill>
          <a:ln w="9525" cap="flat" cmpd="sng" algn="ctr">
            <a:solidFill>
              <a:srgbClr val="04A0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59909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60B991A-7491-7642-9ECB-16720472F0B7}"/>
              </a:ext>
            </a:extLst>
          </p:cNvPr>
          <p:cNvSpPr/>
          <p:nvPr/>
        </p:nvSpPr>
        <p:spPr bwMode="auto">
          <a:xfrm>
            <a:off x="0" y="6523980"/>
            <a:ext cx="5143499" cy="309154"/>
          </a:xfrm>
          <a:prstGeom prst="rect">
            <a:avLst/>
          </a:prstGeom>
          <a:solidFill>
            <a:srgbClr val="B10C38"/>
          </a:solidFill>
          <a:ln w="9525" cap="flat" cmpd="sng" algn="ctr">
            <a:solidFill>
              <a:srgbClr val="B10C3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0D1FBB7-E132-48A3-9874-C3548AC82486}"/>
              </a:ext>
            </a:extLst>
          </p:cNvPr>
          <p:cNvSpPr/>
          <p:nvPr/>
        </p:nvSpPr>
        <p:spPr bwMode="auto">
          <a:xfrm>
            <a:off x="3709181" y="5752547"/>
            <a:ext cx="1725638" cy="3091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ángulo 3">
            <a:extLst>
              <a:ext uri="{FF2B5EF4-FFF2-40B4-BE49-F238E27FC236}">
                <a16:creationId xmlns:a16="http://schemas.microsoft.com/office/drawing/2014/main" id="{45AE9004-0209-F94F-AC7A-CB04255A7B0E}"/>
              </a:ext>
            </a:extLst>
          </p:cNvPr>
          <p:cNvSpPr/>
          <p:nvPr/>
        </p:nvSpPr>
        <p:spPr bwMode="auto">
          <a:xfrm>
            <a:off x="-8709" y="6468835"/>
            <a:ext cx="9152709" cy="389165"/>
          </a:xfrm>
          <a:prstGeom prst="rect">
            <a:avLst/>
          </a:prstGeom>
          <a:solidFill>
            <a:srgbClr val="04A0D1"/>
          </a:solidFill>
          <a:ln w="9525" cap="flat" cmpd="sng" algn="ctr">
            <a:solidFill>
              <a:srgbClr val="04A0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D9227DE-B974-A445-A22C-05C97AAD5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2515" y="527369"/>
            <a:ext cx="9840320" cy="5535180"/>
          </a:xfrm>
          <a:prstGeom prst="rect">
            <a:avLst/>
          </a:prstGeom>
        </p:spPr>
      </p:pic>
      <p:sp>
        <p:nvSpPr>
          <p:cNvPr id="17" name="Título 2">
            <a:extLst>
              <a:ext uri="{FF2B5EF4-FFF2-40B4-BE49-F238E27FC236}">
                <a16:creationId xmlns:a16="http://schemas.microsoft.com/office/drawing/2014/main" id="{F164E1A3-8B73-5B44-872C-37DCDAD2420B}"/>
              </a:ext>
            </a:extLst>
          </p:cNvPr>
          <p:cNvSpPr txBox="1">
            <a:spLocks/>
          </p:cNvSpPr>
          <p:nvPr/>
        </p:nvSpPr>
        <p:spPr bwMode="auto">
          <a:xfrm>
            <a:off x="8657731" y="6420938"/>
            <a:ext cx="489474" cy="59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ts val="300"/>
              </a:spcBef>
              <a:spcAft>
                <a:spcPct val="0"/>
              </a:spcAft>
              <a:defRPr sz="4000" b="1" baseline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 sz="2800" kern="0" dirty="0">
                <a:solidFill>
                  <a:schemeClr val="bg1"/>
                </a:solidFill>
              </a:rPr>
              <a:t>9</a:t>
            </a:r>
            <a:endParaRPr lang="es-ES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91877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60B991A-7491-7642-9ECB-16720472F0B7}"/>
              </a:ext>
            </a:extLst>
          </p:cNvPr>
          <p:cNvSpPr/>
          <p:nvPr/>
        </p:nvSpPr>
        <p:spPr bwMode="auto">
          <a:xfrm>
            <a:off x="0" y="6523980"/>
            <a:ext cx="5143499" cy="309154"/>
          </a:xfrm>
          <a:prstGeom prst="rect">
            <a:avLst/>
          </a:prstGeom>
          <a:solidFill>
            <a:srgbClr val="B10C38"/>
          </a:solidFill>
          <a:ln w="9525" cap="flat" cmpd="sng" algn="ctr">
            <a:solidFill>
              <a:srgbClr val="B10C3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0D1FBB7-E132-48A3-9874-C3548AC82486}"/>
              </a:ext>
            </a:extLst>
          </p:cNvPr>
          <p:cNvSpPr/>
          <p:nvPr/>
        </p:nvSpPr>
        <p:spPr bwMode="auto">
          <a:xfrm>
            <a:off x="3709181" y="5752547"/>
            <a:ext cx="1725638" cy="3091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ángulo 3">
            <a:extLst>
              <a:ext uri="{FF2B5EF4-FFF2-40B4-BE49-F238E27FC236}">
                <a16:creationId xmlns:a16="http://schemas.microsoft.com/office/drawing/2014/main" id="{45AE9004-0209-F94F-AC7A-CB04255A7B0E}"/>
              </a:ext>
            </a:extLst>
          </p:cNvPr>
          <p:cNvSpPr/>
          <p:nvPr/>
        </p:nvSpPr>
        <p:spPr bwMode="auto">
          <a:xfrm>
            <a:off x="-8709" y="6468835"/>
            <a:ext cx="9152709" cy="389165"/>
          </a:xfrm>
          <a:prstGeom prst="rect">
            <a:avLst/>
          </a:prstGeom>
          <a:solidFill>
            <a:srgbClr val="04A0D1"/>
          </a:solidFill>
          <a:ln w="9525" cap="flat" cmpd="sng" algn="ctr">
            <a:solidFill>
              <a:srgbClr val="04A0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42" name="Picture 2" descr="Logo GitHub: la historia y el significado del logotipo, la marca y el  símbolo. | png, vector">
            <a:extLst>
              <a:ext uri="{FF2B5EF4-FFF2-40B4-BE49-F238E27FC236}">
                <a16:creationId xmlns:a16="http://schemas.microsoft.com/office/drawing/2014/main" id="{A2BE99A3-7222-4B4E-AF2A-2709D3625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403" y="1299252"/>
            <a:ext cx="3162564" cy="182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E0522E-216F-3244-8A0B-C20417D5378E}"/>
              </a:ext>
            </a:extLst>
          </p:cNvPr>
          <p:cNvSpPr/>
          <p:nvPr/>
        </p:nvSpPr>
        <p:spPr>
          <a:xfrm>
            <a:off x="261257" y="3567353"/>
            <a:ext cx="8490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ES" sz="2400" dirty="0">
                <a:hlinkClick r:id="rId4"/>
              </a:rPr>
              <a:t>https://github.com/JoseRamonMartinez/pokedex-alexa-aws</a:t>
            </a:r>
            <a:endParaRPr lang="en-ES" sz="2400" dirty="0"/>
          </a:p>
          <a:p>
            <a:endParaRPr lang="en-ES" sz="2400" dirty="0"/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11D413B7-D1E1-CA4C-B7CE-769D14B4A7BE}"/>
              </a:ext>
            </a:extLst>
          </p:cNvPr>
          <p:cNvSpPr txBox="1">
            <a:spLocks/>
          </p:cNvSpPr>
          <p:nvPr/>
        </p:nvSpPr>
        <p:spPr bwMode="auto">
          <a:xfrm>
            <a:off x="8543109" y="6420938"/>
            <a:ext cx="604096" cy="59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ts val="300"/>
              </a:spcBef>
              <a:spcAft>
                <a:spcPct val="0"/>
              </a:spcAft>
              <a:defRPr sz="4000" b="1" baseline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 sz="2800" kern="0" dirty="0">
                <a:solidFill>
                  <a:schemeClr val="bg1"/>
                </a:solidFill>
              </a:rPr>
              <a:t>10</a:t>
            </a:r>
            <a:endParaRPr lang="es-ES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12980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B0D1FBB7-E132-48A3-9874-C3548AC82486}"/>
              </a:ext>
            </a:extLst>
          </p:cNvPr>
          <p:cNvSpPr/>
          <p:nvPr/>
        </p:nvSpPr>
        <p:spPr bwMode="auto">
          <a:xfrm>
            <a:off x="3709181" y="5752547"/>
            <a:ext cx="1725638" cy="3091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50" name="Picture 2" descr="Altavoz Inteligente Amazon Echo Dot 3 con Alexa">
            <a:extLst>
              <a:ext uri="{FF2B5EF4-FFF2-40B4-BE49-F238E27FC236}">
                <a16:creationId xmlns:a16="http://schemas.microsoft.com/office/drawing/2014/main" id="{08340EC8-813A-1846-ADBE-578988FB2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712" y="2220686"/>
            <a:ext cx="2416628" cy="241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mprar Asistente Smart Home Amazon Echo Show 8 Negro Charcoal - PowerPlanet">
            <a:extLst>
              <a:ext uri="{FF2B5EF4-FFF2-40B4-BE49-F238E27FC236}">
                <a16:creationId xmlns:a16="http://schemas.microsoft.com/office/drawing/2014/main" id="{E85F1073-4512-F444-A0CC-0D59EC1C6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811" y="1425855"/>
            <a:ext cx="2026920" cy="202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mazon añade función de manos libres a Alexa para móviles iOS y Android |  Doctor Tecno | La Revista | El Universo">
            <a:extLst>
              <a:ext uri="{FF2B5EF4-FFF2-40B4-BE49-F238E27FC236}">
                <a16:creationId xmlns:a16="http://schemas.microsoft.com/office/drawing/2014/main" id="{13A33C53-6586-924F-85E7-B20E67D9A0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2" r="21238"/>
          <a:stretch/>
        </p:blipFill>
        <p:spPr bwMode="auto">
          <a:xfrm>
            <a:off x="6397786" y="4012750"/>
            <a:ext cx="2492970" cy="221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ispositivo Amazon Fire Tv stick 3era gen, con control">
            <a:extLst>
              <a:ext uri="{FF2B5EF4-FFF2-40B4-BE49-F238E27FC236}">
                <a16:creationId xmlns:a16="http://schemas.microsoft.com/office/drawing/2014/main" id="{FE2B6C73-C6A7-8B46-BE68-F25B1EBB86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7"/>
          <a:stretch/>
        </p:blipFill>
        <p:spPr bwMode="auto">
          <a:xfrm>
            <a:off x="1251052" y="1506866"/>
            <a:ext cx="1286691" cy="24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e salido a conducir con el Echo Auto: así funciona Alexa en el coche -  Showroom">
            <a:extLst>
              <a:ext uri="{FF2B5EF4-FFF2-40B4-BE49-F238E27FC236}">
                <a16:creationId xmlns:a16="http://schemas.microsoft.com/office/drawing/2014/main" id="{D78FBB2C-D75C-EE45-9EA3-FF9C03D64E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22" b="25162"/>
          <a:stretch/>
        </p:blipFill>
        <p:spPr bwMode="auto">
          <a:xfrm>
            <a:off x="266833" y="5059220"/>
            <a:ext cx="2975879" cy="84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6A0FF9D-0C99-1943-9128-D852F4571DE7}"/>
              </a:ext>
            </a:extLst>
          </p:cNvPr>
          <p:cNvSpPr txBox="1"/>
          <p:nvPr/>
        </p:nvSpPr>
        <p:spPr>
          <a:xfrm>
            <a:off x="754097" y="582922"/>
            <a:ext cx="739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sz="2400" b="1" dirty="0">
                <a:solidFill>
                  <a:srgbClr val="04A0D1"/>
                </a:solidFill>
              </a:rPr>
              <a:t>¿Qué es Alexa?</a:t>
            </a:r>
            <a:endParaRPr lang="en-ES" sz="2400" dirty="0">
              <a:solidFill>
                <a:srgbClr val="04A0D1"/>
              </a:solidFill>
            </a:endParaRPr>
          </a:p>
        </p:txBody>
      </p:sp>
      <p:sp>
        <p:nvSpPr>
          <p:cNvPr id="22" name="Rectángulo 3">
            <a:extLst>
              <a:ext uri="{FF2B5EF4-FFF2-40B4-BE49-F238E27FC236}">
                <a16:creationId xmlns:a16="http://schemas.microsoft.com/office/drawing/2014/main" id="{D7A5E678-C89C-5541-907C-7E78B5FDA2AF}"/>
              </a:ext>
            </a:extLst>
          </p:cNvPr>
          <p:cNvSpPr/>
          <p:nvPr/>
        </p:nvSpPr>
        <p:spPr bwMode="auto">
          <a:xfrm>
            <a:off x="-8709" y="6468835"/>
            <a:ext cx="9152709" cy="389165"/>
          </a:xfrm>
          <a:prstGeom prst="rect">
            <a:avLst/>
          </a:prstGeom>
          <a:solidFill>
            <a:srgbClr val="04A0D1"/>
          </a:solidFill>
          <a:ln w="9525" cap="flat" cmpd="sng" algn="ctr">
            <a:solidFill>
              <a:srgbClr val="04A0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ítulo 2">
            <a:extLst>
              <a:ext uri="{FF2B5EF4-FFF2-40B4-BE49-F238E27FC236}">
                <a16:creationId xmlns:a16="http://schemas.microsoft.com/office/drawing/2014/main" id="{96D83FBA-5D5A-7540-BCBC-06E15297A006}"/>
              </a:ext>
            </a:extLst>
          </p:cNvPr>
          <p:cNvSpPr txBox="1">
            <a:spLocks/>
          </p:cNvSpPr>
          <p:nvPr/>
        </p:nvSpPr>
        <p:spPr bwMode="auto">
          <a:xfrm>
            <a:off x="8657731" y="6420938"/>
            <a:ext cx="489474" cy="59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ts val="300"/>
              </a:spcBef>
              <a:spcAft>
                <a:spcPct val="0"/>
              </a:spcAft>
              <a:defRPr sz="4000" b="1" baseline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 sz="2800" kern="0" dirty="0">
                <a:solidFill>
                  <a:schemeClr val="bg1"/>
                </a:solidFill>
              </a:rPr>
              <a:t>1</a:t>
            </a:r>
            <a:endParaRPr lang="es-ES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955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60B991A-7491-7642-9ECB-16720472F0B7}"/>
              </a:ext>
            </a:extLst>
          </p:cNvPr>
          <p:cNvSpPr/>
          <p:nvPr/>
        </p:nvSpPr>
        <p:spPr bwMode="auto">
          <a:xfrm>
            <a:off x="0" y="6523980"/>
            <a:ext cx="5143499" cy="309154"/>
          </a:xfrm>
          <a:prstGeom prst="rect">
            <a:avLst/>
          </a:prstGeom>
          <a:solidFill>
            <a:srgbClr val="B10C38"/>
          </a:solidFill>
          <a:ln w="9525" cap="flat" cmpd="sng" algn="ctr">
            <a:solidFill>
              <a:srgbClr val="B10C3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0D1FBB7-E132-48A3-9874-C3548AC82486}"/>
              </a:ext>
            </a:extLst>
          </p:cNvPr>
          <p:cNvSpPr/>
          <p:nvPr/>
        </p:nvSpPr>
        <p:spPr bwMode="auto">
          <a:xfrm>
            <a:off x="3709181" y="5752547"/>
            <a:ext cx="1725638" cy="3091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6FCBB42-3F5B-244A-B61A-BCB5BEF84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99"/>
            <a:ext cx="9144000" cy="52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4CE26B16-53B5-8B46-800E-826BB33C7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868"/>
          <a:stretch/>
        </p:blipFill>
        <p:spPr bwMode="auto">
          <a:xfrm>
            <a:off x="0" y="394145"/>
            <a:ext cx="9144000" cy="32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C3CC6EAB-6E81-D849-B8EC-03FAAB884B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868"/>
          <a:stretch/>
        </p:blipFill>
        <p:spPr bwMode="auto">
          <a:xfrm>
            <a:off x="0" y="74187"/>
            <a:ext cx="9144000" cy="32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FB26C0E4-5AE1-EE49-92B6-5E9AC062B9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868"/>
          <a:stretch/>
        </p:blipFill>
        <p:spPr bwMode="auto">
          <a:xfrm>
            <a:off x="5442" y="-10413"/>
            <a:ext cx="9144000" cy="32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D9F75605-45CC-C745-A56A-AB98244E75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868"/>
          <a:stretch/>
        </p:blipFill>
        <p:spPr bwMode="auto">
          <a:xfrm>
            <a:off x="0" y="5839007"/>
            <a:ext cx="9144000" cy="32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B23268CD-9ED3-4947-9D86-387A4887F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868"/>
          <a:stretch/>
        </p:blipFill>
        <p:spPr bwMode="auto">
          <a:xfrm>
            <a:off x="0" y="6140078"/>
            <a:ext cx="9144000" cy="32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>
            <a:extLst>
              <a:ext uri="{FF2B5EF4-FFF2-40B4-BE49-F238E27FC236}">
                <a16:creationId xmlns:a16="http://schemas.microsoft.com/office/drawing/2014/main" id="{6AC48B6A-59B7-9E42-B2C8-6113470B9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868"/>
          <a:stretch/>
        </p:blipFill>
        <p:spPr bwMode="auto">
          <a:xfrm>
            <a:off x="0" y="6185490"/>
            <a:ext cx="9144000" cy="32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3FA703D4-F576-F941-9A3A-2CD0AFEF7B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9" t="77164" r="78406" b="1559"/>
          <a:stretch/>
        </p:blipFill>
        <p:spPr bwMode="auto">
          <a:xfrm>
            <a:off x="8055429" y="4704248"/>
            <a:ext cx="1088571" cy="112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3">
            <a:extLst>
              <a:ext uri="{FF2B5EF4-FFF2-40B4-BE49-F238E27FC236}">
                <a16:creationId xmlns:a16="http://schemas.microsoft.com/office/drawing/2014/main" id="{678C829F-AF36-ED4C-A450-5B7AB312F728}"/>
              </a:ext>
            </a:extLst>
          </p:cNvPr>
          <p:cNvSpPr/>
          <p:nvPr/>
        </p:nvSpPr>
        <p:spPr bwMode="auto">
          <a:xfrm>
            <a:off x="-8709" y="6468835"/>
            <a:ext cx="9152709" cy="389165"/>
          </a:xfrm>
          <a:prstGeom prst="rect">
            <a:avLst/>
          </a:prstGeom>
          <a:solidFill>
            <a:srgbClr val="04A0D1"/>
          </a:solidFill>
          <a:ln w="9525" cap="flat" cmpd="sng" algn="ctr">
            <a:solidFill>
              <a:srgbClr val="04A0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ítulo 2">
            <a:extLst>
              <a:ext uri="{FF2B5EF4-FFF2-40B4-BE49-F238E27FC236}">
                <a16:creationId xmlns:a16="http://schemas.microsoft.com/office/drawing/2014/main" id="{90220C61-F4E3-0444-9A17-DDD6BCE7DA6E}"/>
              </a:ext>
            </a:extLst>
          </p:cNvPr>
          <p:cNvSpPr txBox="1">
            <a:spLocks/>
          </p:cNvSpPr>
          <p:nvPr/>
        </p:nvSpPr>
        <p:spPr bwMode="auto">
          <a:xfrm>
            <a:off x="8657731" y="6420938"/>
            <a:ext cx="489474" cy="59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ts val="300"/>
              </a:spcBef>
              <a:spcAft>
                <a:spcPct val="0"/>
              </a:spcAft>
              <a:defRPr sz="4000" b="1" baseline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 sz="2800" kern="0" dirty="0">
                <a:solidFill>
                  <a:schemeClr val="bg1"/>
                </a:solidFill>
              </a:rPr>
              <a:t>2</a:t>
            </a:r>
            <a:endParaRPr lang="es-ES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2218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60B991A-7491-7642-9ECB-16720472F0B7}"/>
              </a:ext>
            </a:extLst>
          </p:cNvPr>
          <p:cNvSpPr/>
          <p:nvPr/>
        </p:nvSpPr>
        <p:spPr bwMode="auto">
          <a:xfrm>
            <a:off x="0" y="6523980"/>
            <a:ext cx="5143499" cy="309154"/>
          </a:xfrm>
          <a:prstGeom prst="rect">
            <a:avLst/>
          </a:prstGeom>
          <a:solidFill>
            <a:srgbClr val="B10C38"/>
          </a:solidFill>
          <a:ln w="9525" cap="flat" cmpd="sng" algn="ctr">
            <a:solidFill>
              <a:srgbClr val="B10C3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0D1FBB7-E132-48A3-9874-C3548AC82486}"/>
              </a:ext>
            </a:extLst>
          </p:cNvPr>
          <p:cNvSpPr/>
          <p:nvPr/>
        </p:nvSpPr>
        <p:spPr bwMode="auto">
          <a:xfrm>
            <a:off x="3709181" y="5752547"/>
            <a:ext cx="1725638" cy="3091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ángulo 3">
            <a:extLst>
              <a:ext uri="{FF2B5EF4-FFF2-40B4-BE49-F238E27FC236}">
                <a16:creationId xmlns:a16="http://schemas.microsoft.com/office/drawing/2014/main" id="{678C829F-AF36-ED4C-A450-5B7AB312F728}"/>
              </a:ext>
            </a:extLst>
          </p:cNvPr>
          <p:cNvSpPr/>
          <p:nvPr/>
        </p:nvSpPr>
        <p:spPr bwMode="auto">
          <a:xfrm>
            <a:off x="-8709" y="6468835"/>
            <a:ext cx="9152709" cy="389165"/>
          </a:xfrm>
          <a:prstGeom prst="rect">
            <a:avLst/>
          </a:prstGeom>
          <a:solidFill>
            <a:srgbClr val="04A0D1"/>
          </a:solidFill>
          <a:ln w="9525" cap="flat" cmpd="sng" algn="ctr">
            <a:solidFill>
              <a:srgbClr val="04A0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D3795F-50CB-D24E-8DD0-5400EAEA7768}"/>
              </a:ext>
            </a:extLst>
          </p:cNvPr>
          <p:cNvSpPr txBox="1"/>
          <p:nvPr/>
        </p:nvSpPr>
        <p:spPr>
          <a:xfrm>
            <a:off x="870716" y="483069"/>
            <a:ext cx="739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04A0D1"/>
                </a:solidFill>
              </a:rPr>
              <a:t>Arquitectura</a:t>
            </a:r>
            <a:endParaRPr lang="en-ES" sz="2400" dirty="0">
              <a:solidFill>
                <a:srgbClr val="04A0D1"/>
              </a:solidFill>
            </a:endParaRPr>
          </a:p>
        </p:txBody>
      </p:sp>
      <p:pic>
        <p:nvPicPr>
          <p:cNvPr id="6146" name="Picture 2" descr="Icono De datos del servidor en WHCompare Isometric Web Hosting &amp; Servers">
            <a:extLst>
              <a:ext uri="{FF2B5EF4-FFF2-40B4-BE49-F238E27FC236}">
                <a16:creationId xmlns:a16="http://schemas.microsoft.com/office/drawing/2014/main" id="{D3B0538A-2835-114F-A15E-E564C3366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729" y="2427205"/>
            <a:ext cx="1999271" cy="199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Open notebook pc icon isometric style Royalty Free Vector">
            <a:extLst>
              <a:ext uri="{FF2B5EF4-FFF2-40B4-BE49-F238E27FC236}">
                <a16:creationId xmlns:a16="http://schemas.microsoft.com/office/drawing/2014/main" id="{96DD489E-7D9A-884F-AE36-72B73191BE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39"/>
          <a:stretch/>
        </p:blipFill>
        <p:spPr bwMode="auto">
          <a:xfrm>
            <a:off x="313228" y="2546920"/>
            <a:ext cx="1789612" cy="175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cono Api en sistemas">
            <a:extLst>
              <a:ext uri="{FF2B5EF4-FFF2-40B4-BE49-F238E27FC236}">
                <a16:creationId xmlns:a16="http://schemas.microsoft.com/office/drawing/2014/main" id="{9A1C5F9A-46FB-E642-AC1C-CBD303A0C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743" y="2851803"/>
            <a:ext cx="1150076" cy="115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CF699AF-D6ED-684E-9425-097A651070DD}"/>
              </a:ext>
            </a:extLst>
          </p:cNvPr>
          <p:cNvCxnSpPr>
            <a:stCxn id="6148" idx="3"/>
            <a:endCxn id="6150" idx="1"/>
          </p:cNvCxnSpPr>
          <p:nvPr/>
        </p:nvCxnSpPr>
        <p:spPr bwMode="auto">
          <a:xfrm>
            <a:off x="2102840" y="3426841"/>
            <a:ext cx="2181903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4A0D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616A873-D0BA-5D4E-A87A-39B237E69085}"/>
              </a:ext>
            </a:extLst>
          </p:cNvPr>
          <p:cNvCxnSpPr>
            <a:stCxn id="6150" idx="3"/>
            <a:endCxn id="6146" idx="1"/>
          </p:cNvCxnSpPr>
          <p:nvPr/>
        </p:nvCxnSpPr>
        <p:spPr bwMode="auto">
          <a:xfrm>
            <a:off x="5434819" y="3426841"/>
            <a:ext cx="170991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4A0D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9DB9313-C0CE-7144-9600-D7AF35E86647}"/>
              </a:ext>
            </a:extLst>
          </p:cNvPr>
          <p:cNvSpPr txBox="1"/>
          <p:nvPr/>
        </p:nvSpPr>
        <p:spPr>
          <a:xfrm>
            <a:off x="-2488895" y="4529514"/>
            <a:ext cx="739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04A0D1"/>
                </a:solidFill>
              </a:rPr>
              <a:t>Cliente</a:t>
            </a:r>
            <a:endParaRPr lang="en-ES" sz="2400" dirty="0">
              <a:solidFill>
                <a:srgbClr val="04A0D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E572FE-F787-D54A-A0A0-E2A664821E7E}"/>
              </a:ext>
            </a:extLst>
          </p:cNvPr>
          <p:cNvSpPr txBox="1"/>
          <p:nvPr/>
        </p:nvSpPr>
        <p:spPr>
          <a:xfrm>
            <a:off x="4447435" y="4664750"/>
            <a:ext cx="739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04A0D1"/>
                </a:solidFill>
              </a:rPr>
              <a:t>Servidor</a:t>
            </a:r>
            <a:endParaRPr lang="en-ES" sz="2400" dirty="0">
              <a:solidFill>
                <a:srgbClr val="04A0D1"/>
              </a:solidFill>
            </a:endParaRPr>
          </a:p>
        </p:txBody>
      </p:sp>
      <p:sp>
        <p:nvSpPr>
          <p:cNvPr id="36" name="Título 2">
            <a:extLst>
              <a:ext uri="{FF2B5EF4-FFF2-40B4-BE49-F238E27FC236}">
                <a16:creationId xmlns:a16="http://schemas.microsoft.com/office/drawing/2014/main" id="{23C93F6F-E479-664F-8B89-FAD5BBA67D6A}"/>
              </a:ext>
            </a:extLst>
          </p:cNvPr>
          <p:cNvSpPr txBox="1">
            <a:spLocks/>
          </p:cNvSpPr>
          <p:nvPr/>
        </p:nvSpPr>
        <p:spPr bwMode="auto">
          <a:xfrm>
            <a:off x="8657731" y="6420938"/>
            <a:ext cx="489474" cy="59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ts val="300"/>
              </a:spcBef>
              <a:spcAft>
                <a:spcPct val="0"/>
              </a:spcAft>
              <a:defRPr sz="4000" b="1" baseline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 sz="2800" kern="0" dirty="0">
                <a:solidFill>
                  <a:schemeClr val="bg1"/>
                </a:solidFill>
              </a:rPr>
              <a:t>3</a:t>
            </a:r>
            <a:endParaRPr lang="es-ES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16999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60B991A-7491-7642-9ECB-16720472F0B7}"/>
              </a:ext>
            </a:extLst>
          </p:cNvPr>
          <p:cNvSpPr/>
          <p:nvPr/>
        </p:nvSpPr>
        <p:spPr bwMode="auto">
          <a:xfrm>
            <a:off x="0" y="6523980"/>
            <a:ext cx="5143499" cy="309154"/>
          </a:xfrm>
          <a:prstGeom prst="rect">
            <a:avLst/>
          </a:prstGeom>
          <a:solidFill>
            <a:srgbClr val="B10C38"/>
          </a:solidFill>
          <a:ln w="9525" cap="flat" cmpd="sng" algn="ctr">
            <a:solidFill>
              <a:srgbClr val="B10C3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0D1FBB7-E132-48A3-9874-C3548AC82486}"/>
              </a:ext>
            </a:extLst>
          </p:cNvPr>
          <p:cNvSpPr/>
          <p:nvPr/>
        </p:nvSpPr>
        <p:spPr bwMode="auto">
          <a:xfrm>
            <a:off x="3709181" y="5752547"/>
            <a:ext cx="1725638" cy="3091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ángulo 3">
            <a:extLst>
              <a:ext uri="{FF2B5EF4-FFF2-40B4-BE49-F238E27FC236}">
                <a16:creationId xmlns:a16="http://schemas.microsoft.com/office/drawing/2014/main" id="{678C829F-AF36-ED4C-A450-5B7AB312F728}"/>
              </a:ext>
            </a:extLst>
          </p:cNvPr>
          <p:cNvSpPr/>
          <p:nvPr/>
        </p:nvSpPr>
        <p:spPr bwMode="auto">
          <a:xfrm>
            <a:off x="-8709" y="6468835"/>
            <a:ext cx="9152709" cy="389165"/>
          </a:xfrm>
          <a:prstGeom prst="rect">
            <a:avLst/>
          </a:prstGeom>
          <a:solidFill>
            <a:srgbClr val="04A0D1"/>
          </a:solidFill>
          <a:ln w="9525" cap="flat" cmpd="sng" algn="ctr">
            <a:solidFill>
              <a:srgbClr val="04A0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D3795F-50CB-D24E-8DD0-5400EAEA7768}"/>
              </a:ext>
            </a:extLst>
          </p:cNvPr>
          <p:cNvSpPr txBox="1"/>
          <p:nvPr/>
        </p:nvSpPr>
        <p:spPr>
          <a:xfrm>
            <a:off x="870716" y="483069"/>
            <a:ext cx="739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04A0D1"/>
                </a:solidFill>
              </a:rPr>
              <a:t>Arquitectura</a:t>
            </a:r>
            <a:endParaRPr lang="en-ES" sz="2400" dirty="0">
              <a:solidFill>
                <a:srgbClr val="04A0D1"/>
              </a:solidFill>
            </a:endParaRPr>
          </a:p>
        </p:txBody>
      </p:sp>
      <p:pic>
        <p:nvPicPr>
          <p:cNvPr id="6146" name="Picture 2" descr="Icono De datos del servidor en WHCompare Isometric Web Hosting &amp; Servers">
            <a:extLst>
              <a:ext uri="{FF2B5EF4-FFF2-40B4-BE49-F238E27FC236}">
                <a16:creationId xmlns:a16="http://schemas.microsoft.com/office/drawing/2014/main" id="{D3B0538A-2835-114F-A15E-E564C3366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729" y="2427205"/>
            <a:ext cx="1999271" cy="199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cono Api en sistemas">
            <a:extLst>
              <a:ext uri="{FF2B5EF4-FFF2-40B4-BE49-F238E27FC236}">
                <a16:creationId xmlns:a16="http://schemas.microsoft.com/office/drawing/2014/main" id="{9A1C5F9A-46FB-E642-AC1C-CBD303A0C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136" y="2851803"/>
            <a:ext cx="1150076" cy="115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616A873-D0BA-5D4E-A87A-39B237E69085}"/>
              </a:ext>
            </a:extLst>
          </p:cNvPr>
          <p:cNvCxnSpPr>
            <a:stCxn id="6150" idx="3"/>
            <a:endCxn id="6146" idx="1"/>
          </p:cNvCxnSpPr>
          <p:nvPr/>
        </p:nvCxnSpPr>
        <p:spPr bwMode="auto">
          <a:xfrm>
            <a:off x="6221212" y="3426841"/>
            <a:ext cx="923517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4A0D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9DB9313-C0CE-7144-9600-D7AF35E86647}"/>
              </a:ext>
            </a:extLst>
          </p:cNvPr>
          <p:cNvSpPr txBox="1"/>
          <p:nvPr/>
        </p:nvSpPr>
        <p:spPr>
          <a:xfrm>
            <a:off x="-1549778" y="4572362"/>
            <a:ext cx="739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04A0D1"/>
                </a:solidFill>
              </a:rPr>
              <a:t>Cliente</a:t>
            </a:r>
            <a:endParaRPr lang="en-ES" sz="2400" dirty="0">
              <a:solidFill>
                <a:srgbClr val="04A0D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E572FE-F787-D54A-A0A0-E2A664821E7E}"/>
              </a:ext>
            </a:extLst>
          </p:cNvPr>
          <p:cNvSpPr txBox="1"/>
          <p:nvPr/>
        </p:nvSpPr>
        <p:spPr>
          <a:xfrm>
            <a:off x="4447435" y="4664750"/>
            <a:ext cx="739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04A0D1"/>
                </a:solidFill>
              </a:rPr>
              <a:t>Servidor</a:t>
            </a:r>
            <a:endParaRPr lang="en-ES" sz="2400" dirty="0">
              <a:solidFill>
                <a:srgbClr val="04A0D1"/>
              </a:solidFill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722D429E-F2AA-C14A-B2EF-B88CABFA4A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28" t="37682" r="33155" b="8646"/>
          <a:stretch/>
        </p:blipFill>
        <p:spPr bwMode="auto">
          <a:xfrm>
            <a:off x="2405809" y="2490136"/>
            <a:ext cx="2090289" cy="188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CF699AF-D6ED-684E-9425-097A651070DD}"/>
              </a:ext>
            </a:extLst>
          </p:cNvPr>
          <p:cNvCxnSpPr>
            <a:cxnSpLocks/>
            <a:endCxn id="6150" idx="1"/>
          </p:cNvCxnSpPr>
          <p:nvPr/>
        </p:nvCxnSpPr>
        <p:spPr bwMode="auto">
          <a:xfrm flipV="1">
            <a:off x="4221941" y="3426841"/>
            <a:ext cx="849195" cy="752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4A0D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498839-CB71-2742-BD6C-6C97D0095BBB}"/>
              </a:ext>
            </a:extLst>
          </p:cNvPr>
          <p:cNvCxnSpPr>
            <a:cxnSpLocks/>
          </p:cNvCxnSpPr>
          <p:nvPr/>
        </p:nvCxnSpPr>
        <p:spPr bwMode="auto">
          <a:xfrm flipV="1">
            <a:off x="1722554" y="3434366"/>
            <a:ext cx="849195" cy="752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4A0D1"/>
            </a:solidFill>
            <a:prstDash val="solid"/>
            <a:round/>
            <a:headEnd type="triangle"/>
            <a:tailEnd type="triangle"/>
          </a:ln>
          <a:effectLst/>
        </p:spPr>
      </p:cxnSp>
      <p:pic>
        <p:nvPicPr>
          <p:cNvPr id="21" name="Picture 10" descr="Comprar Amazon Echo Dot 3.ª Gen Negro Antracita - Altavoz Inteligente Alexa  - PowerPlanetOnline">
            <a:extLst>
              <a:ext uri="{FF2B5EF4-FFF2-40B4-BE49-F238E27FC236}">
                <a16:creationId xmlns:a16="http://schemas.microsoft.com/office/drawing/2014/main" id="{89714B16-F3AE-0B42-9F45-3064F79940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0" b="16034"/>
          <a:stretch/>
        </p:blipFill>
        <p:spPr bwMode="auto">
          <a:xfrm>
            <a:off x="322219" y="3014041"/>
            <a:ext cx="1266844" cy="85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ítulo 2">
            <a:extLst>
              <a:ext uri="{FF2B5EF4-FFF2-40B4-BE49-F238E27FC236}">
                <a16:creationId xmlns:a16="http://schemas.microsoft.com/office/drawing/2014/main" id="{EC223E9A-5AAD-684C-BF1C-388F02627E8B}"/>
              </a:ext>
            </a:extLst>
          </p:cNvPr>
          <p:cNvSpPr txBox="1">
            <a:spLocks/>
          </p:cNvSpPr>
          <p:nvPr/>
        </p:nvSpPr>
        <p:spPr bwMode="auto">
          <a:xfrm>
            <a:off x="8657731" y="6420938"/>
            <a:ext cx="489474" cy="59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ts val="300"/>
              </a:spcBef>
              <a:spcAft>
                <a:spcPct val="0"/>
              </a:spcAft>
              <a:defRPr sz="4000" b="1" baseline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 sz="2800" kern="0" dirty="0">
                <a:solidFill>
                  <a:schemeClr val="bg1"/>
                </a:solidFill>
              </a:rPr>
              <a:t>4</a:t>
            </a:r>
            <a:endParaRPr lang="es-ES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5380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70D6216-22D9-DC4C-AE55-677DEB976A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2"/>
          <a:stretch/>
        </p:blipFill>
        <p:spPr>
          <a:xfrm>
            <a:off x="1097277" y="1583050"/>
            <a:ext cx="6563653" cy="4885785"/>
          </a:xfrm>
          <a:prstGeom prst="rect">
            <a:avLst/>
          </a:prstGeom>
        </p:spPr>
      </p:pic>
      <p:sp>
        <p:nvSpPr>
          <p:cNvPr id="8" name="Rectángulo 3">
            <a:extLst>
              <a:ext uri="{FF2B5EF4-FFF2-40B4-BE49-F238E27FC236}">
                <a16:creationId xmlns:a16="http://schemas.microsoft.com/office/drawing/2014/main" id="{4AAA1D70-7F77-214A-89B9-C2D379BD31F3}"/>
              </a:ext>
            </a:extLst>
          </p:cNvPr>
          <p:cNvSpPr/>
          <p:nvPr/>
        </p:nvSpPr>
        <p:spPr bwMode="auto">
          <a:xfrm>
            <a:off x="-8709" y="6468835"/>
            <a:ext cx="9152709" cy="389165"/>
          </a:xfrm>
          <a:prstGeom prst="rect">
            <a:avLst/>
          </a:prstGeom>
          <a:solidFill>
            <a:srgbClr val="04A0D1"/>
          </a:solidFill>
          <a:ln w="9525" cap="flat" cmpd="sng" algn="ctr">
            <a:solidFill>
              <a:srgbClr val="04A0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72D5F0-BCEF-144A-8176-3BCDF04ADCC9}"/>
              </a:ext>
            </a:extLst>
          </p:cNvPr>
          <p:cNvSpPr txBox="1"/>
          <p:nvPr/>
        </p:nvSpPr>
        <p:spPr>
          <a:xfrm>
            <a:off x="744440" y="389165"/>
            <a:ext cx="7393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sz="2400" b="1" dirty="0">
                <a:solidFill>
                  <a:srgbClr val="04A0D1"/>
                </a:solidFill>
              </a:rPr>
              <a:t>¿Cómo se desarrollan funcionalidades para Alexa?</a:t>
            </a:r>
            <a:endParaRPr lang="en-ES" sz="2400" dirty="0">
              <a:solidFill>
                <a:srgbClr val="04A0D1"/>
              </a:solidFill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E2EBD96-E0CB-4244-8298-298611E49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67" y="2888695"/>
            <a:ext cx="1152918" cy="1395637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384382AB-056F-784D-A08A-92B041BEDF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178" y="2715989"/>
            <a:ext cx="1091455" cy="1426022"/>
          </a:xfrm>
          <a:prstGeom prst="rect">
            <a:avLst/>
          </a:prstGeom>
        </p:spPr>
      </p:pic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5535BEB9-F21C-F149-9775-E472D6C3F7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4937"/>
            <a:ext cx="1632313" cy="1821778"/>
          </a:xfrm>
          <a:prstGeom prst="rect">
            <a:avLst/>
          </a:prstGeom>
        </p:spPr>
      </p:pic>
      <p:pic>
        <p:nvPicPr>
          <p:cNvPr id="17" name="Picture 16" descr="Diagram, icon&#10;&#10;Description automatically generated">
            <a:extLst>
              <a:ext uri="{FF2B5EF4-FFF2-40B4-BE49-F238E27FC236}">
                <a16:creationId xmlns:a16="http://schemas.microsoft.com/office/drawing/2014/main" id="{5B82B069-2D34-1E4D-AFF1-593E674244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176" y="4514937"/>
            <a:ext cx="1491776" cy="1769316"/>
          </a:xfrm>
          <a:prstGeom prst="rect">
            <a:avLst/>
          </a:prstGeom>
        </p:spPr>
      </p:pic>
      <p:sp>
        <p:nvSpPr>
          <p:cNvPr id="18" name="Título 2">
            <a:extLst>
              <a:ext uri="{FF2B5EF4-FFF2-40B4-BE49-F238E27FC236}">
                <a16:creationId xmlns:a16="http://schemas.microsoft.com/office/drawing/2014/main" id="{93A56700-B973-E34B-9357-37C39B982FB2}"/>
              </a:ext>
            </a:extLst>
          </p:cNvPr>
          <p:cNvSpPr txBox="1">
            <a:spLocks/>
          </p:cNvSpPr>
          <p:nvPr/>
        </p:nvSpPr>
        <p:spPr bwMode="auto">
          <a:xfrm>
            <a:off x="8657731" y="6420938"/>
            <a:ext cx="489474" cy="59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ts val="300"/>
              </a:spcBef>
              <a:spcAft>
                <a:spcPct val="0"/>
              </a:spcAft>
              <a:defRPr sz="4000" b="1" baseline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 sz="2800" kern="0" dirty="0">
                <a:solidFill>
                  <a:schemeClr val="bg1"/>
                </a:solidFill>
              </a:rPr>
              <a:t>5</a:t>
            </a:r>
            <a:endParaRPr lang="es-ES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6258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60B991A-7491-7642-9ECB-16720472F0B7}"/>
              </a:ext>
            </a:extLst>
          </p:cNvPr>
          <p:cNvSpPr/>
          <p:nvPr/>
        </p:nvSpPr>
        <p:spPr bwMode="auto">
          <a:xfrm>
            <a:off x="0" y="6523980"/>
            <a:ext cx="5143499" cy="309154"/>
          </a:xfrm>
          <a:prstGeom prst="rect">
            <a:avLst/>
          </a:prstGeom>
          <a:solidFill>
            <a:srgbClr val="B10C38"/>
          </a:solidFill>
          <a:ln w="9525" cap="flat" cmpd="sng" algn="ctr">
            <a:solidFill>
              <a:srgbClr val="B10C3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0D1FBB7-E132-48A3-9874-C3548AC82486}"/>
              </a:ext>
            </a:extLst>
          </p:cNvPr>
          <p:cNvSpPr/>
          <p:nvPr/>
        </p:nvSpPr>
        <p:spPr bwMode="auto">
          <a:xfrm>
            <a:off x="3709181" y="5752547"/>
            <a:ext cx="1725638" cy="3091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ángulo 3">
            <a:extLst>
              <a:ext uri="{FF2B5EF4-FFF2-40B4-BE49-F238E27FC236}">
                <a16:creationId xmlns:a16="http://schemas.microsoft.com/office/drawing/2014/main" id="{45AE9004-0209-F94F-AC7A-CB04255A7B0E}"/>
              </a:ext>
            </a:extLst>
          </p:cNvPr>
          <p:cNvSpPr/>
          <p:nvPr/>
        </p:nvSpPr>
        <p:spPr bwMode="auto">
          <a:xfrm>
            <a:off x="-8709" y="6468835"/>
            <a:ext cx="9152709" cy="389165"/>
          </a:xfrm>
          <a:prstGeom prst="rect">
            <a:avLst/>
          </a:prstGeom>
          <a:solidFill>
            <a:srgbClr val="04A0D1"/>
          </a:solidFill>
          <a:ln w="9525" cap="flat" cmpd="sng" algn="ctr">
            <a:solidFill>
              <a:srgbClr val="04A0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31D9917-F616-2E41-888B-8F5692CCE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9038"/>
            <a:ext cx="9144000" cy="447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3C27D9C-0294-7A43-B22B-35BE96E70A1C}"/>
              </a:ext>
            </a:extLst>
          </p:cNvPr>
          <p:cNvSpPr txBox="1"/>
          <p:nvPr/>
        </p:nvSpPr>
        <p:spPr>
          <a:xfrm>
            <a:off x="684428" y="292974"/>
            <a:ext cx="739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sz="2400" b="1" dirty="0">
                <a:solidFill>
                  <a:srgbClr val="04A0D1"/>
                </a:solidFill>
              </a:rPr>
              <a:t>¿Cómo se interactura con una Skill?</a:t>
            </a:r>
            <a:endParaRPr lang="en-ES" sz="2400" dirty="0">
              <a:solidFill>
                <a:srgbClr val="04A0D1"/>
              </a:solidFill>
            </a:endParaRPr>
          </a:p>
        </p:txBody>
      </p:sp>
      <p:sp>
        <p:nvSpPr>
          <p:cNvPr id="23" name="Título 2">
            <a:extLst>
              <a:ext uri="{FF2B5EF4-FFF2-40B4-BE49-F238E27FC236}">
                <a16:creationId xmlns:a16="http://schemas.microsoft.com/office/drawing/2014/main" id="{82A9BEC4-859A-C94D-8BA3-94F0047DA8CD}"/>
              </a:ext>
            </a:extLst>
          </p:cNvPr>
          <p:cNvSpPr txBox="1">
            <a:spLocks/>
          </p:cNvSpPr>
          <p:nvPr/>
        </p:nvSpPr>
        <p:spPr bwMode="auto">
          <a:xfrm>
            <a:off x="8657731" y="6420938"/>
            <a:ext cx="489474" cy="59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ts val="300"/>
              </a:spcBef>
              <a:spcAft>
                <a:spcPct val="0"/>
              </a:spcAft>
              <a:defRPr sz="4000" b="1" baseline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 sz="2800" kern="0" dirty="0">
                <a:solidFill>
                  <a:schemeClr val="bg1"/>
                </a:solidFill>
              </a:rPr>
              <a:t>6</a:t>
            </a:r>
            <a:endParaRPr lang="es-ES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04878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60B991A-7491-7642-9ECB-16720472F0B7}"/>
              </a:ext>
            </a:extLst>
          </p:cNvPr>
          <p:cNvSpPr/>
          <p:nvPr/>
        </p:nvSpPr>
        <p:spPr bwMode="auto">
          <a:xfrm>
            <a:off x="0" y="6523980"/>
            <a:ext cx="5143499" cy="309154"/>
          </a:xfrm>
          <a:prstGeom prst="rect">
            <a:avLst/>
          </a:prstGeom>
          <a:solidFill>
            <a:srgbClr val="B10C38"/>
          </a:solidFill>
          <a:ln w="9525" cap="flat" cmpd="sng" algn="ctr">
            <a:solidFill>
              <a:srgbClr val="B10C3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0D1FBB7-E132-48A3-9874-C3548AC82486}"/>
              </a:ext>
            </a:extLst>
          </p:cNvPr>
          <p:cNvSpPr/>
          <p:nvPr/>
        </p:nvSpPr>
        <p:spPr bwMode="auto">
          <a:xfrm>
            <a:off x="3709181" y="5752547"/>
            <a:ext cx="1725638" cy="3091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ángulo 3">
            <a:extLst>
              <a:ext uri="{FF2B5EF4-FFF2-40B4-BE49-F238E27FC236}">
                <a16:creationId xmlns:a16="http://schemas.microsoft.com/office/drawing/2014/main" id="{45AE9004-0209-F94F-AC7A-CB04255A7B0E}"/>
              </a:ext>
            </a:extLst>
          </p:cNvPr>
          <p:cNvSpPr/>
          <p:nvPr/>
        </p:nvSpPr>
        <p:spPr bwMode="auto">
          <a:xfrm>
            <a:off x="-8709" y="6468835"/>
            <a:ext cx="9152709" cy="389165"/>
          </a:xfrm>
          <a:prstGeom prst="rect">
            <a:avLst/>
          </a:prstGeom>
          <a:solidFill>
            <a:srgbClr val="04A0D1"/>
          </a:solidFill>
          <a:ln w="9525" cap="flat" cmpd="sng" algn="ctr">
            <a:solidFill>
              <a:srgbClr val="04A0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C27D9C-0294-7A43-B22B-35BE96E70A1C}"/>
              </a:ext>
            </a:extLst>
          </p:cNvPr>
          <p:cNvSpPr txBox="1"/>
          <p:nvPr/>
        </p:nvSpPr>
        <p:spPr>
          <a:xfrm>
            <a:off x="-1630118" y="361430"/>
            <a:ext cx="739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sz="2400" b="1" dirty="0">
                <a:solidFill>
                  <a:srgbClr val="04A0D1"/>
                </a:solidFill>
              </a:rPr>
              <a:t>DEMO</a:t>
            </a:r>
            <a:endParaRPr lang="en-ES" sz="2400" dirty="0">
              <a:solidFill>
                <a:srgbClr val="04A0D1"/>
              </a:solidFill>
            </a:endParaRPr>
          </a:p>
        </p:txBody>
      </p:sp>
      <p:pic>
        <p:nvPicPr>
          <p:cNvPr id="9222" name="Picture 6" descr="Automatizar encendido y apagado de máquinas EC2 con Lambda AWS - FOCUSOFT">
            <a:extLst>
              <a:ext uri="{FF2B5EF4-FFF2-40B4-BE49-F238E27FC236}">
                <a16:creationId xmlns:a16="http://schemas.microsoft.com/office/drawing/2014/main" id="{F7A6351E-569B-3345-901C-D659044DD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6" y="3515237"/>
            <a:ext cx="917119" cy="91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Amazon DynamoDB: Building NoSQL Database-Driven Applications | Coursera">
            <a:extLst>
              <a:ext uri="{FF2B5EF4-FFF2-40B4-BE49-F238E27FC236}">
                <a16:creationId xmlns:a16="http://schemas.microsoft.com/office/drawing/2014/main" id="{E783F719-FD30-604D-90C8-9E3F38547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817" y="1971491"/>
            <a:ext cx="917119" cy="91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AWS X-Ray vs Thundra | What are the differences?">
            <a:extLst>
              <a:ext uri="{FF2B5EF4-FFF2-40B4-BE49-F238E27FC236}">
                <a16:creationId xmlns:a16="http://schemas.microsoft.com/office/drawing/2014/main" id="{147EE5C8-8BB4-A44E-A668-EE224D02D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817" y="3515237"/>
            <a:ext cx="917120" cy="91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Alexa Skills Kit Official Site: Build Skills for Voice">
            <a:extLst>
              <a:ext uri="{FF2B5EF4-FFF2-40B4-BE49-F238E27FC236}">
                <a16:creationId xmlns:a16="http://schemas.microsoft.com/office/drawing/2014/main" id="{466FB0AE-3923-004E-8B55-646228428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437" y="4876299"/>
            <a:ext cx="2203268" cy="146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Amazon Web Services (@awscloud) / Twitter">
            <a:extLst>
              <a:ext uri="{FF2B5EF4-FFF2-40B4-BE49-F238E27FC236}">
                <a16:creationId xmlns:a16="http://schemas.microsoft.com/office/drawing/2014/main" id="{3525AEE5-0C89-224E-805C-CE29843F3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88" y="137118"/>
            <a:ext cx="1044222" cy="104422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AWS API Gateway - AWS Networking &amp; Content Delivery - AWS Video Catalog">
            <a:extLst>
              <a:ext uri="{FF2B5EF4-FFF2-40B4-BE49-F238E27FC236}">
                <a16:creationId xmlns:a16="http://schemas.microsoft.com/office/drawing/2014/main" id="{5DA61D3D-0CA8-6A49-8AC4-76BCE8090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5" y="1967084"/>
            <a:ext cx="917120" cy="91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CC9F45-BC2E-E444-B803-7C10462EACAD}"/>
              </a:ext>
            </a:extLst>
          </p:cNvPr>
          <p:cNvSpPr txBox="1"/>
          <p:nvPr/>
        </p:nvSpPr>
        <p:spPr>
          <a:xfrm>
            <a:off x="1447236" y="2150108"/>
            <a:ext cx="2493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sz="2400" b="1" dirty="0">
                <a:solidFill>
                  <a:srgbClr val="262E3B"/>
                </a:solidFill>
              </a:rPr>
              <a:t>API GATEWAY</a:t>
            </a:r>
            <a:endParaRPr lang="en-ES" sz="2400" dirty="0">
              <a:solidFill>
                <a:srgbClr val="262E3B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255F83-83AD-704C-8260-BC6982F0842E}"/>
              </a:ext>
            </a:extLst>
          </p:cNvPr>
          <p:cNvSpPr txBox="1"/>
          <p:nvPr/>
        </p:nvSpPr>
        <p:spPr>
          <a:xfrm>
            <a:off x="1146537" y="3742644"/>
            <a:ext cx="2493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sz="2400" b="1" dirty="0">
                <a:solidFill>
                  <a:srgbClr val="262E3B"/>
                </a:solidFill>
              </a:rPr>
              <a:t>LAMBDA</a:t>
            </a:r>
            <a:endParaRPr lang="en-ES" sz="2400" dirty="0">
              <a:solidFill>
                <a:srgbClr val="262E3B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B08596-ED84-0F4C-9235-73AA96005FEF}"/>
              </a:ext>
            </a:extLst>
          </p:cNvPr>
          <p:cNvSpPr txBox="1"/>
          <p:nvPr/>
        </p:nvSpPr>
        <p:spPr>
          <a:xfrm>
            <a:off x="6351936" y="2190510"/>
            <a:ext cx="2493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sz="2400" b="1" dirty="0">
                <a:solidFill>
                  <a:srgbClr val="262E3B"/>
                </a:solidFill>
              </a:rPr>
              <a:t>DYNAMODB</a:t>
            </a:r>
            <a:endParaRPr lang="en-ES" sz="2400" dirty="0">
              <a:solidFill>
                <a:srgbClr val="262E3B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A2881E-1F90-E04D-8C5F-0A20348E891A}"/>
              </a:ext>
            </a:extLst>
          </p:cNvPr>
          <p:cNvSpPr txBox="1"/>
          <p:nvPr/>
        </p:nvSpPr>
        <p:spPr>
          <a:xfrm>
            <a:off x="6404329" y="3742644"/>
            <a:ext cx="1490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sz="2400" b="1" dirty="0">
                <a:solidFill>
                  <a:srgbClr val="262E3B"/>
                </a:solidFill>
              </a:rPr>
              <a:t>XRAY</a:t>
            </a:r>
            <a:endParaRPr lang="en-ES" sz="2400" dirty="0">
              <a:solidFill>
                <a:srgbClr val="262E3B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C3A4B1-73F0-BC41-897B-F8FAB37018B9}"/>
              </a:ext>
            </a:extLst>
          </p:cNvPr>
          <p:cNvSpPr txBox="1"/>
          <p:nvPr/>
        </p:nvSpPr>
        <p:spPr>
          <a:xfrm>
            <a:off x="3320682" y="5398023"/>
            <a:ext cx="4886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sz="2400" b="1" dirty="0">
                <a:solidFill>
                  <a:srgbClr val="262E3B"/>
                </a:solidFill>
              </a:rPr>
              <a:t>DEVELOPER CONSOLE</a:t>
            </a:r>
            <a:endParaRPr lang="en-ES" sz="2400" dirty="0">
              <a:solidFill>
                <a:srgbClr val="262E3B"/>
              </a:solidFill>
            </a:endParaRPr>
          </a:p>
        </p:txBody>
      </p:sp>
      <p:sp>
        <p:nvSpPr>
          <p:cNvPr id="26" name="Título 2">
            <a:extLst>
              <a:ext uri="{FF2B5EF4-FFF2-40B4-BE49-F238E27FC236}">
                <a16:creationId xmlns:a16="http://schemas.microsoft.com/office/drawing/2014/main" id="{B6A90A93-97B5-5247-A9B8-371F389732D9}"/>
              </a:ext>
            </a:extLst>
          </p:cNvPr>
          <p:cNvSpPr txBox="1">
            <a:spLocks/>
          </p:cNvSpPr>
          <p:nvPr/>
        </p:nvSpPr>
        <p:spPr bwMode="auto">
          <a:xfrm>
            <a:off x="8657731" y="6420938"/>
            <a:ext cx="489474" cy="59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ts val="300"/>
              </a:spcBef>
              <a:spcAft>
                <a:spcPct val="0"/>
              </a:spcAft>
              <a:defRPr sz="4000" b="1" baseline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 sz="2800" kern="0" dirty="0">
                <a:solidFill>
                  <a:schemeClr val="bg1"/>
                </a:solidFill>
              </a:rPr>
              <a:t>7</a:t>
            </a:r>
            <a:endParaRPr lang="es-ES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59749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60B991A-7491-7642-9ECB-16720472F0B7}"/>
              </a:ext>
            </a:extLst>
          </p:cNvPr>
          <p:cNvSpPr/>
          <p:nvPr/>
        </p:nvSpPr>
        <p:spPr bwMode="auto">
          <a:xfrm>
            <a:off x="0" y="6523980"/>
            <a:ext cx="5143499" cy="309154"/>
          </a:xfrm>
          <a:prstGeom prst="rect">
            <a:avLst/>
          </a:prstGeom>
          <a:solidFill>
            <a:srgbClr val="B10C38"/>
          </a:solidFill>
          <a:ln w="9525" cap="flat" cmpd="sng" algn="ctr">
            <a:solidFill>
              <a:srgbClr val="B10C3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0D1FBB7-E132-48A3-9874-C3548AC82486}"/>
              </a:ext>
            </a:extLst>
          </p:cNvPr>
          <p:cNvSpPr/>
          <p:nvPr/>
        </p:nvSpPr>
        <p:spPr bwMode="auto">
          <a:xfrm>
            <a:off x="3709181" y="5752547"/>
            <a:ext cx="1725638" cy="3091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ángulo 3">
            <a:extLst>
              <a:ext uri="{FF2B5EF4-FFF2-40B4-BE49-F238E27FC236}">
                <a16:creationId xmlns:a16="http://schemas.microsoft.com/office/drawing/2014/main" id="{45AE9004-0209-F94F-AC7A-CB04255A7B0E}"/>
              </a:ext>
            </a:extLst>
          </p:cNvPr>
          <p:cNvSpPr/>
          <p:nvPr/>
        </p:nvSpPr>
        <p:spPr bwMode="auto">
          <a:xfrm>
            <a:off x="-8709" y="6468835"/>
            <a:ext cx="9152709" cy="389165"/>
          </a:xfrm>
          <a:prstGeom prst="rect">
            <a:avLst/>
          </a:prstGeom>
          <a:solidFill>
            <a:srgbClr val="04A0D1"/>
          </a:solidFill>
          <a:ln w="9525" cap="flat" cmpd="sng" algn="ctr">
            <a:solidFill>
              <a:srgbClr val="04A0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C27D9C-0294-7A43-B22B-35BE96E70A1C}"/>
              </a:ext>
            </a:extLst>
          </p:cNvPr>
          <p:cNvSpPr txBox="1"/>
          <p:nvPr/>
        </p:nvSpPr>
        <p:spPr>
          <a:xfrm>
            <a:off x="-1630118" y="361430"/>
            <a:ext cx="739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sz="2400" b="1" dirty="0">
                <a:solidFill>
                  <a:srgbClr val="04A0D1"/>
                </a:solidFill>
              </a:rPr>
              <a:t>DEMO</a:t>
            </a:r>
            <a:endParaRPr lang="en-ES" sz="2400" dirty="0">
              <a:solidFill>
                <a:srgbClr val="04A0D1"/>
              </a:solidFill>
            </a:endParaRPr>
          </a:p>
        </p:txBody>
      </p:sp>
      <p:pic>
        <p:nvPicPr>
          <p:cNvPr id="13314" name="Picture 2" descr="Amazon Web Services (@awscloud) / Twitter">
            <a:extLst>
              <a:ext uri="{FF2B5EF4-FFF2-40B4-BE49-F238E27FC236}">
                <a16:creationId xmlns:a16="http://schemas.microsoft.com/office/drawing/2014/main" id="{3525AEE5-0C89-224E-805C-CE29843F3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88" y="137118"/>
            <a:ext cx="1044222" cy="104422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A2881E-1F90-E04D-8C5F-0A20348E891A}"/>
              </a:ext>
            </a:extLst>
          </p:cNvPr>
          <p:cNvSpPr txBox="1"/>
          <p:nvPr/>
        </p:nvSpPr>
        <p:spPr>
          <a:xfrm>
            <a:off x="1938544" y="1530876"/>
            <a:ext cx="5258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sz="2800" b="1" dirty="0">
                <a:solidFill>
                  <a:srgbClr val="122029"/>
                </a:solidFill>
              </a:rPr>
              <a:t>Infraestructure as code (IaC)</a:t>
            </a:r>
            <a:endParaRPr lang="en-ES" sz="2800" dirty="0">
              <a:solidFill>
                <a:srgbClr val="122029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73FA21-B171-2F47-86FF-2B775B857399}"/>
              </a:ext>
            </a:extLst>
          </p:cNvPr>
          <p:cNvSpPr txBox="1"/>
          <p:nvPr/>
        </p:nvSpPr>
        <p:spPr>
          <a:xfrm>
            <a:off x="5486696" y="4646982"/>
            <a:ext cx="3420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sz="2000" b="1" dirty="0">
                <a:solidFill>
                  <a:srgbClr val="262E3B"/>
                </a:solidFill>
              </a:rPr>
              <a:t>CLOUDFORMATION</a:t>
            </a:r>
          </a:p>
          <a:p>
            <a:pPr algn="ctr"/>
            <a:endParaRPr lang="en-ES" sz="2000" dirty="0">
              <a:solidFill>
                <a:srgbClr val="262E3B"/>
              </a:solidFill>
            </a:endParaRPr>
          </a:p>
        </p:txBody>
      </p:sp>
      <p:pic>
        <p:nvPicPr>
          <p:cNvPr id="13324" name="Picture 12" descr="Serverless Framework – Getting Started | KAMP Blog Serverless Framework –  Getting Started">
            <a:extLst>
              <a:ext uri="{FF2B5EF4-FFF2-40B4-BE49-F238E27FC236}">
                <a16:creationId xmlns:a16="http://schemas.microsoft.com/office/drawing/2014/main" id="{CE7B4420-2455-C149-A60F-DB847A0F9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110" y="2732987"/>
            <a:ext cx="1304798" cy="130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cfn102">
            <a:extLst>
              <a:ext uri="{FF2B5EF4-FFF2-40B4-BE49-F238E27FC236}">
                <a16:creationId xmlns:a16="http://schemas.microsoft.com/office/drawing/2014/main" id="{D0316192-CDC7-0443-8883-0FC414D33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092" y="2732987"/>
            <a:ext cx="1304798" cy="130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0F4A47D-B0D2-D745-90BE-F81AC223F782}"/>
              </a:ext>
            </a:extLst>
          </p:cNvPr>
          <p:cNvSpPr txBox="1"/>
          <p:nvPr/>
        </p:nvSpPr>
        <p:spPr>
          <a:xfrm>
            <a:off x="376888" y="4649440"/>
            <a:ext cx="34200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sz="2000" b="1" dirty="0">
                <a:solidFill>
                  <a:srgbClr val="262E3B"/>
                </a:solidFill>
              </a:rPr>
              <a:t>SERVERLESS FRAMEWORK</a:t>
            </a:r>
          </a:p>
          <a:p>
            <a:pPr algn="ctr"/>
            <a:endParaRPr lang="en-ES" sz="2000" dirty="0">
              <a:solidFill>
                <a:srgbClr val="262E3B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00FD26-99A2-1949-AF68-05518C91222A}"/>
              </a:ext>
            </a:extLst>
          </p:cNvPr>
          <p:cNvCxnSpPr>
            <a:cxnSpLocks/>
          </p:cNvCxnSpPr>
          <p:nvPr/>
        </p:nvCxnSpPr>
        <p:spPr bwMode="auto">
          <a:xfrm flipV="1">
            <a:off x="3395673" y="3399923"/>
            <a:ext cx="2186522" cy="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4A0D1"/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29" name="Título 2">
            <a:extLst>
              <a:ext uri="{FF2B5EF4-FFF2-40B4-BE49-F238E27FC236}">
                <a16:creationId xmlns:a16="http://schemas.microsoft.com/office/drawing/2014/main" id="{291BD12E-E7A9-9E46-814F-E1962686AA39}"/>
              </a:ext>
            </a:extLst>
          </p:cNvPr>
          <p:cNvSpPr txBox="1">
            <a:spLocks/>
          </p:cNvSpPr>
          <p:nvPr/>
        </p:nvSpPr>
        <p:spPr bwMode="auto">
          <a:xfrm>
            <a:off x="8657731" y="6420938"/>
            <a:ext cx="489474" cy="59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ts val="300"/>
              </a:spcBef>
              <a:spcAft>
                <a:spcPct val="0"/>
              </a:spcAft>
              <a:defRPr sz="4000" b="1" baseline="0">
                <a:solidFill>
                  <a:schemeClr val="tx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 sz="2800" kern="0" dirty="0">
                <a:solidFill>
                  <a:schemeClr val="bg1"/>
                </a:solidFill>
              </a:rPr>
              <a:t>8</a:t>
            </a:r>
            <a:endParaRPr lang="es-ES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03646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4bf4304c-5ddd-4c0a-9d11-f22db2b9880e"/>
  <p:tag name="WASPOLLED" val="8E686EBC6AAC4CEDBD14F4D8CC6EB2B2"/>
  <p:tag name="TPVERSION" val="8"/>
  <p:tag name="TPFULLVERSION" val="8.7.2.14"/>
  <p:tag name="PPTVERSION" val="16"/>
  <p:tag name="TPOS" val="2"/>
  <p:tag name="TPLASTSAVEVERSION" val="6.4 PC"/>
</p:tagLst>
</file>

<file path=ppt/theme/theme1.xml><?xml version="1.0" encoding="utf-8"?>
<a:theme xmlns:a="http://schemas.openxmlformats.org/drawingml/2006/main" name="ITSUE">
  <a:themeElements>
    <a:clrScheme name="Pí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í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í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.1) Plantilla MUii" id="{6E7823B9-2ABB-4CAD-A944-53B1895B796B}" vid="{3457AC65-1CAC-46C9-A9DF-93D11939072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1CF2F8D7DCB204E9618EFA152D897F9" ma:contentTypeVersion="15" ma:contentTypeDescription="Crear nuevo documento." ma:contentTypeScope="" ma:versionID="de00e4519b52a44d844ccd10f3a3c3d0">
  <xsd:schema xmlns:xsd="http://www.w3.org/2001/XMLSchema" xmlns:xs="http://www.w3.org/2001/XMLSchema" xmlns:p="http://schemas.microsoft.com/office/2006/metadata/properties" xmlns:ns1="http://schemas.microsoft.com/sharepoint/v3" xmlns:ns3="4e118f5e-4aa7-427f-aedd-c50f8c101f02" xmlns:ns4="e4507867-cc44-440c-9bc2-aeb622fb5c39" targetNamespace="http://schemas.microsoft.com/office/2006/metadata/properties" ma:root="true" ma:fieldsID="a9e26662aa4e5786c4f4ea3c35cf6e00" ns1:_="" ns3:_="" ns4:_="">
    <xsd:import namespace="http://schemas.microsoft.com/sharepoint/v3"/>
    <xsd:import namespace="4e118f5e-4aa7-427f-aedd-c50f8c101f02"/>
    <xsd:import namespace="e4507867-cc44-440c-9bc2-aeb622fb5c3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1:_ip_UnifiedCompliancePolicyProperties" minOccurs="0"/>
                <xsd:element ref="ns1:_ip_UnifiedCompliancePolicyUIAc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Propiedades de la Directiva de cumplimiento unificado" ma:description="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Acción de IU de la Directiva de cumplimiento unificado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118f5e-4aa7-427f-aedd-c50f8c101f0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Hash de la sugerencia para compartir" ma:internalName="SharingHintHash" ma:readOnly="true">
      <xsd:simpleType>
        <xsd:restriction base="dms:Text"/>
      </xsd:simpleType>
    </xsd:element>
    <xsd:element name="SharedWithDetails" ma:index="10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507867-cc44-440c-9bc2-aeb622fb5c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5FFC52-B444-4C1F-8431-26AFC6EEF77C}">
  <ds:schemaRefs>
    <ds:schemaRef ds:uri="http://schemas.openxmlformats.org/package/2006/metadata/core-properties"/>
    <ds:schemaRef ds:uri="4e118f5e-4aa7-427f-aedd-c50f8c101f02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e4507867-cc44-440c-9bc2-aeb622fb5c39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E6E5D6F-DB46-466A-842E-479D6B4E73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32B1DF-DC57-4AA9-A5D9-6985F228BB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e118f5e-4aa7-427f-aedd-c50f8c101f02"/>
    <ds:schemaRef ds:uri="e4507867-cc44-440c-9bc2-aeb622fb5c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 MUii</Template>
  <TotalTime>3967</TotalTime>
  <Words>141</Words>
  <Application>Microsoft Macintosh PowerPoint</Application>
  <PresentationFormat>On-screen Show (4:3)</PresentationFormat>
  <Paragraphs>49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ITSUE</vt:lpstr>
      <vt:lpstr>Aplicaciones para el asistentes virtual Alexa mediante el uso de la nube de AWS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Universidad de Castilla-La Mancha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3: Modelado de  dinámica continua</dc:title>
  <dc:creator>Carmen Carrion</dc:creator>
  <cp:keywords>PiGiTIC</cp:keywords>
  <cp:lastModifiedBy>JOSÉ RAMÓN MARTÍNEZ RIVEIRO</cp:lastModifiedBy>
  <cp:revision>513</cp:revision>
  <cp:lastPrinted>1601-01-01T00:00:00Z</cp:lastPrinted>
  <dcterms:created xsi:type="dcterms:W3CDTF">2014-11-03T18:38:35Z</dcterms:created>
  <dcterms:modified xsi:type="dcterms:W3CDTF">2022-06-26T18:39:48Z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  <property fmtid="{D5CDD505-2E9C-101B-9397-08002B2CF9AE}" pid="3" name="ContentTypeId">
    <vt:lpwstr>0x01010051CF2F8D7DCB204E9618EFA152D897F9</vt:lpwstr>
  </property>
</Properties>
</file>