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0" r:id="rId3"/>
    <p:sldId id="283" r:id="rId4"/>
    <p:sldId id="281" r:id="rId5"/>
    <p:sldId id="284" r:id="rId6"/>
    <p:sldId id="282" r:id="rId7"/>
    <p:sldId id="275" r:id="rId8"/>
    <p:sldId id="276" r:id="rId9"/>
    <p:sldId id="269" r:id="rId10"/>
    <p:sldId id="277" r:id="rId11"/>
    <p:sldId id="273" r:id="rId12"/>
    <p:sldId id="274" r:id="rId13"/>
    <p:sldId id="278" r:id="rId14"/>
    <p:sldId id="279" r:id="rId15"/>
    <p:sldId id="285" r:id="rId16"/>
    <p:sldId id="257"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9" d="100"/>
          <a:sy n="99" d="100"/>
        </p:scale>
        <p:origin x="103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718C2-99DA-45C0-8C77-40494898F85B}" type="datetimeFigureOut">
              <a:rPr lang="es-MX" smtClean="0"/>
              <a:t>21/10/2024</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04493-4F54-40A8-BFEF-BBE02F06D935}" type="slidenum">
              <a:rPr lang="es-MX" smtClean="0"/>
              <a:t>‹#›</a:t>
            </a:fld>
            <a:endParaRPr lang="es-MX"/>
          </a:p>
        </p:txBody>
      </p:sp>
    </p:spTree>
    <p:extLst>
      <p:ext uri="{BB962C8B-B14F-4D97-AF65-F5344CB8AC3E}">
        <p14:creationId xmlns:p14="http://schemas.microsoft.com/office/powerpoint/2010/main" val="410755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D496-2271-BEE1-1DAB-689C55226E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94749172-C6BC-E0E1-28B8-A31E6F004E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AB1E0533-BAD3-BA37-F7CA-FD9686555514}"/>
              </a:ext>
            </a:extLst>
          </p:cNvPr>
          <p:cNvSpPr>
            <a:spLocks noGrp="1"/>
          </p:cNvSpPr>
          <p:nvPr>
            <p:ph type="dt" sz="half" idx="10"/>
          </p:nvPr>
        </p:nvSpPr>
        <p:spPr/>
        <p:txBody>
          <a:bodyPr/>
          <a:lstStyle/>
          <a:p>
            <a:fld id="{484D8BAC-DF95-4A03-9AA6-27F6A22BD37A}" type="datetimeFigureOut">
              <a:rPr lang="es-MX" smtClean="0"/>
              <a:t>21/10/2024</a:t>
            </a:fld>
            <a:endParaRPr lang="es-MX"/>
          </a:p>
        </p:txBody>
      </p:sp>
      <p:sp>
        <p:nvSpPr>
          <p:cNvPr id="5" name="Footer Placeholder 4">
            <a:extLst>
              <a:ext uri="{FF2B5EF4-FFF2-40B4-BE49-F238E27FC236}">
                <a16:creationId xmlns:a16="http://schemas.microsoft.com/office/drawing/2014/main" id="{B6F35AD0-BAC1-51FB-3EA9-D280531F0979}"/>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B104166F-9C9F-00DD-0604-FD211E3E248E}"/>
              </a:ext>
            </a:extLst>
          </p:cNvPr>
          <p:cNvSpPr>
            <a:spLocks noGrp="1"/>
          </p:cNvSpPr>
          <p:nvPr>
            <p:ph type="sldNum" sz="quarter" idx="12"/>
          </p:nvPr>
        </p:nvSpPr>
        <p:spPr/>
        <p:txBody>
          <a:bodyPr/>
          <a:lstStyle/>
          <a:p>
            <a:fld id="{C32BB9FD-A0A7-4FF5-B819-B4A5E69747A8}" type="slidenum">
              <a:rPr lang="es-MX" smtClean="0"/>
              <a:t>‹#›</a:t>
            </a:fld>
            <a:endParaRPr lang="es-MX"/>
          </a:p>
        </p:txBody>
      </p:sp>
    </p:spTree>
    <p:extLst>
      <p:ext uri="{BB962C8B-B14F-4D97-AF65-F5344CB8AC3E}">
        <p14:creationId xmlns:p14="http://schemas.microsoft.com/office/powerpoint/2010/main" val="362881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099E-CE9D-04F2-276C-AAFFC1F315F9}"/>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78399477-2F3C-4C97-EC14-3BC20F9D4A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7D0CA6D1-9132-3E90-1195-426E42BFF9BA}"/>
              </a:ext>
            </a:extLst>
          </p:cNvPr>
          <p:cNvSpPr>
            <a:spLocks noGrp="1"/>
          </p:cNvSpPr>
          <p:nvPr>
            <p:ph type="dt" sz="half" idx="10"/>
          </p:nvPr>
        </p:nvSpPr>
        <p:spPr/>
        <p:txBody>
          <a:bodyPr/>
          <a:lstStyle/>
          <a:p>
            <a:fld id="{484D8BAC-DF95-4A03-9AA6-27F6A22BD37A}" type="datetimeFigureOut">
              <a:rPr lang="es-MX" smtClean="0"/>
              <a:t>21/10/2024</a:t>
            </a:fld>
            <a:endParaRPr lang="es-MX"/>
          </a:p>
        </p:txBody>
      </p:sp>
      <p:sp>
        <p:nvSpPr>
          <p:cNvPr id="5" name="Footer Placeholder 4">
            <a:extLst>
              <a:ext uri="{FF2B5EF4-FFF2-40B4-BE49-F238E27FC236}">
                <a16:creationId xmlns:a16="http://schemas.microsoft.com/office/drawing/2014/main" id="{61EEA014-0EA3-D424-091C-74A3250F8791}"/>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B4FF364E-BC1B-5921-5026-82E5D19DAEA7}"/>
              </a:ext>
            </a:extLst>
          </p:cNvPr>
          <p:cNvSpPr>
            <a:spLocks noGrp="1"/>
          </p:cNvSpPr>
          <p:nvPr>
            <p:ph type="sldNum" sz="quarter" idx="12"/>
          </p:nvPr>
        </p:nvSpPr>
        <p:spPr/>
        <p:txBody>
          <a:bodyPr/>
          <a:lstStyle/>
          <a:p>
            <a:fld id="{C32BB9FD-A0A7-4FF5-B819-B4A5E69747A8}" type="slidenum">
              <a:rPr lang="es-MX" smtClean="0"/>
              <a:t>‹#›</a:t>
            </a:fld>
            <a:endParaRPr lang="es-MX"/>
          </a:p>
        </p:txBody>
      </p:sp>
    </p:spTree>
    <p:extLst>
      <p:ext uri="{BB962C8B-B14F-4D97-AF65-F5344CB8AC3E}">
        <p14:creationId xmlns:p14="http://schemas.microsoft.com/office/powerpoint/2010/main" val="86751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5E1FBC-5E92-2054-1EFD-74D560C220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8037D5B9-55FF-8857-B7BB-0C27178C4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87DE8316-C51E-4389-4374-1DAE0C2CB40F}"/>
              </a:ext>
            </a:extLst>
          </p:cNvPr>
          <p:cNvSpPr>
            <a:spLocks noGrp="1"/>
          </p:cNvSpPr>
          <p:nvPr>
            <p:ph type="dt" sz="half" idx="10"/>
          </p:nvPr>
        </p:nvSpPr>
        <p:spPr/>
        <p:txBody>
          <a:bodyPr/>
          <a:lstStyle/>
          <a:p>
            <a:fld id="{484D8BAC-DF95-4A03-9AA6-27F6A22BD37A}" type="datetimeFigureOut">
              <a:rPr lang="es-MX" smtClean="0"/>
              <a:t>21/10/2024</a:t>
            </a:fld>
            <a:endParaRPr lang="es-MX"/>
          </a:p>
        </p:txBody>
      </p:sp>
      <p:sp>
        <p:nvSpPr>
          <p:cNvPr id="5" name="Footer Placeholder 4">
            <a:extLst>
              <a:ext uri="{FF2B5EF4-FFF2-40B4-BE49-F238E27FC236}">
                <a16:creationId xmlns:a16="http://schemas.microsoft.com/office/drawing/2014/main" id="{A1111BB6-C3A3-A12A-4699-992009993B3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4175310-F5DE-6A70-D32F-D8B9982F954F}"/>
              </a:ext>
            </a:extLst>
          </p:cNvPr>
          <p:cNvSpPr>
            <a:spLocks noGrp="1"/>
          </p:cNvSpPr>
          <p:nvPr>
            <p:ph type="sldNum" sz="quarter" idx="12"/>
          </p:nvPr>
        </p:nvSpPr>
        <p:spPr/>
        <p:txBody>
          <a:bodyPr/>
          <a:lstStyle/>
          <a:p>
            <a:fld id="{C32BB9FD-A0A7-4FF5-B819-B4A5E69747A8}" type="slidenum">
              <a:rPr lang="es-MX" smtClean="0"/>
              <a:t>‹#›</a:t>
            </a:fld>
            <a:endParaRPr lang="es-MX"/>
          </a:p>
        </p:txBody>
      </p:sp>
    </p:spTree>
    <p:extLst>
      <p:ext uri="{BB962C8B-B14F-4D97-AF65-F5344CB8AC3E}">
        <p14:creationId xmlns:p14="http://schemas.microsoft.com/office/powerpoint/2010/main" val="68683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7714-F467-FE3D-46A4-58D8D0D030AC}"/>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9B0CF505-7452-FAFE-5135-EE5096217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E7F1B9A1-94C9-6E5D-870D-924D8B6FF386}"/>
              </a:ext>
            </a:extLst>
          </p:cNvPr>
          <p:cNvSpPr>
            <a:spLocks noGrp="1"/>
          </p:cNvSpPr>
          <p:nvPr>
            <p:ph type="dt" sz="half" idx="10"/>
          </p:nvPr>
        </p:nvSpPr>
        <p:spPr/>
        <p:txBody>
          <a:bodyPr/>
          <a:lstStyle/>
          <a:p>
            <a:fld id="{484D8BAC-DF95-4A03-9AA6-27F6A22BD37A}" type="datetimeFigureOut">
              <a:rPr lang="es-MX" smtClean="0"/>
              <a:t>21/10/2024</a:t>
            </a:fld>
            <a:endParaRPr lang="es-MX"/>
          </a:p>
        </p:txBody>
      </p:sp>
      <p:sp>
        <p:nvSpPr>
          <p:cNvPr id="5" name="Footer Placeholder 4">
            <a:extLst>
              <a:ext uri="{FF2B5EF4-FFF2-40B4-BE49-F238E27FC236}">
                <a16:creationId xmlns:a16="http://schemas.microsoft.com/office/drawing/2014/main" id="{41A22AC1-46E0-194D-2BE5-95DAF00A0820}"/>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E3F777CE-082A-F6F2-82EE-4CDA806BD834}"/>
              </a:ext>
            </a:extLst>
          </p:cNvPr>
          <p:cNvSpPr>
            <a:spLocks noGrp="1"/>
          </p:cNvSpPr>
          <p:nvPr>
            <p:ph type="sldNum" sz="quarter" idx="12"/>
          </p:nvPr>
        </p:nvSpPr>
        <p:spPr/>
        <p:txBody>
          <a:bodyPr/>
          <a:lstStyle/>
          <a:p>
            <a:fld id="{C32BB9FD-A0A7-4FF5-B819-B4A5E69747A8}" type="slidenum">
              <a:rPr lang="es-MX" smtClean="0"/>
              <a:t>‹#›</a:t>
            </a:fld>
            <a:endParaRPr lang="es-MX"/>
          </a:p>
        </p:txBody>
      </p:sp>
    </p:spTree>
    <p:extLst>
      <p:ext uri="{BB962C8B-B14F-4D97-AF65-F5344CB8AC3E}">
        <p14:creationId xmlns:p14="http://schemas.microsoft.com/office/powerpoint/2010/main" val="268547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6C25-550E-EEBA-2424-2074469346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1FCDFDA9-8A1E-6AE3-D609-BB3450FEBB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7B9D51-D08F-BB59-7381-60237A1B41DA}"/>
              </a:ext>
            </a:extLst>
          </p:cNvPr>
          <p:cNvSpPr>
            <a:spLocks noGrp="1"/>
          </p:cNvSpPr>
          <p:nvPr>
            <p:ph type="dt" sz="half" idx="10"/>
          </p:nvPr>
        </p:nvSpPr>
        <p:spPr/>
        <p:txBody>
          <a:bodyPr/>
          <a:lstStyle/>
          <a:p>
            <a:fld id="{484D8BAC-DF95-4A03-9AA6-27F6A22BD37A}" type="datetimeFigureOut">
              <a:rPr lang="es-MX" smtClean="0"/>
              <a:t>21/10/2024</a:t>
            </a:fld>
            <a:endParaRPr lang="es-MX"/>
          </a:p>
        </p:txBody>
      </p:sp>
      <p:sp>
        <p:nvSpPr>
          <p:cNvPr id="5" name="Footer Placeholder 4">
            <a:extLst>
              <a:ext uri="{FF2B5EF4-FFF2-40B4-BE49-F238E27FC236}">
                <a16:creationId xmlns:a16="http://schemas.microsoft.com/office/drawing/2014/main" id="{593CA57C-8679-DF55-622D-6F9CC2E2E677}"/>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F084268C-885E-754F-D6EB-37170CE108B5}"/>
              </a:ext>
            </a:extLst>
          </p:cNvPr>
          <p:cNvSpPr>
            <a:spLocks noGrp="1"/>
          </p:cNvSpPr>
          <p:nvPr>
            <p:ph type="sldNum" sz="quarter" idx="12"/>
          </p:nvPr>
        </p:nvSpPr>
        <p:spPr/>
        <p:txBody>
          <a:bodyPr/>
          <a:lstStyle/>
          <a:p>
            <a:fld id="{C32BB9FD-A0A7-4FF5-B819-B4A5E69747A8}" type="slidenum">
              <a:rPr lang="es-MX" smtClean="0"/>
              <a:t>‹#›</a:t>
            </a:fld>
            <a:endParaRPr lang="es-MX"/>
          </a:p>
        </p:txBody>
      </p:sp>
    </p:spTree>
    <p:extLst>
      <p:ext uri="{BB962C8B-B14F-4D97-AF65-F5344CB8AC3E}">
        <p14:creationId xmlns:p14="http://schemas.microsoft.com/office/powerpoint/2010/main" val="285608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4D8E-8242-383E-A64C-B90091A25E72}"/>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8FA7CCBC-95ED-0ECD-288D-3D38E0BDB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974CF853-F251-FB71-0C65-03A4C5C1C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2AF12410-8450-1E1C-4D5D-8017B2501138}"/>
              </a:ext>
            </a:extLst>
          </p:cNvPr>
          <p:cNvSpPr>
            <a:spLocks noGrp="1"/>
          </p:cNvSpPr>
          <p:nvPr>
            <p:ph type="dt" sz="half" idx="10"/>
          </p:nvPr>
        </p:nvSpPr>
        <p:spPr/>
        <p:txBody>
          <a:bodyPr/>
          <a:lstStyle/>
          <a:p>
            <a:fld id="{484D8BAC-DF95-4A03-9AA6-27F6A22BD37A}" type="datetimeFigureOut">
              <a:rPr lang="es-MX" smtClean="0"/>
              <a:t>21/10/2024</a:t>
            </a:fld>
            <a:endParaRPr lang="es-MX"/>
          </a:p>
        </p:txBody>
      </p:sp>
      <p:sp>
        <p:nvSpPr>
          <p:cNvPr id="6" name="Footer Placeholder 5">
            <a:extLst>
              <a:ext uri="{FF2B5EF4-FFF2-40B4-BE49-F238E27FC236}">
                <a16:creationId xmlns:a16="http://schemas.microsoft.com/office/drawing/2014/main" id="{26B7A993-6D61-BA09-5EDD-BCB603B0F724}"/>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1E709E46-8985-CC1E-7078-C030024FF2AF}"/>
              </a:ext>
            </a:extLst>
          </p:cNvPr>
          <p:cNvSpPr>
            <a:spLocks noGrp="1"/>
          </p:cNvSpPr>
          <p:nvPr>
            <p:ph type="sldNum" sz="quarter" idx="12"/>
          </p:nvPr>
        </p:nvSpPr>
        <p:spPr/>
        <p:txBody>
          <a:bodyPr/>
          <a:lstStyle/>
          <a:p>
            <a:fld id="{C32BB9FD-A0A7-4FF5-B819-B4A5E69747A8}" type="slidenum">
              <a:rPr lang="es-MX" smtClean="0"/>
              <a:t>‹#›</a:t>
            </a:fld>
            <a:endParaRPr lang="es-MX"/>
          </a:p>
        </p:txBody>
      </p:sp>
    </p:spTree>
    <p:extLst>
      <p:ext uri="{BB962C8B-B14F-4D97-AF65-F5344CB8AC3E}">
        <p14:creationId xmlns:p14="http://schemas.microsoft.com/office/powerpoint/2010/main" val="207694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3C33-6061-B68F-9A72-155A6BA84E6E}"/>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D5BD18B5-130D-F18D-6612-D794D2F757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67474-C886-F639-656E-0EE9B2160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AA50F5C8-F08C-4400-C71C-BCE686F21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610CFB-9FA6-3E37-D8BF-8BE629155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092E7E00-EC1F-830C-2504-1A2B22ECF934}"/>
              </a:ext>
            </a:extLst>
          </p:cNvPr>
          <p:cNvSpPr>
            <a:spLocks noGrp="1"/>
          </p:cNvSpPr>
          <p:nvPr>
            <p:ph type="dt" sz="half" idx="10"/>
          </p:nvPr>
        </p:nvSpPr>
        <p:spPr/>
        <p:txBody>
          <a:bodyPr/>
          <a:lstStyle/>
          <a:p>
            <a:fld id="{484D8BAC-DF95-4A03-9AA6-27F6A22BD37A}" type="datetimeFigureOut">
              <a:rPr lang="es-MX" smtClean="0"/>
              <a:t>21/10/2024</a:t>
            </a:fld>
            <a:endParaRPr lang="es-MX"/>
          </a:p>
        </p:txBody>
      </p:sp>
      <p:sp>
        <p:nvSpPr>
          <p:cNvPr id="8" name="Footer Placeholder 7">
            <a:extLst>
              <a:ext uri="{FF2B5EF4-FFF2-40B4-BE49-F238E27FC236}">
                <a16:creationId xmlns:a16="http://schemas.microsoft.com/office/drawing/2014/main" id="{ECC8663E-A163-0A92-ADBF-B605880A61F7}"/>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C0ECE94C-3861-F2CF-2323-7B8248A4933C}"/>
              </a:ext>
            </a:extLst>
          </p:cNvPr>
          <p:cNvSpPr>
            <a:spLocks noGrp="1"/>
          </p:cNvSpPr>
          <p:nvPr>
            <p:ph type="sldNum" sz="quarter" idx="12"/>
          </p:nvPr>
        </p:nvSpPr>
        <p:spPr/>
        <p:txBody>
          <a:bodyPr/>
          <a:lstStyle/>
          <a:p>
            <a:fld id="{C32BB9FD-A0A7-4FF5-B819-B4A5E69747A8}" type="slidenum">
              <a:rPr lang="es-MX" smtClean="0"/>
              <a:t>‹#›</a:t>
            </a:fld>
            <a:endParaRPr lang="es-MX"/>
          </a:p>
        </p:txBody>
      </p:sp>
    </p:spTree>
    <p:extLst>
      <p:ext uri="{BB962C8B-B14F-4D97-AF65-F5344CB8AC3E}">
        <p14:creationId xmlns:p14="http://schemas.microsoft.com/office/powerpoint/2010/main" val="391661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DE24A-C457-8941-CDD0-306527522084}"/>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52B7BE83-6B68-CC9A-1C65-6A99353F15D6}"/>
              </a:ext>
            </a:extLst>
          </p:cNvPr>
          <p:cNvSpPr>
            <a:spLocks noGrp="1"/>
          </p:cNvSpPr>
          <p:nvPr>
            <p:ph type="dt" sz="half" idx="10"/>
          </p:nvPr>
        </p:nvSpPr>
        <p:spPr/>
        <p:txBody>
          <a:bodyPr/>
          <a:lstStyle/>
          <a:p>
            <a:fld id="{484D8BAC-DF95-4A03-9AA6-27F6A22BD37A}" type="datetimeFigureOut">
              <a:rPr lang="es-MX" smtClean="0"/>
              <a:t>21/10/2024</a:t>
            </a:fld>
            <a:endParaRPr lang="es-MX"/>
          </a:p>
        </p:txBody>
      </p:sp>
      <p:sp>
        <p:nvSpPr>
          <p:cNvPr id="4" name="Footer Placeholder 3">
            <a:extLst>
              <a:ext uri="{FF2B5EF4-FFF2-40B4-BE49-F238E27FC236}">
                <a16:creationId xmlns:a16="http://schemas.microsoft.com/office/drawing/2014/main" id="{67047EA8-8166-E75F-7F06-978B8CA727D2}"/>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A3F93996-A0EE-C122-AF6D-8F397BEF2A33}"/>
              </a:ext>
            </a:extLst>
          </p:cNvPr>
          <p:cNvSpPr>
            <a:spLocks noGrp="1"/>
          </p:cNvSpPr>
          <p:nvPr>
            <p:ph type="sldNum" sz="quarter" idx="12"/>
          </p:nvPr>
        </p:nvSpPr>
        <p:spPr/>
        <p:txBody>
          <a:bodyPr/>
          <a:lstStyle/>
          <a:p>
            <a:fld id="{C32BB9FD-A0A7-4FF5-B819-B4A5E69747A8}" type="slidenum">
              <a:rPr lang="es-MX" smtClean="0"/>
              <a:t>‹#›</a:t>
            </a:fld>
            <a:endParaRPr lang="es-MX"/>
          </a:p>
        </p:txBody>
      </p:sp>
    </p:spTree>
    <p:extLst>
      <p:ext uri="{BB962C8B-B14F-4D97-AF65-F5344CB8AC3E}">
        <p14:creationId xmlns:p14="http://schemas.microsoft.com/office/powerpoint/2010/main" val="275885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364013-D3CF-44D8-4C0E-7EA920786D95}"/>
              </a:ext>
            </a:extLst>
          </p:cNvPr>
          <p:cNvSpPr>
            <a:spLocks noGrp="1"/>
          </p:cNvSpPr>
          <p:nvPr>
            <p:ph type="dt" sz="half" idx="10"/>
          </p:nvPr>
        </p:nvSpPr>
        <p:spPr/>
        <p:txBody>
          <a:bodyPr/>
          <a:lstStyle/>
          <a:p>
            <a:fld id="{484D8BAC-DF95-4A03-9AA6-27F6A22BD37A}" type="datetimeFigureOut">
              <a:rPr lang="es-MX" smtClean="0"/>
              <a:t>21/10/2024</a:t>
            </a:fld>
            <a:endParaRPr lang="es-MX"/>
          </a:p>
        </p:txBody>
      </p:sp>
      <p:sp>
        <p:nvSpPr>
          <p:cNvPr id="3" name="Footer Placeholder 2">
            <a:extLst>
              <a:ext uri="{FF2B5EF4-FFF2-40B4-BE49-F238E27FC236}">
                <a16:creationId xmlns:a16="http://schemas.microsoft.com/office/drawing/2014/main" id="{3D65AC35-6077-E4A4-A710-E5DC7930A661}"/>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4795C99E-637B-F596-84A0-8985FD692C6C}"/>
              </a:ext>
            </a:extLst>
          </p:cNvPr>
          <p:cNvSpPr>
            <a:spLocks noGrp="1"/>
          </p:cNvSpPr>
          <p:nvPr>
            <p:ph type="sldNum" sz="quarter" idx="12"/>
          </p:nvPr>
        </p:nvSpPr>
        <p:spPr/>
        <p:txBody>
          <a:bodyPr/>
          <a:lstStyle/>
          <a:p>
            <a:fld id="{C32BB9FD-A0A7-4FF5-B819-B4A5E69747A8}" type="slidenum">
              <a:rPr lang="es-MX" smtClean="0"/>
              <a:t>‹#›</a:t>
            </a:fld>
            <a:endParaRPr lang="es-MX"/>
          </a:p>
        </p:txBody>
      </p:sp>
    </p:spTree>
    <p:extLst>
      <p:ext uri="{BB962C8B-B14F-4D97-AF65-F5344CB8AC3E}">
        <p14:creationId xmlns:p14="http://schemas.microsoft.com/office/powerpoint/2010/main" val="402665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424E-FD26-D538-E118-E8CE3AEFC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5A434037-0A5C-EB3D-F324-EFD4AA606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CB837653-B046-A802-B899-D2CD3AEAF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51417-8BD8-6E09-DE01-F96FA22C70CC}"/>
              </a:ext>
            </a:extLst>
          </p:cNvPr>
          <p:cNvSpPr>
            <a:spLocks noGrp="1"/>
          </p:cNvSpPr>
          <p:nvPr>
            <p:ph type="dt" sz="half" idx="10"/>
          </p:nvPr>
        </p:nvSpPr>
        <p:spPr/>
        <p:txBody>
          <a:bodyPr/>
          <a:lstStyle/>
          <a:p>
            <a:fld id="{484D8BAC-DF95-4A03-9AA6-27F6A22BD37A}" type="datetimeFigureOut">
              <a:rPr lang="es-MX" smtClean="0"/>
              <a:t>21/10/2024</a:t>
            </a:fld>
            <a:endParaRPr lang="es-MX"/>
          </a:p>
        </p:txBody>
      </p:sp>
      <p:sp>
        <p:nvSpPr>
          <p:cNvPr id="6" name="Footer Placeholder 5">
            <a:extLst>
              <a:ext uri="{FF2B5EF4-FFF2-40B4-BE49-F238E27FC236}">
                <a16:creationId xmlns:a16="http://schemas.microsoft.com/office/drawing/2014/main" id="{0BF402A3-E10E-2878-CBF6-CA5975ABFAAD}"/>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B2772C0E-40F9-6B60-1B06-4C43F7F1D298}"/>
              </a:ext>
            </a:extLst>
          </p:cNvPr>
          <p:cNvSpPr>
            <a:spLocks noGrp="1"/>
          </p:cNvSpPr>
          <p:nvPr>
            <p:ph type="sldNum" sz="quarter" idx="12"/>
          </p:nvPr>
        </p:nvSpPr>
        <p:spPr/>
        <p:txBody>
          <a:bodyPr/>
          <a:lstStyle/>
          <a:p>
            <a:fld id="{C32BB9FD-A0A7-4FF5-B819-B4A5E69747A8}" type="slidenum">
              <a:rPr lang="es-MX" smtClean="0"/>
              <a:t>‹#›</a:t>
            </a:fld>
            <a:endParaRPr lang="es-MX"/>
          </a:p>
        </p:txBody>
      </p:sp>
    </p:spTree>
    <p:extLst>
      <p:ext uri="{BB962C8B-B14F-4D97-AF65-F5344CB8AC3E}">
        <p14:creationId xmlns:p14="http://schemas.microsoft.com/office/powerpoint/2010/main" val="1333975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691C-CDD9-1735-B82E-9E155C59C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D070C104-86E7-6379-2FB6-700C9CA12C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3204DE01-D501-B4BD-D643-7E8FB13D5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F51FC-1C0B-3BC7-8F84-2C19EC06BC29}"/>
              </a:ext>
            </a:extLst>
          </p:cNvPr>
          <p:cNvSpPr>
            <a:spLocks noGrp="1"/>
          </p:cNvSpPr>
          <p:nvPr>
            <p:ph type="dt" sz="half" idx="10"/>
          </p:nvPr>
        </p:nvSpPr>
        <p:spPr/>
        <p:txBody>
          <a:bodyPr/>
          <a:lstStyle/>
          <a:p>
            <a:fld id="{484D8BAC-DF95-4A03-9AA6-27F6A22BD37A}" type="datetimeFigureOut">
              <a:rPr lang="es-MX" smtClean="0"/>
              <a:t>21/10/2024</a:t>
            </a:fld>
            <a:endParaRPr lang="es-MX"/>
          </a:p>
        </p:txBody>
      </p:sp>
      <p:sp>
        <p:nvSpPr>
          <p:cNvPr id="6" name="Footer Placeholder 5">
            <a:extLst>
              <a:ext uri="{FF2B5EF4-FFF2-40B4-BE49-F238E27FC236}">
                <a16:creationId xmlns:a16="http://schemas.microsoft.com/office/drawing/2014/main" id="{0CC1FE42-359F-70BB-30E8-AEC6CCF2423C}"/>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848625E9-FC3E-573A-33C7-C376F1CC5298}"/>
              </a:ext>
            </a:extLst>
          </p:cNvPr>
          <p:cNvSpPr>
            <a:spLocks noGrp="1"/>
          </p:cNvSpPr>
          <p:nvPr>
            <p:ph type="sldNum" sz="quarter" idx="12"/>
          </p:nvPr>
        </p:nvSpPr>
        <p:spPr/>
        <p:txBody>
          <a:bodyPr/>
          <a:lstStyle/>
          <a:p>
            <a:fld id="{C32BB9FD-A0A7-4FF5-B819-B4A5E69747A8}" type="slidenum">
              <a:rPr lang="es-MX" smtClean="0"/>
              <a:t>‹#›</a:t>
            </a:fld>
            <a:endParaRPr lang="es-MX"/>
          </a:p>
        </p:txBody>
      </p:sp>
    </p:spTree>
    <p:extLst>
      <p:ext uri="{BB962C8B-B14F-4D97-AF65-F5344CB8AC3E}">
        <p14:creationId xmlns:p14="http://schemas.microsoft.com/office/powerpoint/2010/main" val="307561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624318-4FBB-9F0A-58F7-3BBFBFF8C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01E18D55-47BF-C48A-3836-16D205983A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B9854A4B-5154-D078-7EE3-6FD0E669C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4D8BAC-DF95-4A03-9AA6-27F6A22BD37A}" type="datetimeFigureOut">
              <a:rPr lang="es-MX" smtClean="0"/>
              <a:t>21/10/2024</a:t>
            </a:fld>
            <a:endParaRPr lang="es-MX"/>
          </a:p>
        </p:txBody>
      </p:sp>
      <p:sp>
        <p:nvSpPr>
          <p:cNvPr id="5" name="Footer Placeholder 4">
            <a:extLst>
              <a:ext uri="{FF2B5EF4-FFF2-40B4-BE49-F238E27FC236}">
                <a16:creationId xmlns:a16="http://schemas.microsoft.com/office/drawing/2014/main" id="{09798D83-305A-A304-EE41-9C29E876C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Slide Number Placeholder 5">
            <a:extLst>
              <a:ext uri="{FF2B5EF4-FFF2-40B4-BE49-F238E27FC236}">
                <a16:creationId xmlns:a16="http://schemas.microsoft.com/office/drawing/2014/main" id="{7A8EB255-1A8D-F016-4064-25CDAEE2B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2BB9FD-A0A7-4FF5-B819-B4A5E69747A8}" type="slidenum">
              <a:rPr lang="es-MX" smtClean="0"/>
              <a:t>‹#›</a:t>
            </a:fld>
            <a:endParaRPr lang="es-MX"/>
          </a:p>
        </p:txBody>
      </p:sp>
      <p:sp>
        <p:nvSpPr>
          <p:cNvPr id="7" name="TextBox 6">
            <a:extLst>
              <a:ext uri="{FF2B5EF4-FFF2-40B4-BE49-F238E27FC236}">
                <a16:creationId xmlns:a16="http://schemas.microsoft.com/office/drawing/2014/main" id="{DF027DBE-A466-B3E4-7692-C51A009FB31C}"/>
              </a:ext>
            </a:extLst>
          </p:cNvPr>
          <p:cNvSpPr txBox="1"/>
          <p:nvPr userDrawn="1"/>
        </p:nvSpPr>
        <p:spPr>
          <a:xfrm>
            <a:off x="1700183" y="92733"/>
            <a:ext cx="7057724" cy="1200329"/>
          </a:xfrm>
          <a:prstGeom prst="rect">
            <a:avLst/>
          </a:prstGeom>
          <a:noFill/>
        </p:spPr>
        <p:txBody>
          <a:bodyPr wrap="square">
            <a:spAutoFit/>
          </a:bodyPr>
          <a:lstStyle/>
          <a:p>
            <a:r>
              <a:rPr lang="es-MX" dirty="0"/>
              <a:t>Universidad Simón Bolívar</a:t>
            </a:r>
          </a:p>
          <a:p>
            <a:r>
              <a:rPr lang="es-MX" dirty="0"/>
              <a:t>Departamento de Computación y Tecnología de la Información</a:t>
            </a:r>
          </a:p>
          <a:p>
            <a:r>
              <a:rPr lang="es-MX" dirty="0"/>
              <a:t>C12693 - Laboratorio de Algoritmos y Estructuras III</a:t>
            </a:r>
          </a:p>
          <a:p>
            <a:r>
              <a:rPr lang="es-MX" dirty="0"/>
              <a:t>Trimestre septiembre-diciembre 2024</a:t>
            </a:r>
          </a:p>
        </p:txBody>
      </p:sp>
      <p:pic>
        <p:nvPicPr>
          <p:cNvPr id="8" name="Picture 7">
            <a:extLst>
              <a:ext uri="{FF2B5EF4-FFF2-40B4-BE49-F238E27FC236}">
                <a16:creationId xmlns:a16="http://schemas.microsoft.com/office/drawing/2014/main" id="{9CCE83CE-AD2D-83F8-7D18-CB83C82032EA}"/>
              </a:ext>
            </a:extLst>
          </p:cNvPr>
          <p:cNvPicPr>
            <a:picLocks noChangeAspect="1"/>
          </p:cNvPicPr>
          <p:nvPr userDrawn="1"/>
        </p:nvPicPr>
        <p:blipFill>
          <a:blip r:embed="rId13"/>
          <a:stretch>
            <a:fillRect/>
          </a:stretch>
        </p:blipFill>
        <p:spPr>
          <a:xfrm>
            <a:off x="65987" y="80872"/>
            <a:ext cx="1544426" cy="1028612"/>
          </a:xfrm>
          <a:prstGeom prst="rect">
            <a:avLst/>
          </a:prstGeom>
        </p:spPr>
      </p:pic>
    </p:spTree>
    <p:extLst>
      <p:ext uri="{BB962C8B-B14F-4D97-AF65-F5344CB8AC3E}">
        <p14:creationId xmlns:p14="http://schemas.microsoft.com/office/powerpoint/2010/main" val="410124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raphonline.ru/e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raphonline.ru/e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raphonline.ru/e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raphonline.ru/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raphonline.ru/e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ath.nist.gov/javanumerics/jam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BD30E7-EB77-B941-5A2A-EEF6DFF9564D}"/>
              </a:ext>
            </a:extLst>
          </p:cNvPr>
          <p:cNvSpPr>
            <a:spLocks noGrp="1"/>
          </p:cNvSpPr>
          <p:nvPr>
            <p:ph type="ctrTitle"/>
          </p:nvPr>
        </p:nvSpPr>
        <p:spPr>
          <a:xfrm>
            <a:off x="1524000" y="1122362"/>
            <a:ext cx="9144000" cy="3314883"/>
          </a:xfrm>
        </p:spPr>
        <p:txBody>
          <a:bodyPr>
            <a:normAutofit/>
          </a:bodyPr>
          <a:lstStyle/>
          <a:p>
            <a:r>
              <a:rPr lang="es-ES" b="1" dirty="0"/>
              <a:t>Componentes</a:t>
            </a:r>
            <a:br>
              <a:rPr lang="es-ES" b="1" dirty="0"/>
            </a:br>
            <a:r>
              <a:rPr lang="es-ES" b="1" dirty="0"/>
              <a:t>(fuertemente)</a:t>
            </a:r>
            <a:br>
              <a:rPr lang="es-ES" b="1" dirty="0"/>
            </a:br>
            <a:r>
              <a:rPr lang="es-ES" b="1" dirty="0"/>
              <a:t>conexas</a:t>
            </a:r>
            <a:endParaRPr lang="es-MX" b="1" dirty="0"/>
          </a:p>
        </p:txBody>
      </p:sp>
      <p:sp>
        <p:nvSpPr>
          <p:cNvPr id="7" name="Subtitle 6">
            <a:extLst>
              <a:ext uri="{FF2B5EF4-FFF2-40B4-BE49-F238E27FC236}">
                <a16:creationId xmlns:a16="http://schemas.microsoft.com/office/drawing/2014/main" id="{F906820A-1676-FD3A-D6CA-8872FC23E662}"/>
              </a:ext>
            </a:extLst>
          </p:cNvPr>
          <p:cNvSpPr>
            <a:spLocks noGrp="1"/>
          </p:cNvSpPr>
          <p:nvPr>
            <p:ph type="subTitle" idx="1"/>
          </p:nvPr>
        </p:nvSpPr>
        <p:spPr>
          <a:xfrm>
            <a:off x="1524000" y="4745254"/>
            <a:ext cx="9144000" cy="512545"/>
          </a:xfrm>
        </p:spPr>
        <p:txBody>
          <a:bodyPr>
            <a:normAutofit/>
          </a:bodyPr>
          <a:lstStyle/>
          <a:p>
            <a:r>
              <a:rPr lang="es-VE" dirty="0"/>
              <a:t>Semana 4</a:t>
            </a:r>
            <a:endParaRPr lang="es-MX" dirty="0"/>
          </a:p>
        </p:txBody>
      </p:sp>
    </p:spTree>
    <p:extLst>
      <p:ext uri="{BB962C8B-B14F-4D97-AF65-F5344CB8AC3E}">
        <p14:creationId xmlns:p14="http://schemas.microsoft.com/office/powerpoint/2010/main" val="18795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835BB-B131-8335-E412-48B5A86D2C77}"/>
            </a:ext>
          </a:extLst>
        </p:cNvPr>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93E2E0D-D25F-704B-1031-8E5CF65C7363}"/>
              </a:ext>
            </a:extLst>
          </p:cNvPr>
          <p:cNvSpPr txBox="1">
            <a:spLocks/>
          </p:cNvSpPr>
          <p:nvPr/>
        </p:nvSpPr>
        <p:spPr>
          <a:xfrm>
            <a:off x="196457" y="1484818"/>
            <a:ext cx="9958196" cy="9564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4400" b="1" dirty="0"/>
              <a:t>¿Cómo calcular la matriz de alcance (R)?</a:t>
            </a:r>
            <a:endParaRPr lang="es-MX" sz="4400" b="1" dirty="0">
              <a:solidFill>
                <a:srgbClr val="FF0000"/>
              </a:solidFill>
            </a:endParaRPr>
          </a:p>
        </p:txBody>
      </p:sp>
      <p:sp>
        <p:nvSpPr>
          <p:cNvPr id="3" name="TextBox 2">
            <a:extLst>
              <a:ext uri="{FF2B5EF4-FFF2-40B4-BE49-F238E27FC236}">
                <a16:creationId xmlns:a16="http://schemas.microsoft.com/office/drawing/2014/main" id="{E433B481-89D0-A97D-530A-C620A4778FEA}"/>
              </a:ext>
            </a:extLst>
          </p:cNvPr>
          <p:cNvSpPr txBox="1"/>
          <p:nvPr/>
        </p:nvSpPr>
        <p:spPr>
          <a:xfrm>
            <a:off x="620829" y="2216268"/>
            <a:ext cx="11073866" cy="2554545"/>
          </a:xfrm>
          <a:prstGeom prst="rect">
            <a:avLst/>
          </a:prstGeom>
          <a:noFill/>
        </p:spPr>
        <p:txBody>
          <a:bodyPr wrap="square">
            <a:spAutoFit/>
          </a:bodyPr>
          <a:lstStyle/>
          <a:p>
            <a:pPr marL="342900" indent="-342900">
              <a:buFont typeface="Arial" panose="020B0604020202020204" pitchFamily="34" charset="0"/>
              <a:buChar char="•"/>
            </a:pPr>
            <a:r>
              <a:rPr lang="es-MX" sz="2000" dirty="0"/>
              <a:t>A partir de la matriz de adyacencia (A), se puede utilizar el algoritmo de </a:t>
            </a:r>
            <a:r>
              <a:rPr lang="es-MX" sz="2000" dirty="0" err="1"/>
              <a:t>Warshall</a:t>
            </a:r>
            <a:r>
              <a:rPr lang="es-MX" sz="2000" dirty="0"/>
              <a:t>.</a:t>
            </a:r>
          </a:p>
          <a:p>
            <a:pPr marL="342900" indent="-342900">
              <a:buFont typeface="Arial" panose="020B0604020202020204" pitchFamily="34" charset="0"/>
              <a:buChar char="•"/>
            </a:pPr>
            <a:endParaRPr lang="es-MX" sz="2000" dirty="0"/>
          </a:p>
          <a:p>
            <a:pPr marL="342900" indent="-342900">
              <a:buFont typeface="Arial" panose="020B0604020202020204" pitchFamily="34" charset="0"/>
              <a:buChar char="•"/>
            </a:pPr>
            <a:r>
              <a:rPr lang="es-MX" sz="2000" dirty="0"/>
              <a:t>Pasos básicos:</a:t>
            </a:r>
          </a:p>
          <a:p>
            <a:pPr marL="800100" lvl="1" indent="-342900">
              <a:buFont typeface="Arial" panose="020B0604020202020204" pitchFamily="34" charset="0"/>
              <a:buChar char="•"/>
            </a:pPr>
            <a:r>
              <a:rPr lang="es-MX" sz="2000" dirty="0"/>
              <a:t>Inicializa con la matriz de adyacencia (A)</a:t>
            </a:r>
          </a:p>
          <a:p>
            <a:pPr marL="800100" lvl="1" indent="-342900">
              <a:buFont typeface="Arial" panose="020B0604020202020204" pitchFamily="34" charset="0"/>
              <a:buChar char="•"/>
            </a:pPr>
            <a:r>
              <a:rPr lang="es-MX" sz="2000" dirty="0"/>
              <a:t>Aplica el algoritmo de Warshall:</a:t>
            </a:r>
          </a:p>
          <a:p>
            <a:pPr marL="1257300" lvl="2" indent="-342900">
              <a:buFont typeface="Arial" panose="020B0604020202020204" pitchFamily="34" charset="0"/>
              <a:buChar char="•"/>
            </a:pPr>
            <a:r>
              <a:rPr lang="es-MX" sz="2000" dirty="0"/>
              <a:t>Para cada vértice (</a:t>
            </a:r>
            <a:r>
              <a:rPr lang="es-MX" sz="2000" b="1" i="1" dirty="0"/>
              <a:t>k</a:t>
            </a:r>
            <a:r>
              <a:rPr lang="es-MX" sz="2000" dirty="0"/>
              <a:t>) en el grafo:</a:t>
            </a:r>
          </a:p>
          <a:p>
            <a:pPr marL="1714500" lvl="3" indent="-342900">
              <a:buFont typeface="Arial" panose="020B0604020202020204" pitchFamily="34" charset="0"/>
              <a:buChar char="•"/>
            </a:pPr>
            <a:r>
              <a:rPr lang="es-MX" sz="2000" dirty="0"/>
              <a:t>Para cada par de vértices (</a:t>
            </a:r>
            <a:r>
              <a:rPr lang="es-MX" sz="2000" b="1" i="1" dirty="0"/>
              <a:t>u</a:t>
            </a:r>
            <a:r>
              <a:rPr lang="es-MX" sz="2000" dirty="0"/>
              <a:t>) y (</a:t>
            </a:r>
            <a:r>
              <a:rPr lang="es-MX" sz="2000" b="1" i="1" dirty="0"/>
              <a:t>v</a:t>
            </a:r>
            <a:r>
              <a:rPr lang="es-MX" sz="2000" dirty="0"/>
              <a:t>):</a:t>
            </a:r>
          </a:p>
          <a:p>
            <a:pPr marL="2171700" lvl="4" indent="-342900">
              <a:buFont typeface="Arial" panose="020B0604020202020204" pitchFamily="34" charset="0"/>
              <a:buChar char="•"/>
            </a:pPr>
            <a:r>
              <a:rPr lang="es-MX" sz="2000" dirty="0"/>
              <a:t>Actualiza la matriz de alcance: (R[</a:t>
            </a:r>
            <a:r>
              <a:rPr lang="es-MX" sz="2000" b="1" i="1" dirty="0"/>
              <a:t>u</a:t>
            </a:r>
            <a:r>
              <a:rPr lang="es-MX" sz="2000" dirty="0"/>
              <a:t>][</a:t>
            </a:r>
            <a:r>
              <a:rPr lang="es-MX" sz="2000" b="1" i="1" dirty="0"/>
              <a:t>v</a:t>
            </a:r>
            <a:r>
              <a:rPr lang="es-MX" sz="2000" dirty="0"/>
              <a:t>] </a:t>
            </a:r>
            <a:r>
              <a:rPr lang="es-MX" sz="2000" dirty="0">
                <a:sym typeface="Wingdings" panose="05000000000000000000" pitchFamily="2" charset="2"/>
              </a:rPr>
              <a:t> </a:t>
            </a:r>
            <a:r>
              <a:rPr lang="es-MX" sz="2000" dirty="0"/>
              <a:t>R[</a:t>
            </a:r>
            <a:r>
              <a:rPr lang="es-MX" sz="2000" b="1" i="1" dirty="0"/>
              <a:t>u</a:t>
            </a:r>
            <a:r>
              <a:rPr lang="es-MX" sz="2000" dirty="0"/>
              <a:t>][</a:t>
            </a:r>
            <a:r>
              <a:rPr lang="es-MX" sz="2000" b="1" i="1" dirty="0"/>
              <a:t>v</a:t>
            </a:r>
            <a:r>
              <a:rPr lang="es-MX" sz="2000" dirty="0"/>
              <a:t>] </a:t>
            </a:r>
            <a:r>
              <a:rPr lang="es-MX" sz="2000" b="1" dirty="0" err="1">
                <a:solidFill>
                  <a:srgbClr val="FF0000"/>
                </a:solidFill>
              </a:rPr>
              <a:t>or</a:t>
            </a:r>
            <a:r>
              <a:rPr lang="es-MX" sz="2000" dirty="0"/>
              <a:t> (R[</a:t>
            </a:r>
            <a:r>
              <a:rPr lang="es-MX" sz="2000" b="1" i="1" dirty="0"/>
              <a:t>u</a:t>
            </a:r>
            <a:r>
              <a:rPr lang="es-MX" sz="2000" dirty="0"/>
              <a:t>][</a:t>
            </a:r>
            <a:r>
              <a:rPr lang="es-MX" sz="2000" b="1" i="1" dirty="0"/>
              <a:t>k</a:t>
            </a:r>
            <a:r>
              <a:rPr lang="es-MX" sz="2000" dirty="0"/>
              <a:t>] </a:t>
            </a:r>
            <a:r>
              <a:rPr lang="es-MX" sz="2000" b="1" dirty="0">
                <a:solidFill>
                  <a:srgbClr val="FF0000"/>
                </a:solidFill>
              </a:rPr>
              <a:t>and</a:t>
            </a:r>
            <a:r>
              <a:rPr lang="es-MX" sz="2000" dirty="0"/>
              <a:t> R[</a:t>
            </a:r>
            <a:r>
              <a:rPr lang="es-MX" sz="2000" b="1" i="1" dirty="0"/>
              <a:t>k</a:t>
            </a:r>
            <a:r>
              <a:rPr lang="es-MX" sz="2000" dirty="0"/>
              <a:t>][</a:t>
            </a:r>
            <a:r>
              <a:rPr lang="es-MX" sz="2000" b="1" i="1" dirty="0"/>
              <a:t>v</a:t>
            </a:r>
            <a:r>
              <a:rPr lang="es-MX" sz="2000" dirty="0"/>
              <a:t>]))</a:t>
            </a:r>
          </a:p>
        </p:txBody>
      </p:sp>
    </p:spTree>
    <p:extLst>
      <p:ext uri="{BB962C8B-B14F-4D97-AF65-F5344CB8AC3E}">
        <p14:creationId xmlns:p14="http://schemas.microsoft.com/office/powerpoint/2010/main" val="39213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7F7B5-89EC-8281-3882-204C7491C4B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8F60EB-9105-7116-4569-B5A105A3675F}"/>
              </a:ext>
            </a:extLst>
          </p:cNvPr>
          <p:cNvPicPr>
            <a:picLocks noGrp="1" noChangeAspect="1"/>
          </p:cNvPicPr>
          <p:nvPr>
            <p:ph idx="1"/>
          </p:nvPr>
        </p:nvPicPr>
        <p:blipFill>
          <a:blip r:embed="rId2"/>
          <a:stretch>
            <a:fillRect/>
          </a:stretch>
        </p:blipFill>
        <p:spPr>
          <a:xfrm>
            <a:off x="149629" y="2296589"/>
            <a:ext cx="5117378" cy="3826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BA220490-57A5-8728-D0BA-F67DC3E27364}"/>
              </a:ext>
            </a:extLst>
          </p:cNvPr>
          <p:cNvSpPr txBox="1"/>
          <p:nvPr/>
        </p:nvSpPr>
        <p:spPr>
          <a:xfrm>
            <a:off x="8621808" y="2337846"/>
            <a:ext cx="2820073" cy="3785652"/>
          </a:xfrm>
          <a:prstGeom prst="rect">
            <a:avLst/>
          </a:prstGeom>
          <a:noFill/>
        </p:spPr>
        <p:txBody>
          <a:bodyPr wrap="square">
            <a:spAutoFit/>
          </a:bodyPr>
          <a:lstStyle/>
          <a:p>
            <a:r>
              <a:rPr lang="es-MX" sz="2400" dirty="0"/>
              <a:t>0 0 0 0 0 1 0 0 0 0</a:t>
            </a:r>
          </a:p>
          <a:p>
            <a:r>
              <a:rPr lang="es-MX" sz="2400" dirty="0"/>
              <a:t>0 0 0 1 0 0 0 0 0 0</a:t>
            </a:r>
          </a:p>
          <a:p>
            <a:r>
              <a:rPr lang="es-MX" sz="2400" dirty="0"/>
              <a:t>0 0 0 1 1 1 0 1 0 1</a:t>
            </a:r>
          </a:p>
          <a:p>
            <a:r>
              <a:rPr lang="es-MX" sz="2400" dirty="0"/>
              <a:t>0 1 1 0 0 1 1 1 0 0</a:t>
            </a:r>
          </a:p>
          <a:p>
            <a:r>
              <a:rPr lang="es-MX" sz="2400" dirty="0"/>
              <a:t>0 0 1 0 0 0 1 1 0 0</a:t>
            </a:r>
          </a:p>
          <a:p>
            <a:r>
              <a:rPr lang="es-MX" sz="2400" dirty="0"/>
              <a:t>1 0 1 1 0 0 0 1 0 1</a:t>
            </a:r>
          </a:p>
          <a:p>
            <a:r>
              <a:rPr lang="es-MX" sz="2400" dirty="0"/>
              <a:t>0 0 0 1 1 0 0 0 0 0</a:t>
            </a:r>
          </a:p>
          <a:p>
            <a:r>
              <a:rPr lang="es-MX" sz="2400" dirty="0"/>
              <a:t>0 0 1 1 1 1 0 0 0 0</a:t>
            </a:r>
          </a:p>
          <a:p>
            <a:r>
              <a:rPr lang="es-MX" sz="2400" dirty="0"/>
              <a:t>0 0 0 0 0 0 0 0 0 0</a:t>
            </a:r>
          </a:p>
          <a:p>
            <a:r>
              <a:rPr lang="es-MX" sz="2400" dirty="0"/>
              <a:t>0 0 1 0 0 1 0 0 0 0</a:t>
            </a:r>
          </a:p>
        </p:txBody>
      </p:sp>
      <p:sp>
        <p:nvSpPr>
          <p:cNvPr id="10" name="TextBox 9">
            <a:extLst>
              <a:ext uri="{FF2B5EF4-FFF2-40B4-BE49-F238E27FC236}">
                <a16:creationId xmlns:a16="http://schemas.microsoft.com/office/drawing/2014/main" id="{5C6CB374-E60E-2EB7-F48B-E2AC9715BB93}"/>
              </a:ext>
            </a:extLst>
          </p:cNvPr>
          <p:cNvSpPr txBox="1"/>
          <p:nvPr/>
        </p:nvSpPr>
        <p:spPr>
          <a:xfrm>
            <a:off x="149629" y="1783045"/>
            <a:ext cx="2815754" cy="369332"/>
          </a:xfrm>
          <a:prstGeom prst="rect">
            <a:avLst/>
          </a:prstGeom>
          <a:noFill/>
        </p:spPr>
        <p:txBody>
          <a:bodyPr wrap="square">
            <a:spAutoFit/>
          </a:bodyPr>
          <a:lstStyle/>
          <a:p>
            <a:r>
              <a:rPr lang="es-MX" dirty="0">
                <a:hlinkClick r:id="rId3"/>
              </a:rPr>
              <a:t>https://graphonline.ru/es/</a:t>
            </a:r>
            <a:r>
              <a:rPr lang="es-MX" dirty="0"/>
              <a:t> </a:t>
            </a:r>
          </a:p>
        </p:txBody>
      </p:sp>
      <p:sp>
        <p:nvSpPr>
          <p:cNvPr id="11" name="Rectangle 10">
            <a:extLst>
              <a:ext uri="{FF2B5EF4-FFF2-40B4-BE49-F238E27FC236}">
                <a16:creationId xmlns:a16="http://schemas.microsoft.com/office/drawing/2014/main" id="{88D0126D-EA98-655E-5A04-2226BB724741}"/>
              </a:ext>
            </a:extLst>
          </p:cNvPr>
          <p:cNvSpPr/>
          <p:nvPr/>
        </p:nvSpPr>
        <p:spPr>
          <a:xfrm>
            <a:off x="5528267" y="1414516"/>
            <a:ext cx="909223"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g4</a:t>
            </a:r>
          </a:p>
        </p:txBody>
      </p:sp>
      <p:sp>
        <p:nvSpPr>
          <p:cNvPr id="12" name="Rectangle 11">
            <a:extLst>
              <a:ext uri="{FF2B5EF4-FFF2-40B4-BE49-F238E27FC236}">
                <a16:creationId xmlns:a16="http://schemas.microsoft.com/office/drawing/2014/main" id="{C61BC34D-F90C-D0FD-E314-76D8CD4CEE38}"/>
              </a:ext>
            </a:extLst>
          </p:cNvPr>
          <p:cNvSpPr/>
          <p:nvPr/>
        </p:nvSpPr>
        <p:spPr>
          <a:xfrm>
            <a:off x="9438413" y="1414516"/>
            <a:ext cx="593432"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A</a:t>
            </a:r>
          </a:p>
        </p:txBody>
      </p:sp>
      <p:sp>
        <p:nvSpPr>
          <p:cNvPr id="14" name="TextBox 13">
            <a:extLst>
              <a:ext uri="{FF2B5EF4-FFF2-40B4-BE49-F238E27FC236}">
                <a16:creationId xmlns:a16="http://schemas.microsoft.com/office/drawing/2014/main" id="{B99432F7-83C9-BA31-A283-2C025C838B6E}"/>
              </a:ext>
            </a:extLst>
          </p:cNvPr>
          <p:cNvSpPr txBox="1"/>
          <p:nvPr/>
        </p:nvSpPr>
        <p:spPr>
          <a:xfrm>
            <a:off x="5800007" y="2152377"/>
            <a:ext cx="733186" cy="4736297"/>
          </a:xfrm>
          <a:prstGeom prst="rect">
            <a:avLst/>
          </a:prstGeom>
          <a:noFill/>
        </p:spPr>
        <p:txBody>
          <a:bodyPr wrap="square">
            <a:spAutoFit/>
          </a:bodyPr>
          <a:lstStyle/>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10</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14</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1 6</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2 4</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3 4</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3 5</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3 6</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3 8</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3 10</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4 6</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4 7</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4 8</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5 7</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5 8</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6 8</a:t>
            </a:r>
          </a:p>
          <a:p>
            <a:pPr>
              <a:lnSpc>
                <a:spcPct val="115000"/>
              </a:lnSpc>
              <a:spcAft>
                <a:spcPts val="800"/>
              </a:spcAft>
            </a:pPr>
            <a:r>
              <a:rPr lang="es-MX" sz="1100" kern="100" dirty="0">
                <a:effectLst/>
                <a:latin typeface="Aptos" panose="020B0004020202020204" pitchFamily="34" charset="0"/>
                <a:ea typeface="Aptos" panose="020B0004020202020204" pitchFamily="34" charset="0"/>
                <a:cs typeface="Times New Roman" panose="02020603050405020304" pitchFamily="18" charset="0"/>
              </a:rPr>
              <a:t>6 10</a:t>
            </a:r>
            <a:endParaRPr lang="es-MX"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3347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3AB43-1A30-6795-53E8-C4BC8F1066E3}"/>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CBD5E01-B3FB-AA94-D6DD-FF38808583D0}"/>
              </a:ext>
            </a:extLst>
          </p:cNvPr>
          <p:cNvPicPr>
            <a:picLocks noGrp="1" noChangeAspect="1"/>
          </p:cNvPicPr>
          <p:nvPr>
            <p:ph idx="1"/>
          </p:nvPr>
        </p:nvPicPr>
        <p:blipFill>
          <a:blip r:embed="rId2"/>
          <a:stretch>
            <a:fillRect/>
          </a:stretch>
        </p:blipFill>
        <p:spPr>
          <a:xfrm>
            <a:off x="192074" y="2243988"/>
            <a:ext cx="5120519" cy="38582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FB467C76-2F0E-C410-98F8-EB72A39C8D92}"/>
              </a:ext>
            </a:extLst>
          </p:cNvPr>
          <p:cNvSpPr txBox="1"/>
          <p:nvPr/>
        </p:nvSpPr>
        <p:spPr>
          <a:xfrm>
            <a:off x="149629" y="1783045"/>
            <a:ext cx="2815754" cy="369332"/>
          </a:xfrm>
          <a:prstGeom prst="rect">
            <a:avLst/>
          </a:prstGeom>
          <a:noFill/>
        </p:spPr>
        <p:txBody>
          <a:bodyPr wrap="square">
            <a:spAutoFit/>
          </a:bodyPr>
          <a:lstStyle/>
          <a:p>
            <a:r>
              <a:rPr lang="es-MX" dirty="0">
                <a:hlinkClick r:id="rId3"/>
              </a:rPr>
              <a:t>https://graphonline.ru/es/</a:t>
            </a:r>
            <a:r>
              <a:rPr lang="es-MX" dirty="0"/>
              <a:t> </a:t>
            </a:r>
          </a:p>
        </p:txBody>
      </p:sp>
      <p:sp>
        <p:nvSpPr>
          <p:cNvPr id="7" name="TextBox 6">
            <a:extLst>
              <a:ext uri="{FF2B5EF4-FFF2-40B4-BE49-F238E27FC236}">
                <a16:creationId xmlns:a16="http://schemas.microsoft.com/office/drawing/2014/main" id="{2A9B32D0-4330-14BC-3109-D09D0D157EC9}"/>
              </a:ext>
            </a:extLst>
          </p:cNvPr>
          <p:cNvSpPr txBox="1"/>
          <p:nvPr/>
        </p:nvSpPr>
        <p:spPr>
          <a:xfrm>
            <a:off x="5653237" y="2273714"/>
            <a:ext cx="632059" cy="3764300"/>
          </a:xfrm>
          <a:prstGeom prst="rect">
            <a:avLst/>
          </a:prstGeom>
          <a:noFill/>
        </p:spPr>
        <p:txBody>
          <a:bodyPr wrap="square">
            <a:spAutoFit/>
          </a:bodyPr>
          <a:lstStyle/>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10</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7</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2 4</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2 8</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3 8</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5 8</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6 10</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7 8</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7 9</a:t>
            </a:r>
          </a:p>
        </p:txBody>
      </p:sp>
      <p:sp>
        <p:nvSpPr>
          <p:cNvPr id="9" name="Rectangle 8">
            <a:extLst>
              <a:ext uri="{FF2B5EF4-FFF2-40B4-BE49-F238E27FC236}">
                <a16:creationId xmlns:a16="http://schemas.microsoft.com/office/drawing/2014/main" id="{098490AF-E35B-9F58-1795-2B99DE0D55C6}"/>
              </a:ext>
            </a:extLst>
          </p:cNvPr>
          <p:cNvSpPr/>
          <p:nvPr/>
        </p:nvSpPr>
        <p:spPr>
          <a:xfrm>
            <a:off x="5528267" y="1414516"/>
            <a:ext cx="909223"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g5</a:t>
            </a:r>
          </a:p>
        </p:txBody>
      </p:sp>
      <p:sp>
        <p:nvSpPr>
          <p:cNvPr id="10" name="Rectangle 9">
            <a:extLst>
              <a:ext uri="{FF2B5EF4-FFF2-40B4-BE49-F238E27FC236}">
                <a16:creationId xmlns:a16="http://schemas.microsoft.com/office/drawing/2014/main" id="{CF47B88C-1C55-8687-C59B-760025E6C379}"/>
              </a:ext>
            </a:extLst>
          </p:cNvPr>
          <p:cNvSpPr/>
          <p:nvPr/>
        </p:nvSpPr>
        <p:spPr>
          <a:xfrm>
            <a:off x="9438413" y="1414516"/>
            <a:ext cx="593432"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A</a:t>
            </a:r>
          </a:p>
        </p:txBody>
      </p:sp>
      <p:sp>
        <p:nvSpPr>
          <p:cNvPr id="14" name="TextBox 13">
            <a:extLst>
              <a:ext uri="{FF2B5EF4-FFF2-40B4-BE49-F238E27FC236}">
                <a16:creationId xmlns:a16="http://schemas.microsoft.com/office/drawing/2014/main" id="{D4B8CA1A-53A7-CE14-5900-E700E1B4A6F3}"/>
              </a:ext>
            </a:extLst>
          </p:cNvPr>
          <p:cNvSpPr txBox="1"/>
          <p:nvPr/>
        </p:nvSpPr>
        <p:spPr>
          <a:xfrm>
            <a:off x="8331138" y="2243988"/>
            <a:ext cx="3401413" cy="4401205"/>
          </a:xfrm>
          <a:prstGeom prst="rect">
            <a:avLst/>
          </a:prstGeom>
          <a:noFill/>
        </p:spPr>
        <p:txBody>
          <a:bodyPr wrap="square">
            <a:spAutoFit/>
          </a:bodyPr>
          <a:lstStyle/>
          <a:p>
            <a:r>
              <a:rPr lang="es-MX" sz="2800" dirty="0"/>
              <a:t>0 0 0 0 0 0 0 0 0 0</a:t>
            </a:r>
          </a:p>
          <a:p>
            <a:r>
              <a:rPr lang="es-MX" sz="2800" dirty="0"/>
              <a:t>0 0 0 1 0 0 0 1 0 0</a:t>
            </a:r>
          </a:p>
          <a:p>
            <a:r>
              <a:rPr lang="es-MX" sz="2800" dirty="0"/>
              <a:t>0 0 0 0 0 0 0 1 0 0</a:t>
            </a:r>
          </a:p>
          <a:p>
            <a:r>
              <a:rPr lang="es-MX" sz="2800" dirty="0"/>
              <a:t>0 1 0 0 0 0 0 0 0 0</a:t>
            </a:r>
          </a:p>
          <a:p>
            <a:r>
              <a:rPr lang="es-MX" sz="2800" dirty="0"/>
              <a:t>0 0 0 0 0 0 0 1 0 0</a:t>
            </a:r>
          </a:p>
          <a:p>
            <a:r>
              <a:rPr lang="es-MX" sz="2800" dirty="0"/>
              <a:t>0 0 0 0 0 0 0 0 0 1</a:t>
            </a:r>
          </a:p>
          <a:p>
            <a:r>
              <a:rPr lang="es-MX" sz="2800" dirty="0"/>
              <a:t>0 0 0 0 0 0 0 1 1 0</a:t>
            </a:r>
          </a:p>
          <a:p>
            <a:r>
              <a:rPr lang="es-MX" sz="2800" dirty="0"/>
              <a:t>0 1 1 0 1 0 1 0 0 0</a:t>
            </a:r>
          </a:p>
          <a:p>
            <a:r>
              <a:rPr lang="es-MX" sz="2800" dirty="0"/>
              <a:t>0 0 0 0 0 0 1 0 0 0</a:t>
            </a:r>
          </a:p>
          <a:p>
            <a:r>
              <a:rPr lang="es-MX" sz="2800" dirty="0"/>
              <a:t>0 0 0 0 0 1 0 0 0 0</a:t>
            </a:r>
            <a:endParaRPr lang="es-MX" dirty="0"/>
          </a:p>
        </p:txBody>
      </p:sp>
    </p:spTree>
    <p:extLst>
      <p:ext uri="{BB962C8B-B14F-4D97-AF65-F5344CB8AC3E}">
        <p14:creationId xmlns:p14="http://schemas.microsoft.com/office/powerpoint/2010/main" val="219657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0CA47-30A4-CEF4-88E9-F8080943AF06}"/>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259257F-BDD4-2216-30C2-56CCC7E8497B}"/>
              </a:ext>
            </a:extLst>
          </p:cNvPr>
          <p:cNvGraphicFramePr>
            <a:graphicFrameLocks noGrp="1"/>
          </p:cNvGraphicFramePr>
          <p:nvPr>
            <p:extLst>
              <p:ext uri="{D42A27DB-BD31-4B8C-83A1-F6EECF244321}">
                <p14:modId xmlns:p14="http://schemas.microsoft.com/office/powerpoint/2010/main" val="3160200176"/>
              </p:ext>
            </p:extLst>
          </p:nvPr>
        </p:nvGraphicFramePr>
        <p:xfrm>
          <a:off x="5715000" y="2353462"/>
          <a:ext cx="762000" cy="4051935"/>
        </p:xfrm>
        <a:graphic>
          <a:graphicData uri="http://schemas.openxmlformats.org/drawingml/2006/table">
            <a:tbl>
              <a:tblPr/>
              <a:tblGrid>
                <a:gridCol w="762000">
                  <a:extLst>
                    <a:ext uri="{9D8B030D-6E8A-4147-A177-3AD203B41FA5}">
                      <a16:colId xmlns:a16="http://schemas.microsoft.com/office/drawing/2014/main" val="3665594645"/>
                    </a:ext>
                  </a:extLst>
                </a:gridCol>
              </a:tblGrid>
              <a:tr h="161925">
                <a:tc>
                  <a:txBody>
                    <a:bodyPr/>
                    <a:lstStyle/>
                    <a:p>
                      <a:pPr algn="l" fontAlgn="t"/>
                      <a:r>
                        <a:rPr lang="es-MX" sz="1200" b="0" i="0" u="none" strike="noStrike">
                          <a:solidFill>
                            <a:srgbClr val="000000"/>
                          </a:solidFill>
                          <a:effectLst/>
                          <a:latin typeface="Consolas" panose="020B0609020204030204" pitchFamily="49" charset="0"/>
                        </a:rPr>
                        <a:t>20</a:t>
                      </a:r>
                    </a:p>
                  </a:txBody>
                  <a:tcPr marL="9525" marR="9525" marT="9525" marB="0">
                    <a:lnL>
                      <a:noFill/>
                    </a:lnL>
                    <a:lnR>
                      <a:noFill/>
                    </a:lnR>
                    <a:lnT>
                      <a:noFill/>
                    </a:lnT>
                    <a:lnB>
                      <a:noFill/>
                    </a:lnB>
                    <a:noFill/>
                  </a:tcPr>
                </a:tc>
                <a:extLst>
                  <a:ext uri="{0D108BD9-81ED-4DB2-BD59-A6C34878D82A}">
                    <a16:rowId xmlns:a16="http://schemas.microsoft.com/office/drawing/2014/main" val="2745079050"/>
                  </a:ext>
                </a:extLst>
              </a:tr>
              <a:tr h="161925">
                <a:tc>
                  <a:txBody>
                    <a:bodyPr/>
                    <a:lstStyle/>
                    <a:p>
                      <a:pPr algn="l" fontAlgn="t"/>
                      <a:r>
                        <a:rPr lang="es-MX" sz="1200" b="0" i="0" u="none" strike="noStrike" dirty="0">
                          <a:solidFill>
                            <a:srgbClr val="000000"/>
                          </a:solidFill>
                          <a:effectLst/>
                          <a:latin typeface="Consolas" panose="020B0609020204030204" pitchFamily="49" charset="0"/>
                        </a:rPr>
                        <a:t>20</a:t>
                      </a:r>
                    </a:p>
                  </a:txBody>
                  <a:tcPr marL="9525" marR="9525" marT="9525" marB="0">
                    <a:lnL>
                      <a:noFill/>
                    </a:lnL>
                    <a:lnR>
                      <a:noFill/>
                    </a:lnR>
                    <a:lnT>
                      <a:noFill/>
                    </a:lnT>
                    <a:lnB>
                      <a:noFill/>
                    </a:lnB>
                    <a:noFill/>
                  </a:tcPr>
                </a:tc>
                <a:extLst>
                  <a:ext uri="{0D108BD9-81ED-4DB2-BD59-A6C34878D82A}">
                    <a16:rowId xmlns:a16="http://schemas.microsoft.com/office/drawing/2014/main" val="2050614030"/>
                  </a:ext>
                </a:extLst>
              </a:tr>
              <a:tr h="161925">
                <a:tc>
                  <a:txBody>
                    <a:bodyPr/>
                    <a:lstStyle/>
                    <a:p>
                      <a:pPr algn="l" fontAlgn="t"/>
                      <a:r>
                        <a:rPr lang="es-MX" sz="1200" b="0" i="0" u="none" strike="noStrike" dirty="0">
                          <a:solidFill>
                            <a:srgbClr val="000000"/>
                          </a:solidFill>
                          <a:effectLst/>
                          <a:latin typeface="Consolas" panose="020B0609020204030204" pitchFamily="49" charset="0"/>
                        </a:rPr>
                        <a:t>2 9</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3 13</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3 14</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3 17</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4 9</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5 6</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5 11</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6 10</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6 18</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6 20</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7 11</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7 13</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7 17</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11 12</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11 14</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11 19</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12 20</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13 17</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13 18</a:t>
                      </a:r>
                      <a:br>
                        <a:rPr lang="es-MX" sz="1200" b="0" i="0" u="none" strike="noStrike" dirty="0">
                          <a:solidFill>
                            <a:srgbClr val="000000"/>
                          </a:solidFill>
                          <a:effectLst/>
                          <a:latin typeface="Consolas" panose="020B0609020204030204" pitchFamily="49" charset="0"/>
                        </a:rPr>
                      </a:br>
                      <a:r>
                        <a:rPr lang="es-MX" sz="1200" b="0" i="0" u="none" strike="noStrike" dirty="0">
                          <a:solidFill>
                            <a:srgbClr val="000000"/>
                          </a:solidFill>
                          <a:effectLst/>
                          <a:latin typeface="Consolas" panose="020B0609020204030204" pitchFamily="49" charset="0"/>
                        </a:rPr>
                        <a:t>18 19</a:t>
                      </a:r>
                    </a:p>
                  </a:txBody>
                  <a:tcPr marL="9525" marR="9525" marT="9525" marB="0">
                    <a:lnL>
                      <a:noFill/>
                    </a:lnL>
                    <a:lnR>
                      <a:noFill/>
                    </a:lnR>
                    <a:lnT>
                      <a:noFill/>
                    </a:lnT>
                    <a:lnB>
                      <a:noFill/>
                    </a:lnB>
                    <a:noFill/>
                  </a:tcPr>
                </a:tc>
                <a:extLst>
                  <a:ext uri="{0D108BD9-81ED-4DB2-BD59-A6C34878D82A}">
                    <a16:rowId xmlns:a16="http://schemas.microsoft.com/office/drawing/2014/main" val="2788513744"/>
                  </a:ext>
                </a:extLst>
              </a:tr>
            </a:tbl>
          </a:graphicData>
        </a:graphic>
      </p:graphicFrame>
      <p:pic>
        <p:nvPicPr>
          <p:cNvPr id="8" name="Content Placeholder 7">
            <a:extLst>
              <a:ext uri="{FF2B5EF4-FFF2-40B4-BE49-F238E27FC236}">
                <a16:creationId xmlns:a16="http://schemas.microsoft.com/office/drawing/2014/main" id="{1728E4E5-7288-B98E-4CC7-4F0225FE1360}"/>
              </a:ext>
            </a:extLst>
          </p:cNvPr>
          <p:cNvPicPr>
            <a:picLocks noGrp="1" noChangeAspect="1"/>
          </p:cNvPicPr>
          <p:nvPr>
            <p:ph idx="1"/>
          </p:nvPr>
        </p:nvPicPr>
        <p:blipFill>
          <a:blip r:embed="rId2"/>
          <a:stretch>
            <a:fillRect/>
          </a:stretch>
        </p:blipFill>
        <p:spPr>
          <a:xfrm>
            <a:off x="99812" y="2153180"/>
            <a:ext cx="5325627"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61C7E922-5BFD-F1BF-1A5B-69184142359A}"/>
              </a:ext>
            </a:extLst>
          </p:cNvPr>
          <p:cNvSpPr txBox="1"/>
          <p:nvPr/>
        </p:nvSpPr>
        <p:spPr>
          <a:xfrm>
            <a:off x="149629" y="1783045"/>
            <a:ext cx="2815754" cy="369332"/>
          </a:xfrm>
          <a:prstGeom prst="rect">
            <a:avLst/>
          </a:prstGeom>
          <a:noFill/>
        </p:spPr>
        <p:txBody>
          <a:bodyPr wrap="square">
            <a:spAutoFit/>
          </a:bodyPr>
          <a:lstStyle/>
          <a:p>
            <a:r>
              <a:rPr lang="es-MX" dirty="0">
                <a:hlinkClick r:id="rId3"/>
              </a:rPr>
              <a:t>https://graphonline.ru/es/</a:t>
            </a:r>
            <a:r>
              <a:rPr lang="es-MX" dirty="0"/>
              <a:t> </a:t>
            </a:r>
          </a:p>
        </p:txBody>
      </p:sp>
      <p:sp>
        <p:nvSpPr>
          <p:cNvPr id="10" name="Rectangle 9">
            <a:extLst>
              <a:ext uri="{FF2B5EF4-FFF2-40B4-BE49-F238E27FC236}">
                <a16:creationId xmlns:a16="http://schemas.microsoft.com/office/drawing/2014/main" id="{F6F4429B-144F-EA7B-FD4F-DFA72A9B37BD}"/>
              </a:ext>
            </a:extLst>
          </p:cNvPr>
          <p:cNvSpPr/>
          <p:nvPr/>
        </p:nvSpPr>
        <p:spPr>
          <a:xfrm>
            <a:off x="5528267" y="1414516"/>
            <a:ext cx="909223"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g6</a:t>
            </a:r>
          </a:p>
        </p:txBody>
      </p:sp>
      <p:sp>
        <p:nvSpPr>
          <p:cNvPr id="14" name="TextBox 13">
            <a:extLst>
              <a:ext uri="{FF2B5EF4-FFF2-40B4-BE49-F238E27FC236}">
                <a16:creationId xmlns:a16="http://schemas.microsoft.com/office/drawing/2014/main" id="{1CFE1743-E5E9-FB4F-7FA8-A52B4432C9E7}"/>
              </a:ext>
            </a:extLst>
          </p:cNvPr>
          <p:cNvSpPr txBox="1"/>
          <p:nvPr/>
        </p:nvSpPr>
        <p:spPr>
          <a:xfrm>
            <a:off x="8376364" y="2178826"/>
            <a:ext cx="3310962" cy="4401205"/>
          </a:xfrm>
          <a:prstGeom prst="rect">
            <a:avLst/>
          </a:prstGeom>
          <a:noFill/>
        </p:spPr>
        <p:txBody>
          <a:bodyPr wrap="square">
            <a:spAutoFit/>
          </a:bodyPr>
          <a:lstStyle/>
          <a:p>
            <a:r>
              <a:rPr lang="es-MX" sz="1400" dirty="0"/>
              <a:t>0 0 0 0 0 0 0 0 0 0 0 0 0 0 0 0 0 0 0 0</a:t>
            </a:r>
          </a:p>
          <a:p>
            <a:r>
              <a:rPr lang="es-MX" sz="1400" dirty="0"/>
              <a:t>0 0 0 0 0 0 0 0 1 0 0 0 0 0 0 0 0 0 0 0</a:t>
            </a:r>
          </a:p>
          <a:p>
            <a:r>
              <a:rPr lang="es-MX" sz="1400" dirty="0"/>
              <a:t>0 0 0 0 0 0 0 0 0 0 0 0 1 1 0 0 1 0 0 0</a:t>
            </a:r>
          </a:p>
          <a:p>
            <a:r>
              <a:rPr lang="es-MX" sz="1400" dirty="0"/>
              <a:t>0 0 0 0 0 0 0 0 1 0 0 0 0 0 0 0 0 0 0 0</a:t>
            </a:r>
          </a:p>
          <a:p>
            <a:r>
              <a:rPr lang="es-MX" sz="1400" dirty="0"/>
              <a:t>0 0 0 0 0 1 0 0 0 0 1 0 0 0 0 0 0 0 0 0</a:t>
            </a:r>
          </a:p>
          <a:p>
            <a:r>
              <a:rPr lang="es-MX" sz="1400" dirty="0"/>
              <a:t>0 0 0 0 1 0 0 0 0 1 0 0 0 0 0 0 0 1 0 1</a:t>
            </a:r>
          </a:p>
          <a:p>
            <a:r>
              <a:rPr lang="es-MX" sz="1400" dirty="0"/>
              <a:t>0 0 0 0 0 0 0 0 0 0 1 0 1 0 0 0 1 0 0 0</a:t>
            </a:r>
          </a:p>
          <a:p>
            <a:r>
              <a:rPr lang="es-MX" sz="1400" dirty="0"/>
              <a:t>0 0 0 0 0 0 0 0 0 0 0 0 0 0 0 0 0 0 0 0</a:t>
            </a:r>
          </a:p>
          <a:p>
            <a:r>
              <a:rPr lang="es-MX" sz="1400" dirty="0"/>
              <a:t>0 1 0 1 0 0 0 0 0 0 0 0 0 0 0 0 0 0 0 0</a:t>
            </a:r>
          </a:p>
          <a:p>
            <a:r>
              <a:rPr lang="es-MX" sz="1400" dirty="0"/>
              <a:t>0 0 0 0 0 1 0 0 0 0 0 0 0 0 0 0 0 0 0 0</a:t>
            </a:r>
          </a:p>
          <a:p>
            <a:r>
              <a:rPr lang="es-MX" sz="1400" dirty="0"/>
              <a:t>0 0 0 0 1 0 1 0 0 0 0 1 0 1 0 0 0 0 1 0</a:t>
            </a:r>
          </a:p>
          <a:p>
            <a:r>
              <a:rPr lang="es-MX" sz="1400" dirty="0"/>
              <a:t>0 0 0 0 0 0 0 0 0 0 1 0 0 0 0 0 0 0 0 1</a:t>
            </a:r>
          </a:p>
          <a:p>
            <a:r>
              <a:rPr lang="es-MX" sz="1400" dirty="0"/>
              <a:t>0 0 1 0 0 0 1 0 0 0 0 0 0 0 0 0 1 1 0 0</a:t>
            </a:r>
          </a:p>
          <a:p>
            <a:r>
              <a:rPr lang="es-MX" sz="1400" dirty="0"/>
              <a:t>0 0 1 0 0 0 0 0 0 0 1 0 0 0 0 0 0 0 0 0</a:t>
            </a:r>
          </a:p>
          <a:p>
            <a:r>
              <a:rPr lang="es-MX" sz="1400" dirty="0"/>
              <a:t>0 0 0 0 0 0 0 0 0 0 0 0 0 0 0 0 0 0 0 0</a:t>
            </a:r>
          </a:p>
          <a:p>
            <a:r>
              <a:rPr lang="es-MX" sz="1400" dirty="0"/>
              <a:t>0 0 0 0 0 0 0 0 0 0 0 0 0 0 0 0 0 0 0 0</a:t>
            </a:r>
          </a:p>
          <a:p>
            <a:r>
              <a:rPr lang="es-MX" sz="1400" dirty="0"/>
              <a:t>0 0 1 0 0 0 1 0 0 0 0 0 1 0 0 0 0 0 0 0</a:t>
            </a:r>
          </a:p>
          <a:p>
            <a:r>
              <a:rPr lang="es-MX" sz="1400" dirty="0"/>
              <a:t>0 0 0 0 0 1 0 0 0 0 0 0 1 0 0 0 0 0 1 0</a:t>
            </a:r>
          </a:p>
          <a:p>
            <a:r>
              <a:rPr lang="es-MX" sz="1400" dirty="0"/>
              <a:t>0 0 0 0 0 0 0 0 0 0 1 0 0 0 0 0 0 1 0 0</a:t>
            </a:r>
          </a:p>
          <a:p>
            <a:r>
              <a:rPr lang="es-MX" sz="1400" dirty="0"/>
              <a:t>0 0 0 0 0 1 0 0 0 0 0 1 0 0 0 0 0 0 0 0</a:t>
            </a:r>
            <a:endParaRPr lang="es-MX" sz="1600" dirty="0"/>
          </a:p>
        </p:txBody>
      </p:sp>
      <p:sp>
        <p:nvSpPr>
          <p:cNvPr id="15" name="Rectangle 14">
            <a:extLst>
              <a:ext uri="{FF2B5EF4-FFF2-40B4-BE49-F238E27FC236}">
                <a16:creationId xmlns:a16="http://schemas.microsoft.com/office/drawing/2014/main" id="{A4527745-C093-498C-A957-7B641F8BDBAC}"/>
              </a:ext>
            </a:extLst>
          </p:cNvPr>
          <p:cNvSpPr/>
          <p:nvPr/>
        </p:nvSpPr>
        <p:spPr>
          <a:xfrm>
            <a:off x="9438413" y="1414516"/>
            <a:ext cx="593432"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A</a:t>
            </a:r>
          </a:p>
        </p:txBody>
      </p:sp>
    </p:spTree>
    <p:extLst>
      <p:ext uri="{BB962C8B-B14F-4D97-AF65-F5344CB8AC3E}">
        <p14:creationId xmlns:p14="http://schemas.microsoft.com/office/powerpoint/2010/main" val="363607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E824E-918B-6C78-7D02-C5141A4C9C6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B80A8B6B-F25A-28DB-B880-67BFA04B524C}"/>
              </a:ext>
            </a:extLst>
          </p:cNvPr>
          <p:cNvSpPr txBox="1"/>
          <p:nvPr/>
        </p:nvSpPr>
        <p:spPr>
          <a:xfrm>
            <a:off x="149629" y="1783045"/>
            <a:ext cx="2815754" cy="369332"/>
          </a:xfrm>
          <a:prstGeom prst="rect">
            <a:avLst/>
          </a:prstGeom>
          <a:noFill/>
        </p:spPr>
        <p:txBody>
          <a:bodyPr wrap="square">
            <a:spAutoFit/>
          </a:bodyPr>
          <a:lstStyle/>
          <a:p>
            <a:r>
              <a:rPr lang="es-MX" dirty="0">
                <a:hlinkClick r:id="rId2"/>
              </a:rPr>
              <a:t>https://graphonline.ru/es/</a:t>
            </a:r>
            <a:r>
              <a:rPr lang="es-MX" dirty="0"/>
              <a:t> </a:t>
            </a:r>
          </a:p>
        </p:txBody>
      </p:sp>
      <p:sp>
        <p:nvSpPr>
          <p:cNvPr id="3" name="TextBox 2">
            <a:extLst>
              <a:ext uri="{FF2B5EF4-FFF2-40B4-BE49-F238E27FC236}">
                <a16:creationId xmlns:a16="http://schemas.microsoft.com/office/drawing/2014/main" id="{FBED27EE-9FAA-5844-038E-B4B4075C7A4C}"/>
              </a:ext>
            </a:extLst>
          </p:cNvPr>
          <p:cNvSpPr txBox="1"/>
          <p:nvPr/>
        </p:nvSpPr>
        <p:spPr>
          <a:xfrm>
            <a:off x="5653238" y="2273714"/>
            <a:ext cx="562304" cy="3343159"/>
          </a:xfrm>
          <a:prstGeom prst="rect">
            <a:avLst/>
          </a:prstGeom>
          <a:noFill/>
        </p:spPr>
        <p:txBody>
          <a:bodyPr wrap="square">
            <a:spAutoFit/>
          </a:bodyPr>
          <a:lstStyle/>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10</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6</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2 1</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2 4</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3 9</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4 1</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4 9</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8 5</a:t>
            </a:r>
          </a:p>
        </p:txBody>
      </p:sp>
      <p:sp>
        <p:nvSpPr>
          <p:cNvPr id="8" name="Rectangle 7">
            <a:extLst>
              <a:ext uri="{FF2B5EF4-FFF2-40B4-BE49-F238E27FC236}">
                <a16:creationId xmlns:a16="http://schemas.microsoft.com/office/drawing/2014/main" id="{DDDD8EDF-BE45-0EF5-8160-E32CCC5770C9}"/>
              </a:ext>
            </a:extLst>
          </p:cNvPr>
          <p:cNvSpPr/>
          <p:nvPr/>
        </p:nvSpPr>
        <p:spPr>
          <a:xfrm>
            <a:off x="5528267" y="1414516"/>
            <a:ext cx="909223"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g7</a:t>
            </a:r>
          </a:p>
        </p:txBody>
      </p:sp>
      <p:sp>
        <p:nvSpPr>
          <p:cNvPr id="12" name="TextBox 11">
            <a:extLst>
              <a:ext uri="{FF2B5EF4-FFF2-40B4-BE49-F238E27FC236}">
                <a16:creationId xmlns:a16="http://schemas.microsoft.com/office/drawing/2014/main" id="{051FA6BB-9070-546A-B5AD-D1EC718F7042}"/>
              </a:ext>
            </a:extLst>
          </p:cNvPr>
          <p:cNvSpPr txBox="1"/>
          <p:nvPr/>
        </p:nvSpPr>
        <p:spPr>
          <a:xfrm>
            <a:off x="8372765" y="2152377"/>
            <a:ext cx="3318159" cy="4401205"/>
          </a:xfrm>
          <a:prstGeom prst="rect">
            <a:avLst/>
          </a:prstGeom>
          <a:noFill/>
        </p:spPr>
        <p:txBody>
          <a:bodyPr wrap="square">
            <a:spAutoFit/>
          </a:bodyPr>
          <a:lstStyle/>
          <a:p>
            <a:r>
              <a:rPr lang="es-MX" sz="2800" dirty="0"/>
              <a:t>0 1 0 1 0 0 0 0 0 0</a:t>
            </a:r>
          </a:p>
          <a:p>
            <a:r>
              <a:rPr lang="es-MX" sz="2800" dirty="0"/>
              <a:t>1 0 0 1 0 0 0 0 0 0</a:t>
            </a:r>
          </a:p>
          <a:p>
            <a:r>
              <a:rPr lang="es-MX" sz="2800" dirty="0"/>
              <a:t>0 0 0 0 0 0 0 0 1 0</a:t>
            </a:r>
          </a:p>
          <a:p>
            <a:r>
              <a:rPr lang="es-MX" sz="2800" dirty="0"/>
              <a:t>1 1 0 0 0 0 0 0 1 0</a:t>
            </a:r>
          </a:p>
          <a:p>
            <a:r>
              <a:rPr lang="es-MX" sz="2800" dirty="0"/>
              <a:t>0 0 0 0 0 0 0 1 0 0</a:t>
            </a:r>
          </a:p>
          <a:p>
            <a:r>
              <a:rPr lang="es-MX" sz="2800" dirty="0"/>
              <a:t>0 0 0 0 0 0 0 0 0 0</a:t>
            </a:r>
          </a:p>
          <a:p>
            <a:r>
              <a:rPr lang="es-MX" sz="2800" dirty="0"/>
              <a:t>0 0 0 0 0 0 0 0 0 0</a:t>
            </a:r>
          </a:p>
          <a:p>
            <a:r>
              <a:rPr lang="es-MX" sz="2800" dirty="0"/>
              <a:t>0 0 0 0 1 0 0 0 0 0</a:t>
            </a:r>
          </a:p>
          <a:p>
            <a:r>
              <a:rPr lang="es-MX" sz="2800" dirty="0"/>
              <a:t>0 0 1 1 0 0 0 0 0 0</a:t>
            </a:r>
          </a:p>
          <a:p>
            <a:r>
              <a:rPr lang="es-MX" sz="2800" dirty="0"/>
              <a:t>0 0 0 0 0 0 0 0 0 0</a:t>
            </a:r>
            <a:endParaRPr lang="es-MX" dirty="0"/>
          </a:p>
        </p:txBody>
      </p:sp>
      <p:pic>
        <p:nvPicPr>
          <p:cNvPr id="31" name="Content Placeholder 30">
            <a:extLst>
              <a:ext uri="{FF2B5EF4-FFF2-40B4-BE49-F238E27FC236}">
                <a16:creationId xmlns:a16="http://schemas.microsoft.com/office/drawing/2014/main" id="{68853AE2-8FDB-FC15-EFC3-F8C901595993}"/>
              </a:ext>
            </a:extLst>
          </p:cNvPr>
          <p:cNvPicPr>
            <a:picLocks noGrp="1" noChangeAspect="1"/>
          </p:cNvPicPr>
          <p:nvPr>
            <p:ph idx="1"/>
          </p:nvPr>
        </p:nvPicPr>
        <p:blipFill>
          <a:blip r:embed="rId3"/>
          <a:stretch>
            <a:fillRect/>
          </a:stretch>
        </p:blipFill>
        <p:spPr>
          <a:xfrm>
            <a:off x="228968" y="2227959"/>
            <a:ext cx="5033780" cy="40380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2" name="Rectangle 31">
            <a:extLst>
              <a:ext uri="{FF2B5EF4-FFF2-40B4-BE49-F238E27FC236}">
                <a16:creationId xmlns:a16="http://schemas.microsoft.com/office/drawing/2014/main" id="{82C3611D-6F8E-DAFC-62B0-9CDDEF8C13EA}"/>
              </a:ext>
            </a:extLst>
          </p:cNvPr>
          <p:cNvSpPr/>
          <p:nvPr/>
        </p:nvSpPr>
        <p:spPr>
          <a:xfrm>
            <a:off x="9438413" y="1414516"/>
            <a:ext cx="593432"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A</a:t>
            </a:r>
          </a:p>
        </p:txBody>
      </p:sp>
    </p:spTree>
    <p:extLst>
      <p:ext uri="{BB962C8B-B14F-4D97-AF65-F5344CB8AC3E}">
        <p14:creationId xmlns:p14="http://schemas.microsoft.com/office/powerpoint/2010/main" val="114357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87C9B-632B-3B30-7059-EA211309C26F}"/>
            </a:ext>
          </a:extLst>
        </p:cNvPr>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102E6855-408B-6C63-F6F6-865E1EDDAE53}"/>
              </a:ext>
            </a:extLst>
          </p:cNvPr>
          <p:cNvPicPr>
            <a:picLocks noGrp="1" noChangeAspect="1"/>
          </p:cNvPicPr>
          <p:nvPr>
            <p:ph idx="1"/>
          </p:nvPr>
        </p:nvPicPr>
        <p:blipFill>
          <a:blip r:embed="rId2"/>
          <a:stretch>
            <a:fillRect/>
          </a:stretch>
        </p:blipFill>
        <p:spPr>
          <a:xfrm>
            <a:off x="222426" y="2294451"/>
            <a:ext cx="4926042"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2B38E906-480E-F71A-3C40-4B2D02405FC6}"/>
              </a:ext>
            </a:extLst>
          </p:cNvPr>
          <p:cNvSpPr txBox="1"/>
          <p:nvPr/>
        </p:nvSpPr>
        <p:spPr>
          <a:xfrm>
            <a:off x="149629" y="1783045"/>
            <a:ext cx="2815754" cy="369332"/>
          </a:xfrm>
          <a:prstGeom prst="rect">
            <a:avLst/>
          </a:prstGeom>
          <a:noFill/>
        </p:spPr>
        <p:txBody>
          <a:bodyPr wrap="square">
            <a:spAutoFit/>
          </a:bodyPr>
          <a:lstStyle/>
          <a:p>
            <a:r>
              <a:rPr lang="es-MX" dirty="0">
                <a:hlinkClick r:id="rId3"/>
              </a:rPr>
              <a:t>https://graphonline.ru/es/</a:t>
            </a:r>
            <a:r>
              <a:rPr lang="es-MX" dirty="0"/>
              <a:t> </a:t>
            </a:r>
          </a:p>
        </p:txBody>
      </p:sp>
      <p:sp>
        <p:nvSpPr>
          <p:cNvPr id="3" name="TextBox 2">
            <a:extLst>
              <a:ext uri="{FF2B5EF4-FFF2-40B4-BE49-F238E27FC236}">
                <a16:creationId xmlns:a16="http://schemas.microsoft.com/office/drawing/2014/main" id="{2AA394B4-57A5-E0A5-48C7-5C83ED84B737}"/>
              </a:ext>
            </a:extLst>
          </p:cNvPr>
          <p:cNvSpPr txBox="1"/>
          <p:nvPr/>
        </p:nvSpPr>
        <p:spPr>
          <a:xfrm>
            <a:off x="5653238" y="2273714"/>
            <a:ext cx="562304" cy="3764300"/>
          </a:xfrm>
          <a:prstGeom prst="rect">
            <a:avLst/>
          </a:prstGeom>
          <a:noFill/>
        </p:spPr>
        <p:txBody>
          <a:bodyPr wrap="square">
            <a:spAutoFit/>
          </a:bodyPr>
          <a:lstStyle/>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10</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7</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2 1</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2 4</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3 9</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4 1</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4 9</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8 5</a:t>
            </a:r>
          </a:p>
          <a:p>
            <a:pPr>
              <a:lnSpc>
                <a:spcPct val="115000"/>
              </a:lnSpc>
              <a:spcAft>
                <a:spcPts val="800"/>
              </a:spcAft>
            </a:pPr>
            <a:r>
              <a:rPr lang="es-MX" sz="1800" kern="100" dirty="0">
                <a:effectLst/>
                <a:latin typeface="Aptos" panose="020B0004020202020204" pitchFamily="34" charset="0"/>
                <a:ea typeface="Aptos" panose="020B0004020202020204" pitchFamily="34" charset="0"/>
                <a:cs typeface="Times New Roman" panose="02020603050405020304" pitchFamily="18" charset="0"/>
              </a:rPr>
              <a:t>9 2</a:t>
            </a:r>
          </a:p>
        </p:txBody>
      </p:sp>
      <p:sp>
        <p:nvSpPr>
          <p:cNvPr id="8" name="Rectangle 7">
            <a:extLst>
              <a:ext uri="{FF2B5EF4-FFF2-40B4-BE49-F238E27FC236}">
                <a16:creationId xmlns:a16="http://schemas.microsoft.com/office/drawing/2014/main" id="{02095154-992D-B9D3-FA19-2042D616316E}"/>
              </a:ext>
            </a:extLst>
          </p:cNvPr>
          <p:cNvSpPr/>
          <p:nvPr/>
        </p:nvSpPr>
        <p:spPr>
          <a:xfrm>
            <a:off x="5528267" y="1414516"/>
            <a:ext cx="909223"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g8</a:t>
            </a:r>
          </a:p>
        </p:txBody>
      </p:sp>
      <p:sp>
        <p:nvSpPr>
          <p:cNvPr id="12" name="TextBox 11">
            <a:extLst>
              <a:ext uri="{FF2B5EF4-FFF2-40B4-BE49-F238E27FC236}">
                <a16:creationId xmlns:a16="http://schemas.microsoft.com/office/drawing/2014/main" id="{2A398F7A-897D-E38E-E74D-24D4A413421D}"/>
              </a:ext>
            </a:extLst>
          </p:cNvPr>
          <p:cNvSpPr txBox="1"/>
          <p:nvPr/>
        </p:nvSpPr>
        <p:spPr>
          <a:xfrm>
            <a:off x="8392016" y="2152377"/>
            <a:ext cx="3279658" cy="4401205"/>
          </a:xfrm>
          <a:prstGeom prst="rect">
            <a:avLst/>
          </a:prstGeom>
          <a:noFill/>
        </p:spPr>
        <p:txBody>
          <a:bodyPr wrap="square">
            <a:spAutoFit/>
          </a:bodyPr>
          <a:lstStyle/>
          <a:p>
            <a:r>
              <a:rPr lang="es-MX" sz="2800" dirty="0"/>
              <a:t>0 0 0 0 0 0 0 0 0 0</a:t>
            </a:r>
          </a:p>
          <a:p>
            <a:r>
              <a:rPr lang="es-MX" sz="2800" dirty="0"/>
              <a:t>1 0 0 1 0 0 0 0 0 0</a:t>
            </a:r>
          </a:p>
          <a:p>
            <a:r>
              <a:rPr lang="es-MX" sz="2800" dirty="0"/>
              <a:t>0 0 0 0 0 0 0 0 1 0</a:t>
            </a:r>
          </a:p>
          <a:p>
            <a:r>
              <a:rPr lang="es-MX" sz="2800" dirty="0"/>
              <a:t>1 0 0 0 0 0 0 0 1 0</a:t>
            </a:r>
          </a:p>
          <a:p>
            <a:r>
              <a:rPr lang="es-MX" sz="2800" dirty="0"/>
              <a:t>0 0 0 0 0 0 0 0 0 0</a:t>
            </a:r>
          </a:p>
          <a:p>
            <a:r>
              <a:rPr lang="es-MX" sz="2800" dirty="0"/>
              <a:t>0 0 0 0 0 0 0 0 0 0</a:t>
            </a:r>
          </a:p>
          <a:p>
            <a:r>
              <a:rPr lang="es-MX" sz="2800" dirty="0"/>
              <a:t>0 0 0 0 0 0 0 0 0 0</a:t>
            </a:r>
          </a:p>
          <a:p>
            <a:r>
              <a:rPr lang="es-MX" sz="2800" dirty="0"/>
              <a:t>0 0 0 0 1 0 0 0 0 0</a:t>
            </a:r>
          </a:p>
          <a:p>
            <a:r>
              <a:rPr lang="es-MX" sz="2800" dirty="0"/>
              <a:t>0 1 0 0 0 0 0 0 0 0</a:t>
            </a:r>
          </a:p>
          <a:p>
            <a:r>
              <a:rPr lang="es-MX" sz="2800" dirty="0"/>
              <a:t>0 0 0 0 0 0 0 0 0 0</a:t>
            </a:r>
            <a:endParaRPr lang="es-MX" dirty="0"/>
          </a:p>
        </p:txBody>
      </p:sp>
      <p:sp>
        <p:nvSpPr>
          <p:cNvPr id="2" name="Rectangle 1">
            <a:extLst>
              <a:ext uri="{FF2B5EF4-FFF2-40B4-BE49-F238E27FC236}">
                <a16:creationId xmlns:a16="http://schemas.microsoft.com/office/drawing/2014/main" id="{096C8476-80BB-42CC-617F-ACAC1F42ABE8}"/>
              </a:ext>
            </a:extLst>
          </p:cNvPr>
          <p:cNvSpPr/>
          <p:nvPr/>
        </p:nvSpPr>
        <p:spPr>
          <a:xfrm>
            <a:off x="9438413" y="1414516"/>
            <a:ext cx="593432"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A</a:t>
            </a:r>
          </a:p>
        </p:txBody>
      </p:sp>
    </p:spTree>
    <p:extLst>
      <p:ext uri="{BB962C8B-B14F-4D97-AF65-F5344CB8AC3E}">
        <p14:creationId xmlns:p14="http://schemas.microsoft.com/office/powerpoint/2010/main" val="2876022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3332-2FE4-CA55-39F1-3789E17DB950}"/>
              </a:ext>
            </a:extLst>
          </p:cNvPr>
          <p:cNvSpPr>
            <a:spLocks noGrp="1"/>
          </p:cNvSpPr>
          <p:nvPr>
            <p:ph type="title"/>
          </p:nvPr>
        </p:nvSpPr>
        <p:spPr>
          <a:xfrm>
            <a:off x="838200" y="1162843"/>
            <a:ext cx="10515600" cy="1325563"/>
          </a:xfrm>
        </p:spPr>
        <p:txBody>
          <a:bodyPr/>
          <a:lstStyle/>
          <a:p>
            <a:r>
              <a:rPr lang="es-VE" dirty="0"/>
              <a:t>Laboratorio Semana 4</a:t>
            </a:r>
            <a:endParaRPr lang="es-MX" dirty="0"/>
          </a:p>
        </p:txBody>
      </p:sp>
      <p:sp>
        <p:nvSpPr>
          <p:cNvPr id="3" name="Content Placeholder 2">
            <a:extLst>
              <a:ext uri="{FF2B5EF4-FFF2-40B4-BE49-F238E27FC236}">
                <a16:creationId xmlns:a16="http://schemas.microsoft.com/office/drawing/2014/main" id="{41F95CE3-9362-BFAD-1AC2-FC432720CD78}"/>
              </a:ext>
            </a:extLst>
          </p:cNvPr>
          <p:cNvSpPr>
            <a:spLocks noGrp="1"/>
          </p:cNvSpPr>
          <p:nvPr>
            <p:ph idx="1"/>
          </p:nvPr>
        </p:nvSpPr>
        <p:spPr>
          <a:xfrm>
            <a:off x="838200" y="2261937"/>
            <a:ext cx="10384857" cy="4148488"/>
          </a:xfrm>
        </p:spPr>
        <p:txBody>
          <a:bodyPr>
            <a:normAutofit fontScale="92500" lnSpcReduction="20000"/>
          </a:bodyPr>
          <a:lstStyle/>
          <a:p>
            <a:r>
              <a:rPr lang="es-ES" dirty="0"/>
              <a:t>Usaremos la librería de grafos de </a:t>
            </a:r>
            <a:r>
              <a:rPr lang="es-ES" b="1" i="1" dirty="0" err="1"/>
              <a:t>libGrafoKt</a:t>
            </a:r>
            <a:r>
              <a:rPr lang="es-ES" b="1" i="1" dirty="0"/>
              <a:t> </a:t>
            </a:r>
            <a:r>
              <a:rPr lang="es-VE" dirty="0"/>
              <a:t>diseñada por el Prof. Guillermo Palma en el curso de 2022</a:t>
            </a:r>
          </a:p>
          <a:p>
            <a:r>
              <a:rPr lang="es-VE" dirty="0"/>
              <a:t>Usaremos la librería </a:t>
            </a:r>
            <a:r>
              <a:rPr lang="es-VE" b="1" i="1" dirty="0"/>
              <a:t>Jama</a:t>
            </a:r>
            <a:r>
              <a:rPr lang="es-VE" dirty="0"/>
              <a:t> para “ahorrar” el trabajo matricial</a:t>
            </a:r>
          </a:p>
          <a:p>
            <a:pPr lvl="1"/>
            <a:r>
              <a:rPr lang="es-VE" dirty="0">
                <a:hlinkClick r:id="rId2"/>
              </a:rPr>
              <a:t>https://math.nist.gov/javanumerics/jama/</a:t>
            </a:r>
            <a:endParaRPr lang="es-VE" dirty="0"/>
          </a:p>
          <a:p>
            <a:pPr lvl="1"/>
            <a:r>
              <a:rPr lang="es-VE" dirty="0"/>
              <a:t>Sea M una Matrix</a:t>
            </a:r>
          </a:p>
          <a:p>
            <a:pPr lvl="2"/>
            <a:r>
              <a:rPr lang="es-VE" dirty="0"/>
              <a:t> </a:t>
            </a:r>
            <a:r>
              <a:rPr lang="es-VE" dirty="0" err="1"/>
              <a:t>M.set</a:t>
            </a:r>
            <a:r>
              <a:rPr lang="es-VE" dirty="0"/>
              <a:t>(</a:t>
            </a:r>
            <a:r>
              <a:rPr lang="es-VE" b="1" i="1" dirty="0" err="1"/>
              <a:t>u</a:t>
            </a:r>
            <a:r>
              <a:rPr lang="es-VE" dirty="0" err="1"/>
              <a:t>,</a:t>
            </a:r>
            <a:r>
              <a:rPr lang="es-VE" b="1" i="1" dirty="0" err="1"/>
              <a:t>v</a:t>
            </a:r>
            <a:r>
              <a:rPr lang="es-VE" dirty="0" err="1"/>
              <a:t>,</a:t>
            </a:r>
            <a:r>
              <a:rPr lang="es-VE" b="1" i="1" dirty="0" err="1"/>
              <a:t>p</a:t>
            </a:r>
            <a:r>
              <a:rPr lang="es-VE" dirty="0"/>
              <a:t>) es para asignar el double </a:t>
            </a:r>
            <a:r>
              <a:rPr lang="es-VE" b="1" i="1" dirty="0"/>
              <a:t>p</a:t>
            </a:r>
            <a:r>
              <a:rPr lang="es-VE" dirty="0"/>
              <a:t> al elemento (</a:t>
            </a:r>
            <a:r>
              <a:rPr lang="es-VE" b="1" i="1" dirty="0"/>
              <a:t>u</a:t>
            </a:r>
            <a:r>
              <a:rPr lang="es-VE" dirty="0"/>
              <a:t>,</a:t>
            </a:r>
            <a:r>
              <a:rPr lang="es-VE" b="1" i="1" dirty="0"/>
              <a:t>v</a:t>
            </a:r>
            <a:r>
              <a:rPr lang="es-VE" dirty="0"/>
              <a:t>)</a:t>
            </a:r>
          </a:p>
          <a:p>
            <a:pPr lvl="2"/>
            <a:r>
              <a:rPr lang="es-VE" dirty="0" err="1"/>
              <a:t>M.get</a:t>
            </a:r>
            <a:r>
              <a:rPr lang="es-VE" dirty="0"/>
              <a:t>(</a:t>
            </a:r>
            <a:r>
              <a:rPr lang="es-VE" b="1" i="1" dirty="0"/>
              <a:t>u</a:t>
            </a:r>
            <a:r>
              <a:rPr lang="es-VE" dirty="0"/>
              <a:t>,</a:t>
            </a:r>
            <a:r>
              <a:rPr lang="es-VE" b="1" i="1" dirty="0"/>
              <a:t>v</a:t>
            </a:r>
            <a:r>
              <a:rPr lang="es-VE" dirty="0"/>
              <a:t>) devuelve el double en (</a:t>
            </a:r>
            <a:r>
              <a:rPr lang="es-VE" b="1" i="1" dirty="0"/>
              <a:t>u</a:t>
            </a:r>
            <a:r>
              <a:rPr lang="es-VE" dirty="0"/>
              <a:t>,</a:t>
            </a:r>
            <a:r>
              <a:rPr lang="es-VE" b="1" i="1" dirty="0"/>
              <a:t>v</a:t>
            </a:r>
            <a:r>
              <a:rPr lang="es-VE" dirty="0"/>
              <a:t>)</a:t>
            </a:r>
          </a:p>
          <a:p>
            <a:r>
              <a:rPr lang="es-VE" dirty="0"/>
              <a:t>Se da el “esqueleto” de un programa base en Kotlin para calcular las componentes (fuertemente) conexas de unos grafos dados como archivos *.</a:t>
            </a:r>
            <a:r>
              <a:rPr lang="es-VE" dirty="0" err="1"/>
              <a:t>txt</a:t>
            </a:r>
            <a:r>
              <a:rPr lang="es-VE" dirty="0"/>
              <a:t>. Las componentes (fuertemente) conexas serán entregadas como una </a:t>
            </a:r>
            <a:r>
              <a:rPr lang="es-MX" b="0" dirty="0" err="1">
                <a:solidFill>
                  <a:srgbClr val="4EC9B0"/>
                </a:solidFill>
                <a:effectLst/>
                <a:latin typeface="Consolas" panose="020B0609020204030204" pitchFamily="49" charset="0"/>
              </a:rPr>
              <a:t>List</a:t>
            </a:r>
            <a:r>
              <a:rPr lang="es-MX" b="0" dirty="0">
                <a:solidFill>
                  <a:srgbClr val="CCCCCC"/>
                </a:solidFill>
                <a:effectLst/>
                <a:latin typeface="Consolas" panose="020B0609020204030204" pitchFamily="49" charset="0"/>
              </a:rPr>
              <a:t>&lt;</a:t>
            </a:r>
            <a:r>
              <a:rPr lang="es-MX" b="0" dirty="0" err="1">
                <a:solidFill>
                  <a:srgbClr val="4EC9B0"/>
                </a:solidFill>
                <a:effectLst/>
                <a:latin typeface="Consolas" panose="020B0609020204030204" pitchFamily="49" charset="0"/>
              </a:rPr>
              <a:t>List</a:t>
            </a:r>
            <a:r>
              <a:rPr lang="es-MX" b="0" dirty="0">
                <a:solidFill>
                  <a:srgbClr val="CCCCCC"/>
                </a:solidFill>
                <a:effectLst/>
                <a:latin typeface="Consolas" panose="020B0609020204030204" pitchFamily="49" charset="0"/>
              </a:rPr>
              <a:t>&lt;</a:t>
            </a:r>
            <a:r>
              <a:rPr lang="es-MX" b="0" dirty="0" err="1">
                <a:solidFill>
                  <a:srgbClr val="4EC9B0"/>
                </a:solidFill>
                <a:effectLst/>
                <a:latin typeface="Consolas" panose="020B0609020204030204" pitchFamily="49" charset="0"/>
              </a:rPr>
              <a:t>Int</a:t>
            </a:r>
            <a:r>
              <a:rPr lang="es-MX" b="0" dirty="0">
                <a:solidFill>
                  <a:srgbClr val="CCCCCC"/>
                </a:solidFill>
                <a:effectLst/>
                <a:latin typeface="Consolas" panose="020B0609020204030204" pitchFamily="49" charset="0"/>
              </a:rPr>
              <a:t>&gt;&gt;</a:t>
            </a:r>
          </a:p>
          <a:p>
            <a:r>
              <a:rPr lang="es-VE" dirty="0"/>
              <a:t>La idea es utilizar la matriz de alcance (R) para obtener las componentes (fuertemente) conexas.</a:t>
            </a:r>
          </a:p>
        </p:txBody>
      </p:sp>
    </p:spTree>
    <p:extLst>
      <p:ext uri="{BB962C8B-B14F-4D97-AF65-F5344CB8AC3E}">
        <p14:creationId xmlns:p14="http://schemas.microsoft.com/office/powerpoint/2010/main" val="313797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7DCD-6FC6-1CEB-A78B-CAE4DB274790}"/>
              </a:ext>
            </a:extLst>
          </p:cNvPr>
          <p:cNvSpPr>
            <a:spLocks noGrp="1"/>
          </p:cNvSpPr>
          <p:nvPr>
            <p:ph type="title"/>
          </p:nvPr>
        </p:nvSpPr>
        <p:spPr>
          <a:xfrm>
            <a:off x="838200" y="1125521"/>
            <a:ext cx="10515600" cy="1325563"/>
          </a:xfrm>
        </p:spPr>
        <p:txBody>
          <a:bodyPr/>
          <a:lstStyle/>
          <a:p>
            <a:r>
              <a:rPr lang="es-VE" b="1" dirty="0"/>
              <a:t>Componentes conexas</a:t>
            </a:r>
            <a:endParaRPr lang="es-MX" b="1" dirty="0"/>
          </a:p>
        </p:txBody>
      </p:sp>
      <p:sp>
        <p:nvSpPr>
          <p:cNvPr id="3" name="Content Placeholder 2">
            <a:extLst>
              <a:ext uri="{FF2B5EF4-FFF2-40B4-BE49-F238E27FC236}">
                <a16:creationId xmlns:a16="http://schemas.microsoft.com/office/drawing/2014/main" id="{0791C4A1-5A09-F230-A593-D5398F12B450}"/>
              </a:ext>
            </a:extLst>
          </p:cNvPr>
          <p:cNvSpPr>
            <a:spLocks noGrp="1"/>
          </p:cNvSpPr>
          <p:nvPr>
            <p:ph idx="1"/>
          </p:nvPr>
        </p:nvSpPr>
        <p:spPr>
          <a:xfrm>
            <a:off x="838200" y="2310063"/>
            <a:ext cx="10515600" cy="3866899"/>
          </a:xfrm>
        </p:spPr>
        <p:txBody>
          <a:bodyPr/>
          <a:lstStyle/>
          <a:p>
            <a:r>
              <a:rPr lang="es-ES" dirty="0"/>
              <a:t>En un grafo no dirigido  una componente conexa es un subgrafo en el que cualquier par de nodos está conectado por un camino. En otras palabras,  dentro de una componente conexa  puedes ir de cualquier nodo a cualquier otro nodo siguiendo las aristas del grafo. Es decir,  para cualquier par de nodos </a:t>
            </a:r>
            <a:r>
              <a:rPr lang="es-ES" b="1" i="1" dirty="0"/>
              <a:t>u</a:t>
            </a:r>
            <a:r>
              <a:rPr lang="es-ES" dirty="0"/>
              <a:t> y </a:t>
            </a:r>
            <a:r>
              <a:rPr lang="es-ES" b="1" i="1" dirty="0"/>
              <a:t>v</a:t>
            </a:r>
            <a:r>
              <a:rPr lang="es-ES" dirty="0"/>
              <a:t> en la componente  existe un camino de </a:t>
            </a:r>
            <a:r>
              <a:rPr lang="es-ES" b="1" i="1" dirty="0"/>
              <a:t>u</a:t>
            </a:r>
            <a:r>
              <a:rPr lang="es-ES" dirty="0"/>
              <a:t> a </a:t>
            </a:r>
            <a:r>
              <a:rPr lang="es-ES" b="1" i="1" dirty="0"/>
              <a:t>v</a:t>
            </a:r>
            <a:r>
              <a:rPr lang="es-ES" dirty="0"/>
              <a:t>.</a:t>
            </a:r>
          </a:p>
          <a:p>
            <a:r>
              <a:rPr lang="es-ES" dirty="0"/>
              <a:t>Esta es una definición simplista que busca centrar la idea. Haría falta la formalidad matemática para precisar otras características.</a:t>
            </a:r>
            <a:endParaRPr lang="es-MX" dirty="0"/>
          </a:p>
        </p:txBody>
      </p:sp>
    </p:spTree>
    <p:extLst>
      <p:ext uri="{BB962C8B-B14F-4D97-AF65-F5344CB8AC3E}">
        <p14:creationId xmlns:p14="http://schemas.microsoft.com/office/powerpoint/2010/main" val="170442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F5A74-6178-0889-D9B1-1FCD8DAD0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5A0ACE-5AC7-A103-A1DB-587D936BEA7C}"/>
              </a:ext>
            </a:extLst>
          </p:cNvPr>
          <p:cNvSpPr>
            <a:spLocks noGrp="1"/>
          </p:cNvSpPr>
          <p:nvPr>
            <p:ph type="title"/>
          </p:nvPr>
        </p:nvSpPr>
        <p:spPr>
          <a:xfrm>
            <a:off x="838200" y="1125521"/>
            <a:ext cx="10515600" cy="1325563"/>
          </a:xfrm>
        </p:spPr>
        <p:txBody>
          <a:bodyPr/>
          <a:lstStyle/>
          <a:p>
            <a:r>
              <a:rPr lang="es-VE" b="1" dirty="0"/>
              <a:t>Componentes conexas</a:t>
            </a:r>
            <a:endParaRPr lang="es-MX" b="1" dirty="0"/>
          </a:p>
        </p:txBody>
      </p:sp>
      <p:pic>
        <p:nvPicPr>
          <p:cNvPr id="7" name="Content Placeholder 6">
            <a:extLst>
              <a:ext uri="{FF2B5EF4-FFF2-40B4-BE49-F238E27FC236}">
                <a16:creationId xmlns:a16="http://schemas.microsoft.com/office/drawing/2014/main" id="{2B6C951D-F3AC-630D-58DF-36E5045A2D03}"/>
              </a:ext>
            </a:extLst>
          </p:cNvPr>
          <p:cNvPicPr>
            <a:picLocks noGrp="1" noChangeAspect="1"/>
          </p:cNvPicPr>
          <p:nvPr>
            <p:ph idx="1"/>
          </p:nvPr>
        </p:nvPicPr>
        <p:blipFill>
          <a:blip r:embed="rId2"/>
          <a:stretch>
            <a:fillRect/>
          </a:stretch>
        </p:blipFill>
        <p:spPr>
          <a:xfrm>
            <a:off x="968376" y="2330504"/>
            <a:ext cx="3536245" cy="41636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6">
            <a:extLst>
              <a:ext uri="{FF2B5EF4-FFF2-40B4-BE49-F238E27FC236}">
                <a16:creationId xmlns:a16="http://schemas.microsoft.com/office/drawing/2014/main" id="{3AF4C39E-507A-EF5E-F779-BB36E1D555EA}"/>
              </a:ext>
            </a:extLst>
          </p:cNvPr>
          <p:cNvPicPr>
            <a:picLocks noChangeAspect="1"/>
          </p:cNvPicPr>
          <p:nvPr/>
        </p:nvPicPr>
        <p:blipFill>
          <a:blip r:embed="rId2"/>
          <a:stretch>
            <a:fillRect/>
          </a:stretch>
        </p:blipFill>
        <p:spPr>
          <a:xfrm>
            <a:off x="5492251" y="2325096"/>
            <a:ext cx="3536245" cy="41636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a:extLst>
              <a:ext uri="{FF2B5EF4-FFF2-40B4-BE49-F238E27FC236}">
                <a16:creationId xmlns:a16="http://schemas.microsoft.com/office/drawing/2014/main" id="{FA910A92-CF49-84A5-7C09-AA4BF4B98FA1}"/>
              </a:ext>
            </a:extLst>
          </p:cNvPr>
          <p:cNvSpPr/>
          <p:nvPr/>
        </p:nvSpPr>
        <p:spPr>
          <a:xfrm>
            <a:off x="7940840" y="2521818"/>
            <a:ext cx="1010653" cy="2415941"/>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11">
            <a:extLst>
              <a:ext uri="{FF2B5EF4-FFF2-40B4-BE49-F238E27FC236}">
                <a16:creationId xmlns:a16="http://schemas.microsoft.com/office/drawing/2014/main" id="{F537344E-DE96-3EEC-B5A8-0D13DEB3EDD2}"/>
              </a:ext>
            </a:extLst>
          </p:cNvPr>
          <p:cNvSpPr/>
          <p:nvPr/>
        </p:nvSpPr>
        <p:spPr>
          <a:xfrm>
            <a:off x="5592276" y="3650658"/>
            <a:ext cx="1963553" cy="2644263"/>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TextBox 12">
            <a:extLst>
              <a:ext uri="{FF2B5EF4-FFF2-40B4-BE49-F238E27FC236}">
                <a16:creationId xmlns:a16="http://schemas.microsoft.com/office/drawing/2014/main" id="{E40BA777-44C2-9E06-9B17-C7F0001EB2EE}"/>
              </a:ext>
            </a:extLst>
          </p:cNvPr>
          <p:cNvSpPr txBox="1"/>
          <p:nvPr/>
        </p:nvSpPr>
        <p:spPr>
          <a:xfrm>
            <a:off x="10004418" y="2521818"/>
            <a:ext cx="1105664" cy="3785652"/>
          </a:xfrm>
          <a:prstGeom prst="rect">
            <a:avLst/>
          </a:prstGeom>
          <a:noFill/>
        </p:spPr>
        <p:txBody>
          <a:bodyPr wrap="square" rtlCol="0">
            <a:spAutoFit/>
          </a:bodyPr>
          <a:lstStyle/>
          <a:p>
            <a:r>
              <a:rPr lang="es-VE" sz="4000" dirty="0"/>
              <a:t>5</a:t>
            </a:r>
          </a:p>
          <a:p>
            <a:r>
              <a:rPr lang="es-VE" sz="4000" dirty="0"/>
              <a:t>4</a:t>
            </a:r>
          </a:p>
          <a:p>
            <a:r>
              <a:rPr lang="es-VE" sz="4000" dirty="0"/>
              <a:t>1 3</a:t>
            </a:r>
          </a:p>
          <a:p>
            <a:r>
              <a:rPr lang="es-VE" sz="4000" dirty="0"/>
              <a:t>2 4</a:t>
            </a:r>
          </a:p>
          <a:p>
            <a:r>
              <a:rPr lang="es-VE" sz="4000" dirty="0"/>
              <a:t>2 5</a:t>
            </a:r>
          </a:p>
          <a:p>
            <a:r>
              <a:rPr lang="es-VE" sz="4000" dirty="0"/>
              <a:t>4 5</a:t>
            </a:r>
            <a:endParaRPr lang="es-MX" dirty="0"/>
          </a:p>
        </p:txBody>
      </p:sp>
      <p:sp>
        <p:nvSpPr>
          <p:cNvPr id="14" name="Rectangle 13">
            <a:extLst>
              <a:ext uri="{FF2B5EF4-FFF2-40B4-BE49-F238E27FC236}">
                <a16:creationId xmlns:a16="http://schemas.microsoft.com/office/drawing/2014/main" id="{4857860B-7A45-449D-A9FB-BCF0C5671696}"/>
              </a:ext>
            </a:extLst>
          </p:cNvPr>
          <p:cNvSpPr/>
          <p:nvPr/>
        </p:nvSpPr>
        <p:spPr>
          <a:xfrm>
            <a:off x="9816157" y="1638327"/>
            <a:ext cx="889987"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g1</a:t>
            </a:r>
          </a:p>
        </p:txBody>
      </p:sp>
    </p:spTree>
    <p:extLst>
      <p:ext uri="{BB962C8B-B14F-4D97-AF65-F5344CB8AC3E}">
        <p14:creationId xmlns:p14="http://schemas.microsoft.com/office/powerpoint/2010/main" val="354287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DB25E-0BD0-485D-1809-56B85068F3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4E74EB-8680-C887-9E7F-0D490AA571DD}"/>
              </a:ext>
            </a:extLst>
          </p:cNvPr>
          <p:cNvSpPr>
            <a:spLocks noGrp="1"/>
          </p:cNvSpPr>
          <p:nvPr>
            <p:ph type="title"/>
          </p:nvPr>
        </p:nvSpPr>
        <p:spPr>
          <a:xfrm>
            <a:off x="838200" y="1125521"/>
            <a:ext cx="10515600" cy="1325563"/>
          </a:xfrm>
        </p:spPr>
        <p:txBody>
          <a:bodyPr/>
          <a:lstStyle/>
          <a:p>
            <a:r>
              <a:rPr lang="es-VE" b="1" dirty="0"/>
              <a:t>Componentes fuertemente conexas</a:t>
            </a:r>
            <a:endParaRPr lang="es-MX" b="1" dirty="0"/>
          </a:p>
        </p:txBody>
      </p:sp>
      <p:sp>
        <p:nvSpPr>
          <p:cNvPr id="3" name="Content Placeholder 2">
            <a:extLst>
              <a:ext uri="{FF2B5EF4-FFF2-40B4-BE49-F238E27FC236}">
                <a16:creationId xmlns:a16="http://schemas.microsoft.com/office/drawing/2014/main" id="{C76A6154-9314-19E6-C72B-2712E1A078F4}"/>
              </a:ext>
            </a:extLst>
          </p:cNvPr>
          <p:cNvSpPr>
            <a:spLocks noGrp="1"/>
          </p:cNvSpPr>
          <p:nvPr>
            <p:ph idx="1"/>
          </p:nvPr>
        </p:nvSpPr>
        <p:spPr>
          <a:xfrm>
            <a:off x="838200" y="2310063"/>
            <a:ext cx="10515600" cy="3866899"/>
          </a:xfrm>
        </p:spPr>
        <p:txBody>
          <a:bodyPr/>
          <a:lstStyle/>
          <a:p>
            <a:r>
              <a:rPr lang="es-ES" dirty="0"/>
              <a:t>En un grafo dirigido  una componente fuertemente conexa es un subgrafo en el que cualquier par de nodos está conectado por caminos dirigidos en ambas direcciones. Es decir,  para cualquier par de nodos </a:t>
            </a:r>
            <a:r>
              <a:rPr lang="es-ES" b="1" i="1" dirty="0"/>
              <a:t>u</a:t>
            </a:r>
            <a:r>
              <a:rPr lang="es-ES" dirty="0"/>
              <a:t> y </a:t>
            </a:r>
            <a:r>
              <a:rPr lang="es-ES" b="1" i="1" dirty="0"/>
              <a:t>v</a:t>
            </a:r>
            <a:r>
              <a:rPr lang="es-ES" dirty="0"/>
              <a:t> en la componente  existe un camino dirigido de </a:t>
            </a:r>
            <a:r>
              <a:rPr lang="es-ES" b="1" i="1" dirty="0"/>
              <a:t>u</a:t>
            </a:r>
            <a:r>
              <a:rPr lang="es-ES" dirty="0"/>
              <a:t> a </a:t>
            </a:r>
            <a:r>
              <a:rPr lang="es-ES" b="1" i="1" dirty="0"/>
              <a:t>v</a:t>
            </a:r>
            <a:r>
              <a:rPr lang="es-ES" dirty="0"/>
              <a:t> y un camino dirigido de </a:t>
            </a:r>
            <a:r>
              <a:rPr lang="es-ES" b="1" i="1" dirty="0"/>
              <a:t>v</a:t>
            </a:r>
            <a:r>
              <a:rPr lang="es-ES" dirty="0"/>
              <a:t> a </a:t>
            </a:r>
            <a:r>
              <a:rPr lang="es-ES" b="1" i="1" dirty="0"/>
              <a:t>u</a:t>
            </a:r>
            <a:r>
              <a:rPr lang="es-ES" dirty="0"/>
              <a:t>.</a:t>
            </a:r>
          </a:p>
          <a:p>
            <a:r>
              <a:rPr lang="es-ES" dirty="0"/>
              <a:t>Esta es una definición simplista que busca centrar la idea. Haría falta la formalidad matemática para precisar otras características.</a:t>
            </a:r>
            <a:endParaRPr lang="es-MX" dirty="0"/>
          </a:p>
        </p:txBody>
      </p:sp>
    </p:spTree>
    <p:extLst>
      <p:ext uri="{BB962C8B-B14F-4D97-AF65-F5344CB8AC3E}">
        <p14:creationId xmlns:p14="http://schemas.microsoft.com/office/powerpoint/2010/main" val="285476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9428F-CD6D-17FD-1943-18B54F1D7D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ECA51-5772-F442-F117-60AB5CC61359}"/>
              </a:ext>
            </a:extLst>
          </p:cNvPr>
          <p:cNvSpPr>
            <a:spLocks noGrp="1"/>
          </p:cNvSpPr>
          <p:nvPr>
            <p:ph type="title"/>
          </p:nvPr>
        </p:nvSpPr>
        <p:spPr>
          <a:xfrm>
            <a:off x="838200" y="1125521"/>
            <a:ext cx="10515600" cy="1325563"/>
          </a:xfrm>
        </p:spPr>
        <p:txBody>
          <a:bodyPr/>
          <a:lstStyle/>
          <a:p>
            <a:r>
              <a:rPr lang="es-VE" b="1" dirty="0"/>
              <a:t>Componentes fuertemente conexas</a:t>
            </a:r>
            <a:endParaRPr lang="es-MX" b="1" dirty="0"/>
          </a:p>
        </p:txBody>
      </p:sp>
      <p:pic>
        <p:nvPicPr>
          <p:cNvPr id="5" name="Content Placeholder 4">
            <a:extLst>
              <a:ext uri="{FF2B5EF4-FFF2-40B4-BE49-F238E27FC236}">
                <a16:creationId xmlns:a16="http://schemas.microsoft.com/office/drawing/2014/main" id="{52588AA5-E613-900E-19A1-B03B675F0A3F}"/>
              </a:ext>
            </a:extLst>
          </p:cNvPr>
          <p:cNvPicPr>
            <a:picLocks noGrp="1" noChangeAspect="1"/>
          </p:cNvPicPr>
          <p:nvPr>
            <p:ph idx="1"/>
          </p:nvPr>
        </p:nvPicPr>
        <p:blipFill>
          <a:blip r:embed="rId2"/>
          <a:stretch>
            <a:fillRect/>
          </a:stretch>
        </p:blipFill>
        <p:spPr>
          <a:xfrm>
            <a:off x="330912" y="2561657"/>
            <a:ext cx="3608584" cy="38295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4">
            <a:extLst>
              <a:ext uri="{FF2B5EF4-FFF2-40B4-BE49-F238E27FC236}">
                <a16:creationId xmlns:a16="http://schemas.microsoft.com/office/drawing/2014/main" id="{15E52184-7336-112D-6A93-82D3EE44CF3D}"/>
              </a:ext>
            </a:extLst>
          </p:cNvPr>
          <p:cNvPicPr>
            <a:picLocks noChangeAspect="1"/>
          </p:cNvPicPr>
          <p:nvPr/>
        </p:nvPicPr>
        <p:blipFill>
          <a:blip r:embed="rId2"/>
          <a:stretch>
            <a:fillRect/>
          </a:stretch>
        </p:blipFill>
        <p:spPr>
          <a:xfrm>
            <a:off x="4840792" y="2561657"/>
            <a:ext cx="3608584" cy="38295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BFD0DCDB-10A5-749B-ACE8-ECDECFE2245B}"/>
              </a:ext>
            </a:extLst>
          </p:cNvPr>
          <p:cNvSpPr/>
          <p:nvPr/>
        </p:nvSpPr>
        <p:spPr>
          <a:xfrm>
            <a:off x="4908883" y="4042065"/>
            <a:ext cx="2107933" cy="2271562"/>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7">
            <a:extLst>
              <a:ext uri="{FF2B5EF4-FFF2-40B4-BE49-F238E27FC236}">
                <a16:creationId xmlns:a16="http://schemas.microsoft.com/office/drawing/2014/main" id="{47736A90-0826-75F6-640F-E8C062C9A9E5}"/>
              </a:ext>
            </a:extLst>
          </p:cNvPr>
          <p:cNvSpPr/>
          <p:nvPr/>
        </p:nvSpPr>
        <p:spPr>
          <a:xfrm>
            <a:off x="7295948" y="2563540"/>
            <a:ext cx="664144" cy="594883"/>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40A3F75F-3D4E-E805-9050-9AE7E56CD271}"/>
              </a:ext>
            </a:extLst>
          </p:cNvPr>
          <p:cNvSpPr/>
          <p:nvPr/>
        </p:nvSpPr>
        <p:spPr>
          <a:xfrm>
            <a:off x="7717856" y="4476416"/>
            <a:ext cx="664144" cy="594883"/>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TextBox 9">
            <a:extLst>
              <a:ext uri="{FF2B5EF4-FFF2-40B4-BE49-F238E27FC236}">
                <a16:creationId xmlns:a16="http://schemas.microsoft.com/office/drawing/2014/main" id="{A3A94D2A-B40A-40F1-3433-F2516E3735A2}"/>
              </a:ext>
            </a:extLst>
          </p:cNvPr>
          <p:cNvSpPr txBox="1"/>
          <p:nvPr/>
        </p:nvSpPr>
        <p:spPr>
          <a:xfrm>
            <a:off x="10161956" y="2519252"/>
            <a:ext cx="1088375" cy="3785652"/>
          </a:xfrm>
          <a:prstGeom prst="rect">
            <a:avLst/>
          </a:prstGeom>
          <a:noFill/>
        </p:spPr>
        <p:txBody>
          <a:bodyPr wrap="square" rtlCol="0">
            <a:spAutoFit/>
          </a:bodyPr>
          <a:lstStyle/>
          <a:p>
            <a:r>
              <a:rPr lang="es-VE" sz="4000" dirty="0"/>
              <a:t>5</a:t>
            </a:r>
          </a:p>
          <a:p>
            <a:r>
              <a:rPr lang="es-VE" sz="4000" dirty="0"/>
              <a:t>4</a:t>
            </a:r>
          </a:p>
          <a:p>
            <a:r>
              <a:rPr lang="es-VE" sz="4000" dirty="0"/>
              <a:t>1 3</a:t>
            </a:r>
          </a:p>
          <a:p>
            <a:r>
              <a:rPr lang="es-VE" sz="4000" dirty="0"/>
              <a:t>2 5</a:t>
            </a:r>
          </a:p>
          <a:p>
            <a:r>
              <a:rPr lang="es-VE" sz="4000" dirty="0"/>
              <a:t>4 2</a:t>
            </a:r>
          </a:p>
          <a:p>
            <a:r>
              <a:rPr lang="es-VE" sz="4000" dirty="0"/>
              <a:t>5 4</a:t>
            </a:r>
            <a:endParaRPr lang="es-MX" dirty="0"/>
          </a:p>
        </p:txBody>
      </p:sp>
      <p:sp>
        <p:nvSpPr>
          <p:cNvPr id="11" name="Rectangle 10">
            <a:extLst>
              <a:ext uri="{FF2B5EF4-FFF2-40B4-BE49-F238E27FC236}">
                <a16:creationId xmlns:a16="http://schemas.microsoft.com/office/drawing/2014/main" id="{83C82241-E4ED-71B2-CB2D-A65E53F0DFD7}"/>
              </a:ext>
            </a:extLst>
          </p:cNvPr>
          <p:cNvSpPr/>
          <p:nvPr/>
        </p:nvSpPr>
        <p:spPr>
          <a:xfrm>
            <a:off x="9816157" y="1638327"/>
            <a:ext cx="889987"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g2</a:t>
            </a:r>
          </a:p>
        </p:txBody>
      </p:sp>
    </p:spTree>
    <p:extLst>
      <p:ext uri="{BB962C8B-B14F-4D97-AF65-F5344CB8AC3E}">
        <p14:creationId xmlns:p14="http://schemas.microsoft.com/office/powerpoint/2010/main" val="115943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A3542-D53B-7546-C4D1-B75DDB490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42073-666B-E02D-4088-DDC5A3D4E088}"/>
              </a:ext>
            </a:extLst>
          </p:cNvPr>
          <p:cNvSpPr>
            <a:spLocks noGrp="1"/>
          </p:cNvSpPr>
          <p:nvPr>
            <p:ph type="title"/>
          </p:nvPr>
        </p:nvSpPr>
        <p:spPr>
          <a:xfrm>
            <a:off x="838200" y="1125521"/>
            <a:ext cx="10515600" cy="1325563"/>
          </a:xfrm>
        </p:spPr>
        <p:txBody>
          <a:bodyPr/>
          <a:lstStyle/>
          <a:p>
            <a:r>
              <a:rPr lang="es-VE" b="1" dirty="0"/>
              <a:t>Resumen</a:t>
            </a:r>
            <a:endParaRPr lang="es-MX" b="1" dirty="0"/>
          </a:p>
        </p:txBody>
      </p:sp>
      <p:sp>
        <p:nvSpPr>
          <p:cNvPr id="3" name="Content Placeholder 2">
            <a:extLst>
              <a:ext uri="{FF2B5EF4-FFF2-40B4-BE49-F238E27FC236}">
                <a16:creationId xmlns:a16="http://schemas.microsoft.com/office/drawing/2014/main" id="{DC012B4A-64F3-DEA0-C928-38930B991367}"/>
              </a:ext>
            </a:extLst>
          </p:cNvPr>
          <p:cNvSpPr>
            <a:spLocks noGrp="1"/>
          </p:cNvSpPr>
          <p:nvPr>
            <p:ph idx="1"/>
          </p:nvPr>
        </p:nvSpPr>
        <p:spPr>
          <a:xfrm>
            <a:off x="838200" y="2310063"/>
            <a:ext cx="10515600" cy="3866899"/>
          </a:xfrm>
        </p:spPr>
        <p:txBody>
          <a:bodyPr/>
          <a:lstStyle/>
          <a:p>
            <a:r>
              <a:rPr lang="es-ES" b="1" dirty="0"/>
              <a:t>Componentes Conexas</a:t>
            </a:r>
            <a:r>
              <a:rPr lang="es-ES" dirty="0"/>
              <a:t>: Se aplican a grafos no dirigidos. Todos los nodos dentro de una componente conexa están conectados por caminos.</a:t>
            </a:r>
          </a:p>
          <a:p>
            <a:r>
              <a:rPr lang="es-ES" b="1" dirty="0"/>
              <a:t>Componentes Fuertemente Conexas</a:t>
            </a:r>
            <a:r>
              <a:rPr lang="es-ES" dirty="0"/>
              <a:t>: Se aplican a grafos dirigidos. Todos los nodos dentro de una componente fuertemente conexa están conectados por caminos dirigidos en ambas direcciones.</a:t>
            </a:r>
            <a:endParaRPr lang="es-MX" dirty="0"/>
          </a:p>
        </p:txBody>
      </p:sp>
    </p:spTree>
    <p:extLst>
      <p:ext uri="{BB962C8B-B14F-4D97-AF65-F5344CB8AC3E}">
        <p14:creationId xmlns:p14="http://schemas.microsoft.com/office/powerpoint/2010/main" val="306284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C032C-516D-CDE3-75EB-A1531F9AC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33ABE-D46B-090F-401C-274ED53A13CA}"/>
              </a:ext>
            </a:extLst>
          </p:cNvPr>
          <p:cNvSpPr>
            <a:spLocks noGrp="1"/>
          </p:cNvSpPr>
          <p:nvPr>
            <p:ph type="title"/>
          </p:nvPr>
        </p:nvSpPr>
        <p:spPr>
          <a:xfrm>
            <a:off x="838200" y="1162843"/>
            <a:ext cx="10515600" cy="1325563"/>
          </a:xfrm>
        </p:spPr>
        <p:txBody>
          <a:bodyPr/>
          <a:lstStyle/>
          <a:p>
            <a:r>
              <a:rPr lang="es-VE" b="1" dirty="0"/>
              <a:t>Matriz de adyacencia (A)</a:t>
            </a:r>
            <a:endParaRPr lang="es-MX" b="1" dirty="0"/>
          </a:p>
        </p:txBody>
      </p:sp>
      <p:sp>
        <p:nvSpPr>
          <p:cNvPr id="3" name="Content Placeholder 2">
            <a:extLst>
              <a:ext uri="{FF2B5EF4-FFF2-40B4-BE49-F238E27FC236}">
                <a16:creationId xmlns:a16="http://schemas.microsoft.com/office/drawing/2014/main" id="{148655DE-C36D-700C-B1B1-C37DB6D429B4}"/>
              </a:ext>
            </a:extLst>
          </p:cNvPr>
          <p:cNvSpPr>
            <a:spLocks noGrp="1"/>
          </p:cNvSpPr>
          <p:nvPr>
            <p:ph idx="1"/>
          </p:nvPr>
        </p:nvSpPr>
        <p:spPr>
          <a:xfrm>
            <a:off x="741146" y="2252312"/>
            <a:ext cx="10866922" cy="4158113"/>
          </a:xfrm>
        </p:spPr>
        <p:txBody>
          <a:bodyPr>
            <a:normAutofit/>
          </a:bodyPr>
          <a:lstStyle/>
          <a:p>
            <a:pPr algn="l"/>
            <a:r>
              <a:rPr lang="es-ES" sz="3600" b="0" i="0" dirty="0">
                <a:solidFill>
                  <a:srgbClr val="111111"/>
                </a:solidFill>
                <a:effectLst/>
                <a:latin typeface="+mj-lt"/>
              </a:rPr>
              <a:t>Una </a:t>
            </a:r>
            <a:r>
              <a:rPr lang="es-ES" sz="3600" b="1" i="0" dirty="0">
                <a:solidFill>
                  <a:srgbClr val="111111"/>
                </a:solidFill>
                <a:effectLst/>
                <a:latin typeface="+mj-lt"/>
              </a:rPr>
              <a:t>matriz de adyacencia</a:t>
            </a:r>
            <a:r>
              <a:rPr lang="es-ES" sz="3600" b="0" i="0" dirty="0">
                <a:solidFill>
                  <a:srgbClr val="111111"/>
                </a:solidFill>
                <a:effectLst/>
                <a:latin typeface="+mj-lt"/>
              </a:rPr>
              <a:t> representa un grafo mediante una matriz cuadrada. Cada fila y columna de la matriz corresponde a un vértice del grafo:</a:t>
            </a:r>
          </a:p>
          <a:p>
            <a:pPr lvl="1"/>
            <a:r>
              <a:rPr lang="es-ES" sz="3200" b="1" i="0" dirty="0">
                <a:solidFill>
                  <a:srgbClr val="111111"/>
                </a:solidFill>
                <a:effectLst/>
                <a:latin typeface="+mj-lt"/>
              </a:rPr>
              <a:t>Grafo no dirigido</a:t>
            </a:r>
            <a:r>
              <a:rPr lang="es-ES" sz="3200" b="0" i="0" dirty="0">
                <a:solidFill>
                  <a:srgbClr val="111111"/>
                </a:solidFill>
                <a:effectLst/>
                <a:latin typeface="+mj-lt"/>
              </a:rPr>
              <a:t>: La matriz es simétrica. Si hay una arista entre los vértices </a:t>
            </a:r>
            <a:r>
              <a:rPr lang="es-ES" sz="3200" b="1" i="1" dirty="0">
                <a:solidFill>
                  <a:srgbClr val="111111"/>
                </a:solidFill>
                <a:effectLst/>
                <a:latin typeface="+mj-lt"/>
              </a:rPr>
              <a:t>u</a:t>
            </a:r>
            <a:r>
              <a:rPr lang="es-ES" sz="3200" b="0" i="0" dirty="0">
                <a:solidFill>
                  <a:srgbClr val="111111"/>
                </a:solidFill>
                <a:effectLst/>
                <a:latin typeface="+mj-lt"/>
              </a:rPr>
              <a:t> y </a:t>
            </a:r>
            <a:r>
              <a:rPr lang="es-ES" sz="3200" b="1" i="1" dirty="0">
                <a:solidFill>
                  <a:srgbClr val="111111"/>
                </a:solidFill>
                <a:effectLst/>
                <a:latin typeface="+mj-lt"/>
              </a:rPr>
              <a:t>v</a:t>
            </a:r>
            <a:r>
              <a:rPr lang="es-ES" sz="3200" b="0" i="0" dirty="0">
                <a:solidFill>
                  <a:srgbClr val="111111"/>
                </a:solidFill>
                <a:effectLst/>
                <a:latin typeface="+mj-lt"/>
              </a:rPr>
              <a:t>  entonces (</a:t>
            </a:r>
            <a:r>
              <a:rPr lang="es-ES" sz="3200" b="0" i="1" dirty="0">
                <a:solidFill>
                  <a:srgbClr val="111111"/>
                </a:solidFill>
                <a:effectLst/>
                <a:latin typeface="+mj-lt"/>
              </a:rPr>
              <a:t>A[</a:t>
            </a:r>
            <a:r>
              <a:rPr lang="es-ES" sz="3200" b="1" i="1" dirty="0">
                <a:solidFill>
                  <a:srgbClr val="111111"/>
                </a:solidFill>
                <a:effectLst/>
                <a:latin typeface="+mj-lt"/>
              </a:rPr>
              <a:t>u</a:t>
            </a:r>
            <a:r>
              <a:rPr lang="es-ES" sz="3200" b="0" i="1" dirty="0">
                <a:solidFill>
                  <a:srgbClr val="111111"/>
                </a:solidFill>
                <a:effectLst/>
                <a:latin typeface="+mj-lt"/>
              </a:rPr>
              <a:t>][</a:t>
            </a:r>
            <a:r>
              <a:rPr lang="es-ES" sz="3200" b="1" i="1" dirty="0">
                <a:solidFill>
                  <a:srgbClr val="111111"/>
                </a:solidFill>
                <a:effectLst/>
                <a:latin typeface="+mj-lt"/>
              </a:rPr>
              <a:t>v</a:t>
            </a:r>
            <a:r>
              <a:rPr lang="es-ES" sz="3200" b="0" i="1" dirty="0">
                <a:solidFill>
                  <a:srgbClr val="111111"/>
                </a:solidFill>
                <a:effectLst/>
                <a:latin typeface="+mj-lt"/>
              </a:rPr>
              <a:t>]</a:t>
            </a:r>
            <a:r>
              <a:rPr lang="es-ES" sz="3200" b="0" i="0" dirty="0">
                <a:solidFill>
                  <a:srgbClr val="111111"/>
                </a:solidFill>
                <a:effectLst/>
                <a:latin typeface="+mj-lt"/>
              </a:rPr>
              <a:t> = </a:t>
            </a:r>
            <a:r>
              <a:rPr lang="es-ES" sz="3200" b="0" i="1" dirty="0">
                <a:solidFill>
                  <a:srgbClr val="111111"/>
                </a:solidFill>
                <a:effectLst/>
                <a:latin typeface="+mj-lt"/>
              </a:rPr>
              <a:t>A[</a:t>
            </a:r>
            <a:r>
              <a:rPr lang="es-ES" sz="3200" b="1" i="1" dirty="0">
                <a:solidFill>
                  <a:srgbClr val="111111"/>
                </a:solidFill>
                <a:effectLst/>
                <a:latin typeface="+mj-lt"/>
              </a:rPr>
              <a:t>v</a:t>
            </a:r>
            <a:r>
              <a:rPr lang="es-ES" sz="3200" b="0" i="1" dirty="0">
                <a:solidFill>
                  <a:srgbClr val="111111"/>
                </a:solidFill>
                <a:effectLst/>
                <a:latin typeface="+mj-lt"/>
              </a:rPr>
              <a:t>][</a:t>
            </a:r>
            <a:r>
              <a:rPr lang="es-ES" sz="3200" b="1" i="1" dirty="0">
                <a:solidFill>
                  <a:srgbClr val="111111"/>
                </a:solidFill>
                <a:effectLst/>
                <a:latin typeface="+mj-lt"/>
              </a:rPr>
              <a:t>u</a:t>
            </a:r>
            <a:r>
              <a:rPr lang="es-ES" sz="3200" b="0" i="1" dirty="0">
                <a:solidFill>
                  <a:srgbClr val="111111"/>
                </a:solidFill>
                <a:effectLst/>
                <a:latin typeface="+mj-lt"/>
              </a:rPr>
              <a:t>]</a:t>
            </a:r>
            <a:r>
              <a:rPr lang="es-ES" sz="3200" b="0" i="0" dirty="0">
                <a:solidFill>
                  <a:srgbClr val="111111"/>
                </a:solidFill>
                <a:effectLst/>
                <a:latin typeface="+mj-lt"/>
              </a:rPr>
              <a:t> = 1).</a:t>
            </a:r>
          </a:p>
          <a:p>
            <a:pPr lvl="1"/>
            <a:r>
              <a:rPr lang="es-ES" sz="3200" b="1" i="0" dirty="0">
                <a:solidFill>
                  <a:srgbClr val="111111"/>
                </a:solidFill>
                <a:effectLst/>
                <a:latin typeface="+mj-lt"/>
              </a:rPr>
              <a:t>Grafo dirigido</a:t>
            </a:r>
            <a:r>
              <a:rPr lang="es-ES" sz="3200" b="0" i="0" dirty="0">
                <a:solidFill>
                  <a:srgbClr val="111111"/>
                </a:solidFill>
                <a:effectLst/>
                <a:latin typeface="+mj-lt"/>
              </a:rPr>
              <a:t>: La matriz no necesariamente es simétrica. Si hay un arco entre los vértices </a:t>
            </a:r>
            <a:r>
              <a:rPr lang="es-ES" sz="3200" b="1" i="1" dirty="0">
                <a:solidFill>
                  <a:srgbClr val="111111"/>
                </a:solidFill>
                <a:effectLst/>
                <a:latin typeface="+mj-lt"/>
              </a:rPr>
              <a:t>u</a:t>
            </a:r>
            <a:r>
              <a:rPr lang="es-ES" sz="3200" b="0" i="0" dirty="0">
                <a:solidFill>
                  <a:srgbClr val="111111"/>
                </a:solidFill>
                <a:effectLst/>
                <a:latin typeface="+mj-lt"/>
              </a:rPr>
              <a:t> y </a:t>
            </a:r>
            <a:r>
              <a:rPr lang="es-ES" sz="3200" b="1" i="1" dirty="0">
                <a:solidFill>
                  <a:srgbClr val="111111"/>
                </a:solidFill>
                <a:effectLst/>
                <a:latin typeface="+mj-lt"/>
              </a:rPr>
              <a:t>v</a:t>
            </a:r>
            <a:r>
              <a:rPr lang="es-ES" sz="3200" b="0" i="0" dirty="0">
                <a:solidFill>
                  <a:srgbClr val="111111"/>
                </a:solidFill>
                <a:effectLst/>
                <a:latin typeface="+mj-lt"/>
              </a:rPr>
              <a:t>  entonces (</a:t>
            </a:r>
            <a:r>
              <a:rPr lang="es-ES" sz="3200" b="0" i="1" dirty="0">
                <a:solidFill>
                  <a:srgbClr val="111111"/>
                </a:solidFill>
                <a:effectLst/>
                <a:latin typeface="+mj-lt"/>
              </a:rPr>
              <a:t>A[</a:t>
            </a:r>
            <a:r>
              <a:rPr lang="es-ES" sz="3200" b="1" i="1" dirty="0">
                <a:solidFill>
                  <a:srgbClr val="111111"/>
                </a:solidFill>
                <a:effectLst/>
                <a:latin typeface="+mj-lt"/>
              </a:rPr>
              <a:t>u</a:t>
            </a:r>
            <a:r>
              <a:rPr lang="es-ES" sz="3200" b="0" i="1" dirty="0">
                <a:solidFill>
                  <a:srgbClr val="111111"/>
                </a:solidFill>
                <a:effectLst/>
                <a:latin typeface="+mj-lt"/>
              </a:rPr>
              <a:t>][</a:t>
            </a:r>
            <a:r>
              <a:rPr lang="es-ES" sz="3200" b="1" i="1" dirty="0">
                <a:solidFill>
                  <a:srgbClr val="111111"/>
                </a:solidFill>
                <a:effectLst/>
                <a:latin typeface="+mj-lt"/>
              </a:rPr>
              <a:t>v</a:t>
            </a:r>
            <a:r>
              <a:rPr lang="es-ES" sz="3200" b="0" i="1" dirty="0">
                <a:solidFill>
                  <a:srgbClr val="111111"/>
                </a:solidFill>
                <a:effectLst/>
                <a:latin typeface="+mj-lt"/>
              </a:rPr>
              <a:t>]</a:t>
            </a:r>
            <a:r>
              <a:rPr lang="es-ES" sz="3200" b="0" i="0" dirty="0">
                <a:solidFill>
                  <a:srgbClr val="111111"/>
                </a:solidFill>
                <a:effectLst/>
                <a:latin typeface="+mj-lt"/>
              </a:rPr>
              <a:t> = 1).</a:t>
            </a:r>
            <a:endParaRPr lang="es-VE" sz="2000" dirty="0">
              <a:latin typeface="+mj-lt"/>
            </a:endParaRPr>
          </a:p>
        </p:txBody>
      </p:sp>
    </p:spTree>
    <p:extLst>
      <p:ext uri="{BB962C8B-B14F-4D97-AF65-F5344CB8AC3E}">
        <p14:creationId xmlns:p14="http://schemas.microsoft.com/office/powerpoint/2010/main" val="32151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77589-9EC2-303E-376B-9FAA8F80CA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359336-5D6A-3910-DC9C-632E928B6C5E}"/>
              </a:ext>
            </a:extLst>
          </p:cNvPr>
          <p:cNvSpPr>
            <a:spLocks noGrp="1"/>
          </p:cNvSpPr>
          <p:nvPr>
            <p:ph type="title"/>
          </p:nvPr>
        </p:nvSpPr>
        <p:spPr>
          <a:xfrm>
            <a:off x="838200" y="1162843"/>
            <a:ext cx="10515600" cy="1325563"/>
          </a:xfrm>
        </p:spPr>
        <p:txBody>
          <a:bodyPr/>
          <a:lstStyle/>
          <a:p>
            <a:r>
              <a:rPr lang="es-VE" b="1" dirty="0"/>
              <a:t>Matriz de alcance (R)</a:t>
            </a:r>
            <a:endParaRPr lang="es-MX" b="1" dirty="0"/>
          </a:p>
        </p:txBody>
      </p:sp>
      <p:sp>
        <p:nvSpPr>
          <p:cNvPr id="3" name="Content Placeholder 2">
            <a:extLst>
              <a:ext uri="{FF2B5EF4-FFF2-40B4-BE49-F238E27FC236}">
                <a16:creationId xmlns:a16="http://schemas.microsoft.com/office/drawing/2014/main" id="{6C36C9D4-B280-4281-8848-87F0E59E81FE}"/>
              </a:ext>
            </a:extLst>
          </p:cNvPr>
          <p:cNvSpPr>
            <a:spLocks noGrp="1"/>
          </p:cNvSpPr>
          <p:nvPr>
            <p:ph idx="1"/>
          </p:nvPr>
        </p:nvSpPr>
        <p:spPr>
          <a:xfrm>
            <a:off x="838200" y="2252312"/>
            <a:ext cx="10769867" cy="4158113"/>
          </a:xfrm>
        </p:spPr>
        <p:txBody>
          <a:bodyPr>
            <a:noAutofit/>
          </a:bodyPr>
          <a:lstStyle/>
          <a:p>
            <a:pPr algn="l"/>
            <a:r>
              <a:rPr lang="es-ES" b="0" i="0" dirty="0">
                <a:solidFill>
                  <a:srgbClr val="111111"/>
                </a:solidFill>
                <a:effectLst/>
                <a:latin typeface="+mj-lt"/>
              </a:rPr>
              <a:t>En una </a:t>
            </a:r>
            <a:r>
              <a:rPr lang="es-ES" b="1" i="0" dirty="0">
                <a:solidFill>
                  <a:srgbClr val="111111"/>
                </a:solidFill>
                <a:effectLst/>
                <a:latin typeface="+mj-lt"/>
              </a:rPr>
              <a:t>matriz de alcance</a:t>
            </a:r>
            <a:r>
              <a:rPr lang="es-ES" i="0" dirty="0">
                <a:solidFill>
                  <a:srgbClr val="111111"/>
                </a:solidFill>
                <a:effectLst/>
                <a:latin typeface="+mj-lt"/>
              </a:rPr>
              <a:t> (también conocida como matriz de caminos o matriz de accesibilidad)</a:t>
            </a:r>
            <a:r>
              <a:rPr lang="es-ES" b="0" i="0" dirty="0">
                <a:solidFill>
                  <a:srgbClr val="111111"/>
                </a:solidFill>
                <a:effectLst/>
                <a:latin typeface="+mj-lt"/>
              </a:rPr>
              <a:t>  cada fila y columna de la matriz corresponde a un vértice del grafo</a:t>
            </a:r>
            <a:r>
              <a:rPr lang="es-ES" i="0" dirty="0">
                <a:solidFill>
                  <a:srgbClr val="111111"/>
                </a:solidFill>
                <a:effectLst/>
                <a:latin typeface="+mj-lt"/>
              </a:rPr>
              <a:t>:</a:t>
            </a:r>
          </a:p>
          <a:p>
            <a:pPr lvl="1"/>
            <a:r>
              <a:rPr lang="es-ES" sz="2800" b="1" i="0" dirty="0">
                <a:solidFill>
                  <a:srgbClr val="111111"/>
                </a:solidFill>
                <a:effectLst/>
                <a:latin typeface="+mj-lt"/>
              </a:rPr>
              <a:t>Grafo no dirigido</a:t>
            </a:r>
            <a:r>
              <a:rPr lang="es-ES" sz="2800" b="0" i="0" dirty="0">
                <a:solidFill>
                  <a:srgbClr val="111111"/>
                </a:solidFill>
                <a:effectLst/>
                <a:latin typeface="+mj-lt"/>
              </a:rPr>
              <a:t>: La matriz es simétrica. Si hay un camino entre los vértices </a:t>
            </a:r>
            <a:r>
              <a:rPr lang="es-ES" sz="2800" b="1" i="1" dirty="0">
                <a:solidFill>
                  <a:srgbClr val="111111"/>
                </a:solidFill>
                <a:effectLst/>
                <a:latin typeface="+mj-lt"/>
              </a:rPr>
              <a:t>u</a:t>
            </a:r>
            <a:r>
              <a:rPr lang="es-ES" sz="2800" b="0" i="0" dirty="0">
                <a:solidFill>
                  <a:srgbClr val="111111"/>
                </a:solidFill>
                <a:effectLst/>
                <a:latin typeface="+mj-lt"/>
              </a:rPr>
              <a:t> y </a:t>
            </a:r>
            <a:r>
              <a:rPr lang="es-ES" sz="2800" b="1" i="1" dirty="0">
                <a:solidFill>
                  <a:srgbClr val="111111"/>
                </a:solidFill>
                <a:effectLst/>
                <a:latin typeface="+mj-lt"/>
              </a:rPr>
              <a:t>v</a:t>
            </a:r>
            <a:r>
              <a:rPr lang="es-ES" sz="2800" b="0" i="0" dirty="0">
                <a:solidFill>
                  <a:srgbClr val="111111"/>
                </a:solidFill>
                <a:effectLst/>
                <a:latin typeface="+mj-lt"/>
              </a:rPr>
              <a:t>  entonces (</a:t>
            </a:r>
            <a:r>
              <a:rPr lang="es-ES" sz="2800" b="0" i="1" dirty="0">
                <a:solidFill>
                  <a:srgbClr val="111111"/>
                </a:solidFill>
                <a:effectLst/>
                <a:latin typeface="+mj-lt"/>
              </a:rPr>
              <a:t>R[</a:t>
            </a:r>
            <a:r>
              <a:rPr lang="es-ES" sz="2800" b="1" i="1" dirty="0">
                <a:solidFill>
                  <a:srgbClr val="111111"/>
                </a:solidFill>
                <a:effectLst/>
                <a:latin typeface="+mj-lt"/>
              </a:rPr>
              <a:t>u</a:t>
            </a:r>
            <a:r>
              <a:rPr lang="es-ES" sz="2800" b="0" i="1" dirty="0">
                <a:solidFill>
                  <a:srgbClr val="111111"/>
                </a:solidFill>
                <a:effectLst/>
                <a:latin typeface="+mj-lt"/>
              </a:rPr>
              <a:t>][</a:t>
            </a:r>
            <a:r>
              <a:rPr lang="es-ES" sz="2800" b="1" i="1" dirty="0">
                <a:solidFill>
                  <a:srgbClr val="111111"/>
                </a:solidFill>
                <a:effectLst/>
                <a:latin typeface="+mj-lt"/>
              </a:rPr>
              <a:t>v</a:t>
            </a:r>
            <a:r>
              <a:rPr lang="es-ES" sz="2800" b="0" i="1" dirty="0">
                <a:solidFill>
                  <a:srgbClr val="111111"/>
                </a:solidFill>
                <a:effectLst/>
                <a:latin typeface="+mj-lt"/>
              </a:rPr>
              <a:t>]</a:t>
            </a:r>
            <a:r>
              <a:rPr lang="es-ES" sz="2800" b="0" i="0" dirty="0">
                <a:solidFill>
                  <a:srgbClr val="111111"/>
                </a:solidFill>
                <a:effectLst/>
                <a:latin typeface="+mj-lt"/>
              </a:rPr>
              <a:t> = </a:t>
            </a:r>
            <a:r>
              <a:rPr lang="es-ES" sz="2800" b="0" i="1" dirty="0">
                <a:solidFill>
                  <a:srgbClr val="111111"/>
                </a:solidFill>
                <a:effectLst/>
                <a:latin typeface="+mj-lt"/>
              </a:rPr>
              <a:t>R[</a:t>
            </a:r>
            <a:r>
              <a:rPr lang="es-ES" sz="2800" b="1" i="1" dirty="0">
                <a:solidFill>
                  <a:srgbClr val="111111"/>
                </a:solidFill>
                <a:effectLst/>
                <a:latin typeface="+mj-lt"/>
              </a:rPr>
              <a:t>v</a:t>
            </a:r>
            <a:r>
              <a:rPr lang="es-ES" sz="2800" b="0" i="1" dirty="0">
                <a:solidFill>
                  <a:srgbClr val="111111"/>
                </a:solidFill>
                <a:effectLst/>
                <a:latin typeface="+mj-lt"/>
              </a:rPr>
              <a:t>][</a:t>
            </a:r>
            <a:r>
              <a:rPr lang="es-ES" sz="2800" b="1" i="1" dirty="0">
                <a:solidFill>
                  <a:srgbClr val="111111"/>
                </a:solidFill>
                <a:effectLst/>
                <a:latin typeface="+mj-lt"/>
              </a:rPr>
              <a:t>u</a:t>
            </a:r>
            <a:r>
              <a:rPr lang="es-ES" sz="2800" b="0" i="1" dirty="0">
                <a:solidFill>
                  <a:srgbClr val="111111"/>
                </a:solidFill>
                <a:effectLst/>
                <a:latin typeface="+mj-lt"/>
              </a:rPr>
              <a:t>]</a:t>
            </a:r>
            <a:r>
              <a:rPr lang="es-ES" sz="2800" b="0" i="0" dirty="0">
                <a:solidFill>
                  <a:srgbClr val="111111"/>
                </a:solidFill>
                <a:effectLst/>
                <a:latin typeface="+mj-lt"/>
              </a:rPr>
              <a:t> = 1).</a:t>
            </a:r>
          </a:p>
          <a:p>
            <a:pPr lvl="1"/>
            <a:r>
              <a:rPr lang="es-ES" sz="2800" b="1" i="0" dirty="0">
                <a:solidFill>
                  <a:srgbClr val="111111"/>
                </a:solidFill>
                <a:effectLst/>
                <a:latin typeface="+mj-lt"/>
              </a:rPr>
              <a:t>Grafo dirigido</a:t>
            </a:r>
            <a:r>
              <a:rPr lang="es-ES" sz="2800" b="0" i="0" dirty="0">
                <a:solidFill>
                  <a:srgbClr val="111111"/>
                </a:solidFill>
                <a:effectLst/>
                <a:latin typeface="+mj-lt"/>
              </a:rPr>
              <a:t>: La matriz no necesariamente es simétrica. Si hay un camino “dirigido” entre los vértices </a:t>
            </a:r>
            <a:r>
              <a:rPr lang="es-ES" sz="2800" b="1" i="1" dirty="0">
                <a:solidFill>
                  <a:srgbClr val="111111"/>
                </a:solidFill>
                <a:effectLst/>
                <a:latin typeface="+mj-lt"/>
              </a:rPr>
              <a:t>u</a:t>
            </a:r>
            <a:r>
              <a:rPr lang="es-ES" sz="2800" b="0" i="0" dirty="0">
                <a:solidFill>
                  <a:srgbClr val="111111"/>
                </a:solidFill>
                <a:effectLst/>
                <a:latin typeface="+mj-lt"/>
              </a:rPr>
              <a:t> y </a:t>
            </a:r>
            <a:r>
              <a:rPr lang="es-ES" sz="2800" b="1" i="1" dirty="0">
                <a:solidFill>
                  <a:srgbClr val="111111"/>
                </a:solidFill>
                <a:effectLst/>
                <a:latin typeface="+mj-lt"/>
              </a:rPr>
              <a:t>v</a:t>
            </a:r>
            <a:r>
              <a:rPr lang="es-ES" sz="2800" b="0" i="0" dirty="0">
                <a:solidFill>
                  <a:srgbClr val="111111"/>
                </a:solidFill>
                <a:effectLst/>
                <a:latin typeface="+mj-lt"/>
              </a:rPr>
              <a:t>  entonces (</a:t>
            </a:r>
            <a:r>
              <a:rPr lang="es-ES" sz="2800" b="0" i="1" dirty="0">
                <a:solidFill>
                  <a:srgbClr val="111111"/>
                </a:solidFill>
                <a:effectLst/>
                <a:latin typeface="+mj-lt"/>
              </a:rPr>
              <a:t>R[</a:t>
            </a:r>
            <a:r>
              <a:rPr lang="es-ES" sz="2800" b="1" i="1" dirty="0">
                <a:solidFill>
                  <a:srgbClr val="111111"/>
                </a:solidFill>
                <a:effectLst/>
                <a:latin typeface="+mj-lt"/>
              </a:rPr>
              <a:t>u</a:t>
            </a:r>
            <a:r>
              <a:rPr lang="es-ES" sz="2800" b="0" i="1" dirty="0">
                <a:solidFill>
                  <a:srgbClr val="111111"/>
                </a:solidFill>
                <a:effectLst/>
                <a:latin typeface="+mj-lt"/>
              </a:rPr>
              <a:t>][</a:t>
            </a:r>
            <a:r>
              <a:rPr lang="es-ES" sz="2800" b="1" i="1" dirty="0">
                <a:solidFill>
                  <a:srgbClr val="111111"/>
                </a:solidFill>
                <a:effectLst/>
                <a:latin typeface="+mj-lt"/>
              </a:rPr>
              <a:t>v</a:t>
            </a:r>
            <a:r>
              <a:rPr lang="es-ES" sz="2800" b="0" i="1" dirty="0">
                <a:solidFill>
                  <a:srgbClr val="111111"/>
                </a:solidFill>
                <a:effectLst/>
                <a:latin typeface="+mj-lt"/>
              </a:rPr>
              <a:t>]</a:t>
            </a:r>
            <a:r>
              <a:rPr lang="es-ES" sz="2800" b="0" i="0" dirty="0">
                <a:solidFill>
                  <a:srgbClr val="111111"/>
                </a:solidFill>
                <a:effectLst/>
                <a:latin typeface="+mj-lt"/>
              </a:rPr>
              <a:t> =1).</a:t>
            </a:r>
            <a:endParaRPr lang="es-VE" sz="2800" dirty="0">
              <a:latin typeface="+mj-lt"/>
            </a:endParaRPr>
          </a:p>
        </p:txBody>
      </p:sp>
    </p:spTree>
    <p:extLst>
      <p:ext uri="{BB962C8B-B14F-4D97-AF65-F5344CB8AC3E}">
        <p14:creationId xmlns:p14="http://schemas.microsoft.com/office/powerpoint/2010/main" val="226343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83BAC-742B-1A2D-07D1-3303ABBC92C8}"/>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F8E4585-6D23-2ACE-336C-D111CE592BB8}"/>
              </a:ext>
            </a:extLst>
          </p:cNvPr>
          <p:cNvSpPr>
            <a:spLocks noGrp="1"/>
          </p:cNvSpPr>
          <p:nvPr>
            <p:ph idx="1"/>
          </p:nvPr>
        </p:nvSpPr>
        <p:spPr>
          <a:xfrm>
            <a:off x="4068699" y="1648356"/>
            <a:ext cx="3830053" cy="479825"/>
          </a:xfrm>
        </p:spPr>
        <p:txBody>
          <a:bodyPr>
            <a:normAutofit fontScale="85000" lnSpcReduction="10000"/>
          </a:bodyPr>
          <a:lstStyle/>
          <a:p>
            <a:r>
              <a:rPr lang="es-VE" b="1" dirty="0"/>
              <a:t>Matriz de adyacencia (A)</a:t>
            </a:r>
            <a:endParaRPr lang="es-VE" dirty="0"/>
          </a:p>
          <a:p>
            <a:pPr lvl="1"/>
            <a:endParaRPr lang="es-MX" dirty="0"/>
          </a:p>
        </p:txBody>
      </p:sp>
      <p:sp>
        <p:nvSpPr>
          <p:cNvPr id="7" name="Oval 6">
            <a:extLst>
              <a:ext uri="{FF2B5EF4-FFF2-40B4-BE49-F238E27FC236}">
                <a16:creationId xmlns:a16="http://schemas.microsoft.com/office/drawing/2014/main" id="{27705FF3-C26A-2FAF-83D7-8063C3DC3315}"/>
              </a:ext>
            </a:extLst>
          </p:cNvPr>
          <p:cNvSpPr/>
          <p:nvPr/>
        </p:nvSpPr>
        <p:spPr>
          <a:xfrm>
            <a:off x="238645" y="2084069"/>
            <a:ext cx="511974" cy="45574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VE" dirty="0"/>
              <a:t>1</a:t>
            </a:r>
            <a:endParaRPr lang="es-MX" dirty="0"/>
          </a:p>
        </p:txBody>
      </p:sp>
      <p:sp>
        <p:nvSpPr>
          <p:cNvPr id="8" name="Oval 7">
            <a:extLst>
              <a:ext uri="{FF2B5EF4-FFF2-40B4-BE49-F238E27FC236}">
                <a16:creationId xmlns:a16="http://schemas.microsoft.com/office/drawing/2014/main" id="{7D5D9959-DB89-C2E2-0D16-551F73A92D86}"/>
              </a:ext>
            </a:extLst>
          </p:cNvPr>
          <p:cNvSpPr/>
          <p:nvPr/>
        </p:nvSpPr>
        <p:spPr>
          <a:xfrm>
            <a:off x="2401274" y="2084069"/>
            <a:ext cx="511974" cy="45574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VE" dirty="0"/>
              <a:t>2</a:t>
            </a:r>
            <a:endParaRPr lang="es-MX" dirty="0"/>
          </a:p>
        </p:txBody>
      </p:sp>
      <p:sp>
        <p:nvSpPr>
          <p:cNvPr id="9" name="Oval 8">
            <a:extLst>
              <a:ext uri="{FF2B5EF4-FFF2-40B4-BE49-F238E27FC236}">
                <a16:creationId xmlns:a16="http://schemas.microsoft.com/office/drawing/2014/main" id="{48DEB3A1-7E40-B757-F733-A2D97FBAC323}"/>
              </a:ext>
            </a:extLst>
          </p:cNvPr>
          <p:cNvSpPr/>
          <p:nvPr/>
        </p:nvSpPr>
        <p:spPr>
          <a:xfrm>
            <a:off x="238645" y="3213394"/>
            <a:ext cx="511974" cy="45574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VE" dirty="0"/>
              <a:t>3</a:t>
            </a:r>
            <a:endParaRPr lang="es-MX" dirty="0"/>
          </a:p>
        </p:txBody>
      </p:sp>
      <p:sp>
        <p:nvSpPr>
          <p:cNvPr id="10" name="Oval 9">
            <a:extLst>
              <a:ext uri="{FF2B5EF4-FFF2-40B4-BE49-F238E27FC236}">
                <a16:creationId xmlns:a16="http://schemas.microsoft.com/office/drawing/2014/main" id="{B57092D5-E4C6-6666-5C12-4BA240364D17}"/>
              </a:ext>
            </a:extLst>
          </p:cNvPr>
          <p:cNvSpPr/>
          <p:nvPr/>
        </p:nvSpPr>
        <p:spPr>
          <a:xfrm>
            <a:off x="2401274" y="3213394"/>
            <a:ext cx="511974" cy="45574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VE" dirty="0"/>
              <a:t>4</a:t>
            </a:r>
            <a:endParaRPr lang="es-MX" dirty="0"/>
          </a:p>
        </p:txBody>
      </p:sp>
      <p:sp>
        <p:nvSpPr>
          <p:cNvPr id="11" name="Oval 10">
            <a:extLst>
              <a:ext uri="{FF2B5EF4-FFF2-40B4-BE49-F238E27FC236}">
                <a16:creationId xmlns:a16="http://schemas.microsoft.com/office/drawing/2014/main" id="{1C7729C9-E78D-C02A-FC3B-5CA1AD8AA287}"/>
              </a:ext>
            </a:extLst>
          </p:cNvPr>
          <p:cNvSpPr/>
          <p:nvPr/>
        </p:nvSpPr>
        <p:spPr>
          <a:xfrm>
            <a:off x="251477" y="4198185"/>
            <a:ext cx="511974" cy="45574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VE" dirty="0"/>
              <a:t>5</a:t>
            </a:r>
            <a:endParaRPr lang="es-MX" dirty="0"/>
          </a:p>
        </p:txBody>
      </p:sp>
      <p:sp>
        <p:nvSpPr>
          <p:cNvPr id="12" name="Oval 11">
            <a:extLst>
              <a:ext uri="{FF2B5EF4-FFF2-40B4-BE49-F238E27FC236}">
                <a16:creationId xmlns:a16="http://schemas.microsoft.com/office/drawing/2014/main" id="{DD4F8729-C8BE-6567-26E1-50F9858CBEC3}"/>
              </a:ext>
            </a:extLst>
          </p:cNvPr>
          <p:cNvSpPr/>
          <p:nvPr/>
        </p:nvSpPr>
        <p:spPr>
          <a:xfrm>
            <a:off x="2414106" y="4198185"/>
            <a:ext cx="511974" cy="45574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VE" dirty="0"/>
              <a:t>6</a:t>
            </a:r>
            <a:endParaRPr lang="es-MX" dirty="0"/>
          </a:p>
        </p:txBody>
      </p:sp>
      <p:cxnSp>
        <p:nvCxnSpPr>
          <p:cNvPr id="14" name="Straight Connector 13">
            <a:extLst>
              <a:ext uri="{FF2B5EF4-FFF2-40B4-BE49-F238E27FC236}">
                <a16:creationId xmlns:a16="http://schemas.microsoft.com/office/drawing/2014/main" id="{27F39B89-DEAE-B761-5692-0F3C4075F077}"/>
              </a:ext>
            </a:extLst>
          </p:cNvPr>
          <p:cNvCxnSpPr>
            <a:stCxn id="7" idx="6"/>
            <a:endCxn id="8" idx="2"/>
          </p:cNvCxnSpPr>
          <p:nvPr/>
        </p:nvCxnSpPr>
        <p:spPr>
          <a:xfrm>
            <a:off x="750619" y="2311943"/>
            <a:ext cx="1650655" cy="0"/>
          </a:xfrm>
          <a:prstGeom prst="line">
            <a:avLst/>
          </a:prstGeom>
          <a:ln w="57150">
            <a:solidFill>
              <a:schemeClr val="tx1"/>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49296262-6F6F-FEDD-17B9-E04B1CD1D30B}"/>
              </a:ext>
            </a:extLst>
          </p:cNvPr>
          <p:cNvCxnSpPr>
            <a:cxnSpLocks/>
            <a:stCxn id="9" idx="6"/>
            <a:endCxn id="10" idx="2"/>
          </p:cNvCxnSpPr>
          <p:nvPr/>
        </p:nvCxnSpPr>
        <p:spPr>
          <a:xfrm>
            <a:off x="750619" y="3441268"/>
            <a:ext cx="1650655" cy="0"/>
          </a:xfrm>
          <a:prstGeom prst="line">
            <a:avLst/>
          </a:prstGeom>
          <a:ln w="57150">
            <a:solidFill>
              <a:schemeClr val="tx1"/>
            </a:solidFill>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AC5C8A02-A45D-45C7-55C3-021C000099D8}"/>
              </a:ext>
            </a:extLst>
          </p:cNvPr>
          <p:cNvCxnSpPr>
            <a:cxnSpLocks/>
            <a:endCxn id="12" idx="2"/>
          </p:cNvCxnSpPr>
          <p:nvPr/>
        </p:nvCxnSpPr>
        <p:spPr>
          <a:xfrm>
            <a:off x="750619" y="4426059"/>
            <a:ext cx="1663487" cy="0"/>
          </a:xfrm>
          <a:prstGeom prst="line">
            <a:avLst/>
          </a:prstGeom>
          <a:ln w="57150">
            <a:solidFill>
              <a:schemeClr val="tx1"/>
            </a:solidFill>
          </a:ln>
        </p:spPr>
        <p:style>
          <a:lnRef idx="2">
            <a:schemeClr val="dk1"/>
          </a:lnRef>
          <a:fillRef idx="0">
            <a:schemeClr val="dk1"/>
          </a:fillRef>
          <a:effectRef idx="1">
            <a:schemeClr val="dk1"/>
          </a:effectRef>
          <a:fontRef idx="minor">
            <a:schemeClr val="tx1"/>
          </a:fontRef>
        </p:style>
      </p:cxnSp>
      <p:cxnSp>
        <p:nvCxnSpPr>
          <p:cNvPr id="2" name="Straight Connector 1">
            <a:extLst>
              <a:ext uri="{FF2B5EF4-FFF2-40B4-BE49-F238E27FC236}">
                <a16:creationId xmlns:a16="http://schemas.microsoft.com/office/drawing/2014/main" id="{536CFC9B-6B83-D8F8-FFDF-AB15FEE33938}"/>
              </a:ext>
            </a:extLst>
          </p:cNvPr>
          <p:cNvCxnSpPr>
            <a:cxnSpLocks/>
            <a:stCxn id="9" idx="6"/>
            <a:endCxn id="8" idx="3"/>
          </p:cNvCxnSpPr>
          <p:nvPr/>
        </p:nvCxnSpPr>
        <p:spPr>
          <a:xfrm flipV="1">
            <a:off x="750619" y="2473074"/>
            <a:ext cx="1725632" cy="968194"/>
          </a:xfrm>
          <a:prstGeom prst="line">
            <a:avLst/>
          </a:prstGeom>
          <a:ln w="57150">
            <a:solidFill>
              <a:schemeClr val="tx1"/>
            </a:solidFill>
          </a:ln>
        </p:spPr>
        <p:style>
          <a:lnRef idx="2">
            <a:schemeClr val="dk1"/>
          </a:lnRef>
          <a:fillRef idx="0">
            <a:schemeClr val="dk1"/>
          </a:fillRef>
          <a:effectRef idx="1">
            <a:schemeClr val="dk1"/>
          </a:effectRef>
          <a:fontRef idx="minor">
            <a:schemeClr val="tx1"/>
          </a:fontRef>
        </p:style>
      </p:cxnSp>
      <p:sp>
        <p:nvSpPr>
          <p:cNvPr id="4" name="Oval 3">
            <a:extLst>
              <a:ext uri="{FF2B5EF4-FFF2-40B4-BE49-F238E27FC236}">
                <a16:creationId xmlns:a16="http://schemas.microsoft.com/office/drawing/2014/main" id="{59A1ECB9-B385-250F-9BB3-F599481BCA2E}"/>
              </a:ext>
            </a:extLst>
          </p:cNvPr>
          <p:cNvSpPr/>
          <p:nvPr/>
        </p:nvSpPr>
        <p:spPr>
          <a:xfrm>
            <a:off x="251477" y="5502290"/>
            <a:ext cx="511974" cy="45574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VE" dirty="0"/>
              <a:t>7</a:t>
            </a:r>
            <a:endParaRPr lang="es-MX" dirty="0"/>
          </a:p>
        </p:txBody>
      </p:sp>
      <p:sp>
        <p:nvSpPr>
          <p:cNvPr id="13" name="Oval 12">
            <a:extLst>
              <a:ext uri="{FF2B5EF4-FFF2-40B4-BE49-F238E27FC236}">
                <a16:creationId xmlns:a16="http://schemas.microsoft.com/office/drawing/2014/main" id="{FFBDFC90-C2F5-DED8-9BB8-513521886FE2}"/>
              </a:ext>
            </a:extLst>
          </p:cNvPr>
          <p:cNvSpPr/>
          <p:nvPr/>
        </p:nvSpPr>
        <p:spPr>
          <a:xfrm>
            <a:off x="2414106" y="5502290"/>
            <a:ext cx="511974" cy="45574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VE" dirty="0"/>
              <a:t>8</a:t>
            </a:r>
            <a:endParaRPr lang="es-MX" dirty="0"/>
          </a:p>
        </p:txBody>
      </p:sp>
      <p:cxnSp>
        <p:nvCxnSpPr>
          <p:cNvPr id="17" name="Straight Connector 16">
            <a:extLst>
              <a:ext uri="{FF2B5EF4-FFF2-40B4-BE49-F238E27FC236}">
                <a16:creationId xmlns:a16="http://schemas.microsoft.com/office/drawing/2014/main" id="{A6116F8F-CECA-2047-5265-696A8D14A12A}"/>
              </a:ext>
            </a:extLst>
          </p:cNvPr>
          <p:cNvCxnSpPr>
            <a:cxnSpLocks/>
            <a:endCxn id="13" idx="2"/>
          </p:cNvCxnSpPr>
          <p:nvPr/>
        </p:nvCxnSpPr>
        <p:spPr>
          <a:xfrm flipV="1">
            <a:off x="763451" y="5730164"/>
            <a:ext cx="1650655" cy="27196"/>
          </a:xfrm>
          <a:prstGeom prst="line">
            <a:avLst/>
          </a:prstGeom>
          <a:ln w="57150">
            <a:solidFill>
              <a:schemeClr val="tx1"/>
            </a:solidFill>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9A1EFEDE-8A3D-AFFC-7711-9A3719AA8AC9}"/>
              </a:ext>
            </a:extLst>
          </p:cNvPr>
          <p:cNvCxnSpPr>
            <a:cxnSpLocks/>
            <a:stCxn id="13" idx="0"/>
            <a:endCxn id="12" idx="4"/>
          </p:cNvCxnSpPr>
          <p:nvPr/>
        </p:nvCxnSpPr>
        <p:spPr>
          <a:xfrm flipV="1">
            <a:off x="2670093" y="4653933"/>
            <a:ext cx="0" cy="848357"/>
          </a:xfrm>
          <a:prstGeom prst="line">
            <a:avLst/>
          </a:prstGeom>
          <a:ln w="57150">
            <a:solidFill>
              <a:schemeClr val="tx1"/>
            </a:solidFill>
          </a:ln>
        </p:spPr>
        <p:style>
          <a:lnRef idx="2">
            <a:schemeClr val="dk1"/>
          </a:lnRef>
          <a:fillRef idx="0">
            <a:schemeClr val="dk1"/>
          </a:fillRef>
          <a:effectRef idx="1">
            <a:schemeClr val="dk1"/>
          </a:effectRef>
          <a:fontRef idx="minor">
            <a:schemeClr val="tx1"/>
          </a:fontRef>
        </p:style>
      </p:cxnSp>
      <p:graphicFrame>
        <p:nvGraphicFramePr>
          <p:cNvPr id="3" name="Table 2">
            <a:extLst>
              <a:ext uri="{FF2B5EF4-FFF2-40B4-BE49-F238E27FC236}">
                <a16:creationId xmlns:a16="http://schemas.microsoft.com/office/drawing/2014/main" id="{EAE180A8-A723-77BF-2CE1-30726039B73B}"/>
              </a:ext>
            </a:extLst>
          </p:cNvPr>
          <p:cNvGraphicFramePr>
            <a:graphicFrameLocks noGrp="1"/>
          </p:cNvGraphicFramePr>
          <p:nvPr>
            <p:extLst>
              <p:ext uri="{D42A27DB-BD31-4B8C-83A1-F6EECF244321}">
                <p14:modId xmlns:p14="http://schemas.microsoft.com/office/powerpoint/2010/main" val="1602735798"/>
              </p:ext>
            </p:extLst>
          </p:nvPr>
        </p:nvGraphicFramePr>
        <p:xfrm>
          <a:off x="4128278" y="2128182"/>
          <a:ext cx="3830055" cy="3926205"/>
        </p:xfrm>
        <a:graphic>
          <a:graphicData uri="http://schemas.openxmlformats.org/drawingml/2006/table">
            <a:tbl>
              <a:tblPr>
                <a:tableStyleId>{5940675A-B579-460E-94D1-54222C63F5DA}</a:tableStyleId>
              </a:tblPr>
              <a:tblGrid>
                <a:gridCol w="342363">
                  <a:extLst>
                    <a:ext uri="{9D8B030D-6E8A-4147-A177-3AD203B41FA5}">
                      <a16:colId xmlns:a16="http://schemas.microsoft.com/office/drawing/2014/main" val="3308586197"/>
                    </a:ext>
                  </a:extLst>
                </a:gridCol>
                <a:gridCol w="374656">
                  <a:extLst>
                    <a:ext uri="{9D8B030D-6E8A-4147-A177-3AD203B41FA5}">
                      <a16:colId xmlns:a16="http://schemas.microsoft.com/office/drawing/2014/main" val="3239850663"/>
                    </a:ext>
                  </a:extLst>
                </a:gridCol>
                <a:gridCol w="360302">
                  <a:extLst>
                    <a:ext uri="{9D8B030D-6E8A-4147-A177-3AD203B41FA5}">
                      <a16:colId xmlns:a16="http://schemas.microsoft.com/office/drawing/2014/main" val="1701401922"/>
                    </a:ext>
                  </a:extLst>
                </a:gridCol>
                <a:gridCol w="458789">
                  <a:extLst>
                    <a:ext uri="{9D8B030D-6E8A-4147-A177-3AD203B41FA5}">
                      <a16:colId xmlns:a16="http://schemas.microsoft.com/office/drawing/2014/main" val="547049120"/>
                    </a:ext>
                  </a:extLst>
                </a:gridCol>
                <a:gridCol w="458789">
                  <a:extLst>
                    <a:ext uri="{9D8B030D-6E8A-4147-A177-3AD203B41FA5}">
                      <a16:colId xmlns:a16="http://schemas.microsoft.com/office/drawing/2014/main" val="2073627372"/>
                    </a:ext>
                  </a:extLst>
                </a:gridCol>
                <a:gridCol w="458789">
                  <a:extLst>
                    <a:ext uri="{9D8B030D-6E8A-4147-A177-3AD203B41FA5}">
                      <a16:colId xmlns:a16="http://schemas.microsoft.com/office/drawing/2014/main" val="2447016787"/>
                    </a:ext>
                  </a:extLst>
                </a:gridCol>
                <a:gridCol w="458789">
                  <a:extLst>
                    <a:ext uri="{9D8B030D-6E8A-4147-A177-3AD203B41FA5}">
                      <a16:colId xmlns:a16="http://schemas.microsoft.com/office/drawing/2014/main" val="2939850438"/>
                    </a:ext>
                  </a:extLst>
                </a:gridCol>
                <a:gridCol w="458789">
                  <a:extLst>
                    <a:ext uri="{9D8B030D-6E8A-4147-A177-3AD203B41FA5}">
                      <a16:colId xmlns:a16="http://schemas.microsoft.com/office/drawing/2014/main" val="1117559805"/>
                    </a:ext>
                  </a:extLst>
                </a:gridCol>
                <a:gridCol w="458789">
                  <a:extLst>
                    <a:ext uri="{9D8B030D-6E8A-4147-A177-3AD203B41FA5}">
                      <a16:colId xmlns:a16="http://schemas.microsoft.com/office/drawing/2014/main" val="3276872957"/>
                    </a:ext>
                  </a:extLst>
                </a:gridCol>
              </a:tblGrid>
              <a:tr h="142875">
                <a:tc>
                  <a:txBody>
                    <a:bodyPr/>
                    <a:lstStyle/>
                    <a:p>
                      <a:pPr algn="l" fontAlgn="ct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1</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2</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3</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4</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5</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6</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7</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8</a:t>
                      </a:r>
                      <a:endParaRPr lang="es-VE" sz="2800" b="1" i="0" u="none" strike="noStrike" dirty="0">
                        <a:solidFill>
                          <a:srgbClr val="00B05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946538300"/>
                  </a:ext>
                </a:extLst>
              </a:tr>
              <a:tr h="219075">
                <a:tc>
                  <a:txBody>
                    <a:bodyPr/>
                    <a:lstStyle/>
                    <a:p>
                      <a:pPr algn="ctr" fontAlgn="ctr"/>
                      <a:r>
                        <a:rPr lang="es-VE" sz="2800" b="1" u="none" strike="noStrike" dirty="0">
                          <a:solidFill>
                            <a:srgbClr val="00B050"/>
                          </a:solidFill>
                          <a:effectLst/>
                        </a:rPr>
                        <a:t>1</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1557170599"/>
                  </a:ext>
                </a:extLst>
              </a:tr>
              <a:tr h="219075">
                <a:tc>
                  <a:txBody>
                    <a:bodyPr/>
                    <a:lstStyle/>
                    <a:p>
                      <a:pPr algn="ctr" fontAlgn="ctr"/>
                      <a:r>
                        <a:rPr lang="es-VE" sz="2800" b="1" u="none" strike="noStrike" dirty="0">
                          <a:solidFill>
                            <a:srgbClr val="00B050"/>
                          </a:solidFill>
                          <a:effectLst/>
                        </a:rPr>
                        <a:t>2</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3184850040"/>
                  </a:ext>
                </a:extLst>
              </a:tr>
              <a:tr h="219075">
                <a:tc>
                  <a:txBody>
                    <a:bodyPr/>
                    <a:lstStyle/>
                    <a:p>
                      <a:pPr algn="ctr" fontAlgn="ctr"/>
                      <a:r>
                        <a:rPr lang="es-VE" sz="2800" b="1" u="none" strike="noStrike" dirty="0">
                          <a:solidFill>
                            <a:srgbClr val="00B050"/>
                          </a:solidFill>
                          <a:effectLst/>
                        </a:rPr>
                        <a:t>3</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 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802467500"/>
                  </a:ext>
                </a:extLst>
              </a:tr>
              <a:tr h="219075">
                <a:tc>
                  <a:txBody>
                    <a:bodyPr/>
                    <a:lstStyle/>
                    <a:p>
                      <a:pPr algn="ctr" fontAlgn="ctr"/>
                      <a:r>
                        <a:rPr lang="es-VE" sz="2800" b="1" u="none" strike="noStrike" dirty="0">
                          <a:solidFill>
                            <a:srgbClr val="00B050"/>
                          </a:solidFill>
                          <a:effectLst/>
                        </a:rPr>
                        <a:t>4</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algn="ctr" fontAlgn="ctr"/>
                      <a:r>
                        <a:rPr lang="es-VE" sz="2000" u="none" strike="noStrike" dirty="0">
                          <a:effectLst/>
                        </a:rPr>
                        <a:t> 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972950812"/>
                  </a:ext>
                </a:extLst>
              </a:tr>
              <a:tr h="219075">
                <a:tc>
                  <a:txBody>
                    <a:bodyPr/>
                    <a:lstStyle/>
                    <a:p>
                      <a:pPr algn="ctr" fontAlgn="ctr"/>
                      <a:r>
                        <a:rPr lang="es-VE" sz="2800" b="1" u="none" strike="noStrike" dirty="0">
                          <a:solidFill>
                            <a:srgbClr val="00B050"/>
                          </a:solidFill>
                          <a:effectLst/>
                        </a:rPr>
                        <a:t>5</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150445770"/>
                  </a:ext>
                </a:extLst>
              </a:tr>
              <a:tr h="219075">
                <a:tc>
                  <a:txBody>
                    <a:bodyPr/>
                    <a:lstStyle/>
                    <a:p>
                      <a:pPr algn="ctr" fontAlgn="ctr"/>
                      <a:r>
                        <a:rPr lang="es-VE" sz="2800" b="1" u="none" strike="noStrike" dirty="0">
                          <a:solidFill>
                            <a:srgbClr val="00B050"/>
                          </a:solidFill>
                          <a:effectLst/>
                        </a:rPr>
                        <a:t>6</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algn="ctr" fontAlgn="ctr"/>
                      <a:r>
                        <a:rPr lang="es-VE" sz="2000" u="none" strike="noStrike" dirty="0">
                          <a:effectLst/>
                        </a:rPr>
                        <a:t>1 </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1</a:t>
                      </a:r>
                      <a:endParaRPr lang="es-VE" sz="2000" b="0" i="0" u="none" strike="noStrike">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811227396"/>
                  </a:ext>
                </a:extLst>
              </a:tr>
              <a:tr h="219075">
                <a:tc>
                  <a:txBody>
                    <a:bodyPr/>
                    <a:lstStyle/>
                    <a:p>
                      <a:pPr algn="ctr" fontAlgn="ctr"/>
                      <a:r>
                        <a:rPr lang="es-VE" sz="2800" b="1" u="none" strike="noStrike" dirty="0">
                          <a:solidFill>
                            <a:srgbClr val="00B050"/>
                          </a:solidFill>
                          <a:effectLst/>
                        </a:rPr>
                        <a:t>7</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algn="ctr" fontAlgn="ctr"/>
                      <a:r>
                        <a:rPr lang="es-VE" sz="2000" u="none" strike="noStrike" dirty="0">
                          <a:effectLst/>
                        </a:rPr>
                        <a:t>0 </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2790086948"/>
                  </a:ext>
                </a:extLst>
              </a:tr>
              <a:tr h="219075">
                <a:tc>
                  <a:txBody>
                    <a:bodyPr/>
                    <a:lstStyle/>
                    <a:p>
                      <a:pPr algn="ctr" fontAlgn="ctr"/>
                      <a:r>
                        <a:rPr lang="es-VE" sz="2800" b="1" u="none" strike="noStrike" dirty="0">
                          <a:solidFill>
                            <a:srgbClr val="00B050"/>
                          </a:solidFill>
                          <a:effectLst/>
                        </a:rPr>
                        <a:t>8</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algn="ctr" fontAlgn="ctr"/>
                      <a:r>
                        <a:rPr lang="es-VE" sz="2000" u="none" strike="noStrike" dirty="0">
                          <a:effectLst/>
                        </a:rPr>
                        <a:t> 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1 </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3969683144"/>
                  </a:ext>
                </a:extLst>
              </a:tr>
            </a:tbl>
          </a:graphicData>
        </a:graphic>
      </p:graphicFrame>
      <p:sp>
        <p:nvSpPr>
          <p:cNvPr id="21" name="TextBox 20">
            <a:extLst>
              <a:ext uri="{FF2B5EF4-FFF2-40B4-BE49-F238E27FC236}">
                <a16:creationId xmlns:a16="http://schemas.microsoft.com/office/drawing/2014/main" id="{CDE6E06C-FB8D-75B2-E54D-593F1B19CA9A}"/>
              </a:ext>
            </a:extLst>
          </p:cNvPr>
          <p:cNvSpPr txBox="1"/>
          <p:nvPr/>
        </p:nvSpPr>
        <p:spPr>
          <a:xfrm>
            <a:off x="3212298" y="2514957"/>
            <a:ext cx="1051561" cy="3539430"/>
          </a:xfrm>
          <a:prstGeom prst="rect">
            <a:avLst/>
          </a:prstGeom>
          <a:noFill/>
        </p:spPr>
        <p:txBody>
          <a:bodyPr wrap="square">
            <a:spAutoFit/>
          </a:bodyPr>
          <a:lstStyle/>
          <a:p>
            <a:r>
              <a:rPr lang="es-MX" sz="2800" dirty="0"/>
              <a:t>8</a:t>
            </a:r>
          </a:p>
          <a:p>
            <a:r>
              <a:rPr lang="es-MX" sz="2800" dirty="0"/>
              <a:t>6</a:t>
            </a:r>
          </a:p>
          <a:p>
            <a:r>
              <a:rPr lang="es-MX" sz="2800" dirty="0"/>
              <a:t>1 2</a:t>
            </a:r>
          </a:p>
          <a:p>
            <a:r>
              <a:rPr lang="es-MX" sz="2800" dirty="0"/>
              <a:t>2 3</a:t>
            </a:r>
          </a:p>
          <a:p>
            <a:r>
              <a:rPr lang="es-MX" sz="2800" dirty="0"/>
              <a:t>3 4</a:t>
            </a:r>
          </a:p>
          <a:p>
            <a:r>
              <a:rPr lang="es-MX" sz="2800" dirty="0"/>
              <a:t>5 6</a:t>
            </a:r>
          </a:p>
          <a:p>
            <a:r>
              <a:rPr lang="es-MX" sz="2800" dirty="0"/>
              <a:t>6 8</a:t>
            </a:r>
          </a:p>
          <a:p>
            <a:r>
              <a:rPr lang="es-MX" sz="2800" dirty="0"/>
              <a:t>7 8</a:t>
            </a:r>
          </a:p>
        </p:txBody>
      </p:sp>
      <p:sp>
        <p:nvSpPr>
          <p:cNvPr id="18" name="Content Placeholder 4">
            <a:extLst>
              <a:ext uri="{FF2B5EF4-FFF2-40B4-BE49-F238E27FC236}">
                <a16:creationId xmlns:a16="http://schemas.microsoft.com/office/drawing/2014/main" id="{10903A94-27DF-C50A-717C-3A9C7A9DD5F5}"/>
              </a:ext>
            </a:extLst>
          </p:cNvPr>
          <p:cNvSpPr txBox="1">
            <a:spLocks/>
          </p:cNvSpPr>
          <p:nvPr/>
        </p:nvSpPr>
        <p:spPr>
          <a:xfrm>
            <a:off x="8123300" y="1648356"/>
            <a:ext cx="3830053" cy="479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VE" sz="2400" b="1" dirty="0"/>
              <a:t>Matriz de alcance (R)</a:t>
            </a:r>
            <a:endParaRPr lang="es-VE" sz="2400" dirty="0"/>
          </a:p>
          <a:p>
            <a:pPr lvl="1"/>
            <a:endParaRPr lang="es-MX" dirty="0"/>
          </a:p>
        </p:txBody>
      </p:sp>
      <p:graphicFrame>
        <p:nvGraphicFramePr>
          <p:cNvPr id="22" name="Table 21">
            <a:extLst>
              <a:ext uri="{FF2B5EF4-FFF2-40B4-BE49-F238E27FC236}">
                <a16:creationId xmlns:a16="http://schemas.microsoft.com/office/drawing/2014/main" id="{7F5FEEDD-3212-1DDD-1E72-75C9E7C413FC}"/>
              </a:ext>
            </a:extLst>
          </p:cNvPr>
          <p:cNvGraphicFramePr>
            <a:graphicFrameLocks noGrp="1"/>
          </p:cNvGraphicFramePr>
          <p:nvPr>
            <p:extLst>
              <p:ext uri="{D42A27DB-BD31-4B8C-83A1-F6EECF244321}">
                <p14:modId xmlns:p14="http://schemas.microsoft.com/office/powerpoint/2010/main" val="4160523884"/>
              </p:ext>
            </p:extLst>
          </p:nvPr>
        </p:nvGraphicFramePr>
        <p:xfrm>
          <a:off x="8123300" y="2128182"/>
          <a:ext cx="3830055" cy="3926205"/>
        </p:xfrm>
        <a:graphic>
          <a:graphicData uri="http://schemas.openxmlformats.org/drawingml/2006/table">
            <a:tbl>
              <a:tblPr>
                <a:tableStyleId>{5940675A-B579-460E-94D1-54222C63F5DA}</a:tableStyleId>
              </a:tblPr>
              <a:tblGrid>
                <a:gridCol w="342363">
                  <a:extLst>
                    <a:ext uri="{9D8B030D-6E8A-4147-A177-3AD203B41FA5}">
                      <a16:colId xmlns:a16="http://schemas.microsoft.com/office/drawing/2014/main" val="3308586197"/>
                    </a:ext>
                  </a:extLst>
                </a:gridCol>
                <a:gridCol w="374656">
                  <a:extLst>
                    <a:ext uri="{9D8B030D-6E8A-4147-A177-3AD203B41FA5}">
                      <a16:colId xmlns:a16="http://schemas.microsoft.com/office/drawing/2014/main" val="3239850663"/>
                    </a:ext>
                  </a:extLst>
                </a:gridCol>
                <a:gridCol w="360302">
                  <a:extLst>
                    <a:ext uri="{9D8B030D-6E8A-4147-A177-3AD203B41FA5}">
                      <a16:colId xmlns:a16="http://schemas.microsoft.com/office/drawing/2014/main" val="1701401922"/>
                    </a:ext>
                  </a:extLst>
                </a:gridCol>
                <a:gridCol w="458789">
                  <a:extLst>
                    <a:ext uri="{9D8B030D-6E8A-4147-A177-3AD203B41FA5}">
                      <a16:colId xmlns:a16="http://schemas.microsoft.com/office/drawing/2014/main" val="547049120"/>
                    </a:ext>
                  </a:extLst>
                </a:gridCol>
                <a:gridCol w="458789">
                  <a:extLst>
                    <a:ext uri="{9D8B030D-6E8A-4147-A177-3AD203B41FA5}">
                      <a16:colId xmlns:a16="http://schemas.microsoft.com/office/drawing/2014/main" val="2073627372"/>
                    </a:ext>
                  </a:extLst>
                </a:gridCol>
                <a:gridCol w="458789">
                  <a:extLst>
                    <a:ext uri="{9D8B030D-6E8A-4147-A177-3AD203B41FA5}">
                      <a16:colId xmlns:a16="http://schemas.microsoft.com/office/drawing/2014/main" val="2447016787"/>
                    </a:ext>
                  </a:extLst>
                </a:gridCol>
                <a:gridCol w="458789">
                  <a:extLst>
                    <a:ext uri="{9D8B030D-6E8A-4147-A177-3AD203B41FA5}">
                      <a16:colId xmlns:a16="http://schemas.microsoft.com/office/drawing/2014/main" val="2939850438"/>
                    </a:ext>
                  </a:extLst>
                </a:gridCol>
                <a:gridCol w="458789">
                  <a:extLst>
                    <a:ext uri="{9D8B030D-6E8A-4147-A177-3AD203B41FA5}">
                      <a16:colId xmlns:a16="http://schemas.microsoft.com/office/drawing/2014/main" val="1117559805"/>
                    </a:ext>
                  </a:extLst>
                </a:gridCol>
                <a:gridCol w="458789">
                  <a:extLst>
                    <a:ext uri="{9D8B030D-6E8A-4147-A177-3AD203B41FA5}">
                      <a16:colId xmlns:a16="http://schemas.microsoft.com/office/drawing/2014/main" val="3276872957"/>
                    </a:ext>
                  </a:extLst>
                </a:gridCol>
              </a:tblGrid>
              <a:tr h="142875">
                <a:tc>
                  <a:txBody>
                    <a:bodyPr/>
                    <a:lstStyle/>
                    <a:p>
                      <a:pPr algn="l" fontAlgn="ct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1</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2</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3</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4</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5</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6</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7</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800" b="1" u="none" strike="noStrike" dirty="0">
                          <a:solidFill>
                            <a:srgbClr val="00B050"/>
                          </a:solidFill>
                          <a:effectLst/>
                        </a:rPr>
                        <a:t>8</a:t>
                      </a:r>
                      <a:endParaRPr lang="es-VE" sz="2800" b="1" i="0" u="none" strike="noStrike" dirty="0">
                        <a:solidFill>
                          <a:srgbClr val="00B05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946538300"/>
                  </a:ext>
                </a:extLst>
              </a:tr>
              <a:tr h="219075">
                <a:tc>
                  <a:txBody>
                    <a:bodyPr/>
                    <a:lstStyle/>
                    <a:p>
                      <a:pPr algn="ctr" fontAlgn="ctr"/>
                      <a:r>
                        <a:rPr lang="es-VE" sz="2800" b="1" u="none" strike="noStrike" dirty="0">
                          <a:solidFill>
                            <a:srgbClr val="00B050"/>
                          </a:solidFill>
                          <a:effectLst/>
                        </a:rPr>
                        <a:t>1</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1557170599"/>
                  </a:ext>
                </a:extLst>
              </a:tr>
              <a:tr h="219075">
                <a:tc>
                  <a:txBody>
                    <a:bodyPr/>
                    <a:lstStyle/>
                    <a:p>
                      <a:pPr algn="ctr" fontAlgn="ctr"/>
                      <a:r>
                        <a:rPr lang="es-VE" sz="2800" b="1" u="none" strike="noStrike" dirty="0">
                          <a:solidFill>
                            <a:srgbClr val="00B050"/>
                          </a:solidFill>
                          <a:effectLst/>
                        </a:rPr>
                        <a:t>2</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3184850040"/>
                  </a:ext>
                </a:extLst>
              </a:tr>
              <a:tr h="219075">
                <a:tc>
                  <a:txBody>
                    <a:bodyPr/>
                    <a:lstStyle/>
                    <a:p>
                      <a:pPr algn="ctr" fontAlgn="ctr"/>
                      <a:r>
                        <a:rPr lang="es-VE" sz="2800" b="1" u="none" strike="noStrike" dirty="0">
                          <a:solidFill>
                            <a:srgbClr val="00B050"/>
                          </a:solidFill>
                          <a:effectLst/>
                        </a:rPr>
                        <a:t>3</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802467500"/>
                  </a:ext>
                </a:extLst>
              </a:tr>
              <a:tr h="219075">
                <a:tc>
                  <a:txBody>
                    <a:bodyPr/>
                    <a:lstStyle/>
                    <a:p>
                      <a:pPr algn="ctr" fontAlgn="ctr"/>
                      <a:r>
                        <a:rPr lang="es-VE" sz="2800" b="1" u="none" strike="noStrike" dirty="0">
                          <a:solidFill>
                            <a:srgbClr val="00B050"/>
                          </a:solidFill>
                          <a:effectLst/>
                        </a:rPr>
                        <a:t>4</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0</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a:effectLst/>
                        </a:rPr>
                        <a:t>0</a:t>
                      </a:r>
                      <a:endParaRPr lang="es-VE" sz="2000" b="0" i="0" u="none" strike="noStrike">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972950812"/>
                  </a:ext>
                </a:extLst>
              </a:tr>
              <a:tr h="219075">
                <a:tc>
                  <a:txBody>
                    <a:bodyPr/>
                    <a:lstStyle/>
                    <a:p>
                      <a:pPr algn="ctr" fontAlgn="ctr"/>
                      <a:r>
                        <a:rPr lang="es-VE" sz="2800" b="1" u="none" strike="noStrike" dirty="0">
                          <a:solidFill>
                            <a:srgbClr val="00B050"/>
                          </a:solidFill>
                          <a:effectLst/>
                        </a:rPr>
                        <a:t>5</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extLst>
                  <a:ext uri="{0D108BD9-81ED-4DB2-BD59-A6C34878D82A}">
                    <a16:rowId xmlns:a16="http://schemas.microsoft.com/office/drawing/2014/main" val="150445770"/>
                  </a:ext>
                </a:extLst>
              </a:tr>
              <a:tr h="219075">
                <a:tc>
                  <a:txBody>
                    <a:bodyPr/>
                    <a:lstStyle/>
                    <a:p>
                      <a:pPr algn="ctr" fontAlgn="ctr"/>
                      <a:r>
                        <a:rPr lang="es-VE" sz="2800" b="1" u="none" strike="noStrike" dirty="0">
                          <a:solidFill>
                            <a:srgbClr val="00B050"/>
                          </a:solidFill>
                          <a:effectLst/>
                        </a:rPr>
                        <a:t>6</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extLst>
                  <a:ext uri="{0D108BD9-81ED-4DB2-BD59-A6C34878D82A}">
                    <a16:rowId xmlns:a16="http://schemas.microsoft.com/office/drawing/2014/main" val="811227396"/>
                  </a:ext>
                </a:extLst>
              </a:tr>
              <a:tr h="219075">
                <a:tc>
                  <a:txBody>
                    <a:bodyPr/>
                    <a:lstStyle/>
                    <a:p>
                      <a:pPr algn="ctr" fontAlgn="ctr"/>
                      <a:r>
                        <a:rPr lang="es-VE" sz="2800" b="1" u="none" strike="noStrike" dirty="0">
                          <a:solidFill>
                            <a:srgbClr val="00B050"/>
                          </a:solidFill>
                          <a:effectLst/>
                        </a:rPr>
                        <a:t>7</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2790086948"/>
                  </a:ext>
                </a:extLst>
              </a:tr>
              <a:tr h="219075">
                <a:tc>
                  <a:txBody>
                    <a:bodyPr/>
                    <a:lstStyle/>
                    <a:p>
                      <a:pPr algn="ctr" fontAlgn="ctr"/>
                      <a:r>
                        <a:rPr lang="es-VE" sz="2800" b="1" u="none" strike="noStrike" dirty="0">
                          <a:solidFill>
                            <a:srgbClr val="00B050"/>
                          </a:solidFill>
                          <a:effectLst/>
                        </a:rPr>
                        <a:t>8</a:t>
                      </a:r>
                      <a:endParaRPr lang="es-VE" sz="2800" b="1" i="0" u="none" strike="noStrike" dirty="0">
                        <a:solidFill>
                          <a:srgbClr val="00B05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VE" sz="2000" b="0" i="0" u="none" strike="noStrike" kern="1200" cap="none" spc="0" normalizeH="0" baseline="0" noProof="0" dirty="0">
                          <a:ln>
                            <a:noFill/>
                          </a:ln>
                          <a:solidFill>
                            <a:prstClr val="black"/>
                          </a:solidFill>
                          <a:effectLst/>
                          <a:uLnTx/>
                          <a:uFillTx/>
                          <a:latin typeface="Aptos" panose="02110004020202020204"/>
                          <a:ea typeface="+mn-ea"/>
                          <a:cs typeface="+mn-cs"/>
                        </a:rPr>
                        <a:t>1</a:t>
                      </a:r>
                      <a:endParaRPr kumimoji="0" lang="es-VE"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ctr" fontAlgn="ctr"/>
                      <a:r>
                        <a:rPr lang="es-VE" sz="2000" u="none" strike="noStrike" dirty="0">
                          <a:effectLst/>
                        </a:rPr>
                        <a:t>1</a:t>
                      </a:r>
                      <a:endParaRPr lang="es-VE" sz="2000" b="0" i="0" u="none" strike="noStrike" dirty="0">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3969683144"/>
                  </a:ext>
                </a:extLst>
              </a:tr>
            </a:tbl>
          </a:graphicData>
        </a:graphic>
      </p:graphicFrame>
      <p:sp>
        <p:nvSpPr>
          <p:cNvPr id="40" name="Rectangle 39">
            <a:extLst>
              <a:ext uri="{FF2B5EF4-FFF2-40B4-BE49-F238E27FC236}">
                <a16:creationId xmlns:a16="http://schemas.microsoft.com/office/drawing/2014/main" id="{C9831DDC-D4FB-A7D9-28F9-C7C27A31554F}"/>
              </a:ext>
            </a:extLst>
          </p:cNvPr>
          <p:cNvSpPr/>
          <p:nvPr/>
        </p:nvSpPr>
        <p:spPr>
          <a:xfrm>
            <a:off x="3054088" y="1426603"/>
            <a:ext cx="909223" cy="923330"/>
          </a:xfrm>
          <a:prstGeom prst="rect">
            <a:avLst/>
          </a:prstGeom>
          <a:noFill/>
        </p:spPr>
        <p:txBody>
          <a:bodyPr wrap="none" lIns="91440" tIns="45720" rIns="91440" bIns="45720">
            <a:spAutoFit/>
          </a:bodyPr>
          <a:lstStyle/>
          <a:p>
            <a:pPr algn="ctr"/>
            <a:r>
              <a:rPr lang="en-US" sz="5400" dirty="0">
                <a:ln w="0"/>
                <a:solidFill>
                  <a:srgbClr val="92D050"/>
                </a:solidFill>
                <a:effectLst>
                  <a:outerShdw blurRad="38100" dist="19050" dir="2700000" algn="tl" rotWithShape="0">
                    <a:schemeClr val="dk1">
                      <a:alpha val="40000"/>
                    </a:schemeClr>
                  </a:outerShdw>
                </a:effectLst>
              </a:rPr>
              <a:t>g3</a:t>
            </a:r>
          </a:p>
        </p:txBody>
      </p:sp>
    </p:spTree>
    <p:extLst>
      <p:ext uri="{BB962C8B-B14F-4D97-AF65-F5344CB8AC3E}">
        <p14:creationId xmlns:p14="http://schemas.microsoft.com/office/powerpoint/2010/main" val="2654511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1458</TotalTime>
  <Words>1914</Words>
  <Application>Microsoft Office PowerPoint</Application>
  <PresentationFormat>Widescreen</PresentationFormat>
  <Paragraphs>352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Consolas</vt:lpstr>
      <vt:lpstr>Wingdings</vt:lpstr>
      <vt:lpstr>Office Theme</vt:lpstr>
      <vt:lpstr>Componentes (fuertemente) conexas</vt:lpstr>
      <vt:lpstr>Componentes conexas</vt:lpstr>
      <vt:lpstr>Componentes conexas</vt:lpstr>
      <vt:lpstr>Componentes fuertemente conexas</vt:lpstr>
      <vt:lpstr>Componentes fuertemente conexas</vt:lpstr>
      <vt:lpstr>Resumen</vt:lpstr>
      <vt:lpstr>Matriz de adyacencia (A)</vt:lpstr>
      <vt:lpstr>Matriz de alcance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Laboratorio Semana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Néstor Bueno</dc:creator>
  <cp:lastModifiedBy>Néstor Bueno</cp:lastModifiedBy>
  <cp:revision>26</cp:revision>
  <dcterms:created xsi:type="dcterms:W3CDTF">2024-10-10T21:48:56Z</dcterms:created>
  <dcterms:modified xsi:type="dcterms:W3CDTF">2024-10-22T00:09:27Z</dcterms:modified>
</cp:coreProperties>
</file>