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704" r:id="rId2"/>
    <p:sldId id="707" r:id="rId3"/>
    <p:sldId id="772" r:id="rId4"/>
    <p:sldId id="709" r:id="rId5"/>
    <p:sldId id="770" r:id="rId6"/>
    <p:sldId id="771" r:id="rId7"/>
    <p:sldId id="712" r:id="rId8"/>
    <p:sldId id="711" r:id="rId9"/>
    <p:sldId id="769" r:id="rId10"/>
    <p:sldId id="556" r:id="rId11"/>
    <p:sldId id="663" r:id="rId12"/>
    <p:sldId id="560" r:id="rId13"/>
    <p:sldId id="557" r:id="rId14"/>
    <p:sldId id="536" r:id="rId15"/>
    <p:sldId id="561" r:id="rId16"/>
    <p:sldId id="564" r:id="rId17"/>
    <p:sldId id="546" r:id="rId18"/>
    <p:sldId id="568" r:id="rId19"/>
    <p:sldId id="582" r:id="rId20"/>
    <p:sldId id="721" r:id="rId21"/>
    <p:sldId id="765" r:id="rId22"/>
    <p:sldId id="729" r:id="rId23"/>
    <p:sldId id="262" r:id="rId24"/>
    <p:sldId id="263" r:id="rId25"/>
    <p:sldId id="3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8" autoAdjust="0"/>
    <p:restoredTop sz="91037" autoAdjust="0"/>
  </p:normalViewPr>
  <p:slideViewPr>
    <p:cSldViewPr snapToGrid="0">
      <p:cViewPr varScale="1">
        <p:scale>
          <a:sx n="109" d="100"/>
          <a:sy n="109" d="100"/>
        </p:scale>
        <p:origin x="648"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9-25T19:58:43.028"/>
    </inkml:context>
    <inkml:brush xml:id="br0">
      <inkml:brushProperty name="width" value="0.05292" units="cm"/>
      <inkml:brushProperty name="height" value="0.05292" units="cm"/>
      <inkml:brushProperty name="color" value="#00B0F0"/>
    </inkml:brush>
  </inkml:definitions>
  <inkml:trace contextRef="#ctx0" brushRef="#br0">19579 15522 0,'0'-17'62,"18"17"-46,-1 0-16,-17-18 16,18 18-1,0-18 1,35 18 0,-36-17-1,19-1 1,-19 18-1,1 0 1,17 0 0,-17 0-1,17 0 1,0-18 0,-17 18-1,0-17-15,-1 17 78,1 0-46,17 0-32,0 0 15,142 0 1,158 0-1,-176 35 1,-71-35 0,-70 0-1,-1 0 63,1 0-46,-1 0 30,1 0-46,0 0-16,-1 0 15,1 0 1,0 0 0,17 0-16,-17 0 15,-1 0 79,1 0-94,35 0 16,70 0 15,1 18-15,-71-18-1,-36 0 48,1 0-48,0 0 32,-1 0-47,1 0 16,-1 0 46,19 17-46,-19 1 0,1 0-1,0-1-15,-18 1 16,17-1-1,-17 1 1,18-18 0,-18 18-1,18 17 1,-18-17 0,0 17-1,17-35 1,-17 35 15,0-17-31,18 17 31,-18-17-31,0-1 32,0 1-17,17 0 1,-17 17-1,0-17 17,0-1-1,0 1-31,0 17 16,0-17-1,0-1 1,0 1 15,0 0-15,0 17-1,0-17 1,0 17 0,0-17-1,-17 34 1,17 1-1,0-17 1,0-19 0,0 1 46,0 0-62,0-1 16,-18 1-1,1 0 1,17 17 15,0-18-15,-18 1 15,0-18-15,1 18-1,-1-1 1,0 1 0,1-18-1,-1 18 1,18-1 0,-18-17-1,-34 36 1,16-36-1,19 0 1,-1 17 0,0 1 15,1-18-15,-1 0-1,0 0 1,18 17-1,-17 1 17,-1-18-32,0 0 15,1 18 1,-1-18 0,1 0-1,-19 17 1,19-17-1,-1 0 32,0 0-31,1 0 0,-107 0-1,89 0-15,-36 0 16,36-17-1,18 17 1,-1 0 15,0 0-15,1 0-16,-54 0 16,-17 0-1,17 0 1,18 0-1,0 0 1,1 0 0,-1 0-1,35 0 32,0 0-31,1 0-1,-124 0 1,52 0 0,19 0-1,-1 0 1,36 0 0,17 0-16,1 0 31,-1 0-16,0 0 1,-34 0 0,-1 0-1,17 0 1,19 0 0,-36 0-1,35 0 48,1-18-32,-1 0-31,18 1 16,-18-18-1,1 35 1,17-36-1,-18 19 1,18-1 0,0 0-1,0 1 1,-18 17 15,18-36-15,-17 19-1,-1-1 1,18 1 0,0-1-16,0 0 15,0 1 1,0-36 0,-18-36-1,1 54 1,-1 18-1,18-1 17,0-17-17,0 17 17,0 0-17,0 1 1,0-36-1,0 18 1,0-18 0,-18 35-1,18 0 1,0 1 46,0-1-62,0 0 16,0 1 0,0-1-16,0 1 15,36-19 1,-1 1 15,-17 0-31,-1 35 16,1-36-1,17 19 1,-17 17 31,17-18-31,-35 0-16,18 1 15,-1 17 1,1-18-1,0 18 1,17-17 0,-17-19-1,-1 36 1,-17-17 15</inkml:trace>
  <inkml:trace contextRef="#ctx0" brushRef="#br0" timeOffset="6024.6">22013 15557 0,'0'-17'47,"18"17"-31,0-18 46,-1 1-46,1 17-16,-18-18 16,35 18-1,-35-18 1,18 18-16,-1 0 15,19-17 1,-19 17 0,19-18-1,-19 18 63,19 0-62,16-18 0,-34 18-1,0-17 1,17 17 46,-17 0-62,-1 0 0,19 0 16,122 0 0,-69 0-1,-19 0 1,-17 0 0,-35 0-1,-1 0 95,1 17-110,0-17 15,87 18 1,-16 17-1,16-17 1,-69-18-16,-19 0 94,1 0-94,17 0 15,-17 0 1,70 18 0,-17-1-1,-54-17 1,1 0 31,0 0-32,-1 0 1,1 0 0,-18 18-1,17-18 17,1 0-17,0 0 1,-1 0-1,-17 17 1,18-17 0,0 0 15,-1 0-15,1 18-16,0-18 15,52 35 1,-35 1-1,54-1 1,-72-35 31,1 0-47,-18 18 16,18-1-1,-1 1 1,1 0 15,-1 17 0,-17-18-15,18-17 0,-18 36-1,0-19-15,0 19 31,18-1-15,-18-17 0,0-1-1,0 1 1,0-1 0,0 19-1,0-19-15,0 36 16,0-17 15,0 16-15,0-16-1,-18-19 1,0 54 0,1 0-1,-1-36 1,1 18-1,-19-36 1,36 19 0,-17-19-1,-1-17 1,18 36 0,-35-19-1,-1-17 1,19 18 15,-1-1-15,-17 1-1,17-18 1,18 18 0,-17-18-1,-19 0 1,1 0 15,17 0-15,-17 0-1,17 0 1,1 0 0,-1 17-1,-17-17 1,17 0 15,-17 0-15,0 0-1,17 0 1,0 0 0,1 0 46,-1 0-46,-17 0-16,0 0 15,-107 0 1,-16-35 0,70 17-1,35 18 1,35 0 140,18-17-140,-18 17-1,-35-18-15,-35 1 16,0-19 0,17 36-1,19-17 1,34 17 46,0 0-62,1 0 16,-1 0 0,18 17 46,-35 1-46,17-18-16,0 0 15,1 18 1,-1-18 46,18 17-46,-17-17 0,-36 0-1,-18 0 1,1-17 0,-1-1-1,18 0 1,53 1 171,-18-1-187,18 0 16,-17 18 0,17-17-1,-18 17 1,18-18-1,-18 18 1,1-18 47,-1 1-63,18-1 15,0 1 1,0-1 15,0 0-15,0-17 140,0 17-140,0 1-16,0-1 15,-17 0 1,17 1-1,0-1 17,0 0-17,0-17 1,-18-18 0,0 53-1,18-17 1,0-1 78,0-17-94,0 17 31,0 0-16,0 1 17,0-1 30,0 1-46,0-1-16,0 0 15,0 1 1,0-1 0,0 0-16,18 1 15,-18-19 17,0 19-1,18-1-16,-18 1 1,17 17 0,-17-18-1,18 0 1,-18 1 0,17-1-1,-17 0 1,18 18-1,-18-17 1,18-1 0,-18 0-1,17 1 1,1-1 0,17 0-1,-17 18 1,-18-17-1,18 17 17,-18-18-17,0 1 17,17 17-32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17/09/2023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https://www.csee.umbc.edu/courses/471/papers/turing.pdf</a:t>
            </a:r>
          </a:p>
          <a:p>
            <a:r>
              <a:rPr lang="en-GB" dirty="0"/>
              <a:t>https://en.wikipedia.org/wiki/Loaner_Prize#Competition_rules_and_restrictions</a:t>
            </a:r>
          </a:p>
        </p:txBody>
      </p:sp>
      <p:sp>
        <p:nvSpPr>
          <p:cNvPr id="4" name="Slide Number Placeholder 3"/>
          <p:cNvSpPr>
            <a:spLocks noGrp="1"/>
          </p:cNvSpPr>
          <p:nvPr>
            <p:ph type="sldNum" sz="quarter" idx="5"/>
          </p:nvPr>
        </p:nvSpPr>
        <p:spPr/>
        <p:txBody>
          <a:bodyPr/>
          <a:lstStyle/>
          <a:p>
            <a:fld id="{B9427EC4-43D7-4899-AF54-D30B3AC26D4A}" type="slidenum">
              <a:rPr lang="en-GB" smtClean="0"/>
              <a:t>4</a:t>
            </a:fld>
            <a:endParaRPr lang="en-GB" dirty="0"/>
          </a:p>
        </p:txBody>
      </p:sp>
    </p:spTree>
    <p:extLst>
      <p:ext uri="{BB962C8B-B14F-4D97-AF65-F5344CB8AC3E}">
        <p14:creationId xmlns:p14="http://schemas.microsoft.com/office/powerpoint/2010/main" val="2350483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494C12F-8623-4465-B46F-E9599969FEDB}"/>
              </a:ext>
            </a:extLst>
          </p:cNvPr>
          <p:cNvSpPr>
            <a:spLocks noGrp="1" noRot="1" noChangeAspect="1" noChangeArrowheads="1" noTextEdit="1"/>
          </p:cNvSpPr>
          <p:nvPr>
            <p:ph type="sldImg"/>
          </p:nvPr>
        </p:nvSpPr>
        <p:spPr>
          <a:xfrm>
            <a:off x="398463" y="693738"/>
            <a:ext cx="6142037" cy="3455987"/>
          </a:xfrm>
          <a:ln/>
        </p:spPr>
      </p:sp>
      <p:sp>
        <p:nvSpPr>
          <p:cNvPr id="46083" name="Rectangle 3">
            <a:extLst>
              <a:ext uri="{FF2B5EF4-FFF2-40B4-BE49-F238E27FC236}">
                <a16:creationId xmlns:a16="http://schemas.microsoft.com/office/drawing/2014/main" id="{29CA244E-C1B7-480E-BA37-8752A997EE42}"/>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809" tIns="45404" rIns="90809" bIns="45404"/>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3A4A72F-9A47-4E8C-A3C5-5E79D124A074}"/>
              </a:ext>
            </a:extLst>
          </p:cNvPr>
          <p:cNvSpPr>
            <a:spLocks noGrp="1" noRot="1" noChangeAspect="1" noChangeArrowheads="1" noTextEdit="1"/>
          </p:cNvSpPr>
          <p:nvPr>
            <p:ph type="sldImg"/>
          </p:nvPr>
        </p:nvSpPr>
        <p:spPr>
          <a:xfrm>
            <a:off x="398463" y="693738"/>
            <a:ext cx="6142037" cy="3455987"/>
          </a:xfrm>
          <a:ln/>
        </p:spPr>
      </p:sp>
      <p:sp>
        <p:nvSpPr>
          <p:cNvPr id="23555" name="Rectangle 3">
            <a:extLst>
              <a:ext uri="{FF2B5EF4-FFF2-40B4-BE49-F238E27FC236}">
                <a16:creationId xmlns:a16="http://schemas.microsoft.com/office/drawing/2014/main" id="{2974C0EC-80B7-4E58-A96B-523BB631F9E8}"/>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730" tIns="45361" rIns="90730" bIns="45361"/>
          <a:lstStyle/>
          <a:p>
            <a:pPr defTabSz="908050"/>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https://neptune.ai/blog/reinforcement-learning-applications</a:t>
            </a:r>
          </a:p>
        </p:txBody>
      </p:sp>
      <p:sp>
        <p:nvSpPr>
          <p:cNvPr id="4" name="Slide Number Placeholder 3"/>
          <p:cNvSpPr>
            <a:spLocks noGrp="1"/>
          </p:cNvSpPr>
          <p:nvPr>
            <p:ph type="sldNum" sz="quarter" idx="5"/>
          </p:nvPr>
        </p:nvSpPr>
        <p:spPr/>
        <p:txBody>
          <a:bodyPr/>
          <a:lstStyle/>
          <a:p>
            <a:fld id="{B9427EC4-43D7-4899-AF54-D30B3AC26D4A}" type="slidenum">
              <a:rPr lang="en-GB" smtClean="0"/>
              <a:t>11</a:t>
            </a:fld>
            <a:endParaRPr lang="en-GB" dirty="0"/>
          </a:p>
        </p:txBody>
      </p:sp>
    </p:spTree>
    <p:extLst>
      <p:ext uri="{BB962C8B-B14F-4D97-AF65-F5344CB8AC3E}">
        <p14:creationId xmlns:p14="http://schemas.microsoft.com/office/powerpoint/2010/main" val="344693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C215406-1999-41E4-B481-FF453D15A58A}"/>
              </a:ext>
            </a:extLst>
          </p:cNvPr>
          <p:cNvSpPr>
            <a:spLocks noGrp="1" noRot="1" noChangeAspect="1" noChangeArrowheads="1" noTextEdit="1"/>
          </p:cNvSpPr>
          <p:nvPr>
            <p:ph type="sldImg"/>
          </p:nvPr>
        </p:nvSpPr>
        <p:spPr>
          <a:xfrm>
            <a:off x="398463" y="693738"/>
            <a:ext cx="6142037" cy="3455987"/>
          </a:xfrm>
          <a:ln/>
        </p:spPr>
      </p:sp>
      <p:sp>
        <p:nvSpPr>
          <p:cNvPr id="32771" name="Rectangle 3">
            <a:extLst>
              <a:ext uri="{FF2B5EF4-FFF2-40B4-BE49-F238E27FC236}">
                <a16:creationId xmlns:a16="http://schemas.microsoft.com/office/drawing/2014/main" id="{28C88937-574A-4D18-A0B2-112B76062A1C}"/>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742" tIns="45370" rIns="90742" bIns="4537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latin typeface="Arial" panose="020B0604020202020204" pitchFamily="34" charset="0"/>
              </a:rPr>
              <a:t>Bagging, also known as bootstrap aggregation, is the ensemble learning method that is commonly used to reduce variance within a noisy dataset. In bagging, a random sample of data in a training set is selected with replacement—meaning that the individual data points can be chosen more than once. [https://www.ibm.com/cloud/learn/bagging]. </a:t>
            </a:r>
            <a:r>
              <a:rPr lang="en-GB" dirty="0"/>
              <a:t>It is a sampling technique in which subsets of the dataset are created with replacement.</a:t>
            </a:r>
          </a:p>
        </p:txBody>
      </p:sp>
    </p:spTree>
    <p:extLst>
      <p:ext uri="{BB962C8B-B14F-4D97-AF65-F5344CB8AC3E}">
        <p14:creationId xmlns:p14="http://schemas.microsoft.com/office/powerpoint/2010/main" val="82931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7DC704D-D010-4642-A621-0030B8172147}"/>
              </a:ext>
            </a:extLst>
          </p:cNvPr>
          <p:cNvSpPr>
            <a:spLocks noGrp="1" noRot="1" noChangeAspect="1" noChangeArrowheads="1" noTextEdit="1"/>
          </p:cNvSpPr>
          <p:nvPr>
            <p:ph type="sldImg"/>
          </p:nvPr>
        </p:nvSpPr>
        <p:spPr>
          <a:xfrm>
            <a:off x="400050" y="693738"/>
            <a:ext cx="6142038" cy="3455987"/>
          </a:xfrm>
          <a:ln/>
        </p:spPr>
      </p:sp>
      <p:sp>
        <p:nvSpPr>
          <p:cNvPr id="25603" name="Rectangle 3">
            <a:extLst>
              <a:ext uri="{FF2B5EF4-FFF2-40B4-BE49-F238E27FC236}">
                <a16:creationId xmlns:a16="http://schemas.microsoft.com/office/drawing/2014/main" id="{27A69386-0A58-429C-AB09-CA59A839F377}"/>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721" tIns="45360" rIns="90721" bIns="45360"/>
          <a:lstStyle/>
          <a:p>
            <a:pPr defTabSz="908050"/>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CC9C5C9-2AB3-4820-A810-D495E8080BE6}"/>
              </a:ext>
            </a:extLst>
          </p:cNvPr>
          <p:cNvSpPr>
            <a:spLocks noGrp="1" noRot="1" noChangeAspect="1" noChangeArrowheads="1" noTextEdit="1"/>
          </p:cNvSpPr>
          <p:nvPr>
            <p:ph type="sldImg"/>
          </p:nvPr>
        </p:nvSpPr>
        <p:spPr>
          <a:xfrm>
            <a:off x="400050" y="693738"/>
            <a:ext cx="6142038" cy="3455987"/>
          </a:xfrm>
          <a:ln/>
        </p:spPr>
      </p:sp>
      <p:sp>
        <p:nvSpPr>
          <p:cNvPr id="29699" name="Rectangle 3">
            <a:extLst>
              <a:ext uri="{FF2B5EF4-FFF2-40B4-BE49-F238E27FC236}">
                <a16:creationId xmlns:a16="http://schemas.microsoft.com/office/drawing/2014/main" id="{4882611E-2D9F-4735-9F14-0A295BE7DF88}"/>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734" tIns="45367" rIns="90734" bIns="45367"/>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D5156"/>
                </a:solidFill>
                <a:effectLst/>
                <a:latin typeface="Google Sans"/>
              </a:rPr>
              <a:t>Locally Linear Embedding (LLE)</a:t>
            </a:r>
            <a:r>
              <a:rPr lang="en-US" b="0" i="0" dirty="0">
                <a:solidFill>
                  <a:srgbClr val="4D5156"/>
                </a:solidFill>
                <a:effectLst/>
                <a:latin typeface="Google Sans"/>
              </a:rPr>
              <a:t> is </a:t>
            </a:r>
            <a:r>
              <a:rPr lang="en-US" b="0" i="0" dirty="0">
                <a:solidFill>
                  <a:srgbClr val="040C28"/>
                </a:solidFill>
                <a:effectLst/>
                <a:latin typeface="Google Sans"/>
              </a:rPr>
              <a:t>a method for nonlinear dimensionality reduction that is based on the idea of modeling the local structure of the data by reconstructing it from a linear combination of its neighbors</a:t>
            </a:r>
            <a:r>
              <a:rPr lang="en-US" b="0" i="0" dirty="0">
                <a:solidFill>
                  <a:srgbClr val="4D5156"/>
                </a:solidFill>
                <a:effectLst/>
                <a:latin typeface="Google Sans"/>
              </a:rPr>
              <a:t>.</a:t>
            </a:r>
            <a:endParaRPr lang="en-GB" b="1" dirty="0"/>
          </a:p>
          <a:p>
            <a:endParaRPr lang="en-GB" b="1" dirty="0"/>
          </a:p>
          <a:p>
            <a:r>
              <a:rPr lang="en-GB" b="1" dirty="0"/>
              <a:t>t-distributed stochastic </a:t>
            </a:r>
            <a:r>
              <a:rPr lang="en-GB" b="1" dirty="0" err="1"/>
              <a:t>neighbor</a:t>
            </a:r>
            <a:r>
              <a:rPr lang="en-GB" b="1" dirty="0"/>
              <a:t> embedding (t-SNE) </a:t>
            </a:r>
            <a:r>
              <a:rPr lang="en-GB" dirty="0"/>
              <a:t>is a statistical method for visualizing high-dimensional data by giving each datapoint a location in a two or three-dimensional map. </a:t>
            </a:r>
          </a:p>
        </p:txBody>
      </p:sp>
      <p:sp>
        <p:nvSpPr>
          <p:cNvPr id="4" name="Slide Number Placeholder 3"/>
          <p:cNvSpPr>
            <a:spLocks noGrp="1"/>
          </p:cNvSpPr>
          <p:nvPr>
            <p:ph type="sldNum" sz="quarter" idx="5"/>
          </p:nvPr>
        </p:nvSpPr>
        <p:spPr/>
        <p:txBody>
          <a:bodyPr/>
          <a:lstStyle/>
          <a:p>
            <a:fld id="{B9427EC4-43D7-4899-AF54-D30B3AC26D4A}" type="slidenum">
              <a:rPr lang="en-GB" smtClean="0"/>
              <a:t>15</a:t>
            </a:fld>
            <a:endParaRPr lang="en-GB" dirty="0"/>
          </a:p>
        </p:txBody>
      </p:sp>
    </p:spTree>
    <p:extLst>
      <p:ext uri="{BB962C8B-B14F-4D97-AF65-F5344CB8AC3E}">
        <p14:creationId xmlns:p14="http://schemas.microsoft.com/office/powerpoint/2010/main" val="2654160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5EB2017-5B02-43E0-B57C-965261749E78}"/>
              </a:ext>
            </a:extLst>
          </p:cNvPr>
          <p:cNvSpPr>
            <a:spLocks noGrp="1" noRot="1" noChangeAspect="1" noChangeArrowheads="1" noTextEdit="1"/>
          </p:cNvSpPr>
          <p:nvPr>
            <p:ph type="sldImg"/>
          </p:nvPr>
        </p:nvSpPr>
        <p:spPr>
          <a:xfrm>
            <a:off x="400050" y="693738"/>
            <a:ext cx="6142038" cy="3455987"/>
          </a:xfrm>
          <a:ln/>
        </p:spPr>
      </p:sp>
      <p:sp>
        <p:nvSpPr>
          <p:cNvPr id="36867" name="Rectangle 3">
            <a:extLst>
              <a:ext uri="{FF2B5EF4-FFF2-40B4-BE49-F238E27FC236}">
                <a16:creationId xmlns:a16="http://schemas.microsoft.com/office/drawing/2014/main" id="{7CC9131B-2A8F-4F57-BFAA-EEB03B14A1C9}"/>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734" tIns="45367" rIns="90734" bIns="45367"/>
          <a:lstStyle/>
          <a:p>
            <a:endParaRPr lang="en-US" altLang="en-US"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D9BDB20-A953-4547-8B05-E2096CA22B0A}"/>
              </a:ext>
            </a:extLst>
          </p:cNvPr>
          <p:cNvSpPr>
            <a:spLocks noGrp="1" noRot="1" noChangeAspect="1" noChangeArrowheads="1" noTextEdit="1"/>
          </p:cNvSpPr>
          <p:nvPr>
            <p:ph type="sldImg"/>
          </p:nvPr>
        </p:nvSpPr>
        <p:spPr>
          <a:xfrm>
            <a:off x="400050" y="693738"/>
            <a:ext cx="6142038" cy="3455987"/>
          </a:xfrm>
          <a:ln/>
        </p:spPr>
      </p:sp>
      <p:sp>
        <p:nvSpPr>
          <p:cNvPr id="41987" name="Rectangle 3">
            <a:extLst>
              <a:ext uri="{FF2B5EF4-FFF2-40B4-BE49-F238E27FC236}">
                <a16:creationId xmlns:a16="http://schemas.microsoft.com/office/drawing/2014/main" id="{06615E3A-AB7A-4D90-AACB-DE01A8E079D6}"/>
              </a:ext>
            </a:extLst>
          </p:cNvPr>
          <p:cNvSpPr>
            <a:spLocks noGrp="1" noChangeArrowheads="1"/>
          </p:cNvSpPr>
          <p:nvPr>
            <p:ph type="body" idx="1"/>
          </p:nvPr>
        </p:nvSpPr>
        <p:spPr>
          <a:xfrm>
            <a:off x="923925" y="4378325"/>
            <a:ext cx="5086350" cy="4148138"/>
          </a:xfrm>
          <a:noFill/>
          <a:extLst>
            <a:ext uri="{91240B29-F687-4F45-9708-019B960494DF}">
              <a14:hiddenLine xmlns:a14="http://schemas.microsoft.com/office/drawing/2010/main" w="9525">
                <a:solidFill>
                  <a:srgbClr val="000000"/>
                </a:solidFill>
                <a:miter lim="800000"/>
                <a:headEnd/>
                <a:tailEnd/>
              </a14:hiddenLine>
            </a:ext>
          </a:extLst>
        </p:spPr>
        <p:txBody>
          <a:bodyPr lIns="90734" tIns="45367" rIns="90734" bIns="45367"/>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67742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6984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16467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hasCustomPrompt="1"/>
          </p:nvPr>
        </p:nvSpPr>
        <p:spPr>
          <a:xfrm>
            <a:off x="838201" y="74259"/>
            <a:ext cx="8900604" cy="1325563"/>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0930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05883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6199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r>
              <a:rPr lang="en-US"/>
              <a:t>01/17/2018</a:t>
            </a:r>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4801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r>
              <a:rPr lang="en-US"/>
              <a:t>01/17/2018</a:t>
            </a:r>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83600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r>
              <a:rPr lang="en-US"/>
              <a:t>01/17/2018</a:t>
            </a:r>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15047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122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27230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09482"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60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01/17/2018</a:t>
            </a:r>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pic>
        <p:nvPicPr>
          <p:cNvPr id="1026" name="Picture 2" descr="CCT College Dublin">
            <a:extLst>
              <a:ext uri="{FF2B5EF4-FFF2-40B4-BE49-F238E27FC236}">
                <a16:creationId xmlns:a16="http://schemas.microsoft.com/office/drawing/2014/main" id="{FD965840-7190-49FB-BB72-03B3E004E58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344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1.bin"/><Relationship Id="rId7"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wmf"/><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arxiv.org/abs/1403.1452" TargetMode="External"/><Relationship Id="rId4" Type="http://schemas.openxmlformats.org/officeDocument/2006/relationships/hyperlink" Target="https://www.quantstart.com/articles/bootstrap-aggregation-random-forests-and-boosted-trees/" TargetMode="Externa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4.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jpeg"/><Relationship Id="rId7" Type="http://schemas.openxmlformats.org/officeDocument/2006/relationships/image" Target="../media/image28.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27.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40.png"/><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customXml" Target="../ink/ink1.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6.png"/><Relationship Id="rId2" Type="http://schemas.openxmlformats.org/officeDocument/2006/relationships/video" Target="file:///\\winfiles\savedocs\anuj\Downloads\lecture_1_slides_ppt\Global%20Animation%202-28-2011.wmv" TargetMode="External"/><Relationship Id="rId1" Type="http://schemas.openxmlformats.org/officeDocument/2006/relationships/video" Target="file:///\\winfiles\savedocs\anuj\Downloads\lecture_1_slides_ppt\modis_swath_640x480_jpg.wmv" TargetMode="External"/><Relationship Id="rId6" Type="http://schemas.openxmlformats.org/officeDocument/2006/relationships/image" Target="../media/image35.png"/><Relationship Id="rId5" Type="http://schemas.openxmlformats.org/officeDocument/2006/relationships/image" Target="../media/image21.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695E-5CD1-4B19-A8E8-FEEEE597FE4F}"/>
              </a:ext>
            </a:extLst>
          </p:cNvPr>
          <p:cNvSpPr txBox="1">
            <a:spLocks noGrp="1"/>
          </p:cNvSpPr>
          <p:nvPr>
            <p:ph type="ctrTitle"/>
          </p:nvPr>
        </p:nvSpPr>
        <p:spPr>
          <a:xfrm>
            <a:off x="1455576" y="1590000"/>
            <a:ext cx="9280156" cy="1783014"/>
          </a:xfrm>
        </p:spPr>
        <p:txBody>
          <a:bodyPr>
            <a:normAutofit/>
          </a:bodyPr>
          <a:lstStyle/>
          <a:p>
            <a:pPr lvl="0">
              <a:lnSpc>
                <a:spcPct val="110000"/>
              </a:lnSpc>
              <a:spcAft>
                <a:spcPts val="1200"/>
              </a:spcAft>
            </a:pPr>
            <a:r>
              <a:rPr lang="en-GB" sz="3200">
                <a:latin typeface="+mn-lt"/>
              </a:rPr>
              <a:t>Machine Learning for Data Analysis</a:t>
            </a:r>
            <a:br>
              <a:rPr lang="en-GB" sz="3200"/>
            </a:br>
            <a:r>
              <a:rPr lang="en-GB" sz="3200"/>
              <a:t>MSc in Data Analytics</a:t>
            </a:r>
            <a:br>
              <a:rPr lang="en-GB" sz="3200">
                <a:latin typeface="+mn-lt"/>
              </a:rPr>
            </a:br>
            <a:r>
              <a:rPr lang="en-GB" sz="3200">
                <a:solidFill>
                  <a:schemeClr val="accent4">
                    <a:lumMod val="75000"/>
                  </a:schemeClr>
                </a:solidFill>
              </a:rPr>
              <a:t>CCT College Dublin</a:t>
            </a:r>
            <a:endParaRPr lang="en-GB" sz="3200" dirty="0">
              <a:solidFill>
                <a:srgbClr val="C00000"/>
              </a:solidFill>
              <a:latin typeface="+mn-lt"/>
            </a:endParaRPr>
          </a:p>
        </p:txBody>
      </p:sp>
      <p:sp>
        <p:nvSpPr>
          <p:cNvPr id="3" name="Subtitle 2">
            <a:extLst>
              <a:ext uri="{FF2B5EF4-FFF2-40B4-BE49-F238E27FC236}">
                <a16:creationId xmlns:a16="http://schemas.microsoft.com/office/drawing/2014/main" id="{CF22397A-B976-4D54-A4CD-20AA62C0719F}"/>
              </a:ext>
            </a:extLst>
          </p:cNvPr>
          <p:cNvSpPr txBox="1">
            <a:spLocks noGrp="1"/>
          </p:cNvSpPr>
          <p:nvPr>
            <p:ph type="subTitle" idx="1"/>
          </p:nvPr>
        </p:nvSpPr>
        <p:spPr>
          <a:xfrm>
            <a:off x="1591732" y="5765796"/>
            <a:ext cx="9144000" cy="1092204"/>
          </a:xfrm>
        </p:spPr>
        <p:txBody>
          <a:bodyPr>
            <a:normAutofit/>
          </a:bodyPr>
          <a:lstStyle/>
          <a:p>
            <a:pPr lvl="0"/>
            <a:r>
              <a:rPr lang="en-GB" sz="2800" b="1" dirty="0">
                <a:solidFill>
                  <a:schemeClr val="accent4">
                    <a:lumMod val="50000"/>
                  </a:schemeClr>
                </a:solidFill>
              </a:rPr>
              <a:t>Lecturer: Dr. Muhammad Iqbal</a:t>
            </a:r>
            <a:r>
              <a:rPr lang="en-GB" sz="1600" b="1" baseline="60000" dirty="0">
                <a:solidFill>
                  <a:schemeClr val="accent4">
                    <a:lumMod val="50000"/>
                  </a:schemeClr>
                </a:solidFill>
              </a:rPr>
              <a:t>*</a:t>
            </a:r>
          </a:p>
          <a:p>
            <a:pPr lvl="0"/>
            <a:r>
              <a:rPr lang="en-GB" sz="2800" b="1" dirty="0">
                <a:solidFill>
                  <a:schemeClr val="accent4">
                    <a:lumMod val="50000"/>
                  </a:schemeClr>
                </a:solidFill>
              </a:rPr>
              <a:t>Email: miqbal@cct.ie</a:t>
            </a:r>
          </a:p>
          <a:p>
            <a:pPr lvl="0"/>
            <a:endParaRPr lang="en-GB" sz="2800" b="1" dirty="0"/>
          </a:p>
        </p:txBody>
      </p:sp>
      <p:sp>
        <p:nvSpPr>
          <p:cNvPr id="5" name="Subtitle 2">
            <a:extLst>
              <a:ext uri="{FF2B5EF4-FFF2-40B4-BE49-F238E27FC236}">
                <a16:creationId xmlns:a16="http://schemas.microsoft.com/office/drawing/2014/main" id="{22CFE4FC-E589-4887-B87B-4184B451149E}"/>
              </a:ext>
            </a:extLst>
          </p:cNvPr>
          <p:cNvSpPr txBox="1">
            <a:spLocks/>
          </p:cNvSpPr>
          <p:nvPr/>
        </p:nvSpPr>
        <p:spPr>
          <a:xfrm>
            <a:off x="1591732" y="4119810"/>
            <a:ext cx="9144000" cy="1092204"/>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en-US"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800" b="1" dirty="0">
                <a:solidFill>
                  <a:schemeClr val="tx1"/>
                </a:solidFill>
              </a:rPr>
              <a:t>Introduction to Machine Learning</a:t>
            </a:r>
            <a:endParaRPr lang="en-GB" sz="2800" b="1" baseline="60000" dirty="0">
              <a:solidFill>
                <a:schemeClr val="tx1"/>
              </a:solidFill>
            </a:endParaRPr>
          </a:p>
          <a:p>
            <a:r>
              <a:rPr lang="en-GB" sz="2800" b="1" dirty="0">
                <a:solidFill>
                  <a:schemeClr val="tx1"/>
                </a:solidFill>
              </a:rPr>
              <a:t>Week 1</a:t>
            </a:r>
          </a:p>
          <a:p>
            <a:endParaRPr lang="en-GB" sz="2800" b="1" dirty="0">
              <a:solidFill>
                <a:schemeClr val="tx1"/>
              </a:solidFill>
            </a:endParaRPr>
          </a:p>
        </p:txBody>
      </p:sp>
      <p:sp>
        <p:nvSpPr>
          <p:cNvPr id="4" name="Slide Number Placeholder 3">
            <a:extLst>
              <a:ext uri="{FF2B5EF4-FFF2-40B4-BE49-F238E27FC236}">
                <a16:creationId xmlns:a16="http://schemas.microsoft.com/office/drawing/2014/main" id="{6BA1A44F-6A44-408B-AF76-5A0F50646651}"/>
              </a:ext>
            </a:extLst>
          </p:cNvPr>
          <p:cNvSpPr>
            <a:spLocks noGrp="1"/>
          </p:cNvSpPr>
          <p:nvPr>
            <p:ph type="sldNum" sz="quarter" idx="12"/>
          </p:nvPr>
        </p:nvSpPr>
        <p:spPr/>
        <p:txBody>
          <a:bodyPr/>
          <a:lstStyle/>
          <a:p>
            <a:fld id="{6C8DB4F7-D883-4928-8961-38134A510B78}" type="slidenum">
              <a:rPr lang="en-GB" smtClean="0"/>
              <a:t>1</a:t>
            </a:fld>
            <a:endParaRPr lang="en-GB" dirty="0"/>
          </a:p>
        </p:txBody>
      </p:sp>
      <p:pic>
        <p:nvPicPr>
          <p:cNvPr id="6" name="Picture 5" descr="A large building in the background&#10;&#10;Description automatically generated">
            <a:extLst>
              <a:ext uri="{FF2B5EF4-FFF2-40B4-BE49-F238E27FC236}">
                <a16:creationId xmlns:a16="http://schemas.microsoft.com/office/drawing/2014/main" id="{EADD99AE-462A-B5AA-3FB8-52585AA6A3CA}"/>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0" y="0"/>
            <a:ext cx="2461846" cy="22635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a:extLst>
              <a:ext uri="{FF2B5EF4-FFF2-40B4-BE49-F238E27FC236}">
                <a16:creationId xmlns:a16="http://schemas.microsoft.com/office/drawing/2014/main" id="{8A9898A1-9967-4B71-B0C1-6C7D816D36C1}"/>
              </a:ext>
            </a:extLst>
          </p:cNvPr>
          <p:cNvGraphicFramePr>
            <a:graphicFrameLocks noChangeAspect="1"/>
          </p:cNvGraphicFramePr>
          <p:nvPr>
            <p:extLst>
              <p:ext uri="{D42A27DB-BD31-4B8C-83A1-F6EECF244321}">
                <p14:modId xmlns:p14="http://schemas.microsoft.com/office/powerpoint/2010/main" val="76442564"/>
              </p:ext>
            </p:extLst>
          </p:nvPr>
        </p:nvGraphicFramePr>
        <p:xfrm>
          <a:off x="7086601" y="1555494"/>
          <a:ext cx="3227388" cy="1825625"/>
        </p:xfrm>
        <a:graphic>
          <a:graphicData uri="http://schemas.openxmlformats.org/presentationml/2006/ole">
            <mc:AlternateContent xmlns:mc="http://schemas.openxmlformats.org/markup-compatibility/2006">
              <mc:Choice xmlns:v="urn:schemas-microsoft-com:vml" Requires="v">
                <p:oleObj name="VISIO" r:id="rId3" imgW="4939284" imgH="2802636" progId="Visio.Drawing.6">
                  <p:embed/>
                </p:oleObj>
              </mc:Choice>
              <mc:Fallback>
                <p:oleObj name="VISIO" r:id="rId3" imgW="4939284" imgH="2802636" progId="Visio.Drawing.6">
                  <p:embed/>
                  <p:pic>
                    <p:nvPicPr>
                      <p:cNvPr id="22530" name="Object 2">
                        <a:extLst>
                          <a:ext uri="{FF2B5EF4-FFF2-40B4-BE49-F238E27FC236}">
                            <a16:creationId xmlns:a16="http://schemas.microsoft.com/office/drawing/2014/main" id="{8A9898A1-9967-4B71-B0C1-6C7D816D36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1" y="1555494"/>
                        <a:ext cx="3227388" cy="1825625"/>
                      </a:xfrm>
                      <a:prstGeom prst="rect">
                        <a:avLst/>
                      </a:prstGeom>
                      <a:noFill/>
                      <a:ln>
                        <a:noFill/>
                      </a:ln>
                      <a:effectLst/>
                    </p:spPr>
                  </p:pic>
                </p:oleObj>
              </mc:Fallback>
            </mc:AlternateContent>
          </a:graphicData>
        </a:graphic>
      </p:graphicFrame>
      <p:graphicFrame>
        <p:nvGraphicFramePr>
          <p:cNvPr id="22531" name="Object 4">
            <a:extLst>
              <a:ext uri="{FF2B5EF4-FFF2-40B4-BE49-F238E27FC236}">
                <a16:creationId xmlns:a16="http://schemas.microsoft.com/office/drawing/2014/main" id="{E2755FE9-1281-4053-8CB7-89366745B6CC}"/>
              </a:ext>
            </a:extLst>
          </p:cNvPr>
          <p:cNvGraphicFramePr>
            <a:graphicFrameLocks noChangeAspect="1"/>
          </p:cNvGraphicFramePr>
          <p:nvPr>
            <p:extLst>
              <p:ext uri="{D42A27DB-BD31-4B8C-83A1-F6EECF244321}">
                <p14:modId xmlns:p14="http://schemas.microsoft.com/office/powerpoint/2010/main" val="3415528531"/>
              </p:ext>
            </p:extLst>
          </p:nvPr>
        </p:nvGraphicFramePr>
        <p:xfrm>
          <a:off x="4594225" y="3114874"/>
          <a:ext cx="1473200" cy="2286000"/>
        </p:xfrm>
        <a:graphic>
          <a:graphicData uri="http://schemas.openxmlformats.org/presentationml/2006/ole">
            <mc:AlternateContent xmlns:mc="http://schemas.openxmlformats.org/markup-compatibility/2006">
              <mc:Choice xmlns:v="urn:schemas-microsoft-com:vml" Requires="v">
                <p:oleObj name="Document" r:id="rId5" imgW="5207508" imgH="8185404" progId="Word.Document.8">
                  <p:embed/>
                </p:oleObj>
              </mc:Choice>
              <mc:Fallback>
                <p:oleObj name="Document" r:id="rId5" imgW="5207508" imgH="8185404" progId="Word.Document.8">
                  <p:embed/>
                  <p:pic>
                    <p:nvPicPr>
                      <p:cNvPr id="22531" name="Object 4">
                        <a:extLst>
                          <a:ext uri="{FF2B5EF4-FFF2-40B4-BE49-F238E27FC236}">
                            <a16:creationId xmlns:a16="http://schemas.microsoft.com/office/drawing/2014/main" id="{E2755FE9-1281-4053-8CB7-89366745B6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4225" y="3114874"/>
                        <a:ext cx="1473200" cy="2286000"/>
                      </a:xfrm>
                      <a:prstGeom prst="rect">
                        <a:avLst/>
                      </a:prstGeom>
                      <a:noFill/>
                      <a:ln>
                        <a:noFill/>
                      </a:ln>
                      <a:effectLst/>
                    </p:spPr>
                  </p:pic>
                </p:oleObj>
              </mc:Fallback>
            </mc:AlternateContent>
          </a:graphicData>
        </a:graphic>
      </p:graphicFrame>
      <p:grpSp>
        <p:nvGrpSpPr>
          <p:cNvPr id="22532" name="Group 5">
            <a:extLst>
              <a:ext uri="{FF2B5EF4-FFF2-40B4-BE49-F238E27FC236}">
                <a16:creationId xmlns:a16="http://schemas.microsoft.com/office/drawing/2014/main" id="{887D71A7-F698-427C-8F94-4ADE236A2404}"/>
              </a:ext>
            </a:extLst>
          </p:cNvPr>
          <p:cNvGrpSpPr>
            <a:grpSpLocks/>
          </p:cNvGrpSpPr>
          <p:nvPr/>
        </p:nvGrpSpPr>
        <p:grpSpPr bwMode="auto">
          <a:xfrm>
            <a:off x="1676400" y="1590874"/>
            <a:ext cx="1600200" cy="1295400"/>
            <a:chOff x="2160" y="2544"/>
            <a:chExt cx="1920" cy="1687"/>
          </a:xfrm>
        </p:grpSpPr>
        <p:sp>
          <p:nvSpPr>
            <p:cNvPr id="22559" name="Line 6">
              <a:extLst>
                <a:ext uri="{FF2B5EF4-FFF2-40B4-BE49-F238E27FC236}">
                  <a16:creationId xmlns:a16="http://schemas.microsoft.com/office/drawing/2014/main" id="{0F056CE6-CBCB-4E99-8FAF-B1F31F407B3A}"/>
                </a:ext>
              </a:extLst>
            </p:cNvPr>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2560" name="Line 7">
              <a:extLst>
                <a:ext uri="{FF2B5EF4-FFF2-40B4-BE49-F238E27FC236}">
                  <a16:creationId xmlns:a16="http://schemas.microsoft.com/office/drawing/2014/main" id="{FFFBFE15-B023-4C73-817D-C5EA56D03378}"/>
                </a:ext>
              </a:extLst>
            </p:cNvPr>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2561" name="Freeform 8">
              <a:extLst>
                <a:ext uri="{FF2B5EF4-FFF2-40B4-BE49-F238E27FC236}">
                  <a16:creationId xmlns:a16="http://schemas.microsoft.com/office/drawing/2014/main" id="{1FD51D82-B1AF-431D-B081-DB060333AC8A}"/>
                </a:ext>
              </a:extLst>
            </p:cNvPr>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2562" name="AutoShape 9">
              <a:extLst>
                <a:ext uri="{FF2B5EF4-FFF2-40B4-BE49-F238E27FC236}">
                  <a16:creationId xmlns:a16="http://schemas.microsoft.com/office/drawing/2014/main" id="{4309F563-F085-47F3-BE49-476CCA7DD02C}"/>
                </a:ext>
              </a:extLst>
            </p:cNvPr>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3" name="AutoShape 10">
              <a:extLst>
                <a:ext uri="{FF2B5EF4-FFF2-40B4-BE49-F238E27FC236}">
                  <a16:creationId xmlns:a16="http://schemas.microsoft.com/office/drawing/2014/main" id="{1932981A-4DE0-47DC-B5F0-B3AA817A497A}"/>
                </a:ext>
              </a:extLst>
            </p:cNvPr>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4" name="AutoShape 11">
              <a:extLst>
                <a:ext uri="{FF2B5EF4-FFF2-40B4-BE49-F238E27FC236}">
                  <a16:creationId xmlns:a16="http://schemas.microsoft.com/office/drawing/2014/main" id="{3C0F5796-4045-432D-B954-1EB73F268117}"/>
                </a:ext>
              </a:extLst>
            </p:cNvPr>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5" name="AutoShape 12">
              <a:extLst>
                <a:ext uri="{FF2B5EF4-FFF2-40B4-BE49-F238E27FC236}">
                  <a16:creationId xmlns:a16="http://schemas.microsoft.com/office/drawing/2014/main" id="{BC11177F-C20E-4BE4-817D-0A865C3D2249}"/>
                </a:ext>
              </a:extLst>
            </p:cNvPr>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6" name="AutoShape 13">
              <a:extLst>
                <a:ext uri="{FF2B5EF4-FFF2-40B4-BE49-F238E27FC236}">
                  <a16:creationId xmlns:a16="http://schemas.microsoft.com/office/drawing/2014/main" id="{2C8B7B03-8914-4473-A276-E29D7000EFE8}"/>
                </a:ext>
              </a:extLst>
            </p:cNvPr>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7" name="AutoShape 14">
              <a:extLst>
                <a:ext uri="{FF2B5EF4-FFF2-40B4-BE49-F238E27FC236}">
                  <a16:creationId xmlns:a16="http://schemas.microsoft.com/office/drawing/2014/main" id="{4A65C768-538D-4BAB-980E-995EE8C3B068}"/>
                </a:ext>
              </a:extLst>
            </p:cNvPr>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8" name="AutoShape 15">
              <a:extLst>
                <a:ext uri="{FF2B5EF4-FFF2-40B4-BE49-F238E27FC236}">
                  <a16:creationId xmlns:a16="http://schemas.microsoft.com/office/drawing/2014/main" id="{7DFE5B78-1D35-4E5D-B2BF-E645732DC3C9}"/>
                </a:ext>
              </a:extLst>
            </p:cNvPr>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69" name="AutoShape 16">
              <a:extLst>
                <a:ext uri="{FF2B5EF4-FFF2-40B4-BE49-F238E27FC236}">
                  <a16:creationId xmlns:a16="http://schemas.microsoft.com/office/drawing/2014/main" id="{1FD78CF6-6412-41D6-B008-27BDCDC1150E}"/>
                </a:ext>
              </a:extLst>
            </p:cNvPr>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0" name="AutoShape 17">
              <a:extLst>
                <a:ext uri="{FF2B5EF4-FFF2-40B4-BE49-F238E27FC236}">
                  <a16:creationId xmlns:a16="http://schemas.microsoft.com/office/drawing/2014/main" id="{E8CBFF6E-07D2-4801-A10D-1256879B4FDE}"/>
                </a:ext>
              </a:extLst>
            </p:cNvPr>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1" name="AutoShape 18">
              <a:extLst>
                <a:ext uri="{FF2B5EF4-FFF2-40B4-BE49-F238E27FC236}">
                  <a16:creationId xmlns:a16="http://schemas.microsoft.com/office/drawing/2014/main" id="{7EA332FA-601C-4CD7-A78D-2A81FEFA89A4}"/>
                </a:ext>
              </a:extLst>
            </p:cNvPr>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2" name="AutoShape 19">
              <a:extLst>
                <a:ext uri="{FF2B5EF4-FFF2-40B4-BE49-F238E27FC236}">
                  <a16:creationId xmlns:a16="http://schemas.microsoft.com/office/drawing/2014/main" id="{239C7DF5-3145-401B-9DAF-AFB1AE8D066B}"/>
                </a:ext>
              </a:extLst>
            </p:cNvPr>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3" name="AutoShape 20">
              <a:extLst>
                <a:ext uri="{FF2B5EF4-FFF2-40B4-BE49-F238E27FC236}">
                  <a16:creationId xmlns:a16="http://schemas.microsoft.com/office/drawing/2014/main" id="{018F0CAA-3142-47E1-9287-54BE2196AD6D}"/>
                </a:ext>
              </a:extLst>
            </p:cNvPr>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4" name="AutoShape 21">
              <a:extLst>
                <a:ext uri="{FF2B5EF4-FFF2-40B4-BE49-F238E27FC236}">
                  <a16:creationId xmlns:a16="http://schemas.microsoft.com/office/drawing/2014/main" id="{C06E48E1-D06E-4FA3-A09E-9F737777953A}"/>
                </a:ext>
              </a:extLst>
            </p:cNvPr>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5" name="AutoShape 22">
              <a:extLst>
                <a:ext uri="{FF2B5EF4-FFF2-40B4-BE49-F238E27FC236}">
                  <a16:creationId xmlns:a16="http://schemas.microsoft.com/office/drawing/2014/main" id="{B432C928-CBBA-4450-8C77-C07021E99548}"/>
                </a:ext>
              </a:extLst>
            </p:cNvPr>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6" name="AutoShape 23">
              <a:extLst>
                <a:ext uri="{FF2B5EF4-FFF2-40B4-BE49-F238E27FC236}">
                  <a16:creationId xmlns:a16="http://schemas.microsoft.com/office/drawing/2014/main" id="{C8FC0B21-43C2-40C4-8FF3-E474E41F8372}"/>
                </a:ext>
              </a:extLst>
            </p:cNvPr>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7" name="AutoShape 24">
              <a:extLst>
                <a:ext uri="{FF2B5EF4-FFF2-40B4-BE49-F238E27FC236}">
                  <a16:creationId xmlns:a16="http://schemas.microsoft.com/office/drawing/2014/main" id="{303CAACE-8874-4BAE-A177-2C685C9E630B}"/>
                </a:ext>
              </a:extLst>
            </p:cNvPr>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8" name="AutoShape 25">
              <a:extLst>
                <a:ext uri="{FF2B5EF4-FFF2-40B4-BE49-F238E27FC236}">
                  <a16:creationId xmlns:a16="http://schemas.microsoft.com/office/drawing/2014/main" id="{99156ECE-E343-4CAA-8F31-475D68C7E39C}"/>
                </a:ext>
              </a:extLst>
            </p:cNvPr>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79" name="AutoShape 26">
              <a:extLst>
                <a:ext uri="{FF2B5EF4-FFF2-40B4-BE49-F238E27FC236}">
                  <a16:creationId xmlns:a16="http://schemas.microsoft.com/office/drawing/2014/main" id="{2A97673B-A7A2-4BEE-BCEF-BE83CF87CCA0}"/>
                </a:ext>
              </a:extLst>
            </p:cNvPr>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80" name="AutoShape 27">
              <a:extLst>
                <a:ext uri="{FF2B5EF4-FFF2-40B4-BE49-F238E27FC236}">
                  <a16:creationId xmlns:a16="http://schemas.microsoft.com/office/drawing/2014/main" id="{9BFE07B4-21F0-4CD3-9549-BDCEAB42DC9C}"/>
                </a:ext>
              </a:extLst>
            </p:cNvPr>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81" name="AutoShape 28">
              <a:extLst>
                <a:ext uri="{FF2B5EF4-FFF2-40B4-BE49-F238E27FC236}">
                  <a16:creationId xmlns:a16="http://schemas.microsoft.com/office/drawing/2014/main" id="{52E35D33-87D0-47A7-B310-599BED02F0D9}"/>
                </a:ext>
              </a:extLst>
            </p:cNvPr>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82" name="AutoShape 29">
              <a:extLst>
                <a:ext uri="{FF2B5EF4-FFF2-40B4-BE49-F238E27FC236}">
                  <a16:creationId xmlns:a16="http://schemas.microsoft.com/office/drawing/2014/main" id="{A9324B5D-0648-48F1-879D-4BA3B5DC01F3}"/>
                </a:ext>
              </a:extLst>
            </p:cNvPr>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83" name="AutoShape 30">
              <a:extLst>
                <a:ext uri="{FF2B5EF4-FFF2-40B4-BE49-F238E27FC236}">
                  <a16:creationId xmlns:a16="http://schemas.microsoft.com/office/drawing/2014/main" id="{8C5C26A9-B07B-4A7D-8E92-BD7EE0FACC3A}"/>
                </a:ext>
              </a:extLst>
            </p:cNvPr>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84" name="AutoShape 31">
              <a:extLst>
                <a:ext uri="{FF2B5EF4-FFF2-40B4-BE49-F238E27FC236}">
                  <a16:creationId xmlns:a16="http://schemas.microsoft.com/office/drawing/2014/main" id="{43C6A653-93AE-4D4C-A2A3-5BEF0BF9AD4A}"/>
                </a:ext>
              </a:extLst>
            </p:cNvPr>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grpSp>
      <p:sp>
        <p:nvSpPr>
          <p:cNvPr id="22533" name="Line 32">
            <a:extLst>
              <a:ext uri="{FF2B5EF4-FFF2-40B4-BE49-F238E27FC236}">
                <a16:creationId xmlns:a16="http://schemas.microsoft.com/office/drawing/2014/main" id="{D8DC5F1F-F028-47E7-B7E1-C5C1F51A2176}"/>
              </a:ext>
            </a:extLst>
          </p:cNvPr>
          <p:cNvSpPr>
            <a:spLocks noChangeShapeType="1"/>
          </p:cNvSpPr>
          <p:nvPr/>
        </p:nvSpPr>
        <p:spPr bwMode="auto">
          <a:xfrm flipV="1">
            <a:off x="6019800" y="2810074"/>
            <a:ext cx="1828800" cy="129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4" name="Line 33">
            <a:extLst>
              <a:ext uri="{FF2B5EF4-FFF2-40B4-BE49-F238E27FC236}">
                <a16:creationId xmlns:a16="http://schemas.microsoft.com/office/drawing/2014/main" id="{24F00548-961E-4094-9DE2-18D4AEF2C33C}"/>
              </a:ext>
            </a:extLst>
          </p:cNvPr>
          <p:cNvSpPr>
            <a:spLocks noChangeShapeType="1"/>
          </p:cNvSpPr>
          <p:nvPr/>
        </p:nvSpPr>
        <p:spPr bwMode="auto">
          <a:xfrm>
            <a:off x="2438400" y="2657674"/>
            <a:ext cx="21336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5" name="Line 34">
            <a:extLst>
              <a:ext uri="{FF2B5EF4-FFF2-40B4-BE49-F238E27FC236}">
                <a16:creationId xmlns:a16="http://schemas.microsoft.com/office/drawing/2014/main" id="{1EB22992-B60F-4BA2-9BDA-81838B709509}"/>
              </a:ext>
            </a:extLst>
          </p:cNvPr>
          <p:cNvSpPr>
            <a:spLocks noChangeShapeType="1"/>
          </p:cNvSpPr>
          <p:nvPr/>
        </p:nvSpPr>
        <p:spPr bwMode="auto">
          <a:xfrm flipV="1">
            <a:off x="3124200" y="4791274"/>
            <a:ext cx="152400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6" name="Line 35">
            <a:extLst>
              <a:ext uri="{FF2B5EF4-FFF2-40B4-BE49-F238E27FC236}">
                <a16:creationId xmlns:a16="http://schemas.microsoft.com/office/drawing/2014/main" id="{36E94775-C340-44B1-8CA4-22C6D21E49BE}"/>
              </a:ext>
            </a:extLst>
          </p:cNvPr>
          <p:cNvSpPr>
            <a:spLocks noChangeShapeType="1"/>
          </p:cNvSpPr>
          <p:nvPr/>
        </p:nvSpPr>
        <p:spPr bwMode="auto">
          <a:xfrm>
            <a:off x="6019800" y="4638874"/>
            <a:ext cx="160020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37" name="Text Box 36">
            <a:extLst>
              <a:ext uri="{FF2B5EF4-FFF2-40B4-BE49-F238E27FC236}">
                <a16:creationId xmlns:a16="http://schemas.microsoft.com/office/drawing/2014/main" id="{2D444596-CEC8-4A7D-A6E4-DBD342169D72}"/>
              </a:ext>
            </a:extLst>
          </p:cNvPr>
          <p:cNvSpPr txBox="1">
            <a:spLocks noChangeArrowheads="1"/>
          </p:cNvSpPr>
          <p:nvPr/>
        </p:nvSpPr>
        <p:spPr bwMode="auto">
          <a:xfrm rot="19440000">
            <a:off x="5943430" y="3459947"/>
            <a:ext cx="19720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Predictive Modeling</a:t>
            </a:r>
            <a:endParaRPr lang="en-US" altLang="en-US" sz="1600">
              <a:solidFill>
                <a:schemeClr val="bg2"/>
              </a:solidFill>
            </a:endParaRPr>
          </a:p>
        </p:txBody>
      </p:sp>
      <p:sp>
        <p:nvSpPr>
          <p:cNvPr id="22538" name="Text Box 37">
            <a:extLst>
              <a:ext uri="{FF2B5EF4-FFF2-40B4-BE49-F238E27FC236}">
                <a16:creationId xmlns:a16="http://schemas.microsoft.com/office/drawing/2014/main" id="{8FDCD636-449A-417F-A6D6-A82296DC7EB6}"/>
              </a:ext>
            </a:extLst>
          </p:cNvPr>
          <p:cNvSpPr txBox="1">
            <a:spLocks noChangeArrowheads="1"/>
          </p:cNvSpPr>
          <p:nvPr/>
        </p:nvSpPr>
        <p:spPr bwMode="auto">
          <a:xfrm rot="1500000">
            <a:off x="3195685" y="2961472"/>
            <a:ext cx="11063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a:solidFill>
                  <a:srgbClr val="006600"/>
                </a:solidFill>
              </a:rPr>
              <a:t>Clustering</a:t>
            </a:r>
            <a:endParaRPr lang="en-US" altLang="en-US" sz="1600">
              <a:solidFill>
                <a:schemeClr val="bg2"/>
              </a:solidFill>
            </a:endParaRPr>
          </a:p>
        </p:txBody>
      </p:sp>
      <p:sp>
        <p:nvSpPr>
          <p:cNvPr id="22539" name="Text Box 38">
            <a:extLst>
              <a:ext uri="{FF2B5EF4-FFF2-40B4-BE49-F238E27FC236}">
                <a16:creationId xmlns:a16="http://schemas.microsoft.com/office/drawing/2014/main" id="{3797A0A9-D696-4071-9973-2CBB33659E35}"/>
              </a:ext>
            </a:extLst>
          </p:cNvPr>
          <p:cNvSpPr txBox="1">
            <a:spLocks noChangeArrowheads="1"/>
          </p:cNvSpPr>
          <p:nvPr/>
        </p:nvSpPr>
        <p:spPr bwMode="auto">
          <a:xfrm rot="20040000">
            <a:off x="3132138" y="4854772"/>
            <a:ext cx="136366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120000"/>
              </a:lnSpc>
              <a:spcBef>
                <a:spcPct val="20000"/>
              </a:spcBef>
              <a:spcAft>
                <a:spcPct val="0"/>
              </a:spcAft>
              <a:buClr>
                <a:schemeClr val="accent2"/>
              </a:buClr>
              <a:buFont typeface="Monotype Sorts" pitchFamily="2" charset="2"/>
              <a:buNone/>
            </a:pPr>
            <a:r>
              <a:rPr lang="en-US" altLang="en-US" sz="1600" dirty="0">
                <a:solidFill>
                  <a:srgbClr val="006600"/>
                </a:solidFill>
              </a:rPr>
              <a:t>Association </a:t>
            </a:r>
            <a:br>
              <a:rPr lang="en-US" altLang="en-US" sz="1600" dirty="0">
                <a:solidFill>
                  <a:srgbClr val="006600"/>
                </a:solidFill>
              </a:rPr>
            </a:br>
            <a:r>
              <a:rPr lang="en-US" altLang="en-US" sz="1600" dirty="0">
                <a:solidFill>
                  <a:srgbClr val="006600"/>
                </a:solidFill>
              </a:rPr>
              <a:t>Rules</a:t>
            </a:r>
            <a:endParaRPr lang="en-US" altLang="en-US" sz="1600" dirty="0">
              <a:solidFill>
                <a:schemeClr val="bg2"/>
              </a:solidFill>
            </a:endParaRPr>
          </a:p>
        </p:txBody>
      </p:sp>
      <p:sp>
        <p:nvSpPr>
          <p:cNvPr id="22540" name="Text Box 39">
            <a:extLst>
              <a:ext uri="{FF2B5EF4-FFF2-40B4-BE49-F238E27FC236}">
                <a16:creationId xmlns:a16="http://schemas.microsoft.com/office/drawing/2014/main" id="{99E233F4-E417-4496-8A19-D5C07FB44CF1}"/>
              </a:ext>
            </a:extLst>
          </p:cNvPr>
          <p:cNvSpPr txBox="1">
            <a:spLocks noChangeArrowheads="1"/>
          </p:cNvSpPr>
          <p:nvPr/>
        </p:nvSpPr>
        <p:spPr bwMode="auto">
          <a:xfrm rot="1920000">
            <a:off x="6195537" y="4762184"/>
            <a:ext cx="1050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20000"/>
              </a:spcBef>
              <a:spcAft>
                <a:spcPct val="0"/>
              </a:spcAft>
              <a:buClr>
                <a:schemeClr val="accent2"/>
              </a:buClr>
              <a:buFont typeface="Monotype Sorts" pitchFamily="2" charset="2"/>
              <a:buNone/>
            </a:pPr>
            <a:r>
              <a:rPr lang="en-US" altLang="en-US" sz="1600" dirty="0">
                <a:solidFill>
                  <a:srgbClr val="006600"/>
                </a:solidFill>
              </a:rPr>
              <a:t>Anomaly </a:t>
            </a:r>
            <a:br>
              <a:rPr lang="en-US" altLang="en-US" sz="1600" dirty="0">
                <a:solidFill>
                  <a:srgbClr val="006600"/>
                </a:solidFill>
              </a:rPr>
            </a:br>
            <a:r>
              <a:rPr lang="en-US" altLang="en-US" sz="1600" dirty="0">
                <a:solidFill>
                  <a:srgbClr val="006600"/>
                </a:solidFill>
              </a:rPr>
              <a:t>Detection</a:t>
            </a:r>
            <a:endParaRPr lang="en-US" altLang="en-US" sz="1600" dirty="0">
              <a:solidFill>
                <a:schemeClr val="bg2"/>
              </a:solidFill>
            </a:endParaRPr>
          </a:p>
        </p:txBody>
      </p:sp>
      <p:pic>
        <p:nvPicPr>
          <p:cNvPr id="22541" name="Picture 40" descr="fd01226_">
            <a:extLst>
              <a:ext uri="{FF2B5EF4-FFF2-40B4-BE49-F238E27FC236}">
                <a16:creationId xmlns:a16="http://schemas.microsoft.com/office/drawing/2014/main" id="{CEEB6A37-F86B-4987-BF66-13150DE3C6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1" y="5886650"/>
            <a:ext cx="5699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2" name="Rectangle 41">
            <a:extLst>
              <a:ext uri="{FF2B5EF4-FFF2-40B4-BE49-F238E27FC236}">
                <a16:creationId xmlns:a16="http://schemas.microsoft.com/office/drawing/2014/main" id="{6F3636DF-C1C8-4B06-8446-6696BFC1AA8B}"/>
              </a:ext>
            </a:extLst>
          </p:cNvPr>
          <p:cNvSpPr>
            <a:spLocks noChangeArrowheads="1"/>
          </p:cNvSpPr>
          <p:nvPr/>
        </p:nvSpPr>
        <p:spPr bwMode="auto">
          <a:xfrm>
            <a:off x="1828801" y="6115249"/>
            <a:ext cx="3994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r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1800">
                <a:solidFill>
                  <a:srgbClr val="CC0000"/>
                </a:solidFill>
                <a:latin typeface="Tahoma" panose="020B0604030504040204" pitchFamily="34" charset="0"/>
              </a:rPr>
              <a:t>Milk</a:t>
            </a:r>
          </a:p>
        </p:txBody>
      </p:sp>
      <p:sp>
        <p:nvSpPr>
          <p:cNvPr id="22543" name="Text Box 42">
            <a:extLst>
              <a:ext uri="{FF2B5EF4-FFF2-40B4-BE49-F238E27FC236}">
                <a16:creationId xmlns:a16="http://schemas.microsoft.com/office/drawing/2014/main" id="{26D72A0C-5C8F-4ADD-921C-068E376EEEAC}"/>
              </a:ext>
            </a:extLst>
          </p:cNvPr>
          <p:cNvSpPr txBox="1">
            <a:spLocks noChangeArrowheads="1"/>
          </p:cNvSpPr>
          <p:nvPr/>
        </p:nvSpPr>
        <p:spPr bwMode="auto">
          <a:xfrm>
            <a:off x="4724400" y="2733874"/>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endParaRPr lang="en-US" altLang="en-US" sz="1400"/>
          </a:p>
        </p:txBody>
      </p:sp>
      <p:sp>
        <p:nvSpPr>
          <p:cNvPr id="22544" name="Text Box 43">
            <a:extLst>
              <a:ext uri="{FF2B5EF4-FFF2-40B4-BE49-F238E27FC236}">
                <a16:creationId xmlns:a16="http://schemas.microsoft.com/office/drawing/2014/main" id="{4E30712C-072D-4179-9E3D-1BDA97722017}"/>
              </a:ext>
            </a:extLst>
          </p:cNvPr>
          <p:cNvSpPr txBox="1">
            <a:spLocks noChangeArrowheads="1"/>
          </p:cNvSpPr>
          <p:nvPr/>
        </p:nvSpPr>
        <p:spPr bwMode="auto">
          <a:xfrm>
            <a:off x="4876800" y="2657675"/>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a:t>Data</a:t>
            </a:r>
          </a:p>
        </p:txBody>
      </p:sp>
      <p:pic>
        <p:nvPicPr>
          <p:cNvPr id="22545" name="Picture 44">
            <a:extLst>
              <a:ext uri="{FF2B5EF4-FFF2-40B4-BE49-F238E27FC236}">
                <a16:creationId xmlns:a16="http://schemas.microsoft.com/office/drawing/2014/main" id="{60034D53-EDE0-4018-9D12-AF22BAED2D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061" r="63640" b="34026"/>
          <a:stretch>
            <a:fillRect/>
          </a:stretch>
        </p:blipFill>
        <p:spPr bwMode="auto">
          <a:xfrm>
            <a:off x="3048001" y="5705675"/>
            <a:ext cx="1362075"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6" name="Line 45">
            <a:extLst>
              <a:ext uri="{FF2B5EF4-FFF2-40B4-BE49-F238E27FC236}">
                <a16:creationId xmlns:a16="http://schemas.microsoft.com/office/drawing/2014/main" id="{FA73FA9D-80C1-4D84-B5F0-6AD770D2E477}"/>
              </a:ext>
            </a:extLst>
          </p:cNvPr>
          <p:cNvSpPr>
            <a:spLocks noChangeShapeType="1"/>
          </p:cNvSpPr>
          <p:nvPr/>
        </p:nvSpPr>
        <p:spPr bwMode="auto">
          <a:xfrm>
            <a:off x="2438400" y="6343849"/>
            <a:ext cx="533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22547" name="Group 46">
            <a:extLst>
              <a:ext uri="{FF2B5EF4-FFF2-40B4-BE49-F238E27FC236}">
                <a16:creationId xmlns:a16="http://schemas.microsoft.com/office/drawing/2014/main" id="{7CBF29E7-329E-4967-A7AF-B410342550F1}"/>
              </a:ext>
            </a:extLst>
          </p:cNvPr>
          <p:cNvGrpSpPr>
            <a:grpSpLocks/>
          </p:cNvGrpSpPr>
          <p:nvPr/>
        </p:nvGrpSpPr>
        <p:grpSpPr bwMode="auto">
          <a:xfrm>
            <a:off x="7315200" y="3876874"/>
            <a:ext cx="3352800" cy="2971800"/>
            <a:chOff x="3648" y="2448"/>
            <a:chExt cx="2112" cy="1872"/>
          </a:xfrm>
        </p:grpSpPr>
        <p:pic>
          <p:nvPicPr>
            <p:cNvPr id="22552" name="Picture 47">
              <a:extLst>
                <a:ext uri="{FF2B5EF4-FFF2-40B4-BE49-F238E27FC236}">
                  <a16:creationId xmlns:a16="http://schemas.microsoft.com/office/drawing/2014/main" id="{1C02E58B-BC38-44E4-A251-E0720914EB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2448"/>
              <a:ext cx="211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553" name="Oval 48">
              <a:extLst>
                <a:ext uri="{FF2B5EF4-FFF2-40B4-BE49-F238E27FC236}">
                  <a16:creationId xmlns:a16="http://schemas.microsoft.com/office/drawing/2014/main" id="{9E199D61-5F1B-4F0F-AB8F-649208D34F91}"/>
                </a:ext>
              </a:extLst>
            </p:cNvPr>
            <p:cNvSpPr>
              <a:spLocks noChangeArrowheads="1"/>
            </p:cNvSpPr>
            <p:nvPr/>
          </p:nvSpPr>
          <p:spPr bwMode="auto">
            <a:xfrm>
              <a:off x="3766" y="2961"/>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54" name="Oval 49">
              <a:extLst>
                <a:ext uri="{FF2B5EF4-FFF2-40B4-BE49-F238E27FC236}">
                  <a16:creationId xmlns:a16="http://schemas.microsoft.com/office/drawing/2014/main" id="{9AE78408-5E34-449A-B26A-D8D54A2E0640}"/>
                </a:ext>
              </a:extLst>
            </p:cNvPr>
            <p:cNvSpPr>
              <a:spLocks noChangeArrowheads="1"/>
            </p:cNvSpPr>
            <p:nvPr/>
          </p:nvSpPr>
          <p:spPr bwMode="auto">
            <a:xfrm>
              <a:off x="3907" y="3224"/>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55" name="Oval 50">
              <a:extLst>
                <a:ext uri="{FF2B5EF4-FFF2-40B4-BE49-F238E27FC236}">
                  <a16:creationId xmlns:a16="http://schemas.microsoft.com/office/drawing/2014/main" id="{5764F573-FC29-4F9C-A42C-5E517FAA4DC2}"/>
                </a:ext>
              </a:extLst>
            </p:cNvPr>
            <p:cNvSpPr>
              <a:spLocks noChangeArrowheads="1"/>
            </p:cNvSpPr>
            <p:nvPr/>
          </p:nvSpPr>
          <p:spPr bwMode="auto">
            <a:xfrm>
              <a:off x="5612" y="3871"/>
              <a:ext cx="86" cy="85"/>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56" name="Oval 51">
              <a:extLst>
                <a:ext uri="{FF2B5EF4-FFF2-40B4-BE49-F238E27FC236}">
                  <a16:creationId xmlns:a16="http://schemas.microsoft.com/office/drawing/2014/main" id="{2BC7856A-A06E-40DC-B84A-0A16C166263B}"/>
                </a:ext>
              </a:extLst>
            </p:cNvPr>
            <p:cNvSpPr>
              <a:spLocks noChangeArrowheads="1"/>
            </p:cNvSpPr>
            <p:nvPr/>
          </p:nvSpPr>
          <p:spPr bwMode="auto">
            <a:xfrm>
              <a:off x="4319" y="3937"/>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57" name="Rectangle 52">
              <a:extLst>
                <a:ext uri="{FF2B5EF4-FFF2-40B4-BE49-F238E27FC236}">
                  <a16:creationId xmlns:a16="http://schemas.microsoft.com/office/drawing/2014/main" id="{3CA9C1E1-A6B2-4FF4-94BA-EACAF3019ADE}"/>
                </a:ext>
              </a:extLst>
            </p:cNvPr>
            <p:cNvSpPr>
              <a:spLocks noChangeArrowheads="1"/>
            </p:cNvSpPr>
            <p:nvPr/>
          </p:nvSpPr>
          <p:spPr bwMode="auto">
            <a:xfrm>
              <a:off x="4944" y="3072"/>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22558" name="Rectangle 53">
              <a:extLst>
                <a:ext uri="{FF2B5EF4-FFF2-40B4-BE49-F238E27FC236}">
                  <a16:creationId xmlns:a16="http://schemas.microsoft.com/office/drawing/2014/main" id="{7A5A4976-E28E-42BC-A9EA-BC57190A8A65}"/>
                </a:ext>
              </a:extLst>
            </p:cNvPr>
            <p:cNvSpPr>
              <a:spLocks noChangeArrowheads="1"/>
            </p:cNvSpPr>
            <p:nvPr/>
          </p:nvSpPr>
          <p:spPr bwMode="auto">
            <a:xfrm>
              <a:off x="3888" y="3120"/>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grpSp>
      <p:sp>
        <p:nvSpPr>
          <p:cNvPr id="59" name="Title 1">
            <a:extLst>
              <a:ext uri="{FF2B5EF4-FFF2-40B4-BE49-F238E27FC236}">
                <a16:creationId xmlns:a16="http://schemas.microsoft.com/office/drawing/2014/main" id="{978FFE2F-2C66-4323-98C6-328725D20A42}"/>
              </a:ext>
            </a:extLst>
          </p:cNvPr>
          <p:cNvSpPr>
            <a:spLocks noGrp="1"/>
          </p:cNvSpPr>
          <p:nvPr>
            <p:ph type="title"/>
          </p:nvPr>
        </p:nvSpPr>
        <p:spPr>
          <a:xfrm>
            <a:off x="1072787" y="74259"/>
            <a:ext cx="8666017" cy="1355374"/>
          </a:xfrm>
        </p:spPr>
        <p:txBody>
          <a:bodyPr>
            <a:normAutofit/>
          </a:bodyPr>
          <a:lstStyle/>
          <a:p>
            <a:pPr algn="l" fontAlgn="base"/>
            <a:r>
              <a:rPr lang="en-GB" dirty="0"/>
              <a:t>Application Areas of ML</a:t>
            </a:r>
          </a:p>
        </p:txBody>
      </p:sp>
      <p:sp>
        <p:nvSpPr>
          <p:cNvPr id="2" name="Slide Number Placeholder 1">
            <a:extLst>
              <a:ext uri="{FF2B5EF4-FFF2-40B4-BE49-F238E27FC236}">
                <a16:creationId xmlns:a16="http://schemas.microsoft.com/office/drawing/2014/main" id="{11BC8B90-1D22-4351-8394-0BEA60B651C3}"/>
              </a:ext>
            </a:extLst>
          </p:cNvPr>
          <p:cNvSpPr>
            <a:spLocks noGrp="1"/>
          </p:cNvSpPr>
          <p:nvPr>
            <p:ph type="sldNum" sz="quarter" idx="12"/>
          </p:nvPr>
        </p:nvSpPr>
        <p:spPr/>
        <p:txBody>
          <a:bodyPr/>
          <a:lstStyle/>
          <a:p>
            <a:fld id="{6C8DB4F7-D883-4928-8961-38134A510B78}" type="slidenum">
              <a:rPr lang="en-GB" smtClean="0"/>
              <a:t>10</a:t>
            </a:fld>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1E64-A010-2949-A134-E573A97AFC43}"/>
              </a:ext>
            </a:extLst>
          </p:cNvPr>
          <p:cNvSpPr>
            <a:spLocks noGrp="1"/>
          </p:cNvSpPr>
          <p:nvPr>
            <p:ph type="title"/>
          </p:nvPr>
        </p:nvSpPr>
        <p:spPr>
          <a:xfrm>
            <a:off x="1266826" y="10715"/>
            <a:ext cx="8902528" cy="1457733"/>
          </a:xfrm>
        </p:spPr>
        <p:txBody>
          <a:bodyPr>
            <a:normAutofit/>
          </a:bodyPr>
          <a:lstStyle/>
          <a:p>
            <a:r>
              <a:rPr lang="en-GB" altLang="zh-CN" dirty="0"/>
              <a:t>Branches of Machine Learning</a:t>
            </a:r>
            <a:endParaRPr lang="en-US" dirty="0"/>
          </a:p>
        </p:txBody>
      </p:sp>
      <p:sp>
        <p:nvSpPr>
          <p:cNvPr id="13" name="Slide Number Placeholder 12">
            <a:extLst>
              <a:ext uri="{FF2B5EF4-FFF2-40B4-BE49-F238E27FC236}">
                <a16:creationId xmlns:a16="http://schemas.microsoft.com/office/drawing/2014/main" id="{A6F4E470-91B0-4C50-B993-14CA2F99F4B1}"/>
              </a:ext>
            </a:extLst>
          </p:cNvPr>
          <p:cNvSpPr>
            <a:spLocks noGrp="1"/>
          </p:cNvSpPr>
          <p:nvPr>
            <p:ph type="sldNum" sz="quarter" idx="12"/>
          </p:nvPr>
        </p:nvSpPr>
        <p:spPr/>
        <p:txBody>
          <a:bodyPr/>
          <a:lstStyle/>
          <a:p>
            <a:fld id="{6C8DB4F7-D883-4928-8961-38134A510B78}" type="slidenum">
              <a:rPr lang="en-GB" smtClean="0"/>
              <a:t>11</a:t>
            </a:fld>
            <a:endParaRPr lang="en-GB" dirty="0"/>
          </a:p>
        </p:txBody>
      </p:sp>
      <p:sp>
        <p:nvSpPr>
          <p:cNvPr id="16" name="Content Placeholder 15">
            <a:extLst>
              <a:ext uri="{FF2B5EF4-FFF2-40B4-BE49-F238E27FC236}">
                <a16:creationId xmlns:a16="http://schemas.microsoft.com/office/drawing/2014/main" id="{1ED4993C-D1BC-48F0-960D-71B5DE256112}"/>
              </a:ext>
            </a:extLst>
          </p:cNvPr>
          <p:cNvSpPr>
            <a:spLocks noGrp="1"/>
          </p:cNvSpPr>
          <p:nvPr>
            <p:ph idx="1"/>
          </p:nvPr>
        </p:nvSpPr>
        <p:spPr>
          <a:xfrm>
            <a:off x="858944" y="1564111"/>
            <a:ext cx="6629251" cy="5293889"/>
          </a:xfrm>
        </p:spPr>
        <p:txBody>
          <a:bodyPr>
            <a:normAutofit/>
          </a:bodyPr>
          <a:lstStyle/>
          <a:p>
            <a:pPr>
              <a:lnSpc>
                <a:spcPct val="100000"/>
              </a:lnSpc>
              <a:spcBef>
                <a:spcPts val="1200"/>
              </a:spcBef>
              <a:spcAft>
                <a:spcPts val="1200"/>
              </a:spcAft>
            </a:pPr>
            <a:r>
              <a:rPr lang="en-GB" sz="2000" b="1" dirty="0"/>
              <a:t>Machine learning algorithms </a:t>
            </a:r>
            <a:r>
              <a:rPr lang="en-GB" sz="2000" dirty="0"/>
              <a:t>fall into two broad categories</a:t>
            </a:r>
          </a:p>
          <a:p>
            <a:pPr>
              <a:lnSpc>
                <a:spcPct val="100000"/>
              </a:lnSpc>
              <a:spcBef>
                <a:spcPts val="1200"/>
              </a:spcBef>
              <a:spcAft>
                <a:spcPts val="1200"/>
              </a:spcAft>
            </a:pPr>
            <a:r>
              <a:rPr lang="en-GB" sz="2000" b="1" i="1" dirty="0">
                <a:solidFill>
                  <a:schemeClr val="accent5">
                    <a:lumMod val="75000"/>
                  </a:schemeClr>
                </a:solidFill>
              </a:rPr>
              <a:t>Supervised Learning Algorithms </a:t>
            </a:r>
            <a:r>
              <a:rPr lang="en-GB" sz="1800" dirty="0"/>
              <a:t>are trained with labeled data. In other words, data composed of examples of the desired answers. For instance, a model that identifies fraudulent credit card use would be trained from a dataset with labeled data points of known fraudulent and valid charges. Most machine learning is supervised.</a:t>
            </a:r>
          </a:p>
          <a:p>
            <a:pPr>
              <a:lnSpc>
                <a:spcPct val="100000"/>
              </a:lnSpc>
              <a:spcBef>
                <a:spcPts val="1200"/>
              </a:spcBef>
              <a:spcAft>
                <a:spcPts val="1200"/>
              </a:spcAft>
            </a:pPr>
            <a:r>
              <a:rPr lang="en-GB" sz="2000" b="1" i="1" dirty="0">
                <a:solidFill>
                  <a:schemeClr val="accent5">
                    <a:lumMod val="75000"/>
                  </a:schemeClr>
                </a:solidFill>
              </a:rPr>
              <a:t>Unsupervised Learning Algorithms </a:t>
            </a:r>
            <a:r>
              <a:rPr lang="en-GB" sz="1800" dirty="0"/>
              <a:t>are used on data with no labels, and the goal is to find relationships in the data. For instance, we might want to find groupings of customer demographics with similar buying habits.</a:t>
            </a:r>
          </a:p>
          <a:p>
            <a:pPr>
              <a:lnSpc>
                <a:spcPct val="100000"/>
              </a:lnSpc>
              <a:spcBef>
                <a:spcPts val="1200"/>
              </a:spcBef>
              <a:spcAft>
                <a:spcPts val="1200"/>
              </a:spcAft>
            </a:pPr>
            <a:r>
              <a:rPr lang="en-GB" sz="2000" b="1" i="1" dirty="0">
                <a:solidFill>
                  <a:schemeClr val="accent5">
                    <a:lumMod val="75000"/>
                  </a:schemeClr>
                </a:solidFill>
              </a:rPr>
              <a:t>Reinforcement Learning (RL) </a:t>
            </a:r>
            <a:r>
              <a:rPr lang="en-GB" sz="1800" dirty="0"/>
              <a:t>is a popular and promising branch of AI that involves making smarter models and agents that can automatically determine ideal behavior based on changing requirements.</a:t>
            </a:r>
            <a:endParaRPr lang="en-GB" sz="2000" dirty="0"/>
          </a:p>
        </p:txBody>
      </p:sp>
      <p:grpSp>
        <p:nvGrpSpPr>
          <p:cNvPr id="3" name="Group 2">
            <a:extLst>
              <a:ext uri="{FF2B5EF4-FFF2-40B4-BE49-F238E27FC236}">
                <a16:creationId xmlns:a16="http://schemas.microsoft.com/office/drawing/2014/main" id="{5DC8BB34-1F7E-4DA5-8077-DD872A7D2592}"/>
              </a:ext>
            </a:extLst>
          </p:cNvPr>
          <p:cNvGrpSpPr/>
          <p:nvPr/>
        </p:nvGrpSpPr>
        <p:grpSpPr>
          <a:xfrm>
            <a:off x="8094257" y="1733269"/>
            <a:ext cx="2983423" cy="2658564"/>
            <a:chOff x="7545797" y="1613227"/>
            <a:chExt cx="3643536" cy="3330731"/>
          </a:xfrm>
        </p:grpSpPr>
        <p:grpSp>
          <p:nvGrpSpPr>
            <p:cNvPr id="14" name="Group 13">
              <a:extLst>
                <a:ext uri="{FF2B5EF4-FFF2-40B4-BE49-F238E27FC236}">
                  <a16:creationId xmlns:a16="http://schemas.microsoft.com/office/drawing/2014/main" id="{FBBE5750-A7BE-478C-95A2-EA2F5B90C710}"/>
                </a:ext>
              </a:extLst>
            </p:cNvPr>
            <p:cNvGrpSpPr/>
            <p:nvPr/>
          </p:nvGrpSpPr>
          <p:grpSpPr>
            <a:xfrm>
              <a:off x="7545797" y="1613227"/>
              <a:ext cx="3643536" cy="3330731"/>
              <a:chOff x="7506843" y="1608665"/>
              <a:chExt cx="2564841" cy="2425578"/>
            </a:xfrm>
          </p:grpSpPr>
          <p:sp>
            <p:nvSpPr>
              <p:cNvPr id="9" name="Oval 8">
                <a:extLst>
                  <a:ext uri="{FF2B5EF4-FFF2-40B4-BE49-F238E27FC236}">
                    <a16:creationId xmlns:a16="http://schemas.microsoft.com/office/drawing/2014/main" id="{BEEB7D76-9B1C-4BB4-8CC2-014327FAAAF7}"/>
                  </a:ext>
                </a:extLst>
              </p:cNvPr>
              <p:cNvSpPr/>
              <p:nvPr/>
            </p:nvSpPr>
            <p:spPr>
              <a:xfrm>
                <a:off x="7506843" y="1608665"/>
                <a:ext cx="1163235" cy="1167133"/>
              </a:xfrm>
              <a:prstGeom prst="ellipse">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b="1" dirty="0">
                    <a:solidFill>
                      <a:schemeClr val="tx1"/>
                    </a:solidFill>
                    <a:latin typeface="Calibri" panose="020F0502020204030204" pitchFamily="34" charset="0"/>
                    <a:cs typeface="Calibri" panose="020F0502020204030204" pitchFamily="34" charset="0"/>
                  </a:rPr>
                  <a:t>Supervised</a:t>
                </a:r>
              </a:p>
              <a:p>
                <a:pPr algn="ctr"/>
                <a:r>
                  <a:rPr lang="en-US" sz="1400" dirty="0">
                    <a:solidFill>
                      <a:schemeClr val="tx1"/>
                    </a:solidFill>
                    <a:latin typeface="Calibri" panose="020F0502020204030204" pitchFamily="34" charset="0"/>
                    <a:cs typeface="Calibri" panose="020F0502020204030204" pitchFamily="34" charset="0"/>
                  </a:rPr>
                  <a:t> Learning</a:t>
                </a:r>
              </a:p>
            </p:txBody>
          </p:sp>
          <p:sp>
            <p:nvSpPr>
              <p:cNvPr id="10" name="Oval 9">
                <a:extLst>
                  <a:ext uri="{FF2B5EF4-FFF2-40B4-BE49-F238E27FC236}">
                    <a16:creationId xmlns:a16="http://schemas.microsoft.com/office/drawing/2014/main" id="{12D1B934-9523-4BAF-9AEF-99F5E4637A1D}"/>
                  </a:ext>
                </a:extLst>
              </p:cNvPr>
              <p:cNvSpPr>
                <a:spLocks/>
              </p:cNvSpPr>
              <p:nvPr/>
            </p:nvSpPr>
            <p:spPr>
              <a:xfrm>
                <a:off x="8908449" y="1625995"/>
                <a:ext cx="1163235" cy="1167133"/>
              </a:xfrm>
              <a:prstGeom prst="ellipse">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b="1" dirty="0">
                    <a:solidFill>
                      <a:schemeClr val="tx1"/>
                    </a:solidFill>
                    <a:latin typeface="Calibri" panose="020F0502020204030204" pitchFamily="34" charset="0"/>
                    <a:cs typeface="Calibri" panose="020F0502020204030204" pitchFamily="34" charset="0"/>
                  </a:rPr>
                  <a:t>Unsupervised</a:t>
                </a:r>
              </a:p>
              <a:p>
                <a:pPr algn="ctr"/>
                <a:r>
                  <a:rPr lang="en-US" sz="1400" dirty="0">
                    <a:solidFill>
                      <a:schemeClr val="tx1"/>
                    </a:solidFill>
                    <a:latin typeface="Calibri" panose="020F0502020204030204" pitchFamily="34" charset="0"/>
                    <a:cs typeface="Calibri" panose="020F0502020204030204" pitchFamily="34" charset="0"/>
                  </a:rPr>
                  <a:t> Learning</a:t>
                </a:r>
              </a:p>
            </p:txBody>
          </p:sp>
          <p:sp>
            <p:nvSpPr>
              <p:cNvPr id="11" name="Oval 10">
                <a:extLst>
                  <a:ext uri="{FF2B5EF4-FFF2-40B4-BE49-F238E27FC236}">
                    <a16:creationId xmlns:a16="http://schemas.microsoft.com/office/drawing/2014/main" id="{001B3653-8C47-432D-A626-228F8FD5ED6B}"/>
                  </a:ext>
                </a:extLst>
              </p:cNvPr>
              <p:cNvSpPr/>
              <p:nvPr/>
            </p:nvSpPr>
            <p:spPr>
              <a:xfrm>
                <a:off x="7543371" y="2867109"/>
                <a:ext cx="1163236" cy="1167134"/>
              </a:xfrm>
              <a:prstGeom prst="ellipse">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b="1" dirty="0">
                    <a:solidFill>
                      <a:schemeClr val="tx1"/>
                    </a:solidFill>
                    <a:latin typeface="Calibri" panose="020F0502020204030204" pitchFamily="34" charset="0"/>
                    <a:cs typeface="Calibri" panose="020F0502020204030204" pitchFamily="34" charset="0"/>
                  </a:rPr>
                  <a:t>Semi-supervised</a:t>
                </a:r>
                <a:r>
                  <a:rPr lang="en-US" sz="1400" dirty="0">
                    <a:solidFill>
                      <a:schemeClr val="tx1"/>
                    </a:solidFill>
                    <a:latin typeface="Calibri" panose="020F0502020204030204" pitchFamily="34" charset="0"/>
                    <a:cs typeface="Calibri" panose="020F0502020204030204" pitchFamily="34" charset="0"/>
                  </a:rPr>
                  <a:t> </a:t>
                </a:r>
              </a:p>
              <a:p>
                <a:pPr algn="ctr"/>
                <a:r>
                  <a:rPr lang="en-US" sz="1400" dirty="0">
                    <a:solidFill>
                      <a:schemeClr val="tx1"/>
                    </a:solidFill>
                    <a:latin typeface="Calibri" panose="020F0502020204030204" pitchFamily="34" charset="0"/>
                    <a:cs typeface="Calibri" panose="020F0502020204030204" pitchFamily="34" charset="0"/>
                  </a:rPr>
                  <a:t> Learning</a:t>
                </a:r>
              </a:p>
            </p:txBody>
          </p:sp>
        </p:grpSp>
        <p:sp>
          <p:nvSpPr>
            <p:cNvPr id="12" name="Oval 11">
              <a:extLst>
                <a:ext uri="{FF2B5EF4-FFF2-40B4-BE49-F238E27FC236}">
                  <a16:creationId xmlns:a16="http://schemas.microsoft.com/office/drawing/2014/main" id="{97F22E50-505A-4D7D-8B30-1D515F568E7F}"/>
                </a:ext>
              </a:extLst>
            </p:cNvPr>
            <p:cNvSpPr>
              <a:spLocks/>
            </p:cNvSpPr>
            <p:nvPr/>
          </p:nvSpPr>
          <p:spPr>
            <a:xfrm>
              <a:off x="9536876" y="3341285"/>
              <a:ext cx="1652457" cy="1602672"/>
            </a:xfrm>
            <a:prstGeom prst="ellipse">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b="1" dirty="0">
                  <a:solidFill>
                    <a:schemeClr val="tx1"/>
                  </a:solidFill>
                  <a:latin typeface="Calibri" panose="020F0502020204030204" pitchFamily="34" charset="0"/>
                  <a:cs typeface="Calibri" panose="020F0502020204030204" pitchFamily="34" charset="0"/>
                </a:rPr>
                <a:t>Reinforcement</a:t>
              </a:r>
              <a:r>
                <a:rPr lang="en-US" sz="1400" dirty="0">
                  <a:solidFill>
                    <a:schemeClr val="tx1"/>
                  </a:solidFill>
                  <a:latin typeface="Calibri" panose="020F0502020204030204" pitchFamily="34" charset="0"/>
                  <a:cs typeface="Calibri" panose="020F0502020204030204" pitchFamily="34" charset="0"/>
                </a:rPr>
                <a:t> </a:t>
              </a:r>
            </a:p>
            <a:p>
              <a:pPr algn="ctr"/>
              <a:r>
                <a:rPr lang="en-US" sz="1400" dirty="0">
                  <a:solidFill>
                    <a:schemeClr val="tx1"/>
                  </a:solidFill>
                  <a:latin typeface="Calibri" panose="020F0502020204030204" pitchFamily="34" charset="0"/>
                  <a:cs typeface="Calibri" panose="020F0502020204030204" pitchFamily="34" charset="0"/>
                </a:rPr>
                <a:t> Learning</a:t>
              </a:r>
            </a:p>
          </p:txBody>
        </p:sp>
      </p:grpSp>
      <p:sp>
        <p:nvSpPr>
          <p:cNvPr id="15" name="TextBox 14">
            <a:extLst>
              <a:ext uri="{FF2B5EF4-FFF2-40B4-BE49-F238E27FC236}">
                <a16:creationId xmlns:a16="http://schemas.microsoft.com/office/drawing/2014/main" id="{84AF9199-C196-454E-A6EB-9F96731FE029}"/>
              </a:ext>
            </a:extLst>
          </p:cNvPr>
          <p:cNvSpPr txBox="1"/>
          <p:nvPr/>
        </p:nvSpPr>
        <p:spPr>
          <a:xfrm>
            <a:off x="7640432" y="4704416"/>
            <a:ext cx="4168345" cy="1785104"/>
          </a:xfrm>
          <a:prstGeom prst="rect">
            <a:avLst/>
          </a:prstGeom>
          <a:noFill/>
        </p:spPr>
        <p:txBody>
          <a:bodyPr wrap="square">
            <a:spAutoFit/>
          </a:bodyPr>
          <a:lstStyle/>
          <a:p>
            <a:pPr marL="342900" indent="-342900">
              <a:buFont typeface="Arial" panose="020B0604020202020204" pitchFamily="34" charset="0"/>
              <a:buChar char="•"/>
            </a:pPr>
            <a:r>
              <a:rPr lang="en-GB" sz="2000" b="1" i="1" dirty="0">
                <a:solidFill>
                  <a:schemeClr val="accent5">
                    <a:lumMod val="75000"/>
                  </a:schemeClr>
                </a:solidFill>
              </a:rPr>
              <a:t>Semi-supervised Learning </a:t>
            </a:r>
            <a:r>
              <a:rPr lang="en-GB" dirty="0"/>
              <a:t>is a machine learning branch that tries to solve problems with both labeled and </a:t>
            </a:r>
            <a:r>
              <a:rPr lang="en-GB" dirty="0" err="1"/>
              <a:t>unlabeled</a:t>
            </a:r>
            <a:r>
              <a:rPr lang="en-GB" dirty="0"/>
              <a:t> data with an approach that employs concepts belonging to clustering and classification methods. </a:t>
            </a:r>
            <a:endParaRPr lang="en-GB" sz="2000" dirty="0"/>
          </a:p>
        </p:txBody>
      </p:sp>
    </p:spTree>
    <p:extLst>
      <p:ext uri="{BB962C8B-B14F-4D97-AF65-F5344CB8AC3E}">
        <p14:creationId xmlns:p14="http://schemas.microsoft.com/office/powerpoint/2010/main" val="234481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3985881-68A1-48C5-A1A3-A4AED5B60533}"/>
              </a:ext>
            </a:extLst>
          </p:cNvPr>
          <p:cNvSpPr>
            <a:spLocks noGrp="1" noChangeArrowheads="1"/>
          </p:cNvSpPr>
          <p:nvPr>
            <p:ph type="title"/>
          </p:nvPr>
        </p:nvSpPr>
        <p:spPr/>
        <p:txBody>
          <a:bodyPr>
            <a:normAutofit/>
          </a:bodyPr>
          <a:lstStyle/>
          <a:p>
            <a:r>
              <a:rPr lang="en-US" altLang="en-US" dirty="0"/>
              <a:t>Machine Learning Modelling</a:t>
            </a:r>
            <a:br>
              <a:rPr lang="en-US" altLang="en-US" dirty="0"/>
            </a:br>
            <a:r>
              <a:rPr lang="en-US" altLang="en-US" sz="3200" dirty="0">
                <a:solidFill>
                  <a:srgbClr val="C00000"/>
                </a:solidFill>
              </a:rPr>
              <a:t>Regression</a:t>
            </a:r>
            <a:endParaRPr lang="en-US" altLang="en-US" dirty="0"/>
          </a:p>
        </p:txBody>
      </p:sp>
      <p:sp>
        <p:nvSpPr>
          <p:cNvPr id="31747" name="Rectangle 3">
            <a:extLst>
              <a:ext uri="{FF2B5EF4-FFF2-40B4-BE49-F238E27FC236}">
                <a16:creationId xmlns:a16="http://schemas.microsoft.com/office/drawing/2014/main" id="{41E53773-CFC2-4C99-917B-5C615F356C05}"/>
              </a:ext>
            </a:extLst>
          </p:cNvPr>
          <p:cNvSpPr>
            <a:spLocks noGrp="1" noChangeArrowheads="1"/>
          </p:cNvSpPr>
          <p:nvPr>
            <p:ph type="body" idx="1"/>
          </p:nvPr>
        </p:nvSpPr>
        <p:spPr>
          <a:xfrm>
            <a:off x="813486" y="1631091"/>
            <a:ext cx="6591852" cy="5185718"/>
          </a:xfrm>
        </p:spPr>
        <p:txBody>
          <a:bodyPr>
            <a:normAutofit/>
          </a:bodyPr>
          <a:lstStyle/>
          <a:p>
            <a:pPr marL="342900" indent="-342900">
              <a:lnSpc>
                <a:spcPct val="100000"/>
              </a:lnSpc>
              <a:spcBef>
                <a:spcPts val="1200"/>
              </a:spcBef>
              <a:spcAft>
                <a:spcPts val="600"/>
              </a:spcAft>
            </a:pPr>
            <a:r>
              <a:rPr lang="en-US" altLang="en-US" sz="2200" dirty="0"/>
              <a:t>Predict a value of a given </a:t>
            </a:r>
            <a:r>
              <a:rPr lang="en-US" altLang="en-US" sz="2200" b="1" dirty="0"/>
              <a:t>continuous valued variable </a:t>
            </a:r>
            <a:r>
              <a:rPr lang="en-US" altLang="en-US" sz="2200" dirty="0"/>
              <a:t>based on the values of other variables, assuming a linear or nonlinear model of dependency.</a:t>
            </a:r>
          </a:p>
          <a:p>
            <a:pPr marL="342900" indent="-342900">
              <a:lnSpc>
                <a:spcPct val="100000"/>
              </a:lnSpc>
              <a:spcBef>
                <a:spcPts val="1200"/>
              </a:spcBef>
              <a:spcAft>
                <a:spcPts val="600"/>
              </a:spcAft>
            </a:pPr>
            <a:r>
              <a:rPr lang="en-US" altLang="en-US" sz="2200" dirty="0"/>
              <a:t>Extensively studied in statistics and neural network fields.</a:t>
            </a:r>
          </a:p>
          <a:p>
            <a:pPr marL="342900" indent="-342900">
              <a:lnSpc>
                <a:spcPct val="100000"/>
              </a:lnSpc>
              <a:spcBef>
                <a:spcPts val="1200"/>
              </a:spcBef>
              <a:spcAft>
                <a:spcPts val="600"/>
              </a:spcAft>
            </a:pPr>
            <a:r>
              <a:rPr lang="en-US" altLang="en-US" sz="2200" b="1" dirty="0"/>
              <a:t>Examples:</a:t>
            </a:r>
          </a:p>
          <a:p>
            <a:pPr marL="742950" lvl="1" indent="-285750">
              <a:lnSpc>
                <a:spcPct val="100000"/>
              </a:lnSpc>
              <a:spcBef>
                <a:spcPts val="1200"/>
              </a:spcBef>
              <a:spcAft>
                <a:spcPts val="600"/>
              </a:spcAft>
            </a:pPr>
            <a:r>
              <a:rPr lang="en-US" altLang="en-US" sz="2200" dirty="0"/>
              <a:t>Predicting sales amounts of new product based on advertising expenditure.</a:t>
            </a:r>
          </a:p>
          <a:p>
            <a:pPr marL="742950" lvl="1" indent="-285750">
              <a:lnSpc>
                <a:spcPct val="100000"/>
              </a:lnSpc>
              <a:spcBef>
                <a:spcPts val="1200"/>
              </a:spcBef>
              <a:spcAft>
                <a:spcPts val="600"/>
              </a:spcAft>
            </a:pPr>
            <a:r>
              <a:rPr lang="en-US" altLang="en-US" sz="2200" dirty="0"/>
              <a:t>Predicting wind velocities as a function of temperature, humidity, air pressure, etc.</a:t>
            </a:r>
          </a:p>
          <a:p>
            <a:pPr marL="742950" lvl="1" indent="-285750">
              <a:lnSpc>
                <a:spcPct val="100000"/>
              </a:lnSpc>
              <a:spcBef>
                <a:spcPts val="1200"/>
              </a:spcBef>
              <a:spcAft>
                <a:spcPts val="600"/>
              </a:spcAft>
            </a:pPr>
            <a:r>
              <a:rPr lang="en-US" altLang="en-US" sz="2200" dirty="0"/>
              <a:t>Time series prediction of stock market indices.</a:t>
            </a:r>
          </a:p>
        </p:txBody>
      </p:sp>
      <p:pic>
        <p:nvPicPr>
          <p:cNvPr id="4" name="Picture 3">
            <a:extLst>
              <a:ext uri="{FF2B5EF4-FFF2-40B4-BE49-F238E27FC236}">
                <a16:creationId xmlns:a16="http://schemas.microsoft.com/office/drawing/2014/main" id="{C0A03AAB-2766-451F-8EA3-23DB7F6FB6CE}"/>
              </a:ext>
            </a:extLst>
          </p:cNvPr>
          <p:cNvPicPr>
            <a:picLocks noChangeAspect="1"/>
          </p:cNvPicPr>
          <p:nvPr/>
        </p:nvPicPr>
        <p:blipFill>
          <a:blip r:embed="rId3"/>
          <a:stretch>
            <a:fillRect/>
          </a:stretch>
        </p:blipFill>
        <p:spPr>
          <a:xfrm>
            <a:off x="7430052" y="1559704"/>
            <a:ext cx="4292987" cy="3350624"/>
          </a:xfrm>
          <a:prstGeom prst="rect">
            <a:avLst/>
          </a:prstGeom>
        </p:spPr>
      </p:pic>
      <p:sp>
        <p:nvSpPr>
          <p:cNvPr id="6" name="TextBox 5">
            <a:extLst>
              <a:ext uri="{FF2B5EF4-FFF2-40B4-BE49-F238E27FC236}">
                <a16:creationId xmlns:a16="http://schemas.microsoft.com/office/drawing/2014/main" id="{8F592D0C-6782-4E57-84CA-E87EF33CD35F}"/>
              </a:ext>
            </a:extLst>
          </p:cNvPr>
          <p:cNvSpPr txBox="1"/>
          <p:nvPr/>
        </p:nvSpPr>
        <p:spPr>
          <a:xfrm>
            <a:off x="7068065" y="4956048"/>
            <a:ext cx="5125505" cy="1631216"/>
          </a:xfrm>
          <a:prstGeom prst="rect">
            <a:avLst/>
          </a:prstGeom>
          <a:noFill/>
        </p:spPr>
        <p:txBody>
          <a:bodyPr wrap="square">
            <a:spAutoFit/>
          </a:bodyPr>
          <a:lstStyle/>
          <a:p>
            <a:pPr marL="285750" indent="-285750">
              <a:spcBef>
                <a:spcPts val="1200"/>
              </a:spcBef>
              <a:buFont typeface="Arial" panose="020B0604020202020204" pitchFamily="34" charset="0"/>
              <a:buChar char="•"/>
            </a:pPr>
            <a:r>
              <a:rPr lang="en-GB" b="1" dirty="0">
                <a:hlinkClick r:id="rId4">
                  <a:extLst>
                    <a:ext uri="{A12FA001-AC4F-418D-AE19-62706E023703}">
                      <ahyp:hlinkClr xmlns:ahyp="http://schemas.microsoft.com/office/drawing/2018/hyperlinkcolor" val="tx"/>
                    </a:ext>
                  </a:extLst>
                </a:hlinkClick>
              </a:rPr>
              <a:t>Bootstrap aggregation</a:t>
            </a:r>
            <a:r>
              <a:rPr lang="en-GB" b="1" dirty="0"/>
              <a:t> </a:t>
            </a:r>
            <a:r>
              <a:rPr lang="en-GB" dirty="0"/>
              <a:t>(Bagging) is an</a:t>
            </a:r>
            <a:r>
              <a:rPr lang="en-GB" altLang="en-US" dirty="0"/>
              <a:t> ensemble learning method that is commonly used to reduce variance within a noisy dataset</a:t>
            </a:r>
            <a:r>
              <a:rPr lang="en-GB" dirty="0"/>
              <a:t>. </a:t>
            </a:r>
          </a:p>
          <a:p>
            <a:pPr marL="285750" indent="-285750">
              <a:spcBef>
                <a:spcPts val="1200"/>
              </a:spcBef>
              <a:buFont typeface="Arial" panose="020B0604020202020204" pitchFamily="34" charset="0"/>
              <a:buChar char="•"/>
            </a:pPr>
            <a:r>
              <a:rPr lang="en-GB" sz="1800" b="1" dirty="0">
                <a:hlinkClick r:id="rId5">
                  <a:extLst>
                    <a:ext uri="{A12FA001-AC4F-418D-AE19-62706E023703}">
                      <ahyp:hlinkClr xmlns:ahyp="http://schemas.microsoft.com/office/drawing/2018/hyperlinkcolor" val="tx"/>
                    </a:ext>
                  </a:extLst>
                </a:hlinkClick>
              </a:rPr>
              <a:t>Boosting</a:t>
            </a:r>
            <a:r>
              <a:rPr lang="en-GB" sz="1800" dirty="0"/>
              <a:t> refers to the process of sequentially training weak learners to build a model. </a:t>
            </a:r>
            <a:endParaRPr lang="en-GB" dirty="0"/>
          </a:p>
        </p:txBody>
      </p:sp>
      <p:sp>
        <p:nvSpPr>
          <p:cNvPr id="3" name="Slide Number Placeholder 2">
            <a:extLst>
              <a:ext uri="{FF2B5EF4-FFF2-40B4-BE49-F238E27FC236}">
                <a16:creationId xmlns:a16="http://schemas.microsoft.com/office/drawing/2014/main" id="{200E1421-4B75-4E92-9C0F-C3ECF50AE73C}"/>
              </a:ext>
            </a:extLst>
          </p:cNvPr>
          <p:cNvSpPr>
            <a:spLocks noGrp="1"/>
          </p:cNvSpPr>
          <p:nvPr>
            <p:ph type="sldNum" sz="quarter" idx="12"/>
          </p:nvPr>
        </p:nvSpPr>
        <p:spPr/>
        <p:txBody>
          <a:bodyPr/>
          <a:lstStyle/>
          <a:p>
            <a:fld id="{6C8DB4F7-D883-4928-8961-38134A510B78}" type="slidenum">
              <a:rPr lang="en-GB" smtClean="0"/>
              <a:t>12</a:t>
            </a:fld>
            <a:endParaRPr lang="en-GB" dirty="0"/>
          </a:p>
        </p:txBody>
      </p:sp>
    </p:spTree>
    <p:extLst>
      <p:ext uri="{BB962C8B-B14F-4D97-AF65-F5344CB8AC3E}">
        <p14:creationId xmlns:p14="http://schemas.microsoft.com/office/powerpoint/2010/main" val="136138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05707A40-11DF-4516-A5BC-F50DE21C24E3}"/>
              </a:ext>
            </a:extLst>
          </p:cNvPr>
          <p:cNvSpPr>
            <a:spLocks noGrp="1" noChangeArrowheads="1"/>
          </p:cNvSpPr>
          <p:nvPr>
            <p:ph type="body" idx="1"/>
          </p:nvPr>
        </p:nvSpPr>
        <p:spPr>
          <a:xfrm>
            <a:off x="1037968" y="1582383"/>
            <a:ext cx="10509434" cy="396875"/>
          </a:xfrm>
        </p:spPr>
        <p:txBody>
          <a:bodyPr>
            <a:normAutofit lnSpcReduction="10000"/>
          </a:bodyPr>
          <a:lstStyle/>
          <a:p>
            <a:pPr marL="342900" indent="-342900"/>
            <a:r>
              <a:rPr lang="en-US" altLang="en-US" sz="2400" dirty="0"/>
              <a:t>Find a model for class attribute as a function of the values of other attributes.</a:t>
            </a:r>
          </a:p>
          <a:p>
            <a:pPr marL="342900" indent="-342900"/>
            <a:endParaRPr lang="en-US" altLang="en-US" sz="2400" dirty="0"/>
          </a:p>
          <a:p>
            <a:pPr marL="342900" indent="-342900"/>
            <a:endParaRPr lang="en-US" altLang="en-US" sz="2400" dirty="0"/>
          </a:p>
          <a:p>
            <a:pPr marL="342900" indent="-342900"/>
            <a:endParaRPr lang="en-US" altLang="en-US" sz="2400" dirty="0"/>
          </a:p>
          <a:p>
            <a:pPr marL="342900" indent="-342900"/>
            <a:endParaRPr lang="en-US" altLang="en-US" sz="2400" dirty="0"/>
          </a:p>
          <a:p>
            <a:pPr marL="342900" indent="-342900"/>
            <a:endParaRPr lang="en-US" altLang="en-US" sz="2400" dirty="0"/>
          </a:p>
        </p:txBody>
      </p:sp>
      <p:graphicFrame>
        <p:nvGraphicFramePr>
          <p:cNvPr id="24579" name="Object 4">
            <a:extLst>
              <a:ext uri="{FF2B5EF4-FFF2-40B4-BE49-F238E27FC236}">
                <a16:creationId xmlns:a16="http://schemas.microsoft.com/office/drawing/2014/main" id="{5DF599AA-0085-443E-93C4-07A59DFE27DC}"/>
              </a:ext>
            </a:extLst>
          </p:cNvPr>
          <p:cNvGraphicFramePr>
            <a:graphicFrameLocks noChangeAspect="1"/>
          </p:cNvGraphicFramePr>
          <p:nvPr>
            <p:extLst>
              <p:ext uri="{D42A27DB-BD31-4B8C-83A1-F6EECF244321}">
                <p14:modId xmlns:p14="http://schemas.microsoft.com/office/powerpoint/2010/main" val="2399866731"/>
              </p:ext>
            </p:extLst>
          </p:nvPr>
        </p:nvGraphicFramePr>
        <p:xfrm>
          <a:off x="1464602" y="2042852"/>
          <a:ext cx="3897602" cy="1722974"/>
        </p:xfrm>
        <a:graphic>
          <a:graphicData uri="http://schemas.openxmlformats.org/presentationml/2006/ole">
            <mc:AlternateContent xmlns:mc="http://schemas.openxmlformats.org/markup-compatibility/2006">
              <mc:Choice xmlns:v="urn:schemas-microsoft-com:vml" Requires="v">
                <p:oleObj name="Document" r:id="rId3" imgW="8203692" imgH="3634740" progId="Word.Document.8">
                  <p:embed/>
                </p:oleObj>
              </mc:Choice>
              <mc:Fallback>
                <p:oleObj name="Document" r:id="rId3" imgW="8203692" imgH="3634740" progId="Word.Document.8">
                  <p:embed/>
                  <p:pic>
                    <p:nvPicPr>
                      <p:cNvPr id="24579" name="Object 4">
                        <a:extLst>
                          <a:ext uri="{FF2B5EF4-FFF2-40B4-BE49-F238E27FC236}">
                            <a16:creationId xmlns:a16="http://schemas.microsoft.com/office/drawing/2014/main" id="{5DF599AA-0085-443E-93C4-07A59DFE27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602" y="2042852"/>
                        <a:ext cx="3897602" cy="1722974"/>
                      </a:xfrm>
                      <a:prstGeom prst="rect">
                        <a:avLst/>
                      </a:prstGeom>
                      <a:noFill/>
                      <a:ln>
                        <a:noFill/>
                      </a:ln>
                      <a:effectLst/>
                    </p:spPr>
                  </p:pic>
                </p:oleObj>
              </mc:Fallback>
            </mc:AlternateContent>
          </a:graphicData>
        </a:graphic>
      </p:graphicFrame>
      <p:sp>
        <p:nvSpPr>
          <p:cNvPr id="24580" name="Text Box 5">
            <a:extLst>
              <a:ext uri="{FF2B5EF4-FFF2-40B4-BE49-F238E27FC236}">
                <a16:creationId xmlns:a16="http://schemas.microsoft.com/office/drawing/2014/main" id="{34F536C7-14AB-4808-A397-F5069BECF418}"/>
              </a:ext>
            </a:extLst>
          </p:cNvPr>
          <p:cNvSpPr txBox="1">
            <a:spLocks noChangeArrowheads="1"/>
          </p:cNvSpPr>
          <p:nvPr/>
        </p:nvSpPr>
        <p:spPr bwMode="auto">
          <a:xfrm>
            <a:off x="8098971" y="2258008"/>
            <a:ext cx="304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Ins="0">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spcAft>
                <a:spcPct val="0"/>
              </a:spcAft>
              <a:buClrTx/>
              <a:buSzTx/>
              <a:buFontTx/>
              <a:buNone/>
            </a:pPr>
            <a:r>
              <a:rPr lang="en-US" altLang="en-US" sz="1800" b="1" dirty="0">
                <a:solidFill>
                  <a:schemeClr val="accent1">
                    <a:lumMod val="75000"/>
                  </a:schemeClr>
                </a:solidFill>
              </a:rPr>
              <a:t>Model for predicting credit worthiness</a:t>
            </a:r>
          </a:p>
        </p:txBody>
      </p:sp>
      <p:sp>
        <p:nvSpPr>
          <p:cNvPr id="24581" name="Text Box 6">
            <a:extLst>
              <a:ext uri="{FF2B5EF4-FFF2-40B4-BE49-F238E27FC236}">
                <a16:creationId xmlns:a16="http://schemas.microsoft.com/office/drawing/2014/main" id="{A6B4497B-A51C-49E4-BC54-7B80828EE4FD}"/>
              </a:ext>
            </a:extLst>
          </p:cNvPr>
          <p:cNvSpPr txBox="1">
            <a:spLocks noChangeArrowheads="1"/>
          </p:cNvSpPr>
          <p:nvPr/>
        </p:nvSpPr>
        <p:spPr bwMode="auto">
          <a:xfrm>
            <a:off x="5288503" y="2093261"/>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FontTx/>
              <a:buNone/>
            </a:pPr>
            <a:r>
              <a:rPr lang="en-US" altLang="en-US" sz="2000" b="1" dirty="0">
                <a:solidFill>
                  <a:schemeClr val="accent1">
                    <a:lumMod val="75000"/>
                  </a:schemeClr>
                </a:solidFill>
              </a:rPr>
              <a:t>Class</a:t>
            </a:r>
          </a:p>
        </p:txBody>
      </p:sp>
      <p:graphicFrame>
        <p:nvGraphicFramePr>
          <p:cNvPr id="24582" name="Object 7">
            <a:extLst>
              <a:ext uri="{FF2B5EF4-FFF2-40B4-BE49-F238E27FC236}">
                <a16:creationId xmlns:a16="http://schemas.microsoft.com/office/drawing/2014/main" id="{D0420B9B-3BB3-461D-BFAB-D539D3BC91C9}"/>
              </a:ext>
            </a:extLst>
          </p:cNvPr>
          <p:cNvGraphicFramePr>
            <a:graphicFrameLocks noChangeAspect="1"/>
          </p:cNvGraphicFramePr>
          <p:nvPr>
            <p:extLst>
              <p:ext uri="{D42A27DB-BD31-4B8C-83A1-F6EECF244321}">
                <p14:modId xmlns:p14="http://schemas.microsoft.com/office/powerpoint/2010/main" val="449940560"/>
              </p:ext>
            </p:extLst>
          </p:nvPr>
        </p:nvGraphicFramePr>
        <p:xfrm>
          <a:off x="6659563" y="2663501"/>
          <a:ext cx="4114800" cy="4133850"/>
        </p:xfrm>
        <a:graphic>
          <a:graphicData uri="http://schemas.openxmlformats.org/presentationml/2006/ole">
            <mc:AlternateContent xmlns:mc="http://schemas.openxmlformats.org/markup-compatibility/2006">
              <mc:Choice xmlns:v="urn:schemas-microsoft-com:vml" Requires="v">
                <p:oleObj name="VISIO" r:id="rId5" imgW="7088124" imgH="7124700" progId="Visio.Drawing.6">
                  <p:embed/>
                </p:oleObj>
              </mc:Choice>
              <mc:Fallback>
                <p:oleObj name="VISIO" r:id="rId5" imgW="7088124" imgH="7124700" progId="Visio.Drawing.6">
                  <p:embed/>
                  <p:pic>
                    <p:nvPicPr>
                      <p:cNvPr id="24582" name="Object 7">
                        <a:extLst>
                          <a:ext uri="{FF2B5EF4-FFF2-40B4-BE49-F238E27FC236}">
                            <a16:creationId xmlns:a16="http://schemas.microsoft.com/office/drawing/2014/main" id="{D0420B9B-3BB3-461D-BFAB-D539D3BC91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563" y="2663501"/>
                        <a:ext cx="41148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itle 1">
            <a:extLst>
              <a:ext uri="{FF2B5EF4-FFF2-40B4-BE49-F238E27FC236}">
                <a16:creationId xmlns:a16="http://schemas.microsoft.com/office/drawing/2014/main" id="{C22EC116-AFDD-4780-8366-7C9BFB12DC88}"/>
              </a:ext>
            </a:extLst>
          </p:cNvPr>
          <p:cNvSpPr>
            <a:spLocks noGrp="1"/>
          </p:cNvSpPr>
          <p:nvPr>
            <p:ph type="title"/>
          </p:nvPr>
        </p:nvSpPr>
        <p:spPr>
          <a:xfrm>
            <a:off x="838201" y="74259"/>
            <a:ext cx="8900604" cy="1325563"/>
          </a:xfrm>
        </p:spPr>
        <p:txBody>
          <a:bodyPr>
            <a:normAutofit/>
          </a:bodyPr>
          <a:lstStyle/>
          <a:p>
            <a:pPr algn="l" fontAlgn="base"/>
            <a:r>
              <a:rPr lang="en-GB" dirty="0"/>
              <a:t>Machine Learning Modelling</a:t>
            </a:r>
            <a:br>
              <a:rPr lang="en-GB" dirty="0"/>
            </a:br>
            <a:r>
              <a:rPr lang="en-GB" sz="3200" dirty="0">
                <a:solidFill>
                  <a:srgbClr val="C00000"/>
                </a:solidFill>
              </a:rPr>
              <a:t>Classification</a:t>
            </a:r>
            <a:endParaRPr lang="en-GB" dirty="0">
              <a:solidFill>
                <a:srgbClr val="C00000"/>
              </a:solidFill>
            </a:endParaRPr>
          </a:p>
        </p:txBody>
      </p:sp>
      <p:sp>
        <p:nvSpPr>
          <p:cNvPr id="2" name="Slide Number Placeholder 1">
            <a:extLst>
              <a:ext uri="{FF2B5EF4-FFF2-40B4-BE49-F238E27FC236}">
                <a16:creationId xmlns:a16="http://schemas.microsoft.com/office/drawing/2014/main" id="{98FB75A4-DC53-4215-AC67-A31200C254C9}"/>
              </a:ext>
            </a:extLst>
          </p:cNvPr>
          <p:cNvSpPr>
            <a:spLocks noGrp="1"/>
          </p:cNvSpPr>
          <p:nvPr>
            <p:ph type="sldNum" sz="quarter" idx="12"/>
          </p:nvPr>
        </p:nvSpPr>
        <p:spPr/>
        <p:txBody>
          <a:bodyPr/>
          <a:lstStyle/>
          <a:p>
            <a:fld id="{6C8DB4F7-D883-4928-8961-38134A510B78}" type="slidenum">
              <a:rPr lang="en-GB" smtClean="0"/>
              <a:t>13</a:t>
            </a:fld>
            <a:endParaRPr lang="en-GB" dirty="0"/>
          </a:p>
        </p:txBody>
      </p:sp>
      <p:pic>
        <p:nvPicPr>
          <p:cNvPr id="4" name="Picture 3">
            <a:extLst>
              <a:ext uri="{FF2B5EF4-FFF2-40B4-BE49-F238E27FC236}">
                <a16:creationId xmlns:a16="http://schemas.microsoft.com/office/drawing/2014/main" id="{220828FE-9A6A-486A-9754-E653F0E70F19}"/>
              </a:ext>
            </a:extLst>
          </p:cNvPr>
          <p:cNvPicPr>
            <a:picLocks noChangeAspect="1"/>
          </p:cNvPicPr>
          <p:nvPr/>
        </p:nvPicPr>
        <p:blipFill>
          <a:blip r:embed="rId7"/>
          <a:stretch>
            <a:fillRect/>
          </a:stretch>
        </p:blipFill>
        <p:spPr>
          <a:xfrm>
            <a:off x="334746" y="4004868"/>
            <a:ext cx="5703165" cy="29748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D1F06CC-0768-4CE5-8789-AEDA0CF150E4}"/>
              </a:ext>
            </a:extLst>
          </p:cNvPr>
          <p:cNvSpPr>
            <a:spLocks noGrp="1" noChangeArrowheads="1"/>
          </p:cNvSpPr>
          <p:nvPr>
            <p:ph type="title"/>
          </p:nvPr>
        </p:nvSpPr>
        <p:spPr>
          <a:xfrm>
            <a:off x="1219201" y="74259"/>
            <a:ext cx="8519604" cy="1334663"/>
          </a:xfrm>
        </p:spPr>
        <p:txBody>
          <a:bodyPr/>
          <a:lstStyle/>
          <a:p>
            <a:r>
              <a:rPr lang="en-US" altLang="en-US" dirty="0"/>
              <a:t>Classification</a:t>
            </a:r>
            <a:br>
              <a:rPr lang="en-US" altLang="en-US" dirty="0"/>
            </a:br>
            <a:r>
              <a:rPr lang="en-US" altLang="en-US" sz="3200" dirty="0">
                <a:solidFill>
                  <a:srgbClr val="C00000"/>
                </a:solidFill>
              </a:rPr>
              <a:t>Applications</a:t>
            </a:r>
          </a:p>
        </p:txBody>
      </p:sp>
      <p:sp>
        <p:nvSpPr>
          <p:cNvPr id="28675" name="Rectangle 3">
            <a:extLst>
              <a:ext uri="{FF2B5EF4-FFF2-40B4-BE49-F238E27FC236}">
                <a16:creationId xmlns:a16="http://schemas.microsoft.com/office/drawing/2014/main" id="{25DEFEB7-8F81-46ED-A080-40ED6BC5FC58}"/>
              </a:ext>
            </a:extLst>
          </p:cNvPr>
          <p:cNvSpPr>
            <a:spLocks noGrp="1" noChangeArrowheads="1"/>
          </p:cNvSpPr>
          <p:nvPr>
            <p:ph type="body" idx="1"/>
          </p:nvPr>
        </p:nvSpPr>
        <p:spPr>
          <a:xfrm>
            <a:off x="580053" y="1600495"/>
            <a:ext cx="5812509" cy="5290457"/>
          </a:xfrm>
        </p:spPr>
        <p:txBody>
          <a:bodyPr>
            <a:normAutofit fontScale="92500" lnSpcReduction="20000"/>
          </a:bodyPr>
          <a:lstStyle/>
          <a:p>
            <a:pPr marL="342900" indent="-342900">
              <a:spcBef>
                <a:spcPts val="1200"/>
              </a:spcBef>
            </a:pPr>
            <a:r>
              <a:rPr lang="en-US" altLang="en-US" b="1" dirty="0"/>
              <a:t>Fraud Detection</a:t>
            </a:r>
          </a:p>
          <a:p>
            <a:pPr marL="742950" lvl="1" indent="-285750">
              <a:spcBef>
                <a:spcPts val="1200"/>
              </a:spcBef>
            </a:pPr>
            <a:r>
              <a:rPr lang="en-US" altLang="en-US" b="1" dirty="0"/>
              <a:t>Goal:</a:t>
            </a:r>
            <a:r>
              <a:rPr lang="en-US" altLang="en-US" dirty="0"/>
              <a:t> Predict fraudulent cases in credit card transactions.</a:t>
            </a:r>
          </a:p>
          <a:p>
            <a:pPr marL="742950" lvl="1" indent="-285750">
              <a:spcBef>
                <a:spcPts val="1200"/>
              </a:spcBef>
            </a:pPr>
            <a:r>
              <a:rPr lang="en-US" altLang="en-US" b="1" dirty="0"/>
              <a:t>Approach:</a:t>
            </a:r>
          </a:p>
          <a:p>
            <a:pPr marL="1206500" lvl="2" indent="-292100">
              <a:spcBef>
                <a:spcPts val="1200"/>
              </a:spcBef>
            </a:pPr>
            <a:r>
              <a:rPr lang="en-US" altLang="en-US" dirty="0"/>
              <a:t>Use credit card transactions and the information on its account-holder as attributes.</a:t>
            </a:r>
          </a:p>
          <a:p>
            <a:pPr lvl="3">
              <a:lnSpc>
                <a:spcPct val="90000"/>
              </a:lnSpc>
              <a:spcBef>
                <a:spcPts val="1200"/>
              </a:spcBef>
            </a:pPr>
            <a:r>
              <a:rPr lang="en-US" altLang="en-US" sz="2200" dirty="0"/>
              <a:t>When does a customer buy, what does he/ she buy, how often he/ she pays on time, etc.</a:t>
            </a:r>
          </a:p>
          <a:p>
            <a:pPr marL="1206500" lvl="2" indent="-292100">
              <a:spcBef>
                <a:spcPts val="1200"/>
              </a:spcBef>
            </a:pPr>
            <a:r>
              <a:rPr lang="en-US" altLang="en-US" sz="2200" dirty="0"/>
              <a:t>Label past transactions as fraud or fair transactions. This forms the </a:t>
            </a:r>
            <a:r>
              <a:rPr lang="en-US" altLang="en-US" sz="2200" b="1" dirty="0">
                <a:solidFill>
                  <a:srgbClr val="0070C0"/>
                </a:solidFill>
              </a:rPr>
              <a:t>class</a:t>
            </a:r>
            <a:r>
              <a:rPr lang="en-US" altLang="en-US" sz="2200" dirty="0">
                <a:solidFill>
                  <a:srgbClr val="0070C0"/>
                </a:solidFill>
              </a:rPr>
              <a:t> </a:t>
            </a:r>
            <a:r>
              <a:rPr lang="en-US" altLang="en-US" sz="2200" dirty="0"/>
              <a:t>attribute.</a:t>
            </a:r>
          </a:p>
          <a:p>
            <a:pPr marL="1206500" lvl="2" indent="-292100">
              <a:spcBef>
                <a:spcPts val="1200"/>
              </a:spcBef>
            </a:pPr>
            <a:r>
              <a:rPr lang="en-US" altLang="en-US" sz="2200" dirty="0"/>
              <a:t>Learn a model for the class of the transactions.</a:t>
            </a:r>
          </a:p>
          <a:p>
            <a:pPr marL="1206500" lvl="2" indent="-292100">
              <a:spcBef>
                <a:spcPts val="1200"/>
              </a:spcBef>
            </a:pPr>
            <a:r>
              <a:rPr lang="en-US" altLang="en-US" sz="2200" dirty="0"/>
              <a:t>Use this model to detect fraud by observing credit card transactions on an account.</a:t>
            </a:r>
          </a:p>
        </p:txBody>
      </p:sp>
      <p:sp>
        <p:nvSpPr>
          <p:cNvPr id="4" name="Rectangle 3">
            <a:extLst>
              <a:ext uri="{FF2B5EF4-FFF2-40B4-BE49-F238E27FC236}">
                <a16:creationId xmlns:a16="http://schemas.microsoft.com/office/drawing/2014/main" id="{3E07F937-D662-473B-AEE4-67773FD48BC9}"/>
              </a:ext>
            </a:extLst>
          </p:cNvPr>
          <p:cNvSpPr txBox="1">
            <a:spLocks noChangeArrowheads="1"/>
          </p:cNvSpPr>
          <p:nvPr/>
        </p:nvSpPr>
        <p:spPr>
          <a:xfrm>
            <a:off x="6302828" y="1588322"/>
            <a:ext cx="5202983" cy="52904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1200"/>
              </a:spcBef>
            </a:pPr>
            <a:r>
              <a:rPr lang="en-US" altLang="en-US" sz="2600" b="1" dirty="0"/>
              <a:t>Churn prediction for telephone customers</a:t>
            </a:r>
          </a:p>
          <a:p>
            <a:pPr marL="742950" lvl="1" indent="-285750">
              <a:spcBef>
                <a:spcPts val="1200"/>
              </a:spcBef>
            </a:pPr>
            <a:r>
              <a:rPr lang="en-US" altLang="en-US" b="1" dirty="0"/>
              <a:t>Goal:</a:t>
            </a:r>
            <a:r>
              <a:rPr lang="en-US" altLang="en-US" dirty="0"/>
              <a:t> </a:t>
            </a:r>
            <a:r>
              <a:rPr lang="en-US" altLang="en-US" sz="2200" dirty="0"/>
              <a:t>To predict whether a customer is likely to be lost to a competitor.</a:t>
            </a:r>
          </a:p>
          <a:p>
            <a:pPr marL="742950" lvl="1" indent="-285750">
              <a:spcBef>
                <a:spcPts val="1200"/>
              </a:spcBef>
            </a:pPr>
            <a:r>
              <a:rPr lang="en-US" altLang="en-US" b="1" dirty="0"/>
              <a:t>Approach:</a:t>
            </a:r>
          </a:p>
          <a:p>
            <a:pPr lvl="2" indent="-285750">
              <a:spcBef>
                <a:spcPts val="1200"/>
              </a:spcBef>
            </a:pPr>
            <a:r>
              <a:rPr lang="en-US" altLang="en-US" sz="1900" dirty="0"/>
              <a:t>Use detailed record of transactions with each of the past and present customers, to find attributes.</a:t>
            </a:r>
          </a:p>
          <a:p>
            <a:pPr lvl="3" indent="-342900">
              <a:spcBef>
                <a:spcPts val="1200"/>
              </a:spcBef>
            </a:pPr>
            <a:r>
              <a:rPr lang="en-US" altLang="en-US" sz="2000" dirty="0"/>
              <a:t>How often the customer calls, where he/ she calls, what time-of-the day he/ she calls most, his financial status, marital status, etc. </a:t>
            </a:r>
          </a:p>
          <a:p>
            <a:pPr lvl="2" indent="-285750">
              <a:spcBef>
                <a:spcPts val="1200"/>
              </a:spcBef>
            </a:pPr>
            <a:r>
              <a:rPr lang="en-US" altLang="en-US" sz="1900" dirty="0"/>
              <a:t>Label the customers as loyal or disloyal.</a:t>
            </a:r>
          </a:p>
          <a:p>
            <a:pPr lvl="2" indent="-285750">
              <a:spcBef>
                <a:spcPts val="1200"/>
              </a:spcBef>
            </a:pPr>
            <a:r>
              <a:rPr lang="en-US" altLang="en-US" sz="1900" dirty="0"/>
              <a:t>Find a model for loyalty.</a:t>
            </a:r>
          </a:p>
        </p:txBody>
      </p:sp>
      <p:sp>
        <p:nvSpPr>
          <p:cNvPr id="2" name="Slide Number Placeholder 1">
            <a:extLst>
              <a:ext uri="{FF2B5EF4-FFF2-40B4-BE49-F238E27FC236}">
                <a16:creationId xmlns:a16="http://schemas.microsoft.com/office/drawing/2014/main" id="{1867BE55-0272-496F-B9DE-3AA4A4C2CDFB}"/>
              </a:ext>
            </a:extLst>
          </p:cNvPr>
          <p:cNvSpPr>
            <a:spLocks noGrp="1"/>
          </p:cNvSpPr>
          <p:nvPr>
            <p:ph type="sldNum" sz="quarter" idx="12"/>
          </p:nvPr>
        </p:nvSpPr>
        <p:spPr/>
        <p:txBody>
          <a:bodyPr/>
          <a:lstStyle/>
          <a:p>
            <a:fld id="{6C8DB4F7-D883-4928-8961-38134A510B78}" type="slidenum">
              <a:rPr lang="en-GB" smtClean="0"/>
              <a:t>14</a:t>
            </a:fld>
            <a:endParaRPr lang="en-GB" dirty="0"/>
          </a:p>
        </p:txBody>
      </p:sp>
      <p:grpSp>
        <p:nvGrpSpPr>
          <p:cNvPr id="6" name="Group 4">
            <a:extLst>
              <a:ext uri="{FF2B5EF4-FFF2-40B4-BE49-F238E27FC236}">
                <a16:creationId xmlns:a16="http://schemas.microsoft.com/office/drawing/2014/main" id="{37DFE5D6-A6A8-46BC-A2FC-B050BD82F641}"/>
              </a:ext>
            </a:extLst>
          </p:cNvPr>
          <p:cNvGrpSpPr>
            <a:grpSpLocks/>
          </p:cNvGrpSpPr>
          <p:nvPr/>
        </p:nvGrpSpPr>
        <p:grpSpPr bwMode="auto">
          <a:xfrm>
            <a:off x="4072742" y="1058207"/>
            <a:ext cx="1315686" cy="829134"/>
            <a:chOff x="3360" y="768"/>
            <a:chExt cx="1296" cy="893"/>
          </a:xfrm>
        </p:grpSpPr>
        <p:pic>
          <p:nvPicPr>
            <p:cNvPr id="7" name="Picture 5" descr="story-3dimensional-2">
              <a:extLst>
                <a:ext uri="{FF2B5EF4-FFF2-40B4-BE49-F238E27FC236}">
                  <a16:creationId xmlns:a16="http://schemas.microsoft.com/office/drawing/2014/main" id="{4B751923-C73C-4A91-B583-408E045A27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 y="768"/>
              <a:ext cx="1238" cy="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6">
              <a:extLst>
                <a:ext uri="{FF2B5EF4-FFF2-40B4-BE49-F238E27FC236}">
                  <a16:creationId xmlns:a16="http://schemas.microsoft.com/office/drawing/2014/main" id="{16B50C8A-C613-43C7-9A62-30929ADCAA26}"/>
                </a:ext>
              </a:extLst>
            </p:cNvPr>
            <p:cNvGraphicFramePr>
              <a:graphicFrameLocks noChangeAspect="1"/>
            </p:cNvGraphicFramePr>
            <p:nvPr/>
          </p:nvGraphicFramePr>
          <p:xfrm>
            <a:off x="3370" y="1155"/>
            <a:ext cx="432" cy="429"/>
          </p:xfrm>
          <a:graphic>
            <a:graphicData uri="http://schemas.openxmlformats.org/presentationml/2006/ole">
              <mc:AlternateContent xmlns:mc="http://schemas.openxmlformats.org/markup-compatibility/2006">
                <mc:Choice xmlns:v="urn:schemas-microsoft-com:vml" Requires="v">
                  <p:oleObj name="VISIO" r:id="rId4" imgW="617220" imgH="615696" progId="Visio.Drawing.6">
                    <p:embed/>
                  </p:oleObj>
                </mc:Choice>
                <mc:Fallback>
                  <p:oleObj name="VISIO" r:id="rId4" imgW="617220" imgH="615696" progId="Visio.Drawing.6">
                    <p:embed/>
                    <p:pic>
                      <p:nvPicPr>
                        <p:cNvPr id="27659" name="Object 6">
                          <a:extLst>
                            <a:ext uri="{FF2B5EF4-FFF2-40B4-BE49-F238E27FC236}">
                              <a16:creationId xmlns:a16="http://schemas.microsoft.com/office/drawing/2014/main" id="{1A622563-A754-4087-8F0B-77359A1016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 y="1155"/>
                          <a:ext cx="432"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id="{FF29EEB4-EDEA-49E6-A26D-29162527FDD8}"/>
                </a:ext>
              </a:extLst>
            </p:cNvPr>
            <p:cNvGraphicFramePr>
              <a:graphicFrameLocks noChangeAspect="1"/>
            </p:cNvGraphicFramePr>
            <p:nvPr/>
          </p:nvGraphicFramePr>
          <p:xfrm>
            <a:off x="3360" y="912"/>
            <a:ext cx="432" cy="355"/>
          </p:xfrm>
          <a:graphic>
            <a:graphicData uri="http://schemas.openxmlformats.org/presentationml/2006/ole">
              <mc:AlternateContent xmlns:mc="http://schemas.openxmlformats.org/markup-compatibility/2006">
                <mc:Choice xmlns:v="urn:schemas-microsoft-com:vml" Requires="v">
                  <p:oleObj name="VISIO" r:id="rId6" imgW="806196" imgH="662940" progId="Visio.Drawing.6">
                    <p:embed/>
                  </p:oleObj>
                </mc:Choice>
                <mc:Fallback>
                  <p:oleObj name="VISIO" r:id="rId6" imgW="806196" imgH="662940" progId="Visio.Drawing.6">
                    <p:embed/>
                    <p:pic>
                      <p:nvPicPr>
                        <p:cNvPr id="27660" name="Object 7">
                          <a:extLst>
                            <a:ext uri="{FF2B5EF4-FFF2-40B4-BE49-F238E27FC236}">
                              <a16:creationId xmlns:a16="http://schemas.microsoft.com/office/drawing/2014/main" id="{C795B8F9-D909-4F0D-A4B8-5B0374863F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912"/>
                          <a:ext cx="43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2050" name="Picture 2" descr="Data Science Life Cycle for Customer Churn | by Islam Hasabo | Medium">
            <a:extLst>
              <a:ext uri="{FF2B5EF4-FFF2-40B4-BE49-F238E27FC236}">
                <a16:creationId xmlns:a16="http://schemas.microsoft.com/office/drawing/2014/main" id="{990C094A-0BF7-409D-B9B5-5A0AF36E2E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6734" y="317261"/>
            <a:ext cx="1639900" cy="927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07D11988-11DE-438E-A60F-14388361487E}"/>
              </a:ext>
            </a:extLst>
          </p:cNvPr>
          <p:cNvSpPr>
            <a:spLocks noGrp="1" noChangeArrowheads="1"/>
          </p:cNvSpPr>
          <p:nvPr>
            <p:ph type="body" idx="1"/>
          </p:nvPr>
        </p:nvSpPr>
        <p:spPr>
          <a:xfrm>
            <a:off x="1026366" y="1600200"/>
            <a:ext cx="9778478" cy="760445"/>
          </a:xfrm>
        </p:spPr>
        <p:txBody>
          <a:bodyPr>
            <a:normAutofit/>
          </a:bodyPr>
          <a:lstStyle/>
          <a:p>
            <a:pPr marL="230400" indent="-230400">
              <a:lnSpc>
                <a:spcPct val="100000"/>
              </a:lnSpc>
            </a:pPr>
            <a:r>
              <a:rPr lang="en-US" altLang="en-US" sz="2000" dirty="0"/>
              <a:t>Finding groups of objects such that the objects in a group will be similar (or related) to one another and different from (or unrelated to) the objects in other groups.</a:t>
            </a:r>
          </a:p>
        </p:txBody>
      </p:sp>
      <p:sp>
        <p:nvSpPr>
          <p:cNvPr id="46" name="Rectangle 2">
            <a:extLst>
              <a:ext uri="{FF2B5EF4-FFF2-40B4-BE49-F238E27FC236}">
                <a16:creationId xmlns:a16="http://schemas.microsoft.com/office/drawing/2014/main" id="{BA15097C-F721-4E23-A213-E798ED565A30}"/>
              </a:ext>
            </a:extLst>
          </p:cNvPr>
          <p:cNvSpPr>
            <a:spLocks noGrp="1" noChangeArrowheads="1"/>
          </p:cNvSpPr>
          <p:nvPr>
            <p:ph type="title"/>
          </p:nvPr>
        </p:nvSpPr>
        <p:spPr>
          <a:xfrm>
            <a:off x="1159329" y="90587"/>
            <a:ext cx="8579476" cy="1325563"/>
          </a:xfrm>
        </p:spPr>
        <p:txBody>
          <a:bodyPr>
            <a:normAutofit/>
          </a:bodyPr>
          <a:lstStyle/>
          <a:p>
            <a:r>
              <a:rPr lang="en-US" altLang="en-US" dirty="0"/>
              <a:t>Machine Learning Modelling</a:t>
            </a:r>
            <a:br>
              <a:rPr lang="en-US" altLang="en-US" dirty="0"/>
            </a:br>
            <a:r>
              <a:rPr lang="en-US" altLang="en-US" sz="3200" dirty="0">
                <a:solidFill>
                  <a:srgbClr val="C00000"/>
                </a:solidFill>
              </a:rPr>
              <a:t>Clustering</a:t>
            </a:r>
            <a:endParaRPr lang="en-US" altLang="en-US" dirty="0"/>
          </a:p>
        </p:txBody>
      </p:sp>
      <p:sp>
        <p:nvSpPr>
          <p:cNvPr id="2" name="Slide Number Placeholder 1">
            <a:extLst>
              <a:ext uri="{FF2B5EF4-FFF2-40B4-BE49-F238E27FC236}">
                <a16:creationId xmlns:a16="http://schemas.microsoft.com/office/drawing/2014/main" id="{F1880CFA-FF31-4EDB-9341-32F977A0806E}"/>
              </a:ext>
            </a:extLst>
          </p:cNvPr>
          <p:cNvSpPr>
            <a:spLocks noGrp="1"/>
          </p:cNvSpPr>
          <p:nvPr>
            <p:ph type="sldNum" sz="quarter" idx="12"/>
          </p:nvPr>
        </p:nvSpPr>
        <p:spPr/>
        <p:txBody>
          <a:bodyPr/>
          <a:lstStyle/>
          <a:p>
            <a:fld id="{6C8DB4F7-D883-4928-8961-38134A510B78}" type="slidenum">
              <a:rPr lang="en-GB" smtClean="0"/>
              <a:t>15</a:t>
            </a:fld>
            <a:endParaRPr lang="en-GB" dirty="0"/>
          </a:p>
        </p:txBody>
      </p:sp>
      <p:sp>
        <p:nvSpPr>
          <p:cNvPr id="42" name="Content Placeholder 2">
            <a:extLst>
              <a:ext uri="{FF2B5EF4-FFF2-40B4-BE49-F238E27FC236}">
                <a16:creationId xmlns:a16="http://schemas.microsoft.com/office/drawing/2014/main" id="{D8786DEA-5CAD-4616-948D-D322CF11CAAB}"/>
              </a:ext>
            </a:extLst>
          </p:cNvPr>
          <p:cNvSpPr txBox="1">
            <a:spLocks/>
          </p:cNvSpPr>
          <p:nvPr/>
        </p:nvSpPr>
        <p:spPr>
          <a:xfrm>
            <a:off x="1026365" y="2360645"/>
            <a:ext cx="6298540" cy="449735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spcAft>
                <a:spcPts val="1200"/>
              </a:spcAft>
            </a:pPr>
            <a:r>
              <a:rPr lang="en-GB" sz="2400" dirty="0"/>
              <a:t>In unsupervised learning, as we might guess, the training data is </a:t>
            </a:r>
            <a:r>
              <a:rPr lang="en-GB" sz="2400" dirty="0" err="1"/>
              <a:t>unlabeled</a:t>
            </a:r>
            <a:r>
              <a:rPr lang="en-GB" sz="2400" dirty="0"/>
              <a:t>. The system tries to learn without a teacher.</a:t>
            </a:r>
          </a:p>
          <a:p>
            <a:pPr>
              <a:lnSpc>
                <a:spcPct val="100000"/>
              </a:lnSpc>
              <a:spcBef>
                <a:spcPts val="600"/>
              </a:spcBef>
              <a:spcAft>
                <a:spcPts val="1200"/>
              </a:spcAft>
            </a:pPr>
            <a:r>
              <a:rPr lang="en-GB" sz="2400" dirty="0"/>
              <a:t>The most important unsupervised learning algorithms.</a:t>
            </a:r>
          </a:p>
          <a:p>
            <a:pPr>
              <a:lnSpc>
                <a:spcPct val="100000"/>
              </a:lnSpc>
              <a:spcBef>
                <a:spcPts val="600"/>
              </a:spcBef>
              <a:spcAft>
                <a:spcPts val="1200"/>
              </a:spcAft>
            </a:pPr>
            <a:r>
              <a:rPr lang="en-GB" sz="2400" b="1" dirty="0"/>
              <a:t>Clustering: </a:t>
            </a:r>
            <a:r>
              <a:rPr lang="en-GB" sz="2400" dirty="0"/>
              <a:t>kNN, K-Means, DBSCAN and Hierarchical Cluster Analysis (HCA).</a:t>
            </a:r>
          </a:p>
          <a:p>
            <a:pPr>
              <a:lnSpc>
                <a:spcPct val="100000"/>
              </a:lnSpc>
              <a:spcBef>
                <a:spcPts val="600"/>
              </a:spcBef>
              <a:spcAft>
                <a:spcPts val="1200"/>
              </a:spcAft>
            </a:pPr>
            <a:r>
              <a:rPr lang="en-GB" sz="2400" b="1" dirty="0"/>
              <a:t>Anomaly Detection and Novelty Detection: </a:t>
            </a:r>
            <a:r>
              <a:rPr lang="en-GB" sz="2400" dirty="0"/>
              <a:t>One-class SVM and Isolation Forest.</a:t>
            </a:r>
          </a:p>
          <a:p>
            <a:pPr>
              <a:lnSpc>
                <a:spcPct val="100000"/>
              </a:lnSpc>
              <a:spcBef>
                <a:spcPts val="600"/>
              </a:spcBef>
              <a:spcAft>
                <a:spcPts val="1200"/>
              </a:spcAft>
            </a:pPr>
            <a:r>
              <a:rPr lang="en-GB" sz="2400" b="1" dirty="0"/>
              <a:t>Visualization and Dimensionality Reduction: </a:t>
            </a:r>
            <a:r>
              <a:rPr lang="en-GB" sz="2400" dirty="0"/>
              <a:t>Principal Component Analysis (PCA), Locally Linear Embedding (LLE) and t-Distributed Stochastic </a:t>
            </a:r>
            <a:r>
              <a:rPr lang="en-GB" sz="2400" dirty="0" err="1"/>
              <a:t>Neighbor</a:t>
            </a:r>
            <a:r>
              <a:rPr lang="en-GB" sz="2400" dirty="0"/>
              <a:t> Embedding (t-SNE).</a:t>
            </a:r>
          </a:p>
        </p:txBody>
      </p:sp>
      <p:pic>
        <p:nvPicPr>
          <p:cNvPr id="7" name="Picture 6">
            <a:extLst>
              <a:ext uri="{FF2B5EF4-FFF2-40B4-BE49-F238E27FC236}">
                <a16:creationId xmlns:a16="http://schemas.microsoft.com/office/drawing/2014/main" id="{3B13248C-73B7-4B7B-A70C-0BEAFDA17D07}"/>
              </a:ext>
            </a:extLst>
          </p:cNvPr>
          <p:cNvPicPr>
            <a:picLocks noChangeAspect="1"/>
          </p:cNvPicPr>
          <p:nvPr/>
        </p:nvPicPr>
        <p:blipFill>
          <a:blip r:embed="rId3"/>
          <a:stretch>
            <a:fillRect/>
          </a:stretch>
        </p:blipFill>
        <p:spPr>
          <a:xfrm>
            <a:off x="7562040" y="4428161"/>
            <a:ext cx="4030281" cy="2061359"/>
          </a:xfrm>
          <a:prstGeom prst="rect">
            <a:avLst/>
          </a:prstGeom>
        </p:spPr>
      </p:pic>
      <p:pic>
        <p:nvPicPr>
          <p:cNvPr id="3074" name="Picture 2">
            <a:extLst>
              <a:ext uri="{FF2B5EF4-FFF2-40B4-BE49-F238E27FC236}">
                <a16:creationId xmlns:a16="http://schemas.microsoft.com/office/drawing/2014/main" id="{5E40F742-BDEE-49A5-ADB3-4440D9075C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4233" y="2621902"/>
            <a:ext cx="4146296" cy="16131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151F7E0-C29B-475D-9D23-967410332B28}"/>
              </a:ext>
            </a:extLst>
          </p:cNvPr>
          <p:cNvSpPr>
            <a:spLocks noGrp="1" noChangeArrowheads="1"/>
          </p:cNvSpPr>
          <p:nvPr>
            <p:ph type="title"/>
          </p:nvPr>
        </p:nvSpPr>
        <p:spPr>
          <a:xfrm>
            <a:off x="1281793" y="90587"/>
            <a:ext cx="8457012" cy="1325563"/>
          </a:xfrm>
        </p:spPr>
        <p:txBody>
          <a:bodyPr/>
          <a:lstStyle/>
          <a:p>
            <a:r>
              <a:rPr lang="en-US" altLang="en-US" dirty="0"/>
              <a:t>Clustering</a:t>
            </a:r>
            <a:br>
              <a:rPr lang="en-US" altLang="en-US" dirty="0"/>
            </a:br>
            <a:r>
              <a:rPr lang="en-US" altLang="en-US" sz="3200" dirty="0">
                <a:solidFill>
                  <a:srgbClr val="C00000"/>
                </a:solidFill>
              </a:rPr>
              <a:t>Applications</a:t>
            </a:r>
            <a:endParaRPr lang="en-US" altLang="en-US" dirty="0"/>
          </a:p>
        </p:txBody>
      </p:sp>
      <p:sp>
        <p:nvSpPr>
          <p:cNvPr id="35843" name="Rectangle 3">
            <a:extLst>
              <a:ext uri="{FF2B5EF4-FFF2-40B4-BE49-F238E27FC236}">
                <a16:creationId xmlns:a16="http://schemas.microsoft.com/office/drawing/2014/main" id="{570849BA-E66C-40C5-973D-2F6CD0565A32}"/>
              </a:ext>
            </a:extLst>
          </p:cNvPr>
          <p:cNvSpPr>
            <a:spLocks noGrp="1" noChangeArrowheads="1"/>
          </p:cNvSpPr>
          <p:nvPr>
            <p:ph type="body" idx="1"/>
          </p:nvPr>
        </p:nvSpPr>
        <p:spPr>
          <a:xfrm>
            <a:off x="613102" y="1565209"/>
            <a:ext cx="5730552" cy="5309120"/>
          </a:xfrm>
        </p:spPr>
        <p:txBody>
          <a:bodyPr>
            <a:normAutofit lnSpcReduction="10000"/>
          </a:bodyPr>
          <a:lstStyle/>
          <a:p>
            <a:pPr marL="342900" indent="-342900">
              <a:spcBef>
                <a:spcPts val="1200"/>
              </a:spcBef>
              <a:spcAft>
                <a:spcPts val="600"/>
              </a:spcAft>
            </a:pPr>
            <a:r>
              <a:rPr lang="en-US" altLang="en-US" b="1" dirty="0"/>
              <a:t>Market Segmentation:</a:t>
            </a:r>
            <a:endParaRPr lang="en-US" altLang="en-US" sz="800" dirty="0"/>
          </a:p>
          <a:p>
            <a:pPr marL="742950" lvl="1" indent="-285750">
              <a:spcBef>
                <a:spcPts val="1200"/>
              </a:spcBef>
              <a:spcAft>
                <a:spcPts val="600"/>
              </a:spcAft>
            </a:pPr>
            <a:r>
              <a:rPr lang="en-US" altLang="en-US" b="1" dirty="0"/>
              <a:t>Goal:</a:t>
            </a:r>
            <a:r>
              <a:rPr lang="en-US" altLang="en-US" dirty="0"/>
              <a:t> </a:t>
            </a:r>
            <a:r>
              <a:rPr lang="en-US" altLang="en-US" sz="2200" dirty="0"/>
              <a:t>subdivide a market into distinct subsets of customers where any subset may be selected as a market target to be reached with a distinct marketing mix.</a:t>
            </a:r>
          </a:p>
          <a:p>
            <a:pPr marL="742950" lvl="1" indent="-285750">
              <a:spcBef>
                <a:spcPts val="1200"/>
              </a:spcBef>
              <a:spcAft>
                <a:spcPts val="600"/>
              </a:spcAft>
            </a:pPr>
            <a:r>
              <a:rPr lang="en-US" altLang="en-US" b="1" dirty="0"/>
              <a:t>Approach:</a:t>
            </a:r>
            <a:r>
              <a:rPr lang="en-US" altLang="en-US" dirty="0"/>
              <a:t> </a:t>
            </a:r>
          </a:p>
          <a:p>
            <a:pPr lvl="2" indent="-279400">
              <a:spcBef>
                <a:spcPts val="1200"/>
              </a:spcBef>
              <a:spcAft>
                <a:spcPts val="600"/>
              </a:spcAft>
            </a:pPr>
            <a:r>
              <a:rPr lang="en-US" altLang="en-US" dirty="0"/>
              <a:t>Collect different attributes of customers based on their geographical and lifestyle related information.</a:t>
            </a:r>
          </a:p>
          <a:p>
            <a:pPr lvl="2" indent="-279400">
              <a:spcBef>
                <a:spcPts val="1200"/>
              </a:spcBef>
              <a:spcAft>
                <a:spcPts val="600"/>
              </a:spcAft>
            </a:pPr>
            <a:r>
              <a:rPr lang="en-US" altLang="en-US" dirty="0"/>
              <a:t>Find clusters of similar customers.</a:t>
            </a:r>
          </a:p>
          <a:p>
            <a:pPr lvl="2" indent="-279400">
              <a:spcBef>
                <a:spcPts val="1200"/>
              </a:spcBef>
              <a:spcAft>
                <a:spcPts val="600"/>
              </a:spcAft>
            </a:pPr>
            <a:r>
              <a:rPr lang="en-US" altLang="en-US" dirty="0"/>
              <a:t>Measure the clustering quality by observing buying patterns of customers in the same cluster vs. those from different clusters. </a:t>
            </a:r>
          </a:p>
        </p:txBody>
      </p:sp>
      <p:sp>
        <p:nvSpPr>
          <p:cNvPr id="9" name="Rectangle 3">
            <a:extLst>
              <a:ext uri="{FF2B5EF4-FFF2-40B4-BE49-F238E27FC236}">
                <a16:creationId xmlns:a16="http://schemas.microsoft.com/office/drawing/2014/main" id="{132F76F5-817A-4BBD-B3BC-1F39F03D100B}"/>
              </a:ext>
            </a:extLst>
          </p:cNvPr>
          <p:cNvSpPr txBox="1">
            <a:spLocks noChangeArrowheads="1"/>
          </p:cNvSpPr>
          <p:nvPr/>
        </p:nvSpPr>
        <p:spPr>
          <a:xfrm>
            <a:off x="6213021" y="1548880"/>
            <a:ext cx="5365877" cy="3517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1200"/>
              </a:spcBef>
            </a:pPr>
            <a:r>
              <a:rPr lang="en-US" altLang="en-US" b="1" dirty="0"/>
              <a:t>Document Clustering:</a:t>
            </a:r>
            <a:endParaRPr lang="en-US" altLang="en-US" sz="700" dirty="0"/>
          </a:p>
          <a:p>
            <a:pPr marL="742950" lvl="1" indent="-285750">
              <a:spcBef>
                <a:spcPts val="1200"/>
              </a:spcBef>
            </a:pPr>
            <a:r>
              <a:rPr lang="en-US" altLang="en-US" b="1" dirty="0"/>
              <a:t>Goal:</a:t>
            </a:r>
            <a:r>
              <a:rPr lang="en-US" altLang="en-US" dirty="0"/>
              <a:t> </a:t>
            </a:r>
            <a:r>
              <a:rPr lang="en-US" altLang="en-US" sz="2000" dirty="0"/>
              <a:t>To find groups of documents that are similar to each other based on the important terms appearing in them.</a:t>
            </a:r>
            <a:endParaRPr lang="en-US" altLang="en-US" sz="1100" dirty="0"/>
          </a:p>
          <a:p>
            <a:pPr marL="742950" lvl="1" indent="-285750">
              <a:spcBef>
                <a:spcPts val="1200"/>
              </a:spcBef>
            </a:pPr>
            <a:r>
              <a:rPr lang="en-US" altLang="en-US" b="1" dirty="0"/>
              <a:t>Approach:</a:t>
            </a:r>
            <a:r>
              <a:rPr lang="en-US" altLang="en-US" dirty="0"/>
              <a:t> </a:t>
            </a:r>
            <a:r>
              <a:rPr lang="en-US" altLang="en-US" sz="2000" dirty="0"/>
              <a:t>To identify frequently occurring terms in each document. Form a similarity measure based on the frequencies of different terms. Use it to cluster.</a:t>
            </a:r>
            <a:endParaRPr lang="en-US" altLang="en-US" dirty="0"/>
          </a:p>
        </p:txBody>
      </p:sp>
      <p:sp>
        <p:nvSpPr>
          <p:cNvPr id="11" name="TextBox 6">
            <a:extLst>
              <a:ext uri="{FF2B5EF4-FFF2-40B4-BE49-F238E27FC236}">
                <a16:creationId xmlns:a16="http://schemas.microsoft.com/office/drawing/2014/main" id="{877A241D-E270-43F1-858B-9DB14DDB652C}"/>
              </a:ext>
            </a:extLst>
          </p:cNvPr>
          <p:cNvSpPr txBox="1">
            <a:spLocks noChangeArrowheads="1"/>
          </p:cNvSpPr>
          <p:nvPr/>
        </p:nvSpPr>
        <p:spPr bwMode="auto">
          <a:xfrm flipH="1">
            <a:off x="7229476" y="5516410"/>
            <a:ext cx="13811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spcAft>
                <a:spcPct val="0"/>
              </a:spcAft>
              <a:buClrTx/>
              <a:buSzTx/>
              <a:buFontTx/>
              <a:buNone/>
            </a:pPr>
            <a:r>
              <a:rPr lang="en-US" altLang="en-US" sz="1400" dirty="0">
                <a:cs typeface="Arial" panose="020B0604020202020204" pitchFamily="34" charset="0"/>
              </a:rPr>
              <a:t>Enron email dataset </a:t>
            </a:r>
          </a:p>
        </p:txBody>
      </p:sp>
      <p:sp>
        <p:nvSpPr>
          <p:cNvPr id="2" name="Slide Number Placeholder 1">
            <a:extLst>
              <a:ext uri="{FF2B5EF4-FFF2-40B4-BE49-F238E27FC236}">
                <a16:creationId xmlns:a16="http://schemas.microsoft.com/office/drawing/2014/main" id="{952E49F0-807D-43EA-B9E7-A074B782285D}"/>
              </a:ext>
            </a:extLst>
          </p:cNvPr>
          <p:cNvSpPr>
            <a:spLocks noGrp="1"/>
          </p:cNvSpPr>
          <p:nvPr>
            <p:ph type="sldNum" sz="quarter" idx="12"/>
          </p:nvPr>
        </p:nvSpPr>
        <p:spPr/>
        <p:txBody>
          <a:bodyPr/>
          <a:lstStyle/>
          <a:p>
            <a:fld id="{6C8DB4F7-D883-4928-8961-38134A510B78}" type="slidenum">
              <a:rPr lang="en-GB" smtClean="0"/>
              <a:t>16</a:t>
            </a:fld>
            <a:endParaRPr lang="en-GB" dirty="0"/>
          </a:p>
        </p:txBody>
      </p:sp>
      <p:pic>
        <p:nvPicPr>
          <p:cNvPr id="2050" name="Picture 2">
            <a:extLst>
              <a:ext uri="{FF2B5EF4-FFF2-40B4-BE49-F238E27FC236}">
                <a16:creationId xmlns:a16="http://schemas.microsoft.com/office/drawing/2014/main" id="{27469DCC-3F1E-4E08-9AE7-9BC03F1F2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4481382"/>
            <a:ext cx="2825468" cy="23174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49B895C-82E3-4CE0-93F4-73AA03FF3CC7}"/>
              </a:ext>
            </a:extLst>
          </p:cNvPr>
          <p:cNvSpPr>
            <a:spLocks noGrp="1" noChangeArrowheads="1"/>
          </p:cNvSpPr>
          <p:nvPr>
            <p:ph type="title"/>
          </p:nvPr>
        </p:nvSpPr>
        <p:spPr>
          <a:xfrm>
            <a:off x="1231639" y="74259"/>
            <a:ext cx="8488503" cy="1325563"/>
          </a:xfrm>
        </p:spPr>
        <p:txBody>
          <a:bodyPr/>
          <a:lstStyle/>
          <a:p>
            <a:r>
              <a:rPr lang="en-US" altLang="en-US" dirty="0"/>
              <a:t>Association Rule Discovery</a:t>
            </a:r>
          </a:p>
        </p:txBody>
      </p:sp>
      <p:sp>
        <p:nvSpPr>
          <p:cNvPr id="39939" name="Rectangle 3">
            <a:extLst>
              <a:ext uri="{FF2B5EF4-FFF2-40B4-BE49-F238E27FC236}">
                <a16:creationId xmlns:a16="http://schemas.microsoft.com/office/drawing/2014/main" id="{5B2B5685-1619-4D77-A66B-171339A252FC}"/>
              </a:ext>
            </a:extLst>
          </p:cNvPr>
          <p:cNvSpPr>
            <a:spLocks noGrp="1" noChangeArrowheads="1"/>
          </p:cNvSpPr>
          <p:nvPr>
            <p:ph type="body" idx="1"/>
          </p:nvPr>
        </p:nvSpPr>
        <p:spPr>
          <a:xfrm>
            <a:off x="1166326" y="1548881"/>
            <a:ext cx="10187473" cy="4787584"/>
          </a:xfrm>
        </p:spPr>
        <p:txBody>
          <a:bodyPr/>
          <a:lstStyle/>
          <a:p>
            <a:pPr>
              <a:spcBef>
                <a:spcPts val="1200"/>
              </a:spcBef>
            </a:pPr>
            <a:r>
              <a:rPr lang="en-US" altLang="en-US" b="1" dirty="0"/>
              <a:t>Given a set of records each of which contain some number of items from a given collection</a:t>
            </a:r>
          </a:p>
          <a:p>
            <a:pPr lvl="1">
              <a:spcBef>
                <a:spcPts val="1200"/>
              </a:spcBef>
            </a:pPr>
            <a:r>
              <a:rPr lang="en-US" altLang="en-US" dirty="0"/>
              <a:t>Produce dependency rules which will predict occurrence of an item based on occurrences of other items.</a:t>
            </a:r>
          </a:p>
        </p:txBody>
      </p:sp>
      <p:graphicFrame>
        <p:nvGraphicFramePr>
          <p:cNvPr id="39940" name="Object 4">
            <a:extLst>
              <a:ext uri="{FF2B5EF4-FFF2-40B4-BE49-F238E27FC236}">
                <a16:creationId xmlns:a16="http://schemas.microsoft.com/office/drawing/2014/main" id="{B7E6A12C-195B-493A-A63D-9D4313576835}"/>
              </a:ext>
            </a:extLst>
          </p:cNvPr>
          <p:cNvGraphicFramePr>
            <a:graphicFrameLocks noChangeAspect="1"/>
          </p:cNvGraphicFramePr>
          <p:nvPr>
            <p:extLst>
              <p:ext uri="{D42A27DB-BD31-4B8C-83A1-F6EECF244321}">
                <p14:modId xmlns:p14="http://schemas.microsoft.com/office/powerpoint/2010/main" val="255538075"/>
              </p:ext>
            </p:extLst>
          </p:nvPr>
        </p:nvGraphicFramePr>
        <p:xfrm>
          <a:off x="6793273" y="3344378"/>
          <a:ext cx="3806201" cy="1959457"/>
        </p:xfrm>
        <a:graphic>
          <a:graphicData uri="http://schemas.openxmlformats.org/presentationml/2006/ole">
            <mc:AlternateContent xmlns:mc="http://schemas.openxmlformats.org/markup-compatibility/2006">
              <mc:Choice xmlns:v="urn:schemas-microsoft-com:vml" Requires="v">
                <p:oleObj name="Document" r:id="rId2" imgW="3823716" imgH="1999488" progId="Word.Document.8">
                  <p:embed/>
                </p:oleObj>
              </mc:Choice>
              <mc:Fallback>
                <p:oleObj name="Document" r:id="rId2" imgW="3823716" imgH="1999488" progId="Word.Document.8">
                  <p:embed/>
                  <p:pic>
                    <p:nvPicPr>
                      <p:cNvPr id="39940" name="Object 4">
                        <a:extLst>
                          <a:ext uri="{FF2B5EF4-FFF2-40B4-BE49-F238E27FC236}">
                            <a16:creationId xmlns:a16="http://schemas.microsoft.com/office/drawing/2014/main" id="{B7E6A12C-195B-493A-A63D-9D4313576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273" y="3344378"/>
                        <a:ext cx="3806201" cy="1959457"/>
                      </a:xfrm>
                      <a:prstGeom prst="rect">
                        <a:avLst/>
                      </a:prstGeom>
                      <a:noFill/>
                      <a:ln>
                        <a:noFill/>
                      </a:ln>
                      <a:effectLst/>
                    </p:spPr>
                  </p:pic>
                </p:oleObj>
              </mc:Fallback>
            </mc:AlternateContent>
          </a:graphicData>
        </a:graphic>
      </p:graphicFrame>
      <p:sp>
        <p:nvSpPr>
          <p:cNvPr id="39941" name="Text Box 5">
            <a:extLst>
              <a:ext uri="{FF2B5EF4-FFF2-40B4-BE49-F238E27FC236}">
                <a16:creationId xmlns:a16="http://schemas.microsoft.com/office/drawing/2014/main" id="{7100EB06-6605-43AF-8643-CE4A385C2D82}"/>
              </a:ext>
            </a:extLst>
          </p:cNvPr>
          <p:cNvSpPr txBox="1">
            <a:spLocks noChangeArrowheads="1"/>
          </p:cNvSpPr>
          <p:nvPr/>
        </p:nvSpPr>
        <p:spPr bwMode="auto">
          <a:xfrm>
            <a:off x="7254256" y="5499997"/>
            <a:ext cx="3035575" cy="984885"/>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r>
              <a:rPr lang="en-US" altLang="en-US" sz="2000" dirty="0">
                <a:latin typeface="Times New Roman" panose="02020603050405020304" pitchFamily="18" charset="0"/>
              </a:rPr>
              <a:t>Rules Discovered:</a:t>
            </a:r>
          </a:p>
          <a:p>
            <a:pPr>
              <a:spcBef>
                <a:spcPct val="0"/>
              </a:spcBef>
              <a:spcAft>
                <a:spcPct val="0"/>
              </a:spcAft>
              <a:buClrTx/>
              <a:buSzTx/>
              <a:buFontTx/>
              <a:buNone/>
            </a:pPr>
            <a:r>
              <a:rPr lang="en-US" altLang="en-US" sz="2000" dirty="0">
                <a:latin typeface="Times New Roman" panose="02020603050405020304" pitchFamily="18" charset="0"/>
              </a:rPr>
              <a:t>    </a:t>
            </a:r>
            <a:r>
              <a:rPr lang="en-US" altLang="en-US" sz="1800" dirty="0">
                <a:solidFill>
                  <a:srgbClr val="CC0000"/>
                </a:solidFill>
                <a:latin typeface="Tahoma" panose="020B0604030504040204" pitchFamily="34" charset="0"/>
              </a:rPr>
              <a:t>{Milk} --&gt; {Coke}</a:t>
            </a:r>
          </a:p>
          <a:p>
            <a:pPr>
              <a:spcBef>
                <a:spcPct val="0"/>
              </a:spcBef>
              <a:spcAft>
                <a:spcPct val="0"/>
              </a:spcAft>
              <a:buClrTx/>
              <a:buSzTx/>
              <a:buFontTx/>
              <a:buNone/>
            </a:pPr>
            <a:r>
              <a:rPr lang="en-US" altLang="en-US" sz="1800" dirty="0">
                <a:solidFill>
                  <a:srgbClr val="CC0000"/>
                </a:solidFill>
                <a:latin typeface="Tahoma" panose="020B0604030504040204" pitchFamily="34" charset="0"/>
              </a:rPr>
              <a:t>    {Diaper, Milk} --&gt; {Beer}</a:t>
            </a:r>
            <a:endParaRPr lang="en-US" altLang="en-US" sz="2400" dirty="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id="{5CC9C3D5-6863-4776-B3BD-DE06146E9DD6}"/>
              </a:ext>
            </a:extLst>
          </p:cNvPr>
          <p:cNvSpPr>
            <a:spLocks noGrp="1"/>
          </p:cNvSpPr>
          <p:nvPr>
            <p:ph type="sldNum" sz="quarter" idx="12"/>
          </p:nvPr>
        </p:nvSpPr>
        <p:spPr/>
        <p:txBody>
          <a:bodyPr/>
          <a:lstStyle/>
          <a:p>
            <a:fld id="{6C8DB4F7-D883-4928-8961-38134A510B78}" type="slidenum">
              <a:rPr lang="en-GB" smtClean="0"/>
              <a:t>17</a:t>
            </a:fld>
            <a:endParaRPr lang="en-GB" dirty="0"/>
          </a:p>
        </p:txBody>
      </p:sp>
      <p:grpSp>
        <p:nvGrpSpPr>
          <p:cNvPr id="4" name="Group 3">
            <a:extLst>
              <a:ext uri="{FF2B5EF4-FFF2-40B4-BE49-F238E27FC236}">
                <a16:creationId xmlns:a16="http://schemas.microsoft.com/office/drawing/2014/main" id="{85AE45D6-E290-4AA6-AEDF-20B5B3C3279A}"/>
              </a:ext>
            </a:extLst>
          </p:cNvPr>
          <p:cNvGrpSpPr/>
          <p:nvPr/>
        </p:nvGrpSpPr>
        <p:grpSpPr>
          <a:xfrm>
            <a:off x="1776826" y="3238243"/>
            <a:ext cx="4103735" cy="3440353"/>
            <a:chOff x="6868375" y="3231729"/>
            <a:chExt cx="4103735" cy="3440353"/>
          </a:xfrm>
        </p:grpSpPr>
        <p:pic>
          <p:nvPicPr>
            <p:cNvPr id="4098" name="Picture 2">
              <a:extLst>
                <a:ext uri="{FF2B5EF4-FFF2-40B4-BE49-F238E27FC236}">
                  <a16:creationId xmlns:a16="http://schemas.microsoft.com/office/drawing/2014/main" id="{A3D07B56-25BD-4007-9D90-4DE936C43E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8375" y="3231729"/>
              <a:ext cx="4103735" cy="344035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C1AA26C9-7865-456A-AF15-E81F13624DAD}"/>
                    </a:ext>
                  </a:extLst>
                </p14:cNvPr>
                <p14:cNvContentPartPr/>
                <p14:nvPr/>
              </p14:nvContentPartPr>
              <p14:xfrm>
                <a:off x="6972120" y="5543640"/>
                <a:ext cx="1702440" cy="463680"/>
              </p14:xfrm>
            </p:contentPart>
          </mc:Choice>
          <mc:Fallback xmlns="">
            <p:pic>
              <p:nvPicPr>
                <p:cNvPr id="3" name="Ink 2">
                  <a:extLst>
                    <a:ext uri="{FF2B5EF4-FFF2-40B4-BE49-F238E27FC236}">
                      <a16:creationId xmlns:a16="http://schemas.microsoft.com/office/drawing/2014/main" id="{C1AA26C9-7865-456A-AF15-E81F13624DAD}"/>
                    </a:ext>
                  </a:extLst>
                </p:cNvPr>
                <p:cNvPicPr/>
                <p:nvPr/>
              </p:nvPicPr>
              <p:blipFill>
                <a:blip r:embed="rId7"/>
                <a:stretch>
                  <a:fillRect/>
                </a:stretch>
              </p:blipFill>
              <p:spPr>
                <a:xfrm>
                  <a:off x="6962760" y="5534280"/>
                  <a:ext cx="1721160" cy="48240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 calcmode="lin" valueType="num">
                                      <p:cBhvr additive="base">
                                        <p:cTn id="7" dur="500" fill="hold"/>
                                        <p:tgtEl>
                                          <p:spTgt spid="39941"/>
                                        </p:tgtEl>
                                        <p:attrNameLst>
                                          <p:attrName>ppt_x</p:attrName>
                                        </p:attrNameLst>
                                      </p:cBhvr>
                                      <p:tavLst>
                                        <p:tav tm="0">
                                          <p:val>
                                            <p:strVal val="#ppt_x"/>
                                          </p:val>
                                        </p:tav>
                                        <p:tav tm="100000">
                                          <p:val>
                                            <p:strVal val="#ppt_x"/>
                                          </p:val>
                                        </p:tav>
                                      </p:tavLst>
                                    </p:anim>
                                    <p:anim calcmode="lin" valueType="num">
                                      <p:cBhvr additive="base">
                                        <p:cTn id="8"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95CD053-C8EF-4B75-8ACD-5ED0F6EA972A}"/>
              </a:ext>
            </a:extLst>
          </p:cNvPr>
          <p:cNvSpPr>
            <a:spLocks noGrp="1" noChangeArrowheads="1"/>
          </p:cNvSpPr>
          <p:nvPr>
            <p:ph type="title"/>
          </p:nvPr>
        </p:nvSpPr>
        <p:spPr>
          <a:xfrm>
            <a:off x="963385" y="74259"/>
            <a:ext cx="8775419" cy="1370820"/>
          </a:xfrm>
        </p:spPr>
        <p:txBody>
          <a:bodyPr/>
          <a:lstStyle/>
          <a:p>
            <a:r>
              <a:rPr lang="en-US" altLang="en-US" dirty="0"/>
              <a:t>Association Analysis</a:t>
            </a:r>
            <a:br>
              <a:rPr lang="en-US" altLang="en-US" dirty="0"/>
            </a:br>
            <a:r>
              <a:rPr lang="en-US" altLang="en-US" sz="3200" dirty="0">
                <a:solidFill>
                  <a:srgbClr val="C00000"/>
                </a:solidFill>
              </a:rPr>
              <a:t>Applications</a:t>
            </a:r>
          </a:p>
        </p:txBody>
      </p:sp>
      <p:sp>
        <p:nvSpPr>
          <p:cNvPr id="40963" name="Rectangle 3">
            <a:extLst>
              <a:ext uri="{FF2B5EF4-FFF2-40B4-BE49-F238E27FC236}">
                <a16:creationId xmlns:a16="http://schemas.microsoft.com/office/drawing/2014/main" id="{D19A0228-73E1-42EE-825C-8082FDBD0CEF}"/>
              </a:ext>
            </a:extLst>
          </p:cNvPr>
          <p:cNvSpPr>
            <a:spLocks noGrp="1" noChangeArrowheads="1"/>
          </p:cNvSpPr>
          <p:nvPr>
            <p:ph type="body" idx="1"/>
          </p:nvPr>
        </p:nvSpPr>
        <p:spPr>
          <a:xfrm>
            <a:off x="1138335" y="1600200"/>
            <a:ext cx="10215465" cy="5183541"/>
          </a:xfrm>
        </p:spPr>
        <p:txBody>
          <a:bodyPr>
            <a:normAutofit/>
          </a:bodyPr>
          <a:lstStyle/>
          <a:p>
            <a:pPr>
              <a:spcBef>
                <a:spcPts val="1200"/>
              </a:spcBef>
              <a:spcAft>
                <a:spcPts val="600"/>
              </a:spcAft>
            </a:pPr>
            <a:r>
              <a:rPr lang="en-US" altLang="en-US" b="1" dirty="0"/>
              <a:t>Market-basket analysis</a:t>
            </a:r>
          </a:p>
          <a:p>
            <a:pPr lvl="1">
              <a:spcBef>
                <a:spcPts val="1200"/>
              </a:spcBef>
              <a:spcAft>
                <a:spcPts val="1200"/>
              </a:spcAft>
            </a:pPr>
            <a:r>
              <a:rPr lang="en-US" altLang="en-US" dirty="0"/>
              <a:t>Rules are used for sales promotion, shelf management, and inventory management.</a:t>
            </a:r>
            <a:endParaRPr lang="en-US" altLang="en-US" sz="2400" dirty="0"/>
          </a:p>
          <a:p>
            <a:pPr>
              <a:spcBef>
                <a:spcPts val="1200"/>
              </a:spcBef>
              <a:spcAft>
                <a:spcPts val="600"/>
              </a:spcAft>
            </a:pPr>
            <a:r>
              <a:rPr lang="en-US" altLang="en-US" b="1" dirty="0"/>
              <a:t>Telecommunication alarm diagnosis</a:t>
            </a:r>
          </a:p>
          <a:p>
            <a:pPr lvl="1">
              <a:spcBef>
                <a:spcPts val="1200"/>
              </a:spcBef>
              <a:spcAft>
                <a:spcPts val="1200"/>
              </a:spcAft>
            </a:pPr>
            <a:r>
              <a:rPr lang="en-US" altLang="en-US" dirty="0"/>
              <a:t>Rules are used to find combination of alarms that occur together frequently in the same time period.</a:t>
            </a:r>
            <a:endParaRPr lang="en-US" altLang="en-US" sz="2400" dirty="0"/>
          </a:p>
          <a:p>
            <a:pPr>
              <a:spcBef>
                <a:spcPts val="1200"/>
              </a:spcBef>
              <a:spcAft>
                <a:spcPts val="600"/>
              </a:spcAft>
            </a:pPr>
            <a:r>
              <a:rPr lang="en-US" altLang="en-US" b="1" dirty="0"/>
              <a:t>Medical Informatics</a:t>
            </a:r>
          </a:p>
          <a:p>
            <a:pPr lvl="1">
              <a:spcBef>
                <a:spcPts val="1200"/>
              </a:spcBef>
              <a:spcAft>
                <a:spcPts val="600"/>
              </a:spcAft>
            </a:pPr>
            <a:r>
              <a:rPr lang="en-US" altLang="en-US" dirty="0"/>
              <a:t>Rules are used to find combination of patient symptoms and test results associated with certain diseases.</a:t>
            </a:r>
          </a:p>
        </p:txBody>
      </p:sp>
      <p:sp>
        <p:nvSpPr>
          <p:cNvPr id="2" name="Slide Number Placeholder 1">
            <a:extLst>
              <a:ext uri="{FF2B5EF4-FFF2-40B4-BE49-F238E27FC236}">
                <a16:creationId xmlns:a16="http://schemas.microsoft.com/office/drawing/2014/main" id="{A586C868-3BF9-46D9-944C-00D2D668696F}"/>
              </a:ext>
            </a:extLst>
          </p:cNvPr>
          <p:cNvSpPr>
            <a:spLocks noGrp="1"/>
          </p:cNvSpPr>
          <p:nvPr>
            <p:ph type="sldNum" sz="quarter" idx="12"/>
          </p:nvPr>
        </p:nvSpPr>
        <p:spPr/>
        <p:txBody>
          <a:bodyPr/>
          <a:lstStyle/>
          <a:p>
            <a:fld id="{6C8DB4F7-D883-4928-8961-38134A510B78}" type="slidenum">
              <a:rPr lang="en-GB" smtClean="0"/>
              <a:t>18</a:t>
            </a:fld>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8358B64-55C2-4A4A-BA46-1A160D7103E6}"/>
              </a:ext>
            </a:extLst>
          </p:cNvPr>
          <p:cNvSpPr>
            <a:spLocks noGrp="1" noChangeArrowheads="1"/>
          </p:cNvSpPr>
          <p:nvPr>
            <p:ph type="title"/>
          </p:nvPr>
        </p:nvSpPr>
        <p:spPr>
          <a:xfrm>
            <a:off x="1036864" y="76200"/>
            <a:ext cx="9478737" cy="1342586"/>
          </a:xfrm>
        </p:spPr>
        <p:txBody>
          <a:bodyPr>
            <a:normAutofit/>
          </a:bodyPr>
          <a:lstStyle/>
          <a:p>
            <a:r>
              <a:rPr lang="en-US" altLang="en-US" sz="4000" dirty="0"/>
              <a:t>Deviation/Anomaly/Change Detection</a:t>
            </a:r>
          </a:p>
        </p:txBody>
      </p:sp>
      <p:sp>
        <p:nvSpPr>
          <p:cNvPr id="45059" name="Rectangle 3">
            <a:extLst>
              <a:ext uri="{FF2B5EF4-FFF2-40B4-BE49-F238E27FC236}">
                <a16:creationId xmlns:a16="http://schemas.microsoft.com/office/drawing/2014/main" id="{7FE6F411-2934-4136-9036-50D237639A28}"/>
              </a:ext>
            </a:extLst>
          </p:cNvPr>
          <p:cNvSpPr>
            <a:spLocks noGrp="1" noChangeArrowheads="1"/>
          </p:cNvSpPr>
          <p:nvPr>
            <p:ph type="body" idx="1"/>
          </p:nvPr>
        </p:nvSpPr>
        <p:spPr>
          <a:xfrm>
            <a:off x="1062375" y="1583161"/>
            <a:ext cx="7916815" cy="4491135"/>
          </a:xfrm>
        </p:spPr>
        <p:txBody>
          <a:bodyPr>
            <a:normAutofit/>
          </a:bodyPr>
          <a:lstStyle/>
          <a:p>
            <a:pPr>
              <a:spcBef>
                <a:spcPts val="1200"/>
              </a:spcBef>
              <a:spcAft>
                <a:spcPts val="600"/>
              </a:spcAft>
            </a:pPr>
            <a:r>
              <a:rPr lang="en-US" altLang="en-US" dirty="0"/>
              <a:t>Detect significant deviations from normal behavior</a:t>
            </a:r>
            <a:endParaRPr lang="en-US" altLang="en-US" sz="3200" dirty="0"/>
          </a:p>
          <a:p>
            <a:pPr>
              <a:spcBef>
                <a:spcPts val="1200"/>
              </a:spcBef>
              <a:spcAft>
                <a:spcPts val="600"/>
              </a:spcAft>
            </a:pPr>
            <a:r>
              <a:rPr lang="en-US" altLang="en-US" b="1" dirty="0"/>
              <a:t>Applications:</a:t>
            </a:r>
          </a:p>
          <a:p>
            <a:pPr lvl="1">
              <a:spcBef>
                <a:spcPts val="1200"/>
              </a:spcBef>
              <a:spcAft>
                <a:spcPts val="600"/>
              </a:spcAft>
            </a:pPr>
            <a:r>
              <a:rPr lang="en-US" altLang="en-US" dirty="0"/>
              <a:t>Credit Card Fraud Detection</a:t>
            </a:r>
            <a:endParaRPr lang="en-US" altLang="en-US" sz="2000" dirty="0"/>
          </a:p>
          <a:p>
            <a:pPr lvl="1">
              <a:spcBef>
                <a:spcPts val="1200"/>
              </a:spcBef>
              <a:spcAft>
                <a:spcPts val="600"/>
              </a:spcAft>
            </a:pPr>
            <a:r>
              <a:rPr lang="en-US" altLang="en-US" dirty="0"/>
              <a:t>Network Intrusion Detection</a:t>
            </a:r>
          </a:p>
          <a:p>
            <a:pPr lvl="1">
              <a:spcBef>
                <a:spcPts val="1200"/>
              </a:spcBef>
              <a:spcAft>
                <a:spcPts val="600"/>
              </a:spcAft>
            </a:pPr>
            <a:r>
              <a:rPr lang="en-US" altLang="en-US" dirty="0"/>
              <a:t>Identify anomalous behavior from sensor networks for monitoring and surveillance.</a:t>
            </a:r>
          </a:p>
          <a:p>
            <a:pPr lvl="1">
              <a:spcBef>
                <a:spcPts val="1200"/>
              </a:spcBef>
              <a:spcAft>
                <a:spcPts val="600"/>
              </a:spcAft>
            </a:pPr>
            <a:r>
              <a:rPr lang="en-US" altLang="en-US" dirty="0"/>
              <a:t>Detecting changes in the global forest cover.</a:t>
            </a:r>
          </a:p>
          <a:p>
            <a:pPr lvl="1">
              <a:spcBef>
                <a:spcPts val="1200"/>
              </a:spcBef>
              <a:spcAft>
                <a:spcPts val="600"/>
              </a:spcAft>
            </a:pPr>
            <a:endParaRPr lang="en-US" altLang="en-US" sz="2800" dirty="0"/>
          </a:p>
        </p:txBody>
      </p:sp>
      <p:grpSp>
        <p:nvGrpSpPr>
          <p:cNvPr id="45060" name="Group 5">
            <a:extLst>
              <a:ext uri="{FF2B5EF4-FFF2-40B4-BE49-F238E27FC236}">
                <a16:creationId xmlns:a16="http://schemas.microsoft.com/office/drawing/2014/main" id="{345BB9FB-1B06-41FE-8F99-07ED4BF16BC0}"/>
              </a:ext>
            </a:extLst>
          </p:cNvPr>
          <p:cNvGrpSpPr>
            <a:grpSpLocks/>
          </p:cNvGrpSpPr>
          <p:nvPr/>
        </p:nvGrpSpPr>
        <p:grpSpPr bwMode="auto">
          <a:xfrm>
            <a:off x="8982075" y="1950191"/>
            <a:ext cx="2371725" cy="2228850"/>
            <a:chOff x="3648" y="2448"/>
            <a:chExt cx="2112" cy="1872"/>
          </a:xfrm>
        </p:grpSpPr>
        <p:pic>
          <p:nvPicPr>
            <p:cNvPr id="45066" name="Picture 6">
              <a:extLst>
                <a:ext uri="{FF2B5EF4-FFF2-40B4-BE49-F238E27FC236}">
                  <a16:creationId xmlns:a16="http://schemas.microsoft.com/office/drawing/2014/main" id="{41E1C3C5-9851-4350-BA6B-A87070925B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2448"/>
              <a:ext cx="211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5067" name="Oval 7">
              <a:extLst>
                <a:ext uri="{FF2B5EF4-FFF2-40B4-BE49-F238E27FC236}">
                  <a16:creationId xmlns:a16="http://schemas.microsoft.com/office/drawing/2014/main" id="{A6EB237F-8D6A-4F10-B6E5-5AD7F0B8C25D}"/>
                </a:ext>
              </a:extLst>
            </p:cNvPr>
            <p:cNvSpPr>
              <a:spLocks noChangeArrowheads="1"/>
            </p:cNvSpPr>
            <p:nvPr/>
          </p:nvSpPr>
          <p:spPr bwMode="auto">
            <a:xfrm>
              <a:off x="3766" y="2961"/>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45068" name="Oval 8">
              <a:extLst>
                <a:ext uri="{FF2B5EF4-FFF2-40B4-BE49-F238E27FC236}">
                  <a16:creationId xmlns:a16="http://schemas.microsoft.com/office/drawing/2014/main" id="{662F284C-B619-4455-ABED-658E68E13B14}"/>
                </a:ext>
              </a:extLst>
            </p:cNvPr>
            <p:cNvSpPr>
              <a:spLocks noChangeArrowheads="1"/>
            </p:cNvSpPr>
            <p:nvPr/>
          </p:nvSpPr>
          <p:spPr bwMode="auto">
            <a:xfrm>
              <a:off x="3907" y="3224"/>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45069" name="Oval 9">
              <a:extLst>
                <a:ext uri="{FF2B5EF4-FFF2-40B4-BE49-F238E27FC236}">
                  <a16:creationId xmlns:a16="http://schemas.microsoft.com/office/drawing/2014/main" id="{8EE38359-AB5F-415D-9F93-38D2AF23E6F6}"/>
                </a:ext>
              </a:extLst>
            </p:cNvPr>
            <p:cNvSpPr>
              <a:spLocks noChangeArrowheads="1"/>
            </p:cNvSpPr>
            <p:nvPr/>
          </p:nvSpPr>
          <p:spPr bwMode="auto">
            <a:xfrm>
              <a:off x="5612" y="3871"/>
              <a:ext cx="86" cy="85"/>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45070" name="Oval 10">
              <a:extLst>
                <a:ext uri="{FF2B5EF4-FFF2-40B4-BE49-F238E27FC236}">
                  <a16:creationId xmlns:a16="http://schemas.microsoft.com/office/drawing/2014/main" id="{57F2EAB1-D171-43D0-B413-D965AC913520}"/>
                </a:ext>
              </a:extLst>
            </p:cNvPr>
            <p:cNvSpPr>
              <a:spLocks noChangeArrowheads="1"/>
            </p:cNvSpPr>
            <p:nvPr/>
          </p:nvSpPr>
          <p:spPr bwMode="auto">
            <a:xfrm>
              <a:off x="4319" y="3937"/>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45071" name="Rectangle 11">
              <a:extLst>
                <a:ext uri="{FF2B5EF4-FFF2-40B4-BE49-F238E27FC236}">
                  <a16:creationId xmlns:a16="http://schemas.microsoft.com/office/drawing/2014/main" id="{E36140AE-795A-4AE0-892D-5D76BD9B1951}"/>
                </a:ext>
              </a:extLst>
            </p:cNvPr>
            <p:cNvSpPr>
              <a:spLocks noChangeArrowheads="1"/>
            </p:cNvSpPr>
            <p:nvPr/>
          </p:nvSpPr>
          <p:spPr bwMode="auto">
            <a:xfrm>
              <a:off x="4944" y="3072"/>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
          <p:nvSpPr>
            <p:cNvPr id="45072" name="Rectangle 12">
              <a:extLst>
                <a:ext uri="{FF2B5EF4-FFF2-40B4-BE49-F238E27FC236}">
                  <a16:creationId xmlns:a16="http://schemas.microsoft.com/office/drawing/2014/main" id="{078F0C5D-1CCD-4928-9FFB-A0B19E598FF1}"/>
                </a:ext>
              </a:extLst>
            </p:cNvPr>
            <p:cNvSpPr>
              <a:spLocks noChangeArrowheads="1"/>
            </p:cNvSpPr>
            <p:nvPr/>
          </p:nvSpPr>
          <p:spPr bwMode="auto">
            <a:xfrm>
              <a:off x="3888" y="3120"/>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grpSp>
      <p:pic>
        <p:nvPicPr>
          <p:cNvPr id="4" name="modis_swath_640x480_jpg.wmv">
            <a:hlinkClick r:id="" action="ppaction://media"/>
            <a:extLst>
              <a:ext uri="{FF2B5EF4-FFF2-40B4-BE49-F238E27FC236}">
                <a16:creationId xmlns:a16="http://schemas.microsoft.com/office/drawing/2014/main" id="{33F32A97-9821-4C1D-94E5-CBD5D629412A}"/>
              </a:ext>
            </a:extLst>
          </p:cNvPr>
          <p:cNvPicPr>
            <a:picLocks noRot="1" noChangeAspect="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385751" y="5342072"/>
            <a:ext cx="1919637" cy="143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lobal Animation 2-28-2011.wmv">
            <a:hlinkClick r:id="" action="ppaction://media"/>
            <a:extLst>
              <a:ext uri="{FF2B5EF4-FFF2-40B4-BE49-F238E27FC236}">
                <a16:creationId xmlns:a16="http://schemas.microsoft.com/office/drawing/2014/main" id="{8D3FCA28-63E1-4FEC-8BDE-54DC12052B7C}"/>
              </a:ext>
            </a:extLst>
          </p:cNvPr>
          <p:cNvPicPr>
            <a:picLocks noRot="1" noChangeAspect="1"/>
          </p:cNvPicPr>
          <p:nvPr>
            <a:videoFile r:link="rId2"/>
          </p:nvPr>
        </p:nvPicPr>
        <p:blipFill>
          <a:blip r:embed="rId7">
            <a:extLst>
              <a:ext uri="{28A0092B-C50C-407E-A947-70E740481C1C}">
                <a14:useLocalDpi xmlns:a14="http://schemas.microsoft.com/office/drawing/2010/main" val="0"/>
              </a:ext>
            </a:extLst>
          </a:blip>
          <a:srcRect/>
          <a:stretch>
            <a:fillRect/>
          </a:stretch>
        </p:blipFill>
        <p:spPr bwMode="auto">
          <a:xfrm>
            <a:off x="8022234" y="4668388"/>
            <a:ext cx="3331566" cy="187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F716D6D-B257-4B93-9506-748BACBEFD89}"/>
              </a:ext>
            </a:extLst>
          </p:cNvPr>
          <p:cNvSpPr>
            <a:spLocks noGrp="1"/>
          </p:cNvSpPr>
          <p:nvPr>
            <p:ph type="sldNum" sz="quarter" idx="12"/>
          </p:nvPr>
        </p:nvSpPr>
        <p:spPr/>
        <p:txBody>
          <a:bodyPr/>
          <a:lstStyle/>
          <a:p>
            <a:fld id="{6C8DB4F7-D883-4928-8961-38134A510B78}" type="slidenum">
              <a:rPr lang="en-GB" smtClean="0"/>
              <a:t>19</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withEffect">
                                  <p:stCondLst>
                                    <p:cond delay="0"/>
                                  </p:stCondLst>
                                  <p:childTnLst>
                                    <p:cmd type="call" cmd="playFrom(0.0)">
                                      <p:cBhvr>
                                        <p:cTn id="6" dur="29195" fill="hold"/>
                                        <p:tgtEl>
                                          <p:spTgt spid="5"/>
                                        </p:tgtEl>
                                      </p:cBhvr>
                                    </p:cmd>
                                  </p:childTnLst>
                                </p:cTn>
                              </p:par>
                              <p:par>
                                <p:cTn id="7" presetID="1" presetClass="mediacall" presetSubtype="0" fill="hold" nodeType="withEffect">
                                  <p:stCondLst>
                                    <p:cond delay="0"/>
                                  </p:stCondLst>
                                  <p:childTnLst>
                                    <p:cmd type="call" cmd="playFrom(0.0)">
                                      <p:cBhvr>
                                        <p:cTn id="8" dur="1666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repeatCount="indefinite" fill="remove" display="0">
                  <p:stCondLst>
                    <p:cond delay="indefinite"/>
                  </p:stCondLst>
                </p:cTn>
                <p:tgtEl>
                  <p:spTgt spid="5"/>
                </p:tgtEl>
              </p:cMediaNode>
            </p:video>
            <p:seq concurrent="1" nextAc="seek">
              <p:cTn id="10" restart="whenNotActive" fill="hold" evtFilter="cancelBubble" nodeType="interactiveSeq">
                <p:stCondLst>
                  <p:cond evt="onClick" delay="0">
                    <p:tgtEl>
                      <p:spTgt spid="5"/>
                    </p:tgtEl>
                  </p:cond>
                </p:stCondLst>
                <p:endSync evt="end" delay="0">
                  <p:rtn val="all"/>
                </p:endSync>
                <p:childTnLst>
                  <p:par>
                    <p:cTn id="11" fill="hold" nodeType="clickPar">
                      <p:stCondLst>
                        <p:cond delay="0"/>
                      </p:stCondLst>
                      <p:childTnLst>
                        <p:par>
                          <p:cTn id="12" fill="hold" nodeType="withGroup">
                            <p:stCondLst>
                              <p:cond delay="0"/>
                            </p:stCondLst>
                            <p:childTnLst>
                              <p:par>
                                <p:cTn id="13" presetID="2" presetClass="mediacall" presetSubtype="0" fill="hold" nodeType="withEffect">
                                  <p:stCondLst>
                                    <p:cond delay="0"/>
                                  </p:stCondLst>
                                  <p:childTnLst>
                                    <p:cmd type="call" cmd="togglePause">
                                      <p:cBhvr>
                                        <p:cTn id="14" dur="1" fill="hold"/>
                                        <p:tgtEl>
                                          <p:spTgt spid="5"/>
                                        </p:tgtEl>
                                      </p:cBhvr>
                                    </p:cmd>
                                  </p:childTnLst>
                                </p:cTn>
                              </p:par>
                            </p:childTnLst>
                          </p:cTn>
                        </p:par>
                      </p:childTnLst>
                    </p:cTn>
                  </p:par>
                </p:childTnLst>
              </p:cTn>
              <p:nextCondLst>
                <p:cond evt="onClick" delay="0">
                  <p:tgtEl>
                    <p:spTgt spid="5"/>
                  </p:tgtEl>
                </p:cond>
              </p:nextCondLst>
            </p:seq>
            <p:video>
              <p:cMediaNode vol="80000">
                <p:cTn id="15" repeatCount="indefinite" fill="remove"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nodeType="clickPar">
                      <p:stCondLst>
                        <p:cond delay="0"/>
                      </p:stCondLst>
                      <p:childTnLst>
                        <p:par>
                          <p:cTn id="18" fill="hold" nodeType="withGroup">
                            <p:stCondLst>
                              <p:cond delay="0"/>
                            </p:stCondLst>
                            <p:childTnLst>
                              <p:par>
                                <p:cTn id="19" presetID="2" presetClass="mediacall" presetSubtype="0" fill="hold" nodeType="with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127B-58CD-4C36-A485-A3944A36F461}"/>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D492D667-3297-4283-A343-5B7DF7701666}"/>
              </a:ext>
            </a:extLst>
          </p:cNvPr>
          <p:cNvSpPr>
            <a:spLocks noGrp="1"/>
          </p:cNvSpPr>
          <p:nvPr>
            <p:ph idx="1"/>
          </p:nvPr>
        </p:nvSpPr>
        <p:spPr>
          <a:xfrm>
            <a:off x="1153297" y="1688757"/>
            <a:ext cx="10264114" cy="5094984"/>
          </a:xfrm>
        </p:spPr>
        <p:txBody>
          <a:bodyPr>
            <a:normAutofit/>
          </a:bodyPr>
          <a:lstStyle/>
          <a:p>
            <a:pPr marL="361950" indent="-361950">
              <a:spcBef>
                <a:spcPts val="600"/>
              </a:spcBef>
              <a:spcAft>
                <a:spcPts val="1200"/>
              </a:spcAft>
            </a:pPr>
            <a:r>
              <a:rPr lang="en-GB" sz="2600" dirty="0"/>
              <a:t>Introduction to Machine Learning (ML)</a:t>
            </a:r>
          </a:p>
          <a:p>
            <a:pPr marL="361950" indent="-361950">
              <a:spcBef>
                <a:spcPts val="600"/>
              </a:spcBef>
              <a:spcAft>
                <a:spcPts val="1200"/>
              </a:spcAft>
            </a:pPr>
            <a:r>
              <a:rPr lang="en-GB" sz="2600" dirty="0"/>
              <a:t>Traditional Programming and Machine Learning</a:t>
            </a:r>
          </a:p>
          <a:p>
            <a:pPr marL="361950" indent="-361950">
              <a:spcBef>
                <a:spcPts val="600"/>
              </a:spcBef>
              <a:spcAft>
                <a:spcPts val="1200"/>
              </a:spcAft>
            </a:pPr>
            <a:r>
              <a:rPr lang="en-GB" sz="2600" dirty="0"/>
              <a:t>What is Machine Learning?</a:t>
            </a:r>
          </a:p>
          <a:p>
            <a:pPr marL="361950" indent="-361950">
              <a:spcBef>
                <a:spcPts val="600"/>
              </a:spcBef>
              <a:spcAft>
                <a:spcPts val="1200"/>
              </a:spcAft>
            </a:pPr>
            <a:r>
              <a:rPr lang="en-GB" sz="2600" dirty="0"/>
              <a:t>Application Areas of ML</a:t>
            </a:r>
          </a:p>
          <a:p>
            <a:pPr marL="361950" indent="-361950">
              <a:spcBef>
                <a:spcPts val="600"/>
              </a:spcBef>
              <a:spcAft>
                <a:spcPts val="1200"/>
              </a:spcAft>
            </a:pPr>
            <a:r>
              <a:rPr lang="en-GB" sz="2600" dirty="0"/>
              <a:t>Branches of Machine Learning</a:t>
            </a:r>
          </a:p>
          <a:p>
            <a:pPr marL="361950" indent="-361950">
              <a:spcBef>
                <a:spcPts val="600"/>
              </a:spcBef>
              <a:spcAft>
                <a:spcPts val="1200"/>
              </a:spcAft>
            </a:pPr>
            <a:r>
              <a:rPr lang="en-GB" sz="2600" dirty="0"/>
              <a:t>Supervised, Unsupervised, Semi-supervised and Reinforcement Learning</a:t>
            </a:r>
          </a:p>
          <a:p>
            <a:pPr marL="361950" indent="-361950">
              <a:spcBef>
                <a:spcPts val="600"/>
              </a:spcBef>
              <a:spcAft>
                <a:spcPts val="1200"/>
              </a:spcAft>
            </a:pPr>
            <a:r>
              <a:rPr lang="en-GB" sz="2600" dirty="0"/>
              <a:t>ML Algorithm Selection</a:t>
            </a:r>
          </a:p>
          <a:p>
            <a:pPr marL="361950" indent="-361950">
              <a:spcBef>
                <a:spcPts val="600"/>
              </a:spcBef>
              <a:spcAft>
                <a:spcPts val="1200"/>
              </a:spcAft>
            </a:pPr>
            <a:r>
              <a:rPr lang="en-GB" sz="2600" dirty="0"/>
              <a:t>Cross Industry Standard Process (CRISP-DM)</a:t>
            </a:r>
          </a:p>
        </p:txBody>
      </p:sp>
      <p:sp>
        <p:nvSpPr>
          <p:cNvPr id="4" name="Slide Number Placeholder 3">
            <a:extLst>
              <a:ext uri="{FF2B5EF4-FFF2-40B4-BE49-F238E27FC236}">
                <a16:creationId xmlns:a16="http://schemas.microsoft.com/office/drawing/2014/main" id="{01849A9A-BD12-4A4D-8C24-909778F83E2B}"/>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142310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DEA7-C20A-47C5-AB2B-45BD148F10BC}"/>
              </a:ext>
            </a:extLst>
          </p:cNvPr>
          <p:cNvSpPr>
            <a:spLocks noGrp="1"/>
          </p:cNvSpPr>
          <p:nvPr>
            <p:ph type="title"/>
          </p:nvPr>
        </p:nvSpPr>
        <p:spPr/>
        <p:txBody>
          <a:bodyPr/>
          <a:lstStyle/>
          <a:p>
            <a:r>
              <a:rPr lang="en-GB" dirty="0"/>
              <a:t>Semi-supervised Learning</a:t>
            </a:r>
          </a:p>
        </p:txBody>
      </p:sp>
      <p:sp>
        <p:nvSpPr>
          <p:cNvPr id="3" name="Content Placeholder 2">
            <a:extLst>
              <a:ext uri="{FF2B5EF4-FFF2-40B4-BE49-F238E27FC236}">
                <a16:creationId xmlns:a16="http://schemas.microsoft.com/office/drawing/2014/main" id="{320E6045-45A4-4071-9AE1-2B5B064565B2}"/>
              </a:ext>
            </a:extLst>
          </p:cNvPr>
          <p:cNvSpPr>
            <a:spLocks noGrp="1"/>
          </p:cNvSpPr>
          <p:nvPr>
            <p:ph idx="1"/>
          </p:nvPr>
        </p:nvSpPr>
        <p:spPr>
          <a:xfrm>
            <a:off x="838199" y="1551460"/>
            <a:ext cx="6868887" cy="5445334"/>
          </a:xfrm>
        </p:spPr>
        <p:txBody>
          <a:bodyPr>
            <a:normAutofit/>
          </a:bodyPr>
          <a:lstStyle/>
          <a:p>
            <a:pPr>
              <a:lnSpc>
                <a:spcPct val="100000"/>
              </a:lnSpc>
              <a:spcBef>
                <a:spcPts val="600"/>
              </a:spcBef>
              <a:spcAft>
                <a:spcPts val="1200"/>
              </a:spcAft>
            </a:pPr>
            <a:r>
              <a:rPr lang="en-GB" sz="2000" dirty="0"/>
              <a:t>Since </a:t>
            </a:r>
            <a:r>
              <a:rPr lang="en-GB" sz="2000" dirty="0" err="1"/>
              <a:t>labeling</a:t>
            </a:r>
            <a:r>
              <a:rPr lang="en-GB" sz="2000" dirty="0"/>
              <a:t> data is time-consuming and costly, we have plenty of </a:t>
            </a:r>
            <a:r>
              <a:rPr lang="en-GB" sz="2000" dirty="0" err="1"/>
              <a:t>unlabeled</a:t>
            </a:r>
            <a:r>
              <a:rPr lang="en-GB" sz="2000" dirty="0"/>
              <a:t> instances, and few </a:t>
            </a:r>
            <a:r>
              <a:rPr lang="en-GB" sz="2000" dirty="0" err="1"/>
              <a:t>labeled</a:t>
            </a:r>
            <a:r>
              <a:rPr lang="en-GB" sz="2000" dirty="0"/>
              <a:t> instances. </a:t>
            </a:r>
          </a:p>
          <a:p>
            <a:pPr>
              <a:lnSpc>
                <a:spcPct val="100000"/>
              </a:lnSpc>
              <a:spcBef>
                <a:spcPts val="600"/>
              </a:spcBef>
              <a:spcAft>
                <a:spcPts val="1200"/>
              </a:spcAft>
            </a:pPr>
            <a:r>
              <a:rPr lang="en-GB" sz="2000" dirty="0"/>
              <a:t>Some algorithms can deal with data that’s partially </a:t>
            </a:r>
            <a:r>
              <a:rPr lang="en-GB" sz="2000" dirty="0" err="1"/>
              <a:t>labeled</a:t>
            </a:r>
            <a:r>
              <a:rPr lang="en-GB" sz="2000" dirty="0"/>
              <a:t>. This is called as the Semi-supervised learning.</a:t>
            </a:r>
          </a:p>
          <a:p>
            <a:pPr>
              <a:lnSpc>
                <a:spcPct val="100000"/>
              </a:lnSpc>
              <a:spcBef>
                <a:spcPts val="600"/>
              </a:spcBef>
              <a:spcAft>
                <a:spcPts val="1200"/>
              </a:spcAft>
            </a:pPr>
            <a:r>
              <a:rPr lang="en-GB" sz="2000" dirty="0"/>
              <a:t>Some photo-hosting services, such as Google Photos, are good examples of this. </a:t>
            </a:r>
          </a:p>
          <a:p>
            <a:pPr>
              <a:lnSpc>
                <a:spcPct val="100000"/>
              </a:lnSpc>
              <a:spcBef>
                <a:spcPts val="600"/>
              </a:spcBef>
              <a:spcAft>
                <a:spcPts val="1200"/>
              </a:spcAft>
            </a:pPr>
            <a:r>
              <a:rPr lang="en-GB" sz="2000" dirty="0"/>
              <a:t>Once you upload all of your family photos to the service, it automatically recognizes that the same person </a:t>
            </a:r>
            <a:r>
              <a:rPr lang="en-GB" sz="2000" b="1" dirty="0"/>
              <a:t>A</a:t>
            </a:r>
            <a:r>
              <a:rPr lang="en-GB" sz="2000" dirty="0"/>
              <a:t> shows up in photos 1, 5, and 11, while another person </a:t>
            </a:r>
            <a:r>
              <a:rPr lang="en-GB" sz="2000" b="1" dirty="0"/>
              <a:t>B</a:t>
            </a:r>
            <a:r>
              <a:rPr lang="en-GB" sz="2000" dirty="0"/>
              <a:t> shows up in photos 2, 5, and 7. </a:t>
            </a:r>
          </a:p>
          <a:p>
            <a:pPr>
              <a:lnSpc>
                <a:spcPct val="100000"/>
              </a:lnSpc>
              <a:spcBef>
                <a:spcPts val="600"/>
              </a:spcBef>
              <a:spcAft>
                <a:spcPts val="1200"/>
              </a:spcAft>
            </a:pPr>
            <a:r>
              <a:rPr lang="en-GB" sz="2000" dirty="0"/>
              <a:t>This is the unsupervised part of the algorithm (clustering). Now all the system needs is for you to tell it who these people are. </a:t>
            </a:r>
            <a:r>
              <a:rPr lang="en-GB" sz="2000" b="1" dirty="0"/>
              <a:t>Add one label per person</a:t>
            </a:r>
            <a:r>
              <a:rPr lang="en-GB" sz="2000" dirty="0"/>
              <a:t> and it is able to name everyone in every photo, which is useful for searching photos.</a:t>
            </a:r>
          </a:p>
        </p:txBody>
      </p:sp>
      <p:sp>
        <p:nvSpPr>
          <p:cNvPr id="7" name="TextBox 6">
            <a:extLst>
              <a:ext uri="{FF2B5EF4-FFF2-40B4-BE49-F238E27FC236}">
                <a16:creationId xmlns:a16="http://schemas.microsoft.com/office/drawing/2014/main" id="{AAB1A4D2-AFBD-49F1-9DF0-2E4EFB916A1F}"/>
              </a:ext>
            </a:extLst>
          </p:cNvPr>
          <p:cNvSpPr txBox="1"/>
          <p:nvPr/>
        </p:nvSpPr>
        <p:spPr>
          <a:xfrm>
            <a:off x="8104737" y="5652588"/>
            <a:ext cx="3502379" cy="1185581"/>
          </a:xfrm>
          <a:prstGeom prst="rect">
            <a:avLst/>
          </a:prstGeom>
          <a:noFill/>
        </p:spPr>
        <p:txBody>
          <a:bodyPr wrap="square">
            <a:spAutoFit/>
          </a:bodyPr>
          <a:lstStyle/>
          <a:p>
            <a:pPr>
              <a:lnSpc>
                <a:spcPct val="120000"/>
              </a:lnSpc>
            </a:pPr>
            <a:r>
              <a:rPr lang="en-GB" sz="1200" dirty="0"/>
              <a:t> Semi-supervised learning with two classes (triangles and squares): the </a:t>
            </a:r>
            <a:r>
              <a:rPr lang="en-GB" sz="1200" dirty="0" err="1"/>
              <a:t>unlabeled</a:t>
            </a:r>
            <a:r>
              <a:rPr lang="en-GB" sz="1200" dirty="0"/>
              <a:t> examples (circles) help classify a new instance (the cross) into the triangle class rather than the square class, even though it is closer to the </a:t>
            </a:r>
            <a:r>
              <a:rPr lang="en-GB" sz="1200" dirty="0" err="1"/>
              <a:t>labeled</a:t>
            </a:r>
            <a:r>
              <a:rPr lang="en-GB" sz="1200" dirty="0"/>
              <a:t> squares</a:t>
            </a:r>
          </a:p>
        </p:txBody>
      </p:sp>
      <p:sp>
        <p:nvSpPr>
          <p:cNvPr id="4" name="Slide Number Placeholder 3">
            <a:extLst>
              <a:ext uri="{FF2B5EF4-FFF2-40B4-BE49-F238E27FC236}">
                <a16:creationId xmlns:a16="http://schemas.microsoft.com/office/drawing/2014/main" id="{8FB22A64-F37F-4059-ADA9-886D111784EA}"/>
              </a:ext>
            </a:extLst>
          </p:cNvPr>
          <p:cNvSpPr>
            <a:spLocks noGrp="1"/>
          </p:cNvSpPr>
          <p:nvPr>
            <p:ph type="sldNum" sz="quarter" idx="12"/>
          </p:nvPr>
        </p:nvSpPr>
        <p:spPr/>
        <p:txBody>
          <a:bodyPr/>
          <a:lstStyle/>
          <a:p>
            <a:fld id="{6C8DB4F7-D883-4928-8961-38134A510B78}" type="slidenum">
              <a:rPr lang="en-GB" smtClean="0"/>
              <a:t>20</a:t>
            </a:fld>
            <a:endParaRPr lang="en-GB" dirty="0"/>
          </a:p>
        </p:txBody>
      </p:sp>
      <p:pic>
        <p:nvPicPr>
          <p:cNvPr id="3074" name="Picture 2" descr="Semi-Supervised Learning Models - E2MATRIX RESEARCH LAB">
            <a:extLst>
              <a:ext uri="{FF2B5EF4-FFF2-40B4-BE49-F238E27FC236}">
                <a16:creationId xmlns:a16="http://schemas.microsoft.com/office/drawing/2014/main" id="{99689268-35BB-4A61-A59D-AFAC61B0C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417" y="1584116"/>
            <a:ext cx="3456383" cy="24816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ls2 0111">
            <a:extLst>
              <a:ext uri="{FF2B5EF4-FFF2-40B4-BE49-F238E27FC236}">
                <a16:creationId xmlns:a16="http://schemas.microsoft.com/office/drawing/2014/main" id="{F27960FD-D6FF-4F07-863A-73DCDD933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4737" y="4065814"/>
            <a:ext cx="3268135" cy="158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676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DB39-044D-4F50-90E5-A0F74F36E282}"/>
              </a:ext>
            </a:extLst>
          </p:cNvPr>
          <p:cNvSpPr>
            <a:spLocks noGrp="1"/>
          </p:cNvSpPr>
          <p:nvPr>
            <p:ph type="title"/>
          </p:nvPr>
        </p:nvSpPr>
        <p:spPr>
          <a:xfrm>
            <a:off x="892905" y="91830"/>
            <a:ext cx="9191625" cy="1325563"/>
          </a:xfrm>
        </p:spPr>
        <p:txBody>
          <a:bodyPr/>
          <a:lstStyle/>
          <a:p>
            <a:r>
              <a:rPr lang="en-GB" sz="4400" dirty="0"/>
              <a:t>Reinforcement Learning</a:t>
            </a:r>
            <a:endParaRPr lang="en-GB" dirty="0"/>
          </a:p>
        </p:txBody>
      </p:sp>
      <p:sp>
        <p:nvSpPr>
          <p:cNvPr id="3" name="Content Placeholder 2">
            <a:extLst>
              <a:ext uri="{FF2B5EF4-FFF2-40B4-BE49-F238E27FC236}">
                <a16:creationId xmlns:a16="http://schemas.microsoft.com/office/drawing/2014/main" id="{4C857D19-BEFC-467F-8FA9-93C5C95EE850}"/>
              </a:ext>
            </a:extLst>
          </p:cNvPr>
          <p:cNvSpPr>
            <a:spLocks noGrp="1"/>
          </p:cNvSpPr>
          <p:nvPr>
            <p:ph idx="1"/>
          </p:nvPr>
        </p:nvSpPr>
        <p:spPr>
          <a:xfrm>
            <a:off x="545433" y="1596189"/>
            <a:ext cx="9260418" cy="5390148"/>
          </a:xfrm>
        </p:spPr>
        <p:txBody>
          <a:bodyPr>
            <a:normAutofit/>
          </a:bodyPr>
          <a:lstStyle/>
          <a:p>
            <a:pPr algn="l" rtl="0">
              <a:spcAft>
                <a:spcPts val="600"/>
              </a:spcAft>
            </a:pPr>
            <a:r>
              <a:rPr lang="en-GB" sz="1800" b="0" i="0" dirty="0">
                <a:solidFill>
                  <a:srgbClr val="000000"/>
                </a:solidFill>
                <a:effectLst/>
                <a:latin typeface="Calibri" panose="020F0502020204030204" pitchFamily="34" charset="0"/>
                <a:cs typeface="Calibri" panose="020F0502020204030204" pitchFamily="34" charset="0"/>
              </a:rPr>
              <a:t>Consider we are teaching the dog to catch a ball, when we throw a ball, the dog catches a ball, we will give a cookie. If it fails to catch a dog, we will not give a cookie. So the dog will figure out what actions it does that made it receive a cookie and repeat that action.</a:t>
            </a:r>
          </a:p>
          <a:p>
            <a:pPr algn="l" rtl="0">
              <a:spcAft>
                <a:spcPts val="600"/>
              </a:spcAft>
            </a:pPr>
            <a:r>
              <a:rPr lang="en-GB" sz="1800" b="0" i="0" dirty="0">
                <a:solidFill>
                  <a:srgbClr val="000000"/>
                </a:solidFill>
                <a:effectLst/>
                <a:latin typeface="Calibri" panose="020F0502020204030204" pitchFamily="34" charset="0"/>
                <a:cs typeface="Calibri" panose="020F0502020204030204" pitchFamily="34" charset="0"/>
              </a:rPr>
              <a:t>Similarly, in an </a:t>
            </a:r>
            <a:r>
              <a:rPr lang="en-GB" sz="1800" b="1" i="0" dirty="0">
                <a:solidFill>
                  <a:srgbClr val="000000"/>
                </a:solidFill>
                <a:effectLst/>
                <a:latin typeface="Calibri" panose="020F0502020204030204" pitchFamily="34" charset="0"/>
                <a:cs typeface="Calibri" panose="020F0502020204030204" pitchFamily="34" charset="0"/>
              </a:rPr>
              <a:t>RL environment</a:t>
            </a:r>
            <a:r>
              <a:rPr lang="en-GB" sz="1800" b="0" i="0" dirty="0">
                <a:solidFill>
                  <a:srgbClr val="000000"/>
                </a:solidFill>
                <a:effectLst/>
                <a:latin typeface="Calibri" panose="020F0502020204030204" pitchFamily="34" charset="0"/>
                <a:cs typeface="Calibri" panose="020F0502020204030204" pitchFamily="34" charset="0"/>
              </a:rPr>
              <a:t>, we will not teach the </a:t>
            </a:r>
            <a:r>
              <a:rPr lang="en-GB" sz="1800" b="1" i="0" dirty="0">
                <a:solidFill>
                  <a:srgbClr val="000000"/>
                </a:solidFill>
                <a:effectLst/>
                <a:latin typeface="Calibri" panose="020F0502020204030204" pitchFamily="34" charset="0"/>
                <a:cs typeface="Calibri" panose="020F0502020204030204" pitchFamily="34" charset="0"/>
              </a:rPr>
              <a:t>agent</a:t>
            </a:r>
            <a:r>
              <a:rPr lang="en-GB" sz="1800" b="0" i="0" dirty="0">
                <a:solidFill>
                  <a:srgbClr val="000000"/>
                </a:solidFill>
                <a:effectLst/>
                <a:latin typeface="Calibri" panose="020F0502020204030204" pitchFamily="34" charset="0"/>
                <a:cs typeface="Calibri" panose="020F0502020204030204" pitchFamily="34" charset="0"/>
              </a:rPr>
              <a:t> what to do or how to do, </a:t>
            </a:r>
            <a:r>
              <a:rPr lang="en-GB" sz="1800" dirty="0">
                <a:solidFill>
                  <a:srgbClr val="000000"/>
                </a:solidFill>
                <a:latin typeface="Calibri" panose="020F0502020204030204" pitchFamily="34" charset="0"/>
                <a:cs typeface="Calibri" panose="020F0502020204030204" pitchFamily="34" charset="0"/>
              </a:rPr>
              <a:t>but we</a:t>
            </a:r>
            <a:r>
              <a:rPr lang="en-GB" sz="1800" b="0" i="0" dirty="0">
                <a:solidFill>
                  <a:srgbClr val="000000"/>
                </a:solidFill>
                <a:effectLst/>
                <a:latin typeface="Calibri" panose="020F0502020204030204" pitchFamily="34" charset="0"/>
                <a:cs typeface="Calibri" panose="020F0502020204030204" pitchFamily="34" charset="0"/>
              </a:rPr>
              <a:t> will give feedback to the agent for each </a:t>
            </a:r>
            <a:r>
              <a:rPr lang="en-GB" sz="1800" b="1" i="0" dirty="0">
                <a:solidFill>
                  <a:srgbClr val="000000"/>
                </a:solidFill>
                <a:effectLst/>
                <a:latin typeface="Calibri" panose="020F0502020204030204" pitchFamily="34" charset="0"/>
                <a:cs typeface="Calibri" panose="020F0502020204030204" pitchFamily="34" charset="0"/>
              </a:rPr>
              <a:t>action</a:t>
            </a:r>
            <a:r>
              <a:rPr lang="en-GB" sz="1800" b="0" i="0" dirty="0">
                <a:solidFill>
                  <a:srgbClr val="000000"/>
                </a:solidFill>
                <a:effectLst/>
                <a:latin typeface="Calibri" panose="020F0502020204030204" pitchFamily="34" charset="0"/>
                <a:cs typeface="Calibri" panose="020F0502020204030204" pitchFamily="34" charset="0"/>
              </a:rPr>
              <a:t> it does. The feedback may be positive (</a:t>
            </a:r>
            <a:r>
              <a:rPr lang="en-GB" sz="1800" b="1" i="0" dirty="0">
                <a:solidFill>
                  <a:srgbClr val="000000"/>
                </a:solidFill>
                <a:effectLst/>
                <a:latin typeface="Calibri" panose="020F0502020204030204" pitchFamily="34" charset="0"/>
                <a:cs typeface="Calibri" panose="020F0502020204030204" pitchFamily="34" charset="0"/>
              </a:rPr>
              <a:t>reward</a:t>
            </a:r>
            <a:r>
              <a:rPr lang="en-GB" sz="1800" b="0" i="0" dirty="0">
                <a:solidFill>
                  <a:srgbClr val="000000"/>
                </a:solidFill>
                <a:effectLst/>
                <a:latin typeface="Calibri" panose="020F0502020204030204" pitchFamily="34" charset="0"/>
                <a:cs typeface="Calibri" panose="020F0502020204030204" pitchFamily="34" charset="0"/>
              </a:rPr>
              <a:t>) or negative (</a:t>
            </a:r>
            <a:r>
              <a:rPr lang="en-GB" sz="1800" b="1" i="0" dirty="0">
                <a:solidFill>
                  <a:srgbClr val="000000"/>
                </a:solidFill>
                <a:effectLst/>
                <a:latin typeface="Calibri" panose="020F0502020204030204" pitchFamily="34" charset="0"/>
                <a:cs typeface="Calibri" panose="020F0502020204030204" pitchFamily="34" charset="0"/>
              </a:rPr>
              <a:t>punishment</a:t>
            </a:r>
            <a:r>
              <a:rPr lang="en-GB" sz="1800" b="0" i="0" dirty="0">
                <a:solidFill>
                  <a:srgbClr val="000000"/>
                </a:solidFill>
                <a:effectLst/>
                <a:latin typeface="Calibri" panose="020F0502020204030204" pitchFamily="34" charset="0"/>
                <a:cs typeface="Calibri" panose="020F0502020204030204" pitchFamily="34" charset="0"/>
              </a:rPr>
              <a:t>). </a:t>
            </a:r>
          </a:p>
          <a:p>
            <a:pPr>
              <a:spcAft>
                <a:spcPts val="600"/>
              </a:spcAft>
            </a:pPr>
            <a:r>
              <a:rPr lang="en-GB" sz="1800" b="0" i="0" dirty="0">
                <a:solidFill>
                  <a:srgbClr val="000000"/>
                </a:solidFill>
                <a:effectLst/>
                <a:latin typeface="Calibri" panose="020F0502020204030204" pitchFamily="34" charset="0"/>
                <a:cs typeface="Calibri" panose="020F0502020204030204" pitchFamily="34" charset="0"/>
              </a:rPr>
              <a:t>The learning system which receives the punishment will improve itself. It is a trial-and-error process. The reinforcement learning algorithm retains outputs that maximize the received reward over time. </a:t>
            </a:r>
          </a:p>
          <a:p>
            <a:pPr algn="l" rtl="0">
              <a:spcAft>
                <a:spcPts val="600"/>
              </a:spcAft>
            </a:pPr>
            <a:r>
              <a:rPr lang="en-GB" sz="1800" b="0" i="0" dirty="0">
                <a:solidFill>
                  <a:srgbClr val="000000"/>
                </a:solidFill>
                <a:effectLst/>
                <a:latin typeface="Calibri" panose="020F0502020204030204" pitchFamily="34" charset="0"/>
                <a:cs typeface="Calibri" panose="020F0502020204030204" pitchFamily="34" charset="0"/>
              </a:rPr>
              <a:t>In the above analogy, the </a:t>
            </a:r>
            <a:r>
              <a:rPr lang="en-GB" sz="1800" b="1" i="0" dirty="0">
                <a:solidFill>
                  <a:srgbClr val="000000"/>
                </a:solidFill>
                <a:effectLst/>
                <a:latin typeface="Calibri" panose="020F0502020204030204" pitchFamily="34" charset="0"/>
                <a:cs typeface="Calibri" panose="020F0502020204030204" pitchFamily="34" charset="0"/>
              </a:rPr>
              <a:t>dog</a:t>
            </a:r>
            <a:r>
              <a:rPr lang="en-GB" sz="1800" b="0" i="0" dirty="0">
                <a:solidFill>
                  <a:srgbClr val="000000"/>
                </a:solidFill>
                <a:effectLst/>
                <a:latin typeface="Calibri" panose="020F0502020204030204" pitchFamily="34" charset="0"/>
                <a:cs typeface="Calibri" panose="020F0502020204030204" pitchFamily="34" charset="0"/>
              </a:rPr>
              <a:t> represents the </a:t>
            </a:r>
            <a:r>
              <a:rPr lang="en-GB" sz="1800" b="1" i="0" dirty="0">
                <a:solidFill>
                  <a:srgbClr val="000000"/>
                </a:solidFill>
                <a:effectLst/>
                <a:latin typeface="Calibri" panose="020F0502020204030204" pitchFamily="34" charset="0"/>
                <a:cs typeface="Calibri" panose="020F0502020204030204" pitchFamily="34" charset="0"/>
              </a:rPr>
              <a:t>agent</a:t>
            </a:r>
            <a:r>
              <a:rPr lang="en-GB" sz="1800" b="0" i="0" dirty="0">
                <a:solidFill>
                  <a:srgbClr val="000000"/>
                </a:solidFill>
                <a:effectLst/>
                <a:latin typeface="Calibri" panose="020F0502020204030204" pitchFamily="34" charset="0"/>
                <a:cs typeface="Calibri" panose="020F0502020204030204" pitchFamily="34" charset="0"/>
              </a:rPr>
              <a:t>, giving a </a:t>
            </a:r>
            <a:r>
              <a:rPr lang="en-GB" sz="1800" b="1" i="0" dirty="0">
                <a:solidFill>
                  <a:srgbClr val="000000"/>
                </a:solidFill>
                <a:effectLst/>
                <a:latin typeface="Calibri" panose="020F0502020204030204" pitchFamily="34" charset="0"/>
                <a:cs typeface="Calibri" panose="020F0502020204030204" pitchFamily="34" charset="0"/>
              </a:rPr>
              <a:t>cookie</a:t>
            </a:r>
            <a:r>
              <a:rPr lang="en-GB" sz="1800" b="0" i="0" dirty="0">
                <a:solidFill>
                  <a:srgbClr val="000000"/>
                </a:solidFill>
                <a:effectLst/>
                <a:latin typeface="Calibri" panose="020F0502020204030204" pitchFamily="34" charset="0"/>
                <a:cs typeface="Calibri" panose="020F0502020204030204" pitchFamily="34" charset="0"/>
              </a:rPr>
              <a:t> to the dog on catching a ball is a </a:t>
            </a:r>
            <a:r>
              <a:rPr lang="en-GB" sz="1800" b="1" i="0" dirty="0">
                <a:solidFill>
                  <a:srgbClr val="000000"/>
                </a:solidFill>
                <a:effectLst/>
                <a:latin typeface="Calibri" panose="020F0502020204030204" pitchFamily="34" charset="0"/>
                <a:cs typeface="Calibri" panose="020F0502020204030204" pitchFamily="34" charset="0"/>
              </a:rPr>
              <a:t>reward</a:t>
            </a:r>
            <a:r>
              <a:rPr lang="en-GB" sz="1800" b="0" i="0" dirty="0">
                <a:solidFill>
                  <a:srgbClr val="000000"/>
                </a:solidFill>
                <a:effectLst/>
                <a:latin typeface="Calibri" panose="020F0502020204030204" pitchFamily="34" charset="0"/>
                <a:cs typeface="Calibri" panose="020F0502020204030204" pitchFamily="34" charset="0"/>
              </a:rPr>
              <a:t> and not giving a cookie is </a:t>
            </a:r>
            <a:r>
              <a:rPr lang="en-GB" sz="1800" b="1" i="0" dirty="0">
                <a:solidFill>
                  <a:srgbClr val="000000"/>
                </a:solidFill>
                <a:effectLst/>
                <a:latin typeface="Calibri" panose="020F0502020204030204" pitchFamily="34" charset="0"/>
                <a:cs typeface="Calibri" panose="020F0502020204030204" pitchFamily="34" charset="0"/>
              </a:rPr>
              <a:t>punishment</a:t>
            </a:r>
            <a:r>
              <a:rPr lang="en-GB" sz="1800" b="0" i="0" dirty="0">
                <a:solidFill>
                  <a:srgbClr val="000000"/>
                </a:solidFill>
                <a:effectLst/>
                <a:latin typeface="Calibri" panose="020F0502020204030204" pitchFamily="34" charset="0"/>
                <a:cs typeface="Calibri" panose="020F0502020204030204" pitchFamily="34" charset="0"/>
              </a:rPr>
              <a:t>.</a:t>
            </a:r>
          </a:p>
          <a:p>
            <a:pPr algn="l" rtl="0">
              <a:spcAft>
                <a:spcPts val="600"/>
              </a:spcAft>
            </a:pPr>
            <a:r>
              <a:rPr lang="en-GB" sz="1800" b="0" i="0" dirty="0">
                <a:solidFill>
                  <a:srgbClr val="000000"/>
                </a:solidFill>
                <a:effectLst/>
                <a:latin typeface="Calibri" panose="020F0502020204030204" pitchFamily="34" charset="0"/>
                <a:cs typeface="Calibri" panose="020F0502020204030204" pitchFamily="34" charset="0"/>
              </a:rPr>
              <a:t>It depends on out </a:t>
            </a:r>
            <a:r>
              <a:rPr lang="en-GB" sz="1800" b="1" i="0" dirty="0">
                <a:solidFill>
                  <a:srgbClr val="000000"/>
                </a:solidFill>
                <a:effectLst/>
                <a:latin typeface="Calibri" panose="020F0502020204030204" pitchFamily="34" charset="0"/>
                <a:cs typeface="Calibri" panose="020F0502020204030204" pitchFamily="34" charset="0"/>
              </a:rPr>
              <a:t>policy</a:t>
            </a:r>
            <a:r>
              <a:rPr lang="en-GB" sz="1800" b="0" i="0" dirty="0">
                <a:solidFill>
                  <a:srgbClr val="000000"/>
                </a:solidFill>
                <a:effectLst/>
                <a:latin typeface="Calibri" panose="020F0502020204030204" pitchFamily="34" charset="0"/>
                <a:cs typeface="Calibri" panose="020F0502020204030204" pitchFamily="34" charset="0"/>
              </a:rPr>
              <a:t> that we should give a reward after each step or after completion of some number of steps.</a:t>
            </a:r>
          </a:p>
          <a:p>
            <a:pPr algn="l" rtl="0">
              <a:spcAft>
                <a:spcPts val="600"/>
              </a:spcAft>
            </a:pPr>
            <a:r>
              <a:rPr lang="en-GB" sz="1800" b="0" i="0" dirty="0">
                <a:solidFill>
                  <a:srgbClr val="000000"/>
                </a:solidFill>
                <a:effectLst/>
                <a:latin typeface="Calibri" panose="020F0502020204030204" pitchFamily="34" charset="0"/>
                <a:cs typeface="Calibri" panose="020F0502020204030204" pitchFamily="34" charset="0"/>
              </a:rPr>
              <a:t>A RL agent can explore for different actions which might give a good reward, or it can (exploit) use the previous action which resulted in a good reward. If the RL agent explores different actions, there is a great possibility to get a poor reward. </a:t>
            </a:r>
          </a:p>
        </p:txBody>
      </p:sp>
      <p:pic>
        <p:nvPicPr>
          <p:cNvPr id="11268" name="Picture 4" descr="Image result for reinforcement learning dog and cookie">
            <a:extLst>
              <a:ext uri="{FF2B5EF4-FFF2-40B4-BE49-F238E27FC236}">
                <a16:creationId xmlns:a16="http://schemas.microsoft.com/office/drawing/2014/main" id="{65096E69-0E50-416E-A0A6-22A0D41D6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4530" y="4782417"/>
            <a:ext cx="1823536" cy="120997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Down 3">
            <a:extLst>
              <a:ext uri="{FF2B5EF4-FFF2-40B4-BE49-F238E27FC236}">
                <a16:creationId xmlns:a16="http://schemas.microsoft.com/office/drawing/2014/main" id="{833034F2-6254-4E6C-9622-8644F6F3EE95}"/>
              </a:ext>
            </a:extLst>
          </p:cNvPr>
          <p:cNvSpPr/>
          <p:nvPr/>
        </p:nvSpPr>
        <p:spPr>
          <a:xfrm>
            <a:off x="10740415" y="3507329"/>
            <a:ext cx="385010" cy="970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a:extLst>
              <a:ext uri="{FF2B5EF4-FFF2-40B4-BE49-F238E27FC236}">
                <a16:creationId xmlns:a16="http://schemas.microsoft.com/office/drawing/2014/main" id="{97591C28-B667-4EF2-8548-A20D4605A994}"/>
              </a:ext>
            </a:extLst>
          </p:cNvPr>
          <p:cNvSpPr>
            <a:spLocks noGrp="1"/>
          </p:cNvSpPr>
          <p:nvPr>
            <p:ph type="sldNum" sz="quarter" idx="12"/>
          </p:nvPr>
        </p:nvSpPr>
        <p:spPr/>
        <p:txBody>
          <a:bodyPr/>
          <a:lstStyle/>
          <a:p>
            <a:fld id="{6C8DB4F7-D883-4928-8961-38134A510B78}" type="slidenum">
              <a:rPr lang="en-GB" smtClean="0"/>
              <a:t>21</a:t>
            </a:fld>
            <a:endParaRPr lang="en-GB" dirty="0"/>
          </a:p>
        </p:txBody>
      </p:sp>
      <p:pic>
        <p:nvPicPr>
          <p:cNvPr id="4098" name="Picture 2" descr="Dog Playtime: Tips for Safe Family Play | Four Paws">
            <a:extLst>
              <a:ext uri="{FF2B5EF4-FFF2-40B4-BE49-F238E27FC236}">
                <a16:creationId xmlns:a16="http://schemas.microsoft.com/office/drawing/2014/main" id="{9DDC4060-BE16-48DE-A158-DAFA81CEB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1177" y="2096797"/>
            <a:ext cx="2318812" cy="97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474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6369-6D75-441D-85AD-7CF6F9998B34}"/>
              </a:ext>
            </a:extLst>
          </p:cNvPr>
          <p:cNvSpPr>
            <a:spLocks noGrp="1"/>
          </p:cNvSpPr>
          <p:nvPr>
            <p:ph type="title"/>
          </p:nvPr>
        </p:nvSpPr>
        <p:spPr/>
        <p:txBody>
          <a:bodyPr/>
          <a:lstStyle/>
          <a:p>
            <a:r>
              <a:rPr lang="en-GB" dirty="0"/>
              <a:t>ML Algorithm Selection</a:t>
            </a:r>
          </a:p>
        </p:txBody>
      </p:sp>
      <p:sp>
        <p:nvSpPr>
          <p:cNvPr id="3" name="Content Placeholder 2">
            <a:extLst>
              <a:ext uri="{FF2B5EF4-FFF2-40B4-BE49-F238E27FC236}">
                <a16:creationId xmlns:a16="http://schemas.microsoft.com/office/drawing/2014/main" id="{78BC41D4-0D74-42C1-BE42-442E3FD6C80A}"/>
              </a:ext>
            </a:extLst>
          </p:cNvPr>
          <p:cNvSpPr>
            <a:spLocks noGrp="1"/>
          </p:cNvSpPr>
          <p:nvPr>
            <p:ph idx="1"/>
          </p:nvPr>
        </p:nvSpPr>
        <p:spPr>
          <a:xfrm>
            <a:off x="838199" y="1688755"/>
            <a:ext cx="5099223" cy="4975053"/>
          </a:xfrm>
        </p:spPr>
        <p:txBody>
          <a:bodyPr>
            <a:normAutofit fontScale="92500" lnSpcReduction="20000"/>
          </a:bodyPr>
          <a:lstStyle/>
          <a:p>
            <a:pPr>
              <a:lnSpc>
                <a:spcPct val="110000"/>
              </a:lnSpc>
              <a:spcAft>
                <a:spcPts val="1200"/>
              </a:spcAft>
            </a:pPr>
            <a:r>
              <a:rPr lang="en-GB" dirty="0"/>
              <a:t>The flow chart is used to show the selection of </a:t>
            </a:r>
            <a:r>
              <a:rPr lang="en-GB" b="1" dirty="0"/>
              <a:t>Machine learning algorithm</a:t>
            </a:r>
            <a:r>
              <a:rPr lang="en-GB" dirty="0"/>
              <a:t> based on the data.</a:t>
            </a:r>
          </a:p>
          <a:p>
            <a:pPr>
              <a:lnSpc>
                <a:spcPct val="110000"/>
              </a:lnSpc>
              <a:spcAft>
                <a:spcPts val="1200"/>
              </a:spcAft>
            </a:pPr>
            <a:r>
              <a:rPr lang="en-GB" dirty="0"/>
              <a:t>It is clear from the flow chart that the three major kinds of algorithms are considered as important in the machine learning.</a:t>
            </a:r>
          </a:p>
          <a:p>
            <a:pPr>
              <a:lnSpc>
                <a:spcPct val="110000"/>
              </a:lnSpc>
              <a:spcAft>
                <a:spcPts val="1200"/>
              </a:spcAft>
            </a:pPr>
            <a:r>
              <a:rPr lang="en-GB" dirty="0"/>
              <a:t>It is the responsibility of Data Scientist to select an appropriate </a:t>
            </a:r>
            <a:r>
              <a:rPr lang="en-GB" b="1" dirty="0"/>
              <a:t>ML algorithm </a:t>
            </a:r>
            <a:r>
              <a:rPr lang="en-GB" dirty="0"/>
              <a:t>to provide an accurate results for the relevant problem.</a:t>
            </a:r>
          </a:p>
        </p:txBody>
      </p:sp>
      <p:pic>
        <p:nvPicPr>
          <p:cNvPr id="1026" name="Picture 2" descr="New Content Item">
            <a:extLst>
              <a:ext uri="{FF2B5EF4-FFF2-40B4-BE49-F238E27FC236}">
                <a16:creationId xmlns:a16="http://schemas.microsoft.com/office/drawing/2014/main" id="{E63A0A4B-B360-4A73-93ED-BCA327295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422" y="1666478"/>
            <a:ext cx="5162550" cy="505499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43FCAA1-58C1-4682-A986-CF09DACEE2C7}"/>
              </a:ext>
            </a:extLst>
          </p:cNvPr>
          <p:cNvSpPr>
            <a:spLocks noGrp="1"/>
          </p:cNvSpPr>
          <p:nvPr>
            <p:ph type="sldNum" sz="quarter" idx="12"/>
          </p:nvPr>
        </p:nvSpPr>
        <p:spPr/>
        <p:txBody>
          <a:bodyPr/>
          <a:lstStyle/>
          <a:p>
            <a:fld id="{6C8DB4F7-D883-4928-8961-38134A510B78}" type="slidenum">
              <a:rPr lang="en-GB" smtClean="0"/>
              <a:t>22</a:t>
            </a:fld>
            <a:endParaRPr lang="en-GB" dirty="0"/>
          </a:p>
        </p:txBody>
      </p:sp>
    </p:spTree>
    <p:extLst>
      <p:ext uri="{BB962C8B-B14F-4D97-AF65-F5344CB8AC3E}">
        <p14:creationId xmlns:p14="http://schemas.microsoft.com/office/powerpoint/2010/main" val="3280504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78610" y="0"/>
            <a:ext cx="9896963" cy="1482633"/>
          </a:xfrm>
        </p:spPr>
        <p:txBody>
          <a:bodyPr>
            <a:normAutofit/>
          </a:bodyPr>
          <a:lstStyle/>
          <a:p>
            <a:pPr>
              <a:defRPr/>
            </a:pPr>
            <a:r>
              <a:rPr lang="en-US" altLang="en-US" dirty="0"/>
              <a:t>Cross Industry Standard Process</a:t>
            </a:r>
            <a:br>
              <a:rPr lang="en-US" altLang="en-US" dirty="0"/>
            </a:br>
            <a:r>
              <a:rPr lang="en-US" altLang="en-US" sz="3200" dirty="0">
                <a:solidFill>
                  <a:srgbClr val="C00000"/>
                </a:solidFill>
              </a:rPr>
              <a:t>CRISP-DM</a:t>
            </a:r>
            <a:endParaRPr lang="en-US" altLang="en-US" dirty="0">
              <a:solidFill>
                <a:srgbClr val="C00000"/>
              </a:solidFill>
            </a:endParaRPr>
          </a:p>
        </p:txBody>
      </p:sp>
      <p:sp>
        <p:nvSpPr>
          <p:cNvPr id="20483" name="Rectangle 3"/>
          <p:cNvSpPr>
            <a:spLocks noGrp="1" noChangeArrowheads="1"/>
          </p:cNvSpPr>
          <p:nvPr>
            <p:ph idx="1"/>
          </p:nvPr>
        </p:nvSpPr>
        <p:spPr>
          <a:xfrm>
            <a:off x="838198" y="1644073"/>
            <a:ext cx="5368261" cy="5210572"/>
          </a:xfrm>
        </p:spPr>
        <p:txBody>
          <a:bodyPr>
            <a:normAutofit/>
          </a:bodyPr>
          <a:lstStyle/>
          <a:p>
            <a:pPr eaLnBrk="1" hangingPunct="1">
              <a:lnSpc>
                <a:spcPct val="100000"/>
              </a:lnSpc>
              <a:spcAft>
                <a:spcPts val="1200"/>
              </a:spcAft>
            </a:pPr>
            <a:r>
              <a:rPr lang="en-US" altLang="en-US" b="1" dirty="0">
                <a:solidFill>
                  <a:schemeClr val="hlink"/>
                </a:solidFill>
              </a:rPr>
              <a:t>Cross-Industry Standard Process for Data Mining (CRISP-DM) developed in 1996</a:t>
            </a:r>
          </a:p>
          <a:p>
            <a:pPr lvl="1" eaLnBrk="1" hangingPunct="1">
              <a:lnSpc>
                <a:spcPct val="100000"/>
              </a:lnSpc>
              <a:spcAft>
                <a:spcPts val="1200"/>
              </a:spcAft>
            </a:pPr>
            <a:r>
              <a:rPr lang="en-US" altLang="en-US" dirty="0"/>
              <a:t>Fits data mining into the general problem-solving strategy of business/ research unit</a:t>
            </a:r>
          </a:p>
          <a:p>
            <a:pPr lvl="1" eaLnBrk="1" hangingPunct="1">
              <a:lnSpc>
                <a:spcPct val="100000"/>
              </a:lnSpc>
              <a:spcAft>
                <a:spcPts val="1200"/>
              </a:spcAft>
            </a:pPr>
            <a:r>
              <a:rPr lang="en-US" altLang="en-US" dirty="0"/>
              <a:t>Industry, tool and application neutral </a:t>
            </a:r>
          </a:p>
          <a:p>
            <a:pPr lvl="1" eaLnBrk="1" hangingPunct="1">
              <a:lnSpc>
                <a:spcPct val="100000"/>
              </a:lnSpc>
              <a:spcAft>
                <a:spcPts val="1200"/>
              </a:spcAft>
            </a:pPr>
            <a:r>
              <a:rPr lang="en-US" altLang="en-US" dirty="0"/>
              <a:t>Data mining projects follow iterative, adaptive life cycle consisting of 6 phases</a:t>
            </a:r>
          </a:p>
        </p:txBody>
      </p:sp>
      <p:grpSp>
        <p:nvGrpSpPr>
          <p:cNvPr id="5" name="Group 4">
            <a:extLst>
              <a:ext uri="{FF2B5EF4-FFF2-40B4-BE49-F238E27FC236}">
                <a16:creationId xmlns:a16="http://schemas.microsoft.com/office/drawing/2014/main" id="{50FD2759-9163-4C98-9C43-1AC264F14405}"/>
              </a:ext>
            </a:extLst>
          </p:cNvPr>
          <p:cNvGrpSpPr>
            <a:grpSpLocks noChangeAspect="1"/>
          </p:cNvGrpSpPr>
          <p:nvPr/>
        </p:nvGrpSpPr>
        <p:grpSpPr bwMode="auto">
          <a:xfrm>
            <a:off x="7022328" y="1646301"/>
            <a:ext cx="3679252" cy="2702133"/>
            <a:chOff x="1080" y="2184"/>
            <a:chExt cx="9360" cy="8460"/>
          </a:xfrm>
        </p:grpSpPr>
        <p:sp>
          <p:nvSpPr>
            <p:cNvPr id="6" name="Text Box 5">
              <a:extLst>
                <a:ext uri="{FF2B5EF4-FFF2-40B4-BE49-F238E27FC236}">
                  <a16:creationId xmlns:a16="http://schemas.microsoft.com/office/drawing/2014/main" id="{F843B6FC-F958-4885-B8B6-6A0D3B221839}"/>
                </a:ext>
              </a:extLst>
            </p:cNvPr>
            <p:cNvSpPr txBox="1">
              <a:spLocks noChangeAspect="1" noChangeArrowheads="1"/>
            </p:cNvSpPr>
            <p:nvPr/>
          </p:nvSpPr>
          <p:spPr bwMode="auto">
            <a:xfrm>
              <a:off x="2880" y="4452"/>
              <a:ext cx="2640" cy="7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500" b="1">
                  <a:solidFill>
                    <a:srgbClr val="000000"/>
                  </a:solidFill>
                </a:rPr>
                <a:t>Business / Research Understanding Phase</a:t>
              </a:r>
              <a:endParaRPr lang="en-US" altLang="en-US" sz="500">
                <a:solidFill>
                  <a:srgbClr val="000000"/>
                </a:solidFill>
              </a:endParaRPr>
            </a:p>
          </p:txBody>
        </p:sp>
        <p:sp>
          <p:nvSpPr>
            <p:cNvPr id="7" name="Text Box 6">
              <a:extLst>
                <a:ext uri="{FF2B5EF4-FFF2-40B4-BE49-F238E27FC236}">
                  <a16:creationId xmlns:a16="http://schemas.microsoft.com/office/drawing/2014/main" id="{B9D2DEEF-3418-4826-9C88-7F8FE0CA2BF8}"/>
                </a:ext>
              </a:extLst>
            </p:cNvPr>
            <p:cNvSpPr txBox="1">
              <a:spLocks noChangeAspect="1" noChangeArrowheads="1"/>
            </p:cNvSpPr>
            <p:nvPr/>
          </p:nvSpPr>
          <p:spPr bwMode="auto">
            <a:xfrm>
              <a:off x="1560" y="6144"/>
              <a:ext cx="264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500" b="1">
                  <a:solidFill>
                    <a:srgbClr val="000000"/>
                  </a:solidFill>
                </a:rPr>
                <a:t>Deployment Phase</a:t>
              </a:r>
              <a:endParaRPr lang="en-US" altLang="en-US" sz="500">
                <a:solidFill>
                  <a:srgbClr val="000000"/>
                </a:solidFill>
              </a:endParaRPr>
            </a:p>
          </p:txBody>
        </p:sp>
        <p:sp>
          <p:nvSpPr>
            <p:cNvPr id="8" name="Text Box 7">
              <a:extLst>
                <a:ext uri="{FF2B5EF4-FFF2-40B4-BE49-F238E27FC236}">
                  <a16:creationId xmlns:a16="http://schemas.microsoft.com/office/drawing/2014/main" id="{B8E283A4-6279-467A-A42F-13AFA7EF6190}"/>
                </a:ext>
              </a:extLst>
            </p:cNvPr>
            <p:cNvSpPr txBox="1">
              <a:spLocks noChangeAspect="1" noChangeArrowheads="1"/>
            </p:cNvSpPr>
            <p:nvPr/>
          </p:nvSpPr>
          <p:spPr bwMode="auto">
            <a:xfrm>
              <a:off x="3000" y="7944"/>
              <a:ext cx="22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500" b="1">
                  <a:solidFill>
                    <a:srgbClr val="000000"/>
                  </a:solidFill>
                </a:rPr>
                <a:t>Evaluation Phase</a:t>
              </a:r>
              <a:endParaRPr lang="en-US" altLang="en-US" sz="500">
                <a:solidFill>
                  <a:srgbClr val="000000"/>
                </a:solidFill>
              </a:endParaRPr>
            </a:p>
          </p:txBody>
        </p:sp>
        <p:sp>
          <p:nvSpPr>
            <p:cNvPr id="9" name="Text Box 8">
              <a:extLst>
                <a:ext uri="{FF2B5EF4-FFF2-40B4-BE49-F238E27FC236}">
                  <a16:creationId xmlns:a16="http://schemas.microsoft.com/office/drawing/2014/main" id="{7AC2380B-46DC-449E-988C-3155367EF54F}"/>
                </a:ext>
              </a:extLst>
            </p:cNvPr>
            <p:cNvSpPr txBox="1">
              <a:spLocks noChangeAspect="1" noChangeArrowheads="1"/>
            </p:cNvSpPr>
            <p:nvPr/>
          </p:nvSpPr>
          <p:spPr bwMode="auto">
            <a:xfrm>
              <a:off x="6120" y="7944"/>
              <a:ext cx="2280" cy="5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500" b="1">
                  <a:solidFill>
                    <a:srgbClr val="000000"/>
                  </a:solidFill>
                </a:rPr>
                <a:t>Modeling Phase</a:t>
              </a:r>
              <a:endParaRPr lang="en-US" altLang="en-US" sz="500">
                <a:solidFill>
                  <a:srgbClr val="000000"/>
                </a:solidFill>
              </a:endParaRPr>
            </a:p>
          </p:txBody>
        </p:sp>
        <p:sp>
          <p:nvSpPr>
            <p:cNvPr id="10" name="Text Box 9">
              <a:extLst>
                <a:ext uri="{FF2B5EF4-FFF2-40B4-BE49-F238E27FC236}">
                  <a16:creationId xmlns:a16="http://schemas.microsoft.com/office/drawing/2014/main" id="{233FBAE7-33B2-47C7-89AB-B041DE382268}"/>
                </a:ext>
              </a:extLst>
            </p:cNvPr>
            <p:cNvSpPr txBox="1">
              <a:spLocks noChangeAspect="1" noChangeArrowheads="1"/>
            </p:cNvSpPr>
            <p:nvPr/>
          </p:nvSpPr>
          <p:spPr bwMode="auto">
            <a:xfrm>
              <a:off x="7440" y="6144"/>
              <a:ext cx="2400" cy="7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500" b="1">
                  <a:solidFill>
                    <a:srgbClr val="000000"/>
                  </a:solidFill>
                </a:rPr>
                <a:t>Data Preparation Phase</a:t>
              </a:r>
              <a:endParaRPr lang="en-US" altLang="en-US" sz="500">
                <a:solidFill>
                  <a:srgbClr val="000000"/>
                </a:solidFill>
              </a:endParaRPr>
            </a:p>
          </p:txBody>
        </p:sp>
        <p:sp>
          <p:nvSpPr>
            <p:cNvPr id="11" name="Text Box 10">
              <a:extLst>
                <a:ext uri="{FF2B5EF4-FFF2-40B4-BE49-F238E27FC236}">
                  <a16:creationId xmlns:a16="http://schemas.microsoft.com/office/drawing/2014/main" id="{D0D49FC3-4AC9-43E3-8141-9894DD03147D}"/>
                </a:ext>
              </a:extLst>
            </p:cNvPr>
            <p:cNvSpPr txBox="1">
              <a:spLocks noChangeAspect="1" noChangeArrowheads="1"/>
            </p:cNvSpPr>
            <p:nvPr/>
          </p:nvSpPr>
          <p:spPr bwMode="auto">
            <a:xfrm>
              <a:off x="6240" y="4452"/>
              <a:ext cx="2640" cy="7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500" b="1">
                  <a:solidFill>
                    <a:srgbClr val="000000"/>
                  </a:solidFill>
                </a:rPr>
                <a:t>Data Understanding Phase</a:t>
              </a:r>
              <a:endParaRPr lang="en-US" altLang="en-US" sz="500">
                <a:solidFill>
                  <a:srgbClr val="000000"/>
                </a:solidFill>
              </a:endParaRPr>
            </a:p>
          </p:txBody>
        </p:sp>
        <p:sp>
          <p:nvSpPr>
            <p:cNvPr id="12" name="Arc 11">
              <a:extLst>
                <a:ext uri="{FF2B5EF4-FFF2-40B4-BE49-F238E27FC236}">
                  <a16:creationId xmlns:a16="http://schemas.microsoft.com/office/drawing/2014/main" id="{5186F994-0732-4476-A432-0EDF7F27C857}"/>
                </a:ext>
              </a:extLst>
            </p:cNvPr>
            <p:cNvSpPr>
              <a:spLocks noChangeAspect="1"/>
            </p:cNvSpPr>
            <p:nvPr/>
          </p:nvSpPr>
          <p:spPr bwMode="auto">
            <a:xfrm>
              <a:off x="9000" y="4632"/>
              <a:ext cx="600" cy="13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3" name="Arc 12">
              <a:extLst>
                <a:ext uri="{FF2B5EF4-FFF2-40B4-BE49-F238E27FC236}">
                  <a16:creationId xmlns:a16="http://schemas.microsoft.com/office/drawing/2014/main" id="{BF9D1245-4B73-48FB-8F8E-496361EBB0CF}"/>
                </a:ext>
              </a:extLst>
            </p:cNvPr>
            <p:cNvSpPr>
              <a:spLocks noChangeAspect="1"/>
            </p:cNvSpPr>
            <p:nvPr/>
          </p:nvSpPr>
          <p:spPr bwMode="auto">
            <a:xfrm>
              <a:off x="5640" y="3372"/>
              <a:ext cx="2760" cy="108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4" name="Arc 13">
              <a:extLst>
                <a:ext uri="{FF2B5EF4-FFF2-40B4-BE49-F238E27FC236}">
                  <a16:creationId xmlns:a16="http://schemas.microsoft.com/office/drawing/2014/main" id="{82630092-25CA-4F54-BE9B-255DB4C60D4F}"/>
                </a:ext>
              </a:extLst>
            </p:cNvPr>
            <p:cNvSpPr>
              <a:spLocks noChangeAspect="1"/>
            </p:cNvSpPr>
            <p:nvPr/>
          </p:nvSpPr>
          <p:spPr bwMode="auto">
            <a:xfrm flipH="1">
              <a:off x="3360" y="3372"/>
              <a:ext cx="2400" cy="108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5" name="Arc 14">
              <a:extLst>
                <a:ext uri="{FF2B5EF4-FFF2-40B4-BE49-F238E27FC236}">
                  <a16:creationId xmlns:a16="http://schemas.microsoft.com/office/drawing/2014/main" id="{E3F41DB1-B629-489A-B6C2-39B032BAB86E}"/>
                </a:ext>
              </a:extLst>
            </p:cNvPr>
            <p:cNvSpPr>
              <a:spLocks noChangeAspect="1"/>
            </p:cNvSpPr>
            <p:nvPr/>
          </p:nvSpPr>
          <p:spPr bwMode="auto">
            <a:xfrm rot="5400000">
              <a:off x="8490" y="7074"/>
              <a:ext cx="1260" cy="12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6" name="Arc 15">
              <a:extLst>
                <a:ext uri="{FF2B5EF4-FFF2-40B4-BE49-F238E27FC236}">
                  <a16:creationId xmlns:a16="http://schemas.microsoft.com/office/drawing/2014/main" id="{3BCEEB14-AA51-4CAD-9F65-07F491C0F941}"/>
                </a:ext>
              </a:extLst>
            </p:cNvPr>
            <p:cNvSpPr>
              <a:spLocks noChangeAspect="1"/>
            </p:cNvSpPr>
            <p:nvPr/>
          </p:nvSpPr>
          <p:spPr bwMode="auto">
            <a:xfrm rot="10800000" flipH="1">
              <a:off x="5880" y="8484"/>
              <a:ext cx="2400" cy="108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7" name="Arc 16">
              <a:extLst>
                <a:ext uri="{FF2B5EF4-FFF2-40B4-BE49-F238E27FC236}">
                  <a16:creationId xmlns:a16="http://schemas.microsoft.com/office/drawing/2014/main" id="{90FEA781-08E6-4ECE-AAD7-B1A26F2EE8EF}"/>
                </a:ext>
              </a:extLst>
            </p:cNvPr>
            <p:cNvSpPr>
              <a:spLocks noChangeAspect="1"/>
            </p:cNvSpPr>
            <p:nvPr/>
          </p:nvSpPr>
          <p:spPr bwMode="auto">
            <a:xfrm rot="10800000">
              <a:off x="3480" y="8484"/>
              <a:ext cx="2400" cy="108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8" name="Arc 17">
              <a:extLst>
                <a:ext uri="{FF2B5EF4-FFF2-40B4-BE49-F238E27FC236}">
                  <a16:creationId xmlns:a16="http://schemas.microsoft.com/office/drawing/2014/main" id="{42E33E20-7C69-4536-95E3-EF35AA5B53EB}"/>
                </a:ext>
              </a:extLst>
            </p:cNvPr>
            <p:cNvSpPr>
              <a:spLocks noChangeAspect="1"/>
            </p:cNvSpPr>
            <p:nvPr/>
          </p:nvSpPr>
          <p:spPr bwMode="auto">
            <a:xfrm rot="10800000">
              <a:off x="2040" y="6864"/>
              <a:ext cx="840" cy="12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19" name="Arc 18">
              <a:extLst>
                <a:ext uri="{FF2B5EF4-FFF2-40B4-BE49-F238E27FC236}">
                  <a16:creationId xmlns:a16="http://schemas.microsoft.com/office/drawing/2014/main" id="{4B31B0F5-8464-48E6-81D3-BA6DA09AE2CB}"/>
                </a:ext>
              </a:extLst>
            </p:cNvPr>
            <p:cNvSpPr>
              <a:spLocks noChangeAspect="1"/>
            </p:cNvSpPr>
            <p:nvPr/>
          </p:nvSpPr>
          <p:spPr bwMode="auto">
            <a:xfrm flipH="1">
              <a:off x="4080" y="3732"/>
              <a:ext cx="1800" cy="72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0" name="Arc 19">
              <a:extLst>
                <a:ext uri="{FF2B5EF4-FFF2-40B4-BE49-F238E27FC236}">
                  <a16:creationId xmlns:a16="http://schemas.microsoft.com/office/drawing/2014/main" id="{12094CCA-5DD8-418C-96E1-98618DCD3F3B}"/>
                </a:ext>
              </a:extLst>
            </p:cNvPr>
            <p:cNvSpPr>
              <a:spLocks noChangeAspect="1"/>
            </p:cNvSpPr>
            <p:nvPr/>
          </p:nvSpPr>
          <p:spPr bwMode="auto">
            <a:xfrm>
              <a:off x="5880" y="3732"/>
              <a:ext cx="1920" cy="72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1" name="Arc 20">
              <a:extLst>
                <a:ext uri="{FF2B5EF4-FFF2-40B4-BE49-F238E27FC236}">
                  <a16:creationId xmlns:a16="http://schemas.microsoft.com/office/drawing/2014/main" id="{DB810868-0CEB-4715-843B-68829089D622}"/>
                </a:ext>
              </a:extLst>
            </p:cNvPr>
            <p:cNvSpPr>
              <a:spLocks noChangeAspect="1"/>
            </p:cNvSpPr>
            <p:nvPr/>
          </p:nvSpPr>
          <p:spPr bwMode="auto">
            <a:xfrm rot="5400000">
              <a:off x="8370" y="7014"/>
              <a:ext cx="1260" cy="9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2" name="Arc 21">
              <a:extLst>
                <a:ext uri="{FF2B5EF4-FFF2-40B4-BE49-F238E27FC236}">
                  <a16:creationId xmlns:a16="http://schemas.microsoft.com/office/drawing/2014/main" id="{1219E810-0E92-42B1-ADE6-FD6205D1FD03}"/>
                </a:ext>
              </a:extLst>
            </p:cNvPr>
            <p:cNvSpPr>
              <a:spLocks noChangeAspect="1"/>
            </p:cNvSpPr>
            <p:nvPr/>
          </p:nvSpPr>
          <p:spPr bwMode="auto">
            <a:xfrm rot="10800000" flipH="1">
              <a:off x="5760" y="8484"/>
              <a:ext cx="2160" cy="66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3" name="Arc 22">
              <a:extLst>
                <a:ext uri="{FF2B5EF4-FFF2-40B4-BE49-F238E27FC236}">
                  <a16:creationId xmlns:a16="http://schemas.microsoft.com/office/drawing/2014/main" id="{F78BC08A-1DDC-49DC-8AE6-1C1A08A21A40}"/>
                </a:ext>
              </a:extLst>
            </p:cNvPr>
            <p:cNvSpPr>
              <a:spLocks noChangeAspect="1"/>
            </p:cNvSpPr>
            <p:nvPr/>
          </p:nvSpPr>
          <p:spPr bwMode="auto">
            <a:xfrm rot="10800000">
              <a:off x="3840" y="8484"/>
              <a:ext cx="1920" cy="66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4" name="Arc 23">
              <a:extLst>
                <a:ext uri="{FF2B5EF4-FFF2-40B4-BE49-F238E27FC236}">
                  <a16:creationId xmlns:a16="http://schemas.microsoft.com/office/drawing/2014/main" id="{E4A93B01-52A7-45D1-8593-A06D14F0DF7E}"/>
                </a:ext>
              </a:extLst>
            </p:cNvPr>
            <p:cNvSpPr>
              <a:spLocks noChangeAspect="1"/>
            </p:cNvSpPr>
            <p:nvPr/>
          </p:nvSpPr>
          <p:spPr bwMode="auto">
            <a:xfrm flipH="1">
              <a:off x="1080" y="2184"/>
              <a:ext cx="4920" cy="4320"/>
            </a:xfrm>
            <a:custGeom>
              <a:avLst/>
              <a:gdLst>
                <a:gd name="T0" fmla="*/ 0 w 21592"/>
                <a:gd name="T1" fmla="*/ 0 h 21600"/>
                <a:gd name="T2" fmla="*/ 1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7620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5" name="Arc 24">
              <a:extLst>
                <a:ext uri="{FF2B5EF4-FFF2-40B4-BE49-F238E27FC236}">
                  <a16:creationId xmlns:a16="http://schemas.microsoft.com/office/drawing/2014/main" id="{ED95B139-FC51-41FD-BEAA-3D8A590BC70A}"/>
                </a:ext>
              </a:extLst>
            </p:cNvPr>
            <p:cNvSpPr>
              <a:spLocks noChangeAspect="1"/>
            </p:cNvSpPr>
            <p:nvPr/>
          </p:nvSpPr>
          <p:spPr bwMode="auto">
            <a:xfrm rot="5400000" flipH="1">
              <a:off x="6150" y="2034"/>
              <a:ext cx="4140" cy="444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7620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6" name="Arc 25">
              <a:extLst>
                <a:ext uri="{FF2B5EF4-FFF2-40B4-BE49-F238E27FC236}">
                  <a16:creationId xmlns:a16="http://schemas.microsoft.com/office/drawing/2014/main" id="{FD8E925A-60AD-440B-8909-42D024ADD5B9}"/>
                </a:ext>
              </a:extLst>
            </p:cNvPr>
            <p:cNvSpPr>
              <a:spLocks noChangeAspect="1"/>
            </p:cNvSpPr>
            <p:nvPr/>
          </p:nvSpPr>
          <p:spPr bwMode="auto">
            <a:xfrm rot="10800000" flipH="1">
              <a:off x="6000" y="6324"/>
              <a:ext cx="4440" cy="4320"/>
            </a:xfrm>
            <a:custGeom>
              <a:avLst/>
              <a:gdLst>
                <a:gd name="T0" fmla="*/ 0 w 21592"/>
                <a:gd name="T1" fmla="*/ 0 h 21600"/>
                <a:gd name="T2" fmla="*/ 0 w 21592"/>
                <a:gd name="T3" fmla="*/ 0 h 21600"/>
                <a:gd name="T4" fmla="*/ 0 w 21592"/>
                <a:gd name="T5" fmla="*/ 0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7620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050"/>
            </a:p>
          </p:txBody>
        </p:sp>
        <p:sp>
          <p:nvSpPr>
            <p:cNvPr id="27" name="Arc 26">
              <a:extLst>
                <a:ext uri="{FF2B5EF4-FFF2-40B4-BE49-F238E27FC236}">
                  <a16:creationId xmlns:a16="http://schemas.microsoft.com/office/drawing/2014/main" id="{9BB9C6FD-BDA1-431F-A6FE-9C70E49F45F5}"/>
                </a:ext>
              </a:extLst>
            </p:cNvPr>
            <p:cNvSpPr>
              <a:spLocks noChangeAspect="1"/>
            </p:cNvSpPr>
            <p:nvPr/>
          </p:nvSpPr>
          <p:spPr bwMode="auto">
            <a:xfrm rot="16200000" flipH="1">
              <a:off x="1410" y="6174"/>
              <a:ext cx="4140" cy="4800"/>
            </a:xfrm>
            <a:custGeom>
              <a:avLst/>
              <a:gdLst>
                <a:gd name="T0" fmla="*/ 0 w 21592"/>
                <a:gd name="T1" fmla="*/ 0 h 21600"/>
                <a:gd name="T2" fmla="*/ 0 w 21592"/>
                <a:gd name="T3" fmla="*/ 0 h 21600"/>
                <a:gd name="T4" fmla="*/ 0 w 21592"/>
                <a:gd name="T5" fmla="*/ 1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7" y="0"/>
                    <a:pt x="21283" y="9326"/>
                    <a:pt x="21592" y="21029"/>
                  </a:cubicBezTo>
                </a:path>
                <a:path w="21592" h="21600" stroke="0" extrusionOk="0">
                  <a:moveTo>
                    <a:pt x="-1" y="0"/>
                  </a:moveTo>
                  <a:cubicBezTo>
                    <a:pt x="11707" y="0"/>
                    <a:pt x="21283" y="9326"/>
                    <a:pt x="21592" y="21029"/>
                  </a:cubicBezTo>
                  <a:lnTo>
                    <a:pt x="0" y="21600"/>
                  </a:lnTo>
                  <a:lnTo>
                    <a:pt x="-1" y="0"/>
                  </a:lnTo>
                  <a:close/>
                </a:path>
              </a:pathLst>
            </a:custGeom>
            <a:noFill/>
            <a:ln w="7620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050"/>
            </a:p>
          </p:txBody>
        </p:sp>
      </p:grpSp>
      <p:sp>
        <p:nvSpPr>
          <p:cNvPr id="28" name="TextBox 1">
            <a:extLst>
              <a:ext uri="{FF2B5EF4-FFF2-40B4-BE49-F238E27FC236}">
                <a16:creationId xmlns:a16="http://schemas.microsoft.com/office/drawing/2014/main" id="{4858554D-A2EF-44DB-8E3E-8CFBF396FD86}"/>
              </a:ext>
            </a:extLst>
          </p:cNvPr>
          <p:cNvSpPr txBox="1">
            <a:spLocks noChangeArrowheads="1"/>
          </p:cNvSpPr>
          <p:nvPr/>
        </p:nvSpPr>
        <p:spPr bwMode="auto">
          <a:xfrm>
            <a:off x="7740162" y="4463419"/>
            <a:ext cx="22724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1200" b="1" dirty="0">
                <a:solidFill>
                  <a:srgbClr val="0070C0"/>
                </a:solidFill>
              </a:rPr>
              <a:t>CRISP-DM Lifecycle</a:t>
            </a:r>
          </a:p>
        </p:txBody>
      </p:sp>
      <p:sp>
        <p:nvSpPr>
          <p:cNvPr id="29" name="Rectangle 27">
            <a:extLst>
              <a:ext uri="{FF2B5EF4-FFF2-40B4-BE49-F238E27FC236}">
                <a16:creationId xmlns:a16="http://schemas.microsoft.com/office/drawing/2014/main" id="{29B46AFE-072D-4908-8AFD-353FC2601EE3}"/>
              </a:ext>
            </a:extLst>
          </p:cNvPr>
          <p:cNvSpPr txBox="1">
            <a:spLocks noChangeArrowheads="1"/>
          </p:cNvSpPr>
          <p:nvPr/>
        </p:nvSpPr>
        <p:spPr>
          <a:xfrm>
            <a:off x="5881816" y="4948245"/>
            <a:ext cx="5850401" cy="1825030"/>
          </a:xfrm>
          <a:prstGeom prst="rect">
            <a:avLst/>
          </a:prstGeom>
          <a:noFill/>
          <a:ln>
            <a:noFill/>
          </a:ln>
        </p:spPr>
        <p:txBody>
          <a:bodyPr vert="horz" wrap="square" lIns="0" tIns="45720" rIns="0" bIns="45720" anchor="t" anchorCtr="0" compatLnSpc="1">
            <a:normAutofit fontScale="925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lvl="1">
              <a:spcBef>
                <a:spcPts val="1200"/>
              </a:spcBef>
            </a:pPr>
            <a:r>
              <a:rPr lang="en-GB" altLang="en-US" sz="2000" dirty="0"/>
              <a:t>Iterative </a:t>
            </a:r>
            <a:r>
              <a:rPr lang="en-GB" altLang="en-US" sz="2000" b="1" dirty="0"/>
              <a:t>CRIP-DM</a:t>
            </a:r>
            <a:r>
              <a:rPr lang="en-GB" altLang="en-US" sz="2000" dirty="0"/>
              <a:t> process is shown in outer circle</a:t>
            </a:r>
          </a:p>
          <a:p>
            <a:pPr marL="360000" lvl="1">
              <a:spcBef>
                <a:spcPts val="1200"/>
              </a:spcBef>
            </a:pPr>
            <a:r>
              <a:rPr lang="en-GB" altLang="en-US" sz="2000" dirty="0"/>
              <a:t>Most significant dependencies between phases shown</a:t>
            </a:r>
          </a:p>
          <a:p>
            <a:pPr marL="360000" lvl="1">
              <a:spcBef>
                <a:spcPts val="1200"/>
              </a:spcBef>
            </a:pPr>
            <a:r>
              <a:rPr lang="en-GB" altLang="en-US" sz="2000" dirty="0"/>
              <a:t>Next phase depends on results from preceding phase</a:t>
            </a:r>
          </a:p>
          <a:p>
            <a:pPr marL="360000" lvl="1">
              <a:spcBef>
                <a:spcPts val="1200"/>
              </a:spcBef>
            </a:pPr>
            <a:r>
              <a:rPr lang="en-GB" altLang="en-US" sz="2000" dirty="0"/>
              <a:t>Returning to earlier phase possible before moving forward</a:t>
            </a:r>
          </a:p>
        </p:txBody>
      </p:sp>
      <p:sp>
        <p:nvSpPr>
          <p:cNvPr id="2" name="Slide Number Placeholder 1">
            <a:extLst>
              <a:ext uri="{FF2B5EF4-FFF2-40B4-BE49-F238E27FC236}">
                <a16:creationId xmlns:a16="http://schemas.microsoft.com/office/drawing/2014/main" id="{1652C390-C7D8-4D3D-994E-8DCDEFA12BF2}"/>
              </a:ext>
            </a:extLst>
          </p:cNvPr>
          <p:cNvSpPr>
            <a:spLocks noGrp="1"/>
          </p:cNvSpPr>
          <p:nvPr>
            <p:ph type="sldNum" sz="quarter" idx="12"/>
          </p:nvPr>
        </p:nvSpPr>
        <p:spPr/>
        <p:txBody>
          <a:bodyPr/>
          <a:lstStyle/>
          <a:p>
            <a:fld id="{6C8DB4F7-D883-4928-8961-38134A510B78}" type="slidenum">
              <a:rPr lang="en-GB" smtClean="0"/>
              <a:t>23</a:t>
            </a:fld>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100518" y="1618407"/>
            <a:ext cx="5058200" cy="5221336"/>
          </a:xfrm>
        </p:spPr>
        <p:txBody>
          <a:bodyPr>
            <a:normAutofit fontScale="85000" lnSpcReduction="10000"/>
          </a:bodyPr>
          <a:lstStyle/>
          <a:p>
            <a:pPr marL="539496" indent="-457200">
              <a:buFont typeface="+mj-lt"/>
              <a:buAutoNum type="arabicPeriod"/>
              <a:defRPr/>
            </a:pPr>
            <a:r>
              <a:rPr lang="en-US" altLang="en-US" sz="2400" b="1" dirty="0">
                <a:solidFill>
                  <a:schemeClr val="hlink"/>
                </a:solidFill>
              </a:rPr>
              <a:t>Business/ Research Understanding Phase</a:t>
            </a:r>
          </a:p>
          <a:p>
            <a:pPr marL="640080" lvl="1" indent="-237744">
              <a:buFont typeface="Verdana"/>
              <a:buChar char="◦"/>
              <a:defRPr/>
            </a:pPr>
            <a:r>
              <a:rPr lang="en-US" altLang="en-US" sz="2000" dirty="0"/>
              <a:t>Define project requirements and objectives</a:t>
            </a:r>
          </a:p>
          <a:p>
            <a:pPr marL="640080" lvl="1" indent="-237744">
              <a:buFont typeface="Verdana"/>
              <a:buChar char="◦"/>
              <a:defRPr/>
            </a:pPr>
            <a:r>
              <a:rPr lang="en-US" altLang="en-US" sz="2000" dirty="0"/>
              <a:t>Translate objectives into data exploration problem definition</a:t>
            </a:r>
          </a:p>
          <a:p>
            <a:pPr marL="640080" lvl="1" indent="-237744">
              <a:buFont typeface="Verdana"/>
              <a:buChar char="◦"/>
              <a:defRPr/>
            </a:pPr>
            <a:r>
              <a:rPr lang="en-US" altLang="en-US" sz="2000" dirty="0"/>
              <a:t>Prepare preliminary strategy to meet objectives</a:t>
            </a:r>
            <a:endParaRPr lang="en-US" altLang="en-US" sz="2000" dirty="0">
              <a:solidFill>
                <a:schemeClr val="hlink"/>
              </a:solidFill>
            </a:endParaRPr>
          </a:p>
          <a:p>
            <a:pPr marL="539496" indent="-457200">
              <a:buFont typeface="+mj-lt"/>
              <a:buAutoNum type="arabicPeriod"/>
              <a:defRPr/>
            </a:pPr>
            <a:r>
              <a:rPr lang="en-US" altLang="en-US" sz="2400" b="1" dirty="0">
                <a:solidFill>
                  <a:schemeClr val="hlink"/>
                </a:solidFill>
              </a:rPr>
              <a:t>Data Understanding Phase</a:t>
            </a:r>
          </a:p>
          <a:p>
            <a:pPr marL="640080" lvl="1" indent="-237744">
              <a:buFont typeface="Verdana"/>
              <a:buChar char="◦"/>
              <a:defRPr/>
            </a:pPr>
            <a:r>
              <a:rPr lang="en-US" altLang="en-US" sz="2000" dirty="0"/>
              <a:t>Collect data</a:t>
            </a:r>
          </a:p>
          <a:p>
            <a:pPr marL="640080" lvl="1" indent="-237744">
              <a:buFont typeface="Verdana"/>
              <a:buChar char="◦"/>
              <a:defRPr/>
            </a:pPr>
            <a:r>
              <a:rPr lang="en-US" altLang="en-US" sz="2000" dirty="0"/>
              <a:t>Perform exploratory data analysis (EDA)</a:t>
            </a:r>
          </a:p>
          <a:p>
            <a:pPr marL="640080" lvl="1" indent="-237744">
              <a:buFont typeface="Verdana"/>
              <a:buChar char="◦"/>
              <a:defRPr/>
            </a:pPr>
            <a:r>
              <a:rPr lang="en-US" altLang="en-US" sz="2000" dirty="0"/>
              <a:t>Assess data quality</a:t>
            </a:r>
          </a:p>
          <a:p>
            <a:pPr marL="640080" lvl="1" indent="-237744">
              <a:buFont typeface="Verdana"/>
              <a:buChar char="◦"/>
              <a:defRPr/>
            </a:pPr>
            <a:r>
              <a:rPr lang="en-US" altLang="en-US" sz="2000" dirty="0"/>
              <a:t>Optionally, select interesting subsets</a:t>
            </a:r>
          </a:p>
          <a:p>
            <a:pPr marL="539496" indent="-457200">
              <a:buFont typeface="+mj-lt"/>
              <a:buAutoNum type="arabicPeriod"/>
              <a:defRPr/>
            </a:pPr>
            <a:r>
              <a:rPr lang="en-US" altLang="en-US" sz="2400" b="1" dirty="0">
                <a:solidFill>
                  <a:schemeClr val="hlink"/>
                </a:solidFill>
              </a:rPr>
              <a:t>Data Preparation Phase</a:t>
            </a:r>
          </a:p>
          <a:p>
            <a:pPr marL="640080" lvl="1" indent="-237744">
              <a:buFont typeface="Verdana"/>
              <a:buChar char="◦"/>
              <a:defRPr/>
            </a:pPr>
            <a:r>
              <a:rPr lang="en-US" altLang="en-US" sz="2000" dirty="0"/>
              <a:t>Prepares for modeling in subsequent phases</a:t>
            </a:r>
          </a:p>
          <a:p>
            <a:pPr marL="640080" lvl="1" indent="-237744">
              <a:buFont typeface="Verdana"/>
              <a:buChar char="◦"/>
              <a:defRPr/>
            </a:pPr>
            <a:r>
              <a:rPr lang="en-US" altLang="en-US" sz="2000" dirty="0"/>
              <a:t>Select cases and variables appropriate for analysis</a:t>
            </a:r>
          </a:p>
          <a:p>
            <a:pPr marL="640080" lvl="1" indent="-237744">
              <a:buFont typeface="Verdana"/>
              <a:buChar char="◦"/>
              <a:defRPr/>
            </a:pPr>
            <a:r>
              <a:rPr lang="en-US" altLang="en-US" sz="2000" dirty="0"/>
              <a:t>Cleanse and prepare data so it is ready for modeling tools</a:t>
            </a:r>
          </a:p>
          <a:p>
            <a:pPr marL="640080" lvl="1" indent="-237744">
              <a:buFont typeface="Verdana"/>
              <a:buChar char="◦"/>
              <a:defRPr/>
            </a:pPr>
            <a:r>
              <a:rPr lang="en-US" altLang="en-US" sz="2000" dirty="0"/>
              <a:t>Perform transformation of certain variables, if needed</a:t>
            </a:r>
          </a:p>
        </p:txBody>
      </p:sp>
      <p:sp>
        <p:nvSpPr>
          <p:cNvPr id="5" name="Rectangle 3">
            <a:extLst>
              <a:ext uri="{FF2B5EF4-FFF2-40B4-BE49-F238E27FC236}">
                <a16:creationId xmlns:a16="http://schemas.microsoft.com/office/drawing/2014/main" id="{3D80369F-28F2-47AF-A98B-B63F403D4353}"/>
              </a:ext>
            </a:extLst>
          </p:cNvPr>
          <p:cNvSpPr txBox="1">
            <a:spLocks noChangeArrowheads="1"/>
          </p:cNvSpPr>
          <p:nvPr/>
        </p:nvSpPr>
        <p:spPr>
          <a:xfrm>
            <a:off x="6295603" y="1606163"/>
            <a:ext cx="5058199" cy="5233580"/>
          </a:xfrm>
          <a:prstGeom prst="rect">
            <a:avLst/>
          </a:prstGeom>
          <a:noFill/>
          <a:ln>
            <a:noFill/>
          </a:ln>
        </p:spPr>
        <p:txBody>
          <a:bodyPr vert="horz" wrap="square" lIns="91440" tIns="45720" rIns="91440" bIns="45720" anchor="t" anchorCtr="0" compatLnSpc="1">
            <a:normAutofit fontScale="850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4"/>
            </a:pPr>
            <a:r>
              <a:rPr lang="en-GB" altLang="en-US" sz="2400" b="1" dirty="0">
                <a:solidFill>
                  <a:schemeClr val="hlink"/>
                </a:solidFill>
              </a:rPr>
              <a:t>Modeling Phase</a:t>
            </a:r>
          </a:p>
          <a:p>
            <a:pPr lvl="1"/>
            <a:r>
              <a:rPr lang="en-GB" altLang="en-US" sz="2000" dirty="0"/>
              <a:t>Select and apply one or more modeling techniques</a:t>
            </a:r>
          </a:p>
          <a:p>
            <a:pPr lvl="1"/>
            <a:r>
              <a:rPr lang="en-GB" altLang="en-US" sz="2000" dirty="0"/>
              <a:t>Calibrate model settings to optimize results</a:t>
            </a:r>
          </a:p>
          <a:p>
            <a:pPr marL="457200" indent="-457200">
              <a:buFont typeface="+mj-lt"/>
              <a:buAutoNum type="arabicPeriod" startAt="5"/>
            </a:pPr>
            <a:r>
              <a:rPr lang="en-GB" altLang="en-US" sz="2400" b="1" dirty="0">
                <a:solidFill>
                  <a:schemeClr val="hlink"/>
                </a:solidFill>
              </a:rPr>
              <a:t>Evaluation Phase</a:t>
            </a:r>
          </a:p>
          <a:p>
            <a:pPr lvl="1"/>
            <a:r>
              <a:rPr lang="en-GB" altLang="en-US" sz="2000" dirty="0"/>
              <a:t>Evaluate one or more models for effectiveness </a:t>
            </a:r>
          </a:p>
          <a:p>
            <a:pPr lvl="1"/>
            <a:r>
              <a:rPr lang="en-GB" altLang="en-US" sz="2000" dirty="0"/>
              <a:t>Determine whether defined objectives achieved</a:t>
            </a:r>
          </a:p>
          <a:p>
            <a:pPr lvl="1"/>
            <a:r>
              <a:rPr lang="en-GB" altLang="en-US" sz="2000" dirty="0"/>
              <a:t>Make decision regarding data exploration results before deploying to field</a:t>
            </a:r>
          </a:p>
          <a:p>
            <a:pPr marL="457200" indent="-457200">
              <a:buFont typeface="+mj-lt"/>
              <a:buAutoNum type="arabicPeriod" startAt="6"/>
            </a:pPr>
            <a:r>
              <a:rPr lang="en-GB" altLang="en-US" sz="2400" b="1" dirty="0">
                <a:solidFill>
                  <a:schemeClr val="hlink"/>
                </a:solidFill>
              </a:rPr>
              <a:t>Deployment Phase</a:t>
            </a:r>
          </a:p>
          <a:p>
            <a:pPr lvl="1"/>
            <a:r>
              <a:rPr lang="en-GB" altLang="en-US" sz="2000" dirty="0"/>
              <a:t>Make use of models created</a:t>
            </a:r>
          </a:p>
          <a:p>
            <a:pPr lvl="1"/>
            <a:r>
              <a:rPr lang="en-GB" altLang="en-US" sz="2000" dirty="0"/>
              <a:t>Simple deployment example: generate report</a:t>
            </a:r>
          </a:p>
          <a:p>
            <a:pPr lvl="1"/>
            <a:r>
              <a:rPr lang="en-GB" altLang="en-US" sz="2000" dirty="0"/>
              <a:t>Complex deployment example: implement parallel data exploration effort in another department</a:t>
            </a:r>
          </a:p>
          <a:p>
            <a:pPr lvl="1"/>
            <a:r>
              <a:rPr lang="en-GB" altLang="en-US" sz="2000" dirty="0"/>
              <a:t>In businesses, customer often carries out deployment based on your model</a:t>
            </a:r>
          </a:p>
          <a:p>
            <a:pPr lvl="1"/>
            <a:endParaRPr lang="en-GB" altLang="en-US" dirty="0"/>
          </a:p>
        </p:txBody>
      </p:sp>
      <p:sp>
        <p:nvSpPr>
          <p:cNvPr id="8" name="Rectangle 2">
            <a:extLst>
              <a:ext uri="{FF2B5EF4-FFF2-40B4-BE49-F238E27FC236}">
                <a16:creationId xmlns:a16="http://schemas.microsoft.com/office/drawing/2014/main" id="{6281035D-F7C8-4412-98AE-9C2324F449AE}"/>
              </a:ext>
            </a:extLst>
          </p:cNvPr>
          <p:cNvSpPr>
            <a:spLocks noGrp="1" noChangeArrowheads="1"/>
          </p:cNvSpPr>
          <p:nvPr>
            <p:ph type="title"/>
          </p:nvPr>
        </p:nvSpPr>
        <p:spPr>
          <a:xfrm>
            <a:off x="1162373" y="0"/>
            <a:ext cx="10013200" cy="1482633"/>
          </a:xfrm>
        </p:spPr>
        <p:txBody>
          <a:bodyPr>
            <a:normAutofit/>
          </a:bodyPr>
          <a:lstStyle/>
          <a:p>
            <a:pPr>
              <a:defRPr/>
            </a:pPr>
            <a:r>
              <a:rPr lang="en-US" altLang="en-US" dirty="0"/>
              <a:t>Cross Industry Standard Process</a:t>
            </a:r>
            <a:br>
              <a:rPr lang="en-US" altLang="en-US" dirty="0"/>
            </a:br>
            <a:r>
              <a:rPr lang="en-US" altLang="en-US" sz="3200" dirty="0">
                <a:solidFill>
                  <a:srgbClr val="C00000"/>
                </a:solidFill>
              </a:rPr>
              <a:t>CRISP-DM</a:t>
            </a:r>
            <a:endParaRPr lang="en-US" altLang="en-US" dirty="0">
              <a:solidFill>
                <a:srgbClr val="C00000"/>
              </a:solidFill>
            </a:endParaRPr>
          </a:p>
        </p:txBody>
      </p:sp>
      <p:sp>
        <p:nvSpPr>
          <p:cNvPr id="2" name="Slide Number Placeholder 1">
            <a:extLst>
              <a:ext uri="{FF2B5EF4-FFF2-40B4-BE49-F238E27FC236}">
                <a16:creationId xmlns:a16="http://schemas.microsoft.com/office/drawing/2014/main" id="{BD87966D-1722-4E98-9A2C-1E885DA8D446}"/>
              </a:ext>
            </a:extLst>
          </p:cNvPr>
          <p:cNvSpPr>
            <a:spLocks noGrp="1"/>
          </p:cNvSpPr>
          <p:nvPr>
            <p:ph type="sldNum" sz="quarter" idx="12"/>
          </p:nvPr>
        </p:nvSpPr>
        <p:spPr/>
        <p:txBody>
          <a:bodyPr/>
          <a:lstStyle/>
          <a:p>
            <a:fld id="{6C8DB4F7-D883-4928-8961-38134A510B78}" type="slidenum">
              <a:rPr lang="en-GB" smtClean="0"/>
              <a:t>24</a:t>
            </a:fld>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a:xfrm>
            <a:off x="838201" y="82497"/>
            <a:ext cx="8900604" cy="1325563"/>
          </a:xfrm>
        </p:spPr>
        <p:txBody>
          <a:bodyPr/>
          <a:lstStyle/>
          <a:p>
            <a:r>
              <a:rPr lang="en-GB" dirty="0"/>
              <a:t>Resources/ References</a:t>
            </a:r>
          </a:p>
        </p:txBody>
      </p:sp>
      <p:sp>
        <p:nvSpPr>
          <p:cNvPr id="7" name="Content Placeholder 6">
            <a:extLst>
              <a:ext uri="{FF2B5EF4-FFF2-40B4-BE49-F238E27FC236}">
                <a16:creationId xmlns:a16="http://schemas.microsoft.com/office/drawing/2014/main" id="{51572B14-14C1-46BC-9B40-0753E4545B3E}"/>
              </a:ext>
            </a:extLst>
          </p:cNvPr>
          <p:cNvSpPr>
            <a:spLocks noGrp="1"/>
          </p:cNvSpPr>
          <p:nvPr>
            <p:ph idx="1"/>
          </p:nvPr>
        </p:nvSpPr>
        <p:spPr>
          <a:xfrm>
            <a:off x="1101012" y="1565189"/>
            <a:ext cx="5637539" cy="5535827"/>
          </a:xfrm>
        </p:spPr>
        <p:txBody>
          <a:bodyPr>
            <a:normAutofit fontScale="92500" lnSpcReduction="10000"/>
          </a:bodyPr>
          <a:lstStyle/>
          <a:p>
            <a:pPr>
              <a:lnSpc>
                <a:spcPct val="100000"/>
              </a:lnSpc>
              <a:spcBef>
                <a:spcPts val="600"/>
              </a:spcBef>
              <a:spcAft>
                <a:spcPts val="1000"/>
              </a:spcAft>
            </a:pPr>
            <a:r>
              <a:rPr lang="en-GB" sz="1800" dirty="0"/>
              <a:t>Hands-On Machine Learning with Scikit-Learn, </a:t>
            </a:r>
            <a:r>
              <a:rPr lang="en-GB" sz="1800" dirty="0" err="1"/>
              <a:t>Keras</a:t>
            </a:r>
            <a:r>
              <a:rPr lang="en-GB" sz="1800" dirty="0"/>
              <a:t>, and TensorFlow, 2nd Edition, </a:t>
            </a:r>
            <a:r>
              <a:rPr lang="en-GB" sz="1800" dirty="0" err="1"/>
              <a:t>Aurélien</a:t>
            </a:r>
            <a:r>
              <a:rPr lang="en-GB" sz="1800" dirty="0"/>
              <a:t> </a:t>
            </a:r>
            <a:r>
              <a:rPr lang="en-GB" sz="1800" dirty="0" err="1"/>
              <a:t>Géron</a:t>
            </a:r>
            <a:r>
              <a:rPr lang="en-GB" sz="1800" dirty="0"/>
              <a:t>, O'Reilly Media, September 2019, ISBN: 9781492032649.</a:t>
            </a:r>
          </a:p>
          <a:p>
            <a:pPr>
              <a:lnSpc>
                <a:spcPct val="100000"/>
              </a:lnSpc>
              <a:spcBef>
                <a:spcPts val="600"/>
              </a:spcBef>
              <a:spcAft>
                <a:spcPts val="1000"/>
              </a:spcAft>
            </a:pPr>
            <a:r>
              <a:rPr lang="en-GB" sz="1800" dirty="0"/>
              <a:t>Introduction to Machine Learning with Python, Andreas C. Müller and Sarah Guido, O'Reilly Media, Inc. October 2016.</a:t>
            </a:r>
          </a:p>
          <a:p>
            <a:pPr>
              <a:lnSpc>
                <a:spcPct val="100000"/>
              </a:lnSpc>
              <a:spcBef>
                <a:spcPts val="600"/>
              </a:spcBef>
              <a:spcAft>
                <a:spcPts val="1000"/>
              </a:spcAft>
            </a:pPr>
            <a:r>
              <a:rPr lang="en-GB" sz="1800" dirty="0"/>
              <a:t>Data Mining And Machine Learning, Fundamental Concepts And Algorithms, MOHAMMED J. </a:t>
            </a:r>
            <a:r>
              <a:rPr lang="en-GB" sz="1800" dirty="0" err="1"/>
              <a:t>Zaki</a:t>
            </a:r>
            <a:r>
              <a:rPr lang="en-GB" sz="1800" dirty="0"/>
              <a:t>, Wagner </a:t>
            </a:r>
            <a:r>
              <a:rPr lang="en-GB" sz="1800" dirty="0" err="1"/>
              <a:t>Meira</a:t>
            </a:r>
            <a:r>
              <a:rPr lang="en-GB" sz="1800" dirty="0"/>
              <a:t>, Jr., Cambridge CB2 8BS, United Kingdom, 2020.</a:t>
            </a:r>
          </a:p>
          <a:p>
            <a:pPr>
              <a:lnSpc>
                <a:spcPct val="100000"/>
              </a:lnSpc>
              <a:spcBef>
                <a:spcPts val="600"/>
              </a:spcBef>
              <a:spcAft>
                <a:spcPts val="1000"/>
              </a:spcAft>
            </a:pPr>
            <a:r>
              <a:rPr lang="en-GB" sz="1800" dirty="0"/>
              <a:t>Discovering Knowledge In Data: An Introduction To Data Exploration, Second Edition, By Daniel Larose And Chantal Larose, John Wiley And Sons, Inc., 2014.</a:t>
            </a:r>
          </a:p>
          <a:p>
            <a:pPr>
              <a:lnSpc>
                <a:spcPct val="100000"/>
              </a:lnSpc>
              <a:spcBef>
                <a:spcPts val="600"/>
              </a:spcBef>
              <a:spcAft>
                <a:spcPts val="1000"/>
              </a:spcAft>
            </a:pPr>
            <a:r>
              <a:rPr lang="tr-TR" sz="1800" dirty="0"/>
              <a:t>UCI Repository: http://www.ics.uci.edu/~mlearn/MLRepository.html</a:t>
            </a:r>
          </a:p>
          <a:p>
            <a:pPr>
              <a:lnSpc>
                <a:spcPct val="100000"/>
              </a:lnSpc>
              <a:spcBef>
                <a:spcPts val="600"/>
              </a:spcBef>
              <a:spcAft>
                <a:spcPts val="1000"/>
              </a:spcAft>
            </a:pPr>
            <a:r>
              <a:rPr lang="tr-TR" sz="1800" dirty="0"/>
              <a:t>Statlib: http://lib.stat.cmu.edu/</a:t>
            </a:r>
            <a:endParaRPr lang="en-GB" sz="1800" dirty="0"/>
          </a:p>
          <a:p>
            <a:pPr>
              <a:lnSpc>
                <a:spcPct val="100000"/>
              </a:lnSpc>
              <a:spcBef>
                <a:spcPts val="600"/>
              </a:spcBef>
              <a:spcAft>
                <a:spcPts val="1000"/>
              </a:spcAft>
            </a:pPr>
            <a:r>
              <a:rPr lang="en-GB" sz="1800" dirty="0"/>
              <a:t>Some images are used from Google search repository (https://www.google.ie/search) to enhance the level of learning.</a:t>
            </a:r>
            <a:endParaRPr lang="tr-TR" sz="1800" dirty="0"/>
          </a:p>
        </p:txBody>
      </p:sp>
      <p:sp>
        <p:nvSpPr>
          <p:cNvPr id="3" name="Slide Number Placeholder 2">
            <a:extLst>
              <a:ext uri="{FF2B5EF4-FFF2-40B4-BE49-F238E27FC236}">
                <a16:creationId xmlns:a16="http://schemas.microsoft.com/office/drawing/2014/main" id="{AF33E992-B4A1-453B-B0AA-1A946121CDA4}"/>
              </a:ext>
            </a:extLst>
          </p:cNvPr>
          <p:cNvSpPr>
            <a:spLocks noGrp="1"/>
          </p:cNvSpPr>
          <p:nvPr>
            <p:ph type="sldNum" sz="quarter" idx="12"/>
          </p:nvPr>
        </p:nvSpPr>
        <p:spPr/>
        <p:txBody>
          <a:bodyPr/>
          <a:lstStyle/>
          <a:p>
            <a:fld id="{6C8DB4F7-D883-4928-8961-38134A510B78}" type="slidenum">
              <a:rPr lang="en-GB" smtClean="0"/>
              <a:t>25</a:t>
            </a:fld>
            <a:endParaRPr lang="en-GB" dirty="0"/>
          </a:p>
        </p:txBody>
      </p:sp>
      <p:sp>
        <p:nvSpPr>
          <p:cNvPr id="4" name="Title 5">
            <a:extLst>
              <a:ext uri="{FF2B5EF4-FFF2-40B4-BE49-F238E27FC236}">
                <a16:creationId xmlns:a16="http://schemas.microsoft.com/office/drawing/2014/main" id="{85B34EF6-C82B-D674-ABD8-F3A00346108B}"/>
              </a:ext>
            </a:extLst>
          </p:cNvPr>
          <p:cNvSpPr txBox="1">
            <a:spLocks/>
          </p:cNvSpPr>
          <p:nvPr/>
        </p:nvSpPr>
        <p:spPr>
          <a:xfrm>
            <a:off x="6809030" y="2533584"/>
            <a:ext cx="4807390" cy="3150606"/>
          </a:xfrm>
          <a:prstGeom prst="rect">
            <a:avLst/>
          </a:prstGeom>
          <a:ln w="19050">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a:lstStyle>
          <a:p>
            <a:pPr algn="ctr"/>
            <a:r>
              <a:rPr lang="en-IE" sz="2400"/>
              <a:t>Copyright Notice</a:t>
            </a:r>
            <a:br>
              <a:rPr lang="en-IE" sz="2400"/>
            </a:br>
            <a:r>
              <a:rPr lang="en-IE" sz="1800"/>
              <a:t>The following material has been communicated to you by or on behalf of CCT College Dublin in accordance with the Copyright and Related Rights Act 2000 (the Act).</a:t>
            </a:r>
            <a:br>
              <a:rPr lang="en-IE" sz="1800"/>
            </a:br>
            <a:r>
              <a:rPr lang="en-IE" sz="1800"/>
              <a:t>The material may be subject to copyright under the Act and any further reproduction, communication or distribution of this material must be in accordance with the Act.</a:t>
            </a:r>
            <a:br>
              <a:rPr lang="en-IE" sz="1800"/>
            </a:br>
            <a:br>
              <a:rPr lang="en-IE" sz="1800"/>
            </a:br>
            <a:r>
              <a:rPr lang="en-IE" sz="1200"/>
              <a:t>Do not remove this notice</a:t>
            </a:r>
            <a:endParaRPr lang="en-IE" sz="1800" dirty="0"/>
          </a:p>
        </p:txBody>
      </p:sp>
    </p:spTree>
    <p:extLst>
      <p:ext uri="{BB962C8B-B14F-4D97-AF65-F5344CB8AC3E}">
        <p14:creationId xmlns:p14="http://schemas.microsoft.com/office/powerpoint/2010/main" val="123569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a:extLst>
              <a:ext uri="{FF2B5EF4-FFF2-40B4-BE49-F238E27FC236}">
                <a16:creationId xmlns:a16="http://schemas.microsoft.com/office/drawing/2014/main" id="{516C48A9-66BF-46D9-A7FB-902D9442E94C}"/>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6C8DB4F7-D883-4928-8961-38134A510B78}" type="slidenum">
              <a:rPr lang="en-US" smtClean="0"/>
              <a:pPr>
                <a:spcAft>
                  <a:spcPts val="600"/>
                </a:spcAft>
              </a:pPr>
              <a:t>3</a:t>
            </a:fld>
            <a:endParaRPr lang="en-US"/>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Machine Learning | CAUSEweb">
            <a:extLst>
              <a:ext uri="{FF2B5EF4-FFF2-40B4-BE49-F238E27FC236}">
                <a16:creationId xmlns:a16="http://schemas.microsoft.com/office/drawing/2014/main" id="{22235D1B-26F3-4A38-910E-148C7F4629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44176" y="643467"/>
            <a:ext cx="4303647"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59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E2A41F-09B8-4A4E-8790-738C18BCDF56}"/>
              </a:ext>
            </a:extLst>
          </p:cNvPr>
          <p:cNvSpPr>
            <a:spLocks noGrp="1"/>
          </p:cNvSpPr>
          <p:nvPr>
            <p:ph type="title"/>
          </p:nvPr>
        </p:nvSpPr>
        <p:spPr>
          <a:xfrm>
            <a:off x="1009651" y="0"/>
            <a:ext cx="6324600" cy="1159329"/>
          </a:xfrm>
        </p:spPr>
        <p:txBody>
          <a:bodyPr anchor="b">
            <a:normAutofit/>
          </a:bodyPr>
          <a:lstStyle/>
          <a:p>
            <a:r>
              <a:rPr lang="en-GB" dirty="0"/>
              <a:t>Introduction to ML</a:t>
            </a:r>
          </a:p>
        </p:txBody>
      </p:sp>
      <p:sp>
        <p:nvSpPr>
          <p:cNvPr id="3" name="Content Placeholder 2">
            <a:extLst>
              <a:ext uri="{FF2B5EF4-FFF2-40B4-BE49-F238E27FC236}">
                <a16:creationId xmlns:a16="http://schemas.microsoft.com/office/drawing/2014/main" id="{45DFADC6-3473-45F8-910E-58A0F7EE0521}"/>
              </a:ext>
            </a:extLst>
          </p:cNvPr>
          <p:cNvSpPr>
            <a:spLocks noGrp="1"/>
          </p:cNvSpPr>
          <p:nvPr>
            <p:ph idx="1"/>
          </p:nvPr>
        </p:nvSpPr>
        <p:spPr>
          <a:xfrm>
            <a:off x="669471" y="1551218"/>
            <a:ext cx="6457950" cy="5298620"/>
          </a:xfrm>
        </p:spPr>
        <p:txBody>
          <a:bodyPr>
            <a:normAutofit/>
          </a:bodyPr>
          <a:lstStyle/>
          <a:p>
            <a:pPr>
              <a:spcBef>
                <a:spcPts val="900"/>
              </a:spcBef>
              <a:spcAft>
                <a:spcPts val="600"/>
              </a:spcAft>
            </a:pPr>
            <a:r>
              <a:rPr lang="en-GB" sz="1800" dirty="0"/>
              <a:t>In 1950, Alan Turing asked a question in his paper, “Computing Machinery and Intelligence”, </a:t>
            </a:r>
          </a:p>
          <a:p>
            <a:pPr>
              <a:spcBef>
                <a:spcPts val="900"/>
              </a:spcBef>
              <a:spcAft>
                <a:spcPts val="600"/>
              </a:spcAft>
            </a:pPr>
            <a:r>
              <a:rPr lang="en-GB" sz="1800" b="1" dirty="0">
                <a:solidFill>
                  <a:schemeClr val="bg1"/>
                </a:solidFill>
                <a:highlight>
                  <a:srgbClr val="000000"/>
                </a:highlight>
              </a:rPr>
              <a:t>“Can machines think?” or “Can machines behave intelligently?”</a:t>
            </a:r>
          </a:p>
          <a:p>
            <a:pPr>
              <a:spcBef>
                <a:spcPts val="900"/>
              </a:spcBef>
              <a:spcAft>
                <a:spcPts val="600"/>
              </a:spcAft>
            </a:pPr>
            <a:r>
              <a:rPr lang="en-GB" sz="1800" dirty="0"/>
              <a:t>The paper describes the “Imitation Game,” which involves three participants, such as a </a:t>
            </a:r>
            <a:r>
              <a:rPr lang="en-GB" sz="1800" b="1" dirty="0"/>
              <a:t>human acting as a judge</a:t>
            </a:r>
            <a:r>
              <a:rPr lang="en-GB" sz="1800" dirty="0"/>
              <a:t>, </a:t>
            </a:r>
            <a:r>
              <a:rPr lang="en-GB" sz="1800" b="1" dirty="0"/>
              <a:t>another human</a:t>
            </a:r>
            <a:r>
              <a:rPr lang="en-GB" sz="1800" dirty="0"/>
              <a:t>, and </a:t>
            </a:r>
            <a:r>
              <a:rPr lang="en-GB" sz="1800" b="1" dirty="0"/>
              <a:t>a computer </a:t>
            </a:r>
            <a:r>
              <a:rPr lang="en-GB" sz="1800" dirty="0"/>
              <a:t>that is attempting to convince the judge that it is human. </a:t>
            </a:r>
          </a:p>
          <a:p>
            <a:pPr>
              <a:spcBef>
                <a:spcPts val="900"/>
              </a:spcBef>
              <a:spcAft>
                <a:spcPts val="600"/>
              </a:spcAft>
            </a:pPr>
            <a:r>
              <a:rPr lang="en-GB" sz="1800" dirty="0"/>
              <a:t>The judge would type into a terminal program to “talk” to the other two participants. Both the </a:t>
            </a:r>
            <a:r>
              <a:rPr lang="en-GB" sz="1800" b="1" dirty="0"/>
              <a:t>human</a:t>
            </a:r>
            <a:r>
              <a:rPr lang="en-GB" sz="1800" dirty="0"/>
              <a:t> and the </a:t>
            </a:r>
            <a:r>
              <a:rPr lang="en-GB" sz="1800" b="1" dirty="0"/>
              <a:t>computer</a:t>
            </a:r>
            <a:r>
              <a:rPr lang="en-GB" sz="1800" dirty="0"/>
              <a:t> would respond, and the judge would decide which response came from the computer. </a:t>
            </a:r>
          </a:p>
          <a:p>
            <a:pPr>
              <a:spcBef>
                <a:spcPts val="900"/>
              </a:spcBef>
              <a:spcAft>
                <a:spcPts val="600"/>
              </a:spcAft>
            </a:pPr>
            <a:r>
              <a:rPr lang="en-GB" sz="1800" dirty="0"/>
              <a:t>If the judge couldn’t consistently tell the difference between the human and computer responses, then the computer won the game. The test continued in the form of the </a:t>
            </a:r>
            <a:r>
              <a:rPr lang="en-GB" sz="1800" b="1" u="sng" dirty="0" err="1"/>
              <a:t>Loebner</a:t>
            </a:r>
            <a:r>
              <a:rPr lang="en-GB" sz="1800" b="1" u="sng" dirty="0"/>
              <a:t> Prize</a:t>
            </a:r>
            <a:r>
              <a:rPr lang="en-GB" sz="1800" dirty="0"/>
              <a:t>, until 2019. </a:t>
            </a:r>
          </a:p>
          <a:p>
            <a:pPr>
              <a:spcBef>
                <a:spcPts val="900"/>
              </a:spcBef>
              <a:spcAft>
                <a:spcPts val="600"/>
              </a:spcAft>
            </a:pPr>
            <a:r>
              <a:rPr lang="en-GB" sz="1800" dirty="0"/>
              <a:t>The aim is simple enough: convince the judges that they are chatting to a human instead of a computer chat bot program. </a:t>
            </a:r>
          </a:p>
        </p:txBody>
      </p:sp>
      <p:pic>
        <p:nvPicPr>
          <p:cNvPr id="5" name="Picture 2" descr="The Translation Gate, LLC - Happy armed forces day 😊 | Facebook">
            <a:extLst>
              <a:ext uri="{FF2B5EF4-FFF2-40B4-BE49-F238E27FC236}">
                <a16:creationId xmlns:a16="http://schemas.microsoft.com/office/drawing/2014/main" id="{E3F6610A-B71A-44FF-9564-A19DFDFB13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15243"/>
          <a:stretch/>
        </p:blipFill>
        <p:spPr bwMode="auto">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Image result for “Can machines think?”">
            <a:extLst>
              <a:ext uri="{FF2B5EF4-FFF2-40B4-BE49-F238E27FC236}">
                <a16:creationId xmlns:a16="http://schemas.microsoft.com/office/drawing/2014/main" id="{DF3A99E4-4BA3-46F0-BC60-CD4E2E09C6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826" r="2329" b="1"/>
          <a:stretch/>
        </p:blipFill>
        <p:spPr bwMode="auto">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DD2C2AC-D6DE-4659-A43D-B23012DD4950}"/>
              </a:ext>
            </a:extLst>
          </p:cNvPr>
          <p:cNvSpPr>
            <a:spLocks noGrp="1"/>
          </p:cNvSpPr>
          <p:nvPr>
            <p:ph type="sldNum" sz="quarter" idx="12"/>
          </p:nvPr>
        </p:nvSpPr>
        <p:spPr>
          <a:xfrm>
            <a:off x="9067800" y="6356350"/>
            <a:ext cx="2286000" cy="365125"/>
          </a:xfrm>
        </p:spPr>
        <p:txBody>
          <a:bodyPr>
            <a:normAutofit/>
          </a:bodyPr>
          <a:lstStyle/>
          <a:p>
            <a:pPr>
              <a:spcAft>
                <a:spcPts val="600"/>
              </a:spcAft>
            </a:pPr>
            <a:fld id="{6C8DB4F7-D883-4928-8961-38134A510B78}" type="slidenum">
              <a:rPr lang="en-GB">
                <a:solidFill>
                  <a:srgbClr val="FFFFFF"/>
                </a:solidFill>
              </a:rPr>
              <a:pPr>
                <a:spcAft>
                  <a:spcPts val="600"/>
                </a:spcAft>
              </a:pPr>
              <a:t>4</a:t>
            </a:fld>
            <a:endParaRPr lang="en-GB">
              <a:solidFill>
                <a:srgbClr val="FFFFFF"/>
              </a:solidFill>
            </a:endParaRPr>
          </a:p>
        </p:txBody>
      </p:sp>
      <p:pic>
        <p:nvPicPr>
          <p:cNvPr id="7" name="Picture 6">
            <a:extLst>
              <a:ext uri="{FF2B5EF4-FFF2-40B4-BE49-F238E27FC236}">
                <a16:creationId xmlns:a16="http://schemas.microsoft.com/office/drawing/2014/main" id="{3666411F-5277-413E-8E1F-BFAB5AADECF5}"/>
              </a:ext>
            </a:extLst>
          </p:cNvPr>
          <p:cNvPicPr>
            <a:picLocks noChangeAspect="1"/>
          </p:cNvPicPr>
          <p:nvPr/>
        </p:nvPicPr>
        <p:blipFill>
          <a:blip r:embed="rId5"/>
          <a:stretch>
            <a:fillRect/>
          </a:stretch>
        </p:blipFill>
        <p:spPr>
          <a:xfrm>
            <a:off x="6874329" y="3172444"/>
            <a:ext cx="2286000" cy="1672441"/>
          </a:xfrm>
          <a:prstGeom prst="rect">
            <a:avLst/>
          </a:prstGeom>
        </p:spPr>
      </p:pic>
    </p:spTree>
    <p:extLst>
      <p:ext uri="{BB962C8B-B14F-4D97-AF65-F5344CB8AC3E}">
        <p14:creationId xmlns:p14="http://schemas.microsoft.com/office/powerpoint/2010/main" val="136094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BA9F-DC32-4838-A620-D9577BD18403}"/>
              </a:ext>
            </a:extLst>
          </p:cNvPr>
          <p:cNvSpPr>
            <a:spLocks noGrp="1"/>
          </p:cNvSpPr>
          <p:nvPr>
            <p:ph type="title"/>
          </p:nvPr>
        </p:nvSpPr>
        <p:spPr>
          <a:xfrm>
            <a:off x="838201" y="82497"/>
            <a:ext cx="8900604" cy="1325563"/>
          </a:xfrm>
        </p:spPr>
        <p:txBody>
          <a:bodyPr>
            <a:normAutofit/>
          </a:bodyPr>
          <a:lstStyle/>
          <a:p>
            <a:pPr algn="l" fontAlgn="base"/>
            <a:r>
              <a:rPr lang="en-GB" dirty="0"/>
              <a:t>Introduction to Machine Learning</a:t>
            </a:r>
          </a:p>
        </p:txBody>
      </p:sp>
      <p:sp>
        <p:nvSpPr>
          <p:cNvPr id="3" name="Content Placeholder 2">
            <a:extLst>
              <a:ext uri="{FF2B5EF4-FFF2-40B4-BE49-F238E27FC236}">
                <a16:creationId xmlns:a16="http://schemas.microsoft.com/office/drawing/2014/main" id="{FA9A73AF-875B-48A1-8057-91B4D0CB0668}"/>
              </a:ext>
            </a:extLst>
          </p:cNvPr>
          <p:cNvSpPr>
            <a:spLocks noGrp="1"/>
          </p:cNvSpPr>
          <p:nvPr>
            <p:ph idx="1"/>
          </p:nvPr>
        </p:nvSpPr>
        <p:spPr>
          <a:xfrm>
            <a:off x="838200" y="1635162"/>
            <a:ext cx="7195457" cy="5194846"/>
          </a:xfrm>
        </p:spPr>
        <p:txBody>
          <a:bodyPr>
            <a:normAutofit lnSpcReduction="10000"/>
          </a:bodyPr>
          <a:lstStyle/>
          <a:p>
            <a:pPr algn="l" fontAlgn="base">
              <a:lnSpc>
                <a:spcPct val="100000"/>
              </a:lnSpc>
              <a:spcBef>
                <a:spcPts val="1200"/>
              </a:spcBef>
              <a:spcAft>
                <a:spcPts val="600"/>
              </a:spcAft>
            </a:pPr>
            <a:r>
              <a:rPr lang="en-GB" sz="2200" dirty="0"/>
              <a:t>We can observe from the figure that the relationships between </a:t>
            </a:r>
            <a:r>
              <a:rPr lang="en-GB" sz="2200" b="1" dirty="0"/>
              <a:t>AI, machine learning, deep learning </a:t>
            </a:r>
            <a:r>
              <a:rPr lang="en-GB" sz="2200" dirty="0"/>
              <a:t>and </a:t>
            </a:r>
            <a:r>
              <a:rPr lang="en-GB" sz="2200" b="1" dirty="0"/>
              <a:t>data science</a:t>
            </a:r>
            <a:r>
              <a:rPr lang="en-GB" sz="2200" dirty="0"/>
              <a:t> overlapping. </a:t>
            </a:r>
          </a:p>
          <a:p>
            <a:pPr algn="l" fontAlgn="base">
              <a:lnSpc>
                <a:spcPct val="100000"/>
              </a:lnSpc>
              <a:spcBef>
                <a:spcPts val="1200"/>
              </a:spcBef>
              <a:spcAft>
                <a:spcPts val="600"/>
              </a:spcAft>
            </a:pPr>
            <a:r>
              <a:rPr lang="en-GB" sz="2200" b="1" dirty="0"/>
              <a:t>Machine learning </a:t>
            </a:r>
            <a:r>
              <a:rPr lang="en-GB" sz="2200" dirty="0"/>
              <a:t>is a subset of AI that consists of techniques enabling computers to identify patterns in data and to deliver AI applications. Deep learning is a subset of machine learning that enables computers to solve more complex problems.</a:t>
            </a:r>
          </a:p>
          <a:p>
            <a:pPr algn="l" fontAlgn="base">
              <a:lnSpc>
                <a:spcPct val="100000"/>
              </a:lnSpc>
              <a:spcBef>
                <a:spcPts val="1200"/>
              </a:spcBef>
              <a:spcAft>
                <a:spcPts val="600"/>
              </a:spcAft>
            </a:pPr>
            <a:r>
              <a:rPr lang="en-GB" sz="2200" dirty="0"/>
              <a:t>Data science isn’t exactly a subset of machine learning, but it uses machine learning, deep learning, and AI to analyze data and reach actionable conclusions. </a:t>
            </a:r>
          </a:p>
          <a:p>
            <a:pPr algn="l" fontAlgn="base">
              <a:lnSpc>
                <a:spcPct val="100000"/>
              </a:lnSpc>
              <a:spcBef>
                <a:spcPts val="1200"/>
              </a:spcBef>
              <a:spcAft>
                <a:spcPts val="600"/>
              </a:spcAft>
            </a:pPr>
            <a:r>
              <a:rPr lang="en-GB" sz="2200" dirty="0"/>
              <a:t>It combines machine learning, deep learning and AI with other disciplines, such as big data analytics and cloud computing.</a:t>
            </a:r>
          </a:p>
        </p:txBody>
      </p:sp>
      <p:pic>
        <p:nvPicPr>
          <p:cNvPr id="1026" name="Picture 2" descr="mlbf 0101">
            <a:extLst>
              <a:ext uri="{FF2B5EF4-FFF2-40B4-BE49-F238E27FC236}">
                <a16:creationId xmlns:a16="http://schemas.microsoft.com/office/drawing/2014/main" id="{8820A4C9-F3FF-4AEC-B86F-B57261444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8842" y="1658479"/>
            <a:ext cx="3633751" cy="29917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lbf 0102">
            <a:extLst>
              <a:ext uri="{FF2B5EF4-FFF2-40B4-BE49-F238E27FC236}">
                <a16:creationId xmlns:a16="http://schemas.microsoft.com/office/drawing/2014/main" id="{521A9FE5-D4E6-4EF4-A542-1F6950C05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243" y="4908903"/>
            <a:ext cx="3247913" cy="171622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ADD44C0-08E2-4DF9-8B3C-B835BAC92B3E}"/>
              </a:ext>
            </a:extLst>
          </p:cNvPr>
          <p:cNvSpPr>
            <a:spLocks noGrp="1"/>
          </p:cNvSpPr>
          <p:nvPr>
            <p:ph type="sldNum" sz="quarter" idx="12"/>
          </p:nvPr>
        </p:nvSpPr>
        <p:spPr/>
        <p:txBody>
          <a:bodyPr/>
          <a:lstStyle/>
          <a:p>
            <a:fld id="{6C8DB4F7-D883-4928-8961-38134A510B78}" type="slidenum">
              <a:rPr lang="en-GB" smtClean="0"/>
              <a:t>5</a:t>
            </a:fld>
            <a:endParaRPr lang="en-GB" dirty="0"/>
          </a:p>
        </p:txBody>
      </p:sp>
    </p:spTree>
    <p:extLst>
      <p:ext uri="{BB962C8B-B14F-4D97-AF65-F5344CB8AC3E}">
        <p14:creationId xmlns:p14="http://schemas.microsoft.com/office/powerpoint/2010/main" val="48862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C91D-260E-4027-BEEA-88DA713E19D9}"/>
              </a:ext>
            </a:extLst>
          </p:cNvPr>
          <p:cNvSpPr>
            <a:spLocks noGrp="1"/>
          </p:cNvSpPr>
          <p:nvPr>
            <p:ph type="title"/>
          </p:nvPr>
        </p:nvSpPr>
        <p:spPr>
          <a:xfrm>
            <a:off x="838201" y="82423"/>
            <a:ext cx="8900604" cy="1325563"/>
          </a:xfrm>
        </p:spPr>
        <p:txBody>
          <a:bodyPr/>
          <a:lstStyle/>
          <a:p>
            <a:r>
              <a:rPr lang="en-GB" dirty="0"/>
              <a:t>TP and ML</a:t>
            </a:r>
          </a:p>
        </p:txBody>
      </p:sp>
      <p:sp>
        <p:nvSpPr>
          <p:cNvPr id="3" name="Content Placeholder 2">
            <a:extLst>
              <a:ext uri="{FF2B5EF4-FFF2-40B4-BE49-F238E27FC236}">
                <a16:creationId xmlns:a16="http://schemas.microsoft.com/office/drawing/2014/main" id="{0762EC11-6E28-4A38-9C17-B9DD5669AC00}"/>
              </a:ext>
            </a:extLst>
          </p:cNvPr>
          <p:cNvSpPr>
            <a:spLocks noGrp="1"/>
          </p:cNvSpPr>
          <p:nvPr>
            <p:ph idx="1"/>
          </p:nvPr>
        </p:nvSpPr>
        <p:spPr>
          <a:xfrm>
            <a:off x="838199" y="1567544"/>
            <a:ext cx="5888494" cy="5355772"/>
          </a:xfrm>
        </p:spPr>
        <p:txBody>
          <a:bodyPr>
            <a:normAutofit fontScale="77500" lnSpcReduction="20000"/>
          </a:bodyPr>
          <a:lstStyle/>
          <a:p>
            <a:pPr algn="l" fontAlgn="base">
              <a:lnSpc>
                <a:spcPct val="100000"/>
              </a:lnSpc>
              <a:spcBef>
                <a:spcPts val="1200"/>
              </a:spcBef>
              <a:spcAft>
                <a:spcPts val="600"/>
              </a:spcAft>
            </a:pPr>
            <a:r>
              <a:rPr lang="en-GB" dirty="0"/>
              <a:t>Traditional programming (TP) approach is shown in the Figure. We have rules that act on data and give us answers. </a:t>
            </a:r>
          </a:p>
          <a:p>
            <a:pPr algn="l" fontAlgn="base">
              <a:lnSpc>
                <a:spcPct val="100000"/>
              </a:lnSpc>
              <a:spcBef>
                <a:spcPts val="1200"/>
              </a:spcBef>
              <a:spcAft>
                <a:spcPts val="600"/>
              </a:spcAft>
            </a:pPr>
            <a:r>
              <a:rPr lang="en-GB" dirty="0"/>
              <a:t>The rules and data are provided to the programme, and you can get an output based on the data structure.</a:t>
            </a:r>
          </a:p>
          <a:p>
            <a:pPr algn="l" fontAlgn="base">
              <a:lnSpc>
                <a:spcPct val="100000"/>
              </a:lnSpc>
              <a:spcBef>
                <a:spcPts val="1200"/>
              </a:spcBef>
              <a:spcAft>
                <a:spcPts val="600"/>
              </a:spcAft>
            </a:pPr>
            <a:r>
              <a:rPr lang="en-GB" dirty="0"/>
              <a:t>We get lots of data about our scenario, we label that data, and the computer can figure out what the rules are that make one piece of data match a particular label and another piece of data match a different label.</a:t>
            </a:r>
          </a:p>
          <a:p>
            <a:pPr algn="l" fontAlgn="base">
              <a:lnSpc>
                <a:spcPct val="100000"/>
              </a:lnSpc>
              <a:spcBef>
                <a:spcPts val="1200"/>
              </a:spcBef>
              <a:spcAft>
                <a:spcPts val="600"/>
              </a:spcAft>
            </a:pPr>
            <a:r>
              <a:rPr lang="en-GB" dirty="0"/>
              <a:t>Suppose we collect a lot of instances of this data while they’re doing different activities.</a:t>
            </a:r>
          </a:p>
          <a:p>
            <a:pPr algn="l" fontAlgn="base">
              <a:lnSpc>
                <a:spcPct val="100000"/>
              </a:lnSpc>
              <a:spcBef>
                <a:spcPts val="1200"/>
              </a:spcBef>
              <a:spcAft>
                <a:spcPts val="600"/>
              </a:spcAft>
            </a:pPr>
            <a:r>
              <a:rPr lang="en-GB" dirty="0"/>
              <a:t>We end up with a scenario of having data that says “This is what walking looks like,” “This is what running looks like,” and so on </a:t>
            </a:r>
          </a:p>
        </p:txBody>
      </p:sp>
      <p:pic>
        <p:nvPicPr>
          <p:cNvPr id="5" name="Picture 4">
            <a:extLst>
              <a:ext uri="{FF2B5EF4-FFF2-40B4-BE49-F238E27FC236}">
                <a16:creationId xmlns:a16="http://schemas.microsoft.com/office/drawing/2014/main" id="{3B564DE9-CE67-428A-A988-EDC6CBA1D3B3}"/>
              </a:ext>
            </a:extLst>
          </p:cNvPr>
          <p:cNvPicPr>
            <a:picLocks noChangeAspect="1"/>
          </p:cNvPicPr>
          <p:nvPr/>
        </p:nvPicPr>
        <p:blipFill>
          <a:blip r:embed="rId2"/>
          <a:stretch>
            <a:fillRect/>
          </a:stretch>
        </p:blipFill>
        <p:spPr>
          <a:xfrm>
            <a:off x="6768193" y="1803458"/>
            <a:ext cx="5073520" cy="1416880"/>
          </a:xfrm>
          <a:prstGeom prst="rect">
            <a:avLst/>
          </a:prstGeom>
        </p:spPr>
      </p:pic>
      <p:pic>
        <p:nvPicPr>
          <p:cNvPr id="7" name="Picture 6">
            <a:extLst>
              <a:ext uri="{FF2B5EF4-FFF2-40B4-BE49-F238E27FC236}">
                <a16:creationId xmlns:a16="http://schemas.microsoft.com/office/drawing/2014/main" id="{CAE2D0E6-2767-4A11-88E0-A24B8895C191}"/>
              </a:ext>
            </a:extLst>
          </p:cNvPr>
          <p:cNvPicPr>
            <a:picLocks noChangeAspect="1"/>
          </p:cNvPicPr>
          <p:nvPr/>
        </p:nvPicPr>
        <p:blipFill>
          <a:blip r:embed="rId3"/>
          <a:stretch>
            <a:fillRect/>
          </a:stretch>
        </p:blipFill>
        <p:spPr>
          <a:xfrm>
            <a:off x="6768193" y="3575322"/>
            <a:ext cx="5073520" cy="1408711"/>
          </a:xfrm>
          <a:prstGeom prst="rect">
            <a:avLst/>
          </a:prstGeom>
        </p:spPr>
      </p:pic>
      <p:pic>
        <p:nvPicPr>
          <p:cNvPr id="1026" name="Picture 2" descr="From coding to ML: gathering and labeling data">
            <a:extLst>
              <a:ext uri="{FF2B5EF4-FFF2-40B4-BE49-F238E27FC236}">
                <a16:creationId xmlns:a16="http://schemas.microsoft.com/office/drawing/2014/main" id="{A0D05215-CD68-44F1-A177-127953789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153" y="5196873"/>
            <a:ext cx="4627107" cy="150368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E09D8EC-BFED-4EBD-918D-BC849B263AED}"/>
              </a:ext>
            </a:extLst>
          </p:cNvPr>
          <p:cNvSpPr>
            <a:spLocks noGrp="1"/>
          </p:cNvSpPr>
          <p:nvPr>
            <p:ph type="sldNum" sz="quarter" idx="12"/>
          </p:nvPr>
        </p:nvSpPr>
        <p:spPr/>
        <p:txBody>
          <a:bodyPr/>
          <a:lstStyle/>
          <a:p>
            <a:fld id="{6C8DB4F7-D883-4928-8961-38134A510B78}" type="slidenum">
              <a:rPr lang="en-GB" smtClean="0"/>
              <a:t>6</a:t>
            </a:fld>
            <a:endParaRPr lang="en-GB" dirty="0"/>
          </a:p>
        </p:txBody>
      </p:sp>
    </p:spTree>
    <p:extLst>
      <p:ext uri="{BB962C8B-B14F-4D97-AF65-F5344CB8AC3E}">
        <p14:creationId xmlns:p14="http://schemas.microsoft.com/office/powerpoint/2010/main" val="407032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DEA7-C20A-47C5-AB2B-45BD148F10BC}"/>
              </a:ext>
            </a:extLst>
          </p:cNvPr>
          <p:cNvSpPr>
            <a:spLocks noGrp="1"/>
          </p:cNvSpPr>
          <p:nvPr>
            <p:ph type="title"/>
          </p:nvPr>
        </p:nvSpPr>
        <p:spPr/>
        <p:txBody>
          <a:bodyPr/>
          <a:lstStyle/>
          <a:p>
            <a:r>
              <a:rPr lang="en-GB" dirty="0"/>
              <a:t>TP and ML</a:t>
            </a:r>
          </a:p>
        </p:txBody>
      </p:sp>
      <p:sp>
        <p:nvSpPr>
          <p:cNvPr id="3" name="Content Placeholder 2">
            <a:extLst>
              <a:ext uri="{FF2B5EF4-FFF2-40B4-BE49-F238E27FC236}">
                <a16:creationId xmlns:a16="http://schemas.microsoft.com/office/drawing/2014/main" id="{320E6045-45A4-4071-9AE1-2B5B064565B2}"/>
              </a:ext>
            </a:extLst>
          </p:cNvPr>
          <p:cNvSpPr>
            <a:spLocks noGrp="1"/>
          </p:cNvSpPr>
          <p:nvPr>
            <p:ph idx="1"/>
          </p:nvPr>
        </p:nvSpPr>
        <p:spPr>
          <a:xfrm>
            <a:off x="838200" y="1618014"/>
            <a:ext cx="7293429" cy="5239986"/>
          </a:xfrm>
        </p:spPr>
        <p:txBody>
          <a:bodyPr>
            <a:normAutofit fontScale="92500"/>
          </a:bodyPr>
          <a:lstStyle/>
          <a:p>
            <a:pPr fontAlgn="base">
              <a:spcBef>
                <a:spcPts val="600"/>
              </a:spcBef>
              <a:spcAft>
                <a:spcPts val="1200"/>
              </a:spcAft>
            </a:pPr>
            <a:r>
              <a:rPr lang="en-GB" sz="2400" dirty="0"/>
              <a:t>We can develop a spam filter using traditional programming techniques using the following steps as</a:t>
            </a:r>
          </a:p>
          <a:p>
            <a:pPr fontAlgn="base">
              <a:spcBef>
                <a:spcPts val="600"/>
              </a:spcBef>
              <a:spcAft>
                <a:spcPts val="1200"/>
              </a:spcAft>
            </a:pPr>
            <a:r>
              <a:rPr lang="en-GB" sz="2400" dirty="0"/>
              <a:t>First we would consider what spam typically looks like. We might notice that some words or phrases (such as “win,” “credit card,” “free,” and “amazing”) tend to come up a lot in the subject line. </a:t>
            </a:r>
          </a:p>
          <a:p>
            <a:pPr marL="719138" indent="-449263" fontAlgn="base">
              <a:spcBef>
                <a:spcPts val="600"/>
              </a:spcBef>
              <a:spcAft>
                <a:spcPts val="1200"/>
              </a:spcAft>
              <a:buFont typeface="+mj-lt"/>
              <a:buAutoNum type="arabicPeriod"/>
            </a:pPr>
            <a:r>
              <a:rPr lang="en-GB" sz="2400" dirty="0"/>
              <a:t>We would notice a few other patterns in the sender’s name, the email’s body, and other parts of the email.</a:t>
            </a:r>
          </a:p>
          <a:p>
            <a:pPr marL="719138" indent="-449263" fontAlgn="base">
              <a:spcBef>
                <a:spcPts val="600"/>
              </a:spcBef>
              <a:spcAft>
                <a:spcPts val="1200"/>
              </a:spcAft>
              <a:buFont typeface="+mj-lt"/>
              <a:buAutoNum type="arabicPeriod"/>
            </a:pPr>
            <a:r>
              <a:rPr lang="en-GB" sz="2400" dirty="0"/>
              <a:t>We would write a detection algorithm for each of the patterns that we noticed, and your program would flag emails as spam if a number of these patterns were detected.</a:t>
            </a:r>
          </a:p>
          <a:p>
            <a:pPr fontAlgn="base">
              <a:spcBef>
                <a:spcPts val="600"/>
              </a:spcBef>
              <a:spcAft>
                <a:spcPts val="1200"/>
              </a:spcAft>
            </a:pPr>
            <a:r>
              <a:rPr lang="en-GB" sz="2400" dirty="0"/>
              <a:t>We would test the program and repeat steps 1 and 2 until it was good enough to launch.</a:t>
            </a:r>
          </a:p>
        </p:txBody>
      </p:sp>
      <p:sp>
        <p:nvSpPr>
          <p:cNvPr id="8" name="Rectangle 7">
            <a:extLst>
              <a:ext uri="{FF2B5EF4-FFF2-40B4-BE49-F238E27FC236}">
                <a16:creationId xmlns:a16="http://schemas.microsoft.com/office/drawing/2014/main" id="{B3022290-855A-4F7D-A58C-8B4A37E48FA4}"/>
              </a:ext>
            </a:extLst>
          </p:cNvPr>
          <p:cNvSpPr/>
          <p:nvPr/>
        </p:nvSpPr>
        <p:spPr>
          <a:xfrm>
            <a:off x="7981411" y="3686223"/>
            <a:ext cx="3895957" cy="369332"/>
          </a:xfrm>
          <a:prstGeom prst="rect">
            <a:avLst/>
          </a:prstGeom>
        </p:spPr>
        <p:txBody>
          <a:bodyPr wrap="square">
            <a:spAutoFit/>
          </a:bodyPr>
          <a:lstStyle/>
          <a:p>
            <a:pPr algn="ctr">
              <a:spcAft>
                <a:spcPts val="1200"/>
              </a:spcAft>
            </a:pPr>
            <a:r>
              <a:rPr lang="en-GB" dirty="0">
                <a:solidFill>
                  <a:schemeClr val="accent2">
                    <a:lumMod val="50000"/>
                  </a:schemeClr>
                </a:solidFill>
              </a:rPr>
              <a:t>The traditional approach</a:t>
            </a:r>
            <a:endParaRPr lang="en-GB" dirty="0"/>
          </a:p>
        </p:txBody>
      </p:sp>
      <p:pic>
        <p:nvPicPr>
          <p:cNvPr id="26626" name="Picture 2" descr="mls2 0104">
            <a:extLst>
              <a:ext uri="{FF2B5EF4-FFF2-40B4-BE49-F238E27FC236}">
                <a16:creationId xmlns:a16="http://schemas.microsoft.com/office/drawing/2014/main" id="{E06522BE-B978-4568-AFF1-8E285C946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078" y="4240072"/>
            <a:ext cx="3206167" cy="18857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43F2A51-A64D-4E4C-B7B8-BC834A4AB6AE}"/>
              </a:ext>
            </a:extLst>
          </p:cNvPr>
          <p:cNvSpPr/>
          <p:nvPr/>
        </p:nvSpPr>
        <p:spPr>
          <a:xfrm>
            <a:off x="8350896" y="6157290"/>
            <a:ext cx="3398488" cy="646331"/>
          </a:xfrm>
          <a:prstGeom prst="rect">
            <a:avLst/>
          </a:prstGeom>
        </p:spPr>
        <p:txBody>
          <a:bodyPr wrap="square">
            <a:spAutoFit/>
          </a:bodyPr>
          <a:lstStyle/>
          <a:p>
            <a:pPr algn="ctr">
              <a:spcAft>
                <a:spcPts val="1200"/>
              </a:spcAft>
            </a:pPr>
            <a:r>
              <a:rPr lang="en-GB" dirty="0">
                <a:solidFill>
                  <a:schemeClr val="accent2">
                    <a:lumMod val="50000"/>
                  </a:schemeClr>
                </a:solidFill>
              </a:rPr>
              <a:t>Machine Learning can help humans learn</a:t>
            </a:r>
            <a:endParaRPr lang="en-GB" dirty="0"/>
          </a:p>
        </p:txBody>
      </p:sp>
      <p:sp>
        <p:nvSpPr>
          <p:cNvPr id="4" name="Slide Number Placeholder 3">
            <a:extLst>
              <a:ext uri="{FF2B5EF4-FFF2-40B4-BE49-F238E27FC236}">
                <a16:creationId xmlns:a16="http://schemas.microsoft.com/office/drawing/2014/main" id="{840DB881-6C6C-4696-8D85-ED1A6244672F}"/>
              </a:ext>
            </a:extLst>
          </p:cNvPr>
          <p:cNvSpPr>
            <a:spLocks noGrp="1"/>
          </p:cNvSpPr>
          <p:nvPr>
            <p:ph type="sldNum" sz="quarter" idx="12"/>
          </p:nvPr>
        </p:nvSpPr>
        <p:spPr/>
        <p:txBody>
          <a:bodyPr/>
          <a:lstStyle/>
          <a:p>
            <a:fld id="{6C8DB4F7-D883-4928-8961-38134A510B78}" type="slidenum">
              <a:rPr lang="en-GB" smtClean="0"/>
              <a:t>7</a:t>
            </a:fld>
            <a:endParaRPr lang="en-GB" dirty="0"/>
          </a:p>
        </p:txBody>
      </p:sp>
      <p:pic>
        <p:nvPicPr>
          <p:cNvPr id="9" name="Picture 2" descr="mls2 0101">
            <a:extLst>
              <a:ext uri="{FF2B5EF4-FFF2-40B4-BE49-F238E27FC236}">
                <a16:creationId xmlns:a16="http://schemas.microsoft.com/office/drawing/2014/main" id="{6D76B15C-5976-4D1B-BDD1-ABC012474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3078" y="1618014"/>
            <a:ext cx="3454290" cy="198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44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DEA7-C20A-47C5-AB2B-45BD148F10BC}"/>
              </a:ext>
            </a:extLst>
          </p:cNvPr>
          <p:cNvSpPr>
            <a:spLocks noGrp="1"/>
          </p:cNvSpPr>
          <p:nvPr>
            <p:ph type="title"/>
          </p:nvPr>
        </p:nvSpPr>
        <p:spPr/>
        <p:txBody>
          <a:bodyPr/>
          <a:lstStyle/>
          <a:p>
            <a:r>
              <a:rPr lang="en-GB" dirty="0"/>
              <a:t>What is Machine Learning?</a:t>
            </a:r>
          </a:p>
        </p:txBody>
      </p:sp>
      <p:sp>
        <p:nvSpPr>
          <p:cNvPr id="3" name="Content Placeholder 2">
            <a:extLst>
              <a:ext uri="{FF2B5EF4-FFF2-40B4-BE49-F238E27FC236}">
                <a16:creationId xmlns:a16="http://schemas.microsoft.com/office/drawing/2014/main" id="{320E6045-45A4-4071-9AE1-2B5B064565B2}"/>
              </a:ext>
            </a:extLst>
          </p:cNvPr>
          <p:cNvSpPr>
            <a:spLocks noGrp="1"/>
          </p:cNvSpPr>
          <p:nvPr>
            <p:ph idx="1"/>
          </p:nvPr>
        </p:nvSpPr>
        <p:spPr>
          <a:xfrm>
            <a:off x="914401" y="1579058"/>
            <a:ext cx="7879701" cy="5309913"/>
          </a:xfrm>
        </p:spPr>
        <p:txBody>
          <a:bodyPr>
            <a:normAutofit/>
          </a:bodyPr>
          <a:lstStyle/>
          <a:p>
            <a:pPr>
              <a:lnSpc>
                <a:spcPct val="110000"/>
              </a:lnSpc>
              <a:spcBef>
                <a:spcPts val="0"/>
              </a:spcBef>
              <a:spcAft>
                <a:spcPts val="600"/>
              </a:spcAft>
            </a:pPr>
            <a:r>
              <a:rPr kumimoji="0" lang="en-US" altLang="en-US" sz="1800" b="0" i="0" u="none" strike="noStrike" cap="none" normalizeH="0" baseline="0" dirty="0">
                <a:ln>
                  <a:noFill/>
                </a:ln>
                <a:solidFill>
                  <a:srgbClr val="333333"/>
                </a:solidFill>
                <a:effectLst/>
                <a:latin typeface="+mn-lt"/>
              </a:rPr>
              <a:t>Machine Learning is the science (and art) of programming computers so they can </a:t>
            </a:r>
            <a:r>
              <a:rPr kumimoji="0" lang="en-US" altLang="en-US" sz="1800" b="0" i="1" u="none" strike="noStrike" cap="none" normalizeH="0" baseline="0" dirty="0">
                <a:ln>
                  <a:noFill/>
                </a:ln>
                <a:solidFill>
                  <a:srgbClr val="333333"/>
                </a:solidFill>
                <a:effectLst/>
                <a:latin typeface="+mn-lt"/>
              </a:rPr>
              <a:t>learn from data</a:t>
            </a:r>
            <a:r>
              <a:rPr kumimoji="0" lang="en-US" altLang="en-US" sz="1800" b="0" i="0" u="none" strike="noStrike" cap="none" normalizeH="0" baseline="0" dirty="0">
                <a:ln>
                  <a:noFill/>
                </a:ln>
                <a:solidFill>
                  <a:srgbClr val="333333"/>
                </a:solidFill>
                <a:effectLst/>
                <a:latin typeface="+mn-lt"/>
              </a:rPr>
              <a:t>.</a:t>
            </a:r>
            <a:endParaRPr kumimoji="0" lang="en-US" altLang="en-US" sz="1800" b="0" i="0" u="none" strike="noStrike" cap="none" normalizeH="0" baseline="0" dirty="0">
              <a:ln>
                <a:noFill/>
              </a:ln>
              <a:solidFill>
                <a:schemeClr val="tx1"/>
              </a:solidFill>
              <a:effectLst/>
              <a:latin typeface="+mn-lt"/>
            </a:endParaRPr>
          </a:p>
          <a:p>
            <a:pPr>
              <a:lnSpc>
                <a:spcPct val="110000"/>
              </a:lnSpc>
              <a:spcBef>
                <a:spcPts val="0"/>
              </a:spcBef>
              <a:spcAft>
                <a:spcPts val="600"/>
              </a:spcAft>
            </a:pPr>
            <a:r>
              <a:rPr kumimoji="0" lang="en-US" altLang="en-US" sz="1800" b="1" u="none" strike="noStrike" cap="none" normalizeH="0" baseline="0" dirty="0">
                <a:ln>
                  <a:noFill/>
                </a:ln>
                <a:solidFill>
                  <a:schemeClr val="bg1">
                    <a:lumMod val="95000"/>
                  </a:schemeClr>
                </a:solidFill>
                <a:effectLst/>
                <a:highlight>
                  <a:srgbClr val="000000"/>
                </a:highlight>
                <a:latin typeface="+mn-lt"/>
              </a:rPr>
              <a:t>Machine Learning is the field of study that gives computers the ability to learn without being explicitly programmed.</a:t>
            </a:r>
            <a:r>
              <a:rPr lang="en-US" altLang="en-US" sz="1800" b="1" dirty="0">
                <a:solidFill>
                  <a:schemeClr val="bg1">
                    <a:lumMod val="95000"/>
                  </a:schemeClr>
                </a:solidFill>
                <a:highlight>
                  <a:srgbClr val="000000"/>
                </a:highlight>
                <a:latin typeface="+mn-lt"/>
              </a:rPr>
              <a:t> </a:t>
            </a:r>
            <a:r>
              <a:rPr kumimoji="0" lang="en-US" altLang="en-US" sz="1800" b="1" u="none" strike="noStrike" cap="none" normalizeH="0" baseline="0" dirty="0">
                <a:ln>
                  <a:noFill/>
                </a:ln>
                <a:solidFill>
                  <a:schemeClr val="bg1">
                    <a:lumMod val="95000"/>
                  </a:schemeClr>
                </a:solidFill>
                <a:effectLst/>
                <a:highlight>
                  <a:srgbClr val="000000"/>
                </a:highlight>
                <a:latin typeface="+mn-lt"/>
              </a:rPr>
              <a:t>Arthur Samuel, 1959</a:t>
            </a:r>
          </a:p>
          <a:p>
            <a:pPr>
              <a:lnSpc>
                <a:spcPct val="110000"/>
              </a:lnSpc>
              <a:spcBef>
                <a:spcPts val="0"/>
              </a:spcBef>
              <a:spcAft>
                <a:spcPts val="600"/>
              </a:spcAft>
            </a:pPr>
            <a:r>
              <a:rPr lang="en-GB" altLang="en-US" sz="1800" b="1" dirty="0">
                <a:solidFill>
                  <a:srgbClr val="333333"/>
                </a:solidFill>
                <a:cs typeface="Times New Roman" panose="02020603050405020304" pitchFamily="18" charset="0"/>
              </a:rPr>
              <a:t>A set of tools for making inferences and predictions from data.</a:t>
            </a:r>
          </a:p>
          <a:p>
            <a:pPr>
              <a:lnSpc>
                <a:spcPct val="110000"/>
              </a:lnSpc>
              <a:spcBef>
                <a:spcPts val="0"/>
              </a:spcBef>
              <a:spcAft>
                <a:spcPts val="600"/>
              </a:spcAft>
            </a:pPr>
            <a:r>
              <a:rPr lang="en-GB" altLang="en-US" sz="1800" b="1" dirty="0">
                <a:solidFill>
                  <a:srgbClr val="333333"/>
                </a:solidFill>
                <a:cs typeface="Times New Roman" panose="02020603050405020304" pitchFamily="18" charset="0"/>
              </a:rPr>
              <a:t>Predict </a:t>
            </a:r>
            <a:r>
              <a:rPr lang="en-GB" altLang="en-US" sz="1800" dirty="0">
                <a:solidFill>
                  <a:srgbClr val="333333"/>
                </a:solidFill>
                <a:cs typeface="Times New Roman" panose="02020603050405020304" pitchFamily="18" charset="0"/>
              </a:rPr>
              <a:t>future events</a:t>
            </a:r>
          </a:p>
          <a:p>
            <a:pPr marL="720725" indent="-365125">
              <a:lnSpc>
                <a:spcPct val="110000"/>
              </a:lnSpc>
              <a:spcBef>
                <a:spcPts val="0"/>
              </a:spcBef>
              <a:spcAft>
                <a:spcPts val="600"/>
              </a:spcAft>
            </a:pPr>
            <a:r>
              <a:rPr lang="en-GB" altLang="en-US" sz="1800" b="1" dirty="0">
                <a:solidFill>
                  <a:schemeClr val="accent5">
                    <a:lumMod val="75000"/>
                  </a:schemeClr>
                </a:solidFill>
                <a:cs typeface="Times New Roman" panose="02020603050405020304" pitchFamily="18" charset="0"/>
              </a:rPr>
              <a:t>Will it rain tomorrow?</a:t>
            </a:r>
          </a:p>
          <a:p>
            <a:pPr marL="1076325" indent="-355600">
              <a:lnSpc>
                <a:spcPct val="110000"/>
              </a:lnSpc>
              <a:spcBef>
                <a:spcPts val="0"/>
              </a:spcBef>
              <a:spcAft>
                <a:spcPts val="600"/>
              </a:spcAft>
            </a:pPr>
            <a:r>
              <a:rPr lang="en-GB" altLang="en-US" sz="1800" dirty="0">
                <a:solidFill>
                  <a:srgbClr val="333333"/>
                </a:solidFill>
                <a:cs typeface="Times New Roman" panose="02020603050405020304" pitchFamily="18" charset="0"/>
              </a:rPr>
              <a:t>Yes (70% probability)</a:t>
            </a:r>
          </a:p>
          <a:p>
            <a:pPr>
              <a:lnSpc>
                <a:spcPct val="110000"/>
              </a:lnSpc>
              <a:spcBef>
                <a:spcPts val="0"/>
              </a:spcBef>
              <a:spcAft>
                <a:spcPts val="600"/>
              </a:spcAft>
            </a:pPr>
            <a:r>
              <a:rPr lang="en-GB" altLang="en-US" sz="1800" b="1" dirty="0">
                <a:solidFill>
                  <a:srgbClr val="333333"/>
                </a:solidFill>
                <a:cs typeface="Times New Roman" panose="02020603050405020304" pitchFamily="18" charset="0"/>
              </a:rPr>
              <a:t>Infer </a:t>
            </a:r>
            <a:r>
              <a:rPr lang="en-GB" altLang="en-US" sz="1800" dirty="0">
                <a:solidFill>
                  <a:srgbClr val="333333"/>
                </a:solidFill>
                <a:cs typeface="Times New Roman" panose="02020603050405020304" pitchFamily="18" charset="0"/>
              </a:rPr>
              <a:t>the causes of events and behaviors</a:t>
            </a:r>
          </a:p>
          <a:p>
            <a:pPr marL="720725" indent="-365125">
              <a:lnSpc>
                <a:spcPct val="110000"/>
              </a:lnSpc>
              <a:spcBef>
                <a:spcPts val="0"/>
              </a:spcBef>
              <a:spcAft>
                <a:spcPts val="600"/>
              </a:spcAft>
            </a:pPr>
            <a:r>
              <a:rPr lang="en-GB" altLang="en-US" sz="1800" b="1" dirty="0">
                <a:solidFill>
                  <a:schemeClr val="accent5">
                    <a:lumMod val="75000"/>
                  </a:schemeClr>
                </a:solidFill>
                <a:cs typeface="Times New Roman" panose="02020603050405020304" pitchFamily="18" charset="0"/>
              </a:rPr>
              <a:t>Why does it rain?</a:t>
            </a:r>
          </a:p>
          <a:p>
            <a:pPr marL="1076325" indent="-355600">
              <a:lnSpc>
                <a:spcPct val="110000"/>
              </a:lnSpc>
              <a:spcBef>
                <a:spcPts val="0"/>
              </a:spcBef>
              <a:spcAft>
                <a:spcPts val="600"/>
              </a:spcAft>
            </a:pPr>
            <a:r>
              <a:rPr lang="en-US" altLang="en-US" sz="1800" dirty="0">
                <a:solidFill>
                  <a:srgbClr val="333333"/>
                </a:solidFill>
                <a:cs typeface="Times New Roman" panose="02020603050405020304" pitchFamily="18" charset="0"/>
              </a:rPr>
              <a:t>Time of the year, humidity levels, temperature, location etc.</a:t>
            </a:r>
          </a:p>
          <a:p>
            <a:pPr>
              <a:lnSpc>
                <a:spcPct val="110000"/>
              </a:lnSpc>
              <a:spcBef>
                <a:spcPts val="0"/>
              </a:spcBef>
              <a:spcAft>
                <a:spcPts val="600"/>
              </a:spcAft>
            </a:pPr>
            <a:r>
              <a:rPr lang="en-GB" altLang="en-US" sz="1800" b="1" dirty="0">
                <a:solidFill>
                  <a:srgbClr val="333333"/>
                </a:solidFill>
                <a:cs typeface="Times New Roman" panose="02020603050405020304" pitchFamily="18" charset="0"/>
              </a:rPr>
              <a:t>Infer</a:t>
            </a:r>
            <a:r>
              <a:rPr lang="en-GB" altLang="en-US" sz="1800" dirty="0">
                <a:solidFill>
                  <a:srgbClr val="333333"/>
                </a:solidFill>
                <a:cs typeface="Times New Roman" panose="02020603050405020304" pitchFamily="18" charset="0"/>
              </a:rPr>
              <a:t> patterns</a:t>
            </a:r>
          </a:p>
          <a:p>
            <a:pPr marL="720725" indent="-365125">
              <a:lnSpc>
                <a:spcPct val="110000"/>
              </a:lnSpc>
              <a:spcBef>
                <a:spcPts val="0"/>
              </a:spcBef>
              <a:spcAft>
                <a:spcPts val="600"/>
              </a:spcAft>
            </a:pPr>
            <a:r>
              <a:rPr lang="en-GB" altLang="en-US" sz="1800" b="1" dirty="0">
                <a:solidFill>
                  <a:schemeClr val="accent5">
                    <a:lumMod val="75000"/>
                  </a:schemeClr>
                </a:solidFill>
                <a:cs typeface="Times New Roman" panose="02020603050405020304" pitchFamily="18" charset="0"/>
              </a:rPr>
              <a:t>What are the different types of weather conditions?</a:t>
            </a:r>
          </a:p>
          <a:p>
            <a:pPr marL="1076325" indent="-355600">
              <a:lnSpc>
                <a:spcPct val="110000"/>
              </a:lnSpc>
              <a:spcBef>
                <a:spcPts val="0"/>
              </a:spcBef>
              <a:spcAft>
                <a:spcPts val="600"/>
              </a:spcAft>
            </a:pPr>
            <a:r>
              <a:rPr lang="en-GB" altLang="en-US" sz="1800" dirty="0">
                <a:solidFill>
                  <a:srgbClr val="333333"/>
                </a:solidFill>
                <a:cs typeface="Times New Roman" panose="02020603050405020304" pitchFamily="18" charset="0"/>
              </a:rPr>
              <a:t>Rain, sunny, overcast, fog, etc.</a:t>
            </a:r>
            <a:endParaRPr lang="en-US" altLang="en-US" sz="1800" dirty="0">
              <a:solidFill>
                <a:srgbClr val="333333"/>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374F3D2F-7DBF-4A5A-BF48-4CB3C1B80115}"/>
              </a:ext>
            </a:extLst>
          </p:cNvPr>
          <p:cNvSpPr>
            <a:spLocks noGrp="1"/>
          </p:cNvSpPr>
          <p:nvPr>
            <p:ph type="sldNum" sz="quarter" idx="12"/>
          </p:nvPr>
        </p:nvSpPr>
        <p:spPr/>
        <p:txBody>
          <a:bodyPr/>
          <a:lstStyle/>
          <a:p>
            <a:fld id="{6C8DB4F7-D883-4928-8961-38134A510B78}" type="slidenum">
              <a:rPr lang="en-GB" smtClean="0"/>
              <a:t>8</a:t>
            </a:fld>
            <a:endParaRPr lang="en-GB" dirty="0"/>
          </a:p>
        </p:txBody>
      </p:sp>
      <p:pic>
        <p:nvPicPr>
          <p:cNvPr id="7" name="Picture 6">
            <a:extLst>
              <a:ext uri="{FF2B5EF4-FFF2-40B4-BE49-F238E27FC236}">
                <a16:creationId xmlns:a16="http://schemas.microsoft.com/office/drawing/2014/main" id="{D3F1F776-388F-4F1F-9728-D45FCD3B1AB8}"/>
              </a:ext>
            </a:extLst>
          </p:cNvPr>
          <p:cNvPicPr>
            <a:picLocks noChangeAspect="1"/>
          </p:cNvPicPr>
          <p:nvPr/>
        </p:nvPicPr>
        <p:blipFill>
          <a:blip r:embed="rId2"/>
          <a:stretch>
            <a:fillRect/>
          </a:stretch>
        </p:blipFill>
        <p:spPr>
          <a:xfrm>
            <a:off x="8914754" y="1928829"/>
            <a:ext cx="2628333" cy="1500171"/>
          </a:xfrm>
          <a:prstGeom prst="rect">
            <a:avLst/>
          </a:prstGeom>
        </p:spPr>
      </p:pic>
      <p:pic>
        <p:nvPicPr>
          <p:cNvPr id="9" name="Picture 8">
            <a:extLst>
              <a:ext uri="{FF2B5EF4-FFF2-40B4-BE49-F238E27FC236}">
                <a16:creationId xmlns:a16="http://schemas.microsoft.com/office/drawing/2014/main" id="{9B899E08-AAEC-41A0-AEFC-E8383F9DFE0A}"/>
              </a:ext>
            </a:extLst>
          </p:cNvPr>
          <p:cNvPicPr>
            <a:picLocks noChangeAspect="1"/>
          </p:cNvPicPr>
          <p:nvPr/>
        </p:nvPicPr>
        <p:blipFill>
          <a:blip r:embed="rId3"/>
          <a:stretch>
            <a:fillRect/>
          </a:stretch>
        </p:blipFill>
        <p:spPr>
          <a:xfrm>
            <a:off x="8457586" y="4317773"/>
            <a:ext cx="3085501" cy="2032907"/>
          </a:xfrm>
          <a:prstGeom prst="rect">
            <a:avLst/>
          </a:prstGeom>
        </p:spPr>
      </p:pic>
    </p:spTree>
    <p:extLst>
      <p:ext uri="{BB962C8B-B14F-4D97-AF65-F5344CB8AC3E}">
        <p14:creationId xmlns:p14="http://schemas.microsoft.com/office/powerpoint/2010/main" val="165765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96BB-A2BC-4005-9C6E-CD81EDBBA807}"/>
              </a:ext>
            </a:extLst>
          </p:cNvPr>
          <p:cNvSpPr>
            <a:spLocks noGrp="1"/>
          </p:cNvSpPr>
          <p:nvPr>
            <p:ph type="title"/>
          </p:nvPr>
        </p:nvSpPr>
        <p:spPr/>
        <p:txBody>
          <a:bodyPr/>
          <a:lstStyle/>
          <a:p>
            <a:r>
              <a:rPr lang="en-GB" dirty="0"/>
              <a:t>Machine Learning Framework</a:t>
            </a:r>
          </a:p>
        </p:txBody>
      </p:sp>
      <p:sp>
        <p:nvSpPr>
          <p:cNvPr id="3" name="Content Placeholder 2">
            <a:extLst>
              <a:ext uri="{FF2B5EF4-FFF2-40B4-BE49-F238E27FC236}">
                <a16:creationId xmlns:a16="http://schemas.microsoft.com/office/drawing/2014/main" id="{A214E011-7723-405B-A00E-D8C5F92A20C0}"/>
              </a:ext>
            </a:extLst>
          </p:cNvPr>
          <p:cNvSpPr>
            <a:spLocks noGrp="1"/>
          </p:cNvSpPr>
          <p:nvPr>
            <p:ph idx="1"/>
          </p:nvPr>
        </p:nvSpPr>
        <p:spPr>
          <a:xfrm>
            <a:off x="633811" y="1608084"/>
            <a:ext cx="5645836" cy="5207876"/>
          </a:xfrm>
        </p:spPr>
        <p:txBody>
          <a:bodyPr>
            <a:normAutofit/>
          </a:bodyPr>
          <a:lstStyle/>
          <a:p>
            <a:pPr marL="357188" indent="-357188" algn="l">
              <a:lnSpc>
                <a:spcPct val="100000"/>
              </a:lnSpc>
              <a:spcBef>
                <a:spcPts val="1200"/>
              </a:spcBef>
              <a:spcAft>
                <a:spcPts val="600"/>
              </a:spcAft>
            </a:pPr>
            <a:r>
              <a:rPr lang="en-GB" sz="2200" dirty="0"/>
              <a:t>Machine learning is a </a:t>
            </a:r>
            <a:r>
              <a:rPr lang="en-GB" sz="2200" b="1" u="sng" dirty="0"/>
              <a:t>unified algorithmic framework</a:t>
            </a:r>
            <a:r>
              <a:rPr lang="en-GB" sz="2200" dirty="0"/>
              <a:t> designed to identify computational models that accurately describe empirical data and the phenomena underlying it, with little or no human involvement.</a:t>
            </a:r>
          </a:p>
          <a:p>
            <a:pPr marL="357188" indent="-357188" algn="l">
              <a:lnSpc>
                <a:spcPct val="100000"/>
              </a:lnSpc>
              <a:spcBef>
                <a:spcPts val="1200"/>
              </a:spcBef>
              <a:spcAft>
                <a:spcPts val="600"/>
              </a:spcAft>
            </a:pPr>
            <a:r>
              <a:rPr lang="en-GB" sz="2200" dirty="0"/>
              <a:t>A typical machine learning framework is presented as shown in Figure that shows the main stages highlighted in their blocks.</a:t>
            </a:r>
          </a:p>
          <a:p>
            <a:pPr marL="357188" indent="-357188" algn="l">
              <a:lnSpc>
                <a:spcPct val="100000"/>
              </a:lnSpc>
              <a:spcBef>
                <a:spcPts val="1200"/>
              </a:spcBef>
              <a:spcAft>
                <a:spcPts val="600"/>
              </a:spcAft>
            </a:pPr>
            <a:r>
              <a:rPr lang="en-GB" sz="2200" dirty="0"/>
              <a:t>To understand and develop an application utilizing machine learning framework, we use the procedures that are mentioned in the blocks.</a:t>
            </a:r>
          </a:p>
        </p:txBody>
      </p:sp>
      <p:pic>
        <p:nvPicPr>
          <p:cNvPr id="6" name="Picture 5" descr="Diagram&#10;&#10;Description automatically generated">
            <a:extLst>
              <a:ext uri="{FF2B5EF4-FFF2-40B4-BE49-F238E27FC236}">
                <a16:creationId xmlns:a16="http://schemas.microsoft.com/office/drawing/2014/main" id="{BD08383A-59CB-486F-A2AC-B0462A06F0F0}"/>
              </a:ext>
            </a:extLst>
          </p:cNvPr>
          <p:cNvPicPr>
            <a:picLocks noChangeAspect="1"/>
          </p:cNvPicPr>
          <p:nvPr/>
        </p:nvPicPr>
        <p:blipFill>
          <a:blip r:embed="rId2"/>
          <a:stretch>
            <a:fillRect/>
          </a:stretch>
        </p:blipFill>
        <p:spPr>
          <a:xfrm>
            <a:off x="6602651" y="1726355"/>
            <a:ext cx="5071149" cy="2685721"/>
          </a:xfrm>
          <a:prstGeom prst="rect">
            <a:avLst/>
          </a:prstGeom>
        </p:spPr>
      </p:pic>
      <p:sp>
        <p:nvSpPr>
          <p:cNvPr id="16" name="TextBox 15">
            <a:extLst>
              <a:ext uri="{FF2B5EF4-FFF2-40B4-BE49-F238E27FC236}">
                <a16:creationId xmlns:a16="http://schemas.microsoft.com/office/drawing/2014/main" id="{0ED80B33-4568-4A53-B4EE-32BC69827CD4}"/>
              </a:ext>
            </a:extLst>
          </p:cNvPr>
          <p:cNvSpPr txBox="1"/>
          <p:nvPr/>
        </p:nvSpPr>
        <p:spPr>
          <a:xfrm>
            <a:off x="6289243" y="4624309"/>
            <a:ext cx="5697966" cy="2123658"/>
          </a:xfrm>
          <a:prstGeom prst="rect">
            <a:avLst/>
          </a:prstGeom>
          <a:noFill/>
        </p:spPr>
        <p:txBody>
          <a:bodyPr wrap="square">
            <a:spAutoFit/>
          </a:bodyPr>
          <a:lstStyle/>
          <a:p>
            <a:pPr marL="285750" indent="-285750" algn="l">
              <a:buFont typeface="Arial" panose="020B0604020202020204" pitchFamily="34" charset="0"/>
              <a:buChar char="•"/>
            </a:pPr>
            <a:r>
              <a:rPr lang="en-GB" sz="2200" dirty="0"/>
              <a:t>Machine Learning can be used to perform a wide array of useful tasks including automatic detection of objects in images, speech recognition, knowledge discovery in the medical sciences, and predictive Analytics and many others.</a:t>
            </a:r>
          </a:p>
        </p:txBody>
      </p:sp>
      <p:sp>
        <p:nvSpPr>
          <p:cNvPr id="4" name="Slide Number Placeholder 3">
            <a:extLst>
              <a:ext uri="{FF2B5EF4-FFF2-40B4-BE49-F238E27FC236}">
                <a16:creationId xmlns:a16="http://schemas.microsoft.com/office/drawing/2014/main" id="{F0776580-AB57-4373-822E-C728C71AC88A}"/>
              </a:ext>
            </a:extLst>
          </p:cNvPr>
          <p:cNvSpPr>
            <a:spLocks noGrp="1"/>
          </p:cNvSpPr>
          <p:nvPr>
            <p:ph type="sldNum" sz="quarter" idx="12"/>
          </p:nvPr>
        </p:nvSpPr>
        <p:spPr/>
        <p:txBody>
          <a:bodyPr/>
          <a:lstStyle/>
          <a:p>
            <a:fld id="{6C8DB4F7-D883-4928-8961-38134A510B78}" type="slidenum">
              <a:rPr lang="en-GB" smtClean="0"/>
              <a:t>9</a:t>
            </a:fld>
            <a:endParaRPr lang="en-GB" dirty="0"/>
          </a:p>
        </p:txBody>
      </p:sp>
    </p:spTree>
    <p:extLst>
      <p:ext uri="{BB962C8B-B14F-4D97-AF65-F5344CB8AC3E}">
        <p14:creationId xmlns:p14="http://schemas.microsoft.com/office/powerpoint/2010/main" val="2876654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6299</TotalTime>
  <Words>3060</Words>
  <Application>Microsoft Office PowerPoint</Application>
  <PresentationFormat>Widescreen</PresentationFormat>
  <Paragraphs>254</Paragraphs>
  <Slides>25</Slides>
  <Notes>10</Notes>
  <HiddenSlides>0</HiddenSlides>
  <MMClips>2</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5" baseType="lpstr">
      <vt:lpstr>Arial</vt:lpstr>
      <vt:lpstr>Calibri</vt:lpstr>
      <vt:lpstr>Google Sans</vt:lpstr>
      <vt:lpstr>Monotype Sorts</vt:lpstr>
      <vt:lpstr>Tahoma</vt:lpstr>
      <vt:lpstr>Times New Roman</vt:lpstr>
      <vt:lpstr>Verdana</vt:lpstr>
      <vt:lpstr>Office Theme</vt:lpstr>
      <vt:lpstr>VISIO</vt:lpstr>
      <vt:lpstr>Document</vt:lpstr>
      <vt:lpstr>Machine Learning for Data Analysis MSc in Data Analytics CCT College Dublin</vt:lpstr>
      <vt:lpstr>Agenda</vt:lpstr>
      <vt:lpstr>PowerPoint Presentation</vt:lpstr>
      <vt:lpstr>Introduction to ML</vt:lpstr>
      <vt:lpstr>Introduction to Machine Learning</vt:lpstr>
      <vt:lpstr>TP and ML</vt:lpstr>
      <vt:lpstr>TP and ML</vt:lpstr>
      <vt:lpstr>What is Machine Learning?</vt:lpstr>
      <vt:lpstr>Machine Learning Framework</vt:lpstr>
      <vt:lpstr>Application Areas of ML</vt:lpstr>
      <vt:lpstr>Branches of Machine Learning</vt:lpstr>
      <vt:lpstr>Machine Learning Modelling Regression</vt:lpstr>
      <vt:lpstr>Machine Learning Modelling Classification</vt:lpstr>
      <vt:lpstr>Classification Applications</vt:lpstr>
      <vt:lpstr>Machine Learning Modelling Clustering</vt:lpstr>
      <vt:lpstr>Clustering Applications</vt:lpstr>
      <vt:lpstr>Association Rule Discovery</vt:lpstr>
      <vt:lpstr>Association Analysis Applications</vt:lpstr>
      <vt:lpstr>Deviation/Anomaly/Change Detection</vt:lpstr>
      <vt:lpstr>Semi-supervised Learning</vt:lpstr>
      <vt:lpstr>Reinforcement Learning</vt:lpstr>
      <vt:lpstr>ML Algorithm Selection</vt:lpstr>
      <vt:lpstr>Cross Industry Standard Process CRISP-DM</vt:lpstr>
      <vt:lpstr>Cross Industry Standard Process CRISP-DM</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255</cp:revision>
  <dcterms:created xsi:type="dcterms:W3CDTF">2020-09-11T23:34:13Z</dcterms:created>
  <dcterms:modified xsi:type="dcterms:W3CDTF">2023-09-17T18:47:02Z</dcterms:modified>
</cp:coreProperties>
</file>