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notesMasterIdLst>
    <p:notesMasterId r:id="rId8"/>
  </p:notesMasterIdLst>
  <p:sldIdLst>
    <p:sldId id="264" r:id="rId2"/>
    <p:sldId id="257" r:id="rId3"/>
    <p:sldId id="268" r:id="rId4"/>
    <p:sldId id="265" r:id="rId5"/>
    <p:sldId id="266" r:id="rId6"/>
    <p:sldId id="26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03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6ED60F-2215-4EB3-94C8-E30C62DCB9DA}" v="5" dt="2024-03-10T10:32:44.3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90" autoAdjust="0"/>
    <p:restoredTop sz="93792" autoAdjust="0"/>
  </p:normalViewPr>
  <p:slideViewPr>
    <p:cSldViewPr snapToGrid="0">
      <p:cViewPr varScale="1">
        <p:scale>
          <a:sx n="49" d="100"/>
          <a:sy n="49" d="100"/>
        </p:scale>
        <p:origin x="62" y="3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 Maria Rico Leal" userId="d7ff9194-f5a2-4ca0-b292-aa4837477e0b" providerId="ADAL" clId="{3A6ED60F-2215-4EB3-94C8-E30C62DCB9DA}"/>
    <pc:docChg chg="undo custSel modSld">
      <pc:chgData name="Jose Maria Rico Leal" userId="d7ff9194-f5a2-4ca0-b292-aa4837477e0b" providerId="ADAL" clId="{3A6ED60F-2215-4EB3-94C8-E30C62DCB9DA}" dt="2024-03-10T10:49:52.406" v="62" actId="108"/>
      <pc:docMkLst>
        <pc:docMk/>
      </pc:docMkLst>
      <pc:sldChg chg="modSp mod">
        <pc:chgData name="Jose Maria Rico Leal" userId="d7ff9194-f5a2-4ca0-b292-aa4837477e0b" providerId="ADAL" clId="{3A6ED60F-2215-4EB3-94C8-E30C62DCB9DA}" dt="2024-03-10T10:49:52.406" v="62" actId="108"/>
        <pc:sldMkLst>
          <pc:docMk/>
          <pc:sldMk cId="3808012500" sldId="257"/>
        </pc:sldMkLst>
        <pc:spChg chg="mod">
          <ac:chgData name="Jose Maria Rico Leal" userId="d7ff9194-f5a2-4ca0-b292-aa4837477e0b" providerId="ADAL" clId="{3A6ED60F-2215-4EB3-94C8-E30C62DCB9DA}" dt="2024-03-10T10:49:52.406" v="62" actId="108"/>
          <ac:spMkLst>
            <pc:docMk/>
            <pc:sldMk cId="3808012500" sldId="257"/>
            <ac:spMk id="7" creationId="{D5A5F8FA-92C4-6DB4-3FF8-DB8282C6B422}"/>
          </ac:spMkLst>
        </pc:spChg>
        <pc:spChg chg="mod">
          <ac:chgData name="Jose Maria Rico Leal" userId="d7ff9194-f5a2-4ca0-b292-aa4837477e0b" providerId="ADAL" clId="{3A6ED60F-2215-4EB3-94C8-E30C62DCB9DA}" dt="2024-03-10T10:32:13.117" v="54" actId="1076"/>
          <ac:spMkLst>
            <pc:docMk/>
            <pc:sldMk cId="3808012500" sldId="257"/>
            <ac:spMk id="9" creationId="{7D9B6A68-5CEE-C4DA-3B6F-43EDDA817863}"/>
          </ac:spMkLst>
        </pc:spChg>
      </pc:sldChg>
      <pc:sldChg chg="modSp mod">
        <pc:chgData name="Jose Maria Rico Leal" userId="d7ff9194-f5a2-4ca0-b292-aa4837477e0b" providerId="ADAL" clId="{3A6ED60F-2215-4EB3-94C8-E30C62DCB9DA}" dt="2024-03-10T10:18:49.766" v="6"/>
        <pc:sldMkLst>
          <pc:docMk/>
          <pc:sldMk cId="2719526041" sldId="265"/>
        </pc:sldMkLst>
        <pc:spChg chg="mod">
          <ac:chgData name="Jose Maria Rico Leal" userId="d7ff9194-f5a2-4ca0-b292-aa4837477e0b" providerId="ADAL" clId="{3A6ED60F-2215-4EB3-94C8-E30C62DCB9DA}" dt="2024-03-10T10:18:49.766" v="6"/>
          <ac:spMkLst>
            <pc:docMk/>
            <pc:sldMk cId="2719526041" sldId="265"/>
            <ac:spMk id="7" creationId="{EC2A9C3C-B58B-375D-8818-EFAA3388DB1B}"/>
          </ac:spMkLst>
        </pc:spChg>
      </pc:sldChg>
      <pc:sldChg chg="modSp mod">
        <pc:chgData name="Jose Maria Rico Leal" userId="d7ff9194-f5a2-4ca0-b292-aa4837477e0b" providerId="ADAL" clId="{3A6ED60F-2215-4EB3-94C8-E30C62DCB9DA}" dt="2024-03-10T10:32:30.023" v="56" actId="1076"/>
        <pc:sldMkLst>
          <pc:docMk/>
          <pc:sldMk cId="627449774" sldId="266"/>
        </pc:sldMkLst>
        <pc:spChg chg="mod">
          <ac:chgData name="Jose Maria Rico Leal" userId="d7ff9194-f5a2-4ca0-b292-aa4837477e0b" providerId="ADAL" clId="{3A6ED60F-2215-4EB3-94C8-E30C62DCB9DA}" dt="2024-03-10T10:32:30.023" v="56" actId="1076"/>
          <ac:spMkLst>
            <pc:docMk/>
            <pc:sldMk cId="627449774" sldId="266"/>
            <ac:spMk id="7" creationId="{AD67F110-F22E-6A2D-5DF2-3B1C2F0CB84D}"/>
          </ac:spMkLst>
        </pc:spChg>
        <pc:spChg chg="mod">
          <ac:chgData name="Jose Maria Rico Leal" userId="d7ff9194-f5a2-4ca0-b292-aa4837477e0b" providerId="ADAL" clId="{3A6ED60F-2215-4EB3-94C8-E30C62DCB9DA}" dt="2024-03-10T10:32:26.084" v="55" actId="1076"/>
          <ac:spMkLst>
            <pc:docMk/>
            <pc:sldMk cId="627449774" sldId="266"/>
            <ac:spMk id="9" creationId="{F8B9D41A-5134-2E4E-96F8-ECC05AED500A}"/>
          </ac:spMkLst>
        </pc:spChg>
      </pc:sldChg>
      <pc:sldChg chg="modSp mod">
        <pc:chgData name="Jose Maria Rico Leal" userId="d7ff9194-f5a2-4ca0-b292-aa4837477e0b" providerId="ADAL" clId="{3A6ED60F-2215-4EB3-94C8-E30C62DCB9DA}" dt="2024-03-10T10:29:06.626" v="40" actId="20577"/>
        <pc:sldMkLst>
          <pc:docMk/>
          <pc:sldMk cId="4180611248" sldId="268"/>
        </pc:sldMkLst>
        <pc:spChg chg="mod">
          <ac:chgData name="Jose Maria Rico Leal" userId="d7ff9194-f5a2-4ca0-b292-aa4837477e0b" providerId="ADAL" clId="{3A6ED60F-2215-4EB3-94C8-E30C62DCB9DA}" dt="2024-03-10T10:29:06.626" v="40" actId="20577"/>
          <ac:spMkLst>
            <pc:docMk/>
            <pc:sldMk cId="4180611248" sldId="268"/>
            <ac:spMk id="4" creationId="{66789A50-7B91-9EFF-16EC-11890887A733}"/>
          </ac:spMkLst>
        </pc:spChg>
      </pc:sldChg>
      <pc:sldChg chg="modSp mod">
        <pc:chgData name="Jose Maria Rico Leal" userId="d7ff9194-f5a2-4ca0-b292-aa4837477e0b" providerId="ADAL" clId="{3A6ED60F-2215-4EB3-94C8-E30C62DCB9DA}" dt="2024-03-10T10:33:06.940" v="59" actId="2711"/>
        <pc:sldMkLst>
          <pc:docMk/>
          <pc:sldMk cId="2356348628" sldId="269"/>
        </pc:sldMkLst>
        <pc:spChg chg="mod">
          <ac:chgData name="Jose Maria Rico Leal" userId="d7ff9194-f5a2-4ca0-b292-aa4837477e0b" providerId="ADAL" clId="{3A6ED60F-2215-4EB3-94C8-E30C62DCB9DA}" dt="2024-03-10T10:33:06.940" v="59" actId="2711"/>
          <ac:spMkLst>
            <pc:docMk/>
            <pc:sldMk cId="2356348628" sldId="269"/>
            <ac:spMk id="7" creationId="{AD67F110-F22E-6A2D-5DF2-3B1C2F0CB84D}"/>
          </ac:spMkLst>
        </pc:spChg>
        <pc:spChg chg="mod">
          <ac:chgData name="Jose Maria Rico Leal" userId="d7ff9194-f5a2-4ca0-b292-aa4837477e0b" providerId="ADAL" clId="{3A6ED60F-2215-4EB3-94C8-E30C62DCB9DA}" dt="2024-03-10T10:32:36.668" v="57" actId="1076"/>
          <ac:spMkLst>
            <pc:docMk/>
            <pc:sldMk cId="2356348628" sldId="269"/>
            <ac:spMk id="9" creationId="{F8B9D41A-5134-2E4E-96F8-ECC05AED500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22F8B-90E9-4ADE-9EB6-B7D07D3E41B8}" type="datetimeFigureOut">
              <a:rPr lang="en-GB" smtClean="0"/>
              <a:t>10/03/2024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CC0B2F-8E4A-4B57-9D1C-A370A713DBFA}" type="slidenum">
              <a:rPr lang="en-GB" smtClean="0"/>
              <a:t>‹#›</a:t>
            </a:fld>
            <a:endParaRPr lang="en-GB"/>
          </a:p>
        </p:txBody>
      </p:sp>
    </p:spTree>
    <p:extLst>
      <p:ext uri="{BB962C8B-B14F-4D97-AF65-F5344CB8AC3E}">
        <p14:creationId xmlns:p14="http://schemas.microsoft.com/office/powerpoint/2010/main" val="2880928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50A38B6-7A7E-44BA-883E-1310DFA52F32}" type="slidenum">
              <a:rPr lang="en-GB" smtClean="0"/>
              <a:t>1</a:t>
            </a:fld>
            <a:endParaRPr lang="en-GB"/>
          </a:p>
        </p:txBody>
      </p:sp>
    </p:spTree>
    <p:extLst>
      <p:ext uri="{BB962C8B-B14F-4D97-AF65-F5344CB8AC3E}">
        <p14:creationId xmlns:p14="http://schemas.microsoft.com/office/powerpoint/2010/main" val="18901809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3_Title Slide Cust Op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8057B-33D9-430B-B88E-667A62282B01}"/>
              </a:ext>
            </a:extLst>
          </p:cNvPr>
          <p:cNvSpPr>
            <a:spLocks noGrp="1"/>
          </p:cNvSpPr>
          <p:nvPr>
            <p:ph type="ctrTitle"/>
          </p:nvPr>
        </p:nvSpPr>
        <p:spPr>
          <a:xfrm>
            <a:off x="3107813" y="2286000"/>
            <a:ext cx="8626987" cy="902588"/>
          </a:xfrm>
        </p:spPr>
        <p:txBody>
          <a:bodyPr anchor="b">
            <a:normAutofit/>
          </a:bodyPr>
          <a:lstStyle>
            <a:lvl1pPr algn="l">
              <a:defRPr sz="3800" b="1">
                <a:solidFill>
                  <a:srgbClr val="690308"/>
                </a:solidFill>
                <a:latin typeface="Arial" panose="020B0604020202020204" pitchFamily="34" charset="0"/>
                <a:cs typeface="Arial" panose="020B0604020202020204" pitchFamily="34"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AA3248F6-2E19-43FD-A789-803B2051A9A1}"/>
              </a:ext>
            </a:extLst>
          </p:cNvPr>
          <p:cNvSpPr>
            <a:spLocks noGrp="1"/>
          </p:cNvSpPr>
          <p:nvPr>
            <p:ph type="subTitle" idx="1"/>
          </p:nvPr>
        </p:nvSpPr>
        <p:spPr>
          <a:xfrm>
            <a:off x="3107813" y="3362325"/>
            <a:ext cx="8626987" cy="657225"/>
          </a:xfrm>
        </p:spPr>
        <p:txBody>
          <a:bodyPr>
            <a:normAutofit/>
          </a:bodyPr>
          <a:lstStyle>
            <a:lvl1pPr marL="0" indent="0" algn="l">
              <a:buNone/>
              <a:defRPr sz="3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7" name="TextBox 6">
            <a:extLst>
              <a:ext uri="{FF2B5EF4-FFF2-40B4-BE49-F238E27FC236}">
                <a16:creationId xmlns:a16="http://schemas.microsoft.com/office/drawing/2014/main" id="{9787EB63-B5A1-4BE0-8CC5-98E355B7E0BE}"/>
              </a:ext>
            </a:extLst>
          </p:cNvPr>
          <p:cNvSpPr txBox="1"/>
          <p:nvPr userDrawn="1"/>
        </p:nvSpPr>
        <p:spPr>
          <a:xfrm>
            <a:off x="3107813" y="6420565"/>
            <a:ext cx="7655437" cy="246221"/>
          </a:xfrm>
          <a:prstGeom prst="rect">
            <a:avLst/>
          </a:prstGeom>
          <a:noFill/>
        </p:spPr>
        <p:txBody>
          <a:bodyPr wrap="square" rtlCol="0">
            <a:spAutoFit/>
          </a:bodyPr>
          <a:lstStyle/>
          <a:p>
            <a:pPr algn="ctr"/>
            <a:r>
              <a:rPr lang="en-US" sz="1000" i="0" kern="1200" dirty="0">
                <a:solidFill>
                  <a:schemeClr val="tx1"/>
                </a:solidFill>
                <a:effectLst/>
                <a:latin typeface="Arial" panose="020B0604020202020204" pitchFamily="34" charset="0"/>
                <a:ea typeface="+mn-ea"/>
                <a:cs typeface="Arial" panose="020B0604020202020204" pitchFamily="34" charset="0"/>
              </a:rPr>
              <a:t>R&amp;PE Assignment One | ©Student: sba23021| 10/03/2024</a:t>
            </a:r>
            <a:endParaRPr lang="en-GB" sz="1000" i="0" kern="1200" dirty="0">
              <a:solidFill>
                <a:schemeClr val="tx1"/>
              </a:solidFill>
              <a:effectLst/>
              <a:latin typeface="Arial" panose="020B0604020202020204" pitchFamily="34" charset="0"/>
              <a:ea typeface="+mn-ea"/>
              <a:cs typeface="Arial" panose="020B0604020202020204" pitchFamily="34" charset="0"/>
            </a:endParaRPr>
          </a:p>
        </p:txBody>
      </p:sp>
      <p:pic>
        <p:nvPicPr>
          <p:cNvPr id="5" name="Picture 4">
            <a:extLst>
              <a:ext uri="{FF2B5EF4-FFF2-40B4-BE49-F238E27FC236}">
                <a16:creationId xmlns:a16="http://schemas.microsoft.com/office/drawing/2014/main" id="{6E9C6C9C-A300-1469-0CD0-CE01D16EEAAB}"/>
              </a:ext>
            </a:extLst>
          </p:cNvPr>
          <p:cNvPicPr>
            <a:picLocks noChangeAspect="1"/>
          </p:cNvPicPr>
          <p:nvPr userDrawn="1"/>
        </p:nvPicPr>
        <p:blipFill>
          <a:blip r:embed="rId2"/>
          <a:stretch>
            <a:fillRect/>
          </a:stretch>
        </p:blipFill>
        <p:spPr>
          <a:xfrm>
            <a:off x="0" y="0"/>
            <a:ext cx="4351397" cy="1531753"/>
          </a:xfrm>
          <a:prstGeom prst="rect">
            <a:avLst/>
          </a:prstGeom>
        </p:spPr>
      </p:pic>
    </p:spTree>
    <p:extLst>
      <p:ext uri="{BB962C8B-B14F-4D97-AF65-F5344CB8AC3E}">
        <p14:creationId xmlns:p14="http://schemas.microsoft.com/office/powerpoint/2010/main" val="3154608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Large Images">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D1C661EF-FAEC-46AE-8F99-1AF8B05E1A61}"/>
              </a:ext>
            </a:extLst>
          </p:cNvPr>
          <p:cNvSpPr>
            <a:spLocks noGrp="1"/>
          </p:cNvSpPr>
          <p:nvPr>
            <p:ph type="body" sz="half" idx="2"/>
          </p:nvPr>
        </p:nvSpPr>
        <p:spPr>
          <a:xfrm>
            <a:off x="2085787" y="2068518"/>
            <a:ext cx="9649009" cy="4220721"/>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Title 1">
            <a:extLst>
              <a:ext uri="{FF2B5EF4-FFF2-40B4-BE49-F238E27FC236}">
                <a16:creationId xmlns:a16="http://schemas.microsoft.com/office/drawing/2014/main" id="{B21B1356-3A8B-4884-A6D8-01B4F00C5AAB}"/>
              </a:ext>
            </a:extLst>
          </p:cNvPr>
          <p:cNvSpPr>
            <a:spLocks noGrp="1"/>
          </p:cNvSpPr>
          <p:nvPr>
            <p:ph type="title"/>
          </p:nvPr>
        </p:nvSpPr>
        <p:spPr>
          <a:xfrm>
            <a:off x="2085787" y="568761"/>
            <a:ext cx="7982551" cy="764911"/>
          </a:xfrm>
        </p:spPr>
        <p:txBody>
          <a:bodyPr>
            <a:normAutofit/>
          </a:bodyPr>
          <a:lstStyle>
            <a:lvl1pPr>
              <a:defRPr sz="3200" b="1">
                <a:solidFill>
                  <a:srgbClr val="690308"/>
                </a:solidFill>
                <a:latin typeface="Arial" panose="020B0604020202020204" pitchFamily="34" charset="0"/>
                <a:cs typeface="Arial" panose="020B0604020202020204" pitchFamily="34" charset="0"/>
              </a:defRPr>
            </a:lvl1pPr>
          </a:lstStyle>
          <a:p>
            <a:r>
              <a:rPr lang="en-US" dirty="0"/>
              <a:t>Click to edit Master title style</a:t>
            </a:r>
            <a:endParaRPr lang="en-GB" dirty="0"/>
          </a:p>
        </p:txBody>
      </p:sp>
      <p:sp>
        <p:nvSpPr>
          <p:cNvPr id="13" name="Subtitle 2">
            <a:extLst>
              <a:ext uri="{FF2B5EF4-FFF2-40B4-BE49-F238E27FC236}">
                <a16:creationId xmlns:a16="http://schemas.microsoft.com/office/drawing/2014/main" id="{8363FBB4-F62C-4DEF-A953-3913D9C3AEC6}"/>
              </a:ext>
            </a:extLst>
          </p:cNvPr>
          <p:cNvSpPr>
            <a:spLocks noGrp="1"/>
          </p:cNvSpPr>
          <p:nvPr>
            <p:ph type="subTitle" idx="11"/>
          </p:nvPr>
        </p:nvSpPr>
        <p:spPr>
          <a:xfrm>
            <a:off x="2085787" y="1334382"/>
            <a:ext cx="7982552" cy="568054"/>
          </a:xfrm>
        </p:spPr>
        <p:txBody>
          <a:bodyPr>
            <a:normAutofit/>
          </a:bodyPr>
          <a:lstStyle>
            <a:lvl1pPr marL="0" indent="0" algn="l">
              <a:buNone/>
              <a:defRPr sz="2600" b="1">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2" name="TextBox 1">
            <a:extLst>
              <a:ext uri="{FF2B5EF4-FFF2-40B4-BE49-F238E27FC236}">
                <a16:creationId xmlns:a16="http://schemas.microsoft.com/office/drawing/2014/main" id="{4BEEDE40-5EF0-83DF-EFA8-5915C190DD29}"/>
              </a:ext>
            </a:extLst>
          </p:cNvPr>
          <p:cNvSpPr txBox="1"/>
          <p:nvPr userDrawn="1"/>
        </p:nvSpPr>
        <p:spPr>
          <a:xfrm>
            <a:off x="3107813" y="6420565"/>
            <a:ext cx="7655437" cy="246221"/>
          </a:xfrm>
          <a:prstGeom prst="rect">
            <a:avLst/>
          </a:prstGeom>
          <a:noFill/>
        </p:spPr>
        <p:txBody>
          <a:bodyPr wrap="square" rtlCol="0">
            <a:spAutoFit/>
          </a:bodyPr>
          <a:lstStyle/>
          <a:p>
            <a:pPr algn="ctr"/>
            <a:r>
              <a:rPr lang="en-US" sz="1000" i="0" kern="1200" dirty="0">
                <a:solidFill>
                  <a:schemeClr val="tx1"/>
                </a:solidFill>
                <a:effectLst/>
                <a:latin typeface="Arial" panose="020B0604020202020204" pitchFamily="34" charset="0"/>
                <a:ea typeface="+mn-ea"/>
                <a:cs typeface="Arial" panose="020B0604020202020204" pitchFamily="34" charset="0"/>
              </a:rPr>
              <a:t>R&amp;PE Assignment One | ©Student: sba23021| 10/03/2024</a:t>
            </a:r>
            <a:endParaRPr lang="en-GB" sz="1000" i="0" kern="1200" dirty="0">
              <a:solidFill>
                <a:schemeClr val="tx1"/>
              </a:solidFill>
              <a:effectLst/>
              <a:latin typeface="Arial" panose="020B0604020202020204" pitchFamily="34" charset="0"/>
              <a:ea typeface="+mn-ea"/>
              <a:cs typeface="Arial" panose="020B0604020202020204" pitchFamily="34" charset="0"/>
            </a:endParaRPr>
          </a:p>
        </p:txBody>
      </p:sp>
      <p:pic>
        <p:nvPicPr>
          <p:cNvPr id="15" name="Picture 14">
            <a:extLst>
              <a:ext uri="{FF2B5EF4-FFF2-40B4-BE49-F238E27FC236}">
                <a16:creationId xmlns:a16="http://schemas.microsoft.com/office/drawing/2014/main" id="{69449E9F-4D33-BFCE-9E3D-08FF5705A8CC}"/>
              </a:ext>
            </a:extLst>
          </p:cNvPr>
          <p:cNvPicPr>
            <a:picLocks noChangeAspect="1"/>
          </p:cNvPicPr>
          <p:nvPr userDrawn="1"/>
        </p:nvPicPr>
        <p:blipFill>
          <a:blip r:embed="rId2"/>
          <a:stretch>
            <a:fillRect/>
          </a:stretch>
        </p:blipFill>
        <p:spPr>
          <a:xfrm>
            <a:off x="0" y="0"/>
            <a:ext cx="2085786" cy="6858000"/>
          </a:xfrm>
          <a:prstGeom prst="rect">
            <a:avLst/>
          </a:prstGeom>
        </p:spPr>
      </p:pic>
    </p:spTree>
    <p:extLst>
      <p:ext uri="{BB962C8B-B14F-4D97-AF65-F5344CB8AC3E}">
        <p14:creationId xmlns:p14="http://schemas.microsoft.com/office/powerpoint/2010/main" val="36821992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091D2A-3143-409A-80D3-ED82805AB2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AB2F6B2-108F-404E-9152-00C88EE9C0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6D7B4B-1E9A-44A5-81BA-5F443085A7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9D2FB0-9414-442A-B1A1-0570074E30A8}" type="datetimeFigureOut">
              <a:rPr lang="en-GB" smtClean="0"/>
              <a:t>10/03/2024</a:t>
            </a:fld>
            <a:endParaRPr lang="en-GB"/>
          </a:p>
        </p:txBody>
      </p:sp>
      <p:sp>
        <p:nvSpPr>
          <p:cNvPr id="5" name="Footer Placeholder 4">
            <a:extLst>
              <a:ext uri="{FF2B5EF4-FFF2-40B4-BE49-F238E27FC236}">
                <a16:creationId xmlns:a16="http://schemas.microsoft.com/office/drawing/2014/main" id="{E060C93D-BDCF-49B6-B179-ECDDB7F310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80F54AF-AE8F-4C98-B27C-6E6E74F158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D5D637-F1A0-4961-BA43-4075762F605B}" type="slidenum">
              <a:rPr lang="en-GB" smtClean="0"/>
              <a:t>‹#›</a:t>
            </a:fld>
            <a:endParaRPr lang="en-GB"/>
          </a:p>
        </p:txBody>
      </p:sp>
    </p:spTree>
    <p:extLst>
      <p:ext uri="{BB962C8B-B14F-4D97-AF65-F5344CB8AC3E}">
        <p14:creationId xmlns:p14="http://schemas.microsoft.com/office/powerpoint/2010/main" val="4095847610"/>
      </p:ext>
    </p:extLst>
  </p:cSld>
  <p:clrMap bg1="lt1" tx1="dk1" bg2="lt2" tx2="dk2" accent1="accent1" accent2="accent2" accent3="accent3" accent4="accent4" accent5="accent5" accent6="accent6" hlink="hlink" folHlink="folHlink"/>
  <p:sldLayoutIdLst>
    <p:sldLayoutId id="2147483766" r:id="rId1"/>
    <p:sldLayoutId id="214748377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8DD989-8E11-4D8C-ADE1-9E7F21DED6E9}"/>
              </a:ext>
            </a:extLst>
          </p:cNvPr>
          <p:cNvSpPr>
            <a:spLocks noChangeArrowheads="1"/>
          </p:cNvSpPr>
          <p:nvPr/>
        </p:nvSpPr>
        <p:spPr bwMode="auto">
          <a:xfrm>
            <a:off x="0" y="48133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Subtitle 2">
            <a:extLst>
              <a:ext uri="{FF2B5EF4-FFF2-40B4-BE49-F238E27FC236}">
                <a16:creationId xmlns:a16="http://schemas.microsoft.com/office/drawing/2014/main" id="{C95BAB03-56D1-416A-9F32-A3AC5478C0E2}"/>
              </a:ext>
            </a:extLst>
          </p:cNvPr>
          <p:cNvSpPr txBox="1">
            <a:spLocks/>
          </p:cNvSpPr>
          <p:nvPr/>
        </p:nvSpPr>
        <p:spPr>
          <a:xfrm>
            <a:off x="2569883" y="2820895"/>
            <a:ext cx="8716684" cy="29224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E" dirty="0"/>
              <a:t>Program: MSc in Data Analytics - Sept 2023 - SB cohort – Part time.</a:t>
            </a:r>
          </a:p>
          <a:p>
            <a:r>
              <a:rPr lang="en-IE" dirty="0"/>
              <a:t>Lecturer: Rory Byrne</a:t>
            </a:r>
          </a:p>
          <a:p>
            <a:r>
              <a:rPr lang="en-US" dirty="0"/>
              <a:t>Student: Jose Maria Rico Leal</a:t>
            </a:r>
          </a:p>
          <a:p>
            <a:r>
              <a:rPr lang="en-US" dirty="0"/>
              <a:t>10</a:t>
            </a:r>
            <a:r>
              <a:rPr lang="en-US" baseline="30000" dirty="0"/>
              <a:t>th</a:t>
            </a:r>
            <a:r>
              <a:rPr lang="en-US" dirty="0"/>
              <a:t> March 2024</a:t>
            </a:r>
          </a:p>
        </p:txBody>
      </p:sp>
      <p:sp>
        <p:nvSpPr>
          <p:cNvPr id="7" name="Title 6">
            <a:extLst>
              <a:ext uri="{FF2B5EF4-FFF2-40B4-BE49-F238E27FC236}">
                <a16:creationId xmlns:a16="http://schemas.microsoft.com/office/drawing/2014/main" id="{6FA5B710-79D4-3D09-043C-6BB9DFD82258}"/>
              </a:ext>
            </a:extLst>
          </p:cNvPr>
          <p:cNvSpPr>
            <a:spLocks noGrp="1"/>
          </p:cNvSpPr>
          <p:nvPr>
            <p:ph type="title"/>
          </p:nvPr>
        </p:nvSpPr>
        <p:spPr>
          <a:xfrm>
            <a:off x="2731245" y="822589"/>
            <a:ext cx="7982551" cy="764911"/>
          </a:xfrm>
        </p:spPr>
        <p:txBody>
          <a:bodyPr/>
          <a:lstStyle/>
          <a:p>
            <a:pPr algn="ctr"/>
            <a:r>
              <a:rPr lang="en-US" dirty="0"/>
              <a:t>R&amp;PE Assignment One </a:t>
            </a:r>
            <a:endParaRPr lang="en-IE" dirty="0"/>
          </a:p>
        </p:txBody>
      </p:sp>
    </p:spTree>
    <p:extLst>
      <p:ext uri="{BB962C8B-B14F-4D97-AF65-F5344CB8AC3E}">
        <p14:creationId xmlns:p14="http://schemas.microsoft.com/office/powerpoint/2010/main" val="1656985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8AC31668-BD3C-4B8A-BE4C-C026A1E324D2}"/>
              </a:ext>
            </a:extLst>
          </p:cNvPr>
          <p:cNvSpPr txBox="1">
            <a:spLocks/>
          </p:cNvSpPr>
          <p:nvPr/>
        </p:nvSpPr>
        <p:spPr>
          <a:xfrm>
            <a:off x="3107813" y="3864674"/>
            <a:ext cx="8626987" cy="65722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000" b="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E" sz="2000" dirty="0"/>
          </a:p>
        </p:txBody>
      </p:sp>
      <p:sp>
        <p:nvSpPr>
          <p:cNvPr id="7" name="Rectangle 4">
            <a:extLst>
              <a:ext uri="{FF2B5EF4-FFF2-40B4-BE49-F238E27FC236}">
                <a16:creationId xmlns:a16="http://schemas.microsoft.com/office/drawing/2014/main" id="{D5A5F8FA-92C4-6DB4-3FF8-DB8282C6B422}"/>
              </a:ext>
            </a:extLst>
          </p:cNvPr>
          <p:cNvSpPr>
            <a:spLocks noChangeArrowheads="1"/>
          </p:cNvSpPr>
          <p:nvPr/>
        </p:nvSpPr>
        <p:spPr bwMode="auto">
          <a:xfrm>
            <a:off x="957064" y="2454703"/>
            <a:ext cx="10277871"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GB" sz="1700" dirty="0">
                <a:effectLst/>
                <a:latin typeface="Calibri" panose="020F0502020204030204" pitchFamily="34" charset="0"/>
                <a:ea typeface="Calibri" panose="020F0502020204030204" pitchFamily="34" charset="0"/>
                <a:cs typeface="Times New Roman" panose="02020603050405020304" pitchFamily="18" charset="0"/>
              </a:rPr>
              <a:t>Research T</a:t>
            </a:r>
            <a:r>
              <a:rPr lang="en-GB" sz="1700" dirty="0">
                <a:latin typeface="Calibri" panose="020F0502020204030204" pitchFamily="34" charset="0"/>
                <a:ea typeface="Calibri" panose="020F0502020204030204" pitchFamily="34" charset="0"/>
                <a:cs typeface="Times New Roman" panose="02020603050405020304" pitchFamily="18" charset="0"/>
              </a:rPr>
              <a:t>itle: </a:t>
            </a:r>
            <a:r>
              <a:rPr lang="en-US" sz="1700" dirty="0">
                <a:latin typeface="Calibri" panose="020F0502020204030204" pitchFamily="34" charset="0"/>
                <a:ea typeface="Calibri" panose="020F0502020204030204" pitchFamily="34" charset="0"/>
                <a:cs typeface="Times New Roman" panose="02020603050405020304" pitchFamily="18" charset="0"/>
              </a:rPr>
              <a:t>Federated Learning: A Paradigm Shift for Industry-Wide Data Privacy.</a:t>
            </a:r>
            <a:endParaRPr lang="en-GB" sz="1700" dirty="0">
              <a:effectLst/>
              <a:latin typeface="Calibri" panose="020F0502020204030204" pitchFamily="34" charset="0"/>
              <a:ea typeface="Calibri" panose="020F0502020204030204" pitchFamily="34" charset="0"/>
              <a:cs typeface="Times New Roman" panose="02020603050405020304" pitchFamily="18" charset="0"/>
            </a:endParaRPr>
          </a:p>
          <a:p>
            <a:pPr eaLnBrk="0" fontAlgn="base" hangingPunct="0">
              <a:spcBef>
                <a:spcPct val="0"/>
              </a:spcBef>
              <a:spcAft>
                <a:spcPct val="0"/>
              </a:spcAft>
            </a:pPr>
            <a:endParaRPr lang="en-GB" sz="1700" dirty="0">
              <a:latin typeface="Calibri" panose="020F0502020204030204" pitchFamily="34" charset="0"/>
              <a:ea typeface="Calibri" panose="020F0502020204030204" pitchFamily="34" charset="0"/>
              <a:cs typeface="Times New Roman" panose="02020603050405020304" pitchFamily="18" charset="0"/>
            </a:endParaRPr>
          </a:p>
          <a:p>
            <a:pPr eaLnBrk="0" fontAlgn="base" hangingPunct="0">
              <a:spcBef>
                <a:spcPct val="0"/>
              </a:spcBef>
              <a:spcAft>
                <a:spcPct val="0"/>
              </a:spcAft>
            </a:pPr>
            <a:r>
              <a:rPr lang="en-IE" sz="1700" dirty="0">
                <a:effectLst/>
                <a:latin typeface="Calibri" panose="020F0502020204030204" pitchFamily="34" charset="0"/>
                <a:ea typeface="Calibri" panose="020F0502020204030204" pitchFamily="34" charset="0"/>
                <a:cs typeface="Times New Roman" panose="02020603050405020304" pitchFamily="18" charset="0"/>
              </a:rPr>
              <a:t>Topic Area: Decentralised machine learning models training through federated learning.</a:t>
            </a:r>
          </a:p>
          <a:p>
            <a:pPr eaLnBrk="0" fontAlgn="base" hangingPunct="0">
              <a:spcBef>
                <a:spcPct val="0"/>
              </a:spcBef>
              <a:spcAft>
                <a:spcPct val="0"/>
              </a:spcAft>
            </a:pPr>
            <a:endParaRPr lang="en-IE" sz="1700" dirty="0">
              <a:latin typeface="Calibri" panose="020F0502020204030204" pitchFamily="34" charset="0"/>
              <a:ea typeface="Calibri" panose="020F0502020204030204" pitchFamily="34" charset="0"/>
              <a:cs typeface="Times New Roman" panose="02020603050405020304" pitchFamily="18" charset="0"/>
            </a:endParaRPr>
          </a:p>
          <a:p>
            <a:pPr eaLnBrk="0" fontAlgn="base" hangingPunct="0">
              <a:spcBef>
                <a:spcPct val="0"/>
              </a:spcBef>
              <a:spcAft>
                <a:spcPct val="0"/>
              </a:spcAft>
            </a:pPr>
            <a:r>
              <a:rPr lang="en-IE" sz="1700" dirty="0">
                <a:effectLst/>
                <a:latin typeface="Calibri" panose="020F0502020204030204" pitchFamily="34" charset="0"/>
                <a:ea typeface="Calibri" panose="020F0502020204030204" pitchFamily="34" charset="0"/>
                <a:cs typeface="Times New Roman" panose="02020603050405020304" pitchFamily="18" charset="0"/>
              </a:rPr>
              <a:t>Background and why I selected FL as an area of study:</a:t>
            </a:r>
          </a:p>
          <a:p>
            <a:pPr eaLnBrk="0" fontAlgn="base" hangingPunct="0">
              <a:spcBef>
                <a:spcPct val="0"/>
              </a:spcBef>
              <a:spcAft>
                <a:spcPct val="0"/>
              </a:spcAft>
            </a:pPr>
            <a:endParaRPr lang="en-IE" sz="1700" dirty="0">
              <a:effectLst/>
              <a:latin typeface="Calibri" panose="020F0502020204030204" pitchFamily="34" charset="0"/>
              <a:ea typeface="Calibri" panose="020F0502020204030204" pitchFamily="34" charset="0"/>
              <a:cs typeface="Times New Roman" panose="02020603050405020304" pitchFamily="18" charset="0"/>
            </a:endParaRPr>
          </a:p>
          <a:p>
            <a:pPr eaLnBrk="0" fontAlgn="base" hangingPunct="0">
              <a:spcBef>
                <a:spcPct val="0"/>
              </a:spcBef>
              <a:spcAft>
                <a:spcPct val="0"/>
              </a:spcAft>
            </a:pPr>
            <a:r>
              <a:rPr lang="en-US" sz="1700" dirty="0">
                <a:latin typeface="Calibri" panose="020F0502020204030204" pitchFamily="34" charset="0"/>
                <a:cs typeface="Times New Roman" panose="02020603050405020304" pitchFamily="18" charset="0"/>
              </a:rPr>
              <a:t>In the era of big data, machine learning (ML) it is an important actor driving insights and developing intelligent systems across industries. In the past, ML has relied on centralized data collection and processing to train models, presenting important challenges in data privacy. As GDPR compliance is becoming stricter the industries need to find privacy-preserving approaches to data analysis.</a:t>
            </a:r>
            <a:endParaRPr lang="en-IE" sz="1700" dirty="0">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GB" altLang="en-US" sz="1200" b="0" i="0" u="none" strike="noStrike" cap="none" normalizeH="0" baseline="0" dirty="0">
              <a:ln>
                <a:noFill/>
              </a:ln>
              <a:solidFill>
                <a:schemeClr val="tx1"/>
              </a:solidFill>
              <a:effectLst/>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chemeClr val="tx1"/>
              </a:solidFill>
              <a:effectLst/>
            </a:endParaRPr>
          </a:p>
        </p:txBody>
      </p:sp>
      <p:sp>
        <p:nvSpPr>
          <p:cNvPr id="9" name="Subtitle 8">
            <a:extLst>
              <a:ext uri="{FF2B5EF4-FFF2-40B4-BE49-F238E27FC236}">
                <a16:creationId xmlns:a16="http://schemas.microsoft.com/office/drawing/2014/main" id="{7D9B6A68-5CEE-C4DA-3B6F-43EDDA817863}"/>
              </a:ext>
            </a:extLst>
          </p:cNvPr>
          <p:cNvSpPr>
            <a:spLocks noGrp="1"/>
          </p:cNvSpPr>
          <p:nvPr>
            <p:ph type="subTitle" idx="1"/>
          </p:nvPr>
        </p:nvSpPr>
        <p:spPr>
          <a:xfrm>
            <a:off x="957064" y="1419623"/>
            <a:ext cx="8626987" cy="657225"/>
          </a:xfrm>
        </p:spPr>
        <p:txBody>
          <a:bodyPr>
            <a:normAutofit fontScale="92500" lnSpcReduction="20000"/>
          </a:bodyPr>
          <a:lstStyle/>
          <a:p>
            <a:r>
              <a:rPr lang="en-IE" sz="1800" b="1" dirty="0">
                <a:effectLst/>
                <a:latin typeface="Calibri" panose="020F0502020204030204" pitchFamily="34" charset="0"/>
                <a:ea typeface="Calibri" panose="020F0502020204030204" pitchFamily="34" charset="0"/>
                <a:cs typeface="Times New Roman" panose="02020603050405020304" pitchFamily="18" charset="0"/>
              </a:rPr>
              <a:t>1. The proposed Research Title and Topic Area of your DAP. For your topic area, please provide a concise paragraph advising of the background to your topic and why you have selected this area of study. (25%)</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E" dirty="0"/>
          </a:p>
        </p:txBody>
      </p:sp>
    </p:spTree>
    <p:extLst>
      <p:ext uri="{BB962C8B-B14F-4D97-AF65-F5344CB8AC3E}">
        <p14:creationId xmlns:p14="http://schemas.microsoft.com/office/powerpoint/2010/main" val="3808012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8A598E-29FD-8954-30A9-D260A4D1A7C4}"/>
            </a:ext>
          </a:extLst>
        </p:cNvPr>
        <p:cNvGrpSpPr/>
        <p:nvPr/>
      </p:nvGrpSpPr>
      <p:grpSpPr>
        <a:xfrm>
          <a:off x="0" y="0"/>
          <a:ext cx="0" cy="0"/>
          <a:chOff x="0" y="0"/>
          <a:chExt cx="0" cy="0"/>
        </a:xfrm>
      </p:grpSpPr>
      <p:sp>
        <p:nvSpPr>
          <p:cNvPr id="5" name="Subtitle 2">
            <a:extLst>
              <a:ext uri="{FF2B5EF4-FFF2-40B4-BE49-F238E27FC236}">
                <a16:creationId xmlns:a16="http://schemas.microsoft.com/office/drawing/2014/main" id="{FC8E6513-83DB-ABCD-B0FC-F6EA94B3B9D0}"/>
              </a:ext>
            </a:extLst>
          </p:cNvPr>
          <p:cNvSpPr txBox="1">
            <a:spLocks/>
          </p:cNvSpPr>
          <p:nvPr/>
        </p:nvSpPr>
        <p:spPr>
          <a:xfrm>
            <a:off x="3107813" y="3864674"/>
            <a:ext cx="8626987" cy="65722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000" b="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E" sz="2000" dirty="0"/>
          </a:p>
        </p:txBody>
      </p:sp>
      <p:sp>
        <p:nvSpPr>
          <p:cNvPr id="4" name="Text Placeholder 1">
            <a:extLst>
              <a:ext uri="{FF2B5EF4-FFF2-40B4-BE49-F238E27FC236}">
                <a16:creationId xmlns:a16="http://schemas.microsoft.com/office/drawing/2014/main" id="{66789A50-7B91-9EFF-16EC-11890887A733}"/>
              </a:ext>
            </a:extLst>
          </p:cNvPr>
          <p:cNvSpPr txBox="1">
            <a:spLocks/>
          </p:cNvSpPr>
          <p:nvPr/>
        </p:nvSpPr>
        <p:spPr>
          <a:xfrm>
            <a:off x="1109708" y="1626084"/>
            <a:ext cx="9588854" cy="402899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dirty="0">
                <a:latin typeface="Calibri" panose="020F0502020204030204" pitchFamily="34" charset="0"/>
                <a:cs typeface="Times New Roman" panose="02020603050405020304" pitchFamily="18" charset="0"/>
              </a:rPr>
              <a:t>Federated Learning has emerged as a revolutionary subfield of ML that addresses these challenges by enabling model training on decentralized data sources (McMahan et al., 2017; </a:t>
            </a:r>
            <a:r>
              <a:rPr lang="en-US" sz="1700" dirty="0" err="1">
                <a:latin typeface="Calibri" panose="020F0502020204030204" pitchFamily="34" charset="0"/>
                <a:cs typeface="Times New Roman" panose="02020603050405020304" pitchFamily="18" charset="0"/>
              </a:rPr>
              <a:t>Konečný</a:t>
            </a:r>
            <a:r>
              <a:rPr lang="en-US" sz="1700" dirty="0">
                <a:latin typeface="Calibri" panose="020F0502020204030204" pitchFamily="34" charset="0"/>
                <a:cs typeface="Times New Roman" panose="02020603050405020304" pitchFamily="18" charset="0"/>
              </a:rPr>
              <a:t> et al., 2016). This approach allows devices or nodes to locally compute model updates without sharing raw data, effectively creating a collaborative learning environment that maintains data privacy and security. The potential of FL to facilitate the extraction of valuable insights while adhering to privacy regulations and minimizing data security risks makes it a compelling area of study.</a:t>
            </a:r>
          </a:p>
          <a:p>
            <a:pPr marL="0" indent="0">
              <a:buNone/>
            </a:pPr>
            <a:r>
              <a:rPr lang="en-US" sz="1700" dirty="0">
                <a:latin typeface="Calibri" panose="020F0502020204030204" pitchFamily="34" charset="0"/>
                <a:cs typeface="Times New Roman" panose="02020603050405020304" pitchFamily="18" charset="0"/>
              </a:rPr>
              <a:t>Moreover, FL is particularly relevant in the context of edge computing and the Internet of Things (IoT), where the proliferation of devices generates vast amounts of data that can benefit from local, real-time processing. This relevance across different technological domains further underscores the importance and timeliness of FL as an area of study.</a:t>
            </a:r>
          </a:p>
          <a:p>
            <a:pPr marL="0" indent="0">
              <a:buNone/>
            </a:pPr>
            <a:r>
              <a:rPr lang="en-US" sz="1700" dirty="0">
                <a:latin typeface="Calibri" panose="020F0502020204030204" pitchFamily="34" charset="0"/>
                <a:cs typeface="Times New Roman" panose="02020603050405020304" pitchFamily="18" charset="0"/>
              </a:rPr>
              <a:t>In summary, Federated Learning was selected as an area of study due to its innovative approach to decentralized model training, its alignment with current data privacy and security concerns, and its applicability to a range of industries facing the challenges of big data analytics in the modern regulatory and ethical landscape </a:t>
            </a:r>
            <a:r>
              <a:rPr lang="da-DK" sz="1700" dirty="0">
                <a:latin typeface="Calibri" panose="020F0502020204030204" pitchFamily="34" charset="0"/>
                <a:cs typeface="Times New Roman" panose="02020603050405020304" pitchFamily="18" charset="0"/>
              </a:rPr>
              <a:t>(Smith et al., 2021; Geyer et al., 2017)</a:t>
            </a:r>
            <a:r>
              <a:rPr lang="en-US" sz="1700" dirty="0">
                <a:latin typeface="Calibri" panose="020F0502020204030204" pitchFamily="34" charset="0"/>
                <a:cs typeface="Times New Roman" panose="02020603050405020304" pitchFamily="18" charset="0"/>
              </a:rPr>
              <a:t>.</a:t>
            </a:r>
            <a:endParaRPr lang="en-IE" sz="17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0611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DAC60E-4C1C-EEF1-F955-F040BE096DA5}"/>
            </a:ext>
          </a:extLst>
        </p:cNvPr>
        <p:cNvGrpSpPr/>
        <p:nvPr/>
      </p:nvGrpSpPr>
      <p:grpSpPr>
        <a:xfrm>
          <a:off x="0" y="0"/>
          <a:ext cx="0" cy="0"/>
          <a:chOff x="0" y="0"/>
          <a:chExt cx="0" cy="0"/>
        </a:xfrm>
      </p:grpSpPr>
      <p:sp>
        <p:nvSpPr>
          <p:cNvPr id="5" name="Subtitle 2">
            <a:extLst>
              <a:ext uri="{FF2B5EF4-FFF2-40B4-BE49-F238E27FC236}">
                <a16:creationId xmlns:a16="http://schemas.microsoft.com/office/drawing/2014/main" id="{19D8219B-1075-F0D7-B1AE-B936307C6EF5}"/>
              </a:ext>
            </a:extLst>
          </p:cNvPr>
          <p:cNvSpPr txBox="1">
            <a:spLocks/>
          </p:cNvSpPr>
          <p:nvPr/>
        </p:nvSpPr>
        <p:spPr>
          <a:xfrm>
            <a:off x="3107813" y="3864674"/>
            <a:ext cx="8626987" cy="65722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000" b="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E" sz="2000" dirty="0"/>
          </a:p>
        </p:txBody>
      </p:sp>
      <p:sp>
        <p:nvSpPr>
          <p:cNvPr id="7" name="Rectangle 4">
            <a:extLst>
              <a:ext uri="{FF2B5EF4-FFF2-40B4-BE49-F238E27FC236}">
                <a16:creationId xmlns:a16="http://schemas.microsoft.com/office/drawing/2014/main" id="{EC2A9C3C-B58B-375D-8818-EFAA3388DB1B}"/>
              </a:ext>
            </a:extLst>
          </p:cNvPr>
          <p:cNvSpPr>
            <a:spLocks noChangeArrowheads="1"/>
          </p:cNvSpPr>
          <p:nvPr/>
        </p:nvSpPr>
        <p:spPr bwMode="auto">
          <a:xfrm>
            <a:off x="1282492" y="2141954"/>
            <a:ext cx="9627016" cy="3154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GB" sz="1700" dirty="0">
                <a:latin typeface="Calibri" panose="020F0502020204030204" pitchFamily="34" charset="0"/>
                <a:cs typeface="Times New Roman" panose="02020603050405020304" pitchFamily="18" charset="0"/>
              </a:rPr>
              <a:t>Research Objectives:</a:t>
            </a:r>
            <a:endParaRPr lang="en-GB" altLang="en-US" sz="1700" dirty="0">
              <a:latin typeface="Calibri" panose="020F0502020204030204" pitchFamily="34" charset="0"/>
              <a:cs typeface="Times New Roman" panose="02020603050405020304" pitchFamily="18" charset="0"/>
            </a:endParaRPr>
          </a:p>
          <a:p>
            <a:pPr algn="l"/>
            <a:r>
              <a:rPr lang="en-US" sz="1700" dirty="0">
                <a:latin typeface="Calibri" panose="020F0502020204030204" pitchFamily="34" charset="0"/>
                <a:cs typeface="Times New Roman" panose="02020603050405020304" pitchFamily="18" charset="0"/>
              </a:rPr>
              <a:t>1. Explore the role of FL in addressing industry privacy concerns during ML model training.</a:t>
            </a:r>
          </a:p>
          <a:p>
            <a:pPr algn="l"/>
            <a:r>
              <a:rPr lang="en-US" sz="1700" dirty="0">
                <a:latin typeface="Calibri" panose="020F0502020204030204" pitchFamily="34" charset="0"/>
                <a:cs typeface="Times New Roman" panose="02020603050405020304" pitchFamily="18" charset="0"/>
              </a:rPr>
              <a:t>2. Apply an established FL framework to train a model.</a:t>
            </a:r>
          </a:p>
          <a:p>
            <a:pPr algn="l"/>
            <a:r>
              <a:rPr lang="en-US" sz="1700" dirty="0">
                <a:latin typeface="Calibri" panose="020F0502020204030204" pitchFamily="34" charset="0"/>
                <a:cs typeface="Times New Roman" panose="02020603050405020304" pitchFamily="18" charset="0"/>
              </a:rPr>
              <a:t>3. Construct an in-house FL system.</a:t>
            </a:r>
          </a:p>
          <a:p>
            <a:pPr algn="l"/>
            <a:endParaRPr lang="en-US" sz="1700" dirty="0">
              <a:latin typeface="Calibri" panose="020F0502020204030204" pitchFamily="34" charset="0"/>
              <a:cs typeface="Times New Roman" panose="02020603050405020304" pitchFamily="18" charset="0"/>
            </a:endParaRPr>
          </a:p>
          <a:p>
            <a:pPr algn="l"/>
            <a:r>
              <a:rPr lang="en-US" sz="1700" dirty="0">
                <a:latin typeface="Calibri" panose="020F0502020204030204" pitchFamily="34" charset="0"/>
                <a:cs typeface="Times New Roman" panose="02020603050405020304" pitchFamily="18" charset="0"/>
              </a:rPr>
              <a:t>Rationale behind RO’s:</a:t>
            </a:r>
          </a:p>
          <a:p>
            <a:pPr algn="l"/>
            <a:r>
              <a:rPr lang="en-US" sz="1700" dirty="0">
                <a:latin typeface="Calibri" panose="020F0502020204030204" pitchFamily="34" charset="0"/>
                <a:cs typeface="Times New Roman" panose="02020603050405020304" pitchFamily="18" charset="0"/>
              </a:rPr>
              <a:t>As detailed above, my intention is to learn and understand how Federated Learning (FL) has benefited the industry through its approach, although the topic is still quite new to me. As part of the learning curve, I will utilize an existing FL framework such as Federated AI Technology Enabler (FATE), TensorFlow Federated, TensorFlow Encrypted (Yang et al., 2020), etc. The final objective is to implement our own FL system where training a machine learning model will be the culmination of this project.</a:t>
            </a:r>
          </a:p>
          <a:p>
            <a:endParaRPr kumimoji="0" lang="en-GB" altLang="en-US" sz="1200" b="0" i="0" u="none" strike="noStrike" cap="none" normalizeH="0" baseline="0" dirty="0">
              <a:ln>
                <a:noFill/>
              </a:ln>
              <a:solidFill>
                <a:schemeClr val="tx1"/>
              </a:solidFill>
              <a:effectLst/>
              <a:ea typeface="Calibri" panose="020F0502020204030204" pitchFamily="34" charset="0"/>
            </a:endParaRPr>
          </a:p>
        </p:txBody>
      </p:sp>
      <p:sp>
        <p:nvSpPr>
          <p:cNvPr id="9" name="Subtitle 8">
            <a:extLst>
              <a:ext uri="{FF2B5EF4-FFF2-40B4-BE49-F238E27FC236}">
                <a16:creationId xmlns:a16="http://schemas.microsoft.com/office/drawing/2014/main" id="{2A219399-CBFC-AAB1-191A-6B50C0114E9C}"/>
              </a:ext>
            </a:extLst>
          </p:cNvPr>
          <p:cNvSpPr>
            <a:spLocks noGrp="1"/>
          </p:cNvSpPr>
          <p:nvPr>
            <p:ph type="subTitle" idx="1"/>
          </p:nvPr>
        </p:nvSpPr>
        <p:spPr>
          <a:xfrm>
            <a:off x="1401385" y="1367189"/>
            <a:ext cx="8626987" cy="657225"/>
          </a:xfrm>
        </p:spPr>
        <p:txBody>
          <a:bodyPr>
            <a:normAutofit fontScale="92500" lnSpcReduction="20000"/>
          </a:bodyPr>
          <a:lstStyle/>
          <a:p>
            <a:r>
              <a:rPr lang="en-IE" sz="1800" b="1" dirty="0">
                <a:effectLst/>
                <a:latin typeface="Calibri" panose="020F0502020204030204" pitchFamily="34" charset="0"/>
                <a:ea typeface="Calibri" panose="020F0502020204030204" pitchFamily="34" charset="0"/>
                <a:cs typeface="Times New Roman" panose="02020603050405020304" pitchFamily="18" charset="0"/>
              </a:rPr>
              <a:t>2. The proposed Research Objectives or Hypothesis/Hypotheses you intend to address in your DAP. Please ensure your Research Objectives/Hypotheses are aligned to your Research title and topic. (50%) </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E" dirty="0"/>
          </a:p>
        </p:txBody>
      </p:sp>
    </p:spTree>
    <p:extLst>
      <p:ext uri="{BB962C8B-B14F-4D97-AF65-F5344CB8AC3E}">
        <p14:creationId xmlns:p14="http://schemas.microsoft.com/office/powerpoint/2010/main" val="2719526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DF031E-D8E7-1D4E-F1A4-D93979FFC716}"/>
            </a:ext>
          </a:extLst>
        </p:cNvPr>
        <p:cNvGrpSpPr/>
        <p:nvPr/>
      </p:nvGrpSpPr>
      <p:grpSpPr>
        <a:xfrm>
          <a:off x="0" y="0"/>
          <a:ext cx="0" cy="0"/>
          <a:chOff x="0" y="0"/>
          <a:chExt cx="0" cy="0"/>
        </a:xfrm>
      </p:grpSpPr>
      <p:sp>
        <p:nvSpPr>
          <p:cNvPr id="5" name="Subtitle 2">
            <a:extLst>
              <a:ext uri="{FF2B5EF4-FFF2-40B4-BE49-F238E27FC236}">
                <a16:creationId xmlns:a16="http://schemas.microsoft.com/office/drawing/2014/main" id="{64EDCCDA-30F2-9B1D-4BE6-2CBE908831DD}"/>
              </a:ext>
            </a:extLst>
          </p:cNvPr>
          <p:cNvSpPr txBox="1">
            <a:spLocks/>
          </p:cNvSpPr>
          <p:nvPr/>
        </p:nvSpPr>
        <p:spPr>
          <a:xfrm>
            <a:off x="3107813" y="3864674"/>
            <a:ext cx="8626987" cy="65722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000" b="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E" sz="2000" dirty="0"/>
          </a:p>
        </p:txBody>
      </p:sp>
      <p:sp>
        <p:nvSpPr>
          <p:cNvPr id="7" name="Rectangle 4">
            <a:extLst>
              <a:ext uri="{FF2B5EF4-FFF2-40B4-BE49-F238E27FC236}">
                <a16:creationId xmlns:a16="http://schemas.microsoft.com/office/drawing/2014/main" id="{AD67F110-F22E-6A2D-5DF2-3B1C2F0CB84D}"/>
              </a:ext>
            </a:extLst>
          </p:cNvPr>
          <p:cNvSpPr>
            <a:spLocks noChangeArrowheads="1"/>
          </p:cNvSpPr>
          <p:nvPr/>
        </p:nvSpPr>
        <p:spPr bwMode="auto">
          <a:xfrm>
            <a:off x="1305854" y="2341180"/>
            <a:ext cx="958029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GB" sz="1700" dirty="0">
                <a:effectLst/>
                <a:latin typeface="Calibri" panose="020F0502020204030204" pitchFamily="34" charset="0"/>
                <a:ea typeface="Calibri" panose="020F0502020204030204" pitchFamily="34" charset="0"/>
                <a:cs typeface="Times New Roman" panose="02020603050405020304" pitchFamily="18" charset="0"/>
              </a:rPr>
              <a:t>Domain Area: Industry, especially sectors that handle sensitive personal data. These sectors can be healthcare, finance, telecommunications and others.</a:t>
            </a:r>
          </a:p>
          <a:p>
            <a:pPr eaLnBrk="0" fontAlgn="base" hangingPunct="0">
              <a:spcBef>
                <a:spcPct val="0"/>
              </a:spcBef>
              <a:spcAft>
                <a:spcPct val="0"/>
              </a:spcAft>
            </a:pPr>
            <a:endParaRPr lang="en-GB" sz="1700" dirty="0">
              <a:latin typeface="Calibri" panose="020F0502020204030204" pitchFamily="34" charset="0"/>
              <a:ea typeface="Calibri" panose="020F0502020204030204" pitchFamily="34" charset="0"/>
              <a:cs typeface="Times New Roman" panose="02020603050405020304" pitchFamily="18" charset="0"/>
            </a:endParaRPr>
          </a:p>
          <a:p>
            <a:pPr eaLnBrk="0" fontAlgn="base" hangingPunct="0">
              <a:spcBef>
                <a:spcPct val="0"/>
              </a:spcBef>
              <a:spcAft>
                <a:spcPct val="0"/>
              </a:spcAft>
            </a:pPr>
            <a:r>
              <a:rPr lang="en-US" altLang="en-US" sz="1700" dirty="0">
                <a:latin typeface="Calibri" panose="020F0502020204030204" pitchFamily="34" charset="0"/>
                <a:cs typeface="Times New Roman" panose="02020603050405020304" pitchFamily="18" charset="0"/>
              </a:rPr>
              <a:t>Problem Area: Data privacy and GDPR compliance. This area examines the complexities and challenges industries encounter in safeguarding data privacy and achieving GDPR adherence.</a:t>
            </a:r>
          </a:p>
          <a:p>
            <a:pPr eaLnBrk="0" fontAlgn="base" hangingPunct="0">
              <a:spcBef>
                <a:spcPct val="0"/>
              </a:spcBef>
              <a:spcAft>
                <a:spcPct val="0"/>
              </a:spcAft>
            </a:pPr>
            <a:endParaRPr lang="en-US" altLang="en-US" sz="1700" dirty="0">
              <a:latin typeface="Calibri" panose="020F0502020204030204" pitchFamily="34" charset="0"/>
              <a:cs typeface="Times New Roman" panose="02020603050405020304" pitchFamily="18" charset="0"/>
            </a:endParaRPr>
          </a:p>
          <a:p>
            <a:pPr eaLnBrk="0" fontAlgn="base" hangingPunct="0">
              <a:spcBef>
                <a:spcPct val="0"/>
              </a:spcBef>
              <a:spcAft>
                <a:spcPct val="0"/>
              </a:spcAft>
            </a:pPr>
            <a:r>
              <a:rPr lang="en-US" altLang="en-US" sz="1700" dirty="0">
                <a:latin typeface="Calibri" panose="020F0502020204030204" pitchFamily="34" charset="0"/>
                <a:cs typeface="Times New Roman" panose="02020603050405020304" pitchFamily="18" charset="0"/>
              </a:rPr>
              <a:t>Rationale Behind Domain and Problem Areas:</a:t>
            </a:r>
          </a:p>
          <a:p>
            <a:pPr eaLnBrk="0" fontAlgn="base" hangingPunct="0">
              <a:spcBef>
                <a:spcPct val="0"/>
              </a:spcBef>
              <a:spcAft>
                <a:spcPct val="0"/>
              </a:spcAft>
            </a:pPr>
            <a:r>
              <a:rPr lang="en-US" altLang="en-US" sz="1700" dirty="0">
                <a:latin typeface="Calibri" panose="020F0502020204030204" pitchFamily="34" charset="0"/>
                <a:cs typeface="Times New Roman" panose="02020603050405020304" pitchFamily="18" charset="0"/>
              </a:rPr>
              <a:t>The choice of domain area emphasizes sectors where data privacy and GDPR compliance are crucial due to the sensitive nature of the data handled. These industries encounter unique challenges in balancing operational needs with stringent privacy regulations. I firmly believe there is significant scope to study this subject, which motivates my project.</a:t>
            </a:r>
            <a:endParaRPr lang="en-GB" altLang="en-US" sz="1700" dirty="0">
              <a:latin typeface="Calibri" panose="020F0502020204030204" pitchFamily="34" charset="0"/>
              <a:cs typeface="Times New Roman" panose="02020603050405020304" pitchFamily="18" charset="0"/>
            </a:endParaRPr>
          </a:p>
        </p:txBody>
      </p:sp>
      <p:sp>
        <p:nvSpPr>
          <p:cNvPr id="9" name="Subtitle 8">
            <a:extLst>
              <a:ext uri="{FF2B5EF4-FFF2-40B4-BE49-F238E27FC236}">
                <a16:creationId xmlns:a16="http://schemas.microsoft.com/office/drawing/2014/main" id="{F8B9D41A-5134-2E4E-96F8-ECC05AED500A}"/>
              </a:ext>
            </a:extLst>
          </p:cNvPr>
          <p:cNvSpPr>
            <a:spLocks noGrp="1"/>
          </p:cNvSpPr>
          <p:nvPr>
            <p:ph type="subTitle" idx="1"/>
          </p:nvPr>
        </p:nvSpPr>
        <p:spPr>
          <a:xfrm>
            <a:off x="1268220" y="1384112"/>
            <a:ext cx="8626987" cy="657225"/>
          </a:xfrm>
        </p:spPr>
        <p:txBody>
          <a:bodyPr>
            <a:normAutofit/>
          </a:bodyPr>
          <a:lstStyle/>
          <a:p>
            <a:r>
              <a:rPr lang="en-IE" sz="1700" b="1" dirty="0">
                <a:effectLst/>
                <a:latin typeface="Calibri" panose="020F0502020204030204" pitchFamily="34" charset="0"/>
                <a:ea typeface="Calibri" panose="020F0502020204030204" pitchFamily="34" charset="0"/>
                <a:cs typeface="Times New Roman" panose="02020603050405020304" pitchFamily="18" charset="0"/>
              </a:rPr>
              <a:t>3. Identify what your proposed Domain Area and what your proposed Problem Area will be. (25%)</a:t>
            </a:r>
            <a:endParaRPr lang="en-IE" sz="1700" dirty="0">
              <a:effectLst/>
              <a:latin typeface="Calibri" panose="020F0502020204030204" pitchFamily="34" charset="0"/>
              <a:ea typeface="Calibri" panose="020F0502020204030204" pitchFamily="34" charset="0"/>
              <a:cs typeface="Times New Roman" panose="02020603050405020304" pitchFamily="18" charset="0"/>
            </a:endParaRPr>
          </a:p>
          <a:p>
            <a:endParaRPr lang="en-IE" dirty="0"/>
          </a:p>
        </p:txBody>
      </p:sp>
    </p:spTree>
    <p:extLst>
      <p:ext uri="{BB962C8B-B14F-4D97-AF65-F5344CB8AC3E}">
        <p14:creationId xmlns:p14="http://schemas.microsoft.com/office/powerpoint/2010/main" val="627449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DF031E-D8E7-1D4E-F1A4-D93979FFC716}"/>
            </a:ext>
          </a:extLst>
        </p:cNvPr>
        <p:cNvGrpSpPr/>
        <p:nvPr/>
      </p:nvGrpSpPr>
      <p:grpSpPr>
        <a:xfrm>
          <a:off x="0" y="0"/>
          <a:ext cx="0" cy="0"/>
          <a:chOff x="0" y="0"/>
          <a:chExt cx="0" cy="0"/>
        </a:xfrm>
      </p:grpSpPr>
      <p:sp>
        <p:nvSpPr>
          <p:cNvPr id="5" name="Subtitle 2">
            <a:extLst>
              <a:ext uri="{FF2B5EF4-FFF2-40B4-BE49-F238E27FC236}">
                <a16:creationId xmlns:a16="http://schemas.microsoft.com/office/drawing/2014/main" id="{64EDCCDA-30F2-9B1D-4BE6-2CBE908831DD}"/>
              </a:ext>
            </a:extLst>
          </p:cNvPr>
          <p:cNvSpPr txBox="1">
            <a:spLocks/>
          </p:cNvSpPr>
          <p:nvPr/>
        </p:nvSpPr>
        <p:spPr>
          <a:xfrm>
            <a:off x="3107813" y="3864674"/>
            <a:ext cx="8626987" cy="65722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000" b="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E" sz="2000" dirty="0"/>
          </a:p>
        </p:txBody>
      </p:sp>
      <p:sp>
        <p:nvSpPr>
          <p:cNvPr id="7" name="Rectangle 4">
            <a:extLst>
              <a:ext uri="{FF2B5EF4-FFF2-40B4-BE49-F238E27FC236}">
                <a16:creationId xmlns:a16="http://schemas.microsoft.com/office/drawing/2014/main" id="{AD67F110-F22E-6A2D-5DF2-3B1C2F0CB84D}"/>
              </a:ext>
            </a:extLst>
          </p:cNvPr>
          <p:cNvSpPr>
            <a:spLocks noChangeArrowheads="1"/>
          </p:cNvSpPr>
          <p:nvPr/>
        </p:nvSpPr>
        <p:spPr bwMode="auto">
          <a:xfrm>
            <a:off x="1223832" y="1682368"/>
            <a:ext cx="9580292" cy="349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endParaRPr kumimoji="0" lang="en-US" altLang="en-US" sz="1700" b="0" i="0" u="none" strike="noStrike" cap="none" normalizeH="0" baseline="0" dirty="0">
              <a:ln>
                <a:noFill/>
              </a:ln>
              <a:solidFill>
                <a:schemeClr val="tx1"/>
              </a:solidFill>
              <a:effectLst/>
            </a:endParaRPr>
          </a:p>
          <a:p>
            <a:pPr eaLnBrk="0" fontAlgn="base" hangingPunct="0">
              <a:spcBef>
                <a:spcPct val="0"/>
              </a:spcBef>
              <a:spcAft>
                <a:spcPct val="0"/>
              </a:spcAft>
            </a:pPr>
            <a:endParaRPr lang="en-US" altLang="en-US" sz="1700" dirty="0"/>
          </a:p>
          <a:p>
            <a:pPr eaLnBrk="0" fontAlgn="base" hangingPunct="0">
              <a:spcBef>
                <a:spcPct val="0"/>
              </a:spcBef>
              <a:spcAft>
                <a:spcPct val="0"/>
              </a:spcAft>
            </a:pPr>
            <a:r>
              <a:rPr kumimoji="0" lang="en-US" altLang="en-US" sz="1700" b="0" i="0" u="none" strike="noStrike" cap="none" normalizeH="0" baseline="0" dirty="0" err="1">
                <a:ln>
                  <a:noFill/>
                </a:ln>
                <a:solidFill>
                  <a:schemeClr val="tx1"/>
                </a:solidFill>
                <a:effectLst/>
              </a:rPr>
              <a:t>Konečný</a:t>
            </a:r>
            <a:r>
              <a:rPr kumimoji="0" lang="en-US" altLang="en-US" sz="1700" b="0" i="0" u="none" strike="noStrike" cap="none" normalizeH="0" baseline="0" dirty="0">
                <a:ln>
                  <a:noFill/>
                </a:ln>
                <a:solidFill>
                  <a:schemeClr val="tx1"/>
                </a:solidFill>
                <a:effectLst/>
              </a:rPr>
              <a:t>, J., McMahan, H.B., Yu, F.X., </a:t>
            </a:r>
            <a:r>
              <a:rPr kumimoji="0" lang="en-US" altLang="en-US" sz="1700" b="0" i="0" u="none" strike="noStrike" cap="none" normalizeH="0" baseline="0" dirty="0" err="1">
                <a:ln>
                  <a:noFill/>
                </a:ln>
                <a:solidFill>
                  <a:schemeClr val="tx1"/>
                </a:solidFill>
                <a:effectLst/>
              </a:rPr>
              <a:t>Richtárik</a:t>
            </a:r>
            <a:r>
              <a:rPr kumimoji="0" lang="en-US" altLang="en-US" sz="1700" b="0" i="0" u="none" strike="noStrike" cap="none" normalizeH="0" baseline="0" dirty="0">
                <a:ln>
                  <a:noFill/>
                </a:ln>
                <a:solidFill>
                  <a:schemeClr val="tx1"/>
                </a:solidFill>
                <a:effectLst/>
              </a:rPr>
              <a:t>, P., Suresh, A.T., and Bacon, D. (2016). 'Federated Learning: Strategies for Improving Communication Efficiency', </a:t>
            </a:r>
            <a:r>
              <a:rPr kumimoji="0" lang="en-US" altLang="en-US" sz="1700" b="0" i="1" u="none" strike="noStrike" cap="none" normalizeH="0" baseline="0" dirty="0" err="1">
                <a:ln>
                  <a:noFill/>
                </a:ln>
                <a:solidFill>
                  <a:schemeClr val="tx1"/>
                </a:solidFill>
                <a:effectLst/>
              </a:rPr>
              <a:t>arXiv</a:t>
            </a:r>
            <a:r>
              <a:rPr kumimoji="0" lang="en-US" altLang="en-US" sz="1700" b="0" i="1" u="none" strike="noStrike" cap="none" normalizeH="0" baseline="0" dirty="0">
                <a:ln>
                  <a:noFill/>
                </a:ln>
                <a:solidFill>
                  <a:schemeClr val="tx1"/>
                </a:solidFill>
                <a:effectLst/>
              </a:rPr>
              <a:t> preprint arXiv:1610.05492.</a:t>
            </a:r>
          </a:p>
          <a:p>
            <a:pPr eaLnBrk="0" fontAlgn="base" hangingPunct="0">
              <a:spcBef>
                <a:spcPct val="0"/>
              </a:spcBef>
              <a:spcAft>
                <a:spcPct val="0"/>
              </a:spcAft>
            </a:pPr>
            <a:endParaRPr lang="en-US" altLang="en-US" sz="1700" i="1" dirty="0"/>
          </a:p>
          <a:p>
            <a:pPr eaLnBrk="0" fontAlgn="base" hangingPunct="0">
              <a:spcBef>
                <a:spcPct val="0"/>
              </a:spcBef>
              <a:spcAft>
                <a:spcPct val="0"/>
              </a:spcAft>
            </a:pPr>
            <a:r>
              <a:rPr kumimoji="0" lang="en-US" altLang="en-US" sz="1700" b="0" u="none" strike="noStrike" cap="none" normalizeH="0" baseline="0" dirty="0">
                <a:ln>
                  <a:noFill/>
                </a:ln>
                <a:solidFill>
                  <a:schemeClr val="tx1"/>
                </a:solidFill>
                <a:effectLst/>
              </a:rPr>
              <a:t>Smith, V., Chiang, C.-K., </a:t>
            </a:r>
            <a:r>
              <a:rPr kumimoji="0" lang="en-US" altLang="en-US" sz="1700" b="0" u="none" strike="noStrike" cap="none" normalizeH="0" baseline="0" dirty="0" err="1">
                <a:ln>
                  <a:noFill/>
                </a:ln>
                <a:solidFill>
                  <a:schemeClr val="tx1"/>
                </a:solidFill>
                <a:effectLst/>
              </a:rPr>
              <a:t>Sanjabi</a:t>
            </a:r>
            <a:r>
              <a:rPr kumimoji="0" lang="en-US" altLang="en-US" sz="1700" b="0" u="none" strike="noStrike" cap="none" normalizeH="0" baseline="0" dirty="0">
                <a:ln>
                  <a:noFill/>
                </a:ln>
                <a:solidFill>
                  <a:schemeClr val="tx1"/>
                </a:solidFill>
                <a:effectLst/>
              </a:rPr>
              <a:t>, M., and Talwalkar, A. (2021). 'Federated Multi-Task Learning Under a Mixture of Distributions', </a:t>
            </a:r>
            <a:r>
              <a:rPr kumimoji="0" lang="en-US" altLang="en-US" sz="1700" b="0" i="1" u="none" strike="noStrike" cap="none" normalizeH="0" baseline="0" dirty="0">
                <a:ln>
                  <a:noFill/>
                </a:ln>
                <a:solidFill>
                  <a:schemeClr val="tx1"/>
                </a:solidFill>
                <a:effectLst/>
              </a:rPr>
              <a:t>SIAM Journal on Optimization, 31(4), pp. 3075-3107.</a:t>
            </a:r>
          </a:p>
          <a:p>
            <a:pPr eaLnBrk="0" fontAlgn="base" hangingPunct="0">
              <a:spcBef>
                <a:spcPct val="0"/>
              </a:spcBef>
              <a:spcAft>
                <a:spcPct val="0"/>
              </a:spcAft>
            </a:pPr>
            <a:endParaRPr kumimoji="0" lang="en-US" altLang="en-US" sz="1700" b="0" u="none" strike="noStrike" cap="none" normalizeH="0" baseline="0" dirty="0">
              <a:ln>
                <a:noFill/>
              </a:ln>
              <a:solidFill>
                <a:schemeClr val="tx1"/>
              </a:solidFill>
              <a:effectLst/>
            </a:endParaRPr>
          </a:p>
          <a:p>
            <a:pPr eaLnBrk="0" fontAlgn="base" hangingPunct="0">
              <a:spcBef>
                <a:spcPct val="0"/>
              </a:spcBef>
              <a:spcAft>
                <a:spcPct val="0"/>
              </a:spcAft>
            </a:pPr>
            <a:r>
              <a:rPr kumimoji="0" lang="en-US" altLang="en-US" sz="1700" b="0" u="none" strike="noStrike" cap="none" normalizeH="0" baseline="0" dirty="0">
                <a:ln>
                  <a:noFill/>
                </a:ln>
                <a:solidFill>
                  <a:schemeClr val="tx1"/>
                </a:solidFill>
                <a:effectLst/>
              </a:rPr>
              <a:t>Geyer, R.C., Klein, T., and Nabi, M. (2017). 'Differentially Private Federated Learning: A Client Level Perspective', </a:t>
            </a:r>
            <a:r>
              <a:rPr kumimoji="0" lang="en-US" altLang="en-US" sz="1700" b="0" i="1" u="none" strike="noStrike" cap="none" normalizeH="0" baseline="0" dirty="0" err="1">
                <a:ln>
                  <a:noFill/>
                </a:ln>
                <a:solidFill>
                  <a:schemeClr val="tx1"/>
                </a:solidFill>
                <a:effectLst/>
              </a:rPr>
              <a:t>arXiv</a:t>
            </a:r>
            <a:r>
              <a:rPr kumimoji="0" lang="en-US" altLang="en-US" sz="1700" b="0" i="1" u="none" strike="noStrike" cap="none" normalizeH="0" baseline="0" dirty="0">
                <a:ln>
                  <a:noFill/>
                </a:ln>
                <a:solidFill>
                  <a:schemeClr val="tx1"/>
                </a:solidFill>
                <a:effectLst/>
              </a:rPr>
              <a:t> preprint arXiv:1712.07557.</a:t>
            </a:r>
          </a:p>
          <a:p>
            <a:pPr eaLnBrk="0" fontAlgn="base" hangingPunct="0">
              <a:spcBef>
                <a:spcPct val="0"/>
              </a:spcBef>
              <a:spcAft>
                <a:spcPct val="0"/>
              </a:spcAft>
            </a:pPr>
            <a:endParaRPr kumimoji="0" lang="en-US" altLang="en-US" sz="1700" b="0" i="0" u="none" strike="noStrike" cap="none" normalizeH="0" baseline="0" dirty="0">
              <a:ln>
                <a:noFill/>
              </a:ln>
              <a:solidFill>
                <a:schemeClr val="tx1"/>
              </a:solidFill>
              <a:effectLst/>
            </a:endParaRPr>
          </a:p>
          <a:p>
            <a:pPr eaLnBrk="0" fontAlgn="base" hangingPunct="0">
              <a:spcBef>
                <a:spcPct val="0"/>
              </a:spcBef>
              <a:spcAft>
                <a:spcPct val="0"/>
              </a:spcAft>
            </a:pPr>
            <a:r>
              <a:rPr kumimoji="0" lang="en-US" altLang="en-US" sz="1700" b="0" i="0" u="none" strike="noStrike" cap="none" normalizeH="0" baseline="0" dirty="0">
                <a:ln>
                  <a:noFill/>
                </a:ln>
                <a:solidFill>
                  <a:schemeClr val="tx1"/>
                </a:solidFill>
                <a:effectLst/>
              </a:rPr>
              <a:t>Yang, Q., Liu, Y., Cheng, Y., Kang, Y., Chen, T., &amp; Yu, H. (2020). </a:t>
            </a:r>
            <a:r>
              <a:rPr kumimoji="0" lang="en-US" altLang="en-US" sz="1700" b="0" i="1" u="none" strike="noStrike" cap="none" normalizeH="0" baseline="0" dirty="0">
                <a:ln>
                  <a:noFill/>
                </a:ln>
                <a:solidFill>
                  <a:schemeClr val="tx1"/>
                </a:solidFill>
                <a:effectLst/>
              </a:rPr>
              <a:t>Federated Learning</a:t>
            </a:r>
            <a:r>
              <a:rPr kumimoji="0" lang="en-US" altLang="en-US" sz="1700" b="0" i="0" u="none" strike="noStrike" cap="none" normalizeH="0" baseline="0" dirty="0">
                <a:ln>
                  <a:noFill/>
                </a:ln>
                <a:solidFill>
                  <a:schemeClr val="tx1"/>
                </a:solidFill>
                <a:effectLst/>
              </a:rPr>
              <a:t>. Morgan &amp; Claypool Publishers.</a:t>
            </a:r>
            <a:endParaRPr kumimoji="0" lang="en-GB" altLang="en-US" sz="1700" b="0" i="0" u="none" strike="noStrike" cap="none" normalizeH="0" baseline="0" dirty="0">
              <a:ln>
                <a:noFill/>
              </a:ln>
              <a:solidFill>
                <a:schemeClr val="tx1"/>
              </a:solidFill>
              <a:effectLst/>
            </a:endParaRPr>
          </a:p>
        </p:txBody>
      </p:sp>
      <p:sp>
        <p:nvSpPr>
          <p:cNvPr id="9" name="Subtitle 8">
            <a:extLst>
              <a:ext uri="{FF2B5EF4-FFF2-40B4-BE49-F238E27FC236}">
                <a16:creationId xmlns:a16="http://schemas.microsoft.com/office/drawing/2014/main" id="{F8B9D41A-5134-2E4E-96F8-ECC05AED500A}"/>
              </a:ext>
            </a:extLst>
          </p:cNvPr>
          <p:cNvSpPr>
            <a:spLocks noGrp="1"/>
          </p:cNvSpPr>
          <p:nvPr>
            <p:ph type="subTitle" idx="1"/>
          </p:nvPr>
        </p:nvSpPr>
        <p:spPr>
          <a:xfrm>
            <a:off x="1223832" y="1401868"/>
            <a:ext cx="8626987" cy="657225"/>
          </a:xfrm>
        </p:spPr>
        <p:txBody>
          <a:bodyPr>
            <a:normAutofit/>
          </a:bodyPr>
          <a:lstStyle/>
          <a:p>
            <a:r>
              <a:rPr lang="en-IE" sz="1700" b="1" dirty="0">
                <a:effectLst/>
                <a:latin typeface="Calibri" panose="020F0502020204030204" pitchFamily="34" charset="0"/>
                <a:ea typeface="Calibri" panose="020F0502020204030204" pitchFamily="34" charset="0"/>
                <a:cs typeface="Times New Roman" panose="02020603050405020304" pitchFamily="18" charset="0"/>
              </a:rPr>
              <a:t>References:</a:t>
            </a:r>
          </a:p>
          <a:p>
            <a:endParaRPr lang="en-IE" dirty="0"/>
          </a:p>
        </p:txBody>
      </p:sp>
    </p:spTree>
    <p:extLst>
      <p:ext uri="{BB962C8B-B14F-4D97-AF65-F5344CB8AC3E}">
        <p14:creationId xmlns:p14="http://schemas.microsoft.com/office/powerpoint/2010/main" val="235634862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968</TotalTime>
  <Words>878</Words>
  <Application>Microsoft Office PowerPoint</Application>
  <PresentationFormat>Widescreen</PresentationFormat>
  <Paragraphs>42</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Custom Design</vt:lpstr>
      <vt:lpstr>R&amp;PE Assignment One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Rounding issue Overview</dc:title>
  <dc:creator>Jose Maria Rico Leal</dc:creator>
  <cp:lastModifiedBy>Jose Maria Rico Leal</cp:lastModifiedBy>
  <cp:revision>11</cp:revision>
  <dcterms:created xsi:type="dcterms:W3CDTF">2022-05-04T12:04:30Z</dcterms:created>
  <dcterms:modified xsi:type="dcterms:W3CDTF">2024-03-10T10:50:03Z</dcterms:modified>
</cp:coreProperties>
</file>