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267" r:id="rId3"/>
    <p:sldId id="798" r:id="rId4"/>
    <p:sldId id="799" r:id="rId5"/>
    <p:sldId id="789" r:id="rId6"/>
    <p:sldId id="800" r:id="rId7"/>
    <p:sldId id="766" r:id="rId8"/>
    <p:sldId id="805" r:id="rId9"/>
    <p:sldId id="847" r:id="rId10"/>
    <p:sldId id="848" r:id="rId11"/>
    <p:sldId id="849" r:id="rId12"/>
    <p:sldId id="827" r:id="rId13"/>
    <p:sldId id="811" r:id="rId14"/>
    <p:sldId id="844" r:id="rId15"/>
    <p:sldId id="845" r:id="rId16"/>
    <p:sldId id="850" r:id="rId17"/>
    <p:sldId id="812" r:id="rId18"/>
    <p:sldId id="813" r:id="rId19"/>
    <p:sldId id="814" r:id="rId20"/>
    <p:sldId id="815" r:id="rId21"/>
    <p:sldId id="851" r:id="rId22"/>
    <p:sldId id="828" r:id="rId23"/>
    <p:sldId id="843" r:id="rId24"/>
    <p:sldId id="7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384" autoAdjust="0"/>
  </p:normalViewPr>
  <p:slideViewPr>
    <p:cSldViewPr snapToGrid="0">
      <p:cViewPr varScale="1">
        <p:scale>
          <a:sx n="116" d="100"/>
          <a:sy n="116" d="100"/>
        </p:scale>
        <p:origin x="138" y="19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13/11/2023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pectation%E2%80%93maximization_algorith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obphio.us/pdfs/lda_tutorial.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Manifold learning</a:t>
            </a:r>
            <a:r>
              <a:rPr lang="en-GB"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he scikit-learn library's implementation of LDA uses the </a:t>
            </a:r>
            <a:r>
              <a:rPr lang="en-GB" b="1" i="0" dirty="0">
                <a:solidFill>
                  <a:srgbClr val="3D3B49"/>
                </a:solidFill>
                <a:effectLst/>
                <a:latin typeface="Noto serif" panose="02020600060500020200" pitchFamily="18" charset="0"/>
              </a:rPr>
              <a:t>Expectation-Maximization</a:t>
            </a:r>
            <a:r>
              <a:rPr lang="en-GB" b="0" i="0" dirty="0">
                <a:solidFill>
                  <a:srgbClr val="3D3B49"/>
                </a:solidFill>
                <a:effectLst/>
                <a:latin typeface="Noto serif" panose="02020600060500020200" pitchFamily="18" charset="0"/>
              </a:rPr>
              <a:t> (</a:t>
            </a:r>
            <a:r>
              <a:rPr lang="en-GB" b="1" i="0" dirty="0">
                <a:solidFill>
                  <a:srgbClr val="3D3B49"/>
                </a:solidFill>
                <a:effectLst/>
                <a:latin typeface="Noto serif" panose="02020600060500020200" pitchFamily="18" charset="0"/>
              </a:rPr>
              <a:t>EM</a:t>
            </a:r>
            <a:r>
              <a:rPr lang="en-GB" b="0" i="0" dirty="0">
                <a:solidFill>
                  <a:srgbClr val="3D3B49"/>
                </a:solidFill>
                <a:effectLst/>
                <a:latin typeface="Noto serif" panose="02020600060500020200" pitchFamily="18" charset="0"/>
              </a:rPr>
              <a:t>) algorithm to update its parameter estimates iteratively. We haven't discussed the EM algorithm in this chapter, but if you are curious to learn more, please see the excellent overview on Wikipedia (</a:t>
            </a:r>
            <a:r>
              <a:rPr lang="en-GB" b="0" i="0" u="sng" dirty="0">
                <a:solidFill>
                  <a:srgbClr val="D3002D"/>
                </a:solidFill>
                <a:effectLst/>
                <a:latin typeface="Noto serif" panose="02020600060500020200" pitchFamily="18" charset="0"/>
                <a:hlinkClick r:id="rId3"/>
              </a:rPr>
              <a:t>https://en.wikipedia.org/wiki/Expectation–</a:t>
            </a:r>
            <a:r>
              <a:rPr lang="en-GB" b="0" i="0" u="sng" dirty="0" err="1">
                <a:solidFill>
                  <a:srgbClr val="D3002D"/>
                </a:solidFill>
                <a:effectLst/>
                <a:latin typeface="Noto serif" panose="02020600060500020200" pitchFamily="18" charset="0"/>
                <a:hlinkClick r:id="rId3"/>
              </a:rPr>
              <a:t>maximization_algorithm</a:t>
            </a:r>
            <a:r>
              <a:rPr lang="en-GB" b="0" i="0" dirty="0">
                <a:solidFill>
                  <a:srgbClr val="3D3B49"/>
                </a:solidFill>
                <a:effectLst/>
                <a:latin typeface="Noto serif" panose="02020600060500020200" pitchFamily="18" charset="0"/>
              </a:rPr>
              <a:t>) and the detailed tutorial on how it is used in LDA in Colorado Reed's tutorial, </a:t>
            </a:r>
            <a:r>
              <a:rPr lang="en-GB" b="0" i="1" dirty="0">
                <a:solidFill>
                  <a:srgbClr val="3D3B49"/>
                </a:solidFill>
                <a:effectLst/>
                <a:latin typeface="Noto serif" panose="02020600060500020200" pitchFamily="18" charset="0"/>
              </a:rPr>
              <a:t>Latent Dirichlet Allocation: Towards a Deeper Understanding</a:t>
            </a:r>
            <a:r>
              <a:rPr lang="en-GB" b="0" i="0" dirty="0">
                <a:solidFill>
                  <a:srgbClr val="3D3B49"/>
                </a:solidFill>
                <a:effectLst/>
                <a:latin typeface="Noto serif" panose="02020600060500020200" pitchFamily="18" charset="0"/>
              </a:rPr>
              <a:t>, which is freely available at </a:t>
            </a:r>
            <a:r>
              <a:rPr lang="en-GB" b="0" i="0" u="sng" dirty="0">
                <a:solidFill>
                  <a:srgbClr val="D3002D"/>
                </a:solidFill>
                <a:effectLst/>
                <a:latin typeface="Noto serif" panose="02020600060500020200" pitchFamily="18" charset="0"/>
                <a:hlinkClick r:id="rId4"/>
              </a:rPr>
              <a:t>http://obphio.us/pdfs/lda_tutorial.pdf</a:t>
            </a:r>
            <a:r>
              <a:rPr lang="en-GB" b="0" i="0" dirty="0">
                <a:solidFill>
                  <a:srgbClr val="3D3B49"/>
                </a:solidFill>
                <a:effectLst/>
                <a:latin typeface="Noto serif" panose="02020600060500020200" pitchFamily="18" charset="0"/>
              </a:rPr>
              <a:t>.</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377536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Here, </a:t>
            </a:r>
            <a:r>
              <a:rPr lang="en-GB" b="0" i="1" dirty="0">
                <a:solidFill>
                  <a:srgbClr val="3D3B49"/>
                </a:solidFill>
                <a:effectLst/>
                <a:latin typeface="Noto serif" panose="02020600060500020200" pitchFamily="18" charset="0"/>
              </a:rPr>
              <a:t>Sentiment(</a:t>
            </a:r>
            <a:r>
              <a:rPr lang="en-GB" b="0" i="1" dirty="0" err="1">
                <a:solidFill>
                  <a:srgbClr val="3D3B49"/>
                </a:solidFill>
                <a:effectLst/>
                <a:latin typeface="Noto serif" panose="02020600060500020200" pitchFamily="18" charset="0"/>
              </a:rPr>
              <a:t>w</a:t>
            </a:r>
            <a:r>
              <a:rPr lang="en-GB" b="1" i="1" baseline="-25000" dirty="0" err="1">
                <a:solidFill>
                  <a:srgbClr val="3D3B49"/>
                </a:solidFill>
                <a:effectLst/>
                <a:latin typeface="Noto serif" panose="02020600060500020200" pitchFamily="18" charset="0"/>
              </a:rPr>
              <a:t>i</a:t>
            </a:r>
            <a:r>
              <a:rPr lang="en-GB" b="0" i="1" dirty="0">
                <a:solidFill>
                  <a:srgbClr val="3D3B49"/>
                </a:solidFill>
                <a:effectLst/>
                <a:latin typeface="Noto serif" panose="02020600060500020200" pitchFamily="18" charset="0"/>
              </a:rPr>
              <a:t>)</a:t>
            </a:r>
            <a:r>
              <a:rPr lang="en-GB" b="0" i="0" dirty="0">
                <a:solidFill>
                  <a:srgbClr val="3D3B49"/>
                </a:solidFill>
                <a:effectLst/>
                <a:latin typeface="Noto serif" panose="02020600060500020200" pitchFamily="18" charset="0"/>
              </a:rPr>
              <a:t> is the score valence of the word </a:t>
            </a:r>
            <a:r>
              <a:rPr lang="en-GB" b="0" i="1" dirty="0" err="1">
                <a:solidFill>
                  <a:srgbClr val="3D3B49"/>
                </a:solidFill>
                <a:effectLst/>
                <a:latin typeface="Noto serif" panose="02020600060500020200" pitchFamily="18" charset="0"/>
              </a:rPr>
              <a:t>w</a:t>
            </a:r>
            <a:r>
              <a:rPr lang="en-GB" b="1" i="1" baseline="-25000" dirty="0" err="1">
                <a:solidFill>
                  <a:srgbClr val="3D3B49"/>
                </a:solidFill>
                <a:effectLst/>
                <a:latin typeface="Noto serif" panose="02020600060500020200" pitchFamily="18" charset="0"/>
              </a:rPr>
              <a:t>i</a:t>
            </a:r>
            <a:r>
              <a:rPr lang="en-GB" b="0" i="0" dirty="0">
                <a:solidFill>
                  <a:srgbClr val="3D3B49"/>
                </a:solidFill>
                <a:effectLst/>
                <a:latin typeface="Noto serif" panose="02020600060500020200" pitchFamily="18" charset="0"/>
              </a:rPr>
              <a:t> and </a:t>
            </a:r>
            <a:r>
              <a:rPr lang="en-GB" b="0" i="1" dirty="0">
                <a:solidFill>
                  <a:srgbClr val="3D3B49"/>
                </a:solidFill>
                <a:effectLst/>
                <a:latin typeface="Noto serif" panose="02020600060500020200" pitchFamily="18" charset="0"/>
              </a:rPr>
              <a:t>α</a:t>
            </a:r>
            <a:r>
              <a:rPr lang="en-GB" b="0" i="0" dirty="0">
                <a:solidFill>
                  <a:srgbClr val="3D3B49"/>
                </a:solidFill>
                <a:effectLst/>
                <a:latin typeface="Noto serif" panose="02020600060500020200" pitchFamily="18" charset="0"/>
              </a:rPr>
              <a:t> is a normalization coefficient that should approximate the maximum expected value (the default value set in NLTK is 15). The usage of this class is immediate, as the following snippet can confirm:</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29084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CTO: Chief Technology Officer</a:t>
            </a:r>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a:p>
        </p:txBody>
      </p:sp>
    </p:spTree>
    <p:extLst>
      <p:ext uri="{BB962C8B-B14F-4D97-AF65-F5344CB8AC3E}">
        <p14:creationId xmlns:p14="http://schemas.microsoft.com/office/powerpoint/2010/main" val="340385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a:t>BookMyShow</a:t>
            </a:r>
            <a:r>
              <a:rPr lang="en-GB" sz="1200" b="1" dirty="0"/>
              <a:t> can discover people's opinion about the movie. </a:t>
            </a:r>
            <a:r>
              <a:rPr lang="en-GB" sz="1200" b="1" dirty="0" err="1"/>
              <a:t>Youtube</a:t>
            </a:r>
            <a:r>
              <a:rPr lang="en-GB" sz="1200" b="1" dirty="0"/>
              <a:t> can also analyze and understand peoples viewpoints on a video.</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dirty="0"/>
          </a:p>
        </p:txBody>
      </p:sp>
    </p:spTree>
    <p:extLst>
      <p:ext uri="{BB962C8B-B14F-4D97-AF65-F5344CB8AC3E}">
        <p14:creationId xmlns:p14="http://schemas.microsoft.com/office/powerpoint/2010/main" val="7900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 modelling: This is the task of predicting what the next word in a sentence will be based on the history of previous words. The goal of this task is to learn the probability of a sequence of words appearing in a given language. Language modeling is useful for building solutions for a wide variety of problems, such as speech recognition, optical character recognition, handwriting recognition, machine translation, and spelling correction.</a:t>
            </a:r>
          </a:p>
          <a:p>
            <a:r>
              <a:rPr lang="en-GB" dirty="0"/>
              <a:t>Text classification: This is the task of bucketing the text into a known set of categories based on its content. Text classification is by far the most popular task in NLP and is used in a variety of tools, from email spam identification to sentiment analysis.</a:t>
            </a:r>
          </a:p>
          <a:p>
            <a:r>
              <a:rPr lang="en-GB" dirty="0"/>
              <a:t>Information extraction: As the name indicates, this is the task of extracting relevant information from text, such as calendar events from emails or the names of people mentioned in a social media post.</a:t>
            </a:r>
          </a:p>
          <a:p>
            <a:r>
              <a:rPr lang="en-GB" dirty="0"/>
              <a:t>Information retrieval: This is the task of finding documents relevant to a user query from a large collection. Applications like Google Search are well-known use cases of information retrieval.</a:t>
            </a:r>
          </a:p>
          <a:p>
            <a:r>
              <a:rPr lang="en-GB" dirty="0"/>
              <a:t>Conversational agent: This is the task of building dialogue systems that can converse in human languages. Alexa, Siri, etc., are some common applications of this task.</a:t>
            </a:r>
          </a:p>
          <a:p>
            <a:r>
              <a:rPr lang="en-GB" dirty="0"/>
              <a:t>Text summarization: This task aims to create short summaries of longer documents while retaining the core content and preserving the overall meaning of the text.</a:t>
            </a:r>
          </a:p>
          <a:p>
            <a:r>
              <a:rPr lang="en-GB" dirty="0"/>
              <a:t>Question answering: This is the task of building a system that can automatically answer questions posed in natural language.</a:t>
            </a:r>
          </a:p>
          <a:p>
            <a:r>
              <a:rPr lang="en-GB" dirty="0"/>
              <a:t>Machine translation: This is the task of converting a piece of text from one language to another. Tools like Google Translate are common applications of this task.</a:t>
            </a:r>
          </a:p>
          <a:p>
            <a:r>
              <a:rPr lang="en-GB" dirty="0"/>
              <a:t>Topic modelling: This is the task of uncovering the topical structure of a large collection of documents. Topic modeling is a common text-mining tool and is used in a wide range of domains, from literature to bioinformatics.</a:t>
            </a:r>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371272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A sparse matrix is </a:t>
            </a:r>
            <a:r>
              <a:rPr lang="en-GB" b="1" i="0" dirty="0">
                <a:solidFill>
                  <a:srgbClr val="202124"/>
                </a:solidFill>
                <a:effectLst/>
                <a:latin typeface="arial" panose="020B0604020202020204" pitchFamily="34" charset="0"/>
              </a:rPr>
              <a:t>a matrix that is comprised of mostly zero values</a:t>
            </a:r>
            <a:r>
              <a:rPr lang="en-GB" b="0" i="0" dirty="0">
                <a:solidFill>
                  <a:srgbClr val="202124"/>
                </a:solidFill>
                <a:effectLst/>
                <a:latin typeface="arial" panose="020B0604020202020204" pitchFamily="34" charset="0"/>
              </a:rPr>
              <a:t>. Sparse matrices are distinct from matrices with mostly non-zero values, which are referred to as dense matrices.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17903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Log(3/2) = 0.18</a:t>
            </a:r>
          </a:p>
          <a:p>
            <a:r>
              <a:rPr lang="en-IE" dirty="0"/>
              <a:t>Log(3/1) = 0.48</a:t>
            </a:r>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23980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Consider a document with four words and two topics.</a:t>
            </a:r>
          </a:p>
          <a:p>
            <a:pPr algn="l"/>
            <a:r>
              <a:rPr lang="en-US" b="1" i="0" dirty="0">
                <a:solidFill>
                  <a:srgbClr val="374151"/>
                </a:solidFill>
                <a:effectLst/>
                <a:latin typeface="Söhne"/>
              </a:rPr>
              <a:t>1) Document: "cat meow dog bark"</a:t>
            </a:r>
          </a:p>
          <a:p>
            <a:pPr algn="l"/>
            <a:r>
              <a:rPr lang="en-US" b="0" i="0" dirty="0">
                <a:solidFill>
                  <a:srgbClr val="374151"/>
                </a:solidFill>
                <a:effectLst/>
                <a:latin typeface="Söhne"/>
              </a:rPr>
              <a:t>Topics: </a:t>
            </a:r>
            <a:r>
              <a:rPr lang="en-US" b="1" i="0" dirty="0">
                <a:solidFill>
                  <a:srgbClr val="374151"/>
                </a:solidFill>
                <a:effectLst/>
                <a:latin typeface="Söhne"/>
              </a:rPr>
              <a:t>Topic 1 </a:t>
            </a:r>
            <a:r>
              <a:rPr lang="en-US" b="0" i="0" dirty="0">
                <a:solidFill>
                  <a:srgbClr val="374151"/>
                </a:solidFill>
                <a:effectLst/>
                <a:latin typeface="Söhne"/>
              </a:rPr>
              <a:t>(related to pets), </a:t>
            </a:r>
            <a:r>
              <a:rPr lang="en-US" b="1" i="0" dirty="0">
                <a:solidFill>
                  <a:srgbClr val="374151"/>
                </a:solidFill>
                <a:effectLst/>
                <a:latin typeface="Söhne"/>
              </a:rPr>
              <a:t>Topic 2 </a:t>
            </a:r>
            <a:r>
              <a:rPr lang="en-US" b="0" i="0" dirty="0">
                <a:solidFill>
                  <a:srgbClr val="374151"/>
                </a:solidFill>
                <a:effectLst/>
                <a:latin typeface="Söhne"/>
              </a:rPr>
              <a:t>(related to sounds)</a:t>
            </a:r>
          </a:p>
          <a:p>
            <a:pPr algn="l"/>
            <a:r>
              <a:rPr lang="en-US" b="0" i="0" dirty="0">
                <a:solidFill>
                  <a:srgbClr val="374151"/>
                </a:solidFill>
                <a:effectLst/>
                <a:latin typeface="Söhne"/>
              </a:rPr>
              <a:t>We initialize the document-topic matrix (</a:t>
            </a:r>
            <a:r>
              <a:rPr lang="en-US" b="1" i="0" dirty="0">
                <a:solidFill>
                  <a:srgbClr val="374151"/>
                </a:solidFill>
                <a:effectLst/>
                <a:latin typeface="Söhne"/>
              </a:rPr>
              <a:t>theta</a:t>
            </a:r>
            <a:r>
              <a:rPr lang="en-US" b="0" i="0" dirty="0">
                <a:solidFill>
                  <a:srgbClr val="374151"/>
                </a:solidFill>
                <a:effectLst/>
                <a:latin typeface="Söhne"/>
              </a:rPr>
              <a:t>) and the word-topic matrix (</a:t>
            </a:r>
            <a:r>
              <a:rPr lang="en-US" b="1" i="0" dirty="0">
                <a:solidFill>
                  <a:srgbClr val="374151"/>
                </a:solidFill>
                <a:effectLst/>
                <a:latin typeface="Söhne"/>
              </a:rPr>
              <a:t>phi</a:t>
            </a:r>
            <a:r>
              <a:rPr lang="en-US" b="0" i="0" dirty="0">
                <a:solidFill>
                  <a:srgbClr val="374151"/>
                </a:solidFill>
                <a:effectLst/>
                <a:latin typeface="Söhne"/>
              </a:rPr>
              <a:t>) with some random values  at the start.</a:t>
            </a:r>
          </a:p>
          <a:p>
            <a:pPr algn="l"/>
            <a:r>
              <a:rPr lang="en-US" b="1" i="0" dirty="0">
                <a:solidFill>
                  <a:srgbClr val="374151"/>
                </a:solidFill>
                <a:effectLst/>
                <a:latin typeface="Söhne"/>
              </a:rPr>
              <a:t>2) Initialization:</a:t>
            </a:r>
            <a:endParaRPr lang="en-US" b="0" i="0" dirty="0">
              <a:solidFill>
                <a:srgbClr val="374151"/>
              </a:solidFill>
              <a:effectLst/>
              <a:latin typeface="Söhne"/>
            </a:endParaRPr>
          </a:p>
          <a:p>
            <a:pPr algn="l"/>
            <a:r>
              <a:rPr lang="en-US" b="0" i="0" dirty="0">
                <a:solidFill>
                  <a:srgbClr val="374151"/>
                </a:solidFill>
                <a:effectLst/>
                <a:latin typeface="Söhne"/>
              </a:rPr>
              <a:t>Document-Topic Matrix (theta): </a:t>
            </a:r>
            <a:r>
              <a:rPr lang="en-US" b="0" i="0" dirty="0">
                <a:solidFill>
                  <a:srgbClr val="374151"/>
                </a:solidFill>
                <a:effectLst/>
                <a:latin typeface="KaTeX_Main"/>
              </a:rPr>
              <a:t>[0.5    0.5]</a:t>
            </a:r>
            <a:r>
              <a:rPr lang="en-US" b="0" i="0" dirty="0">
                <a:solidFill>
                  <a:srgbClr val="374151"/>
                </a:solidFill>
                <a:effectLst/>
                <a:latin typeface="KaTeX_Size1"/>
              </a:rPr>
              <a:t>]</a:t>
            </a:r>
            <a:endParaRPr lang="en-US" b="0" i="0" dirty="0">
              <a:solidFill>
                <a:srgbClr val="374151"/>
              </a:solidFill>
              <a:effectLst/>
              <a:latin typeface="Söhne"/>
            </a:endParaRPr>
          </a:p>
          <a:p>
            <a:pPr algn="l"/>
            <a:r>
              <a:rPr lang="en-US" b="0" i="0" dirty="0">
                <a:solidFill>
                  <a:srgbClr val="374151"/>
                </a:solidFill>
                <a:effectLst/>
                <a:latin typeface="Söhne"/>
              </a:rPr>
              <a:t>Word-Topic Matrix (phi):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Column 1 (Topic 1)             Column 2 (Topic 2)</a:t>
            </a:r>
          </a:p>
          <a:p>
            <a:pPr algn="l"/>
            <a:r>
              <a:rPr lang="en-US" b="0" i="0" dirty="0">
                <a:solidFill>
                  <a:srgbClr val="374151"/>
                </a:solidFill>
                <a:effectLst/>
                <a:latin typeface="Söhne"/>
              </a:rPr>
              <a:t>      0.4                                              0.6</a:t>
            </a:r>
          </a:p>
          <a:p>
            <a:pPr algn="l"/>
            <a:r>
              <a:rPr lang="en-US" b="0" i="0" dirty="0">
                <a:solidFill>
                  <a:srgbClr val="374151"/>
                </a:solidFill>
                <a:effectLst/>
                <a:latin typeface="Söhne"/>
              </a:rPr>
              <a:t>      0.7                                              0.3</a:t>
            </a:r>
          </a:p>
          <a:p>
            <a:pPr algn="l"/>
            <a:r>
              <a:rPr lang="en-US" b="0" i="0" dirty="0">
                <a:solidFill>
                  <a:srgbClr val="374151"/>
                </a:solidFill>
                <a:effectLst/>
                <a:latin typeface="Söhne"/>
              </a:rPr>
              <a:t>      0.5                                              0.5</a:t>
            </a:r>
          </a:p>
          <a:p>
            <a:pPr algn="l"/>
            <a:r>
              <a:rPr lang="en-US" b="0" i="0" dirty="0">
                <a:solidFill>
                  <a:srgbClr val="374151"/>
                </a:solidFill>
                <a:effectLst/>
                <a:latin typeface="Söhne"/>
              </a:rPr>
              <a:t>      0.2                                              0.8</a:t>
            </a:r>
          </a:p>
          <a:p>
            <a:pPr algn="l"/>
            <a:endParaRPr lang="en-US" b="0" i="0" dirty="0">
              <a:solidFill>
                <a:srgbClr val="374151"/>
              </a:solidFill>
              <a:effectLst/>
              <a:latin typeface="Söhne"/>
            </a:endParaRPr>
          </a:p>
          <a:p>
            <a:pPr algn="l"/>
            <a:r>
              <a:rPr lang="en-US" b="1" i="0" dirty="0">
                <a:solidFill>
                  <a:srgbClr val="374151"/>
                </a:solidFill>
                <a:effectLst/>
                <a:latin typeface="Söhne"/>
              </a:rPr>
              <a:t>3) Iteration:</a:t>
            </a:r>
            <a:endParaRPr lang="en-US" b="0" i="0" dirty="0">
              <a:solidFill>
                <a:srgbClr val="374151"/>
              </a:solidFill>
              <a:effectLst/>
              <a:latin typeface="Söhne"/>
            </a:endParaRPr>
          </a:p>
          <a:p>
            <a:pPr algn="l"/>
            <a:r>
              <a:rPr lang="en-US" b="0" i="0" dirty="0">
                <a:solidFill>
                  <a:srgbClr val="374151"/>
                </a:solidFill>
                <a:effectLst/>
                <a:latin typeface="Söhne"/>
              </a:rPr>
              <a:t>For each word in the document, we reassign the word's topic based on the current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 </a:t>
            </a:r>
            <a:r>
              <a:rPr lang="en-US" b="0" i="0" dirty="0">
                <a:solidFill>
                  <a:srgbClr val="374151"/>
                </a:solidFill>
                <a:effectLst/>
                <a:latin typeface="Söhne"/>
              </a:rPr>
              <a:t>values.</a:t>
            </a:r>
          </a:p>
          <a:p>
            <a:pPr algn="l">
              <a:buFont typeface="+mj-lt"/>
              <a:buNone/>
            </a:pPr>
            <a:r>
              <a:rPr lang="en-US" b="1" i="0" dirty="0">
                <a:solidFill>
                  <a:srgbClr val="374151"/>
                </a:solidFill>
                <a:effectLst/>
                <a:latin typeface="Söhne"/>
              </a:rPr>
              <a:t>Word 1: "cat"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Calculate probabilities for each topic based on the current theta and phi. </a:t>
            </a:r>
          </a:p>
          <a:p>
            <a:pPr marL="457200" lvl="1" indent="0" algn="l">
              <a:buFont typeface="+mj-lt"/>
              <a:buNone/>
            </a:pPr>
            <a:r>
              <a:rPr lang="en-US" b="0" i="0" dirty="0">
                <a:solidFill>
                  <a:srgbClr val="374151"/>
                </a:solidFill>
                <a:effectLst/>
                <a:latin typeface="Söhne"/>
              </a:rPr>
              <a:t>	</a:t>
            </a:r>
            <a:r>
              <a:rPr lang="en-US" b="0" i="1" dirty="0">
                <a:solidFill>
                  <a:srgbClr val="374151"/>
                </a:solidFill>
                <a:effectLst/>
                <a:latin typeface="KaTeX_Math"/>
              </a:rPr>
              <a:t>P </a:t>
            </a:r>
            <a:r>
              <a:rPr lang="en-US" b="0" i="0" dirty="0">
                <a:solidFill>
                  <a:srgbClr val="374151"/>
                </a:solidFill>
                <a:effectLst/>
                <a:latin typeface="KaTeX_Main"/>
              </a:rPr>
              <a:t>(Topic 1) = 0.5 × 0.4 = 0.2</a:t>
            </a:r>
            <a:r>
              <a:rPr lang="en-US" b="0" i="1" dirty="0">
                <a:solidFill>
                  <a:srgbClr val="374151"/>
                </a:solidFill>
                <a:effectLst/>
                <a:latin typeface="KaTeX_Math"/>
              </a:rPr>
              <a:t> </a:t>
            </a:r>
          </a:p>
          <a:p>
            <a:pPr marL="457200" lvl="1" indent="0" algn="l">
              <a:buFont typeface="+mj-lt"/>
              <a:buNone/>
            </a:pPr>
            <a:r>
              <a:rPr lang="en-US" b="0" i="1" dirty="0">
                <a:solidFill>
                  <a:srgbClr val="374151"/>
                </a:solidFill>
                <a:effectLst/>
                <a:latin typeface="KaTeX_Math"/>
              </a:rPr>
              <a:t>	P</a:t>
            </a:r>
            <a:r>
              <a:rPr lang="en-US" b="0" i="0" dirty="0">
                <a:solidFill>
                  <a:srgbClr val="374151"/>
                </a:solidFill>
                <a:effectLst/>
                <a:latin typeface="KaTeX_Main"/>
              </a:rPr>
              <a:t>(Topic 2) = 0.5 × 0.6 = 0.3</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Normalize the probabilities to make them sum to 1. </a:t>
            </a: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1) = (0.2 + 0.3)/0.2​ = 0.4</a:t>
            </a:r>
            <a:r>
              <a:rPr lang="en-US" b="0" i="0" dirty="0">
                <a:solidFill>
                  <a:srgbClr val="374151"/>
                </a:solidFill>
                <a:effectLst/>
                <a:latin typeface="Söhne"/>
              </a:rPr>
              <a:t> </a:t>
            </a:r>
            <a:endParaRPr lang="en-US" b="0" i="0" dirty="0">
              <a:solidFill>
                <a:srgbClr val="374151"/>
              </a:solidFill>
              <a:effectLst/>
              <a:latin typeface="KaTeX_Main"/>
            </a:endParaRP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2) = (0.2 + 0.3)/0.3​ = 0.6</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Randomly choose a topic based on these probabilities. We select Topic 2.</a:t>
            </a:r>
          </a:p>
          <a:p>
            <a:pPr marL="457200" lvl="1" indent="0" algn="l">
              <a:buFont typeface="+mj-lt"/>
              <a:buNone/>
            </a:pPr>
            <a:r>
              <a:rPr lang="en-US" b="0" i="0" dirty="0">
                <a:solidFill>
                  <a:srgbClr val="374151"/>
                </a:solidFill>
                <a:effectLst/>
                <a:latin typeface="Söhne"/>
              </a:rPr>
              <a:t>Update the document-topic matrix theta based on the chosen topic. </a:t>
            </a:r>
          </a:p>
          <a:p>
            <a:pPr marL="457200" lvl="1" indent="0" algn="l">
              <a:buFont typeface="+mj-lt"/>
              <a:buNone/>
            </a:pPr>
            <a:r>
              <a:rPr lang="en-US" b="0" i="0" dirty="0">
                <a:solidFill>
                  <a:srgbClr val="374151"/>
                </a:solidFill>
                <a:effectLst/>
                <a:latin typeface="KaTeX_Main"/>
              </a:rPr>
              <a:t>New </a:t>
            </a:r>
            <a:r>
              <a:rPr lang="en-US" b="0" i="1" dirty="0">
                <a:solidFill>
                  <a:srgbClr val="374151"/>
                </a:solidFill>
                <a:effectLst/>
                <a:latin typeface="KaTeX_Math"/>
              </a:rPr>
              <a:t>θ</a:t>
            </a:r>
            <a:r>
              <a:rPr lang="en-US" b="0" i="0" dirty="0">
                <a:solidFill>
                  <a:srgbClr val="374151"/>
                </a:solidFill>
                <a:effectLst/>
                <a:latin typeface="KaTeX_Main"/>
              </a:rPr>
              <a:t>=</a:t>
            </a:r>
            <a:r>
              <a:rPr lang="en-US" b="0" i="0" dirty="0">
                <a:solidFill>
                  <a:srgbClr val="374151"/>
                </a:solidFill>
                <a:effectLst/>
                <a:latin typeface="KaTeX_Size1"/>
              </a:rPr>
              <a:t>[</a:t>
            </a:r>
            <a:r>
              <a:rPr lang="en-US" b="0" i="0" dirty="0">
                <a:solidFill>
                  <a:srgbClr val="374151"/>
                </a:solidFill>
                <a:effectLst/>
                <a:latin typeface="KaTeX_Main"/>
              </a:rPr>
              <a:t>0.5​     0.5​</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    ​1​</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0.5    ​1.5​</a:t>
            </a:r>
            <a:r>
              <a:rPr lang="en-US" b="0" i="0" dirty="0">
                <a:solidFill>
                  <a:srgbClr val="374151"/>
                </a:solidFill>
                <a:effectLst/>
                <a:latin typeface="KaTeX_Size1"/>
              </a:rPr>
              <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Update the word-topic matrix phi based on the chosen topic for the word. </a:t>
            </a:r>
            <a:r>
              <a:rPr lang="en-US" b="0" i="0" dirty="0">
                <a:solidFill>
                  <a:srgbClr val="374151"/>
                </a:solidFill>
                <a:effectLst/>
                <a:latin typeface="KaTeX_Main"/>
              </a:rPr>
              <a:t>New </a:t>
            </a:r>
            <a:r>
              <a:rPr lang="en-US" b="0" i="1" dirty="0">
                <a:solidFill>
                  <a:srgbClr val="374151"/>
                </a:solidFill>
                <a:effectLst/>
                <a:latin typeface="KaTeX_Math"/>
              </a:rPr>
              <a:t>ϕ</a:t>
            </a:r>
            <a:r>
              <a:rPr lang="en-US" b="0" i="0" dirty="0">
                <a:solidFill>
                  <a:srgbClr val="374151"/>
                </a:solidFill>
                <a:effectLst/>
                <a:latin typeface="KaTeX_Main"/>
              </a:rPr>
              <a:t>=</a:t>
            </a:r>
            <a:endParaRPr lang="en-US" b="0" i="0" dirty="0">
              <a:solidFill>
                <a:srgbClr val="374151"/>
              </a:solidFill>
              <a:effectLst/>
              <a:latin typeface="KaTeX_Size4"/>
            </a:endParaRPr>
          </a:p>
          <a:p>
            <a:pPr marL="457200" lvl="1" indent="0" algn="l">
              <a:buFont typeface="+mj-lt"/>
              <a:buNone/>
            </a:pPr>
            <a:r>
              <a:rPr lang="en-US" b="0" i="0" dirty="0">
                <a:solidFill>
                  <a:srgbClr val="374151"/>
                </a:solidFill>
                <a:effectLst/>
                <a:latin typeface="Söhne"/>
              </a:rPr>
              <a:t>Column 1    Column 2       +     Column 1         Column 2</a:t>
            </a:r>
          </a:p>
          <a:p>
            <a:pPr marL="457200" lvl="1" indent="0" algn="l">
              <a:buFont typeface="+mj-lt"/>
              <a:buNone/>
            </a:pPr>
            <a:r>
              <a:rPr lang="en-US" b="0" i="0" dirty="0">
                <a:solidFill>
                  <a:srgbClr val="374151"/>
                </a:solidFill>
                <a:effectLst/>
                <a:latin typeface="Söhne"/>
              </a:rPr>
              <a:t>      0.4                0.6           +          0                       1</a:t>
            </a:r>
          </a:p>
          <a:p>
            <a:pPr marL="457200" lvl="1" indent="0" algn="l">
              <a:buFont typeface="+mj-lt"/>
              <a:buNone/>
            </a:pPr>
            <a:r>
              <a:rPr lang="en-US" b="0" i="0" dirty="0">
                <a:solidFill>
                  <a:srgbClr val="374151"/>
                </a:solidFill>
                <a:effectLst/>
                <a:latin typeface="Söhne"/>
              </a:rPr>
              <a:t>      0.7                0.3           +          0                       0 </a:t>
            </a:r>
          </a:p>
          <a:p>
            <a:pPr marL="457200" lvl="1" indent="0" algn="l">
              <a:buFont typeface="+mj-lt"/>
              <a:buNone/>
            </a:pPr>
            <a:r>
              <a:rPr lang="en-US" b="0" i="0" dirty="0">
                <a:solidFill>
                  <a:srgbClr val="374151"/>
                </a:solidFill>
                <a:effectLst/>
                <a:latin typeface="Söhne"/>
              </a:rPr>
              <a:t>      0.5                0.5           +          0                       1</a:t>
            </a:r>
          </a:p>
          <a:p>
            <a:pPr marL="457200" lvl="1" indent="0" algn="l">
              <a:buFont typeface="+mj-lt"/>
              <a:buNone/>
            </a:pPr>
            <a:r>
              <a:rPr lang="en-US" b="0" i="0" dirty="0">
                <a:solidFill>
                  <a:srgbClr val="374151"/>
                </a:solidFill>
                <a:effectLst/>
                <a:latin typeface="Söhne"/>
              </a:rPr>
              <a:t>      0.2                0.8            +         0                       1</a:t>
            </a:r>
          </a:p>
          <a:p>
            <a:pPr marL="457200" lvl="1" indent="0" algn="l">
              <a:buFont typeface="+mj-lt"/>
              <a:buNone/>
            </a:pPr>
            <a:r>
              <a:rPr lang="en-US" b="0" i="0" dirty="0">
                <a:solidFill>
                  <a:srgbClr val="374151"/>
                </a:solidFill>
                <a:effectLst/>
                <a:latin typeface="Söhne"/>
              </a:rPr>
              <a:t>Column 1    Column 2 </a:t>
            </a:r>
          </a:p>
          <a:p>
            <a:pPr marL="457200" lvl="1" indent="0" algn="l">
              <a:buFont typeface="+mj-lt"/>
              <a:buNone/>
            </a:pPr>
            <a:r>
              <a:rPr lang="en-US" b="0" i="0" dirty="0">
                <a:solidFill>
                  <a:srgbClr val="374151"/>
                </a:solidFill>
                <a:effectLst/>
                <a:latin typeface="Söhne"/>
              </a:rPr>
              <a:t>      0.4               1.6</a:t>
            </a:r>
          </a:p>
          <a:p>
            <a:pPr marL="457200" lvl="1" indent="0" algn="l">
              <a:buFont typeface="+mj-lt"/>
              <a:buNone/>
            </a:pPr>
            <a:r>
              <a:rPr lang="en-US" b="0" i="0" dirty="0">
                <a:solidFill>
                  <a:srgbClr val="374151"/>
                </a:solidFill>
                <a:effectLst/>
                <a:latin typeface="Söhne"/>
              </a:rPr>
              <a:t>      0.7               0.3 </a:t>
            </a:r>
          </a:p>
          <a:p>
            <a:pPr marL="457200" lvl="1" indent="0" algn="l">
              <a:buFont typeface="+mj-lt"/>
              <a:buNone/>
            </a:pPr>
            <a:r>
              <a:rPr lang="en-US" b="0" i="0" dirty="0">
                <a:solidFill>
                  <a:srgbClr val="374151"/>
                </a:solidFill>
                <a:effectLst/>
                <a:latin typeface="Söhne"/>
              </a:rPr>
              <a:t>      0.5               1.5</a:t>
            </a:r>
          </a:p>
          <a:p>
            <a:pPr marL="457200" lvl="1" indent="0" algn="l">
              <a:buFont typeface="+mj-lt"/>
              <a:buNone/>
            </a:pPr>
            <a:r>
              <a:rPr lang="en-US" b="0" i="0" dirty="0">
                <a:solidFill>
                  <a:srgbClr val="374151"/>
                </a:solidFill>
                <a:effectLst/>
                <a:latin typeface="Söhne"/>
              </a:rPr>
              <a:t>      0.2               1.8</a:t>
            </a:r>
          </a:p>
          <a:p>
            <a:pPr algn="l">
              <a:buFont typeface="+mj-lt"/>
              <a:buNone/>
            </a:pPr>
            <a:r>
              <a:rPr lang="en-US" b="1" i="0" dirty="0">
                <a:solidFill>
                  <a:srgbClr val="374151"/>
                </a:solidFill>
                <a:effectLst/>
                <a:latin typeface="Söhne"/>
              </a:rPr>
              <a:t>Word 2: "meow"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Repeat the process for each word in the document.</a:t>
            </a:r>
          </a:p>
          <a:p>
            <a:pPr algn="l"/>
            <a:r>
              <a:rPr lang="en-US" b="1" i="0" dirty="0">
                <a:solidFill>
                  <a:srgbClr val="374151"/>
                </a:solidFill>
                <a:effectLst/>
                <a:latin typeface="Söhne"/>
              </a:rPr>
              <a:t>Repeat:</a:t>
            </a:r>
            <a:endParaRPr lang="en-US" b="0" i="0" dirty="0">
              <a:solidFill>
                <a:srgbClr val="374151"/>
              </a:solidFill>
              <a:effectLst/>
              <a:latin typeface="Söhne"/>
            </a:endParaRPr>
          </a:p>
          <a:p>
            <a:pPr algn="l"/>
            <a:r>
              <a:rPr lang="en-US" b="0" i="0" dirty="0">
                <a:solidFill>
                  <a:srgbClr val="374151"/>
                </a:solidFill>
                <a:effectLst/>
                <a:latin typeface="Söhne"/>
              </a:rPr>
              <a:t>Continue the iteration process for a fixed number of iterations or until convergence.</a:t>
            </a:r>
          </a:p>
          <a:p>
            <a:pPr algn="l"/>
            <a:r>
              <a:rPr lang="en-US" b="1" i="0" dirty="0">
                <a:solidFill>
                  <a:srgbClr val="374151"/>
                </a:solidFill>
                <a:effectLst/>
                <a:latin typeface="Söhne"/>
              </a:rPr>
              <a:t>Normalization:</a:t>
            </a:r>
            <a:endParaRPr lang="en-US" b="0" i="0" dirty="0">
              <a:solidFill>
                <a:srgbClr val="374151"/>
              </a:solidFill>
              <a:effectLst/>
              <a:latin typeface="Söhne"/>
            </a:endParaRPr>
          </a:p>
          <a:p>
            <a:pPr algn="l"/>
            <a:r>
              <a:rPr lang="en-US" b="0" i="0" dirty="0">
                <a:solidFill>
                  <a:srgbClr val="374151"/>
                </a:solidFill>
                <a:effectLst/>
                <a:latin typeface="Söhne"/>
              </a:rPr>
              <a:t>Normalize the final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matrices to obtain probabilities.</a:t>
            </a:r>
          </a:p>
          <a:p>
            <a:pPr algn="l"/>
            <a:r>
              <a:rPr lang="en-US" b="0" i="0" dirty="0">
                <a:solidFill>
                  <a:srgbClr val="374151"/>
                </a:solidFill>
                <a:effectLst/>
                <a:latin typeface="Söhne"/>
              </a:rPr>
              <a:t>This example shows the LDA process, and actual implementations involve more sophisticated calculations and iterations. The goal is to converge to stable values for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that accurately represent the topics in the documents and the distribution of words in those topics.</a:t>
            </a:r>
          </a:p>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13</a:t>
            </a:fld>
            <a:endParaRPr lang="en-GB" dirty="0"/>
          </a:p>
        </p:txBody>
      </p:sp>
    </p:spTree>
    <p:extLst>
      <p:ext uri="{BB962C8B-B14F-4D97-AF65-F5344CB8AC3E}">
        <p14:creationId xmlns:p14="http://schemas.microsoft.com/office/powerpoint/2010/main" val="7187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Consider a document with four words and two topics.</a:t>
            </a:r>
          </a:p>
          <a:p>
            <a:pPr algn="l"/>
            <a:r>
              <a:rPr lang="en-US" b="1" i="0" dirty="0">
                <a:solidFill>
                  <a:srgbClr val="374151"/>
                </a:solidFill>
                <a:effectLst/>
                <a:latin typeface="Söhne"/>
              </a:rPr>
              <a:t>1) Document: "cat meow dog bark"</a:t>
            </a:r>
          </a:p>
          <a:p>
            <a:pPr algn="l"/>
            <a:r>
              <a:rPr lang="en-US" b="0" i="0" dirty="0">
                <a:solidFill>
                  <a:srgbClr val="374151"/>
                </a:solidFill>
                <a:effectLst/>
                <a:latin typeface="Söhne"/>
              </a:rPr>
              <a:t>Topics: </a:t>
            </a:r>
            <a:r>
              <a:rPr lang="en-US" b="1" i="0" dirty="0">
                <a:solidFill>
                  <a:srgbClr val="374151"/>
                </a:solidFill>
                <a:effectLst/>
                <a:latin typeface="Söhne"/>
              </a:rPr>
              <a:t>Topic 1 </a:t>
            </a:r>
            <a:r>
              <a:rPr lang="en-US" b="0" i="0" dirty="0">
                <a:solidFill>
                  <a:srgbClr val="374151"/>
                </a:solidFill>
                <a:effectLst/>
                <a:latin typeface="Söhne"/>
              </a:rPr>
              <a:t>(related to pets), </a:t>
            </a:r>
            <a:r>
              <a:rPr lang="en-US" b="1" i="0" dirty="0">
                <a:solidFill>
                  <a:srgbClr val="374151"/>
                </a:solidFill>
                <a:effectLst/>
                <a:latin typeface="Söhne"/>
              </a:rPr>
              <a:t>Topic 2 </a:t>
            </a:r>
            <a:r>
              <a:rPr lang="en-US" b="0" i="0" dirty="0">
                <a:solidFill>
                  <a:srgbClr val="374151"/>
                </a:solidFill>
                <a:effectLst/>
                <a:latin typeface="Söhne"/>
              </a:rPr>
              <a:t>(related to sounds)</a:t>
            </a:r>
          </a:p>
          <a:p>
            <a:pPr algn="l"/>
            <a:r>
              <a:rPr lang="en-US" b="0" i="0" dirty="0">
                <a:solidFill>
                  <a:srgbClr val="374151"/>
                </a:solidFill>
                <a:effectLst/>
                <a:latin typeface="Söhne"/>
              </a:rPr>
              <a:t>We initialize the document-topic matrix (</a:t>
            </a:r>
            <a:r>
              <a:rPr lang="en-US" b="1" i="0" dirty="0">
                <a:solidFill>
                  <a:srgbClr val="374151"/>
                </a:solidFill>
                <a:effectLst/>
                <a:latin typeface="Söhne"/>
              </a:rPr>
              <a:t>theta</a:t>
            </a:r>
            <a:r>
              <a:rPr lang="en-US" b="0" i="0" dirty="0">
                <a:solidFill>
                  <a:srgbClr val="374151"/>
                </a:solidFill>
                <a:effectLst/>
                <a:latin typeface="Söhne"/>
              </a:rPr>
              <a:t>) and the word-topic matrix (</a:t>
            </a:r>
            <a:r>
              <a:rPr lang="en-US" b="1" i="0" dirty="0">
                <a:solidFill>
                  <a:srgbClr val="374151"/>
                </a:solidFill>
                <a:effectLst/>
                <a:latin typeface="Söhne"/>
              </a:rPr>
              <a:t>phi</a:t>
            </a:r>
            <a:r>
              <a:rPr lang="en-US" b="0" i="0" dirty="0">
                <a:solidFill>
                  <a:srgbClr val="374151"/>
                </a:solidFill>
                <a:effectLst/>
                <a:latin typeface="Söhne"/>
              </a:rPr>
              <a:t>) with some random values  at the start.</a:t>
            </a:r>
          </a:p>
          <a:p>
            <a:pPr algn="l"/>
            <a:r>
              <a:rPr lang="en-US" b="1" i="0" dirty="0">
                <a:solidFill>
                  <a:srgbClr val="374151"/>
                </a:solidFill>
                <a:effectLst/>
                <a:latin typeface="Söhne"/>
              </a:rPr>
              <a:t>2) Initialization:</a:t>
            </a:r>
            <a:endParaRPr lang="en-US" b="0" i="0" dirty="0">
              <a:solidFill>
                <a:srgbClr val="374151"/>
              </a:solidFill>
              <a:effectLst/>
              <a:latin typeface="Söhne"/>
            </a:endParaRPr>
          </a:p>
          <a:p>
            <a:pPr algn="l"/>
            <a:r>
              <a:rPr lang="en-US" b="0" i="0" dirty="0">
                <a:solidFill>
                  <a:srgbClr val="374151"/>
                </a:solidFill>
                <a:effectLst/>
                <a:latin typeface="Söhne"/>
              </a:rPr>
              <a:t>Document-Topic Matrix (theta): </a:t>
            </a:r>
            <a:r>
              <a:rPr lang="en-US" b="0" i="0" dirty="0">
                <a:solidFill>
                  <a:srgbClr val="374151"/>
                </a:solidFill>
                <a:effectLst/>
                <a:latin typeface="KaTeX_Main"/>
              </a:rPr>
              <a:t>[0.5    0.5]</a:t>
            </a:r>
            <a:r>
              <a:rPr lang="en-US" b="0" i="0" dirty="0">
                <a:solidFill>
                  <a:srgbClr val="374151"/>
                </a:solidFill>
                <a:effectLst/>
                <a:latin typeface="KaTeX_Size1"/>
              </a:rPr>
              <a:t>]</a:t>
            </a:r>
            <a:endParaRPr lang="en-US" b="0" i="0" dirty="0">
              <a:solidFill>
                <a:srgbClr val="374151"/>
              </a:solidFill>
              <a:effectLst/>
              <a:latin typeface="Söhne"/>
            </a:endParaRPr>
          </a:p>
          <a:p>
            <a:pPr algn="l"/>
            <a:r>
              <a:rPr lang="en-US" b="0" i="0" dirty="0">
                <a:solidFill>
                  <a:srgbClr val="374151"/>
                </a:solidFill>
                <a:effectLst/>
                <a:latin typeface="Söhne"/>
              </a:rPr>
              <a:t>Word-Topic Matrix (phi):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Column 1 (Topic 1)             Column 2 (Topic 2)</a:t>
            </a:r>
          </a:p>
          <a:p>
            <a:pPr algn="l"/>
            <a:r>
              <a:rPr lang="en-US" b="0" i="0" dirty="0">
                <a:solidFill>
                  <a:srgbClr val="374151"/>
                </a:solidFill>
                <a:effectLst/>
                <a:latin typeface="Söhne"/>
              </a:rPr>
              <a:t>      0.4                                              0.6</a:t>
            </a:r>
          </a:p>
          <a:p>
            <a:pPr algn="l"/>
            <a:r>
              <a:rPr lang="en-US" b="0" i="0" dirty="0">
                <a:solidFill>
                  <a:srgbClr val="374151"/>
                </a:solidFill>
                <a:effectLst/>
                <a:latin typeface="Söhne"/>
              </a:rPr>
              <a:t>      0.7                                              0.3</a:t>
            </a:r>
          </a:p>
          <a:p>
            <a:pPr algn="l"/>
            <a:r>
              <a:rPr lang="en-US" b="0" i="0" dirty="0">
                <a:solidFill>
                  <a:srgbClr val="374151"/>
                </a:solidFill>
                <a:effectLst/>
                <a:latin typeface="Söhne"/>
              </a:rPr>
              <a:t>      0.5                                              0.5</a:t>
            </a:r>
          </a:p>
          <a:p>
            <a:pPr algn="l"/>
            <a:r>
              <a:rPr lang="en-US" b="0" i="0" dirty="0">
                <a:solidFill>
                  <a:srgbClr val="374151"/>
                </a:solidFill>
                <a:effectLst/>
                <a:latin typeface="Söhne"/>
              </a:rPr>
              <a:t>      0.2                                              0.8</a:t>
            </a:r>
          </a:p>
          <a:p>
            <a:pPr algn="l"/>
            <a:endParaRPr lang="en-US" b="0" i="0" dirty="0">
              <a:solidFill>
                <a:srgbClr val="374151"/>
              </a:solidFill>
              <a:effectLst/>
              <a:latin typeface="Söhne"/>
            </a:endParaRPr>
          </a:p>
          <a:p>
            <a:pPr algn="l"/>
            <a:r>
              <a:rPr lang="en-US" b="1" i="0" dirty="0">
                <a:solidFill>
                  <a:srgbClr val="374151"/>
                </a:solidFill>
                <a:effectLst/>
                <a:latin typeface="Söhne"/>
              </a:rPr>
              <a:t>3) Iteration:</a:t>
            </a:r>
            <a:endParaRPr lang="en-US" b="0" i="0" dirty="0">
              <a:solidFill>
                <a:srgbClr val="374151"/>
              </a:solidFill>
              <a:effectLst/>
              <a:latin typeface="Söhne"/>
            </a:endParaRPr>
          </a:p>
          <a:p>
            <a:pPr algn="l"/>
            <a:r>
              <a:rPr lang="en-US" b="0" i="0" dirty="0">
                <a:solidFill>
                  <a:srgbClr val="374151"/>
                </a:solidFill>
                <a:effectLst/>
                <a:latin typeface="Söhne"/>
              </a:rPr>
              <a:t>For each word in the document, we reassign the word's topic based on the current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 </a:t>
            </a:r>
            <a:r>
              <a:rPr lang="en-US" b="0" i="0" dirty="0">
                <a:solidFill>
                  <a:srgbClr val="374151"/>
                </a:solidFill>
                <a:effectLst/>
                <a:latin typeface="Söhne"/>
              </a:rPr>
              <a:t>values.</a:t>
            </a:r>
          </a:p>
          <a:p>
            <a:pPr algn="l">
              <a:buFont typeface="+mj-lt"/>
              <a:buNone/>
            </a:pPr>
            <a:r>
              <a:rPr lang="en-US" b="1" i="0" dirty="0">
                <a:solidFill>
                  <a:srgbClr val="374151"/>
                </a:solidFill>
                <a:effectLst/>
                <a:latin typeface="Söhne"/>
              </a:rPr>
              <a:t>Word 1: "cat"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Calculate probabilities for each topic based on the current theta and phi. </a:t>
            </a:r>
          </a:p>
          <a:p>
            <a:pPr marL="457200" lvl="1" indent="0" algn="l">
              <a:buFont typeface="+mj-lt"/>
              <a:buNone/>
            </a:pPr>
            <a:r>
              <a:rPr lang="en-US" b="0" i="0" dirty="0">
                <a:solidFill>
                  <a:srgbClr val="374151"/>
                </a:solidFill>
                <a:effectLst/>
                <a:latin typeface="Söhne"/>
              </a:rPr>
              <a:t>	</a:t>
            </a:r>
            <a:r>
              <a:rPr lang="en-US" b="0" i="1" dirty="0">
                <a:solidFill>
                  <a:srgbClr val="374151"/>
                </a:solidFill>
                <a:effectLst/>
                <a:latin typeface="KaTeX_Math"/>
              </a:rPr>
              <a:t>P </a:t>
            </a:r>
            <a:r>
              <a:rPr lang="en-US" b="0" i="0" dirty="0">
                <a:solidFill>
                  <a:srgbClr val="374151"/>
                </a:solidFill>
                <a:effectLst/>
                <a:latin typeface="KaTeX_Main"/>
              </a:rPr>
              <a:t>(Topic 1) = 0.5 × 0.4 = 0.2</a:t>
            </a:r>
            <a:r>
              <a:rPr lang="en-US" b="0" i="1" dirty="0">
                <a:solidFill>
                  <a:srgbClr val="374151"/>
                </a:solidFill>
                <a:effectLst/>
                <a:latin typeface="KaTeX_Math"/>
              </a:rPr>
              <a:t> </a:t>
            </a:r>
          </a:p>
          <a:p>
            <a:pPr marL="457200" lvl="1" indent="0" algn="l">
              <a:buFont typeface="+mj-lt"/>
              <a:buNone/>
            </a:pPr>
            <a:r>
              <a:rPr lang="en-US" b="0" i="1" dirty="0">
                <a:solidFill>
                  <a:srgbClr val="374151"/>
                </a:solidFill>
                <a:effectLst/>
                <a:latin typeface="KaTeX_Math"/>
              </a:rPr>
              <a:t>	P</a:t>
            </a:r>
            <a:r>
              <a:rPr lang="en-US" b="0" i="0" dirty="0">
                <a:solidFill>
                  <a:srgbClr val="374151"/>
                </a:solidFill>
                <a:effectLst/>
                <a:latin typeface="KaTeX_Main"/>
              </a:rPr>
              <a:t>(Topic 2) = 0.5 × 0.6 = 0.3</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Normalize the probabilities to make them sum to 1. </a:t>
            </a: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1) = (0.2 + 0.3)/0.2​ = 0.4</a:t>
            </a:r>
            <a:r>
              <a:rPr lang="en-US" b="0" i="0" dirty="0">
                <a:solidFill>
                  <a:srgbClr val="374151"/>
                </a:solidFill>
                <a:effectLst/>
                <a:latin typeface="Söhne"/>
              </a:rPr>
              <a:t> </a:t>
            </a:r>
            <a:endParaRPr lang="en-US" b="0" i="0" dirty="0">
              <a:solidFill>
                <a:srgbClr val="374151"/>
              </a:solidFill>
              <a:effectLst/>
              <a:latin typeface="KaTeX_Main"/>
            </a:endParaRP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2) = (0.2 + 0.3)/0.3​ = 0.6</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Randomly choose a topic based on these probabilities. We select Topic 2.</a:t>
            </a:r>
          </a:p>
          <a:p>
            <a:pPr marL="457200" lvl="1" indent="0" algn="l">
              <a:buFont typeface="+mj-lt"/>
              <a:buNone/>
            </a:pPr>
            <a:r>
              <a:rPr lang="en-US" b="0" i="0" dirty="0">
                <a:solidFill>
                  <a:srgbClr val="374151"/>
                </a:solidFill>
                <a:effectLst/>
                <a:latin typeface="Söhne"/>
              </a:rPr>
              <a:t>Update the document-topic matrix theta based on the chosen topic. </a:t>
            </a:r>
          </a:p>
          <a:p>
            <a:pPr marL="457200" lvl="1" indent="0" algn="l">
              <a:buFont typeface="+mj-lt"/>
              <a:buNone/>
            </a:pPr>
            <a:r>
              <a:rPr lang="en-US" b="0" i="0" dirty="0">
                <a:solidFill>
                  <a:srgbClr val="374151"/>
                </a:solidFill>
                <a:effectLst/>
                <a:latin typeface="KaTeX_Main"/>
              </a:rPr>
              <a:t>New </a:t>
            </a:r>
            <a:r>
              <a:rPr lang="en-US" b="0" i="1" dirty="0">
                <a:solidFill>
                  <a:srgbClr val="374151"/>
                </a:solidFill>
                <a:effectLst/>
                <a:latin typeface="KaTeX_Math"/>
              </a:rPr>
              <a:t>θ</a:t>
            </a:r>
            <a:r>
              <a:rPr lang="en-US" b="0" i="0" dirty="0">
                <a:solidFill>
                  <a:srgbClr val="374151"/>
                </a:solidFill>
                <a:effectLst/>
                <a:latin typeface="KaTeX_Main"/>
              </a:rPr>
              <a:t>=</a:t>
            </a:r>
            <a:r>
              <a:rPr lang="en-US" b="0" i="0" dirty="0">
                <a:solidFill>
                  <a:srgbClr val="374151"/>
                </a:solidFill>
                <a:effectLst/>
                <a:latin typeface="KaTeX_Size1"/>
              </a:rPr>
              <a:t>[</a:t>
            </a:r>
            <a:r>
              <a:rPr lang="en-US" b="0" i="0" dirty="0">
                <a:solidFill>
                  <a:srgbClr val="374151"/>
                </a:solidFill>
                <a:effectLst/>
                <a:latin typeface="KaTeX_Main"/>
              </a:rPr>
              <a:t>0.5​     0.5​</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    ​1​</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0.5    ​1.5​</a:t>
            </a:r>
            <a:r>
              <a:rPr lang="en-US" b="0" i="0" dirty="0">
                <a:solidFill>
                  <a:srgbClr val="374151"/>
                </a:solidFill>
                <a:effectLst/>
                <a:latin typeface="KaTeX_Size1"/>
              </a:rPr>
              <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Update the word-topic matrix phi based on the chosen topic for the word. </a:t>
            </a:r>
            <a:r>
              <a:rPr lang="en-US" b="0" i="0" dirty="0">
                <a:solidFill>
                  <a:srgbClr val="374151"/>
                </a:solidFill>
                <a:effectLst/>
                <a:latin typeface="KaTeX_Main"/>
              </a:rPr>
              <a:t>New </a:t>
            </a:r>
            <a:r>
              <a:rPr lang="en-US" b="0" i="1" dirty="0">
                <a:solidFill>
                  <a:srgbClr val="374151"/>
                </a:solidFill>
                <a:effectLst/>
                <a:latin typeface="KaTeX_Math"/>
              </a:rPr>
              <a:t>ϕ</a:t>
            </a:r>
            <a:r>
              <a:rPr lang="en-US" b="0" i="0" dirty="0">
                <a:solidFill>
                  <a:srgbClr val="374151"/>
                </a:solidFill>
                <a:effectLst/>
                <a:latin typeface="KaTeX_Main"/>
              </a:rPr>
              <a:t>=</a:t>
            </a:r>
            <a:endParaRPr lang="en-US" b="0" i="0" dirty="0">
              <a:solidFill>
                <a:srgbClr val="374151"/>
              </a:solidFill>
              <a:effectLst/>
              <a:latin typeface="KaTeX_Size4"/>
            </a:endParaRPr>
          </a:p>
          <a:p>
            <a:pPr marL="457200" lvl="1" indent="0" algn="l">
              <a:buFont typeface="+mj-lt"/>
              <a:buNone/>
            </a:pPr>
            <a:r>
              <a:rPr lang="en-US" b="0" i="0" dirty="0">
                <a:solidFill>
                  <a:srgbClr val="374151"/>
                </a:solidFill>
                <a:effectLst/>
                <a:latin typeface="Söhne"/>
              </a:rPr>
              <a:t>Column 1    Column 2       +     Column 1         Column 2</a:t>
            </a:r>
          </a:p>
          <a:p>
            <a:pPr marL="457200" lvl="1" indent="0" algn="l">
              <a:buFont typeface="+mj-lt"/>
              <a:buNone/>
            </a:pPr>
            <a:r>
              <a:rPr lang="en-US" b="0" i="0" dirty="0">
                <a:solidFill>
                  <a:srgbClr val="374151"/>
                </a:solidFill>
                <a:effectLst/>
                <a:latin typeface="Söhne"/>
              </a:rPr>
              <a:t>      0.4                0.6           +          0                       1</a:t>
            </a:r>
          </a:p>
          <a:p>
            <a:pPr marL="457200" lvl="1" indent="0" algn="l">
              <a:buFont typeface="+mj-lt"/>
              <a:buNone/>
            </a:pPr>
            <a:r>
              <a:rPr lang="en-US" b="0" i="0" dirty="0">
                <a:solidFill>
                  <a:srgbClr val="374151"/>
                </a:solidFill>
                <a:effectLst/>
                <a:latin typeface="Söhne"/>
              </a:rPr>
              <a:t>      0.7                0.3           +          0                       0 </a:t>
            </a:r>
          </a:p>
          <a:p>
            <a:pPr marL="457200" lvl="1" indent="0" algn="l">
              <a:buFont typeface="+mj-lt"/>
              <a:buNone/>
            </a:pPr>
            <a:r>
              <a:rPr lang="en-US" b="0" i="0" dirty="0">
                <a:solidFill>
                  <a:srgbClr val="374151"/>
                </a:solidFill>
                <a:effectLst/>
                <a:latin typeface="Söhne"/>
              </a:rPr>
              <a:t>      0.5                0.5           +          0                       1</a:t>
            </a:r>
          </a:p>
          <a:p>
            <a:pPr marL="457200" lvl="1" indent="0" algn="l">
              <a:buFont typeface="+mj-lt"/>
              <a:buNone/>
            </a:pPr>
            <a:r>
              <a:rPr lang="en-US" b="0" i="0" dirty="0">
                <a:solidFill>
                  <a:srgbClr val="374151"/>
                </a:solidFill>
                <a:effectLst/>
                <a:latin typeface="Söhne"/>
              </a:rPr>
              <a:t>      0.2                0.8            +         0                       1</a:t>
            </a:r>
          </a:p>
          <a:p>
            <a:pPr marL="457200" lvl="1" indent="0" algn="l">
              <a:buFont typeface="+mj-lt"/>
              <a:buNone/>
            </a:pPr>
            <a:r>
              <a:rPr lang="en-US" b="0" i="0" dirty="0">
                <a:solidFill>
                  <a:srgbClr val="374151"/>
                </a:solidFill>
                <a:effectLst/>
                <a:latin typeface="Söhne"/>
              </a:rPr>
              <a:t>Column 1    Column 2 </a:t>
            </a:r>
          </a:p>
          <a:p>
            <a:pPr marL="457200" lvl="1" indent="0" algn="l">
              <a:buFont typeface="+mj-lt"/>
              <a:buNone/>
            </a:pPr>
            <a:r>
              <a:rPr lang="en-US" b="0" i="0" dirty="0">
                <a:solidFill>
                  <a:srgbClr val="374151"/>
                </a:solidFill>
                <a:effectLst/>
                <a:latin typeface="Söhne"/>
              </a:rPr>
              <a:t>      0.4               1.6</a:t>
            </a:r>
          </a:p>
          <a:p>
            <a:pPr marL="457200" lvl="1" indent="0" algn="l">
              <a:buFont typeface="+mj-lt"/>
              <a:buNone/>
            </a:pPr>
            <a:r>
              <a:rPr lang="en-US" b="0" i="0" dirty="0">
                <a:solidFill>
                  <a:srgbClr val="374151"/>
                </a:solidFill>
                <a:effectLst/>
                <a:latin typeface="Söhne"/>
              </a:rPr>
              <a:t>      0.7               0.3 </a:t>
            </a:r>
          </a:p>
          <a:p>
            <a:pPr marL="457200" lvl="1" indent="0" algn="l">
              <a:buFont typeface="+mj-lt"/>
              <a:buNone/>
            </a:pPr>
            <a:r>
              <a:rPr lang="en-US" b="0" i="0" dirty="0">
                <a:solidFill>
                  <a:srgbClr val="374151"/>
                </a:solidFill>
                <a:effectLst/>
                <a:latin typeface="Söhne"/>
              </a:rPr>
              <a:t>      0.5               1.5</a:t>
            </a:r>
          </a:p>
          <a:p>
            <a:pPr marL="457200" lvl="1" indent="0" algn="l">
              <a:buFont typeface="+mj-lt"/>
              <a:buNone/>
            </a:pPr>
            <a:r>
              <a:rPr lang="en-US" b="0" i="0" dirty="0">
                <a:solidFill>
                  <a:srgbClr val="374151"/>
                </a:solidFill>
                <a:effectLst/>
                <a:latin typeface="Söhne"/>
              </a:rPr>
              <a:t>      0.2               1.8</a:t>
            </a:r>
          </a:p>
          <a:p>
            <a:pPr algn="l">
              <a:buFont typeface="+mj-lt"/>
              <a:buNone/>
            </a:pPr>
            <a:r>
              <a:rPr lang="en-US" b="1" i="0" dirty="0">
                <a:solidFill>
                  <a:srgbClr val="374151"/>
                </a:solidFill>
                <a:effectLst/>
                <a:latin typeface="Söhne"/>
              </a:rPr>
              <a:t>Word 2: "meow"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Repeat the process for each word in the document.</a:t>
            </a:r>
          </a:p>
          <a:p>
            <a:pPr algn="l"/>
            <a:r>
              <a:rPr lang="en-US" b="1" i="0" dirty="0">
                <a:solidFill>
                  <a:srgbClr val="374151"/>
                </a:solidFill>
                <a:effectLst/>
                <a:latin typeface="Söhne"/>
              </a:rPr>
              <a:t>Repeat:</a:t>
            </a:r>
            <a:endParaRPr lang="en-US" b="0" i="0" dirty="0">
              <a:solidFill>
                <a:srgbClr val="374151"/>
              </a:solidFill>
              <a:effectLst/>
              <a:latin typeface="Söhne"/>
            </a:endParaRPr>
          </a:p>
          <a:p>
            <a:pPr algn="l"/>
            <a:r>
              <a:rPr lang="en-US" b="0" i="0" dirty="0">
                <a:solidFill>
                  <a:srgbClr val="374151"/>
                </a:solidFill>
                <a:effectLst/>
                <a:latin typeface="Söhne"/>
              </a:rPr>
              <a:t>Continue the iteration process for a fixed number of iterations or until convergence.</a:t>
            </a:r>
          </a:p>
          <a:p>
            <a:pPr algn="l"/>
            <a:r>
              <a:rPr lang="en-US" b="1" i="0" dirty="0">
                <a:solidFill>
                  <a:srgbClr val="374151"/>
                </a:solidFill>
                <a:effectLst/>
                <a:latin typeface="Söhne"/>
              </a:rPr>
              <a:t>Normalization:</a:t>
            </a:r>
            <a:endParaRPr lang="en-US" b="0" i="0" dirty="0">
              <a:solidFill>
                <a:srgbClr val="374151"/>
              </a:solidFill>
              <a:effectLst/>
              <a:latin typeface="Söhne"/>
            </a:endParaRPr>
          </a:p>
          <a:p>
            <a:pPr algn="l"/>
            <a:r>
              <a:rPr lang="en-US" b="0" i="0" dirty="0">
                <a:solidFill>
                  <a:srgbClr val="374151"/>
                </a:solidFill>
                <a:effectLst/>
                <a:latin typeface="Söhne"/>
              </a:rPr>
              <a:t>Normalize the final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matrices to obtain probabilities.</a:t>
            </a:r>
          </a:p>
          <a:p>
            <a:pPr algn="l"/>
            <a:r>
              <a:rPr lang="en-US" b="0" i="0" dirty="0">
                <a:solidFill>
                  <a:srgbClr val="374151"/>
                </a:solidFill>
                <a:effectLst/>
                <a:latin typeface="Söhne"/>
              </a:rPr>
              <a:t>This example shows the LDA process, and actual implementations involve more sophisticated calculations and iterations. The goal is to converge to stable values for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that accurately represent the topics in the documents and the distribution of words in those topics.</a:t>
            </a:r>
          </a:p>
          <a:p>
            <a:endParaRPr lang="en-IE" dirty="0"/>
          </a:p>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16</a:t>
            </a:fld>
            <a:endParaRPr lang="en-GB" dirty="0"/>
          </a:p>
        </p:txBody>
      </p:sp>
    </p:spTree>
    <p:extLst>
      <p:ext uri="{BB962C8B-B14F-4D97-AF65-F5344CB8AC3E}">
        <p14:creationId xmlns:p14="http://schemas.microsoft.com/office/powerpoint/2010/main" val="373791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0" i="0" dirty="0">
                <a:solidFill>
                  <a:srgbClr val="374151"/>
                </a:solidFill>
                <a:effectLst/>
                <a:latin typeface="Söhne"/>
              </a:rPr>
              <a:t>Example Text Documents:</a:t>
            </a:r>
          </a:p>
          <a:p>
            <a:pPr algn="l"/>
            <a:endParaRPr lang="en-IE" b="0" i="0" dirty="0">
              <a:solidFill>
                <a:srgbClr val="374151"/>
              </a:solidFill>
              <a:effectLst/>
              <a:latin typeface="Söhne"/>
            </a:endParaRPr>
          </a:p>
          <a:p>
            <a:pPr algn="l"/>
            <a:r>
              <a:rPr lang="en-IE" b="0" i="0" dirty="0">
                <a:solidFill>
                  <a:srgbClr val="374151"/>
                </a:solidFill>
                <a:effectLst/>
                <a:latin typeface="Söhne"/>
              </a:rPr>
              <a:t>Document 1: "Machine learning is exciting."</a:t>
            </a:r>
          </a:p>
          <a:p>
            <a:pPr algn="l"/>
            <a:r>
              <a:rPr lang="en-IE" b="0" i="0" dirty="0">
                <a:solidFill>
                  <a:srgbClr val="374151"/>
                </a:solidFill>
                <a:effectLst/>
                <a:latin typeface="Söhne"/>
              </a:rPr>
              <a:t>Document 2: "Exciting developments in artificial intelligence."</a:t>
            </a:r>
          </a:p>
          <a:p>
            <a:pPr algn="l"/>
            <a:r>
              <a:rPr lang="en-IE" b="0" i="0" dirty="0">
                <a:solidFill>
                  <a:srgbClr val="374151"/>
                </a:solidFill>
                <a:effectLst/>
                <a:latin typeface="Söhne"/>
              </a:rPr>
              <a:t>Document 3: "Artificial intelligence is transforming industries."</a:t>
            </a:r>
          </a:p>
          <a:p>
            <a:pPr algn="l"/>
            <a:r>
              <a:rPr lang="en-IE" b="0" i="0" dirty="0">
                <a:solidFill>
                  <a:srgbClr val="374151"/>
                </a:solidFill>
                <a:effectLst/>
                <a:latin typeface="Söhne"/>
              </a:rPr>
              <a:t>Document 4: "Machine learning and artificial intelligence are closely related."</a:t>
            </a:r>
          </a:p>
          <a:p>
            <a:pPr algn="l"/>
            <a:r>
              <a:rPr lang="en-IE" b="0" i="0" dirty="0">
                <a:solidFill>
                  <a:srgbClr val="374151"/>
                </a:solidFill>
                <a:effectLst/>
                <a:latin typeface="Söhne"/>
              </a:rPr>
              <a:t>Now, let's calculate the term frequencies and apply the specified parameters:</a:t>
            </a:r>
          </a:p>
          <a:p>
            <a:pPr algn="l"/>
            <a:endParaRPr lang="en-IE" b="0" i="0" dirty="0">
              <a:solidFill>
                <a:srgbClr val="374151"/>
              </a:solidFill>
              <a:effectLst/>
              <a:latin typeface="Söhne"/>
            </a:endParaRPr>
          </a:p>
          <a:p>
            <a:pPr algn="l"/>
            <a:r>
              <a:rPr lang="en-IE" b="0" i="0" dirty="0">
                <a:solidFill>
                  <a:srgbClr val="374151"/>
                </a:solidFill>
                <a:effectLst/>
                <a:latin typeface="Söhne"/>
              </a:rPr>
              <a:t>Calculate Term Frequencies:</a:t>
            </a:r>
          </a:p>
          <a:p>
            <a:pPr algn="l"/>
            <a:r>
              <a:rPr lang="en-IE" b="0" i="0" dirty="0">
                <a:solidFill>
                  <a:srgbClr val="374151"/>
                </a:solidFill>
                <a:effectLst/>
                <a:latin typeface="Söhne"/>
              </a:rPr>
              <a:t>+---------------------+---+-----+---+--------+-----+------+-----------+---------------+----------+---------+</a:t>
            </a:r>
          </a:p>
          <a:p>
            <a:pPr algn="l"/>
            <a:r>
              <a:rPr lang="en-IE" b="0" i="0" dirty="0">
                <a:solidFill>
                  <a:srgbClr val="374151"/>
                </a:solidFill>
                <a:effectLst/>
                <a:latin typeface="Söhne"/>
              </a:rPr>
              <a:t>| Term                | a | and |   | are    | in  | is   | learning  | artificial    | exciting | machine |</a:t>
            </a:r>
          </a:p>
          <a:p>
            <a:pPr algn="l"/>
            <a:r>
              <a:rPr lang="en-IE" b="0" i="0" dirty="0">
                <a:solidFill>
                  <a:srgbClr val="374151"/>
                </a:solidFill>
                <a:effectLst/>
                <a:latin typeface="Söhne"/>
              </a:rPr>
              <a:t>+---------------------+---+-----+---+--------+-----+------+-----------+---------------+----------+---------+</a:t>
            </a:r>
          </a:p>
          <a:p>
            <a:pPr algn="l"/>
            <a:r>
              <a:rPr lang="en-IE" b="0" i="0" dirty="0">
                <a:solidFill>
                  <a:srgbClr val="374151"/>
                </a:solidFill>
                <a:effectLst/>
                <a:latin typeface="Söhne"/>
              </a:rPr>
              <a:t>| Document 1 (Count) | 0 | 0   | 1 | 0      | 0   | 1    | 1         | 0             | 1        | 1       |</a:t>
            </a:r>
          </a:p>
          <a:p>
            <a:pPr algn="l"/>
            <a:r>
              <a:rPr lang="en-IE" b="0" i="0" dirty="0">
                <a:solidFill>
                  <a:srgbClr val="374151"/>
                </a:solidFill>
                <a:effectLst/>
                <a:latin typeface="Söhne"/>
              </a:rPr>
              <a:t>| Document 2 (Count) | 1 | 1   | 1 | 0      | 1   | 0    | 0         | 1             | 1        | 0       |</a:t>
            </a:r>
          </a:p>
          <a:p>
            <a:pPr algn="l"/>
            <a:r>
              <a:rPr lang="en-IE" b="0" i="0" dirty="0">
                <a:solidFill>
                  <a:srgbClr val="374151"/>
                </a:solidFill>
                <a:effectLst/>
                <a:latin typeface="Söhne"/>
              </a:rPr>
              <a:t>| Document 3 (Count) | 1 | 0   | 1 | 1      | 1   | 1    | 0         | 1             | 0        | 0       |</a:t>
            </a:r>
          </a:p>
          <a:p>
            <a:pPr algn="l"/>
            <a:r>
              <a:rPr lang="en-IE" b="0" i="0" dirty="0">
                <a:solidFill>
                  <a:srgbClr val="374151"/>
                </a:solidFill>
                <a:effectLst/>
                <a:latin typeface="Söhne"/>
              </a:rPr>
              <a:t>| Document 4 (Count) | 1 | 1   | 1 | 1      | 0   | 0    | 1         | 1             | 0        | 1       |</a:t>
            </a:r>
          </a:p>
          <a:p>
            <a:pPr algn="l"/>
            <a:r>
              <a:rPr lang="en-IE" b="0" i="0" dirty="0">
                <a:solidFill>
                  <a:srgbClr val="374151"/>
                </a:solidFill>
                <a:effectLst/>
                <a:latin typeface="Söhne"/>
              </a:rPr>
              <a:t>+---------------------+---+-----+---+--------+-----+------+-----------+---------------+----------+---------+</a:t>
            </a:r>
          </a:p>
          <a:p>
            <a:pPr algn="l"/>
            <a:r>
              <a:rPr lang="en-IE" b="0" i="0" dirty="0">
                <a:solidFill>
                  <a:srgbClr val="374151"/>
                </a:solidFill>
                <a:effectLst/>
                <a:latin typeface="Söhne"/>
              </a:rPr>
              <a:t>Apply </a:t>
            </a:r>
            <a:r>
              <a:rPr lang="en-IE" b="0" i="0" dirty="0" err="1">
                <a:solidFill>
                  <a:srgbClr val="374151"/>
                </a:solidFill>
                <a:effectLst/>
                <a:latin typeface="Söhne"/>
              </a:rPr>
              <a:t>max_df</a:t>
            </a:r>
            <a:r>
              <a:rPr lang="en-IE" b="0" i="0" dirty="0">
                <a:solidFill>
                  <a:srgbClr val="374151"/>
                </a:solidFill>
                <a:effectLst/>
                <a:latin typeface="Söhne"/>
              </a:rPr>
              <a:t> = 0.1:</a:t>
            </a:r>
          </a:p>
          <a:p>
            <a:pPr algn="l"/>
            <a:endParaRPr lang="en-IE" b="0" i="0" dirty="0">
              <a:solidFill>
                <a:srgbClr val="374151"/>
              </a:solidFill>
              <a:effectLst/>
              <a:latin typeface="Söhne"/>
            </a:endParaRPr>
          </a:p>
          <a:p>
            <a:pPr algn="l"/>
            <a:r>
              <a:rPr lang="en-IE" b="0" i="0" dirty="0">
                <a:solidFill>
                  <a:srgbClr val="374151"/>
                </a:solidFill>
                <a:effectLst/>
                <a:latin typeface="Söhne"/>
              </a:rPr>
              <a:t>Exclude words that appear in more than 10% of the documents.</a:t>
            </a:r>
          </a:p>
          <a:p>
            <a:pPr algn="l"/>
            <a:r>
              <a:rPr lang="en-IE" b="0" i="0" dirty="0">
                <a:solidFill>
                  <a:srgbClr val="374151"/>
                </a:solidFill>
                <a:effectLst/>
                <a:latin typeface="Söhne"/>
              </a:rPr>
              <a:t>+---------------------+---+-----+---+--------+-----+------+-----------+---------------+----------+---------+</a:t>
            </a:r>
          </a:p>
          <a:p>
            <a:pPr algn="l"/>
            <a:r>
              <a:rPr lang="en-IE" b="0" i="0" dirty="0">
                <a:solidFill>
                  <a:srgbClr val="374151"/>
                </a:solidFill>
                <a:effectLst/>
                <a:latin typeface="Söhne"/>
              </a:rPr>
              <a:t>| Term                | a | and |   | are    | in  | is   | learning  | artificial    | exciting | machine |</a:t>
            </a:r>
          </a:p>
          <a:p>
            <a:pPr algn="l"/>
            <a:r>
              <a:rPr lang="en-IE" b="0" i="0" dirty="0">
                <a:solidFill>
                  <a:srgbClr val="374151"/>
                </a:solidFill>
                <a:effectLst/>
                <a:latin typeface="Söhne"/>
              </a:rPr>
              <a:t>+---------------------+---+-----+---+--------+-----+------+-----------+---------------+----------+---------+</a:t>
            </a:r>
          </a:p>
          <a:p>
            <a:pPr algn="l"/>
            <a:r>
              <a:rPr lang="en-IE" b="0" i="0" dirty="0">
                <a:solidFill>
                  <a:srgbClr val="374151"/>
                </a:solidFill>
                <a:effectLst/>
                <a:latin typeface="Söhne"/>
              </a:rPr>
              <a:t>| Document Frequency | 3 | 2   | 4 | 2      | 2   | 2    | 2         | 3             | 2        | 2       |</a:t>
            </a:r>
          </a:p>
          <a:p>
            <a:pPr algn="l"/>
            <a:r>
              <a:rPr lang="en-IE" b="0" i="0" dirty="0">
                <a:solidFill>
                  <a:srgbClr val="374151"/>
                </a:solidFill>
                <a:effectLst/>
                <a:latin typeface="Söhne"/>
              </a:rPr>
              <a:t>| &lt;= 10% Documents    | 0 | 1   | 0 | 1      | 1   | 1    | 1         | 0             | 1        | 1       |</a:t>
            </a:r>
          </a:p>
          <a:p>
            <a:pPr algn="l"/>
            <a:r>
              <a:rPr lang="en-IE" b="0" i="0" dirty="0">
                <a:solidFill>
                  <a:srgbClr val="374151"/>
                </a:solidFill>
                <a:effectLst/>
                <a:latin typeface="Söhne"/>
              </a:rPr>
              <a:t>+---------------------+---+-----+---+--------+-----+------+-----------+---------------+----------+---------+</a:t>
            </a:r>
          </a:p>
          <a:p>
            <a:pPr algn="l"/>
            <a:r>
              <a:rPr lang="en-IE" b="0" i="0" dirty="0">
                <a:solidFill>
                  <a:srgbClr val="374151"/>
                </a:solidFill>
                <a:effectLst/>
                <a:latin typeface="Söhne"/>
              </a:rPr>
              <a:t>Words like "and," "is," and "in" that appear in more than 10% of the documents are excluded.</a:t>
            </a:r>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367147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6933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2778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1713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18982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29625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164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8000" y="152400"/>
            <a:ext cx="11040533" cy="533400"/>
          </a:xfrm>
        </p:spPr>
        <p:txBody>
          <a:bodyPr/>
          <a:lstStyle/>
          <a:p>
            <a:r>
              <a:rPr lang="en-US"/>
              <a:t>Click to edit Master title style</a:t>
            </a:r>
          </a:p>
        </p:txBody>
      </p:sp>
      <p:sp>
        <p:nvSpPr>
          <p:cNvPr id="3" name="Content Placeholder 2"/>
          <p:cNvSpPr>
            <a:spLocks noGrp="1"/>
          </p:cNvSpPr>
          <p:nvPr>
            <p:ph sz="quarter" idx="1"/>
          </p:nvPr>
        </p:nvSpPr>
        <p:spPr>
          <a:xfrm>
            <a:off x="548217"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48217"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43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81217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799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8812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50766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0590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81544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29014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4572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240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learning.oreilly.com/library/view/practical-natural-language/9781492054047/ch01.html#nlp_tasks_organized_according_to_thei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3778370" y="4052566"/>
            <a:ext cx="7763773" cy="1137938"/>
          </a:xfrm>
        </p:spPr>
        <p:txBody>
          <a:bodyPr>
            <a:noAutofit/>
          </a:bodyPr>
          <a:lstStyle/>
          <a:p>
            <a:r>
              <a:rPr lang="en-GB" sz="2800" b="1" dirty="0">
                <a:solidFill>
                  <a:schemeClr val="tx1"/>
                </a:solidFill>
              </a:rPr>
              <a:t>NLP</a:t>
            </a:r>
            <a:r>
              <a:rPr lang="en-GB" sz="2800" dirty="0">
                <a:solidFill>
                  <a:schemeClr val="tx1"/>
                </a:solidFill>
              </a:rPr>
              <a:t> and Topic Modelling</a:t>
            </a:r>
            <a:br>
              <a:rPr lang="en-GB" sz="2800" b="1" dirty="0">
                <a:solidFill>
                  <a:schemeClr val="tx1"/>
                </a:solidFill>
              </a:rPr>
            </a:br>
            <a:r>
              <a:rPr lang="en-GB" sz="2800" b="1" dirty="0">
                <a:solidFill>
                  <a:schemeClr val="tx1"/>
                </a:solidFill>
              </a:rPr>
              <a:t>Week 8</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E163-60D1-4716-9AB3-D70F50B72B67}"/>
              </a:ext>
            </a:extLst>
          </p:cNvPr>
          <p:cNvSpPr>
            <a:spLocks noGrp="1"/>
          </p:cNvSpPr>
          <p:nvPr>
            <p:ph type="title"/>
          </p:nvPr>
        </p:nvSpPr>
        <p:spPr>
          <a:xfrm>
            <a:off x="838200" y="64877"/>
            <a:ext cx="10515600" cy="1360247"/>
          </a:xfrm>
        </p:spPr>
        <p:txBody>
          <a:bodyPr/>
          <a:lstStyle/>
          <a:p>
            <a:r>
              <a:rPr lang="en-GB" dirty="0"/>
              <a:t>Feature Generation</a:t>
            </a:r>
            <a:br>
              <a:rPr lang="en-GB" dirty="0"/>
            </a:br>
            <a:r>
              <a:rPr lang="en-GB" sz="2800" dirty="0">
                <a:solidFill>
                  <a:srgbClr val="C00000"/>
                </a:solidFill>
              </a:rPr>
              <a:t>Bag of Words</a:t>
            </a:r>
            <a:endParaRPr lang="en-GB" dirty="0">
              <a:solidFill>
                <a:srgbClr val="C00000"/>
              </a:solidFill>
            </a:endParaRPr>
          </a:p>
        </p:txBody>
      </p:sp>
      <p:sp>
        <p:nvSpPr>
          <p:cNvPr id="3" name="Content Placeholder 2">
            <a:extLst>
              <a:ext uri="{FF2B5EF4-FFF2-40B4-BE49-F238E27FC236}">
                <a16:creationId xmlns:a16="http://schemas.microsoft.com/office/drawing/2014/main" id="{4E561B1A-0663-4DE9-A3D7-6663473426A9}"/>
              </a:ext>
            </a:extLst>
          </p:cNvPr>
          <p:cNvSpPr>
            <a:spLocks noGrp="1"/>
          </p:cNvSpPr>
          <p:nvPr>
            <p:ph idx="1"/>
          </p:nvPr>
        </p:nvSpPr>
        <p:spPr>
          <a:xfrm>
            <a:off x="838200" y="1562321"/>
            <a:ext cx="10515600" cy="4218317"/>
          </a:xfrm>
        </p:spPr>
        <p:txBody>
          <a:bodyPr>
            <a:normAutofit/>
          </a:bodyPr>
          <a:lstStyle/>
          <a:p>
            <a:pPr marL="361950" indent="-361950">
              <a:lnSpc>
                <a:spcPct val="100000"/>
              </a:lnSpc>
              <a:spcBef>
                <a:spcPts val="600"/>
              </a:spcBef>
              <a:spcAft>
                <a:spcPts val="1200"/>
              </a:spcAft>
            </a:pPr>
            <a:r>
              <a:rPr lang="en-GB" sz="2000" dirty="0"/>
              <a:t>In the </a:t>
            </a:r>
            <a:r>
              <a:rPr lang="en-GB" sz="2000" b="1" dirty="0"/>
              <a:t>Text Classification</a:t>
            </a:r>
            <a:r>
              <a:rPr lang="en-GB" sz="2000" dirty="0"/>
              <a:t>, we have a set of texts and their respective labels. But we can't directly use text for our model. We need to convert these text into some numbers or vectors of numbers.</a:t>
            </a:r>
          </a:p>
          <a:p>
            <a:pPr marL="361950" indent="-361950">
              <a:lnSpc>
                <a:spcPct val="100000"/>
              </a:lnSpc>
              <a:spcBef>
                <a:spcPts val="600"/>
              </a:spcBef>
              <a:spcAft>
                <a:spcPts val="1200"/>
              </a:spcAft>
            </a:pPr>
            <a:r>
              <a:rPr lang="en-GB" sz="2000" b="1" dirty="0"/>
              <a:t>Bag-of-words Model (BoW) </a:t>
            </a:r>
            <a:r>
              <a:rPr lang="en-GB" sz="2000" dirty="0"/>
              <a:t>is the simplest way of extracting features from the text. </a:t>
            </a:r>
            <a:r>
              <a:rPr lang="en-GB" sz="2000" b="1" dirty="0"/>
              <a:t>BoW </a:t>
            </a:r>
            <a:r>
              <a:rPr lang="en-GB" sz="2000" dirty="0"/>
              <a:t>converts text into the matrix of occurrence of words within a document. This model concerns about whether the given words occurred or not in the document.</a:t>
            </a:r>
          </a:p>
          <a:p>
            <a:pPr marL="361950" indent="-361950">
              <a:lnSpc>
                <a:spcPct val="100000"/>
              </a:lnSpc>
              <a:spcBef>
                <a:spcPts val="600"/>
              </a:spcBef>
              <a:spcAft>
                <a:spcPts val="1200"/>
              </a:spcAft>
            </a:pPr>
            <a:r>
              <a:rPr lang="en-GB" sz="2000" b="1" dirty="0"/>
              <a:t>Example: </a:t>
            </a:r>
            <a:r>
              <a:rPr lang="en-GB" sz="2000" dirty="0"/>
              <a:t>There are three documents</a:t>
            </a:r>
          </a:p>
          <a:p>
            <a:pPr marL="361950" indent="-361950">
              <a:lnSpc>
                <a:spcPct val="100000"/>
              </a:lnSpc>
              <a:spcBef>
                <a:spcPts val="600"/>
              </a:spcBef>
              <a:spcAft>
                <a:spcPts val="1200"/>
              </a:spcAft>
            </a:pPr>
            <a:r>
              <a:rPr lang="en-GB" sz="2000" b="1" dirty="0">
                <a:highlight>
                  <a:srgbClr val="FFFF00"/>
                </a:highlight>
              </a:rPr>
              <a:t>Doc 1: </a:t>
            </a:r>
            <a:r>
              <a:rPr lang="en-GB" sz="2000" dirty="0"/>
              <a:t>I love dogs. </a:t>
            </a:r>
            <a:r>
              <a:rPr lang="en-GB" sz="2000" b="1" dirty="0">
                <a:highlight>
                  <a:srgbClr val="FFFF00"/>
                </a:highlight>
              </a:rPr>
              <a:t>Doc 2:</a:t>
            </a:r>
            <a:r>
              <a:rPr lang="en-GB" sz="2000" dirty="0">
                <a:highlight>
                  <a:srgbClr val="FFFF00"/>
                </a:highlight>
              </a:rPr>
              <a:t> </a:t>
            </a:r>
            <a:r>
              <a:rPr lang="en-GB" sz="2000" dirty="0"/>
              <a:t>I hate dogs and knitting. </a:t>
            </a:r>
            <a:r>
              <a:rPr lang="en-GB" sz="2000" b="1" dirty="0">
                <a:highlight>
                  <a:srgbClr val="FFFF00"/>
                </a:highlight>
              </a:rPr>
              <a:t>Doc 3:</a:t>
            </a:r>
            <a:r>
              <a:rPr lang="en-GB" sz="2000" dirty="0">
                <a:highlight>
                  <a:srgbClr val="FFFF00"/>
                </a:highlight>
              </a:rPr>
              <a:t> </a:t>
            </a:r>
            <a:r>
              <a:rPr lang="en-GB" sz="2000" dirty="0"/>
              <a:t>Knitting is my hobby and passion.</a:t>
            </a:r>
          </a:p>
          <a:p>
            <a:pPr marL="361950" indent="-361950">
              <a:lnSpc>
                <a:spcPct val="100000"/>
              </a:lnSpc>
              <a:spcBef>
                <a:spcPts val="600"/>
              </a:spcBef>
              <a:spcAft>
                <a:spcPts val="1200"/>
              </a:spcAft>
            </a:pPr>
            <a:r>
              <a:rPr lang="en-GB" sz="2000" dirty="0"/>
              <a:t>We can create a matrix of document and words by counting the occurrence of words in the given document. This matrix is known as </a:t>
            </a:r>
            <a:r>
              <a:rPr lang="en-GB" sz="2000" b="1" dirty="0"/>
              <a:t>Document-Term Matrix (DTM).</a:t>
            </a:r>
            <a:endParaRPr lang="en-GB" sz="2100" b="1" dirty="0"/>
          </a:p>
        </p:txBody>
      </p:sp>
      <p:pic>
        <p:nvPicPr>
          <p:cNvPr id="6" name="Picture 5">
            <a:extLst>
              <a:ext uri="{FF2B5EF4-FFF2-40B4-BE49-F238E27FC236}">
                <a16:creationId xmlns:a16="http://schemas.microsoft.com/office/drawing/2014/main" id="{E4B07FDF-D008-4B7E-A49E-C70B729A7EE4}"/>
              </a:ext>
            </a:extLst>
          </p:cNvPr>
          <p:cNvPicPr>
            <a:picLocks noChangeAspect="1"/>
          </p:cNvPicPr>
          <p:nvPr/>
        </p:nvPicPr>
        <p:blipFill>
          <a:blip r:embed="rId2"/>
          <a:stretch>
            <a:fillRect/>
          </a:stretch>
        </p:blipFill>
        <p:spPr>
          <a:xfrm>
            <a:off x="1835782" y="5632206"/>
            <a:ext cx="4657104" cy="1112969"/>
          </a:xfrm>
          <a:prstGeom prst="rect">
            <a:avLst/>
          </a:prstGeom>
        </p:spPr>
      </p:pic>
      <p:sp>
        <p:nvSpPr>
          <p:cNvPr id="5" name="Slide Number Placeholder 4">
            <a:extLst>
              <a:ext uri="{FF2B5EF4-FFF2-40B4-BE49-F238E27FC236}">
                <a16:creationId xmlns:a16="http://schemas.microsoft.com/office/drawing/2014/main" id="{522B6553-E3AE-43BE-AF71-6465CEAB3061}"/>
              </a:ext>
            </a:extLst>
          </p:cNvPr>
          <p:cNvSpPr>
            <a:spLocks noGrp="1"/>
          </p:cNvSpPr>
          <p:nvPr>
            <p:ph type="sldNum" sz="quarter" idx="12"/>
          </p:nvPr>
        </p:nvSpPr>
        <p:spPr/>
        <p:txBody>
          <a:bodyPr/>
          <a:lstStyle/>
          <a:p>
            <a:fld id="{6C8DB4F7-D883-4928-8961-38134A510B78}" type="slidenum">
              <a:rPr lang="en-GB" smtClean="0"/>
              <a:t>10</a:t>
            </a:fld>
            <a:endParaRPr lang="en-GB" dirty="0"/>
          </a:p>
        </p:txBody>
      </p:sp>
      <p:sp>
        <p:nvSpPr>
          <p:cNvPr id="7" name="TextBox 6">
            <a:extLst>
              <a:ext uri="{FF2B5EF4-FFF2-40B4-BE49-F238E27FC236}">
                <a16:creationId xmlns:a16="http://schemas.microsoft.com/office/drawing/2014/main" id="{850ADAE1-7483-3DA9-63BA-7272B4853EA4}"/>
              </a:ext>
            </a:extLst>
          </p:cNvPr>
          <p:cNvSpPr txBox="1"/>
          <p:nvPr/>
        </p:nvSpPr>
        <p:spPr>
          <a:xfrm>
            <a:off x="7010400" y="5996579"/>
            <a:ext cx="4240306" cy="276999"/>
          </a:xfrm>
          <a:prstGeom prst="rect">
            <a:avLst/>
          </a:prstGeom>
          <a:solidFill>
            <a:schemeClr val="accent5">
              <a:lumMod val="20000"/>
              <a:lumOff val="80000"/>
            </a:schemeClr>
          </a:solidFill>
        </p:spPr>
        <p:txBody>
          <a:bodyPr wrap="square">
            <a:spAutoFit/>
          </a:bodyPr>
          <a:lstStyle/>
          <a:p>
            <a:r>
              <a:rPr lang="en-IE" sz="1200" dirty="0"/>
              <a:t>from </a:t>
            </a:r>
            <a:r>
              <a:rPr lang="en-IE" sz="1200" dirty="0" err="1"/>
              <a:t>sklearn.feature_extraction.text</a:t>
            </a:r>
            <a:r>
              <a:rPr lang="en-IE" sz="1200" dirty="0"/>
              <a:t> import </a:t>
            </a:r>
            <a:r>
              <a:rPr lang="en-IE" sz="1200" dirty="0" err="1"/>
              <a:t>CountVectorizer</a:t>
            </a:r>
            <a:endParaRPr lang="en-IE" sz="1200" dirty="0"/>
          </a:p>
        </p:txBody>
      </p:sp>
    </p:spTree>
    <p:extLst>
      <p:ext uri="{BB962C8B-B14F-4D97-AF65-F5344CB8AC3E}">
        <p14:creationId xmlns:p14="http://schemas.microsoft.com/office/powerpoint/2010/main" val="269693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BD32-3A96-44B8-A7B0-FA0B7EBC88B2}"/>
              </a:ext>
            </a:extLst>
          </p:cNvPr>
          <p:cNvSpPr>
            <a:spLocks noGrp="1"/>
          </p:cNvSpPr>
          <p:nvPr>
            <p:ph type="title"/>
          </p:nvPr>
        </p:nvSpPr>
        <p:spPr>
          <a:xfrm>
            <a:off x="838201" y="82648"/>
            <a:ext cx="8900604" cy="1325563"/>
          </a:xfrm>
        </p:spPr>
        <p:txBody>
          <a:bodyPr/>
          <a:lstStyle/>
          <a:p>
            <a:r>
              <a:rPr lang="en-GB" dirty="0"/>
              <a:t>Feature Generation </a:t>
            </a:r>
            <a:br>
              <a:rPr lang="en-GB" dirty="0"/>
            </a:br>
            <a:r>
              <a:rPr lang="en-GB" sz="2800" dirty="0">
                <a:solidFill>
                  <a:srgbClr val="C00000"/>
                </a:solidFill>
              </a:rPr>
              <a:t>TF-IDF</a:t>
            </a:r>
            <a:endParaRPr lang="en-GB" dirty="0">
              <a:solidFill>
                <a:srgbClr val="C00000"/>
              </a:solidFill>
            </a:endParaRPr>
          </a:p>
        </p:txBody>
      </p:sp>
      <p:sp>
        <p:nvSpPr>
          <p:cNvPr id="3" name="Content Placeholder 2">
            <a:extLst>
              <a:ext uri="{FF2B5EF4-FFF2-40B4-BE49-F238E27FC236}">
                <a16:creationId xmlns:a16="http://schemas.microsoft.com/office/drawing/2014/main" id="{5302A9D3-E9E0-426C-870B-0E6EF34AC314}"/>
              </a:ext>
            </a:extLst>
          </p:cNvPr>
          <p:cNvSpPr>
            <a:spLocks noGrp="1"/>
          </p:cNvSpPr>
          <p:nvPr>
            <p:ph idx="1"/>
          </p:nvPr>
        </p:nvSpPr>
        <p:spPr>
          <a:xfrm>
            <a:off x="838200" y="1575689"/>
            <a:ext cx="10515600" cy="5065203"/>
          </a:xfrm>
        </p:spPr>
        <p:txBody>
          <a:bodyPr>
            <a:normAutofit/>
          </a:bodyPr>
          <a:lstStyle/>
          <a:p>
            <a:pPr marL="355600" indent="-355600">
              <a:lnSpc>
                <a:spcPct val="100000"/>
              </a:lnSpc>
              <a:spcBef>
                <a:spcPts val="1200"/>
              </a:spcBef>
              <a:spcAft>
                <a:spcPts val="600"/>
              </a:spcAft>
            </a:pPr>
            <a:r>
              <a:rPr lang="en-GB" sz="1800" dirty="0"/>
              <a:t>In </a:t>
            </a:r>
            <a:r>
              <a:rPr lang="en-GB" sz="1800" b="1" dirty="0"/>
              <a:t>Term Frequency (TF)</a:t>
            </a:r>
            <a:r>
              <a:rPr lang="en-GB" sz="1800" dirty="0"/>
              <a:t>, we count the number of words occurred in each document. The main issue with this Term Frequency is that it will give more weight to longer documents. Term frequency is basically the output of the </a:t>
            </a:r>
            <a:r>
              <a:rPr lang="en-GB" sz="1800" b="1" dirty="0"/>
              <a:t>BoW model</a:t>
            </a:r>
            <a:r>
              <a:rPr lang="en-GB" sz="1800" dirty="0"/>
              <a:t>.</a:t>
            </a:r>
          </a:p>
          <a:p>
            <a:pPr marL="355600" indent="-355600">
              <a:lnSpc>
                <a:spcPct val="100000"/>
              </a:lnSpc>
              <a:spcBef>
                <a:spcPts val="1200"/>
              </a:spcBef>
              <a:spcAft>
                <a:spcPts val="600"/>
              </a:spcAft>
            </a:pPr>
            <a:r>
              <a:rPr lang="en-GB" sz="1800" b="1" dirty="0"/>
              <a:t>IDF (Inverse Document Frequency) </a:t>
            </a:r>
            <a:r>
              <a:rPr lang="en-GB" sz="1800" dirty="0"/>
              <a:t>measures the amount of information a given word provides across the document. </a:t>
            </a:r>
            <a:r>
              <a:rPr lang="en-GB" sz="1800" b="1" dirty="0"/>
              <a:t>IDF</a:t>
            </a:r>
            <a:r>
              <a:rPr lang="en-GB" sz="1800" dirty="0"/>
              <a:t> is the logarithmically scaled inverse ratio of the number of documents that contain the word and the total number of documents.</a:t>
            </a:r>
          </a:p>
          <a:p>
            <a:pPr marL="355600" indent="-355600">
              <a:lnSpc>
                <a:spcPct val="100000"/>
              </a:lnSpc>
              <a:spcBef>
                <a:spcPts val="1200"/>
              </a:spcBef>
              <a:spcAft>
                <a:spcPts val="600"/>
              </a:spcAft>
              <a:buNone/>
            </a:pPr>
            <a:endParaRPr lang="en-GB" sz="3600" dirty="0"/>
          </a:p>
          <a:p>
            <a:pPr marL="355600" indent="-355600">
              <a:lnSpc>
                <a:spcPct val="100000"/>
              </a:lnSpc>
              <a:spcBef>
                <a:spcPts val="1200"/>
              </a:spcBef>
              <a:spcAft>
                <a:spcPts val="600"/>
              </a:spcAft>
            </a:pPr>
            <a:r>
              <a:rPr lang="en-GB" sz="1800" b="1" dirty="0"/>
              <a:t>TF-IDF (Term Frequency-Inverse Document Frequency)</a:t>
            </a:r>
            <a:r>
              <a:rPr lang="en-GB" sz="1800" dirty="0"/>
              <a:t> normalizes the document term matrix. It is the product of </a:t>
            </a:r>
            <a:r>
              <a:rPr lang="en-GB" sz="1800" b="1" dirty="0"/>
              <a:t>TF</a:t>
            </a:r>
            <a:r>
              <a:rPr lang="en-GB" sz="1800" dirty="0"/>
              <a:t> and </a:t>
            </a:r>
            <a:r>
              <a:rPr lang="en-GB" sz="1800" b="1" dirty="0"/>
              <a:t>IDF</a:t>
            </a:r>
            <a:r>
              <a:rPr lang="en-GB" sz="1800" dirty="0"/>
              <a:t>. Word with high </a:t>
            </a:r>
            <a:r>
              <a:rPr lang="en-GB" sz="1800" b="1" dirty="0"/>
              <a:t>tf-idf</a:t>
            </a:r>
            <a:r>
              <a:rPr lang="en-GB" sz="1800" dirty="0"/>
              <a:t> in a document, it is most of the times occurred in given documents and must be absent in the other documents. So, the words must be a signature word.</a:t>
            </a:r>
          </a:p>
          <a:p>
            <a:pPr>
              <a:lnSpc>
                <a:spcPct val="100000"/>
              </a:lnSpc>
              <a:spcBef>
                <a:spcPts val="1200"/>
              </a:spcBef>
              <a:spcAft>
                <a:spcPts val="600"/>
              </a:spcAft>
            </a:pPr>
            <a:endParaRPr lang="en-GB" sz="1800" dirty="0"/>
          </a:p>
        </p:txBody>
      </p:sp>
      <p:pic>
        <p:nvPicPr>
          <p:cNvPr id="5" name="Picture 4">
            <a:extLst>
              <a:ext uri="{FF2B5EF4-FFF2-40B4-BE49-F238E27FC236}">
                <a16:creationId xmlns:a16="http://schemas.microsoft.com/office/drawing/2014/main" id="{677A8972-5696-46EC-BCF5-F0C77655CB52}"/>
              </a:ext>
            </a:extLst>
          </p:cNvPr>
          <p:cNvPicPr>
            <a:picLocks noChangeAspect="1"/>
          </p:cNvPicPr>
          <p:nvPr/>
        </p:nvPicPr>
        <p:blipFill>
          <a:blip r:embed="rId3"/>
          <a:stretch>
            <a:fillRect/>
          </a:stretch>
        </p:blipFill>
        <p:spPr>
          <a:xfrm>
            <a:off x="3414711" y="3719825"/>
            <a:ext cx="4848225" cy="619125"/>
          </a:xfrm>
          <a:prstGeom prst="rect">
            <a:avLst/>
          </a:prstGeom>
        </p:spPr>
      </p:pic>
      <p:pic>
        <p:nvPicPr>
          <p:cNvPr id="7" name="Picture 6">
            <a:extLst>
              <a:ext uri="{FF2B5EF4-FFF2-40B4-BE49-F238E27FC236}">
                <a16:creationId xmlns:a16="http://schemas.microsoft.com/office/drawing/2014/main" id="{F888FC5C-4598-4B05-91FB-3837BA00F0A2}"/>
              </a:ext>
            </a:extLst>
          </p:cNvPr>
          <p:cNvPicPr>
            <a:picLocks noChangeAspect="1"/>
          </p:cNvPicPr>
          <p:nvPr/>
        </p:nvPicPr>
        <p:blipFill>
          <a:blip r:embed="rId4"/>
          <a:stretch>
            <a:fillRect/>
          </a:stretch>
        </p:blipFill>
        <p:spPr>
          <a:xfrm>
            <a:off x="3042205" y="5570120"/>
            <a:ext cx="5362575" cy="1238250"/>
          </a:xfrm>
          <a:prstGeom prst="rect">
            <a:avLst/>
          </a:prstGeom>
        </p:spPr>
      </p:pic>
      <p:pic>
        <p:nvPicPr>
          <p:cNvPr id="10" name="Picture 9">
            <a:extLst>
              <a:ext uri="{FF2B5EF4-FFF2-40B4-BE49-F238E27FC236}">
                <a16:creationId xmlns:a16="http://schemas.microsoft.com/office/drawing/2014/main" id="{F4636956-D33F-4575-8A29-D320FCC4C526}"/>
              </a:ext>
            </a:extLst>
          </p:cNvPr>
          <p:cNvPicPr>
            <a:picLocks noChangeAspect="1"/>
          </p:cNvPicPr>
          <p:nvPr/>
        </p:nvPicPr>
        <p:blipFill>
          <a:blip r:embed="rId5"/>
          <a:stretch>
            <a:fillRect/>
          </a:stretch>
        </p:blipFill>
        <p:spPr>
          <a:xfrm>
            <a:off x="9237134" y="395337"/>
            <a:ext cx="2904067" cy="694023"/>
          </a:xfrm>
          <a:prstGeom prst="rect">
            <a:avLst/>
          </a:prstGeom>
        </p:spPr>
      </p:pic>
      <p:sp>
        <p:nvSpPr>
          <p:cNvPr id="6" name="Slide Number Placeholder 5">
            <a:extLst>
              <a:ext uri="{FF2B5EF4-FFF2-40B4-BE49-F238E27FC236}">
                <a16:creationId xmlns:a16="http://schemas.microsoft.com/office/drawing/2014/main" id="{B277590A-6178-4ADC-8E99-93EB72F69984}"/>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292178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D770-C911-4123-915D-CC13C185CC4B}"/>
              </a:ext>
            </a:extLst>
          </p:cNvPr>
          <p:cNvSpPr>
            <a:spLocks noGrp="1"/>
          </p:cNvSpPr>
          <p:nvPr>
            <p:ph type="title"/>
          </p:nvPr>
        </p:nvSpPr>
        <p:spPr>
          <a:xfrm>
            <a:off x="838201" y="91037"/>
            <a:ext cx="8900604" cy="1325563"/>
          </a:xfrm>
        </p:spPr>
        <p:txBody>
          <a:bodyPr/>
          <a:lstStyle/>
          <a:p>
            <a:r>
              <a:rPr lang="en-GB" dirty="0"/>
              <a:t>What is Topic Modeling?</a:t>
            </a:r>
          </a:p>
        </p:txBody>
      </p:sp>
      <p:sp>
        <p:nvSpPr>
          <p:cNvPr id="3" name="Content Placeholder 2">
            <a:extLst>
              <a:ext uri="{FF2B5EF4-FFF2-40B4-BE49-F238E27FC236}">
                <a16:creationId xmlns:a16="http://schemas.microsoft.com/office/drawing/2014/main" id="{F9C64BAF-A209-4D79-8393-894F9D878F4C}"/>
              </a:ext>
            </a:extLst>
          </p:cNvPr>
          <p:cNvSpPr>
            <a:spLocks noGrp="1"/>
          </p:cNvSpPr>
          <p:nvPr>
            <p:ph idx="1"/>
          </p:nvPr>
        </p:nvSpPr>
        <p:spPr>
          <a:xfrm>
            <a:off x="856862" y="2709042"/>
            <a:ext cx="6693958" cy="4145603"/>
          </a:xfrm>
        </p:spPr>
        <p:txBody>
          <a:bodyPr>
            <a:normAutofit/>
          </a:bodyPr>
          <a:lstStyle/>
          <a:p>
            <a:pPr marL="361950" indent="-361950" algn="l">
              <a:lnSpc>
                <a:spcPct val="110000"/>
              </a:lnSpc>
              <a:spcBef>
                <a:spcPts val="600"/>
              </a:spcBef>
              <a:spcAft>
                <a:spcPts val="1200"/>
              </a:spcAft>
            </a:pPr>
            <a:r>
              <a:rPr lang="en-GB" sz="1800" dirty="0"/>
              <a:t>In the case of topic modeling, the text data do not have any labels attached to it. Rather, topic modeling tries to group the documents into based on similar topics.</a:t>
            </a:r>
          </a:p>
          <a:p>
            <a:pPr marL="361950" indent="-361950" algn="l">
              <a:lnSpc>
                <a:spcPct val="110000"/>
              </a:lnSpc>
              <a:spcBef>
                <a:spcPts val="600"/>
              </a:spcBef>
              <a:spcAft>
                <a:spcPts val="1200"/>
              </a:spcAft>
            </a:pPr>
            <a:r>
              <a:rPr lang="en-GB" sz="1800" dirty="0"/>
              <a:t>A typical example of topic modeling is clustering a large number of newspaper articles that belong to the same category. </a:t>
            </a:r>
          </a:p>
          <a:p>
            <a:pPr marL="361950" indent="-361950" algn="l">
              <a:lnSpc>
                <a:spcPct val="110000"/>
              </a:lnSpc>
              <a:spcBef>
                <a:spcPts val="600"/>
              </a:spcBef>
              <a:spcAft>
                <a:spcPts val="1200"/>
              </a:spcAft>
            </a:pPr>
            <a:r>
              <a:rPr lang="en-GB" sz="1800" dirty="0"/>
              <a:t>In other words, cluster documents that have the same topic. It is important to mention that it is extremely difficult to evaluate the performance of topic modeling since there are no right answers. </a:t>
            </a:r>
          </a:p>
          <a:p>
            <a:pPr marL="361950" indent="-361950" algn="l">
              <a:lnSpc>
                <a:spcPct val="110000"/>
              </a:lnSpc>
              <a:spcBef>
                <a:spcPts val="600"/>
              </a:spcBef>
              <a:spcAft>
                <a:spcPts val="1200"/>
              </a:spcAft>
            </a:pPr>
            <a:r>
              <a:rPr lang="en-GB" sz="1800" dirty="0"/>
              <a:t>It depends upon the user to find similar characteristics between the documents of one cluster and assign it an appropriate label or topic.</a:t>
            </a:r>
          </a:p>
        </p:txBody>
      </p:sp>
      <p:pic>
        <p:nvPicPr>
          <p:cNvPr id="6" name="Picture 5">
            <a:extLst>
              <a:ext uri="{FF2B5EF4-FFF2-40B4-BE49-F238E27FC236}">
                <a16:creationId xmlns:a16="http://schemas.microsoft.com/office/drawing/2014/main" id="{6D2E85C2-37C1-492F-9607-88A34EEBC644}"/>
              </a:ext>
            </a:extLst>
          </p:cNvPr>
          <p:cNvPicPr>
            <a:picLocks noChangeAspect="1"/>
          </p:cNvPicPr>
          <p:nvPr/>
        </p:nvPicPr>
        <p:blipFill>
          <a:blip r:embed="rId2"/>
          <a:stretch>
            <a:fillRect/>
          </a:stretch>
        </p:blipFill>
        <p:spPr>
          <a:xfrm>
            <a:off x="7687840" y="2709042"/>
            <a:ext cx="4476466" cy="2685078"/>
          </a:xfrm>
          <a:prstGeom prst="rect">
            <a:avLst/>
          </a:prstGeom>
        </p:spPr>
      </p:pic>
      <p:sp>
        <p:nvSpPr>
          <p:cNvPr id="9" name="TextBox 8">
            <a:extLst>
              <a:ext uri="{FF2B5EF4-FFF2-40B4-BE49-F238E27FC236}">
                <a16:creationId xmlns:a16="http://schemas.microsoft.com/office/drawing/2014/main" id="{900DFD97-2160-4188-B383-49F775AD1681}"/>
              </a:ext>
            </a:extLst>
          </p:cNvPr>
          <p:cNvSpPr txBox="1"/>
          <p:nvPr/>
        </p:nvSpPr>
        <p:spPr>
          <a:xfrm>
            <a:off x="8114251" y="5572488"/>
            <a:ext cx="2866938" cy="369332"/>
          </a:xfrm>
          <a:prstGeom prst="rect">
            <a:avLst/>
          </a:prstGeom>
          <a:noFill/>
        </p:spPr>
        <p:txBody>
          <a:bodyPr wrap="square">
            <a:spAutoFit/>
          </a:bodyPr>
          <a:lstStyle/>
          <a:p>
            <a:pPr algn="ctr"/>
            <a:r>
              <a:rPr lang="en-GB" sz="1800" b="1" dirty="0"/>
              <a:t>Latent Dirichlet Allocation</a:t>
            </a:r>
            <a:endParaRPr lang="en-GB" dirty="0"/>
          </a:p>
        </p:txBody>
      </p:sp>
      <p:sp>
        <p:nvSpPr>
          <p:cNvPr id="7" name="Content Placeholder 2">
            <a:extLst>
              <a:ext uri="{FF2B5EF4-FFF2-40B4-BE49-F238E27FC236}">
                <a16:creationId xmlns:a16="http://schemas.microsoft.com/office/drawing/2014/main" id="{B2F67E37-5AC8-488D-AB6B-CB0083564901}"/>
              </a:ext>
            </a:extLst>
          </p:cNvPr>
          <p:cNvSpPr txBox="1">
            <a:spLocks/>
          </p:cNvSpPr>
          <p:nvPr/>
        </p:nvSpPr>
        <p:spPr>
          <a:xfrm>
            <a:off x="882028" y="1603559"/>
            <a:ext cx="10099161" cy="1027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10000"/>
              </a:lnSpc>
              <a:spcBef>
                <a:spcPts val="600"/>
              </a:spcBef>
              <a:spcAft>
                <a:spcPts val="1200"/>
              </a:spcAft>
            </a:pPr>
            <a:r>
              <a:rPr lang="en-GB" sz="2000" b="1" dirty="0"/>
              <a:t>Topic modeling </a:t>
            </a:r>
            <a:r>
              <a:rPr lang="en-GB" sz="2000" dirty="0"/>
              <a:t>is an unsupervised technique that intends to analyze large volumes of text data by assigning topics to the documents and segregate the documents into groups based on the assigned topics. </a:t>
            </a:r>
          </a:p>
        </p:txBody>
      </p:sp>
      <p:sp>
        <p:nvSpPr>
          <p:cNvPr id="5" name="Slide Number Placeholder 4">
            <a:extLst>
              <a:ext uri="{FF2B5EF4-FFF2-40B4-BE49-F238E27FC236}">
                <a16:creationId xmlns:a16="http://schemas.microsoft.com/office/drawing/2014/main" id="{FA88AC80-2F7B-4891-98CF-998C95F82EDB}"/>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338618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2648"/>
            <a:ext cx="8900604" cy="1325563"/>
          </a:xfrm>
        </p:spPr>
        <p:txBody>
          <a:bodyPr>
            <a:normAutofit/>
          </a:bodyPr>
          <a:lstStyle/>
          <a:p>
            <a:r>
              <a:rPr lang="en-GB" dirty="0"/>
              <a:t>Decomposing Text Documents </a:t>
            </a:r>
            <a:br>
              <a:rPr lang="en-GB" dirty="0"/>
            </a:br>
            <a:r>
              <a:rPr lang="en-GB" sz="2800" dirty="0">
                <a:solidFill>
                  <a:srgbClr val="C00000"/>
                </a:solidFill>
              </a:rPr>
              <a:t>Latent Dirichlet Allocation (LDA)</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44242"/>
            <a:ext cx="10515600" cy="5210404"/>
          </a:xfrm>
        </p:spPr>
        <p:txBody>
          <a:bodyPr>
            <a:normAutofit/>
          </a:bodyPr>
          <a:lstStyle/>
          <a:p>
            <a:pPr marL="361950" indent="-361950" algn="l">
              <a:spcAft>
                <a:spcPts val="600"/>
              </a:spcAft>
            </a:pPr>
            <a:r>
              <a:rPr lang="en-GB" sz="2000" b="1" u="sng" dirty="0"/>
              <a:t>LDA</a:t>
            </a:r>
            <a:r>
              <a:rPr lang="en-GB" sz="2000" u="sng" dirty="0"/>
              <a:t> is a generative probabilistic model that tries to find groups of words that appear frequently together across different documents. </a:t>
            </a:r>
          </a:p>
          <a:p>
            <a:pPr marL="361950" indent="-361950" algn="l">
              <a:spcAft>
                <a:spcPts val="600"/>
              </a:spcAft>
            </a:pPr>
            <a:r>
              <a:rPr lang="en-GB" sz="2000" dirty="0"/>
              <a:t>These frequently appearing words represent our topics, assuming that each document is a mixture of different words. </a:t>
            </a:r>
          </a:p>
          <a:p>
            <a:pPr marL="361950" indent="-361950" algn="l">
              <a:spcAft>
                <a:spcPts val="600"/>
              </a:spcAft>
            </a:pPr>
            <a:r>
              <a:rPr lang="en-GB" sz="2000" dirty="0"/>
              <a:t>The input to an </a:t>
            </a:r>
            <a:r>
              <a:rPr lang="en-GB" sz="2000" b="1" dirty="0"/>
              <a:t>LDA</a:t>
            </a:r>
            <a:r>
              <a:rPr lang="en-GB" sz="2000" dirty="0"/>
              <a:t> is the bag-of-words model. We can take a bag-of-words matrix as input, </a:t>
            </a:r>
            <a:r>
              <a:rPr lang="en-GB" sz="2000" b="1" dirty="0"/>
              <a:t>LDA</a:t>
            </a:r>
            <a:r>
              <a:rPr lang="en-GB" sz="2000" dirty="0"/>
              <a:t> decomposes it into two new matrices as</a:t>
            </a:r>
          </a:p>
          <a:p>
            <a:pPr marL="998538" indent="-457200" algn="l">
              <a:spcAft>
                <a:spcPts val="600"/>
              </a:spcAft>
              <a:buFont typeface="Calibri" panose="020F0502020204030204" pitchFamily="34" charset="0"/>
              <a:buChar char="‒"/>
            </a:pPr>
            <a:r>
              <a:rPr lang="en-GB" sz="2000" b="1" dirty="0"/>
              <a:t>A document to topic matrix</a:t>
            </a:r>
          </a:p>
          <a:p>
            <a:pPr marL="998538" indent="-457200" algn="l">
              <a:spcAft>
                <a:spcPts val="2400"/>
              </a:spcAft>
              <a:buFont typeface="Calibri" panose="020F0502020204030204" pitchFamily="34" charset="0"/>
              <a:buChar char="‒"/>
            </a:pPr>
            <a:r>
              <a:rPr lang="en-GB" sz="2000" b="1" dirty="0"/>
              <a:t>A word to topic matrix</a:t>
            </a:r>
          </a:p>
          <a:p>
            <a:pPr marL="361950" indent="-361950" algn="l">
              <a:spcAft>
                <a:spcPts val="600"/>
              </a:spcAft>
            </a:pPr>
            <a:r>
              <a:rPr lang="en-GB" sz="2000" b="1" dirty="0"/>
              <a:t>LDA</a:t>
            </a:r>
            <a:r>
              <a:rPr lang="en-GB" sz="2000" dirty="0"/>
              <a:t> decomposes the </a:t>
            </a:r>
            <a:r>
              <a:rPr lang="en-GB" sz="2000" b="1" dirty="0"/>
              <a:t>bag-of-words</a:t>
            </a:r>
            <a:r>
              <a:rPr lang="en-GB" sz="2000" dirty="0"/>
              <a:t> matrix in such a way that if we multiply those two matrices together, we would be able to reproduce the </a:t>
            </a:r>
            <a:r>
              <a:rPr lang="en-GB" sz="2000" b="1" dirty="0"/>
              <a:t>input</a:t>
            </a:r>
            <a:r>
              <a:rPr lang="en-GB" sz="2000" dirty="0"/>
              <a:t>, the </a:t>
            </a:r>
            <a:r>
              <a:rPr lang="en-GB" sz="2000" b="1" dirty="0"/>
              <a:t>bag-of-words</a:t>
            </a:r>
            <a:r>
              <a:rPr lang="en-GB" sz="2000" dirty="0"/>
              <a:t> matrix, with the lowest possible error. </a:t>
            </a:r>
          </a:p>
          <a:p>
            <a:pPr marL="361950" indent="-361950" algn="l">
              <a:spcAft>
                <a:spcPts val="600"/>
              </a:spcAft>
            </a:pPr>
            <a:r>
              <a:rPr lang="en-GB" sz="2000" dirty="0"/>
              <a:t>In practice, we are interested in those topics that </a:t>
            </a:r>
            <a:r>
              <a:rPr lang="en-GB" sz="2000" b="1" dirty="0"/>
              <a:t>LDA </a:t>
            </a:r>
            <a:r>
              <a:rPr lang="en-GB" sz="2000" dirty="0"/>
              <a:t>found in the </a:t>
            </a:r>
            <a:r>
              <a:rPr lang="en-GB" sz="2000" b="1" dirty="0"/>
              <a:t>bag-of-words</a:t>
            </a:r>
            <a:r>
              <a:rPr lang="en-GB" sz="2000" dirty="0"/>
              <a:t> matrix. For </a:t>
            </a:r>
            <a:r>
              <a:rPr lang="en-GB" sz="2000" b="1" dirty="0"/>
              <a:t>LDA</a:t>
            </a:r>
            <a:r>
              <a:rPr lang="en-GB" sz="2000" dirty="0"/>
              <a:t>, we must define the number of topics beforehand.</a:t>
            </a:r>
          </a:p>
        </p:txBody>
      </p:sp>
      <p:pic>
        <p:nvPicPr>
          <p:cNvPr id="2050" name="Picture 2" descr="LDA topic modelling process | Download Scientific Diagram">
            <a:extLst>
              <a:ext uri="{FF2B5EF4-FFF2-40B4-BE49-F238E27FC236}">
                <a16:creationId xmlns:a16="http://schemas.microsoft.com/office/drawing/2014/main" id="{A6833601-A393-4BC8-A5C8-AA1CE7FE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1573" y="3652256"/>
            <a:ext cx="2584135" cy="13802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EA8DD3-AD24-43EC-8939-D3737517218F}"/>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400980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0" y="1622144"/>
            <a:ext cx="9813587" cy="3120544"/>
          </a:xfrm>
        </p:spPr>
        <p:txBody>
          <a:bodyPr>
            <a:normAutofit/>
          </a:bodyPr>
          <a:lstStyle/>
          <a:p>
            <a:pPr marL="360363" indent="-360363" algn="l">
              <a:lnSpc>
                <a:spcPct val="100000"/>
              </a:lnSpc>
              <a:spcBef>
                <a:spcPts val="1200"/>
              </a:spcBef>
            </a:pPr>
            <a:r>
              <a:rPr lang="en-IE" sz="2400" dirty="0"/>
              <a:t>We consider the following 5 documents:</a:t>
            </a:r>
          </a:p>
          <a:p>
            <a:pPr marL="1079500" indent="-360363" algn="l">
              <a:lnSpc>
                <a:spcPct val="100000"/>
              </a:lnSpc>
              <a:spcBef>
                <a:spcPts val="1200"/>
              </a:spcBef>
              <a:buFont typeface="Calibri" panose="020F0502020204030204" pitchFamily="34" charset="0"/>
              <a:buChar char="–"/>
            </a:pPr>
            <a:r>
              <a:rPr lang="en-IE" sz="2000" b="1" dirty="0"/>
              <a:t>Document 1: </a:t>
            </a:r>
            <a:r>
              <a:rPr lang="en-IE" sz="2000" dirty="0"/>
              <a:t>"cat dog cat" </a:t>
            </a:r>
          </a:p>
          <a:p>
            <a:pPr marL="1079500" indent="-360363" algn="l">
              <a:lnSpc>
                <a:spcPct val="100000"/>
              </a:lnSpc>
              <a:spcBef>
                <a:spcPts val="1200"/>
              </a:spcBef>
              <a:buFont typeface="Calibri" panose="020F0502020204030204" pitchFamily="34" charset="0"/>
              <a:buChar char="–"/>
            </a:pPr>
            <a:r>
              <a:rPr lang="en-IE" sz="2000" b="1" dirty="0"/>
              <a:t>Document 2: </a:t>
            </a:r>
            <a:r>
              <a:rPr lang="en-IE" sz="2000" dirty="0"/>
              <a:t>"dog bird" </a:t>
            </a:r>
          </a:p>
          <a:p>
            <a:pPr marL="1079500" indent="-360363" algn="l">
              <a:lnSpc>
                <a:spcPct val="100000"/>
              </a:lnSpc>
              <a:spcBef>
                <a:spcPts val="1200"/>
              </a:spcBef>
              <a:buFont typeface="Calibri" panose="020F0502020204030204" pitchFamily="34" charset="0"/>
              <a:buChar char="–"/>
            </a:pPr>
            <a:r>
              <a:rPr lang="en-IE" sz="2000" b="1" dirty="0"/>
              <a:t>Document 3: </a:t>
            </a:r>
            <a:r>
              <a:rPr lang="en-IE" sz="2000" dirty="0"/>
              <a:t>"fish bird fish" </a:t>
            </a:r>
          </a:p>
          <a:p>
            <a:pPr marL="1079500" indent="-360363" algn="l">
              <a:lnSpc>
                <a:spcPct val="100000"/>
              </a:lnSpc>
              <a:spcBef>
                <a:spcPts val="1200"/>
              </a:spcBef>
              <a:buFont typeface="Calibri" panose="020F0502020204030204" pitchFamily="34" charset="0"/>
              <a:buChar char="–"/>
            </a:pPr>
            <a:r>
              <a:rPr lang="en-IE" sz="2000" b="1" dirty="0"/>
              <a:t>Document 4: </a:t>
            </a:r>
            <a:r>
              <a:rPr lang="en-IE" sz="2000" dirty="0"/>
              <a:t>"apple banana" </a:t>
            </a:r>
          </a:p>
          <a:p>
            <a:pPr marL="1079500" indent="-360363" algn="l">
              <a:lnSpc>
                <a:spcPct val="100000"/>
              </a:lnSpc>
              <a:spcBef>
                <a:spcPts val="1200"/>
              </a:spcBef>
              <a:buFont typeface="Calibri" panose="020F0502020204030204" pitchFamily="34" charset="0"/>
              <a:buChar char="–"/>
            </a:pPr>
            <a:r>
              <a:rPr lang="en-IE" sz="2000" b="1" dirty="0"/>
              <a:t>Document 5: </a:t>
            </a:r>
            <a:r>
              <a:rPr lang="en-IE" sz="2000" dirty="0"/>
              <a:t>"banana apple banana"</a:t>
            </a:r>
          </a:p>
          <a:p>
            <a:pPr>
              <a:lnSpc>
                <a:spcPct val="100000"/>
              </a:lnSpc>
              <a:spcBef>
                <a:spcPts val="1200"/>
              </a:spcBef>
            </a:pPr>
            <a:endParaRPr lang="en-IE" sz="2400" dirty="0"/>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14</a:t>
            </a:fld>
            <a:endParaRPr lang="en-GB" dirty="0"/>
          </a:p>
        </p:txBody>
      </p:sp>
      <p:sp>
        <p:nvSpPr>
          <p:cNvPr id="6" name="TextBox 5">
            <a:extLst>
              <a:ext uri="{FF2B5EF4-FFF2-40B4-BE49-F238E27FC236}">
                <a16:creationId xmlns:a16="http://schemas.microsoft.com/office/drawing/2014/main" id="{B33D24F3-480E-55D5-D91F-41B11C9FE066}"/>
              </a:ext>
            </a:extLst>
          </p:cNvPr>
          <p:cNvSpPr txBox="1"/>
          <p:nvPr/>
        </p:nvSpPr>
        <p:spPr>
          <a:xfrm>
            <a:off x="731196" y="4742688"/>
            <a:ext cx="10243226" cy="2031325"/>
          </a:xfrm>
          <a:prstGeom prst="rect">
            <a:avLst/>
          </a:prstGeom>
          <a:noFill/>
        </p:spPr>
        <p:txBody>
          <a:bodyPr wrap="square">
            <a:spAutoFit/>
          </a:bodyPr>
          <a:lstStyle/>
          <a:p>
            <a:pPr marL="360363" indent="-360363" algn="l">
              <a:spcBef>
                <a:spcPts val="600"/>
              </a:spcBef>
              <a:spcAft>
                <a:spcPts val="600"/>
              </a:spcAft>
              <a:buFont typeface="Arial" panose="020B0604020202020204" pitchFamily="34" charset="0"/>
              <a:buChar char="•"/>
            </a:pPr>
            <a:r>
              <a:rPr lang="en-US" sz="2400" b="1" dirty="0"/>
              <a:t>Step 1: Preprocessing</a:t>
            </a:r>
          </a:p>
          <a:p>
            <a:pPr marL="360363" indent="-360363" algn="l">
              <a:spcBef>
                <a:spcPts val="600"/>
              </a:spcBef>
              <a:spcAft>
                <a:spcPts val="600"/>
              </a:spcAft>
              <a:buFont typeface="Arial" panose="020B0604020202020204" pitchFamily="34" charset="0"/>
              <a:buChar char="•"/>
            </a:pPr>
            <a:r>
              <a:rPr lang="en-US" sz="2400" dirty="0"/>
              <a:t>Tokenize each document: split the documents into individual words.</a:t>
            </a:r>
          </a:p>
          <a:p>
            <a:pPr marL="360363" indent="-360363" algn="l">
              <a:spcBef>
                <a:spcPts val="600"/>
              </a:spcBef>
              <a:spcAft>
                <a:spcPts val="600"/>
              </a:spcAft>
              <a:buFont typeface="Arial" panose="020B0604020202020204" pitchFamily="34" charset="0"/>
              <a:buChar char="•"/>
            </a:pPr>
            <a:r>
              <a:rPr lang="en-US" sz="2400" dirty="0"/>
              <a:t>Create a vocabulary: collect all unique words in the corpus.</a:t>
            </a:r>
          </a:p>
          <a:p>
            <a:pPr marL="360363" indent="-360363" algn="l">
              <a:spcBef>
                <a:spcPts val="600"/>
              </a:spcBef>
              <a:spcAft>
                <a:spcPts val="600"/>
              </a:spcAft>
              <a:buFont typeface="Arial" panose="020B0604020202020204" pitchFamily="34" charset="0"/>
              <a:buChar char="•"/>
            </a:pPr>
            <a:r>
              <a:rPr lang="en-US" sz="2400" b="1" dirty="0"/>
              <a:t>Vocabulary: ["cat", "dog", "bird", "fish", "apple", "banana"]</a:t>
            </a:r>
          </a:p>
        </p:txBody>
      </p:sp>
    </p:spTree>
    <p:extLst>
      <p:ext uri="{BB962C8B-B14F-4D97-AF65-F5344CB8AC3E}">
        <p14:creationId xmlns:p14="http://schemas.microsoft.com/office/powerpoint/2010/main" val="264672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0" y="1622145"/>
            <a:ext cx="10515600" cy="1257242"/>
          </a:xfrm>
        </p:spPr>
        <p:txBody>
          <a:bodyPr/>
          <a:lstStyle/>
          <a:p>
            <a:pPr marL="360363" indent="-360363"/>
            <a:r>
              <a:rPr lang="en-US" sz="2400" b="1" dirty="0"/>
              <a:t>Step 2: </a:t>
            </a:r>
            <a:r>
              <a:rPr lang="en-US" sz="2400" dirty="0"/>
              <a:t>Create a Document-Term Matrix (DTM)</a:t>
            </a:r>
          </a:p>
          <a:p>
            <a:pPr marL="360363" indent="-360363"/>
            <a:r>
              <a:rPr lang="en-US" sz="2400" dirty="0"/>
              <a:t>Create a matrix where each row represents a document, and each column represents a word. The entries are the word frequencies in each document.</a:t>
            </a:r>
          </a:p>
          <a:p>
            <a:endParaRPr lang="en-IE" dirty="0"/>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15</a:t>
            </a:fld>
            <a:endParaRPr lang="en-GB" dirty="0"/>
          </a:p>
        </p:txBody>
      </p:sp>
      <p:graphicFrame>
        <p:nvGraphicFramePr>
          <p:cNvPr id="8" name="Table 7">
            <a:extLst>
              <a:ext uri="{FF2B5EF4-FFF2-40B4-BE49-F238E27FC236}">
                <a16:creationId xmlns:a16="http://schemas.microsoft.com/office/drawing/2014/main" id="{7F762244-B4BA-AD09-F161-E4A043CA3514}"/>
              </a:ext>
            </a:extLst>
          </p:cNvPr>
          <p:cNvGraphicFramePr>
            <a:graphicFrameLocks noGrp="1"/>
          </p:cNvGraphicFramePr>
          <p:nvPr>
            <p:extLst>
              <p:ext uri="{D42A27DB-BD31-4B8C-83A1-F6EECF244321}">
                <p14:modId xmlns:p14="http://schemas.microsoft.com/office/powerpoint/2010/main" val="673629462"/>
              </p:ext>
            </p:extLst>
          </p:nvPr>
        </p:nvGraphicFramePr>
        <p:xfrm>
          <a:off x="5468471" y="3249706"/>
          <a:ext cx="5885327" cy="2194560"/>
        </p:xfrm>
        <a:graphic>
          <a:graphicData uri="http://schemas.openxmlformats.org/drawingml/2006/table">
            <a:tbl>
              <a:tblPr firstRow="1" bandRow="1">
                <a:tableStyleId>{2D5ABB26-0587-4C30-8999-92F81FD0307C}</a:tableStyleId>
              </a:tblPr>
              <a:tblGrid>
                <a:gridCol w="840761">
                  <a:extLst>
                    <a:ext uri="{9D8B030D-6E8A-4147-A177-3AD203B41FA5}">
                      <a16:colId xmlns:a16="http://schemas.microsoft.com/office/drawing/2014/main" val="2170923130"/>
                    </a:ext>
                  </a:extLst>
                </a:gridCol>
                <a:gridCol w="840761">
                  <a:extLst>
                    <a:ext uri="{9D8B030D-6E8A-4147-A177-3AD203B41FA5}">
                      <a16:colId xmlns:a16="http://schemas.microsoft.com/office/drawing/2014/main" val="1496569029"/>
                    </a:ext>
                  </a:extLst>
                </a:gridCol>
                <a:gridCol w="840761">
                  <a:extLst>
                    <a:ext uri="{9D8B030D-6E8A-4147-A177-3AD203B41FA5}">
                      <a16:colId xmlns:a16="http://schemas.microsoft.com/office/drawing/2014/main" val="34595058"/>
                    </a:ext>
                  </a:extLst>
                </a:gridCol>
                <a:gridCol w="840761">
                  <a:extLst>
                    <a:ext uri="{9D8B030D-6E8A-4147-A177-3AD203B41FA5}">
                      <a16:colId xmlns:a16="http://schemas.microsoft.com/office/drawing/2014/main" val="3502385184"/>
                    </a:ext>
                  </a:extLst>
                </a:gridCol>
                <a:gridCol w="715897">
                  <a:extLst>
                    <a:ext uri="{9D8B030D-6E8A-4147-A177-3AD203B41FA5}">
                      <a16:colId xmlns:a16="http://schemas.microsoft.com/office/drawing/2014/main" val="3154777699"/>
                    </a:ext>
                  </a:extLst>
                </a:gridCol>
                <a:gridCol w="824753">
                  <a:extLst>
                    <a:ext uri="{9D8B030D-6E8A-4147-A177-3AD203B41FA5}">
                      <a16:colId xmlns:a16="http://schemas.microsoft.com/office/drawing/2014/main" val="1246743422"/>
                    </a:ext>
                  </a:extLst>
                </a:gridCol>
                <a:gridCol w="981633">
                  <a:extLst>
                    <a:ext uri="{9D8B030D-6E8A-4147-A177-3AD203B41FA5}">
                      <a16:colId xmlns:a16="http://schemas.microsoft.com/office/drawing/2014/main" val="1392064274"/>
                    </a:ext>
                  </a:extLst>
                </a:gridCol>
              </a:tblGrid>
              <a:tr h="299272">
                <a:tc>
                  <a:txBody>
                    <a:bodyPr/>
                    <a:lstStyle/>
                    <a:p>
                      <a:pPr algn="ctr"/>
                      <a:endParaRPr lang="en-IE"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bird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banana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99272">
                <a:tc>
                  <a:txBody>
                    <a:bodyPr/>
                    <a:lstStyle/>
                    <a:p>
                      <a:r>
                        <a:rPr lang="en-IE" b="1" dirty="0">
                          <a:solidFill>
                            <a:schemeClr val="tx1"/>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99272">
                <a:tc>
                  <a:txBody>
                    <a:bodyPr/>
                    <a:lstStyle/>
                    <a:p>
                      <a:r>
                        <a:rPr lang="en-IE" b="1" dirty="0">
                          <a:solidFill>
                            <a:schemeClr val="tx1"/>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99272">
                <a:tc>
                  <a:txBody>
                    <a:bodyPr/>
                    <a:lstStyle/>
                    <a:p>
                      <a:r>
                        <a:rPr lang="en-IE" b="1" dirty="0">
                          <a:solidFill>
                            <a:schemeClr val="tx1"/>
                          </a:solidFill>
                        </a:rPr>
                        <a:t>Doc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99272">
                <a:tc>
                  <a:txBody>
                    <a:bodyPr/>
                    <a:lstStyle/>
                    <a:p>
                      <a:r>
                        <a:rPr lang="en-IE" b="1" dirty="0">
                          <a:solidFill>
                            <a:schemeClr val="tx1"/>
                          </a:solidFill>
                        </a:rPr>
                        <a:t>Doc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99272">
                <a:tc>
                  <a:txBody>
                    <a:bodyPr/>
                    <a:lstStyle/>
                    <a:p>
                      <a:r>
                        <a:rPr lang="en-IE" b="1" dirty="0">
                          <a:solidFill>
                            <a:schemeClr val="tx1"/>
                          </a:solidFill>
                        </a:rPr>
                        <a:t>Doc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bl>
          </a:graphicData>
        </a:graphic>
      </p:graphicFrame>
      <p:sp>
        <p:nvSpPr>
          <p:cNvPr id="10" name="TextBox 9">
            <a:extLst>
              <a:ext uri="{FF2B5EF4-FFF2-40B4-BE49-F238E27FC236}">
                <a16:creationId xmlns:a16="http://schemas.microsoft.com/office/drawing/2014/main" id="{317A4AAB-152E-D9EE-C39F-1FE6949F9E63}"/>
              </a:ext>
            </a:extLst>
          </p:cNvPr>
          <p:cNvSpPr txBox="1"/>
          <p:nvPr/>
        </p:nvSpPr>
        <p:spPr>
          <a:xfrm>
            <a:off x="744065" y="3249706"/>
            <a:ext cx="4493559" cy="2246769"/>
          </a:xfrm>
          <a:prstGeom prst="rect">
            <a:avLst/>
          </a:prstGeom>
          <a:noFill/>
        </p:spPr>
        <p:txBody>
          <a:bodyPr wrap="square">
            <a:spAutoFit/>
          </a:bodyPr>
          <a:lstStyle/>
          <a:p>
            <a:pPr marL="358775" indent="-358775" algn="l">
              <a:lnSpc>
                <a:spcPct val="100000"/>
              </a:lnSpc>
              <a:spcBef>
                <a:spcPts val="1200"/>
              </a:spcBef>
              <a:buFont typeface="Calibri" panose="020F0502020204030204" pitchFamily="34" charset="0"/>
              <a:buChar char="–"/>
            </a:pPr>
            <a:r>
              <a:rPr lang="en-IE" sz="2000" dirty="0"/>
              <a:t>Document 1: "cat dog cat" </a:t>
            </a:r>
          </a:p>
          <a:p>
            <a:pPr marL="358775" indent="-358775" algn="l">
              <a:lnSpc>
                <a:spcPct val="100000"/>
              </a:lnSpc>
              <a:spcBef>
                <a:spcPts val="1200"/>
              </a:spcBef>
              <a:buFont typeface="Calibri" panose="020F0502020204030204" pitchFamily="34" charset="0"/>
              <a:buChar char="–"/>
            </a:pPr>
            <a:r>
              <a:rPr lang="en-IE" sz="2000" dirty="0"/>
              <a:t>Document 2: "dog bird" </a:t>
            </a:r>
          </a:p>
          <a:p>
            <a:pPr marL="358775" indent="-358775" algn="l">
              <a:lnSpc>
                <a:spcPct val="100000"/>
              </a:lnSpc>
              <a:spcBef>
                <a:spcPts val="1200"/>
              </a:spcBef>
              <a:buFont typeface="Calibri" panose="020F0502020204030204" pitchFamily="34" charset="0"/>
              <a:buChar char="–"/>
            </a:pPr>
            <a:r>
              <a:rPr lang="en-IE" sz="2000" dirty="0"/>
              <a:t>Document 3: "fish bird fish" </a:t>
            </a:r>
          </a:p>
          <a:p>
            <a:pPr marL="358775" indent="-358775" algn="l">
              <a:lnSpc>
                <a:spcPct val="100000"/>
              </a:lnSpc>
              <a:spcBef>
                <a:spcPts val="1200"/>
              </a:spcBef>
              <a:buFont typeface="Calibri" panose="020F0502020204030204" pitchFamily="34" charset="0"/>
              <a:buChar char="–"/>
            </a:pPr>
            <a:r>
              <a:rPr lang="en-IE" sz="2000" dirty="0"/>
              <a:t>Document 4: "apple banana" </a:t>
            </a:r>
          </a:p>
          <a:p>
            <a:pPr marL="358775" indent="-358775" algn="l">
              <a:lnSpc>
                <a:spcPct val="100000"/>
              </a:lnSpc>
              <a:spcBef>
                <a:spcPts val="1200"/>
              </a:spcBef>
              <a:buFont typeface="Calibri" panose="020F0502020204030204" pitchFamily="34" charset="0"/>
              <a:buChar char="–"/>
            </a:pPr>
            <a:r>
              <a:rPr lang="en-IE" sz="2000" dirty="0"/>
              <a:t>Document 5: "banana apple banana"</a:t>
            </a:r>
          </a:p>
        </p:txBody>
      </p:sp>
      <p:sp>
        <p:nvSpPr>
          <p:cNvPr id="11" name="Arrow: Right 10">
            <a:extLst>
              <a:ext uri="{FF2B5EF4-FFF2-40B4-BE49-F238E27FC236}">
                <a16:creationId xmlns:a16="http://schemas.microsoft.com/office/drawing/2014/main" id="{D775C298-C185-3ABC-4FFB-23F9E1A9CD6E}"/>
              </a:ext>
            </a:extLst>
          </p:cNvPr>
          <p:cNvSpPr/>
          <p:nvPr/>
        </p:nvSpPr>
        <p:spPr>
          <a:xfrm>
            <a:off x="4598894" y="4078941"/>
            <a:ext cx="63873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14774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1" y="1613118"/>
            <a:ext cx="10515600" cy="1775148"/>
          </a:xfrm>
        </p:spPr>
        <p:txBody>
          <a:bodyPr>
            <a:normAutofit/>
          </a:bodyPr>
          <a:lstStyle/>
          <a:p>
            <a:pPr marL="358775" indent="-358775" algn="l"/>
            <a:r>
              <a:rPr lang="en-US" sz="2400" b="1" dirty="0"/>
              <a:t>Step 3: Apply LDA</a:t>
            </a:r>
          </a:p>
          <a:p>
            <a:pPr marL="358775" indent="-358775" algn="l"/>
            <a:r>
              <a:rPr lang="en-US" sz="2000" dirty="0"/>
              <a:t>Suppose we consider two topics (K = 2) and running the LDA algorithm on the DTM, we get two matrices as mentioned </a:t>
            </a:r>
          </a:p>
          <a:p>
            <a:pPr marL="358775" indent="-358775" algn="l"/>
            <a:r>
              <a:rPr lang="en-US" sz="2000" b="1" dirty="0"/>
              <a:t>Document-Topic Matrix (A document to topic matrix): </a:t>
            </a:r>
            <a:r>
              <a:rPr lang="en-US" sz="2000" dirty="0"/>
              <a:t>This matrix represents the probability of each document belonging to each topic as shown in left Table.</a:t>
            </a:r>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16</a:t>
            </a:fld>
            <a:endParaRPr lang="en-GB" dirty="0"/>
          </a:p>
        </p:txBody>
      </p:sp>
      <p:graphicFrame>
        <p:nvGraphicFramePr>
          <p:cNvPr id="7" name="Table 6">
            <a:extLst>
              <a:ext uri="{FF2B5EF4-FFF2-40B4-BE49-F238E27FC236}">
                <a16:creationId xmlns:a16="http://schemas.microsoft.com/office/drawing/2014/main" id="{448C66AF-1F8A-EFD6-3546-4FC375891076}"/>
              </a:ext>
            </a:extLst>
          </p:cNvPr>
          <p:cNvGraphicFramePr>
            <a:graphicFrameLocks noGrp="1"/>
          </p:cNvGraphicFramePr>
          <p:nvPr>
            <p:extLst>
              <p:ext uri="{D42A27DB-BD31-4B8C-83A1-F6EECF244321}">
                <p14:modId xmlns:p14="http://schemas.microsoft.com/office/powerpoint/2010/main" val="648776692"/>
              </p:ext>
            </p:extLst>
          </p:nvPr>
        </p:nvGraphicFramePr>
        <p:xfrm>
          <a:off x="1867693" y="3621387"/>
          <a:ext cx="2618004" cy="1645920"/>
        </p:xfrm>
        <a:graphic>
          <a:graphicData uri="http://schemas.openxmlformats.org/drawingml/2006/table">
            <a:tbl>
              <a:tblPr firstRow="1" bandRow="1">
                <a:tableStyleId>{2D5ABB26-0587-4C30-8999-92F81FD0307C}</a:tableStyleId>
              </a:tblPr>
              <a:tblGrid>
                <a:gridCol w="866542">
                  <a:extLst>
                    <a:ext uri="{9D8B030D-6E8A-4147-A177-3AD203B41FA5}">
                      <a16:colId xmlns:a16="http://schemas.microsoft.com/office/drawing/2014/main" val="2170923130"/>
                    </a:ext>
                  </a:extLst>
                </a:gridCol>
                <a:gridCol w="878794">
                  <a:extLst>
                    <a:ext uri="{9D8B030D-6E8A-4147-A177-3AD203B41FA5}">
                      <a16:colId xmlns:a16="http://schemas.microsoft.com/office/drawing/2014/main" val="1496569029"/>
                    </a:ext>
                  </a:extLst>
                </a:gridCol>
                <a:gridCol w="872668">
                  <a:extLst>
                    <a:ext uri="{9D8B030D-6E8A-4147-A177-3AD203B41FA5}">
                      <a16:colId xmlns:a16="http://schemas.microsoft.com/office/drawing/2014/main" val="34595058"/>
                    </a:ext>
                  </a:extLst>
                </a:gridCol>
              </a:tblGrid>
              <a:tr h="239889">
                <a:tc>
                  <a:txBody>
                    <a:bodyPr/>
                    <a:lstStyle/>
                    <a:p>
                      <a:pPr algn="ctr"/>
                      <a:endParaRPr lang="en-IE" sz="12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39889">
                <a:tc>
                  <a:txBody>
                    <a:bodyPr/>
                    <a:lstStyle/>
                    <a:p>
                      <a:r>
                        <a:rPr lang="en-IE" sz="1200" b="1" dirty="0">
                          <a:solidFill>
                            <a:schemeClr val="tx1"/>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39889">
                <a:tc>
                  <a:txBody>
                    <a:bodyPr/>
                    <a:lstStyle/>
                    <a:p>
                      <a:r>
                        <a:rPr lang="en-IE" sz="1200" b="1" dirty="0">
                          <a:solidFill>
                            <a:schemeClr val="tx1"/>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39889">
                <a:tc>
                  <a:txBody>
                    <a:bodyPr/>
                    <a:lstStyle/>
                    <a:p>
                      <a:r>
                        <a:rPr lang="en-IE" sz="1200" b="1" dirty="0">
                          <a:solidFill>
                            <a:schemeClr val="tx1"/>
                          </a:solidFill>
                        </a:rPr>
                        <a:t>Doc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39889">
                <a:tc>
                  <a:txBody>
                    <a:bodyPr/>
                    <a:lstStyle/>
                    <a:p>
                      <a:r>
                        <a:rPr lang="en-IE" sz="1200" b="1" dirty="0">
                          <a:solidFill>
                            <a:schemeClr val="tx1"/>
                          </a:solidFill>
                        </a:rPr>
                        <a:t>Doc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39889">
                <a:tc>
                  <a:txBody>
                    <a:bodyPr/>
                    <a:lstStyle/>
                    <a:p>
                      <a:r>
                        <a:rPr lang="en-IE" sz="1200" b="1" dirty="0">
                          <a:solidFill>
                            <a:schemeClr val="tx1"/>
                          </a:solidFill>
                        </a:rPr>
                        <a:t>Doc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bl>
          </a:graphicData>
        </a:graphic>
      </p:graphicFrame>
      <p:graphicFrame>
        <p:nvGraphicFramePr>
          <p:cNvPr id="8" name="Table 7">
            <a:extLst>
              <a:ext uri="{FF2B5EF4-FFF2-40B4-BE49-F238E27FC236}">
                <a16:creationId xmlns:a16="http://schemas.microsoft.com/office/drawing/2014/main" id="{E0890E47-CF26-D7CC-CE4D-B803D9366383}"/>
              </a:ext>
            </a:extLst>
          </p:cNvPr>
          <p:cNvGraphicFramePr>
            <a:graphicFrameLocks noGrp="1"/>
          </p:cNvGraphicFramePr>
          <p:nvPr>
            <p:extLst>
              <p:ext uri="{D42A27DB-BD31-4B8C-83A1-F6EECF244321}">
                <p14:modId xmlns:p14="http://schemas.microsoft.com/office/powerpoint/2010/main" val="3137624306"/>
              </p:ext>
            </p:extLst>
          </p:nvPr>
        </p:nvGraphicFramePr>
        <p:xfrm>
          <a:off x="7239000" y="3512354"/>
          <a:ext cx="2743200" cy="192024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170923130"/>
                    </a:ext>
                  </a:extLst>
                </a:gridCol>
                <a:gridCol w="914400">
                  <a:extLst>
                    <a:ext uri="{9D8B030D-6E8A-4147-A177-3AD203B41FA5}">
                      <a16:colId xmlns:a16="http://schemas.microsoft.com/office/drawing/2014/main" val="1496569029"/>
                    </a:ext>
                  </a:extLst>
                </a:gridCol>
                <a:gridCol w="914400">
                  <a:extLst>
                    <a:ext uri="{9D8B030D-6E8A-4147-A177-3AD203B41FA5}">
                      <a16:colId xmlns:a16="http://schemas.microsoft.com/office/drawing/2014/main" val="34595058"/>
                    </a:ext>
                  </a:extLst>
                </a:gridCol>
              </a:tblGrid>
              <a:tr h="265702">
                <a:tc>
                  <a:txBody>
                    <a:bodyPr/>
                    <a:lstStyle/>
                    <a:p>
                      <a:pPr algn="ctr"/>
                      <a:endParaRPr lang="en-IE"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65702">
                <a:tc>
                  <a:txBody>
                    <a:bodyPr/>
                    <a:lstStyle/>
                    <a:p>
                      <a:r>
                        <a:rPr lang="en-IE" sz="1200" b="1" dirty="0">
                          <a:solidFill>
                            <a:schemeClr val="tx1"/>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65702">
                <a:tc>
                  <a:txBody>
                    <a:bodyPr/>
                    <a:lstStyle/>
                    <a:p>
                      <a:r>
                        <a:rPr lang="en-IE" sz="1200" b="1"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65702">
                <a:tc>
                  <a:txBody>
                    <a:bodyPr/>
                    <a:lstStyle/>
                    <a:p>
                      <a:r>
                        <a:rPr lang="en-IE" sz="1200" b="1" dirty="0">
                          <a:solidFill>
                            <a:schemeClr val="tx1"/>
                          </a:solidFill>
                        </a:rPr>
                        <a:t>Bird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65702">
                <a:tc>
                  <a:txBody>
                    <a:bodyPr/>
                    <a:lstStyle/>
                    <a:p>
                      <a:r>
                        <a:rPr lang="en-IE" sz="1200" b="1" dirty="0">
                          <a:solidFill>
                            <a:schemeClr val="tx1"/>
                          </a:solidFill>
                        </a:rPr>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65702">
                <a:tc>
                  <a:txBody>
                    <a:bodyPr/>
                    <a:lstStyle/>
                    <a:p>
                      <a:r>
                        <a:rPr lang="en-IE" sz="1200" b="1" dirty="0">
                          <a:solidFill>
                            <a:schemeClr val="tx1"/>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r h="265702">
                <a:tc>
                  <a:txBody>
                    <a:bodyPr/>
                    <a:lstStyle/>
                    <a:p>
                      <a:r>
                        <a:rPr lang="en-IE" sz="1200" b="1" dirty="0">
                          <a:solidFill>
                            <a:schemeClr val="tx1"/>
                          </a:solidFill>
                        </a:rPr>
                        <a:t>banana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046272736"/>
                  </a:ext>
                </a:extLst>
              </a:tr>
            </a:tbl>
          </a:graphicData>
        </a:graphic>
      </p:graphicFrame>
      <p:sp>
        <p:nvSpPr>
          <p:cNvPr id="10" name="TextBox 9">
            <a:extLst>
              <a:ext uri="{FF2B5EF4-FFF2-40B4-BE49-F238E27FC236}">
                <a16:creationId xmlns:a16="http://schemas.microsoft.com/office/drawing/2014/main" id="{E4AA2475-C54C-A7F8-8A7B-45E51B8ED74C}"/>
              </a:ext>
            </a:extLst>
          </p:cNvPr>
          <p:cNvSpPr txBox="1"/>
          <p:nvPr/>
        </p:nvSpPr>
        <p:spPr>
          <a:xfrm>
            <a:off x="775446" y="5500428"/>
            <a:ext cx="10515599" cy="13542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IE" dirty="0"/>
              <a:t>The</a:t>
            </a:r>
            <a:r>
              <a:rPr lang="en-IE" b="1" dirty="0"/>
              <a:t> LDA </a:t>
            </a:r>
            <a:r>
              <a:rPr lang="en-IE" dirty="0"/>
              <a:t>method calculates these probabilities by looking at the co-occurrence patterns of terms in topics and documents as shown in Table on right.</a:t>
            </a:r>
          </a:p>
          <a:p>
            <a:pPr marL="342900" indent="-342900">
              <a:spcAft>
                <a:spcPts val="1200"/>
              </a:spcAft>
              <a:buFont typeface="Arial" panose="020B0604020202020204" pitchFamily="34" charset="0"/>
              <a:buChar char="•"/>
            </a:pPr>
            <a:r>
              <a:rPr lang="en-IE" dirty="0"/>
              <a:t>They show the probability that a word associated with a particular topic will appear in a document. These matrices have values between 0 and 1, which add up to 1 for every word or page.</a:t>
            </a:r>
          </a:p>
        </p:txBody>
      </p:sp>
    </p:spTree>
    <p:extLst>
      <p:ext uri="{BB962C8B-B14F-4D97-AF65-F5344CB8AC3E}">
        <p14:creationId xmlns:p14="http://schemas.microsoft.com/office/powerpoint/2010/main" val="413165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2648"/>
            <a:ext cx="8900604" cy="1325563"/>
          </a:xfrm>
        </p:spPr>
        <p:txBody>
          <a:bodyPr/>
          <a:lstStyle/>
          <a:p>
            <a:r>
              <a:rPr lang="en-GB" dirty="0"/>
              <a:t>LDA </a:t>
            </a:r>
            <a:br>
              <a:rPr lang="en-GB" dirty="0"/>
            </a:br>
            <a:r>
              <a:rPr lang="en-GB" sz="2800" dirty="0">
                <a:solidFill>
                  <a:srgbClr val="C00000"/>
                </a:solidFill>
              </a:rPr>
              <a:t>Scikit-learn</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56719"/>
            <a:ext cx="6089821" cy="2588298"/>
          </a:xfrm>
        </p:spPr>
        <p:txBody>
          <a:bodyPr>
            <a:normAutofit/>
          </a:bodyPr>
          <a:lstStyle/>
          <a:p>
            <a:pPr marL="361950" indent="-361950">
              <a:lnSpc>
                <a:spcPct val="100000"/>
              </a:lnSpc>
              <a:spcBef>
                <a:spcPts val="1200"/>
              </a:spcBef>
              <a:spcAft>
                <a:spcPts val="600"/>
              </a:spcAft>
            </a:pPr>
            <a:r>
              <a:rPr lang="en-GB" sz="1800" dirty="0"/>
              <a:t>We use the </a:t>
            </a:r>
            <a:r>
              <a:rPr lang="en-GB" sz="1800" b="1" dirty="0"/>
              <a:t>Latent Dirichlet Allocation </a:t>
            </a:r>
            <a:r>
              <a:rPr lang="en-GB" sz="1800" dirty="0"/>
              <a:t>class implemented in </a:t>
            </a:r>
            <a:r>
              <a:rPr lang="en-GB" sz="1800" b="1" dirty="0"/>
              <a:t>scikit-learn</a:t>
            </a:r>
            <a:r>
              <a:rPr lang="en-GB" sz="1800" dirty="0"/>
              <a:t> to decompose the movie review dataset and categorize it into different topics. </a:t>
            </a:r>
          </a:p>
          <a:p>
            <a:pPr marL="361950" indent="-361950">
              <a:lnSpc>
                <a:spcPct val="100000"/>
              </a:lnSpc>
              <a:spcBef>
                <a:spcPts val="1200"/>
              </a:spcBef>
              <a:spcAft>
                <a:spcPts val="600"/>
              </a:spcAft>
            </a:pPr>
            <a:r>
              <a:rPr lang="en-GB" sz="1800" dirty="0"/>
              <a:t>In the following example, we restrict the analysis to 10 different topics.</a:t>
            </a:r>
          </a:p>
          <a:p>
            <a:pPr marL="361950" indent="-361950">
              <a:lnSpc>
                <a:spcPct val="100000"/>
              </a:lnSpc>
              <a:spcBef>
                <a:spcPts val="1200"/>
              </a:spcBef>
              <a:spcAft>
                <a:spcPts val="600"/>
              </a:spcAft>
            </a:pPr>
            <a:r>
              <a:rPr lang="en-GB" sz="1800" dirty="0"/>
              <a:t>We are going to load the dataset into a pandas </a:t>
            </a:r>
            <a:r>
              <a:rPr lang="en-GB" sz="1800" dirty="0" err="1"/>
              <a:t>DataFrame</a:t>
            </a:r>
            <a:r>
              <a:rPr lang="en-GB" sz="1800" dirty="0"/>
              <a:t> using the local </a:t>
            </a:r>
            <a:r>
              <a:rPr lang="en-GB" sz="1800" b="1" dirty="0"/>
              <a:t>movie_data.csv </a:t>
            </a:r>
            <a:r>
              <a:rPr lang="en-GB" sz="1800" dirty="0"/>
              <a:t>file of the movie .</a:t>
            </a:r>
          </a:p>
        </p:txBody>
      </p:sp>
      <p:pic>
        <p:nvPicPr>
          <p:cNvPr id="7" name="Picture 6">
            <a:extLst>
              <a:ext uri="{FF2B5EF4-FFF2-40B4-BE49-F238E27FC236}">
                <a16:creationId xmlns:a16="http://schemas.microsoft.com/office/drawing/2014/main" id="{74F676AE-F4D4-4C05-B90D-4AE39EC14DD3}"/>
              </a:ext>
            </a:extLst>
          </p:cNvPr>
          <p:cNvPicPr>
            <a:picLocks noChangeAspect="1"/>
          </p:cNvPicPr>
          <p:nvPr/>
        </p:nvPicPr>
        <p:blipFill>
          <a:blip r:embed="rId3"/>
          <a:stretch>
            <a:fillRect/>
          </a:stretch>
        </p:blipFill>
        <p:spPr>
          <a:xfrm>
            <a:off x="7126186" y="1114465"/>
            <a:ext cx="5065814" cy="1724314"/>
          </a:xfrm>
          <a:prstGeom prst="rect">
            <a:avLst/>
          </a:prstGeom>
        </p:spPr>
      </p:pic>
      <p:sp>
        <p:nvSpPr>
          <p:cNvPr id="10" name="TextBox 9">
            <a:extLst>
              <a:ext uri="{FF2B5EF4-FFF2-40B4-BE49-F238E27FC236}">
                <a16:creationId xmlns:a16="http://schemas.microsoft.com/office/drawing/2014/main" id="{5021A4F6-F3CA-442E-84E4-2FC9BFC3E5DA}"/>
              </a:ext>
            </a:extLst>
          </p:cNvPr>
          <p:cNvSpPr txBox="1"/>
          <p:nvPr/>
        </p:nvSpPr>
        <p:spPr>
          <a:xfrm>
            <a:off x="838200" y="4465647"/>
            <a:ext cx="10592563" cy="2262158"/>
          </a:xfrm>
          <a:prstGeom prst="rect">
            <a:avLst/>
          </a:prstGeom>
          <a:noFill/>
        </p:spPr>
        <p:txBody>
          <a:bodyPr wrap="square">
            <a:spAutoFit/>
          </a:bodyPr>
          <a:lstStyle/>
          <a:p>
            <a:pPr marL="361950" indent="-361950">
              <a:spcBef>
                <a:spcPts val="1200"/>
              </a:spcBef>
              <a:spcAft>
                <a:spcPts val="600"/>
              </a:spcAft>
              <a:buFont typeface="Arial" panose="020B0604020202020204" pitchFamily="34" charset="0"/>
              <a:buChar char="•"/>
            </a:pPr>
            <a:r>
              <a:rPr lang="en-GB" dirty="0"/>
              <a:t>We set the maximum document frequency of words to be considered to </a:t>
            </a:r>
            <a:r>
              <a:rPr lang="en-GB" b="1" dirty="0"/>
              <a:t>10 percent </a:t>
            </a:r>
            <a:r>
              <a:rPr lang="en-GB" dirty="0"/>
              <a:t>(</a:t>
            </a:r>
            <a:r>
              <a:rPr lang="en-GB" dirty="0" err="1"/>
              <a:t>max_df</a:t>
            </a:r>
            <a:r>
              <a:rPr lang="en-GB" dirty="0"/>
              <a:t> = 0.1) to exclude words that occur too frequently across documents. The rationale behind the removal of frequently occurring words is that these might be common words appearing across all documents and are less likely associated with a specific topic category of a given document. </a:t>
            </a:r>
          </a:p>
          <a:p>
            <a:pPr marL="361950" indent="-361950">
              <a:spcBef>
                <a:spcPts val="1200"/>
              </a:spcBef>
              <a:spcAft>
                <a:spcPts val="600"/>
              </a:spcAft>
              <a:buFont typeface="Arial" panose="020B0604020202020204" pitchFamily="34" charset="0"/>
              <a:buChar char="•"/>
            </a:pPr>
            <a:r>
              <a:rPr lang="en-GB" dirty="0"/>
              <a:t>We limited the number of words to be considered to the most frequently occurring 5,000 words (</a:t>
            </a:r>
            <a:r>
              <a:rPr lang="en-GB" dirty="0" err="1"/>
              <a:t>max_features</a:t>
            </a:r>
            <a:r>
              <a:rPr lang="en-GB" dirty="0"/>
              <a:t> = 5000), to limit the dimensionality of this dataset, so that it improves the inference performed by </a:t>
            </a:r>
            <a:r>
              <a:rPr lang="en-GB" b="1" dirty="0"/>
              <a:t>LDA</a:t>
            </a:r>
            <a:r>
              <a:rPr lang="en-GB" dirty="0"/>
              <a:t>. </a:t>
            </a:r>
          </a:p>
        </p:txBody>
      </p:sp>
      <p:pic>
        <p:nvPicPr>
          <p:cNvPr id="8" name="Picture 7">
            <a:extLst>
              <a:ext uri="{FF2B5EF4-FFF2-40B4-BE49-F238E27FC236}">
                <a16:creationId xmlns:a16="http://schemas.microsoft.com/office/drawing/2014/main" id="{4A2AD2A4-ECBB-4B4D-BA20-A13F24D2C03E}"/>
              </a:ext>
            </a:extLst>
          </p:cNvPr>
          <p:cNvPicPr>
            <a:picLocks noChangeAspect="1"/>
          </p:cNvPicPr>
          <p:nvPr/>
        </p:nvPicPr>
        <p:blipFill>
          <a:blip r:embed="rId4"/>
          <a:stretch>
            <a:fillRect/>
          </a:stretch>
        </p:blipFill>
        <p:spPr>
          <a:xfrm>
            <a:off x="7126186" y="3237502"/>
            <a:ext cx="5065814" cy="1079000"/>
          </a:xfrm>
          <a:prstGeom prst="rect">
            <a:avLst/>
          </a:prstGeom>
        </p:spPr>
      </p:pic>
      <p:sp>
        <p:nvSpPr>
          <p:cNvPr id="5" name="Slide Number Placeholder 4">
            <a:extLst>
              <a:ext uri="{FF2B5EF4-FFF2-40B4-BE49-F238E27FC236}">
                <a16:creationId xmlns:a16="http://schemas.microsoft.com/office/drawing/2014/main" id="{B233A1C9-7A5C-4002-8066-89A0B89EEB60}"/>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108544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5548"/>
            <a:ext cx="8900604" cy="1325563"/>
          </a:xfrm>
        </p:spPr>
        <p:txBody>
          <a:bodyPr>
            <a:normAutofit/>
          </a:bodyPr>
          <a:lstStyle/>
          <a:p>
            <a:r>
              <a:rPr lang="en-GB" dirty="0"/>
              <a:t>LDA </a:t>
            </a:r>
            <a:br>
              <a:rPr lang="en-GB" dirty="0"/>
            </a:br>
            <a:r>
              <a:rPr lang="en-GB" sz="2800" dirty="0">
                <a:solidFill>
                  <a:srgbClr val="C00000"/>
                </a:solidFill>
              </a:rPr>
              <a:t>Scikit-learn Coding</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29322"/>
            <a:ext cx="10515600" cy="4705575"/>
          </a:xfrm>
        </p:spPr>
        <p:txBody>
          <a:bodyPr>
            <a:normAutofit/>
          </a:bodyPr>
          <a:lstStyle/>
          <a:p>
            <a:pPr marL="361950" indent="-361950">
              <a:spcBef>
                <a:spcPts val="600"/>
              </a:spcBef>
            </a:pPr>
            <a:r>
              <a:rPr lang="en-GB" sz="2000" dirty="0"/>
              <a:t>The code example demonstrates how to fit a </a:t>
            </a:r>
            <a:r>
              <a:rPr lang="en-GB" sz="2000" b="1" dirty="0"/>
              <a:t>LatentDirichletAllocation</a:t>
            </a:r>
            <a:r>
              <a:rPr lang="en-GB" sz="2000" dirty="0"/>
              <a:t> estimator to the bag-of-words matrix and infer 10 different topics from the documents.</a:t>
            </a:r>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spcAft>
                <a:spcPts val="1200"/>
              </a:spcAft>
            </a:pPr>
            <a:r>
              <a:rPr lang="en-GB" sz="2000" dirty="0"/>
              <a:t>By setting </a:t>
            </a:r>
            <a:r>
              <a:rPr lang="en-GB" sz="2000" dirty="0" err="1"/>
              <a:t>learning_method</a:t>
            </a:r>
            <a:r>
              <a:rPr lang="en-GB" sz="2000" dirty="0"/>
              <a:t> = 'batch', we allow the </a:t>
            </a:r>
            <a:r>
              <a:rPr lang="en-GB" sz="2000" b="1" dirty="0" err="1"/>
              <a:t>lda</a:t>
            </a:r>
            <a:r>
              <a:rPr lang="en-GB" sz="2000" dirty="0"/>
              <a:t> estimator do its estimation based on all available training data (the bag-of-words matrix) in one iteration, which is slower than the alternative 'online' learning method but can lead to more accurate results (setting </a:t>
            </a:r>
            <a:r>
              <a:rPr lang="en-GB" sz="2000" dirty="0" err="1"/>
              <a:t>learning_method</a:t>
            </a:r>
            <a:r>
              <a:rPr lang="en-GB" sz="2000" dirty="0"/>
              <a:t> = 'online' is analogous to online or mini-batch learning).</a:t>
            </a:r>
          </a:p>
          <a:p>
            <a:pPr marL="361950" indent="-361950">
              <a:spcBef>
                <a:spcPts val="600"/>
              </a:spcBef>
            </a:pPr>
            <a:r>
              <a:rPr lang="en-GB" sz="2000" dirty="0"/>
              <a:t>After fitting </a:t>
            </a:r>
            <a:r>
              <a:rPr lang="en-GB" sz="2000" b="1" dirty="0"/>
              <a:t>LDA</a:t>
            </a:r>
            <a:r>
              <a:rPr lang="en-GB" sz="2000" dirty="0"/>
              <a:t>, we have access to the </a:t>
            </a:r>
            <a:r>
              <a:rPr lang="en-GB" sz="2000" b="1" dirty="0"/>
              <a:t>components_</a:t>
            </a:r>
            <a:r>
              <a:rPr lang="en-GB" sz="2000" dirty="0"/>
              <a:t> attribute of the </a:t>
            </a:r>
            <a:r>
              <a:rPr lang="en-GB" sz="2000" b="1" dirty="0" err="1"/>
              <a:t>lda</a:t>
            </a:r>
            <a:r>
              <a:rPr lang="en-GB" sz="2000" dirty="0"/>
              <a:t> instance, which stores a matrix containing the word importance (here, 5000) for each of the 10 topics in increasing order.</a:t>
            </a:r>
          </a:p>
        </p:txBody>
      </p:sp>
      <p:pic>
        <p:nvPicPr>
          <p:cNvPr id="7" name="Picture 6">
            <a:extLst>
              <a:ext uri="{FF2B5EF4-FFF2-40B4-BE49-F238E27FC236}">
                <a16:creationId xmlns:a16="http://schemas.microsoft.com/office/drawing/2014/main" id="{B5747EFA-7887-4CF6-9C2E-0DD74722BA68}"/>
              </a:ext>
            </a:extLst>
          </p:cNvPr>
          <p:cNvPicPr>
            <a:picLocks noChangeAspect="1"/>
          </p:cNvPicPr>
          <p:nvPr/>
        </p:nvPicPr>
        <p:blipFill>
          <a:blip r:embed="rId3"/>
          <a:stretch>
            <a:fillRect/>
          </a:stretch>
        </p:blipFill>
        <p:spPr>
          <a:xfrm>
            <a:off x="3137316" y="2533372"/>
            <a:ext cx="5780939" cy="1231319"/>
          </a:xfrm>
          <a:prstGeom prst="rect">
            <a:avLst/>
          </a:prstGeom>
        </p:spPr>
      </p:pic>
      <p:pic>
        <p:nvPicPr>
          <p:cNvPr id="9" name="Picture 8">
            <a:extLst>
              <a:ext uri="{FF2B5EF4-FFF2-40B4-BE49-F238E27FC236}">
                <a16:creationId xmlns:a16="http://schemas.microsoft.com/office/drawing/2014/main" id="{CE16B9C7-858A-4C2D-A908-0E2AF12DD4C3}"/>
              </a:ext>
            </a:extLst>
          </p:cNvPr>
          <p:cNvPicPr>
            <a:picLocks noChangeAspect="1"/>
          </p:cNvPicPr>
          <p:nvPr/>
        </p:nvPicPr>
        <p:blipFill>
          <a:blip r:embed="rId4"/>
          <a:stretch>
            <a:fillRect/>
          </a:stretch>
        </p:blipFill>
        <p:spPr>
          <a:xfrm>
            <a:off x="4144463" y="6132317"/>
            <a:ext cx="3535986" cy="640135"/>
          </a:xfrm>
          <a:prstGeom prst="rect">
            <a:avLst/>
          </a:prstGeom>
        </p:spPr>
      </p:pic>
      <p:sp>
        <p:nvSpPr>
          <p:cNvPr id="5" name="Slide Number Placeholder 4">
            <a:extLst>
              <a:ext uri="{FF2B5EF4-FFF2-40B4-BE49-F238E27FC236}">
                <a16:creationId xmlns:a16="http://schemas.microsoft.com/office/drawing/2014/main" id="{9431ECC9-B941-4883-844B-6359D33F5EA0}"/>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148231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p:txBody>
          <a:bodyPr/>
          <a:lstStyle/>
          <a:p>
            <a:r>
              <a:rPr lang="en-GB" dirty="0"/>
              <a:t>LDA </a:t>
            </a:r>
            <a:br>
              <a:rPr lang="en-GB" dirty="0"/>
            </a:br>
            <a:r>
              <a:rPr lang="en-GB" sz="2800" dirty="0">
                <a:solidFill>
                  <a:srgbClr val="C00000"/>
                </a:solidFill>
              </a:rPr>
              <a:t>Scikit-learn Coding</a:t>
            </a:r>
            <a:endParaRPr lang="en-GB" dirty="0"/>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675504" y="1548715"/>
            <a:ext cx="7339912" cy="5309286"/>
          </a:xfrm>
        </p:spPr>
        <p:txBody>
          <a:bodyPr>
            <a:normAutofit fontScale="92500" lnSpcReduction="10000"/>
          </a:bodyPr>
          <a:lstStyle/>
          <a:p>
            <a:pPr marL="361950" indent="-361950">
              <a:lnSpc>
                <a:spcPct val="100000"/>
              </a:lnSpc>
              <a:spcAft>
                <a:spcPts val="1200"/>
              </a:spcAft>
            </a:pPr>
            <a:r>
              <a:rPr lang="en-GB" sz="2000" dirty="0"/>
              <a:t>To analyze the results, we print five most important words for each of </a:t>
            </a:r>
            <a:r>
              <a:rPr lang="en-GB" sz="2000" b="1" dirty="0"/>
              <a:t>10 topics</a:t>
            </a:r>
            <a:r>
              <a:rPr lang="en-GB" sz="2000" dirty="0"/>
              <a:t>. The word importance values are ranked in increasing order. </a:t>
            </a:r>
          </a:p>
          <a:p>
            <a:pPr marL="361950" indent="-361950">
              <a:lnSpc>
                <a:spcPct val="100000"/>
              </a:lnSpc>
              <a:spcBef>
                <a:spcPts val="600"/>
              </a:spcBef>
              <a:spcAft>
                <a:spcPts val="1200"/>
              </a:spcAft>
            </a:pPr>
            <a:r>
              <a:rPr lang="en-GB" sz="2000" dirty="0"/>
              <a:t>To print </a:t>
            </a:r>
            <a:r>
              <a:rPr lang="en-GB" sz="2000" b="1" dirty="0"/>
              <a:t>top five words</a:t>
            </a:r>
            <a:r>
              <a:rPr lang="en-GB" sz="2000" dirty="0"/>
              <a:t>, we need to sort the topic array in reverse order. Based on reading the five most important words for each topic, we may guess that </a:t>
            </a:r>
            <a:r>
              <a:rPr lang="en-GB" sz="2000" b="1" dirty="0"/>
              <a:t>LDA</a:t>
            </a:r>
            <a:r>
              <a:rPr lang="en-GB" sz="2000" dirty="0"/>
              <a:t> identified the following topics as</a:t>
            </a:r>
          </a:p>
          <a:p>
            <a:pPr marL="793750" indent="-342900">
              <a:lnSpc>
                <a:spcPct val="100000"/>
              </a:lnSpc>
              <a:spcBef>
                <a:spcPts val="600"/>
              </a:spcBef>
              <a:buFont typeface="Calibri" panose="020F0502020204030204" pitchFamily="34" charset="0"/>
              <a:buChar char="‒"/>
            </a:pPr>
            <a:r>
              <a:rPr lang="en-GB" sz="1800" dirty="0"/>
              <a:t>Generally bad movies (not really a topic category)</a:t>
            </a:r>
          </a:p>
          <a:p>
            <a:pPr marL="793750" indent="-342900">
              <a:lnSpc>
                <a:spcPct val="100000"/>
              </a:lnSpc>
              <a:spcBef>
                <a:spcPts val="600"/>
              </a:spcBef>
              <a:buFont typeface="Calibri" panose="020F0502020204030204" pitchFamily="34" charset="0"/>
              <a:buChar char="‒"/>
            </a:pPr>
            <a:r>
              <a:rPr lang="en-GB" sz="1800" dirty="0"/>
              <a:t>Movies about families</a:t>
            </a:r>
          </a:p>
          <a:p>
            <a:pPr marL="793750" indent="-342900">
              <a:lnSpc>
                <a:spcPct val="100000"/>
              </a:lnSpc>
              <a:spcBef>
                <a:spcPts val="600"/>
              </a:spcBef>
              <a:buFont typeface="Calibri" panose="020F0502020204030204" pitchFamily="34" charset="0"/>
              <a:buChar char="‒"/>
            </a:pPr>
            <a:r>
              <a:rPr lang="en-GB" sz="1800" dirty="0"/>
              <a:t>War movies</a:t>
            </a:r>
          </a:p>
          <a:p>
            <a:pPr marL="793750" indent="-342900">
              <a:lnSpc>
                <a:spcPct val="100000"/>
              </a:lnSpc>
              <a:spcBef>
                <a:spcPts val="600"/>
              </a:spcBef>
              <a:buFont typeface="Calibri" panose="020F0502020204030204" pitchFamily="34" charset="0"/>
              <a:buChar char="‒"/>
            </a:pPr>
            <a:r>
              <a:rPr lang="en-GB" sz="1800" dirty="0"/>
              <a:t>Art movies</a:t>
            </a:r>
          </a:p>
          <a:p>
            <a:pPr marL="793750" indent="-342900">
              <a:lnSpc>
                <a:spcPct val="100000"/>
              </a:lnSpc>
              <a:spcBef>
                <a:spcPts val="600"/>
              </a:spcBef>
              <a:buFont typeface="Calibri" panose="020F0502020204030204" pitchFamily="34" charset="0"/>
              <a:buChar char="‒"/>
            </a:pPr>
            <a:r>
              <a:rPr lang="en-GB" sz="1800" dirty="0"/>
              <a:t>Crime movies</a:t>
            </a:r>
          </a:p>
          <a:p>
            <a:pPr marL="793750" indent="-342900">
              <a:lnSpc>
                <a:spcPct val="100000"/>
              </a:lnSpc>
              <a:spcBef>
                <a:spcPts val="600"/>
              </a:spcBef>
              <a:buFont typeface="Calibri" panose="020F0502020204030204" pitchFamily="34" charset="0"/>
              <a:buChar char="‒"/>
            </a:pPr>
            <a:r>
              <a:rPr lang="en-GB" sz="1800" dirty="0"/>
              <a:t>Horror movies</a:t>
            </a:r>
          </a:p>
          <a:p>
            <a:pPr marL="793750" indent="-342900">
              <a:lnSpc>
                <a:spcPct val="100000"/>
              </a:lnSpc>
              <a:spcBef>
                <a:spcPts val="600"/>
              </a:spcBef>
              <a:buFont typeface="Calibri" panose="020F0502020204030204" pitchFamily="34" charset="0"/>
              <a:buChar char="‒"/>
            </a:pPr>
            <a:r>
              <a:rPr lang="en-GB" sz="1800" dirty="0"/>
              <a:t>Comedy movies</a:t>
            </a:r>
          </a:p>
          <a:p>
            <a:pPr marL="793750" indent="-342900">
              <a:lnSpc>
                <a:spcPct val="100000"/>
              </a:lnSpc>
              <a:spcBef>
                <a:spcPts val="600"/>
              </a:spcBef>
              <a:buFont typeface="Calibri" panose="020F0502020204030204" pitchFamily="34" charset="0"/>
              <a:buChar char="‒"/>
            </a:pPr>
            <a:r>
              <a:rPr lang="en-GB" sz="1800" dirty="0"/>
              <a:t>Movies somehow related to TV shows</a:t>
            </a:r>
          </a:p>
          <a:p>
            <a:pPr marL="793750" indent="-342900">
              <a:lnSpc>
                <a:spcPct val="100000"/>
              </a:lnSpc>
              <a:spcBef>
                <a:spcPts val="600"/>
              </a:spcBef>
              <a:buFont typeface="Calibri" panose="020F0502020204030204" pitchFamily="34" charset="0"/>
              <a:buChar char="‒"/>
            </a:pPr>
            <a:r>
              <a:rPr lang="en-GB" sz="1800" dirty="0"/>
              <a:t>Movies based on books</a:t>
            </a:r>
          </a:p>
          <a:p>
            <a:pPr marL="793750" indent="-342900">
              <a:lnSpc>
                <a:spcPct val="100000"/>
              </a:lnSpc>
              <a:spcBef>
                <a:spcPts val="600"/>
              </a:spcBef>
              <a:buFont typeface="Calibri" panose="020F0502020204030204" pitchFamily="34" charset="0"/>
              <a:buChar char="‒"/>
            </a:pPr>
            <a:r>
              <a:rPr lang="en-GB" sz="1800" dirty="0"/>
              <a:t>Action movies</a:t>
            </a:r>
          </a:p>
        </p:txBody>
      </p:sp>
      <p:pic>
        <p:nvPicPr>
          <p:cNvPr id="7" name="Picture 6">
            <a:extLst>
              <a:ext uri="{FF2B5EF4-FFF2-40B4-BE49-F238E27FC236}">
                <a16:creationId xmlns:a16="http://schemas.microsoft.com/office/drawing/2014/main" id="{0A8611F8-1FAD-406C-8733-7A1796B8091C}"/>
              </a:ext>
            </a:extLst>
          </p:cNvPr>
          <p:cNvPicPr>
            <a:picLocks noChangeAspect="1"/>
          </p:cNvPicPr>
          <p:nvPr/>
        </p:nvPicPr>
        <p:blipFill>
          <a:blip r:embed="rId2"/>
          <a:stretch>
            <a:fillRect/>
          </a:stretch>
        </p:blipFill>
        <p:spPr>
          <a:xfrm>
            <a:off x="8037396" y="2537254"/>
            <a:ext cx="3889607" cy="3534561"/>
          </a:xfrm>
          <a:prstGeom prst="rect">
            <a:avLst/>
          </a:prstGeom>
        </p:spPr>
      </p:pic>
      <p:sp>
        <p:nvSpPr>
          <p:cNvPr id="5" name="Slide Number Placeholder 4">
            <a:extLst>
              <a:ext uri="{FF2B5EF4-FFF2-40B4-BE49-F238E27FC236}">
                <a16:creationId xmlns:a16="http://schemas.microsoft.com/office/drawing/2014/main" id="{48C69431-5175-4C3B-9353-3069CFC665A0}"/>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123283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Agenda</a:t>
            </a:r>
            <a:endParaRPr lang="en-IE" dirty="0"/>
          </a:p>
        </p:txBody>
      </p:sp>
      <p:sp>
        <p:nvSpPr>
          <p:cNvPr id="4" name="Rectangle 3"/>
          <p:cNvSpPr>
            <a:spLocks noGrp="1"/>
          </p:cNvSpPr>
          <p:nvPr>
            <p:ph idx="1"/>
          </p:nvPr>
        </p:nvSpPr>
        <p:spPr>
          <a:xfrm>
            <a:off x="1233181" y="1593908"/>
            <a:ext cx="7014964" cy="5260737"/>
          </a:xfrm>
        </p:spPr>
        <p:txBody>
          <a:bodyPr vert="horz" lIns="92160" tIns="46080" rIns="92160" bIns="46080" rtlCol="0">
            <a:normAutofit lnSpcReduction="10000"/>
          </a:bodyPr>
          <a:lstStyle/>
          <a:p>
            <a:pPr marL="361950" indent="-361950">
              <a:lnSpc>
                <a:spcPct val="100000"/>
              </a:lnSpc>
              <a:spcBef>
                <a:spcPts val="600"/>
              </a:spcBef>
              <a:spcAft>
                <a:spcPts val="1800"/>
              </a:spcAft>
            </a:pPr>
            <a:r>
              <a:rPr lang="en-GB" sz="2400" dirty="0"/>
              <a:t>Introduction to </a:t>
            </a:r>
            <a:r>
              <a:rPr lang="en-GB" sz="2400" b="1" dirty="0"/>
              <a:t>Natural Language Processing (NLP)</a:t>
            </a:r>
          </a:p>
          <a:p>
            <a:pPr marL="361950" indent="-361950">
              <a:lnSpc>
                <a:spcPct val="100000"/>
              </a:lnSpc>
              <a:spcBef>
                <a:spcPts val="600"/>
              </a:spcBef>
              <a:spcAft>
                <a:spcPts val="1800"/>
              </a:spcAft>
            </a:pPr>
            <a:r>
              <a:rPr lang="en-GB" sz="2400" dirty="0"/>
              <a:t>NLP Pipeline</a:t>
            </a:r>
          </a:p>
          <a:p>
            <a:pPr marL="361950" indent="-361950">
              <a:lnSpc>
                <a:spcPct val="100000"/>
              </a:lnSpc>
              <a:spcBef>
                <a:spcPts val="600"/>
              </a:spcBef>
              <a:spcAft>
                <a:spcPts val="1800"/>
              </a:spcAft>
            </a:pPr>
            <a:r>
              <a:rPr lang="en-GB" sz="2400" dirty="0"/>
              <a:t>Topic modelling</a:t>
            </a:r>
          </a:p>
          <a:p>
            <a:pPr marL="361950" indent="-361950">
              <a:lnSpc>
                <a:spcPct val="100000"/>
              </a:lnSpc>
              <a:spcBef>
                <a:spcPts val="600"/>
              </a:spcBef>
              <a:spcAft>
                <a:spcPts val="1800"/>
              </a:spcAft>
            </a:pPr>
            <a:r>
              <a:rPr lang="en-GB" sz="2400" dirty="0"/>
              <a:t>Latent Dirichlet Allocation</a:t>
            </a:r>
          </a:p>
          <a:p>
            <a:pPr marL="361950" indent="-361950">
              <a:lnSpc>
                <a:spcPct val="100000"/>
              </a:lnSpc>
              <a:spcBef>
                <a:spcPts val="600"/>
              </a:spcBef>
              <a:spcAft>
                <a:spcPts val="1800"/>
              </a:spcAft>
            </a:pPr>
            <a:r>
              <a:rPr lang="en-GB" sz="2400" dirty="0"/>
              <a:t>Latent Dirichlet Allocation:  Example</a:t>
            </a:r>
          </a:p>
          <a:p>
            <a:pPr marL="361950" indent="-361950">
              <a:lnSpc>
                <a:spcPct val="100000"/>
              </a:lnSpc>
              <a:spcBef>
                <a:spcPts val="600"/>
              </a:spcBef>
              <a:spcAft>
                <a:spcPts val="1800"/>
              </a:spcAft>
            </a:pPr>
            <a:r>
              <a:rPr lang="en-GB" sz="2400" dirty="0"/>
              <a:t>Decomposing Text Documents with LDA</a:t>
            </a:r>
          </a:p>
          <a:p>
            <a:pPr marL="361950" indent="-361950">
              <a:lnSpc>
                <a:spcPct val="100000"/>
              </a:lnSpc>
              <a:spcBef>
                <a:spcPts val="600"/>
              </a:spcBef>
              <a:spcAft>
                <a:spcPts val="1800"/>
              </a:spcAft>
            </a:pPr>
            <a:r>
              <a:rPr lang="en-GB" sz="2400" dirty="0"/>
              <a:t>Sentiment Analysis</a:t>
            </a:r>
          </a:p>
          <a:p>
            <a:pPr marL="361950" indent="-361950">
              <a:lnSpc>
                <a:spcPct val="100000"/>
              </a:lnSpc>
              <a:spcBef>
                <a:spcPts val="600"/>
              </a:spcBef>
              <a:spcAft>
                <a:spcPts val="1800"/>
              </a:spcAft>
            </a:pPr>
            <a:r>
              <a:rPr lang="en-GB" sz="2400" dirty="0"/>
              <a:t>Implementation of Sentiment Analysis</a:t>
            </a:r>
          </a:p>
          <a:p>
            <a:pPr marL="361950" indent="-361950">
              <a:lnSpc>
                <a:spcPct val="100000"/>
              </a:lnSpc>
              <a:spcBef>
                <a:spcPts val="600"/>
              </a:spcBef>
              <a:spcAft>
                <a:spcPts val="1800"/>
              </a:spcAft>
            </a:pPr>
            <a:endParaRPr lang="en-GB" sz="2400" dirty="0"/>
          </a:p>
        </p:txBody>
      </p:sp>
      <p:pic>
        <p:nvPicPr>
          <p:cNvPr id="6" name="Picture 5">
            <a:extLst>
              <a:ext uri="{FF2B5EF4-FFF2-40B4-BE49-F238E27FC236}">
                <a16:creationId xmlns:a16="http://schemas.microsoft.com/office/drawing/2014/main" id="{B04402DE-9D1E-40E3-AACD-52990C992574}"/>
              </a:ext>
            </a:extLst>
          </p:cNvPr>
          <p:cNvPicPr>
            <a:picLocks noChangeAspect="1"/>
          </p:cNvPicPr>
          <p:nvPr/>
        </p:nvPicPr>
        <p:blipFill>
          <a:blip r:embed="rId3"/>
          <a:stretch>
            <a:fillRect/>
          </a:stretch>
        </p:blipFill>
        <p:spPr>
          <a:xfrm>
            <a:off x="8248145" y="2567369"/>
            <a:ext cx="3607395" cy="2450155"/>
          </a:xfrm>
          <a:prstGeom prst="rect">
            <a:avLst/>
          </a:prstGeom>
        </p:spPr>
      </p:pic>
      <p:sp>
        <p:nvSpPr>
          <p:cNvPr id="3" name="Slide Number Placeholder 2">
            <a:extLst>
              <a:ext uri="{FF2B5EF4-FFF2-40B4-BE49-F238E27FC236}">
                <a16:creationId xmlns:a16="http://schemas.microsoft.com/office/drawing/2014/main" id="{6F5AA510-88A9-4DED-BCB4-9E3353906C6C}"/>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8650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5548"/>
            <a:ext cx="8900604" cy="1325563"/>
          </a:xfrm>
        </p:spPr>
        <p:txBody>
          <a:bodyPr/>
          <a:lstStyle/>
          <a:p>
            <a:r>
              <a:rPr lang="en-GB" dirty="0"/>
              <a:t>LDA </a:t>
            </a:r>
            <a:br>
              <a:rPr lang="en-GB" dirty="0"/>
            </a:br>
            <a:r>
              <a:rPr lang="en-GB" sz="2800" dirty="0">
                <a:solidFill>
                  <a:srgbClr val="C00000"/>
                </a:solidFill>
              </a:rPr>
              <a:t>Scikit-learn Coding</a:t>
            </a:r>
            <a:endParaRPr lang="en-GB" dirty="0"/>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554410"/>
            <a:ext cx="10515600" cy="1154923"/>
          </a:xfrm>
        </p:spPr>
        <p:txBody>
          <a:bodyPr>
            <a:normAutofit/>
          </a:bodyPr>
          <a:lstStyle/>
          <a:p>
            <a:pPr marL="361950" indent="-361950">
              <a:lnSpc>
                <a:spcPct val="100000"/>
              </a:lnSpc>
            </a:pPr>
            <a:r>
              <a:rPr lang="en-GB" sz="2000" dirty="0"/>
              <a:t>To confirm that the categories make sense based on the reviews, we plot three movies from the horror movie category (horror movies belong to category 6 at index position 5)</a:t>
            </a:r>
          </a:p>
        </p:txBody>
      </p:sp>
      <p:pic>
        <p:nvPicPr>
          <p:cNvPr id="6" name="Picture 5">
            <a:extLst>
              <a:ext uri="{FF2B5EF4-FFF2-40B4-BE49-F238E27FC236}">
                <a16:creationId xmlns:a16="http://schemas.microsoft.com/office/drawing/2014/main" id="{3A7638ED-6D0C-4D0E-956A-495E17C064DD}"/>
              </a:ext>
            </a:extLst>
          </p:cNvPr>
          <p:cNvPicPr>
            <a:picLocks noChangeAspect="1"/>
          </p:cNvPicPr>
          <p:nvPr/>
        </p:nvPicPr>
        <p:blipFill>
          <a:blip r:embed="rId2"/>
          <a:stretch>
            <a:fillRect/>
          </a:stretch>
        </p:blipFill>
        <p:spPr>
          <a:xfrm>
            <a:off x="3484323" y="2445401"/>
            <a:ext cx="5223353" cy="2450462"/>
          </a:xfrm>
          <a:prstGeom prst="rect">
            <a:avLst/>
          </a:prstGeom>
        </p:spPr>
      </p:pic>
      <p:sp>
        <p:nvSpPr>
          <p:cNvPr id="7" name="Content Placeholder 2">
            <a:extLst>
              <a:ext uri="{FF2B5EF4-FFF2-40B4-BE49-F238E27FC236}">
                <a16:creationId xmlns:a16="http://schemas.microsoft.com/office/drawing/2014/main" id="{650635E2-321D-4C8D-A412-82FB1DB69F66}"/>
              </a:ext>
            </a:extLst>
          </p:cNvPr>
          <p:cNvSpPr txBox="1">
            <a:spLocks/>
          </p:cNvSpPr>
          <p:nvPr/>
        </p:nvSpPr>
        <p:spPr>
          <a:xfrm>
            <a:off x="838200" y="5018874"/>
            <a:ext cx="10515600" cy="1839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pPr>
            <a:r>
              <a:rPr lang="en-GB" sz="2000" dirty="0"/>
              <a:t>Using the code example, we printed the first 300 characters from the top three horror movies, and we can see their reviews. </a:t>
            </a:r>
          </a:p>
          <a:p>
            <a:pPr marL="361950" indent="-361950">
              <a:lnSpc>
                <a:spcPct val="100000"/>
              </a:lnSpc>
            </a:pPr>
            <a:r>
              <a:rPr lang="en-GB" sz="2000" dirty="0"/>
              <a:t>We don't know which exact movie they belong to, sound like reviews of horror movies (however, one might argue that Horror movie #2 could also be a good fit for topic category 1: Generally bad movies).</a:t>
            </a:r>
          </a:p>
        </p:txBody>
      </p:sp>
      <p:sp>
        <p:nvSpPr>
          <p:cNvPr id="5" name="Slide Number Placeholder 4">
            <a:extLst>
              <a:ext uri="{FF2B5EF4-FFF2-40B4-BE49-F238E27FC236}">
                <a16:creationId xmlns:a16="http://schemas.microsoft.com/office/drawing/2014/main" id="{A3EB6DFC-8D8B-4A0B-A7D0-1F48620C179F}"/>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299105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7AE8-7A84-3426-6E13-B68135FE7320}"/>
              </a:ext>
            </a:extLst>
          </p:cNvPr>
          <p:cNvSpPr>
            <a:spLocks noGrp="1"/>
          </p:cNvSpPr>
          <p:nvPr>
            <p:ph type="title"/>
          </p:nvPr>
        </p:nvSpPr>
        <p:spPr/>
        <p:txBody>
          <a:bodyPr/>
          <a:lstStyle/>
          <a:p>
            <a:r>
              <a:rPr lang="en-GB" dirty="0"/>
              <a:t>LDA </a:t>
            </a:r>
            <a:br>
              <a:rPr lang="en-GB" dirty="0"/>
            </a:br>
            <a:r>
              <a:rPr lang="en-GB" sz="4400" dirty="0">
                <a:solidFill>
                  <a:srgbClr val="C00000"/>
                </a:solidFill>
              </a:rPr>
              <a:t>Scikit-learn Coding</a:t>
            </a:r>
            <a:endParaRPr lang="en-IE" dirty="0"/>
          </a:p>
        </p:txBody>
      </p:sp>
      <p:sp>
        <p:nvSpPr>
          <p:cNvPr id="4" name="Slide Number Placeholder 3">
            <a:extLst>
              <a:ext uri="{FF2B5EF4-FFF2-40B4-BE49-F238E27FC236}">
                <a16:creationId xmlns:a16="http://schemas.microsoft.com/office/drawing/2014/main" id="{34A69BDB-F961-004D-59BF-0E6760003722}"/>
              </a:ext>
            </a:extLst>
          </p:cNvPr>
          <p:cNvSpPr>
            <a:spLocks noGrp="1"/>
          </p:cNvSpPr>
          <p:nvPr>
            <p:ph type="sldNum" sz="quarter" idx="12"/>
          </p:nvPr>
        </p:nvSpPr>
        <p:spPr/>
        <p:txBody>
          <a:bodyPr/>
          <a:lstStyle/>
          <a:p>
            <a:fld id="{6C8DB4F7-D883-4928-8961-38134A510B78}" type="slidenum">
              <a:rPr lang="en-GB" smtClean="0"/>
              <a:t>21</a:t>
            </a:fld>
            <a:endParaRPr lang="en-GB" dirty="0"/>
          </a:p>
        </p:txBody>
      </p:sp>
      <p:graphicFrame>
        <p:nvGraphicFramePr>
          <p:cNvPr id="7" name="Object 6">
            <a:extLst>
              <a:ext uri="{FF2B5EF4-FFF2-40B4-BE49-F238E27FC236}">
                <a16:creationId xmlns:a16="http://schemas.microsoft.com/office/drawing/2014/main" id="{CCAAD2D4-DF36-8F66-F35F-90CC4AD091EA}"/>
              </a:ext>
            </a:extLst>
          </p:cNvPr>
          <p:cNvGraphicFramePr>
            <a:graphicFrameLocks noChangeAspect="1"/>
          </p:cNvGraphicFramePr>
          <p:nvPr>
            <p:extLst>
              <p:ext uri="{D42A27DB-BD31-4B8C-83A1-F6EECF244321}">
                <p14:modId xmlns:p14="http://schemas.microsoft.com/office/powerpoint/2010/main" val="3341091843"/>
              </p:ext>
            </p:extLst>
          </p:nvPr>
        </p:nvGraphicFramePr>
        <p:xfrm>
          <a:off x="354234" y="1544187"/>
          <a:ext cx="7305472" cy="5313813"/>
        </p:xfrm>
        <a:graphic>
          <a:graphicData uri="http://schemas.openxmlformats.org/presentationml/2006/ole">
            <mc:AlternateContent xmlns:mc="http://schemas.openxmlformats.org/markup-compatibility/2006">
              <mc:Choice xmlns:v="urn:schemas-microsoft-com:vml" Requires="v">
                <p:oleObj name="PBrush" r:id="rId2" imgW="8524800" imgH="6200640" progId="">
                  <p:embed/>
                </p:oleObj>
              </mc:Choice>
              <mc:Fallback>
                <p:oleObj name="PBrush" r:id="rId2" imgW="8524800" imgH="6200640" progId="">
                  <p:embed/>
                  <p:pic>
                    <p:nvPicPr>
                      <p:cNvPr id="0" name=""/>
                      <p:cNvPicPr/>
                      <p:nvPr/>
                    </p:nvPicPr>
                    <p:blipFill>
                      <a:blip r:embed="rId3"/>
                      <a:stretch>
                        <a:fillRect/>
                      </a:stretch>
                    </p:blipFill>
                    <p:spPr>
                      <a:xfrm>
                        <a:off x="354234" y="1544187"/>
                        <a:ext cx="7305472" cy="53138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2487CD8-B601-BBB3-E93D-C107BAFD3F16}"/>
              </a:ext>
            </a:extLst>
          </p:cNvPr>
          <p:cNvGraphicFramePr>
            <a:graphicFrameLocks noChangeAspect="1"/>
          </p:cNvGraphicFramePr>
          <p:nvPr>
            <p:extLst>
              <p:ext uri="{D42A27DB-BD31-4B8C-83A1-F6EECF244321}">
                <p14:modId xmlns:p14="http://schemas.microsoft.com/office/powerpoint/2010/main" val="4012422042"/>
              </p:ext>
            </p:extLst>
          </p:nvPr>
        </p:nvGraphicFramePr>
        <p:xfrm>
          <a:off x="7735964" y="3150070"/>
          <a:ext cx="4176432" cy="2102046"/>
        </p:xfrm>
        <a:graphic>
          <a:graphicData uri="http://schemas.openxmlformats.org/presentationml/2006/ole">
            <mc:AlternateContent xmlns:mc="http://schemas.openxmlformats.org/markup-compatibility/2006">
              <mc:Choice xmlns:v="urn:schemas-microsoft-com:vml" Requires="v">
                <p:oleObj name="PBrush" r:id="rId4" imgW="5753160" imgH="2895480" progId="">
                  <p:embed/>
                </p:oleObj>
              </mc:Choice>
              <mc:Fallback>
                <p:oleObj name="PBrush" r:id="rId4" imgW="5753160" imgH="2895480" progId="">
                  <p:embed/>
                  <p:pic>
                    <p:nvPicPr>
                      <p:cNvPr id="0" name=""/>
                      <p:cNvPicPr/>
                      <p:nvPr/>
                    </p:nvPicPr>
                    <p:blipFill>
                      <a:blip r:embed="rId5"/>
                      <a:stretch>
                        <a:fillRect/>
                      </a:stretch>
                    </p:blipFill>
                    <p:spPr>
                      <a:xfrm>
                        <a:off x="7735964" y="3150070"/>
                        <a:ext cx="4176432" cy="2102046"/>
                      </a:xfrm>
                      <a:prstGeom prst="rect">
                        <a:avLst/>
                      </a:prstGeom>
                    </p:spPr>
                  </p:pic>
                </p:oleObj>
              </mc:Fallback>
            </mc:AlternateContent>
          </a:graphicData>
        </a:graphic>
      </p:graphicFrame>
    </p:spTree>
    <p:extLst>
      <p:ext uri="{BB962C8B-B14F-4D97-AF65-F5344CB8AC3E}">
        <p14:creationId xmlns:p14="http://schemas.microsoft.com/office/powerpoint/2010/main" val="415853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9A3B-BA21-423E-A3C0-D57502CAA2F4}"/>
              </a:ext>
            </a:extLst>
          </p:cNvPr>
          <p:cNvSpPr>
            <a:spLocks noGrp="1"/>
          </p:cNvSpPr>
          <p:nvPr>
            <p:ph type="title"/>
          </p:nvPr>
        </p:nvSpPr>
        <p:spPr/>
        <p:txBody>
          <a:bodyPr/>
          <a:lstStyle/>
          <a:p>
            <a:r>
              <a:rPr lang="en-GB" dirty="0"/>
              <a:t>Sentiment Analysis</a:t>
            </a:r>
          </a:p>
        </p:txBody>
      </p:sp>
      <p:sp>
        <p:nvSpPr>
          <p:cNvPr id="3" name="Content Placeholder 2">
            <a:extLst>
              <a:ext uri="{FF2B5EF4-FFF2-40B4-BE49-F238E27FC236}">
                <a16:creationId xmlns:a16="http://schemas.microsoft.com/office/drawing/2014/main" id="{C3E69F46-A25A-4556-8C90-8ADF9EE61744}"/>
              </a:ext>
            </a:extLst>
          </p:cNvPr>
          <p:cNvSpPr>
            <a:spLocks noGrp="1"/>
          </p:cNvSpPr>
          <p:nvPr>
            <p:ph idx="1"/>
          </p:nvPr>
        </p:nvSpPr>
        <p:spPr>
          <a:xfrm>
            <a:off x="838199" y="1514674"/>
            <a:ext cx="7166923" cy="5343325"/>
          </a:xfrm>
        </p:spPr>
        <p:txBody>
          <a:bodyPr>
            <a:noAutofit/>
          </a:bodyPr>
          <a:lstStyle/>
          <a:p>
            <a:pPr marL="361950" indent="-361950">
              <a:lnSpc>
                <a:spcPct val="100000"/>
              </a:lnSpc>
              <a:spcBef>
                <a:spcPts val="1200"/>
              </a:spcBef>
              <a:spcAft>
                <a:spcPts val="600"/>
              </a:spcAft>
            </a:pPr>
            <a:r>
              <a:rPr lang="en-GB" sz="1800" dirty="0"/>
              <a:t>In this internet and social media age, people's opinions, reviews, and recommendations have become a valuable resource for political science and businesses. </a:t>
            </a:r>
          </a:p>
          <a:p>
            <a:pPr marL="361950" indent="-361950">
              <a:lnSpc>
                <a:spcPct val="100000"/>
              </a:lnSpc>
              <a:spcBef>
                <a:spcPts val="1200"/>
              </a:spcBef>
              <a:spcAft>
                <a:spcPts val="600"/>
              </a:spcAft>
            </a:pPr>
            <a:r>
              <a:rPr lang="en-GB" sz="1800" dirty="0"/>
              <a:t>We delve into a subfield of </a:t>
            </a:r>
            <a:r>
              <a:rPr lang="en-GB" sz="1800" b="1" dirty="0"/>
              <a:t>Natural Language Processing (NLP)</a:t>
            </a:r>
            <a:r>
              <a:rPr lang="en-GB" sz="1800" dirty="0"/>
              <a:t> called sentiment analysis and learn how to use machine learning algorithms to classify documents based on their polarity: the attitude of the writer. </a:t>
            </a:r>
          </a:p>
          <a:p>
            <a:pPr marL="361950" indent="-361950">
              <a:lnSpc>
                <a:spcPct val="100000"/>
              </a:lnSpc>
              <a:spcBef>
                <a:spcPts val="1200"/>
              </a:spcBef>
              <a:spcAft>
                <a:spcPts val="600"/>
              </a:spcAft>
            </a:pPr>
            <a:r>
              <a:rPr lang="en-GB" sz="1800" dirty="0"/>
              <a:t>We are going to work with a dataset of 50,000 movie reviews from the </a:t>
            </a:r>
            <a:r>
              <a:rPr lang="en-GB" sz="1800" b="1" dirty="0"/>
              <a:t>Internet Movie Database (IMDb)</a:t>
            </a:r>
            <a:r>
              <a:rPr lang="en-GB" sz="1800" dirty="0"/>
              <a:t> and build a predictor that can distinguish between positive and negative reviews.</a:t>
            </a:r>
          </a:p>
          <a:p>
            <a:pPr marL="361950" indent="-361950">
              <a:lnSpc>
                <a:spcPct val="100000"/>
              </a:lnSpc>
              <a:spcBef>
                <a:spcPts val="1200"/>
              </a:spcBef>
              <a:spcAft>
                <a:spcPts val="600"/>
              </a:spcAft>
            </a:pPr>
            <a:r>
              <a:rPr lang="en-GB" sz="1800" b="1" dirty="0"/>
              <a:t>Sentiment Analysis </a:t>
            </a:r>
            <a:r>
              <a:rPr lang="en-GB" sz="1800" dirty="0"/>
              <a:t>also called opinion mining, is a popular subdiscipline of the broader field of NLP.</a:t>
            </a:r>
          </a:p>
          <a:p>
            <a:pPr marL="361950" indent="-361950">
              <a:lnSpc>
                <a:spcPct val="100000"/>
              </a:lnSpc>
              <a:spcBef>
                <a:spcPts val="1200"/>
              </a:spcBef>
              <a:spcAft>
                <a:spcPts val="600"/>
              </a:spcAft>
            </a:pPr>
            <a:r>
              <a:rPr lang="en-GB" sz="1800" dirty="0"/>
              <a:t>It is concerned with analyzing the polarity of documents. </a:t>
            </a:r>
            <a:r>
              <a:rPr lang="en-GB" sz="1800" b="1" i="1" dirty="0"/>
              <a:t>A popular task in sentiment analysis is the classification of documents based on the expressed opinions or emotions of the authors with regard to a particular topic.</a:t>
            </a:r>
          </a:p>
        </p:txBody>
      </p:sp>
      <p:pic>
        <p:nvPicPr>
          <p:cNvPr id="3074" name="Picture 2" descr="What is Sentiment Analysis? | Twilio">
            <a:extLst>
              <a:ext uri="{FF2B5EF4-FFF2-40B4-BE49-F238E27FC236}">
                <a16:creationId xmlns:a16="http://schemas.microsoft.com/office/drawing/2014/main" id="{FC223002-616A-47B4-87CA-A2EC545E4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976" y="2894203"/>
            <a:ext cx="4186877" cy="3145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59F078-CA3F-4602-A773-1C2B26714B68}"/>
              </a:ext>
            </a:extLst>
          </p:cNvPr>
          <p:cNvSpPr txBox="1"/>
          <p:nvPr/>
        </p:nvSpPr>
        <p:spPr>
          <a:xfrm>
            <a:off x="8258262" y="2168530"/>
            <a:ext cx="3447875" cy="646331"/>
          </a:xfrm>
          <a:prstGeom prst="rect">
            <a:avLst/>
          </a:prstGeom>
          <a:noFill/>
        </p:spPr>
        <p:txBody>
          <a:bodyPr wrap="square">
            <a:spAutoFit/>
          </a:bodyPr>
          <a:lstStyle/>
          <a:p>
            <a:pPr>
              <a:spcBef>
                <a:spcPts val="1200"/>
              </a:spcBef>
              <a:spcAft>
                <a:spcPts val="600"/>
              </a:spcAft>
            </a:pPr>
            <a:r>
              <a:rPr lang="en-GB" sz="1800" dirty="0"/>
              <a:t>We are able to collect and analyze such data most efficiently. </a:t>
            </a:r>
          </a:p>
        </p:txBody>
      </p:sp>
      <p:sp>
        <p:nvSpPr>
          <p:cNvPr id="5" name="Slide Number Placeholder 4">
            <a:extLst>
              <a:ext uri="{FF2B5EF4-FFF2-40B4-BE49-F238E27FC236}">
                <a16:creationId xmlns:a16="http://schemas.microsoft.com/office/drawing/2014/main" id="{3BD320D3-1A7F-4F22-9661-2C7628F51DC8}"/>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3314406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BAE5-0621-6644-4A1E-CEA59B2A047A}"/>
              </a:ext>
            </a:extLst>
          </p:cNvPr>
          <p:cNvSpPr>
            <a:spLocks noGrp="1"/>
          </p:cNvSpPr>
          <p:nvPr>
            <p:ph type="title"/>
          </p:nvPr>
        </p:nvSpPr>
        <p:spPr/>
        <p:txBody>
          <a:bodyPr>
            <a:normAutofit/>
          </a:bodyPr>
          <a:lstStyle/>
          <a:p>
            <a:r>
              <a:rPr lang="en-GB"/>
              <a:t>VADER sentiment analysis with NLTK</a:t>
            </a:r>
            <a:endParaRPr lang="en-GB" dirty="0"/>
          </a:p>
        </p:txBody>
      </p:sp>
      <p:sp>
        <p:nvSpPr>
          <p:cNvPr id="3" name="Content Placeholder 2">
            <a:extLst>
              <a:ext uri="{FF2B5EF4-FFF2-40B4-BE49-F238E27FC236}">
                <a16:creationId xmlns:a16="http://schemas.microsoft.com/office/drawing/2014/main" id="{84F48C06-D2DA-9119-EE71-75F61AE5090C}"/>
              </a:ext>
            </a:extLst>
          </p:cNvPr>
          <p:cNvSpPr>
            <a:spLocks noGrp="1"/>
          </p:cNvSpPr>
          <p:nvPr>
            <p:ph idx="1"/>
          </p:nvPr>
        </p:nvSpPr>
        <p:spPr>
          <a:xfrm>
            <a:off x="838200" y="1536684"/>
            <a:ext cx="10515600" cy="4760975"/>
          </a:xfrm>
        </p:spPr>
        <p:txBody>
          <a:bodyPr>
            <a:normAutofit/>
          </a:bodyPr>
          <a:lstStyle/>
          <a:p>
            <a:pPr marL="361950" indent="-361950">
              <a:lnSpc>
                <a:spcPct val="100000"/>
              </a:lnSpc>
              <a:spcBef>
                <a:spcPts val="1200"/>
              </a:spcBef>
            </a:pPr>
            <a:r>
              <a:rPr lang="en-GB" sz="1800" dirty="0"/>
              <a:t>For the English language, NLTK provides an already trained model called </a:t>
            </a:r>
            <a:r>
              <a:rPr lang="en-GB" sz="1800" b="1" dirty="0"/>
              <a:t>Valence Aware Dictionary and </a:t>
            </a:r>
            <a:r>
              <a:rPr lang="en-GB" sz="1800" b="1" dirty="0" err="1"/>
              <a:t>sEntiment</a:t>
            </a:r>
            <a:r>
              <a:rPr lang="en-GB" sz="1800" b="1" dirty="0"/>
              <a:t> Reasoner (VADER) </a:t>
            </a:r>
            <a:r>
              <a:rPr lang="en-GB" sz="1800" dirty="0"/>
              <a:t>which works in a slightly different way and adopts a rule engine together with a lexicon to infer the sentiment intensity of a piece of text. </a:t>
            </a:r>
          </a:p>
          <a:p>
            <a:pPr marL="361950" indent="-361950">
              <a:lnSpc>
                <a:spcPct val="100000"/>
              </a:lnSpc>
              <a:spcBef>
                <a:spcPts val="1200"/>
              </a:spcBef>
            </a:pPr>
            <a:r>
              <a:rPr lang="en-GB" sz="1800" dirty="0"/>
              <a:t>The NLTK version uses the </a:t>
            </a:r>
            <a:r>
              <a:rPr lang="en-GB" sz="1800" b="1" dirty="0" err="1"/>
              <a:t>SentimentIntensityAnalyzer</a:t>
            </a:r>
            <a:r>
              <a:rPr lang="en-GB" sz="1800" b="1" dirty="0"/>
              <a:t> class </a:t>
            </a:r>
            <a:r>
              <a:rPr lang="en-GB" sz="1800" dirty="0"/>
              <a:t>and can immediately be used to have a polarity sentiment measure made up of four components:</a:t>
            </a:r>
          </a:p>
          <a:p>
            <a:pPr marL="1079500" indent="-363538">
              <a:lnSpc>
                <a:spcPct val="100000"/>
              </a:lnSpc>
              <a:spcBef>
                <a:spcPts val="1200"/>
              </a:spcBef>
              <a:buFont typeface="+mj-lt"/>
              <a:buAutoNum type="arabicPeriod"/>
            </a:pPr>
            <a:r>
              <a:rPr lang="en-GB" sz="1800" dirty="0"/>
              <a:t>Positive factor</a:t>
            </a:r>
          </a:p>
          <a:p>
            <a:pPr marL="1079500" indent="-363538">
              <a:lnSpc>
                <a:spcPct val="100000"/>
              </a:lnSpc>
              <a:spcBef>
                <a:spcPts val="1200"/>
              </a:spcBef>
              <a:buFont typeface="+mj-lt"/>
              <a:buAutoNum type="arabicPeriod"/>
            </a:pPr>
            <a:r>
              <a:rPr lang="en-GB" sz="1800" dirty="0"/>
              <a:t>Negative factor</a:t>
            </a:r>
          </a:p>
          <a:p>
            <a:pPr marL="1079500" indent="-363538">
              <a:lnSpc>
                <a:spcPct val="100000"/>
              </a:lnSpc>
              <a:spcBef>
                <a:spcPts val="1200"/>
              </a:spcBef>
              <a:buFont typeface="+mj-lt"/>
              <a:buAutoNum type="arabicPeriod"/>
            </a:pPr>
            <a:r>
              <a:rPr lang="en-GB" sz="1800" dirty="0"/>
              <a:t>Neutral factor</a:t>
            </a:r>
          </a:p>
          <a:p>
            <a:pPr marL="1079500" indent="-363538">
              <a:lnSpc>
                <a:spcPct val="100000"/>
              </a:lnSpc>
              <a:spcBef>
                <a:spcPts val="1200"/>
              </a:spcBef>
              <a:buFont typeface="+mj-lt"/>
              <a:buAutoNum type="arabicPeriod"/>
            </a:pPr>
            <a:r>
              <a:rPr lang="en-GB" sz="1800" dirty="0"/>
              <a:t>Compound factor</a:t>
            </a:r>
          </a:p>
          <a:p>
            <a:pPr marL="361950" indent="-361950">
              <a:lnSpc>
                <a:spcPct val="100000"/>
              </a:lnSpc>
              <a:spcBef>
                <a:spcPts val="1200"/>
              </a:spcBef>
            </a:pPr>
            <a:r>
              <a:rPr lang="en-GB" sz="1800" dirty="0"/>
              <a:t>The first three don't need any explanation, while the last one is a particular measure (a normalized overall score), which is computed as follows:</a:t>
            </a:r>
          </a:p>
        </p:txBody>
      </p:sp>
      <p:sp>
        <p:nvSpPr>
          <p:cNvPr id="4" name="Slide Number Placeholder 3">
            <a:extLst>
              <a:ext uri="{FF2B5EF4-FFF2-40B4-BE49-F238E27FC236}">
                <a16:creationId xmlns:a16="http://schemas.microsoft.com/office/drawing/2014/main" id="{3DC3530C-B830-E29E-2992-61609A4397B0}"/>
              </a:ext>
            </a:extLst>
          </p:cNvPr>
          <p:cNvSpPr>
            <a:spLocks noGrp="1"/>
          </p:cNvSpPr>
          <p:nvPr>
            <p:ph type="sldNum" sz="quarter" idx="12"/>
          </p:nvPr>
        </p:nvSpPr>
        <p:spPr/>
        <p:txBody>
          <a:bodyPr/>
          <a:lstStyle/>
          <a:p>
            <a:fld id="{6C8DB4F7-D883-4928-8961-38134A510B78}" type="slidenum">
              <a:rPr lang="en-GB" smtClean="0"/>
              <a:t>23</a:t>
            </a:fld>
            <a:endParaRPr lang="en-GB" dirty="0"/>
          </a:p>
        </p:txBody>
      </p:sp>
      <p:pic>
        <p:nvPicPr>
          <p:cNvPr id="1027" name="Picture 3">
            <a:extLst>
              <a:ext uri="{FF2B5EF4-FFF2-40B4-BE49-F238E27FC236}">
                <a16:creationId xmlns:a16="http://schemas.microsoft.com/office/drawing/2014/main" id="{1DA68C14-332E-4B1F-7710-B50219D24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39" y="5564086"/>
            <a:ext cx="3461519" cy="6463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84B576-6323-BF77-1D59-42FB3847DB40}"/>
              </a:ext>
            </a:extLst>
          </p:cNvPr>
          <p:cNvSpPr txBox="1"/>
          <p:nvPr/>
        </p:nvSpPr>
        <p:spPr>
          <a:xfrm>
            <a:off x="777667" y="6210417"/>
            <a:ext cx="10220769" cy="646331"/>
          </a:xfrm>
          <a:prstGeom prst="rect">
            <a:avLst/>
          </a:prstGeom>
          <a:noFill/>
        </p:spPr>
        <p:txBody>
          <a:bodyPr wrap="square">
            <a:spAutoFit/>
          </a:bodyPr>
          <a:lstStyle/>
          <a:p>
            <a:pPr marL="361950" indent="-361950">
              <a:buFont typeface="Arial" panose="020B0604020202020204" pitchFamily="34" charset="0"/>
              <a:buChar char="•"/>
            </a:pPr>
            <a:r>
              <a:rPr lang="en-GB" dirty="0"/>
              <a:t>Here, Sentiment(</a:t>
            </a:r>
            <a:r>
              <a:rPr lang="en-GB" i="1" dirty="0" err="1"/>
              <a:t>w</a:t>
            </a:r>
            <a:r>
              <a:rPr lang="en-GB" baseline="-25000" dirty="0" err="1"/>
              <a:t>i</a:t>
            </a:r>
            <a:r>
              <a:rPr lang="en-GB" dirty="0"/>
              <a:t>) is the score valence of the word </a:t>
            </a:r>
            <a:r>
              <a:rPr lang="en-GB" i="1" dirty="0" err="1"/>
              <a:t>w</a:t>
            </a:r>
            <a:r>
              <a:rPr lang="en-GB" baseline="-25000" dirty="0" err="1"/>
              <a:t>i</a:t>
            </a:r>
            <a:r>
              <a:rPr lang="en-GB" dirty="0"/>
              <a:t> and α is a normalization coefficient that should approximate the maximum expected value (the default value set in NLTK is 15). </a:t>
            </a:r>
          </a:p>
        </p:txBody>
      </p:sp>
    </p:spTree>
    <p:extLst>
      <p:ext uri="{BB962C8B-B14F-4D97-AF65-F5344CB8AC3E}">
        <p14:creationId xmlns:p14="http://schemas.microsoft.com/office/powerpoint/2010/main" val="44577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9804-9C03-4FC9-92F0-699F12685FFF}"/>
              </a:ext>
            </a:extLst>
          </p:cNvPr>
          <p:cNvSpPr>
            <a:spLocks noGrp="1"/>
          </p:cNvSpPr>
          <p:nvPr>
            <p:ph type="title"/>
          </p:nvPr>
        </p:nvSpPr>
        <p:spPr>
          <a:xfrm>
            <a:off x="838201" y="92015"/>
            <a:ext cx="8900604" cy="1325563"/>
          </a:xfrm>
        </p:spPr>
        <p:txBody>
          <a:bodyPr/>
          <a:lstStyle/>
          <a:p>
            <a:r>
              <a:rPr lang="en-GB" dirty="0"/>
              <a:t>Resources/ References</a:t>
            </a:r>
          </a:p>
        </p:txBody>
      </p:sp>
      <p:sp>
        <p:nvSpPr>
          <p:cNvPr id="3" name="Content Placeholder 2">
            <a:extLst>
              <a:ext uri="{FF2B5EF4-FFF2-40B4-BE49-F238E27FC236}">
                <a16:creationId xmlns:a16="http://schemas.microsoft.com/office/drawing/2014/main" id="{A6184CD2-0C67-4751-A3DE-8080710627BD}"/>
              </a:ext>
            </a:extLst>
          </p:cNvPr>
          <p:cNvSpPr>
            <a:spLocks noGrp="1"/>
          </p:cNvSpPr>
          <p:nvPr>
            <p:ph idx="1"/>
          </p:nvPr>
        </p:nvSpPr>
        <p:spPr>
          <a:xfrm>
            <a:off x="838200" y="1639131"/>
            <a:ext cx="5840506" cy="5126854"/>
          </a:xfrm>
        </p:spPr>
        <p:txBody>
          <a:bodyPr>
            <a:normAutofit lnSpcReduction="10000"/>
          </a:bodyPr>
          <a:lstStyle/>
          <a:p>
            <a:pPr marL="358775" indent="-358775">
              <a:lnSpc>
                <a:spcPct val="100000"/>
              </a:lnSpc>
              <a:spcBef>
                <a:spcPts val="1200"/>
              </a:spcBef>
              <a:spcAft>
                <a:spcPts val="600"/>
              </a:spcAft>
            </a:pPr>
            <a:r>
              <a:rPr lang="en-GB" sz="2000" dirty="0"/>
              <a:t>Python Machine Learning, Sebastian </a:t>
            </a:r>
            <a:r>
              <a:rPr lang="en-GB" sz="2000" dirty="0" err="1"/>
              <a:t>Raschka</a:t>
            </a:r>
            <a:r>
              <a:rPr lang="en-GB" sz="2000" dirty="0"/>
              <a:t>, Vahid </a:t>
            </a:r>
            <a:r>
              <a:rPr lang="en-GB" sz="2000" dirty="0" err="1"/>
              <a:t>Mirjalili</a:t>
            </a:r>
            <a:r>
              <a:rPr lang="en-GB" sz="2000" dirty="0"/>
              <a:t>, </a:t>
            </a:r>
            <a:r>
              <a:rPr lang="en-GB" sz="2000" dirty="0" err="1"/>
              <a:t>Packt</a:t>
            </a:r>
            <a:r>
              <a:rPr lang="en-GB" sz="2000" dirty="0"/>
              <a:t> Publishing, September 2017.</a:t>
            </a:r>
          </a:p>
          <a:p>
            <a:pPr marL="358775" indent="-358775">
              <a:lnSpc>
                <a:spcPct val="100000"/>
              </a:lnSpc>
              <a:spcBef>
                <a:spcPts val="1200"/>
              </a:spcBef>
              <a:spcAft>
                <a:spcPts val="600"/>
              </a:spcAft>
            </a:pPr>
            <a:r>
              <a:rPr lang="en-GB" sz="2000" dirty="0"/>
              <a:t>Practical Natural Language Processing, Sowmya </a:t>
            </a:r>
            <a:r>
              <a:rPr lang="en-GB" sz="2000" dirty="0" err="1"/>
              <a:t>Vajjala</a:t>
            </a:r>
            <a:r>
              <a:rPr lang="en-GB" sz="2000" dirty="0"/>
              <a:t>, Bodhisattwa Majumder, Anuj Gupta, Harshit Surana, June 2020, O'Reilly Media, Inc., ISBN: 9781492054054.</a:t>
            </a:r>
          </a:p>
          <a:p>
            <a:pPr marL="358775" indent="-358775">
              <a:lnSpc>
                <a:spcPct val="100000"/>
              </a:lnSpc>
              <a:spcBef>
                <a:spcPts val="1200"/>
              </a:spcBef>
              <a:spcAft>
                <a:spcPts val="600"/>
              </a:spcAft>
            </a:pPr>
            <a:r>
              <a:rPr lang="en-GB" sz="2000" dirty="0">
                <a:solidFill>
                  <a:schemeClr val="tx1">
                    <a:lumMod val="95000"/>
                    <a:lumOff val="5000"/>
                  </a:schemeClr>
                </a:solidFill>
              </a:rPr>
              <a:t>Introduction to Machine Learning with Python A Guide for Data Scientists, Andreas C. Müller and Sarah Guido, Copyright © 2017, O'Reilly.</a:t>
            </a:r>
          </a:p>
          <a:p>
            <a:pPr marL="358775" indent="-358775">
              <a:lnSpc>
                <a:spcPct val="100000"/>
              </a:lnSpc>
              <a:spcBef>
                <a:spcPts val="1200"/>
              </a:spcBef>
              <a:spcAft>
                <a:spcPts val="600"/>
              </a:spcAft>
            </a:pPr>
            <a:r>
              <a:rPr lang="en-GB" sz="2000" dirty="0">
                <a:solidFill>
                  <a:schemeClr val="tx1">
                    <a:lumMod val="95000"/>
                    <a:lumOff val="5000"/>
                  </a:schemeClr>
                </a:solidFill>
              </a:rPr>
              <a:t>Machine Learning with Python Cookbook, Chris </a:t>
            </a:r>
            <a:r>
              <a:rPr lang="en-GB" sz="2000" dirty="0" err="1">
                <a:solidFill>
                  <a:schemeClr val="tx1">
                    <a:lumMod val="95000"/>
                    <a:lumOff val="5000"/>
                  </a:schemeClr>
                </a:solidFill>
              </a:rPr>
              <a:t>Albon</a:t>
            </a:r>
            <a:r>
              <a:rPr lang="en-GB" sz="2000" dirty="0">
                <a:solidFill>
                  <a:schemeClr val="tx1">
                    <a:lumMod val="95000"/>
                    <a:lumOff val="5000"/>
                  </a:schemeClr>
                </a:solidFill>
              </a:rPr>
              <a:t>, Publisher: O'Reilly Media, Inc., Release Date: March 2018, ISBN: 9781491989388.</a:t>
            </a:r>
          </a:p>
          <a:p>
            <a:pPr marL="358775" indent="-358775">
              <a:lnSpc>
                <a:spcPct val="100000"/>
              </a:lnSpc>
              <a:spcBef>
                <a:spcPts val="1200"/>
              </a:spcBef>
              <a:spcAft>
                <a:spcPts val="600"/>
              </a:spcAft>
            </a:pPr>
            <a:r>
              <a:rPr lang="en-GB" sz="2000" dirty="0">
                <a:solidFill>
                  <a:schemeClr val="tx1">
                    <a:lumMod val="95000"/>
                    <a:lumOff val="5000"/>
                  </a:schemeClr>
                </a:solidFill>
              </a:rPr>
              <a:t>https://www.datacamp.com/community/tutorials/text-analytics-beginners-nltk</a:t>
            </a:r>
          </a:p>
        </p:txBody>
      </p:sp>
      <p:sp>
        <p:nvSpPr>
          <p:cNvPr id="5" name="Slide Number Placeholder 4">
            <a:extLst>
              <a:ext uri="{FF2B5EF4-FFF2-40B4-BE49-F238E27FC236}">
                <a16:creationId xmlns:a16="http://schemas.microsoft.com/office/drawing/2014/main" id="{56384759-0BA0-402C-A2F0-891BA5668DB3}"/>
              </a:ext>
            </a:extLst>
          </p:cNvPr>
          <p:cNvSpPr>
            <a:spLocks noGrp="1"/>
          </p:cNvSpPr>
          <p:nvPr>
            <p:ph type="sldNum" sz="quarter" idx="12"/>
          </p:nvPr>
        </p:nvSpPr>
        <p:spPr/>
        <p:txBody>
          <a:bodyPr/>
          <a:lstStyle/>
          <a:p>
            <a:fld id="{6C8DB4F7-D883-4928-8961-38134A510B78}" type="slidenum">
              <a:rPr lang="en-GB" smtClean="0"/>
              <a:t>24</a:t>
            </a:fld>
            <a:endParaRPr lang="en-GB" dirty="0"/>
          </a:p>
        </p:txBody>
      </p:sp>
      <p:sp>
        <p:nvSpPr>
          <p:cNvPr id="4" name="Title 5">
            <a:extLst>
              <a:ext uri="{FF2B5EF4-FFF2-40B4-BE49-F238E27FC236}">
                <a16:creationId xmlns:a16="http://schemas.microsoft.com/office/drawing/2014/main" id="{A02535D1-34BE-67B7-426B-6C2800B36742}"/>
              </a:ext>
            </a:extLst>
          </p:cNvPr>
          <p:cNvSpPr txBox="1">
            <a:spLocks/>
          </p:cNvSpPr>
          <p:nvPr/>
        </p:nvSpPr>
        <p:spPr>
          <a:xfrm>
            <a:off x="6988324" y="2662518"/>
            <a:ext cx="4172735" cy="276169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000" dirty="0"/>
              <a:t>Copyright Notice</a:t>
            </a:r>
            <a:br>
              <a:rPr lang="en-IE" sz="2000" dirty="0"/>
            </a:br>
            <a:r>
              <a:rPr lang="en-IE" sz="1600" dirty="0"/>
              <a:t>The following material has been communicated to you by or on behalf of CCT College Dublin in accordance with the Copyright and Related Rights Act 2000 (the Act).</a:t>
            </a:r>
            <a:br>
              <a:rPr lang="en-IE" sz="1600" dirty="0"/>
            </a:br>
            <a:r>
              <a:rPr lang="en-IE" sz="1600" dirty="0"/>
              <a:t>The material may be subject to copyright under the Act and any further reproduction, communication or distribution of this material must be in accordance with the Act.</a:t>
            </a:r>
            <a:br>
              <a:rPr lang="en-IE" sz="1600" dirty="0"/>
            </a:br>
            <a:br>
              <a:rPr lang="en-IE" sz="1600" dirty="0"/>
            </a:br>
            <a:r>
              <a:rPr lang="en-IE" sz="1000" dirty="0"/>
              <a:t>Do not remove this notice</a:t>
            </a:r>
            <a:endParaRPr lang="en-IE" sz="1600" dirty="0"/>
          </a:p>
        </p:txBody>
      </p:sp>
    </p:spTree>
    <p:extLst>
      <p:ext uri="{BB962C8B-B14F-4D97-AF65-F5344CB8AC3E}">
        <p14:creationId xmlns:p14="http://schemas.microsoft.com/office/powerpoint/2010/main" val="209606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58D-291D-4625-BD53-027D879B8DCE}"/>
              </a:ext>
            </a:extLst>
          </p:cNvPr>
          <p:cNvSpPr>
            <a:spLocks noGrp="1"/>
          </p:cNvSpPr>
          <p:nvPr>
            <p:ph type="title"/>
          </p:nvPr>
        </p:nvSpPr>
        <p:spPr/>
        <p:txBody>
          <a:bodyPr/>
          <a:lstStyle/>
          <a:p>
            <a:r>
              <a:rPr lang="en-GB" dirty="0"/>
              <a:t>Introduction to NLP</a:t>
            </a:r>
          </a:p>
        </p:txBody>
      </p:sp>
      <p:sp>
        <p:nvSpPr>
          <p:cNvPr id="6" name="Content Placeholder 5">
            <a:extLst>
              <a:ext uri="{FF2B5EF4-FFF2-40B4-BE49-F238E27FC236}">
                <a16:creationId xmlns:a16="http://schemas.microsoft.com/office/drawing/2014/main" id="{EC836541-CC9C-45AD-B569-50183B37EB41}"/>
              </a:ext>
            </a:extLst>
          </p:cNvPr>
          <p:cNvSpPr>
            <a:spLocks noGrp="1"/>
          </p:cNvSpPr>
          <p:nvPr>
            <p:ph idx="1"/>
          </p:nvPr>
        </p:nvSpPr>
        <p:spPr>
          <a:xfrm>
            <a:off x="838200" y="1551426"/>
            <a:ext cx="10515600" cy="5403802"/>
          </a:xfrm>
        </p:spPr>
        <p:txBody>
          <a:bodyPr>
            <a:normAutofit/>
          </a:bodyPr>
          <a:lstStyle/>
          <a:p>
            <a:pPr marL="361950" indent="-361950" algn="l" fontAlgn="base">
              <a:spcAft>
                <a:spcPts val="600"/>
              </a:spcAft>
            </a:pPr>
            <a:r>
              <a:rPr lang="en-GB" sz="1800" b="0" i="0" dirty="0">
                <a:effectLst/>
              </a:rPr>
              <a:t>Let's imagine a hypothetical person called John Doe is the CEO of a fast-growing technology company. John wakes up every morning, has this conversation with his personal assistant.</a:t>
            </a:r>
          </a:p>
          <a:p>
            <a:pPr marL="361950" indent="-361950" algn="l" fontAlgn="base">
              <a:spcAft>
                <a:spcPts val="600"/>
              </a:spcAft>
            </a:pPr>
            <a:r>
              <a:rPr lang="en-GB" sz="1800" b="1" i="1" dirty="0">
                <a:effectLst/>
              </a:rPr>
              <a:t>John:</a:t>
            </a:r>
            <a:r>
              <a:rPr lang="en-GB" sz="1800" b="1" i="0" dirty="0">
                <a:effectLst/>
              </a:rPr>
              <a:t> </a:t>
            </a:r>
            <a:r>
              <a:rPr lang="en-GB" sz="1800" b="0" i="0" dirty="0">
                <a:effectLst/>
              </a:rPr>
              <a:t>“How is the weather today?”</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“It is 37 degrees centigrade outside with no rain today.”</a:t>
            </a:r>
          </a:p>
          <a:p>
            <a:pPr marL="361950" indent="-361950" algn="l" fontAlgn="base">
              <a:spcAft>
                <a:spcPts val="600"/>
              </a:spcAft>
            </a:pPr>
            <a:r>
              <a:rPr lang="en-GB" sz="1800" b="1" i="1" dirty="0">
                <a:effectLst/>
              </a:rPr>
              <a:t>John:</a:t>
            </a:r>
            <a:r>
              <a:rPr lang="en-GB" sz="1800" b="1" i="0" dirty="0">
                <a:effectLst/>
              </a:rPr>
              <a:t> </a:t>
            </a:r>
            <a:r>
              <a:rPr lang="en-GB" sz="1800" b="0" i="0" dirty="0">
                <a:effectLst/>
              </a:rPr>
              <a:t>“What does my schedule look like?”</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“You have a strategy meeting at 4 p.m. and an all-hands at 5:30 p.m. Based on today’s traffic situation, it is recommended you leave for the office by 8:15 a.m.”</a:t>
            </a:r>
          </a:p>
          <a:p>
            <a:pPr marL="361950" indent="-361950" algn="l" fontAlgn="base">
              <a:spcAft>
                <a:spcPts val="600"/>
              </a:spcAft>
            </a:pPr>
            <a:r>
              <a:rPr lang="en-GB" sz="1800" b="0" i="1" dirty="0">
                <a:effectLst/>
              </a:rPr>
              <a:t>John inquires of the assistant about his fashion choices as he gets dressed:</a:t>
            </a:r>
            <a:endParaRPr lang="en-GB" sz="1800" b="0" i="0" dirty="0">
              <a:effectLst/>
            </a:endParaRPr>
          </a:p>
          <a:p>
            <a:pPr marL="361950" indent="-361950" algn="l" fontAlgn="base">
              <a:spcAft>
                <a:spcPts val="600"/>
              </a:spcAft>
            </a:pPr>
            <a:r>
              <a:rPr lang="en-GB" sz="1800" b="1" i="1" dirty="0">
                <a:effectLst/>
              </a:rPr>
              <a:t>John:</a:t>
            </a:r>
            <a:r>
              <a:rPr lang="en-GB" sz="1800" b="1" i="0" dirty="0">
                <a:effectLst/>
              </a:rPr>
              <a:t> </a:t>
            </a:r>
            <a:r>
              <a:rPr lang="en-GB" sz="1800" b="0" i="0" dirty="0">
                <a:effectLst/>
              </a:rPr>
              <a:t>“What should I wear today?”</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“White seems like a good choice.”</a:t>
            </a:r>
          </a:p>
          <a:p>
            <a:pPr marL="361950" indent="-361950" algn="l" fontAlgn="base">
              <a:spcAft>
                <a:spcPts val="600"/>
              </a:spcAft>
            </a:pPr>
            <a:r>
              <a:rPr lang="en-GB" sz="1800" b="0" i="0" dirty="0">
                <a:effectLst/>
              </a:rPr>
              <a:t>You may have used Apple Siri, Google Home, or Amazon Alexa to accomplish similar tasks.  </a:t>
            </a:r>
          </a:p>
          <a:p>
            <a:pPr marL="361950" indent="-361950" algn="l" fontAlgn="base">
              <a:spcAft>
                <a:spcPts val="600"/>
              </a:spcAft>
            </a:pPr>
            <a:r>
              <a:rPr lang="en-GB" sz="1800" b="0" i="0" dirty="0">
                <a:effectLst/>
              </a:rPr>
              <a:t>The assistants that we have interacted with do not speak a programming language; instead, they speak English, the language in which we all communicate. </a:t>
            </a:r>
          </a:p>
        </p:txBody>
      </p:sp>
      <p:sp>
        <p:nvSpPr>
          <p:cNvPr id="3" name="Slide Number Placeholder 2">
            <a:extLst>
              <a:ext uri="{FF2B5EF4-FFF2-40B4-BE49-F238E27FC236}">
                <a16:creationId xmlns:a16="http://schemas.microsoft.com/office/drawing/2014/main" id="{DCBC7F18-84F6-4F84-8903-ACDD6952736B}"/>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37902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46D0-E0FF-45A7-9815-B59A710899A8}"/>
              </a:ext>
            </a:extLst>
          </p:cNvPr>
          <p:cNvSpPr>
            <a:spLocks noGrp="1"/>
          </p:cNvSpPr>
          <p:nvPr>
            <p:ph type="title"/>
          </p:nvPr>
        </p:nvSpPr>
        <p:spPr/>
        <p:txBody>
          <a:bodyPr/>
          <a:lstStyle/>
          <a:p>
            <a:r>
              <a:rPr lang="en-GB" dirty="0"/>
              <a:t>Introduction to NLP</a:t>
            </a:r>
          </a:p>
        </p:txBody>
      </p:sp>
      <p:sp>
        <p:nvSpPr>
          <p:cNvPr id="3" name="Content Placeholder 2">
            <a:extLst>
              <a:ext uri="{FF2B5EF4-FFF2-40B4-BE49-F238E27FC236}">
                <a16:creationId xmlns:a16="http://schemas.microsoft.com/office/drawing/2014/main" id="{620A108F-CD69-4C12-BC37-F9B7D923E79F}"/>
              </a:ext>
            </a:extLst>
          </p:cNvPr>
          <p:cNvSpPr>
            <a:spLocks noGrp="1"/>
          </p:cNvSpPr>
          <p:nvPr>
            <p:ph idx="1"/>
          </p:nvPr>
        </p:nvSpPr>
        <p:spPr>
          <a:xfrm>
            <a:off x="961053" y="1569722"/>
            <a:ext cx="6593044" cy="2773706"/>
          </a:xfrm>
        </p:spPr>
        <p:txBody>
          <a:bodyPr>
            <a:normAutofit/>
          </a:bodyPr>
          <a:lstStyle/>
          <a:p>
            <a:pPr marL="361950" indent="-361950">
              <a:lnSpc>
                <a:spcPct val="100000"/>
              </a:lnSpc>
              <a:spcBef>
                <a:spcPts val="600"/>
              </a:spcBef>
              <a:spcAft>
                <a:spcPts val="1200"/>
              </a:spcAft>
            </a:pPr>
            <a:r>
              <a:rPr lang="en-GB" sz="1800" dirty="0"/>
              <a:t>Smart assistants such as Amazon Alexa, Google Home, or Apple Siri to do similar things are commonly used in this world. We talk to these assistants in our natural language rather than programming language. </a:t>
            </a:r>
          </a:p>
          <a:p>
            <a:pPr marL="361950" indent="-361950">
              <a:lnSpc>
                <a:spcPct val="100000"/>
              </a:lnSpc>
              <a:spcBef>
                <a:spcPts val="600"/>
              </a:spcBef>
              <a:spcAft>
                <a:spcPts val="1200"/>
              </a:spcAft>
            </a:pPr>
            <a:r>
              <a:rPr lang="en-GB" sz="1800" dirty="0"/>
              <a:t>This natural language has been the primary medium of communication between humans since time immemorial. </a:t>
            </a:r>
          </a:p>
          <a:p>
            <a:pPr marL="361950" indent="-361950">
              <a:lnSpc>
                <a:spcPct val="100000"/>
              </a:lnSpc>
              <a:spcBef>
                <a:spcPts val="600"/>
              </a:spcBef>
              <a:spcAft>
                <a:spcPts val="1200"/>
              </a:spcAft>
            </a:pPr>
            <a:r>
              <a:rPr lang="en-GB" sz="1800" dirty="0"/>
              <a:t>Computers can process data in a binary format, such as </a:t>
            </a:r>
            <a:r>
              <a:rPr lang="en-GB" sz="1800" b="1" dirty="0"/>
              <a:t>0s</a:t>
            </a:r>
            <a:r>
              <a:rPr lang="en-GB" sz="1800" dirty="0"/>
              <a:t> and </a:t>
            </a:r>
            <a:r>
              <a:rPr lang="en-GB" sz="1800" b="1" dirty="0"/>
              <a:t>1s</a:t>
            </a:r>
            <a:r>
              <a:rPr lang="en-GB" sz="1800" dirty="0"/>
              <a:t>. While we can represent language data in binary. </a:t>
            </a:r>
          </a:p>
        </p:txBody>
      </p:sp>
      <p:pic>
        <p:nvPicPr>
          <p:cNvPr id="6" name="Picture 5">
            <a:extLst>
              <a:ext uri="{FF2B5EF4-FFF2-40B4-BE49-F238E27FC236}">
                <a16:creationId xmlns:a16="http://schemas.microsoft.com/office/drawing/2014/main" id="{A8BA2C6C-2A19-428F-8CF7-317141239938}"/>
              </a:ext>
            </a:extLst>
          </p:cNvPr>
          <p:cNvPicPr>
            <a:picLocks noChangeAspect="1"/>
          </p:cNvPicPr>
          <p:nvPr/>
        </p:nvPicPr>
        <p:blipFill>
          <a:blip r:embed="rId2"/>
          <a:stretch>
            <a:fillRect/>
          </a:stretch>
        </p:blipFill>
        <p:spPr>
          <a:xfrm>
            <a:off x="7554097" y="1969658"/>
            <a:ext cx="4465329" cy="2423198"/>
          </a:xfrm>
          <a:prstGeom prst="rect">
            <a:avLst/>
          </a:prstGeom>
        </p:spPr>
      </p:pic>
      <p:sp>
        <p:nvSpPr>
          <p:cNvPr id="7" name="Content Placeholder 2">
            <a:extLst>
              <a:ext uri="{FF2B5EF4-FFF2-40B4-BE49-F238E27FC236}">
                <a16:creationId xmlns:a16="http://schemas.microsoft.com/office/drawing/2014/main" id="{39946032-BAC5-4D99-BC78-80B69E12038E}"/>
              </a:ext>
            </a:extLst>
          </p:cNvPr>
          <p:cNvSpPr txBox="1">
            <a:spLocks/>
          </p:cNvSpPr>
          <p:nvPr/>
        </p:nvSpPr>
        <p:spPr>
          <a:xfrm>
            <a:off x="961053" y="4351665"/>
            <a:ext cx="10782419" cy="2502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600"/>
              </a:spcBef>
              <a:spcAft>
                <a:spcPts val="1200"/>
              </a:spcAft>
            </a:pPr>
            <a:r>
              <a:rPr lang="en-GB" sz="2000" b="1" dirty="0"/>
              <a:t>How do we make machines to understand the language? </a:t>
            </a:r>
          </a:p>
          <a:p>
            <a:pPr marL="361950" indent="-361950">
              <a:lnSpc>
                <a:spcPct val="100000"/>
              </a:lnSpc>
              <a:spcBef>
                <a:spcPts val="600"/>
              </a:spcBef>
              <a:spcAft>
                <a:spcPts val="1200"/>
              </a:spcAft>
            </a:pPr>
            <a:r>
              <a:rPr lang="en-GB" sz="1800" dirty="0"/>
              <a:t>This is where </a:t>
            </a:r>
            <a:r>
              <a:rPr lang="en-GB" sz="1800" b="1" dirty="0"/>
              <a:t>Natural Language Processing (NLP) </a:t>
            </a:r>
            <a:r>
              <a:rPr lang="en-GB" sz="1800" dirty="0"/>
              <a:t>comes in. It is an area of computer science that deals with methods to </a:t>
            </a:r>
            <a:r>
              <a:rPr lang="en-GB" sz="1800" b="1" u="sng" dirty="0"/>
              <a:t>analyze</a:t>
            </a:r>
            <a:r>
              <a:rPr lang="en-GB" sz="1800" dirty="0"/>
              <a:t>, </a:t>
            </a:r>
            <a:r>
              <a:rPr lang="en-GB" sz="1800" b="1" u="sng" dirty="0"/>
              <a:t>model</a:t>
            </a:r>
            <a:r>
              <a:rPr lang="en-GB" sz="1800" dirty="0"/>
              <a:t>, and </a:t>
            </a:r>
            <a:r>
              <a:rPr lang="en-GB" sz="1800" b="1" u="sng" dirty="0"/>
              <a:t>understand</a:t>
            </a:r>
            <a:r>
              <a:rPr lang="en-GB" sz="1800" dirty="0"/>
              <a:t> human language. </a:t>
            </a:r>
          </a:p>
          <a:p>
            <a:pPr marL="361950" indent="-361950">
              <a:lnSpc>
                <a:spcPct val="100000"/>
              </a:lnSpc>
              <a:spcBef>
                <a:spcPts val="600"/>
              </a:spcBef>
              <a:spcAft>
                <a:spcPts val="1200"/>
              </a:spcAft>
            </a:pPr>
            <a:r>
              <a:rPr lang="en-GB" sz="1800" dirty="0"/>
              <a:t>Every intelligent application involving human language has some </a:t>
            </a:r>
            <a:r>
              <a:rPr lang="en-GB" sz="1800" b="1" dirty="0"/>
              <a:t>NLP</a:t>
            </a:r>
            <a:r>
              <a:rPr lang="en-GB" sz="1800" dirty="0"/>
              <a:t> behind it. </a:t>
            </a:r>
          </a:p>
          <a:p>
            <a:pPr marL="361950" indent="-361950">
              <a:lnSpc>
                <a:spcPct val="100000"/>
              </a:lnSpc>
              <a:spcBef>
                <a:spcPts val="600"/>
              </a:spcBef>
              <a:spcAft>
                <a:spcPts val="1200"/>
              </a:spcAft>
            </a:pPr>
            <a:r>
              <a:rPr lang="en-GB" sz="1800" dirty="0"/>
              <a:t>A given </a:t>
            </a:r>
            <a:r>
              <a:rPr lang="en-GB" sz="1800" b="1" dirty="0"/>
              <a:t>NLP</a:t>
            </a:r>
            <a:r>
              <a:rPr lang="en-GB" sz="1800" dirty="0"/>
              <a:t> problem may be solved using dozens of alternative approaches because of the open-ended nature of </a:t>
            </a:r>
            <a:r>
              <a:rPr lang="en-GB" sz="1800" b="1" dirty="0"/>
              <a:t>NLP</a:t>
            </a:r>
            <a:r>
              <a:rPr lang="en-GB" sz="1800" dirty="0"/>
              <a:t>. </a:t>
            </a:r>
          </a:p>
        </p:txBody>
      </p:sp>
      <p:sp>
        <p:nvSpPr>
          <p:cNvPr id="5" name="Slide Number Placeholder 4">
            <a:extLst>
              <a:ext uri="{FF2B5EF4-FFF2-40B4-BE49-F238E27FC236}">
                <a16:creationId xmlns:a16="http://schemas.microsoft.com/office/drawing/2014/main" id="{475945C9-4C05-4B62-B0A5-D0C83CF9B7FE}"/>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210017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04AF-F2E2-4FA2-9500-D982E86D56DA}"/>
              </a:ext>
            </a:extLst>
          </p:cNvPr>
          <p:cNvSpPr>
            <a:spLocks noGrp="1"/>
          </p:cNvSpPr>
          <p:nvPr>
            <p:ph type="title"/>
          </p:nvPr>
        </p:nvSpPr>
        <p:spPr/>
        <p:txBody>
          <a:bodyPr/>
          <a:lstStyle/>
          <a:p>
            <a:r>
              <a:rPr lang="en-GB" dirty="0"/>
              <a:t>Introduction to NLP</a:t>
            </a:r>
          </a:p>
        </p:txBody>
      </p:sp>
      <p:sp>
        <p:nvSpPr>
          <p:cNvPr id="3" name="Content Placeholder 2">
            <a:extLst>
              <a:ext uri="{FF2B5EF4-FFF2-40B4-BE49-F238E27FC236}">
                <a16:creationId xmlns:a16="http://schemas.microsoft.com/office/drawing/2014/main" id="{A0D238A5-E78F-4EA1-A11B-0A7F9DAC4E1F}"/>
              </a:ext>
            </a:extLst>
          </p:cNvPr>
          <p:cNvSpPr>
            <a:spLocks noGrp="1"/>
          </p:cNvSpPr>
          <p:nvPr>
            <p:ph idx="1"/>
          </p:nvPr>
        </p:nvSpPr>
        <p:spPr>
          <a:xfrm>
            <a:off x="863367" y="1553705"/>
            <a:ext cx="10277213" cy="5065210"/>
          </a:xfrm>
        </p:spPr>
        <p:txBody>
          <a:bodyPr>
            <a:noAutofit/>
          </a:bodyPr>
          <a:lstStyle/>
          <a:p>
            <a:pPr marL="358775" indent="-358775">
              <a:lnSpc>
                <a:spcPct val="110000"/>
              </a:lnSpc>
              <a:spcBef>
                <a:spcPts val="600"/>
              </a:spcBef>
              <a:spcAft>
                <a:spcPts val="1000"/>
              </a:spcAft>
            </a:pPr>
            <a:r>
              <a:rPr lang="en-GB" sz="2000" dirty="0"/>
              <a:t>In today's area of internet and online services, data is generating at incredible </a:t>
            </a:r>
            <a:r>
              <a:rPr lang="en-GB" sz="2000" b="1" dirty="0"/>
              <a:t>speed</a:t>
            </a:r>
            <a:r>
              <a:rPr lang="en-GB" sz="2000" dirty="0"/>
              <a:t> and </a:t>
            </a:r>
            <a:r>
              <a:rPr lang="en-GB" sz="2000" b="1" dirty="0"/>
              <a:t>amount</a:t>
            </a:r>
            <a:r>
              <a:rPr lang="en-GB" sz="2000" dirty="0"/>
              <a:t>. </a:t>
            </a:r>
          </a:p>
          <a:p>
            <a:pPr marL="358775" indent="-358775">
              <a:lnSpc>
                <a:spcPct val="110000"/>
              </a:lnSpc>
              <a:spcBef>
                <a:spcPts val="600"/>
              </a:spcBef>
              <a:spcAft>
                <a:spcPts val="1000"/>
              </a:spcAft>
            </a:pPr>
            <a:r>
              <a:rPr lang="en-GB" sz="2000" b="1" dirty="0"/>
              <a:t>Data analysts, Engineers, and Scientists </a:t>
            </a:r>
            <a:r>
              <a:rPr lang="en-GB" sz="2000" dirty="0"/>
              <a:t>deal with relational data or tabular data columns, which may contain numerical or categorical data.  </a:t>
            </a:r>
          </a:p>
          <a:p>
            <a:pPr marL="358775" indent="-358775">
              <a:lnSpc>
                <a:spcPct val="110000"/>
              </a:lnSpc>
              <a:spcBef>
                <a:spcPts val="600"/>
              </a:spcBef>
              <a:spcAft>
                <a:spcPts val="1000"/>
              </a:spcAft>
            </a:pPr>
            <a:r>
              <a:rPr lang="en-GB" sz="2000" dirty="0"/>
              <a:t>The data has a variety of structures such as </a:t>
            </a:r>
            <a:r>
              <a:rPr lang="en-GB" sz="2000" b="1" dirty="0"/>
              <a:t>text</a:t>
            </a:r>
            <a:r>
              <a:rPr lang="en-GB" sz="2000" dirty="0"/>
              <a:t>, </a:t>
            </a:r>
            <a:r>
              <a:rPr lang="en-GB" sz="2000" b="1" dirty="0"/>
              <a:t>image</a:t>
            </a:r>
            <a:r>
              <a:rPr lang="en-GB" sz="2000" dirty="0"/>
              <a:t>, </a:t>
            </a:r>
            <a:r>
              <a:rPr lang="en-GB" sz="2000" b="1" dirty="0"/>
              <a:t>audio</a:t>
            </a:r>
            <a:r>
              <a:rPr lang="en-GB" sz="2000" dirty="0"/>
              <a:t>, and </a:t>
            </a:r>
            <a:r>
              <a:rPr lang="en-GB" sz="2000" b="1" dirty="0"/>
              <a:t>video</a:t>
            </a:r>
            <a:r>
              <a:rPr lang="en-GB" sz="2000" dirty="0"/>
              <a:t>. Online activities such as articles, website text, blog posts, social media posts are generating unstructured textual data.</a:t>
            </a:r>
          </a:p>
          <a:p>
            <a:pPr marL="358775" indent="-358775">
              <a:lnSpc>
                <a:spcPct val="110000"/>
              </a:lnSpc>
              <a:spcBef>
                <a:spcPts val="600"/>
              </a:spcBef>
              <a:spcAft>
                <a:spcPts val="1000"/>
              </a:spcAft>
            </a:pPr>
            <a:r>
              <a:rPr lang="en-GB" sz="2000" b="1" dirty="0"/>
              <a:t>Corporate</a:t>
            </a:r>
            <a:r>
              <a:rPr lang="en-GB" sz="2000" dirty="0"/>
              <a:t> and </a:t>
            </a:r>
            <a:r>
              <a:rPr lang="en-GB" sz="2000" b="1" dirty="0"/>
              <a:t>Business</a:t>
            </a:r>
            <a:r>
              <a:rPr lang="en-GB" sz="2000" dirty="0"/>
              <a:t> need to analyze textual data to understand customer activities, opinion, and feedback to successfully derive their business. To compete with big textual data, text analytics is evolving at a faster rate than ever before.</a:t>
            </a:r>
          </a:p>
          <a:p>
            <a:pPr marL="358775" indent="-358775">
              <a:lnSpc>
                <a:spcPct val="110000"/>
              </a:lnSpc>
              <a:spcBef>
                <a:spcPts val="600"/>
              </a:spcBef>
              <a:spcAft>
                <a:spcPts val="1000"/>
              </a:spcAft>
            </a:pPr>
            <a:r>
              <a:rPr lang="en-GB" sz="2000" b="1" dirty="0"/>
              <a:t>Text Analytics has lots of applications in today's online world. By analyzing tweets on Twitter, we can find trending news and peoples reaction on a particular event. Amazon can understand user feedback or review on the specific product. </a:t>
            </a:r>
            <a:endParaRPr lang="en-GB" sz="2000" dirty="0"/>
          </a:p>
        </p:txBody>
      </p:sp>
      <p:sp>
        <p:nvSpPr>
          <p:cNvPr id="5" name="Slide Number Placeholder 4">
            <a:extLst>
              <a:ext uri="{FF2B5EF4-FFF2-40B4-BE49-F238E27FC236}">
                <a16:creationId xmlns:a16="http://schemas.microsoft.com/office/drawing/2014/main" id="{FCA26EA7-165A-48E1-8A4F-0F9EC6936747}"/>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203533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0540-B2D7-4C14-A54A-E4ED13505F4C}"/>
              </a:ext>
            </a:extLst>
          </p:cNvPr>
          <p:cNvSpPr>
            <a:spLocks noGrp="1"/>
          </p:cNvSpPr>
          <p:nvPr>
            <p:ph type="title"/>
          </p:nvPr>
        </p:nvSpPr>
        <p:spPr>
          <a:xfrm>
            <a:off x="838200" y="83137"/>
            <a:ext cx="6682273" cy="1325563"/>
          </a:xfrm>
        </p:spPr>
        <p:txBody>
          <a:bodyPr/>
          <a:lstStyle/>
          <a:p>
            <a:r>
              <a:rPr lang="en-GB" dirty="0"/>
              <a:t>NLP Tasks</a:t>
            </a:r>
          </a:p>
        </p:txBody>
      </p:sp>
      <p:sp>
        <p:nvSpPr>
          <p:cNvPr id="3" name="Content Placeholder 2">
            <a:extLst>
              <a:ext uri="{FF2B5EF4-FFF2-40B4-BE49-F238E27FC236}">
                <a16:creationId xmlns:a16="http://schemas.microsoft.com/office/drawing/2014/main" id="{C6BBC575-42C2-44D5-96EB-B1F813ECB35F}"/>
              </a:ext>
            </a:extLst>
          </p:cNvPr>
          <p:cNvSpPr>
            <a:spLocks noGrp="1"/>
          </p:cNvSpPr>
          <p:nvPr>
            <p:ph idx="1"/>
          </p:nvPr>
        </p:nvSpPr>
        <p:spPr>
          <a:xfrm>
            <a:off x="659027" y="1589903"/>
            <a:ext cx="6538727" cy="5168896"/>
          </a:xfrm>
        </p:spPr>
        <p:txBody>
          <a:bodyPr>
            <a:normAutofit/>
          </a:bodyPr>
          <a:lstStyle/>
          <a:p>
            <a:pPr marL="361950" indent="-361950">
              <a:lnSpc>
                <a:spcPct val="100000"/>
              </a:lnSpc>
              <a:spcBef>
                <a:spcPts val="1200"/>
              </a:spcBef>
              <a:spcAft>
                <a:spcPts val="1200"/>
              </a:spcAft>
            </a:pPr>
            <a:r>
              <a:rPr lang="en-GB" sz="2400" dirty="0"/>
              <a:t>There is a collection of fundamental tasks that appear frequently across various NLP projects.</a:t>
            </a:r>
          </a:p>
          <a:p>
            <a:pPr marL="1079500" indent="-363538">
              <a:lnSpc>
                <a:spcPct val="100000"/>
              </a:lnSpc>
              <a:spcBef>
                <a:spcPts val="1200"/>
              </a:spcBef>
              <a:buFont typeface="Calibri" panose="020F0502020204030204" pitchFamily="34" charset="0"/>
              <a:buChar char="‒"/>
            </a:pPr>
            <a:r>
              <a:rPr lang="en-GB" sz="2400" b="1" dirty="0"/>
              <a:t>Topic modelling</a:t>
            </a:r>
          </a:p>
          <a:p>
            <a:pPr marL="1079500" indent="-363538">
              <a:lnSpc>
                <a:spcPct val="100000"/>
              </a:lnSpc>
              <a:spcBef>
                <a:spcPts val="1200"/>
              </a:spcBef>
              <a:buFont typeface="Calibri" panose="020F0502020204030204" pitchFamily="34" charset="0"/>
              <a:buChar char="‒"/>
            </a:pPr>
            <a:r>
              <a:rPr lang="en-GB" sz="2400" b="1" dirty="0"/>
              <a:t>Text Classification</a:t>
            </a:r>
          </a:p>
          <a:p>
            <a:pPr marL="1079500" indent="-363538">
              <a:lnSpc>
                <a:spcPct val="100000"/>
              </a:lnSpc>
              <a:spcBef>
                <a:spcPts val="1200"/>
              </a:spcBef>
              <a:buFont typeface="Calibri" panose="020F0502020204030204" pitchFamily="34" charset="0"/>
              <a:buChar char="‒"/>
            </a:pPr>
            <a:r>
              <a:rPr lang="en-GB" sz="2400" dirty="0"/>
              <a:t>Information Extraction</a:t>
            </a:r>
          </a:p>
          <a:p>
            <a:pPr marL="1079500" indent="-363538">
              <a:lnSpc>
                <a:spcPct val="100000"/>
              </a:lnSpc>
              <a:spcBef>
                <a:spcPts val="1200"/>
              </a:spcBef>
              <a:buFont typeface="Calibri" panose="020F0502020204030204" pitchFamily="34" charset="0"/>
              <a:buChar char="‒"/>
            </a:pPr>
            <a:r>
              <a:rPr lang="en-GB" sz="2400" dirty="0"/>
              <a:t>Information Retrieval</a:t>
            </a:r>
          </a:p>
          <a:p>
            <a:pPr marL="1079500" indent="-363538">
              <a:lnSpc>
                <a:spcPct val="100000"/>
              </a:lnSpc>
              <a:spcBef>
                <a:spcPts val="1200"/>
              </a:spcBef>
              <a:buFont typeface="Calibri" panose="020F0502020204030204" pitchFamily="34" charset="0"/>
              <a:buChar char="‒"/>
            </a:pPr>
            <a:r>
              <a:rPr lang="en-GB" sz="2400" dirty="0"/>
              <a:t>Conversational agent</a:t>
            </a:r>
          </a:p>
          <a:p>
            <a:pPr marL="1079500" indent="-363538">
              <a:lnSpc>
                <a:spcPct val="100000"/>
              </a:lnSpc>
              <a:spcBef>
                <a:spcPts val="1200"/>
              </a:spcBef>
              <a:buFont typeface="Calibri" panose="020F0502020204030204" pitchFamily="34" charset="0"/>
              <a:buChar char="‒"/>
            </a:pPr>
            <a:r>
              <a:rPr lang="en-GB" sz="2400" dirty="0"/>
              <a:t>Text summarization</a:t>
            </a:r>
          </a:p>
          <a:p>
            <a:pPr marL="1079500" indent="-363538">
              <a:lnSpc>
                <a:spcPct val="100000"/>
              </a:lnSpc>
              <a:spcBef>
                <a:spcPts val="1200"/>
              </a:spcBef>
              <a:buFont typeface="Calibri" panose="020F0502020204030204" pitchFamily="34" charset="0"/>
              <a:buChar char="‒"/>
            </a:pPr>
            <a:r>
              <a:rPr lang="en-GB" sz="2400" dirty="0"/>
              <a:t>Question answering</a:t>
            </a:r>
          </a:p>
          <a:p>
            <a:pPr marL="1079500" indent="-363538">
              <a:lnSpc>
                <a:spcPct val="100000"/>
              </a:lnSpc>
              <a:spcBef>
                <a:spcPts val="1200"/>
              </a:spcBef>
              <a:buFont typeface="Calibri" panose="020F0502020204030204" pitchFamily="34" charset="0"/>
              <a:buChar char="‒"/>
            </a:pPr>
            <a:r>
              <a:rPr lang="en-GB" sz="2400" dirty="0"/>
              <a:t>Machine translation</a:t>
            </a:r>
          </a:p>
          <a:p>
            <a:pPr>
              <a:lnSpc>
                <a:spcPct val="100000"/>
              </a:lnSpc>
              <a:spcBef>
                <a:spcPts val="1200"/>
              </a:spcBef>
            </a:pPr>
            <a:endParaRPr lang="en-GB" sz="2400" dirty="0"/>
          </a:p>
        </p:txBody>
      </p:sp>
      <p:pic>
        <p:nvPicPr>
          <p:cNvPr id="1028" name="Picture 4" descr="NLP tasks organized according to their relative difficulty">
            <a:extLst>
              <a:ext uri="{FF2B5EF4-FFF2-40B4-BE49-F238E27FC236}">
                <a16:creationId xmlns:a16="http://schemas.microsoft.com/office/drawing/2014/main" id="{A53AFAB1-1CDD-439E-B672-46CD7BE9C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504" y="2028174"/>
            <a:ext cx="4313296" cy="34544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2814B2-C736-44B5-AFE9-41DC034257D7}"/>
              </a:ext>
            </a:extLst>
          </p:cNvPr>
          <p:cNvSpPr txBox="1"/>
          <p:nvPr/>
        </p:nvSpPr>
        <p:spPr>
          <a:xfrm>
            <a:off x="6647935" y="5838982"/>
            <a:ext cx="5074508" cy="1015663"/>
          </a:xfrm>
          <a:prstGeom prst="rect">
            <a:avLst/>
          </a:prstGeom>
          <a:noFill/>
        </p:spPr>
        <p:txBody>
          <a:bodyPr wrap="square">
            <a:spAutoFit/>
          </a:bodyPr>
          <a:lstStyle/>
          <a:p>
            <a:r>
              <a:rPr lang="en-GB" sz="2000" dirty="0">
                <a:hlinkClick r:id="rId4"/>
              </a:rPr>
              <a:t>Figure</a:t>
            </a:r>
            <a:r>
              <a:rPr lang="en-GB" sz="2000" dirty="0"/>
              <a:t> shows a depiction of these tasks based on their relative difficulty in terms of developing comprehensive solutions.</a:t>
            </a:r>
          </a:p>
        </p:txBody>
      </p:sp>
      <p:pic>
        <p:nvPicPr>
          <p:cNvPr id="8" name="Picture 7">
            <a:extLst>
              <a:ext uri="{FF2B5EF4-FFF2-40B4-BE49-F238E27FC236}">
                <a16:creationId xmlns:a16="http://schemas.microsoft.com/office/drawing/2014/main" id="{3274A480-3CAF-4BB1-9699-EAAFEB6EA2D6}"/>
              </a:ext>
            </a:extLst>
          </p:cNvPr>
          <p:cNvPicPr>
            <a:picLocks noChangeAspect="1"/>
          </p:cNvPicPr>
          <p:nvPr/>
        </p:nvPicPr>
        <p:blipFill>
          <a:blip r:embed="rId5"/>
          <a:stretch>
            <a:fillRect/>
          </a:stretch>
        </p:blipFill>
        <p:spPr>
          <a:xfrm>
            <a:off x="9082315" y="96930"/>
            <a:ext cx="3052731" cy="1280706"/>
          </a:xfrm>
          <a:prstGeom prst="rect">
            <a:avLst/>
          </a:prstGeom>
        </p:spPr>
      </p:pic>
      <p:sp>
        <p:nvSpPr>
          <p:cNvPr id="5" name="Slide Number Placeholder 4">
            <a:extLst>
              <a:ext uri="{FF2B5EF4-FFF2-40B4-BE49-F238E27FC236}">
                <a16:creationId xmlns:a16="http://schemas.microsoft.com/office/drawing/2014/main" id="{5CB0C323-EED5-48BD-A5A5-AFC41F9D6BCE}"/>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18887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5E08-0A42-4F49-8154-4C1BF23D3A45}"/>
              </a:ext>
            </a:extLst>
          </p:cNvPr>
          <p:cNvSpPr>
            <a:spLocks noGrp="1"/>
          </p:cNvSpPr>
          <p:nvPr>
            <p:ph type="title"/>
          </p:nvPr>
        </p:nvSpPr>
        <p:spPr>
          <a:xfrm>
            <a:off x="838200" y="97503"/>
            <a:ext cx="10515600" cy="1325563"/>
          </a:xfrm>
        </p:spPr>
        <p:txBody>
          <a:bodyPr>
            <a:normAutofit/>
          </a:bodyPr>
          <a:lstStyle/>
          <a:p>
            <a:r>
              <a:rPr lang="en-GB" dirty="0"/>
              <a:t>Learning from Text</a:t>
            </a:r>
          </a:p>
        </p:txBody>
      </p:sp>
      <p:sp>
        <p:nvSpPr>
          <p:cNvPr id="3" name="Content Placeholder 2">
            <a:extLst>
              <a:ext uri="{FF2B5EF4-FFF2-40B4-BE49-F238E27FC236}">
                <a16:creationId xmlns:a16="http://schemas.microsoft.com/office/drawing/2014/main" id="{F3815644-F80E-4680-B297-242F4A8D2D0A}"/>
              </a:ext>
            </a:extLst>
          </p:cNvPr>
          <p:cNvSpPr>
            <a:spLocks noGrp="1"/>
          </p:cNvSpPr>
          <p:nvPr>
            <p:ph idx="1"/>
          </p:nvPr>
        </p:nvSpPr>
        <p:spPr>
          <a:xfrm>
            <a:off x="998289" y="1556092"/>
            <a:ext cx="9932565" cy="5298553"/>
          </a:xfrm>
        </p:spPr>
        <p:txBody>
          <a:bodyPr>
            <a:normAutofit fontScale="92500"/>
          </a:bodyPr>
          <a:lstStyle/>
          <a:p>
            <a:pPr marL="361950" indent="-361950">
              <a:lnSpc>
                <a:spcPct val="110000"/>
              </a:lnSpc>
              <a:spcBef>
                <a:spcPts val="600"/>
              </a:spcBef>
              <a:spcAft>
                <a:spcPts val="1200"/>
              </a:spcAft>
            </a:pPr>
            <a:r>
              <a:rPr lang="en-GB" sz="2000" dirty="0"/>
              <a:t>Most machine learning applications in the text domain work with the </a:t>
            </a:r>
            <a:r>
              <a:rPr lang="en-GB" sz="2000" b="1" dirty="0"/>
              <a:t>bag-of-words</a:t>
            </a:r>
            <a:r>
              <a:rPr lang="en-GB" sz="2000" dirty="0"/>
              <a:t> representation in which the </a:t>
            </a:r>
            <a:r>
              <a:rPr lang="en-GB" sz="2000" b="1" dirty="0"/>
              <a:t>words</a:t>
            </a:r>
            <a:r>
              <a:rPr lang="en-GB" sz="2000" dirty="0"/>
              <a:t> are treated as </a:t>
            </a:r>
            <a:r>
              <a:rPr lang="en-GB" sz="2000" b="1" dirty="0"/>
              <a:t>dimensions</a:t>
            </a:r>
            <a:r>
              <a:rPr lang="en-GB" sz="2000" dirty="0"/>
              <a:t> with values corresponding to </a:t>
            </a:r>
            <a:r>
              <a:rPr lang="en-GB" sz="2000" b="1" dirty="0"/>
              <a:t>word frequencies</a:t>
            </a:r>
            <a:r>
              <a:rPr lang="en-GB" sz="2000" dirty="0"/>
              <a:t>. </a:t>
            </a:r>
          </a:p>
          <a:p>
            <a:pPr marL="361950" indent="-361950">
              <a:lnSpc>
                <a:spcPct val="110000"/>
              </a:lnSpc>
              <a:spcBef>
                <a:spcPts val="600"/>
              </a:spcBef>
              <a:spcAft>
                <a:spcPts val="1200"/>
              </a:spcAft>
            </a:pPr>
            <a:r>
              <a:rPr lang="en-GB" sz="2000" dirty="0"/>
              <a:t>A </a:t>
            </a:r>
            <a:r>
              <a:rPr lang="en-GB" sz="2000" b="1" dirty="0"/>
              <a:t>data set </a:t>
            </a:r>
            <a:r>
              <a:rPr lang="en-GB" sz="2000" dirty="0"/>
              <a:t>corresponds to a collection of documents, which is also referred to as a </a:t>
            </a:r>
            <a:r>
              <a:rPr lang="en-GB" sz="2000" b="1" i="1" dirty="0"/>
              <a:t>corpus</a:t>
            </a:r>
            <a:r>
              <a:rPr lang="en-GB" sz="2000" dirty="0"/>
              <a:t>. The complete and distinct set of words used to define the </a:t>
            </a:r>
            <a:r>
              <a:rPr lang="en-GB" sz="2000" b="1" dirty="0"/>
              <a:t>corpus</a:t>
            </a:r>
            <a:r>
              <a:rPr lang="en-GB" sz="2000" dirty="0"/>
              <a:t> is referred to as the </a:t>
            </a:r>
            <a:r>
              <a:rPr lang="en-GB" sz="2000" b="1" i="1" dirty="0"/>
              <a:t>lexicon</a:t>
            </a:r>
            <a:r>
              <a:rPr lang="en-GB" sz="2000" dirty="0"/>
              <a:t>. </a:t>
            </a:r>
          </a:p>
          <a:p>
            <a:pPr marL="361950" indent="-361950">
              <a:lnSpc>
                <a:spcPct val="110000"/>
              </a:lnSpc>
              <a:spcBef>
                <a:spcPts val="600"/>
              </a:spcBef>
              <a:spcAft>
                <a:spcPts val="1200"/>
              </a:spcAft>
            </a:pPr>
            <a:r>
              <a:rPr lang="en-GB" sz="2000" b="1" dirty="0"/>
              <a:t>Dimensions</a:t>
            </a:r>
            <a:r>
              <a:rPr lang="en-GB" sz="2000" dirty="0"/>
              <a:t> are also referred to as </a:t>
            </a:r>
            <a:r>
              <a:rPr lang="en-GB" sz="2000" b="1" dirty="0"/>
              <a:t>Terms </a:t>
            </a:r>
            <a:r>
              <a:rPr lang="en-GB" sz="2000" dirty="0"/>
              <a:t>or</a:t>
            </a:r>
            <a:r>
              <a:rPr lang="en-GB" sz="2000" b="1" dirty="0"/>
              <a:t> Features</a:t>
            </a:r>
            <a:r>
              <a:rPr lang="en-GB" sz="2000" dirty="0"/>
              <a:t>. Some applications of text work with a binary representation in which the presence of a term in a document corresponds to a value of </a:t>
            </a:r>
            <a:r>
              <a:rPr lang="en-GB" sz="2000" b="1" dirty="0"/>
              <a:t>1</a:t>
            </a:r>
            <a:r>
              <a:rPr lang="en-GB" sz="2000" dirty="0"/>
              <a:t> and </a:t>
            </a:r>
            <a:r>
              <a:rPr lang="en-GB" sz="2000" b="1" dirty="0"/>
              <a:t>0</a:t>
            </a:r>
            <a:r>
              <a:rPr lang="en-GB" sz="2000" dirty="0"/>
              <a:t>. </a:t>
            </a:r>
          </a:p>
          <a:p>
            <a:pPr marL="361950" indent="-361950">
              <a:lnSpc>
                <a:spcPct val="110000"/>
              </a:lnSpc>
              <a:spcBef>
                <a:spcPts val="600"/>
              </a:spcBef>
              <a:spcAft>
                <a:spcPts val="1200"/>
              </a:spcAft>
            </a:pPr>
            <a:r>
              <a:rPr lang="en-GB" sz="2000" dirty="0"/>
              <a:t>Other applications use a normalized function of the word frequencies as the values of the dimensions. In each of these cases, the dimensionality of data is very large, and may be of the order of </a:t>
            </a:r>
            <a:r>
              <a:rPr lang="en-GB" sz="2000" b="1" dirty="0"/>
              <a:t>10</a:t>
            </a:r>
            <a:r>
              <a:rPr lang="en-GB" sz="2000" b="1" baseline="30000" dirty="0"/>
              <a:t>5</a:t>
            </a:r>
            <a:r>
              <a:rPr lang="en-GB" sz="2000" dirty="0"/>
              <a:t> or even </a:t>
            </a:r>
            <a:r>
              <a:rPr lang="en-GB" sz="2000" b="1" dirty="0"/>
              <a:t>10</a:t>
            </a:r>
            <a:r>
              <a:rPr lang="en-GB" sz="2000" b="1" baseline="30000" dirty="0"/>
              <a:t>6</a:t>
            </a:r>
            <a:r>
              <a:rPr lang="en-GB" sz="2000" dirty="0"/>
              <a:t>.</a:t>
            </a:r>
          </a:p>
          <a:p>
            <a:pPr marL="361950" indent="-361950">
              <a:lnSpc>
                <a:spcPct val="110000"/>
              </a:lnSpc>
              <a:spcBef>
                <a:spcPts val="600"/>
              </a:spcBef>
              <a:spcAft>
                <a:spcPts val="1200"/>
              </a:spcAft>
            </a:pPr>
            <a:r>
              <a:rPr lang="en-GB" sz="2000" dirty="0"/>
              <a:t>Furthermore, most values of the dimensions are </a:t>
            </a:r>
            <a:r>
              <a:rPr lang="en-GB" sz="2000" b="1" dirty="0"/>
              <a:t>0s</a:t>
            </a:r>
            <a:r>
              <a:rPr lang="en-GB" sz="2000" dirty="0"/>
              <a:t>, and only a few dimensions take on positive values. In other words, text is a </a:t>
            </a:r>
            <a:r>
              <a:rPr lang="en-GB" sz="2000" b="1" i="1" dirty="0"/>
              <a:t>high-dimensional, sparse, and non-negative</a:t>
            </a:r>
            <a:r>
              <a:rPr lang="en-GB" sz="2000" i="1" dirty="0"/>
              <a:t> </a:t>
            </a:r>
            <a:r>
              <a:rPr lang="en-GB" sz="2000" dirty="0"/>
              <a:t>representation.</a:t>
            </a:r>
          </a:p>
        </p:txBody>
      </p:sp>
      <p:pic>
        <p:nvPicPr>
          <p:cNvPr id="1026" name="Picture 2" descr="Sparse matrix and its representation with example - Quescol">
            <a:extLst>
              <a:ext uri="{FF2B5EF4-FFF2-40B4-BE49-F238E27FC236}">
                <a16:creationId xmlns:a16="http://schemas.microsoft.com/office/drawing/2014/main" id="{B3571073-88F3-4217-91B6-4A14385A5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465" y="0"/>
            <a:ext cx="2333742" cy="145858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87B8B59-E745-467F-A2E9-66D630691170}"/>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75194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AE59-97F5-4DF1-A8F9-2EC0FA01B1CF}"/>
              </a:ext>
            </a:extLst>
          </p:cNvPr>
          <p:cNvSpPr>
            <a:spLocks noGrp="1"/>
          </p:cNvSpPr>
          <p:nvPr>
            <p:ph type="title"/>
          </p:nvPr>
        </p:nvSpPr>
        <p:spPr/>
        <p:txBody>
          <a:bodyPr/>
          <a:lstStyle/>
          <a:p>
            <a:r>
              <a:rPr lang="en-GB" dirty="0"/>
              <a:t>NLP Pipeline</a:t>
            </a:r>
          </a:p>
        </p:txBody>
      </p:sp>
      <p:sp>
        <p:nvSpPr>
          <p:cNvPr id="3" name="Content Placeholder 2">
            <a:extLst>
              <a:ext uri="{FF2B5EF4-FFF2-40B4-BE49-F238E27FC236}">
                <a16:creationId xmlns:a16="http://schemas.microsoft.com/office/drawing/2014/main" id="{080A5255-CC10-467A-A5EC-A8D97B49E670}"/>
              </a:ext>
            </a:extLst>
          </p:cNvPr>
          <p:cNvSpPr>
            <a:spLocks noGrp="1"/>
          </p:cNvSpPr>
          <p:nvPr>
            <p:ph idx="1"/>
          </p:nvPr>
        </p:nvSpPr>
        <p:spPr>
          <a:xfrm>
            <a:off x="1082179" y="1589903"/>
            <a:ext cx="10170706" cy="5264742"/>
          </a:xfrm>
        </p:spPr>
        <p:txBody>
          <a:bodyPr>
            <a:normAutofit fontScale="92500" lnSpcReduction="10000"/>
          </a:bodyPr>
          <a:lstStyle/>
          <a:p>
            <a:pPr marL="361950" indent="-361950" algn="l" fontAlgn="base">
              <a:lnSpc>
                <a:spcPct val="100000"/>
              </a:lnSpc>
              <a:spcBef>
                <a:spcPts val="1200"/>
              </a:spcBef>
              <a:spcAft>
                <a:spcPts val="600"/>
              </a:spcAft>
            </a:pPr>
            <a:r>
              <a:rPr lang="en-GB" sz="2000" dirty="0"/>
              <a:t>The first step in the process of developing any </a:t>
            </a:r>
            <a:r>
              <a:rPr lang="en-GB" sz="2000" b="1" dirty="0"/>
              <a:t>NLP system </a:t>
            </a:r>
            <a:r>
              <a:rPr lang="en-GB" sz="2000" dirty="0"/>
              <a:t>is to collect data relevant to the given task. We convert the text into </a:t>
            </a:r>
            <a:r>
              <a:rPr lang="en-GB" sz="2000" b="1" u="sng" dirty="0"/>
              <a:t>canonical form</a:t>
            </a:r>
            <a:r>
              <a:rPr lang="en-GB" sz="2000" b="1" dirty="0"/>
              <a:t> </a:t>
            </a:r>
            <a:r>
              <a:rPr lang="en-GB" sz="2000" dirty="0"/>
              <a:t>after cleaning and pre-processing.</a:t>
            </a:r>
          </a:p>
          <a:p>
            <a:pPr marL="361950" indent="-361950" algn="l" fontAlgn="base">
              <a:lnSpc>
                <a:spcPct val="100000"/>
              </a:lnSpc>
              <a:spcBef>
                <a:spcPts val="1200"/>
              </a:spcBef>
              <a:spcAft>
                <a:spcPts val="600"/>
              </a:spcAft>
            </a:pPr>
            <a:r>
              <a:rPr lang="en-GB" sz="2000" b="1" dirty="0"/>
              <a:t>Feature Engineering </a:t>
            </a:r>
            <a:r>
              <a:rPr lang="en-GB" sz="2000" dirty="0"/>
              <a:t>is the process of using domain knowledge to extract features (characteristics, properties and attributes) from raw data.</a:t>
            </a:r>
          </a:p>
          <a:p>
            <a:pPr marL="361950" indent="-361950" algn="l" fontAlgn="base">
              <a:lnSpc>
                <a:spcPct val="100000"/>
              </a:lnSpc>
              <a:spcBef>
                <a:spcPts val="1200"/>
              </a:spcBef>
              <a:spcAft>
                <a:spcPts val="600"/>
              </a:spcAft>
            </a:pPr>
            <a:r>
              <a:rPr lang="en-GB" sz="2000" dirty="0"/>
              <a:t>In </a:t>
            </a:r>
            <a:r>
              <a:rPr lang="en-GB" sz="2000" b="1" dirty="0"/>
              <a:t>modeling and evaluation </a:t>
            </a:r>
            <a:r>
              <a:rPr lang="en-GB" sz="2000" dirty="0"/>
              <a:t>phases, we build one or more models and compare and contrast them using a relevant evaluation metric(s).</a:t>
            </a:r>
          </a:p>
          <a:p>
            <a:pPr marL="361950" indent="-361950" algn="l" fontAlgn="base">
              <a:lnSpc>
                <a:spcPct val="100000"/>
              </a:lnSpc>
              <a:spcBef>
                <a:spcPts val="1200"/>
              </a:spcBef>
              <a:spcAft>
                <a:spcPts val="600"/>
              </a:spcAft>
            </a:pPr>
            <a:r>
              <a:rPr lang="en-GB" sz="2000" dirty="0"/>
              <a:t>Once the best model among the ones evaluated is chosen, we move toward deploying this model in production. </a:t>
            </a:r>
          </a:p>
          <a:p>
            <a:pPr marL="361950" indent="-361950" algn="l" fontAlgn="base">
              <a:lnSpc>
                <a:spcPct val="100000"/>
              </a:lnSpc>
              <a:spcBef>
                <a:spcPts val="1200"/>
              </a:spcBef>
              <a:spcAft>
                <a:spcPts val="600"/>
              </a:spcAft>
            </a:pPr>
            <a:r>
              <a:rPr lang="en-GB" sz="2000" dirty="0"/>
              <a:t>In the real world, the process may not always be linear as it’s shown in the pipeline in Figure. </a:t>
            </a:r>
          </a:p>
          <a:p>
            <a:pPr marL="361950" indent="-361950" algn="l" fontAlgn="base">
              <a:lnSpc>
                <a:spcPct val="100000"/>
              </a:lnSpc>
              <a:spcBef>
                <a:spcPts val="1200"/>
              </a:spcBef>
              <a:spcAft>
                <a:spcPts val="600"/>
              </a:spcAft>
            </a:pPr>
            <a:r>
              <a:rPr lang="en-GB" sz="2000" dirty="0"/>
              <a:t>It involves going back and forth between individual steps (e.g., between feature extraction and modeling, evaluation, and so on). There are loops in between, most commonly going from </a:t>
            </a:r>
            <a:r>
              <a:rPr lang="en-GB" sz="2000" b="1" dirty="0"/>
              <a:t>evaluation</a:t>
            </a:r>
            <a:r>
              <a:rPr lang="en-GB" sz="2000" dirty="0"/>
              <a:t> to </a:t>
            </a:r>
            <a:r>
              <a:rPr lang="en-GB" sz="2000" b="1" dirty="0"/>
              <a:t>pre-processing</a:t>
            </a:r>
            <a:r>
              <a:rPr lang="en-GB" sz="2000" dirty="0"/>
              <a:t>, </a:t>
            </a:r>
            <a:r>
              <a:rPr lang="en-GB" sz="2000" b="1" dirty="0"/>
              <a:t>feature engineering</a:t>
            </a:r>
            <a:r>
              <a:rPr lang="en-GB" sz="2000" dirty="0"/>
              <a:t>, </a:t>
            </a:r>
            <a:r>
              <a:rPr lang="en-GB" sz="2000" b="1" dirty="0"/>
              <a:t>modeling</a:t>
            </a:r>
            <a:r>
              <a:rPr lang="en-GB" sz="2000" dirty="0"/>
              <a:t>, and back to </a:t>
            </a:r>
            <a:r>
              <a:rPr lang="en-GB" sz="2000" b="1" dirty="0"/>
              <a:t>evaluation</a:t>
            </a:r>
            <a:r>
              <a:rPr lang="en-GB" sz="2000" dirty="0"/>
              <a:t>. </a:t>
            </a:r>
          </a:p>
          <a:p>
            <a:pPr marL="361950" indent="-361950" algn="l" fontAlgn="base">
              <a:lnSpc>
                <a:spcPct val="100000"/>
              </a:lnSpc>
              <a:spcBef>
                <a:spcPts val="1200"/>
              </a:spcBef>
              <a:spcAft>
                <a:spcPts val="600"/>
              </a:spcAft>
            </a:pPr>
            <a:r>
              <a:rPr lang="en-GB" sz="2000" dirty="0"/>
              <a:t>In addition, there is an overall loop involving monitoring and data collection, but this loop can be seen at the project level.</a:t>
            </a:r>
          </a:p>
        </p:txBody>
      </p:sp>
      <p:pic>
        <p:nvPicPr>
          <p:cNvPr id="6" name="Picture 5">
            <a:extLst>
              <a:ext uri="{FF2B5EF4-FFF2-40B4-BE49-F238E27FC236}">
                <a16:creationId xmlns:a16="http://schemas.microsoft.com/office/drawing/2014/main" id="{7D23069A-73FE-4232-BBED-D8F564CED45C}"/>
              </a:ext>
            </a:extLst>
          </p:cNvPr>
          <p:cNvPicPr>
            <a:picLocks noChangeAspect="1"/>
          </p:cNvPicPr>
          <p:nvPr/>
        </p:nvPicPr>
        <p:blipFill>
          <a:blip r:embed="rId2"/>
          <a:stretch>
            <a:fillRect/>
          </a:stretch>
        </p:blipFill>
        <p:spPr>
          <a:xfrm>
            <a:off x="8077657" y="0"/>
            <a:ext cx="4114342" cy="1491449"/>
          </a:xfrm>
          <a:prstGeom prst="rect">
            <a:avLst/>
          </a:prstGeom>
        </p:spPr>
      </p:pic>
      <p:cxnSp>
        <p:nvCxnSpPr>
          <p:cNvPr id="7" name="Straight Arrow Connector 6">
            <a:extLst>
              <a:ext uri="{FF2B5EF4-FFF2-40B4-BE49-F238E27FC236}">
                <a16:creationId xmlns:a16="http://schemas.microsoft.com/office/drawing/2014/main" id="{63CC9624-1806-41A0-A8D0-45D3723F3B1E}"/>
              </a:ext>
            </a:extLst>
          </p:cNvPr>
          <p:cNvCxnSpPr>
            <a:cxnSpLocks/>
          </p:cNvCxnSpPr>
          <p:nvPr/>
        </p:nvCxnSpPr>
        <p:spPr>
          <a:xfrm flipV="1">
            <a:off x="11755339" y="1315062"/>
            <a:ext cx="0" cy="5005056"/>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C5BAAFF-D727-4A0F-9FDD-B1FD41A554B6}"/>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extLst>
      <p:ext uri="{BB962C8B-B14F-4D97-AF65-F5344CB8AC3E}">
        <p14:creationId xmlns:p14="http://schemas.microsoft.com/office/powerpoint/2010/main" val="159767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EB0-507A-44F0-B4BD-0B52A9E0A822}"/>
              </a:ext>
            </a:extLst>
          </p:cNvPr>
          <p:cNvSpPr>
            <a:spLocks noGrp="1"/>
          </p:cNvSpPr>
          <p:nvPr>
            <p:ph type="title"/>
          </p:nvPr>
        </p:nvSpPr>
        <p:spPr>
          <a:xfrm>
            <a:off x="838201" y="82648"/>
            <a:ext cx="8900604" cy="1325563"/>
          </a:xfrm>
        </p:spPr>
        <p:txBody>
          <a:bodyPr/>
          <a:lstStyle/>
          <a:p>
            <a:r>
              <a:rPr lang="en-GB" dirty="0"/>
              <a:t>Bag-of-words Model</a:t>
            </a:r>
          </a:p>
        </p:txBody>
      </p:sp>
      <p:sp>
        <p:nvSpPr>
          <p:cNvPr id="3" name="Content Placeholder 2">
            <a:extLst>
              <a:ext uri="{FF2B5EF4-FFF2-40B4-BE49-F238E27FC236}">
                <a16:creationId xmlns:a16="http://schemas.microsoft.com/office/drawing/2014/main" id="{8C1CC47E-05C8-41B3-80A9-58833E9CB526}"/>
              </a:ext>
            </a:extLst>
          </p:cNvPr>
          <p:cNvSpPr>
            <a:spLocks noGrp="1"/>
          </p:cNvSpPr>
          <p:nvPr>
            <p:ph idx="1"/>
          </p:nvPr>
        </p:nvSpPr>
        <p:spPr>
          <a:xfrm>
            <a:off x="731520" y="1546519"/>
            <a:ext cx="8440779" cy="5389299"/>
          </a:xfrm>
        </p:spPr>
        <p:txBody>
          <a:bodyPr>
            <a:normAutofit/>
          </a:bodyPr>
          <a:lstStyle/>
          <a:p>
            <a:pPr marL="361950" indent="-361950" algn="l">
              <a:lnSpc>
                <a:spcPct val="100000"/>
              </a:lnSpc>
              <a:spcBef>
                <a:spcPts val="1200"/>
              </a:spcBef>
              <a:spcAft>
                <a:spcPts val="1200"/>
              </a:spcAft>
            </a:pPr>
            <a:r>
              <a:rPr lang="en-GB" sz="2000" dirty="0"/>
              <a:t>We have to turn categorical data, such as text or words, into a numeric form before we can pass them on to a machine learning algorithm for the training. </a:t>
            </a:r>
          </a:p>
          <a:p>
            <a:pPr marL="361950" indent="-361950" algn="l">
              <a:lnSpc>
                <a:spcPct val="100000"/>
              </a:lnSpc>
              <a:spcBef>
                <a:spcPts val="1200"/>
              </a:spcBef>
              <a:spcAft>
                <a:spcPts val="1200"/>
              </a:spcAft>
            </a:pPr>
            <a:r>
              <a:rPr lang="en-GB" sz="2000" dirty="0"/>
              <a:t>We introduce the </a:t>
            </a:r>
            <a:r>
              <a:rPr lang="en-GB" sz="2000" b="1" i="1" dirty="0"/>
              <a:t>bag-of-words</a:t>
            </a:r>
            <a:r>
              <a:rPr lang="en-GB" sz="2000" dirty="0"/>
              <a:t>, which allows us to represent text as numeric feature vectors. The idea behind the </a:t>
            </a:r>
            <a:r>
              <a:rPr lang="en-GB" sz="2000" b="1" i="1" dirty="0"/>
              <a:t>bag-of-words model </a:t>
            </a:r>
            <a:r>
              <a:rPr lang="en-GB" sz="2000" dirty="0"/>
              <a:t>is quite simple and can be summarized as follows</a:t>
            </a:r>
          </a:p>
          <a:p>
            <a:pPr marL="1079500" indent="-363538" algn="l">
              <a:lnSpc>
                <a:spcPct val="100000"/>
              </a:lnSpc>
              <a:spcBef>
                <a:spcPts val="1200"/>
              </a:spcBef>
              <a:spcAft>
                <a:spcPts val="1200"/>
              </a:spcAft>
              <a:buFont typeface="+mj-lt"/>
              <a:buAutoNum type="arabicPeriod"/>
            </a:pPr>
            <a:r>
              <a:rPr lang="en-GB" sz="2000" dirty="0"/>
              <a:t>We create a vocabulary of unique tokens, for example, words: from the entire set of documents.</a:t>
            </a:r>
          </a:p>
          <a:p>
            <a:pPr marL="1079500" indent="-363538" algn="l">
              <a:lnSpc>
                <a:spcPct val="100000"/>
              </a:lnSpc>
              <a:spcBef>
                <a:spcPts val="1200"/>
              </a:spcBef>
              <a:spcAft>
                <a:spcPts val="1200"/>
              </a:spcAft>
              <a:buFont typeface="+mj-lt"/>
              <a:buAutoNum type="arabicPeriod"/>
            </a:pPr>
            <a:r>
              <a:rPr lang="en-GB" sz="2000" dirty="0"/>
              <a:t>We construct a feature vector from each document that contains the counts of how each word occurs in the particular document.</a:t>
            </a:r>
          </a:p>
          <a:p>
            <a:pPr marL="361950" indent="-361950" algn="l">
              <a:lnSpc>
                <a:spcPct val="100000"/>
              </a:lnSpc>
              <a:spcBef>
                <a:spcPts val="1200"/>
              </a:spcBef>
              <a:spcAft>
                <a:spcPts val="1200"/>
              </a:spcAft>
            </a:pPr>
            <a:r>
              <a:rPr lang="en-GB" sz="2000" dirty="0"/>
              <a:t>Since the unique words in each document represent only a small subset of all the words in the bag-of-words vocabulary, the feature vectors will mostly consist of zeros, which is why we call them sparse.</a:t>
            </a:r>
          </a:p>
        </p:txBody>
      </p:sp>
      <p:sp>
        <p:nvSpPr>
          <p:cNvPr id="5" name="Slide Number Placeholder 4">
            <a:extLst>
              <a:ext uri="{FF2B5EF4-FFF2-40B4-BE49-F238E27FC236}">
                <a16:creationId xmlns:a16="http://schemas.microsoft.com/office/drawing/2014/main" id="{32B89257-FE27-4D8F-99C8-B64CA98BA01E}"/>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1026" name="Picture 2" descr="Spam Filtering Using Bag-of-Words | by Aditi Mukerjee | The Startup | Medium">
            <a:extLst>
              <a:ext uri="{FF2B5EF4-FFF2-40B4-BE49-F238E27FC236}">
                <a16:creationId xmlns:a16="http://schemas.microsoft.com/office/drawing/2014/main" id="{635352F5-87EB-EEDD-0C0B-4CB06AB57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818" y="4837708"/>
            <a:ext cx="2743201" cy="12188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ting text features with bag-of-words, n-grams, parts-of-speach and more  · UC Business Analytics R Programming Guide">
            <a:extLst>
              <a:ext uri="{FF2B5EF4-FFF2-40B4-BE49-F238E27FC236}">
                <a16:creationId xmlns:a16="http://schemas.microsoft.com/office/drawing/2014/main" id="{EDDBDB69-EBFC-B37A-CDCC-9D197F00C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527" y="2076274"/>
            <a:ext cx="1987636" cy="232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0304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11010</TotalTime>
  <Words>4997</Words>
  <Application>Microsoft Office PowerPoint</Application>
  <PresentationFormat>Widescreen</PresentationFormat>
  <Paragraphs>421</Paragraphs>
  <Slides>24</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vt:lpstr>
      <vt:lpstr>Arial</vt:lpstr>
      <vt:lpstr>Calibri</vt:lpstr>
      <vt:lpstr>KaTeX_Main</vt:lpstr>
      <vt:lpstr>KaTeX_Math</vt:lpstr>
      <vt:lpstr>KaTeX_Size1</vt:lpstr>
      <vt:lpstr>KaTeX_Size4</vt:lpstr>
      <vt:lpstr>Noto serif</vt:lpstr>
      <vt:lpstr>Söhne</vt:lpstr>
      <vt:lpstr>1_Office Theme</vt:lpstr>
      <vt:lpstr>PBrush</vt:lpstr>
      <vt:lpstr>NLP and Topic Modelling Week 8</vt:lpstr>
      <vt:lpstr>Agenda</vt:lpstr>
      <vt:lpstr>Introduction to NLP</vt:lpstr>
      <vt:lpstr>Introduction to NLP</vt:lpstr>
      <vt:lpstr>Introduction to NLP</vt:lpstr>
      <vt:lpstr>NLP Tasks</vt:lpstr>
      <vt:lpstr>Learning from Text</vt:lpstr>
      <vt:lpstr>NLP Pipeline</vt:lpstr>
      <vt:lpstr>Bag-of-words Model</vt:lpstr>
      <vt:lpstr>Feature Generation Bag of Words</vt:lpstr>
      <vt:lpstr>Feature Generation  TF-IDF</vt:lpstr>
      <vt:lpstr>What is Topic Modeling?</vt:lpstr>
      <vt:lpstr>Decomposing Text Documents  Latent Dirichlet Allocation (LDA)</vt:lpstr>
      <vt:lpstr>Latent Dirichlet Allocation (LDA) Example</vt:lpstr>
      <vt:lpstr>Latent Dirichlet Allocation (LDA) Example</vt:lpstr>
      <vt:lpstr>Latent Dirichlet Allocation (LDA) Example</vt:lpstr>
      <vt:lpstr>LDA  Scikit-learn</vt:lpstr>
      <vt:lpstr>LDA  Scikit-learn Coding</vt:lpstr>
      <vt:lpstr>LDA  Scikit-learn Coding</vt:lpstr>
      <vt:lpstr>LDA  Scikit-learn Coding</vt:lpstr>
      <vt:lpstr>LDA  Scikit-learn Coding</vt:lpstr>
      <vt:lpstr>Sentiment Analysis</vt:lpstr>
      <vt:lpstr>VADER sentiment analysis with NLTK</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514</cp:revision>
  <dcterms:created xsi:type="dcterms:W3CDTF">2020-09-11T23:34:13Z</dcterms:created>
  <dcterms:modified xsi:type="dcterms:W3CDTF">2023-11-13T20:36:16Z</dcterms:modified>
</cp:coreProperties>
</file>