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3064" r:id="rId3"/>
    <p:sldId id="299" r:id="rId4"/>
    <p:sldId id="3065" r:id="rId5"/>
    <p:sldId id="300" r:id="rId6"/>
    <p:sldId id="301" r:id="rId7"/>
    <p:sldId id="302" r:id="rId8"/>
    <p:sldId id="303" r:id="rId9"/>
    <p:sldId id="305" r:id="rId10"/>
    <p:sldId id="3066" r:id="rId11"/>
    <p:sldId id="3067" r:id="rId12"/>
    <p:sldId id="308" r:id="rId13"/>
    <p:sldId id="3068" r:id="rId14"/>
    <p:sldId id="309" r:id="rId15"/>
    <p:sldId id="313" r:id="rId16"/>
    <p:sldId id="318" r:id="rId17"/>
    <p:sldId id="320" r:id="rId18"/>
    <p:sldId id="322" r:id="rId19"/>
    <p:sldId id="323" r:id="rId20"/>
    <p:sldId id="325" r:id="rId21"/>
    <p:sldId id="351" r:id="rId22"/>
    <p:sldId id="330" r:id="rId23"/>
    <p:sldId id="331" r:id="rId24"/>
    <p:sldId id="30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384" autoAdjust="0"/>
  </p:normalViewPr>
  <p:slideViewPr>
    <p:cSldViewPr snapToGrid="0">
      <p:cViewPr varScale="1">
        <p:scale>
          <a:sx n="92" d="100"/>
          <a:sy n="92" d="100"/>
        </p:scale>
        <p:origin x="17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07/11/2023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2</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https://cwiki.apache.org/confluence/display/hive/hiveserver</a:t>
            </a:r>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18896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normAutofit/>
          </a:bodyPr>
          <a:lstStyle>
            <a:lvl1pPr algn="l">
              <a:defRPr sz="44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50CFBEC0-089D-4057-BF41-9D5CD6649C33}" type="datetime1">
              <a:rPr lang="en-GB" smtClean="0"/>
              <a:t>07/11/2023</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0C8A9663-E9B5-4978-B9B2-08E9A5465AE9}" type="datetime1">
              <a:rPr lang="en-GB" smtClean="0"/>
              <a:t>07/11/2023</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C7D96563-9631-4D11-B020-CED4F229FE4F}" type="datetime1">
              <a:rPr lang="en-GB" smtClean="0"/>
              <a:t>07/11/2023</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369645AB-A431-4BB4-8566-80A45789AA01}" type="datetime1">
              <a:rPr lang="en-GB" smtClean="0"/>
              <a:t>07/11/2023</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D75A8F2A-9D44-4B1D-9300-CF8C6C95E8AA}" type="datetime1">
              <a:rPr lang="en-GB" smtClean="0"/>
              <a:t>07/11/2023</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382C581B-3C21-46A7-A236-D6F948D55507}" type="datetime1">
              <a:rPr lang="en-GB" smtClean="0"/>
              <a:t>07/11/2023</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3138FAEF-F511-4E8A-A1D4-A423F43E9A70}" type="datetime1">
              <a:rPr lang="en-GB" smtClean="0"/>
              <a:t>07/11/2023</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DFE7CAD9-BB82-4EA5-A6CE-E5D7204AF623}" type="datetime1">
              <a:rPr lang="en-GB" smtClean="0"/>
              <a:t>07/11/2023</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66EA8BB6-A439-4879-BF15-4EE9336F2BDB}" type="datetime1">
              <a:rPr lang="en-GB" smtClean="0"/>
              <a:t>07/11/2023</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B63439DD-FC9F-42DA-A6B4-97EE4929D2C6}" type="datetime1">
              <a:rPr lang="en-GB" smtClean="0"/>
              <a:t>07/11/2023</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DB9B0-25CD-426E-A3D1-6BE672184EB7}" type="datetime1">
              <a:rPr lang="en-GB" smtClean="0"/>
              <a:t>07/11/2023</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8" name="Title 1">
            <a:extLst>
              <a:ext uri="{FF2B5EF4-FFF2-40B4-BE49-F238E27FC236}">
                <a16:creationId xmlns:a16="http://schemas.microsoft.com/office/drawing/2014/main" id="{642B6497-417C-85B5-3F3A-8BA8190769CD}"/>
              </a:ext>
            </a:extLst>
          </p:cNvPr>
          <p:cNvSpPr txBox="1">
            <a:spLocks noGrp="1"/>
          </p:cNvSpPr>
          <p:nvPr>
            <p:ph type="ctrTitle"/>
          </p:nvPr>
        </p:nvSpPr>
        <p:spPr>
          <a:xfrm>
            <a:off x="5370022" y="1594420"/>
            <a:ext cx="5983778" cy="1970731"/>
          </a:xfrm>
        </p:spPr>
        <p:txBody>
          <a:bodyPr>
            <a:noAutofit/>
          </a:bodyPr>
          <a:lstStyle/>
          <a:p>
            <a:pPr lvl="0" algn="ctr">
              <a:lnSpc>
                <a:spcPct val="110000"/>
              </a:lnSpc>
            </a:pPr>
            <a:r>
              <a:rPr lang="en-GB" sz="3200" dirty="0">
                <a:solidFill>
                  <a:schemeClr val="accent6">
                    <a:lumMod val="75000"/>
                  </a:schemeClr>
                </a:solidFill>
                <a:latin typeface="+mn-lt"/>
              </a:rPr>
              <a:t>Big Data Storage and Processing</a:t>
            </a:r>
            <a:br>
              <a:rPr lang="en-GB" sz="3200" dirty="0">
                <a:solidFill>
                  <a:schemeClr val="accent6">
                    <a:lumMod val="75000"/>
                  </a:schemeClr>
                </a:solidFill>
                <a:latin typeface="+mn-lt"/>
              </a:rPr>
            </a:br>
            <a:r>
              <a:rPr lang="en-GB" sz="2800" dirty="0">
                <a:solidFill>
                  <a:schemeClr val="accent6">
                    <a:lumMod val="75000"/>
                  </a:schemeClr>
                </a:solidFill>
                <a:latin typeface="+mn-lt"/>
              </a:rPr>
              <a:t>MSc in Data Analytics</a:t>
            </a:r>
            <a:br>
              <a:rPr lang="en-GB" sz="3200" dirty="0"/>
            </a:br>
            <a:r>
              <a:rPr lang="en-GB" sz="3200" dirty="0"/>
              <a:t>CCT College Dublin</a:t>
            </a:r>
            <a:endParaRPr lang="en-GB" sz="3200" dirty="0">
              <a:latin typeface="+mn-lt"/>
            </a:endParaRPr>
          </a:p>
        </p:txBody>
      </p:sp>
      <p:sp>
        <p:nvSpPr>
          <p:cNvPr id="9" name="Subtitle 2">
            <a:extLst>
              <a:ext uri="{FF2B5EF4-FFF2-40B4-BE49-F238E27FC236}">
                <a16:creationId xmlns:a16="http://schemas.microsoft.com/office/drawing/2014/main" id="{C2B902EE-4793-532D-05ED-06C91A448848}"/>
              </a:ext>
            </a:extLst>
          </p:cNvPr>
          <p:cNvSpPr txBox="1">
            <a:spLocks noGrp="1"/>
          </p:cNvSpPr>
          <p:nvPr>
            <p:ph type="subTitle" idx="1"/>
          </p:nvPr>
        </p:nvSpPr>
        <p:spPr>
          <a:xfrm>
            <a:off x="5672668" y="5764450"/>
            <a:ext cx="4805182"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10" name="Subtitle 2">
            <a:extLst>
              <a:ext uri="{FF2B5EF4-FFF2-40B4-BE49-F238E27FC236}">
                <a16:creationId xmlns:a16="http://schemas.microsoft.com/office/drawing/2014/main" id="{37D02FEF-0CB4-D211-E1A6-5574A68B1B81}"/>
              </a:ext>
            </a:extLst>
          </p:cNvPr>
          <p:cNvSpPr txBox="1">
            <a:spLocks/>
          </p:cNvSpPr>
          <p:nvPr/>
        </p:nvSpPr>
        <p:spPr>
          <a:xfrm>
            <a:off x="5672668" y="4066021"/>
            <a:ext cx="4995331"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Apache Hive</a:t>
            </a:r>
            <a:endParaRPr lang="en-GB" sz="3200" b="1" baseline="60000" dirty="0">
              <a:solidFill>
                <a:schemeClr val="tx1"/>
              </a:solidFill>
            </a:endParaRPr>
          </a:p>
          <a:p>
            <a:r>
              <a:rPr lang="en-GB" sz="3200" b="1" dirty="0">
                <a:solidFill>
                  <a:schemeClr val="tx1"/>
                </a:solidFill>
              </a:rPr>
              <a:t>Week 10</a:t>
            </a:r>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2C69-24E7-EB6C-4126-598968E3C202}"/>
              </a:ext>
            </a:extLst>
          </p:cNvPr>
          <p:cNvSpPr>
            <a:spLocks noGrp="1"/>
          </p:cNvSpPr>
          <p:nvPr>
            <p:ph type="title"/>
          </p:nvPr>
        </p:nvSpPr>
        <p:spPr/>
        <p:txBody>
          <a:bodyPr/>
          <a:lstStyle/>
          <a:p>
            <a:r>
              <a:rPr lang="en-IE" dirty="0"/>
              <a:t>Hive Architecture</a:t>
            </a:r>
          </a:p>
        </p:txBody>
      </p:sp>
      <p:sp>
        <p:nvSpPr>
          <p:cNvPr id="4" name="Slide Number Placeholder 3">
            <a:extLst>
              <a:ext uri="{FF2B5EF4-FFF2-40B4-BE49-F238E27FC236}">
                <a16:creationId xmlns:a16="http://schemas.microsoft.com/office/drawing/2014/main" id="{2E18F1FF-CE46-C495-7EDD-15CFC860D189}"/>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1026" name="Picture 2" descr="Hive architecture">
            <a:extLst>
              <a:ext uri="{FF2B5EF4-FFF2-40B4-BE49-F238E27FC236}">
                <a16:creationId xmlns:a16="http://schemas.microsoft.com/office/drawing/2014/main" id="{9FA6742B-58F5-42B0-294D-2FBB91552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932" y="2096428"/>
            <a:ext cx="6805634" cy="3225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F6646A-7C4F-E23D-07A4-438E60F8B747}"/>
              </a:ext>
            </a:extLst>
          </p:cNvPr>
          <p:cNvSpPr txBox="1"/>
          <p:nvPr/>
        </p:nvSpPr>
        <p:spPr>
          <a:xfrm>
            <a:off x="8089013" y="1838392"/>
            <a:ext cx="3542848" cy="4541243"/>
          </a:xfrm>
          <a:prstGeom prst="rect">
            <a:avLst/>
          </a:prstGeom>
          <a:noFill/>
        </p:spPr>
        <p:txBody>
          <a:bodyPr wrap="square">
            <a:spAutoFit/>
          </a:bodyPr>
          <a:lstStyle/>
          <a:p>
            <a:pPr>
              <a:lnSpc>
                <a:spcPct val="130000"/>
              </a:lnSpc>
            </a:pPr>
            <a:r>
              <a:rPr lang="en-IE" sz="2000" dirty="0"/>
              <a:t>A </a:t>
            </a:r>
            <a:r>
              <a:rPr lang="en-IE" sz="2400" b="1" dirty="0" err="1"/>
              <a:t>metastore</a:t>
            </a:r>
            <a:r>
              <a:rPr lang="en-IE" sz="2000" dirty="0"/>
              <a:t> in Apache Hive is a central repository that contains metadata about the data kept in Hive tables. It is frequently referred to as the Hive </a:t>
            </a:r>
            <a:r>
              <a:rPr lang="en-IE" sz="2000" dirty="0" err="1"/>
              <a:t>Metastore</a:t>
            </a:r>
            <a:r>
              <a:rPr lang="en-IE" sz="2000" dirty="0"/>
              <a:t>. The metadata has details required for managing and querying the data, including as table schemas, column names, data types, file locations, and others.</a:t>
            </a:r>
          </a:p>
        </p:txBody>
      </p:sp>
    </p:spTree>
    <p:extLst>
      <p:ext uri="{BB962C8B-B14F-4D97-AF65-F5344CB8AC3E}">
        <p14:creationId xmlns:p14="http://schemas.microsoft.com/office/powerpoint/2010/main" val="329246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4517-2603-17D4-413E-5E67E98D9298}"/>
              </a:ext>
            </a:extLst>
          </p:cNvPr>
          <p:cNvSpPr>
            <a:spLocks noGrp="1"/>
          </p:cNvSpPr>
          <p:nvPr>
            <p:ph type="title"/>
          </p:nvPr>
        </p:nvSpPr>
        <p:spPr/>
        <p:txBody>
          <a:bodyPr/>
          <a:lstStyle/>
          <a:p>
            <a:r>
              <a:rPr lang="en-IE" dirty="0"/>
              <a:t>Hive Architecture</a:t>
            </a:r>
          </a:p>
        </p:txBody>
      </p:sp>
      <p:sp>
        <p:nvSpPr>
          <p:cNvPr id="3" name="Content Placeholder 2">
            <a:extLst>
              <a:ext uri="{FF2B5EF4-FFF2-40B4-BE49-F238E27FC236}">
                <a16:creationId xmlns:a16="http://schemas.microsoft.com/office/drawing/2014/main" id="{DC987454-6C83-1800-98EC-7FA7684D8B8A}"/>
              </a:ext>
            </a:extLst>
          </p:cNvPr>
          <p:cNvSpPr>
            <a:spLocks noGrp="1"/>
          </p:cNvSpPr>
          <p:nvPr>
            <p:ph idx="1"/>
          </p:nvPr>
        </p:nvSpPr>
        <p:spPr>
          <a:xfrm>
            <a:off x="756138" y="1518595"/>
            <a:ext cx="10597662" cy="5339405"/>
          </a:xfrm>
        </p:spPr>
        <p:txBody>
          <a:bodyPr>
            <a:normAutofit fontScale="92500"/>
          </a:bodyPr>
          <a:lstStyle/>
          <a:p>
            <a:pPr marL="360363" indent="-360363">
              <a:lnSpc>
                <a:spcPct val="110000"/>
              </a:lnSpc>
              <a:spcBef>
                <a:spcPts val="600"/>
              </a:spcBef>
              <a:spcAft>
                <a:spcPts val="600"/>
              </a:spcAft>
            </a:pPr>
            <a:r>
              <a:rPr lang="en-US" sz="2400" b="1" dirty="0"/>
              <a:t>Thrift Client</a:t>
            </a:r>
          </a:p>
          <a:p>
            <a:pPr marL="360363" indent="-360363">
              <a:lnSpc>
                <a:spcPct val="110000"/>
              </a:lnSpc>
              <a:spcBef>
                <a:spcPts val="600"/>
              </a:spcBef>
              <a:spcAft>
                <a:spcPts val="600"/>
              </a:spcAft>
            </a:pPr>
            <a:r>
              <a:rPr lang="en-US" sz="1800" b="1" i="1" dirty="0" err="1"/>
              <a:t>HiveServer</a:t>
            </a:r>
            <a:r>
              <a:rPr lang="en-US" sz="1800" dirty="0"/>
              <a:t> is an optional service that allows a remote client to submit requests to Hive, using a variety of programming languages, and retrieve results. </a:t>
            </a:r>
            <a:r>
              <a:rPr lang="en-US" sz="1800" b="1" i="1" dirty="0" err="1"/>
              <a:t>HiveServer</a:t>
            </a:r>
            <a:r>
              <a:rPr lang="en-US" sz="1800" dirty="0"/>
              <a:t> is built on Apache </a:t>
            </a:r>
            <a:r>
              <a:rPr lang="en-US" sz="1800" dirty="0" err="1"/>
              <a:t>ThriftTM</a:t>
            </a:r>
            <a:r>
              <a:rPr lang="en-US" sz="1800" dirty="0"/>
              <a:t> (http://thrift.apache.org/), therefore it is called the </a:t>
            </a:r>
            <a:r>
              <a:rPr lang="en-US" sz="1800" b="1" i="1" dirty="0"/>
              <a:t>Thrift server</a:t>
            </a:r>
            <a:r>
              <a:rPr lang="en-US" sz="1800" dirty="0"/>
              <a:t> although this can lead to confusion because a newer service named HiveServer2 is also built on Thrift.</a:t>
            </a:r>
          </a:p>
          <a:p>
            <a:pPr marL="360363" indent="-360363">
              <a:lnSpc>
                <a:spcPct val="110000"/>
              </a:lnSpc>
              <a:spcBef>
                <a:spcPts val="600"/>
              </a:spcBef>
              <a:spcAft>
                <a:spcPts val="600"/>
              </a:spcAft>
            </a:pPr>
            <a:r>
              <a:rPr lang="en-US" sz="2400" b="1" dirty="0"/>
              <a:t>JDBC driver</a:t>
            </a:r>
          </a:p>
          <a:p>
            <a:pPr marL="360363" indent="-360363">
              <a:lnSpc>
                <a:spcPct val="110000"/>
              </a:lnSpc>
              <a:spcBef>
                <a:spcPts val="600"/>
              </a:spcBef>
              <a:spcAft>
                <a:spcPts val="600"/>
              </a:spcAft>
            </a:pPr>
            <a:r>
              <a:rPr lang="en-US" sz="1800" dirty="0"/>
              <a:t>Hive provides a </a:t>
            </a:r>
            <a:r>
              <a:rPr lang="en-US" sz="1800" b="1" dirty="0"/>
              <a:t>JDBC driver</a:t>
            </a:r>
            <a:r>
              <a:rPr lang="en-US" sz="1800" dirty="0"/>
              <a:t>, defined in the class </a:t>
            </a:r>
            <a:r>
              <a:rPr lang="en-US" sz="1800" u="sng" dirty="0" err="1"/>
              <a:t>org.apache.hadoop.hive.jdbc.HiveDriver</a:t>
            </a:r>
            <a:r>
              <a:rPr lang="en-US" sz="1800" dirty="0"/>
              <a:t>. When configured with a </a:t>
            </a:r>
            <a:r>
              <a:rPr lang="en-US" sz="1800" b="1" dirty="0"/>
              <a:t>JDBC</a:t>
            </a:r>
            <a:r>
              <a:rPr lang="en-US" sz="1800" dirty="0"/>
              <a:t> URI of the form </a:t>
            </a:r>
            <a:r>
              <a:rPr lang="en-US" sz="1800" u="sng" dirty="0"/>
              <a:t>jdbc:hive2://</a:t>
            </a:r>
            <a:r>
              <a:rPr lang="en-US" sz="1800" u="sng" dirty="0" err="1"/>
              <a:t>host:port</a:t>
            </a:r>
            <a:r>
              <a:rPr lang="en-US" sz="1800" u="sng" dirty="0"/>
              <a:t>/</a:t>
            </a:r>
            <a:r>
              <a:rPr lang="en-US" sz="1800" u="sng" dirty="0" err="1"/>
              <a:t>dbname</a:t>
            </a:r>
            <a:r>
              <a:rPr lang="en-US" sz="1800" dirty="0"/>
              <a:t>, a Java application will connect to a Hive server running in a separate process at the given host and port. In this mode, Hive runs in the same JVM as the application invoking it.</a:t>
            </a:r>
          </a:p>
          <a:p>
            <a:pPr marL="360363" indent="-360363">
              <a:lnSpc>
                <a:spcPct val="110000"/>
              </a:lnSpc>
              <a:spcBef>
                <a:spcPts val="600"/>
              </a:spcBef>
              <a:spcAft>
                <a:spcPts val="600"/>
              </a:spcAft>
            </a:pPr>
            <a:r>
              <a:rPr lang="en-US" sz="2000" dirty="0"/>
              <a:t>The </a:t>
            </a:r>
            <a:r>
              <a:rPr lang="en-US" sz="2000" b="1" dirty="0"/>
              <a:t>Beeline CLI </a:t>
            </a:r>
            <a:r>
              <a:rPr lang="en-US" sz="2000" dirty="0"/>
              <a:t>uses the </a:t>
            </a:r>
            <a:r>
              <a:rPr lang="en-US" sz="2000" b="1" i="1" dirty="0"/>
              <a:t>JDBC</a:t>
            </a:r>
            <a:r>
              <a:rPr lang="en-US" sz="2000" dirty="0"/>
              <a:t> driver to communicate with </a:t>
            </a:r>
            <a:r>
              <a:rPr lang="en-US" sz="2000" b="1" dirty="0"/>
              <a:t>Hive</a:t>
            </a:r>
            <a:r>
              <a:rPr lang="en-US" sz="2000" dirty="0"/>
              <a:t>.</a:t>
            </a:r>
          </a:p>
          <a:p>
            <a:pPr marL="360363" indent="-360363">
              <a:lnSpc>
                <a:spcPct val="110000"/>
              </a:lnSpc>
              <a:spcBef>
                <a:spcPts val="600"/>
              </a:spcBef>
              <a:spcAft>
                <a:spcPts val="600"/>
              </a:spcAft>
            </a:pPr>
            <a:r>
              <a:rPr lang="en-US" sz="2400" b="1" dirty="0"/>
              <a:t>ODBC driver</a:t>
            </a:r>
          </a:p>
          <a:p>
            <a:pPr marL="360363" indent="-360363">
              <a:lnSpc>
                <a:spcPct val="110000"/>
              </a:lnSpc>
              <a:spcBef>
                <a:spcPts val="600"/>
              </a:spcBef>
              <a:spcAft>
                <a:spcPts val="600"/>
              </a:spcAft>
            </a:pPr>
            <a:r>
              <a:rPr lang="en-US" sz="1800" dirty="0"/>
              <a:t>An </a:t>
            </a:r>
            <a:r>
              <a:rPr lang="en-US" sz="1800" b="1" i="1" dirty="0"/>
              <a:t>ODBC</a:t>
            </a:r>
            <a:r>
              <a:rPr lang="en-US" sz="1800" dirty="0"/>
              <a:t> driver allows applications that support the </a:t>
            </a:r>
            <a:r>
              <a:rPr lang="en-US" sz="1800" b="1" i="1" dirty="0"/>
              <a:t>ODBC</a:t>
            </a:r>
            <a:r>
              <a:rPr lang="en-US" sz="1800" dirty="0"/>
              <a:t> protocol (such as business intelligence software) to connect to Hive. The Apache Hive distribution does not ship with an </a:t>
            </a:r>
            <a:r>
              <a:rPr lang="en-US" sz="1800" b="1" i="1" dirty="0"/>
              <a:t>ODBC driver</a:t>
            </a:r>
            <a:r>
              <a:rPr lang="en-US" sz="1800" dirty="0"/>
              <a:t>, but several vendors make one freely available.</a:t>
            </a:r>
            <a:endParaRPr lang="en-IE" sz="1800" dirty="0"/>
          </a:p>
        </p:txBody>
      </p:sp>
      <p:sp>
        <p:nvSpPr>
          <p:cNvPr id="4" name="Slide Number Placeholder 3">
            <a:extLst>
              <a:ext uri="{FF2B5EF4-FFF2-40B4-BE49-F238E27FC236}">
                <a16:creationId xmlns:a16="http://schemas.microsoft.com/office/drawing/2014/main" id="{4BB57BEE-D58A-B984-AD9B-BC9AB6DCD34C}"/>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286207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Hive Metastore</a:t>
            </a:r>
          </a:p>
        </p:txBody>
      </p:sp>
      <p:sp>
        <p:nvSpPr>
          <p:cNvPr id="22530" name="Content Placeholder 2"/>
          <p:cNvSpPr>
            <a:spLocks noGrp="1"/>
          </p:cNvSpPr>
          <p:nvPr>
            <p:ph idx="1"/>
          </p:nvPr>
        </p:nvSpPr>
        <p:spPr>
          <a:xfrm>
            <a:off x="838200" y="1560062"/>
            <a:ext cx="10818779" cy="5580040"/>
          </a:xfrm>
          <a:noFill/>
          <a:ln>
            <a:miter lim="800000"/>
            <a:headEnd/>
            <a:tailEnd/>
          </a:ln>
        </p:spPr>
        <p:txBody>
          <a:bodyPr vert="horz" wrap="square" numCol="1" anchor="t" anchorCtr="0" compatLnSpc="1">
            <a:prstTxWarp prst="textNoShape">
              <a:avLst/>
            </a:prstTxWarp>
            <a:normAutofit fontScale="85000" lnSpcReduction="20000"/>
          </a:bodyPr>
          <a:lstStyle/>
          <a:p>
            <a:pPr marL="355600" indent="-355600">
              <a:lnSpc>
                <a:spcPct val="110000"/>
              </a:lnSpc>
              <a:spcBef>
                <a:spcPts val="600"/>
              </a:spcBef>
              <a:spcAft>
                <a:spcPts val="1200"/>
              </a:spcAft>
            </a:pPr>
            <a:r>
              <a:rPr lang="en-AU" sz="2600" dirty="0">
                <a:cs typeface="Arial" pitchFamily="34" charset="0"/>
              </a:rPr>
              <a:t>Stores Hive metadata</a:t>
            </a:r>
          </a:p>
          <a:p>
            <a:pPr marL="355600" indent="-355600">
              <a:lnSpc>
                <a:spcPct val="110000"/>
              </a:lnSpc>
              <a:spcBef>
                <a:spcPts val="600"/>
              </a:spcBef>
              <a:spcAft>
                <a:spcPts val="1200"/>
              </a:spcAft>
            </a:pPr>
            <a:r>
              <a:rPr lang="en-AU" sz="2600" dirty="0">
                <a:cs typeface="Arial" pitchFamily="34" charset="0"/>
              </a:rPr>
              <a:t>Default metastore database uses </a:t>
            </a:r>
            <a:r>
              <a:rPr lang="en-AU" sz="2600" b="1" dirty="0">
                <a:cs typeface="Arial" pitchFamily="34" charset="0"/>
              </a:rPr>
              <a:t>Apache Derby</a:t>
            </a:r>
            <a:r>
              <a:rPr lang="en-AU" sz="2600" dirty="0">
                <a:cs typeface="Arial" pitchFamily="34" charset="0"/>
              </a:rPr>
              <a:t> due to simplicity, no external dependencies and quick start.</a:t>
            </a:r>
          </a:p>
          <a:p>
            <a:pPr marL="355600" indent="-355600">
              <a:lnSpc>
                <a:spcPct val="110000"/>
              </a:lnSpc>
              <a:spcBef>
                <a:spcPts val="600"/>
              </a:spcBef>
              <a:spcAft>
                <a:spcPts val="1200"/>
              </a:spcAft>
            </a:pPr>
            <a:r>
              <a:rPr lang="en-AU" sz="2600" dirty="0">
                <a:cs typeface="Arial" pitchFamily="34" charset="0"/>
              </a:rPr>
              <a:t>Hive provided the facility to use MySQL, PostgreSQL, Oracle, and Microsoft SQL Server</a:t>
            </a:r>
          </a:p>
          <a:p>
            <a:pPr marL="355600" indent="-355600">
              <a:lnSpc>
                <a:spcPct val="110000"/>
              </a:lnSpc>
              <a:spcBef>
                <a:spcPts val="600"/>
              </a:spcBef>
              <a:spcAft>
                <a:spcPts val="1200"/>
              </a:spcAft>
            </a:pPr>
            <a:r>
              <a:rPr lang="en-AU" b="1" dirty="0">
                <a:cs typeface="Arial" pitchFamily="34" charset="0"/>
              </a:rPr>
              <a:t>Various configurations:</a:t>
            </a:r>
          </a:p>
          <a:p>
            <a:pPr lvl="1">
              <a:lnSpc>
                <a:spcPct val="110000"/>
              </a:lnSpc>
              <a:spcBef>
                <a:spcPts val="600"/>
              </a:spcBef>
              <a:spcAft>
                <a:spcPts val="1200"/>
              </a:spcAft>
            </a:pPr>
            <a:r>
              <a:rPr lang="en-AU" b="1" dirty="0">
                <a:cs typeface="Arial" pitchFamily="34" charset="0"/>
              </a:rPr>
              <a:t>Embedded </a:t>
            </a:r>
            <a:r>
              <a:rPr lang="en-AU" dirty="0">
                <a:cs typeface="Arial" pitchFamily="34" charset="0"/>
              </a:rPr>
              <a:t>(in-process metastore, in-process database)</a:t>
            </a:r>
          </a:p>
          <a:p>
            <a:pPr lvl="2">
              <a:lnSpc>
                <a:spcPct val="110000"/>
              </a:lnSpc>
              <a:spcBef>
                <a:spcPts val="600"/>
              </a:spcBef>
              <a:spcAft>
                <a:spcPts val="1200"/>
              </a:spcAft>
            </a:pPr>
            <a:r>
              <a:rPr lang="en-AU" sz="2200" dirty="0">
                <a:cs typeface="Arial" pitchFamily="34" charset="0"/>
              </a:rPr>
              <a:t>Mainly for unit tests</a:t>
            </a:r>
          </a:p>
          <a:p>
            <a:pPr lvl="1">
              <a:lnSpc>
                <a:spcPct val="110000"/>
              </a:lnSpc>
              <a:spcBef>
                <a:spcPts val="600"/>
              </a:spcBef>
              <a:spcAft>
                <a:spcPts val="1200"/>
              </a:spcAft>
            </a:pPr>
            <a:r>
              <a:rPr lang="en-AU" b="1" dirty="0">
                <a:cs typeface="Arial" pitchFamily="34" charset="0"/>
              </a:rPr>
              <a:t>Local</a:t>
            </a:r>
            <a:r>
              <a:rPr lang="en-AU" dirty="0">
                <a:cs typeface="Arial" pitchFamily="34" charset="0"/>
              </a:rPr>
              <a:t> (in-process metastore, out-of-process database)</a:t>
            </a:r>
          </a:p>
          <a:p>
            <a:pPr lvl="2">
              <a:lnSpc>
                <a:spcPct val="110000"/>
              </a:lnSpc>
              <a:spcBef>
                <a:spcPts val="600"/>
              </a:spcBef>
              <a:spcAft>
                <a:spcPts val="1200"/>
              </a:spcAft>
            </a:pPr>
            <a:r>
              <a:rPr lang="en-AU" sz="2200" dirty="0">
                <a:cs typeface="Arial" pitchFamily="34" charset="0"/>
              </a:rPr>
              <a:t>Each Hive client connects to the metastore directly</a:t>
            </a:r>
          </a:p>
          <a:p>
            <a:pPr lvl="1">
              <a:lnSpc>
                <a:spcPct val="110000"/>
              </a:lnSpc>
              <a:spcBef>
                <a:spcPts val="600"/>
              </a:spcBef>
              <a:spcAft>
                <a:spcPts val="1200"/>
              </a:spcAft>
            </a:pPr>
            <a:r>
              <a:rPr lang="en-AU" b="1" dirty="0">
                <a:cs typeface="Arial" pitchFamily="34" charset="0"/>
              </a:rPr>
              <a:t>Remote</a:t>
            </a:r>
            <a:r>
              <a:rPr lang="en-AU" dirty="0">
                <a:cs typeface="Arial" pitchFamily="34" charset="0"/>
              </a:rPr>
              <a:t> (out-of-process metastore, out-of-process database)</a:t>
            </a:r>
          </a:p>
          <a:p>
            <a:pPr lvl="2">
              <a:lnSpc>
                <a:spcPct val="110000"/>
              </a:lnSpc>
              <a:spcBef>
                <a:spcPts val="600"/>
              </a:spcBef>
              <a:spcAft>
                <a:spcPts val="1200"/>
              </a:spcAft>
            </a:pPr>
            <a:r>
              <a:rPr lang="en-AU" sz="2200" dirty="0">
                <a:cs typeface="Arial" pitchFamily="34" charset="0"/>
              </a:rPr>
              <a:t>Each Hive client connects to a metastore server, which connects to the metadata database itself</a:t>
            </a:r>
          </a:p>
        </p:txBody>
      </p:sp>
      <p:sp>
        <p:nvSpPr>
          <p:cNvPr id="2" name="Slide Number Placeholder 1">
            <a:extLst>
              <a:ext uri="{FF2B5EF4-FFF2-40B4-BE49-F238E27FC236}">
                <a16:creationId xmlns:a16="http://schemas.microsoft.com/office/drawing/2014/main" id="{784DC0FD-8617-0C7F-0F04-F8FEBA3931AE}"/>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129570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B2D2-3993-6153-D042-3A95A7A20041}"/>
              </a:ext>
            </a:extLst>
          </p:cNvPr>
          <p:cNvSpPr>
            <a:spLocks noGrp="1"/>
          </p:cNvSpPr>
          <p:nvPr>
            <p:ph type="title"/>
          </p:nvPr>
        </p:nvSpPr>
        <p:spPr/>
        <p:txBody>
          <a:bodyPr/>
          <a:lstStyle/>
          <a:p>
            <a:r>
              <a:rPr lang="en-IE" dirty="0"/>
              <a:t>Hive Compiler</a:t>
            </a:r>
          </a:p>
        </p:txBody>
      </p:sp>
      <p:sp>
        <p:nvSpPr>
          <p:cNvPr id="3" name="Content Placeholder 2">
            <a:extLst>
              <a:ext uri="{FF2B5EF4-FFF2-40B4-BE49-F238E27FC236}">
                <a16:creationId xmlns:a16="http://schemas.microsoft.com/office/drawing/2014/main" id="{0C9D9958-C774-4752-58E1-B6A05CA6FF88}"/>
              </a:ext>
            </a:extLst>
          </p:cNvPr>
          <p:cNvSpPr>
            <a:spLocks noGrp="1"/>
          </p:cNvSpPr>
          <p:nvPr>
            <p:ph idx="1"/>
          </p:nvPr>
        </p:nvSpPr>
        <p:spPr>
          <a:xfrm>
            <a:off x="838200" y="1556426"/>
            <a:ext cx="10515600" cy="5301574"/>
          </a:xfrm>
        </p:spPr>
        <p:txBody>
          <a:bodyPr>
            <a:normAutofit/>
          </a:bodyPr>
          <a:lstStyle/>
          <a:p>
            <a:pPr marL="360363" indent="-360363">
              <a:lnSpc>
                <a:spcPct val="100000"/>
              </a:lnSpc>
              <a:spcBef>
                <a:spcPts val="1200"/>
              </a:spcBef>
              <a:spcAft>
                <a:spcPts val="600"/>
              </a:spcAft>
            </a:pPr>
            <a:r>
              <a:rPr lang="en-US" sz="2400" dirty="0"/>
              <a:t>The following task is performed during the compilation phase of a query.</a:t>
            </a:r>
          </a:p>
          <a:p>
            <a:pPr marL="360363" indent="-360363">
              <a:lnSpc>
                <a:spcPct val="100000"/>
              </a:lnSpc>
              <a:spcBef>
                <a:spcPts val="1200"/>
              </a:spcBef>
              <a:spcAft>
                <a:spcPts val="600"/>
              </a:spcAft>
            </a:pPr>
            <a:r>
              <a:rPr lang="en-US" sz="2400" b="1" dirty="0"/>
              <a:t>Parser: </a:t>
            </a:r>
            <a:r>
              <a:rPr lang="en-US" sz="2400" dirty="0"/>
              <a:t>This stage transforms the query string into a parse tree.</a:t>
            </a:r>
          </a:p>
          <a:p>
            <a:pPr marL="360363" indent="-360363">
              <a:lnSpc>
                <a:spcPct val="100000"/>
              </a:lnSpc>
              <a:spcBef>
                <a:spcPts val="1200"/>
              </a:spcBef>
              <a:spcAft>
                <a:spcPts val="600"/>
              </a:spcAft>
            </a:pPr>
            <a:r>
              <a:rPr lang="en-US" sz="2400" b="1" dirty="0"/>
              <a:t>Semantic </a:t>
            </a:r>
            <a:r>
              <a:rPr lang="en-US" sz="2400" b="1" dirty="0" err="1"/>
              <a:t>Analyser</a:t>
            </a:r>
            <a:r>
              <a:rPr lang="en-US" sz="2400" b="1" dirty="0"/>
              <a:t>:</a:t>
            </a:r>
            <a:r>
              <a:rPr lang="en-US" sz="2400" dirty="0"/>
              <a:t> Column names, type checking, implicit conversion type, and expression verification are all carried out in this complier stage. To determine whether a partition is required in the partition table scenario, the expression details are gathered.</a:t>
            </a:r>
          </a:p>
          <a:p>
            <a:pPr marL="360363" indent="-360363">
              <a:lnSpc>
                <a:spcPct val="100000"/>
              </a:lnSpc>
              <a:spcBef>
                <a:spcPts val="1200"/>
              </a:spcBef>
              <a:spcAft>
                <a:spcPts val="600"/>
              </a:spcAft>
            </a:pPr>
            <a:r>
              <a:rPr lang="en-US" sz="2400" b="1" dirty="0"/>
              <a:t>Logical Plan Generator:</a:t>
            </a:r>
            <a:r>
              <a:rPr lang="en-US" sz="2400" dirty="0"/>
              <a:t> The query is converted into a logical plan which includes the relational algebra operators such as "join", "filter, and so on. In this plan, the optimizer transforms the plan to tune the performance.</a:t>
            </a:r>
          </a:p>
          <a:p>
            <a:pPr marL="360363" indent="-360363">
              <a:lnSpc>
                <a:spcPct val="100000"/>
              </a:lnSpc>
              <a:spcBef>
                <a:spcPts val="1200"/>
              </a:spcBef>
              <a:spcAft>
                <a:spcPts val="600"/>
              </a:spcAft>
            </a:pPr>
            <a:r>
              <a:rPr lang="en-US" sz="2400" b="1" dirty="0"/>
              <a:t>Query Plan Generator: </a:t>
            </a:r>
            <a:r>
              <a:rPr lang="en-US" sz="2400" dirty="0"/>
              <a:t>The logical plan is converted into the Map-Reduce task that is further submitted on Hadoop HDFS.</a:t>
            </a:r>
            <a:endParaRPr lang="en-IE" sz="2400" dirty="0"/>
          </a:p>
        </p:txBody>
      </p:sp>
      <p:sp>
        <p:nvSpPr>
          <p:cNvPr id="4" name="Slide Number Placeholder 3">
            <a:extLst>
              <a:ext uri="{FF2B5EF4-FFF2-40B4-BE49-F238E27FC236}">
                <a16:creationId xmlns:a16="http://schemas.microsoft.com/office/drawing/2014/main" id="{AF5302BE-25B5-14D0-BE17-8993EB4BC9B7}"/>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343110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Warehouse and Schemas</a:t>
            </a:r>
          </a:p>
        </p:txBody>
      </p:sp>
      <p:sp>
        <p:nvSpPr>
          <p:cNvPr id="3" name="Content Placeholder 2"/>
          <p:cNvSpPr>
            <a:spLocks noGrp="1"/>
          </p:cNvSpPr>
          <p:nvPr>
            <p:ph idx="1"/>
          </p:nvPr>
        </p:nvSpPr>
        <p:spPr>
          <a:xfrm>
            <a:off x="961417" y="1604256"/>
            <a:ext cx="5134583" cy="5223753"/>
          </a:xfrm>
        </p:spPr>
        <p:txBody>
          <a:bodyPr>
            <a:normAutofit/>
          </a:bodyPr>
          <a:lstStyle/>
          <a:p>
            <a:pPr marL="355600" indent="-355600">
              <a:lnSpc>
                <a:spcPct val="100000"/>
              </a:lnSpc>
              <a:spcBef>
                <a:spcPts val="1200"/>
              </a:spcBef>
              <a:spcAft>
                <a:spcPts val="1200"/>
              </a:spcAft>
            </a:pPr>
            <a:r>
              <a:rPr lang="en-US" sz="2400" dirty="0"/>
              <a:t>Hive tables are stored in the Hive “</a:t>
            </a:r>
            <a:r>
              <a:rPr lang="en-US" sz="2400" b="1" dirty="0"/>
              <a:t>warehouse</a:t>
            </a:r>
            <a:r>
              <a:rPr lang="en-US" sz="2400" dirty="0"/>
              <a:t>”</a:t>
            </a:r>
          </a:p>
          <a:p>
            <a:pPr marL="808038" lvl="1" indent="-350838">
              <a:lnSpc>
                <a:spcPct val="100000"/>
              </a:lnSpc>
              <a:spcBef>
                <a:spcPts val="1200"/>
              </a:spcBef>
              <a:spcAft>
                <a:spcPts val="1200"/>
              </a:spcAft>
            </a:pPr>
            <a:r>
              <a:rPr lang="en-US" sz="2000" dirty="0"/>
              <a:t>Default </a:t>
            </a:r>
            <a:r>
              <a:rPr lang="en-US" sz="2000" b="1" i="1" dirty="0"/>
              <a:t>HDFS</a:t>
            </a:r>
            <a:r>
              <a:rPr lang="en-US" sz="2000" dirty="0"/>
              <a:t> location: </a:t>
            </a:r>
            <a:r>
              <a:rPr lang="en-US" sz="2000" b="1" i="1" dirty="0"/>
              <a:t>/user/hive/warehouse</a:t>
            </a:r>
          </a:p>
          <a:p>
            <a:pPr marL="355600" indent="-355600">
              <a:lnSpc>
                <a:spcPct val="100000"/>
              </a:lnSpc>
              <a:spcBef>
                <a:spcPts val="1200"/>
              </a:spcBef>
              <a:spcAft>
                <a:spcPts val="1200"/>
              </a:spcAft>
            </a:pPr>
            <a:r>
              <a:rPr lang="en-US" sz="2400" dirty="0"/>
              <a:t>Tables are stored as sub-directories in the warehouse directory</a:t>
            </a:r>
          </a:p>
          <a:p>
            <a:pPr marL="355600" indent="-355600">
              <a:lnSpc>
                <a:spcPct val="100000"/>
              </a:lnSpc>
              <a:spcBef>
                <a:spcPts val="1200"/>
              </a:spcBef>
              <a:spcAft>
                <a:spcPts val="1200"/>
              </a:spcAft>
            </a:pPr>
            <a:r>
              <a:rPr lang="en-US" sz="2400" dirty="0"/>
              <a:t>Partitions are subdirectories of tables</a:t>
            </a:r>
          </a:p>
          <a:p>
            <a:pPr marL="355600" indent="-355600">
              <a:lnSpc>
                <a:spcPct val="100000"/>
              </a:lnSpc>
              <a:spcBef>
                <a:spcPts val="1200"/>
              </a:spcBef>
              <a:spcAft>
                <a:spcPts val="1200"/>
              </a:spcAft>
            </a:pPr>
            <a:r>
              <a:rPr lang="en-US" sz="2400" dirty="0"/>
              <a:t>External tables are supported in </a:t>
            </a:r>
            <a:r>
              <a:rPr lang="en-US" sz="2400" b="1" dirty="0"/>
              <a:t>Hive</a:t>
            </a:r>
          </a:p>
          <a:p>
            <a:pPr marL="355600" indent="-355600">
              <a:lnSpc>
                <a:spcPct val="100000"/>
              </a:lnSpc>
              <a:spcBef>
                <a:spcPts val="1200"/>
              </a:spcBef>
              <a:spcAft>
                <a:spcPts val="1200"/>
              </a:spcAft>
            </a:pPr>
            <a:r>
              <a:rPr lang="en-US" sz="2400" dirty="0"/>
              <a:t>The actual data is stored in flat files</a:t>
            </a:r>
          </a:p>
        </p:txBody>
      </p:sp>
      <p:sp>
        <p:nvSpPr>
          <p:cNvPr id="4" name="Slide Number Placeholder 3">
            <a:extLst>
              <a:ext uri="{FF2B5EF4-FFF2-40B4-BE49-F238E27FC236}">
                <a16:creationId xmlns:a16="http://schemas.microsoft.com/office/drawing/2014/main" id="{10DB0420-1DE5-B531-7829-4E578E005090}"/>
              </a:ext>
            </a:extLst>
          </p:cNvPr>
          <p:cNvSpPr>
            <a:spLocks noGrp="1"/>
          </p:cNvSpPr>
          <p:nvPr>
            <p:ph type="sldNum" sz="quarter" idx="12"/>
          </p:nvPr>
        </p:nvSpPr>
        <p:spPr/>
        <p:txBody>
          <a:bodyPr/>
          <a:lstStyle/>
          <a:p>
            <a:fld id="{6C8DB4F7-D883-4928-8961-38134A510B78}" type="slidenum">
              <a:rPr lang="en-GB" smtClean="0"/>
              <a:t>14</a:t>
            </a:fld>
            <a:endParaRPr lang="en-GB" dirty="0"/>
          </a:p>
        </p:txBody>
      </p:sp>
      <p:sp>
        <p:nvSpPr>
          <p:cNvPr id="5" name="Content Placeholder 2">
            <a:extLst>
              <a:ext uri="{FF2B5EF4-FFF2-40B4-BE49-F238E27FC236}">
                <a16:creationId xmlns:a16="http://schemas.microsoft.com/office/drawing/2014/main" id="{7FDFAED1-C3EF-EDC8-F857-4141C45F8228}"/>
              </a:ext>
            </a:extLst>
          </p:cNvPr>
          <p:cNvSpPr txBox="1">
            <a:spLocks/>
          </p:cNvSpPr>
          <p:nvPr/>
        </p:nvSpPr>
        <p:spPr>
          <a:xfrm>
            <a:off x="6465651" y="1541682"/>
            <a:ext cx="4975698" cy="5223754"/>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lnSpc>
                <a:spcPct val="120000"/>
              </a:lnSpc>
              <a:spcBef>
                <a:spcPts val="600"/>
              </a:spcBef>
              <a:spcAft>
                <a:spcPts val="1200"/>
              </a:spcAft>
            </a:pPr>
            <a:r>
              <a:rPr lang="en-AU" dirty="0">
                <a:cs typeface="Arial" pitchFamily="34" charset="0"/>
              </a:rPr>
              <a:t>Hive is </a:t>
            </a:r>
            <a:r>
              <a:rPr lang="en-AU" b="1" i="1" dirty="0">
                <a:cs typeface="Arial" pitchFamily="34" charset="0"/>
              </a:rPr>
              <a:t>schema-on-read</a:t>
            </a:r>
          </a:p>
          <a:p>
            <a:pPr marL="808038" lvl="1" indent="-350838">
              <a:lnSpc>
                <a:spcPct val="120000"/>
              </a:lnSpc>
              <a:spcBef>
                <a:spcPts val="600"/>
              </a:spcBef>
              <a:spcAft>
                <a:spcPts val="1200"/>
              </a:spcAft>
            </a:pPr>
            <a:r>
              <a:rPr lang="en-AU" dirty="0">
                <a:cs typeface="Arial" pitchFamily="34" charset="0"/>
              </a:rPr>
              <a:t>Schema is only enforced when the data is read (at query time)</a:t>
            </a:r>
          </a:p>
          <a:p>
            <a:pPr marL="808038" lvl="1" indent="-350838">
              <a:lnSpc>
                <a:spcPct val="120000"/>
              </a:lnSpc>
              <a:spcBef>
                <a:spcPts val="600"/>
              </a:spcBef>
              <a:spcAft>
                <a:spcPts val="1200"/>
              </a:spcAft>
            </a:pPr>
            <a:r>
              <a:rPr lang="en-AU" dirty="0">
                <a:cs typeface="Arial" pitchFamily="34" charset="0"/>
              </a:rPr>
              <a:t>Allows greater flexibility: same data can be read using multiple schemas</a:t>
            </a:r>
          </a:p>
          <a:p>
            <a:pPr marL="355600" indent="-355600">
              <a:lnSpc>
                <a:spcPct val="120000"/>
              </a:lnSpc>
              <a:spcBef>
                <a:spcPts val="600"/>
              </a:spcBef>
              <a:spcAft>
                <a:spcPts val="1200"/>
              </a:spcAft>
            </a:pPr>
            <a:r>
              <a:rPr lang="en-AU" sz="2600" dirty="0">
                <a:cs typeface="Arial" pitchFamily="34" charset="0"/>
              </a:rPr>
              <a:t>Contrast with an RDBMS, which is schema-on-write</a:t>
            </a:r>
          </a:p>
          <a:p>
            <a:pPr marL="808038" lvl="1" indent="-350838">
              <a:lnSpc>
                <a:spcPct val="120000"/>
              </a:lnSpc>
              <a:spcBef>
                <a:spcPts val="600"/>
              </a:spcBef>
              <a:spcAft>
                <a:spcPts val="1200"/>
              </a:spcAft>
            </a:pPr>
            <a:r>
              <a:rPr lang="en-AU" dirty="0">
                <a:cs typeface="Arial" pitchFamily="34" charset="0"/>
              </a:rPr>
              <a:t>Schema is enforced when the data is loaded</a:t>
            </a:r>
          </a:p>
          <a:p>
            <a:pPr marL="808038" lvl="1" indent="-350838">
              <a:lnSpc>
                <a:spcPct val="120000"/>
              </a:lnSpc>
              <a:spcBef>
                <a:spcPts val="600"/>
              </a:spcBef>
              <a:spcAft>
                <a:spcPts val="1200"/>
              </a:spcAft>
            </a:pPr>
            <a:r>
              <a:rPr lang="en-AU" dirty="0">
                <a:cs typeface="Arial" pitchFamily="34" charset="0"/>
              </a:rPr>
              <a:t>Speeds up queries at the expense of load times</a:t>
            </a:r>
          </a:p>
        </p:txBody>
      </p:sp>
    </p:spTree>
    <p:extLst>
      <p:ext uri="{BB962C8B-B14F-4D97-AF65-F5344CB8AC3E}">
        <p14:creationId xmlns:p14="http://schemas.microsoft.com/office/powerpoint/2010/main" val="358618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Create Table Syntax</a:t>
            </a:r>
          </a:p>
        </p:txBody>
      </p:sp>
      <p:sp>
        <p:nvSpPr>
          <p:cNvPr id="25602" name="Content Placeholder 2"/>
          <p:cNvSpPr>
            <a:spLocks noGrp="1"/>
          </p:cNvSpPr>
          <p:nvPr>
            <p:ph idx="1"/>
          </p:nvPr>
        </p:nvSpPr>
        <p:spPr>
          <a:xfrm>
            <a:off x="1133475" y="1521698"/>
            <a:ext cx="5895975" cy="2425979"/>
          </a:xfrm>
          <a:noFill/>
          <a:ln>
            <a:miter lim="800000"/>
            <a:headEnd/>
            <a:tailEnd/>
          </a:ln>
        </p:spPr>
        <p:txBody>
          <a:bodyPr vert="horz" wrap="square" numCol="1" anchor="t" anchorCtr="0" compatLnSpc="1">
            <a:prstTxWarp prst="textNoShape">
              <a:avLst/>
            </a:prstTxWarp>
            <a:normAutofit fontScale="92500" lnSpcReduction="10000"/>
          </a:bodyPr>
          <a:lstStyle/>
          <a:p>
            <a:pPr marL="0" indent="0">
              <a:spcBef>
                <a:spcPts val="600"/>
              </a:spcBef>
              <a:buNone/>
            </a:pPr>
            <a:r>
              <a:rPr lang="en-AU" sz="1800" b="1" dirty="0">
                <a:solidFill>
                  <a:schemeClr val="accent1">
                    <a:lumMod val="75000"/>
                  </a:schemeClr>
                </a:solidFill>
                <a:latin typeface="Courier New"/>
                <a:cs typeface="Courier New"/>
              </a:rPr>
              <a:t>CREATE TABLE </a:t>
            </a:r>
            <a:r>
              <a:rPr lang="en-AU" sz="1800" b="1" dirty="0" err="1">
                <a:solidFill>
                  <a:schemeClr val="accent1">
                    <a:lumMod val="75000"/>
                  </a:schemeClr>
                </a:solidFill>
                <a:latin typeface="Courier New"/>
                <a:cs typeface="Courier New"/>
              </a:rPr>
              <a:t>table_name</a:t>
            </a:r>
            <a:endParaRPr lang="en-AU" sz="1800" b="1" dirty="0">
              <a:solidFill>
                <a:schemeClr val="accent1">
                  <a:lumMod val="75000"/>
                </a:schemeClr>
              </a:solidFill>
              <a:latin typeface="Courier New"/>
              <a:cs typeface="Courier New"/>
            </a:endParaRPr>
          </a:p>
          <a:p>
            <a:pPr marL="0" indent="290513">
              <a:spcBef>
                <a:spcPts val="600"/>
              </a:spcBef>
              <a:buNone/>
            </a:pPr>
            <a:r>
              <a:rPr lang="en-AU" sz="1800" b="1" dirty="0">
                <a:latin typeface="Courier New"/>
                <a:cs typeface="Courier New"/>
              </a:rPr>
              <a:t> (col1 </a:t>
            </a:r>
            <a:r>
              <a:rPr lang="en-AU" sz="1800" b="1" dirty="0" err="1">
                <a:latin typeface="Courier New"/>
                <a:cs typeface="Courier New"/>
              </a:rPr>
              <a:t>data_type</a:t>
            </a:r>
            <a:r>
              <a:rPr lang="en-AU" sz="1800" b="1" dirty="0">
                <a:latin typeface="Courier New"/>
                <a:cs typeface="Courier New"/>
              </a:rPr>
              <a:t>,</a:t>
            </a:r>
          </a:p>
          <a:p>
            <a:pPr marL="747713" indent="-179388">
              <a:spcBef>
                <a:spcPts val="600"/>
              </a:spcBef>
              <a:buNone/>
            </a:pPr>
            <a:r>
              <a:rPr lang="en-AU" sz="1800" b="1" dirty="0">
                <a:latin typeface="Courier New"/>
                <a:cs typeface="Courier New"/>
              </a:rPr>
              <a:t>col2 </a:t>
            </a:r>
            <a:r>
              <a:rPr lang="en-AU" sz="1800" b="1" dirty="0" err="1">
                <a:latin typeface="Courier New"/>
                <a:cs typeface="Courier New"/>
              </a:rPr>
              <a:t>data_type</a:t>
            </a:r>
            <a:r>
              <a:rPr lang="en-AU" sz="1800" b="1" dirty="0">
                <a:latin typeface="Courier New"/>
                <a:cs typeface="Courier New"/>
              </a:rPr>
              <a:t>,</a:t>
            </a:r>
          </a:p>
          <a:p>
            <a:pPr marL="747713" indent="-179388">
              <a:spcBef>
                <a:spcPts val="600"/>
              </a:spcBef>
              <a:buNone/>
            </a:pPr>
            <a:r>
              <a:rPr lang="en-AU" sz="1800" b="1" dirty="0">
                <a:latin typeface="Courier New"/>
                <a:cs typeface="Courier New"/>
              </a:rPr>
              <a:t>col3 </a:t>
            </a:r>
            <a:r>
              <a:rPr lang="en-AU" sz="1800" b="1" dirty="0" err="1">
                <a:latin typeface="Courier New"/>
                <a:cs typeface="Courier New"/>
              </a:rPr>
              <a:t>data_type</a:t>
            </a:r>
            <a:r>
              <a:rPr lang="en-AU" sz="1800" b="1" dirty="0">
                <a:latin typeface="Courier New"/>
                <a:cs typeface="Courier New"/>
              </a:rPr>
              <a:t>,</a:t>
            </a:r>
          </a:p>
          <a:p>
            <a:pPr marL="747713" indent="-179388">
              <a:spcBef>
                <a:spcPts val="600"/>
              </a:spcBef>
              <a:buNone/>
            </a:pPr>
            <a:r>
              <a:rPr lang="en-AU" sz="1800" b="1" dirty="0">
                <a:latin typeface="Courier New"/>
                <a:cs typeface="Courier New"/>
              </a:rPr>
              <a:t>col4 </a:t>
            </a:r>
            <a:r>
              <a:rPr lang="en-AU" sz="1800" b="1" dirty="0" err="1">
                <a:latin typeface="Courier New"/>
                <a:cs typeface="Courier New"/>
              </a:rPr>
              <a:t>datatype</a:t>
            </a:r>
            <a:r>
              <a:rPr lang="en-AU" sz="1800" b="1" dirty="0">
                <a:latin typeface="Courier New"/>
                <a:cs typeface="Courier New"/>
              </a:rPr>
              <a:t> )</a:t>
            </a:r>
          </a:p>
          <a:p>
            <a:pPr marL="747713" indent="-401638">
              <a:spcBef>
                <a:spcPts val="600"/>
              </a:spcBef>
              <a:buNone/>
            </a:pPr>
            <a:r>
              <a:rPr lang="en-AU" sz="1800" b="1" dirty="0">
                <a:latin typeface="Courier New"/>
                <a:cs typeface="Courier New"/>
              </a:rPr>
              <a:t>ROW FORMAT DELIMITED</a:t>
            </a:r>
          </a:p>
          <a:p>
            <a:pPr marL="747713" indent="-401638">
              <a:spcBef>
                <a:spcPts val="600"/>
              </a:spcBef>
              <a:buNone/>
            </a:pPr>
            <a:r>
              <a:rPr lang="en-AU" sz="1800" b="1" dirty="0">
                <a:latin typeface="Courier New"/>
                <a:cs typeface="Courier New"/>
              </a:rPr>
              <a:t>FIELDS TERMINATED BY ','</a:t>
            </a:r>
          </a:p>
          <a:p>
            <a:pPr marL="747713" indent="-401638">
              <a:spcBef>
                <a:spcPts val="600"/>
              </a:spcBef>
              <a:buNone/>
            </a:pPr>
            <a:r>
              <a:rPr lang="en-AU" sz="1800" b="1" dirty="0">
                <a:latin typeface="Courier New"/>
                <a:cs typeface="Courier New"/>
              </a:rPr>
              <a:t>STORED AS </a:t>
            </a:r>
            <a:r>
              <a:rPr lang="en-AU" sz="1800" b="1" dirty="0" err="1">
                <a:latin typeface="Courier New"/>
                <a:cs typeface="Courier New"/>
              </a:rPr>
              <a:t>format_type</a:t>
            </a:r>
            <a:r>
              <a:rPr lang="en-AU" sz="1800" b="1" dirty="0">
                <a:latin typeface="Courier New"/>
                <a:cs typeface="Courier New"/>
              </a:rPr>
              <a:t>;</a:t>
            </a:r>
          </a:p>
        </p:txBody>
      </p:sp>
      <p:sp>
        <p:nvSpPr>
          <p:cNvPr id="2" name="Slide Number Placeholder 1">
            <a:extLst>
              <a:ext uri="{FF2B5EF4-FFF2-40B4-BE49-F238E27FC236}">
                <a16:creationId xmlns:a16="http://schemas.microsoft.com/office/drawing/2014/main" id="{2AEE3BBD-0E57-633B-13D7-F769F6D8BDA7}"/>
              </a:ext>
            </a:extLst>
          </p:cNvPr>
          <p:cNvSpPr>
            <a:spLocks noGrp="1"/>
          </p:cNvSpPr>
          <p:nvPr>
            <p:ph type="sldNum" sz="quarter" idx="12"/>
          </p:nvPr>
        </p:nvSpPr>
        <p:spPr/>
        <p:txBody>
          <a:bodyPr/>
          <a:lstStyle/>
          <a:p>
            <a:fld id="{6C8DB4F7-D883-4928-8961-38134A510B78}" type="slidenum">
              <a:rPr lang="en-GB" smtClean="0"/>
              <a:t>15</a:t>
            </a:fld>
            <a:endParaRPr lang="en-GB" dirty="0"/>
          </a:p>
        </p:txBody>
      </p:sp>
      <p:sp>
        <p:nvSpPr>
          <p:cNvPr id="5" name="Content Placeholder 2">
            <a:extLst>
              <a:ext uri="{FF2B5EF4-FFF2-40B4-BE49-F238E27FC236}">
                <a16:creationId xmlns:a16="http://schemas.microsoft.com/office/drawing/2014/main" id="{125E1636-A6D6-7876-5D09-6777C5963DDB}"/>
              </a:ext>
            </a:extLst>
          </p:cNvPr>
          <p:cNvSpPr txBox="1">
            <a:spLocks/>
          </p:cNvSpPr>
          <p:nvPr/>
        </p:nvSpPr>
        <p:spPr>
          <a:xfrm>
            <a:off x="1304925" y="4065100"/>
            <a:ext cx="7086600" cy="2717311"/>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AU" sz="1800" b="1" dirty="0">
                <a:solidFill>
                  <a:schemeClr val="accent1">
                    <a:lumMod val="75000"/>
                  </a:schemeClr>
                </a:solidFill>
                <a:latin typeface="Courier New"/>
                <a:cs typeface="Courier New"/>
              </a:rPr>
              <a:t>CREATE TABLE </a:t>
            </a:r>
            <a:r>
              <a:rPr lang="en-AU" sz="1800" b="1" dirty="0" err="1">
                <a:solidFill>
                  <a:schemeClr val="accent1">
                    <a:lumMod val="75000"/>
                  </a:schemeClr>
                </a:solidFill>
                <a:latin typeface="Courier New"/>
                <a:cs typeface="Courier New"/>
              </a:rPr>
              <a:t>page_view</a:t>
            </a:r>
            <a:endParaRPr lang="en-AU" sz="1800" b="1" dirty="0">
              <a:solidFill>
                <a:schemeClr val="accent1">
                  <a:lumMod val="75000"/>
                </a:schemeClr>
              </a:solidFill>
              <a:latin typeface="Courier New"/>
              <a:cs typeface="Courier New"/>
            </a:endParaRPr>
          </a:p>
          <a:p>
            <a:pPr marL="0" indent="290513">
              <a:spcBef>
                <a:spcPts val="600"/>
              </a:spcBef>
              <a:buFont typeface="Arial" panose="020B0604020202020204" pitchFamily="34" charset="0"/>
              <a:buNone/>
            </a:pPr>
            <a:r>
              <a:rPr lang="en-AU" sz="1800" b="1" dirty="0">
                <a:latin typeface="Courier New"/>
                <a:cs typeface="Courier New"/>
              </a:rPr>
              <a:t> (</a:t>
            </a:r>
            <a:r>
              <a:rPr lang="en-AU" sz="1800" b="1" dirty="0" err="1">
                <a:latin typeface="Courier New"/>
                <a:cs typeface="Courier New"/>
              </a:rPr>
              <a:t>viewTime</a:t>
            </a:r>
            <a:r>
              <a:rPr lang="en-AU" sz="1800" b="1" dirty="0">
                <a:latin typeface="Courier New"/>
                <a:cs typeface="Courier New"/>
              </a:rPr>
              <a:t> INT,</a:t>
            </a:r>
          </a:p>
          <a:p>
            <a:pPr marL="0" indent="568325">
              <a:spcBef>
                <a:spcPts val="600"/>
              </a:spcBef>
              <a:buFont typeface="Arial" panose="020B0604020202020204" pitchFamily="34" charset="0"/>
              <a:buNone/>
            </a:pPr>
            <a:r>
              <a:rPr lang="en-AU" sz="1800" b="1" dirty="0" err="1">
                <a:latin typeface="Courier New"/>
                <a:cs typeface="Courier New"/>
              </a:rPr>
              <a:t>userid</a:t>
            </a:r>
            <a:r>
              <a:rPr lang="en-AU" sz="1800" b="1" dirty="0">
                <a:latin typeface="Courier New"/>
                <a:cs typeface="Courier New"/>
              </a:rPr>
              <a:t> BIGINT,</a:t>
            </a:r>
          </a:p>
          <a:p>
            <a:pPr marL="0" indent="568325">
              <a:spcBef>
                <a:spcPts val="600"/>
              </a:spcBef>
              <a:buFont typeface="Arial" panose="020B0604020202020204" pitchFamily="34" charset="0"/>
              <a:buNone/>
            </a:pPr>
            <a:r>
              <a:rPr lang="en-AU" sz="1800" b="1" dirty="0" err="1">
                <a:latin typeface="Courier New"/>
                <a:cs typeface="Courier New"/>
              </a:rPr>
              <a:t>page_url</a:t>
            </a:r>
            <a:r>
              <a:rPr lang="en-AU" sz="1800" b="1" dirty="0">
                <a:latin typeface="Courier New"/>
                <a:cs typeface="Courier New"/>
              </a:rPr>
              <a:t> STRING,</a:t>
            </a:r>
          </a:p>
          <a:p>
            <a:pPr marL="0" indent="568325">
              <a:spcBef>
                <a:spcPts val="600"/>
              </a:spcBef>
              <a:buFont typeface="Arial" panose="020B0604020202020204" pitchFamily="34" charset="0"/>
              <a:buNone/>
            </a:pPr>
            <a:r>
              <a:rPr lang="en-AU" sz="1800" b="1" dirty="0" err="1">
                <a:latin typeface="Courier New"/>
                <a:cs typeface="Courier New"/>
              </a:rPr>
              <a:t>referrer_url</a:t>
            </a:r>
            <a:r>
              <a:rPr lang="en-AU" sz="1800" b="1" dirty="0">
                <a:latin typeface="Courier New"/>
                <a:cs typeface="Courier New"/>
              </a:rPr>
              <a:t> STRING,</a:t>
            </a:r>
          </a:p>
          <a:p>
            <a:pPr marL="0" indent="568325">
              <a:spcBef>
                <a:spcPts val="600"/>
              </a:spcBef>
              <a:buFont typeface="Arial" panose="020B0604020202020204" pitchFamily="34" charset="0"/>
              <a:buNone/>
            </a:pPr>
            <a:r>
              <a:rPr lang="en-AU" sz="1800" b="1" dirty="0" err="1">
                <a:latin typeface="Courier New"/>
                <a:cs typeface="Courier New"/>
              </a:rPr>
              <a:t>ip</a:t>
            </a:r>
            <a:r>
              <a:rPr lang="en-AU" sz="1800" b="1" dirty="0">
                <a:latin typeface="Courier New"/>
                <a:cs typeface="Courier New"/>
              </a:rPr>
              <a:t> STRING COMMENT 'IP Address of the User' )</a:t>
            </a:r>
          </a:p>
          <a:p>
            <a:pPr marL="747713" indent="-401638">
              <a:spcBef>
                <a:spcPts val="600"/>
              </a:spcBef>
              <a:buFont typeface="Arial" panose="020B0604020202020204" pitchFamily="34" charset="0"/>
              <a:buNone/>
            </a:pPr>
            <a:r>
              <a:rPr lang="en-US" sz="1800" b="1" dirty="0">
                <a:latin typeface="Courier New"/>
                <a:cs typeface="Courier New"/>
              </a:rPr>
              <a:t>ROW FORMAT DELIMITED </a:t>
            </a:r>
          </a:p>
          <a:p>
            <a:pPr marL="747713" indent="-401638">
              <a:spcBef>
                <a:spcPts val="600"/>
              </a:spcBef>
              <a:buFont typeface="Arial" panose="020B0604020202020204" pitchFamily="34" charset="0"/>
              <a:buNone/>
            </a:pPr>
            <a:r>
              <a:rPr lang="en-US" sz="1800" b="1" dirty="0">
                <a:latin typeface="Courier New"/>
                <a:cs typeface="Courier New"/>
              </a:rPr>
              <a:t>FIELDS TERMINATED BY '\t'</a:t>
            </a:r>
          </a:p>
          <a:p>
            <a:pPr marL="747713" indent="-401638">
              <a:spcBef>
                <a:spcPts val="600"/>
              </a:spcBef>
              <a:buFont typeface="Arial" panose="020B0604020202020204" pitchFamily="34" charset="0"/>
              <a:buNone/>
            </a:pPr>
            <a:r>
              <a:rPr lang="en-US" sz="1800" b="1" dirty="0">
                <a:latin typeface="Courier New"/>
                <a:cs typeface="Courier New"/>
              </a:rPr>
              <a:t>STORED AS TEXTFILE;</a:t>
            </a:r>
            <a:endParaRPr lang="en-AU" sz="1800" b="1" dirty="0">
              <a:latin typeface="Courier New"/>
              <a:cs typeface="Courier New"/>
            </a:endParaRPr>
          </a:p>
        </p:txBody>
      </p:sp>
      <p:sp>
        <p:nvSpPr>
          <p:cNvPr id="6" name="Content Placeholder 2">
            <a:extLst>
              <a:ext uri="{FF2B5EF4-FFF2-40B4-BE49-F238E27FC236}">
                <a16:creationId xmlns:a16="http://schemas.microsoft.com/office/drawing/2014/main" id="{C87B7FA7-ADE1-E1FF-2BCE-B18517167B9B}"/>
              </a:ext>
            </a:extLst>
          </p:cNvPr>
          <p:cNvSpPr txBox="1">
            <a:spLocks/>
          </p:cNvSpPr>
          <p:nvPr/>
        </p:nvSpPr>
        <p:spPr>
          <a:xfrm>
            <a:off x="6886575" y="1521698"/>
            <a:ext cx="4914900" cy="4734339"/>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AU" sz="1800" b="1" dirty="0">
                <a:solidFill>
                  <a:schemeClr val="accent1">
                    <a:lumMod val="75000"/>
                  </a:schemeClr>
                </a:solidFill>
                <a:latin typeface="Courier New"/>
                <a:cs typeface="Courier New"/>
              </a:rPr>
              <a:t>CREATE TABLE employees</a:t>
            </a:r>
            <a:r>
              <a:rPr lang="en-AU" sz="1800" b="1" dirty="0">
                <a:latin typeface="Courier New"/>
                <a:cs typeface="Courier New"/>
              </a:rPr>
              <a:t>( </a:t>
            </a:r>
          </a:p>
          <a:p>
            <a:pPr marL="747713" indent="-457200">
              <a:spcBef>
                <a:spcPts val="600"/>
              </a:spcBef>
              <a:buFont typeface="Arial" panose="020B0604020202020204" pitchFamily="34" charset="0"/>
              <a:buNone/>
            </a:pPr>
            <a:r>
              <a:rPr lang="en-AU" sz="1800" b="1" dirty="0">
                <a:latin typeface="Courier New"/>
                <a:cs typeface="Courier New"/>
              </a:rPr>
              <a:t>  (name STRING,</a:t>
            </a:r>
          </a:p>
          <a:p>
            <a:pPr marL="747713" indent="-179388">
              <a:spcBef>
                <a:spcPts val="600"/>
              </a:spcBef>
              <a:buFont typeface="Arial" panose="020B0604020202020204" pitchFamily="34" charset="0"/>
              <a:buNone/>
            </a:pPr>
            <a:r>
              <a:rPr lang="en-AU" sz="1800" b="1" dirty="0">
                <a:latin typeface="Courier New"/>
                <a:cs typeface="Courier New"/>
              </a:rPr>
              <a:t>salary FLOAT,</a:t>
            </a:r>
          </a:p>
          <a:p>
            <a:pPr marL="747713" indent="-179388">
              <a:spcBef>
                <a:spcPts val="600"/>
              </a:spcBef>
              <a:buFont typeface="Arial" panose="020B0604020202020204" pitchFamily="34" charset="0"/>
              <a:buNone/>
            </a:pPr>
            <a:r>
              <a:rPr lang="en-AU" sz="1800" b="1" dirty="0">
                <a:latin typeface="Courier New"/>
                <a:cs typeface="Courier New"/>
              </a:rPr>
              <a:t>subordinates ARRAY&lt;STRING&gt;,</a:t>
            </a:r>
          </a:p>
          <a:p>
            <a:pPr marL="747713" indent="-179388">
              <a:spcBef>
                <a:spcPts val="600"/>
              </a:spcBef>
              <a:buFont typeface="Arial" panose="020B0604020202020204" pitchFamily="34" charset="0"/>
              <a:buNone/>
            </a:pPr>
            <a:r>
              <a:rPr lang="en-AU" sz="1800" b="1" dirty="0">
                <a:latin typeface="Courier New"/>
                <a:cs typeface="Courier New"/>
              </a:rPr>
              <a:t>deductions MAP&lt;STRING, FLOAT&gt;,</a:t>
            </a:r>
          </a:p>
          <a:p>
            <a:pPr marL="747713" indent="-179388">
              <a:spcBef>
                <a:spcPts val="600"/>
              </a:spcBef>
              <a:buFont typeface="Arial" panose="020B0604020202020204" pitchFamily="34" charset="0"/>
              <a:buNone/>
            </a:pPr>
            <a:r>
              <a:rPr lang="en-AU" sz="1800" b="1" dirty="0">
                <a:latin typeface="Courier New"/>
                <a:cs typeface="Courier New"/>
              </a:rPr>
              <a:t>address STRUCT&lt;</a:t>
            </a:r>
            <a:r>
              <a:rPr lang="en-AU" sz="1800" b="1" dirty="0" err="1">
                <a:latin typeface="Courier New"/>
                <a:cs typeface="Courier New"/>
              </a:rPr>
              <a:t>street:STRING</a:t>
            </a:r>
            <a:r>
              <a:rPr lang="en-AU" sz="1800" b="1" dirty="0">
                <a:latin typeface="Courier New"/>
                <a:cs typeface="Courier New"/>
              </a:rPr>
              <a:t>,</a:t>
            </a:r>
          </a:p>
          <a:p>
            <a:pPr marL="747713" indent="1704975">
              <a:spcBef>
                <a:spcPts val="600"/>
              </a:spcBef>
              <a:buFont typeface="Arial" panose="020B0604020202020204" pitchFamily="34" charset="0"/>
              <a:buNone/>
            </a:pPr>
            <a:r>
              <a:rPr lang="en-AU" sz="1800" b="1" dirty="0" err="1">
                <a:latin typeface="Courier New"/>
                <a:cs typeface="Courier New"/>
              </a:rPr>
              <a:t>city:STRING</a:t>
            </a:r>
            <a:r>
              <a:rPr lang="en-AU" sz="1800" b="1" dirty="0">
                <a:latin typeface="Courier New"/>
                <a:cs typeface="Courier New"/>
              </a:rPr>
              <a:t>,</a:t>
            </a:r>
          </a:p>
          <a:p>
            <a:pPr marL="747713" indent="1704975">
              <a:spcBef>
                <a:spcPts val="600"/>
              </a:spcBef>
              <a:buFont typeface="Arial" panose="020B0604020202020204" pitchFamily="34" charset="0"/>
              <a:buNone/>
            </a:pPr>
            <a:r>
              <a:rPr lang="en-AU" sz="1800" b="1" dirty="0" err="1">
                <a:latin typeface="Courier New"/>
                <a:cs typeface="Courier New"/>
              </a:rPr>
              <a:t>state:STRING</a:t>
            </a:r>
            <a:r>
              <a:rPr lang="en-AU" sz="1800" b="1" dirty="0">
                <a:latin typeface="Courier New"/>
                <a:cs typeface="Courier New"/>
              </a:rPr>
              <a:t>,</a:t>
            </a:r>
          </a:p>
          <a:p>
            <a:pPr marL="747713" indent="1704975">
              <a:spcBef>
                <a:spcPts val="600"/>
              </a:spcBef>
              <a:buFont typeface="Arial" panose="020B0604020202020204" pitchFamily="34" charset="0"/>
              <a:buNone/>
            </a:pPr>
            <a:r>
              <a:rPr lang="en-AU" sz="1800" b="1" dirty="0" err="1">
                <a:latin typeface="Courier New"/>
                <a:cs typeface="Courier New"/>
              </a:rPr>
              <a:t>zip:INT</a:t>
            </a:r>
            <a:r>
              <a:rPr lang="en-AU" sz="1800" b="1" dirty="0">
                <a:latin typeface="Courier New"/>
                <a:cs typeface="Courier New"/>
              </a:rPr>
              <a:t>&gt;)</a:t>
            </a:r>
          </a:p>
          <a:p>
            <a:pPr marL="747713" indent="-457200">
              <a:spcBef>
                <a:spcPts val="600"/>
              </a:spcBef>
              <a:buFont typeface="Arial" panose="020B0604020202020204" pitchFamily="34" charset="0"/>
              <a:buNone/>
            </a:pPr>
            <a:r>
              <a:rPr lang="en-US" sz="1800" b="1" dirty="0">
                <a:latin typeface="Courier New"/>
                <a:cs typeface="Courier New"/>
              </a:rPr>
              <a:t>ROW FORMAT DELIMITED </a:t>
            </a:r>
          </a:p>
          <a:p>
            <a:pPr marL="747713" indent="-457200">
              <a:spcBef>
                <a:spcPts val="600"/>
              </a:spcBef>
              <a:buFont typeface="Arial" panose="020B0604020202020204" pitchFamily="34" charset="0"/>
              <a:buNone/>
            </a:pPr>
            <a:r>
              <a:rPr lang="en-US" sz="1800" b="1" dirty="0">
                <a:latin typeface="Courier New"/>
                <a:cs typeface="Courier New"/>
              </a:rPr>
              <a:t>FIELDS TERMINATED BY '\t'</a:t>
            </a:r>
          </a:p>
          <a:p>
            <a:pPr marL="747713" indent="-457200">
              <a:spcBef>
                <a:spcPts val="600"/>
              </a:spcBef>
              <a:buFont typeface="Arial" panose="020B0604020202020204" pitchFamily="34" charset="0"/>
              <a:buNone/>
            </a:pPr>
            <a:r>
              <a:rPr lang="en-US" sz="1800" b="1" dirty="0">
                <a:latin typeface="Courier New"/>
                <a:cs typeface="Courier New"/>
              </a:rPr>
              <a:t>STORED AS TEXTFILE</a:t>
            </a:r>
            <a:r>
              <a:rPr lang="en-AU" sz="1800" b="1" dirty="0">
                <a:latin typeface="Courier New"/>
                <a:cs typeface="Courier New"/>
              </a:rPr>
              <a:t>;</a:t>
            </a:r>
          </a:p>
        </p:txBody>
      </p:sp>
    </p:spTree>
    <p:extLst>
      <p:ext uri="{BB962C8B-B14F-4D97-AF65-F5344CB8AC3E}">
        <p14:creationId xmlns:p14="http://schemas.microsoft.com/office/powerpoint/2010/main" val="78457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Partitioning and Bucketing</a:t>
            </a:r>
          </a:p>
        </p:txBody>
      </p:sp>
      <p:sp>
        <p:nvSpPr>
          <p:cNvPr id="35842" name="Content Placeholder 2"/>
          <p:cNvSpPr>
            <a:spLocks noGrp="1"/>
          </p:cNvSpPr>
          <p:nvPr>
            <p:ph idx="1"/>
          </p:nvPr>
        </p:nvSpPr>
        <p:spPr>
          <a:xfrm>
            <a:off x="1019175" y="1536420"/>
            <a:ext cx="10515600" cy="3121306"/>
          </a:xfrm>
          <a:noFill/>
          <a:ln>
            <a:miter lim="800000"/>
            <a:headEnd/>
            <a:tailEnd/>
          </a:ln>
        </p:spPr>
        <p:txBody>
          <a:bodyPr vert="horz" wrap="square" numCol="1" anchor="t" anchorCtr="0" compatLnSpc="1">
            <a:prstTxWarp prst="textNoShape">
              <a:avLst/>
            </a:prstTxWarp>
            <a:normAutofit/>
          </a:bodyPr>
          <a:lstStyle/>
          <a:p>
            <a:pPr marL="355600" indent="-355600">
              <a:lnSpc>
                <a:spcPct val="100000"/>
              </a:lnSpc>
              <a:spcBef>
                <a:spcPts val="1200"/>
              </a:spcBef>
              <a:spcAft>
                <a:spcPts val="600"/>
              </a:spcAft>
            </a:pPr>
            <a:r>
              <a:rPr lang="en-AU" sz="2200" dirty="0">
                <a:cs typeface="Arial" pitchFamily="34" charset="0"/>
              </a:rPr>
              <a:t>Can make some queries faster</a:t>
            </a:r>
          </a:p>
          <a:p>
            <a:pPr marL="355600" indent="-355600">
              <a:lnSpc>
                <a:spcPct val="100000"/>
              </a:lnSpc>
              <a:spcBef>
                <a:spcPts val="1200"/>
              </a:spcBef>
              <a:spcAft>
                <a:spcPts val="600"/>
              </a:spcAft>
            </a:pPr>
            <a:r>
              <a:rPr lang="en-AU" sz="2200" dirty="0">
                <a:cs typeface="Arial" pitchFamily="34" charset="0"/>
              </a:rPr>
              <a:t>Divide data based on partition column</a:t>
            </a:r>
          </a:p>
          <a:p>
            <a:pPr marL="355600" indent="-355600">
              <a:lnSpc>
                <a:spcPct val="100000"/>
              </a:lnSpc>
              <a:spcBef>
                <a:spcPts val="1200"/>
              </a:spcBef>
              <a:spcAft>
                <a:spcPts val="600"/>
              </a:spcAft>
            </a:pPr>
            <a:r>
              <a:rPr lang="en-AU" sz="2200" dirty="0">
                <a:cs typeface="Arial" pitchFamily="34" charset="0"/>
              </a:rPr>
              <a:t>Use </a:t>
            </a:r>
            <a:r>
              <a:rPr lang="en-AU" sz="2200" b="1" dirty="0">
                <a:cs typeface="Arial" pitchFamily="34" charset="0"/>
              </a:rPr>
              <a:t>PARTITION BY</a:t>
            </a:r>
            <a:r>
              <a:rPr lang="en-AU" sz="2200" dirty="0">
                <a:cs typeface="Arial" pitchFamily="34" charset="0"/>
              </a:rPr>
              <a:t> clause when creating table</a:t>
            </a:r>
          </a:p>
          <a:p>
            <a:pPr marL="355600" indent="-355600">
              <a:lnSpc>
                <a:spcPct val="100000"/>
              </a:lnSpc>
              <a:spcBef>
                <a:spcPts val="1200"/>
              </a:spcBef>
              <a:spcAft>
                <a:spcPts val="600"/>
              </a:spcAft>
            </a:pPr>
            <a:r>
              <a:rPr lang="en-AU" sz="2200" dirty="0">
                <a:cs typeface="Arial" pitchFamily="34" charset="0"/>
              </a:rPr>
              <a:t>Use </a:t>
            </a:r>
            <a:r>
              <a:rPr lang="en-AU" sz="2200" b="1" dirty="0">
                <a:cs typeface="Arial" pitchFamily="34" charset="0"/>
              </a:rPr>
              <a:t>PARTITION</a:t>
            </a:r>
            <a:r>
              <a:rPr lang="en-AU" sz="2200" dirty="0">
                <a:cs typeface="Arial" pitchFamily="34" charset="0"/>
              </a:rPr>
              <a:t> clause when loading data</a:t>
            </a:r>
          </a:p>
          <a:p>
            <a:pPr marL="355600" indent="-355600">
              <a:lnSpc>
                <a:spcPct val="100000"/>
              </a:lnSpc>
              <a:spcBef>
                <a:spcPts val="1200"/>
              </a:spcBef>
              <a:spcAft>
                <a:spcPts val="600"/>
              </a:spcAft>
            </a:pPr>
            <a:r>
              <a:rPr lang="en-AU" sz="2200" b="1" dirty="0">
                <a:cs typeface="Arial" pitchFamily="34" charset="0"/>
              </a:rPr>
              <a:t>SHOW PARTITIONS </a:t>
            </a:r>
            <a:r>
              <a:rPr lang="en-AU" sz="2200" dirty="0">
                <a:cs typeface="Arial" pitchFamily="34" charset="0"/>
              </a:rPr>
              <a:t>will show a table</a:t>
            </a:r>
            <a:r>
              <a:rPr lang="en-AU" altLang="en-US" sz="2200" dirty="0">
                <a:cs typeface="Arial" pitchFamily="34" charset="0"/>
              </a:rPr>
              <a:t>’</a:t>
            </a:r>
            <a:r>
              <a:rPr lang="en-AU" sz="2200" dirty="0">
                <a:cs typeface="Arial" pitchFamily="34" charset="0"/>
              </a:rPr>
              <a:t>s partitions</a:t>
            </a:r>
          </a:p>
        </p:txBody>
      </p:sp>
      <p:sp>
        <p:nvSpPr>
          <p:cNvPr id="2" name="Slide Number Placeholder 1">
            <a:extLst>
              <a:ext uri="{FF2B5EF4-FFF2-40B4-BE49-F238E27FC236}">
                <a16:creationId xmlns:a16="http://schemas.microsoft.com/office/drawing/2014/main" id="{4F6933D3-6BDD-610B-B085-6183385CC744}"/>
              </a:ext>
            </a:extLst>
          </p:cNvPr>
          <p:cNvSpPr>
            <a:spLocks noGrp="1"/>
          </p:cNvSpPr>
          <p:nvPr>
            <p:ph type="sldNum" sz="quarter" idx="12"/>
          </p:nvPr>
        </p:nvSpPr>
        <p:spPr/>
        <p:txBody>
          <a:bodyPr/>
          <a:lstStyle/>
          <a:p>
            <a:fld id="{6C8DB4F7-D883-4928-8961-38134A510B78}" type="slidenum">
              <a:rPr lang="en-GB" smtClean="0"/>
              <a:t>16</a:t>
            </a:fld>
            <a:endParaRPr lang="en-GB" dirty="0"/>
          </a:p>
        </p:txBody>
      </p:sp>
      <p:sp>
        <p:nvSpPr>
          <p:cNvPr id="6" name="TextBox 5">
            <a:extLst>
              <a:ext uri="{FF2B5EF4-FFF2-40B4-BE49-F238E27FC236}">
                <a16:creationId xmlns:a16="http://schemas.microsoft.com/office/drawing/2014/main" id="{42A636C7-F4FA-E801-A445-7B9881436DF9}"/>
              </a:ext>
            </a:extLst>
          </p:cNvPr>
          <p:cNvSpPr txBox="1"/>
          <p:nvPr/>
        </p:nvSpPr>
        <p:spPr>
          <a:xfrm>
            <a:off x="1019175" y="4359978"/>
            <a:ext cx="9844087" cy="240065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AU" sz="2200" dirty="0">
                <a:cs typeface="Arial" pitchFamily="34" charset="0"/>
              </a:rPr>
              <a:t>Can speed up queries that involve sampling the data</a:t>
            </a:r>
          </a:p>
          <a:p>
            <a:pPr marL="800100" lvl="1" indent="-342900">
              <a:spcAft>
                <a:spcPts val="1200"/>
              </a:spcAft>
              <a:buFont typeface="Arial" panose="020B0604020202020204" pitchFamily="34" charset="0"/>
              <a:buChar char="•"/>
            </a:pPr>
            <a:r>
              <a:rPr lang="en-AU" sz="2200" dirty="0">
                <a:cs typeface="Arial" pitchFamily="34" charset="0"/>
              </a:rPr>
              <a:t>Sampling works without bucketing, but Hive has to scan the entire dataset</a:t>
            </a:r>
          </a:p>
          <a:p>
            <a:pPr marL="342900" indent="-342900">
              <a:spcAft>
                <a:spcPts val="1200"/>
              </a:spcAft>
              <a:buFont typeface="Arial" panose="020B0604020202020204" pitchFamily="34" charset="0"/>
              <a:buChar char="•"/>
            </a:pPr>
            <a:r>
              <a:rPr lang="en-AU" sz="2200" dirty="0">
                <a:cs typeface="Arial" pitchFamily="34" charset="0"/>
              </a:rPr>
              <a:t>Use </a:t>
            </a:r>
            <a:r>
              <a:rPr lang="en-AU" sz="2200" b="1" dirty="0">
                <a:cs typeface="Arial" pitchFamily="34" charset="0"/>
              </a:rPr>
              <a:t>CLUSTERED BY </a:t>
            </a:r>
            <a:r>
              <a:rPr lang="en-AU" sz="2200" dirty="0">
                <a:cs typeface="Arial" pitchFamily="34" charset="0"/>
              </a:rPr>
              <a:t>when creating table</a:t>
            </a:r>
          </a:p>
          <a:p>
            <a:pPr marL="800100" lvl="1" indent="-342900">
              <a:spcAft>
                <a:spcPts val="1200"/>
              </a:spcAft>
              <a:buFont typeface="Arial" panose="020B0604020202020204" pitchFamily="34" charset="0"/>
              <a:buChar char="•"/>
            </a:pPr>
            <a:r>
              <a:rPr lang="en-AU" sz="2200" dirty="0">
                <a:cs typeface="Arial" pitchFamily="34" charset="0"/>
              </a:rPr>
              <a:t>For sorted buckets, add </a:t>
            </a:r>
            <a:r>
              <a:rPr lang="en-AU" sz="2200" b="1" dirty="0">
                <a:cs typeface="Arial" pitchFamily="34" charset="0"/>
              </a:rPr>
              <a:t>SORTED BY</a:t>
            </a:r>
          </a:p>
          <a:p>
            <a:pPr marL="342900" indent="-342900">
              <a:spcAft>
                <a:spcPts val="1200"/>
              </a:spcAft>
              <a:buFont typeface="Arial" panose="020B0604020202020204" pitchFamily="34" charset="0"/>
              <a:buChar char="•"/>
            </a:pPr>
            <a:r>
              <a:rPr lang="en-AU" sz="2200" dirty="0">
                <a:cs typeface="Arial" pitchFamily="34" charset="0"/>
              </a:rPr>
              <a:t>To query a sample of your data, use </a:t>
            </a:r>
            <a:r>
              <a:rPr lang="en-AU" sz="2200" b="1" dirty="0">
                <a:cs typeface="Arial" pitchFamily="34" charset="0"/>
              </a:rPr>
              <a:t>TABLESAMPLE</a:t>
            </a:r>
          </a:p>
        </p:txBody>
      </p:sp>
      <p:sp>
        <p:nvSpPr>
          <p:cNvPr id="4" name="TextBox 3">
            <a:extLst>
              <a:ext uri="{FF2B5EF4-FFF2-40B4-BE49-F238E27FC236}">
                <a16:creationId xmlns:a16="http://schemas.microsoft.com/office/drawing/2014/main" id="{078F4A92-F630-BDC0-6B25-F2408231BFF4}"/>
              </a:ext>
            </a:extLst>
          </p:cNvPr>
          <p:cNvSpPr txBox="1"/>
          <p:nvPr/>
        </p:nvSpPr>
        <p:spPr>
          <a:xfrm>
            <a:off x="7637667" y="6520234"/>
            <a:ext cx="4445540" cy="307777"/>
          </a:xfrm>
          <a:prstGeom prst="rect">
            <a:avLst/>
          </a:prstGeom>
          <a:noFill/>
        </p:spPr>
        <p:txBody>
          <a:bodyPr wrap="square">
            <a:spAutoFit/>
          </a:bodyPr>
          <a:lstStyle/>
          <a:p>
            <a:pPr algn="ctr"/>
            <a:r>
              <a:rPr lang="en-IE" sz="1400" dirty="0"/>
              <a:t>https://www.cloudduggu.com/hive/partitioning/</a:t>
            </a:r>
          </a:p>
        </p:txBody>
      </p:sp>
    </p:spTree>
    <p:extLst>
      <p:ext uri="{BB962C8B-B14F-4D97-AF65-F5344CB8AC3E}">
        <p14:creationId xmlns:p14="http://schemas.microsoft.com/office/powerpoint/2010/main" val="156455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838200" y="83039"/>
            <a:ext cx="9022237" cy="1325563"/>
          </a:xfrm>
          <a:noFill/>
          <a:ln>
            <a:miter lim="800000"/>
            <a:headEnd/>
            <a:tailEnd/>
          </a:ln>
        </p:spPr>
        <p:txBody>
          <a:bodyPr vert="horz" wrap="square" numCol="1" compatLnSpc="1">
            <a:prstTxWarp prst="textNoShape">
              <a:avLst/>
            </a:prstTxWarp>
          </a:bodyPr>
          <a:lstStyle/>
          <a:p>
            <a:r>
              <a:rPr lang="en-AU" dirty="0">
                <a:cs typeface="Arial" pitchFamily="34" charset="0"/>
              </a:rPr>
              <a:t>Browsing Tables And Partitions</a:t>
            </a:r>
          </a:p>
        </p:txBody>
      </p:sp>
      <p:graphicFrame>
        <p:nvGraphicFramePr>
          <p:cNvPr id="5" name="Table 4"/>
          <p:cNvGraphicFramePr>
            <a:graphicFrameLocks noGrp="1"/>
          </p:cNvGraphicFramePr>
          <p:nvPr>
            <p:extLst>
              <p:ext uri="{D42A27DB-BD31-4B8C-83A1-F6EECF244321}">
                <p14:modId xmlns:p14="http://schemas.microsoft.com/office/powerpoint/2010/main" val="1996637202"/>
              </p:ext>
            </p:extLst>
          </p:nvPr>
        </p:nvGraphicFramePr>
        <p:xfrm>
          <a:off x="1056443" y="1890995"/>
          <a:ext cx="10404628" cy="4389120"/>
        </p:xfrm>
        <a:graphic>
          <a:graphicData uri="http://schemas.openxmlformats.org/drawingml/2006/table">
            <a:tbl>
              <a:tblPr firstRow="1" bandRow="1">
                <a:tableStyleId>{5C22544A-7EE6-4342-B048-85BDC9FD1C3A}</a:tableStyleId>
              </a:tblPr>
              <a:tblGrid>
                <a:gridCol w="4746638">
                  <a:extLst>
                    <a:ext uri="{9D8B030D-6E8A-4147-A177-3AD203B41FA5}">
                      <a16:colId xmlns:a16="http://schemas.microsoft.com/office/drawing/2014/main" val="20000"/>
                    </a:ext>
                  </a:extLst>
                </a:gridCol>
                <a:gridCol w="5657990">
                  <a:extLst>
                    <a:ext uri="{9D8B030D-6E8A-4147-A177-3AD203B41FA5}">
                      <a16:colId xmlns:a16="http://schemas.microsoft.com/office/drawing/2014/main" val="20001"/>
                    </a:ext>
                  </a:extLst>
                </a:gridCol>
              </a:tblGrid>
              <a:tr h="370840">
                <a:tc>
                  <a:txBody>
                    <a:bodyPr/>
                    <a:lstStyle/>
                    <a:p>
                      <a:pPr algn="ctr"/>
                      <a:r>
                        <a:rPr lang="en-AU" sz="2400" dirty="0">
                          <a:latin typeface="+mn-lt"/>
                        </a:rPr>
                        <a:t>Command</a:t>
                      </a:r>
                    </a:p>
                  </a:txBody>
                  <a:tcPr marT="60960" marB="60960"/>
                </a:tc>
                <a:tc>
                  <a:txBody>
                    <a:bodyPr/>
                    <a:lstStyle/>
                    <a:p>
                      <a:pPr algn="ctr"/>
                      <a:r>
                        <a:rPr lang="en-AU" sz="2400" dirty="0">
                          <a:latin typeface="+mn-lt"/>
                        </a:rPr>
                        <a:t>Comments</a:t>
                      </a:r>
                    </a:p>
                  </a:txBody>
                  <a:tcPr marT="60960" marB="60960"/>
                </a:tc>
                <a:extLst>
                  <a:ext uri="{0D108BD9-81ED-4DB2-BD59-A6C34878D82A}">
                    <a16:rowId xmlns:a16="http://schemas.microsoft.com/office/drawing/2014/main" val="10000"/>
                  </a:ext>
                </a:extLst>
              </a:tr>
              <a:tr h="370840">
                <a:tc>
                  <a:txBody>
                    <a:bodyPr/>
                    <a:lstStyle/>
                    <a:p>
                      <a:r>
                        <a:rPr lang="en-AU" sz="2000" b="1" dirty="0">
                          <a:latin typeface="Courier New"/>
                          <a:cs typeface="Courier New"/>
                        </a:rPr>
                        <a:t>SHOW TABLES;</a:t>
                      </a:r>
                    </a:p>
                  </a:txBody>
                  <a:tcPr marT="60960" marB="60960"/>
                </a:tc>
                <a:tc>
                  <a:txBody>
                    <a:bodyPr/>
                    <a:lstStyle/>
                    <a:p>
                      <a:r>
                        <a:rPr lang="en-AU" sz="2400">
                          <a:latin typeface="+mn-lt"/>
                        </a:rPr>
                        <a:t>Show all the tables in the database</a:t>
                      </a:r>
                    </a:p>
                  </a:txBody>
                  <a:tcPr marT="60960" marB="60960"/>
                </a:tc>
                <a:extLst>
                  <a:ext uri="{0D108BD9-81ED-4DB2-BD59-A6C34878D82A}">
                    <a16:rowId xmlns:a16="http://schemas.microsoft.com/office/drawing/2014/main" val="10001"/>
                  </a:ext>
                </a:extLst>
              </a:tr>
              <a:tr h="370840">
                <a:tc>
                  <a:txBody>
                    <a:bodyPr/>
                    <a:lstStyle/>
                    <a:p>
                      <a:r>
                        <a:rPr lang="en-AU" sz="2000" b="1" dirty="0">
                          <a:latin typeface="Courier New"/>
                          <a:cs typeface="Courier New"/>
                        </a:rPr>
                        <a:t>SHOW TABLES 'page.*';</a:t>
                      </a:r>
                    </a:p>
                  </a:txBody>
                  <a:tcPr marT="60960" marB="60960"/>
                </a:tc>
                <a:tc>
                  <a:txBody>
                    <a:bodyPr/>
                    <a:lstStyle/>
                    <a:p>
                      <a:r>
                        <a:rPr lang="en-AU" sz="2400" dirty="0">
                          <a:latin typeface="+mn-lt"/>
                        </a:rPr>
                        <a:t>Show tables matching the specification</a:t>
                      </a:r>
                      <a:r>
                        <a:rPr lang="en-AU" sz="2400" baseline="0" dirty="0">
                          <a:latin typeface="+mn-lt"/>
                        </a:rPr>
                        <a:t> ( uses regex syntax )</a:t>
                      </a:r>
                      <a:endParaRPr lang="en-AU" sz="240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2000" b="1" dirty="0">
                          <a:latin typeface="Courier New"/>
                          <a:cs typeface="Courier New"/>
                        </a:rPr>
                        <a:t>SHOW PARTITIONS </a:t>
                      </a:r>
                      <a:r>
                        <a:rPr lang="en-AU" sz="2000" b="1" dirty="0" err="1">
                          <a:latin typeface="Courier New"/>
                          <a:cs typeface="Courier New"/>
                        </a:rPr>
                        <a:t>page_view</a:t>
                      </a:r>
                      <a:r>
                        <a:rPr lang="en-AU" sz="2000" b="1" dirty="0">
                          <a:latin typeface="Courier New"/>
                          <a:cs typeface="Courier New"/>
                        </a:rPr>
                        <a:t>;</a:t>
                      </a:r>
                    </a:p>
                  </a:txBody>
                  <a:tcPr marT="60960" marB="60960"/>
                </a:tc>
                <a:tc>
                  <a:txBody>
                    <a:bodyPr/>
                    <a:lstStyle/>
                    <a:p>
                      <a:r>
                        <a:rPr lang="en-AU" sz="2400" dirty="0">
                          <a:latin typeface="+mn-lt"/>
                        </a:rPr>
                        <a:t>Show the partitions of the </a:t>
                      </a:r>
                      <a:r>
                        <a:rPr lang="en-AU" sz="2400" b="1" dirty="0" err="1">
                          <a:latin typeface="+mn-lt"/>
                          <a:cs typeface="Consolas" panose="020B0609020204030204" pitchFamily="49" charset="0"/>
                        </a:rPr>
                        <a:t>page_view</a:t>
                      </a:r>
                      <a:r>
                        <a:rPr lang="en-AU" sz="2400" dirty="0">
                          <a:latin typeface="+mn-lt"/>
                        </a:rPr>
                        <a:t> table</a:t>
                      </a:r>
                    </a:p>
                  </a:txBody>
                  <a:tcPr marT="60960" marB="60960"/>
                </a:tc>
                <a:extLst>
                  <a:ext uri="{0D108BD9-81ED-4DB2-BD59-A6C34878D82A}">
                    <a16:rowId xmlns:a16="http://schemas.microsoft.com/office/drawing/2014/main" val="10003"/>
                  </a:ext>
                </a:extLst>
              </a:tr>
              <a:tr h="370840">
                <a:tc>
                  <a:txBody>
                    <a:bodyPr/>
                    <a:lstStyle/>
                    <a:p>
                      <a:r>
                        <a:rPr lang="en-AU" sz="2000" b="1" dirty="0">
                          <a:latin typeface="Courier New"/>
                          <a:cs typeface="Courier New"/>
                        </a:rPr>
                        <a:t>DESCRIBE </a:t>
                      </a:r>
                      <a:r>
                        <a:rPr lang="en-AU" sz="2000" b="1" dirty="0" err="1">
                          <a:latin typeface="Courier New"/>
                          <a:cs typeface="Courier New"/>
                        </a:rPr>
                        <a:t>page_view</a:t>
                      </a:r>
                      <a:r>
                        <a:rPr lang="en-AU" sz="2000" b="1" dirty="0">
                          <a:latin typeface="Courier New"/>
                          <a:cs typeface="Courier New"/>
                        </a:rPr>
                        <a:t>;</a:t>
                      </a:r>
                    </a:p>
                  </a:txBody>
                  <a:tcPr marT="60960" marB="60960"/>
                </a:tc>
                <a:tc>
                  <a:txBody>
                    <a:bodyPr/>
                    <a:lstStyle/>
                    <a:p>
                      <a:r>
                        <a:rPr lang="en-AU" sz="2400">
                          <a:latin typeface="+mn-lt"/>
                        </a:rPr>
                        <a:t>List columns of the table</a:t>
                      </a:r>
                    </a:p>
                  </a:txBody>
                  <a:tcPr marT="60960" marB="60960"/>
                </a:tc>
                <a:extLst>
                  <a:ext uri="{0D108BD9-81ED-4DB2-BD59-A6C34878D82A}">
                    <a16:rowId xmlns:a16="http://schemas.microsoft.com/office/drawing/2014/main" val="10004"/>
                  </a:ext>
                </a:extLst>
              </a:tr>
              <a:tr h="370840">
                <a:tc>
                  <a:txBody>
                    <a:bodyPr/>
                    <a:lstStyle/>
                    <a:p>
                      <a:r>
                        <a:rPr lang="en-AU" sz="2000" b="1" dirty="0">
                          <a:latin typeface="Courier New"/>
                          <a:cs typeface="Courier New"/>
                        </a:rPr>
                        <a:t>DESCRIBE EXTENDED </a:t>
                      </a:r>
                      <a:r>
                        <a:rPr lang="en-AU" sz="2000" b="1" dirty="0" err="1">
                          <a:latin typeface="Courier New"/>
                          <a:cs typeface="Courier New"/>
                        </a:rPr>
                        <a:t>page_view</a:t>
                      </a:r>
                      <a:r>
                        <a:rPr lang="en-AU" sz="2000" b="1" dirty="0">
                          <a:latin typeface="Courier New"/>
                          <a:cs typeface="Courier New"/>
                        </a:rPr>
                        <a:t>;</a:t>
                      </a:r>
                    </a:p>
                  </a:txBody>
                  <a:tcPr marT="60960" marB="60960"/>
                </a:tc>
                <a:tc>
                  <a:txBody>
                    <a:bodyPr/>
                    <a:lstStyle/>
                    <a:p>
                      <a:r>
                        <a:rPr lang="en-AU" sz="2400" dirty="0">
                          <a:latin typeface="+mn-lt"/>
                        </a:rPr>
                        <a:t>More information</a:t>
                      </a:r>
                      <a:r>
                        <a:rPr lang="en-AU" sz="2400" baseline="0" dirty="0">
                          <a:latin typeface="+mn-lt"/>
                        </a:rPr>
                        <a:t> on columns  (useful only for debugging)</a:t>
                      </a:r>
                      <a:endParaRPr lang="en-AU" sz="24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2000" b="1" dirty="0">
                          <a:latin typeface="Courier New"/>
                          <a:cs typeface="Courier New"/>
                        </a:rPr>
                        <a:t>DESCRIBE </a:t>
                      </a:r>
                      <a:r>
                        <a:rPr lang="en-AU" sz="2000" b="1" dirty="0" err="1">
                          <a:latin typeface="Courier New"/>
                          <a:cs typeface="Courier New"/>
                        </a:rPr>
                        <a:t>page_view</a:t>
                      </a:r>
                      <a:r>
                        <a:rPr lang="en-AU" sz="2000" b="1" dirty="0">
                          <a:latin typeface="Courier New"/>
                          <a:cs typeface="Courier New"/>
                        </a:rPr>
                        <a:t> </a:t>
                      </a:r>
                    </a:p>
                    <a:p>
                      <a:r>
                        <a:rPr lang="en-AU" sz="2000" b="1" dirty="0">
                          <a:latin typeface="Courier New"/>
                          <a:cs typeface="Courier New"/>
                        </a:rPr>
                        <a:t>PARTITION (ds='2008-10-31');</a:t>
                      </a:r>
                    </a:p>
                  </a:txBody>
                  <a:tcPr marT="60960" marB="60960"/>
                </a:tc>
                <a:tc>
                  <a:txBody>
                    <a:bodyPr/>
                    <a:lstStyle/>
                    <a:p>
                      <a:r>
                        <a:rPr lang="en-AU" sz="2400" dirty="0">
                          <a:latin typeface="+mn-lt"/>
                        </a:rPr>
                        <a:t>List information about a partition</a:t>
                      </a:r>
                    </a:p>
                  </a:txBody>
                  <a:tcPr marT="60960" marB="60960"/>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A11DB13F-0ACA-1655-6EB5-592CFA488FF3}"/>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341855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Loading Data</a:t>
            </a:r>
          </a:p>
        </p:txBody>
      </p:sp>
      <p:sp>
        <p:nvSpPr>
          <p:cNvPr id="3" name="Content Placeholder 2"/>
          <p:cNvSpPr>
            <a:spLocks noGrp="1"/>
          </p:cNvSpPr>
          <p:nvPr>
            <p:ph idx="1"/>
          </p:nvPr>
        </p:nvSpPr>
        <p:spPr>
          <a:xfrm>
            <a:off x="838200" y="1622144"/>
            <a:ext cx="10515600" cy="4840742"/>
          </a:xfrm>
        </p:spPr>
        <p:txBody>
          <a:bodyPr vert="horz" wrap="square" numCol="1" anchor="t" anchorCtr="0" compatLnSpc="1">
            <a:prstTxWarp prst="textNoShape">
              <a:avLst/>
            </a:prstTxWarp>
            <a:normAutofit/>
          </a:bodyPr>
          <a:lstStyle/>
          <a:p>
            <a:pPr marL="355600" indent="-355600">
              <a:lnSpc>
                <a:spcPct val="120000"/>
              </a:lnSpc>
              <a:spcBef>
                <a:spcPts val="1200"/>
              </a:spcBef>
              <a:spcAft>
                <a:spcPts val="1200"/>
              </a:spcAft>
            </a:pPr>
            <a:r>
              <a:rPr lang="en-AU" dirty="0">
                <a:cs typeface="Arial" pitchFamily="34" charset="0"/>
              </a:rPr>
              <a:t>Use </a:t>
            </a:r>
            <a:r>
              <a:rPr lang="en-AU" b="1" dirty="0">
                <a:cs typeface="Arial" pitchFamily="34" charset="0"/>
              </a:rPr>
              <a:t>LOAD DATA</a:t>
            </a:r>
            <a:r>
              <a:rPr lang="en-AU" dirty="0">
                <a:cs typeface="Arial" pitchFamily="34" charset="0"/>
              </a:rPr>
              <a:t> to load data from a file or directory</a:t>
            </a:r>
            <a:endParaRPr lang="en-AU" sz="1600" dirty="0"/>
          </a:p>
          <a:p>
            <a:pPr marL="808038" lvl="1" indent="-350838">
              <a:lnSpc>
                <a:spcPct val="120000"/>
              </a:lnSpc>
              <a:spcBef>
                <a:spcPts val="1200"/>
              </a:spcBef>
              <a:spcAft>
                <a:spcPts val="1200"/>
              </a:spcAft>
              <a:tabLst>
                <a:tab pos="808038" algn="l"/>
              </a:tabLst>
            </a:pPr>
            <a:r>
              <a:rPr lang="en-AU" dirty="0">
                <a:cs typeface="Arial" pitchFamily="34" charset="0"/>
              </a:rPr>
              <a:t>Will read from </a:t>
            </a:r>
            <a:r>
              <a:rPr lang="en-AU" b="1" dirty="0">
                <a:cs typeface="Arial" pitchFamily="34" charset="0"/>
              </a:rPr>
              <a:t>HDFS</a:t>
            </a:r>
            <a:r>
              <a:rPr lang="en-AU" dirty="0">
                <a:cs typeface="Arial" pitchFamily="34" charset="0"/>
              </a:rPr>
              <a:t> unless </a:t>
            </a:r>
            <a:r>
              <a:rPr lang="en-AU" b="1" dirty="0">
                <a:cs typeface="Arial" pitchFamily="34" charset="0"/>
              </a:rPr>
              <a:t>LOCAL</a:t>
            </a:r>
            <a:r>
              <a:rPr lang="en-AU" dirty="0">
                <a:cs typeface="Arial" pitchFamily="34" charset="0"/>
              </a:rPr>
              <a:t> keyword is specified</a:t>
            </a:r>
          </a:p>
          <a:p>
            <a:pPr marL="808038" lvl="1" indent="-350838">
              <a:lnSpc>
                <a:spcPct val="120000"/>
              </a:lnSpc>
              <a:spcBef>
                <a:spcPts val="1200"/>
              </a:spcBef>
              <a:spcAft>
                <a:spcPts val="1200"/>
              </a:spcAft>
              <a:tabLst>
                <a:tab pos="808038" algn="l"/>
              </a:tabLst>
            </a:pPr>
            <a:r>
              <a:rPr lang="en-AU" dirty="0">
                <a:cs typeface="Arial" pitchFamily="34" charset="0"/>
              </a:rPr>
              <a:t>Will append data unless </a:t>
            </a:r>
            <a:r>
              <a:rPr lang="en-AU" b="1" dirty="0">
                <a:cs typeface="Arial" pitchFamily="34" charset="0"/>
              </a:rPr>
              <a:t>OVERWRITE</a:t>
            </a:r>
            <a:r>
              <a:rPr lang="en-AU" dirty="0">
                <a:cs typeface="Arial" pitchFamily="34" charset="0"/>
              </a:rPr>
              <a:t> specified</a:t>
            </a:r>
          </a:p>
          <a:p>
            <a:pPr marL="808038" lvl="1" indent="-350838">
              <a:lnSpc>
                <a:spcPct val="120000"/>
              </a:lnSpc>
              <a:spcBef>
                <a:spcPts val="1200"/>
              </a:spcBef>
              <a:spcAft>
                <a:spcPts val="1200"/>
              </a:spcAft>
              <a:tabLst>
                <a:tab pos="808038" algn="l"/>
              </a:tabLst>
            </a:pPr>
            <a:r>
              <a:rPr lang="en-AU" b="1" dirty="0">
                <a:cs typeface="Arial" pitchFamily="34" charset="0"/>
              </a:rPr>
              <a:t>PARTITION</a:t>
            </a:r>
            <a:r>
              <a:rPr lang="en-AU" dirty="0">
                <a:cs typeface="Arial" pitchFamily="34" charset="0"/>
              </a:rPr>
              <a:t> required if destination table is partitioned</a:t>
            </a:r>
          </a:p>
          <a:p>
            <a:pPr marL="990600" indent="-242888">
              <a:lnSpc>
                <a:spcPct val="120000"/>
              </a:lnSpc>
              <a:spcBef>
                <a:spcPts val="1200"/>
              </a:spcBef>
              <a:spcAft>
                <a:spcPts val="1200"/>
              </a:spcAft>
              <a:buNone/>
            </a:pPr>
            <a:r>
              <a:rPr lang="en-AU" sz="2000" b="1" dirty="0">
                <a:latin typeface="Courier New"/>
                <a:cs typeface="Courier New"/>
              </a:rPr>
              <a:t>LOAD DATA LOCAL INPATH '/</a:t>
            </a:r>
            <a:r>
              <a:rPr lang="en-AU" sz="2000" b="1" dirty="0" err="1">
                <a:latin typeface="Courier New"/>
                <a:cs typeface="Courier New"/>
              </a:rPr>
              <a:t>tmp</a:t>
            </a:r>
            <a:r>
              <a:rPr lang="en-AU" sz="2000" b="1" dirty="0">
                <a:latin typeface="Courier New"/>
                <a:cs typeface="Courier New"/>
              </a:rPr>
              <a:t>/pv_2008-06-8_us.txt’ </a:t>
            </a:r>
          </a:p>
          <a:p>
            <a:pPr marL="990600" indent="-242888">
              <a:lnSpc>
                <a:spcPct val="120000"/>
              </a:lnSpc>
              <a:spcBef>
                <a:spcPts val="1200"/>
              </a:spcBef>
              <a:spcAft>
                <a:spcPts val="1200"/>
              </a:spcAft>
              <a:buNone/>
            </a:pPr>
            <a:r>
              <a:rPr lang="en-AU" sz="2000" b="1" dirty="0">
                <a:latin typeface="Courier New"/>
                <a:cs typeface="Courier New"/>
              </a:rPr>
              <a:t>OVERWRITE INTO TABLE </a:t>
            </a:r>
            <a:r>
              <a:rPr lang="en-AU" sz="2000" b="1" dirty="0" err="1">
                <a:latin typeface="Courier New"/>
                <a:cs typeface="Courier New"/>
              </a:rPr>
              <a:t>page_view</a:t>
            </a:r>
            <a:endParaRPr lang="en-AU" sz="2000" b="1" dirty="0">
              <a:latin typeface="Courier New"/>
              <a:cs typeface="Courier New"/>
            </a:endParaRPr>
          </a:p>
          <a:p>
            <a:pPr marL="990600" indent="-242888">
              <a:lnSpc>
                <a:spcPct val="120000"/>
              </a:lnSpc>
              <a:spcBef>
                <a:spcPts val="1200"/>
              </a:spcBef>
              <a:spcAft>
                <a:spcPts val="1200"/>
              </a:spcAft>
              <a:buNone/>
            </a:pPr>
            <a:r>
              <a:rPr lang="en-AU" sz="2000" b="1" dirty="0">
                <a:latin typeface="Courier New"/>
                <a:cs typeface="Courier New"/>
              </a:rPr>
              <a:t>PARTITION (date = '2008-06-08', country = 'US')</a:t>
            </a:r>
          </a:p>
        </p:txBody>
      </p:sp>
      <p:sp>
        <p:nvSpPr>
          <p:cNvPr id="2" name="Slide Number Placeholder 1">
            <a:extLst>
              <a:ext uri="{FF2B5EF4-FFF2-40B4-BE49-F238E27FC236}">
                <a16:creationId xmlns:a16="http://schemas.microsoft.com/office/drawing/2014/main" id="{ECAC3E2C-DA19-4148-93C2-9137F8B3939D}"/>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2939544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Inserting Data</a:t>
            </a:r>
          </a:p>
        </p:txBody>
      </p:sp>
      <p:sp>
        <p:nvSpPr>
          <p:cNvPr id="3" name="Content Placeholder 2"/>
          <p:cNvSpPr>
            <a:spLocks noGrp="1"/>
          </p:cNvSpPr>
          <p:nvPr>
            <p:ph idx="1"/>
          </p:nvPr>
        </p:nvSpPr>
        <p:spPr>
          <a:xfrm>
            <a:off x="949912" y="1622144"/>
            <a:ext cx="10324730" cy="4969156"/>
          </a:xfrm>
        </p:spPr>
        <p:txBody>
          <a:bodyPr vert="horz" wrap="square" numCol="1" anchor="t" anchorCtr="0" compatLnSpc="1">
            <a:prstTxWarp prst="textNoShape">
              <a:avLst/>
            </a:prstTxWarp>
            <a:normAutofit lnSpcReduction="10000"/>
          </a:bodyPr>
          <a:lstStyle/>
          <a:p>
            <a:pPr marL="355600" indent="-355600">
              <a:lnSpc>
                <a:spcPct val="100000"/>
              </a:lnSpc>
              <a:spcBef>
                <a:spcPts val="1200"/>
              </a:spcBef>
              <a:spcAft>
                <a:spcPts val="600"/>
              </a:spcAft>
            </a:pPr>
            <a:r>
              <a:rPr lang="en-AU" dirty="0">
                <a:cs typeface="Arial" pitchFamily="34" charset="0"/>
              </a:rPr>
              <a:t>Use </a:t>
            </a:r>
            <a:r>
              <a:rPr lang="en-AU" b="1" dirty="0">
                <a:cs typeface="Arial" pitchFamily="34" charset="0"/>
              </a:rPr>
              <a:t>INSERT</a:t>
            </a:r>
            <a:r>
              <a:rPr lang="en-AU" dirty="0">
                <a:cs typeface="Arial" pitchFamily="34" charset="0"/>
              </a:rPr>
              <a:t> to load data from a </a:t>
            </a:r>
            <a:r>
              <a:rPr lang="en-AU" b="1" dirty="0">
                <a:cs typeface="Arial" pitchFamily="34" charset="0"/>
              </a:rPr>
              <a:t>Hive query</a:t>
            </a:r>
            <a:endParaRPr lang="en-AU" sz="1600" b="1" dirty="0"/>
          </a:p>
          <a:p>
            <a:pPr marL="896938" lvl="1" indent="-355600">
              <a:lnSpc>
                <a:spcPct val="100000"/>
              </a:lnSpc>
              <a:spcBef>
                <a:spcPts val="1200"/>
              </a:spcBef>
              <a:spcAft>
                <a:spcPts val="600"/>
              </a:spcAft>
              <a:tabLst>
                <a:tab pos="719138" algn="l"/>
              </a:tabLst>
            </a:pPr>
            <a:r>
              <a:rPr lang="en-AU" dirty="0">
                <a:cs typeface="Arial" pitchFamily="34" charset="0"/>
              </a:rPr>
              <a:t>Will append data unless </a:t>
            </a:r>
            <a:r>
              <a:rPr lang="en-AU" b="1" dirty="0">
                <a:cs typeface="Arial" pitchFamily="34" charset="0"/>
              </a:rPr>
              <a:t>OVERWRITE</a:t>
            </a:r>
            <a:r>
              <a:rPr lang="en-AU" dirty="0">
                <a:cs typeface="Arial" pitchFamily="34" charset="0"/>
              </a:rPr>
              <a:t> specified</a:t>
            </a:r>
          </a:p>
          <a:p>
            <a:pPr marL="896938" lvl="1" indent="-355600">
              <a:lnSpc>
                <a:spcPct val="100000"/>
              </a:lnSpc>
              <a:spcBef>
                <a:spcPts val="1200"/>
              </a:spcBef>
              <a:spcAft>
                <a:spcPts val="600"/>
              </a:spcAft>
            </a:pPr>
            <a:r>
              <a:rPr lang="en-AU" b="1" dirty="0">
                <a:cs typeface="Arial" pitchFamily="34" charset="0"/>
              </a:rPr>
              <a:t>PARTITION</a:t>
            </a:r>
            <a:r>
              <a:rPr lang="en-AU" dirty="0">
                <a:cs typeface="Arial" pitchFamily="34" charset="0"/>
              </a:rPr>
              <a:t> required if destination table is partitioned</a:t>
            </a:r>
            <a:br>
              <a:rPr lang="en-AU" dirty="0">
                <a:cs typeface="Arial" pitchFamily="34" charset="0"/>
              </a:rPr>
            </a:br>
            <a:endParaRPr lang="en-AU" sz="2200" dirty="0">
              <a:cs typeface="Arial" pitchFamily="34" charset="0"/>
            </a:endParaRPr>
          </a:p>
          <a:p>
            <a:pPr marL="747713" lvl="1" indent="0">
              <a:lnSpc>
                <a:spcPct val="100000"/>
              </a:lnSpc>
              <a:spcBef>
                <a:spcPts val="1200"/>
              </a:spcBef>
              <a:spcAft>
                <a:spcPts val="600"/>
              </a:spcAft>
              <a:buNone/>
            </a:pPr>
            <a:r>
              <a:rPr lang="en-AU" sz="2200" b="1" dirty="0">
                <a:latin typeface="Courier New"/>
                <a:cs typeface="Courier New"/>
              </a:rPr>
              <a:t> FROM </a:t>
            </a:r>
            <a:r>
              <a:rPr lang="en-AU" sz="2200" b="1" dirty="0" err="1">
                <a:latin typeface="Courier New"/>
                <a:cs typeface="Courier New"/>
              </a:rPr>
              <a:t>page_view_stg</a:t>
            </a:r>
            <a:r>
              <a:rPr lang="en-AU" sz="2200" b="1" dirty="0">
                <a:latin typeface="Courier New"/>
                <a:cs typeface="Courier New"/>
              </a:rPr>
              <a:t> </a:t>
            </a:r>
            <a:r>
              <a:rPr lang="en-AU" sz="2200" b="1" dirty="0" err="1">
                <a:latin typeface="Courier New"/>
                <a:cs typeface="Courier New"/>
              </a:rPr>
              <a:t>pvs</a:t>
            </a:r>
            <a:endParaRPr lang="en-AU" sz="2200" b="1" dirty="0">
              <a:latin typeface="Courier New"/>
              <a:cs typeface="Courier New"/>
            </a:endParaRPr>
          </a:p>
          <a:p>
            <a:pPr indent="682625">
              <a:lnSpc>
                <a:spcPct val="100000"/>
              </a:lnSpc>
              <a:spcBef>
                <a:spcPts val="1200"/>
              </a:spcBef>
              <a:spcAft>
                <a:spcPts val="600"/>
              </a:spcAft>
              <a:buNone/>
            </a:pPr>
            <a:r>
              <a:rPr lang="en-AU" sz="2200" b="1" dirty="0">
                <a:latin typeface="Courier New"/>
                <a:cs typeface="Courier New"/>
              </a:rPr>
              <a:t>INSERT OVERWRITE TABLE </a:t>
            </a:r>
            <a:r>
              <a:rPr lang="en-AU" sz="2200" b="1" dirty="0" err="1">
                <a:latin typeface="Courier New"/>
                <a:cs typeface="Courier New"/>
              </a:rPr>
              <a:t>page_view</a:t>
            </a:r>
            <a:r>
              <a:rPr lang="en-AU" sz="2200" b="1" dirty="0">
                <a:latin typeface="Courier New"/>
                <a:cs typeface="Courier New"/>
              </a:rPr>
              <a:t> </a:t>
            </a:r>
          </a:p>
          <a:p>
            <a:pPr indent="682625">
              <a:lnSpc>
                <a:spcPct val="100000"/>
              </a:lnSpc>
              <a:spcBef>
                <a:spcPts val="1200"/>
              </a:spcBef>
              <a:spcAft>
                <a:spcPts val="600"/>
              </a:spcAft>
              <a:buNone/>
            </a:pPr>
            <a:r>
              <a:rPr lang="en-AU" sz="2200" b="1" dirty="0">
                <a:latin typeface="Courier New"/>
                <a:cs typeface="Courier New"/>
              </a:rPr>
              <a:t>PARTITION (dt = '2008-06-08', country = 'US’)</a:t>
            </a:r>
          </a:p>
          <a:p>
            <a:pPr indent="682625">
              <a:lnSpc>
                <a:spcPct val="100000"/>
              </a:lnSpc>
              <a:spcBef>
                <a:spcPts val="1200"/>
              </a:spcBef>
              <a:spcAft>
                <a:spcPts val="600"/>
              </a:spcAft>
              <a:buNone/>
            </a:pPr>
            <a:r>
              <a:rPr lang="en-AU" sz="2200" b="1" dirty="0">
                <a:latin typeface="Courier New"/>
                <a:cs typeface="Courier New"/>
              </a:rPr>
              <a:t>SELECT </a:t>
            </a:r>
            <a:r>
              <a:rPr lang="en-AU" sz="2200" b="1" dirty="0" err="1">
                <a:latin typeface="Courier New"/>
                <a:cs typeface="Courier New"/>
              </a:rPr>
              <a:t>pvs.viewTime</a:t>
            </a:r>
            <a:r>
              <a:rPr lang="en-AU" sz="2200" b="1" dirty="0">
                <a:latin typeface="Courier New"/>
                <a:cs typeface="Courier New"/>
              </a:rPr>
              <a:t>, </a:t>
            </a:r>
            <a:r>
              <a:rPr lang="en-AU" sz="2200" b="1" dirty="0" err="1">
                <a:latin typeface="Courier New"/>
                <a:cs typeface="Courier New"/>
              </a:rPr>
              <a:t>pvs.userid</a:t>
            </a:r>
            <a:r>
              <a:rPr lang="en-AU" sz="2200" b="1" dirty="0">
                <a:latin typeface="Courier New"/>
                <a:cs typeface="Courier New"/>
              </a:rPr>
              <a:t>, </a:t>
            </a:r>
            <a:r>
              <a:rPr lang="en-AU" sz="2200" b="1" dirty="0" err="1">
                <a:latin typeface="Courier New"/>
                <a:cs typeface="Courier New"/>
              </a:rPr>
              <a:t>pvs.page_url</a:t>
            </a:r>
            <a:r>
              <a:rPr lang="en-AU" sz="2200" b="1" dirty="0">
                <a:latin typeface="Courier New"/>
                <a:cs typeface="Courier New"/>
              </a:rPr>
              <a:t>, 	</a:t>
            </a:r>
            <a:r>
              <a:rPr lang="en-AU" sz="2200" b="1" dirty="0" err="1">
                <a:latin typeface="Courier New"/>
                <a:cs typeface="Courier New"/>
              </a:rPr>
              <a:t>pvs.referrer_url</a:t>
            </a:r>
            <a:endParaRPr lang="en-AU" sz="2200" b="1" dirty="0">
              <a:latin typeface="Courier New"/>
              <a:cs typeface="Courier New"/>
            </a:endParaRPr>
          </a:p>
          <a:p>
            <a:pPr indent="682625">
              <a:lnSpc>
                <a:spcPct val="100000"/>
              </a:lnSpc>
              <a:spcBef>
                <a:spcPts val="1200"/>
              </a:spcBef>
              <a:spcAft>
                <a:spcPts val="600"/>
              </a:spcAft>
              <a:buNone/>
            </a:pPr>
            <a:r>
              <a:rPr lang="en-AU" sz="2200" b="1" dirty="0">
                <a:latin typeface="Courier New"/>
                <a:cs typeface="Courier New"/>
              </a:rPr>
              <a:t>WHERE </a:t>
            </a:r>
            <a:r>
              <a:rPr lang="en-AU" sz="2200" b="1" dirty="0" err="1">
                <a:latin typeface="Courier New"/>
                <a:cs typeface="Courier New"/>
              </a:rPr>
              <a:t>pvs.country</a:t>
            </a:r>
            <a:r>
              <a:rPr lang="en-AU" sz="2200" b="1" dirty="0">
                <a:latin typeface="Courier New"/>
                <a:cs typeface="Courier New"/>
              </a:rPr>
              <a:t> = 'US';</a:t>
            </a:r>
          </a:p>
        </p:txBody>
      </p:sp>
      <p:sp>
        <p:nvSpPr>
          <p:cNvPr id="2" name="Slide Number Placeholder 1">
            <a:extLst>
              <a:ext uri="{FF2B5EF4-FFF2-40B4-BE49-F238E27FC236}">
                <a16:creationId xmlns:a16="http://schemas.microsoft.com/office/drawing/2014/main" id="{96F3605E-7251-B6E6-B449-99AC720718EA}"/>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193604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113386" y="1540539"/>
            <a:ext cx="9385069" cy="5268422"/>
          </a:xfrm>
        </p:spPr>
        <p:txBody>
          <a:bodyPr>
            <a:normAutofit fontScale="92500" lnSpcReduction="10000"/>
          </a:bodyPr>
          <a:lstStyle/>
          <a:p>
            <a:pPr marL="357188" indent="-357188">
              <a:lnSpc>
                <a:spcPct val="120000"/>
              </a:lnSpc>
              <a:spcBef>
                <a:spcPts val="1200"/>
              </a:spcBef>
              <a:spcAft>
                <a:spcPts val="600"/>
              </a:spcAft>
            </a:pPr>
            <a:r>
              <a:rPr lang="en-GB" sz="2400" dirty="0"/>
              <a:t>Introduction to HIVE</a:t>
            </a:r>
          </a:p>
          <a:p>
            <a:pPr marL="357188" indent="-357188">
              <a:lnSpc>
                <a:spcPct val="120000"/>
              </a:lnSpc>
              <a:spcBef>
                <a:spcPts val="1200"/>
              </a:spcBef>
              <a:spcAft>
                <a:spcPts val="600"/>
              </a:spcAft>
            </a:pPr>
            <a:r>
              <a:rPr lang="en-GB" sz="2400" dirty="0"/>
              <a:t>Data Hierarchy and HiveQL</a:t>
            </a:r>
          </a:p>
          <a:p>
            <a:pPr marL="357188" indent="-357188">
              <a:lnSpc>
                <a:spcPct val="120000"/>
              </a:lnSpc>
              <a:spcBef>
                <a:spcPts val="1200"/>
              </a:spcBef>
              <a:spcAft>
                <a:spcPts val="600"/>
              </a:spcAft>
            </a:pPr>
            <a:r>
              <a:rPr lang="en-GB" sz="2400" dirty="0"/>
              <a:t>Primitive and Complex Data Types</a:t>
            </a:r>
          </a:p>
          <a:p>
            <a:pPr marL="357188" indent="-357188">
              <a:lnSpc>
                <a:spcPct val="120000"/>
              </a:lnSpc>
              <a:spcBef>
                <a:spcPts val="1200"/>
              </a:spcBef>
              <a:spcAft>
                <a:spcPts val="600"/>
              </a:spcAft>
            </a:pPr>
            <a:r>
              <a:rPr lang="en-GB" sz="2400" dirty="0"/>
              <a:t>HiveQL Limitations</a:t>
            </a:r>
          </a:p>
          <a:p>
            <a:pPr marL="357188" indent="-357188">
              <a:lnSpc>
                <a:spcPct val="120000"/>
              </a:lnSpc>
              <a:spcBef>
                <a:spcPts val="1200"/>
              </a:spcBef>
              <a:spcAft>
                <a:spcPts val="600"/>
              </a:spcAft>
            </a:pPr>
            <a:r>
              <a:rPr lang="en-GB" sz="2400" dirty="0"/>
              <a:t>Hive </a:t>
            </a:r>
            <a:r>
              <a:rPr lang="en-GB" sz="2400" dirty="0" err="1"/>
              <a:t>Metastore</a:t>
            </a:r>
            <a:r>
              <a:rPr lang="en-GB" sz="2400" dirty="0"/>
              <a:t> and Compiler</a:t>
            </a:r>
          </a:p>
          <a:p>
            <a:pPr marL="357188" indent="-357188">
              <a:lnSpc>
                <a:spcPct val="120000"/>
              </a:lnSpc>
              <a:spcBef>
                <a:spcPts val="1200"/>
              </a:spcBef>
              <a:spcAft>
                <a:spcPts val="600"/>
              </a:spcAft>
            </a:pPr>
            <a:r>
              <a:rPr lang="en-GB" sz="2400" dirty="0"/>
              <a:t>Hive Warehouse and Schema</a:t>
            </a:r>
          </a:p>
          <a:p>
            <a:pPr marL="357188" indent="-357188">
              <a:lnSpc>
                <a:spcPct val="120000"/>
              </a:lnSpc>
              <a:spcBef>
                <a:spcPts val="1200"/>
              </a:spcBef>
              <a:spcAft>
                <a:spcPts val="600"/>
              </a:spcAft>
            </a:pPr>
            <a:r>
              <a:rPr lang="en-GB" sz="2400" dirty="0"/>
              <a:t>Partitioning and Bucketing</a:t>
            </a:r>
          </a:p>
          <a:p>
            <a:pPr marL="357188" indent="-357188">
              <a:lnSpc>
                <a:spcPct val="120000"/>
              </a:lnSpc>
              <a:spcBef>
                <a:spcPts val="1200"/>
              </a:spcBef>
              <a:spcAft>
                <a:spcPts val="600"/>
              </a:spcAft>
            </a:pPr>
            <a:r>
              <a:rPr lang="en-GB" sz="2400" dirty="0"/>
              <a:t>Inserting Data During Table Creation</a:t>
            </a:r>
          </a:p>
          <a:p>
            <a:pPr marL="357188" indent="-357188">
              <a:lnSpc>
                <a:spcPct val="120000"/>
              </a:lnSpc>
              <a:spcBef>
                <a:spcPts val="1200"/>
              </a:spcBef>
              <a:spcAft>
                <a:spcPts val="600"/>
              </a:spcAft>
            </a:pPr>
            <a:r>
              <a:rPr lang="en-GB" sz="2400" dirty="0"/>
              <a:t>Relational Operators</a:t>
            </a:r>
          </a:p>
        </p:txBody>
      </p:sp>
      <p:sp>
        <p:nvSpPr>
          <p:cNvPr id="5" name="Slide Number Placeholder 4">
            <a:extLst>
              <a:ext uri="{FF2B5EF4-FFF2-40B4-BE49-F238E27FC236}">
                <a16:creationId xmlns:a16="http://schemas.microsoft.com/office/drawing/2014/main" id="{248ADFC6-70DE-3151-012A-3C699B3A8CA9}"/>
              </a:ext>
            </a:extLst>
          </p:cNvPr>
          <p:cNvSpPr>
            <a:spLocks noGrp="1"/>
          </p:cNvSpPr>
          <p:nvPr>
            <p:ph type="sldNum" sz="quarter" idx="12"/>
          </p:nvPr>
        </p:nvSpPr>
        <p:spPr/>
        <p:txBody>
          <a:bodyPr/>
          <a:lstStyle/>
          <a:p>
            <a:fld id="{6C8DB4F7-D883-4928-8961-38134A510B78}" type="slidenum">
              <a:rPr lang="en-GB" smtClean="0"/>
              <a:t>2</a:t>
            </a:fld>
            <a:endParaRPr lang="en-GB" dirty="0"/>
          </a:p>
        </p:txBody>
      </p:sp>
      <p:pic>
        <p:nvPicPr>
          <p:cNvPr id="6" name="Picture 5" descr="http://dunuah571ylv3.cloudfront.net/wp-content/uploads/2014/05/hive-pig.png">
            <a:extLst>
              <a:ext uri="{FF2B5EF4-FFF2-40B4-BE49-F238E27FC236}">
                <a16:creationId xmlns:a16="http://schemas.microsoft.com/office/drawing/2014/main" id="{BB63D1D6-4B67-5DD6-D0F4-CD8470BF6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324"/>
          <a:stretch/>
        </p:blipFill>
        <p:spPr bwMode="auto">
          <a:xfrm>
            <a:off x="7693537" y="2515502"/>
            <a:ext cx="2537138" cy="29724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6970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dirty="0">
                <a:cs typeface="Arial" pitchFamily="34" charset="0"/>
              </a:rPr>
              <a:t>Inserting Data During Table Creation</a:t>
            </a:r>
          </a:p>
        </p:txBody>
      </p:sp>
      <p:sp>
        <p:nvSpPr>
          <p:cNvPr id="3" name="Content Placeholder 2"/>
          <p:cNvSpPr>
            <a:spLocks noGrp="1"/>
          </p:cNvSpPr>
          <p:nvPr>
            <p:ph idx="1"/>
          </p:nvPr>
        </p:nvSpPr>
        <p:spPr>
          <a:xfrm>
            <a:off x="838200" y="1799944"/>
            <a:ext cx="10515600" cy="4734339"/>
          </a:xfrm>
        </p:spPr>
        <p:txBody>
          <a:bodyPr/>
          <a:lstStyle/>
          <a:p>
            <a:pPr marL="355600" indent="-355600">
              <a:lnSpc>
                <a:spcPct val="120000"/>
              </a:lnSpc>
              <a:spcBef>
                <a:spcPts val="600"/>
              </a:spcBef>
              <a:spcAft>
                <a:spcPts val="600"/>
              </a:spcAft>
              <a:defRPr/>
            </a:pPr>
            <a:r>
              <a:rPr lang="en-AU" dirty="0">
                <a:ea typeface="+mn-ea"/>
              </a:rPr>
              <a:t>Use </a:t>
            </a:r>
            <a:r>
              <a:rPr lang="en-AU" b="1" dirty="0">
                <a:ea typeface="+mn-ea"/>
              </a:rPr>
              <a:t>AS SELECT </a:t>
            </a:r>
            <a:r>
              <a:rPr lang="en-AU" dirty="0">
                <a:ea typeface="+mn-ea"/>
              </a:rPr>
              <a:t>in the </a:t>
            </a:r>
            <a:r>
              <a:rPr lang="en-AU" b="1" dirty="0">
                <a:ea typeface="+mn-ea"/>
              </a:rPr>
              <a:t>CREATE TABLE </a:t>
            </a:r>
            <a:r>
              <a:rPr lang="en-AU" dirty="0">
                <a:ea typeface="+mn-ea"/>
              </a:rPr>
              <a:t>statement to populate a table as it is created</a:t>
            </a:r>
          </a:p>
          <a:p>
            <a:pPr marL="0" indent="0">
              <a:lnSpc>
                <a:spcPct val="120000"/>
              </a:lnSpc>
              <a:spcBef>
                <a:spcPts val="600"/>
              </a:spcBef>
              <a:spcAft>
                <a:spcPts val="600"/>
              </a:spcAft>
              <a:buNone/>
              <a:defRPr/>
            </a:pPr>
            <a:endParaRPr lang="en-AU" sz="900" dirty="0">
              <a:cs typeface="Consolas" panose="020B0609020204030204" pitchFamily="49" charset="0"/>
            </a:endParaRPr>
          </a:p>
          <a:p>
            <a:pPr marL="401638" indent="0">
              <a:lnSpc>
                <a:spcPct val="120000"/>
              </a:lnSpc>
              <a:spcBef>
                <a:spcPts val="600"/>
              </a:spcBef>
              <a:spcAft>
                <a:spcPts val="600"/>
              </a:spcAft>
              <a:buNone/>
              <a:defRPr/>
            </a:pPr>
            <a:r>
              <a:rPr lang="en-AU" sz="2400" b="1" dirty="0">
                <a:latin typeface="Courier New"/>
                <a:cs typeface="Courier New"/>
              </a:rPr>
              <a:t> CREATE TABLE </a:t>
            </a:r>
            <a:r>
              <a:rPr lang="en-AU" sz="2400" b="1" dirty="0" err="1">
                <a:latin typeface="Courier New"/>
                <a:cs typeface="Courier New"/>
              </a:rPr>
              <a:t>page_view</a:t>
            </a:r>
            <a:r>
              <a:rPr lang="en-AU" sz="2400" b="1" dirty="0">
                <a:latin typeface="Courier New"/>
                <a:cs typeface="Courier New"/>
              </a:rPr>
              <a:t> AS </a:t>
            </a:r>
          </a:p>
          <a:p>
            <a:pPr marL="1662113" indent="-969963">
              <a:lnSpc>
                <a:spcPct val="120000"/>
              </a:lnSpc>
              <a:spcBef>
                <a:spcPts val="600"/>
              </a:spcBef>
              <a:spcAft>
                <a:spcPts val="600"/>
              </a:spcAft>
              <a:buNone/>
              <a:defRPr/>
            </a:pPr>
            <a:r>
              <a:rPr lang="en-AU" sz="2400" b="1" dirty="0">
                <a:latin typeface="Courier New"/>
                <a:cs typeface="Courier New"/>
              </a:rPr>
              <a:t>SELECT </a:t>
            </a:r>
            <a:r>
              <a:rPr lang="en-AU" sz="2400" b="1" dirty="0" err="1">
                <a:latin typeface="Courier New"/>
                <a:cs typeface="Courier New"/>
              </a:rPr>
              <a:t>pvs.viewTime</a:t>
            </a:r>
            <a:r>
              <a:rPr lang="en-AU" sz="2400" b="1" dirty="0">
                <a:latin typeface="Courier New"/>
                <a:cs typeface="Courier New"/>
              </a:rPr>
              <a:t>, </a:t>
            </a:r>
            <a:r>
              <a:rPr lang="en-AU" sz="2400" b="1" dirty="0" err="1">
                <a:latin typeface="Courier New"/>
                <a:cs typeface="Courier New"/>
              </a:rPr>
              <a:t>pvs.userid</a:t>
            </a:r>
            <a:r>
              <a:rPr lang="en-AU" sz="2400" b="1" dirty="0">
                <a:latin typeface="Courier New"/>
                <a:cs typeface="Courier New"/>
              </a:rPr>
              <a:t>, </a:t>
            </a:r>
            <a:r>
              <a:rPr lang="en-AU" sz="2400" b="1" dirty="0" err="1">
                <a:latin typeface="Courier New"/>
                <a:cs typeface="Courier New"/>
              </a:rPr>
              <a:t>pvs.page_url</a:t>
            </a:r>
            <a:r>
              <a:rPr lang="en-AU" sz="2400" b="1" dirty="0">
                <a:latin typeface="Courier New"/>
                <a:cs typeface="Courier New"/>
              </a:rPr>
              <a:t>,   </a:t>
            </a:r>
          </a:p>
          <a:p>
            <a:pPr marL="1662113" indent="-969963">
              <a:lnSpc>
                <a:spcPct val="120000"/>
              </a:lnSpc>
              <a:spcBef>
                <a:spcPts val="600"/>
              </a:spcBef>
              <a:spcAft>
                <a:spcPts val="600"/>
              </a:spcAft>
              <a:buNone/>
              <a:defRPr/>
            </a:pPr>
            <a:r>
              <a:rPr lang="en-AU" sz="2400" b="1" dirty="0" err="1">
                <a:latin typeface="Courier New"/>
                <a:cs typeface="Courier New"/>
              </a:rPr>
              <a:t>pvs.referrer_url</a:t>
            </a:r>
            <a:endParaRPr lang="en-AU" sz="2400" b="1" dirty="0">
              <a:latin typeface="Courier New"/>
              <a:cs typeface="Courier New"/>
            </a:endParaRPr>
          </a:p>
          <a:p>
            <a:pPr marL="401638" indent="290513">
              <a:lnSpc>
                <a:spcPct val="120000"/>
              </a:lnSpc>
              <a:spcBef>
                <a:spcPts val="600"/>
              </a:spcBef>
              <a:spcAft>
                <a:spcPts val="600"/>
              </a:spcAft>
              <a:buNone/>
              <a:defRPr/>
            </a:pPr>
            <a:r>
              <a:rPr lang="en-AU" sz="2400" b="1" dirty="0">
                <a:latin typeface="Courier New"/>
                <a:cs typeface="Courier New"/>
              </a:rPr>
              <a:t>FROM </a:t>
            </a:r>
            <a:r>
              <a:rPr lang="en-AU" sz="2400" b="1" dirty="0" err="1">
                <a:latin typeface="Courier New"/>
                <a:cs typeface="Courier New"/>
              </a:rPr>
              <a:t>page_view_stg</a:t>
            </a:r>
            <a:r>
              <a:rPr lang="en-AU" sz="2400" b="1" dirty="0">
                <a:latin typeface="Courier New"/>
                <a:cs typeface="Courier New"/>
              </a:rPr>
              <a:t> </a:t>
            </a:r>
            <a:r>
              <a:rPr lang="en-AU" sz="2400" b="1" dirty="0" err="1">
                <a:latin typeface="Courier New"/>
                <a:cs typeface="Courier New"/>
              </a:rPr>
              <a:t>pvs</a:t>
            </a:r>
            <a:endParaRPr lang="en-AU" sz="2400" b="1" dirty="0">
              <a:latin typeface="Courier New"/>
              <a:cs typeface="Courier New"/>
            </a:endParaRPr>
          </a:p>
          <a:p>
            <a:pPr marL="401638" indent="290513">
              <a:lnSpc>
                <a:spcPct val="120000"/>
              </a:lnSpc>
              <a:spcBef>
                <a:spcPts val="600"/>
              </a:spcBef>
              <a:spcAft>
                <a:spcPts val="600"/>
              </a:spcAft>
              <a:buNone/>
              <a:defRPr/>
            </a:pPr>
            <a:r>
              <a:rPr lang="en-AU" sz="2400" b="1" dirty="0">
                <a:latin typeface="Courier New"/>
                <a:cs typeface="Courier New"/>
              </a:rPr>
              <a:t>WHERE </a:t>
            </a:r>
            <a:r>
              <a:rPr lang="en-AU" sz="2400" b="1" dirty="0" err="1">
                <a:latin typeface="Courier New"/>
                <a:cs typeface="Courier New"/>
              </a:rPr>
              <a:t>pvs.country</a:t>
            </a:r>
            <a:r>
              <a:rPr lang="en-AU" sz="2400" b="1" dirty="0">
                <a:latin typeface="Courier New"/>
                <a:cs typeface="Courier New"/>
              </a:rPr>
              <a:t> = 'US';</a:t>
            </a:r>
          </a:p>
        </p:txBody>
      </p:sp>
      <p:sp>
        <p:nvSpPr>
          <p:cNvPr id="2" name="Slide Number Placeholder 1">
            <a:extLst>
              <a:ext uri="{FF2B5EF4-FFF2-40B4-BE49-F238E27FC236}">
                <a16:creationId xmlns:a16="http://schemas.microsoft.com/office/drawing/2014/main" id="{5A7DFA06-D879-A982-DB5F-B6311E8F3B99}"/>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2786315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Select Clauses</a:t>
            </a:r>
          </a:p>
        </p:txBody>
      </p:sp>
      <p:sp>
        <p:nvSpPr>
          <p:cNvPr id="3" name="Content Placeholder 2"/>
          <p:cNvSpPr>
            <a:spLocks noGrp="1"/>
          </p:cNvSpPr>
          <p:nvPr>
            <p:ph idx="1"/>
          </p:nvPr>
        </p:nvSpPr>
        <p:spPr>
          <a:xfrm>
            <a:off x="838200" y="1622144"/>
            <a:ext cx="10515600" cy="5143292"/>
          </a:xfrm>
        </p:spPr>
        <p:txBody>
          <a:bodyPr>
            <a:normAutofit lnSpcReduction="10000"/>
          </a:bodyPr>
          <a:lstStyle/>
          <a:p>
            <a:pPr marL="358775" indent="-358775"/>
            <a:r>
              <a:rPr lang="en-US" dirty="0"/>
              <a:t>Select from a single table</a:t>
            </a:r>
          </a:p>
          <a:p>
            <a:pPr marL="0" indent="0">
              <a:buNone/>
            </a:pPr>
            <a:r>
              <a:rPr lang="en-US" dirty="0">
                <a:latin typeface="Consolas" panose="020B0609020204030204" pitchFamily="49" charset="0"/>
                <a:cs typeface="Consolas" panose="020B0609020204030204" pitchFamily="49" charset="0"/>
              </a:rPr>
              <a:t>	</a:t>
            </a:r>
            <a:r>
              <a:rPr lang="en-US" sz="2600" b="1" dirty="0">
                <a:latin typeface="Consolas" panose="020B0609020204030204" pitchFamily="49" charset="0"/>
                <a:cs typeface="Consolas" panose="020B0609020204030204" pitchFamily="49" charset="0"/>
              </a:rPr>
              <a:t>SELECT *</a:t>
            </a:r>
          </a:p>
          <a:p>
            <a:pPr marL="0" indent="0">
              <a:buNone/>
            </a:pPr>
            <a:r>
              <a:rPr lang="en-US" sz="2600" b="1" dirty="0">
                <a:latin typeface="Consolas" panose="020B0609020204030204" pitchFamily="49" charset="0"/>
                <a:cs typeface="Consolas" panose="020B0609020204030204" pitchFamily="49" charset="0"/>
              </a:rPr>
              <a:t>		FROM sales</a:t>
            </a:r>
          </a:p>
          <a:p>
            <a:pPr marL="0" indent="0">
              <a:buNone/>
            </a:pPr>
            <a:r>
              <a:rPr lang="en-US" sz="2600" b="1" dirty="0">
                <a:latin typeface="Consolas" panose="020B0609020204030204" pitchFamily="49" charset="0"/>
                <a:cs typeface="Consolas" panose="020B0609020204030204" pitchFamily="49" charset="0"/>
              </a:rPr>
              <a:t>		WHERE amount &gt; 10 AND</a:t>
            </a:r>
          </a:p>
          <a:p>
            <a:pPr marL="0" indent="0">
              <a:buNone/>
            </a:pPr>
            <a:r>
              <a:rPr lang="en-US" sz="2600" b="1" dirty="0">
                <a:latin typeface="Consolas" panose="020B0609020204030204" pitchFamily="49" charset="0"/>
                <a:cs typeface="Consolas" panose="020B0609020204030204" pitchFamily="49" charset="0"/>
              </a:rPr>
              <a:t>		      region = "US";</a:t>
            </a:r>
          </a:p>
          <a:p>
            <a:pPr marL="0" indent="0">
              <a:buNone/>
            </a:pPr>
            <a:endParaRPr lang="en-US" sz="2600" b="1" dirty="0">
              <a:latin typeface="Consolas" panose="020B0609020204030204" pitchFamily="49" charset="0"/>
              <a:cs typeface="Consolas" panose="020B0609020204030204" pitchFamily="49" charset="0"/>
            </a:endParaRPr>
          </a:p>
          <a:p>
            <a:pPr marL="358775" indent="-358775"/>
            <a:r>
              <a:rPr lang="en-US" dirty="0"/>
              <a:t>Select from a partitioned table</a:t>
            </a:r>
          </a:p>
          <a:p>
            <a:pPr indent="3175" fontAlgn="base">
              <a:buClr>
                <a:srgbClr val="33928A"/>
              </a:buClr>
              <a:buNone/>
            </a:pPr>
            <a:r>
              <a:rPr lang="en-US" sz="2600" dirty="0">
                <a:latin typeface="Consolas" panose="020B0609020204030204" pitchFamily="49" charset="0"/>
                <a:cs typeface="Consolas" panose="020B0609020204030204" pitchFamily="49" charset="0"/>
              </a:rPr>
              <a:t> </a:t>
            </a:r>
            <a:r>
              <a:rPr lang="en-US" sz="2600" b="1" dirty="0">
                <a:latin typeface="Consolas" panose="020B0609020204030204" pitchFamily="49" charset="0"/>
                <a:cs typeface="Consolas" panose="020B0609020204030204" pitchFamily="49" charset="0"/>
              </a:rPr>
              <a:t>SELECT page_views.*</a:t>
            </a:r>
          </a:p>
          <a:p>
            <a:pPr indent="280988" fontAlgn="base">
              <a:buClr>
                <a:srgbClr val="33928A"/>
              </a:buClr>
              <a:buNone/>
            </a:pPr>
            <a:r>
              <a:rPr lang="en-US" sz="2600" b="1" dirty="0">
                <a:latin typeface="Consolas" panose="020B0609020204030204" pitchFamily="49" charset="0"/>
                <a:cs typeface="Consolas" panose="020B0609020204030204" pitchFamily="49" charset="0"/>
              </a:rPr>
              <a:t>FROM </a:t>
            </a:r>
            <a:r>
              <a:rPr lang="en-US" sz="2600" b="1" dirty="0" err="1">
                <a:latin typeface="Consolas" panose="020B0609020204030204" pitchFamily="49" charset="0"/>
                <a:cs typeface="Consolas" panose="020B0609020204030204" pitchFamily="49" charset="0"/>
              </a:rPr>
              <a:t>page_views</a:t>
            </a:r>
            <a:endParaRPr lang="en-US" sz="2600" b="1" dirty="0">
              <a:latin typeface="Consolas" panose="020B0609020204030204" pitchFamily="49" charset="0"/>
              <a:cs typeface="Consolas" panose="020B0609020204030204" pitchFamily="49" charset="0"/>
            </a:endParaRPr>
          </a:p>
          <a:p>
            <a:pPr indent="280988" fontAlgn="base">
              <a:buClr>
                <a:srgbClr val="33928A"/>
              </a:buClr>
              <a:buNone/>
            </a:pPr>
            <a:r>
              <a:rPr lang="en-US" sz="2600" b="1" dirty="0">
                <a:latin typeface="Consolas" panose="020B0609020204030204" pitchFamily="49" charset="0"/>
                <a:cs typeface="Consolas" panose="020B0609020204030204" pitchFamily="49" charset="0"/>
              </a:rPr>
              <a:t>WHERE </a:t>
            </a:r>
            <a:r>
              <a:rPr lang="en-US" sz="2600" b="1" dirty="0" err="1">
                <a:latin typeface="Consolas" panose="020B0609020204030204" pitchFamily="49" charset="0"/>
                <a:cs typeface="Consolas" panose="020B0609020204030204" pitchFamily="49" charset="0"/>
              </a:rPr>
              <a:t>page_views.date</a:t>
            </a:r>
            <a:r>
              <a:rPr lang="en-US" sz="2600" b="1" dirty="0">
                <a:latin typeface="Consolas" panose="020B0609020204030204" pitchFamily="49" charset="0"/>
                <a:cs typeface="Consolas" panose="020B0609020204030204" pitchFamily="49" charset="0"/>
              </a:rPr>
              <a:t> &gt;= '2008-03-01' AND </a:t>
            </a:r>
          </a:p>
          <a:p>
            <a:pPr indent="1028700" fontAlgn="base">
              <a:buClr>
                <a:srgbClr val="33928A"/>
              </a:buClr>
              <a:buNone/>
            </a:pPr>
            <a:r>
              <a:rPr lang="en-US" sz="2600" b="1" dirty="0">
                <a:latin typeface="Consolas" panose="020B0609020204030204" pitchFamily="49" charset="0"/>
                <a:cs typeface="Consolas" panose="020B0609020204030204" pitchFamily="49" charset="0"/>
              </a:rPr>
              <a:t>  </a:t>
            </a:r>
            <a:r>
              <a:rPr lang="en-US" sz="2600" b="1" dirty="0" err="1">
                <a:latin typeface="Consolas" panose="020B0609020204030204" pitchFamily="49" charset="0"/>
                <a:cs typeface="Consolas" panose="020B0609020204030204" pitchFamily="49" charset="0"/>
              </a:rPr>
              <a:t>page_views.date</a:t>
            </a:r>
            <a:r>
              <a:rPr lang="en-US" sz="2600" b="1" dirty="0">
                <a:latin typeface="Consolas" panose="020B0609020204030204" pitchFamily="49" charset="0"/>
                <a:cs typeface="Consolas" panose="020B0609020204030204" pitchFamily="49" charset="0"/>
              </a:rPr>
              <a:t> &lt;= '2008-03-31';</a:t>
            </a:r>
            <a:endParaRPr lang="en-US" dirty="0"/>
          </a:p>
        </p:txBody>
      </p:sp>
      <p:sp>
        <p:nvSpPr>
          <p:cNvPr id="4" name="Slide Number Placeholder 3">
            <a:extLst>
              <a:ext uri="{FF2B5EF4-FFF2-40B4-BE49-F238E27FC236}">
                <a16:creationId xmlns:a16="http://schemas.microsoft.com/office/drawing/2014/main" id="{9967E046-F776-41EB-F20C-A648C6EB968B}"/>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395567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Courier New"/>
              </a:rPr>
              <a:t>Relational Operators</a:t>
            </a:r>
          </a:p>
        </p:txBody>
      </p:sp>
      <p:sp>
        <p:nvSpPr>
          <p:cNvPr id="33794" name="Content Placeholder 2"/>
          <p:cNvSpPr>
            <a:spLocks noGrp="1"/>
          </p:cNvSpPr>
          <p:nvPr>
            <p:ph idx="1"/>
          </p:nvPr>
        </p:nvSpPr>
        <p:spPr>
          <a:xfrm>
            <a:off x="1056442" y="1622144"/>
            <a:ext cx="10297357" cy="5143292"/>
          </a:xfrm>
          <a:noFill/>
          <a:ln>
            <a:miter lim="800000"/>
            <a:headEnd/>
            <a:tailEnd/>
          </a:ln>
        </p:spPr>
        <p:txBody>
          <a:bodyPr vert="horz" wrap="square" numCol="1" anchor="t" anchorCtr="0" compatLnSpc="1">
            <a:prstTxWarp prst="textNoShape">
              <a:avLst/>
            </a:prstTxWarp>
            <a:normAutofit lnSpcReduction="10000"/>
          </a:bodyPr>
          <a:lstStyle/>
          <a:p>
            <a:pPr marL="355600" indent="-355600">
              <a:lnSpc>
                <a:spcPct val="100000"/>
              </a:lnSpc>
              <a:spcBef>
                <a:spcPts val="1200"/>
              </a:spcBef>
              <a:spcAft>
                <a:spcPts val="600"/>
              </a:spcAft>
            </a:pPr>
            <a:r>
              <a:rPr lang="en-AU" b="1" dirty="0">
                <a:cs typeface="Arial" pitchFamily="34" charset="0"/>
              </a:rPr>
              <a:t>ALL and DISTINCT</a:t>
            </a:r>
          </a:p>
          <a:p>
            <a:pPr marL="804863" lvl="1" indent="-347663">
              <a:lnSpc>
                <a:spcPct val="100000"/>
              </a:lnSpc>
              <a:spcBef>
                <a:spcPts val="1200"/>
              </a:spcBef>
              <a:spcAft>
                <a:spcPts val="600"/>
              </a:spcAft>
            </a:pPr>
            <a:r>
              <a:rPr lang="en-US" dirty="0">
                <a:cs typeface="Arial" pitchFamily="34" charset="0"/>
              </a:rPr>
              <a:t>Specify whether duplicate rows should be returned</a:t>
            </a:r>
          </a:p>
          <a:p>
            <a:pPr marL="804863" lvl="1" indent="-347663">
              <a:lnSpc>
                <a:spcPct val="100000"/>
              </a:lnSpc>
              <a:spcBef>
                <a:spcPts val="1200"/>
              </a:spcBef>
              <a:spcAft>
                <a:spcPts val="600"/>
              </a:spcAft>
            </a:pPr>
            <a:r>
              <a:rPr lang="en-US" b="1" dirty="0">
                <a:cs typeface="Arial" pitchFamily="34" charset="0"/>
              </a:rPr>
              <a:t>ALL</a:t>
            </a:r>
            <a:r>
              <a:rPr lang="en-US" dirty="0">
                <a:cs typeface="Arial" pitchFamily="34" charset="0"/>
              </a:rPr>
              <a:t> is the default  (all matching rows are returned)</a:t>
            </a:r>
          </a:p>
          <a:p>
            <a:pPr marL="804863" lvl="1" indent="-347663">
              <a:lnSpc>
                <a:spcPct val="100000"/>
              </a:lnSpc>
              <a:spcBef>
                <a:spcPts val="1200"/>
              </a:spcBef>
              <a:spcAft>
                <a:spcPts val="600"/>
              </a:spcAft>
            </a:pPr>
            <a:r>
              <a:rPr lang="en-US" b="1" dirty="0">
                <a:cs typeface="Arial" pitchFamily="34" charset="0"/>
              </a:rPr>
              <a:t>DISTINCT</a:t>
            </a:r>
            <a:r>
              <a:rPr lang="en-US" dirty="0">
                <a:cs typeface="Arial" pitchFamily="34" charset="0"/>
              </a:rPr>
              <a:t> removes duplicate rows from the result set</a:t>
            </a:r>
            <a:endParaRPr lang="en-AU" dirty="0">
              <a:cs typeface="Arial" pitchFamily="34" charset="0"/>
            </a:endParaRPr>
          </a:p>
          <a:p>
            <a:pPr marL="355600" indent="-355600">
              <a:lnSpc>
                <a:spcPct val="100000"/>
              </a:lnSpc>
              <a:spcBef>
                <a:spcPts val="1200"/>
              </a:spcBef>
              <a:spcAft>
                <a:spcPts val="600"/>
              </a:spcAft>
            </a:pPr>
            <a:r>
              <a:rPr lang="en-AU" b="1" dirty="0">
                <a:cs typeface="Arial" pitchFamily="34" charset="0"/>
              </a:rPr>
              <a:t>WHERE</a:t>
            </a:r>
          </a:p>
          <a:p>
            <a:pPr marL="804863" lvl="1" indent="-347663">
              <a:lnSpc>
                <a:spcPct val="100000"/>
              </a:lnSpc>
              <a:spcBef>
                <a:spcPts val="1200"/>
              </a:spcBef>
              <a:spcAft>
                <a:spcPts val="600"/>
              </a:spcAft>
            </a:pPr>
            <a:r>
              <a:rPr lang="en-AU" dirty="0">
                <a:cs typeface="Arial" pitchFamily="34" charset="0"/>
              </a:rPr>
              <a:t>Filters by expression</a:t>
            </a:r>
          </a:p>
          <a:p>
            <a:pPr marL="804863" lvl="1" indent="-347663">
              <a:lnSpc>
                <a:spcPct val="100000"/>
              </a:lnSpc>
              <a:spcBef>
                <a:spcPts val="1200"/>
              </a:spcBef>
              <a:spcAft>
                <a:spcPts val="600"/>
              </a:spcAft>
            </a:pPr>
            <a:r>
              <a:rPr lang="en-AU" dirty="0">
                <a:cs typeface="Arial" pitchFamily="34" charset="0"/>
              </a:rPr>
              <a:t>Does not support </a:t>
            </a:r>
            <a:r>
              <a:rPr lang="en-AU" b="1" dirty="0">
                <a:cs typeface="Arial" pitchFamily="34" charset="0"/>
              </a:rPr>
              <a:t>IN, EXISTS</a:t>
            </a:r>
            <a:r>
              <a:rPr lang="en-AU" dirty="0">
                <a:cs typeface="Arial" pitchFamily="34" charset="0"/>
              </a:rPr>
              <a:t> or sub-queries in the </a:t>
            </a:r>
            <a:r>
              <a:rPr lang="en-AU" b="1" dirty="0">
                <a:cs typeface="Arial" pitchFamily="34" charset="0"/>
              </a:rPr>
              <a:t>WHERE</a:t>
            </a:r>
            <a:r>
              <a:rPr lang="en-AU" dirty="0">
                <a:cs typeface="Arial" pitchFamily="34" charset="0"/>
              </a:rPr>
              <a:t> clause</a:t>
            </a:r>
          </a:p>
          <a:p>
            <a:pPr marL="355600" indent="-355600">
              <a:lnSpc>
                <a:spcPct val="100000"/>
              </a:lnSpc>
              <a:spcBef>
                <a:spcPts val="1200"/>
              </a:spcBef>
              <a:spcAft>
                <a:spcPts val="600"/>
              </a:spcAft>
            </a:pPr>
            <a:r>
              <a:rPr lang="en-AU" b="1" dirty="0">
                <a:cs typeface="Arial" pitchFamily="34" charset="0"/>
              </a:rPr>
              <a:t>LIMIT</a:t>
            </a:r>
          </a:p>
          <a:p>
            <a:pPr marL="804863" lvl="1" indent="-347663">
              <a:lnSpc>
                <a:spcPct val="100000"/>
              </a:lnSpc>
              <a:spcBef>
                <a:spcPts val="1200"/>
              </a:spcBef>
              <a:spcAft>
                <a:spcPts val="600"/>
              </a:spcAft>
            </a:pPr>
            <a:r>
              <a:rPr lang="en-US" dirty="0"/>
              <a:t>Indicates the number of rows to be returned</a:t>
            </a:r>
            <a:endParaRPr lang="en-AU" dirty="0">
              <a:cs typeface="Arial" pitchFamily="34" charset="0"/>
            </a:endParaRPr>
          </a:p>
        </p:txBody>
      </p:sp>
      <p:sp>
        <p:nvSpPr>
          <p:cNvPr id="2" name="Slide Number Placeholder 1">
            <a:extLst>
              <a:ext uri="{FF2B5EF4-FFF2-40B4-BE49-F238E27FC236}">
                <a16:creationId xmlns:a16="http://schemas.microsoft.com/office/drawing/2014/main" id="{3B6F51C4-F3BF-C1E2-5FE0-269CE55EF111}"/>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extLst>
      <p:ext uri="{BB962C8B-B14F-4D97-AF65-F5344CB8AC3E}">
        <p14:creationId xmlns:p14="http://schemas.microsoft.com/office/powerpoint/2010/main" val="1198443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Relational Operators</a:t>
            </a:r>
          </a:p>
        </p:txBody>
      </p:sp>
      <p:sp>
        <p:nvSpPr>
          <p:cNvPr id="33794" name="Content Placeholder 2"/>
          <p:cNvSpPr>
            <a:spLocks noGrp="1"/>
          </p:cNvSpPr>
          <p:nvPr>
            <p:ph idx="1"/>
          </p:nvPr>
        </p:nvSpPr>
        <p:spPr>
          <a:xfrm>
            <a:off x="838200" y="1622144"/>
            <a:ext cx="10515600" cy="5143292"/>
          </a:xfrm>
          <a:noFill/>
          <a:ln>
            <a:miter lim="800000"/>
            <a:headEnd/>
            <a:tailEnd/>
          </a:ln>
        </p:spPr>
        <p:txBody>
          <a:bodyPr vert="horz" wrap="square" numCol="1" anchor="t" anchorCtr="0" compatLnSpc="1">
            <a:prstTxWarp prst="textNoShape">
              <a:avLst/>
            </a:prstTxWarp>
            <a:normAutofit/>
          </a:bodyPr>
          <a:lstStyle/>
          <a:p>
            <a:pPr marL="358775" indent="-358775">
              <a:lnSpc>
                <a:spcPct val="100000"/>
              </a:lnSpc>
              <a:spcBef>
                <a:spcPts val="1200"/>
              </a:spcBef>
              <a:spcAft>
                <a:spcPts val="600"/>
              </a:spcAft>
            </a:pPr>
            <a:r>
              <a:rPr lang="en-AU" b="1" dirty="0">
                <a:cs typeface="Arial" pitchFamily="34" charset="0"/>
              </a:rPr>
              <a:t>GROUP BY</a:t>
            </a:r>
          </a:p>
          <a:p>
            <a:pPr marL="803275" lvl="1" indent="-346075">
              <a:lnSpc>
                <a:spcPct val="100000"/>
              </a:lnSpc>
              <a:spcBef>
                <a:spcPts val="1200"/>
              </a:spcBef>
              <a:spcAft>
                <a:spcPts val="600"/>
              </a:spcAft>
            </a:pPr>
            <a:r>
              <a:rPr lang="en-AU" dirty="0">
                <a:cs typeface="Arial" pitchFamily="34" charset="0"/>
              </a:rPr>
              <a:t>Group data by column values</a:t>
            </a:r>
          </a:p>
          <a:p>
            <a:pPr marL="803275" lvl="1" indent="-346075">
              <a:lnSpc>
                <a:spcPct val="100000"/>
              </a:lnSpc>
              <a:spcBef>
                <a:spcPts val="1200"/>
              </a:spcBef>
              <a:spcAft>
                <a:spcPts val="600"/>
              </a:spcAft>
            </a:pPr>
            <a:r>
              <a:rPr lang="en-AU" dirty="0">
                <a:cs typeface="Arial" pitchFamily="34" charset="0"/>
              </a:rPr>
              <a:t>Select statement can only include columns included in the </a:t>
            </a:r>
            <a:br>
              <a:rPr lang="en-AU" dirty="0">
                <a:cs typeface="Arial" pitchFamily="34" charset="0"/>
              </a:rPr>
            </a:br>
            <a:r>
              <a:rPr lang="en-AU" b="1" dirty="0">
                <a:cs typeface="Arial" pitchFamily="34" charset="0"/>
              </a:rPr>
              <a:t>GROUP BY </a:t>
            </a:r>
            <a:r>
              <a:rPr lang="en-AU" dirty="0">
                <a:cs typeface="Arial" pitchFamily="34" charset="0"/>
              </a:rPr>
              <a:t>clause</a:t>
            </a:r>
          </a:p>
          <a:p>
            <a:pPr marL="358775" indent="-358775">
              <a:lnSpc>
                <a:spcPct val="100000"/>
              </a:lnSpc>
              <a:spcBef>
                <a:spcPts val="1200"/>
              </a:spcBef>
              <a:spcAft>
                <a:spcPts val="600"/>
              </a:spcAft>
            </a:pPr>
            <a:r>
              <a:rPr lang="en-AU" b="1" dirty="0">
                <a:cs typeface="Arial" pitchFamily="34" charset="0"/>
              </a:rPr>
              <a:t>ORDER BY / SORT BY</a:t>
            </a:r>
          </a:p>
          <a:p>
            <a:pPr marL="803275" lvl="1" indent="-346075">
              <a:lnSpc>
                <a:spcPct val="100000"/>
              </a:lnSpc>
              <a:spcBef>
                <a:spcPts val="1200"/>
              </a:spcBef>
              <a:spcAft>
                <a:spcPts val="600"/>
              </a:spcAft>
            </a:pPr>
            <a:r>
              <a:rPr lang="en-AU" b="1" dirty="0">
                <a:cs typeface="Arial" pitchFamily="34" charset="0"/>
              </a:rPr>
              <a:t>ORDER BY </a:t>
            </a:r>
            <a:r>
              <a:rPr lang="en-AU" dirty="0">
                <a:cs typeface="Arial" pitchFamily="34" charset="0"/>
              </a:rPr>
              <a:t>performs total ordering</a:t>
            </a:r>
          </a:p>
          <a:p>
            <a:pPr marL="1255713" lvl="2" indent="-341313">
              <a:lnSpc>
                <a:spcPct val="100000"/>
              </a:lnSpc>
              <a:spcBef>
                <a:spcPts val="1200"/>
              </a:spcBef>
              <a:spcAft>
                <a:spcPts val="600"/>
              </a:spcAft>
            </a:pPr>
            <a:r>
              <a:rPr lang="en-AU" sz="2400" dirty="0">
                <a:cs typeface="Arial" pitchFamily="34" charset="0"/>
              </a:rPr>
              <a:t>Slow, poor performance</a:t>
            </a:r>
          </a:p>
          <a:p>
            <a:pPr marL="803275" lvl="1" indent="-346075">
              <a:lnSpc>
                <a:spcPct val="100000"/>
              </a:lnSpc>
              <a:spcBef>
                <a:spcPts val="1200"/>
              </a:spcBef>
              <a:spcAft>
                <a:spcPts val="600"/>
              </a:spcAft>
            </a:pPr>
            <a:r>
              <a:rPr lang="en-AU" b="1" dirty="0">
                <a:cs typeface="Arial" pitchFamily="34" charset="0"/>
              </a:rPr>
              <a:t>SORT BY </a:t>
            </a:r>
            <a:r>
              <a:rPr lang="en-AU" dirty="0">
                <a:cs typeface="Arial" pitchFamily="34" charset="0"/>
              </a:rPr>
              <a:t>performs partial ordering</a:t>
            </a:r>
          </a:p>
          <a:p>
            <a:pPr marL="1255713" lvl="2" indent="-341313">
              <a:lnSpc>
                <a:spcPct val="100000"/>
              </a:lnSpc>
              <a:spcBef>
                <a:spcPts val="1200"/>
              </a:spcBef>
              <a:spcAft>
                <a:spcPts val="600"/>
              </a:spcAft>
            </a:pPr>
            <a:r>
              <a:rPr lang="en-AU" sz="2400" dirty="0">
                <a:cs typeface="Arial" pitchFamily="34" charset="0"/>
              </a:rPr>
              <a:t>Sorts output from each reducer</a:t>
            </a:r>
          </a:p>
        </p:txBody>
      </p:sp>
      <p:sp>
        <p:nvSpPr>
          <p:cNvPr id="2" name="Slide Number Placeholder 1">
            <a:extLst>
              <a:ext uri="{FF2B5EF4-FFF2-40B4-BE49-F238E27FC236}">
                <a16:creationId xmlns:a16="http://schemas.microsoft.com/office/drawing/2014/main" id="{68A955AE-B59D-6489-A5D8-A479DF716657}"/>
              </a:ext>
            </a:extLst>
          </p:cNvPr>
          <p:cNvSpPr>
            <a:spLocks noGrp="1"/>
          </p:cNvSpPr>
          <p:nvPr>
            <p:ph type="sldNum" sz="quarter" idx="12"/>
          </p:nvPr>
        </p:nvSpPr>
        <p:spPr/>
        <p:txBody>
          <a:bodyPr/>
          <a:lstStyle/>
          <a:p>
            <a:fld id="{6C8DB4F7-D883-4928-8961-38134A510B78}" type="slidenum">
              <a:rPr lang="en-GB" smtClean="0"/>
              <a:t>23</a:t>
            </a:fld>
            <a:endParaRPr lang="en-GB" dirty="0"/>
          </a:p>
        </p:txBody>
      </p:sp>
    </p:spTree>
    <p:extLst>
      <p:ext uri="{BB962C8B-B14F-4D97-AF65-F5344CB8AC3E}">
        <p14:creationId xmlns:p14="http://schemas.microsoft.com/office/powerpoint/2010/main" val="1573964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1088967" y="1660124"/>
            <a:ext cx="5560408" cy="5197876"/>
          </a:xfrm>
        </p:spPr>
        <p:txBody>
          <a:bodyPr>
            <a:normAutofit/>
          </a:bodyPr>
          <a:lstStyle/>
          <a:p>
            <a:pPr marL="358775" indent="-358775">
              <a:lnSpc>
                <a:spcPct val="100000"/>
              </a:lnSpc>
              <a:spcBef>
                <a:spcPts val="1200"/>
              </a:spcBef>
              <a:spcAft>
                <a:spcPts val="1200"/>
              </a:spcAft>
            </a:pPr>
            <a:r>
              <a:rPr lang="en-GB" sz="2400" dirty="0"/>
              <a:t>Lecture is prepared based on the slides provided by </a:t>
            </a:r>
            <a:r>
              <a:rPr lang="en-US" sz="2400" dirty="0"/>
              <a:t>Hadoop-Based Distributed Computing, Adam Shook, 2016. https://www.csee.umbc.edu/~shadam1/491s16/lectures/07-Hive.pptx</a:t>
            </a:r>
          </a:p>
          <a:p>
            <a:pPr marL="358775" indent="-358775">
              <a:lnSpc>
                <a:spcPct val="100000"/>
              </a:lnSpc>
              <a:spcBef>
                <a:spcPts val="1200"/>
              </a:spcBef>
              <a:spcAft>
                <a:spcPts val="1200"/>
              </a:spcAft>
            </a:pPr>
            <a:r>
              <a:rPr lang="en-US" sz="2400" dirty="0"/>
              <a:t>http://hive.apache.org</a:t>
            </a:r>
          </a:p>
          <a:p>
            <a:pPr marL="358775" indent="-358775">
              <a:lnSpc>
                <a:spcPct val="100000"/>
              </a:lnSpc>
              <a:spcBef>
                <a:spcPts val="1200"/>
              </a:spcBef>
              <a:spcAft>
                <a:spcPts val="1200"/>
              </a:spcAft>
            </a:pPr>
            <a:r>
              <a:rPr lang="en-GB" sz="2400"/>
              <a:t>https://www.cloudduggu.com/hive</a:t>
            </a:r>
            <a:endParaRPr lang="en-GB" sz="2400" dirty="0"/>
          </a:p>
          <a:p>
            <a:pPr marL="358775" indent="-358775">
              <a:lnSpc>
                <a:spcPct val="100000"/>
              </a:lnSpc>
              <a:spcBef>
                <a:spcPts val="1200"/>
              </a:spcBef>
              <a:spcAft>
                <a:spcPts val="1200"/>
              </a:spcAft>
            </a:pPr>
            <a:r>
              <a:rPr lang="en-GB" sz="2400" dirty="0"/>
              <a:t>Some images are used from Google search repository (https://www.google.ie/search) to enhance the level of learning.</a:t>
            </a:r>
            <a:endParaRPr lang="tr-TR" sz="2400" dirty="0"/>
          </a:p>
        </p:txBody>
      </p:sp>
      <p:sp>
        <p:nvSpPr>
          <p:cNvPr id="4" name="Slide Number Placeholder 3">
            <a:extLst>
              <a:ext uri="{FF2B5EF4-FFF2-40B4-BE49-F238E27FC236}">
                <a16:creationId xmlns:a16="http://schemas.microsoft.com/office/drawing/2014/main" id="{478189A9-A43C-2D80-9F98-7D55BD908DFB}"/>
              </a:ext>
            </a:extLst>
          </p:cNvPr>
          <p:cNvSpPr>
            <a:spLocks noGrp="1"/>
          </p:cNvSpPr>
          <p:nvPr>
            <p:ph type="sldNum" sz="quarter" idx="12"/>
          </p:nvPr>
        </p:nvSpPr>
        <p:spPr/>
        <p:txBody>
          <a:bodyPr/>
          <a:lstStyle/>
          <a:p>
            <a:fld id="{6C8DB4F7-D883-4928-8961-38134A510B78}" type="slidenum">
              <a:rPr lang="en-GB" smtClean="0"/>
              <a:t>24</a:t>
            </a:fld>
            <a:endParaRPr lang="en-GB" dirty="0"/>
          </a:p>
        </p:txBody>
      </p:sp>
      <p:sp>
        <p:nvSpPr>
          <p:cNvPr id="5" name="Title 5">
            <a:extLst>
              <a:ext uri="{FF2B5EF4-FFF2-40B4-BE49-F238E27FC236}">
                <a16:creationId xmlns:a16="http://schemas.microsoft.com/office/drawing/2014/main" id="{F0C667EA-24D6-358E-DCDC-842A440A37BE}"/>
              </a:ext>
            </a:extLst>
          </p:cNvPr>
          <p:cNvSpPr txBox="1">
            <a:spLocks/>
          </p:cNvSpPr>
          <p:nvPr/>
        </p:nvSpPr>
        <p:spPr>
          <a:xfrm>
            <a:off x="6718652" y="2769118"/>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Introduction to HIVE</a:t>
            </a:r>
          </a:p>
        </p:txBody>
      </p:sp>
      <p:sp>
        <p:nvSpPr>
          <p:cNvPr id="18434" name="Content Placeholder 2"/>
          <p:cNvSpPr>
            <a:spLocks noGrp="1"/>
          </p:cNvSpPr>
          <p:nvPr>
            <p:ph idx="1"/>
          </p:nvPr>
        </p:nvSpPr>
        <p:spPr>
          <a:xfrm>
            <a:off x="1150318" y="1563777"/>
            <a:ext cx="10031767" cy="5498503"/>
          </a:xfrm>
          <a:noFill/>
          <a:ln>
            <a:miter lim="800000"/>
            <a:headEnd/>
            <a:tailEnd/>
          </a:ln>
        </p:spPr>
        <p:txBody>
          <a:bodyPr vert="horz" wrap="square" numCol="1" anchor="t" anchorCtr="0" compatLnSpc="1">
            <a:prstTxWarp prst="textNoShape">
              <a:avLst/>
            </a:prstTxWarp>
            <a:normAutofit fontScale="92500" lnSpcReduction="20000"/>
          </a:bodyPr>
          <a:lstStyle/>
          <a:p>
            <a:pPr marL="355600" indent="-355600">
              <a:lnSpc>
                <a:spcPct val="120000"/>
              </a:lnSpc>
              <a:spcBef>
                <a:spcPts val="1100"/>
              </a:spcBef>
              <a:spcAft>
                <a:spcPts val="600"/>
              </a:spcAft>
            </a:pPr>
            <a:r>
              <a:rPr lang="en-AU" sz="2400" dirty="0">
                <a:cs typeface="Arial" pitchFamily="34" charset="0"/>
              </a:rPr>
              <a:t>Developed by two Engineers at Facebook and a top-level Apache project</a:t>
            </a:r>
            <a:r>
              <a:rPr lang="en-US" sz="2400" dirty="0">
                <a:cs typeface="Arial" pitchFamily="34" charset="0"/>
              </a:rPr>
              <a:t> because they would need to write quite complex MapReduce jobs.</a:t>
            </a:r>
          </a:p>
          <a:p>
            <a:pPr marL="355600" indent="-355600">
              <a:lnSpc>
                <a:spcPct val="120000"/>
              </a:lnSpc>
              <a:spcBef>
                <a:spcPts val="1100"/>
              </a:spcBef>
              <a:spcAft>
                <a:spcPts val="600"/>
              </a:spcAft>
            </a:pPr>
            <a:r>
              <a:rPr lang="en-US" sz="2400" dirty="0">
                <a:cs typeface="Arial" pitchFamily="34" charset="0"/>
              </a:rPr>
              <a:t>This technology was developed for already skilled staff using SQL to support their ability for further working on the Hadoop framework.</a:t>
            </a:r>
          </a:p>
          <a:p>
            <a:pPr marL="355600" indent="-355600">
              <a:lnSpc>
                <a:spcPct val="120000"/>
              </a:lnSpc>
              <a:spcBef>
                <a:spcPts val="1100"/>
              </a:spcBef>
              <a:spcAft>
                <a:spcPts val="600"/>
              </a:spcAft>
            </a:pPr>
            <a:r>
              <a:rPr lang="en-US" sz="2400" dirty="0">
                <a:cs typeface="Arial" pitchFamily="34" charset="0"/>
              </a:rPr>
              <a:t>Facebook manages the Hive-Hadoop cluster, which has more than 3PB of data in storage and loads about 16 TB of data each day. Multiple companies such as IBM, Amazon, Yahoo, Netflix are using hive and developing it continually.</a:t>
            </a:r>
          </a:p>
          <a:p>
            <a:pPr marL="355600" indent="-355600">
              <a:lnSpc>
                <a:spcPct val="120000"/>
              </a:lnSpc>
              <a:spcBef>
                <a:spcPts val="1100"/>
              </a:spcBef>
              <a:spcAft>
                <a:spcPts val="600"/>
              </a:spcAft>
            </a:pPr>
            <a:r>
              <a:rPr lang="en-AU" sz="2400" dirty="0">
                <a:cs typeface="Arial" pitchFamily="34" charset="0"/>
              </a:rPr>
              <a:t>Immediately makes data on a cluster available to non-Java programmers via SQL like queries.</a:t>
            </a:r>
          </a:p>
          <a:p>
            <a:pPr marL="355600" indent="-355600">
              <a:lnSpc>
                <a:spcPct val="120000"/>
              </a:lnSpc>
              <a:spcBef>
                <a:spcPts val="1100"/>
              </a:spcBef>
              <a:spcAft>
                <a:spcPts val="600"/>
              </a:spcAft>
            </a:pPr>
            <a:r>
              <a:rPr lang="en-AU" sz="2400" dirty="0">
                <a:cs typeface="Arial" pitchFamily="34" charset="0"/>
              </a:rPr>
              <a:t>Built on HiveQL (HQL), which is similar to a SQL-like query language.</a:t>
            </a:r>
          </a:p>
          <a:p>
            <a:pPr marL="355600" indent="-355600">
              <a:lnSpc>
                <a:spcPct val="120000"/>
              </a:lnSpc>
              <a:spcBef>
                <a:spcPts val="1100"/>
              </a:spcBef>
              <a:spcAft>
                <a:spcPts val="600"/>
              </a:spcAft>
            </a:pPr>
            <a:r>
              <a:rPr lang="en-AU" sz="2400" dirty="0">
                <a:cs typeface="Arial" pitchFamily="34" charset="0"/>
              </a:rPr>
              <a:t>Enables easy data summarization, ad-hoc reporting and querying, and analysis of large volumes of data.</a:t>
            </a:r>
          </a:p>
        </p:txBody>
      </p:sp>
      <p:sp>
        <p:nvSpPr>
          <p:cNvPr id="2" name="Slide Number Placeholder 1">
            <a:extLst>
              <a:ext uri="{FF2B5EF4-FFF2-40B4-BE49-F238E27FC236}">
                <a16:creationId xmlns:a16="http://schemas.microsoft.com/office/drawing/2014/main" id="{95C73D30-9BA9-E100-078C-C543EF257420}"/>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199244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FF39-D9A7-F5E2-CF88-8F5F65252C9A}"/>
              </a:ext>
            </a:extLst>
          </p:cNvPr>
          <p:cNvSpPr>
            <a:spLocks noGrp="1"/>
          </p:cNvSpPr>
          <p:nvPr>
            <p:ph type="title"/>
          </p:nvPr>
        </p:nvSpPr>
        <p:spPr/>
        <p:txBody>
          <a:bodyPr/>
          <a:lstStyle/>
          <a:p>
            <a:r>
              <a:rPr lang="en-GB" dirty="0"/>
              <a:t>Introduction to HIVE</a:t>
            </a:r>
          </a:p>
        </p:txBody>
      </p:sp>
      <p:sp>
        <p:nvSpPr>
          <p:cNvPr id="3" name="Content Placeholder 2">
            <a:extLst>
              <a:ext uri="{FF2B5EF4-FFF2-40B4-BE49-F238E27FC236}">
                <a16:creationId xmlns:a16="http://schemas.microsoft.com/office/drawing/2014/main" id="{5FD3E6A4-12B6-90DE-4AA2-74AA2DE07CD3}"/>
              </a:ext>
            </a:extLst>
          </p:cNvPr>
          <p:cNvSpPr>
            <a:spLocks noGrp="1"/>
          </p:cNvSpPr>
          <p:nvPr>
            <p:ph idx="1"/>
          </p:nvPr>
        </p:nvSpPr>
        <p:spPr>
          <a:xfrm>
            <a:off x="1076325" y="1545941"/>
            <a:ext cx="10182225" cy="5312059"/>
          </a:xfrm>
        </p:spPr>
        <p:txBody>
          <a:bodyPr>
            <a:normAutofit lnSpcReduction="10000"/>
          </a:bodyPr>
          <a:lstStyle/>
          <a:p>
            <a:pPr marL="355600" indent="-355600" algn="l">
              <a:lnSpc>
                <a:spcPct val="110000"/>
              </a:lnSpc>
              <a:spcBef>
                <a:spcPts val="1200"/>
              </a:spcBef>
              <a:spcAft>
                <a:spcPts val="900"/>
              </a:spcAft>
            </a:pPr>
            <a:r>
              <a:rPr lang="en-GB" sz="2200" dirty="0"/>
              <a:t>Hadoop was first released by Apache in 2011 as Version 1.0.0, which only contained HDFS and MapReduce. </a:t>
            </a:r>
          </a:p>
          <a:p>
            <a:pPr marL="355600" indent="-355600" algn="l">
              <a:lnSpc>
                <a:spcPct val="110000"/>
              </a:lnSpc>
              <a:spcBef>
                <a:spcPts val="1200"/>
              </a:spcBef>
              <a:spcAft>
                <a:spcPts val="900"/>
              </a:spcAft>
            </a:pPr>
            <a:r>
              <a:rPr lang="en-GB" sz="2200" dirty="0"/>
              <a:t>Hadoop was designed as both a computing (MapReduce) and storage (HDFS) platform from the very beginning. </a:t>
            </a:r>
          </a:p>
          <a:p>
            <a:pPr marL="355600" indent="-355600" algn="l">
              <a:lnSpc>
                <a:spcPct val="110000"/>
              </a:lnSpc>
              <a:spcBef>
                <a:spcPts val="1200"/>
              </a:spcBef>
              <a:spcAft>
                <a:spcPts val="900"/>
              </a:spcAft>
            </a:pPr>
            <a:r>
              <a:rPr lang="en-GB" sz="2200" dirty="0"/>
              <a:t>With the increasing need for big data analysis, Hadoop attracts lots of other software to resolve big data questions and merges into a Hadoop-centric big data ecosystem. </a:t>
            </a:r>
          </a:p>
          <a:p>
            <a:pPr marL="355600" indent="-355600" algn="l">
              <a:lnSpc>
                <a:spcPct val="110000"/>
              </a:lnSpc>
              <a:spcBef>
                <a:spcPts val="1200"/>
              </a:spcBef>
              <a:spcAft>
                <a:spcPts val="900"/>
              </a:spcAft>
            </a:pPr>
            <a:r>
              <a:rPr lang="en-GB" sz="2200" dirty="0"/>
              <a:t>In addition, Hive over Spark/Tez along with Live Long And Process (LLAP) offers users the ability to run a query in long-lived processes on different computing frameworks, rather than MapReduce, with in-memory data caching. </a:t>
            </a:r>
          </a:p>
          <a:p>
            <a:pPr marL="355600" indent="-355600" algn="l">
              <a:lnSpc>
                <a:spcPct val="110000"/>
              </a:lnSpc>
              <a:spcBef>
                <a:spcPts val="1200"/>
              </a:spcBef>
              <a:spcAft>
                <a:spcPts val="900"/>
              </a:spcAft>
            </a:pPr>
            <a:r>
              <a:rPr lang="en-US" sz="2200" dirty="0"/>
              <a:t>Hive was created primarily to work with enormous data sets kept in distributed file systems like HDFS used by Hadoop. The scale and volume of big data, on the other hand, are often too much for SQL databases to handle.</a:t>
            </a:r>
          </a:p>
        </p:txBody>
      </p:sp>
      <p:sp>
        <p:nvSpPr>
          <p:cNvPr id="4" name="Slide Number Placeholder 3">
            <a:extLst>
              <a:ext uri="{FF2B5EF4-FFF2-40B4-BE49-F238E27FC236}">
                <a16:creationId xmlns:a16="http://schemas.microsoft.com/office/drawing/2014/main" id="{55E145AA-B296-3042-C444-E394073CEFB6}"/>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extLst>
      <p:ext uri="{BB962C8B-B14F-4D97-AF65-F5344CB8AC3E}">
        <p14:creationId xmlns:p14="http://schemas.microsoft.com/office/powerpoint/2010/main" val="82712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What Hive is Not</a:t>
            </a:r>
          </a:p>
        </p:txBody>
      </p:sp>
      <p:sp>
        <p:nvSpPr>
          <p:cNvPr id="19458" name="Content Placeholder 2"/>
          <p:cNvSpPr>
            <a:spLocks noGrp="1"/>
          </p:cNvSpPr>
          <p:nvPr>
            <p:ph idx="1"/>
          </p:nvPr>
        </p:nvSpPr>
        <p:spPr>
          <a:xfrm>
            <a:off x="1001949" y="1633490"/>
            <a:ext cx="6354845" cy="5224509"/>
          </a:xfrm>
          <a:noFill/>
          <a:ln>
            <a:miter lim="800000"/>
            <a:headEnd/>
            <a:tailEnd/>
          </a:ln>
        </p:spPr>
        <p:txBody>
          <a:bodyPr vert="horz" wrap="square" numCol="1" anchor="t" anchorCtr="0" compatLnSpc="1">
            <a:prstTxWarp prst="textNoShape">
              <a:avLst/>
            </a:prstTxWarp>
            <a:normAutofit/>
          </a:bodyPr>
          <a:lstStyle/>
          <a:p>
            <a:pPr marL="355600" indent="-355600">
              <a:lnSpc>
                <a:spcPct val="100000"/>
              </a:lnSpc>
              <a:spcBef>
                <a:spcPts val="1200"/>
              </a:spcBef>
              <a:spcAft>
                <a:spcPts val="1200"/>
              </a:spcAft>
            </a:pPr>
            <a:r>
              <a:rPr lang="en-AU" sz="2400" dirty="0">
                <a:cs typeface="Arial" pitchFamily="34" charset="0"/>
              </a:rPr>
              <a:t>Hive, like Hadoop, is designed for batch processing of large datasets</a:t>
            </a:r>
          </a:p>
          <a:p>
            <a:pPr marL="355600" indent="-355600">
              <a:lnSpc>
                <a:spcPct val="100000"/>
              </a:lnSpc>
              <a:spcBef>
                <a:spcPts val="1200"/>
              </a:spcBef>
              <a:spcAft>
                <a:spcPts val="1200"/>
              </a:spcAft>
            </a:pPr>
            <a:r>
              <a:rPr lang="en-AU" sz="2400" dirty="0">
                <a:cs typeface="Arial" pitchFamily="34" charset="0"/>
              </a:rPr>
              <a:t>Interprets HiveQL and generates MapReduce jobs that run on the cluster.</a:t>
            </a:r>
          </a:p>
          <a:p>
            <a:pPr marL="355600" indent="-355600">
              <a:lnSpc>
                <a:spcPct val="100000"/>
              </a:lnSpc>
              <a:spcBef>
                <a:spcPts val="1200"/>
              </a:spcBef>
              <a:spcAft>
                <a:spcPts val="1200"/>
              </a:spcAft>
            </a:pPr>
            <a:r>
              <a:rPr lang="en-AU" sz="2400" dirty="0">
                <a:cs typeface="Arial" pitchFamily="34" charset="0"/>
              </a:rPr>
              <a:t>Not an OLTP or real-time system</a:t>
            </a:r>
          </a:p>
          <a:p>
            <a:pPr marL="355600" indent="-355600">
              <a:lnSpc>
                <a:spcPct val="100000"/>
              </a:lnSpc>
              <a:spcBef>
                <a:spcPts val="1200"/>
              </a:spcBef>
              <a:spcAft>
                <a:spcPts val="1200"/>
              </a:spcAft>
            </a:pPr>
            <a:r>
              <a:rPr lang="en-AU" sz="2400" dirty="0">
                <a:cs typeface="Arial" pitchFamily="34" charset="0"/>
              </a:rPr>
              <a:t>Latency and throughput are both high compared to a traditional RDBMS</a:t>
            </a:r>
          </a:p>
          <a:p>
            <a:pPr marL="719138" lvl="1" indent="-363538">
              <a:lnSpc>
                <a:spcPct val="100000"/>
              </a:lnSpc>
              <a:spcBef>
                <a:spcPts val="1200"/>
              </a:spcBef>
              <a:spcAft>
                <a:spcPts val="1200"/>
              </a:spcAft>
            </a:pPr>
            <a:r>
              <a:rPr lang="en-AU" dirty="0">
                <a:cs typeface="Arial" pitchFamily="34" charset="0"/>
              </a:rPr>
              <a:t>Even when dealing with relatively small data ( &lt; 100 MB )</a:t>
            </a:r>
          </a:p>
        </p:txBody>
      </p:sp>
      <p:sp>
        <p:nvSpPr>
          <p:cNvPr id="2" name="Slide Number Placeholder 1">
            <a:extLst>
              <a:ext uri="{FF2B5EF4-FFF2-40B4-BE49-F238E27FC236}">
                <a16:creationId xmlns:a16="http://schemas.microsoft.com/office/drawing/2014/main" id="{76EE046C-44B2-7EF6-77E1-D525BEE27977}"/>
              </a:ext>
            </a:extLst>
          </p:cNvPr>
          <p:cNvSpPr>
            <a:spLocks noGrp="1"/>
          </p:cNvSpPr>
          <p:nvPr>
            <p:ph type="sldNum" sz="quarter" idx="12"/>
          </p:nvPr>
        </p:nvSpPr>
        <p:spPr/>
        <p:txBody>
          <a:bodyPr/>
          <a:lstStyle/>
          <a:p>
            <a:fld id="{6C8DB4F7-D883-4928-8961-38134A510B78}" type="slidenum">
              <a:rPr lang="en-GB" smtClean="0"/>
              <a:t>5</a:t>
            </a:fld>
            <a:endParaRPr lang="en-GB" dirty="0"/>
          </a:p>
        </p:txBody>
      </p:sp>
      <p:pic>
        <p:nvPicPr>
          <p:cNvPr id="1026" name="Picture 2" descr="Comparing Apache Hive vs. Spark | Logz.io">
            <a:extLst>
              <a:ext uri="{FF2B5EF4-FFF2-40B4-BE49-F238E27FC236}">
                <a16:creationId xmlns:a16="http://schemas.microsoft.com/office/drawing/2014/main" id="{A3336905-F025-214C-4B25-DFEFBE492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0"/>
            <a:ext cx="2177600" cy="19746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ive architecture and hive components">
            <a:extLst>
              <a:ext uri="{FF2B5EF4-FFF2-40B4-BE49-F238E27FC236}">
                <a16:creationId xmlns:a16="http://schemas.microsoft.com/office/drawing/2014/main" id="{22EDA64C-383D-FABB-4366-E50DB4AE3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588" y="1974603"/>
            <a:ext cx="4097068" cy="44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49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Data Hierarchy</a:t>
            </a:r>
          </a:p>
        </p:txBody>
      </p:sp>
      <p:sp>
        <p:nvSpPr>
          <p:cNvPr id="23554" name="Content Placeholder 2"/>
          <p:cNvSpPr>
            <a:spLocks noGrp="1"/>
          </p:cNvSpPr>
          <p:nvPr>
            <p:ph idx="1"/>
          </p:nvPr>
        </p:nvSpPr>
        <p:spPr>
          <a:xfrm>
            <a:off x="838200" y="1529579"/>
            <a:ext cx="10515600" cy="5532701"/>
          </a:xfrm>
          <a:noFill/>
          <a:ln>
            <a:miter lim="800000"/>
            <a:headEnd/>
            <a:tailEnd/>
          </a:ln>
        </p:spPr>
        <p:txBody>
          <a:bodyPr vert="horz" wrap="square" numCol="1" anchor="t" anchorCtr="0" compatLnSpc="1">
            <a:prstTxWarp prst="textNoShape">
              <a:avLst/>
            </a:prstTxWarp>
            <a:normAutofit/>
          </a:bodyPr>
          <a:lstStyle/>
          <a:p>
            <a:pPr marL="355600" indent="-355600">
              <a:lnSpc>
                <a:spcPct val="100000"/>
              </a:lnSpc>
              <a:spcBef>
                <a:spcPts val="600"/>
              </a:spcBef>
              <a:spcAft>
                <a:spcPts val="1200"/>
              </a:spcAft>
            </a:pPr>
            <a:r>
              <a:rPr lang="en-AU" sz="2600" dirty="0">
                <a:cs typeface="Arial" pitchFamily="34" charset="0"/>
              </a:rPr>
              <a:t>Hive is organised hierarchically into</a:t>
            </a:r>
          </a:p>
          <a:p>
            <a:pPr marL="808038" lvl="1" indent="-350838">
              <a:lnSpc>
                <a:spcPct val="100000"/>
              </a:lnSpc>
              <a:spcBef>
                <a:spcPts val="600"/>
              </a:spcBef>
              <a:spcAft>
                <a:spcPts val="1200"/>
              </a:spcAft>
            </a:pPr>
            <a:r>
              <a:rPr lang="en-AU" sz="2800" b="1" dirty="0">
                <a:cs typeface="Arial" pitchFamily="34" charset="0"/>
              </a:rPr>
              <a:t>Databases: </a:t>
            </a:r>
            <a:r>
              <a:rPr lang="en-AU" dirty="0">
                <a:cs typeface="Arial" pitchFamily="34" charset="0"/>
              </a:rPr>
              <a:t>namespaces that separate tables and other objects</a:t>
            </a:r>
          </a:p>
          <a:p>
            <a:pPr marL="808038" lvl="1" indent="-350838">
              <a:lnSpc>
                <a:spcPct val="100000"/>
              </a:lnSpc>
              <a:spcBef>
                <a:spcPts val="600"/>
              </a:spcBef>
              <a:spcAft>
                <a:spcPts val="1200"/>
              </a:spcAft>
            </a:pPr>
            <a:r>
              <a:rPr lang="en-AU" sz="2800" b="1" dirty="0">
                <a:cs typeface="Arial" pitchFamily="34" charset="0"/>
              </a:rPr>
              <a:t>Tables:</a:t>
            </a:r>
            <a:r>
              <a:rPr lang="en-AU" sz="2800" dirty="0">
                <a:cs typeface="Arial" pitchFamily="34" charset="0"/>
              </a:rPr>
              <a:t> </a:t>
            </a:r>
            <a:r>
              <a:rPr lang="en-AU" dirty="0">
                <a:cs typeface="Arial" pitchFamily="34" charset="0"/>
              </a:rPr>
              <a:t>homogeneous units of data with the same schema</a:t>
            </a:r>
          </a:p>
          <a:p>
            <a:pPr lvl="2">
              <a:lnSpc>
                <a:spcPct val="100000"/>
              </a:lnSpc>
              <a:spcBef>
                <a:spcPts val="600"/>
              </a:spcBef>
              <a:spcAft>
                <a:spcPts val="1200"/>
              </a:spcAft>
            </a:pPr>
            <a:r>
              <a:rPr lang="en-AU" sz="2200" dirty="0">
                <a:cs typeface="Arial" pitchFamily="34" charset="0"/>
              </a:rPr>
              <a:t>Analogous to tables in an RDBMS</a:t>
            </a:r>
          </a:p>
          <a:p>
            <a:pPr marL="808038" lvl="1" indent="-350838">
              <a:lnSpc>
                <a:spcPct val="100000"/>
              </a:lnSpc>
              <a:spcBef>
                <a:spcPts val="600"/>
              </a:spcBef>
              <a:spcAft>
                <a:spcPts val="1200"/>
              </a:spcAft>
            </a:pPr>
            <a:r>
              <a:rPr lang="en-AU" sz="2800" b="1" dirty="0">
                <a:cs typeface="Arial" pitchFamily="34" charset="0"/>
              </a:rPr>
              <a:t>Partitions: </a:t>
            </a:r>
            <a:r>
              <a:rPr lang="en-AU" dirty="0">
                <a:cs typeface="Arial" pitchFamily="34" charset="0"/>
              </a:rPr>
              <a:t>determine how the data is stored</a:t>
            </a:r>
          </a:p>
          <a:p>
            <a:pPr lvl="2">
              <a:lnSpc>
                <a:spcPct val="100000"/>
              </a:lnSpc>
              <a:spcBef>
                <a:spcPts val="600"/>
              </a:spcBef>
              <a:spcAft>
                <a:spcPts val="1200"/>
              </a:spcAft>
            </a:pPr>
            <a:r>
              <a:rPr lang="en-AU" sz="2200" dirty="0">
                <a:cs typeface="Arial" pitchFamily="34" charset="0"/>
              </a:rPr>
              <a:t>Allow efficient access to subsets of the data</a:t>
            </a:r>
          </a:p>
          <a:p>
            <a:pPr marL="808038" lvl="1" indent="-350838">
              <a:lnSpc>
                <a:spcPct val="100000"/>
              </a:lnSpc>
              <a:spcBef>
                <a:spcPts val="600"/>
              </a:spcBef>
              <a:spcAft>
                <a:spcPts val="1200"/>
              </a:spcAft>
              <a:tabLst>
                <a:tab pos="895350" algn="l"/>
              </a:tabLst>
            </a:pPr>
            <a:r>
              <a:rPr lang="en-AU" sz="2800" b="1" dirty="0">
                <a:cs typeface="Arial" pitchFamily="34" charset="0"/>
              </a:rPr>
              <a:t>Buckets/ Clusters</a:t>
            </a:r>
          </a:p>
          <a:p>
            <a:pPr lvl="2">
              <a:lnSpc>
                <a:spcPct val="100000"/>
              </a:lnSpc>
              <a:spcBef>
                <a:spcPts val="600"/>
              </a:spcBef>
              <a:spcAft>
                <a:spcPts val="1200"/>
              </a:spcAft>
            </a:pPr>
            <a:r>
              <a:rPr lang="en-AU" sz="2200" dirty="0">
                <a:cs typeface="Arial" pitchFamily="34" charset="0"/>
              </a:rPr>
              <a:t>For sub-sampling within a partition</a:t>
            </a:r>
          </a:p>
          <a:p>
            <a:pPr lvl="2">
              <a:lnSpc>
                <a:spcPct val="100000"/>
              </a:lnSpc>
              <a:spcBef>
                <a:spcPts val="600"/>
              </a:spcBef>
              <a:spcAft>
                <a:spcPts val="1200"/>
              </a:spcAft>
            </a:pPr>
            <a:r>
              <a:rPr lang="en-AU" sz="2200" dirty="0">
                <a:cs typeface="Arial" pitchFamily="34" charset="0"/>
              </a:rPr>
              <a:t>Join optimization</a:t>
            </a:r>
          </a:p>
        </p:txBody>
      </p:sp>
      <p:sp>
        <p:nvSpPr>
          <p:cNvPr id="2" name="Slide Number Placeholder 1">
            <a:extLst>
              <a:ext uri="{FF2B5EF4-FFF2-40B4-BE49-F238E27FC236}">
                <a16:creationId xmlns:a16="http://schemas.microsoft.com/office/drawing/2014/main" id="{2035FAC4-F210-974B-9B25-D5620F17446B}"/>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260930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838200" y="101031"/>
            <a:ext cx="9022237" cy="1325563"/>
          </a:xfrm>
          <a:noFill/>
          <a:ln>
            <a:miter lim="800000"/>
            <a:headEnd/>
            <a:tailEnd/>
          </a:ln>
        </p:spPr>
        <p:txBody>
          <a:bodyPr vert="horz" wrap="square" numCol="1" compatLnSpc="1">
            <a:prstTxWarp prst="textNoShape">
              <a:avLst/>
            </a:prstTxWarp>
            <a:normAutofit/>
          </a:bodyPr>
          <a:lstStyle/>
          <a:p>
            <a:r>
              <a:rPr lang="en-AU" dirty="0">
                <a:cs typeface="Arial" pitchFamily="34" charset="0"/>
              </a:rPr>
              <a:t>Hive Query Language (HiveQL)</a:t>
            </a:r>
          </a:p>
        </p:txBody>
      </p:sp>
      <p:sp>
        <p:nvSpPr>
          <p:cNvPr id="24578" name="Content Placeholder 2"/>
          <p:cNvSpPr>
            <a:spLocks noGrp="1"/>
          </p:cNvSpPr>
          <p:nvPr>
            <p:ph idx="1"/>
          </p:nvPr>
        </p:nvSpPr>
        <p:spPr>
          <a:xfrm>
            <a:off x="838200" y="1592960"/>
            <a:ext cx="10515600" cy="5235856"/>
          </a:xfrm>
          <a:noFill/>
          <a:ln>
            <a:miter lim="800000"/>
            <a:headEnd/>
            <a:tailEnd/>
          </a:ln>
        </p:spPr>
        <p:txBody>
          <a:bodyPr vert="horz" wrap="square" numCol="1" anchor="t" anchorCtr="0" compatLnSpc="1">
            <a:prstTxWarp prst="textNoShape">
              <a:avLst/>
            </a:prstTxWarp>
            <a:normAutofit/>
          </a:bodyPr>
          <a:lstStyle/>
          <a:p>
            <a:pPr marL="355600" indent="-355600">
              <a:lnSpc>
                <a:spcPct val="100000"/>
              </a:lnSpc>
              <a:spcBef>
                <a:spcPts val="1200"/>
              </a:spcBef>
              <a:spcAft>
                <a:spcPts val="1200"/>
              </a:spcAft>
            </a:pPr>
            <a:r>
              <a:rPr lang="en-AU" b="1" dirty="0">
                <a:cs typeface="Arial" pitchFamily="34" charset="0"/>
              </a:rPr>
              <a:t>HiveQL / HQL </a:t>
            </a:r>
            <a:r>
              <a:rPr lang="en-AU" dirty="0">
                <a:cs typeface="Arial" pitchFamily="34" charset="0"/>
              </a:rPr>
              <a:t>provides the basic </a:t>
            </a:r>
            <a:r>
              <a:rPr lang="en-AU" b="1" dirty="0">
                <a:cs typeface="Arial" pitchFamily="34" charset="0"/>
              </a:rPr>
              <a:t>SQL-like</a:t>
            </a:r>
            <a:r>
              <a:rPr lang="en-AU" dirty="0">
                <a:cs typeface="Arial" pitchFamily="34" charset="0"/>
              </a:rPr>
              <a:t> operations</a:t>
            </a:r>
          </a:p>
          <a:p>
            <a:pPr marL="808038" lvl="1" indent="-350838">
              <a:lnSpc>
                <a:spcPct val="100000"/>
              </a:lnSpc>
              <a:spcBef>
                <a:spcPts val="1200"/>
              </a:spcBef>
              <a:spcAft>
                <a:spcPts val="1200"/>
              </a:spcAft>
            </a:pPr>
            <a:r>
              <a:rPr lang="en-AU" dirty="0">
                <a:cs typeface="Arial" pitchFamily="34" charset="0"/>
              </a:rPr>
              <a:t>Select columns using </a:t>
            </a:r>
            <a:r>
              <a:rPr lang="en-AU" b="1" dirty="0">
                <a:cs typeface="Arial" pitchFamily="34" charset="0"/>
              </a:rPr>
              <a:t>SELECT</a:t>
            </a:r>
          </a:p>
          <a:p>
            <a:pPr marL="808038" lvl="1" indent="-350838">
              <a:lnSpc>
                <a:spcPct val="100000"/>
              </a:lnSpc>
              <a:spcBef>
                <a:spcPts val="1200"/>
              </a:spcBef>
              <a:spcAft>
                <a:spcPts val="1200"/>
              </a:spcAft>
            </a:pPr>
            <a:r>
              <a:rPr lang="en-AU" dirty="0">
                <a:cs typeface="Arial" pitchFamily="34" charset="0"/>
              </a:rPr>
              <a:t>Filter rows using </a:t>
            </a:r>
            <a:r>
              <a:rPr lang="en-AU" b="1" dirty="0">
                <a:cs typeface="Arial" pitchFamily="34" charset="0"/>
              </a:rPr>
              <a:t>WHERE</a:t>
            </a:r>
          </a:p>
          <a:p>
            <a:pPr marL="808038" lvl="1" indent="-350838">
              <a:lnSpc>
                <a:spcPct val="100000"/>
              </a:lnSpc>
              <a:spcBef>
                <a:spcPts val="1200"/>
              </a:spcBef>
              <a:spcAft>
                <a:spcPts val="1200"/>
              </a:spcAft>
            </a:pPr>
            <a:r>
              <a:rPr lang="en-AU" b="1" dirty="0">
                <a:cs typeface="Arial" pitchFamily="34" charset="0"/>
              </a:rPr>
              <a:t>JOIN</a:t>
            </a:r>
            <a:r>
              <a:rPr lang="en-AU" dirty="0">
                <a:cs typeface="Arial" pitchFamily="34" charset="0"/>
              </a:rPr>
              <a:t> between tables</a:t>
            </a:r>
          </a:p>
          <a:p>
            <a:pPr marL="808038" lvl="1" indent="-350838">
              <a:lnSpc>
                <a:spcPct val="100000"/>
              </a:lnSpc>
              <a:spcBef>
                <a:spcPts val="1200"/>
              </a:spcBef>
              <a:spcAft>
                <a:spcPts val="1200"/>
              </a:spcAft>
            </a:pPr>
            <a:r>
              <a:rPr lang="en-AU" dirty="0">
                <a:cs typeface="Arial" pitchFamily="34" charset="0"/>
              </a:rPr>
              <a:t>Evaluate aggregates using </a:t>
            </a:r>
            <a:r>
              <a:rPr lang="en-AU" b="1" dirty="0">
                <a:cs typeface="Arial" pitchFamily="34" charset="0"/>
              </a:rPr>
              <a:t>GROUP BY</a:t>
            </a:r>
          </a:p>
          <a:p>
            <a:pPr marL="808038" lvl="1" indent="-350838">
              <a:lnSpc>
                <a:spcPct val="100000"/>
              </a:lnSpc>
              <a:spcBef>
                <a:spcPts val="1200"/>
              </a:spcBef>
              <a:spcAft>
                <a:spcPts val="1200"/>
              </a:spcAft>
            </a:pPr>
            <a:r>
              <a:rPr lang="en-AU" dirty="0">
                <a:cs typeface="Arial" pitchFamily="34" charset="0"/>
              </a:rPr>
              <a:t>Store query results into another table</a:t>
            </a:r>
          </a:p>
          <a:p>
            <a:pPr marL="808038" lvl="1" indent="-350838">
              <a:lnSpc>
                <a:spcPct val="100000"/>
              </a:lnSpc>
              <a:spcBef>
                <a:spcPts val="1200"/>
              </a:spcBef>
              <a:spcAft>
                <a:spcPts val="1200"/>
              </a:spcAft>
            </a:pPr>
            <a:r>
              <a:rPr lang="en-AU" dirty="0">
                <a:cs typeface="Arial" pitchFamily="34" charset="0"/>
              </a:rPr>
              <a:t>Download results to a local directory (i.e., export from </a:t>
            </a:r>
            <a:r>
              <a:rPr lang="en-AU" b="1" dirty="0">
                <a:cs typeface="Arial" pitchFamily="34" charset="0"/>
              </a:rPr>
              <a:t>HDFS</a:t>
            </a:r>
            <a:r>
              <a:rPr lang="en-AU" dirty="0">
                <a:cs typeface="Arial" pitchFamily="34" charset="0"/>
              </a:rPr>
              <a:t>)</a:t>
            </a:r>
          </a:p>
          <a:p>
            <a:pPr marL="808038" lvl="1" indent="-350838">
              <a:lnSpc>
                <a:spcPct val="100000"/>
              </a:lnSpc>
              <a:spcBef>
                <a:spcPts val="1200"/>
              </a:spcBef>
              <a:spcAft>
                <a:spcPts val="1200"/>
              </a:spcAft>
            </a:pPr>
            <a:r>
              <a:rPr lang="en-AU" dirty="0">
                <a:cs typeface="Arial" pitchFamily="34" charset="0"/>
              </a:rPr>
              <a:t>Manage tables and queries with </a:t>
            </a:r>
            <a:r>
              <a:rPr lang="en-AU" b="1" dirty="0">
                <a:cs typeface="Arial" pitchFamily="34" charset="0"/>
              </a:rPr>
              <a:t>CREATE, DROP</a:t>
            </a:r>
            <a:r>
              <a:rPr lang="en-AU" dirty="0">
                <a:cs typeface="Arial" pitchFamily="34" charset="0"/>
              </a:rPr>
              <a:t>, and </a:t>
            </a:r>
            <a:r>
              <a:rPr lang="en-AU" b="1" dirty="0">
                <a:cs typeface="Arial" pitchFamily="34" charset="0"/>
              </a:rPr>
              <a:t>ALTER</a:t>
            </a:r>
          </a:p>
        </p:txBody>
      </p:sp>
      <p:sp>
        <p:nvSpPr>
          <p:cNvPr id="2" name="Slide Number Placeholder 1">
            <a:extLst>
              <a:ext uri="{FF2B5EF4-FFF2-40B4-BE49-F238E27FC236}">
                <a16:creationId xmlns:a16="http://schemas.microsoft.com/office/drawing/2014/main" id="{984EE868-39DA-F683-AC81-3061BBAE3F00}"/>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extLst>
      <p:ext uri="{BB962C8B-B14F-4D97-AF65-F5344CB8AC3E}">
        <p14:creationId xmlns:p14="http://schemas.microsoft.com/office/powerpoint/2010/main" val="379514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838200" y="92564"/>
            <a:ext cx="8441987" cy="1325563"/>
          </a:xfrm>
          <a:noFill/>
          <a:ln>
            <a:miter lim="800000"/>
            <a:headEnd/>
            <a:tailEnd/>
          </a:ln>
        </p:spPr>
        <p:txBody>
          <a:bodyPr vert="horz" wrap="square" numCol="1" compatLnSpc="1">
            <a:prstTxWarp prst="textNoShape">
              <a:avLst/>
            </a:prstTxWarp>
          </a:bodyPr>
          <a:lstStyle/>
          <a:p>
            <a:r>
              <a:rPr lang="en-AU" dirty="0">
                <a:cs typeface="Arial" pitchFamily="34" charset="0"/>
              </a:rPr>
              <a:t>Primitive and Complex Data Types</a:t>
            </a:r>
          </a:p>
        </p:txBody>
      </p:sp>
      <p:graphicFrame>
        <p:nvGraphicFramePr>
          <p:cNvPr id="4" name="Table 3"/>
          <p:cNvGraphicFramePr>
            <a:graphicFrameLocks noGrp="1"/>
          </p:cNvGraphicFramePr>
          <p:nvPr>
            <p:extLst>
              <p:ext uri="{D42A27DB-BD31-4B8C-83A1-F6EECF244321}">
                <p14:modId xmlns:p14="http://schemas.microsoft.com/office/powerpoint/2010/main" val="3594442220"/>
              </p:ext>
            </p:extLst>
          </p:nvPr>
        </p:nvGraphicFramePr>
        <p:xfrm>
          <a:off x="183828" y="1570883"/>
          <a:ext cx="7462096" cy="3059084"/>
        </p:xfrm>
        <a:graphic>
          <a:graphicData uri="http://schemas.openxmlformats.org/drawingml/2006/table">
            <a:tbl>
              <a:tblPr firstRow="1" bandRow="1">
                <a:tableStyleId>{5C22544A-7EE6-4342-B048-85BDC9FD1C3A}</a:tableStyleId>
              </a:tblPr>
              <a:tblGrid>
                <a:gridCol w="2824752">
                  <a:extLst>
                    <a:ext uri="{9D8B030D-6E8A-4147-A177-3AD203B41FA5}">
                      <a16:colId xmlns:a16="http://schemas.microsoft.com/office/drawing/2014/main" val="20000"/>
                    </a:ext>
                  </a:extLst>
                </a:gridCol>
                <a:gridCol w="4637344">
                  <a:extLst>
                    <a:ext uri="{9D8B030D-6E8A-4147-A177-3AD203B41FA5}">
                      <a16:colId xmlns:a16="http://schemas.microsoft.com/office/drawing/2014/main" val="20001"/>
                    </a:ext>
                  </a:extLst>
                </a:gridCol>
              </a:tblGrid>
              <a:tr h="463204">
                <a:tc>
                  <a:txBody>
                    <a:bodyPr/>
                    <a:lstStyle/>
                    <a:p>
                      <a:pPr algn="ctr"/>
                      <a:r>
                        <a:rPr lang="en-AU" sz="1600" dirty="0">
                          <a:latin typeface="+mn-lt"/>
                        </a:rPr>
                        <a:t>Type</a:t>
                      </a:r>
                    </a:p>
                  </a:txBody>
                  <a:tcPr marT="60960" marB="60960" anchor="ctr"/>
                </a:tc>
                <a:tc>
                  <a:txBody>
                    <a:bodyPr/>
                    <a:lstStyle/>
                    <a:p>
                      <a:pPr algn="ctr"/>
                      <a:r>
                        <a:rPr lang="en-AU" sz="1600" dirty="0">
                          <a:latin typeface="+mn-lt"/>
                        </a:rPr>
                        <a:t>Comments</a:t>
                      </a:r>
                    </a:p>
                  </a:txBody>
                  <a:tcPr marT="60960" marB="60960" anchor="ctr"/>
                </a:tc>
                <a:extLst>
                  <a:ext uri="{0D108BD9-81ED-4DB2-BD59-A6C34878D82A}">
                    <a16:rowId xmlns:a16="http://schemas.microsoft.com/office/drawing/2014/main" val="10000"/>
                  </a:ext>
                </a:extLst>
              </a:tr>
              <a:tr h="370840">
                <a:tc>
                  <a:txBody>
                    <a:bodyPr/>
                    <a:lstStyle/>
                    <a:p>
                      <a:r>
                        <a:rPr lang="en-AU" sz="1600" cap="all" baseline="0" dirty="0" err="1">
                          <a:latin typeface="+mn-lt"/>
                        </a:rPr>
                        <a:t>Tinyint</a:t>
                      </a:r>
                      <a:r>
                        <a:rPr lang="en-AU" sz="1600" cap="all" baseline="0" dirty="0">
                          <a:latin typeface="+mn-lt"/>
                        </a:rPr>
                        <a:t>, </a:t>
                      </a:r>
                      <a:r>
                        <a:rPr lang="en-AU" sz="1600" cap="all" baseline="0" dirty="0" err="1">
                          <a:latin typeface="+mn-lt"/>
                        </a:rPr>
                        <a:t>smallint</a:t>
                      </a:r>
                      <a:r>
                        <a:rPr lang="en-AU" sz="1600" cap="all" baseline="0" dirty="0">
                          <a:latin typeface="+mn-lt"/>
                        </a:rPr>
                        <a:t>, </a:t>
                      </a:r>
                      <a:r>
                        <a:rPr lang="en-AU" sz="1600" cap="all" baseline="0" dirty="0" err="1">
                          <a:latin typeface="+mn-lt"/>
                        </a:rPr>
                        <a:t>int</a:t>
                      </a:r>
                      <a:r>
                        <a:rPr lang="en-AU" sz="1600" cap="all" baseline="0" dirty="0">
                          <a:latin typeface="+mn-lt"/>
                        </a:rPr>
                        <a:t>, </a:t>
                      </a:r>
                      <a:r>
                        <a:rPr lang="en-AU" sz="1600" cap="all" baseline="0" dirty="0" err="1">
                          <a:latin typeface="+mn-lt"/>
                        </a:rPr>
                        <a:t>bigint</a:t>
                      </a:r>
                      <a:endParaRPr lang="en-AU" sz="1600" cap="all" baseline="0" dirty="0">
                        <a:latin typeface="+mn-lt"/>
                      </a:endParaRPr>
                    </a:p>
                  </a:txBody>
                  <a:tcPr marT="60960" marB="60960"/>
                </a:tc>
                <a:tc>
                  <a:txBody>
                    <a:bodyPr/>
                    <a:lstStyle/>
                    <a:p>
                      <a:r>
                        <a:rPr lang="en-AU" sz="1600" dirty="0">
                          <a:latin typeface="+mn-lt"/>
                        </a:rPr>
                        <a:t>1, 2, 4 and 8-byte</a:t>
                      </a:r>
                      <a:r>
                        <a:rPr lang="en-AU" sz="1600" baseline="0" dirty="0">
                          <a:latin typeface="+mn-lt"/>
                        </a:rPr>
                        <a:t> integers</a:t>
                      </a:r>
                      <a:endParaRPr lang="en-AU" sz="1600" dirty="0">
                        <a:latin typeface="+mn-lt"/>
                      </a:endParaRPr>
                    </a:p>
                  </a:txBody>
                  <a:tcPr marT="60960" marB="60960"/>
                </a:tc>
                <a:extLst>
                  <a:ext uri="{0D108BD9-81ED-4DB2-BD59-A6C34878D82A}">
                    <a16:rowId xmlns:a16="http://schemas.microsoft.com/office/drawing/2014/main" val="10001"/>
                  </a:ext>
                </a:extLst>
              </a:tr>
              <a:tr h="370840">
                <a:tc>
                  <a:txBody>
                    <a:bodyPr/>
                    <a:lstStyle/>
                    <a:p>
                      <a:r>
                        <a:rPr lang="en-AU" sz="1600" cap="all" baseline="0" dirty="0">
                          <a:latin typeface="+mn-lt"/>
                        </a:rPr>
                        <a:t>Boolean</a:t>
                      </a:r>
                    </a:p>
                  </a:txBody>
                  <a:tcPr marT="60960" marB="60960"/>
                </a:tc>
                <a:tc>
                  <a:txBody>
                    <a:bodyPr/>
                    <a:lstStyle/>
                    <a:p>
                      <a:r>
                        <a:rPr lang="en-AU" sz="1600" dirty="0">
                          <a:latin typeface="+mn-lt"/>
                        </a:rPr>
                        <a:t>TRUE/FALSE</a:t>
                      </a:r>
                    </a:p>
                  </a:txBody>
                  <a:tcPr marT="60960" marB="60960"/>
                </a:tc>
                <a:extLst>
                  <a:ext uri="{0D108BD9-81ED-4DB2-BD59-A6C34878D82A}">
                    <a16:rowId xmlns:a16="http://schemas.microsoft.com/office/drawing/2014/main" val="10002"/>
                  </a:ext>
                </a:extLst>
              </a:tr>
              <a:tr h="370840">
                <a:tc>
                  <a:txBody>
                    <a:bodyPr/>
                    <a:lstStyle/>
                    <a:p>
                      <a:r>
                        <a:rPr lang="en-AU" sz="1600" cap="all" baseline="0" dirty="0">
                          <a:latin typeface="+mn-lt"/>
                        </a:rPr>
                        <a:t>Float, double</a:t>
                      </a:r>
                    </a:p>
                  </a:txBody>
                  <a:tcPr marT="60960" marB="60960"/>
                </a:tc>
                <a:tc>
                  <a:txBody>
                    <a:bodyPr/>
                    <a:lstStyle/>
                    <a:p>
                      <a:r>
                        <a:rPr lang="en-AU" sz="1600" dirty="0">
                          <a:latin typeface="+mn-lt"/>
                        </a:rPr>
                        <a:t>Single</a:t>
                      </a:r>
                      <a:r>
                        <a:rPr lang="en-AU" sz="1600" baseline="0" dirty="0">
                          <a:latin typeface="+mn-lt"/>
                        </a:rPr>
                        <a:t> and double </a:t>
                      </a:r>
                      <a:r>
                        <a:rPr lang="en-AU" sz="1600" dirty="0">
                          <a:latin typeface="+mn-lt"/>
                        </a:rPr>
                        <a:t>precision</a:t>
                      </a:r>
                      <a:r>
                        <a:rPr lang="en-AU" sz="1600" baseline="0" dirty="0">
                          <a:latin typeface="+mn-lt"/>
                        </a:rPr>
                        <a:t> real numbers</a:t>
                      </a:r>
                      <a:endParaRPr lang="en-AU" sz="1600" dirty="0">
                        <a:latin typeface="+mn-lt"/>
                      </a:endParaRPr>
                    </a:p>
                  </a:txBody>
                  <a:tcPr marT="60960" marB="60960"/>
                </a:tc>
                <a:extLst>
                  <a:ext uri="{0D108BD9-81ED-4DB2-BD59-A6C34878D82A}">
                    <a16:rowId xmlns:a16="http://schemas.microsoft.com/office/drawing/2014/main" val="10003"/>
                  </a:ext>
                </a:extLst>
              </a:tr>
              <a:tr h="370840">
                <a:tc>
                  <a:txBody>
                    <a:bodyPr/>
                    <a:lstStyle/>
                    <a:p>
                      <a:r>
                        <a:rPr lang="en-AU" sz="1600" cap="all" baseline="0" dirty="0">
                          <a:latin typeface="+mn-lt"/>
                        </a:rPr>
                        <a:t>String</a:t>
                      </a:r>
                    </a:p>
                  </a:txBody>
                  <a:tcPr marT="60960" marB="60960"/>
                </a:tc>
                <a:tc>
                  <a:txBody>
                    <a:bodyPr/>
                    <a:lstStyle/>
                    <a:p>
                      <a:r>
                        <a:rPr lang="en-AU" sz="1600" dirty="0">
                          <a:latin typeface="+mn-lt"/>
                        </a:rPr>
                        <a:t>Character string</a:t>
                      </a:r>
                    </a:p>
                  </a:txBody>
                  <a:tcPr marT="60960" marB="60960"/>
                </a:tc>
                <a:extLst>
                  <a:ext uri="{0D108BD9-81ED-4DB2-BD59-A6C34878D82A}">
                    <a16:rowId xmlns:a16="http://schemas.microsoft.com/office/drawing/2014/main" val="10004"/>
                  </a:ext>
                </a:extLst>
              </a:tr>
              <a:tr h="370840">
                <a:tc>
                  <a:txBody>
                    <a:bodyPr/>
                    <a:lstStyle/>
                    <a:p>
                      <a:r>
                        <a:rPr lang="en-AU" sz="1600" cap="all" baseline="0" dirty="0">
                          <a:latin typeface="+mn-lt"/>
                        </a:rPr>
                        <a:t>Timestamp</a:t>
                      </a:r>
                    </a:p>
                  </a:txBody>
                  <a:tcPr marT="60960" marB="60960"/>
                </a:tc>
                <a:tc>
                  <a:txBody>
                    <a:bodyPr/>
                    <a:lstStyle/>
                    <a:p>
                      <a:r>
                        <a:rPr lang="en-AU" sz="1600" dirty="0">
                          <a:latin typeface="+mn-lt"/>
                        </a:rPr>
                        <a:t>Unix-epoch offset </a:t>
                      </a:r>
                      <a:r>
                        <a:rPr lang="en-AU" sz="1600" i="1" dirty="0">
                          <a:latin typeface="+mn-lt"/>
                        </a:rPr>
                        <a:t>or</a:t>
                      </a:r>
                      <a:r>
                        <a:rPr lang="en-AU" sz="1600" baseline="0" dirty="0">
                          <a:latin typeface="+mn-lt"/>
                        </a:rPr>
                        <a:t> datetime string</a:t>
                      </a:r>
                      <a:endParaRPr lang="en-AU" sz="16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1600" cap="all" baseline="0" dirty="0">
                          <a:latin typeface="+mn-lt"/>
                        </a:rPr>
                        <a:t>DECIMAL</a:t>
                      </a:r>
                    </a:p>
                  </a:txBody>
                  <a:tcPr marT="60960" marB="60960"/>
                </a:tc>
                <a:tc>
                  <a:txBody>
                    <a:bodyPr/>
                    <a:lstStyle/>
                    <a:p>
                      <a:r>
                        <a:rPr lang="en-AU" sz="1600" dirty="0">
                          <a:latin typeface="+mn-lt"/>
                        </a:rPr>
                        <a:t>Arbitrary-precision decimal</a:t>
                      </a:r>
                    </a:p>
                  </a:txBody>
                  <a:tcPr marT="60960" marB="60960"/>
                </a:tc>
                <a:extLst>
                  <a:ext uri="{0D108BD9-81ED-4DB2-BD59-A6C34878D82A}">
                    <a16:rowId xmlns:a16="http://schemas.microsoft.com/office/drawing/2014/main" val="10006"/>
                  </a:ext>
                </a:extLst>
              </a:tr>
              <a:tr h="370840">
                <a:tc>
                  <a:txBody>
                    <a:bodyPr/>
                    <a:lstStyle/>
                    <a:p>
                      <a:r>
                        <a:rPr lang="en-AU" sz="1600" cap="all" baseline="0">
                          <a:latin typeface="+mn-lt"/>
                        </a:rPr>
                        <a:t>BINARY</a:t>
                      </a:r>
                    </a:p>
                  </a:txBody>
                  <a:tcPr marT="60960" marB="60960"/>
                </a:tc>
                <a:tc>
                  <a:txBody>
                    <a:bodyPr/>
                    <a:lstStyle/>
                    <a:p>
                      <a:r>
                        <a:rPr lang="en-AU" sz="1600" dirty="0">
                          <a:latin typeface="+mn-lt"/>
                        </a:rPr>
                        <a:t>Opaque;</a:t>
                      </a:r>
                      <a:r>
                        <a:rPr lang="en-AU" sz="1600" baseline="0" dirty="0">
                          <a:latin typeface="+mn-lt"/>
                        </a:rPr>
                        <a:t> ignore these bytes</a:t>
                      </a:r>
                      <a:endParaRPr lang="en-AU" sz="1600" dirty="0">
                        <a:latin typeface="+mn-lt"/>
                      </a:endParaRPr>
                    </a:p>
                  </a:txBody>
                  <a:tcPr marT="60960" marB="60960"/>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B8AAF61D-F5BA-EF31-056C-12735F6B6E04}"/>
              </a:ext>
            </a:extLst>
          </p:cNvPr>
          <p:cNvSpPr>
            <a:spLocks noGrp="1"/>
          </p:cNvSpPr>
          <p:nvPr>
            <p:ph type="sldNum" sz="quarter" idx="12"/>
          </p:nvPr>
        </p:nvSpPr>
        <p:spPr/>
        <p:txBody>
          <a:bodyPr/>
          <a:lstStyle/>
          <a:p>
            <a:fld id="{6C8DB4F7-D883-4928-8961-38134A510B78}" type="slidenum">
              <a:rPr lang="en-GB" smtClean="0"/>
              <a:t>8</a:t>
            </a:fld>
            <a:endParaRPr lang="en-GB" dirty="0"/>
          </a:p>
        </p:txBody>
      </p:sp>
      <p:graphicFrame>
        <p:nvGraphicFramePr>
          <p:cNvPr id="5" name="Table 4">
            <a:extLst>
              <a:ext uri="{FF2B5EF4-FFF2-40B4-BE49-F238E27FC236}">
                <a16:creationId xmlns:a16="http://schemas.microsoft.com/office/drawing/2014/main" id="{104C8F9B-A890-E0C4-4BC6-ABB21A08DD5F}"/>
              </a:ext>
            </a:extLst>
          </p:cNvPr>
          <p:cNvGraphicFramePr>
            <a:graphicFrameLocks noGrp="1"/>
          </p:cNvGraphicFramePr>
          <p:nvPr>
            <p:extLst>
              <p:ext uri="{D42A27DB-BD31-4B8C-83A1-F6EECF244321}">
                <p14:modId xmlns:p14="http://schemas.microsoft.com/office/powerpoint/2010/main" val="1816746299"/>
              </p:ext>
            </p:extLst>
          </p:nvPr>
        </p:nvGraphicFramePr>
        <p:xfrm>
          <a:off x="6310314" y="3824326"/>
          <a:ext cx="5757860" cy="3033674"/>
        </p:xfrm>
        <a:graphic>
          <a:graphicData uri="http://schemas.openxmlformats.org/drawingml/2006/table">
            <a:tbl>
              <a:tblPr firstRow="1" bandRow="1">
                <a:tableStyleId>{5C22544A-7EE6-4342-B048-85BDC9FD1C3A}</a:tableStyleId>
              </a:tblPr>
              <a:tblGrid>
                <a:gridCol w="1367032">
                  <a:extLst>
                    <a:ext uri="{9D8B030D-6E8A-4147-A177-3AD203B41FA5}">
                      <a16:colId xmlns:a16="http://schemas.microsoft.com/office/drawing/2014/main" val="20000"/>
                    </a:ext>
                  </a:extLst>
                </a:gridCol>
                <a:gridCol w="4390828">
                  <a:extLst>
                    <a:ext uri="{9D8B030D-6E8A-4147-A177-3AD203B41FA5}">
                      <a16:colId xmlns:a16="http://schemas.microsoft.com/office/drawing/2014/main" val="20001"/>
                    </a:ext>
                  </a:extLst>
                </a:gridCol>
              </a:tblGrid>
              <a:tr h="473354">
                <a:tc>
                  <a:txBody>
                    <a:bodyPr/>
                    <a:lstStyle/>
                    <a:p>
                      <a:pPr algn="ctr"/>
                      <a:r>
                        <a:rPr lang="en-US" sz="1600" dirty="0">
                          <a:latin typeface="+mn-lt"/>
                        </a:rPr>
                        <a:t>Type</a:t>
                      </a:r>
                    </a:p>
                  </a:txBody>
                  <a:tcPr anchor="ctr"/>
                </a:tc>
                <a:tc>
                  <a:txBody>
                    <a:bodyPr/>
                    <a:lstStyle/>
                    <a:p>
                      <a:pPr algn="ctr"/>
                      <a:r>
                        <a:rPr lang="en-US" sz="1600" dirty="0">
                          <a:latin typeface="+mn-lt"/>
                        </a:rPr>
                        <a:t>Comments</a:t>
                      </a:r>
                    </a:p>
                  </a:txBody>
                  <a:tcPr anchor="ctr"/>
                </a:tc>
                <a:extLst>
                  <a:ext uri="{0D108BD9-81ED-4DB2-BD59-A6C34878D82A}">
                    <a16:rowId xmlns:a16="http://schemas.microsoft.com/office/drawing/2014/main" val="10000"/>
                  </a:ext>
                </a:extLst>
              </a:tr>
              <a:tr h="370840">
                <a:tc>
                  <a:txBody>
                    <a:bodyPr/>
                    <a:lstStyle/>
                    <a:p>
                      <a:r>
                        <a:rPr lang="en-AU" sz="1600" cap="all" baseline="0" dirty="0">
                          <a:latin typeface="+mn-lt"/>
                        </a:rPr>
                        <a:t>Struct</a:t>
                      </a:r>
                    </a:p>
                  </a:txBody>
                  <a:tcPr marT="60960" marB="60960"/>
                </a:tc>
                <a:tc>
                  <a:txBody>
                    <a:bodyPr/>
                    <a:lstStyle/>
                    <a:p>
                      <a:r>
                        <a:rPr lang="en-AU" sz="1600" dirty="0">
                          <a:latin typeface="+mn-lt"/>
                        </a:rPr>
                        <a:t>A collection of elements</a:t>
                      </a:r>
                    </a:p>
                    <a:p>
                      <a:r>
                        <a:rPr lang="en-AU" sz="1600" dirty="0">
                          <a:latin typeface="+mn-lt"/>
                        </a:rPr>
                        <a:t>If </a:t>
                      </a:r>
                      <a:r>
                        <a:rPr lang="en-AU" sz="1600" dirty="0">
                          <a:latin typeface="+mn-lt"/>
                          <a:cs typeface="Consolas" panose="020B0609020204030204" pitchFamily="49" charset="0"/>
                        </a:rPr>
                        <a:t>S</a:t>
                      </a:r>
                      <a:r>
                        <a:rPr lang="en-AU" sz="1600" baseline="0" dirty="0">
                          <a:latin typeface="+mn-lt"/>
                        </a:rPr>
                        <a:t> is of type </a:t>
                      </a:r>
                      <a:r>
                        <a:rPr lang="en-AU" sz="1600" baseline="0" dirty="0">
                          <a:latin typeface="+mn-lt"/>
                          <a:cs typeface="Consolas" panose="020B0609020204030204" pitchFamily="49" charset="0"/>
                        </a:rPr>
                        <a:t>STRUCT {a INT, b INT}</a:t>
                      </a:r>
                      <a:r>
                        <a:rPr lang="en-AU" sz="1600" dirty="0">
                          <a:latin typeface="+mn-lt"/>
                        </a:rPr>
                        <a:t>:</a:t>
                      </a:r>
                      <a:br>
                        <a:rPr lang="en-AU" sz="1600" dirty="0">
                          <a:latin typeface="+mn-lt"/>
                        </a:rPr>
                      </a:br>
                      <a:r>
                        <a:rPr lang="en-AU" sz="1600" dirty="0">
                          <a:latin typeface="+mn-lt"/>
                        </a:rPr>
                        <a:t>  </a:t>
                      </a:r>
                      <a:r>
                        <a:rPr lang="en-AU" sz="1600" dirty="0" err="1">
                          <a:latin typeface="+mn-lt"/>
                          <a:cs typeface="Consolas" panose="020B0609020204030204" pitchFamily="49" charset="0"/>
                        </a:rPr>
                        <a:t>S.a</a:t>
                      </a:r>
                      <a:r>
                        <a:rPr lang="en-AU" sz="1600" baseline="0" dirty="0">
                          <a:latin typeface="+mn-lt"/>
                        </a:rPr>
                        <a:t> returns element </a:t>
                      </a:r>
                      <a:r>
                        <a:rPr lang="en-AU" sz="1600" baseline="0" dirty="0">
                          <a:latin typeface="+mn-lt"/>
                          <a:cs typeface="Consolas" panose="020B0609020204030204" pitchFamily="49" charset="0"/>
                        </a:rPr>
                        <a:t>a</a:t>
                      </a:r>
                      <a:endParaRPr lang="en-AU" sz="1600" dirty="0">
                        <a:latin typeface="+mn-lt"/>
                        <a:cs typeface="Consolas" panose="020B0609020204030204" pitchFamily="49" charset="0"/>
                      </a:endParaRPr>
                    </a:p>
                  </a:txBody>
                  <a:tcPr marT="60960" marB="60960"/>
                </a:tc>
                <a:extLst>
                  <a:ext uri="{0D108BD9-81ED-4DB2-BD59-A6C34878D82A}">
                    <a16:rowId xmlns:a16="http://schemas.microsoft.com/office/drawing/2014/main" val="10001"/>
                  </a:ext>
                </a:extLst>
              </a:tr>
              <a:tr h="370840">
                <a:tc>
                  <a:txBody>
                    <a:bodyPr/>
                    <a:lstStyle/>
                    <a:p>
                      <a:r>
                        <a:rPr lang="en-AU" sz="1600" cap="all" baseline="0" dirty="0">
                          <a:latin typeface="+mn-lt"/>
                        </a:rPr>
                        <a:t>MAP</a:t>
                      </a:r>
                    </a:p>
                  </a:txBody>
                  <a:tcPr marT="60960" marB="60960"/>
                </a:tc>
                <a:tc>
                  <a:txBody>
                    <a:bodyPr/>
                    <a:lstStyle/>
                    <a:p>
                      <a:r>
                        <a:rPr lang="en-AU" sz="1600" dirty="0">
                          <a:latin typeface="+mn-lt"/>
                        </a:rPr>
                        <a:t>Key-value </a:t>
                      </a:r>
                      <a:r>
                        <a:rPr lang="en-AU" sz="1600" dirty="0" err="1">
                          <a:latin typeface="+mn-lt"/>
                        </a:rPr>
                        <a:t>tuple</a:t>
                      </a:r>
                      <a:endParaRPr lang="en-AU" sz="1600" dirty="0">
                        <a:latin typeface="+mn-lt"/>
                      </a:endParaRPr>
                    </a:p>
                    <a:p>
                      <a:r>
                        <a:rPr lang="en-AU" sz="1600" dirty="0">
                          <a:latin typeface="+mn-lt"/>
                        </a:rPr>
                        <a:t>If </a:t>
                      </a:r>
                      <a:r>
                        <a:rPr lang="en-AU" sz="1600" dirty="0">
                          <a:latin typeface="+mn-lt"/>
                          <a:cs typeface="Consolas" panose="020B0609020204030204" pitchFamily="49" charset="0"/>
                        </a:rPr>
                        <a:t>M</a:t>
                      </a:r>
                      <a:r>
                        <a:rPr lang="en-AU" sz="1600" dirty="0">
                          <a:latin typeface="+mn-lt"/>
                        </a:rPr>
                        <a:t> is a map from</a:t>
                      </a:r>
                      <a:r>
                        <a:rPr lang="en-AU" sz="1600" baseline="0" dirty="0">
                          <a:latin typeface="+mn-lt"/>
                        </a:rPr>
                        <a:t> </a:t>
                      </a:r>
                      <a:r>
                        <a:rPr lang="en-AU" sz="1600" baseline="0" dirty="0">
                          <a:latin typeface="+mn-lt"/>
                          <a:cs typeface="Consolas" panose="020B0609020204030204" pitchFamily="49" charset="0"/>
                        </a:rPr>
                        <a:t>'group'</a:t>
                      </a:r>
                      <a:r>
                        <a:rPr lang="en-AU" sz="1600" baseline="0" dirty="0">
                          <a:latin typeface="+mn-lt"/>
                        </a:rPr>
                        <a:t> to </a:t>
                      </a:r>
                      <a:r>
                        <a:rPr lang="en-AU" sz="1600" baseline="0" dirty="0">
                          <a:latin typeface="+mn-lt"/>
                          <a:cs typeface="Consolas" panose="020B0609020204030204" pitchFamily="49" charset="0"/>
                        </a:rPr>
                        <a:t>GID</a:t>
                      </a:r>
                      <a:r>
                        <a:rPr lang="en-AU" sz="1600" baseline="0" dirty="0">
                          <a:latin typeface="+mn-lt"/>
                        </a:rPr>
                        <a:t>:</a:t>
                      </a:r>
                    </a:p>
                    <a:p>
                      <a:r>
                        <a:rPr lang="en-AU" sz="1600" baseline="0" dirty="0">
                          <a:latin typeface="+mn-lt"/>
                        </a:rPr>
                        <a:t>  </a:t>
                      </a:r>
                      <a:r>
                        <a:rPr lang="en-AU" sz="1600" baseline="0" dirty="0">
                          <a:latin typeface="+mn-lt"/>
                          <a:cs typeface="Consolas" panose="020B0609020204030204" pitchFamily="49" charset="0"/>
                        </a:rPr>
                        <a:t>M['group']</a:t>
                      </a:r>
                      <a:r>
                        <a:rPr lang="en-AU" sz="1600" baseline="0" dirty="0">
                          <a:latin typeface="+mn-lt"/>
                        </a:rPr>
                        <a:t> returns value of </a:t>
                      </a:r>
                      <a:r>
                        <a:rPr lang="en-AU" sz="1600" baseline="0" dirty="0">
                          <a:latin typeface="+mn-lt"/>
                          <a:cs typeface="Consolas" panose="020B0609020204030204" pitchFamily="49" charset="0"/>
                        </a:rPr>
                        <a:t>GID</a:t>
                      </a:r>
                      <a:endParaRPr lang="en-AU" sz="1600" dirty="0">
                        <a:latin typeface="+mn-lt"/>
                        <a:cs typeface="Consolas" panose="020B0609020204030204" pitchFamily="49" charset="0"/>
                      </a:endParaRPr>
                    </a:p>
                  </a:txBody>
                  <a:tcPr marT="60960" marB="60960"/>
                </a:tc>
                <a:extLst>
                  <a:ext uri="{0D108BD9-81ED-4DB2-BD59-A6C34878D82A}">
                    <a16:rowId xmlns:a16="http://schemas.microsoft.com/office/drawing/2014/main" val="10002"/>
                  </a:ext>
                </a:extLst>
              </a:tr>
              <a:tr h="370840">
                <a:tc>
                  <a:txBody>
                    <a:bodyPr/>
                    <a:lstStyle/>
                    <a:p>
                      <a:r>
                        <a:rPr lang="en-AU" sz="1600" cap="all" baseline="0" dirty="0">
                          <a:latin typeface="+mn-lt"/>
                        </a:rPr>
                        <a:t>Array</a:t>
                      </a:r>
                    </a:p>
                  </a:txBody>
                  <a:tcPr marT="60960" marB="60960"/>
                </a:tc>
                <a:tc>
                  <a:txBody>
                    <a:bodyPr/>
                    <a:lstStyle/>
                    <a:p>
                      <a:r>
                        <a:rPr lang="en-AU" sz="1600" dirty="0">
                          <a:latin typeface="+mn-lt"/>
                        </a:rPr>
                        <a:t>Indexed list</a:t>
                      </a:r>
                    </a:p>
                    <a:p>
                      <a:r>
                        <a:rPr lang="en-AU" sz="1600" dirty="0">
                          <a:latin typeface="+mn-lt"/>
                        </a:rPr>
                        <a:t>If </a:t>
                      </a:r>
                      <a:r>
                        <a:rPr lang="en-AU" sz="1600" dirty="0">
                          <a:latin typeface="+mn-lt"/>
                          <a:cs typeface="Consolas" panose="020B0609020204030204" pitchFamily="49" charset="0"/>
                        </a:rPr>
                        <a:t>A</a:t>
                      </a:r>
                      <a:r>
                        <a:rPr lang="en-AU" sz="1600" dirty="0">
                          <a:latin typeface="+mn-lt"/>
                        </a:rPr>
                        <a:t> is an array of elements </a:t>
                      </a:r>
                      <a:r>
                        <a:rPr lang="en-AU" sz="1600" dirty="0">
                          <a:latin typeface="+mn-lt"/>
                          <a:cs typeface="Consolas" panose="020B0609020204030204" pitchFamily="49" charset="0"/>
                        </a:rPr>
                        <a:t>['</a:t>
                      </a:r>
                      <a:r>
                        <a:rPr lang="en-AU" sz="1600" dirty="0" err="1">
                          <a:latin typeface="+mn-lt"/>
                          <a:cs typeface="Consolas" panose="020B0609020204030204" pitchFamily="49" charset="0"/>
                        </a:rPr>
                        <a:t>a',</a:t>
                      </a:r>
                      <a:r>
                        <a:rPr lang="en-AU" sz="1600" baseline="0" dirty="0" err="1">
                          <a:latin typeface="+mn-lt"/>
                          <a:cs typeface="Consolas" panose="020B0609020204030204" pitchFamily="49" charset="0"/>
                        </a:rPr>
                        <a:t>'b','c</a:t>
                      </a:r>
                      <a:r>
                        <a:rPr lang="en-AU" sz="1600" baseline="0" dirty="0">
                          <a:latin typeface="+mn-lt"/>
                          <a:cs typeface="Consolas" panose="020B0609020204030204" pitchFamily="49" charset="0"/>
                        </a:rPr>
                        <a:t>']</a:t>
                      </a:r>
                      <a:r>
                        <a:rPr lang="en-AU" sz="1600" baseline="0" dirty="0">
                          <a:latin typeface="+mn-lt"/>
                        </a:rPr>
                        <a:t>:</a:t>
                      </a:r>
                    </a:p>
                    <a:p>
                      <a:r>
                        <a:rPr lang="en-AU" sz="1600" baseline="0" dirty="0">
                          <a:latin typeface="+mn-lt"/>
                        </a:rPr>
                        <a:t>  </a:t>
                      </a:r>
                      <a:r>
                        <a:rPr lang="en-AU" sz="1600" baseline="0" dirty="0">
                          <a:latin typeface="+mn-lt"/>
                          <a:cs typeface="Consolas" panose="020B0609020204030204" pitchFamily="49" charset="0"/>
                        </a:rPr>
                        <a:t>A[0]</a:t>
                      </a:r>
                      <a:r>
                        <a:rPr lang="en-AU" sz="1600" baseline="0" dirty="0">
                          <a:latin typeface="+mn-lt"/>
                        </a:rPr>
                        <a:t> returns </a:t>
                      </a:r>
                      <a:r>
                        <a:rPr lang="en-AU" sz="1600" baseline="0" dirty="0">
                          <a:latin typeface="+mn-lt"/>
                          <a:cs typeface="Consolas" panose="020B0609020204030204" pitchFamily="49" charset="0"/>
                        </a:rPr>
                        <a:t>'a'</a:t>
                      </a:r>
                      <a:endParaRPr lang="en-AU" sz="1600" dirty="0">
                        <a:latin typeface="+mn-lt"/>
                        <a:cs typeface="Consolas" panose="020B0609020204030204" pitchFamily="49" charset="0"/>
                      </a:endParaRPr>
                    </a:p>
                  </a:txBody>
                  <a:tcPr marT="60960" marB="6096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665063F5-8251-ABAD-CD25-7DBE6BB12383}"/>
              </a:ext>
            </a:extLst>
          </p:cNvPr>
          <p:cNvSpPr txBox="1"/>
          <p:nvPr/>
        </p:nvSpPr>
        <p:spPr>
          <a:xfrm>
            <a:off x="1995860" y="4711234"/>
            <a:ext cx="2824161" cy="461665"/>
          </a:xfrm>
          <a:prstGeom prst="rect">
            <a:avLst/>
          </a:prstGeom>
          <a:noFill/>
        </p:spPr>
        <p:txBody>
          <a:bodyPr wrap="square">
            <a:spAutoFit/>
          </a:bodyPr>
          <a:lstStyle/>
          <a:p>
            <a:pPr algn="ctr"/>
            <a:r>
              <a:rPr lang="en-AU" sz="2400" b="1" dirty="0">
                <a:cs typeface="Arial" pitchFamily="34" charset="0"/>
              </a:rPr>
              <a:t>Primitive Data Types</a:t>
            </a:r>
            <a:endParaRPr lang="en-GB" sz="2400" b="1" dirty="0"/>
          </a:p>
        </p:txBody>
      </p:sp>
      <p:sp>
        <p:nvSpPr>
          <p:cNvPr id="8" name="TextBox 7">
            <a:extLst>
              <a:ext uri="{FF2B5EF4-FFF2-40B4-BE49-F238E27FC236}">
                <a16:creationId xmlns:a16="http://schemas.microsoft.com/office/drawing/2014/main" id="{B7E379F1-8C4E-8CF1-AAF1-1943DB085D6A}"/>
              </a:ext>
            </a:extLst>
          </p:cNvPr>
          <p:cNvSpPr txBox="1"/>
          <p:nvPr/>
        </p:nvSpPr>
        <p:spPr>
          <a:xfrm>
            <a:off x="8009998" y="3331784"/>
            <a:ext cx="2824161" cy="461665"/>
          </a:xfrm>
          <a:prstGeom prst="rect">
            <a:avLst/>
          </a:prstGeom>
          <a:noFill/>
        </p:spPr>
        <p:txBody>
          <a:bodyPr wrap="square">
            <a:spAutoFit/>
          </a:bodyPr>
          <a:lstStyle/>
          <a:p>
            <a:pPr algn="ctr"/>
            <a:r>
              <a:rPr lang="en-AU" sz="2400" b="1" dirty="0">
                <a:cs typeface="Arial" pitchFamily="34" charset="0"/>
              </a:rPr>
              <a:t>Complex Data Types</a:t>
            </a:r>
            <a:endParaRPr lang="en-GB" sz="2400" b="1" dirty="0"/>
          </a:p>
        </p:txBody>
      </p:sp>
    </p:spTree>
    <p:extLst>
      <p:ext uri="{BB962C8B-B14F-4D97-AF65-F5344CB8AC3E}">
        <p14:creationId xmlns:p14="http://schemas.microsoft.com/office/powerpoint/2010/main" val="221195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err="1">
                <a:cs typeface="Arial" pitchFamily="34" charset="0"/>
              </a:rPr>
              <a:t>HiveQL</a:t>
            </a:r>
            <a:r>
              <a:rPr lang="en-AU" dirty="0">
                <a:cs typeface="Arial" pitchFamily="34" charset="0"/>
              </a:rPr>
              <a:t> Limitations</a:t>
            </a:r>
          </a:p>
        </p:txBody>
      </p:sp>
      <p:sp>
        <p:nvSpPr>
          <p:cNvPr id="3" name="Content Placeholder 2"/>
          <p:cNvSpPr>
            <a:spLocks noGrp="1"/>
          </p:cNvSpPr>
          <p:nvPr>
            <p:ph idx="1"/>
          </p:nvPr>
        </p:nvSpPr>
        <p:spPr>
          <a:xfrm>
            <a:off x="1114424" y="1545944"/>
            <a:ext cx="10239375" cy="5235856"/>
          </a:xfrm>
        </p:spPr>
        <p:txBody>
          <a:bodyPr>
            <a:normAutofit/>
          </a:bodyPr>
          <a:lstStyle/>
          <a:p>
            <a:pPr marL="355600" indent="-355600">
              <a:lnSpc>
                <a:spcPct val="100000"/>
              </a:lnSpc>
              <a:spcBef>
                <a:spcPts val="1200"/>
              </a:spcBef>
              <a:spcAft>
                <a:spcPts val="600"/>
              </a:spcAft>
              <a:defRPr/>
            </a:pPr>
            <a:r>
              <a:rPr lang="en-AU" b="1" dirty="0">
                <a:ea typeface="+mn-ea"/>
              </a:rPr>
              <a:t>HQL </a:t>
            </a:r>
            <a:r>
              <a:rPr lang="en-AU" dirty="0">
                <a:ea typeface="+mn-ea"/>
              </a:rPr>
              <a:t>only supports </a:t>
            </a:r>
            <a:r>
              <a:rPr lang="en-AU" dirty="0" err="1">
                <a:ea typeface="+mn-ea"/>
              </a:rPr>
              <a:t>equi</a:t>
            </a:r>
            <a:r>
              <a:rPr lang="en-AU" dirty="0">
                <a:ea typeface="+mn-ea"/>
              </a:rPr>
              <a:t>-joins, outer joins, left semi-joins</a:t>
            </a:r>
          </a:p>
          <a:p>
            <a:pPr marL="355600" indent="-355600">
              <a:lnSpc>
                <a:spcPct val="100000"/>
              </a:lnSpc>
              <a:spcBef>
                <a:spcPts val="1200"/>
              </a:spcBef>
              <a:spcAft>
                <a:spcPts val="600"/>
              </a:spcAft>
              <a:defRPr/>
            </a:pPr>
            <a:r>
              <a:rPr lang="en-AU" dirty="0">
                <a:ea typeface="+mn-ea"/>
              </a:rPr>
              <a:t>Because it is only a </a:t>
            </a:r>
            <a:r>
              <a:rPr lang="en-AU" b="1" i="1" u="sng" dirty="0">
                <a:ea typeface="+mn-ea"/>
              </a:rPr>
              <a:t>shell for MapReduce</a:t>
            </a:r>
            <a:r>
              <a:rPr lang="en-AU" dirty="0">
                <a:ea typeface="+mn-ea"/>
              </a:rPr>
              <a:t>, complex queries can be hard to optimise</a:t>
            </a:r>
          </a:p>
          <a:p>
            <a:pPr marL="355600" indent="-355600">
              <a:lnSpc>
                <a:spcPct val="100000"/>
              </a:lnSpc>
              <a:spcBef>
                <a:spcPts val="1200"/>
              </a:spcBef>
              <a:spcAft>
                <a:spcPts val="600"/>
              </a:spcAft>
              <a:defRPr/>
            </a:pPr>
            <a:r>
              <a:rPr lang="en-AU" dirty="0">
                <a:ea typeface="+mn-ea"/>
              </a:rPr>
              <a:t>Missing large parts of full </a:t>
            </a:r>
            <a:r>
              <a:rPr lang="en-AU" b="1" dirty="0">
                <a:ea typeface="+mn-ea"/>
              </a:rPr>
              <a:t>SQL</a:t>
            </a:r>
            <a:r>
              <a:rPr lang="en-AU" dirty="0">
                <a:ea typeface="+mn-ea"/>
              </a:rPr>
              <a:t> specification:</a:t>
            </a:r>
          </a:p>
          <a:p>
            <a:pPr marL="808038" lvl="1" indent="-350838">
              <a:lnSpc>
                <a:spcPct val="100000"/>
              </a:lnSpc>
              <a:spcBef>
                <a:spcPts val="1200"/>
              </a:spcBef>
              <a:spcAft>
                <a:spcPts val="600"/>
              </a:spcAft>
              <a:defRPr/>
            </a:pPr>
            <a:r>
              <a:rPr lang="en-AU" b="1" dirty="0">
                <a:ea typeface="+mn-ea"/>
              </a:rPr>
              <a:t>HAVING</a:t>
            </a:r>
            <a:r>
              <a:rPr lang="en-AU" dirty="0">
                <a:ea typeface="+mn-ea"/>
              </a:rPr>
              <a:t> clause in </a:t>
            </a:r>
            <a:r>
              <a:rPr lang="en-AU" b="1" dirty="0">
                <a:ea typeface="+mn-ea"/>
              </a:rPr>
              <a:t>SELECT</a:t>
            </a:r>
          </a:p>
          <a:p>
            <a:pPr marL="808038" lvl="1" indent="-350838">
              <a:lnSpc>
                <a:spcPct val="100000"/>
              </a:lnSpc>
              <a:spcBef>
                <a:spcPts val="1200"/>
              </a:spcBef>
              <a:spcAft>
                <a:spcPts val="600"/>
              </a:spcAft>
              <a:defRPr/>
            </a:pPr>
            <a:r>
              <a:rPr lang="en-AU" dirty="0">
                <a:ea typeface="+mn-ea"/>
              </a:rPr>
              <a:t>Correlated sub-queries</a:t>
            </a:r>
          </a:p>
          <a:p>
            <a:pPr marL="808038" lvl="1" indent="-350838">
              <a:lnSpc>
                <a:spcPct val="100000"/>
              </a:lnSpc>
              <a:spcBef>
                <a:spcPts val="1200"/>
              </a:spcBef>
              <a:spcAft>
                <a:spcPts val="600"/>
              </a:spcAft>
              <a:defRPr/>
            </a:pPr>
            <a:r>
              <a:rPr lang="en-AU" dirty="0">
                <a:ea typeface="+mn-ea"/>
              </a:rPr>
              <a:t>Sub-queries outside </a:t>
            </a:r>
            <a:r>
              <a:rPr lang="en-AU" b="1" dirty="0">
                <a:ea typeface="+mn-ea"/>
              </a:rPr>
              <a:t>FROM</a:t>
            </a:r>
            <a:r>
              <a:rPr lang="en-AU" dirty="0">
                <a:ea typeface="+mn-ea"/>
              </a:rPr>
              <a:t> clauses</a:t>
            </a:r>
          </a:p>
          <a:p>
            <a:pPr marL="808038" lvl="1" indent="-350838">
              <a:lnSpc>
                <a:spcPct val="100000"/>
              </a:lnSpc>
              <a:spcBef>
                <a:spcPts val="1200"/>
              </a:spcBef>
              <a:spcAft>
                <a:spcPts val="600"/>
              </a:spcAft>
              <a:defRPr/>
            </a:pPr>
            <a:r>
              <a:rPr lang="en-AU" dirty="0">
                <a:ea typeface="+mn-ea"/>
              </a:rPr>
              <a:t>Updatable or materialized views</a:t>
            </a:r>
          </a:p>
          <a:p>
            <a:pPr marL="808038" lvl="1" indent="-350838">
              <a:lnSpc>
                <a:spcPct val="100000"/>
              </a:lnSpc>
              <a:spcBef>
                <a:spcPts val="1200"/>
              </a:spcBef>
              <a:spcAft>
                <a:spcPts val="600"/>
              </a:spcAft>
              <a:defRPr/>
            </a:pPr>
            <a:r>
              <a:rPr lang="en-AU" dirty="0">
                <a:ea typeface="+mn-ea"/>
              </a:rPr>
              <a:t>Stored procedures</a:t>
            </a:r>
          </a:p>
        </p:txBody>
      </p:sp>
      <p:sp>
        <p:nvSpPr>
          <p:cNvPr id="2" name="Slide Number Placeholder 1">
            <a:extLst>
              <a:ext uri="{FF2B5EF4-FFF2-40B4-BE49-F238E27FC236}">
                <a16:creationId xmlns:a16="http://schemas.microsoft.com/office/drawing/2014/main" id="{2C1B709E-4203-F538-691F-72F0C0D5450F}"/>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extLst>
      <p:ext uri="{BB962C8B-B14F-4D97-AF65-F5344CB8AC3E}">
        <p14:creationId xmlns:p14="http://schemas.microsoft.com/office/powerpoint/2010/main" val="16059739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17845</TotalTime>
  <Words>2218</Words>
  <Application>Microsoft Office PowerPoint</Application>
  <PresentationFormat>Widescreen</PresentationFormat>
  <Paragraphs>282</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Courier New</vt:lpstr>
      <vt:lpstr>1_Office Theme</vt:lpstr>
      <vt:lpstr>Big Data Storage and Processing MSc in Data Analytics CCT College Dublin</vt:lpstr>
      <vt:lpstr>Agenda</vt:lpstr>
      <vt:lpstr>Introduction to HIVE</vt:lpstr>
      <vt:lpstr>Introduction to HIVE</vt:lpstr>
      <vt:lpstr>What Hive is Not</vt:lpstr>
      <vt:lpstr>Data Hierarchy</vt:lpstr>
      <vt:lpstr>Hive Query Language (HiveQL)</vt:lpstr>
      <vt:lpstr>Primitive and Complex Data Types</vt:lpstr>
      <vt:lpstr>HiveQL Limitations</vt:lpstr>
      <vt:lpstr>Hive Architecture</vt:lpstr>
      <vt:lpstr>Hive Architecture</vt:lpstr>
      <vt:lpstr>Hive Metastore</vt:lpstr>
      <vt:lpstr>Hive Compiler</vt:lpstr>
      <vt:lpstr>Hive Warehouse and Schemas</vt:lpstr>
      <vt:lpstr>Create Table Syntax</vt:lpstr>
      <vt:lpstr>Partitioning and Bucketing</vt:lpstr>
      <vt:lpstr>Browsing Tables And Partitions</vt:lpstr>
      <vt:lpstr>Loading Data</vt:lpstr>
      <vt:lpstr>Inserting Data</vt:lpstr>
      <vt:lpstr>Inserting Data During Table Creation</vt:lpstr>
      <vt:lpstr>Sample Select Clauses</vt:lpstr>
      <vt:lpstr>Relational Operators</vt:lpstr>
      <vt:lpstr>Relational Operators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512</cp:revision>
  <dcterms:created xsi:type="dcterms:W3CDTF">2020-09-11T23:34:13Z</dcterms:created>
  <dcterms:modified xsi:type="dcterms:W3CDTF">2023-11-07T23:59:38Z</dcterms:modified>
</cp:coreProperties>
</file>