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3.jpg" ContentType="image/jp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85" r:id="rId2"/>
    <p:sldId id="3064" r:id="rId3"/>
    <p:sldId id="3049" r:id="rId4"/>
    <p:sldId id="3044" r:id="rId5"/>
    <p:sldId id="3066" r:id="rId6"/>
    <p:sldId id="491" r:id="rId7"/>
    <p:sldId id="3099" r:id="rId8"/>
    <p:sldId id="3100" r:id="rId9"/>
    <p:sldId id="3093" r:id="rId10"/>
    <p:sldId id="3101" r:id="rId11"/>
    <p:sldId id="3082" r:id="rId12"/>
    <p:sldId id="264" r:id="rId13"/>
    <p:sldId id="3077" r:id="rId14"/>
    <p:sldId id="3102" r:id="rId15"/>
    <p:sldId id="299" r:id="rId16"/>
    <p:sldId id="3070" r:id="rId17"/>
    <p:sldId id="3103" r:id="rId18"/>
    <p:sldId id="30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5773" autoAdjust="0"/>
  </p:normalViewPr>
  <p:slideViewPr>
    <p:cSldViewPr snapToGrid="0">
      <p:cViewPr varScale="1">
        <p:scale>
          <a:sx n="92" d="100"/>
          <a:sy n="92" d="100"/>
        </p:scale>
        <p:origin x="1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7A9FB-B4AA-40C7-A5AA-4B85A3DED926}" type="datetimeFigureOut">
              <a:rPr lang="en-GB" smtClean="0"/>
              <a:t>07/11/2022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7EC4-43D7-4899-AF54-D30B3AC26D4A}" type="slidenum">
              <a:rPr lang="en-GB" smtClean="0"/>
              <a:t>‹#›</a:t>
            </a:fld>
            <a:endParaRPr lang="en-GB" dirty="0"/>
          </a:p>
        </p:txBody>
      </p:sp>
    </p:spTree>
    <p:extLst>
      <p:ext uri="{BB962C8B-B14F-4D97-AF65-F5344CB8AC3E}">
        <p14:creationId xmlns:p14="http://schemas.microsoft.com/office/powerpoint/2010/main" val="378970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D2D2D"/>
                </a:solidFill>
                <a:effectLst/>
                <a:latin typeface="Poppins"/>
              </a:rPr>
              <a:t>Hadoop is difficult to program as it uses Java for data absorption.</a:t>
            </a: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3</a:t>
            </a:fld>
            <a:endParaRPr lang="en-GB" dirty="0"/>
          </a:p>
        </p:txBody>
      </p:sp>
    </p:spTree>
    <p:extLst>
      <p:ext uri="{BB962C8B-B14F-4D97-AF65-F5344CB8AC3E}">
        <p14:creationId xmlns:p14="http://schemas.microsoft.com/office/powerpoint/2010/main" val="3172005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5</a:t>
            </a:fld>
            <a:endParaRPr lang="en-GB" dirty="0"/>
          </a:p>
        </p:txBody>
      </p:sp>
    </p:spTree>
    <p:extLst>
      <p:ext uri="{BB962C8B-B14F-4D97-AF65-F5344CB8AC3E}">
        <p14:creationId xmlns:p14="http://schemas.microsoft.com/office/powerpoint/2010/main" val="3341212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err="1">
                <a:solidFill>
                  <a:schemeClr val="tx1"/>
                </a:solidFill>
                <a:effectLst/>
                <a:latin typeface="+mn-lt"/>
                <a:ea typeface="+mn-ea"/>
                <a:cs typeface="+mn-cs"/>
              </a:rPr>
              <a:t>ZooKeeper</a:t>
            </a:r>
            <a:r>
              <a:rPr lang="en-GB" sz="1200" b="0" i="0" kern="1200" dirty="0">
                <a:solidFill>
                  <a:schemeClr val="tx1"/>
                </a:solidFill>
                <a:effectLst/>
                <a:latin typeface="+mn-lt"/>
                <a:ea typeface="+mn-ea"/>
                <a:cs typeface="+mn-cs"/>
              </a:rPr>
              <a:t> is a centralized service for maintaining configuration information, naming, providing distributed synchronization, and providing group services. All of these kinds of services are used in some form or another by distributed applications.</a:t>
            </a:r>
            <a:endParaRPr lang="en-IE" dirty="0"/>
          </a:p>
        </p:txBody>
      </p:sp>
      <p:sp>
        <p:nvSpPr>
          <p:cNvPr id="4" name="Slide Number Placeholder 3"/>
          <p:cNvSpPr>
            <a:spLocks noGrp="1"/>
          </p:cNvSpPr>
          <p:nvPr>
            <p:ph type="sldNum" sz="quarter" idx="10"/>
          </p:nvPr>
        </p:nvSpPr>
        <p:spPr/>
        <p:txBody>
          <a:bodyPr/>
          <a:lstStyle/>
          <a:p>
            <a:fld id="{A89C6DFD-454E-4BDE-BECD-D90B03D43808}" type="slidenum">
              <a:rPr lang="en-IE" smtClean="0"/>
              <a:t>6</a:t>
            </a:fld>
            <a:endParaRPr lang="en-IE"/>
          </a:p>
        </p:txBody>
      </p:sp>
    </p:spTree>
    <p:extLst>
      <p:ext uri="{BB962C8B-B14F-4D97-AF65-F5344CB8AC3E}">
        <p14:creationId xmlns:p14="http://schemas.microsoft.com/office/powerpoint/2010/main" val="878022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1200"/>
              </a:spcBef>
              <a:spcAft>
                <a:spcPts val="600"/>
              </a:spcAft>
            </a:pPr>
            <a:r>
              <a:rPr lang="en-GB" dirty="0"/>
              <a:t>Map and Reduce functions in Spark to not directly correspond</a:t>
            </a:r>
          </a:p>
          <a:p>
            <a:pPr marL="542925" indent="-276225">
              <a:lnSpc>
                <a:spcPct val="100000"/>
              </a:lnSpc>
              <a:spcBef>
                <a:spcPts val="1200"/>
              </a:spcBef>
              <a:spcAft>
                <a:spcPts val="600"/>
              </a:spcAft>
            </a:pPr>
            <a:r>
              <a:rPr lang="en-GB" dirty="0"/>
              <a:t>Map – takes one row and results in one row (transformation)</a:t>
            </a:r>
          </a:p>
          <a:p>
            <a:pPr marL="542925" indent="-276225">
              <a:lnSpc>
                <a:spcPct val="100000"/>
              </a:lnSpc>
              <a:spcBef>
                <a:spcPts val="1200"/>
              </a:spcBef>
              <a:spcAft>
                <a:spcPts val="600"/>
              </a:spcAft>
            </a:pPr>
            <a:r>
              <a:rPr lang="en-GB" dirty="0" err="1"/>
              <a:t>FlatMap</a:t>
            </a:r>
            <a:r>
              <a:rPr lang="en-GB" dirty="0"/>
              <a:t> – takes one row and results in 0 – several rows  (transformation)</a:t>
            </a:r>
          </a:p>
          <a:p>
            <a:pPr marL="542925" indent="-276225">
              <a:lnSpc>
                <a:spcPct val="100000"/>
              </a:lnSpc>
              <a:spcBef>
                <a:spcPts val="1200"/>
              </a:spcBef>
              <a:spcAft>
                <a:spcPts val="600"/>
              </a:spcAft>
            </a:pPr>
            <a:r>
              <a:rPr lang="en-GB" dirty="0"/>
              <a:t>Reduce – performs specified function on data, e.g. add values (action)</a:t>
            </a:r>
          </a:p>
          <a:p>
            <a:pPr marL="542925" indent="-276225">
              <a:lnSpc>
                <a:spcPct val="100000"/>
              </a:lnSpc>
              <a:spcBef>
                <a:spcPts val="1200"/>
              </a:spcBef>
              <a:spcAft>
                <a:spcPts val="600"/>
              </a:spcAft>
            </a:pPr>
            <a:r>
              <a:rPr lang="en-GB" dirty="0" err="1"/>
              <a:t>ReduceByKey</a:t>
            </a:r>
            <a:r>
              <a:rPr lang="en-GB" dirty="0"/>
              <a:t> – works with key-value pairs to calculate and  group (transformation)</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9</a:t>
            </a:fld>
            <a:endParaRPr lang="en-GB" dirty="0"/>
          </a:p>
        </p:txBody>
      </p:sp>
    </p:spTree>
    <p:extLst>
      <p:ext uri="{BB962C8B-B14F-4D97-AF65-F5344CB8AC3E}">
        <p14:creationId xmlns:p14="http://schemas.microsoft.com/office/powerpoint/2010/main" val="211579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Also called Alexandra. Classical Mythology. a daughter of Priam and Hecuba, a prophet cursed by Apollo so that her prophecies, though true, were fated never to be believed.</a:t>
            </a:r>
          </a:p>
          <a:p>
            <a:r>
              <a:rPr lang="en-GB" dirty="0"/>
              <a:t>a person who prophesies doom or disaster.</a:t>
            </a:r>
          </a:p>
          <a:p>
            <a:r>
              <a:rPr lang="en-GB" dirty="0"/>
              <a:t>a female given name: from a Greek word meaning “helper of men.”</a:t>
            </a:r>
          </a:p>
        </p:txBody>
      </p:sp>
      <p:sp>
        <p:nvSpPr>
          <p:cNvPr id="4" name="Slide Number Placeholder 3"/>
          <p:cNvSpPr>
            <a:spLocks noGrp="1"/>
          </p:cNvSpPr>
          <p:nvPr>
            <p:ph type="sldNum" sz="quarter" idx="5"/>
          </p:nvPr>
        </p:nvSpPr>
        <p:spPr/>
        <p:txBody>
          <a:bodyPr/>
          <a:lstStyle/>
          <a:p>
            <a:fld id="{B9427EC4-43D7-4899-AF54-D30B3AC26D4A}" type="slidenum">
              <a:rPr lang="en-GB" smtClean="0"/>
              <a:t>10</a:t>
            </a:fld>
            <a:endParaRPr lang="en-GB" dirty="0"/>
          </a:p>
        </p:txBody>
      </p:sp>
    </p:spTree>
    <p:extLst>
      <p:ext uri="{BB962C8B-B14F-4D97-AF65-F5344CB8AC3E}">
        <p14:creationId xmlns:p14="http://schemas.microsoft.com/office/powerpoint/2010/main" val="3095121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02124"/>
                </a:solidFill>
                <a:effectLst/>
                <a:latin typeface="arial" panose="020B0604020202020204" pitchFamily="34" charset="0"/>
              </a:rPr>
              <a:t>To parse, in computer science, is </a:t>
            </a:r>
            <a:r>
              <a:rPr lang="en-GB" b="1" i="0" dirty="0">
                <a:solidFill>
                  <a:srgbClr val="202124"/>
                </a:solidFill>
                <a:effectLst/>
                <a:latin typeface="arial" panose="020B0604020202020204" pitchFamily="34" charset="0"/>
              </a:rPr>
              <a:t>where a string of commands – usually a program – is separated into more easily processed components, which are analyzed for correct syntax and then attached to tags that define each component</a:t>
            </a:r>
            <a:r>
              <a:rPr lang="en-GB" b="0" i="0" dirty="0">
                <a:solidFill>
                  <a:srgbClr val="202124"/>
                </a:solidFill>
                <a:effectLst/>
                <a:latin typeface="arial" panose="020B0604020202020204" pitchFamily="34" charset="0"/>
              </a:rPr>
              <a:t>. The computer can then process each program chunk and transform it into machine language.</a:t>
            </a: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12</a:t>
            </a:fld>
            <a:endParaRPr lang="en-GB" dirty="0"/>
          </a:p>
        </p:txBody>
      </p:sp>
    </p:spTree>
    <p:extLst>
      <p:ext uri="{BB962C8B-B14F-4D97-AF65-F5344CB8AC3E}">
        <p14:creationId xmlns:p14="http://schemas.microsoft.com/office/powerpoint/2010/main" val="3194707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 are also no predefined schemas: a document’s keys and values are not of fixed types or sizes. Without a fixed schema, adding or removing fields as needed becomes easier. Generally, this makes development faster as developers can quickly iterate. It is also easier to experiment. Developers can try dozens of models for the data and then choose the best one to pursue.</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14</a:t>
            </a:fld>
            <a:endParaRPr lang="en-GB" dirty="0"/>
          </a:p>
        </p:txBody>
      </p:sp>
    </p:spTree>
    <p:extLst>
      <p:ext uri="{BB962C8B-B14F-4D97-AF65-F5344CB8AC3E}">
        <p14:creationId xmlns:p14="http://schemas.microsoft.com/office/powerpoint/2010/main" val="1997722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B836-E4EE-4E06-8B91-0A9BDBDB439E}"/>
              </a:ext>
            </a:extLst>
          </p:cNvPr>
          <p:cNvSpPr>
            <a:spLocks noGrp="1"/>
          </p:cNvSpPr>
          <p:nvPr>
            <p:ph type="ctrTitle"/>
          </p:nvPr>
        </p:nvSpPr>
        <p:spPr>
          <a:xfrm>
            <a:off x="1524000" y="1646238"/>
            <a:ext cx="9144000" cy="2387600"/>
          </a:xfrm>
        </p:spPr>
        <p:txBody>
          <a:bodyPr anchor="b">
            <a:normAutofit/>
          </a:bodyPr>
          <a:lstStyle>
            <a:lvl1pPr algn="l">
              <a:defRPr sz="44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6A843F9D-205F-46E1-9D12-71A9AC6E13FC}"/>
              </a:ext>
            </a:extLst>
          </p:cNvPr>
          <p:cNvSpPr>
            <a:spLocks noGrp="1"/>
          </p:cNvSpPr>
          <p:nvPr>
            <p:ph type="subTitle" idx="1"/>
          </p:nvPr>
        </p:nvSpPr>
        <p:spPr>
          <a:xfrm>
            <a:off x="1524000" y="412591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42162BC-6CA4-467E-AC86-BC77F310BE51}"/>
              </a:ext>
            </a:extLst>
          </p:cNvPr>
          <p:cNvSpPr>
            <a:spLocks noGrp="1"/>
          </p:cNvSpPr>
          <p:nvPr>
            <p:ph type="dt" sz="half" idx="10"/>
          </p:nvPr>
        </p:nvSpPr>
        <p:spPr/>
        <p:txBody>
          <a:bodyPr/>
          <a:lstStyle/>
          <a:p>
            <a:fld id="{9B57F018-1D9C-45B8-AF72-FB71FA01EFDE}" type="datetime1">
              <a:rPr lang="en-GB" smtClean="0"/>
              <a:t>07/11/2022</a:t>
            </a:fld>
            <a:endParaRPr lang="en-GB" dirty="0"/>
          </a:p>
        </p:txBody>
      </p:sp>
      <p:sp>
        <p:nvSpPr>
          <p:cNvPr id="5" name="Footer Placeholder 4">
            <a:extLst>
              <a:ext uri="{FF2B5EF4-FFF2-40B4-BE49-F238E27FC236}">
                <a16:creationId xmlns:a16="http://schemas.microsoft.com/office/drawing/2014/main" id="{EA333EDF-AB45-418D-8F51-D1AD2EDA3FD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F2102F7-94A1-4E2F-BEC9-64BA0D69333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965830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1867C-BED4-44B7-A70E-4EF6F33997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4DCE0-AEE9-4B9E-845B-8A5FB77BAB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A9966C-5B0E-4D0D-9341-168BA6C3832B}"/>
              </a:ext>
            </a:extLst>
          </p:cNvPr>
          <p:cNvSpPr>
            <a:spLocks noGrp="1"/>
          </p:cNvSpPr>
          <p:nvPr>
            <p:ph type="dt" sz="half" idx="10"/>
          </p:nvPr>
        </p:nvSpPr>
        <p:spPr/>
        <p:txBody>
          <a:bodyPr/>
          <a:lstStyle/>
          <a:p>
            <a:fld id="{57BFCA48-98CC-4231-A607-AD7AEE5EE7BC}" type="datetime1">
              <a:rPr lang="en-GB" smtClean="0"/>
              <a:t>07/11/2022</a:t>
            </a:fld>
            <a:endParaRPr lang="en-GB" dirty="0"/>
          </a:p>
        </p:txBody>
      </p:sp>
      <p:sp>
        <p:nvSpPr>
          <p:cNvPr id="5" name="Footer Placeholder 4">
            <a:extLst>
              <a:ext uri="{FF2B5EF4-FFF2-40B4-BE49-F238E27FC236}">
                <a16:creationId xmlns:a16="http://schemas.microsoft.com/office/drawing/2014/main" id="{19EB4EB6-224E-4A2D-AC5D-AF0AFB62C00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544B8DA-5E4F-4D52-8936-9F9FCC7CEEBB}"/>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7967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0AE1-99A4-41F3-BF6E-65E1013A9185}"/>
              </a:ext>
            </a:extLst>
          </p:cNvPr>
          <p:cNvSpPr>
            <a:spLocks noGrp="1"/>
          </p:cNvSpPr>
          <p:nvPr>
            <p:ph type="title"/>
          </p:nvPr>
        </p:nvSpPr>
        <p:spPr>
          <a:xfrm>
            <a:off x="838200" y="92564"/>
            <a:ext cx="9022237" cy="1325563"/>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A915C1-7308-4EE4-B2E5-01F49DB1D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04424B-1C03-4B66-9EF1-A229FB752C71}"/>
              </a:ext>
            </a:extLst>
          </p:cNvPr>
          <p:cNvSpPr>
            <a:spLocks noGrp="1"/>
          </p:cNvSpPr>
          <p:nvPr>
            <p:ph type="dt" sz="half" idx="10"/>
          </p:nvPr>
        </p:nvSpPr>
        <p:spPr/>
        <p:txBody>
          <a:bodyPr/>
          <a:lstStyle/>
          <a:p>
            <a:fld id="{E897A99E-6593-4C98-8739-0EDCF8412EF9}" type="datetime1">
              <a:rPr lang="en-GB" smtClean="0"/>
              <a:t>07/11/2022</a:t>
            </a:fld>
            <a:endParaRPr lang="en-GB" dirty="0"/>
          </a:p>
        </p:txBody>
      </p:sp>
      <p:sp>
        <p:nvSpPr>
          <p:cNvPr id="5" name="Footer Placeholder 4">
            <a:extLst>
              <a:ext uri="{FF2B5EF4-FFF2-40B4-BE49-F238E27FC236}">
                <a16:creationId xmlns:a16="http://schemas.microsoft.com/office/drawing/2014/main" id="{7243E005-405B-4CE0-928D-52F5FEE11F3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E78D7E0-ED2C-4C9E-A814-A3C47C37ED50}"/>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46211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D467-1716-4D07-9AA3-7A664C4D19C5}"/>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8704D9E-EF9B-4615-96B0-4EA09278B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501B99-FD4E-4ACF-95C7-037B7D19971E}"/>
              </a:ext>
            </a:extLst>
          </p:cNvPr>
          <p:cNvSpPr>
            <a:spLocks noGrp="1"/>
          </p:cNvSpPr>
          <p:nvPr>
            <p:ph type="dt" sz="half" idx="10"/>
          </p:nvPr>
        </p:nvSpPr>
        <p:spPr/>
        <p:txBody>
          <a:bodyPr/>
          <a:lstStyle/>
          <a:p>
            <a:fld id="{316C1C1F-DE6A-424D-A270-5EE17D23145F}" type="datetime1">
              <a:rPr lang="en-GB" smtClean="0"/>
              <a:t>07/11/2022</a:t>
            </a:fld>
            <a:endParaRPr lang="en-GB" dirty="0"/>
          </a:p>
        </p:txBody>
      </p:sp>
      <p:sp>
        <p:nvSpPr>
          <p:cNvPr id="5" name="Footer Placeholder 4">
            <a:extLst>
              <a:ext uri="{FF2B5EF4-FFF2-40B4-BE49-F238E27FC236}">
                <a16:creationId xmlns:a16="http://schemas.microsoft.com/office/drawing/2014/main" id="{45207437-B0B6-48C7-A34A-19E95D9BCFC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6FBE12A-27A4-4D4D-9CB9-5AD86CA3B9E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84492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C101-C812-4A54-B9AD-882F17E2C8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EF0F46-33F1-4156-BC49-BB22674E3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B920D2-BE75-470C-9C4B-D8543D713C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442DAA-7DAF-49AC-BAE0-70A3942E6C36}"/>
              </a:ext>
            </a:extLst>
          </p:cNvPr>
          <p:cNvSpPr>
            <a:spLocks noGrp="1"/>
          </p:cNvSpPr>
          <p:nvPr>
            <p:ph type="dt" sz="half" idx="10"/>
          </p:nvPr>
        </p:nvSpPr>
        <p:spPr/>
        <p:txBody>
          <a:bodyPr/>
          <a:lstStyle/>
          <a:p>
            <a:fld id="{7685A5B3-BF30-4AD5-B63E-DDDDDF2341B7}" type="datetime1">
              <a:rPr lang="en-GB" smtClean="0"/>
              <a:t>07/11/2022</a:t>
            </a:fld>
            <a:endParaRPr lang="en-GB" dirty="0"/>
          </a:p>
        </p:txBody>
      </p:sp>
      <p:sp>
        <p:nvSpPr>
          <p:cNvPr id="6" name="Footer Placeholder 5">
            <a:extLst>
              <a:ext uri="{FF2B5EF4-FFF2-40B4-BE49-F238E27FC236}">
                <a16:creationId xmlns:a16="http://schemas.microsoft.com/office/drawing/2014/main" id="{2C113C39-64ED-4144-988B-D3ED11FEF25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471450C-57E5-4F9B-9DCD-E3CA0727E33C}"/>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42561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4105-5F97-48A3-AA6F-BADCE382C1FC}"/>
              </a:ext>
            </a:extLst>
          </p:cNvPr>
          <p:cNvSpPr>
            <a:spLocks noGrp="1"/>
          </p:cNvSpPr>
          <p:nvPr>
            <p:ph type="title"/>
          </p:nvPr>
        </p:nvSpPr>
        <p:spPr>
          <a:xfrm>
            <a:off x="838200" y="10477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79B9BC-0773-46F4-BF10-B66027DBA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33E622-696B-4DC4-94B6-1DD605B114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9C910A-7183-4227-AD5B-275F32F506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3A0466-8EA4-44AE-AF38-8D0CF8770A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7A87FD3-5C74-44AD-9CB5-28B1BF7DB053}"/>
              </a:ext>
            </a:extLst>
          </p:cNvPr>
          <p:cNvSpPr>
            <a:spLocks noGrp="1"/>
          </p:cNvSpPr>
          <p:nvPr>
            <p:ph type="dt" sz="half" idx="10"/>
          </p:nvPr>
        </p:nvSpPr>
        <p:spPr/>
        <p:txBody>
          <a:bodyPr/>
          <a:lstStyle/>
          <a:p>
            <a:fld id="{EE8A2A5F-B806-4178-8E0D-E4560CC8200A}" type="datetime1">
              <a:rPr lang="en-GB" smtClean="0"/>
              <a:t>07/11/2022</a:t>
            </a:fld>
            <a:endParaRPr lang="en-GB" dirty="0"/>
          </a:p>
        </p:txBody>
      </p:sp>
      <p:sp>
        <p:nvSpPr>
          <p:cNvPr id="8" name="Footer Placeholder 7">
            <a:extLst>
              <a:ext uri="{FF2B5EF4-FFF2-40B4-BE49-F238E27FC236}">
                <a16:creationId xmlns:a16="http://schemas.microsoft.com/office/drawing/2014/main" id="{CBD7C44D-BC7B-4904-9A38-0AD77B82DAF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489B4015-E9F7-405B-AFAF-0A367C43664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763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0906-B4A4-4BEE-92C1-B3DDE11F0F3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20F041-8ABD-4664-B1A5-6A4CA1C05D75}"/>
              </a:ext>
            </a:extLst>
          </p:cNvPr>
          <p:cNvSpPr>
            <a:spLocks noGrp="1"/>
          </p:cNvSpPr>
          <p:nvPr>
            <p:ph type="dt" sz="half" idx="10"/>
          </p:nvPr>
        </p:nvSpPr>
        <p:spPr/>
        <p:txBody>
          <a:bodyPr/>
          <a:lstStyle/>
          <a:p>
            <a:fld id="{46A3E316-CB00-414E-ABA3-040D64BE300F}" type="datetime1">
              <a:rPr lang="en-GB" smtClean="0"/>
              <a:t>07/11/2022</a:t>
            </a:fld>
            <a:endParaRPr lang="en-GB" dirty="0"/>
          </a:p>
        </p:txBody>
      </p:sp>
      <p:sp>
        <p:nvSpPr>
          <p:cNvPr id="4" name="Footer Placeholder 3">
            <a:extLst>
              <a:ext uri="{FF2B5EF4-FFF2-40B4-BE49-F238E27FC236}">
                <a16:creationId xmlns:a16="http://schemas.microsoft.com/office/drawing/2014/main" id="{98D34C98-2D5E-430B-B7D8-66C11BD7E104}"/>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26634D6-E26A-4DDD-864E-C75069819F8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018796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6BE4-6FF8-47FD-94E0-A136532FD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0B5A2B-F66F-41C8-A747-1E19255F4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B2CDD9-C6CB-4AD9-BCCE-B1E27D979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96FB3-9D3F-40F6-A756-F494796AFBCA}"/>
              </a:ext>
            </a:extLst>
          </p:cNvPr>
          <p:cNvSpPr>
            <a:spLocks noGrp="1"/>
          </p:cNvSpPr>
          <p:nvPr>
            <p:ph type="dt" sz="half" idx="10"/>
          </p:nvPr>
        </p:nvSpPr>
        <p:spPr/>
        <p:txBody>
          <a:bodyPr/>
          <a:lstStyle/>
          <a:p>
            <a:fld id="{017F4765-27D9-4056-AD17-D82AD5F6EC36}" type="datetime1">
              <a:rPr lang="en-GB" smtClean="0"/>
              <a:t>07/11/2022</a:t>
            </a:fld>
            <a:endParaRPr lang="en-GB" dirty="0"/>
          </a:p>
        </p:txBody>
      </p:sp>
      <p:sp>
        <p:nvSpPr>
          <p:cNvPr id="6" name="Footer Placeholder 5">
            <a:extLst>
              <a:ext uri="{FF2B5EF4-FFF2-40B4-BE49-F238E27FC236}">
                <a16:creationId xmlns:a16="http://schemas.microsoft.com/office/drawing/2014/main" id="{6942FFE2-D26A-4DBB-A9F8-21F2F25BBEB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3225179-2F71-4479-886B-DD6A3B09F7ED}"/>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37976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0C0E-53E5-430A-BECB-DE76F1CC3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3D6A415-E8A5-4B01-8F66-20BF09CE9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E08B4D-3C51-43FD-849B-425B6D6F8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423EC-1F52-4B63-A47A-58925E01D32F}"/>
              </a:ext>
            </a:extLst>
          </p:cNvPr>
          <p:cNvSpPr>
            <a:spLocks noGrp="1"/>
          </p:cNvSpPr>
          <p:nvPr>
            <p:ph type="dt" sz="half" idx="10"/>
          </p:nvPr>
        </p:nvSpPr>
        <p:spPr/>
        <p:txBody>
          <a:bodyPr/>
          <a:lstStyle/>
          <a:p>
            <a:fld id="{A04031A6-FC42-4216-8B72-A9E13FB0F2D9}" type="datetime1">
              <a:rPr lang="en-GB" smtClean="0"/>
              <a:t>07/11/2022</a:t>
            </a:fld>
            <a:endParaRPr lang="en-GB" dirty="0"/>
          </a:p>
        </p:txBody>
      </p:sp>
      <p:sp>
        <p:nvSpPr>
          <p:cNvPr id="6" name="Footer Placeholder 5">
            <a:extLst>
              <a:ext uri="{FF2B5EF4-FFF2-40B4-BE49-F238E27FC236}">
                <a16:creationId xmlns:a16="http://schemas.microsoft.com/office/drawing/2014/main" id="{CD86B3AD-0636-4B60-96A1-136B5F012689}"/>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CDD8601E-D9A2-4620-8887-F3EB040CB0B8}"/>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902295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B817-3673-4DE2-BCA0-E562F2CEF01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9E6782-58FA-4A22-8241-7CD0AF42E1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2997E6-7848-4967-B09B-5BD03C98421D}"/>
              </a:ext>
            </a:extLst>
          </p:cNvPr>
          <p:cNvSpPr>
            <a:spLocks noGrp="1"/>
          </p:cNvSpPr>
          <p:nvPr>
            <p:ph type="dt" sz="half" idx="10"/>
          </p:nvPr>
        </p:nvSpPr>
        <p:spPr/>
        <p:txBody>
          <a:bodyPr/>
          <a:lstStyle/>
          <a:p>
            <a:fld id="{8F808528-2DF8-4C2F-8B4B-096843125939}" type="datetime1">
              <a:rPr lang="en-GB" smtClean="0"/>
              <a:t>07/11/2022</a:t>
            </a:fld>
            <a:endParaRPr lang="en-GB" dirty="0"/>
          </a:p>
        </p:txBody>
      </p:sp>
      <p:sp>
        <p:nvSpPr>
          <p:cNvPr id="5" name="Footer Placeholder 4">
            <a:extLst>
              <a:ext uri="{FF2B5EF4-FFF2-40B4-BE49-F238E27FC236}">
                <a16:creationId xmlns:a16="http://schemas.microsoft.com/office/drawing/2014/main" id="{89B674B2-668D-4966-8849-37A9CCD480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4CBD734-78B6-42C0-B289-397DED80D89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324412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158B2-5239-4E3A-89F4-229D4B122F8A}"/>
              </a:ext>
            </a:extLst>
          </p:cNvPr>
          <p:cNvSpPr>
            <a:spLocks noGrp="1"/>
          </p:cNvSpPr>
          <p:nvPr>
            <p:ph type="title"/>
          </p:nvPr>
        </p:nvSpPr>
        <p:spPr>
          <a:xfrm>
            <a:off x="838200" y="83784"/>
            <a:ext cx="8998258"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9824DE6-2CA7-45AF-BD92-BBC7CEF35684}"/>
              </a:ext>
            </a:extLst>
          </p:cNvPr>
          <p:cNvSpPr>
            <a:spLocks noGrp="1"/>
          </p:cNvSpPr>
          <p:nvPr>
            <p:ph type="body" idx="1"/>
          </p:nvPr>
        </p:nvSpPr>
        <p:spPr>
          <a:xfrm>
            <a:off x="838200" y="1622144"/>
            <a:ext cx="10515600" cy="473433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4DED070D-E4E1-46F4-8BC2-48A17062CF0A}"/>
              </a:ext>
            </a:extLst>
          </p:cNvPr>
          <p:cNvSpPr>
            <a:spLocks noGrp="1"/>
          </p:cNvSpPr>
          <p:nvPr>
            <p:ph type="dt" sz="half" idx="2"/>
          </p:nvPr>
        </p:nvSpPr>
        <p:spPr>
          <a:xfrm>
            <a:off x="838200" y="646288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525488-7E59-477D-A4D8-1EFCB56A52F5}" type="datetime1">
              <a:rPr lang="en-GB" smtClean="0"/>
              <a:t>07/11/2022</a:t>
            </a:fld>
            <a:endParaRPr lang="en-GB" dirty="0"/>
          </a:p>
        </p:txBody>
      </p:sp>
      <p:sp>
        <p:nvSpPr>
          <p:cNvPr id="5" name="Footer Placeholder 4">
            <a:extLst>
              <a:ext uri="{FF2B5EF4-FFF2-40B4-BE49-F238E27FC236}">
                <a16:creationId xmlns:a16="http://schemas.microsoft.com/office/drawing/2014/main" id="{8FCB2783-4AC1-4DB9-A963-608F0E23124E}"/>
              </a:ext>
            </a:extLst>
          </p:cNvPr>
          <p:cNvSpPr>
            <a:spLocks noGrp="1"/>
          </p:cNvSpPr>
          <p:nvPr>
            <p:ph type="ftr" sz="quarter" idx="3"/>
          </p:nvPr>
        </p:nvSpPr>
        <p:spPr>
          <a:xfrm>
            <a:off x="4038600" y="646288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F369F35E-0E56-4AEE-8CB6-32E08C67576E}"/>
              </a:ext>
            </a:extLst>
          </p:cNvPr>
          <p:cNvSpPr>
            <a:spLocks noGrp="1"/>
          </p:cNvSpPr>
          <p:nvPr>
            <p:ph type="sldNum" sz="quarter" idx="4"/>
          </p:nvPr>
        </p:nvSpPr>
        <p:spPr>
          <a:xfrm>
            <a:off x="8610600" y="646288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DB4F7-D883-4928-8961-38134A510B78}" type="slidenum">
              <a:rPr lang="en-GB" smtClean="0"/>
              <a:t>‹#›</a:t>
            </a:fld>
            <a:endParaRPr lang="en-GB" dirty="0"/>
          </a:p>
        </p:txBody>
      </p:sp>
      <p:cxnSp>
        <p:nvCxnSpPr>
          <p:cNvPr id="8" name="Straight Connector 7">
            <a:extLst>
              <a:ext uri="{FF2B5EF4-FFF2-40B4-BE49-F238E27FC236}">
                <a16:creationId xmlns:a16="http://schemas.microsoft.com/office/drawing/2014/main" id="{7A42AE21-F744-4C3E-B28E-2B2F510608E3}"/>
              </a:ext>
            </a:extLst>
          </p:cNvPr>
          <p:cNvCxnSpPr/>
          <p:nvPr userDrawn="1"/>
        </p:nvCxnSpPr>
        <p:spPr>
          <a:xfrm>
            <a:off x="0" y="1515745"/>
            <a:ext cx="12192000" cy="0"/>
          </a:xfrm>
          <a:prstGeom prst="line">
            <a:avLst/>
          </a:prstGeom>
          <a:ln w="41275" cmpd="dbl">
            <a:solidFill>
              <a:schemeClr val="accent6">
                <a:lumMod val="75000"/>
                <a:alpha val="83000"/>
              </a:schemeClr>
            </a:solidFill>
          </a:ln>
        </p:spPr>
        <p:style>
          <a:lnRef idx="3">
            <a:schemeClr val="accent2"/>
          </a:lnRef>
          <a:fillRef idx="0">
            <a:schemeClr val="accent2"/>
          </a:fillRef>
          <a:effectRef idx="2">
            <a:schemeClr val="accent2"/>
          </a:effectRef>
          <a:fontRef idx="minor">
            <a:schemeClr val="tx1"/>
          </a:fontRef>
        </p:style>
      </p:cxnSp>
      <p:pic>
        <p:nvPicPr>
          <p:cNvPr id="9" name="Picture 2" descr="CCT College Dublin">
            <a:extLst>
              <a:ext uri="{FF2B5EF4-FFF2-40B4-BE49-F238E27FC236}">
                <a16:creationId xmlns:a16="http://schemas.microsoft.com/office/drawing/2014/main" id="{6497D8E6-2408-4505-A9D3-2F0E7EE712E0}"/>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9987380" y="437403"/>
            <a:ext cx="2177985" cy="57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440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 id="2147483671" r:id="rId10"/>
  </p:sldLayoutIdLst>
  <p:hf hdr="0" ftr="0" dt="0"/>
  <p:txStyles>
    <p:titleStyle>
      <a:lvl1pPr algn="l" defTabSz="914400" rtl="0" eaLnBrk="1" latinLnBrk="0" hangingPunct="1">
        <a:lnSpc>
          <a:spcPct val="90000"/>
        </a:lnSpc>
        <a:spcBef>
          <a:spcPct val="0"/>
        </a:spcBef>
        <a:buNone/>
        <a:defRPr sz="4400" b="1" kern="1200">
          <a:solidFill>
            <a:schemeClr val="accent4">
              <a:lumMod val="7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arge building in the background&#10;&#10;Description automatically generated">
            <a:extLst>
              <a:ext uri="{FF2B5EF4-FFF2-40B4-BE49-F238E27FC236}">
                <a16:creationId xmlns:a16="http://schemas.microsoft.com/office/drawing/2014/main" id="{A7CE57C3-994F-48B6-853A-246BB3DE0D91}"/>
              </a:ext>
            </a:extLst>
          </p:cNvPr>
          <p:cNvPicPr>
            <a:picLocks noChangeAspect="1"/>
          </p:cNvPicPr>
          <p:nvPr/>
        </p:nvPicPr>
        <p:blipFill rotWithShape="1">
          <a:blip r:embed="rId2">
            <a:extLst>
              <a:ext uri="{28A0092B-C50C-407E-A947-70E740481C1C}">
                <a14:useLocalDpi xmlns:a14="http://schemas.microsoft.com/office/drawing/2010/main" val="0"/>
              </a:ext>
            </a:extLst>
          </a:blip>
          <a:srcRect l="1607" t="1724"/>
          <a:stretch/>
        </p:blipFill>
        <p:spPr>
          <a:xfrm>
            <a:off x="1" y="0"/>
            <a:ext cx="5672668" cy="5283200"/>
          </a:xfrm>
          <a:prstGeom prst="rect">
            <a:avLst/>
          </a:prstGeom>
        </p:spPr>
      </p:pic>
      <p:sp>
        <p:nvSpPr>
          <p:cNvPr id="2" name="TextBox 1">
            <a:extLst>
              <a:ext uri="{FF2B5EF4-FFF2-40B4-BE49-F238E27FC236}">
                <a16:creationId xmlns:a16="http://schemas.microsoft.com/office/drawing/2014/main" id="{2DB6690A-CE78-FCC9-074E-747BC0D04162}"/>
              </a:ext>
            </a:extLst>
          </p:cNvPr>
          <p:cNvSpPr txBox="1"/>
          <p:nvPr/>
        </p:nvSpPr>
        <p:spPr>
          <a:xfrm>
            <a:off x="81481" y="6475088"/>
            <a:ext cx="2190938" cy="307777"/>
          </a:xfrm>
          <a:prstGeom prst="rect">
            <a:avLst/>
          </a:prstGeom>
          <a:noFill/>
        </p:spPr>
        <p:txBody>
          <a:bodyPr wrap="square" rtlCol="0">
            <a:spAutoFit/>
          </a:bodyPr>
          <a:lstStyle/>
          <a:p>
            <a:pPr algn="r"/>
            <a:r>
              <a:rPr lang="en-IE" sz="1400" dirty="0"/>
              <a:t>©CCT College Dublin 2022</a:t>
            </a:r>
          </a:p>
        </p:txBody>
      </p:sp>
      <p:sp>
        <p:nvSpPr>
          <p:cNvPr id="8" name="Title 1">
            <a:extLst>
              <a:ext uri="{FF2B5EF4-FFF2-40B4-BE49-F238E27FC236}">
                <a16:creationId xmlns:a16="http://schemas.microsoft.com/office/drawing/2014/main" id="{642B6497-417C-85B5-3F3A-8BA8190769CD}"/>
              </a:ext>
            </a:extLst>
          </p:cNvPr>
          <p:cNvSpPr txBox="1">
            <a:spLocks noGrp="1"/>
          </p:cNvSpPr>
          <p:nvPr>
            <p:ph type="ctrTitle"/>
          </p:nvPr>
        </p:nvSpPr>
        <p:spPr>
          <a:xfrm>
            <a:off x="5370022" y="1594420"/>
            <a:ext cx="5983778" cy="1970731"/>
          </a:xfrm>
        </p:spPr>
        <p:txBody>
          <a:bodyPr>
            <a:noAutofit/>
          </a:bodyPr>
          <a:lstStyle/>
          <a:p>
            <a:pPr lvl="0" algn="ctr">
              <a:lnSpc>
                <a:spcPct val="110000"/>
              </a:lnSpc>
            </a:pPr>
            <a:r>
              <a:rPr lang="en-GB" sz="3200" dirty="0">
                <a:solidFill>
                  <a:schemeClr val="accent6">
                    <a:lumMod val="75000"/>
                  </a:schemeClr>
                </a:solidFill>
                <a:latin typeface="+mn-lt"/>
              </a:rPr>
              <a:t>Big Data Storage and Processing</a:t>
            </a:r>
            <a:br>
              <a:rPr lang="en-GB" sz="3200" dirty="0">
                <a:solidFill>
                  <a:schemeClr val="accent6">
                    <a:lumMod val="75000"/>
                  </a:schemeClr>
                </a:solidFill>
                <a:latin typeface="+mn-lt"/>
              </a:rPr>
            </a:br>
            <a:r>
              <a:rPr lang="en-GB" sz="2800" dirty="0">
                <a:solidFill>
                  <a:schemeClr val="accent6">
                    <a:lumMod val="75000"/>
                  </a:schemeClr>
                </a:solidFill>
                <a:latin typeface="+mn-lt"/>
              </a:rPr>
              <a:t>MSc in Data Analytics</a:t>
            </a:r>
            <a:br>
              <a:rPr lang="en-GB" sz="3200" dirty="0"/>
            </a:br>
            <a:r>
              <a:rPr lang="en-GB" sz="3200" dirty="0"/>
              <a:t>CCT College Dublin</a:t>
            </a:r>
            <a:endParaRPr lang="en-GB" sz="3200" dirty="0">
              <a:latin typeface="+mn-lt"/>
            </a:endParaRPr>
          </a:p>
        </p:txBody>
      </p:sp>
      <p:sp>
        <p:nvSpPr>
          <p:cNvPr id="9" name="Subtitle 2">
            <a:extLst>
              <a:ext uri="{FF2B5EF4-FFF2-40B4-BE49-F238E27FC236}">
                <a16:creationId xmlns:a16="http://schemas.microsoft.com/office/drawing/2014/main" id="{C2B902EE-4793-532D-05ED-06C91A448848}"/>
              </a:ext>
            </a:extLst>
          </p:cNvPr>
          <p:cNvSpPr txBox="1">
            <a:spLocks noGrp="1"/>
          </p:cNvSpPr>
          <p:nvPr>
            <p:ph type="subTitle" idx="1"/>
          </p:nvPr>
        </p:nvSpPr>
        <p:spPr>
          <a:xfrm>
            <a:off x="5672668" y="5764450"/>
            <a:ext cx="4805182" cy="1092204"/>
          </a:xfrm>
        </p:spPr>
        <p:txBody>
          <a:bodyPr>
            <a:normAutofit/>
          </a:bodyPr>
          <a:lstStyle/>
          <a:p>
            <a:pPr lvl="0"/>
            <a:r>
              <a:rPr lang="en-GB" sz="2800" b="1" dirty="0">
                <a:solidFill>
                  <a:schemeClr val="accent1">
                    <a:lumMod val="75000"/>
                  </a:schemeClr>
                </a:solidFill>
              </a:rPr>
              <a:t>Lecturer: Dr. Muhammad Iqbal</a:t>
            </a:r>
            <a:r>
              <a:rPr lang="en-GB" sz="1600" b="1" baseline="60000" dirty="0">
                <a:solidFill>
                  <a:schemeClr val="accent1">
                    <a:lumMod val="75000"/>
                  </a:schemeClr>
                </a:solidFill>
              </a:rPr>
              <a:t>*</a:t>
            </a:r>
          </a:p>
          <a:p>
            <a:pPr lvl="0"/>
            <a:r>
              <a:rPr lang="en-GB" sz="2800" b="1" dirty="0">
                <a:solidFill>
                  <a:schemeClr val="accent1">
                    <a:lumMod val="75000"/>
                  </a:schemeClr>
                </a:solidFill>
              </a:rPr>
              <a:t>Email: miqbal@cct.ie</a:t>
            </a:r>
          </a:p>
          <a:p>
            <a:pPr lvl="0"/>
            <a:endParaRPr lang="en-GB" sz="2800" b="1" dirty="0">
              <a:solidFill>
                <a:schemeClr val="accent1">
                  <a:lumMod val="75000"/>
                </a:schemeClr>
              </a:solidFill>
            </a:endParaRPr>
          </a:p>
        </p:txBody>
      </p:sp>
      <p:sp>
        <p:nvSpPr>
          <p:cNvPr id="10" name="Subtitle 2">
            <a:extLst>
              <a:ext uri="{FF2B5EF4-FFF2-40B4-BE49-F238E27FC236}">
                <a16:creationId xmlns:a16="http://schemas.microsoft.com/office/drawing/2014/main" id="{37D02FEF-0CB4-D211-E1A6-5574A68B1B81}"/>
              </a:ext>
            </a:extLst>
          </p:cNvPr>
          <p:cNvSpPr txBox="1">
            <a:spLocks/>
          </p:cNvSpPr>
          <p:nvPr/>
        </p:nvSpPr>
        <p:spPr>
          <a:xfrm>
            <a:off x="5672668" y="4066021"/>
            <a:ext cx="4995331" cy="1197559"/>
          </a:xfrm>
          <a:prstGeom prst="rect">
            <a:avLst/>
          </a:prstGeom>
          <a:noFill/>
          <a:ln>
            <a:noFill/>
          </a:ln>
        </p:spPr>
        <p:txBody>
          <a:bodyPr vert="horz" wrap="square" lIns="91440" tIns="45720" rIns="91440" bIns="45720" anchor="t" anchorCtr="1" compatLnSpc="1">
            <a:normAutofit/>
          </a:bodyPr>
          <a:lstStyle>
            <a:lvl1pPr marL="0" marR="0" lvl="0" indent="0" algn="ctr" defTabSz="914400" rtl="0" fontAlgn="auto" hangingPunct="1">
              <a:lnSpc>
                <a:spcPct val="90000"/>
              </a:lnSpc>
              <a:spcBef>
                <a:spcPts val="1000"/>
              </a:spcBef>
              <a:spcAft>
                <a:spcPts val="0"/>
              </a:spcAft>
              <a:buSzPct val="100000"/>
              <a:buFont typeface="Arial" pitchFamily="34"/>
              <a:buNone/>
              <a:tabLst/>
              <a:defRPr lang="en-US" sz="24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E" sz="3200" b="1" dirty="0"/>
              <a:t>Revision BDSP</a:t>
            </a:r>
            <a:endParaRPr lang="en-GB" sz="3200" b="1" baseline="60000" dirty="0">
              <a:solidFill>
                <a:schemeClr val="tx1"/>
              </a:solidFill>
            </a:endParaRPr>
          </a:p>
          <a:p>
            <a:r>
              <a:rPr lang="en-GB" sz="3200" b="1" dirty="0">
                <a:solidFill>
                  <a:schemeClr val="tx1"/>
                </a:solidFill>
              </a:rPr>
              <a:t>Week 13</a:t>
            </a:r>
          </a:p>
        </p:txBody>
      </p:sp>
      <p:sp>
        <p:nvSpPr>
          <p:cNvPr id="4" name="Slide Number Placeholder 3">
            <a:extLst>
              <a:ext uri="{FF2B5EF4-FFF2-40B4-BE49-F238E27FC236}">
                <a16:creationId xmlns:a16="http://schemas.microsoft.com/office/drawing/2014/main" id="{0596D642-C2D5-116D-D303-FADAA9E64A19}"/>
              </a:ext>
            </a:extLst>
          </p:cNvPr>
          <p:cNvSpPr>
            <a:spLocks noGrp="1"/>
          </p:cNvSpPr>
          <p:nvPr>
            <p:ph type="sldNum" sz="quarter" idx="12"/>
          </p:nvPr>
        </p:nvSpPr>
        <p:spPr/>
        <p:txBody>
          <a:bodyPr/>
          <a:lstStyle/>
          <a:p>
            <a:fld id="{6C8DB4F7-D883-4928-8961-38134A510B78}" type="slidenum">
              <a:rPr lang="en-GB" smtClean="0"/>
              <a:t>1</a:t>
            </a:fld>
            <a:endParaRPr lang="en-GB" dirty="0"/>
          </a:p>
        </p:txBody>
      </p:sp>
    </p:spTree>
    <p:extLst>
      <p:ext uri="{BB962C8B-B14F-4D97-AF65-F5344CB8AC3E}">
        <p14:creationId xmlns:p14="http://schemas.microsoft.com/office/powerpoint/2010/main" val="4047597862"/>
      </p:ext>
    </p:extLst>
  </p:cSld>
  <p:clrMapOvr>
    <a:masterClrMapping/>
  </p:clrMapOvr>
  <mc:AlternateContent xmlns:mc="http://schemas.openxmlformats.org/markup-compatibility/2006" xmlns:p14="http://schemas.microsoft.com/office/powerpoint/2010/main">
    <mc:Choice Requires="p14">
      <p:transition spd="slow" p14:dur="2000" advTm="17927"/>
    </mc:Choice>
    <mc:Fallback xmlns="">
      <p:transition spd="slow" advTm="1792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49F7-A0FB-45D0-9733-92DF06BEC3EE}"/>
              </a:ext>
            </a:extLst>
          </p:cNvPr>
          <p:cNvSpPr>
            <a:spLocks noGrp="1"/>
          </p:cNvSpPr>
          <p:nvPr>
            <p:ph type="title"/>
          </p:nvPr>
        </p:nvSpPr>
        <p:spPr>
          <a:xfrm>
            <a:off x="838200" y="92564"/>
            <a:ext cx="9022237" cy="1325563"/>
          </a:xfrm>
        </p:spPr>
        <p:txBody>
          <a:bodyPr/>
          <a:lstStyle/>
          <a:p>
            <a:r>
              <a:rPr lang="en-GB" dirty="0"/>
              <a:t>Apache Cassandra</a:t>
            </a:r>
          </a:p>
        </p:txBody>
      </p:sp>
      <p:sp>
        <p:nvSpPr>
          <p:cNvPr id="3" name="Content Placeholder 2">
            <a:extLst>
              <a:ext uri="{FF2B5EF4-FFF2-40B4-BE49-F238E27FC236}">
                <a16:creationId xmlns:a16="http://schemas.microsoft.com/office/drawing/2014/main" id="{F884856D-E10E-441F-B25B-DE690495B267}"/>
              </a:ext>
            </a:extLst>
          </p:cNvPr>
          <p:cNvSpPr>
            <a:spLocks noGrp="1"/>
          </p:cNvSpPr>
          <p:nvPr>
            <p:ph idx="1"/>
          </p:nvPr>
        </p:nvSpPr>
        <p:spPr>
          <a:xfrm>
            <a:off x="838200" y="1554480"/>
            <a:ext cx="7890164" cy="5273532"/>
          </a:xfrm>
        </p:spPr>
        <p:txBody>
          <a:bodyPr>
            <a:normAutofit lnSpcReduction="10000"/>
          </a:bodyPr>
          <a:lstStyle/>
          <a:p>
            <a:pPr algn="l" fontAlgn="base">
              <a:lnSpc>
                <a:spcPct val="110000"/>
              </a:lnSpc>
              <a:spcBef>
                <a:spcPts val="1200"/>
              </a:spcBef>
              <a:spcAft>
                <a:spcPts val="600"/>
              </a:spcAft>
            </a:pPr>
            <a:r>
              <a:rPr lang="en-GB" sz="2000" dirty="0"/>
              <a:t>The </a:t>
            </a:r>
            <a:r>
              <a:rPr lang="en-GB" sz="2000" b="1" dirty="0"/>
              <a:t>Apache Cassandra </a:t>
            </a:r>
            <a:r>
              <a:rPr lang="en-GB" sz="2000" dirty="0"/>
              <a:t>data storage system differs greatly from a relational database management system in many ways.</a:t>
            </a:r>
          </a:p>
          <a:p>
            <a:pPr fontAlgn="base">
              <a:lnSpc>
                <a:spcPct val="110000"/>
              </a:lnSpc>
              <a:spcBef>
                <a:spcPts val="1200"/>
              </a:spcBef>
              <a:spcAft>
                <a:spcPts val="600"/>
              </a:spcAft>
            </a:pPr>
            <a:r>
              <a:rPr lang="en-GB" sz="2000" dirty="0"/>
              <a:t>Apache Cassandra is an </a:t>
            </a:r>
            <a:r>
              <a:rPr lang="en-GB" sz="2000" b="1" dirty="0"/>
              <a:t>open source, distributed, decentralized, elastically scalable, highly available, fault-tolerant, tuneable consistent, column-oriented database</a:t>
            </a:r>
            <a:r>
              <a:rPr lang="en-GB" sz="2000" dirty="0"/>
              <a:t> that bases its distribution design on Amazon’s Dynamo and its data model on Google’s Bigtable. </a:t>
            </a:r>
          </a:p>
          <a:p>
            <a:pPr fontAlgn="base">
              <a:lnSpc>
                <a:spcPct val="110000"/>
              </a:lnSpc>
              <a:spcBef>
                <a:spcPts val="1200"/>
              </a:spcBef>
              <a:spcAft>
                <a:spcPts val="600"/>
              </a:spcAft>
            </a:pPr>
            <a:r>
              <a:rPr lang="en-GB" sz="2000" dirty="0"/>
              <a:t>Created at Facebook and it is used at some of the most popular sites on the Web.</a:t>
            </a:r>
          </a:p>
          <a:p>
            <a:pPr algn="l" fontAlgn="base">
              <a:lnSpc>
                <a:spcPct val="110000"/>
              </a:lnSpc>
              <a:spcBef>
                <a:spcPts val="1200"/>
              </a:spcBef>
              <a:spcAft>
                <a:spcPts val="600"/>
              </a:spcAft>
            </a:pPr>
            <a:r>
              <a:rPr lang="en-GB" sz="2000" dirty="0"/>
              <a:t>In addition to performing blazingly fast writes, it can store hundreds of terabytes of data, and it is decentralized and symmetrical, so the failure point is eliminated. It provides schema-free data models and is highly available.</a:t>
            </a:r>
          </a:p>
          <a:p>
            <a:pPr>
              <a:lnSpc>
                <a:spcPct val="110000"/>
              </a:lnSpc>
              <a:spcBef>
                <a:spcPts val="1200"/>
              </a:spcBef>
              <a:spcAft>
                <a:spcPts val="600"/>
              </a:spcAft>
            </a:pPr>
            <a:r>
              <a:rPr lang="en-GB" sz="2000" dirty="0"/>
              <a:t>Cassandra's interface allows it to be accessed from a variety of languages, including </a:t>
            </a:r>
            <a:r>
              <a:rPr lang="en-GB" sz="2000" b="1" dirty="0"/>
              <a:t>C#, Scala, Python, and Ruby</a:t>
            </a:r>
            <a:r>
              <a:rPr lang="en-GB" sz="2000" dirty="0"/>
              <a:t>.</a:t>
            </a:r>
          </a:p>
        </p:txBody>
      </p:sp>
      <p:sp>
        <p:nvSpPr>
          <p:cNvPr id="4" name="Slide Number Placeholder 3">
            <a:extLst>
              <a:ext uri="{FF2B5EF4-FFF2-40B4-BE49-F238E27FC236}">
                <a16:creationId xmlns:a16="http://schemas.microsoft.com/office/drawing/2014/main" id="{F87C8BFF-DD44-4A41-973C-0E36946BCB57}"/>
              </a:ext>
            </a:extLst>
          </p:cNvPr>
          <p:cNvSpPr>
            <a:spLocks noGrp="1"/>
          </p:cNvSpPr>
          <p:nvPr>
            <p:ph type="sldNum" sz="quarter" idx="12"/>
          </p:nvPr>
        </p:nvSpPr>
        <p:spPr/>
        <p:txBody>
          <a:bodyPr/>
          <a:lstStyle/>
          <a:p>
            <a:fld id="{6C8DB4F7-D883-4928-8961-38134A510B78}" type="slidenum">
              <a:rPr lang="en-GB" smtClean="0"/>
              <a:t>10</a:t>
            </a:fld>
            <a:endParaRPr lang="en-GB" dirty="0"/>
          </a:p>
        </p:txBody>
      </p:sp>
      <p:pic>
        <p:nvPicPr>
          <p:cNvPr id="6" name="Picture 5">
            <a:extLst>
              <a:ext uri="{FF2B5EF4-FFF2-40B4-BE49-F238E27FC236}">
                <a16:creationId xmlns:a16="http://schemas.microsoft.com/office/drawing/2014/main" id="{AC442BEB-1799-407C-9781-1D09F6B5E66B}"/>
              </a:ext>
            </a:extLst>
          </p:cNvPr>
          <p:cNvPicPr>
            <a:picLocks noChangeAspect="1"/>
          </p:cNvPicPr>
          <p:nvPr/>
        </p:nvPicPr>
        <p:blipFill>
          <a:blip r:embed="rId3"/>
          <a:stretch>
            <a:fillRect/>
          </a:stretch>
        </p:blipFill>
        <p:spPr>
          <a:xfrm>
            <a:off x="8836430" y="2018772"/>
            <a:ext cx="2956492" cy="2902738"/>
          </a:xfrm>
          <a:prstGeom prst="rect">
            <a:avLst/>
          </a:prstGeom>
        </p:spPr>
      </p:pic>
      <p:pic>
        <p:nvPicPr>
          <p:cNvPr id="1028" name="Picture 4" descr="NoSQL-Apache Cassandra Architecture | by Shruthi Gurudath | Analytics  Vidhya | Medium">
            <a:extLst>
              <a:ext uri="{FF2B5EF4-FFF2-40B4-BE49-F238E27FC236}">
                <a16:creationId xmlns:a16="http://schemas.microsoft.com/office/drawing/2014/main" id="{2F21779A-CA4F-4E17-9022-358302CF02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917" y="5123996"/>
            <a:ext cx="1684411" cy="115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063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5D02-8C2D-43E3-9ED1-2CDF0D75FA93}"/>
              </a:ext>
            </a:extLst>
          </p:cNvPr>
          <p:cNvSpPr>
            <a:spLocks noGrp="1"/>
          </p:cNvSpPr>
          <p:nvPr>
            <p:ph type="title"/>
          </p:nvPr>
        </p:nvSpPr>
        <p:spPr>
          <a:xfrm>
            <a:off x="838201" y="100877"/>
            <a:ext cx="7873538" cy="1325563"/>
          </a:xfrm>
        </p:spPr>
        <p:txBody>
          <a:bodyPr/>
          <a:lstStyle/>
          <a:p>
            <a:r>
              <a:rPr lang="en-GB" dirty="0"/>
              <a:t>Data Models Rules in Cassandra</a:t>
            </a:r>
          </a:p>
        </p:txBody>
      </p:sp>
      <p:sp>
        <p:nvSpPr>
          <p:cNvPr id="3" name="Content Placeholder 2">
            <a:extLst>
              <a:ext uri="{FF2B5EF4-FFF2-40B4-BE49-F238E27FC236}">
                <a16:creationId xmlns:a16="http://schemas.microsoft.com/office/drawing/2014/main" id="{ED5F3DF3-EF3C-43E6-9652-00B613AC2E6A}"/>
              </a:ext>
            </a:extLst>
          </p:cNvPr>
          <p:cNvSpPr>
            <a:spLocks noGrp="1"/>
          </p:cNvSpPr>
          <p:nvPr>
            <p:ph idx="1"/>
          </p:nvPr>
        </p:nvSpPr>
        <p:spPr>
          <a:xfrm>
            <a:off x="723900" y="1596044"/>
            <a:ext cx="6483235" cy="5361708"/>
          </a:xfrm>
        </p:spPr>
        <p:txBody>
          <a:bodyPr>
            <a:normAutofit/>
          </a:bodyPr>
          <a:lstStyle/>
          <a:p>
            <a:pPr>
              <a:lnSpc>
                <a:spcPct val="120000"/>
              </a:lnSpc>
              <a:spcBef>
                <a:spcPts val="1200"/>
              </a:spcBef>
              <a:spcAft>
                <a:spcPts val="1200"/>
              </a:spcAft>
            </a:pPr>
            <a:r>
              <a:rPr lang="en-GB" sz="2000" b="1" dirty="0"/>
              <a:t>Cassandra</a:t>
            </a:r>
            <a:r>
              <a:rPr lang="en-GB" sz="2000" dirty="0"/>
              <a:t> doesn't support </a:t>
            </a:r>
            <a:r>
              <a:rPr lang="en-GB" sz="2000" b="1" i="1" dirty="0"/>
              <a:t>JOINS, GROUP BY, OR </a:t>
            </a:r>
            <a:r>
              <a:rPr lang="en-GB" sz="2000" dirty="0"/>
              <a:t>clause, aggregation etc. You have to make sure the data is stored in a way that it can be accessed at any time.</a:t>
            </a:r>
          </a:p>
          <a:p>
            <a:pPr>
              <a:lnSpc>
                <a:spcPct val="120000"/>
              </a:lnSpc>
              <a:spcBef>
                <a:spcPts val="1200"/>
              </a:spcBef>
              <a:spcAft>
                <a:spcPts val="1200"/>
              </a:spcAft>
            </a:pPr>
            <a:r>
              <a:rPr lang="en-GB" sz="2000" b="1" dirty="0"/>
              <a:t>Cassandra</a:t>
            </a:r>
            <a:r>
              <a:rPr lang="en-GB" sz="2000" dirty="0"/>
              <a:t> is optimized for high </a:t>
            </a:r>
            <a:r>
              <a:rPr lang="en-GB" sz="2000" b="1" dirty="0"/>
              <a:t>write</a:t>
            </a:r>
            <a:r>
              <a:rPr lang="en-GB" sz="2000" dirty="0"/>
              <a:t> performances so you should maximize your writes for better read performance and data availability. There is a </a:t>
            </a:r>
            <a:r>
              <a:rPr lang="en-GB" sz="2000" dirty="0" err="1"/>
              <a:t>tradeoff</a:t>
            </a:r>
            <a:r>
              <a:rPr lang="en-GB" sz="2000" dirty="0"/>
              <a:t> between data write and data read. So optimize your data </a:t>
            </a:r>
            <a:r>
              <a:rPr lang="en-GB" sz="2000" b="1" dirty="0"/>
              <a:t>read</a:t>
            </a:r>
            <a:r>
              <a:rPr lang="en-GB" sz="2000" dirty="0"/>
              <a:t> performance by maximizing the number of data writes.</a:t>
            </a:r>
          </a:p>
          <a:p>
            <a:pPr>
              <a:lnSpc>
                <a:spcPct val="120000"/>
              </a:lnSpc>
              <a:spcBef>
                <a:spcPts val="1200"/>
              </a:spcBef>
              <a:spcAft>
                <a:spcPts val="1200"/>
              </a:spcAft>
            </a:pPr>
            <a:r>
              <a:rPr lang="en-GB" sz="2000" dirty="0"/>
              <a:t>Maximize data duplication because </a:t>
            </a:r>
            <a:r>
              <a:rPr lang="en-GB" sz="2000" b="1" dirty="0"/>
              <a:t>Cassandra</a:t>
            </a:r>
            <a:r>
              <a:rPr lang="en-GB" sz="2000" dirty="0"/>
              <a:t> is a distributed database and data duplication provides instant availability without a single point of failure.</a:t>
            </a:r>
          </a:p>
        </p:txBody>
      </p:sp>
      <p:sp>
        <p:nvSpPr>
          <p:cNvPr id="4" name="Slide Number Placeholder 3">
            <a:extLst>
              <a:ext uri="{FF2B5EF4-FFF2-40B4-BE49-F238E27FC236}">
                <a16:creationId xmlns:a16="http://schemas.microsoft.com/office/drawing/2014/main" id="{A1D8C6C0-B19F-4A47-83B5-9E2CE020380C}"/>
              </a:ext>
            </a:extLst>
          </p:cNvPr>
          <p:cNvSpPr>
            <a:spLocks noGrp="1"/>
          </p:cNvSpPr>
          <p:nvPr>
            <p:ph type="sldNum" sz="quarter" idx="12"/>
          </p:nvPr>
        </p:nvSpPr>
        <p:spPr/>
        <p:txBody>
          <a:bodyPr/>
          <a:lstStyle/>
          <a:p>
            <a:fld id="{6C8DB4F7-D883-4928-8961-38134A510B78}" type="slidenum">
              <a:rPr lang="en-GB" smtClean="0"/>
              <a:t>11</a:t>
            </a:fld>
            <a:endParaRPr lang="en-GB" dirty="0"/>
          </a:p>
        </p:txBody>
      </p:sp>
      <p:pic>
        <p:nvPicPr>
          <p:cNvPr id="6" name="Picture 5">
            <a:extLst>
              <a:ext uri="{FF2B5EF4-FFF2-40B4-BE49-F238E27FC236}">
                <a16:creationId xmlns:a16="http://schemas.microsoft.com/office/drawing/2014/main" id="{899B314E-AE88-43CA-9954-A9A8BCADAEDA}"/>
              </a:ext>
            </a:extLst>
          </p:cNvPr>
          <p:cNvPicPr>
            <a:picLocks noChangeAspect="1"/>
          </p:cNvPicPr>
          <p:nvPr/>
        </p:nvPicPr>
        <p:blipFill>
          <a:blip r:embed="rId2"/>
          <a:stretch>
            <a:fillRect/>
          </a:stretch>
        </p:blipFill>
        <p:spPr>
          <a:xfrm>
            <a:off x="9072562" y="29989"/>
            <a:ext cx="3119438" cy="1415487"/>
          </a:xfrm>
          <a:prstGeom prst="rect">
            <a:avLst/>
          </a:prstGeom>
        </p:spPr>
      </p:pic>
      <p:pic>
        <p:nvPicPr>
          <p:cNvPr id="10242" name="Picture 2" descr="Designing data models for Cassandra – O'Reilly">
            <a:extLst>
              <a:ext uri="{FF2B5EF4-FFF2-40B4-BE49-F238E27FC236}">
                <a16:creationId xmlns:a16="http://schemas.microsoft.com/office/drawing/2014/main" id="{256ABFD6-F441-4C16-980B-AEB302002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7575" y="1728303"/>
            <a:ext cx="4200525" cy="251647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FBBF05C-6F2B-44D5-A7CA-AA560562A95C}"/>
              </a:ext>
            </a:extLst>
          </p:cNvPr>
          <p:cNvSpPr txBox="1"/>
          <p:nvPr/>
        </p:nvSpPr>
        <p:spPr>
          <a:xfrm>
            <a:off x="7336155" y="4492942"/>
            <a:ext cx="4684049" cy="2185214"/>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GB" sz="1600" b="1" dirty="0"/>
              <a:t>Q1. </a:t>
            </a:r>
            <a:r>
              <a:rPr lang="en-GB" sz="1600" dirty="0"/>
              <a:t>Find hotels near a given point of interest.</a:t>
            </a:r>
          </a:p>
          <a:p>
            <a:pPr marL="285750" indent="-285750">
              <a:spcAft>
                <a:spcPts val="1200"/>
              </a:spcAft>
              <a:buFont typeface="Arial" panose="020B0604020202020204" pitchFamily="34" charset="0"/>
              <a:buChar char="•"/>
            </a:pPr>
            <a:r>
              <a:rPr lang="en-GB" sz="1600" b="1" dirty="0"/>
              <a:t>Q2. </a:t>
            </a:r>
            <a:r>
              <a:rPr lang="en-GB" sz="1600" dirty="0"/>
              <a:t>Find information about a given hotel, such as its name and location.</a:t>
            </a:r>
          </a:p>
          <a:p>
            <a:pPr marL="285750" indent="-285750">
              <a:spcAft>
                <a:spcPts val="1200"/>
              </a:spcAft>
              <a:buFont typeface="Arial" panose="020B0604020202020204" pitchFamily="34" charset="0"/>
              <a:buChar char="•"/>
            </a:pPr>
            <a:r>
              <a:rPr lang="en-GB" sz="1600" b="1" dirty="0"/>
              <a:t>Q3. </a:t>
            </a:r>
            <a:r>
              <a:rPr lang="en-GB" sz="1600" dirty="0"/>
              <a:t>Find points of interest near a given hotel.</a:t>
            </a:r>
          </a:p>
          <a:p>
            <a:pPr marL="285750" indent="-285750">
              <a:spcAft>
                <a:spcPts val="1200"/>
              </a:spcAft>
              <a:buFont typeface="Arial" panose="020B0604020202020204" pitchFamily="34" charset="0"/>
              <a:buChar char="•"/>
            </a:pPr>
            <a:r>
              <a:rPr lang="en-GB" sz="1600" b="1" dirty="0"/>
              <a:t>Q4. </a:t>
            </a:r>
            <a:r>
              <a:rPr lang="en-GB" sz="1600" dirty="0"/>
              <a:t>Find an available room in a given date range.</a:t>
            </a:r>
          </a:p>
          <a:p>
            <a:pPr marL="285750" indent="-285750">
              <a:spcAft>
                <a:spcPts val="1200"/>
              </a:spcAft>
              <a:buFont typeface="Arial" panose="020B0604020202020204" pitchFamily="34" charset="0"/>
              <a:buChar char="•"/>
            </a:pPr>
            <a:r>
              <a:rPr lang="en-GB" sz="1600" b="1" dirty="0"/>
              <a:t>Q5. </a:t>
            </a:r>
            <a:r>
              <a:rPr lang="en-GB" sz="1600" dirty="0"/>
              <a:t>Find the rate and amenities for a room.</a:t>
            </a:r>
          </a:p>
        </p:txBody>
      </p:sp>
    </p:spTree>
    <p:extLst>
      <p:ext uri="{BB962C8B-B14F-4D97-AF65-F5344CB8AC3E}">
        <p14:creationId xmlns:p14="http://schemas.microsoft.com/office/powerpoint/2010/main" val="1135951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Apache Pig</a:t>
            </a:r>
            <a:endParaRPr lang="en-US" dirty="0">
              <a:solidFill>
                <a:schemeClr val="accent5">
                  <a:lumMod val="75000"/>
                </a:schemeClr>
              </a:solidFill>
            </a:endParaRPr>
          </a:p>
        </p:txBody>
      </p:sp>
      <p:sp>
        <p:nvSpPr>
          <p:cNvPr id="4" name="Content Placeholder 3"/>
          <p:cNvSpPr>
            <a:spLocks noGrp="1"/>
          </p:cNvSpPr>
          <p:nvPr>
            <p:ph idx="1"/>
          </p:nvPr>
        </p:nvSpPr>
        <p:spPr>
          <a:xfrm>
            <a:off x="838200" y="1622144"/>
            <a:ext cx="10515600" cy="5021847"/>
          </a:xfrm>
        </p:spPr>
        <p:txBody>
          <a:bodyPr/>
          <a:lstStyle/>
          <a:p>
            <a:pPr>
              <a:lnSpc>
                <a:spcPct val="100000"/>
              </a:lnSpc>
              <a:spcBef>
                <a:spcPts val="600"/>
              </a:spcBef>
              <a:spcAft>
                <a:spcPts val="1200"/>
              </a:spcAft>
            </a:pPr>
            <a:r>
              <a:rPr lang="en-US" b="1" dirty="0"/>
              <a:t>Pig</a:t>
            </a:r>
            <a:r>
              <a:rPr lang="en-US" dirty="0"/>
              <a:t> is a client application </a:t>
            </a:r>
          </a:p>
          <a:p>
            <a:pPr lvl="1" indent="-328613">
              <a:lnSpc>
                <a:spcPct val="100000"/>
              </a:lnSpc>
              <a:spcBef>
                <a:spcPts val="600"/>
              </a:spcBef>
              <a:spcAft>
                <a:spcPts val="1200"/>
              </a:spcAft>
            </a:pPr>
            <a:r>
              <a:rPr lang="en-US" dirty="0"/>
              <a:t>Requirement of a cluster is not essential</a:t>
            </a:r>
          </a:p>
          <a:p>
            <a:pPr>
              <a:lnSpc>
                <a:spcPct val="100000"/>
              </a:lnSpc>
              <a:spcBef>
                <a:spcPts val="600"/>
              </a:spcBef>
              <a:spcAft>
                <a:spcPts val="1200"/>
              </a:spcAft>
            </a:pPr>
            <a:r>
              <a:rPr lang="en-US" dirty="0"/>
              <a:t>Interprets </a:t>
            </a:r>
            <a:r>
              <a:rPr lang="en-US" b="1" dirty="0"/>
              <a:t>Pig</a:t>
            </a:r>
            <a:r>
              <a:rPr lang="en-US" dirty="0"/>
              <a:t> Latin scripts to </a:t>
            </a:r>
            <a:r>
              <a:rPr lang="en-US" b="1" dirty="0" err="1"/>
              <a:t>MapReduce</a:t>
            </a:r>
            <a:r>
              <a:rPr lang="en-US" dirty="0"/>
              <a:t> jobs</a:t>
            </a:r>
          </a:p>
          <a:p>
            <a:pPr lvl="1" indent="-328613">
              <a:lnSpc>
                <a:spcPct val="100000"/>
              </a:lnSpc>
              <a:spcBef>
                <a:spcPts val="600"/>
              </a:spcBef>
              <a:spcAft>
                <a:spcPts val="1200"/>
              </a:spcAft>
            </a:pPr>
            <a:r>
              <a:rPr lang="en-US" dirty="0"/>
              <a:t>Parses Pig Latin scripts</a:t>
            </a:r>
          </a:p>
          <a:p>
            <a:pPr lvl="1" indent="-328613">
              <a:lnSpc>
                <a:spcPct val="100000"/>
              </a:lnSpc>
              <a:spcBef>
                <a:spcPts val="600"/>
              </a:spcBef>
              <a:spcAft>
                <a:spcPts val="1200"/>
              </a:spcAft>
            </a:pPr>
            <a:r>
              <a:rPr lang="en-US" dirty="0"/>
              <a:t>Performs optimization</a:t>
            </a:r>
          </a:p>
          <a:p>
            <a:pPr lvl="1" indent="-328613">
              <a:lnSpc>
                <a:spcPct val="100000"/>
              </a:lnSpc>
              <a:spcBef>
                <a:spcPts val="600"/>
              </a:spcBef>
              <a:spcAft>
                <a:spcPts val="1200"/>
              </a:spcAft>
            </a:pPr>
            <a:r>
              <a:rPr lang="en-US" dirty="0"/>
              <a:t>Performs compilation</a:t>
            </a:r>
          </a:p>
          <a:p>
            <a:pPr lvl="1" indent="-328613">
              <a:lnSpc>
                <a:spcPct val="100000"/>
              </a:lnSpc>
              <a:spcBef>
                <a:spcPts val="600"/>
              </a:spcBef>
              <a:spcAft>
                <a:spcPts val="1200"/>
              </a:spcAft>
            </a:pPr>
            <a:r>
              <a:rPr lang="en-US" dirty="0"/>
              <a:t>Creates execution plan</a:t>
            </a:r>
          </a:p>
          <a:p>
            <a:pPr>
              <a:lnSpc>
                <a:spcPct val="100000"/>
              </a:lnSpc>
              <a:spcBef>
                <a:spcPts val="600"/>
              </a:spcBef>
              <a:spcAft>
                <a:spcPts val="1200"/>
              </a:spcAft>
            </a:pPr>
            <a:r>
              <a:rPr lang="en-US" dirty="0"/>
              <a:t>Submits </a:t>
            </a:r>
            <a:r>
              <a:rPr lang="en-US" b="1" dirty="0"/>
              <a:t>MapReduce</a:t>
            </a:r>
            <a:r>
              <a:rPr lang="en-US" dirty="0"/>
              <a:t> jobs to the </a:t>
            </a:r>
            <a:r>
              <a:rPr lang="en-US" b="1" dirty="0"/>
              <a:t>hdfs</a:t>
            </a:r>
            <a:r>
              <a:rPr lang="en-US" dirty="0"/>
              <a:t> cluster</a:t>
            </a:r>
          </a:p>
        </p:txBody>
      </p:sp>
      <p:sp>
        <p:nvSpPr>
          <p:cNvPr id="2" name="Slide Number Placeholder 1">
            <a:extLst>
              <a:ext uri="{FF2B5EF4-FFF2-40B4-BE49-F238E27FC236}">
                <a16:creationId xmlns:a16="http://schemas.microsoft.com/office/drawing/2014/main" id="{807D1F7A-986C-46A0-9C20-73A467F36B0A}"/>
              </a:ext>
            </a:extLst>
          </p:cNvPr>
          <p:cNvSpPr>
            <a:spLocks noGrp="1"/>
          </p:cNvSpPr>
          <p:nvPr>
            <p:ph type="sldNum" sz="quarter" idx="12"/>
          </p:nvPr>
        </p:nvSpPr>
        <p:spPr/>
        <p:txBody>
          <a:bodyPr/>
          <a:lstStyle/>
          <a:p>
            <a:fld id="{6C8DB4F7-D883-4928-8961-38134A510B78}" type="slidenum">
              <a:rPr lang="en-GB" smtClean="0"/>
              <a:t>12</a:t>
            </a:fld>
            <a:endParaRPr lang="en-GB" dirty="0"/>
          </a:p>
        </p:txBody>
      </p:sp>
      <p:pic>
        <p:nvPicPr>
          <p:cNvPr id="4098" name="Picture 2" descr="An Introduction to Apache Pig For Absolute Beginners! - Analytics Vidhya">
            <a:extLst>
              <a:ext uri="{FF2B5EF4-FFF2-40B4-BE49-F238E27FC236}">
                <a16:creationId xmlns:a16="http://schemas.microsoft.com/office/drawing/2014/main" id="{CDEEA819-4C24-4903-BB45-E12F6B329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0876" y="1957752"/>
            <a:ext cx="3152924" cy="4063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338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D79AA-C70F-44B5-A2C0-2EB55F0B2C7F}"/>
              </a:ext>
            </a:extLst>
          </p:cNvPr>
          <p:cNvSpPr>
            <a:spLocks noGrp="1"/>
          </p:cNvSpPr>
          <p:nvPr>
            <p:ph type="title"/>
          </p:nvPr>
        </p:nvSpPr>
        <p:spPr/>
        <p:txBody>
          <a:bodyPr/>
          <a:lstStyle/>
          <a:p>
            <a:r>
              <a:rPr lang="en-GB" dirty="0"/>
              <a:t>Yahoo Cloud Serving Benchmark</a:t>
            </a:r>
            <a:br>
              <a:rPr lang="en-GB" dirty="0"/>
            </a:br>
            <a:r>
              <a:rPr lang="en-GB" sz="2800" dirty="0">
                <a:solidFill>
                  <a:schemeClr val="accent5">
                    <a:lumMod val="75000"/>
                  </a:schemeClr>
                </a:solidFill>
              </a:rPr>
              <a:t>YCSB</a:t>
            </a:r>
            <a:endParaRPr lang="en-GB" dirty="0">
              <a:solidFill>
                <a:schemeClr val="accent5">
                  <a:lumMod val="75000"/>
                </a:schemeClr>
              </a:solidFill>
            </a:endParaRPr>
          </a:p>
        </p:txBody>
      </p:sp>
      <p:sp>
        <p:nvSpPr>
          <p:cNvPr id="3" name="Content Placeholder 2">
            <a:extLst>
              <a:ext uri="{FF2B5EF4-FFF2-40B4-BE49-F238E27FC236}">
                <a16:creationId xmlns:a16="http://schemas.microsoft.com/office/drawing/2014/main" id="{B3B9BD6E-C4CF-4853-A382-F298B20C763B}"/>
              </a:ext>
            </a:extLst>
          </p:cNvPr>
          <p:cNvSpPr>
            <a:spLocks noGrp="1"/>
          </p:cNvSpPr>
          <p:nvPr>
            <p:ph idx="1"/>
          </p:nvPr>
        </p:nvSpPr>
        <p:spPr>
          <a:xfrm>
            <a:off x="838200" y="1580578"/>
            <a:ext cx="10515600" cy="2770623"/>
          </a:xfrm>
        </p:spPr>
        <p:txBody>
          <a:bodyPr>
            <a:normAutofit/>
          </a:bodyPr>
          <a:lstStyle/>
          <a:p>
            <a:pPr marL="357188" indent="-357188">
              <a:lnSpc>
                <a:spcPct val="100000"/>
              </a:lnSpc>
              <a:spcBef>
                <a:spcPts val="1200"/>
              </a:spcBef>
              <a:spcAft>
                <a:spcPts val="600"/>
              </a:spcAft>
            </a:pPr>
            <a:r>
              <a:rPr lang="en-GB" sz="2000" dirty="0"/>
              <a:t>Most NoSQL databases make trade-offs like optimising for reads vs. writes, latency vs. durability, and synchronous vs. asynchronous replication, among others.</a:t>
            </a:r>
          </a:p>
          <a:p>
            <a:pPr marL="357188" indent="-357188">
              <a:lnSpc>
                <a:spcPct val="100000"/>
              </a:lnSpc>
              <a:spcBef>
                <a:spcPts val="1200"/>
              </a:spcBef>
              <a:spcAft>
                <a:spcPts val="600"/>
              </a:spcAft>
            </a:pPr>
            <a:r>
              <a:rPr lang="en-GB" sz="2000" dirty="0"/>
              <a:t>The workloads they created for </a:t>
            </a:r>
            <a:r>
              <a:rPr lang="en-GB" sz="2000" b="1" dirty="0"/>
              <a:t>YCSB</a:t>
            </a:r>
            <a:r>
              <a:rPr lang="en-GB" sz="2000" dirty="0"/>
              <a:t> were created to "directly explore these trade-offs." </a:t>
            </a:r>
          </a:p>
          <a:p>
            <a:pPr marL="357188" indent="-357188">
              <a:lnSpc>
                <a:spcPct val="100000"/>
              </a:lnSpc>
              <a:spcBef>
                <a:spcPts val="1200"/>
              </a:spcBef>
              <a:spcAft>
                <a:spcPts val="600"/>
              </a:spcAft>
            </a:pPr>
            <a:r>
              <a:rPr lang="en-GB" sz="2000" dirty="0"/>
              <a:t>These </a:t>
            </a:r>
            <a:r>
              <a:rPr lang="en-GB" sz="2000" b="1" i="1" dirty="0"/>
              <a:t>trade-offs</a:t>
            </a:r>
            <a:r>
              <a:rPr lang="en-GB" sz="2000" dirty="0"/>
              <a:t> are shown in Table below for a small number of databases.</a:t>
            </a:r>
          </a:p>
          <a:p>
            <a:pPr marL="357188" indent="-357188">
              <a:lnSpc>
                <a:spcPct val="100000"/>
              </a:lnSpc>
              <a:spcBef>
                <a:spcPts val="1200"/>
              </a:spcBef>
              <a:spcAft>
                <a:spcPts val="600"/>
              </a:spcAft>
            </a:pPr>
            <a:r>
              <a:rPr lang="en-GB" sz="2000" b="1" i="1" dirty="0" err="1"/>
              <a:t>BigTable</a:t>
            </a:r>
            <a:r>
              <a:rPr lang="en-GB" sz="2000" b="1" i="1" dirty="0"/>
              <a:t> (Google)</a:t>
            </a:r>
            <a:r>
              <a:rPr lang="en-GB" sz="2000" i="1" dirty="0"/>
              <a:t> </a:t>
            </a:r>
            <a:r>
              <a:rPr lang="en-GB" sz="2000" dirty="0"/>
              <a:t>is designed for quick writes, long-term durability, and synchronous replication. It has a column-oriented data model.</a:t>
            </a:r>
          </a:p>
        </p:txBody>
      </p:sp>
      <p:sp>
        <p:nvSpPr>
          <p:cNvPr id="4" name="Slide Number Placeholder 3">
            <a:extLst>
              <a:ext uri="{FF2B5EF4-FFF2-40B4-BE49-F238E27FC236}">
                <a16:creationId xmlns:a16="http://schemas.microsoft.com/office/drawing/2014/main" id="{1666443E-30F3-4503-940F-0224C2E92FD8}"/>
              </a:ext>
            </a:extLst>
          </p:cNvPr>
          <p:cNvSpPr>
            <a:spLocks noGrp="1"/>
          </p:cNvSpPr>
          <p:nvPr>
            <p:ph type="sldNum" sz="quarter" idx="12"/>
          </p:nvPr>
        </p:nvSpPr>
        <p:spPr/>
        <p:txBody>
          <a:bodyPr/>
          <a:lstStyle/>
          <a:p>
            <a:fld id="{6C8DB4F7-D883-4928-8961-38134A510B78}" type="slidenum">
              <a:rPr lang="en-GB" smtClean="0"/>
              <a:t>13</a:t>
            </a:fld>
            <a:endParaRPr lang="en-GB" dirty="0"/>
          </a:p>
        </p:txBody>
      </p:sp>
      <p:pic>
        <p:nvPicPr>
          <p:cNvPr id="6" name="Picture 5">
            <a:extLst>
              <a:ext uri="{FF2B5EF4-FFF2-40B4-BE49-F238E27FC236}">
                <a16:creationId xmlns:a16="http://schemas.microsoft.com/office/drawing/2014/main" id="{52D3AEEB-560F-4CF9-8E91-EF25A4AE182A}"/>
              </a:ext>
            </a:extLst>
          </p:cNvPr>
          <p:cNvPicPr>
            <a:picLocks noChangeAspect="1"/>
          </p:cNvPicPr>
          <p:nvPr/>
        </p:nvPicPr>
        <p:blipFill>
          <a:blip r:embed="rId2"/>
          <a:stretch>
            <a:fillRect/>
          </a:stretch>
        </p:blipFill>
        <p:spPr>
          <a:xfrm>
            <a:off x="1333303" y="4381670"/>
            <a:ext cx="5160150" cy="2088369"/>
          </a:xfrm>
          <a:prstGeom prst="rect">
            <a:avLst/>
          </a:prstGeom>
        </p:spPr>
      </p:pic>
      <p:pic>
        <p:nvPicPr>
          <p:cNvPr id="10" name="Picture 9">
            <a:extLst>
              <a:ext uri="{FF2B5EF4-FFF2-40B4-BE49-F238E27FC236}">
                <a16:creationId xmlns:a16="http://schemas.microsoft.com/office/drawing/2014/main" id="{92905DDD-0C3E-43EA-8086-2399D21C177A}"/>
              </a:ext>
            </a:extLst>
          </p:cNvPr>
          <p:cNvPicPr>
            <a:picLocks noChangeAspect="1"/>
          </p:cNvPicPr>
          <p:nvPr/>
        </p:nvPicPr>
        <p:blipFill>
          <a:blip r:embed="rId3"/>
          <a:stretch>
            <a:fillRect/>
          </a:stretch>
        </p:blipFill>
        <p:spPr>
          <a:xfrm>
            <a:off x="7045902" y="4689605"/>
            <a:ext cx="4536498" cy="1382551"/>
          </a:xfrm>
          <a:prstGeom prst="rect">
            <a:avLst/>
          </a:prstGeom>
        </p:spPr>
      </p:pic>
      <p:sp>
        <p:nvSpPr>
          <p:cNvPr id="13" name="TextBox 12">
            <a:extLst>
              <a:ext uri="{FF2B5EF4-FFF2-40B4-BE49-F238E27FC236}">
                <a16:creationId xmlns:a16="http://schemas.microsoft.com/office/drawing/2014/main" id="{4767554A-EF64-4721-9A56-32CF94952416}"/>
              </a:ext>
            </a:extLst>
          </p:cNvPr>
          <p:cNvSpPr txBox="1"/>
          <p:nvPr/>
        </p:nvSpPr>
        <p:spPr>
          <a:xfrm>
            <a:off x="6883978" y="6097587"/>
            <a:ext cx="4860347" cy="307777"/>
          </a:xfrm>
          <a:prstGeom prst="rect">
            <a:avLst/>
          </a:prstGeom>
          <a:noFill/>
        </p:spPr>
        <p:txBody>
          <a:bodyPr wrap="square">
            <a:spAutoFit/>
          </a:bodyPr>
          <a:lstStyle/>
          <a:p>
            <a:pPr algn="ctr"/>
            <a:r>
              <a:rPr lang="en-GB" sz="1400" dirty="0"/>
              <a:t>https://cloud.google.com/bigtable/docs/overview</a:t>
            </a:r>
          </a:p>
        </p:txBody>
      </p:sp>
    </p:spTree>
    <p:extLst>
      <p:ext uri="{BB962C8B-B14F-4D97-AF65-F5344CB8AC3E}">
        <p14:creationId xmlns:p14="http://schemas.microsoft.com/office/powerpoint/2010/main" val="678441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C275B-BA67-4639-ACBF-8114998E9339}"/>
              </a:ext>
            </a:extLst>
          </p:cNvPr>
          <p:cNvSpPr>
            <a:spLocks noGrp="1"/>
          </p:cNvSpPr>
          <p:nvPr>
            <p:ph type="title"/>
          </p:nvPr>
        </p:nvSpPr>
        <p:spPr/>
        <p:txBody>
          <a:bodyPr/>
          <a:lstStyle/>
          <a:p>
            <a:r>
              <a:rPr lang="en-GB" dirty="0"/>
              <a:t>MongoDB</a:t>
            </a:r>
          </a:p>
        </p:txBody>
      </p:sp>
      <p:sp>
        <p:nvSpPr>
          <p:cNvPr id="3" name="Content Placeholder 2">
            <a:extLst>
              <a:ext uri="{FF2B5EF4-FFF2-40B4-BE49-F238E27FC236}">
                <a16:creationId xmlns:a16="http://schemas.microsoft.com/office/drawing/2014/main" id="{82FF53FC-A6A9-4CF6-A055-A81CEED9D118}"/>
              </a:ext>
            </a:extLst>
          </p:cNvPr>
          <p:cNvSpPr>
            <a:spLocks noGrp="1"/>
          </p:cNvSpPr>
          <p:nvPr>
            <p:ph idx="1"/>
          </p:nvPr>
        </p:nvSpPr>
        <p:spPr>
          <a:xfrm>
            <a:off x="838200" y="1549407"/>
            <a:ext cx="10515600" cy="5308593"/>
          </a:xfrm>
        </p:spPr>
        <p:txBody>
          <a:bodyPr>
            <a:normAutofit fontScale="92500" lnSpcReduction="10000"/>
          </a:bodyPr>
          <a:lstStyle/>
          <a:p>
            <a:pPr algn="l" fontAlgn="base">
              <a:lnSpc>
                <a:spcPct val="110000"/>
              </a:lnSpc>
              <a:spcBef>
                <a:spcPts val="1200"/>
              </a:spcBef>
              <a:spcAft>
                <a:spcPts val="600"/>
              </a:spcAft>
            </a:pPr>
            <a:r>
              <a:rPr lang="en-GB" sz="2400" b="1" dirty="0"/>
              <a:t>MongoDB</a:t>
            </a:r>
            <a:r>
              <a:rPr lang="en-GB" sz="2400" dirty="0"/>
              <a:t> is a powerful, flexible, and scalable general-purpose database. </a:t>
            </a:r>
          </a:p>
          <a:p>
            <a:pPr algn="l" fontAlgn="base">
              <a:lnSpc>
                <a:spcPct val="110000"/>
              </a:lnSpc>
              <a:spcBef>
                <a:spcPts val="1200"/>
              </a:spcBef>
              <a:spcAft>
                <a:spcPts val="600"/>
              </a:spcAft>
            </a:pPr>
            <a:r>
              <a:rPr lang="en-GB" sz="2400" b="1" dirty="0"/>
              <a:t>MongoDB </a:t>
            </a:r>
            <a:r>
              <a:rPr lang="en-GB" sz="2400" dirty="0"/>
              <a:t>has the ability to scale out with features such as secondary indexes, range queries, sorting, aggregations, and geospatial indexes.</a:t>
            </a:r>
          </a:p>
          <a:p>
            <a:pPr algn="l" fontAlgn="base">
              <a:lnSpc>
                <a:spcPct val="110000"/>
              </a:lnSpc>
              <a:spcBef>
                <a:spcPts val="1200"/>
              </a:spcBef>
              <a:spcAft>
                <a:spcPts val="600"/>
              </a:spcAft>
            </a:pPr>
            <a:r>
              <a:rPr lang="en-GB" sz="2600" b="1" dirty="0"/>
              <a:t>User-Friendliness</a:t>
            </a:r>
          </a:p>
          <a:p>
            <a:pPr algn="l" fontAlgn="base">
              <a:lnSpc>
                <a:spcPct val="110000"/>
              </a:lnSpc>
              <a:spcBef>
                <a:spcPts val="1200"/>
              </a:spcBef>
              <a:spcAft>
                <a:spcPts val="600"/>
              </a:spcAft>
            </a:pPr>
            <a:r>
              <a:rPr lang="en-GB" sz="2400" b="1" dirty="0"/>
              <a:t>MongoDB</a:t>
            </a:r>
            <a:r>
              <a:rPr lang="en-GB" sz="2400" dirty="0"/>
              <a:t> is a </a:t>
            </a:r>
            <a:r>
              <a:rPr lang="en-GB" sz="2400" b="1" dirty="0"/>
              <a:t>document-oriented</a:t>
            </a:r>
            <a:r>
              <a:rPr lang="en-GB" sz="2400" dirty="0"/>
              <a:t> database, not a relational one. The primary reason for moving away from the relational model is to make scaling out easier, but there are some other advantages as well.</a:t>
            </a:r>
          </a:p>
          <a:p>
            <a:pPr algn="l" fontAlgn="base">
              <a:lnSpc>
                <a:spcPct val="110000"/>
              </a:lnSpc>
              <a:spcBef>
                <a:spcPts val="1200"/>
              </a:spcBef>
              <a:spcAft>
                <a:spcPts val="600"/>
              </a:spcAft>
            </a:pPr>
            <a:r>
              <a:rPr lang="en-GB" sz="2400" dirty="0"/>
              <a:t>The concept of a "row" is replaced by a more flexible model called "document" in a </a:t>
            </a:r>
            <a:r>
              <a:rPr lang="en-GB" sz="2400" b="1" dirty="0"/>
              <a:t>document-oriented database, like MongoDB</a:t>
            </a:r>
            <a:r>
              <a:rPr lang="en-GB" sz="2400" dirty="0"/>
              <a:t>.</a:t>
            </a:r>
          </a:p>
          <a:p>
            <a:pPr algn="l" fontAlgn="base">
              <a:lnSpc>
                <a:spcPct val="110000"/>
              </a:lnSpc>
              <a:spcBef>
                <a:spcPts val="1200"/>
              </a:spcBef>
              <a:spcAft>
                <a:spcPts val="600"/>
              </a:spcAft>
            </a:pPr>
            <a:r>
              <a:rPr lang="en-GB" sz="2400" b="1" dirty="0"/>
              <a:t>MongoDB</a:t>
            </a:r>
            <a:r>
              <a:rPr lang="en-GB" sz="2400" dirty="0"/>
              <a:t> allows complicated hierarchical relationships to be represented with just a single record by allowing embedded documents and arrays. This is how current object-oriented language developers think about their data.</a:t>
            </a:r>
          </a:p>
        </p:txBody>
      </p:sp>
      <p:sp>
        <p:nvSpPr>
          <p:cNvPr id="4" name="Slide Number Placeholder 3">
            <a:extLst>
              <a:ext uri="{FF2B5EF4-FFF2-40B4-BE49-F238E27FC236}">
                <a16:creationId xmlns:a16="http://schemas.microsoft.com/office/drawing/2014/main" id="{6831197A-9C6C-4FE0-8EB3-80E82C26B0E6}"/>
              </a:ext>
            </a:extLst>
          </p:cNvPr>
          <p:cNvSpPr>
            <a:spLocks noGrp="1"/>
          </p:cNvSpPr>
          <p:nvPr>
            <p:ph type="sldNum" sz="quarter" idx="12"/>
          </p:nvPr>
        </p:nvSpPr>
        <p:spPr/>
        <p:txBody>
          <a:bodyPr/>
          <a:lstStyle/>
          <a:p>
            <a:fld id="{6C8DB4F7-D883-4928-8961-38134A510B78}" type="slidenum">
              <a:rPr lang="en-GB" smtClean="0"/>
              <a:t>14</a:t>
            </a:fld>
            <a:endParaRPr lang="en-GB" dirty="0"/>
          </a:p>
        </p:txBody>
      </p:sp>
      <p:pic>
        <p:nvPicPr>
          <p:cNvPr id="5" name="Picture 2">
            <a:extLst>
              <a:ext uri="{FF2B5EF4-FFF2-40B4-BE49-F238E27FC236}">
                <a16:creationId xmlns:a16="http://schemas.microsoft.com/office/drawing/2014/main" id="{13812899-C214-4964-9BBD-B9B849A6C5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2146" y="2809874"/>
            <a:ext cx="1877318" cy="50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197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Apache Hive</a:t>
            </a:r>
          </a:p>
        </p:txBody>
      </p:sp>
      <p:sp>
        <p:nvSpPr>
          <p:cNvPr id="18434" name="Content Placeholder 2"/>
          <p:cNvSpPr>
            <a:spLocks noGrp="1"/>
          </p:cNvSpPr>
          <p:nvPr>
            <p:ph idx="1"/>
          </p:nvPr>
        </p:nvSpPr>
        <p:spPr>
          <a:xfrm>
            <a:off x="1091952" y="1622144"/>
            <a:ext cx="10031767" cy="4734339"/>
          </a:xfrm>
          <a:noFill/>
          <a:ln>
            <a:miter lim="800000"/>
            <a:headEnd/>
            <a:tailEnd/>
          </a:ln>
        </p:spPr>
        <p:txBody>
          <a:bodyPr vert="horz" wrap="square" numCol="1" anchor="t" anchorCtr="0" compatLnSpc="1">
            <a:prstTxWarp prst="textNoShape">
              <a:avLst/>
            </a:prstTxWarp>
            <a:normAutofit/>
          </a:bodyPr>
          <a:lstStyle/>
          <a:p>
            <a:pPr marL="357188" indent="-357188">
              <a:lnSpc>
                <a:spcPct val="100000"/>
              </a:lnSpc>
              <a:spcBef>
                <a:spcPts val="1200"/>
              </a:spcBef>
              <a:spcAft>
                <a:spcPts val="1200"/>
              </a:spcAft>
            </a:pPr>
            <a:r>
              <a:rPr lang="en-AU" sz="2400" dirty="0">
                <a:cs typeface="Arial" pitchFamily="34" charset="0"/>
              </a:rPr>
              <a:t>Developed by Facebook and a top-level Apache project.</a:t>
            </a:r>
          </a:p>
          <a:p>
            <a:pPr marL="357188" indent="-357188">
              <a:lnSpc>
                <a:spcPct val="100000"/>
              </a:lnSpc>
              <a:spcBef>
                <a:spcPts val="1200"/>
              </a:spcBef>
              <a:spcAft>
                <a:spcPts val="1200"/>
              </a:spcAft>
            </a:pPr>
            <a:r>
              <a:rPr lang="en-AU" sz="2400" dirty="0">
                <a:cs typeface="Arial" pitchFamily="34" charset="0"/>
              </a:rPr>
              <a:t>A data warehousing infrastructure based on Hadoop.</a:t>
            </a:r>
          </a:p>
          <a:p>
            <a:pPr marL="357188" indent="-357188">
              <a:lnSpc>
                <a:spcPct val="100000"/>
              </a:lnSpc>
              <a:spcBef>
                <a:spcPts val="1200"/>
              </a:spcBef>
              <a:spcAft>
                <a:spcPts val="1200"/>
              </a:spcAft>
            </a:pPr>
            <a:r>
              <a:rPr lang="en-AU" sz="2400" dirty="0">
                <a:cs typeface="Arial" pitchFamily="34" charset="0"/>
              </a:rPr>
              <a:t>Immediately makes data on a cluster available to non-Java programmers via SQL like queries.</a:t>
            </a:r>
          </a:p>
          <a:p>
            <a:pPr marL="357188" indent="-357188">
              <a:lnSpc>
                <a:spcPct val="100000"/>
              </a:lnSpc>
              <a:spcBef>
                <a:spcPts val="1200"/>
              </a:spcBef>
              <a:spcAft>
                <a:spcPts val="1200"/>
              </a:spcAft>
            </a:pPr>
            <a:r>
              <a:rPr lang="en-AU" sz="2400" dirty="0">
                <a:cs typeface="Arial" pitchFamily="34" charset="0"/>
              </a:rPr>
              <a:t>Built on HiveQL (HQL), a SQL-like query language.</a:t>
            </a:r>
          </a:p>
          <a:p>
            <a:pPr marL="357188" indent="-357188">
              <a:lnSpc>
                <a:spcPct val="100000"/>
              </a:lnSpc>
              <a:spcBef>
                <a:spcPts val="1200"/>
              </a:spcBef>
              <a:spcAft>
                <a:spcPts val="1200"/>
              </a:spcAft>
            </a:pPr>
            <a:r>
              <a:rPr lang="en-AU" sz="2400" dirty="0">
                <a:cs typeface="Arial" pitchFamily="34" charset="0"/>
              </a:rPr>
              <a:t>Interprets HiveQL and generates MapReduce jobs that run on the cluster.</a:t>
            </a:r>
          </a:p>
          <a:p>
            <a:pPr marL="357188" indent="-357188">
              <a:lnSpc>
                <a:spcPct val="100000"/>
              </a:lnSpc>
              <a:spcBef>
                <a:spcPts val="1200"/>
              </a:spcBef>
              <a:spcAft>
                <a:spcPts val="1200"/>
              </a:spcAft>
            </a:pPr>
            <a:r>
              <a:rPr lang="en-AU" sz="2400" dirty="0">
                <a:cs typeface="Arial" pitchFamily="34" charset="0"/>
              </a:rPr>
              <a:t>Enables easy data summarization, ad-hoc reporting and querying, and analysis of large volumes of data.</a:t>
            </a:r>
          </a:p>
        </p:txBody>
      </p:sp>
      <p:sp>
        <p:nvSpPr>
          <p:cNvPr id="2" name="Slide Number Placeholder 1">
            <a:extLst>
              <a:ext uri="{FF2B5EF4-FFF2-40B4-BE49-F238E27FC236}">
                <a16:creationId xmlns:a16="http://schemas.microsoft.com/office/drawing/2014/main" id="{95C73D30-9BA9-E100-078C-C543EF257420}"/>
              </a:ext>
            </a:extLst>
          </p:cNvPr>
          <p:cNvSpPr>
            <a:spLocks noGrp="1"/>
          </p:cNvSpPr>
          <p:nvPr>
            <p:ph type="sldNum" sz="quarter" idx="12"/>
          </p:nvPr>
        </p:nvSpPr>
        <p:spPr/>
        <p:txBody>
          <a:bodyPr/>
          <a:lstStyle/>
          <a:p>
            <a:fld id="{6C8DB4F7-D883-4928-8961-38134A510B78}" type="slidenum">
              <a:rPr lang="en-GB" smtClean="0"/>
              <a:t>15</a:t>
            </a:fld>
            <a:endParaRPr lang="en-GB" dirty="0"/>
          </a:p>
        </p:txBody>
      </p:sp>
    </p:spTree>
    <p:extLst>
      <p:ext uri="{BB962C8B-B14F-4D97-AF65-F5344CB8AC3E}">
        <p14:creationId xmlns:p14="http://schemas.microsoft.com/office/powerpoint/2010/main" val="1992445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DAF45-BF11-1796-3D24-314B02895C2C}"/>
              </a:ext>
            </a:extLst>
          </p:cNvPr>
          <p:cNvSpPr>
            <a:spLocks noGrp="1"/>
          </p:cNvSpPr>
          <p:nvPr>
            <p:ph type="title"/>
          </p:nvPr>
        </p:nvSpPr>
        <p:spPr/>
        <p:txBody>
          <a:bodyPr/>
          <a:lstStyle/>
          <a:p>
            <a:r>
              <a:rPr lang="en-GB" dirty="0"/>
              <a:t>Graph Databases</a:t>
            </a:r>
          </a:p>
        </p:txBody>
      </p:sp>
      <p:sp>
        <p:nvSpPr>
          <p:cNvPr id="3" name="Content Placeholder 2">
            <a:extLst>
              <a:ext uri="{FF2B5EF4-FFF2-40B4-BE49-F238E27FC236}">
                <a16:creationId xmlns:a16="http://schemas.microsoft.com/office/drawing/2014/main" id="{7CCDD671-225F-7434-4924-7F8AEDE6FE9E}"/>
              </a:ext>
            </a:extLst>
          </p:cNvPr>
          <p:cNvSpPr>
            <a:spLocks noGrp="1"/>
          </p:cNvSpPr>
          <p:nvPr>
            <p:ph idx="1"/>
          </p:nvPr>
        </p:nvSpPr>
        <p:spPr>
          <a:xfrm>
            <a:off x="838199" y="1562793"/>
            <a:ext cx="6884325" cy="5265218"/>
          </a:xfrm>
        </p:spPr>
        <p:txBody>
          <a:bodyPr>
            <a:noAutofit/>
          </a:bodyPr>
          <a:lstStyle/>
          <a:p>
            <a:pPr algn="l" fontAlgn="base">
              <a:lnSpc>
                <a:spcPct val="110000"/>
              </a:lnSpc>
              <a:spcBef>
                <a:spcPts val="1200"/>
              </a:spcBef>
              <a:spcAft>
                <a:spcPts val="600"/>
              </a:spcAft>
            </a:pPr>
            <a:r>
              <a:rPr lang="en-GB" sz="2100" dirty="0"/>
              <a:t>Graph data model treats relationships as first-class citizens.</a:t>
            </a:r>
          </a:p>
          <a:p>
            <a:pPr algn="l" fontAlgn="base">
              <a:lnSpc>
                <a:spcPct val="110000"/>
              </a:lnSpc>
              <a:spcBef>
                <a:spcPts val="1200"/>
              </a:spcBef>
              <a:spcAft>
                <a:spcPts val="600"/>
              </a:spcAft>
            </a:pPr>
            <a:r>
              <a:rPr lang="en-GB" sz="2100" dirty="0"/>
              <a:t>As compared to other DBMSs, we have to infer connections between entities using things like foreign keys or out-of-band processing such as map-reduce.</a:t>
            </a:r>
          </a:p>
          <a:p>
            <a:pPr algn="l" fontAlgn="base">
              <a:lnSpc>
                <a:spcPct val="110000"/>
              </a:lnSpc>
              <a:spcBef>
                <a:spcPts val="1200"/>
              </a:spcBef>
              <a:spcAft>
                <a:spcPts val="600"/>
              </a:spcAft>
            </a:pPr>
            <a:r>
              <a:rPr lang="en-GB" sz="2100" dirty="0"/>
              <a:t>By assembling the simple abstractions of nodes and relationships into connected structures, graph databases enable us to build sophisticated models that map closely to our problem domain. </a:t>
            </a:r>
          </a:p>
          <a:p>
            <a:pPr algn="l" fontAlgn="base">
              <a:lnSpc>
                <a:spcPct val="110000"/>
              </a:lnSpc>
              <a:spcBef>
                <a:spcPts val="1200"/>
              </a:spcBef>
              <a:spcAft>
                <a:spcPts val="600"/>
              </a:spcAft>
            </a:pPr>
            <a:r>
              <a:rPr lang="en-GB" sz="2100" dirty="0"/>
              <a:t>The resulting models are simpler and at the same time more expressive than those produced using traditional relational databases and the other NOSQL (Not Only SQL) stores.</a:t>
            </a:r>
          </a:p>
        </p:txBody>
      </p:sp>
      <p:pic>
        <p:nvPicPr>
          <p:cNvPr id="5122" name="Picture 2" descr="grdb 0103">
            <a:extLst>
              <a:ext uri="{FF2B5EF4-FFF2-40B4-BE49-F238E27FC236}">
                <a16:creationId xmlns:a16="http://schemas.microsoft.com/office/drawing/2014/main" id="{99F9193D-9754-C476-7345-2CA0A69E36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1905" y="1899882"/>
            <a:ext cx="3725136" cy="27198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7BBC67B-2287-0C4C-ED02-89277407E711}"/>
              </a:ext>
            </a:extLst>
          </p:cNvPr>
          <p:cNvSpPr txBox="1"/>
          <p:nvPr/>
        </p:nvSpPr>
        <p:spPr>
          <a:xfrm>
            <a:off x="7971905" y="4893376"/>
            <a:ext cx="3826518" cy="1295868"/>
          </a:xfrm>
          <a:prstGeom prst="rect">
            <a:avLst/>
          </a:prstGeom>
          <a:noFill/>
        </p:spPr>
        <p:txBody>
          <a:bodyPr wrap="square">
            <a:spAutoFit/>
          </a:bodyPr>
          <a:lstStyle/>
          <a:p>
            <a:pPr marL="266700" indent="-266700" algn="l" fontAlgn="base">
              <a:lnSpc>
                <a:spcPct val="110000"/>
              </a:lnSpc>
              <a:spcBef>
                <a:spcPts val="1200"/>
              </a:spcBef>
              <a:spcAft>
                <a:spcPts val="600"/>
              </a:spcAft>
              <a:buFont typeface="Arial" panose="020B0604020202020204" pitchFamily="34" charset="0"/>
              <a:buChar char="•"/>
            </a:pPr>
            <a:r>
              <a:rPr lang="en-GB" dirty="0"/>
              <a:t>Figure shows a pictorial overview of some of the graph databases on the market today, based on their storage and processing models.</a:t>
            </a:r>
          </a:p>
        </p:txBody>
      </p:sp>
      <p:sp>
        <p:nvSpPr>
          <p:cNvPr id="5" name="Slide Number Placeholder 4">
            <a:extLst>
              <a:ext uri="{FF2B5EF4-FFF2-40B4-BE49-F238E27FC236}">
                <a16:creationId xmlns:a16="http://schemas.microsoft.com/office/drawing/2014/main" id="{5E904C4C-68C4-78A7-B94D-33D4965975F2}"/>
              </a:ext>
            </a:extLst>
          </p:cNvPr>
          <p:cNvSpPr>
            <a:spLocks noGrp="1"/>
          </p:cNvSpPr>
          <p:nvPr>
            <p:ph type="sldNum" sz="quarter" idx="12"/>
          </p:nvPr>
        </p:nvSpPr>
        <p:spPr/>
        <p:txBody>
          <a:bodyPr/>
          <a:lstStyle/>
          <a:p>
            <a:fld id="{6C8DB4F7-D883-4928-8961-38134A510B78}" type="slidenum">
              <a:rPr lang="en-GB" smtClean="0"/>
              <a:t>16</a:t>
            </a:fld>
            <a:endParaRPr lang="en-GB" dirty="0"/>
          </a:p>
        </p:txBody>
      </p:sp>
    </p:spTree>
    <p:extLst>
      <p:ext uri="{BB962C8B-B14F-4D97-AF65-F5344CB8AC3E}">
        <p14:creationId xmlns:p14="http://schemas.microsoft.com/office/powerpoint/2010/main" val="1206087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F22E6-7007-81D7-5171-651C58CDCB90}"/>
              </a:ext>
            </a:extLst>
          </p:cNvPr>
          <p:cNvSpPr>
            <a:spLocks noGrp="1"/>
          </p:cNvSpPr>
          <p:nvPr>
            <p:ph type="title"/>
          </p:nvPr>
        </p:nvSpPr>
        <p:spPr/>
        <p:txBody>
          <a:bodyPr/>
          <a:lstStyle/>
          <a:p>
            <a:r>
              <a:rPr lang="en-IE" dirty="0"/>
              <a:t>Kafka Streaming</a:t>
            </a:r>
          </a:p>
        </p:txBody>
      </p:sp>
      <p:sp>
        <p:nvSpPr>
          <p:cNvPr id="3" name="Content Placeholder 2">
            <a:extLst>
              <a:ext uri="{FF2B5EF4-FFF2-40B4-BE49-F238E27FC236}">
                <a16:creationId xmlns:a16="http://schemas.microsoft.com/office/drawing/2014/main" id="{E57C7EBF-62A2-9E02-AD5D-533D93C1D3F0}"/>
              </a:ext>
            </a:extLst>
          </p:cNvPr>
          <p:cNvSpPr>
            <a:spLocks noGrp="1"/>
          </p:cNvSpPr>
          <p:nvPr>
            <p:ph idx="1"/>
          </p:nvPr>
        </p:nvSpPr>
        <p:spPr>
          <a:xfrm>
            <a:off x="838200" y="1622144"/>
            <a:ext cx="10515600" cy="5235856"/>
          </a:xfrm>
        </p:spPr>
        <p:txBody>
          <a:bodyPr>
            <a:normAutofit lnSpcReduction="10000"/>
          </a:bodyPr>
          <a:lstStyle/>
          <a:p>
            <a:pPr>
              <a:lnSpc>
                <a:spcPct val="100000"/>
              </a:lnSpc>
              <a:spcBef>
                <a:spcPts val="1200"/>
              </a:spcBef>
              <a:spcAft>
                <a:spcPts val="600"/>
              </a:spcAft>
            </a:pPr>
            <a:r>
              <a:rPr lang="en-US" sz="2000" dirty="0"/>
              <a:t>A client library called </a:t>
            </a:r>
            <a:r>
              <a:rPr lang="en-US" sz="2000" b="1" i="1" dirty="0"/>
              <a:t>Kafka Streams</a:t>
            </a:r>
            <a:r>
              <a:rPr lang="en-US" sz="2000" dirty="0"/>
              <a:t> is used to create </a:t>
            </a:r>
            <a:r>
              <a:rPr lang="en-US" sz="2000" b="1" i="1" dirty="0"/>
              <a:t>apps</a:t>
            </a:r>
            <a:r>
              <a:rPr lang="en-US" sz="2000" dirty="0"/>
              <a:t> and </a:t>
            </a:r>
            <a:r>
              <a:rPr lang="en-US" sz="2000" b="1" i="1" dirty="0"/>
              <a:t>microservices</a:t>
            </a:r>
            <a:r>
              <a:rPr lang="en-US" sz="2000" dirty="0"/>
              <a:t> whose input and output data are stored in Kafka clusters. </a:t>
            </a:r>
          </a:p>
          <a:p>
            <a:pPr>
              <a:lnSpc>
                <a:spcPct val="100000"/>
              </a:lnSpc>
              <a:spcBef>
                <a:spcPts val="1200"/>
              </a:spcBef>
              <a:spcAft>
                <a:spcPts val="600"/>
              </a:spcAft>
            </a:pPr>
            <a:r>
              <a:rPr lang="en-US" sz="2000" dirty="0"/>
              <a:t>It combines the advantages of Kafka's server-side cluster technology with the ease of creating and deploying regular Java and Scala apps on the client side.</a:t>
            </a:r>
          </a:p>
          <a:p>
            <a:pPr>
              <a:lnSpc>
                <a:spcPct val="100000"/>
              </a:lnSpc>
              <a:spcBef>
                <a:spcPts val="1200"/>
              </a:spcBef>
              <a:spcAft>
                <a:spcPts val="600"/>
              </a:spcAft>
            </a:pPr>
            <a:r>
              <a:rPr lang="en-US" sz="2400" b="1" dirty="0"/>
              <a:t>Kafka Streams Use Cases</a:t>
            </a:r>
          </a:p>
          <a:p>
            <a:pPr>
              <a:lnSpc>
                <a:spcPct val="100000"/>
              </a:lnSpc>
              <a:spcBef>
                <a:spcPts val="1200"/>
              </a:spcBef>
              <a:spcAft>
                <a:spcPts val="600"/>
              </a:spcAft>
            </a:pPr>
            <a:r>
              <a:rPr lang="en-US" sz="1800" b="1" dirty="0"/>
              <a:t>The New York Times </a:t>
            </a:r>
            <a:r>
              <a:rPr lang="en-US" sz="1800" dirty="0"/>
              <a:t>uses Apache Kafka and the Kafka Streams to store and distribute, in real-time, published content to the various applications and systems that make it available to the readers.</a:t>
            </a:r>
          </a:p>
          <a:p>
            <a:pPr>
              <a:lnSpc>
                <a:spcPct val="100000"/>
              </a:lnSpc>
              <a:spcBef>
                <a:spcPts val="1200"/>
              </a:spcBef>
              <a:spcAft>
                <a:spcPts val="600"/>
              </a:spcAft>
            </a:pPr>
            <a:r>
              <a:rPr lang="en-US" sz="1800" dirty="0"/>
              <a:t>As of 2017, </a:t>
            </a:r>
            <a:r>
              <a:rPr lang="en-US" sz="1800" b="1" dirty="0"/>
              <a:t>trivago </a:t>
            </a:r>
            <a:r>
              <a:rPr lang="en-US" sz="1800" dirty="0"/>
              <a:t>offer access to approximately 1.8 million hotels and other accommodations in over 190 countries. </a:t>
            </a:r>
            <a:r>
              <a:rPr lang="en-US" sz="1800" b="1" dirty="0"/>
              <a:t>trivago</a:t>
            </a:r>
            <a:r>
              <a:rPr lang="en-US" sz="1800" dirty="0"/>
              <a:t> uses Kafka, Kafka Connect, and Kafka Streams to enable our developers to access data freely in the company. Kafka Streams powers parts of our analytics pipeline and delivers endless options to explore and operate on the data sources we have at hand.</a:t>
            </a:r>
          </a:p>
          <a:p>
            <a:pPr>
              <a:lnSpc>
                <a:spcPct val="100000"/>
              </a:lnSpc>
              <a:spcBef>
                <a:spcPts val="1200"/>
              </a:spcBef>
              <a:spcAft>
                <a:spcPts val="600"/>
              </a:spcAft>
            </a:pPr>
            <a:r>
              <a:rPr lang="en-US" sz="1800" b="1" dirty="0"/>
              <a:t>Rabobank</a:t>
            </a:r>
            <a:r>
              <a:rPr lang="en-US" sz="1800" dirty="0"/>
              <a:t> is one of the 3rd largest banks in the Netherlands. Its digital nervous system, the Business Event Bus, is powered by Apache Kafka. It is used by an increasing amount of financial processes and services, one of which is </a:t>
            </a:r>
            <a:r>
              <a:rPr lang="en-US" sz="1800" b="1" i="1" dirty="0" err="1"/>
              <a:t>Rabo</a:t>
            </a:r>
            <a:r>
              <a:rPr lang="en-US" sz="1800" b="1" i="1" dirty="0"/>
              <a:t> Alerts</a:t>
            </a:r>
            <a:r>
              <a:rPr lang="en-US" sz="1800" dirty="0"/>
              <a:t>. This service alerts customers in real-time upon financial events and is built using Kafka Streams.</a:t>
            </a:r>
            <a:endParaRPr lang="en-IE" sz="1800" dirty="0"/>
          </a:p>
        </p:txBody>
      </p:sp>
      <p:sp>
        <p:nvSpPr>
          <p:cNvPr id="4" name="Slide Number Placeholder 3">
            <a:extLst>
              <a:ext uri="{FF2B5EF4-FFF2-40B4-BE49-F238E27FC236}">
                <a16:creationId xmlns:a16="http://schemas.microsoft.com/office/drawing/2014/main" id="{EEF840DC-967D-8F91-C549-3978FDAEF4CD}"/>
              </a:ext>
            </a:extLst>
          </p:cNvPr>
          <p:cNvSpPr>
            <a:spLocks noGrp="1"/>
          </p:cNvSpPr>
          <p:nvPr>
            <p:ph type="sldNum" sz="quarter" idx="12"/>
          </p:nvPr>
        </p:nvSpPr>
        <p:spPr/>
        <p:txBody>
          <a:bodyPr/>
          <a:lstStyle/>
          <a:p>
            <a:fld id="{6C8DB4F7-D883-4928-8961-38134A510B78}" type="slidenum">
              <a:rPr lang="en-GB" smtClean="0"/>
              <a:t>17</a:t>
            </a:fld>
            <a:endParaRPr lang="en-GB" dirty="0"/>
          </a:p>
        </p:txBody>
      </p:sp>
    </p:spTree>
    <p:extLst>
      <p:ext uri="{BB962C8B-B14F-4D97-AF65-F5344CB8AC3E}">
        <p14:creationId xmlns:p14="http://schemas.microsoft.com/office/powerpoint/2010/main" val="1273277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41A6B-5EF3-4B91-B0E7-349382197ABB}"/>
              </a:ext>
            </a:extLst>
          </p:cNvPr>
          <p:cNvSpPr>
            <a:spLocks noGrp="1"/>
          </p:cNvSpPr>
          <p:nvPr>
            <p:ph type="title"/>
          </p:nvPr>
        </p:nvSpPr>
        <p:spPr/>
        <p:txBody>
          <a:bodyPr/>
          <a:lstStyle/>
          <a:p>
            <a:r>
              <a:rPr lang="en-GB" dirty="0"/>
              <a:t>Resources/ References</a:t>
            </a:r>
          </a:p>
        </p:txBody>
      </p:sp>
      <p:sp>
        <p:nvSpPr>
          <p:cNvPr id="3" name="Content Placeholder 2">
            <a:extLst>
              <a:ext uri="{FF2B5EF4-FFF2-40B4-BE49-F238E27FC236}">
                <a16:creationId xmlns:a16="http://schemas.microsoft.com/office/drawing/2014/main" id="{717D5E5B-EB6F-421A-AC92-5B7CFB9F6E19}"/>
              </a:ext>
            </a:extLst>
          </p:cNvPr>
          <p:cNvSpPr>
            <a:spLocks noGrp="1"/>
          </p:cNvSpPr>
          <p:nvPr>
            <p:ph idx="1"/>
          </p:nvPr>
        </p:nvSpPr>
        <p:spPr>
          <a:xfrm>
            <a:off x="1088967" y="1629292"/>
            <a:ext cx="5428211" cy="5162204"/>
          </a:xfrm>
        </p:spPr>
        <p:txBody>
          <a:bodyPr>
            <a:normAutofit fontScale="92500"/>
          </a:bodyPr>
          <a:lstStyle/>
          <a:p>
            <a:pPr>
              <a:lnSpc>
                <a:spcPct val="100000"/>
              </a:lnSpc>
              <a:spcBef>
                <a:spcPts val="1200"/>
              </a:spcBef>
              <a:spcAft>
                <a:spcPts val="600"/>
              </a:spcAft>
            </a:pPr>
            <a:r>
              <a:rPr lang="en-GB" sz="2400" dirty="0"/>
              <a:t>G. Somasundaram, A Shrivastava (Editors), 2009, Information Storage and Management: Storing, Managing, and Protecting Digital Information, Wiley Publishing</a:t>
            </a:r>
          </a:p>
          <a:p>
            <a:pPr>
              <a:lnSpc>
                <a:spcPct val="100000"/>
              </a:lnSpc>
              <a:spcBef>
                <a:spcPts val="1200"/>
              </a:spcBef>
              <a:spcAft>
                <a:spcPts val="600"/>
              </a:spcAft>
            </a:pPr>
            <a:r>
              <a:rPr lang="en-GB" sz="2400" dirty="0"/>
              <a:t>Tate, J. et al, (2012). Introduction to Storage Area Networks and System Networking. IBM. </a:t>
            </a:r>
          </a:p>
          <a:p>
            <a:pPr>
              <a:lnSpc>
                <a:spcPct val="100000"/>
              </a:lnSpc>
              <a:spcBef>
                <a:spcPts val="1200"/>
              </a:spcBef>
              <a:spcAft>
                <a:spcPts val="600"/>
              </a:spcAft>
            </a:pPr>
            <a:r>
              <a:rPr lang="en-GB" sz="2400" dirty="0"/>
              <a:t>Some images are used from Google search repository (https://www.google.ie/search) to enhance the level of learning.</a:t>
            </a:r>
          </a:p>
          <a:p>
            <a:pPr>
              <a:lnSpc>
                <a:spcPct val="100000"/>
              </a:lnSpc>
              <a:spcBef>
                <a:spcPts val="1200"/>
              </a:spcBef>
              <a:spcAft>
                <a:spcPts val="600"/>
              </a:spcAft>
            </a:pPr>
            <a:r>
              <a:rPr lang="tr-TR" sz="2400"/>
              <a:t>https://kafka.apache.org/documentation/streams/</a:t>
            </a:r>
            <a:endParaRPr lang="tr-TR" sz="2400" dirty="0"/>
          </a:p>
        </p:txBody>
      </p:sp>
      <p:sp>
        <p:nvSpPr>
          <p:cNvPr id="5" name="Slide Number Placeholder 4">
            <a:extLst>
              <a:ext uri="{FF2B5EF4-FFF2-40B4-BE49-F238E27FC236}">
                <a16:creationId xmlns:a16="http://schemas.microsoft.com/office/drawing/2014/main" id="{E41FEEFE-9B81-BF95-4D67-B5D491DDA9D4}"/>
              </a:ext>
            </a:extLst>
          </p:cNvPr>
          <p:cNvSpPr>
            <a:spLocks noGrp="1"/>
          </p:cNvSpPr>
          <p:nvPr>
            <p:ph type="sldNum" sz="quarter" idx="12"/>
          </p:nvPr>
        </p:nvSpPr>
        <p:spPr/>
        <p:txBody>
          <a:bodyPr/>
          <a:lstStyle/>
          <a:p>
            <a:fld id="{6C8DB4F7-D883-4928-8961-38134A510B78}" type="slidenum">
              <a:rPr lang="en-GB" smtClean="0"/>
              <a:t>18</a:t>
            </a:fld>
            <a:endParaRPr lang="en-GB" dirty="0"/>
          </a:p>
        </p:txBody>
      </p:sp>
      <p:sp>
        <p:nvSpPr>
          <p:cNvPr id="4" name="Title 5">
            <a:extLst>
              <a:ext uri="{FF2B5EF4-FFF2-40B4-BE49-F238E27FC236}">
                <a16:creationId xmlns:a16="http://schemas.microsoft.com/office/drawing/2014/main" id="{F338CE17-2C74-563B-17FB-7E229A2227B9}"/>
              </a:ext>
            </a:extLst>
          </p:cNvPr>
          <p:cNvSpPr txBox="1">
            <a:spLocks/>
          </p:cNvSpPr>
          <p:nvPr/>
        </p:nvSpPr>
        <p:spPr>
          <a:xfrm>
            <a:off x="6718652" y="2635091"/>
            <a:ext cx="4807390" cy="3150606"/>
          </a:xfrm>
          <a:prstGeom prst="rect">
            <a:avLst/>
          </a:prstGeom>
          <a:ln w="19050">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4">
                    <a:lumMod val="75000"/>
                  </a:schemeClr>
                </a:solidFill>
                <a:latin typeface="+mn-lt"/>
                <a:ea typeface="+mj-ea"/>
                <a:cs typeface="+mj-cs"/>
              </a:defRPr>
            </a:lvl1pPr>
          </a:lstStyle>
          <a:p>
            <a:pPr algn="ctr"/>
            <a:r>
              <a:rPr lang="en-IE" sz="2400"/>
              <a:t>Copyright Notice</a:t>
            </a:r>
            <a:br>
              <a:rPr lang="en-IE" sz="2400"/>
            </a:br>
            <a:r>
              <a:rPr lang="en-IE" sz="1800"/>
              <a:t>The following material has been communicated to you by or on behalf of CCT College Dublin in accordance with the Copyright and Related Rights Act 2000 (the Act).</a:t>
            </a:r>
            <a:br>
              <a:rPr lang="en-IE" sz="1800"/>
            </a:br>
            <a:r>
              <a:rPr lang="en-IE" sz="1800"/>
              <a:t>The material may be subject to copyright under the Act and any further reproduction, communication or distribution of this material must be in accordance with the Act.</a:t>
            </a:r>
            <a:br>
              <a:rPr lang="en-IE" sz="1800"/>
            </a:br>
            <a:br>
              <a:rPr lang="en-IE" sz="1800"/>
            </a:br>
            <a:r>
              <a:rPr lang="en-IE" sz="1200"/>
              <a:t>Do not remove this notice</a:t>
            </a:r>
            <a:endParaRPr lang="en-IE" sz="1800" dirty="0"/>
          </a:p>
        </p:txBody>
      </p:sp>
    </p:spTree>
    <p:extLst>
      <p:ext uri="{BB962C8B-B14F-4D97-AF65-F5344CB8AC3E}">
        <p14:creationId xmlns:p14="http://schemas.microsoft.com/office/powerpoint/2010/main" val="2940394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75EF-0F2C-A30C-B2F2-3870D5682DCE}"/>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D8E1396E-5D4B-28CC-58E3-8426804E3BC1}"/>
              </a:ext>
            </a:extLst>
          </p:cNvPr>
          <p:cNvSpPr>
            <a:spLocks noGrp="1"/>
          </p:cNvSpPr>
          <p:nvPr>
            <p:ph idx="1"/>
          </p:nvPr>
        </p:nvSpPr>
        <p:spPr>
          <a:xfrm>
            <a:off x="1255222" y="1555640"/>
            <a:ext cx="9144000" cy="5294045"/>
          </a:xfrm>
        </p:spPr>
        <p:txBody>
          <a:bodyPr>
            <a:normAutofit fontScale="85000" lnSpcReduction="20000"/>
          </a:bodyPr>
          <a:lstStyle/>
          <a:p>
            <a:pPr marL="357188" indent="-357188" algn="l">
              <a:lnSpc>
                <a:spcPct val="120000"/>
              </a:lnSpc>
              <a:spcBef>
                <a:spcPts val="600"/>
              </a:spcBef>
              <a:spcAft>
                <a:spcPts val="600"/>
              </a:spcAft>
            </a:pPr>
            <a:r>
              <a:rPr lang="en-IE" dirty="0"/>
              <a:t>Hadoop</a:t>
            </a:r>
          </a:p>
          <a:p>
            <a:pPr marL="357188" indent="-357188" algn="l">
              <a:lnSpc>
                <a:spcPct val="120000"/>
              </a:lnSpc>
              <a:spcBef>
                <a:spcPts val="600"/>
              </a:spcBef>
              <a:spcAft>
                <a:spcPts val="600"/>
              </a:spcAft>
            </a:pPr>
            <a:r>
              <a:rPr lang="en-IE" dirty="0"/>
              <a:t>Map-Reduce Programming Model</a:t>
            </a:r>
          </a:p>
          <a:p>
            <a:pPr marL="357188" indent="-357188" algn="l">
              <a:lnSpc>
                <a:spcPct val="120000"/>
              </a:lnSpc>
              <a:spcBef>
                <a:spcPts val="600"/>
              </a:spcBef>
              <a:spcAft>
                <a:spcPts val="600"/>
              </a:spcAft>
            </a:pPr>
            <a:r>
              <a:rPr lang="en-IE" dirty="0"/>
              <a:t>Apache HBase</a:t>
            </a:r>
          </a:p>
          <a:p>
            <a:pPr marL="357188" indent="-357188" algn="l">
              <a:lnSpc>
                <a:spcPct val="120000"/>
              </a:lnSpc>
              <a:spcBef>
                <a:spcPts val="600"/>
              </a:spcBef>
              <a:spcAft>
                <a:spcPts val="600"/>
              </a:spcAft>
            </a:pPr>
            <a:r>
              <a:rPr lang="en-IE" dirty="0"/>
              <a:t>Apache Spark</a:t>
            </a:r>
          </a:p>
          <a:p>
            <a:pPr marL="357188" indent="-357188" algn="l">
              <a:lnSpc>
                <a:spcPct val="120000"/>
              </a:lnSpc>
              <a:spcBef>
                <a:spcPts val="600"/>
              </a:spcBef>
              <a:spcAft>
                <a:spcPts val="600"/>
              </a:spcAft>
            </a:pPr>
            <a:r>
              <a:rPr lang="en-IE" dirty="0"/>
              <a:t>Apache Pig</a:t>
            </a:r>
          </a:p>
          <a:p>
            <a:pPr marL="357188" indent="-357188" algn="l">
              <a:lnSpc>
                <a:spcPct val="120000"/>
              </a:lnSpc>
              <a:spcBef>
                <a:spcPts val="600"/>
              </a:spcBef>
              <a:spcAft>
                <a:spcPts val="600"/>
              </a:spcAft>
            </a:pPr>
            <a:r>
              <a:rPr lang="en-IE" dirty="0"/>
              <a:t>NOSQL Cassandra database</a:t>
            </a:r>
          </a:p>
          <a:p>
            <a:pPr marL="357188" indent="-357188" algn="l">
              <a:lnSpc>
                <a:spcPct val="120000"/>
              </a:lnSpc>
              <a:spcBef>
                <a:spcPts val="600"/>
              </a:spcBef>
              <a:spcAft>
                <a:spcPts val="600"/>
              </a:spcAft>
            </a:pPr>
            <a:r>
              <a:rPr lang="en-IE" dirty="0"/>
              <a:t>YCSB &amp; MongoDB</a:t>
            </a:r>
          </a:p>
          <a:p>
            <a:pPr marL="357188" indent="-357188" algn="l">
              <a:lnSpc>
                <a:spcPct val="120000"/>
              </a:lnSpc>
              <a:spcBef>
                <a:spcPts val="600"/>
              </a:spcBef>
              <a:spcAft>
                <a:spcPts val="600"/>
              </a:spcAft>
            </a:pPr>
            <a:r>
              <a:rPr lang="en-IE" dirty="0"/>
              <a:t>Apache HIVE</a:t>
            </a:r>
          </a:p>
          <a:p>
            <a:pPr marL="357188" indent="-357188" algn="l">
              <a:lnSpc>
                <a:spcPct val="120000"/>
              </a:lnSpc>
              <a:spcBef>
                <a:spcPts val="600"/>
              </a:spcBef>
              <a:spcAft>
                <a:spcPts val="600"/>
              </a:spcAft>
            </a:pPr>
            <a:r>
              <a:rPr lang="en-IE" dirty="0"/>
              <a:t>Graph Database</a:t>
            </a:r>
          </a:p>
          <a:p>
            <a:pPr marL="357188" indent="-357188" algn="l">
              <a:lnSpc>
                <a:spcPct val="120000"/>
              </a:lnSpc>
              <a:spcBef>
                <a:spcPts val="600"/>
              </a:spcBef>
              <a:spcAft>
                <a:spcPts val="600"/>
              </a:spcAft>
            </a:pPr>
            <a:r>
              <a:rPr lang="en-IE" dirty="0"/>
              <a:t>Kafka Streaming</a:t>
            </a:r>
          </a:p>
        </p:txBody>
      </p:sp>
      <p:sp>
        <p:nvSpPr>
          <p:cNvPr id="4" name="Slide Number Placeholder 3">
            <a:extLst>
              <a:ext uri="{FF2B5EF4-FFF2-40B4-BE49-F238E27FC236}">
                <a16:creationId xmlns:a16="http://schemas.microsoft.com/office/drawing/2014/main" id="{A225015F-DDDD-E5ED-97FC-D3AA1401E16E}"/>
              </a:ext>
            </a:extLst>
          </p:cNvPr>
          <p:cNvSpPr>
            <a:spLocks noGrp="1"/>
          </p:cNvSpPr>
          <p:nvPr>
            <p:ph type="sldNum" sz="quarter" idx="12"/>
          </p:nvPr>
        </p:nvSpPr>
        <p:spPr/>
        <p:txBody>
          <a:bodyPr/>
          <a:lstStyle/>
          <a:p>
            <a:fld id="{6C8DB4F7-D883-4928-8961-38134A510B78}" type="slidenum">
              <a:rPr lang="en-GB" smtClean="0"/>
              <a:t>2</a:t>
            </a:fld>
            <a:endParaRPr lang="en-GB" dirty="0"/>
          </a:p>
        </p:txBody>
      </p:sp>
    </p:spTree>
    <p:extLst>
      <p:ext uri="{BB962C8B-B14F-4D97-AF65-F5344CB8AC3E}">
        <p14:creationId xmlns:p14="http://schemas.microsoft.com/office/powerpoint/2010/main" val="587466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5C332-388B-49B7-AE53-AD32CAF379B1}"/>
              </a:ext>
            </a:extLst>
          </p:cNvPr>
          <p:cNvSpPr>
            <a:spLocks noGrp="1"/>
          </p:cNvSpPr>
          <p:nvPr>
            <p:ph type="title"/>
          </p:nvPr>
        </p:nvSpPr>
        <p:spPr>
          <a:xfrm>
            <a:off x="838200" y="83039"/>
            <a:ext cx="9022237" cy="1325563"/>
          </a:xfrm>
        </p:spPr>
        <p:txBody>
          <a:bodyPr/>
          <a:lstStyle/>
          <a:p>
            <a:r>
              <a:rPr lang="en-IE" dirty="0"/>
              <a:t>Hadoop</a:t>
            </a:r>
            <a:r>
              <a:rPr lang="en-GB" dirty="0"/>
              <a:t> Ecosystem</a:t>
            </a:r>
          </a:p>
        </p:txBody>
      </p:sp>
      <p:sp>
        <p:nvSpPr>
          <p:cNvPr id="3" name="Content Placeholder 2">
            <a:extLst>
              <a:ext uri="{FF2B5EF4-FFF2-40B4-BE49-F238E27FC236}">
                <a16:creationId xmlns:a16="http://schemas.microsoft.com/office/drawing/2014/main" id="{72AE4225-9A59-4AC1-942F-C1D960840D2C}"/>
              </a:ext>
            </a:extLst>
          </p:cNvPr>
          <p:cNvSpPr>
            <a:spLocks noGrp="1"/>
          </p:cNvSpPr>
          <p:nvPr>
            <p:ph idx="1"/>
          </p:nvPr>
        </p:nvSpPr>
        <p:spPr>
          <a:xfrm>
            <a:off x="728282" y="1545103"/>
            <a:ext cx="6916523" cy="1236197"/>
          </a:xfrm>
        </p:spPr>
        <p:txBody>
          <a:bodyPr>
            <a:normAutofit/>
          </a:bodyPr>
          <a:lstStyle/>
          <a:p>
            <a:pPr marL="214313" indent="-214313">
              <a:lnSpc>
                <a:spcPct val="120000"/>
              </a:lnSpc>
              <a:spcBef>
                <a:spcPts val="900"/>
              </a:spcBef>
            </a:pPr>
            <a:r>
              <a:rPr lang="en-GB" sz="2000" b="1" dirty="0"/>
              <a:t>Hadoop Ecosystem </a:t>
            </a:r>
            <a:r>
              <a:rPr lang="en-GB" sz="2000" dirty="0"/>
              <a:t>is a platform which provides various services to solve the big data problems. It includes Apache projects and various commercial tools and solutions. </a:t>
            </a:r>
          </a:p>
        </p:txBody>
      </p:sp>
      <p:sp>
        <p:nvSpPr>
          <p:cNvPr id="7" name="TextBox 6">
            <a:extLst>
              <a:ext uri="{FF2B5EF4-FFF2-40B4-BE49-F238E27FC236}">
                <a16:creationId xmlns:a16="http://schemas.microsoft.com/office/drawing/2014/main" id="{A7090043-904E-4BFF-BD11-7171E96E8338}"/>
              </a:ext>
            </a:extLst>
          </p:cNvPr>
          <p:cNvSpPr txBox="1"/>
          <p:nvPr/>
        </p:nvSpPr>
        <p:spPr>
          <a:xfrm>
            <a:off x="7956288" y="4304050"/>
            <a:ext cx="3397512" cy="400110"/>
          </a:xfrm>
          <a:prstGeom prst="rect">
            <a:avLst/>
          </a:prstGeom>
          <a:noFill/>
        </p:spPr>
        <p:txBody>
          <a:bodyPr wrap="square">
            <a:spAutoFit/>
          </a:bodyPr>
          <a:lstStyle/>
          <a:p>
            <a:pPr algn="ctr"/>
            <a:r>
              <a:rPr lang="en-GB" sz="2000" b="1" spc="-4" dirty="0">
                <a:cs typeface="Calibri" panose="020F0502020204030204" pitchFamily="34" charset="0"/>
              </a:rPr>
              <a:t>The Hadoop</a:t>
            </a:r>
            <a:r>
              <a:rPr lang="en-GB" sz="2000" b="1" spc="-56" dirty="0">
                <a:cs typeface="Calibri" panose="020F0502020204030204" pitchFamily="34" charset="0"/>
              </a:rPr>
              <a:t> </a:t>
            </a:r>
            <a:r>
              <a:rPr lang="en-GB" sz="2000" b="1" spc="-8" dirty="0">
                <a:cs typeface="Calibri" panose="020F0502020204030204" pitchFamily="34" charset="0"/>
              </a:rPr>
              <a:t>Ecosystem</a:t>
            </a:r>
            <a:endParaRPr lang="en-GB" sz="2000" b="1" dirty="0"/>
          </a:p>
        </p:txBody>
      </p:sp>
      <p:sp>
        <p:nvSpPr>
          <p:cNvPr id="10" name="Slide Number Placeholder 9">
            <a:extLst>
              <a:ext uri="{FF2B5EF4-FFF2-40B4-BE49-F238E27FC236}">
                <a16:creationId xmlns:a16="http://schemas.microsoft.com/office/drawing/2014/main" id="{8AB3209C-53A4-433F-BBB5-F1C82D36D976}"/>
              </a:ext>
            </a:extLst>
          </p:cNvPr>
          <p:cNvSpPr>
            <a:spLocks noGrp="1"/>
          </p:cNvSpPr>
          <p:nvPr>
            <p:ph type="sldNum" sz="quarter" idx="12"/>
          </p:nvPr>
        </p:nvSpPr>
        <p:spPr/>
        <p:txBody>
          <a:bodyPr/>
          <a:lstStyle/>
          <a:p>
            <a:fld id="{6C8DB4F7-D883-4928-8961-38134A510B78}" type="slidenum">
              <a:rPr lang="en-GB" smtClean="0"/>
              <a:t>3</a:t>
            </a:fld>
            <a:endParaRPr lang="en-GB" dirty="0"/>
          </a:p>
        </p:txBody>
      </p:sp>
      <p:sp>
        <p:nvSpPr>
          <p:cNvPr id="11" name="TextBox 10">
            <a:extLst>
              <a:ext uri="{FF2B5EF4-FFF2-40B4-BE49-F238E27FC236}">
                <a16:creationId xmlns:a16="http://schemas.microsoft.com/office/drawing/2014/main" id="{7B4A4F85-048A-459F-9C94-85E9122BD13A}"/>
              </a:ext>
            </a:extLst>
          </p:cNvPr>
          <p:cNvSpPr txBox="1"/>
          <p:nvPr/>
        </p:nvSpPr>
        <p:spPr>
          <a:xfrm>
            <a:off x="1354455" y="4963614"/>
            <a:ext cx="3732342" cy="1785104"/>
          </a:xfrm>
          <a:prstGeom prst="rect">
            <a:avLst/>
          </a:prstGeom>
          <a:noFill/>
        </p:spPr>
        <p:txBody>
          <a:bodyPr wrap="square">
            <a:spAutoFit/>
          </a:bodyPr>
          <a:lstStyle/>
          <a:p>
            <a:pPr marL="214313" indent="-214313">
              <a:spcBef>
                <a:spcPts val="1200"/>
              </a:spcBef>
              <a:buFont typeface="Arial" panose="020B0604020202020204" pitchFamily="34" charset="0"/>
              <a:buChar char="•"/>
            </a:pPr>
            <a:r>
              <a:rPr lang="en-GB" sz="1600" b="1" dirty="0"/>
              <a:t>HDFS: </a:t>
            </a:r>
            <a:r>
              <a:rPr lang="en-GB" sz="1600" dirty="0"/>
              <a:t>Hadoop Distributed File System</a:t>
            </a:r>
          </a:p>
          <a:p>
            <a:pPr marL="214313" indent="-214313">
              <a:spcBef>
                <a:spcPts val="1200"/>
              </a:spcBef>
              <a:buFont typeface="Arial" panose="020B0604020202020204" pitchFamily="34" charset="0"/>
              <a:buChar char="•"/>
            </a:pPr>
            <a:r>
              <a:rPr lang="en-GB" sz="1600" b="1" dirty="0"/>
              <a:t>YARN: </a:t>
            </a:r>
            <a:r>
              <a:rPr lang="en-GB" sz="1600" dirty="0"/>
              <a:t>Yet Another Resource Negotiator</a:t>
            </a:r>
          </a:p>
          <a:p>
            <a:pPr marL="214313" indent="-214313">
              <a:spcBef>
                <a:spcPts val="1200"/>
              </a:spcBef>
              <a:buFont typeface="Arial" panose="020B0604020202020204" pitchFamily="34" charset="0"/>
              <a:buChar char="•"/>
            </a:pPr>
            <a:r>
              <a:rPr lang="en-GB" sz="1600" b="1" dirty="0"/>
              <a:t>MapReduce: </a:t>
            </a:r>
            <a:r>
              <a:rPr lang="en-GB" sz="1600" dirty="0"/>
              <a:t>Programming based Data Processing</a:t>
            </a:r>
          </a:p>
          <a:p>
            <a:pPr marL="214313" indent="-214313">
              <a:spcBef>
                <a:spcPts val="1200"/>
              </a:spcBef>
              <a:buFont typeface="Arial" panose="020B0604020202020204" pitchFamily="34" charset="0"/>
              <a:buChar char="•"/>
            </a:pPr>
            <a:r>
              <a:rPr lang="en-GB" sz="1600" b="1" dirty="0"/>
              <a:t>Spark: </a:t>
            </a:r>
            <a:r>
              <a:rPr lang="en-GB" sz="1600" dirty="0"/>
              <a:t>In-Memory data processing</a:t>
            </a:r>
          </a:p>
        </p:txBody>
      </p:sp>
      <p:sp>
        <p:nvSpPr>
          <p:cNvPr id="12" name="TextBox 11">
            <a:extLst>
              <a:ext uri="{FF2B5EF4-FFF2-40B4-BE49-F238E27FC236}">
                <a16:creationId xmlns:a16="http://schemas.microsoft.com/office/drawing/2014/main" id="{B4260791-EA98-48C2-ADC7-E23F047C4D23}"/>
              </a:ext>
            </a:extLst>
          </p:cNvPr>
          <p:cNvSpPr txBox="1"/>
          <p:nvPr/>
        </p:nvSpPr>
        <p:spPr>
          <a:xfrm>
            <a:off x="5754309" y="4960428"/>
            <a:ext cx="4946257" cy="1877437"/>
          </a:xfrm>
          <a:prstGeom prst="rect">
            <a:avLst/>
          </a:prstGeom>
          <a:noFill/>
        </p:spPr>
        <p:txBody>
          <a:bodyPr wrap="square">
            <a:spAutoFit/>
          </a:bodyPr>
          <a:lstStyle/>
          <a:p>
            <a:pPr marL="214313" indent="-214313">
              <a:spcBef>
                <a:spcPts val="600"/>
              </a:spcBef>
              <a:buFont typeface="Arial" panose="020B0604020202020204" pitchFamily="34" charset="0"/>
              <a:buChar char="•"/>
            </a:pPr>
            <a:r>
              <a:rPr lang="en-GB" sz="1600" b="1" dirty="0"/>
              <a:t>PIG, HIVE: </a:t>
            </a:r>
            <a:r>
              <a:rPr lang="en-GB" sz="1600" dirty="0"/>
              <a:t>Query based processing of data services</a:t>
            </a:r>
          </a:p>
          <a:p>
            <a:pPr marL="214313" indent="-214313">
              <a:spcBef>
                <a:spcPts val="600"/>
              </a:spcBef>
              <a:buFont typeface="Arial" panose="020B0604020202020204" pitchFamily="34" charset="0"/>
              <a:buChar char="•"/>
            </a:pPr>
            <a:r>
              <a:rPr lang="en-GB" sz="1600" b="1" dirty="0">
                <a:highlight>
                  <a:srgbClr val="FFFF00"/>
                </a:highlight>
              </a:rPr>
              <a:t>HBase: </a:t>
            </a:r>
            <a:r>
              <a:rPr lang="en-GB" sz="1600" dirty="0">
                <a:highlight>
                  <a:srgbClr val="FFFF00"/>
                </a:highlight>
              </a:rPr>
              <a:t>NoSQL Database</a:t>
            </a:r>
          </a:p>
          <a:p>
            <a:pPr marL="214313" indent="-214313">
              <a:spcBef>
                <a:spcPts val="600"/>
              </a:spcBef>
              <a:buFont typeface="Arial" panose="020B0604020202020204" pitchFamily="34" charset="0"/>
              <a:buChar char="•"/>
            </a:pPr>
            <a:r>
              <a:rPr lang="en-GB" sz="1600" b="1" dirty="0"/>
              <a:t>Mahout, Spark </a:t>
            </a:r>
            <a:r>
              <a:rPr lang="en-GB" sz="1600" b="1" dirty="0" err="1"/>
              <a:t>MLLib</a:t>
            </a:r>
            <a:r>
              <a:rPr lang="en-GB" sz="1600" b="1" dirty="0"/>
              <a:t>: </a:t>
            </a:r>
            <a:r>
              <a:rPr lang="en-GB" sz="1600" dirty="0"/>
              <a:t>Machine Learning algorithm libraries</a:t>
            </a:r>
          </a:p>
          <a:p>
            <a:pPr marL="214313" indent="-214313">
              <a:spcBef>
                <a:spcPts val="600"/>
              </a:spcBef>
              <a:buFont typeface="Arial" panose="020B0604020202020204" pitchFamily="34" charset="0"/>
              <a:buChar char="•"/>
            </a:pPr>
            <a:r>
              <a:rPr lang="en-GB" sz="1600" b="1" dirty="0"/>
              <a:t>Zookeeper: </a:t>
            </a:r>
            <a:r>
              <a:rPr lang="en-GB" sz="1600" dirty="0"/>
              <a:t>Managing cluster</a:t>
            </a:r>
          </a:p>
          <a:p>
            <a:pPr marL="214313" indent="-214313">
              <a:spcBef>
                <a:spcPts val="600"/>
              </a:spcBef>
              <a:buFont typeface="Arial" panose="020B0604020202020204" pitchFamily="34" charset="0"/>
              <a:buChar char="•"/>
            </a:pPr>
            <a:r>
              <a:rPr lang="en-GB" sz="1600" b="1" dirty="0"/>
              <a:t>Oozie: </a:t>
            </a:r>
            <a:r>
              <a:rPr lang="en-GB" sz="1600" dirty="0"/>
              <a:t>Job Scheduling</a:t>
            </a:r>
          </a:p>
        </p:txBody>
      </p:sp>
      <p:sp>
        <p:nvSpPr>
          <p:cNvPr id="13" name="Content Placeholder 2">
            <a:extLst>
              <a:ext uri="{FF2B5EF4-FFF2-40B4-BE49-F238E27FC236}">
                <a16:creationId xmlns:a16="http://schemas.microsoft.com/office/drawing/2014/main" id="{C73153F3-ECEA-4AE7-AB41-CD2E765F9884}"/>
              </a:ext>
            </a:extLst>
          </p:cNvPr>
          <p:cNvSpPr txBox="1">
            <a:spLocks/>
          </p:cNvSpPr>
          <p:nvPr/>
        </p:nvSpPr>
        <p:spPr>
          <a:xfrm>
            <a:off x="400051" y="2837297"/>
            <a:ext cx="6765520" cy="21474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14375" lvl="2" indent="-352425"/>
            <a:r>
              <a:rPr lang="ga-IE" b="1" dirty="0"/>
              <a:t>New Approach</a:t>
            </a:r>
          </a:p>
          <a:p>
            <a:pPr marL="1095375" lvl="3" indent="-285750">
              <a:buFont typeface="Calibri" panose="020F0502020204030204" pitchFamily="34" charset="0"/>
              <a:buChar char="‒"/>
            </a:pPr>
            <a:r>
              <a:rPr lang="ga-IE" dirty="0"/>
              <a:t>Google</a:t>
            </a:r>
          </a:p>
          <a:p>
            <a:pPr marL="1095375" lvl="3" indent="-285750">
              <a:buFont typeface="Calibri" panose="020F0502020204030204" pitchFamily="34" charset="0"/>
              <a:buChar char="‒"/>
            </a:pPr>
            <a:r>
              <a:rPr lang="ga-IE" dirty="0"/>
              <a:t>Amazon</a:t>
            </a:r>
          </a:p>
          <a:p>
            <a:pPr marL="714375" lvl="2" indent="-352425"/>
            <a:r>
              <a:rPr lang="ga-IE" sz="1800" dirty="0"/>
              <a:t>Scalable Storage and Processing platforms based on commodity hardware</a:t>
            </a:r>
          </a:p>
          <a:p>
            <a:pPr marL="714375" lvl="2" indent="-352425"/>
            <a:r>
              <a:rPr lang="ga-IE" sz="1800" dirty="0"/>
              <a:t>Implemented as</a:t>
            </a:r>
            <a:r>
              <a:rPr lang="en-GB" sz="1800" dirty="0"/>
              <a:t> an</a:t>
            </a:r>
            <a:r>
              <a:rPr lang="ga-IE" sz="1800" dirty="0"/>
              <a:t> open-source Apache Hadoop project</a:t>
            </a:r>
          </a:p>
        </p:txBody>
      </p:sp>
      <p:pic>
        <p:nvPicPr>
          <p:cNvPr id="2052" name="Picture 4" descr="Hadoop Ecosystem Components">
            <a:extLst>
              <a:ext uri="{FF2B5EF4-FFF2-40B4-BE49-F238E27FC236}">
                <a16:creationId xmlns:a16="http://schemas.microsoft.com/office/drawing/2014/main" id="{51B512C0-084A-7AC4-4153-AC2862C3A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5571" y="1838425"/>
            <a:ext cx="4722778" cy="2398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83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D63F9-DB81-481B-BC55-8A3DB65A5847}"/>
              </a:ext>
            </a:extLst>
          </p:cNvPr>
          <p:cNvSpPr>
            <a:spLocks noGrp="1"/>
          </p:cNvSpPr>
          <p:nvPr>
            <p:ph type="title"/>
          </p:nvPr>
        </p:nvSpPr>
        <p:spPr>
          <a:xfrm>
            <a:off x="838200" y="92902"/>
            <a:ext cx="9191625" cy="1325563"/>
          </a:xfrm>
        </p:spPr>
        <p:txBody>
          <a:bodyPr/>
          <a:lstStyle/>
          <a:p>
            <a:r>
              <a:rPr lang="en-GB" dirty="0"/>
              <a:t>Big Data and HDFS</a:t>
            </a:r>
          </a:p>
        </p:txBody>
      </p:sp>
      <p:sp>
        <p:nvSpPr>
          <p:cNvPr id="3" name="Content Placeholder 2">
            <a:extLst>
              <a:ext uri="{FF2B5EF4-FFF2-40B4-BE49-F238E27FC236}">
                <a16:creationId xmlns:a16="http://schemas.microsoft.com/office/drawing/2014/main" id="{AAABDEE6-116D-4DFD-9818-102CCB02DC33}"/>
              </a:ext>
            </a:extLst>
          </p:cNvPr>
          <p:cNvSpPr>
            <a:spLocks noGrp="1"/>
          </p:cNvSpPr>
          <p:nvPr>
            <p:ph idx="1"/>
          </p:nvPr>
        </p:nvSpPr>
        <p:spPr>
          <a:xfrm>
            <a:off x="638263" y="1549751"/>
            <a:ext cx="7910775" cy="5350277"/>
          </a:xfrm>
        </p:spPr>
        <p:txBody>
          <a:bodyPr>
            <a:normAutofit lnSpcReduction="10000"/>
          </a:bodyPr>
          <a:lstStyle/>
          <a:p>
            <a:pPr>
              <a:spcBef>
                <a:spcPts val="600"/>
              </a:spcBef>
              <a:spcAft>
                <a:spcPts val="900"/>
              </a:spcAft>
            </a:pPr>
            <a:r>
              <a:rPr lang="en-GB" sz="1800" dirty="0"/>
              <a:t>Scalable Storage and Processing platforms based on commodity hardware</a:t>
            </a:r>
          </a:p>
          <a:p>
            <a:pPr marL="590400">
              <a:spcBef>
                <a:spcPts val="600"/>
              </a:spcBef>
              <a:spcAft>
                <a:spcPts val="900"/>
              </a:spcAft>
              <a:buFont typeface="Calibri" panose="020F0502020204030204" pitchFamily="34" charset="0"/>
              <a:buChar char="–"/>
            </a:pPr>
            <a:r>
              <a:rPr lang="en-GB" sz="1800" b="1" dirty="0"/>
              <a:t>HDFS</a:t>
            </a:r>
            <a:r>
              <a:rPr lang="en-GB" sz="1800" dirty="0"/>
              <a:t> – Hadoop Distributed File System</a:t>
            </a:r>
          </a:p>
          <a:p>
            <a:pPr marL="590400">
              <a:spcBef>
                <a:spcPts val="600"/>
              </a:spcBef>
              <a:spcAft>
                <a:spcPts val="900"/>
              </a:spcAft>
              <a:buFont typeface="Calibri" panose="020F0502020204030204" pitchFamily="34" charset="0"/>
              <a:buChar char="–"/>
            </a:pPr>
            <a:r>
              <a:rPr lang="en-GB" sz="1800" b="1" dirty="0"/>
              <a:t>MapReduce</a:t>
            </a:r>
            <a:r>
              <a:rPr lang="en-GB" sz="1800" dirty="0"/>
              <a:t> is a programming model</a:t>
            </a:r>
          </a:p>
          <a:p>
            <a:pPr>
              <a:spcBef>
                <a:spcPts val="600"/>
              </a:spcBef>
              <a:spcAft>
                <a:spcPts val="900"/>
              </a:spcAft>
            </a:pPr>
            <a:r>
              <a:rPr lang="en-GB" sz="1800" dirty="0"/>
              <a:t>Storage of arbitrary data</a:t>
            </a:r>
          </a:p>
          <a:p>
            <a:pPr marL="590400">
              <a:spcBef>
                <a:spcPts val="600"/>
              </a:spcBef>
              <a:spcAft>
                <a:spcPts val="900"/>
              </a:spcAft>
              <a:buFont typeface="Calibri" panose="020F0502020204030204" pitchFamily="34" charset="0"/>
              <a:buChar char="–"/>
            </a:pPr>
            <a:r>
              <a:rPr lang="en-GB" sz="1800" dirty="0"/>
              <a:t>Semi-structured</a:t>
            </a:r>
          </a:p>
          <a:p>
            <a:pPr marL="590400">
              <a:spcBef>
                <a:spcPts val="600"/>
              </a:spcBef>
              <a:spcAft>
                <a:spcPts val="900"/>
              </a:spcAft>
              <a:buFont typeface="Calibri" panose="020F0502020204030204" pitchFamily="34" charset="0"/>
              <a:buChar char="–"/>
            </a:pPr>
            <a:r>
              <a:rPr lang="en-GB" sz="1800" dirty="0"/>
              <a:t>Unstructured</a:t>
            </a:r>
          </a:p>
          <a:p>
            <a:pPr>
              <a:spcBef>
                <a:spcPts val="600"/>
              </a:spcBef>
              <a:spcAft>
                <a:spcPts val="900"/>
              </a:spcAft>
            </a:pPr>
            <a:r>
              <a:rPr lang="en-GB" sz="1800" dirty="0"/>
              <a:t>Data interpreted at analysis stage</a:t>
            </a:r>
          </a:p>
          <a:p>
            <a:pPr marL="590400" indent="-230400">
              <a:spcBef>
                <a:spcPts val="600"/>
              </a:spcBef>
              <a:spcAft>
                <a:spcPts val="900"/>
              </a:spcAft>
              <a:buFont typeface="Calibri" panose="020F0502020204030204" pitchFamily="34" charset="0"/>
              <a:buChar char="–"/>
            </a:pPr>
            <a:r>
              <a:rPr lang="en-GB" sz="1800" dirty="0"/>
              <a:t>Allows for re-classification of data based on chosen algorithms as a  part of analyses</a:t>
            </a:r>
          </a:p>
          <a:p>
            <a:pPr>
              <a:spcBef>
                <a:spcPts val="600"/>
              </a:spcBef>
              <a:spcAft>
                <a:spcPts val="900"/>
              </a:spcAft>
            </a:pPr>
            <a:r>
              <a:rPr lang="en-GB" sz="1800" dirty="0"/>
              <a:t>Optimised for large file storage</a:t>
            </a:r>
          </a:p>
          <a:p>
            <a:pPr>
              <a:spcBef>
                <a:spcPts val="600"/>
              </a:spcBef>
              <a:spcAft>
                <a:spcPts val="900"/>
              </a:spcAft>
            </a:pPr>
            <a:r>
              <a:rPr lang="en-GB" sz="1800" dirty="0"/>
              <a:t>Batch-oriented</a:t>
            </a:r>
          </a:p>
          <a:p>
            <a:pPr>
              <a:spcBef>
                <a:spcPts val="600"/>
              </a:spcBef>
              <a:spcAft>
                <a:spcPts val="900"/>
              </a:spcAft>
            </a:pPr>
            <a:r>
              <a:rPr lang="en-GB" sz="1800" dirty="0"/>
              <a:t>Supports streaming access to data</a:t>
            </a:r>
          </a:p>
          <a:p>
            <a:pPr>
              <a:spcBef>
                <a:spcPts val="600"/>
              </a:spcBef>
              <a:spcAft>
                <a:spcPts val="900"/>
              </a:spcAft>
            </a:pPr>
            <a:r>
              <a:rPr lang="en-GB" sz="1800" dirty="0"/>
              <a:t>Designed to answer the question: </a:t>
            </a:r>
            <a:r>
              <a:rPr lang="en-GB" sz="1800" b="1" dirty="0"/>
              <a:t>“How to process big data with reasonable cost and time?”</a:t>
            </a:r>
          </a:p>
        </p:txBody>
      </p:sp>
      <p:pic>
        <p:nvPicPr>
          <p:cNvPr id="5" name="Picture 4">
            <a:extLst>
              <a:ext uri="{FF2B5EF4-FFF2-40B4-BE49-F238E27FC236}">
                <a16:creationId xmlns:a16="http://schemas.microsoft.com/office/drawing/2014/main" id="{A0EF895F-0C23-4942-B099-5A6C9D514F99}"/>
              </a:ext>
            </a:extLst>
          </p:cNvPr>
          <p:cNvPicPr>
            <a:picLocks noChangeAspect="1"/>
          </p:cNvPicPr>
          <p:nvPr/>
        </p:nvPicPr>
        <p:blipFill>
          <a:blip r:embed="rId2"/>
          <a:stretch>
            <a:fillRect/>
          </a:stretch>
        </p:blipFill>
        <p:spPr>
          <a:xfrm>
            <a:off x="8254102" y="1660125"/>
            <a:ext cx="3530299" cy="2689934"/>
          </a:xfrm>
          <a:prstGeom prst="rect">
            <a:avLst/>
          </a:prstGeom>
        </p:spPr>
      </p:pic>
      <p:sp>
        <p:nvSpPr>
          <p:cNvPr id="6" name="TextBox 5">
            <a:extLst>
              <a:ext uri="{FF2B5EF4-FFF2-40B4-BE49-F238E27FC236}">
                <a16:creationId xmlns:a16="http://schemas.microsoft.com/office/drawing/2014/main" id="{42547E4D-E102-470B-AF6F-658C0300737D}"/>
              </a:ext>
            </a:extLst>
          </p:cNvPr>
          <p:cNvSpPr txBox="1"/>
          <p:nvPr/>
        </p:nvSpPr>
        <p:spPr>
          <a:xfrm>
            <a:off x="8435543" y="4439144"/>
            <a:ext cx="3188563" cy="338554"/>
          </a:xfrm>
          <a:prstGeom prst="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1600" dirty="0"/>
              <a:t>Why the industry need Hadoop?</a:t>
            </a:r>
            <a:endParaRPr lang="en-IE" sz="1600" dirty="0"/>
          </a:p>
        </p:txBody>
      </p:sp>
      <p:sp>
        <p:nvSpPr>
          <p:cNvPr id="7" name="Rectangle 6">
            <a:extLst>
              <a:ext uri="{FF2B5EF4-FFF2-40B4-BE49-F238E27FC236}">
                <a16:creationId xmlns:a16="http://schemas.microsoft.com/office/drawing/2014/main" id="{68C3C671-830E-4E79-A15B-CC0E5C9D60AC}"/>
              </a:ext>
            </a:extLst>
          </p:cNvPr>
          <p:cNvSpPr/>
          <p:nvPr/>
        </p:nvSpPr>
        <p:spPr>
          <a:xfrm>
            <a:off x="8254103" y="4862194"/>
            <a:ext cx="3748006" cy="1938992"/>
          </a:xfrm>
          <a:prstGeom prst="rect">
            <a:avLst/>
          </a:prstGeom>
          <a:solidFill>
            <a:schemeClr val="accent5">
              <a:lumMod val="20000"/>
              <a:lumOff val="80000"/>
            </a:schemeClr>
          </a:solidFill>
        </p:spPr>
        <p:txBody>
          <a:bodyPr wrap="square">
            <a:spAutoFit/>
          </a:bodyPr>
          <a:lstStyle/>
          <a:p>
            <a:pPr>
              <a:spcAft>
                <a:spcPts val="600"/>
              </a:spcAft>
            </a:pPr>
            <a:r>
              <a:rPr lang="en-GB" sz="1500" dirty="0"/>
              <a:t>Big data brings with it two fundamental challenges</a:t>
            </a:r>
          </a:p>
          <a:p>
            <a:pPr marL="268288" indent="-268288">
              <a:spcAft>
                <a:spcPts val="600"/>
              </a:spcAft>
              <a:buFont typeface="Arial" panose="020B0604020202020204" pitchFamily="34" charset="0"/>
              <a:buChar char="•"/>
            </a:pPr>
            <a:r>
              <a:rPr lang="en-GB" sz="1500" dirty="0"/>
              <a:t>How to store and work with voluminous data sizes? </a:t>
            </a:r>
          </a:p>
          <a:p>
            <a:pPr marL="268288" indent="-268288">
              <a:spcAft>
                <a:spcPts val="600"/>
              </a:spcAft>
              <a:buFont typeface="Arial" panose="020B0604020202020204" pitchFamily="34" charset="0"/>
              <a:buChar char="•"/>
            </a:pPr>
            <a:r>
              <a:rPr lang="en-GB" sz="1500" dirty="0"/>
              <a:t>How to understand data and turn it into a competitive advantage?</a:t>
            </a:r>
          </a:p>
          <a:p>
            <a:pPr>
              <a:spcAft>
                <a:spcPts val="600"/>
              </a:spcAft>
            </a:pPr>
            <a:r>
              <a:rPr lang="en-GB" sz="1500" dirty="0"/>
              <a:t>Hadoop can do both tasks.</a:t>
            </a:r>
            <a:endParaRPr lang="en-IE" sz="1500" dirty="0"/>
          </a:p>
        </p:txBody>
      </p:sp>
      <p:sp>
        <p:nvSpPr>
          <p:cNvPr id="9" name="Slide Number Placeholder 8">
            <a:extLst>
              <a:ext uri="{FF2B5EF4-FFF2-40B4-BE49-F238E27FC236}">
                <a16:creationId xmlns:a16="http://schemas.microsoft.com/office/drawing/2014/main" id="{4DA3978D-1064-4B00-8BD8-340455FF5860}"/>
              </a:ext>
            </a:extLst>
          </p:cNvPr>
          <p:cNvSpPr>
            <a:spLocks noGrp="1"/>
          </p:cNvSpPr>
          <p:nvPr>
            <p:ph type="sldNum" sz="quarter" idx="12"/>
          </p:nvPr>
        </p:nvSpPr>
        <p:spPr/>
        <p:txBody>
          <a:bodyPr/>
          <a:lstStyle/>
          <a:p>
            <a:fld id="{6C8DB4F7-D883-4928-8961-38134A510B78}" type="slidenum">
              <a:rPr lang="en-GB" smtClean="0"/>
              <a:t>4</a:t>
            </a:fld>
            <a:endParaRPr lang="en-GB" dirty="0"/>
          </a:p>
        </p:txBody>
      </p:sp>
    </p:spTree>
    <p:extLst>
      <p:ext uri="{BB962C8B-B14F-4D97-AF65-F5344CB8AC3E}">
        <p14:creationId xmlns:p14="http://schemas.microsoft.com/office/powerpoint/2010/main" val="333486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29AEF-1F6B-4017-AA7F-25DF89D79A53}"/>
              </a:ext>
            </a:extLst>
          </p:cNvPr>
          <p:cNvSpPr>
            <a:spLocks noGrp="1"/>
          </p:cNvSpPr>
          <p:nvPr>
            <p:ph type="title"/>
          </p:nvPr>
        </p:nvSpPr>
        <p:spPr/>
        <p:txBody>
          <a:bodyPr/>
          <a:lstStyle/>
          <a:p>
            <a:r>
              <a:rPr lang="en-GB" dirty="0"/>
              <a:t>MapReduce Design Patterns</a:t>
            </a:r>
          </a:p>
        </p:txBody>
      </p:sp>
      <p:sp>
        <p:nvSpPr>
          <p:cNvPr id="3" name="Content Placeholder 2">
            <a:extLst>
              <a:ext uri="{FF2B5EF4-FFF2-40B4-BE49-F238E27FC236}">
                <a16:creationId xmlns:a16="http://schemas.microsoft.com/office/drawing/2014/main" id="{1548461C-19DB-4646-8E81-7E934A145866}"/>
              </a:ext>
            </a:extLst>
          </p:cNvPr>
          <p:cNvSpPr>
            <a:spLocks noGrp="1"/>
          </p:cNvSpPr>
          <p:nvPr>
            <p:ph idx="1"/>
          </p:nvPr>
        </p:nvSpPr>
        <p:spPr>
          <a:xfrm>
            <a:off x="986589" y="1692442"/>
            <a:ext cx="9674483" cy="4575008"/>
          </a:xfrm>
        </p:spPr>
        <p:txBody>
          <a:bodyPr>
            <a:normAutofit/>
          </a:bodyPr>
          <a:lstStyle/>
          <a:p>
            <a:pPr marL="361950" indent="-361950">
              <a:lnSpc>
                <a:spcPct val="100000"/>
              </a:lnSpc>
              <a:spcBef>
                <a:spcPts val="1200"/>
              </a:spcBef>
              <a:spcAft>
                <a:spcPts val="600"/>
              </a:spcAft>
            </a:pPr>
            <a:r>
              <a:rPr lang="en-GB" sz="3200" b="1" spc="-75" dirty="0">
                <a:solidFill>
                  <a:srgbClr val="0070C0"/>
                </a:solidFill>
                <a:latin typeface="Calibri" panose="020F0502020204030204" pitchFamily="34" charset="0"/>
                <a:cs typeface="Trebuchet MS"/>
              </a:rPr>
              <a:t>Categorization </a:t>
            </a:r>
            <a:r>
              <a:rPr lang="en-GB" sz="3200" b="1" spc="-105" dirty="0">
                <a:solidFill>
                  <a:srgbClr val="0070C0"/>
                </a:solidFill>
                <a:latin typeface="Calibri" panose="020F0502020204030204" pitchFamily="34" charset="0"/>
                <a:cs typeface="Trebuchet MS"/>
              </a:rPr>
              <a:t>of </a:t>
            </a:r>
            <a:r>
              <a:rPr lang="en-GB" sz="3200" b="1" spc="-80" dirty="0">
                <a:solidFill>
                  <a:srgbClr val="0070C0"/>
                </a:solidFill>
                <a:latin typeface="Calibri" panose="020F0502020204030204" pitchFamily="34" charset="0"/>
                <a:cs typeface="Trebuchet MS"/>
              </a:rPr>
              <a:t>Map-Reduce </a:t>
            </a:r>
            <a:r>
              <a:rPr lang="en-GB" sz="3200" b="1" spc="-114" dirty="0">
                <a:solidFill>
                  <a:srgbClr val="0070C0"/>
                </a:solidFill>
                <a:latin typeface="Calibri" panose="020F0502020204030204" pitchFamily="34" charset="0"/>
                <a:cs typeface="Trebuchet MS"/>
              </a:rPr>
              <a:t>Patterns</a:t>
            </a:r>
            <a:endParaRPr lang="en-GB" sz="3200" b="1" spc="-120" dirty="0">
              <a:solidFill>
                <a:srgbClr val="0070C0"/>
              </a:solidFill>
              <a:latin typeface="Calibri" panose="020F0502020204030204" pitchFamily="34" charset="0"/>
              <a:cs typeface="Trebuchet MS"/>
            </a:endParaRPr>
          </a:p>
          <a:p>
            <a:pPr marL="995362" indent="-457200">
              <a:lnSpc>
                <a:spcPct val="100000"/>
              </a:lnSpc>
              <a:spcBef>
                <a:spcPts val="1200"/>
              </a:spcBef>
              <a:spcAft>
                <a:spcPts val="600"/>
              </a:spcAft>
              <a:buFont typeface="Calibri" panose="020F0502020204030204" pitchFamily="34" charset="0"/>
              <a:buChar char="‒"/>
            </a:pPr>
            <a:r>
              <a:rPr lang="en-GB" sz="2800" spc="-120" dirty="0">
                <a:latin typeface="Calibri" panose="020F0502020204030204" pitchFamily="34" charset="0"/>
                <a:cs typeface="Trebuchet MS"/>
              </a:rPr>
              <a:t>Summarization</a:t>
            </a:r>
            <a:endParaRPr lang="en-GB" sz="2800" dirty="0">
              <a:latin typeface="Calibri" panose="020F0502020204030204" pitchFamily="34" charset="0"/>
              <a:cs typeface="Trebuchet MS"/>
            </a:endParaRPr>
          </a:p>
          <a:p>
            <a:pPr marL="995362" indent="-457200">
              <a:lnSpc>
                <a:spcPct val="100000"/>
              </a:lnSpc>
              <a:spcBef>
                <a:spcPts val="1200"/>
              </a:spcBef>
              <a:spcAft>
                <a:spcPts val="600"/>
              </a:spcAft>
              <a:buFont typeface="Calibri" panose="020F0502020204030204" pitchFamily="34" charset="0"/>
              <a:buChar char="‒"/>
            </a:pPr>
            <a:r>
              <a:rPr lang="en-GB" sz="2800" spc="-135" dirty="0">
                <a:latin typeface="Calibri" panose="020F0502020204030204" pitchFamily="34" charset="0"/>
                <a:cs typeface="Trebuchet MS"/>
              </a:rPr>
              <a:t>Filtering</a:t>
            </a:r>
          </a:p>
          <a:p>
            <a:pPr marL="995362" indent="-457200">
              <a:lnSpc>
                <a:spcPct val="100000"/>
              </a:lnSpc>
              <a:spcBef>
                <a:spcPts val="1200"/>
              </a:spcBef>
              <a:spcAft>
                <a:spcPts val="600"/>
              </a:spcAft>
              <a:buFont typeface="Calibri" panose="020F0502020204030204" pitchFamily="34" charset="0"/>
              <a:buChar char="‒"/>
            </a:pPr>
            <a:r>
              <a:rPr lang="en-GB" sz="2800" spc="-195" dirty="0">
                <a:latin typeface="Calibri" panose="020F0502020204030204" pitchFamily="34" charset="0"/>
                <a:cs typeface="Trebuchet MS"/>
              </a:rPr>
              <a:t>Join</a:t>
            </a:r>
            <a:endParaRPr lang="en-GB" sz="2800" dirty="0">
              <a:latin typeface="Calibri" panose="020F0502020204030204" pitchFamily="34" charset="0"/>
              <a:cs typeface="Trebuchet MS"/>
            </a:endParaRPr>
          </a:p>
          <a:p>
            <a:pPr marL="995362" indent="-457200">
              <a:lnSpc>
                <a:spcPct val="100000"/>
              </a:lnSpc>
              <a:spcBef>
                <a:spcPts val="1200"/>
              </a:spcBef>
              <a:spcAft>
                <a:spcPts val="600"/>
              </a:spcAft>
              <a:buFont typeface="Calibri" panose="020F0502020204030204" pitchFamily="34" charset="0"/>
              <a:buChar char="‒"/>
            </a:pPr>
            <a:r>
              <a:rPr lang="en-GB" sz="2800" spc="-75" dirty="0">
                <a:latin typeface="Calibri" panose="020F0502020204030204" pitchFamily="34" charset="0"/>
                <a:cs typeface="Trebuchet MS"/>
              </a:rPr>
              <a:t>Data</a:t>
            </a:r>
            <a:r>
              <a:rPr lang="en-GB" sz="2800" spc="-60" dirty="0">
                <a:latin typeface="Calibri" panose="020F0502020204030204" pitchFamily="34" charset="0"/>
                <a:cs typeface="Trebuchet MS"/>
              </a:rPr>
              <a:t> </a:t>
            </a:r>
            <a:r>
              <a:rPr lang="en-GB" sz="2800" spc="-90" dirty="0">
                <a:latin typeface="Calibri" panose="020F0502020204030204" pitchFamily="34" charset="0"/>
                <a:cs typeface="Trebuchet MS"/>
              </a:rPr>
              <a:t>Organization</a:t>
            </a:r>
            <a:endParaRPr lang="en-GB" sz="2800" dirty="0">
              <a:latin typeface="Calibri" panose="020F0502020204030204" pitchFamily="34" charset="0"/>
              <a:cs typeface="Trebuchet MS"/>
            </a:endParaRPr>
          </a:p>
          <a:p>
            <a:pPr marL="995362" indent="-457200">
              <a:lnSpc>
                <a:spcPct val="100000"/>
              </a:lnSpc>
              <a:spcBef>
                <a:spcPts val="1200"/>
              </a:spcBef>
              <a:spcAft>
                <a:spcPts val="600"/>
              </a:spcAft>
              <a:buFont typeface="Calibri" panose="020F0502020204030204" pitchFamily="34" charset="0"/>
              <a:buChar char="‒"/>
            </a:pPr>
            <a:r>
              <a:rPr lang="en-GB" sz="2800" spc="-110" dirty="0">
                <a:latin typeface="Calibri" panose="020F0502020204030204" pitchFamily="34" charset="0"/>
                <a:cs typeface="Trebuchet MS"/>
              </a:rPr>
              <a:t>Input </a:t>
            </a:r>
            <a:r>
              <a:rPr lang="en-GB" sz="2800" spc="-540" dirty="0">
                <a:latin typeface="Calibri" panose="020F0502020204030204" pitchFamily="34" charset="0"/>
                <a:cs typeface="Trebuchet MS"/>
              </a:rPr>
              <a:t>/</a:t>
            </a:r>
            <a:r>
              <a:rPr lang="en-GB" sz="2800" spc="-515" dirty="0">
                <a:latin typeface="Calibri" panose="020F0502020204030204" pitchFamily="34" charset="0"/>
                <a:cs typeface="Trebuchet MS"/>
              </a:rPr>
              <a:t>    </a:t>
            </a:r>
            <a:r>
              <a:rPr lang="en-GB" sz="2800" spc="-50" dirty="0">
                <a:latin typeface="Calibri" panose="020F0502020204030204" pitchFamily="34" charset="0"/>
                <a:cs typeface="Trebuchet MS"/>
              </a:rPr>
              <a:t>Output</a:t>
            </a:r>
            <a:endParaRPr lang="en-GB" sz="2800" dirty="0">
              <a:latin typeface="Calibri" panose="020F0502020204030204" pitchFamily="34" charset="0"/>
              <a:cs typeface="Trebuchet MS"/>
            </a:endParaRPr>
          </a:p>
          <a:p>
            <a:pPr>
              <a:lnSpc>
                <a:spcPct val="100000"/>
              </a:lnSpc>
              <a:spcBef>
                <a:spcPts val="1200"/>
              </a:spcBef>
              <a:spcAft>
                <a:spcPts val="600"/>
              </a:spcAft>
            </a:pPr>
            <a:endParaRPr lang="en-GB" dirty="0"/>
          </a:p>
        </p:txBody>
      </p:sp>
      <p:sp>
        <p:nvSpPr>
          <p:cNvPr id="4" name="Slide Number Placeholder 3">
            <a:extLst>
              <a:ext uri="{FF2B5EF4-FFF2-40B4-BE49-F238E27FC236}">
                <a16:creationId xmlns:a16="http://schemas.microsoft.com/office/drawing/2014/main" id="{D7FE8377-E112-4FB1-9DFE-A9168BC3A510}"/>
              </a:ext>
            </a:extLst>
          </p:cNvPr>
          <p:cNvSpPr>
            <a:spLocks noGrp="1"/>
          </p:cNvSpPr>
          <p:nvPr>
            <p:ph type="sldNum" sz="quarter" idx="12"/>
          </p:nvPr>
        </p:nvSpPr>
        <p:spPr/>
        <p:txBody>
          <a:bodyPr/>
          <a:lstStyle/>
          <a:p>
            <a:fld id="{6C8DB4F7-D883-4928-8961-38134A510B78}" type="slidenum">
              <a:rPr lang="en-GB" smtClean="0"/>
              <a:t>5</a:t>
            </a:fld>
            <a:endParaRPr lang="en-GB" dirty="0"/>
          </a:p>
        </p:txBody>
      </p:sp>
      <p:pic>
        <p:nvPicPr>
          <p:cNvPr id="1026" name="Picture 2" descr="MapReduce Design Patterns Implemented in Apache Spark - Java Code Geeks -  2022">
            <a:extLst>
              <a:ext uri="{FF2B5EF4-FFF2-40B4-BE49-F238E27FC236}">
                <a16:creationId xmlns:a16="http://schemas.microsoft.com/office/drawing/2014/main" id="{C0659BA9-656D-F46A-28F1-FBC001A55B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5487" y="2734888"/>
            <a:ext cx="5318313" cy="2744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401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440" y="91352"/>
            <a:ext cx="8625997" cy="1325563"/>
          </a:xfrm>
        </p:spPr>
        <p:txBody>
          <a:bodyPr>
            <a:normAutofit/>
          </a:bodyPr>
          <a:lstStyle/>
          <a:p>
            <a:r>
              <a:rPr lang="en-IE" dirty="0"/>
              <a:t>Apache </a:t>
            </a:r>
            <a:r>
              <a:rPr lang="ga-IE" dirty="0"/>
              <a:t>HBase</a:t>
            </a:r>
            <a:endParaRPr lang="en-IE" dirty="0">
              <a:solidFill>
                <a:schemeClr val="accent5">
                  <a:lumMod val="50000"/>
                </a:schemeClr>
              </a:solidFill>
            </a:endParaRPr>
          </a:p>
        </p:txBody>
      </p:sp>
      <p:sp>
        <p:nvSpPr>
          <p:cNvPr id="3" name="Content Placeholder 2"/>
          <p:cNvSpPr>
            <a:spLocks noGrp="1"/>
          </p:cNvSpPr>
          <p:nvPr>
            <p:ph sz="quarter" idx="1"/>
          </p:nvPr>
        </p:nvSpPr>
        <p:spPr>
          <a:xfrm>
            <a:off x="153439" y="4679509"/>
            <a:ext cx="11353800" cy="2148502"/>
          </a:xfrm>
        </p:spPr>
        <p:txBody>
          <a:bodyPr>
            <a:normAutofit/>
          </a:bodyPr>
          <a:lstStyle/>
          <a:p>
            <a:pPr marL="1344613" lvl="3" indent="-358775">
              <a:lnSpc>
                <a:spcPct val="100000"/>
              </a:lnSpc>
              <a:spcBef>
                <a:spcPts val="1200"/>
              </a:spcBef>
              <a:spcAft>
                <a:spcPts val="600"/>
              </a:spcAft>
            </a:pPr>
            <a:r>
              <a:rPr lang="ga-IE" sz="2400" dirty="0"/>
              <a:t>The </a:t>
            </a:r>
            <a:r>
              <a:rPr lang="ga-IE" sz="2400" b="1" dirty="0"/>
              <a:t>master</a:t>
            </a:r>
            <a:r>
              <a:rPr lang="ga-IE" sz="2400" dirty="0"/>
              <a:t> is responsible for assigning regions to region servers and uses </a:t>
            </a:r>
            <a:r>
              <a:rPr lang="ga-IE" sz="2400" b="1" i="1" dirty="0"/>
              <a:t>Apache Zookeeper</a:t>
            </a:r>
          </a:p>
          <a:p>
            <a:pPr marL="1703388" lvl="4" indent="-358775">
              <a:lnSpc>
                <a:spcPct val="100000"/>
              </a:lnSpc>
              <a:spcBef>
                <a:spcPts val="1200"/>
              </a:spcBef>
              <a:spcAft>
                <a:spcPts val="600"/>
              </a:spcAft>
            </a:pPr>
            <a:r>
              <a:rPr lang="ga-IE" sz="2400" dirty="0"/>
              <a:t>Reliable, highly available, persistent, distributed coordination service</a:t>
            </a:r>
          </a:p>
          <a:p>
            <a:pPr marL="1703388" lvl="4" indent="-358775">
              <a:lnSpc>
                <a:spcPct val="100000"/>
              </a:lnSpc>
              <a:spcBef>
                <a:spcPts val="1200"/>
              </a:spcBef>
              <a:spcAft>
                <a:spcPts val="600"/>
              </a:spcAft>
            </a:pPr>
            <a:r>
              <a:rPr lang="ga-IE" sz="2400" dirty="0"/>
              <a:t>Necessary component for </a:t>
            </a:r>
            <a:r>
              <a:rPr lang="ga-IE" sz="2400" b="1" dirty="0"/>
              <a:t>HBase</a:t>
            </a:r>
            <a:r>
              <a:rPr lang="ga-IE" sz="2400" dirty="0"/>
              <a:t> operation</a:t>
            </a:r>
          </a:p>
        </p:txBody>
      </p:sp>
      <p:pic>
        <p:nvPicPr>
          <p:cNvPr id="7" name="Picture 2" descr="Image result for HBase architecture">
            <a:extLst>
              <a:ext uri="{FF2B5EF4-FFF2-40B4-BE49-F238E27FC236}">
                <a16:creationId xmlns:a16="http://schemas.microsoft.com/office/drawing/2014/main" id="{B2000DCA-57D4-4F93-9216-C27E3C255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798572"/>
            <a:ext cx="4753099" cy="2416049"/>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4C23B061-8FAC-433F-A23E-76C413899FE0}"/>
              </a:ext>
            </a:extLst>
          </p:cNvPr>
          <p:cNvSpPr>
            <a:spLocks noGrp="1"/>
          </p:cNvSpPr>
          <p:nvPr>
            <p:ph type="sldNum" sz="quarter" idx="12"/>
          </p:nvPr>
        </p:nvSpPr>
        <p:spPr/>
        <p:txBody>
          <a:bodyPr/>
          <a:lstStyle/>
          <a:p>
            <a:fld id="{6C8DB4F7-D883-4928-8961-38134A510B78}" type="slidenum">
              <a:rPr lang="en-GB" smtClean="0"/>
              <a:t>6</a:t>
            </a:fld>
            <a:endParaRPr lang="en-GB" dirty="0"/>
          </a:p>
        </p:txBody>
      </p:sp>
      <p:sp>
        <p:nvSpPr>
          <p:cNvPr id="6" name="TextBox 5">
            <a:extLst>
              <a:ext uri="{FF2B5EF4-FFF2-40B4-BE49-F238E27FC236}">
                <a16:creationId xmlns:a16="http://schemas.microsoft.com/office/drawing/2014/main" id="{0C3085FF-3DC7-0C4C-AA45-B2EF88288BE4}"/>
              </a:ext>
            </a:extLst>
          </p:cNvPr>
          <p:cNvSpPr txBox="1"/>
          <p:nvPr/>
        </p:nvSpPr>
        <p:spPr>
          <a:xfrm>
            <a:off x="1212273" y="1552353"/>
            <a:ext cx="5798127" cy="2908489"/>
          </a:xfrm>
          <a:prstGeom prst="rect">
            <a:avLst/>
          </a:prstGeom>
          <a:noFill/>
        </p:spPr>
        <p:txBody>
          <a:bodyPr wrap="square">
            <a:spAutoFit/>
          </a:bodyPr>
          <a:lstStyle/>
          <a:p>
            <a:pPr marL="342900" indent="-342900">
              <a:spcBef>
                <a:spcPts val="600"/>
              </a:spcBef>
              <a:spcAft>
                <a:spcPts val="1200"/>
              </a:spcAft>
              <a:buFont typeface="Arial" panose="020B0604020202020204" pitchFamily="34" charset="0"/>
              <a:buChar char="•"/>
            </a:pPr>
            <a:r>
              <a:rPr lang="en-IE" sz="2400" dirty="0"/>
              <a:t>HBase is a Java-based, open-source, non-relational distributed database that is based on Google's Bigtable. </a:t>
            </a:r>
          </a:p>
          <a:p>
            <a:pPr marL="342900" indent="-342900">
              <a:spcBef>
                <a:spcPts val="600"/>
              </a:spcBef>
              <a:spcAft>
                <a:spcPts val="1200"/>
              </a:spcAft>
              <a:buFont typeface="Arial" panose="020B0604020202020204" pitchFamily="34" charset="0"/>
              <a:buChar char="•"/>
            </a:pPr>
            <a:r>
              <a:rPr lang="en-IE" sz="2400" dirty="0"/>
              <a:t>It is created as a component of the Apache Hadoop project and runs on top of HDFS or </a:t>
            </a:r>
            <a:r>
              <a:rPr lang="en-IE" sz="2400" dirty="0" err="1"/>
              <a:t>Alluxio</a:t>
            </a:r>
            <a:r>
              <a:rPr lang="en-IE" sz="2400" dirty="0"/>
              <a:t>, giving Hadoop capabilities similar to those of Bigtable.</a:t>
            </a:r>
          </a:p>
        </p:txBody>
      </p:sp>
    </p:spTree>
    <p:extLst>
      <p:ext uri="{BB962C8B-B14F-4D97-AF65-F5344CB8AC3E}">
        <p14:creationId xmlns:p14="http://schemas.microsoft.com/office/powerpoint/2010/main" val="2439610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3EFE-EFC9-4DC6-AA81-8908DB30B067}"/>
              </a:ext>
            </a:extLst>
          </p:cNvPr>
          <p:cNvSpPr>
            <a:spLocks noGrp="1"/>
          </p:cNvSpPr>
          <p:nvPr>
            <p:ph type="title"/>
          </p:nvPr>
        </p:nvSpPr>
        <p:spPr/>
        <p:txBody>
          <a:bodyPr/>
          <a:lstStyle/>
          <a:p>
            <a:r>
              <a:rPr lang="en-GB" dirty="0"/>
              <a:t>Apache Spark</a:t>
            </a:r>
          </a:p>
        </p:txBody>
      </p:sp>
      <p:sp>
        <p:nvSpPr>
          <p:cNvPr id="3" name="Content Placeholder 2">
            <a:extLst>
              <a:ext uri="{FF2B5EF4-FFF2-40B4-BE49-F238E27FC236}">
                <a16:creationId xmlns:a16="http://schemas.microsoft.com/office/drawing/2014/main" id="{5882327D-B80D-4AFD-9D13-557A3BF9BCDC}"/>
              </a:ext>
            </a:extLst>
          </p:cNvPr>
          <p:cNvSpPr>
            <a:spLocks noGrp="1"/>
          </p:cNvSpPr>
          <p:nvPr>
            <p:ph idx="1"/>
          </p:nvPr>
        </p:nvSpPr>
        <p:spPr>
          <a:xfrm>
            <a:off x="1113903" y="1613830"/>
            <a:ext cx="6084916" cy="5235857"/>
          </a:xfrm>
        </p:spPr>
        <p:txBody>
          <a:bodyPr>
            <a:normAutofit/>
          </a:bodyPr>
          <a:lstStyle/>
          <a:p>
            <a:pPr>
              <a:lnSpc>
                <a:spcPct val="110000"/>
              </a:lnSpc>
              <a:spcBef>
                <a:spcPts val="1200"/>
              </a:spcBef>
              <a:spcAft>
                <a:spcPts val="600"/>
              </a:spcAft>
            </a:pPr>
            <a:r>
              <a:rPr lang="en-GB" sz="2200" b="1" dirty="0"/>
              <a:t>Apache Spark </a:t>
            </a:r>
            <a:r>
              <a:rPr lang="en-GB" sz="2200" dirty="0"/>
              <a:t>is a software stack for data scientists. When you build applications, you build them on top of an operating system as illustrated in the figure. </a:t>
            </a:r>
          </a:p>
          <a:p>
            <a:pPr>
              <a:lnSpc>
                <a:spcPct val="110000"/>
              </a:lnSpc>
              <a:spcBef>
                <a:spcPts val="1200"/>
              </a:spcBef>
              <a:spcAft>
                <a:spcPts val="600"/>
              </a:spcAft>
            </a:pPr>
            <a:r>
              <a:rPr lang="en-GB" sz="2200" dirty="0"/>
              <a:t>The operating system provides services to make your application development easier; in other words, you are not building a filesystem or network driver for each application you develop.</a:t>
            </a:r>
          </a:p>
          <a:p>
            <a:pPr>
              <a:lnSpc>
                <a:spcPct val="110000"/>
              </a:lnSpc>
              <a:spcBef>
                <a:spcPts val="1200"/>
              </a:spcBef>
              <a:spcAft>
                <a:spcPts val="600"/>
              </a:spcAft>
            </a:pPr>
            <a:r>
              <a:rPr lang="en-GB" sz="2200" b="1" dirty="0"/>
              <a:t>Apache Spark </a:t>
            </a:r>
            <a:r>
              <a:rPr lang="en-GB" sz="2200" dirty="0"/>
              <a:t>simplifies the development of analytics-oriented applications by offering services to applications as an operating system does.</a:t>
            </a:r>
          </a:p>
        </p:txBody>
      </p:sp>
      <p:sp>
        <p:nvSpPr>
          <p:cNvPr id="4" name="Slide Number Placeholder 3">
            <a:extLst>
              <a:ext uri="{FF2B5EF4-FFF2-40B4-BE49-F238E27FC236}">
                <a16:creationId xmlns:a16="http://schemas.microsoft.com/office/drawing/2014/main" id="{38B09ECD-4156-4947-8220-14159FA3003C}"/>
              </a:ext>
            </a:extLst>
          </p:cNvPr>
          <p:cNvSpPr>
            <a:spLocks noGrp="1"/>
          </p:cNvSpPr>
          <p:nvPr>
            <p:ph type="sldNum" sz="quarter" idx="12"/>
          </p:nvPr>
        </p:nvSpPr>
        <p:spPr/>
        <p:txBody>
          <a:bodyPr/>
          <a:lstStyle/>
          <a:p>
            <a:fld id="{6C8DB4F7-D883-4928-8961-38134A510B78}" type="slidenum">
              <a:rPr lang="en-GB" smtClean="0"/>
              <a:t>7</a:t>
            </a:fld>
            <a:endParaRPr lang="en-GB" dirty="0"/>
          </a:p>
        </p:txBody>
      </p:sp>
      <p:pic>
        <p:nvPicPr>
          <p:cNvPr id="6" name="Picture 5">
            <a:extLst>
              <a:ext uri="{FF2B5EF4-FFF2-40B4-BE49-F238E27FC236}">
                <a16:creationId xmlns:a16="http://schemas.microsoft.com/office/drawing/2014/main" id="{FD6C384C-52F4-4CFF-A04B-A9296B5B21AD}"/>
              </a:ext>
            </a:extLst>
          </p:cNvPr>
          <p:cNvPicPr>
            <a:picLocks noChangeAspect="1"/>
          </p:cNvPicPr>
          <p:nvPr/>
        </p:nvPicPr>
        <p:blipFill>
          <a:blip r:embed="rId2"/>
          <a:stretch>
            <a:fillRect/>
          </a:stretch>
        </p:blipFill>
        <p:spPr>
          <a:xfrm>
            <a:off x="7705894" y="1622143"/>
            <a:ext cx="3693942" cy="2118584"/>
          </a:xfrm>
          <a:prstGeom prst="rect">
            <a:avLst/>
          </a:prstGeom>
        </p:spPr>
      </p:pic>
      <p:pic>
        <p:nvPicPr>
          <p:cNvPr id="8" name="Picture 7">
            <a:extLst>
              <a:ext uri="{FF2B5EF4-FFF2-40B4-BE49-F238E27FC236}">
                <a16:creationId xmlns:a16="http://schemas.microsoft.com/office/drawing/2014/main" id="{DDD78C16-1FD5-493E-BA1F-F40281E66FDD}"/>
              </a:ext>
            </a:extLst>
          </p:cNvPr>
          <p:cNvPicPr>
            <a:picLocks noChangeAspect="1"/>
          </p:cNvPicPr>
          <p:nvPr/>
        </p:nvPicPr>
        <p:blipFill>
          <a:blip r:embed="rId3"/>
          <a:stretch>
            <a:fillRect/>
          </a:stretch>
        </p:blipFill>
        <p:spPr>
          <a:xfrm>
            <a:off x="7185316" y="4000382"/>
            <a:ext cx="4663405" cy="2342230"/>
          </a:xfrm>
          <a:prstGeom prst="rect">
            <a:avLst/>
          </a:prstGeom>
        </p:spPr>
      </p:pic>
    </p:spTree>
    <p:extLst>
      <p:ext uri="{BB962C8B-B14F-4D97-AF65-F5344CB8AC3E}">
        <p14:creationId xmlns:p14="http://schemas.microsoft.com/office/powerpoint/2010/main" val="1008598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CF3D-453B-32D5-6DCD-372EE92A03C6}"/>
              </a:ext>
            </a:extLst>
          </p:cNvPr>
          <p:cNvSpPr>
            <a:spLocks noGrp="1"/>
          </p:cNvSpPr>
          <p:nvPr>
            <p:ph type="title"/>
          </p:nvPr>
        </p:nvSpPr>
        <p:spPr>
          <a:xfrm>
            <a:off x="838200" y="92564"/>
            <a:ext cx="9022237" cy="1325563"/>
          </a:xfrm>
        </p:spPr>
        <p:txBody>
          <a:bodyPr/>
          <a:lstStyle/>
          <a:p>
            <a:r>
              <a:rPr lang="en-GB" dirty="0"/>
              <a:t>Apache Spark</a:t>
            </a:r>
          </a:p>
        </p:txBody>
      </p:sp>
      <p:sp>
        <p:nvSpPr>
          <p:cNvPr id="3" name="Content Placeholder 2">
            <a:extLst>
              <a:ext uri="{FF2B5EF4-FFF2-40B4-BE49-F238E27FC236}">
                <a16:creationId xmlns:a16="http://schemas.microsoft.com/office/drawing/2014/main" id="{8553B6E0-59BA-E492-3A70-D2BCCDCAFFDC}"/>
              </a:ext>
            </a:extLst>
          </p:cNvPr>
          <p:cNvSpPr>
            <a:spLocks noGrp="1"/>
          </p:cNvSpPr>
          <p:nvPr>
            <p:ph idx="1"/>
          </p:nvPr>
        </p:nvSpPr>
        <p:spPr>
          <a:xfrm>
            <a:off x="963827" y="1606378"/>
            <a:ext cx="7035113" cy="1491049"/>
          </a:xfrm>
        </p:spPr>
        <p:txBody>
          <a:bodyPr>
            <a:normAutofit/>
          </a:bodyPr>
          <a:lstStyle/>
          <a:p>
            <a:pPr marL="357188" indent="-357188">
              <a:spcBef>
                <a:spcPts val="1200"/>
              </a:spcBef>
            </a:pPr>
            <a:r>
              <a:rPr lang="en-GB" sz="2000" dirty="0"/>
              <a:t>Data is generated continuously from one or many sources</a:t>
            </a:r>
          </a:p>
          <a:p>
            <a:pPr marL="357188" indent="-357188">
              <a:spcBef>
                <a:spcPts val="1200"/>
              </a:spcBef>
            </a:pPr>
            <a:r>
              <a:rPr lang="en-GB" sz="2000" dirty="0"/>
              <a:t>Sources can send the data simultaneously</a:t>
            </a:r>
          </a:p>
          <a:p>
            <a:pPr marL="357188" indent="-357188">
              <a:spcBef>
                <a:spcPts val="1200"/>
              </a:spcBef>
            </a:pPr>
            <a:r>
              <a:rPr lang="en-GB" sz="2000" dirty="0"/>
              <a:t>Data comes in small packages (kilobyte scale) in succession</a:t>
            </a:r>
          </a:p>
        </p:txBody>
      </p:sp>
      <p:sp>
        <p:nvSpPr>
          <p:cNvPr id="4" name="Slide Number Placeholder 3">
            <a:extLst>
              <a:ext uri="{FF2B5EF4-FFF2-40B4-BE49-F238E27FC236}">
                <a16:creationId xmlns:a16="http://schemas.microsoft.com/office/drawing/2014/main" id="{12261DE1-79F9-6E6B-9CB9-BC4C22282DE1}"/>
              </a:ext>
            </a:extLst>
          </p:cNvPr>
          <p:cNvSpPr>
            <a:spLocks noGrp="1"/>
          </p:cNvSpPr>
          <p:nvPr>
            <p:ph type="sldNum" sz="quarter" idx="12"/>
          </p:nvPr>
        </p:nvSpPr>
        <p:spPr/>
        <p:txBody>
          <a:bodyPr/>
          <a:lstStyle/>
          <a:p>
            <a:fld id="{6C8DB4F7-D883-4928-8961-38134A510B78}" type="slidenum">
              <a:rPr lang="en-GB" smtClean="0"/>
              <a:t>8</a:t>
            </a:fld>
            <a:endParaRPr lang="en-GB" dirty="0"/>
          </a:p>
        </p:txBody>
      </p:sp>
      <p:pic>
        <p:nvPicPr>
          <p:cNvPr id="6" name="Picture 5">
            <a:extLst>
              <a:ext uri="{FF2B5EF4-FFF2-40B4-BE49-F238E27FC236}">
                <a16:creationId xmlns:a16="http://schemas.microsoft.com/office/drawing/2014/main" id="{0F7C6685-5B21-844F-9F70-E7FEA9B92F15}"/>
              </a:ext>
            </a:extLst>
          </p:cNvPr>
          <p:cNvPicPr>
            <a:picLocks noChangeAspect="1"/>
          </p:cNvPicPr>
          <p:nvPr/>
        </p:nvPicPr>
        <p:blipFill>
          <a:blip r:embed="rId2"/>
          <a:stretch>
            <a:fillRect/>
          </a:stretch>
        </p:blipFill>
        <p:spPr>
          <a:xfrm>
            <a:off x="8066490" y="1721080"/>
            <a:ext cx="3587891" cy="2752693"/>
          </a:xfrm>
          <a:prstGeom prst="rect">
            <a:avLst/>
          </a:prstGeom>
        </p:spPr>
      </p:pic>
      <p:sp>
        <p:nvSpPr>
          <p:cNvPr id="7" name="Content Placeholder 2">
            <a:extLst>
              <a:ext uri="{FF2B5EF4-FFF2-40B4-BE49-F238E27FC236}">
                <a16:creationId xmlns:a16="http://schemas.microsoft.com/office/drawing/2014/main" id="{67E05065-6621-B730-9642-4C182E9FC42D}"/>
              </a:ext>
            </a:extLst>
          </p:cNvPr>
          <p:cNvSpPr txBox="1">
            <a:spLocks/>
          </p:cNvSpPr>
          <p:nvPr/>
        </p:nvSpPr>
        <p:spPr>
          <a:xfrm>
            <a:off x="963827" y="2915141"/>
            <a:ext cx="6947524" cy="392623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1950" indent="-361950">
              <a:lnSpc>
                <a:spcPct val="100000"/>
              </a:lnSpc>
              <a:spcBef>
                <a:spcPts val="1200"/>
              </a:spcBef>
            </a:pPr>
            <a:r>
              <a:rPr lang="en-GB" sz="2200" dirty="0"/>
              <a:t>A lot of applications use continuously-updated data</a:t>
            </a:r>
          </a:p>
          <a:p>
            <a:pPr marL="361950" indent="-361950">
              <a:lnSpc>
                <a:spcPct val="100000"/>
              </a:lnSpc>
              <a:spcBef>
                <a:spcPts val="1200"/>
              </a:spcBef>
            </a:pPr>
            <a:r>
              <a:rPr lang="en-GB" sz="2200" b="1" dirty="0"/>
              <a:t>Examples</a:t>
            </a:r>
          </a:p>
          <a:p>
            <a:pPr marL="715963" indent="-354013">
              <a:lnSpc>
                <a:spcPct val="100000"/>
              </a:lnSpc>
              <a:spcBef>
                <a:spcPts val="1200"/>
              </a:spcBef>
              <a:buFont typeface="Calibri" panose="020F0502020204030204" pitchFamily="34" charset="0"/>
              <a:buChar char="‒"/>
            </a:pPr>
            <a:r>
              <a:rPr lang="en-GB" sz="2100" dirty="0"/>
              <a:t>Sensors in vehicles, industrial equipment, and machinery send data to streaming for performance measurement.</a:t>
            </a:r>
          </a:p>
          <a:p>
            <a:pPr marL="715963" indent="-354013">
              <a:lnSpc>
                <a:spcPct val="100000"/>
              </a:lnSpc>
              <a:spcBef>
                <a:spcPts val="1200"/>
              </a:spcBef>
              <a:buFont typeface="Calibri" panose="020F0502020204030204" pitchFamily="34" charset="0"/>
              <a:buChar char="‒"/>
            </a:pPr>
            <a:r>
              <a:rPr lang="en-GB" sz="2100" dirty="0"/>
              <a:t>Solar power company monitoring panel performance through streaming</a:t>
            </a:r>
          </a:p>
          <a:p>
            <a:pPr marL="715963" indent="-354013">
              <a:lnSpc>
                <a:spcPct val="100000"/>
              </a:lnSpc>
              <a:spcBef>
                <a:spcPts val="1200"/>
              </a:spcBef>
              <a:buFont typeface="Calibri" panose="020F0502020204030204" pitchFamily="34" charset="0"/>
              <a:buChar char="‒"/>
            </a:pPr>
            <a:r>
              <a:rPr lang="en-GB" sz="2100" dirty="0"/>
              <a:t>Online gaming company collecting streaming data about player-game interactions</a:t>
            </a:r>
          </a:p>
          <a:p>
            <a:pPr marL="715963" indent="-354013">
              <a:lnSpc>
                <a:spcPct val="100000"/>
              </a:lnSpc>
              <a:spcBef>
                <a:spcPts val="1200"/>
              </a:spcBef>
              <a:buFont typeface="Calibri" panose="020F0502020204030204" pitchFamily="34" charset="0"/>
              <a:buChar char="‒"/>
            </a:pPr>
            <a:r>
              <a:rPr lang="en-GB" sz="2100" dirty="0"/>
              <a:t>Spark streaming can use it to track most popular hashtags in 5 mins windows based on their counts in a Twitter stream, and by using the </a:t>
            </a:r>
            <a:r>
              <a:rPr lang="en-GB" sz="2100" dirty="0" err="1"/>
              <a:t>StreamingContext</a:t>
            </a:r>
            <a:r>
              <a:rPr lang="en-GB" sz="2100" dirty="0"/>
              <a:t> function.</a:t>
            </a:r>
          </a:p>
          <a:p>
            <a:pPr>
              <a:lnSpc>
                <a:spcPct val="100000"/>
              </a:lnSpc>
              <a:spcBef>
                <a:spcPts val="1200"/>
              </a:spcBef>
            </a:pPr>
            <a:endParaRPr lang="en-GB" sz="2400" dirty="0"/>
          </a:p>
        </p:txBody>
      </p:sp>
      <p:pic>
        <p:nvPicPr>
          <p:cNvPr id="9" name="Picture 8">
            <a:extLst>
              <a:ext uri="{FF2B5EF4-FFF2-40B4-BE49-F238E27FC236}">
                <a16:creationId xmlns:a16="http://schemas.microsoft.com/office/drawing/2014/main" id="{1AEDB395-C412-EC26-C215-FBB63B497BA0}"/>
              </a:ext>
            </a:extLst>
          </p:cNvPr>
          <p:cNvPicPr>
            <a:picLocks noChangeAspect="1"/>
          </p:cNvPicPr>
          <p:nvPr/>
        </p:nvPicPr>
        <p:blipFill>
          <a:blip r:embed="rId3"/>
          <a:stretch>
            <a:fillRect/>
          </a:stretch>
        </p:blipFill>
        <p:spPr>
          <a:xfrm>
            <a:off x="8096954" y="5094643"/>
            <a:ext cx="3526962" cy="956927"/>
          </a:xfrm>
          <a:prstGeom prst="rect">
            <a:avLst/>
          </a:prstGeom>
        </p:spPr>
      </p:pic>
    </p:spTree>
    <p:extLst>
      <p:ext uri="{BB962C8B-B14F-4D97-AF65-F5344CB8AC3E}">
        <p14:creationId xmlns:p14="http://schemas.microsoft.com/office/powerpoint/2010/main" val="1250041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3E4E-9A96-4838-8801-0516EEDF074A}"/>
              </a:ext>
            </a:extLst>
          </p:cNvPr>
          <p:cNvSpPr>
            <a:spLocks noGrp="1"/>
          </p:cNvSpPr>
          <p:nvPr>
            <p:ph type="title"/>
          </p:nvPr>
        </p:nvSpPr>
        <p:spPr/>
        <p:txBody>
          <a:bodyPr/>
          <a:lstStyle/>
          <a:p>
            <a:r>
              <a:rPr lang="en-GB" dirty="0"/>
              <a:t>Spark Programming Model</a:t>
            </a:r>
          </a:p>
        </p:txBody>
      </p:sp>
      <p:sp>
        <p:nvSpPr>
          <p:cNvPr id="3" name="Content Placeholder 2">
            <a:extLst>
              <a:ext uri="{FF2B5EF4-FFF2-40B4-BE49-F238E27FC236}">
                <a16:creationId xmlns:a16="http://schemas.microsoft.com/office/drawing/2014/main" id="{75D1DE1D-5F0D-46A1-8414-2556F1A6B3F6}"/>
              </a:ext>
            </a:extLst>
          </p:cNvPr>
          <p:cNvSpPr>
            <a:spLocks noGrp="1"/>
          </p:cNvSpPr>
          <p:nvPr>
            <p:ph idx="1"/>
          </p:nvPr>
        </p:nvSpPr>
        <p:spPr>
          <a:xfrm>
            <a:off x="1237194" y="1622144"/>
            <a:ext cx="2762250" cy="3035581"/>
          </a:xfrm>
        </p:spPr>
        <p:txBody>
          <a:bodyPr>
            <a:normAutofit fontScale="92500"/>
          </a:bodyPr>
          <a:lstStyle/>
          <a:p>
            <a:pPr>
              <a:spcBef>
                <a:spcPts val="1200"/>
              </a:spcBef>
            </a:pPr>
            <a:r>
              <a:rPr lang="en-GB" b="1" dirty="0"/>
              <a:t>Transformations</a:t>
            </a:r>
          </a:p>
          <a:p>
            <a:pPr>
              <a:spcBef>
                <a:spcPts val="1200"/>
              </a:spcBef>
            </a:pPr>
            <a:r>
              <a:rPr lang="en-GB" sz="2000" dirty="0"/>
              <a:t>.filter(function)</a:t>
            </a:r>
          </a:p>
          <a:p>
            <a:pPr>
              <a:spcBef>
                <a:spcPts val="1200"/>
              </a:spcBef>
            </a:pPr>
            <a:r>
              <a:rPr lang="en-GB" sz="2000" dirty="0"/>
              <a:t>.distinct()</a:t>
            </a:r>
          </a:p>
          <a:p>
            <a:pPr>
              <a:spcBef>
                <a:spcPts val="1200"/>
              </a:spcBef>
            </a:pPr>
            <a:r>
              <a:rPr lang="en-GB" sz="2000" dirty="0"/>
              <a:t>.first()</a:t>
            </a:r>
          </a:p>
          <a:p>
            <a:pPr>
              <a:spcBef>
                <a:spcPts val="1200"/>
              </a:spcBef>
            </a:pPr>
            <a:r>
              <a:rPr lang="en-GB" sz="2000" dirty="0"/>
              <a:t>.union()</a:t>
            </a:r>
          </a:p>
          <a:p>
            <a:pPr>
              <a:spcBef>
                <a:spcPts val="1200"/>
              </a:spcBef>
            </a:pPr>
            <a:r>
              <a:rPr lang="en-GB" sz="2000" dirty="0"/>
              <a:t>.map(function)</a:t>
            </a:r>
          </a:p>
          <a:p>
            <a:pPr>
              <a:spcBef>
                <a:spcPts val="1200"/>
              </a:spcBef>
            </a:pPr>
            <a:r>
              <a:rPr lang="en-GB" sz="2000" dirty="0"/>
              <a:t>.</a:t>
            </a:r>
            <a:r>
              <a:rPr lang="en-GB" sz="2000" dirty="0" err="1"/>
              <a:t>flatMap</a:t>
            </a:r>
            <a:r>
              <a:rPr lang="en-GB" sz="2000" dirty="0"/>
              <a:t>(function)</a:t>
            </a:r>
          </a:p>
        </p:txBody>
      </p:sp>
      <p:sp>
        <p:nvSpPr>
          <p:cNvPr id="4" name="Slide Number Placeholder 3">
            <a:extLst>
              <a:ext uri="{FF2B5EF4-FFF2-40B4-BE49-F238E27FC236}">
                <a16:creationId xmlns:a16="http://schemas.microsoft.com/office/drawing/2014/main" id="{1FF9CDEE-ACD0-4D96-8FF2-3D1ACF94B69E}"/>
              </a:ext>
            </a:extLst>
          </p:cNvPr>
          <p:cNvSpPr>
            <a:spLocks noGrp="1"/>
          </p:cNvSpPr>
          <p:nvPr>
            <p:ph type="sldNum" sz="quarter" idx="12"/>
          </p:nvPr>
        </p:nvSpPr>
        <p:spPr/>
        <p:txBody>
          <a:bodyPr/>
          <a:lstStyle/>
          <a:p>
            <a:fld id="{6C8DB4F7-D883-4928-8961-38134A510B78}" type="slidenum">
              <a:rPr lang="en-GB" smtClean="0"/>
              <a:t>9</a:t>
            </a:fld>
            <a:endParaRPr lang="en-GB" dirty="0"/>
          </a:p>
        </p:txBody>
      </p:sp>
      <p:pic>
        <p:nvPicPr>
          <p:cNvPr id="5" name="Picture 4">
            <a:extLst>
              <a:ext uri="{FF2B5EF4-FFF2-40B4-BE49-F238E27FC236}">
                <a16:creationId xmlns:a16="http://schemas.microsoft.com/office/drawing/2014/main" id="{BD4EB525-9547-40D1-93C2-2425C229A528}"/>
              </a:ext>
            </a:extLst>
          </p:cNvPr>
          <p:cNvPicPr>
            <a:picLocks noChangeAspect="1"/>
          </p:cNvPicPr>
          <p:nvPr/>
        </p:nvPicPr>
        <p:blipFill>
          <a:blip r:embed="rId3"/>
          <a:stretch>
            <a:fillRect/>
          </a:stretch>
        </p:blipFill>
        <p:spPr>
          <a:xfrm>
            <a:off x="7713134" y="1551000"/>
            <a:ext cx="3801532" cy="1856273"/>
          </a:xfrm>
          <a:prstGeom prst="rect">
            <a:avLst/>
          </a:prstGeom>
        </p:spPr>
      </p:pic>
      <p:pic>
        <p:nvPicPr>
          <p:cNvPr id="6" name="Picture 5">
            <a:extLst>
              <a:ext uri="{FF2B5EF4-FFF2-40B4-BE49-F238E27FC236}">
                <a16:creationId xmlns:a16="http://schemas.microsoft.com/office/drawing/2014/main" id="{10AC0710-34C3-4183-8C9E-C5D06C3009C3}"/>
              </a:ext>
            </a:extLst>
          </p:cNvPr>
          <p:cNvPicPr>
            <a:picLocks noChangeAspect="1"/>
          </p:cNvPicPr>
          <p:nvPr/>
        </p:nvPicPr>
        <p:blipFill>
          <a:blip r:embed="rId4"/>
          <a:stretch>
            <a:fillRect/>
          </a:stretch>
        </p:blipFill>
        <p:spPr>
          <a:xfrm>
            <a:off x="7873999" y="3417813"/>
            <a:ext cx="3640667" cy="1492647"/>
          </a:xfrm>
          <a:prstGeom prst="rect">
            <a:avLst/>
          </a:prstGeom>
        </p:spPr>
      </p:pic>
      <p:sp>
        <p:nvSpPr>
          <p:cNvPr id="7" name="object 27">
            <a:extLst>
              <a:ext uri="{FF2B5EF4-FFF2-40B4-BE49-F238E27FC236}">
                <a16:creationId xmlns:a16="http://schemas.microsoft.com/office/drawing/2014/main" id="{A5C7BF47-C9A1-4D0A-9EBA-57A0F76CF9B3}"/>
              </a:ext>
            </a:extLst>
          </p:cNvPr>
          <p:cNvSpPr/>
          <p:nvPr/>
        </p:nvSpPr>
        <p:spPr>
          <a:xfrm>
            <a:off x="8818795" y="5001768"/>
            <a:ext cx="1751076" cy="1856232"/>
          </a:xfrm>
          <a:prstGeom prst="rect">
            <a:avLst/>
          </a:prstGeom>
          <a:blipFill>
            <a:blip r:embed="rId5" cstate="print"/>
            <a:stretch>
              <a:fillRect/>
            </a:stretch>
          </a:blipFill>
        </p:spPr>
        <p:txBody>
          <a:bodyPr wrap="square" lIns="0" tIns="0" rIns="0" bIns="0" rtlCol="0"/>
          <a:lstStyle/>
          <a:p>
            <a:endParaRPr/>
          </a:p>
        </p:txBody>
      </p:sp>
      <p:sp>
        <p:nvSpPr>
          <p:cNvPr id="8" name="Content Placeholder 2">
            <a:extLst>
              <a:ext uri="{FF2B5EF4-FFF2-40B4-BE49-F238E27FC236}">
                <a16:creationId xmlns:a16="http://schemas.microsoft.com/office/drawing/2014/main" id="{A9F9D4B3-055F-48E1-A7EA-83CA75E6A645}"/>
              </a:ext>
            </a:extLst>
          </p:cNvPr>
          <p:cNvSpPr txBox="1">
            <a:spLocks/>
          </p:cNvSpPr>
          <p:nvPr/>
        </p:nvSpPr>
        <p:spPr>
          <a:xfrm>
            <a:off x="4612217" y="1622144"/>
            <a:ext cx="2639484" cy="303558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pPr>
            <a:r>
              <a:rPr lang="en-GB" b="1" dirty="0"/>
              <a:t>Actions</a:t>
            </a:r>
          </a:p>
          <a:p>
            <a:pPr>
              <a:spcBef>
                <a:spcPts val="1200"/>
              </a:spcBef>
            </a:pPr>
            <a:r>
              <a:rPr lang="en-GB" sz="2000" dirty="0"/>
              <a:t>.reduce()</a:t>
            </a:r>
          </a:p>
          <a:p>
            <a:pPr>
              <a:spcBef>
                <a:spcPts val="1200"/>
              </a:spcBef>
            </a:pPr>
            <a:r>
              <a:rPr lang="en-GB" sz="2000" dirty="0"/>
              <a:t>.count()</a:t>
            </a:r>
          </a:p>
          <a:p>
            <a:pPr>
              <a:spcBef>
                <a:spcPts val="1200"/>
              </a:spcBef>
            </a:pPr>
            <a:r>
              <a:rPr lang="en-GB" sz="2000" dirty="0"/>
              <a:t>.persist()</a:t>
            </a:r>
          </a:p>
          <a:p>
            <a:pPr>
              <a:spcBef>
                <a:spcPts val="1200"/>
              </a:spcBef>
            </a:pPr>
            <a:r>
              <a:rPr lang="en-GB" sz="2000" dirty="0"/>
              <a:t>.collect()</a:t>
            </a:r>
          </a:p>
          <a:p>
            <a:pPr>
              <a:spcBef>
                <a:spcPts val="1200"/>
              </a:spcBef>
            </a:pPr>
            <a:r>
              <a:rPr lang="en-GB" sz="2000" dirty="0"/>
              <a:t>.</a:t>
            </a:r>
            <a:r>
              <a:rPr lang="en-GB" sz="2000" dirty="0" err="1"/>
              <a:t>saveAsTextFile</a:t>
            </a:r>
            <a:r>
              <a:rPr lang="en-GB" sz="2000" dirty="0"/>
              <a:t>()</a:t>
            </a:r>
          </a:p>
          <a:p>
            <a:pPr>
              <a:spcBef>
                <a:spcPts val="1200"/>
              </a:spcBef>
            </a:pPr>
            <a:r>
              <a:rPr lang="en-GB" sz="2000" dirty="0"/>
              <a:t>.</a:t>
            </a:r>
            <a:r>
              <a:rPr lang="en-GB" sz="2000" dirty="0" err="1"/>
              <a:t>saveAsSequenceFile</a:t>
            </a:r>
            <a:r>
              <a:rPr lang="en-GB" sz="2000" dirty="0"/>
              <a:t>()</a:t>
            </a:r>
          </a:p>
        </p:txBody>
      </p:sp>
      <p:pic>
        <p:nvPicPr>
          <p:cNvPr id="10" name="Picture 9">
            <a:extLst>
              <a:ext uri="{FF2B5EF4-FFF2-40B4-BE49-F238E27FC236}">
                <a16:creationId xmlns:a16="http://schemas.microsoft.com/office/drawing/2014/main" id="{33A63EAD-8A80-4085-8099-212B5CC718CB}"/>
              </a:ext>
            </a:extLst>
          </p:cNvPr>
          <p:cNvPicPr>
            <a:picLocks noChangeAspect="1"/>
          </p:cNvPicPr>
          <p:nvPr/>
        </p:nvPicPr>
        <p:blipFill>
          <a:blip r:embed="rId6"/>
          <a:stretch>
            <a:fillRect/>
          </a:stretch>
        </p:blipFill>
        <p:spPr>
          <a:xfrm>
            <a:off x="1273088" y="5137323"/>
            <a:ext cx="6553583" cy="1325563"/>
          </a:xfrm>
          <a:prstGeom prst="rect">
            <a:avLst/>
          </a:prstGeom>
        </p:spPr>
      </p:pic>
    </p:spTree>
    <p:extLst>
      <p:ext uri="{BB962C8B-B14F-4D97-AF65-F5344CB8AC3E}">
        <p14:creationId xmlns:p14="http://schemas.microsoft.com/office/powerpoint/2010/main" val="253617228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15210</TotalTime>
  <Words>2095</Words>
  <Application>Microsoft Office PowerPoint</Application>
  <PresentationFormat>Widescreen</PresentationFormat>
  <Paragraphs>195</Paragraphs>
  <Slides>18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vt:lpstr>
      <vt:lpstr>Calibri</vt:lpstr>
      <vt:lpstr>Poppins</vt:lpstr>
      <vt:lpstr>1_Office Theme</vt:lpstr>
      <vt:lpstr>Big Data Storage and Processing MSc in Data Analytics CCT College Dublin</vt:lpstr>
      <vt:lpstr>Agenda</vt:lpstr>
      <vt:lpstr>Hadoop Ecosystem</vt:lpstr>
      <vt:lpstr>Big Data and HDFS</vt:lpstr>
      <vt:lpstr>MapReduce Design Patterns</vt:lpstr>
      <vt:lpstr>Apache HBase</vt:lpstr>
      <vt:lpstr>Apache Spark</vt:lpstr>
      <vt:lpstr>Apache Spark</vt:lpstr>
      <vt:lpstr>Spark Programming Model</vt:lpstr>
      <vt:lpstr>Apache Cassandra</vt:lpstr>
      <vt:lpstr>Data Models Rules in Cassandra</vt:lpstr>
      <vt:lpstr>Apache Pig</vt:lpstr>
      <vt:lpstr>Yahoo Cloud Serving Benchmark YCSB</vt:lpstr>
      <vt:lpstr>MongoDB</vt:lpstr>
      <vt:lpstr>Apache Hive</vt:lpstr>
      <vt:lpstr>Graph Databases</vt:lpstr>
      <vt:lpstr>Kafka Streaming</vt:lpstr>
      <vt:lpstr>Resources/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Munawar Iqbal</dc:creator>
  <cp:lastModifiedBy>Muhammad Iqbal</cp:lastModifiedBy>
  <cp:revision>509</cp:revision>
  <dcterms:created xsi:type="dcterms:W3CDTF">2020-09-11T23:34:13Z</dcterms:created>
  <dcterms:modified xsi:type="dcterms:W3CDTF">2022-11-07T19:18:13Z</dcterms:modified>
</cp:coreProperties>
</file>