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704" r:id="rId2"/>
    <p:sldId id="3064" r:id="rId3"/>
    <p:sldId id="3049" r:id="rId4"/>
    <p:sldId id="475" r:id="rId5"/>
    <p:sldId id="476" r:id="rId6"/>
    <p:sldId id="495" r:id="rId7"/>
    <p:sldId id="3065" r:id="rId8"/>
    <p:sldId id="3067" r:id="rId9"/>
    <p:sldId id="497" r:id="rId10"/>
    <p:sldId id="502" r:id="rId11"/>
    <p:sldId id="504" r:id="rId12"/>
    <p:sldId id="480" r:id="rId13"/>
    <p:sldId id="481" r:id="rId14"/>
    <p:sldId id="509" r:id="rId15"/>
    <p:sldId id="483" r:id="rId16"/>
    <p:sldId id="485" r:id="rId17"/>
    <p:sldId id="487" r:id="rId18"/>
    <p:sldId id="486" r:id="rId19"/>
    <p:sldId id="488" r:id="rId20"/>
    <p:sldId id="489" r:id="rId21"/>
    <p:sldId id="491" r:id="rId22"/>
    <p:sldId id="492" r:id="rId23"/>
    <p:sldId id="511" r:id="rId24"/>
    <p:sldId id="30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55" autoAdjust="0"/>
    <p:restoredTop sz="96652" autoAdjust="0"/>
  </p:normalViewPr>
  <p:slideViewPr>
    <p:cSldViewPr snapToGrid="0">
      <p:cViewPr varScale="1">
        <p:scale>
          <a:sx n="112" d="100"/>
          <a:sy n="112" d="100"/>
        </p:scale>
        <p:origin x="120" y="28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7A9FB-B4AA-40C7-A5AA-4B85A3DED926}" type="datetimeFigureOut">
              <a:rPr lang="en-GB" smtClean="0"/>
              <a:t>03/10/2023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27EC4-43D7-4899-AF54-D30B3AC26D4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706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554788" cy="36877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GB" altLang="pt-BR"/>
              <a:t>27/02/08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874F056-E3E6-4B1C-8AC9-823E2CE9657C}" type="slidenum">
              <a:rPr lang="en-GB" altLang="pt-BR" smtClean="0"/>
              <a:pPr/>
              <a:t>2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147436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Imperative programming is a programming paradigm that uses statements that change a program's state. In much the same way that the imperative mood in natural languages expresses commands, an imperative program consists of commands for the computer to perform.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2155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 storage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any data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device that retains data after power to that device is shut off. It is also sometimes referred to as non-volatile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ahead logging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(WAL) is a family of techniques for providing atomicity and durability (two of the ACID properties) in database systems. The changes are first recorded in the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must be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written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stable storage, before the changes are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written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the database.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9166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Minor compactions</a:t>
            </a:r>
            <a:r>
              <a:rPr lang="en-GB" dirty="0"/>
              <a:t>: combine a configurable number of smaller HFiles into one larger HFile. You can tune the number of HFiles to compact and the frequency of a minor compaction. Minor compactions are important because without them, reading a particular row can require many disk reads and cause slow overall performance.</a:t>
            </a:r>
          </a:p>
          <a:p>
            <a:r>
              <a:rPr lang="en-GB" b="1" dirty="0"/>
              <a:t>Major Compactions: </a:t>
            </a:r>
            <a:r>
              <a:rPr lang="en-GB" dirty="0"/>
              <a:t>reads all the Store files for a Region and writes to a single Store file.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Since flushing memstores to disk causes more and more HFiles to be created, HBase has a housekeeping mechanism that merges the files into larger ones using compaction. There are two types of compaction: </a:t>
            </a:r>
            <a:r>
              <a:rPr lang="en-GB" b="1" dirty="0"/>
              <a:t>minor compactions and major compactions</a:t>
            </a:r>
            <a:r>
              <a:rPr lang="en-GB" dirty="0"/>
              <a:t>. The former reduce the number of storage files by rewriting smaller files into fewer but larger ones, performing an n-way merge. Since all the data is already sorted in each HFile, that merge is fast and bound only by disk I/O performance. The major compactions rewrite all files within a column family for a region into a single new one. They also have another distinct feature compared to the minor compactions: based on the fact that they scan all key/value pairs, they can drop deleted entries including their deletion marker. Predicate deletes are handled here as well—for example, removing values that have expired according to the configured time-to-live or when there are too many versions.</a:t>
            </a:r>
            <a:endParaRPr lang="en-IE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8655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ZooKeeper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centralized service for maintaining configuration information, naming, providing distributed synchronization, and providing group services. All of these kinds of services are used in some form or another by distributed applications.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8022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WAL: Write Ahead Log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consistent put/delete operations. All operations are written to it before making change in region. If something goes wrong with the region server we can repair information from WAL.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099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WAL: Write Ahead Log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consistent put/delete operations. All operation is written to it before making change in region. If something goes wrong with the region server we can repair information from WAL.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992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D2D2D"/>
                </a:solidFill>
                <a:effectLst/>
                <a:latin typeface="Poppins"/>
              </a:rPr>
              <a:t>Hadoop is difficult to program as it uses Java for data absorption.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27EC4-43D7-4899-AF54-D30B3AC26D4A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005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Reduced I/O is one of the primary reasons for this new layout, but it offers additional advantages playing into the same category: since the values of one column are often very similar in nature.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Specialized algorithms, for example, delta and/or prefix compression—selected based on the type of the column can yield huge improvements in the compression ratios.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HBase stores data on disk in a column-oriented format and HBase excels at providing key-based access to a specific cell of data, or a sequential range of cells.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27EC4-43D7-4899-AF54-D30B3AC26D4A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402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Horizontal scaling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means that you scale by adding more machines into your pool of resources whereas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Vertical scaling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means that you scale by adding more power (CPU, RAM) to an existing machine.</a:t>
            </a:r>
          </a:p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Referential integrity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refers to the relationship between tables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Because each table in a database must have a primary key, this primary key can appear in other tables because of its relationship to data within those tables. When a primary key from one table appears in another table, it is called a foreign key 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5675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BSON stands for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Binary </a:t>
            </a:r>
            <a:r>
              <a:rPr lang="en-GB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Object Notation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It is a binary-encoded serialization of JSON documents. BSON has been extended to add some optional non-JSON-native data types, like dates and binary data.</a:t>
            </a:r>
          </a:p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Portable Document Format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 (better known by the abbreviation PDF)</a:t>
            </a:r>
            <a:endParaRPr lang="en-GB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XML stands for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extensible markup language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27EC4-43D7-4899-AF54-D30B3AC26D4A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629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Key: "user123"</a:t>
            </a:r>
          </a:p>
          <a:p>
            <a:r>
              <a:rPr lang="en-IE" dirty="0"/>
              <a:t>Value: {</a:t>
            </a:r>
          </a:p>
          <a:p>
            <a:r>
              <a:rPr lang="en-IE" dirty="0"/>
              <a:t>  "name": "Alice Johnson",</a:t>
            </a:r>
          </a:p>
          <a:p>
            <a:r>
              <a:rPr lang="en-IE" dirty="0"/>
              <a:t>  "email": "alice@example.com",</a:t>
            </a:r>
          </a:p>
          <a:p>
            <a:r>
              <a:rPr lang="en-IE" dirty="0"/>
              <a:t>  "</a:t>
            </a:r>
            <a:r>
              <a:rPr lang="en-IE" dirty="0" err="1"/>
              <a:t>registration_date</a:t>
            </a:r>
            <a:r>
              <a:rPr lang="en-IE" dirty="0"/>
              <a:t>": "2023-01-15"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Key: "user456"</a:t>
            </a:r>
          </a:p>
          <a:p>
            <a:r>
              <a:rPr lang="en-IE" dirty="0"/>
              <a:t>Value: {</a:t>
            </a:r>
          </a:p>
          <a:p>
            <a:r>
              <a:rPr lang="en-IE" dirty="0"/>
              <a:t>  "name": "Bob Smith",</a:t>
            </a:r>
          </a:p>
          <a:p>
            <a:r>
              <a:rPr lang="en-IE" dirty="0"/>
              <a:t>  "email": "bob@example.com",</a:t>
            </a:r>
          </a:p>
          <a:p>
            <a:r>
              <a:rPr lang="en-IE" dirty="0"/>
              <a:t>  "</a:t>
            </a:r>
            <a:r>
              <a:rPr lang="en-IE" dirty="0" err="1"/>
              <a:t>registration_date</a:t>
            </a:r>
            <a:r>
              <a:rPr lang="en-IE" dirty="0"/>
              <a:t>": "2023-02-20"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Key: "user789"</a:t>
            </a:r>
          </a:p>
          <a:p>
            <a:r>
              <a:rPr lang="en-IE" dirty="0"/>
              <a:t>Value: {</a:t>
            </a:r>
          </a:p>
          <a:p>
            <a:r>
              <a:rPr lang="en-IE" dirty="0"/>
              <a:t>  "name": "Charlie Brown",</a:t>
            </a:r>
          </a:p>
          <a:p>
            <a:r>
              <a:rPr lang="en-IE" dirty="0"/>
              <a:t>  "email": "charlie@example.com",</a:t>
            </a:r>
          </a:p>
          <a:p>
            <a:r>
              <a:rPr lang="en-IE" dirty="0"/>
              <a:t>  "</a:t>
            </a:r>
            <a:r>
              <a:rPr lang="en-IE" dirty="0" err="1"/>
              <a:t>registration_date</a:t>
            </a:r>
            <a:r>
              <a:rPr lang="en-IE" dirty="0"/>
              <a:t>": "2023-03-10"</a:t>
            </a:r>
          </a:p>
          <a:p>
            <a:r>
              <a:rPr lang="en-IE" dirty="0"/>
              <a:t>}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27EC4-43D7-4899-AF54-D30B3AC26D4A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072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mathematics, the lexicographic or lexicographical order (also known as lexical order, dictionary order, alphabetical order or lexicographic(al) product) is a generalization of the way words are alphabetically ordered based on the alphabetical order of their component letters.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4687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timestamp is a sequence of characters or encoded information identifying when a certain event occurred, usually giving date and time of day, sometimes accurate to a small fraction of a second.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9830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The default size of a region is 256MB, which we can configure as per requirement.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27EC4-43D7-4899-AF54-D30B3AC26D4A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5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B836-E4EE-4E06-8B91-0A9BDBDB4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623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43F9D-205F-46E1-9D12-71A9AC6E1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591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62BC-6CA4-467E-AC86-BC77F310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C771-57F6-4558-AC3C-97C26C40B4D8}" type="datetime1">
              <a:rPr lang="en-GB" smtClean="0"/>
              <a:t>03/10/2023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33EDF-AB45-418D-8F51-D1AD2EDA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102F7-94A1-4E2F-BEC9-64BA0D69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83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B817-3673-4DE2-BCA0-E562F2CE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E6782-58FA-4A22-8241-7CD0AF42E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997E6-7848-4967-B09B-5BD03C98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9C8C-A23F-44E5-A291-6EF48F645E8F}" type="datetime1">
              <a:rPr lang="en-GB" smtClean="0"/>
              <a:t>03/10/2023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674B2-668D-4966-8849-37A9CCD4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BD734-78B6-42C0-B289-397DED80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41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1867C-BED4-44B7-A70E-4EF6F3399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4DCE0-AEE9-4B9E-845B-8A5FB77BA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9966C-5B0E-4D0D-9341-168BA6C3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8DCE-F158-4510-BB38-1B3448905FD0}" type="datetime1">
              <a:rPr lang="en-GB" smtClean="0"/>
              <a:t>03/10/2023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B4EB6-224E-4A2D-AC5D-AF0AFB62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4B8DA-5E4F-4D52-8936-9F9FCC7C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7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0AE1-99A4-41F3-BF6E-65E1013A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64"/>
            <a:ext cx="902223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915C1-7308-4EE4-B2E5-01F49DB1D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4424B-1C03-4B66-9EF1-A229FB75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1AA-1307-4B4A-A924-2F36B4694D45}" type="datetime1">
              <a:rPr lang="en-GB" smtClean="0"/>
              <a:t>03/10/2023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3E005-405B-4CE0-928D-52F5FEE1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8D7E0-ED2C-4C9E-A814-A3C47C37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1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D467-1716-4D07-9AA3-7A664C4D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04D9E-EF9B-4615-96B0-4EA09278B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01B99-FD4E-4ACF-95C7-037B7D19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CFB3-1AA2-4ED0-BFC3-F85F0D65D772}" type="datetime1">
              <a:rPr lang="en-GB" smtClean="0"/>
              <a:t>03/10/2023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07437-B0B6-48C7-A34A-19E95D9B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E12A-27A4-4D4D-9CB9-5AD86CA3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92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C101-C812-4A54-B9AD-882F17E2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0F46-33F1-4156-BC49-BB22674E3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920D2-BE75-470C-9C4B-D8543D713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42DAA-7DAF-49AC-BAE0-70A3942E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548F-BA46-4562-98B7-7D534033BBBD}" type="datetime1">
              <a:rPr lang="en-GB" smtClean="0"/>
              <a:t>03/10/2023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13C39-64ED-4144-988B-D3ED11FE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1450C-57E5-4F9B-9DCD-E3CA0727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561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4105-5F97-48A3-AA6F-BADCE382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9B9BC-0773-46F4-BF10-B66027DBA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3E622-696B-4DC4-94B6-1DD605B11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C910A-7183-4227-AD5B-275F32F50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A0466-8EA4-44AE-AF38-8D0CF8770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A87FD3-5C74-44AD-9CB5-28B1BF7D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E713-A0B5-42E6-A600-810FC06873E4}" type="datetime1">
              <a:rPr lang="en-GB" smtClean="0"/>
              <a:t>03/10/2023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7C44D-BC7B-4904-9A38-0AD77B82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B4015-E9F7-405B-AFAF-0A367C43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0906-B4A4-4BEE-92C1-B3DDE11F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0F041-8ABD-4664-B1A5-6A4CA1C0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972F-F504-48C1-934E-FE023E52022B}" type="datetime1">
              <a:rPr lang="en-GB" smtClean="0"/>
              <a:t>03/10/2023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34C98-2D5E-430B-B7D8-66C11BD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634D6-E26A-4DDD-864E-C7506981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79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FC441-C690-4EEF-920D-D09DB0F2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6ADC-ABB1-4F2C-880A-0A770566D050}" type="datetime1">
              <a:rPr lang="en-GB" smtClean="0"/>
              <a:t>03/10/2023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B84C9-EEF1-438D-91A9-23773B67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5FB7D-1032-4532-BEB0-CE5E34CD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201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6BE4-6FF8-47FD-94E0-A136532F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B5A2B-F66F-41C8-A747-1E19255F4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2CDD9-C6CB-4AD9-BCCE-B1E27D979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96FB3-9D3F-40F6-A756-F494796A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307B-5CD2-4D1B-8238-247059BA4BB5}" type="datetime1">
              <a:rPr lang="en-GB" smtClean="0"/>
              <a:t>03/10/2023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2FFE2-D26A-4DBB-A9F8-21F2F25B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25179-2F71-4479-886B-DD6A3B09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76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0C0E-53E5-430A-BECB-DE76F1CC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6A415-E8A5-4B01-8F66-20BF09CE9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08B4D-3C51-43FD-849B-425B6D6F8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423EC-1F52-4B63-A47A-58925E01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6218-9850-4C98-9B9E-668B4025A5F4}" type="datetime1">
              <a:rPr lang="en-GB" smtClean="0"/>
              <a:t>03/10/2023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6B3AD-0636-4B60-96A1-136B5F01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8601E-D9A2-4620-8887-F3EB040C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29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158B2-5239-4E3A-89F4-229D4B12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84"/>
            <a:ext cx="89982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24DE6-2CA7-45AF-BD92-BBC7CEF35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22144"/>
            <a:ext cx="10515600" cy="4734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D070D-E4E1-46F4-8BC2-48A17062C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62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BA9AE-EA2F-4930-A2C1-331D29CB0CDD}" type="datetime1">
              <a:rPr lang="en-GB" smtClean="0"/>
              <a:t>03/10/2023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B2783-4AC1-4DB9-A963-608F0E231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6288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F35E-0E56-4AEE-8CB6-32E08C675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62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DB4F7-D883-4928-8961-38134A510B78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42AE21-F744-4C3E-B28E-2B2F510608E3}"/>
              </a:ext>
            </a:extLst>
          </p:cNvPr>
          <p:cNvCxnSpPr/>
          <p:nvPr userDrawn="1"/>
        </p:nvCxnSpPr>
        <p:spPr>
          <a:xfrm>
            <a:off x="0" y="1515745"/>
            <a:ext cx="12192000" cy="0"/>
          </a:xfrm>
          <a:prstGeom prst="line">
            <a:avLst/>
          </a:prstGeom>
          <a:ln w="41275" cmpd="dbl">
            <a:solidFill>
              <a:schemeClr val="accent6">
                <a:lumMod val="75000"/>
                <a:alpha val="83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2" descr="CCT College Dublin">
            <a:extLst>
              <a:ext uri="{FF2B5EF4-FFF2-40B4-BE49-F238E27FC236}">
                <a16:creationId xmlns:a16="http://schemas.microsoft.com/office/drawing/2014/main" id="{6497D8E6-2408-4505-A9D3-2F0E7EE71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380" y="437403"/>
            <a:ext cx="2177985" cy="57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44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4">
              <a:lumMod val="75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sql-database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695E-5CD1-4B19-A8E8-FEEEE597FE4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74059" y="1594420"/>
            <a:ext cx="10810236" cy="1970731"/>
          </a:xfrm>
        </p:spPr>
        <p:txBody>
          <a:bodyPr>
            <a:noAutofit/>
          </a:bodyPr>
          <a:lstStyle/>
          <a:p>
            <a:pPr lvl="0">
              <a:lnSpc>
                <a:spcPct val="110000"/>
              </a:lnSpc>
            </a:pPr>
            <a:r>
              <a:rPr lang="en-GB" sz="36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Big Data Storage and Processing</a:t>
            </a:r>
            <a:br>
              <a:rPr lang="en-GB" sz="3600" dirty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MSc in Data Analytics</a:t>
            </a:r>
            <a:br>
              <a:rPr lang="en-GB" sz="3600" dirty="0"/>
            </a:br>
            <a:r>
              <a:rPr lang="en-GB" sz="3600" dirty="0"/>
              <a:t>CCT College Dublin</a:t>
            </a:r>
            <a:endParaRPr lang="en-GB" sz="36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2397A-B976-4D54-A4CD-20AA62C071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40012" y="5764450"/>
            <a:ext cx="8837838" cy="1092204"/>
          </a:xfrm>
        </p:spPr>
        <p:txBody>
          <a:bodyPr>
            <a:normAutofit/>
          </a:bodyPr>
          <a:lstStyle/>
          <a:p>
            <a:pPr lvl="0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Lecturer: Dr. Muhammad Iqbal</a:t>
            </a:r>
            <a:r>
              <a:rPr lang="en-GB" sz="1600" b="1" baseline="60000" dirty="0">
                <a:solidFill>
                  <a:schemeClr val="accent1">
                    <a:lumMod val="75000"/>
                  </a:schemeClr>
                </a:solidFill>
              </a:rPr>
              <a:t>*</a:t>
            </a:r>
          </a:p>
          <a:p>
            <a:pPr lvl="0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Email: miqbal@cct.ie</a:t>
            </a:r>
          </a:p>
          <a:p>
            <a:pPr lvl="0"/>
            <a:endParaRPr lang="en-GB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2CFE4FC-E589-4887-B87B-4184B451149E}"/>
              </a:ext>
            </a:extLst>
          </p:cNvPr>
          <p:cNvSpPr txBox="1">
            <a:spLocks/>
          </p:cNvSpPr>
          <p:nvPr/>
        </p:nvSpPr>
        <p:spPr>
          <a:xfrm>
            <a:off x="1524000" y="4066021"/>
            <a:ext cx="9144000" cy="119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>
            <a:lvl1pPr marL="0" marR="0" lvl="0" indent="0" algn="ctr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solidFill>
                  <a:schemeClr val="tx1"/>
                </a:solidFill>
              </a:rPr>
              <a:t>Apache HBase</a:t>
            </a:r>
            <a:endParaRPr lang="en-GB" sz="3200" b="1" baseline="60000" dirty="0">
              <a:solidFill>
                <a:schemeClr val="tx1"/>
              </a:solidFill>
            </a:endParaRPr>
          </a:p>
          <a:p>
            <a:r>
              <a:rPr lang="en-GB" sz="3200" b="1" dirty="0">
                <a:solidFill>
                  <a:schemeClr val="tx1"/>
                </a:solidFill>
              </a:rPr>
              <a:t>Week 6</a:t>
            </a:r>
          </a:p>
          <a:p>
            <a:endParaRPr lang="en-GB" sz="32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Big Data vs Hadoop | Differences between Big Data and Hadoop | Edureka">
            <a:extLst>
              <a:ext uri="{FF2B5EF4-FFF2-40B4-BE49-F238E27FC236}">
                <a16:creationId xmlns:a16="http://schemas.microsoft.com/office/drawing/2014/main" id="{836D66BB-4C6F-452E-918C-58308175A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4" y="5263580"/>
            <a:ext cx="2995611" cy="159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2B3F2-F194-494A-AC76-9E44C36A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</a:t>
            </a:fld>
            <a:endParaRPr lang="en-GB" dirty="0"/>
          </a:p>
        </p:txBody>
      </p:sp>
      <p:pic>
        <p:nvPicPr>
          <p:cNvPr id="4" name="Picture 3" descr="A large building in the background&#10;&#10;Description automatically generated">
            <a:extLst>
              <a:ext uri="{FF2B5EF4-FFF2-40B4-BE49-F238E27FC236}">
                <a16:creationId xmlns:a16="http://schemas.microsoft.com/office/drawing/2014/main" id="{63B88306-2AEB-9099-D21B-E7A3850F57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" t="1724"/>
          <a:stretch/>
        </p:blipFill>
        <p:spPr>
          <a:xfrm>
            <a:off x="0" y="0"/>
            <a:ext cx="2461846" cy="22635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ga-IE" dirty="0"/>
              <a:t>HBas</a:t>
            </a:r>
            <a:r>
              <a:rPr lang="en-GB" dirty="0"/>
              <a:t>e</a:t>
            </a:r>
            <a:endParaRPr lang="en-IE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59E32CA2-9087-4EFC-825C-230FD0985C7C}"/>
              </a:ext>
            </a:extLst>
          </p:cNvPr>
          <p:cNvSpPr txBox="1"/>
          <p:nvPr/>
        </p:nvSpPr>
        <p:spPr>
          <a:xfrm>
            <a:off x="950976" y="1607820"/>
            <a:ext cx="8179330" cy="35320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2900" indent="-34290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836294" algn="l"/>
              </a:tabLst>
            </a:pPr>
            <a:r>
              <a:rPr lang="en-GB" sz="2100" dirty="0"/>
              <a:t>The HBase tale began in 2006 when Powerset, a San Francisco-based firm, set out to create a Web-based natural language search engine.</a:t>
            </a:r>
          </a:p>
          <a:p>
            <a:pPr marL="522900" indent="-34290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836294" algn="l"/>
              </a:tabLst>
            </a:pPr>
            <a:r>
              <a:rPr lang="en-GB" sz="2100" dirty="0"/>
              <a:t>The index size was significantly larger than usual.</a:t>
            </a:r>
          </a:p>
          <a:p>
            <a:pPr marL="522900" indent="-34290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836294" algn="l"/>
              </a:tabLst>
            </a:pPr>
            <a:r>
              <a:rPr lang="en-GB" sz="2100" dirty="0"/>
              <a:t>The datastore they had constructed to accommodate the index intermediaries and the </a:t>
            </a:r>
            <a:r>
              <a:rPr lang="en-GB" sz="2100" dirty="0" err="1"/>
              <a:t>webcrawl</a:t>
            </a:r>
            <a:r>
              <a:rPr lang="en-GB" sz="2100" dirty="0"/>
              <a:t> on top of Amazon Web Services was breaking under the load. They were searching for a different solution. </a:t>
            </a:r>
          </a:p>
          <a:p>
            <a:pPr marL="522900" indent="-34290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836294" algn="l"/>
              </a:tabLst>
            </a:pPr>
            <a:r>
              <a:rPr lang="en-GB" sz="2100" dirty="0"/>
              <a:t>Powerset's head of engineering at the time, Chad Walters, offers the following reflections on the event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D4F47D-D410-44C6-BA6D-A6B70D40C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43" y="5321899"/>
            <a:ext cx="8638001" cy="1469536"/>
          </a:xfrm>
          <a:prstGeom prst="rect">
            <a:avLst/>
          </a:prstGeom>
        </p:spPr>
      </p:pic>
      <p:pic>
        <p:nvPicPr>
          <p:cNvPr id="11" name="Picture 2" descr="Image result for Big data">
            <a:extLst>
              <a:ext uri="{FF2B5EF4-FFF2-40B4-BE49-F238E27FC236}">
                <a16:creationId xmlns:a16="http://schemas.microsoft.com/office/drawing/2014/main" id="{0BC14379-2005-4670-BF3E-DC18E6BFB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100" y="1689357"/>
            <a:ext cx="2142700" cy="106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Big data">
            <a:extLst>
              <a:ext uri="{FF2B5EF4-FFF2-40B4-BE49-F238E27FC236}">
                <a16:creationId xmlns:a16="http://schemas.microsoft.com/office/drawing/2014/main" id="{07AC445D-9F73-4D1E-82BD-118EAAE31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869" y="3400057"/>
            <a:ext cx="1731380" cy="173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4B229-AF47-4C3E-8A86-DE7B306E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65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ga-IE" dirty="0"/>
              <a:t>Hbas</a:t>
            </a:r>
            <a:r>
              <a:rPr lang="en-GB" dirty="0"/>
              <a:t>e</a:t>
            </a:r>
            <a:br>
              <a:rPr lang="en-GB" dirty="0"/>
            </a:br>
            <a:r>
              <a:rPr lang="en-GB" sz="2800" b="1" dirty="0">
                <a:solidFill>
                  <a:schemeClr val="accent5">
                    <a:lumMod val="50000"/>
                  </a:schemeClr>
                </a:solidFill>
              </a:rPr>
              <a:t>The Dawn of Big Data</a:t>
            </a:r>
            <a:endParaRPr lang="en-IE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E9DB7CD-0088-4897-A089-2D8AC58E89C8}"/>
              </a:ext>
            </a:extLst>
          </p:cNvPr>
          <p:cNvSpPr txBox="1"/>
          <p:nvPr/>
        </p:nvSpPr>
        <p:spPr>
          <a:xfrm>
            <a:off x="838200" y="1562374"/>
            <a:ext cx="10134599" cy="53224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2925" indent="-36195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836294" algn="l"/>
              </a:tabLst>
            </a:pPr>
            <a:r>
              <a:rPr lang="en-GB" sz="2200" b="1" dirty="0"/>
              <a:t>Systems</a:t>
            </a:r>
            <a:r>
              <a:rPr lang="en-GB" sz="2200" dirty="0"/>
              <a:t> like </a:t>
            </a:r>
            <a:r>
              <a:rPr lang="en-GB" sz="2200" b="1" dirty="0"/>
              <a:t>Hadoop</a:t>
            </a:r>
            <a:r>
              <a:rPr lang="en-GB" sz="2200" dirty="0"/>
              <a:t> enable them to gather and process petabytes of data, and process using new machine learning algorithms to meet the business objectives.</a:t>
            </a:r>
            <a:endParaRPr lang="en-GB" sz="2200" dirty="0">
              <a:cs typeface="Trebuchet MS"/>
            </a:endParaRPr>
          </a:p>
          <a:p>
            <a:pPr marL="542925" indent="-36195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836294" algn="l"/>
              </a:tabLst>
            </a:pPr>
            <a:r>
              <a:rPr lang="en-GB" sz="2200" dirty="0">
                <a:cs typeface="Trebuchet MS"/>
              </a:rPr>
              <a:t>The implementation of scalable storage and processing system outside of Google as part of the open source Hadoop project: </a:t>
            </a:r>
            <a:r>
              <a:rPr lang="en-GB" sz="2200" b="1" u="sng" dirty="0">
                <a:cs typeface="Trebuchet MS"/>
              </a:rPr>
              <a:t>HDFS and MapReduce</a:t>
            </a:r>
            <a:r>
              <a:rPr lang="en-GB" sz="2200" dirty="0">
                <a:cs typeface="Trebuchet MS"/>
              </a:rPr>
              <a:t>. </a:t>
            </a:r>
          </a:p>
          <a:p>
            <a:pPr marL="542925" indent="-36195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836294" algn="l"/>
              </a:tabLst>
            </a:pPr>
            <a:r>
              <a:rPr lang="en-GB" sz="2200" dirty="0">
                <a:cs typeface="Trebuchet MS"/>
              </a:rPr>
              <a:t>Hadoop excels at storing data of arbitrary, semi-, or even unstructured formats as well as also complements existing database systems of almost any kind. </a:t>
            </a:r>
          </a:p>
          <a:p>
            <a:pPr marL="542925" indent="-36195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836294" algn="l"/>
              </a:tabLst>
            </a:pPr>
            <a:r>
              <a:rPr lang="en-GB" sz="2200" dirty="0">
                <a:cs typeface="Trebuchet MS"/>
              </a:rPr>
              <a:t>This makes analysis easy and fast, but the users also need access to the final data, not in batch mode but using random access. </a:t>
            </a:r>
          </a:p>
          <a:p>
            <a:pPr marL="542925" indent="-36195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836294" algn="l"/>
              </a:tabLst>
            </a:pPr>
            <a:r>
              <a:rPr lang="en-GB" sz="2200" b="1" dirty="0">
                <a:cs typeface="Trebuchet MS"/>
              </a:rPr>
              <a:t>RDBMS</a:t>
            </a:r>
            <a:r>
              <a:rPr lang="en-GB" sz="2200" dirty="0">
                <a:cs typeface="Trebuchet MS"/>
              </a:rPr>
              <a:t> are the most prominent, but there are also quite a few specialized variations and implementations, like object-oriented databases. Most </a:t>
            </a:r>
            <a:r>
              <a:rPr lang="en-GB" sz="2200" b="1" dirty="0">
                <a:cs typeface="Trebuchet MS"/>
              </a:rPr>
              <a:t>RDBMS</a:t>
            </a:r>
            <a:r>
              <a:rPr lang="en-GB" sz="2200" dirty="0">
                <a:cs typeface="Trebuchet MS"/>
              </a:rPr>
              <a:t> strive to implement Codd’s 12 rules, which forces them to comply to very rigid requirements.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D60EE-4D5F-4B33-A012-146E045A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735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92564"/>
            <a:ext cx="8679337" cy="1325563"/>
          </a:xfrm>
        </p:spPr>
        <p:txBody>
          <a:bodyPr>
            <a:normAutofit/>
          </a:bodyPr>
          <a:lstStyle/>
          <a:p>
            <a:r>
              <a:rPr lang="ga-IE" dirty="0"/>
              <a:t>HBase Architecture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83335" y="1581150"/>
            <a:ext cx="5191101" cy="5246861"/>
          </a:xfrm>
        </p:spPr>
        <p:txBody>
          <a:bodyPr>
            <a:normAutofit/>
          </a:bodyPr>
          <a:lstStyle/>
          <a:p>
            <a:pPr marL="265113" lvl="3" indent="-265113">
              <a:lnSpc>
                <a:spcPct val="100000"/>
              </a:lnSpc>
              <a:spcAft>
                <a:spcPts val="1200"/>
              </a:spcAft>
            </a:pPr>
            <a:r>
              <a:rPr lang="ga-IE" sz="2000" dirty="0"/>
              <a:t>A </a:t>
            </a:r>
            <a:r>
              <a:rPr lang="ga-IE" sz="2000" b="1" i="1" dirty="0"/>
              <a:t>column </a:t>
            </a:r>
            <a:r>
              <a:rPr lang="ga-IE" sz="2000" dirty="0"/>
              <a:t>is the most basic unit</a:t>
            </a:r>
            <a:r>
              <a:rPr lang="en-GB" sz="2000" dirty="0"/>
              <a:t>. </a:t>
            </a:r>
            <a:endParaRPr lang="ga-IE" sz="2000" dirty="0"/>
          </a:p>
          <a:p>
            <a:pPr marL="265113" lvl="3" indent="-265113">
              <a:lnSpc>
                <a:spcPct val="100000"/>
              </a:lnSpc>
              <a:spcAft>
                <a:spcPts val="1200"/>
              </a:spcAft>
            </a:pPr>
            <a:r>
              <a:rPr lang="ga-IE" sz="2000" dirty="0"/>
              <a:t>One or more columns form a </a:t>
            </a:r>
            <a:r>
              <a:rPr lang="ga-IE" sz="2000" b="1" i="1" dirty="0"/>
              <a:t>row</a:t>
            </a:r>
            <a:r>
              <a:rPr lang="en-GB" sz="2000" b="1" i="1" dirty="0"/>
              <a:t>. </a:t>
            </a:r>
            <a:r>
              <a:rPr lang="en-GB" sz="2000" dirty="0"/>
              <a:t>Each row can have many Columns in each column family.</a:t>
            </a:r>
            <a:endParaRPr lang="ga-IE" sz="2000" b="1" i="1" dirty="0"/>
          </a:p>
          <a:p>
            <a:pPr marL="265113" lvl="3" indent="-265113">
              <a:lnSpc>
                <a:spcPct val="100000"/>
              </a:lnSpc>
              <a:spcAft>
                <a:spcPts val="1200"/>
              </a:spcAft>
            </a:pPr>
            <a:r>
              <a:rPr lang="ga-IE" sz="2000" dirty="0"/>
              <a:t>Each row is addressed by a </a:t>
            </a:r>
            <a:r>
              <a:rPr lang="ga-IE" sz="2000" b="1" i="1" dirty="0"/>
              <a:t>row key</a:t>
            </a:r>
            <a:r>
              <a:rPr lang="en-GB" sz="2000" b="1" i="1" dirty="0"/>
              <a:t>.</a:t>
            </a:r>
            <a:endParaRPr lang="ga-IE" sz="2000" b="1" i="1" dirty="0"/>
          </a:p>
          <a:p>
            <a:pPr marL="265113" lvl="3" indent="-265113">
              <a:lnSpc>
                <a:spcPct val="100000"/>
              </a:lnSpc>
              <a:spcAft>
                <a:spcPts val="1200"/>
              </a:spcAft>
            </a:pPr>
            <a:r>
              <a:rPr lang="ga-IE" sz="2000" dirty="0"/>
              <a:t>A number of rows form a </a:t>
            </a:r>
            <a:r>
              <a:rPr lang="ga-IE" sz="2000" b="1" i="1" dirty="0"/>
              <a:t>table</a:t>
            </a:r>
            <a:r>
              <a:rPr lang="en-GB" sz="2000" b="1" i="1" dirty="0"/>
              <a:t>. </a:t>
            </a:r>
            <a:r>
              <a:rPr lang="en-GB" sz="2000" dirty="0"/>
              <a:t>Tables have a fixed number of Column Families. </a:t>
            </a:r>
          </a:p>
          <a:p>
            <a:pPr marL="265113" lvl="3" indent="-265113">
              <a:lnSpc>
                <a:spcPct val="100000"/>
              </a:lnSpc>
              <a:spcAft>
                <a:spcPts val="1200"/>
              </a:spcAft>
            </a:pPr>
            <a:r>
              <a:rPr lang="en-GB" sz="2000" dirty="0"/>
              <a:t>Each column has a set of values and each with a timestamp.</a:t>
            </a:r>
          </a:p>
          <a:p>
            <a:pPr marL="265113" lvl="3" indent="-265113">
              <a:lnSpc>
                <a:spcPct val="100000"/>
              </a:lnSpc>
              <a:spcAft>
                <a:spcPts val="1200"/>
              </a:spcAft>
            </a:pPr>
            <a:r>
              <a:rPr lang="en-GB" sz="2000" dirty="0"/>
              <a:t>Each </a:t>
            </a:r>
            <a:r>
              <a:rPr lang="en-GB" sz="2000" b="1" dirty="0" err="1"/>
              <a:t>rowkey:columnfamily:column:timestamp</a:t>
            </a:r>
            <a:r>
              <a:rPr lang="en-GB" sz="2000" b="1" dirty="0"/>
              <a:t> </a:t>
            </a:r>
            <a:r>
              <a:rPr lang="en-GB" sz="2000" dirty="0"/>
              <a:t>combination represents coordinates for a Cell.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DE0A2-66EE-4312-B5B1-18EA2AD5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12</a:t>
            </a:fld>
            <a:endParaRPr lang="en-GB" dirty="0"/>
          </a:p>
        </p:txBody>
      </p:sp>
      <p:pic>
        <p:nvPicPr>
          <p:cNvPr id="6" name="Picture 5" descr="Tcd_column_families_Figure2.jpg">
            <a:extLst>
              <a:ext uri="{FF2B5EF4-FFF2-40B4-BE49-F238E27FC236}">
                <a16:creationId xmlns:a16="http://schemas.microsoft.com/office/drawing/2014/main" id="{F699B261-6493-4F98-AAED-BAC2EE106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56833"/>
            <a:ext cx="5821680" cy="261366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12478AC-FBB4-4042-88F1-95B3FF319D81}"/>
              </a:ext>
            </a:extLst>
          </p:cNvPr>
          <p:cNvGrpSpPr/>
          <p:nvPr/>
        </p:nvGrpSpPr>
        <p:grpSpPr>
          <a:xfrm>
            <a:off x="5440418" y="2804902"/>
            <a:ext cx="1997406" cy="966865"/>
            <a:chOff x="369977" y="2377756"/>
            <a:chExt cx="1997406" cy="9668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28B6389-E917-4767-AFA5-639C4AC0B3E4}"/>
                </a:ext>
              </a:extLst>
            </p:cNvPr>
            <p:cNvCxnSpPr>
              <a:cxnSpLocks/>
            </p:cNvCxnSpPr>
            <p:nvPr/>
          </p:nvCxnSpPr>
          <p:spPr>
            <a:xfrm>
              <a:off x="1575138" y="2747088"/>
              <a:ext cx="0" cy="5975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3B2086-7CD1-4610-A736-5B9DD9BF2C95}"/>
                </a:ext>
              </a:extLst>
            </p:cNvPr>
            <p:cNvSpPr txBox="1"/>
            <p:nvPr/>
          </p:nvSpPr>
          <p:spPr>
            <a:xfrm>
              <a:off x="369977" y="2377756"/>
              <a:ext cx="1997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800000"/>
                  </a:solidFill>
                </a:rPr>
                <a:t>Each row has a </a:t>
              </a:r>
              <a:r>
                <a:rPr lang="en-US" b="1" i="1" u="sng" dirty="0">
                  <a:solidFill>
                    <a:srgbClr val="0000FF"/>
                  </a:solidFill>
                </a:rPr>
                <a:t>Key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7CB3CB-29E9-4677-B4BC-8AA304606518}"/>
              </a:ext>
            </a:extLst>
          </p:cNvPr>
          <p:cNvGrpSpPr/>
          <p:nvPr/>
        </p:nvGrpSpPr>
        <p:grpSpPr>
          <a:xfrm>
            <a:off x="7193695" y="2490331"/>
            <a:ext cx="4305281" cy="1224557"/>
            <a:chOff x="3437911" y="1814055"/>
            <a:chExt cx="4305281" cy="1224557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2CF653B-548B-417C-AEEF-5B2837E69333}"/>
                </a:ext>
              </a:extLst>
            </p:cNvPr>
            <p:cNvCxnSpPr/>
            <p:nvPr/>
          </p:nvCxnSpPr>
          <p:spPr>
            <a:xfrm flipH="1">
              <a:off x="4543200" y="2202854"/>
              <a:ext cx="841803" cy="8357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4EF3BF-ABCF-4D94-BD1A-B126B76C680B}"/>
                </a:ext>
              </a:extLst>
            </p:cNvPr>
            <p:cNvSpPr txBox="1"/>
            <p:nvPr/>
          </p:nvSpPr>
          <p:spPr>
            <a:xfrm>
              <a:off x="3437911" y="1814055"/>
              <a:ext cx="430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800000"/>
                  </a:solidFill>
                </a:rPr>
                <a:t>Each record is divided into </a:t>
              </a:r>
              <a:r>
                <a:rPr lang="en-US" b="1" i="1" u="sng" dirty="0">
                  <a:solidFill>
                    <a:srgbClr val="0000FF"/>
                  </a:solidFill>
                </a:rPr>
                <a:t>Column Families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96318F3-4A06-46ED-99EA-0AAFB1322989}"/>
                </a:ext>
              </a:extLst>
            </p:cNvPr>
            <p:cNvCxnSpPr/>
            <p:nvPr/>
          </p:nvCxnSpPr>
          <p:spPr>
            <a:xfrm>
              <a:off x="5537404" y="2202854"/>
              <a:ext cx="1000926" cy="8357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297C60-F9BD-4064-B29D-11BD327BB0B7}"/>
              </a:ext>
            </a:extLst>
          </p:cNvPr>
          <p:cNvGrpSpPr/>
          <p:nvPr/>
        </p:nvGrpSpPr>
        <p:grpSpPr>
          <a:xfrm>
            <a:off x="5917563" y="5237477"/>
            <a:ext cx="5191101" cy="1383908"/>
            <a:chOff x="2161779" y="4561202"/>
            <a:chExt cx="5191101" cy="138390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AF507F0-F35F-4EC1-BBE4-7FC0268E1757}"/>
                </a:ext>
              </a:extLst>
            </p:cNvPr>
            <p:cNvCxnSpPr/>
            <p:nvPr/>
          </p:nvCxnSpPr>
          <p:spPr>
            <a:xfrm flipH="1" flipV="1">
              <a:off x="3887617" y="4561202"/>
              <a:ext cx="466514" cy="10107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90F27-B503-4A6B-A569-890298FD8B1C}"/>
                </a:ext>
              </a:extLst>
            </p:cNvPr>
            <p:cNvCxnSpPr/>
            <p:nvPr/>
          </p:nvCxnSpPr>
          <p:spPr>
            <a:xfrm flipV="1">
              <a:off x="4354131" y="4561202"/>
              <a:ext cx="725689" cy="9593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080947-4485-4EF1-B392-6EA0B60A8263}"/>
                </a:ext>
              </a:extLst>
            </p:cNvPr>
            <p:cNvSpPr txBox="1"/>
            <p:nvPr/>
          </p:nvSpPr>
          <p:spPr>
            <a:xfrm>
              <a:off x="2161779" y="5575778"/>
              <a:ext cx="5191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800000"/>
                  </a:solidFill>
                </a:rPr>
                <a:t>Each column family consists of one or more </a:t>
              </a:r>
              <a:r>
                <a:rPr lang="en-US" b="1" i="1" dirty="0">
                  <a:solidFill>
                    <a:srgbClr val="0000FF"/>
                  </a:solidFill>
                </a:rPr>
                <a:t>Columns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F4ED925-1B40-426B-80FE-AEF0A8715864}"/>
              </a:ext>
            </a:extLst>
          </p:cNvPr>
          <p:cNvSpPr txBox="1"/>
          <p:nvPr/>
        </p:nvSpPr>
        <p:spPr>
          <a:xfrm>
            <a:off x="6966323" y="1875197"/>
            <a:ext cx="37385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lvl="2" indent="-361950" algn="ctr"/>
            <a:r>
              <a:rPr lang="ga-IE" sz="2000" b="1" dirty="0"/>
              <a:t>Tables, Rows, Columns, and Cells</a:t>
            </a:r>
          </a:p>
        </p:txBody>
      </p:sp>
    </p:spTree>
    <p:extLst>
      <p:ext uri="{BB962C8B-B14F-4D97-AF65-F5344CB8AC3E}">
        <p14:creationId xmlns:p14="http://schemas.microsoft.com/office/powerpoint/2010/main" val="151618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ga-IE" dirty="0"/>
              <a:t>HBase Architecture</a:t>
            </a:r>
            <a:br>
              <a:rPr lang="en-GB" dirty="0"/>
            </a:br>
            <a:r>
              <a:rPr lang="ga-IE" sz="2800" b="1" dirty="0">
                <a:solidFill>
                  <a:schemeClr val="accent5">
                    <a:lumMod val="50000"/>
                  </a:schemeClr>
                </a:solidFill>
              </a:rPr>
              <a:t>Tables, Rows, Columns, and Cells</a:t>
            </a:r>
            <a:endParaRPr lang="en-IE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1792" y="1619142"/>
            <a:ext cx="10274808" cy="5238858"/>
          </a:xfrm>
        </p:spPr>
        <p:txBody>
          <a:bodyPr>
            <a:normAutofit/>
          </a:bodyPr>
          <a:lstStyle/>
          <a:p>
            <a:pPr marL="712788" lvl="3" indent="-3556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Rows are sorted lexicographically by their row-key</a:t>
            </a:r>
          </a:p>
          <a:p>
            <a:pPr marL="1081088" lvl="4" indent="-3683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000" dirty="0"/>
              <a:t>Row-keys are compared at a binary level, byte by byte, from left to right</a:t>
            </a:r>
          </a:p>
          <a:p>
            <a:pPr marL="1081088" lvl="4" indent="-3683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000" dirty="0"/>
              <a:t>Provides something </a:t>
            </a:r>
            <a:r>
              <a:rPr lang="en-GB" sz="2000" dirty="0"/>
              <a:t>similar</a:t>
            </a:r>
            <a:r>
              <a:rPr lang="ga-IE" sz="2000" dirty="0"/>
              <a:t> to a traditional primary key</a:t>
            </a:r>
          </a:p>
          <a:p>
            <a:pPr marL="712788" lvl="3" indent="-3556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Row-keys are any array of bytes</a:t>
            </a:r>
          </a:p>
          <a:p>
            <a:pPr marL="712788" lvl="3" indent="-3556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Columns are grouped into </a:t>
            </a:r>
            <a:r>
              <a:rPr lang="ga-IE" sz="2000" b="1" i="1" dirty="0"/>
              <a:t>column families</a:t>
            </a:r>
            <a:endParaRPr lang="ga-IE" sz="2000" dirty="0"/>
          </a:p>
          <a:p>
            <a:pPr marL="1081088" lvl="4" indent="-3683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000" dirty="0"/>
              <a:t>Provide semantic boundaries between different sets of columns</a:t>
            </a:r>
          </a:p>
          <a:p>
            <a:pPr marL="1081088" lvl="4" indent="-3683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000" dirty="0"/>
              <a:t>Can be used to control storage features (e.g., compression)</a:t>
            </a:r>
          </a:p>
          <a:p>
            <a:pPr marL="1081088" lvl="4" indent="-3683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000" dirty="0"/>
              <a:t>All columns in a column family are stored together in the same low-level storage file called a </a:t>
            </a:r>
            <a:r>
              <a:rPr lang="ga-IE" sz="2000" b="1" i="1" dirty="0"/>
              <a:t>Hfile</a:t>
            </a:r>
          </a:p>
          <a:p>
            <a:pPr marL="1081088" lvl="4" indent="-3683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000" dirty="0"/>
              <a:t>Columns are referenced as </a:t>
            </a:r>
            <a:r>
              <a:rPr lang="ga-IE" sz="2000" b="1" i="1" dirty="0"/>
              <a:t>family:qualifier</a:t>
            </a:r>
            <a:endParaRPr lang="ga-IE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7369349" y="6180869"/>
            <a:ext cx="3384376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dirty="0">
                <a:solidFill>
                  <a:schemeClr val="tx1"/>
                </a:solidFill>
              </a:rPr>
              <a:t>Defined at create time – should not be changed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18036-B59D-4ED7-87C9-3D7E58B0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920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B35C-2EB8-4CB3-8C24-B85FB14B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HBase Architecture</a:t>
            </a:r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074A3F-9679-47F5-9530-7A9A3A96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86" y="1721985"/>
            <a:ext cx="2556964" cy="1468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E62752-DB7E-4231-B9D4-BFB9486DE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136" y="1667910"/>
            <a:ext cx="2575387" cy="1488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A831A8-F353-49B8-9B8A-37450067E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0" y="2012886"/>
            <a:ext cx="2636520" cy="1147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BE0F2A-8F76-4D1C-A8C2-F7176505A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954" y="3648780"/>
            <a:ext cx="2569932" cy="1114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4EB967-D1C5-4521-A087-28D38B3BA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493" y="3596232"/>
            <a:ext cx="2562458" cy="11669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03869D-D619-4F82-BBBC-65FDF509AE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2780" y="3570769"/>
            <a:ext cx="2460891" cy="13164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7B6E60-D74D-48DD-AD54-F457CA3BD9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5176" y="5223302"/>
            <a:ext cx="3000175" cy="14860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D6058B-E761-49DF-9217-8A470C3132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1316" y="5223302"/>
            <a:ext cx="2571050" cy="1376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E9EBA8-3CD3-4703-A4D5-8261501C00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52779" y="5141748"/>
            <a:ext cx="2603430" cy="15138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F9B7E1-EFED-4ED4-A8A3-CDF219C8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33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ga-IE" dirty="0"/>
              <a:t>HBase Architecture</a:t>
            </a:r>
            <a:br>
              <a:rPr lang="en-GB" dirty="0"/>
            </a:br>
            <a:r>
              <a:rPr lang="ga-IE" sz="2800" b="1" dirty="0">
                <a:solidFill>
                  <a:schemeClr val="accent5">
                    <a:lumMod val="50000"/>
                  </a:schemeClr>
                </a:solidFill>
              </a:rPr>
              <a:t>Tables, Rows, Columns, and Cells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0080" y="1665323"/>
            <a:ext cx="6071616" cy="5045249"/>
          </a:xfrm>
        </p:spPr>
        <p:txBody>
          <a:bodyPr>
            <a:normAutofit/>
          </a:bodyPr>
          <a:lstStyle/>
          <a:p>
            <a:pPr marL="534988" lvl="3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A </a:t>
            </a:r>
            <a:r>
              <a:rPr lang="ga-IE" sz="2000" b="1" i="1" dirty="0"/>
              <a:t>cell</a:t>
            </a:r>
            <a:r>
              <a:rPr lang="ga-IE" sz="2000" dirty="0"/>
              <a:t> is either implicitly timestamped by the system or a timestamp can also be provided by the user</a:t>
            </a:r>
          </a:p>
          <a:p>
            <a:pPr marL="534988" lvl="3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Different versions of a cell are stored in decreasing timestamp order</a:t>
            </a:r>
          </a:p>
          <a:p>
            <a:pPr marL="982663" lvl="4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000" dirty="0"/>
              <a:t>Generally, most recent data required first</a:t>
            </a:r>
          </a:p>
          <a:p>
            <a:pPr marL="534988" lvl="3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Number of versions or timespans for which to maintain versions can be configured</a:t>
            </a:r>
          </a:p>
          <a:p>
            <a:pPr marL="534988" lvl="3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Access to row data is </a:t>
            </a:r>
            <a:r>
              <a:rPr lang="ga-IE" sz="2000" b="1" i="1" dirty="0"/>
              <a:t>atomic</a:t>
            </a:r>
          </a:p>
          <a:p>
            <a:pPr marL="982663" lvl="4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000" dirty="0"/>
              <a:t>No guarantee or transactional features that span multiple rows or multiple accesses across tables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D5719-45FC-42B1-8D19-0141C7EB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15</a:t>
            </a:fld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EDE8D1-A51D-B350-9EB6-DA2A4DA89F2D}"/>
              </a:ext>
            </a:extLst>
          </p:cNvPr>
          <p:cNvGrpSpPr/>
          <p:nvPr/>
        </p:nvGrpSpPr>
        <p:grpSpPr>
          <a:xfrm>
            <a:off x="6711696" y="1572008"/>
            <a:ext cx="5846063" cy="3420616"/>
            <a:chOff x="2193144" y="1796337"/>
            <a:chExt cx="8351031" cy="4547313"/>
          </a:xfrm>
        </p:grpSpPr>
        <p:pic>
          <p:nvPicPr>
            <p:cNvPr id="6" name="Picture 5" descr="Screen shot 2013-02-14 at 11.20.38 PM.png">
              <a:extLst>
                <a:ext uri="{FF2B5EF4-FFF2-40B4-BE49-F238E27FC236}">
                  <a16:creationId xmlns:a16="http://schemas.microsoft.com/office/drawing/2014/main" id="{252D5836-3D86-7B68-6DC9-59149DF13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144" y="1796337"/>
              <a:ext cx="7789056" cy="428833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FA1CDC-0D31-1296-493B-DA0906A34661}"/>
                </a:ext>
              </a:extLst>
            </p:cNvPr>
            <p:cNvSpPr/>
            <p:nvPr/>
          </p:nvSpPr>
          <p:spPr>
            <a:xfrm>
              <a:off x="8677275" y="5810250"/>
              <a:ext cx="18669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648F1B-82EF-0308-99D9-50ACE056A1CC}"/>
              </a:ext>
            </a:extLst>
          </p:cNvPr>
          <p:cNvSpPr txBox="1">
            <a:spLocks/>
          </p:cNvSpPr>
          <p:nvPr/>
        </p:nvSpPr>
        <p:spPr>
          <a:xfrm>
            <a:off x="7185035" y="5038344"/>
            <a:ext cx="4857613" cy="1819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1800" dirty="0"/>
              <a:t>A </a:t>
            </a:r>
            <a:r>
              <a:rPr lang="en-US" sz="1800" b="1" dirty="0"/>
              <a:t>Column Family </a:t>
            </a:r>
            <a:r>
              <a:rPr lang="en-US" sz="1800" dirty="0"/>
              <a:t>is a group of related columns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1800" dirty="0"/>
              <a:t>All </a:t>
            </a:r>
            <a:r>
              <a:rPr lang="en-US" sz="1800" b="1" dirty="0"/>
              <a:t>columns</a:t>
            </a:r>
            <a:r>
              <a:rPr lang="en-US" sz="1800" dirty="0"/>
              <a:t> must be in a column family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1800" dirty="0"/>
              <a:t>Each row can have a completely different set of </a:t>
            </a:r>
            <a:r>
              <a:rPr lang="en-US" sz="1800" b="1" dirty="0"/>
              <a:t>columns</a:t>
            </a:r>
            <a:r>
              <a:rPr lang="en-US" sz="1800" dirty="0"/>
              <a:t> for a </a:t>
            </a:r>
            <a:r>
              <a:rPr lang="en-US" sz="1800" b="1" dirty="0"/>
              <a:t>column family</a:t>
            </a:r>
          </a:p>
        </p:txBody>
      </p:sp>
    </p:spTree>
    <p:extLst>
      <p:ext uri="{BB962C8B-B14F-4D97-AF65-F5344CB8AC3E}">
        <p14:creationId xmlns:p14="http://schemas.microsoft.com/office/powerpoint/2010/main" val="1273300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ga-IE" dirty="0"/>
              <a:t>HBase Architecture</a:t>
            </a:r>
            <a:br>
              <a:rPr lang="en-GB" dirty="0"/>
            </a:br>
            <a:r>
              <a:rPr lang="ga-IE" sz="2800" dirty="0">
                <a:solidFill>
                  <a:schemeClr val="accent5">
                    <a:lumMod val="50000"/>
                  </a:schemeClr>
                </a:solidFill>
              </a:rPr>
              <a:t>Regions</a:t>
            </a:r>
            <a:endParaRPr lang="en-I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90113" y="1592155"/>
            <a:ext cx="9959779" cy="5235856"/>
          </a:xfrm>
        </p:spPr>
        <p:txBody>
          <a:bodyPr>
            <a:normAutofit/>
          </a:bodyPr>
          <a:lstStyle/>
          <a:p>
            <a:pPr marL="714375" lvl="3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The basic unit of </a:t>
            </a:r>
            <a:r>
              <a:rPr lang="ga-IE" sz="2000" b="1" dirty="0"/>
              <a:t>scalability</a:t>
            </a:r>
            <a:r>
              <a:rPr lang="ga-IE" sz="2000" dirty="0"/>
              <a:t> and </a:t>
            </a:r>
            <a:r>
              <a:rPr lang="ga-IE" sz="2000" b="1" dirty="0"/>
              <a:t>load balancing </a:t>
            </a:r>
            <a:r>
              <a:rPr lang="ga-IE" sz="2000" dirty="0"/>
              <a:t>in HBase is a </a:t>
            </a:r>
            <a:r>
              <a:rPr lang="ga-IE" sz="2000" b="1" i="1" dirty="0"/>
              <a:t>region</a:t>
            </a:r>
            <a:endParaRPr lang="ga-IE" sz="2000" dirty="0"/>
          </a:p>
          <a:p>
            <a:pPr marL="714375" lvl="3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A </a:t>
            </a:r>
            <a:r>
              <a:rPr lang="ga-IE" sz="2000" b="1" dirty="0"/>
              <a:t>region</a:t>
            </a:r>
            <a:r>
              <a:rPr lang="ga-IE" sz="2000" dirty="0"/>
              <a:t> is essentially </a:t>
            </a:r>
            <a:r>
              <a:rPr lang="ga-IE" sz="2000" b="1" u="sng" dirty="0"/>
              <a:t>contiguous ranges of rows</a:t>
            </a:r>
            <a:r>
              <a:rPr lang="ga-IE" sz="2000" dirty="0"/>
              <a:t> stored together</a:t>
            </a:r>
          </a:p>
          <a:p>
            <a:pPr marL="1076325" lvl="4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The system will dynamically split them when they exceed a certain threshold size limit - </a:t>
            </a:r>
            <a:r>
              <a:rPr lang="ga-IE" sz="2000" b="1" i="1" dirty="0"/>
              <a:t>autosharding</a:t>
            </a:r>
          </a:p>
          <a:p>
            <a:pPr marL="1076325" lvl="4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b="1" dirty="0"/>
              <a:t>Regions</a:t>
            </a:r>
            <a:r>
              <a:rPr lang="ga-IE" sz="2000" dirty="0"/>
              <a:t> may also be merged</a:t>
            </a:r>
          </a:p>
          <a:p>
            <a:pPr marL="1438275" lvl="5" indent="-2762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Reduce number of files</a:t>
            </a:r>
          </a:p>
          <a:p>
            <a:pPr marL="714375" lvl="3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b="1" dirty="0"/>
              <a:t>Regions</a:t>
            </a:r>
            <a:r>
              <a:rPr lang="ga-IE" sz="2000" dirty="0"/>
              <a:t> may be spread across many physical servers</a:t>
            </a:r>
          </a:p>
          <a:p>
            <a:pPr marL="1076325" lvl="4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Distributes load and increases scalability</a:t>
            </a:r>
          </a:p>
          <a:p>
            <a:pPr marL="714375" lvl="3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tabLst>
                <a:tab pos="447675" algn="l"/>
              </a:tabLst>
            </a:pPr>
            <a:r>
              <a:rPr lang="ga-IE" sz="2000" dirty="0"/>
              <a:t>Each </a:t>
            </a:r>
            <a:r>
              <a:rPr lang="ga-IE" sz="2000" b="1" dirty="0"/>
              <a:t>region</a:t>
            </a:r>
            <a:r>
              <a:rPr lang="ga-IE" sz="2000" dirty="0"/>
              <a:t> is served by exactly </a:t>
            </a:r>
            <a:r>
              <a:rPr lang="ga-IE" sz="2000" b="1" dirty="0"/>
              <a:t>one region server</a:t>
            </a:r>
          </a:p>
          <a:p>
            <a:pPr marL="714375" lvl="3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tabLst>
                <a:tab pos="447675" algn="l"/>
              </a:tabLst>
            </a:pPr>
            <a:r>
              <a:rPr lang="ga-IE" sz="2000" dirty="0"/>
              <a:t>A </a:t>
            </a:r>
            <a:r>
              <a:rPr lang="ga-IE" sz="2000" b="1" dirty="0"/>
              <a:t>region server </a:t>
            </a:r>
            <a:r>
              <a:rPr lang="ga-IE" sz="2000" dirty="0"/>
              <a:t>can serve more than </a:t>
            </a:r>
            <a:r>
              <a:rPr lang="ga-IE" sz="2000" b="1" dirty="0"/>
              <a:t>one region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47BFC-00DB-400F-9EA9-9E082CDC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16</a:t>
            </a:fld>
            <a:endParaRPr lang="en-GB" dirty="0"/>
          </a:p>
        </p:txBody>
      </p:sp>
      <p:pic>
        <p:nvPicPr>
          <p:cNvPr id="1030" name="Picture 6" descr="HBase Architecture">
            <a:extLst>
              <a:ext uri="{FF2B5EF4-FFF2-40B4-BE49-F238E27FC236}">
                <a16:creationId xmlns:a16="http://schemas.microsoft.com/office/drawing/2014/main" id="{B2845D02-E883-F9D7-F774-6ADEB1F61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776" y="3759620"/>
            <a:ext cx="4239678" cy="221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763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ga-IE" dirty="0"/>
              <a:t>HBase Architecture</a:t>
            </a:r>
            <a:br>
              <a:rPr lang="en-GB" dirty="0"/>
            </a:br>
            <a:r>
              <a:rPr lang="ga-IE" sz="2800" dirty="0">
                <a:solidFill>
                  <a:schemeClr val="accent5">
                    <a:lumMod val="50000"/>
                  </a:schemeClr>
                </a:solidFill>
              </a:rPr>
              <a:t>Regions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2829038" y="3607232"/>
            <a:ext cx="576064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ga-IE" sz="1200" dirty="0"/>
              <a:t>Rows</a:t>
            </a:r>
          </a:p>
          <a:p>
            <a:pPr algn="ctr"/>
            <a:endParaRPr lang="ga-IE" sz="1200" dirty="0"/>
          </a:p>
          <a:p>
            <a:pPr algn="ctr"/>
            <a:r>
              <a:rPr lang="ga-IE" sz="1200" dirty="0"/>
              <a:t>A</a:t>
            </a:r>
          </a:p>
          <a:p>
            <a:pPr algn="ctr"/>
            <a:r>
              <a:rPr lang="ga-IE" sz="1200" dirty="0"/>
              <a:t>.</a:t>
            </a:r>
          </a:p>
          <a:p>
            <a:pPr algn="ctr"/>
            <a:r>
              <a:rPr lang="ga-IE" sz="1200" dirty="0"/>
              <a:t>.</a:t>
            </a:r>
          </a:p>
          <a:p>
            <a:pPr algn="ctr"/>
            <a:r>
              <a:rPr lang="ga-IE" sz="1200" dirty="0"/>
              <a:t>H</a:t>
            </a:r>
          </a:p>
          <a:p>
            <a:pPr algn="ctr"/>
            <a:r>
              <a:rPr lang="ga-IE" sz="1200" dirty="0"/>
              <a:t>.</a:t>
            </a:r>
          </a:p>
          <a:p>
            <a:pPr algn="ctr"/>
            <a:r>
              <a:rPr lang="ga-IE" sz="1200" dirty="0"/>
              <a:t>.</a:t>
            </a:r>
          </a:p>
          <a:p>
            <a:pPr algn="ctr"/>
            <a:r>
              <a:rPr lang="ga-IE" sz="1200" dirty="0"/>
              <a:t>.</a:t>
            </a:r>
          </a:p>
          <a:p>
            <a:pPr algn="ctr"/>
            <a:r>
              <a:rPr lang="ga-IE" sz="1200" dirty="0"/>
              <a:t>Q</a:t>
            </a:r>
          </a:p>
          <a:p>
            <a:pPr algn="ctr"/>
            <a:r>
              <a:rPr lang="ga-IE" sz="1200" dirty="0"/>
              <a:t>.</a:t>
            </a:r>
          </a:p>
          <a:p>
            <a:pPr algn="ctr"/>
            <a:r>
              <a:rPr lang="ga-IE" sz="1200" dirty="0"/>
              <a:t>.</a:t>
            </a:r>
          </a:p>
          <a:p>
            <a:pPr algn="ctr"/>
            <a:r>
              <a:rPr lang="ga-IE" sz="1200" dirty="0"/>
              <a:t>.</a:t>
            </a:r>
          </a:p>
          <a:p>
            <a:pPr algn="ctr"/>
            <a:r>
              <a:rPr lang="ga-IE" sz="1200" dirty="0"/>
              <a:t>.</a:t>
            </a:r>
          </a:p>
          <a:p>
            <a:pPr algn="ctr"/>
            <a:r>
              <a:rPr lang="ga-IE" sz="1200" dirty="0"/>
              <a:t>Z</a:t>
            </a:r>
            <a:endParaRPr lang="en-IE" sz="1200" dirty="0"/>
          </a:p>
        </p:txBody>
      </p:sp>
      <p:sp>
        <p:nvSpPr>
          <p:cNvPr id="7" name="Rectangle 6"/>
          <p:cNvSpPr/>
          <p:nvPr/>
        </p:nvSpPr>
        <p:spPr>
          <a:xfrm>
            <a:off x="3837150" y="3613936"/>
            <a:ext cx="151216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ga-IE" sz="1200" dirty="0"/>
              <a:t>Region Server 1</a:t>
            </a:r>
          </a:p>
          <a:p>
            <a:pPr algn="ctr"/>
            <a:endParaRPr lang="ga-IE" sz="1200" dirty="0"/>
          </a:p>
        </p:txBody>
      </p:sp>
      <p:sp>
        <p:nvSpPr>
          <p:cNvPr id="8" name="Rectangle 7"/>
          <p:cNvSpPr/>
          <p:nvPr/>
        </p:nvSpPr>
        <p:spPr>
          <a:xfrm>
            <a:off x="5709358" y="3613936"/>
            <a:ext cx="151216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ga-IE" sz="1200" dirty="0"/>
              <a:t>Region Server 2</a:t>
            </a:r>
          </a:p>
          <a:p>
            <a:pPr algn="ctr"/>
            <a:endParaRPr lang="ga-IE" sz="1200" dirty="0"/>
          </a:p>
        </p:txBody>
      </p:sp>
      <p:sp>
        <p:nvSpPr>
          <p:cNvPr id="9" name="Rectangle 8"/>
          <p:cNvSpPr/>
          <p:nvPr/>
        </p:nvSpPr>
        <p:spPr>
          <a:xfrm>
            <a:off x="7581566" y="3613936"/>
            <a:ext cx="151216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ga-IE" sz="1200" dirty="0"/>
              <a:t>Region Server 3</a:t>
            </a:r>
          </a:p>
          <a:p>
            <a:pPr algn="ctr"/>
            <a:endParaRPr lang="ga-IE" sz="1200" dirty="0"/>
          </a:p>
        </p:txBody>
      </p:sp>
      <p:sp>
        <p:nvSpPr>
          <p:cNvPr id="10" name="Rectangle 9"/>
          <p:cNvSpPr/>
          <p:nvPr/>
        </p:nvSpPr>
        <p:spPr>
          <a:xfrm>
            <a:off x="4197190" y="4111288"/>
            <a:ext cx="792088" cy="43204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000" dirty="0"/>
              <a:t>Keys:[T-Z)</a:t>
            </a:r>
            <a:endParaRPr lang="en-IE" sz="1000" dirty="0"/>
          </a:p>
        </p:txBody>
      </p:sp>
      <p:sp>
        <p:nvSpPr>
          <p:cNvPr id="11" name="Rectangle 10"/>
          <p:cNvSpPr/>
          <p:nvPr/>
        </p:nvSpPr>
        <p:spPr>
          <a:xfrm>
            <a:off x="4197190" y="5263416"/>
            <a:ext cx="792088" cy="43204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000" dirty="0"/>
              <a:t>Keys:[A-C)</a:t>
            </a:r>
            <a:endParaRPr lang="en-IE" sz="1000" dirty="0"/>
          </a:p>
        </p:txBody>
      </p:sp>
      <p:sp>
        <p:nvSpPr>
          <p:cNvPr id="12" name="Rectangle 11"/>
          <p:cNvSpPr/>
          <p:nvPr/>
        </p:nvSpPr>
        <p:spPr>
          <a:xfrm>
            <a:off x="6069398" y="4479712"/>
            <a:ext cx="792088" cy="43204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000" dirty="0"/>
              <a:t>Keys:[I-M)</a:t>
            </a:r>
            <a:endParaRPr lang="en-IE" sz="1000" dirty="0"/>
          </a:p>
        </p:txBody>
      </p:sp>
      <p:sp>
        <p:nvSpPr>
          <p:cNvPr id="13" name="Rectangle 12"/>
          <p:cNvSpPr/>
          <p:nvPr/>
        </p:nvSpPr>
        <p:spPr>
          <a:xfrm>
            <a:off x="6069398" y="5551448"/>
            <a:ext cx="792088" cy="43204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000" dirty="0"/>
              <a:t>Keys:[M-T)</a:t>
            </a:r>
            <a:endParaRPr lang="en-IE" sz="1000" dirty="0"/>
          </a:p>
        </p:txBody>
      </p:sp>
      <p:sp>
        <p:nvSpPr>
          <p:cNvPr id="14" name="Rectangle 13"/>
          <p:cNvSpPr/>
          <p:nvPr/>
        </p:nvSpPr>
        <p:spPr>
          <a:xfrm>
            <a:off x="7941606" y="4879783"/>
            <a:ext cx="792088" cy="43204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000" dirty="0"/>
              <a:t>Keys:[F-I)</a:t>
            </a:r>
            <a:endParaRPr lang="en-IE" sz="1000" dirty="0"/>
          </a:p>
        </p:txBody>
      </p:sp>
      <p:sp>
        <p:nvSpPr>
          <p:cNvPr id="15" name="Rectangle 14"/>
          <p:cNvSpPr/>
          <p:nvPr/>
        </p:nvSpPr>
        <p:spPr>
          <a:xfrm>
            <a:off x="7941606" y="5951519"/>
            <a:ext cx="792088" cy="43204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000" dirty="0"/>
              <a:t>Keys:[C-F)</a:t>
            </a:r>
            <a:endParaRPr lang="en-IE" sz="1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477110" y="3607232"/>
            <a:ext cx="0" cy="28803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1"/>
          </p:cNvCxnSpPr>
          <p:nvPr/>
        </p:nvCxnSpPr>
        <p:spPr>
          <a:xfrm>
            <a:off x="3477110" y="4327312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77110" y="5479440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77110" y="4695736"/>
            <a:ext cx="259228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477110" y="5767472"/>
            <a:ext cx="259228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77110" y="5047392"/>
            <a:ext cx="4464496" cy="67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477110" y="6167543"/>
            <a:ext cx="4464496" cy="67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00846" y="4479712"/>
            <a:ext cx="3024336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ga-IE" dirty="0"/>
              <a:t>Table Logical View</a:t>
            </a:r>
            <a:endParaRPr lang="en-IE" dirty="0"/>
          </a:p>
        </p:txBody>
      </p:sp>
      <p:sp>
        <p:nvSpPr>
          <p:cNvPr id="28" name="TextBox 27"/>
          <p:cNvSpPr txBox="1"/>
          <p:nvPr/>
        </p:nvSpPr>
        <p:spPr>
          <a:xfrm>
            <a:off x="761286" y="1560381"/>
            <a:ext cx="1113445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ga-IE" sz="2200" dirty="0"/>
              <a:t>Initially there is only one region for a table – however, when a limit is reached the region is split into two at the </a:t>
            </a:r>
            <a:r>
              <a:rPr lang="ga-IE" sz="2200" b="1" i="1" dirty="0"/>
              <a:t>middle-key</a:t>
            </a:r>
            <a:r>
              <a:rPr lang="en-IE" sz="2200" b="1" i="1" dirty="0"/>
              <a:t>.</a:t>
            </a:r>
            <a:endParaRPr lang="en-GB" sz="2200" b="1" i="1" dirty="0"/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200" dirty="0"/>
              <a:t>The default size of the region is 256 MB but it can be adjusted according to the requirements.</a:t>
            </a:r>
            <a:endParaRPr lang="ga-IE" sz="2200" dirty="0"/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ga-IE" sz="2200" dirty="0"/>
              <a:t>Typically 10 to 1000 regions per server with each region between 1GB and 2GB</a:t>
            </a:r>
            <a:r>
              <a:rPr lang="en-IE" sz="22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FA4CC-49CB-4E53-B144-327E9D3E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242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ga-IE" dirty="0"/>
              <a:t>HBase Architecture</a:t>
            </a:r>
            <a:br>
              <a:rPr lang="en-GB" dirty="0"/>
            </a:br>
            <a:r>
              <a:rPr lang="ga-IE" sz="2800" dirty="0">
                <a:solidFill>
                  <a:schemeClr val="accent5">
                    <a:lumMod val="50000"/>
                  </a:schemeClr>
                </a:solidFill>
              </a:rPr>
              <a:t>Storage API</a:t>
            </a:r>
            <a:endParaRPr lang="en-I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1048" y="1609344"/>
            <a:ext cx="10292751" cy="5156092"/>
          </a:xfrm>
        </p:spPr>
        <p:txBody>
          <a:bodyPr>
            <a:normAutofit/>
          </a:bodyPr>
          <a:lstStyle/>
          <a:p>
            <a:pPr marL="361950" lvl="3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b="1" dirty="0"/>
              <a:t>Create / Delete </a:t>
            </a:r>
            <a:r>
              <a:rPr lang="ga-IE" sz="2400" dirty="0"/>
              <a:t>tables and column families</a:t>
            </a:r>
          </a:p>
          <a:p>
            <a:pPr marL="361950" lvl="3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Modify metadata</a:t>
            </a:r>
          </a:p>
          <a:p>
            <a:pPr marL="361950" lvl="3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b="1" dirty="0"/>
              <a:t>CRUD</a:t>
            </a:r>
            <a:r>
              <a:rPr lang="ga-IE" sz="2400" dirty="0"/>
              <a:t> functionality</a:t>
            </a:r>
          </a:p>
          <a:p>
            <a:pPr marL="361950" lvl="3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800" b="1" i="1" dirty="0"/>
              <a:t>scan </a:t>
            </a:r>
            <a:r>
              <a:rPr lang="ga-IE" sz="2800" dirty="0"/>
              <a:t>API</a:t>
            </a:r>
          </a:p>
          <a:p>
            <a:pPr marL="361950" lvl="3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Single row atomic transactions (read-modify-write)</a:t>
            </a:r>
          </a:p>
          <a:p>
            <a:pPr marL="361950" lvl="3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Integration with MapReduce framework</a:t>
            </a:r>
          </a:p>
          <a:p>
            <a:pPr marL="361950" lvl="3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No specific domain language</a:t>
            </a:r>
            <a:r>
              <a:rPr lang="en-GB" sz="2400" dirty="0"/>
              <a:t>,</a:t>
            </a:r>
            <a:r>
              <a:rPr lang="ga-IE" sz="2400" dirty="0"/>
              <a:t> such as </a:t>
            </a:r>
            <a:r>
              <a:rPr lang="ga-IE" sz="2400" b="1" dirty="0"/>
              <a:t>SQL</a:t>
            </a:r>
          </a:p>
          <a:p>
            <a:pPr marL="361950" lvl="4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Imperative programming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7D9F7-5515-487B-8CDC-3E87E9B9A1C4}"/>
              </a:ext>
            </a:extLst>
          </p:cNvPr>
          <p:cNvSpPr/>
          <p:nvPr/>
        </p:nvSpPr>
        <p:spPr>
          <a:xfrm>
            <a:off x="7853585" y="2127901"/>
            <a:ext cx="388558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b="1" dirty="0"/>
              <a:t>CRUD</a:t>
            </a:r>
            <a:r>
              <a:rPr lang="en-GB" sz="2000" b="1" dirty="0"/>
              <a:t> 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get: retrieve an entire, or partial row (R) 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put: create and update a row (CU) 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delete: delete a cell, column, columns, or row (D) 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Result get (Get get) throws </a:t>
            </a:r>
            <a:r>
              <a:rPr lang="en-GB" sz="1600" dirty="0" err="1"/>
              <a:t>IOException</a:t>
            </a:r>
            <a:r>
              <a:rPr lang="en-GB" sz="1600" dirty="0"/>
              <a:t>; 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void put(Put put) throws </a:t>
            </a:r>
            <a:r>
              <a:rPr lang="en-GB" sz="1600" dirty="0" err="1"/>
              <a:t>IOException</a:t>
            </a:r>
            <a:r>
              <a:rPr lang="en-GB" sz="1600" dirty="0"/>
              <a:t>; 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void delete(Delete delete) throws </a:t>
            </a:r>
            <a:r>
              <a:rPr lang="en-GB" sz="1600" dirty="0" err="1"/>
              <a:t>IOException</a:t>
            </a:r>
            <a:r>
              <a:rPr lang="en-GB" sz="1600" dirty="0"/>
              <a:t>;</a:t>
            </a:r>
            <a:endParaRPr lang="en-IE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B4034-66D8-4780-BBBA-BACECB34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964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ga-IE" dirty="0"/>
              <a:t>HBase Architecture</a:t>
            </a:r>
            <a:br>
              <a:rPr lang="en-GB" dirty="0"/>
            </a:br>
            <a:r>
              <a:rPr lang="ga-IE" sz="2800" dirty="0">
                <a:solidFill>
                  <a:schemeClr val="accent5">
                    <a:lumMod val="50000"/>
                  </a:schemeClr>
                </a:solidFill>
              </a:rPr>
              <a:t>File Storage</a:t>
            </a:r>
            <a:endParaRPr lang="en-I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518" y="1559569"/>
            <a:ext cx="11128932" cy="5205867"/>
          </a:xfrm>
        </p:spPr>
        <p:txBody>
          <a:bodyPr>
            <a:normAutofit fontScale="92500" lnSpcReduction="20000"/>
          </a:bodyPr>
          <a:lstStyle/>
          <a:p>
            <a:pPr lvl="3">
              <a:lnSpc>
                <a:spcPct val="110000"/>
              </a:lnSpc>
              <a:spcBef>
                <a:spcPts val="1200"/>
              </a:spcBef>
            </a:pPr>
            <a:r>
              <a:rPr lang="ga-IE" sz="2000" dirty="0"/>
              <a:t>Data is stored in </a:t>
            </a:r>
            <a:r>
              <a:rPr lang="ga-IE" sz="2000" b="1" i="1" dirty="0"/>
              <a:t>store files </a:t>
            </a:r>
            <a:r>
              <a:rPr lang="ga-IE" sz="2000" dirty="0"/>
              <a:t>called </a:t>
            </a:r>
            <a:r>
              <a:rPr lang="ga-IE" sz="2000" b="1" i="1" dirty="0"/>
              <a:t>HFiles</a:t>
            </a:r>
          </a:p>
          <a:p>
            <a:pPr lvl="4">
              <a:lnSpc>
                <a:spcPct val="110000"/>
              </a:lnSpc>
              <a:spcBef>
                <a:spcPts val="1200"/>
              </a:spcBef>
            </a:pPr>
            <a:r>
              <a:rPr lang="ga-IE" sz="2000" dirty="0"/>
              <a:t>Persistent</a:t>
            </a:r>
          </a:p>
          <a:p>
            <a:pPr lvl="4">
              <a:lnSpc>
                <a:spcPct val="110000"/>
              </a:lnSpc>
              <a:spcBef>
                <a:spcPts val="1200"/>
              </a:spcBef>
            </a:pPr>
            <a:r>
              <a:rPr lang="ga-IE" sz="2000" dirty="0"/>
              <a:t>Internally, files are sequences of blocks with a block index stored at the end</a:t>
            </a:r>
          </a:p>
          <a:p>
            <a:pPr lvl="5">
              <a:lnSpc>
                <a:spcPct val="110000"/>
              </a:lnSpc>
              <a:spcBef>
                <a:spcPts val="1200"/>
              </a:spcBef>
            </a:pPr>
            <a:r>
              <a:rPr lang="ga-IE" sz="2000" dirty="0"/>
              <a:t>Index loaded when HFile is opened and kept in memory</a:t>
            </a:r>
          </a:p>
          <a:p>
            <a:pPr lvl="5">
              <a:lnSpc>
                <a:spcPct val="110000"/>
              </a:lnSpc>
              <a:spcBef>
                <a:spcPts val="1200"/>
              </a:spcBef>
            </a:pPr>
            <a:r>
              <a:rPr lang="ga-IE" sz="2000" dirty="0"/>
              <a:t>Default block size is </a:t>
            </a:r>
            <a:r>
              <a:rPr lang="ga-IE" sz="2000" b="1" dirty="0"/>
              <a:t>64KB</a:t>
            </a:r>
          </a:p>
          <a:p>
            <a:pPr lvl="5">
              <a:lnSpc>
                <a:spcPct val="110000"/>
              </a:lnSpc>
              <a:spcBef>
                <a:spcPts val="1200"/>
              </a:spcBef>
            </a:pPr>
            <a:r>
              <a:rPr lang="ga-IE" sz="2000" dirty="0"/>
              <a:t>Lookups can be performed with a single disk seek</a:t>
            </a:r>
          </a:p>
          <a:p>
            <a:pPr lvl="6">
              <a:lnSpc>
                <a:spcPct val="110000"/>
              </a:lnSpc>
              <a:spcBef>
                <a:spcPts val="1200"/>
              </a:spcBef>
            </a:pPr>
            <a:r>
              <a:rPr lang="ga-IE" sz="2000" dirty="0"/>
              <a:t>Binary search of index followed by block read from disk </a:t>
            </a:r>
          </a:p>
          <a:p>
            <a:pPr lvl="3">
              <a:lnSpc>
                <a:spcPct val="110000"/>
              </a:lnSpc>
              <a:spcBef>
                <a:spcPts val="1200"/>
              </a:spcBef>
            </a:pPr>
            <a:r>
              <a:rPr lang="ga-IE" sz="2000" dirty="0"/>
              <a:t>Store files typically stored in </a:t>
            </a:r>
            <a:r>
              <a:rPr lang="ga-IE" sz="2000" b="1" dirty="0"/>
              <a:t>HDFS</a:t>
            </a:r>
          </a:p>
          <a:p>
            <a:pPr lvl="4">
              <a:lnSpc>
                <a:spcPct val="110000"/>
              </a:lnSpc>
              <a:spcBef>
                <a:spcPts val="1200"/>
              </a:spcBef>
            </a:pPr>
            <a:r>
              <a:rPr lang="ga-IE" sz="2000" dirty="0"/>
              <a:t>Guarantees durability of data by writing changes across a configurable number of physical servers</a:t>
            </a:r>
          </a:p>
          <a:p>
            <a:pPr lvl="3">
              <a:lnSpc>
                <a:spcPct val="110000"/>
              </a:lnSpc>
              <a:spcBef>
                <a:spcPts val="1200"/>
              </a:spcBef>
            </a:pPr>
            <a:r>
              <a:rPr lang="ga-IE" sz="2000" b="1" dirty="0"/>
              <a:t>Write-Ahead Logging </a:t>
            </a:r>
            <a:r>
              <a:rPr lang="ga-IE" sz="2000" dirty="0"/>
              <a:t>is used</a:t>
            </a:r>
          </a:p>
          <a:p>
            <a:pPr lvl="4">
              <a:lnSpc>
                <a:spcPct val="110000"/>
              </a:lnSpc>
              <a:spcBef>
                <a:spcPts val="1200"/>
              </a:spcBef>
            </a:pPr>
            <a:r>
              <a:rPr lang="ga-IE" sz="2000" b="1" dirty="0"/>
              <a:t>Commit-Log</a:t>
            </a:r>
            <a:r>
              <a:rPr lang="ga-IE" sz="2000" dirty="0"/>
              <a:t> then memstore</a:t>
            </a:r>
          </a:p>
          <a:p>
            <a:pPr lvl="4">
              <a:lnSpc>
                <a:spcPct val="110000"/>
              </a:lnSpc>
              <a:spcBef>
                <a:spcPts val="1200"/>
              </a:spcBef>
            </a:pPr>
            <a:r>
              <a:rPr lang="ga-IE" sz="2000" b="1" dirty="0"/>
              <a:t>Memstore</a:t>
            </a:r>
            <a:r>
              <a:rPr lang="ga-IE" sz="2000" dirty="0"/>
              <a:t> flushed when full</a:t>
            </a:r>
          </a:p>
        </p:txBody>
      </p:sp>
      <p:pic>
        <p:nvPicPr>
          <p:cNvPr id="1026" name="Picture 2" descr="Image result for Write-Ahead Logging">
            <a:extLst>
              <a:ext uri="{FF2B5EF4-FFF2-40B4-BE49-F238E27FC236}">
                <a16:creationId xmlns:a16="http://schemas.microsoft.com/office/drawing/2014/main" id="{D188C06E-8FF4-4A82-A23C-6C48F0226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733" y="5278995"/>
            <a:ext cx="2131718" cy="148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5699-2CDA-4407-BF86-2CDB0BA0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352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70000" y="1619250"/>
            <a:ext cx="9788525" cy="4632260"/>
          </a:xfrm>
        </p:spPr>
        <p:txBody>
          <a:bodyPr>
            <a:normAutofit/>
          </a:bodyPr>
          <a:lstStyle/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Hadoop Ecosystem</a:t>
            </a:r>
          </a:p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Introduction to Column-oriented DBs</a:t>
            </a:r>
          </a:p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Relational Databases: Transaction Support</a:t>
            </a:r>
          </a:p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Relational &amp; Non-relational Databases</a:t>
            </a:r>
          </a:p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Classification of Non-relational Databases</a:t>
            </a:r>
          </a:p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HBase &amp; Architecture</a:t>
            </a:r>
          </a:p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Main components of HBase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0B248-4E68-4E87-8EAB-F89DE5B5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706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039"/>
            <a:ext cx="9022237" cy="1325563"/>
          </a:xfrm>
        </p:spPr>
        <p:txBody>
          <a:bodyPr>
            <a:normAutofit/>
          </a:bodyPr>
          <a:lstStyle/>
          <a:p>
            <a:r>
              <a:rPr lang="ga-IE" dirty="0"/>
              <a:t>HBase Architecture</a:t>
            </a:r>
            <a:br>
              <a:rPr lang="en-GB" dirty="0"/>
            </a:br>
            <a:r>
              <a:rPr lang="ga-IE" sz="2800" dirty="0">
                <a:solidFill>
                  <a:schemeClr val="accent5">
                    <a:lumMod val="50000"/>
                  </a:schemeClr>
                </a:solidFill>
              </a:rPr>
              <a:t>File Storage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52422" y="1546034"/>
            <a:ext cx="10506973" cy="5441368"/>
          </a:xfrm>
        </p:spPr>
        <p:txBody>
          <a:bodyPr>
            <a:normAutofit fontScale="92500"/>
          </a:bodyPr>
          <a:lstStyle/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SzPct val="100000"/>
              <a:tabLst>
                <a:tab pos="361950" algn="l"/>
              </a:tabLst>
            </a:pPr>
            <a:r>
              <a:rPr lang="en-GB" sz="2400" dirty="0">
                <a:cs typeface="Trebuchet MS"/>
              </a:rPr>
              <a:t>Store Files are </a:t>
            </a:r>
            <a:r>
              <a:rPr lang="en-GB" sz="2400" b="1" dirty="0">
                <a:cs typeface="Trebuchet MS"/>
              </a:rPr>
              <a:t>immutable</a:t>
            </a:r>
          </a:p>
          <a:p>
            <a:pPr marL="1077913" marR="26034" lvl="1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SzPct val="100000"/>
              <a:tabLst>
                <a:tab pos="1077913" algn="l"/>
              </a:tabLst>
            </a:pPr>
            <a:r>
              <a:rPr lang="en-GB" sz="2200" dirty="0">
                <a:cs typeface="Trebuchet MS"/>
              </a:rPr>
              <a:t>When deleting </a:t>
            </a:r>
            <a:r>
              <a:rPr lang="en-GB" sz="2200" b="1" dirty="0">
                <a:cs typeface="Trebuchet MS"/>
              </a:rPr>
              <a:t>key-value</a:t>
            </a:r>
            <a:r>
              <a:rPr lang="en-GB" sz="2200" dirty="0">
                <a:cs typeface="Trebuchet MS"/>
              </a:rPr>
              <a:t> pairs, a </a:t>
            </a:r>
            <a:r>
              <a:rPr lang="en-GB" sz="2200" b="1" i="1" dirty="0">
                <a:cs typeface="Trebuchet MS"/>
              </a:rPr>
              <a:t>delete marker </a:t>
            </a:r>
            <a:r>
              <a:rPr lang="en-GB" sz="2200" dirty="0">
                <a:cs typeface="Trebuchet MS"/>
              </a:rPr>
              <a:t>is used to mask the actual values from reading clients.</a:t>
            </a:r>
          </a:p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SzPct val="100000"/>
              <a:tabLst>
                <a:tab pos="361950" algn="l"/>
              </a:tabLst>
            </a:pPr>
            <a:r>
              <a:rPr lang="en-GB" sz="2400" dirty="0">
                <a:cs typeface="Trebuchet MS"/>
              </a:rPr>
              <a:t>Reading data involves a merge of what is contained in </a:t>
            </a:r>
            <a:r>
              <a:rPr lang="en-GB" sz="2400" b="1" u="sng" dirty="0">
                <a:cs typeface="Trebuchet MS"/>
              </a:rPr>
              <a:t>memstores</a:t>
            </a:r>
            <a:r>
              <a:rPr lang="en-GB" sz="2400" dirty="0">
                <a:cs typeface="Trebuchet MS"/>
              </a:rPr>
              <a:t> and the</a:t>
            </a:r>
            <a:r>
              <a:rPr lang="en-GB" sz="3600" dirty="0">
                <a:cs typeface="Trebuchet MS"/>
              </a:rPr>
              <a:t> </a:t>
            </a:r>
            <a:r>
              <a:rPr lang="en-GB" sz="2400" dirty="0">
                <a:cs typeface="Trebuchet MS"/>
              </a:rPr>
              <a:t>data on </a:t>
            </a:r>
            <a:r>
              <a:rPr lang="en-GB" sz="2400" b="1" u="sng" dirty="0">
                <a:cs typeface="Trebuchet MS"/>
              </a:rPr>
              <a:t>disk</a:t>
            </a:r>
            <a:r>
              <a:rPr lang="en-GB" sz="2400" dirty="0">
                <a:cs typeface="Trebuchet MS"/>
              </a:rPr>
              <a:t>.</a:t>
            </a:r>
            <a:endParaRPr lang="en-GB" sz="3600" dirty="0">
              <a:cs typeface="Trebuchet MS"/>
            </a:endParaRPr>
          </a:p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SzPct val="100000"/>
              <a:tabLst>
                <a:tab pos="361950" algn="l"/>
              </a:tabLst>
            </a:pPr>
            <a:r>
              <a:rPr lang="en-GB" sz="2400" dirty="0">
                <a:cs typeface="Trebuchet MS"/>
              </a:rPr>
              <a:t>Once the data in memory has exceeded a given maximum value, it is flushed as an </a:t>
            </a:r>
            <a:r>
              <a:rPr lang="en-GB" sz="2400" b="1" dirty="0">
                <a:cs typeface="Trebuchet MS"/>
              </a:rPr>
              <a:t>HFile</a:t>
            </a:r>
            <a:r>
              <a:rPr lang="en-GB" sz="2400" dirty="0">
                <a:cs typeface="Trebuchet MS"/>
              </a:rPr>
              <a:t> to disk. </a:t>
            </a:r>
            <a:endParaRPr lang="en-GB" sz="1600" dirty="0">
              <a:cs typeface="Trebuchet MS"/>
            </a:endParaRPr>
          </a:p>
          <a:p>
            <a:pPr marL="361950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SzPct val="100000"/>
              <a:tabLst>
                <a:tab pos="361950" algn="l"/>
              </a:tabLst>
            </a:pPr>
            <a:r>
              <a:rPr lang="en-GB" sz="2400" dirty="0">
                <a:cs typeface="Trebuchet MS"/>
              </a:rPr>
              <a:t>Flushing causes more </a:t>
            </a:r>
            <a:r>
              <a:rPr lang="en-GB" sz="2400" b="1" dirty="0">
                <a:cs typeface="Trebuchet MS"/>
              </a:rPr>
              <a:t>HFiles</a:t>
            </a:r>
            <a:r>
              <a:rPr lang="en-GB" sz="2400" dirty="0">
                <a:cs typeface="Trebuchet MS"/>
              </a:rPr>
              <a:t> to be created</a:t>
            </a:r>
          </a:p>
          <a:p>
            <a:pPr marL="1077913" lvl="1" indent="-42703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SzPct val="100000"/>
              <a:tabLst>
                <a:tab pos="1110615" algn="l"/>
              </a:tabLst>
            </a:pPr>
            <a:r>
              <a:rPr lang="en-GB" sz="2200" b="1" dirty="0">
                <a:cs typeface="Trebuchet MS"/>
              </a:rPr>
              <a:t>HBase</a:t>
            </a:r>
            <a:r>
              <a:rPr lang="en-GB" sz="2200" dirty="0">
                <a:cs typeface="Trebuchet MS"/>
              </a:rPr>
              <a:t> uses </a:t>
            </a:r>
            <a:r>
              <a:rPr lang="en-GB" sz="2200" b="1" i="1" dirty="0">
                <a:cs typeface="Trebuchet MS"/>
              </a:rPr>
              <a:t>compaction</a:t>
            </a:r>
            <a:endParaRPr lang="en-GB" sz="2200" b="1" dirty="0">
              <a:cs typeface="Trebuchet MS"/>
            </a:endParaRPr>
          </a:p>
          <a:p>
            <a:pPr marL="1077913" indent="-42703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GB" sz="2200" b="1" i="1" dirty="0">
                <a:cs typeface="Trebuchet MS"/>
              </a:rPr>
              <a:t>Minor Compaction </a:t>
            </a:r>
            <a:r>
              <a:rPr lang="en-GB" sz="2000" b="1" i="1" dirty="0">
                <a:cs typeface="Trebuchet MS"/>
              </a:rPr>
              <a:t>- </a:t>
            </a:r>
            <a:r>
              <a:rPr lang="en-GB" sz="2200" dirty="0">
                <a:cs typeface="Trebuchet MS"/>
              </a:rPr>
              <a:t>triggered each time a </a:t>
            </a:r>
            <a:r>
              <a:rPr lang="en-GB" sz="2200" dirty="0" err="1">
                <a:cs typeface="Trebuchet MS"/>
              </a:rPr>
              <a:t>memstore</a:t>
            </a:r>
            <a:r>
              <a:rPr lang="en-GB" sz="2200" dirty="0">
                <a:cs typeface="Trebuchet MS"/>
              </a:rPr>
              <a:t> is flushed</a:t>
            </a:r>
            <a:endParaRPr lang="en-GB" sz="2000" dirty="0">
              <a:cs typeface="Trebuchet MS"/>
            </a:endParaRPr>
          </a:p>
          <a:p>
            <a:pPr marL="1077913" indent="-42703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GB" sz="2200" b="1" i="1" dirty="0">
                <a:cs typeface="Trebuchet MS"/>
              </a:rPr>
              <a:t>Major Compaction </a:t>
            </a:r>
            <a:r>
              <a:rPr lang="en-GB" sz="2000" b="1" i="1" dirty="0">
                <a:cs typeface="Trebuchet MS"/>
              </a:rPr>
              <a:t>- </a:t>
            </a:r>
            <a:r>
              <a:rPr lang="en-GB" sz="2200" dirty="0">
                <a:cs typeface="Trebuchet MS"/>
              </a:rPr>
              <a:t>run about every 24 hours and merge together all store files into one</a:t>
            </a:r>
            <a:endParaRPr lang="ga-IE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E2CA4-699F-4CC9-95BC-2EBEBF79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490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0" y="83039"/>
            <a:ext cx="8625997" cy="1325563"/>
          </a:xfrm>
        </p:spPr>
        <p:txBody>
          <a:bodyPr>
            <a:normAutofit/>
          </a:bodyPr>
          <a:lstStyle/>
          <a:p>
            <a:r>
              <a:rPr lang="ga-IE" dirty="0"/>
              <a:t>HBase Architecture</a:t>
            </a:r>
            <a:br>
              <a:rPr lang="en-GB" dirty="0"/>
            </a:br>
            <a:r>
              <a:rPr lang="ga-IE" sz="2800" b="1" dirty="0">
                <a:solidFill>
                  <a:schemeClr val="accent5">
                    <a:lumMod val="50000"/>
                  </a:schemeClr>
                </a:solidFill>
              </a:rPr>
              <a:t>Main Components</a:t>
            </a:r>
            <a:endParaRPr lang="en-I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5250" y="1790242"/>
            <a:ext cx="11353800" cy="5193811"/>
          </a:xfrm>
        </p:spPr>
        <p:txBody>
          <a:bodyPr>
            <a:normAutofit/>
          </a:bodyPr>
          <a:lstStyle/>
          <a:p>
            <a:pPr marL="1344613" lvl="3" indent="-3587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The client library</a:t>
            </a:r>
          </a:p>
          <a:p>
            <a:pPr marL="1344613" lvl="3" indent="-3587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One </a:t>
            </a:r>
            <a:r>
              <a:rPr lang="ga-IE" sz="2400" b="1" dirty="0"/>
              <a:t>master</a:t>
            </a:r>
            <a:r>
              <a:rPr lang="ga-IE" sz="2400" dirty="0"/>
              <a:t> server</a:t>
            </a:r>
          </a:p>
          <a:p>
            <a:pPr marL="1344613" lvl="3" indent="-3587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Many </a:t>
            </a:r>
            <a:r>
              <a:rPr lang="ga-IE" sz="2400" b="1" dirty="0"/>
              <a:t>region</a:t>
            </a:r>
            <a:r>
              <a:rPr lang="ga-IE" sz="2400" dirty="0"/>
              <a:t> servers</a:t>
            </a:r>
          </a:p>
          <a:p>
            <a:pPr marL="1344613" lvl="3" indent="-3587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endParaRPr lang="ga-IE" sz="3200" dirty="0"/>
          </a:p>
          <a:p>
            <a:pPr marL="1344613" lvl="3" indent="-3587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The </a:t>
            </a:r>
            <a:r>
              <a:rPr lang="ga-IE" sz="2400" b="1" dirty="0"/>
              <a:t>master</a:t>
            </a:r>
            <a:r>
              <a:rPr lang="ga-IE" sz="2400" dirty="0"/>
              <a:t> is responsible for assigning regions to region servers and uses </a:t>
            </a:r>
            <a:r>
              <a:rPr lang="ga-IE" sz="2400" b="1" i="1" dirty="0"/>
              <a:t>Apache Zookeeper</a:t>
            </a:r>
          </a:p>
          <a:p>
            <a:pPr marL="1703388" lvl="4" indent="-3587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Reliable, highly available, persistent, distributed coordination service</a:t>
            </a:r>
          </a:p>
          <a:p>
            <a:pPr marL="1703388" lvl="4" indent="-3587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dirty="0"/>
              <a:t>Necessary component for </a:t>
            </a:r>
            <a:r>
              <a:rPr lang="ga-IE" sz="2400" b="1" dirty="0"/>
              <a:t>HBase</a:t>
            </a:r>
            <a:r>
              <a:rPr lang="ga-IE" sz="2400" dirty="0"/>
              <a:t> operation</a:t>
            </a:r>
          </a:p>
        </p:txBody>
      </p:sp>
      <p:pic>
        <p:nvPicPr>
          <p:cNvPr id="7" name="Picture 2" descr="Image result for HBase architecture">
            <a:extLst>
              <a:ext uri="{FF2B5EF4-FFF2-40B4-BE49-F238E27FC236}">
                <a16:creationId xmlns:a16="http://schemas.microsoft.com/office/drawing/2014/main" id="{B2000DCA-57D4-4F93-9216-C27E3C255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438" y="1632450"/>
            <a:ext cx="5231002" cy="26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3B061-8FAC-433F-A23E-76C41389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610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039"/>
            <a:ext cx="9022237" cy="1325563"/>
          </a:xfrm>
        </p:spPr>
        <p:txBody>
          <a:bodyPr>
            <a:normAutofit/>
          </a:bodyPr>
          <a:lstStyle/>
          <a:p>
            <a:r>
              <a:rPr lang="ga-IE" dirty="0"/>
              <a:t>HBase Architecture</a:t>
            </a:r>
            <a:br>
              <a:rPr lang="en-GB" dirty="0"/>
            </a:br>
            <a:r>
              <a:rPr lang="ga-IE" sz="2800" b="1" dirty="0">
                <a:solidFill>
                  <a:schemeClr val="accent5">
                    <a:lumMod val="50000"/>
                  </a:schemeClr>
                </a:solidFill>
              </a:rPr>
              <a:t>Main Components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7709861" y="2664725"/>
            <a:ext cx="3816424" cy="18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ga-I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HBase</a:t>
            </a:r>
            <a:endParaRPr lang="en-IE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17973" y="2808741"/>
            <a:ext cx="2592288" cy="2160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  <a:endParaRPr lang="en-IE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25885" y="3240789"/>
            <a:ext cx="936104" cy="9361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en-IE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78013" y="3240789"/>
            <a:ext cx="2232248" cy="9361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ga-IE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Region Servers</a:t>
            </a:r>
            <a:endParaRPr lang="en-I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66045" y="3564825"/>
            <a:ext cx="720080" cy="180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HFile</a:t>
            </a:r>
            <a:endParaRPr lang="en-IE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86125" y="3564825"/>
            <a:ext cx="792088" cy="179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Memstore</a:t>
            </a:r>
            <a:endParaRPr lang="en-IE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66045" y="3745875"/>
            <a:ext cx="1512168" cy="180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WAL</a:t>
            </a:r>
            <a:endParaRPr lang="en-IE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09861" y="4680949"/>
            <a:ext cx="1656184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HDFS</a:t>
            </a:r>
            <a:endParaRPr lang="en-IE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870101" y="4680949"/>
            <a:ext cx="1656184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IE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37D5B1A7-FDD8-4903-8E4E-CBDAA1FC55F7}"/>
              </a:ext>
            </a:extLst>
          </p:cNvPr>
          <p:cNvSpPr txBox="1"/>
          <p:nvPr/>
        </p:nvSpPr>
        <p:spPr>
          <a:xfrm>
            <a:off x="829056" y="1609344"/>
            <a:ext cx="6557408" cy="51556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0" marR="5080" indent="-36195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Arial"/>
              <a:buChar char="•"/>
              <a:tabLst>
                <a:tab pos="298450" algn="l"/>
                <a:tab pos="361950" algn="l"/>
              </a:tabLst>
            </a:pPr>
            <a:r>
              <a:rPr lang="en-GB" sz="2200" dirty="0"/>
              <a:t>The </a:t>
            </a:r>
            <a:r>
              <a:rPr lang="en-GB" sz="2200" b="1" dirty="0"/>
              <a:t>master server </a:t>
            </a:r>
            <a:r>
              <a:rPr lang="en-GB" sz="2200" dirty="0"/>
              <a:t>is also responsible for handling load balancing of regions across </a:t>
            </a:r>
            <a:r>
              <a:rPr lang="en-GB" sz="2200" b="1" dirty="0"/>
              <a:t>region servers</a:t>
            </a:r>
            <a:r>
              <a:rPr lang="en-GB" sz="2200" dirty="0"/>
              <a:t>, to unload busy servers and move regions to less occupied ones. </a:t>
            </a:r>
          </a:p>
          <a:p>
            <a:pPr marL="361950" marR="5080" indent="-36195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Arial"/>
              <a:buChar char="•"/>
              <a:tabLst>
                <a:tab pos="298450" algn="l"/>
                <a:tab pos="361950" algn="l"/>
              </a:tabLst>
            </a:pPr>
            <a:r>
              <a:rPr lang="en-GB" sz="2200" dirty="0"/>
              <a:t>The master is not part of the actual data storage or retrieval path. </a:t>
            </a:r>
          </a:p>
          <a:p>
            <a:pPr marL="361950" marR="5080" indent="-36195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Arial"/>
              <a:buChar char="•"/>
              <a:tabLst>
                <a:tab pos="298450" algn="l"/>
                <a:tab pos="361950" algn="l"/>
              </a:tabLst>
            </a:pPr>
            <a:r>
              <a:rPr lang="en-GB" sz="2200" dirty="0"/>
              <a:t>It negotiates </a:t>
            </a:r>
            <a:r>
              <a:rPr lang="en-GB" sz="2200" b="1" dirty="0"/>
              <a:t>load balancing </a:t>
            </a:r>
            <a:r>
              <a:rPr lang="en-GB" sz="2200" dirty="0"/>
              <a:t>and maintains the state of the cluster, but never provides any data services to either the region servers or the clients, and is therefore lightly loaded in practice. </a:t>
            </a:r>
          </a:p>
          <a:p>
            <a:pPr marL="361950" marR="5080" indent="-36195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Arial"/>
              <a:buChar char="•"/>
              <a:tabLst>
                <a:tab pos="298450" algn="l"/>
                <a:tab pos="361950" algn="l"/>
              </a:tabLst>
            </a:pPr>
            <a:r>
              <a:rPr lang="en-GB" sz="2200" dirty="0"/>
              <a:t>In addition, it takes care of schema changes and other metadata operations, such as creation of tables and column families.</a:t>
            </a:r>
            <a:endParaRPr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DB470-13B0-4779-AB5A-B5861D49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98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272" y="92564"/>
            <a:ext cx="8827165" cy="1325563"/>
          </a:xfrm>
        </p:spPr>
        <p:txBody>
          <a:bodyPr>
            <a:normAutofit/>
          </a:bodyPr>
          <a:lstStyle/>
          <a:p>
            <a:r>
              <a:rPr lang="ga-IE" dirty="0"/>
              <a:t>HBase Architecture</a:t>
            </a:r>
            <a:br>
              <a:rPr lang="en-GB" dirty="0"/>
            </a:br>
            <a:r>
              <a:rPr lang="ga-IE" sz="2800" b="1" dirty="0">
                <a:solidFill>
                  <a:schemeClr val="accent5">
                    <a:lumMod val="50000"/>
                  </a:schemeClr>
                </a:solidFill>
              </a:rPr>
              <a:t>Main Components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6866290" y="2546475"/>
            <a:ext cx="3816424" cy="18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ga-IE" dirty="0">
                <a:solidFill>
                  <a:schemeClr val="tx1">
                    <a:lumMod val="95000"/>
                    <a:lumOff val="5000"/>
                  </a:schemeClr>
                </a:solidFill>
              </a:rPr>
              <a:t>HBase</a:t>
            </a:r>
            <a:endParaRPr lang="en-I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4402" y="2690491"/>
            <a:ext cx="2592288" cy="2160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  <a:endParaRPr lang="en-I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82314" y="3122539"/>
            <a:ext cx="936104" cy="9361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en-I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34442" y="3122539"/>
            <a:ext cx="2232248" cy="9361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ga-I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Region Servers</a:t>
            </a:r>
            <a:endParaRPr lang="en-IE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22474" y="3446575"/>
            <a:ext cx="720080" cy="180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HFile</a:t>
            </a:r>
            <a:endParaRPr lang="en-I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42554" y="3446575"/>
            <a:ext cx="792088" cy="179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Memstore</a:t>
            </a:r>
            <a:endParaRPr lang="en-I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22474" y="3627625"/>
            <a:ext cx="1512168" cy="180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WAL</a:t>
            </a:r>
            <a:endParaRPr lang="en-I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66290" y="4562699"/>
            <a:ext cx="1656184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dirty="0">
                <a:solidFill>
                  <a:schemeClr val="tx1">
                    <a:lumMod val="95000"/>
                    <a:lumOff val="5000"/>
                  </a:schemeClr>
                </a:solidFill>
              </a:rPr>
              <a:t>HDFS</a:t>
            </a:r>
            <a:endParaRPr lang="en-I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026530" y="4562699"/>
            <a:ext cx="1656184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a-IE" dirty="0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I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7AD2B9EA-B41E-40BE-AFCD-0239E8F8B0B8}"/>
              </a:ext>
            </a:extLst>
          </p:cNvPr>
          <p:cNvSpPr txBox="1"/>
          <p:nvPr/>
        </p:nvSpPr>
        <p:spPr>
          <a:xfrm>
            <a:off x="1810513" y="1812191"/>
            <a:ext cx="269633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2800" b="1" spc="-55" dirty="0">
                <a:solidFill>
                  <a:schemeClr val="accent5">
                    <a:lumMod val="50000"/>
                  </a:schemeClr>
                </a:solidFill>
                <a:cs typeface="Arial"/>
              </a:rPr>
              <a:t>Region</a:t>
            </a:r>
            <a:r>
              <a:rPr sz="2800" b="1" spc="-50" dirty="0">
                <a:solidFill>
                  <a:schemeClr val="accent5">
                    <a:lumMod val="50000"/>
                  </a:schemeClr>
                </a:solidFill>
                <a:cs typeface="Arial"/>
              </a:rPr>
              <a:t> </a:t>
            </a:r>
            <a:r>
              <a:rPr sz="2800" b="1" spc="-55" dirty="0">
                <a:solidFill>
                  <a:schemeClr val="accent5">
                    <a:lumMod val="50000"/>
                  </a:schemeClr>
                </a:solidFill>
                <a:cs typeface="Arial"/>
              </a:rPr>
              <a:t>servers</a:t>
            </a:r>
            <a:endParaRPr sz="2800" dirty="0">
              <a:solidFill>
                <a:schemeClr val="accent5">
                  <a:lumMod val="50000"/>
                </a:schemeClr>
              </a:solidFill>
              <a:cs typeface="Arial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91E6ED62-852E-44AE-88DF-D468301674F1}"/>
              </a:ext>
            </a:extLst>
          </p:cNvPr>
          <p:cNvSpPr txBox="1"/>
          <p:nvPr/>
        </p:nvSpPr>
        <p:spPr>
          <a:xfrm>
            <a:off x="1103169" y="2510287"/>
            <a:ext cx="5383195" cy="3316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0" marR="38100" indent="-3492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GB" sz="2400" dirty="0"/>
              <a:t>Region servers are responsible for all </a:t>
            </a:r>
            <a:r>
              <a:rPr lang="en-GB" sz="2400" b="1" i="1" dirty="0"/>
              <a:t>read</a:t>
            </a:r>
            <a:r>
              <a:rPr lang="en-GB" sz="2400" dirty="0"/>
              <a:t> and </a:t>
            </a:r>
            <a:r>
              <a:rPr lang="en-GB" sz="2400" b="1" i="1" dirty="0"/>
              <a:t>write</a:t>
            </a:r>
            <a:r>
              <a:rPr lang="en-GB" sz="2400" dirty="0"/>
              <a:t> requests for all regions they serve, and also split regions that have exceeded the configured region size thresholds.</a:t>
            </a:r>
          </a:p>
          <a:p>
            <a:pPr marL="361950" marR="38100" indent="-3492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GB" sz="2400" dirty="0"/>
              <a:t>Clients communicate directly with them to handle all data-related operations.</a:t>
            </a:r>
            <a:endParaRPr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3FD04-B4E3-41F3-A68A-DA64AE8B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322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1A6B-5EF3-4B91-B0E7-34938219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Resources/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D5E5B-EB6F-421A-AC92-5B7CFB9F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050" y="1562987"/>
            <a:ext cx="5970941" cy="529501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sz="2200" dirty="0"/>
              <a:t>Lars George, 2011, HBase The Definitive Guide, O’Reilly Publishing.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sz="2200" dirty="0"/>
              <a:t>Apache HBase Primer, Deepak Vohra, </a:t>
            </a:r>
            <a:r>
              <a:rPr lang="en-GB" sz="2200" dirty="0" err="1"/>
              <a:t>Apress</a:t>
            </a:r>
            <a:r>
              <a:rPr lang="en-GB" sz="2200" dirty="0"/>
              <a:t>, November 2016.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sz="2200" dirty="0"/>
              <a:t>Hadoop with Python, Zach </a:t>
            </a:r>
            <a:r>
              <a:rPr lang="en-GB" sz="2200" dirty="0" err="1"/>
              <a:t>Radtka</a:t>
            </a:r>
            <a:r>
              <a:rPr lang="en-GB" sz="2200" dirty="0"/>
              <a:t>; Donald Miner, O'Reilly Media, Inc., 2015.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sz="2200" dirty="0" err="1"/>
              <a:t>Lublinsky</a:t>
            </a:r>
            <a:r>
              <a:rPr lang="en-GB" sz="2200" dirty="0"/>
              <a:t> B., Smith K. T. and </a:t>
            </a:r>
            <a:r>
              <a:rPr lang="en-GB" sz="2200" dirty="0" err="1"/>
              <a:t>Yakubovich</a:t>
            </a:r>
            <a:r>
              <a:rPr lang="en-GB" sz="2200" dirty="0"/>
              <a:t> A 2013, Professional Hadoop Solutions, </a:t>
            </a:r>
            <a:r>
              <a:rPr lang="en-GB" sz="2200" dirty="0" err="1"/>
              <a:t>Wrox</a:t>
            </a:r>
            <a:r>
              <a:rPr lang="en-GB" sz="2200" dirty="0"/>
              <a:t> [ISBN: 13:978-11186]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sz="2200" dirty="0"/>
              <a:t>Holmes A 2012, Hadoop in Practice, Manning Publications [ISBN: 13:978-16172]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sz="2200" dirty="0"/>
              <a:t>McKinney W. 2012, Python for Data Analysis, O'Reilly Media [ISBN: 13: 978-14493]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sz="2200" dirty="0"/>
              <a:t>Some images are used from Google search repository (https://www.google.ie/search) to enhance the level of learning.</a:t>
            </a:r>
            <a:endParaRPr lang="tr-TR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C067A-36EB-4E88-BE39-7AB4AB14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24</a:t>
            </a:fld>
            <a:endParaRPr lang="en-GB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70CB2A29-C95C-DF6B-87FD-1398B34E44B7}"/>
              </a:ext>
            </a:extLst>
          </p:cNvPr>
          <p:cNvSpPr txBox="1">
            <a:spLocks/>
          </p:cNvSpPr>
          <p:nvPr/>
        </p:nvSpPr>
        <p:spPr>
          <a:xfrm>
            <a:off x="7097991" y="2558464"/>
            <a:ext cx="4767777" cy="282294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IE" sz="2400"/>
              <a:t>Copyright Notice</a:t>
            </a:r>
            <a:br>
              <a:rPr lang="en-IE" sz="2400"/>
            </a:br>
            <a:r>
              <a:rPr lang="en-IE" sz="1800"/>
              <a:t>The following material has been communicated to you by or on behalf of CCT College Dublin in accordance with the Copyright and Related Rights Act 2000 (the Act).</a:t>
            </a:r>
            <a:br>
              <a:rPr lang="en-IE" sz="1800"/>
            </a:br>
            <a:r>
              <a:rPr lang="en-IE" sz="1800"/>
              <a:t>The material may be subject to copyright under the Act and any further reproduction, communication or distribution of this material must be in accordance with the Act.</a:t>
            </a:r>
            <a:br>
              <a:rPr lang="en-IE" sz="1800"/>
            </a:br>
            <a:br>
              <a:rPr lang="en-IE" sz="1800"/>
            </a:br>
            <a:r>
              <a:rPr lang="en-IE" sz="1200"/>
              <a:t>Do not remove this notice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294039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C332-388B-49B7-AE53-AD32CAF3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39"/>
            <a:ext cx="9022237" cy="1325563"/>
          </a:xfrm>
        </p:spPr>
        <p:txBody>
          <a:bodyPr/>
          <a:lstStyle/>
          <a:p>
            <a:r>
              <a:rPr lang="en-IE" dirty="0"/>
              <a:t>Hadoop</a:t>
            </a:r>
            <a:r>
              <a:rPr lang="en-GB" dirty="0"/>
              <a:t>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4225-9A59-4AC1-942F-C1D960840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282" y="1545103"/>
            <a:ext cx="7174218" cy="1236197"/>
          </a:xfrm>
        </p:spPr>
        <p:txBody>
          <a:bodyPr>
            <a:normAutofit/>
          </a:bodyPr>
          <a:lstStyle/>
          <a:p>
            <a:pPr marL="361950" indent="-361950">
              <a:lnSpc>
                <a:spcPct val="120000"/>
              </a:lnSpc>
              <a:spcBef>
                <a:spcPts val="900"/>
              </a:spcBef>
            </a:pPr>
            <a:r>
              <a:rPr lang="en-GB" sz="2000" b="1" dirty="0"/>
              <a:t>Hadoop Ecosystem </a:t>
            </a:r>
            <a:r>
              <a:rPr lang="en-GB" sz="2000" dirty="0"/>
              <a:t>is a platform which provides various services to solve the big data problems. It includes Apache projects and various commercial tools and solutions.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90043-904E-4BFF-BD11-7171E96E8338}"/>
              </a:ext>
            </a:extLst>
          </p:cNvPr>
          <p:cNvSpPr txBox="1"/>
          <p:nvPr/>
        </p:nvSpPr>
        <p:spPr>
          <a:xfrm>
            <a:off x="8433063" y="4307174"/>
            <a:ext cx="3397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spc="-4" dirty="0">
                <a:cs typeface="Calibri" panose="020F0502020204030204" pitchFamily="34" charset="0"/>
              </a:rPr>
              <a:t>The Hadoop</a:t>
            </a:r>
            <a:r>
              <a:rPr lang="en-GB" sz="2400" b="1" spc="-56" dirty="0">
                <a:cs typeface="Calibri" panose="020F0502020204030204" pitchFamily="34" charset="0"/>
              </a:rPr>
              <a:t> </a:t>
            </a:r>
            <a:r>
              <a:rPr lang="en-GB" sz="2400" b="1" spc="-8" dirty="0">
                <a:cs typeface="Calibri" panose="020F0502020204030204" pitchFamily="34" charset="0"/>
              </a:rPr>
              <a:t>Ecosystem</a:t>
            </a:r>
            <a:endParaRPr lang="en-GB" sz="2400" b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AB3209C-53A4-433F-BBB5-F1C82D36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3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15DD97-088B-4838-BEA1-A53323799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016" y="1631513"/>
            <a:ext cx="3695606" cy="257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4A4F85-048A-459F-9C94-85E9122BD13A}"/>
              </a:ext>
            </a:extLst>
          </p:cNvPr>
          <p:cNvSpPr txBox="1"/>
          <p:nvPr/>
        </p:nvSpPr>
        <p:spPr>
          <a:xfrm>
            <a:off x="1354455" y="4963614"/>
            <a:ext cx="373234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b="1" dirty="0"/>
              <a:t>HDFS: </a:t>
            </a:r>
            <a:r>
              <a:rPr lang="en-GB" sz="1600" dirty="0"/>
              <a:t>Hadoop Distributed File System</a:t>
            </a:r>
          </a:p>
          <a:p>
            <a:pPr marL="214313" indent="-21431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b="1" dirty="0"/>
              <a:t>YARN: </a:t>
            </a:r>
            <a:r>
              <a:rPr lang="en-GB" sz="1600" dirty="0"/>
              <a:t>Yet Another Resource Negotiator</a:t>
            </a:r>
          </a:p>
          <a:p>
            <a:pPr marL="214313" indent="-21431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b="1" dirty="0"/>
              <a:t>MapReduce: </a:t>
            </a:r>
            <a:r>
              <a:rPr lang="en-GB" sz="1600" dirty="0"/>
              <a:t>Programming based Data Processing</a:t>
            </a:r>
          </a:p>
          <a:p>
            <a:pPr marL="214313" indent="-21431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b="1" dirty="0"/>
              <a:t>Spark: </a:t>
            </a:r>
            <a:r>
              <a:rPr lang="en-GB" sz="1600" dirty="0"/>
              <a:t>In-Memory data processing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260791-EA98-48C2-ADC7-E23F047C4D23}"/>
              </a:ext>
            </a:extLst>
          </p:cNvPr>
          <p:cNvSpPr txBox="1"/>
          <p:nvPr/>
        </p:nvSpPr>
        <p:spPr>
          <a:xfrm>
            <a:off x="5754309" y="4960428"/>
            <a:ext cx="494625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b="1" dirty="0"/>
              <a:t>PIG, HIVE: </a:t>
            </a:r>
            <a:r>
              <a:rPr lang="en-GB" sz="1600" dirty="0"/>
              <a:t>Query based processing of data services</a:t>
            </a:r>
          </a:p>
          <a:p>
            <a:pPr marL="214313" indent="-2143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b="1" dirty="0">
                <a:highlight>
                  <a:srgbClr val="FFFF00"/>
                </a:highlight>
              </a:rPr>
              <a:t>HBase: </a:t>
            </a:r>
            <a:r>
              <a:rPr lang="en-GB" sz="1600" dirty="0">
                <a:highlight>
                  <a:srgbClr val="FFFF00"/>
                </a:highlight>
              </a:rPr>
              <a:t>NoSQL Database</a:t>
            </a:r>
          </a:p>
          <a:p>
            <a:pPr marL="214313" indent="-2143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b="1" dirty="0"/>
              <a:t>Mahout, Spark </a:t>
            </a:r>
            <a:r>
              <a:rPr lang="en-GB" sz="1600" b="1" dirty="0" err="1"/>
              <a:t>MLLib</a:t>
            </a:r>
            <a:r>
              <a:rPr lang="en-GB" sz="1600" b="1" dirty="0"/>
              <a:t>: </a:t>
            </a:r>
            <a:r>
              <a:rPr lang="en-GB" sz="1600" dirty="0"/>
              <a:t>Machine Learning algorithm libraries</a:t>
            </a:r>
          </a:p>
          <a:p>
            <a:pPr marL="214313" indent="-2143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b="1" dirty="0"/>
              <a:t>Zookeeper: </a:t>
            </a:r>
            <a:r>
              <a:rPr lang="en-GB" sz="1600" dirty="0"/>
              <a:t>Managing cluster</a:t>
            </a:r>
          </a:p>
          <a:p>
            <a:pPr marL="214313" indent="-2143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b="1" dirty="0"/>
              <a:t>Oozie: </a:t>
            </a:r>
            <a:r>
              <a:rPr lang="en-GB" sz="1600" dirty="0"/>
              <a:t>Job Scheduling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73153F3-ECEA-4AE7-AB41-CD2E765F9884}"/>
              </a:ext>
            </a:extLst>
          </p:cNvPr>
          <p:cNvSpPr txBox="1">
            <a:spLocks/>
          </p:cNvSpPr>
          <p:nvPr/>
        </p:nvSpPr>
        <p:spPr>
          <a:xfrm>
            <a:off x="400050" y="2837297"/>
            <a:ext cx="7883965" cy="214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375" lvl="2" indent="-352425">
              <a:spcAft>
                <a:spcPts val="600"/>
              </a:spcAft>
            </a:pPr>
            <a:r>
              <a:rPr lang="ga-IE" b="1" dirty="0"/>
              <a:t>New Approach</a:t>
            </a:r>
          </a:p>
          <a:p>
            <a:pPr marL="1095375" lvl="3" indent="-285750"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dirty="0"/>
              <a:t>Google</a:t>
            </a:r>
          </a:p>
          <a:p>
            <a:pPr marL="1095375" lvl="3" indent="-285750"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dirty="0"/>
              <a:t>Amazon</a:t>
            </a:r>
          </a:p>
          <a:p>
            <a:pPr marL="714375" lvl="2" indent="-352425">
              <a:spcAft>
                <a:spcPts val="600"/>
              </a:spcAft>
            </a:pPr>
            <a:r>
              <a:rPr lang="ga-IE" sz="1800" dirty="0"/>
              <a:t>Scalable Storage and Processing platforms based on commodity hardware</a:t>
            </a:r>
          </a:p>
          <a:p>
            <a:pPr marL="714375" lvl="2" indent="-352425">
              <a:spcAft>
                <a:spcPts val="600"/>
              </a:spcAft>
            </a:pPr>
            <a:r>
              <a:rPr lang="ga-IE" sz="1800" dirty="0"/>
              <a:t>Implemented as</a:t>
            </a:r>
            <a:r>
              <a:rPr lang="en-GB" sz="1800" dirty="0"/>
              <a:t> an</a:t>
            </a:r>
            <a:r>
              <a:rPr lang="ga-IE" sz="1800" dirty="0"/>
              <a:t> open-source Apache Hadoop project</a:t>
            </a:r>
          </a:p>
        </p:txBody>
      </p:sp>
    </p:spTree>
    <p:extLst>
      <p:ext uri="{BB962C8B-B14F-4D97-AF65-F5344CB8AC3E}">
        <p14:creationId xmlns:p14="http://schemas.microsoft.com/office/powerpoint/2010/main" val="76583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ga-IE" dirty="0"/>
              <a:t>Introduction</a:t>
            </a:r>
            <a:r>
              <a:rPr lang="en-GB" dirty="0"/>
              <a:t> to </a:t>
            </a:r>
            <a:br>
              <a:rPr lang="en-GB" dirty="0"/>
            </a:br>
            <a:r>
              <a:rPr lang="en-GB" sz="2800" dirty="0">
                <a:solidFill>
                  <a:schemeClr val="accent5">
                    <a:lumMod val="50000"/>
                  </a:schemeClr>
                </a:solidFill>
              </a:rPr>
              <a:t>Column-oriented DBs</a:t>
            </a:r>
            <a:endParaRPr lang="en-IE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2450" y="1596745"/>
            <a:ext cx="10515600" cy="5168691"/>
          </a:xfrm>
        </p:spPr>
        <p:txBody>
          <a:bodyPr>
            <a:normAutofit/>
          </a:bodyPr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accent5">
                    <a:lumMod val="50000"/>
                  </a:schemeClr>
                </a:solidFill>
              </a:rPr>
              <a:t>Recent </a:t>
            </a:r>
            <a:r>
              <a:rPr lang="ga-IE" sz="2800" b="1" dirty="0">
                <a:solidFill>
                  <a:schemeClr val="accent5">
                    <a:lumMod val="50000"/>
                  </a:schemeClr>
                </a:solidFill>
              </a:rPr>
              <a:t>Approaches</a:t>
            </a:r>
            <a:endParaRPr lang="ga-IE" sz="1800" dirty="0">
              <a:solidFill>
                <a:schemeClr val="accent5">
                  <a:lumMod val="50000"/>
                </a:schemeClr>
              </a:solidFill>
            </a:endParaRPr>
          </a:p>
          <a:p>
            <a:pPr lvl="2">
              <a:spcBef>
                <a:spcPts val="1200"/>
              </a:spcBef>
            </a:pPr>
            <a:r>
              <a:rPr lang="ga-IE" sz="2400" b="1" dirty="0"/>
              <a:t>Access to data via </a:t>
            </a:r>
          </a:p>
          <a:p>
            <a:pPr lvl="3">
              <a:spcBef>
                <a:spcPts val="1200"/>
              </a:spcBef>
            </a:pPr>
            <a:r>
              <a:rPr lang="ga-IE" sz="2000" dirty="0"/>
              <a:t>Column-oriented databases</a:t>
            </a:r>
          </a:p>
          <a:p>
            <a:pPr lvl="3">
              <a:spcBef>
                <a:spcPts val="1200"/>
              </a:spcBef>
            </a:pPr>
            <a:r>
              <a:rPr lang="ga-IE" sz="2000" dirty="0"/>
              <a:t>Massively Parallel Processing databases</a:t>
            </a:r>
          </a:p>
          <a:p>
            <a:pPr lvl="3">
              <a:spcBef>
                <a:spcPts val="1200"/>
              </a:spcBef>
            </a:pPr>
            <a:endParaRPr lang="ga-IE" sz="1100" dirty="0"/>
          </a:p>
          <a:p>
            <a:pPr lvl="2">
              <a:spcBef>
                <a:spcPts val="1200"/>
              </a:spcBef>
            </a:pPr>
            <a:r>
              <a:rPr lang="ga-IE" sz="2400" b="1" dirty="0"/>
              <a:t>Column-Oriented Databases</a:t>
            </a:r>
          </a:p>
          <a:p>
            <a:pPr lvl="3">
              <a:spcBef>
                <a:spcPts val="1200"/>
              </a:spcBef>
            </a:pPr>
            <a:r>
              <a:rPr lang="ga-IE" sz="2000" dirty="0"/>
              <a:t>Save data grouped by columns</a:t>
            </a:r>
          </a:p>
          <a:p>
            <a:pPr lvl="3">
              <a:spcBef>
                <a:spcPts val="1200"/>
              </a:spcBef>
            </a:pPr>
            <a:r>
              <a:rPr lang="ga-IE" sz="2000" dirty="0"/>
              <a:t>Subsequent columns stored contiguously on disk</a:t>
            </a:r>
          </a:p>
          <a:p>
            <a:pPr marL="2155825" lvl="4" indent="-327025">
              <a:spcBef>
                <a:spcPts val="1200"/>
              </a:spcBef>
              <a:buFont typeface="Calibri" panose="020F0502020204030204" pitchFamily="34" charset="0"/>
              <a:buChar char="–"/>
            </a:pPr>
            <a:r>
              <a:rPr lang="ga-IE" sz="2000" dirty="0"/>
              <a:t>Good for analytical processing</a:t>
            </a:r>
          </a:p>
          <a:p>
            <a:pPr marL="2155825" lvl="4" indent="-327025">
              <a:spcBef>
                <a:spcPts val="1200"/>
              </a:spcBef>
              <a:buFont typeface="Calibri" panose="020F0502020204030204" pitchFamily="34" charset="0"/>
              <a:buChar char="–"/>
            </a:pPr>
            <a:r>
              <a:rPr lang="ga-IE" sz="2000" dirty="0"/>
              <a:t>Reduced </a:t>
            </a:r>
            <a:r>
              <a:rPr lang="ga-IE" sz="2000" b="1" dirty="0"/>
              <a:t>I/O</a:t>
            </a:r>
          </a:p>
          <a:p>
            <a:pPr marL="2155825" lvl="4" indent="-327025">
              <a:spcBef>
                <a:spcPts val="1200"/>
              </a:spcBef>
              <a:buFont typeface="Calibri" panose="020F0502020204030204" pitchFamily="34" charset="0"/>
              <a:buChar char="–"/>
            </a:pPr>
            <a:r>
              <a:rPr lang="ga-IE" sz="2000" dirty="0"/>
              <a:t>Compression opportunities</a:t>
            </a:r>
            <a:endParaRPr lang="ga-IE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441482"/>
              </p:ext>
            </p:extLst>
          </p:nvPr>
        </p:nvGraphicFramePr>
        <p:xfrm>
          <a:off x="7860569" y="1661539"/>
          <a:ext cx="3350896" cy="1125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ga-IE" sz="1050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IE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ga-IE" sz="1050" b="1" dirty="0">
                          <a:solidFill>
                            <a:schemeClr val="bg1"/>
                          </a:solidFill>
                        </a:rPr>
                        <a:t>Fld1</a:t>
                      </a:r>
                      <a:endParaRPr lang="en-IE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ga-IE" sz="1050" b="1" dirty="0">
                          <a:solidFill>
                            <a:schemeClr val="bg1"/>
                          </a:solidFill>
                        </a:rPr>
                        <a:t>Fld2</a:t>
                      </a:r>
                      <a:endParaRPr lang="en-IE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ga-IE" sz="1050" b="1" dirty="0">
                          <a:solidFill>
                            <a:schemeClr val="bg1"/>
                          </a:solidFill>
                        </a:rPr>
                        <a:t>Fld3</a:t>
                      </a:r>
                      <a:endParaRPr lang="en-IE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356">
                <a:tc>
                  <a:txBody>
                    <a:bodyPr/>
                    <a:lstStyle/>
                    <a:p>
                      <a:r>
                        <a:rPr lang="ga-IE" sz="1050" dirty="0"/>
                        <a:t>1675765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&lt;sdhj&gt;hgasd**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154354UU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*&amp;^jjjjGHF</a:t>
                      </a:r>
                      <a:endParaRPr lang="en-I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ga-IE" sz="1050" dirty="0"/>
                        <a:t>7868733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`&lt;jljlj&gt;&lt;&gt;m,j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83899HHY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))((JNNNk</a:t>
                      </a:r>
                      <a:endParaRPr lang="en-I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ga-IE" sz="1050" dirty="0"/>
                        <a:t>9877388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&lt;iuiuoun&lt;&gt;&gt;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()*8829829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YIUHbh+_’</a:t>
                      </a:r>
                      <a:endParaRPr lang="en-I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091508"/>
              </p:ext>
            </p:extLst>
          </p:nvPr>
        </p:nvGraphicFramePr>
        <p:xfrm>
          <a:off x="7899097" y="3518952"/>
          <a:ext cx="3312368" cy="1125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730">
                <a:tc>
                  <a:txBody>
                    <a:bodyPr/>
                    <a:lstStyle/>
                    <a:p>
                      <a:r>
                        <a:rPr lang="ga-IE" sz="1050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IE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1675765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7868733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9877388</a:t>
                      </a:r>
                      <a:endParaRPr lang="en-I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3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ga-IE" sz="1050" b="1" kern="1200" noProof="0" dirty="0">
                          <a:solidFill>
                            <a:schemeClr val="bg1"/>
                          </a:solidFill>
                        </a:rPr>
                        <a:t>Fld1</a:t>
                      </a:r>
                      <a:endParaRPr kumimoji="0" lang="en-IE" sz="105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&lt;sdhj&gt;hgasd**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`&lt;jljlj&gt;&lt;&gt;m,j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&lt;iuiuoun&lt;&gt;&gt;</a:t>
                      </a:r>
                      <a:endParaRPr lang="en-I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ga-IE" sz="1050" b="1" dirty="0">
                          <a:solidFill>
                            <a:schemeClr val="bg1"/>
                          </a:solidFill>
                        </a:rPr>
                        <a:t>Fld2</a:t>
                      </a:r>
                      <a:endParaRPr lang="en-IE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154354UU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/>
                        <a:t>()*8829829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()*8829829</a:t>
                      </a:r>
                      <a:endParaRPr lang="en-I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ga-IE" sz="1050" b="1" dirty="0">
                          <a:solidFill>
                            <a:schemeClr val="bg1"/>
                          </a:solidFill>
                        </a:rPr>
                        <a:t>Fld3</a:t>
                      </a:r>
                      <a:endParaRPr lang="en-IE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*&amp;^jjjjGHF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))((JNNNk</a:t>
                      </a:r>
                      <a:endParaRPr lang="en-I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a-IE" sz="1050" dirty="0"/>
                        <a:t>YIUHbh+_’</a:t>
                      </a:r>
                      <a:endParaRPr lang="en-I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>
            <a:off x="9174063" y="2928788"/>
            <a:ext cx="72008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7898556" y="4828207"/>
            <a:ext cx="3740993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ga-IE" sz="2000" b="1" dirty="0"/>
              <a:t>HBase</a:t>
            </a:r>
          </a:p>
          <a:p>
            <a:pPr marL="171450" indent="-171450">
              <a:spcBef>
                <a:spcPts val="600"/>
              </a:spcBef>
              <a:buFont typeface="Arial" pitchFamily="34" charset="0"/>
              <a:buChar char="•"/>
            </a:pPr>
            <a:r>
              <a:rPr lang="ga-IE" dirty="0"/>
              <a:t>Uses an on-disk column storage format</a:t>
            </a:r>
          </a:p>
          <a:p>
            <a:pPr marL="171450" indent="-171450">
              <a:spcBef>
                <a:spcPts val="600"/>
              </a:spcBef>
              <a:buFont typeface="Arial" pitchFamily="34" charset="0"/>
              <a:buChar char="•"/>
            </a:pPr>
            <a:r>
              <a:rPr lang="ga-IE" dirty="0"/>
              <a:t>Provides key-based access to a specific cell of data or a sequential range of cells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97A6E-6F17-4D38-8DA8-DB8EBB02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14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ga-IE" dirty="0"/>
              <a:t>Relational Databases</a:t>
            </a:r>
            <a:br>
              <a:rPr lang="en-GB" dirty="0"/>
            </a:br>
            <a:r>
              <a:rPr lang="en-GB" sz="2800" dirty="0">
                <a:solidFill>
                  <a:schemeClr val="accent5">
                    <a:lumMod val="50000"/>
                  </a:schemeClr>
                </a:solidFill>
              </a:rPr>
              <a:t>Issues</a:t>
            </a:r>
            <a:endParaRPr lang="en-I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199" y="1581912"/>
            <a:ext cx="8817865" cy="5257038"/>
          </a:xfrm>
        </p:spPr>
        <p:txBody>
          <a:bodyPr>
            <a:normAutofit/>
          </a:bodyPr>
          <a:lstStyle/>
          <a:p>
            <a:pPr marL="712788" lvl="2" indent="-3556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sz="2200" dirty="0"/>
              <a:t>Difficulties faced to fulfil the demand for recent </a:t>
            </a:r>
            <a:r>
              <a:rPr lang="ga-IE" sz="2200" dirty="0"/>
              <a:t>storage requirements</a:t>
            </a:r>
          </a:p>
          <a:p>
            <a:pPr marL="712788" lvl="2" indent="-3556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200" dirty="0"/>
              <a:t>Relational databases typically normalised</a:t>
            </a:r>
            <a:r>
              <a:rPr lang="en-GB" sz="2200" dirty="0"/>
              <a:t> (Strict structure)</a:t>
            </a:r>
            <a:endParaRPr lang="ga-IE" sz="2200" dirty="0"/>
          </a:p>
          <a:p>
            <a:pPr marL="712788" lvl="2" indent="-3556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200" dirty="0"/>
              <a:t>Transaction semantics</a:t>
            </a:r>
            <a:r>
              <a:rPr lang="en-GB" sz="2200" dirty="0"/>
              <a:t>: </a:t>
            </a:r>
            <a:r>
              <a:rPr lang="ga-IE" sz="2200" b="1" dirty="0"/>
              <a:t>ACID</a:t>
            </a:r>
            <a:r>
              <a:rPr lang="ga-IE" sz="2200" dirty="0"/>
              <a:t> properties provide </a:t>
            </a:r>
            <a:r>
              <a:rPr lang="ga-IE" sz="2200" b="1" i="1" dirty="0"/>
              <a:t>strong consistency</a:t>
            </a:r>
          </a:p>
          <a:p>
            <a:pPr marL="1162050" lvl="2" indent="-3571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200" b="1" dirty="0">
                <a:solidFill>
                  <a:schemeClr val="accent1">
                    <a:lumMod val="75000"/>
                  </a:schemeClr>
                </a:solidFill>
              </a:rPr>
              <a:t>Slave databases </a:t>
            </a:r>
            <a:r>
              <a:rPr lang="ga-IE" sz="2200" dirty="0">
                <a:solidFill>
                  <a:schemeClr val="accent1">
                    <a:lumMod val="75000"/>
                  </a:schemeClr>
                </a:solidFill>
              </a:rPr>
              <a:t>can be added to cope with initial increases in demand for data access services</a:t>
            </a:r>
            <a:endParaRPr lang="en-GB" sz="2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162050" lvl="2" indent="-3571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200" dirty="0">
                <a:solidFill>
                  <a:schemeClr val="accent1">
                    <a:lumMod val="75000"/>
                  </a:schemeClr>
                </a:solidFill>
              </a:rPr>
              <a:t>System may be </a:t>
            </a:r>
            <a:r>
              <a:rPr lang="ga-IE" sz="2200" b="1" dirty="0">
                <a:solidFill>
                  <a:schemeClr val="accent1">
                    <a:lumMod val="75000"/>
                  </a:schemeClr>
                </a:solidFill>
              </a:rPr>
              <a:t>scaled vertically </a:t>
            </a:r>
          </a:p>
          <a:p>
            <a:pPr marL="1162050" lvl="2" indent="-3571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200" dirty="0">
                <a:solidFill>
                  <a:schemeClr val="accent1">
                    <a:lumMod val="75000"/>
                  </a:schemeClr>
                </a:solidFill>
              </a:rPr>
              <a:t>If </a:t>
            </a:r>
            <a:r>
              <a:rPr lang="ga-IE" sz="2200" b="1" dirty="0">
                <a:solidFill>
                  <a:schemeClr val="accent1">
                    <a:lumMod val="75000"/>
                  </a:schemeClr>
                </a:solidFill>
              </a:rPr>
              <a:t>SQL JOINs</a:t>
            </a:r>
            <a:r>
              <a:rPr lang="ga-IE" sz="2200" dirty="0">
                <a:solidFill>
                  <a:schemeClr val="accent1">
                    <a:lumMod val="75000"/>
                  </a:schemeClr>
                </a:solidFill>
              </a:rPr>
              <a:t> suffer performance degradation</a:t>
            </a:r>
            <a:r>
              <a:rPr lang="en-GB" sz="2200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ga-IE" sz="2200" dirty="0">
                <a:solidFill>
                  <a:schemeClr val="accent1">
                    <a:lumMod val="75000"/>
                  </a:schemeClr>
                </a:solidFill>
              </a:rPr>
              <a:t> denormalisation may be entertained</a:t>
            </a:r>
          </a:p>
          <a:p>
            <a:pPr marL="1162050" lvl="2" indent="-3571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200" dirty="0">
                <a:solidFill>
                  <a:schemeClr val="accent1">
                    <a:lumMod val="75000"/>
                  </a:schemeClr>
                </a:solidFill>
              </a:rPr>
              <a:t>Stored Procedures/ Secondary Indexes may be abandoned</a:t>
            </a:r>
          </a:p>
          <a:p>
            <a:pPr marL="1162050" lvl="2" indent="-3571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Calibri" panose="020F0502020204030204" pitchFamily="34" charset="0"/>
              <a:buChar char="‒"/>
            </a:pPr>
            <a:r>
              <a:rPr lang="ga-IE" sz="2200" dirty="0">
                <a:solidFill>
                  <a:schemeClr val="accent1">
                    <a:lumMod val="75000"/>
                  </a:schemeClr>
                </a:solidFill>
              </a:rPr>
              <a:t>Data may be sharded</a:t>
            </a:r>
          </a:p>
        </p:txBody>
      </p:sp>
      <p:pic>
        <p:nvPicPr>
          <p:cNvPr id="1028" name="Picture 4" descr="Image result for horizontal and vertical scaling">
            <a:extLst>
              <a:ext uri="{FF2B5EF4-FFF2-40B4-BE49-F238E27FC236}">
                <a16:creationId xmlns:a16="http://schemas.microsoft.com/office/drawing/2014/main" id="{278E7B00-9521-4B91-AC91-09762F797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005" y="1854680"/>
            <a:ext cx="2162545" cy="24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68DE5-DC2B-4443-AA42-6F91F8FF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5</a:t>
            </a:fld>
            <a:endParaRPr lang="en-GB" dirty="0"/>
          </a:p>
        </p:txBody>
      </p:sp>
      <p:pic>
        <p:nvPicPr>
          <p:cNvPr id="2050" name="Picture 2" descr="Understand Database Sharding The Good and Ugly | by Nader Medhat | Medium">
            <a:extLst>
              <a:ext uri="{FF2B5EF4-FFF2-40B4-BE49-F238E27FC236}">
                <a16:creationId xmlns:a16="http://schemas.microsoft.com/office/drawing/2014/main" id="{FAD90F1F-62DB-4C21-9872-92AB34792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320" y="4705373"/>
            <a:ext cx="2511917" cy="175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24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NoSQL </a:t>
            </a:r>
            <a:r>
              <a:rPr lang="ga-IE" dirty="0"/>
              <a:t>Databases</a:t>
            </a:r>
            <a:br>
              <a:rPr lang="en-GB" dirty="0"/>
            </a:br>
            <a:r>
              <a:rPr lang="ga-IE" sz="2800" dirty="0">
                <a:solidFill>
                  <a:schemeClr val="accent5">
                    <a:lumMod val="50000"/>
                  </a:schemeClr>
                </a:solidFill>
              </a:rPr>
              <a:t>Classification</a:t>
            </a:r>
            <a:endParaRPr lang="en-I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7225" y="1619249"/>
            <a:ext cx="5541812" cy="4537209"/>
          </a:xfrm>
        </p:spPr>
        <p:txBody>
          <a:bodyPr>
            <a:normAutofit/>
          </a:bodyPr>
          <a:lstStyle/>
          <a:p>
            <a:pPr marL="809625" lvl="2" indent="-447675">
              <a:spcBef>
                <a:spcPts val="1200"/>
              </a:spcBef>
              <a:spcAft>
                <a:spcPts val="600"/>
              </a:spcAft>
            </a:pPr>
            <a:r>
              <a:rPr lang="ga-IE" sz="2400" b="1" dirty="0">
                <a:solidFill>
                  <a:schemeClr val="accent5">
                    <a:lumMod val="50000"/>
                  </a:schemeClr>
                </a:solidFill>
              </a:rPr>
              <a:t>Key-Value Stores</a:t>
            </a:r>
          </a:p>
          <a:p>
            <a:pPr marL="1077913" lvl="3" indent="-363538"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Simple data model</a:t>
            </a:r>
          </a:p>
          <a:p>
            <a:pPr marL="1077913" lvl="3" indent="-363538"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Map/</a:t>
            </a:r>
            <a:r>
              <a:rPr lang="en-GB" sz="2000" dirty="0"/>
              <a:t> </a:t>
            </a:r>
            <a:r>
              <a:rPr lang="ga-IE" sz="2000" dirty="0"/>
              <a:t>Dictionary</a:t>
            </a:r>
          </a:p>
          <a:p>
            <a:pPr marL="1077913" lvl="3" indent="-363538"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Clients can put, request (and delete) values by key</a:t>
            </a:r>
            <a:endParaRPr lang="en-GB" sz="2000" dirty="0"/>
          </a:p>
          <a:p>
            <a:pPr marL="1077913" lvl="3" indent="-363538">
              <a:spcBef>
                <a:spcPts val="1200"/>
              </a:spcBef>
              <a:spcAft>
                <a:spcPts val="600"/>
              </a:spcAft>
            </a:pPr>
            <a:r>
              <a:rPr lang="en-GB" sz="2000" dirty="0"/>
              <a:t>Amazon DynamoDB, Redis and </a:t>
            </a:r>
            <a:r>
              <a:rPr lang="en-GB" sz="2000" dirty="0" err="1"/>
              <a:t>Riak</a:t>
            </a:r>
            <a:endParaRPr lang="ga-IE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02338-ABD3-43D3-BB9E-C48828F9F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326" y="4459283"/>
            <a:ext cx="4419483" cy="114378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B1472-4890-461C-87C1-DD1BA12F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DE582A-0AC5-4AA6-A860-B79E9AC10AF9}"/>
              </a:ext>
            </a:extLst>
          </p:cNvPr>
          <p:cNvSpPr txBox="1">
            <a:spLocks/>
          </p:cNvSpPr>
          <p:nvPr/>
        </p:nvSpPr>
        <p:spPr>
          <a:xfrm>
            <a:off x="5811987" y="1599414"/>
            <a:ext cx="5541813" cy="5238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8650" lvl="2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400" b="1" dirty="0">
                <a:solidFill>
                  <a:schemeClr val="accent5">
                    <a:lumMod val="50000"/>
                  </a:schemeClr>
                </a:solidFill>
              </a:rPr>
              <a:t>Document Oriented Databases</a:t>
            </a:r>
            <a:endParaRPr lang="ga-IE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628650" lvl="3" indent="35401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Stores data as </a:t>
            </a:r>
            <a:r>
              <a:rPr lang="ga-IE" sz="2000" b="1" i="1" dirty="0"/>
              <a:t>documents</a:t>
            </a:r>
          </a:p>
          <a:p>
            <a:pPr marL="628650" lvl="3" indent="35401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Documents encapsulate/ encode data</a:t>
            </a:r>
          </a:p>
          <a:p>
            <a:pPr marL="1438275" lvl="4" indent="-36195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Allows encapsulation of key/</a:t>
            </a:r>
            <a:r>
              <a:rPr lang="en-GB" sz="2000" dirty="0"/>
              <a:t> </a:t>
            </a:r>
            <a:r>
              <a:rPr lang="ga-IE" sz="2000" dirty="0"/>
              <a:t>value pairs within document.</a:t>
            </a:r>
          </a:p>
          <a:p>
            <a:pPr marL="1790700" lvl="5" indent="-3524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Values may be strings, booleans, numeric</a:t>
            </a:r>
            <a:r>
              <a:rPr lang="en-GB" sz="2000" dirty="0"/>
              <a:t>s</a:t>
            </a:r>
            <a:r>
              <a:rPr lang="ga-IE" sz="2000" dirty="0"/>
              <a:t>, lists etc.</a:t>
            </a:r>
          </a:p>
          <a:p>
            <a:pPr lvl="4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XML, JSON, BSON, PDF</a:t>
            </a:r>
          </a:p>
          <a:p>
            <a:pPr marL="1704975" lvl="3" indent="-2667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No strict schema</a:t>
            </a:r>
          </a:p>
          <a:p>
            <a:pPr marL="1704975" lvl="3" indent="-2667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ga-IE" sz="2000" dirty="0"/>
              <a:t>MongoDB is an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028700-591B-4CC8-B137-0ADAB49C4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26" y="5643736"/>
            <a:ext cx="4419483" cy="1214264"/>
          </a:xfrm>
          <a:prstGeom prst="rect">
            <a:avLst/>
          </a:prstGeom>
        </p:spPr>
      </p:pic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D7DC6091-5876-4693-B204-A19B40579C07}"/>
              </a:ext>
            </a:extLst>
          </p:cNvPr>
          <p:cNvSpPr/>
          <p:nvPr/>
        </p:nvSpPr>
        <p:spPr>
          <a:xfrm>
            <a:off x="295274" y="1905000"/>
            <a:ext cx="723900" cy="321564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B7E7D0FA-1F08-4821-A7BB-93E6092165B0}"/>
              </a:ext>
            </a:extLst>
          </p:cNvPr>
          <p:cNvSpPr/>
          <p:nvPr/>
        </p:nvSpPr>
        <p:spPr>
          <a:xfrm>
            <a:off x="5640574" y="6197127"/>
            <a:ext cx="1428119" cy="3568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66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69ACC-13B1-8372-2C9A-F2BADAA7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40A88E-848F-9B12-9D1E-A7A1FB5B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64"/>
            <a:ext cx="9022237" cy="1325563"/>
          </a:xfrm>
        </p:spPr>
        <p:txBody>
          <a:bodyPr>
            <a:normAutofit/>
          </a:bodyPr>
          <a:lstStyle/>
          <a:p>
            <a:r>
              <a:rPr lang="en-GB" dirty="0"/>
              <a:t>NoSQL </a:t>
            </a:r>
            <a:r>
              <a:rPr lang="ga-IE" dirty="0"/>
              <a:t>Databases</a:t>
            </a:r>
            <a:br>
              <a:rPr lang="en-GB" dirty="0"/>
            </a:br>
            <a:r>
              <a:rPr lang="ga-IE" sz="2800" dirty="0">
                <a:solidFill>
                  <a:schemeClr val="accent1">
                    <a:lumMod val="75000"/>
                  </a:schemeClr>
                </a:solidFill>
              </a:rPr>
              <a:t>Classification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787338-CFDF-107A-CEFE-F03153759A5A}"/>
              </a:ext>
            </a:extLst>
          </p:cNvPr>
          <p:cNvSpPr txBox="1">
            <a:spLocks/>
          </p:cNvSpPr>
          <p:nvPr/>
        </p:nvSpPr>
        <p:spPr>
          <a:xfrm>
            <a:off x="731999" y="1663305"/>
            <a:ext cx="6156902" cy="2488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spcBef>
                <a:spcPts val="0"/>
              </a:spcBef>
              <a:spcAft>
                <a:spcPts val="1200"/>
              </a:spcAft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Column-oriented Database</a:t>
            </a:r>
          </a:p>
          <a:p>
            <a:pPr marL="801688" lvl="1" indent="-344488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Rows and columns, Distribution of data based on both key values (records) and columns, using “column groups/ families”.</a:t>
            </a:r>
            <a:endParaRPr lang="en-US" sz="2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96787D-A404-DDF3-4AB1-029359C712BA}"/>
              </a:ext>
            </a:extLst>
          </p:cNvPr>
          <p:cNvSpPr txBox="1">
            <a:spLocks/>
          </p:cNvSpPr>
          <p:nvPr/>
        </p:nvSpPr>
        <p:spPr>
          <a:xfrm>
            <a:off x="731999" y="4063042"/>
            <a:ext cx="6276752" cy="2702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61950" indent="-36195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Graph-oriented Database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Maintain information regarding the relationships between data items. Nodes with properties, Connections between nodes (relationships) can also have properties.</a:t>
            </a:r>
            <a:endParaRPr lang="en-US" sz="2800" dirty="0"/>
          </a:p>
        </p:txBody>
      </p:sp>
      <p:pic>
        <p:nvPicPr>
          <p:cNvPr id="10" name="Picture 2" descr="https://upload.wikimedia.org/wikipedia/commons/3/3a/GraphDatabase_PropertyGraph.png">
            <a:extLst>
              <a:ext uri="{FF2B5EF4-FFF2-40B4-BE49-F238E27FC236}">
                <a16:creationId xmlns:a16="http://schemas.microsoft.com/office/drawing/2014/main" id="{AA7EFD92-462A-6AA1-747D-A95DF7004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2528" y="5513411"/>
            <a:ext cx="1899694" cy="1344589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AB1344-1802-BF37-4741-2D4C8D108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883" y="1822865"/>
            <a:ext cx="4481243" cy="14811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86ACCF-F7E0-4355-BA76-0061F0408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883" y="3642970"/>
            <a:ext cx="4478741" cy="167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4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69ACC-13B1-8372-2C9A-F2BADAA7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40A88E-848F-9B12-9D1E-A7A1FB5B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64"/>
            <a:ext cx="9022237" cy="1325563"/>
          </a:xfrm>
        </p:spPr>
        <p:txBody>
          <a:bodyPr>
            <a:normAutofit/>
          </a:bodyPr>
          <a:lstStyle/>
          <a:p>
            <a:r>
              <a:rPr lang="en-GB" dirty="0"/>
              <a:t>NoSQL </a:t>
            </a:r>
            <a:r>
              <a:rPr lang="ga-IE" dirty="0"/>
              <a:t>Databases</a:t>
            </a:r>
            <a:br>
              <a:rPr lang="en-GB" dirty="0"/>
            </a:br>
            <a:r>
              <a:rPr lang="en-IE" sz="2800" dirty="0">
                <a:solidFill>
                  <a:schemeClr val="accent5">
                    <a:lumMod val="50000"/>
                  </a:schemeClr>
                </a:solidFill>
              </a:rPr>
              <a:t>Comparison</a:t>
            </a:r>
            <a:endParaRPr lang="en-I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57DB7F7-1227-D1E1-1108-655A8D97E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589" y="4581128"/>
            <a:ext cx="9087723" cy="2209800"/>
          </a:xfrm>
        </p:spPr>
        <p:txBody>
          <a:bodyPr/>
          <a:lstStyle/>
          <a:p>
            <a:pPr marL="361950" indent="-361950"/>
            <a:r>
              <a:rPr lang="en-US" b="1" dirty="0" err="1"/>
              <a:t>Redis</a:t>
            </a:r>
            <a:r>
              <a:rPr lang="en-US" sz="2400" b="1" dirty="0"/>
              <a:t> </a:t>
            </a:r>
            <a:r>
              <a:rPr lang="en-US" sz="2400" dirty="0"/>
              <a:t>– Key-value store DBMS</a:t>
            </a:r>
          </a:p>
          <a:p>
            <a:pPr marL="361950" indent="-361950"/>
            <a:r>
              <a:rPr lang="en-US" b="1" dirty="0"/>
              <a:t>MongoDB</a:t>
            </a:r>
            <a:r>
              <a:rPr lang="en-US" sz="2400" b="1" dirty="0"/>
              <a:t> </a:t>
            </a:r>
            <a:r>
              <a:rPr lang="en-US" sz="2400" dirty="0"/>
              <a:t>– Document store DBMS</a:t>
            </a:r>
          </a:p>
          <a:p>
            <a:pPr marL="361950" indent="-361950"/>
            <a:r>
              <a:rPr lang="en-US" b="1" dirty="0"/>
              <a:t>Apache HBase</a:t>
            </a:r>
            <a:r>
              <a:rPr lang="en-US" sz="2400" b="1" dirty="0"/>
              <a:t> </a:t>
            </a:r>
            <a:r>
              <a:rPr lang="en-US" sz="2400" dirty="0"/>
              <a:t>– Column store DBMS</a:t>
            </a:r>
          </a:p>
          <a:p>
            <a:pPr marL="361950" indent="-361950"/>
            <a:r>
              <a:rPr lang="en-US" b="1" dirty="0"/>
              <a:t>Neo4j </a:t>
            </a:r>
            <a:r>
              <a:rPr lang="en-US" sz="2400" dirty="0"/>
              <a:t>– Graph DBMS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5FAA3F-7662-FC5A-A9CA-54F7B48A7DD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4544" y="1612588"/>
            <a:ext cx="6624736" cy="23833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95F2E7-6AA1-E7A3-DACB-4340CD0B7682}"/>
              </a:ext>
            </a:extLst>
          </p:cNvPr>
          <p:cNvSpPr txBox="1"/>
          <p:nvPr/>
        </p:nvSpPr>
        <p:spPr>
          <a:xfrm>
            <a:off x="1630392" y="4005064"/>
            <a:ext cx="304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>
                <a:solidFill>
                  <a:schemeClr val="accent1">
                    <a:lumMod val="75000"/>
                  </a:schemeClr>
                </a:solidFill>
              </a:rPr>
              <a:t>NoSQL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 Examples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0E89D-23F6-D220-60E8-2C274B526E7A}"/>
              </a:ext>
            </a:extLst>
          </p:cNvPr>
          <p:cNvSpPr/>
          <p:nvPr/>
        </p:nvSpPr>
        <p:spPr>
          <a:xfrm>
            <a:off x="6655086" y="3862521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https://nosql-database.org/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46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NoSQL </a:t>
            </a:r>
            <a:r>
              <a:rPr lang="ga-IE" dirty="0"/>
              <a:t>Databases</a:t>
            </a:r>
            <a:br>
              <a:rPr lang="en-GB" dirty="0"/>
            </a:br>
            <a:r>
              <a:rPr lang="ga-IE" sz="2800" b="1" dirty="0">
                <a:solidFill>
                  <a:schemeClr val="accent5">
                    <a:lumMod val="50000"/>
                  </a:schemeClr>
                </a:solidFill>
              </a:rPr>
              <a:t>Column Oriented  Databases</a:t>
            </a:r>
            <a:endParaRPr lang="en-I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4632" y="1680050"/>
            <a:ext cx="9582912" cy="4689729"/>
          </a:xfrm>
        </p:spPr>
        <p:txBody>
          <a:bodyPr>
            <a:normAutofit fontScale="92500" lnSpcReduction="20000"/>
          </a:bodyPr>
          <a:lstStyle/>
          <a:p>
            <a:pPr marL="990600" lvl="3" indent="-3619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ga-IE" sz="2600" dirty="0"/>
              <a:t>Stores data as sections of columns rather than as rows</a:t>
            </a:r>
          </a:p>
          <a:p>
            <a:pPr marL="1447800" lvl="4" indent="-4572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Calibri" panose="020F0502020204030204" pitchFamily="34" charset="0"/>
              <a:buChar char="‒"/>
            </a:pPr>
            <a:r>
              <a:rPr lang="ga-IE" sz="2600" dirty="0"/>
              <a:t>Stores all values of a column together </a:t>
            </a:r>
            <a:endParaRPr lang="en-GB" sz="2600" dirty="0"/>
          </a:p>
          <a:p>
            <a:pPr marL="1447800" lvl="4" indent="-4572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Calibri" panose="020F0502020204030204" pitchFamily="34" charset="0"/>
              <a:buChar char="‒"/>
            </a:pPr>
            <a:r>
              <a:rPr lang="en-GB" sz="2600" dirty="0"/>
              <a:t>t</a:t>
            </a:r>
            <a:r>
              <a:rPr lang="ga-IE" sz="2600" dirty="0"/>
              <a:t>hen the values of the next column together </a:t>
            </a:r>
            <a:endParaRPr lang="en-GB" sz="2600" dirty="0"/>
          </a:p>
          <a:p>
            <a:pPr marL="1447800" lvl="4" indent="-4572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Calibri" panose="020F0502020204030204" pitchFamily="34" charset="0"/>
              <a:buChar char="‒"/>
            </a:pPr>
            <a:r>
              <a:rPr lang="ga-IE" sz="2600" dirty="0"/>
              <a:t>and so on</a:t>
            </a:r>
          </a:p>
          <a:p>
            <a:pPr marL="990600" lvl="3" indent="-3619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ga-IE" sz="2600" dirty="0"/>
              <a:t>Good for applications performing analysis of data</a:t>
            </a:r>
          </a:p>
          <a:p>
            <a:pPr marL="990600" lvl="3" indent="-3619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ga-IE" sz="2600" dirty="0"/>
              <a:t>Good compressibility</a:t>
            </a:r>
          </a:p>
          <a:p>
            <a:pPr marL="990600" lvl="3" indent="-3619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2600" dirty="0"/>
              <a:t>Examples: </a:t>
            </a:r>
            <a:r>
              <a:rPr lang="en-GB" sz="2600" b="1" dirty="0"/>
              <a:t>HBase and Cassandra</a:t>
            </a:r>
          </a:p>
          <a:p>
            <a:pPr marL="990600" lvl="3" indent="-3619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ga-IE" sz="2600" dirty="0"/>
              <a:t>We will look at HBase as an example</a:t>
            </a:r>
            <a:endParaRPr lang="en-GB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2BB466-6DC9-481B-ADF2-8B8DBDBC5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666" y="3912937"/>
            <a:ext cx="3507134" cy="261621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448B2-048D-4F2F-88C2-99658A5B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3207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13412</TotalTime>
  <Words>3072</Words>
  <Application>Microsoft Office PowerPoint</Application>
  <PresentationFormat>Widescreen</PresentationFormat>
  <Paragraphs>367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</vt:lpstr>
      <vt:lpstr>Calibri</vt:lpstr>
      <vt:lpstr>Georgia</vt:lpstr>
      <vt:lpstr>Google Sans</vt:lpstr>
      <vt:lpstr>Poppins</vt:lpstr>
      <vt:lpstr>1_Office Theme</vt:lpstr>
      <vt:lpstr>Big Data Storage and Processing MSc in Data Analytics CCT College Dublin</vt:lpstr>
      <vt:lpstr>Agenda</vt:lpstr>
      <vt:lpstr>Hadoop Ecosystem</vt:lpstr>
      <vt:lpstr>Introduction to  Column-oriented DBs</vt:lpstr>
      <vt:lpstr>Relational Databases Issues</vt:lpstr>
      <vt:lpstr>NoSQL Databases Classification</vt:lpstr>
      <vt:lpstr>NoSQL Databases Classification</vt:lpstr>
      <vt:lpstr>NoSQL Databases Comparison</vt:lpstr>
      <vt:lpstr>NoSQL Databases Column Oriented  Databases</vt:lpstr>
      <vt:lpstr>HBase</vt:lpstr>
      <vt:lpstr>Hbase The Dawn of Big Data</vt:lpstr>
      <vt:lpstr>HBase Architecture</vt:lpstr>
      <vt:lpstr>HBase Architecture Tables, Rows, Columns, and Cells</vt:lpstr>
      <vt:lpstr>HBase Architecture</vt:lpstr>
      <vt:lpstr>HBase Architecture Tables, Rows, Columns, and Cells</vt:lpstr>
      <vt:lpstr>HBase Architecture Regions</vt:lpstr>
      <vt:lpstr>HBase Architecture Regions</vt:lpstr>
      <vt:lpstr>HBase Architecture Storage API</vt:lpstr>
      <vt:lpstr>HBase Architecture File Storage</vt:lpstr>
      <vt:lpstr>HBase Architecture File Storage</vt:lpstr>
      <vt:lpstr>HBase Architecture Main Components</vt:lpstr>
      <vt:lpstr>HBase Architecture Main Components</vt:lpstr>
      <vt:lpstr>HBase Architecture Main Components</vt:lpstr>
      <vt:lpstr>Resources/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Munawar Iqbal</dc:creator>
  <cp:lastModifiedBy>Muhammad Iqbal</cp:lastModifiedBy>
  <cp:revision>352</cp:revision>
  <dcterms:created xsi:type="dcterms:W3CDTF">2020-09-11T23:34:13Z</dcterms:created>
  <dcterms:modified xsi:type="dcterms:W3CDTF">2023-10-03T22:38:33Z</dcterms:modified>
</cp:coreProperties>
</file>