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85" r:id="rId2"/>
    <p:sldId id="3064" r:id="rId3"/>
    <p:sldId id="3065" r:id="rId4"/>
    <p:sldId id="3066" r:id="rId5"/>
    <p:sldId id="3072" r:id="rId6"/>
    <p:sldId id="3067" r:id="rId7"/>
    <p:sldId id="3068" r:id="rId8"/>
    <p:sldId id="3069" r:id="rId9"/>
    <p:sldId id="3070" r:id="rId10"/>
    <p:sldId id="3071" r:id="rId11"/>
    <p:sldId id="3073" r:id="rId12"/>
    <p:sldId id="3075" r:id="rId13"/>
    <p:sldId id="3074" r:id="rId14"/>
    <p:sldId id="3078" r:id="rId15"/>
    <p:sldId id="3076" r:id="rId16"/>
    <p:sldId id="3077" r:id="rId17"/>
    <p:sldId id="3081" r:id="rId18"/>
    <p:sldId id="3082" r:id="rId19"/>
    <p:sldId id="3083" r:id="rId20"/>
    <p:sldId id="3079" r:id="rId21"/>
    <p:sldId id="3080" r:id="rId22"/>
    <p:sldId id="30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6" autoAdjust="0"/>
    <p:restoredTop sz="96652" autoAdjust="0"/>
  </p:normalViewPr>
  <p:slideViewPr>
    <p:cSldViewPr snapToGrid="0">
      <p:cViewPr varScale="1">
        <p:scale>
          <a:sx n="115" d="100"/>
          <a:sy n="115" d="100"/>
        </p:scale>
        <p:origin x="120" y="2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7A9FB-B4AA-40C7-A5AA-4B85A3DED926}" type="datetimeFigureOut">
              <a:rPr lang="en-GB" smtClean="0"/>
              <a:t>22/09/2023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7EC4-43D7-4899-AF54-D30B3AC26D4A}" type="slidenum">
              <a:rPr lang="en-GB" smtClean="0"/>
              <a:t>‹#›</a:t>
            </a:fld>
            <a:endParaRPr lang="en-GB" dirty="0"/>
          </a:p>
        </p:txBody>
      </p:sp>
    </p:spTree>
    <p:extLst>
      <p:ext uri="{BB962C8B-B14F-4D97-AF65-F5344CB8AC3E}">
        <p14:creationId xmlns:p14="http://schemas.microsoft.com/office/powerpoint/2010/main" val="378970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554788" cy="3687763"/>
          </a:xfrm>
        </p:spPr>
      </p:sp>
      <p:sp>
        <p:nvSpPr>
          <p:cNvPr id="3" name="Notes Placeholder 2"/>
          <p:cNvSpPr>
            <a:spLocks noGrp="1"/>
          </p:cNvSpPr>
          <p:nvPr>
            <p:ph type="body" idx="1"/>
          </p:nvPr>
        </p:nvSpPr>
        <p:spPr/>
        <p:txBody>
          <a:bodyPr/>
          <a:lstStyle/>
          <a:p>
            <a:endParaRPr lang="pt-BR"/>
          </a:p>
        </p:txBody>
      </p:sp>
      <p:sp>
        <p:nvSpPr>
          <p:cNvPr id="4" name="Date Placeholder 3"/>
          <p:cNvSpPr>
            <a:spLocks noGrp="1"/>
          </p:cNvSpPr>
          <p:nvPr>
            <p:ph type="dt" idx="10"/>
          </p:nvPr>
        </p:nvSpPr>
        <p:spPr/>
        <p:txBody>
          <a:bodyPr/>
          <a:lstStyle/>
          <a:p>
            <a:r>
              <a:rPr lang="en-GB" altLang="pt-BR"/>
              <a:t>27/02/08</a:t>
            </a:r>
          </a:p>
        </p:txBody>
      </p:sp>
      <p:sp>
        <p:nvSpPr>
          <p:cNvPr id="5" name="Slide Number Placeholder 4"/>
          <p:cNvSpPr>
            <a:spLocks noGrp="1"/>
          </p:cNvSpPr>
          <p:nvPr>
            <p:ph type="sldNum" idx="11"/>
          </p:nvPr>
        </p:nvSpPr>
        <p:spPr/>
        <p:txBody>
          <a:bodyPr/>
          <a:lstStyle/>
          <a:p>
            <a:fld id="{5874F056-E3E6-4B1C-8AC9-823E2CE9657C}" type="slidenum">
              <a:rPr lang="en-GB" altLang="pt-BR" smtClean="0"/>
              <a:pPr/>
              <a:t>2</a:t>
            </a:fld>
            <a:endParaRPr lang="en-GB" altLang="pt-BR"/>
          </a:p>
        </p:txBody>
      </p:sp>
    </p:spTree>
    <p:extLst>
      <p:ext uri="{BB962C8B-B14F-4D97-AF65-F5344CB8AC3E}">
        <p14:creationId xmlns:p14="http://schemas.microsoft.com/office/powerpoint/2010/main" val="2147436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a node receives a write operation , it immediately writes the data to a commit log. The commit log is a crash-recovery mechanism that supports Cassandra’s durability goals. A write will not count as successful on the node until it’s written to the commit log, to ensure that if a write operation does not make it to the in-memory store (the </a:t>
            </a:r>
            <a:r>
              <a:rPr lang="en-GB" dirty="0" err="1"/>
              <a:t>memtable</a:t>
            </a:r>
            <a:r>
              <a:rPr lang="en-GB" dirty="0"/>
              <a:t>, discussed in a moment), it will still be possible to recover the data. If you shut down the node or it crashes unexpectedly, the commit log can ensure that data is not lost. That’s because the next time you start the node, the commit log gets replayed. In fact, that’s the only time the commit log is read; clients never read from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dirty="0">
                <a:solidFill>
                  <a:srgbClr val="000000"/>
                </a:solidFill>
                <a:effectLst/>
              </a:rPr>
              <a:t>Bloom filter:</a:t>
            </a:r>
            <a:r>
              <a:rPr lang="en-GB" sz="1200" b="0" i="0" dirty="0">
                <a:solidFill>
                  <a:srgbClr val="000000"/>
                </a:solidFill>
                <a:effectLst/>
              </a:rPr>
              <a:t> These are nothing but quick, nondeterministic, algorithms for testing whether an element is a member of a set. It is a special kind of cache. Bloom filters are accessed after every query.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202124"/>
                </a:solidFill>
                <a:effectLst/>
                <a:latin typeface="arial" panose="020B0604020202020204" pitchFamily="34" charset="0"/>
              </a:rPr>
              <a:t>Sorted Strings Table</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SSTable</a:t>
            </a:r>
            <a:r>
              <a:rPr lang="en-GB" b="0" i="0" dirty="0">
                <a:solidFill>
                  <a:srgbClr val="202124"/>
                </a:solidFill>
                <a:effectLst/>
                <a:latin typeface="arial" panose="020B0604020202020204" pitchFamily="34" charset="0"/>
              </a:rPr>
              <a:t>) is a persistent file format used by </a:t>
            </a:r>
            <a:r>
              <a:rPr lang="en-GB" b="0" i="0" dirty="0" err="1">
                <a:solidFill>
                  <a:srgbClr val="202124"/>
                </a:solidFill>
                <a:effectLst/>
                <a:latin typeface="arial" panose="020B0604020202020204" pitchFamily="34" charset="0"/>
              </a:rPr>
              <a:t>ScyllaDB</a:t>
            </a:r>
            <a:r>
              <a:rPr lang="en-GB" b="0" i="0" dirty="0">
                <a:solidFill>
                  <a:srgbClr val="202124"/>
                </a:solidFill>
                <a:effectLst/>
                <a:latin typeface="arial" panose="020B0604020202020204" pitchFamily="34" charset="0"/>
              </a:rPr>
              <a:t>, Apache Cassandra, and other NoSQL databases to take the in-memory data stored in </a:t>
            </a:r>
            <a:r>
              <a:rPr lang="en-GB" b="0" i="0" dirty="0" err="1">
                <a:solidFill>
                  <a:srgbClr val="202124"/>
                </a:solidFill>
                <a:effectLst/>
                <a:latin typeface="arial" panose="020B0604020202020204" pitchFamily="34" charset="0"/>
              </a:rPr>
              <a:t>memtables</a:t>
            </a:r>
            <a:r>
              <a:rPr lang="en-GB" b="0" i="0" dirty="0">
                <a:solidFill>
                  <a:srgbClr val="202124"/>
                </a:solidFill>
                <a:effectLst/>
                <a:latin typeface="arial" panose="020B0604020202020204" pitchFamily="34" charset="0"/>
              </a:rPr>
              <a:t>, order it for fast access, and store it on disk in a persistent, ordered, immutable set of files. [https://www.scylladb.com/</a:t>
            </a:r>
            <a:r>
              <a:rPr lang="en-GB" b="1" i="0" dirty="0">
                <a:solidFill>
                  <a:srgbClr val="202124"/>
                </a:solidFill>
                <a:effectLst/>
                <a:latin typeface="arial" panose="020B0604020202020204" pitchFamily="34" charset="0"/>
              </a:rPr>
              <a:t>]</a:t>
            </a:r>
            <a:endParaRPr lang="en-GB" sz="1200" b="0" i="0" dirty="0">
              <a:solidFill>
                <a:srgbClr val="000000"/>
              </a:solidFill>
              <a:effectLst/>
            </a:endParaRP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14</a:t>
            </a:fld>
            <a:endParaRPr lang="en-GB" dirty="0"/>
          </a:p>
        </p:txBody>
      </p:sp>
    </p:spTree>
    <p:extLst>
      <p:ext uri="{BB962C8B-B14F-4D97-AF65-F5344CB8AC3E}">
        <p14:creationId xmlns:p14="http://schemas.microsoft.com/office/powerpoint/2010/main" val="3055466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spcAft>
                <a:spcPts val="600"/>
              </a:spcAft>
            </a:pPr>
            <a:r>
              <a:rPr lang="en-GB" sz="1400" dirty="0"/>
              <a:t>Following are the basic attributes of </a:t>
            </a:r>
            <a:r>
              <a:rPr lang="en-GB" sz="1400" dirty="0" err="1"/>
              <a:t>Keyspace</a:t>
            </a:r>
            <a:r>
              <a:rPr lang="en-GB" sz="1400" dirty="0"/>
              <a:t> in Cassandra</a:t>
            </a:r>
          </a:p>
          <a:p>
            <a:pPr>
              <a:lnSpc>
                <a:spcPct val="110000"/>
              </a:lnSpc>
              <a:spcAft>
                <a:spcPts val="600"/>
              </a:spcAft>
            </a:pPr>
            <a:r>
              <a:rPr lang="en-GB" sz="1600" b="1" dirty="0"/>
              <a:t>Replication factor: </a:t>
            </a:r>
            <a:r>
              <a:rPr lang="en-GB" sz="1400" dirty="0"/>
              <a:t>It specifies the number of machine in the cluster that will receive copies of the same data.</a:t>
            </a:r>
            <a:endParaRPr lang="en-GB" sz="1600" dirty="0"/>
          </a:p>
          <a:p>
            <a:pPr>
              <a:spcAft>
                <a:spcPts val="600"/>
              </a:spcAft>
            </a:pPr>
            <a:endParaRPr lang="en-GB" sz="1400" b="1" dirty="0"/>
          </a:p>
          <a:p>
            <a:pPr>
              <a:spcAft>
                <a:spcPts val="600"/>
              </a:spcAft>
            </a:pPr>
            <a:r>
              <a:rPr lang="en-GB" sz="1400" b="1" dirty="0"/>
              <a:t>Replica placement Strategy: </a:t>
            </a:r>
            <a:r>
              <a:rPr lang="en-GB" sz="1200" dirty="0"/>
              <a:t>It is a strategy which species how to place replicas in the ring. There are three types of strategies such as:</a:t>
            </a:r>
          </a:p>
          <a:p>
            <a:pPr marL="1252538" indent="-355600">
              <a:spcAft>
                <a:spcPts val="600"/>
              </a:spcAft>
              <a:buFont typeface="+mj-lt"/>
              <a:buAutoNum type="arabicPeriod"/>
            </a:pPr>
            <a:r>
              <a:rPr lang="en-GB" sz="1200" dirty="0"/>
              <a:t>Simple strategy (rack-aware strategy)</a:t>
            </a:r>
          </a:p>
          <a:p>
            <a:pPr marL="1252538" indent="-355600">
              <a:spcAft>
                <a:spcPts val="600"/>
              </a:spcAft>
              <a:buFont typeface="+mj-lt"/>
              <a:buAutoNum type="arabicPeriod"/>
            </a:pPr>
            <a:r>
              <a:rPr lang="en-GB" sz="1200" dirty="0"/>
              <a:t>old network topology strategy (rack-aware strategy)</a:t>
            </a:r>
          </a:p>
          <a:p>
            <a:pPr marL="1252538" indent="-355600">
              <a:spcAft>
                <a:spcPts val="600"/>
              </a:spcAft>
              <a:buFont typeface="+mj-lt"/>
              <a:buAutoNum type="arabicPeriod"/>
            </a:pPr>
            <a:r>
              <a:rPr lang="en-GB" sz="1200" dirty="0"/>
              <a:t>network topology strategy (</a:t>
            </a:r>
            <a:r>
              <a:rPr lang="en-GB" sz="1200" dirty="0" err="1"/>
              <a:t>datacenter</a:t>
            </a:r>
            <a:r>
              <a:rPr lang="en-GB" sz="1200" dirty="0"/>
              <a:t>-shared strategy)</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17</a:t>
            </a:fld>
            <a:endParaRPr lang="en-GB" dirty="0"/>
          </a:p>
        </p:txBody>
      </p:sp>
    </p:spTree>
    <p:extLst>
      <p:ext uri="{BB962C8B-B14F-4D97-AF65-F5344CB8AC3E}">
        <p14:creationId xmlns:p14="http://schemas.microsoft.com/office/powerpoint/2010/main" val="2930057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dirty="0">
                <a:solidFill>
                  <a:srgbClr val="202124"/>
                </a:solidFill>
                <a:effectLst/>
                <a:latin typeface="arial" panose="020B0604020202020204" pitchFamily="34" charset="0"/>
              </a:rPr>
              <a:t>Sorted Strings Table</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SSTable</a:t>
            </a:r>
            <a:r>
              <a:rPr lang="en-GB" b="0" i="0" dirty="0">
                <a:solidFill>
                  <a:srgbClr val="202124"/>
                </a:solidFill>
                <a:effectLst/>
                <a:latin typeface="arial" panose="020B0604020202020204" pitchFamily="34" charset="0"/>
              </a:rPr>
              <a:t>) is a persistent file format used by </a:t>
            </a:r>
            <a:r>
              <a:rPr lang="en-GB" b="0" i="0" dirty="0" err="1">
                <a:solidFill>
                  <a:srgbClr val="202124"/>
                </a:solidFill>
                <a:effectLst/>
                <a:latin typeface="arial" panose="020B0604020202020204" pitchFamily="34" charset="0"/>
              </a:rPr>
              <a:t>ScyllaDB</a:t>
            </a:r>
            <a:r>
              <a:rPr lang="en-GB" b="0" i="0" dirty="0">
                <a:solidFill>
                  <a:srgbClr val="202124"/>
                </a:solidFill>
                <a:effectLst/>
                <a:latin typeface="arial" panose="020B0604020202020204" pitchFamily="34" charset="0"/>
              </a:rPr>
              <a:t>, Apache Cassandra, and other NoSQL databases to take the in-memory data stored in </a:t>
            </a:r>
            <a:r>
              <a:rPr lang="en-GB" b="0" i="0" dirty="0" err="1">
                <a:solidFill>
                  <a:srgbClr val="202124"/>
                </a:solidFill>
                <a:effectLst/>
                <a:latin typeface="arial" panose="020B0604020202020204" pitchFamily="34" charset="0"/>
              </a:rPr>
              <a:t>memtables</a:t>
            </a:r>
            <a:r>
              <a:rPr lang="en-GB" b="0" i="0" dirty="0">
                <a:solidFill>
                  <a:srgbClr val="202124"/>
                </a:solidFill>
                <a:effectLst/>
                <a:latin typeface="arial" panose="020B0604020202020204" pitchFamily="34" charset="0"/>
              </a:rPr>
              <a:t>, order it for fast access, and store it on disk in a persistent, ordered, immutable set of files.</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20</a:t>
            </a:fld>
            <a:endParaRPr lang="en-GB" dirty="0"/>
          </a:p>
        </p:txBody>
      </p:sp>
    </p:spTree>
    <p:extLst>
      <p:ext uri="{BB962C8B-B14F-4D97-AF65-F5344CB8AC3E}">
        <p14:creationId xmlns:p14="http://schemas.microsoft.com/office/powerpoint/2010/main" val="3192894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Also called Alexandra. Classical Mythology. a daughter of Priam and Hecuba, a prophet cursed by Apollo so that her prophecies, though true, were fated never to be believed.</a:t>
            </a:r>
          </a:p>
          <a:p>
            <a:r>
              <a:rPr lang="en-GB" dirty="0"/>
              <a:t>a person who prophesies doom or disaster.</a:t>
            </a:r>
          </a:p>
          <a:p>
            <a:r>
              <a:rPr lang="en-GB" dirty="0"/>
              <a:t>a female given name: from a Greek word meaning “helper of men.”</a:t>
            </a:r>
          </a:p>
        </p:txBody>
      </p:sp>
      <p:sp>
        <p:nvSpPr>
          <p:cNvPr id="4" name="Slide Number Placeholder 3"/>
          <p:cNvSpPr>
            <a:spLocks noGrp="1"/>
          </p:cNvSpPr>
          <p:nvPr>
            <p:ph type="sldNum" sz="quarter" idx="5"/>
          </p:nvPr>
        </p:nvSpPr>
        <p:spPr/>
        <p:txBody>
          <a:bodyPr/>
          <a:lstStyle/>
          <a:p>
            <a:fld id="{B9427EC4-43D7-4899-AF54-D30B3AC26D4A}" type="slidenum">
              <a:rPr lang="en-GB" smtClean="0"/>
              <a:t>3</a:t>
            </a:fld>
            <a:endParaRPr lang="en-GB" dirty="0"/>
          </a:p>
        </p:txBody>
      </p:sp>
    </p:spTree>
    <p:extLst>
      <p:ext uri="{BB962C8B-B14F-4D97-AF65-F5344CB8AC3E}">
        <p14:creationId xmlns:p14="http://schemas.microsoft.com/office/powerpoint/2010/main" val="3095121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Compared with other popular distributed databases such as </a:t>
            </a:r>
            <a:r>
              <a:rPr lang="en-GB" sz="1200" dirty="0" err="1"/>
              <a:t>Riak</a:t>
            </a:r>
            <a:r>
              <a:rPr lang="en-GB" sz="1200" dirty="0"/>
              <a:t>, HBase, and Voldemort, </a:t>
            </a:r>
            <a:r>
              <a:rPr lang="en-GB" sz="1200" b="1" dirty="0"/>
              <a:t>Cassandra </a:t>
            </a:r>
            <a:r>
              <a:rPr lang="en-GB" sz="1200" dirty="0"/>
              <a:t>offers a uniquely robust and expressive interface for modeling and querying data. </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4</a:t>
            </a:fld>
            <a:endParaRPr lang="en-GB" dirty="0"/>
          </a:p>
        </p:txBody>
      </p:sp>
    </p:spTree>
    <p:extLst>
      <p:ext uri="{BB962C8B-B14F-4D97-AF65-F5344CB8AC3E}">
        <p14:creationId xmlns:p14="http://schemas.microsoft.com/office/powerpoint/2010/main" val="1008531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process of decentralization means that there will be no network congestion or bottlenecks, and every node in the cluster is identical.</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6</a:t>
            </a:fld>
            <a:endParaRPr lang="en-GB" dirty="0"/>
          </a:p>
        </p:txBody>
      </p:sp>
    </p:spTree>
    <p:extLst>
      <p:ext uri="{BB962C8B-B14F-4D97-AF65-F5344CB8AC3E}">
        <p14:creationId xmlns:p14="http://schemas.microsoft.com/office/powerpoint/2010/main" val="4257545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https://medium.com/building-the-open-data-stack/introduction-to-apache-cassandra-the-lamborghini-of-the-nosql-world-5028b7e4f4b2</a:t>
            </a:r>
          </a:p>
        </p:txBody>
      </p:sp>
      <p:sp>
        <p:nvSpPr>
          <p:cNvPr id="4" name="Slide Number Placeholder 3"/>
          <p:cNvSpPr>
            <a:spLocks noGrp="1"/>
          </p:cNvSpPr>
          <p:nvPr>
            <p:ph type="sldNum" sz="quarter" idx="5"/>
          </p:nvPr>
        </p:nvSpPr>
        <p:spPr/>
        <p:txBody>
          <a:bodyPr/>
          <a:lstStyle/>
          <a:p>
            <a:fld id="{B9427EC4-43D7-4899-AF54-D30B3AC26D4A}" type="slidenum">
              <a:rPr lang="en-GB" smtClean="0"/>
              <a:t>7</a:t>
            </a:fld>
            <a:endParaRPr lang="en-GB" dirty="0"/>
          </a:p>
        </p:txBody>
      </p:sp>
    </p:spTree>
    <p:extLst>
      <p:ext uri="{BB962C8B-B14F-4D97-AF65-F5344CB8AC3E}">
        <p14:creationId xmlns:p14="http://schemas.microsoft.com/office/powerpoint/2010/main" val="266118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Vertical scaling—simply adding more hardware capacity and memory to your existing machine—is the easiest way to achieve this. Horizontal scaling means adding more machines that have all or some of the data on them so that no one machine has to bear the entire burden of serving requests. But then the software itself must have an internal mechanism for keeping its data in sync with the other nodes in the cluster.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https://docs.datastax.com/en/cassandra-oss/3.x/cassandra/cassandraAbout.html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Large corporations like Netflix, Uber, and Apple employ this software because it enables them to modify the scales to meet their needs without sacrificing the effectiveness of the operations.</a:t>
            </a:r>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To do this, the cluster must be able to accept new nodes that can begin participating by getting a copy of some or all of the data and start serving new user requests without major disruption or reconfiguration of the entire cluster.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As seen in the example below, if two nodes can process 100,000 transactions per second, four nodes can process 200,000 transactions per second, and eight nodes can process 400,000 transactions per second.</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8</a:t>
            </a:fld>
            <a:endParaRPr lang="en-GB" dirty="0"/>
          </a:p>
        </p:txBody>
      </p:sp>
    </p:spTree>
    <p:extLst>
      <p:ext uri="{BB962C8B-B14F-4D97-AF65-F5344CB8AC3E}">
        <p14:creationId xmlns:p14="http://schemas.microsoft.com/office/powerpoint/2010/main" val="2408136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https://subscription.packtpub.com/book/big_data_and_business_intelligence/9781783989126/1/ch01lvl1sec12/cassandra-s-architecture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But anyone can accidentally break an Ethernet cable, and catastrophic events can beset a single data center. So for a system to be highly available, it must typically include multiple networked computers, and the software they’re running must be capable of operating in a cluster and have some facility for recognizing node failures and failing over requests to another part of the system.</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9</a:t>
            </a:fld>
            <a:endParaRPr lang="en-GB" dirty="0"/>
          </a:p>
        </p:txBody>
      </p:sp>
    </p:spTree>
    <p:extLst>
      <p:ext uri="{BB962C8B-B14F-4D97-AF65-F5344CB8AC3E}">
        <p14:creationId xmlns:p14="http://schemas.microsoft.com/office/powerpoint/2010/main" val="1335459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In the relational storage model, all of the columns for a table are defined beforehand and space is allocated for each column whether it is populated or not. In contrast, Cassandra stores data in a multidimensional, sorted hash table. As data is stored in each column, it is stored as a separate entry in the hash table. Column values are stored according to a consistent sort order, omitting columns that are not populated, which enables more efficient storage and query processing. </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11</a:t>
            </a:fld>
            <a:endParaRPr lang="en-GB" dirty="0"/>
          </a:p>
        </p:txBody>
      </p:sp>
    </p:spTree>
    <p:extLst>
      <p:ext uri="{BB962C8B-B14F-4D97-AF65-F5344CB8AC3E}">
        <p14:creationId xmlns:p14="http://schemas.microsoft.com/office/powerpoint/2010/main" val="2327350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GB" b="1" i="0" cap="all" dirty="0">
                <a:solidFill>
                  <a:srgbClr val="018C8C"/>
                </a:solidFill>
                <a:effectLst/>
                <a:latin typeface="Guardian Text Sans 2"/>
              </a:rPr>
              <a:t>HOW DID CASSANDRA GET ITS NAME?</a:t>
            </a:r>
          </a:p>
          <a:p>
            <a:pPr algn="l" fontAlgn="base"/>
            <a:r>
              <a:rPr lang="en-GB" b="0" i="0" dirty="0">
                <a:solidFill>
                  <a:srgbClr val="3D3B49"/>
                </a:solidFill>
                <a:effectLst/>
                <a:latin typeface="Noto serif" panose="02020600060500020200" pitchFamily="18" charset="0"/>
              </a:rPr>
              <a:t>In Greek mythology, Cassandra was the daughter of King Priam and Queen Hecuba of Troy. Cassandra was so beautiful that the god Apollo gave her the ability to see the future. But when she refused his amorous advances, he cursed her such that she would still be able to accurately predict everything that would happen—but no one would believe her. Cassandra foresaw the destruction of her city of Troy, but was powerless to stop it. The Cassandra distributed database is named for her. We speculate that it is also named as kind of a joke on the Oracle at Delphi, another seer for whom a database is named.</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12</a:t>
            </a:fld>
            <a:endParaRPr lang="en-GB" dirty="0"/>
          </a:p>
        </p:txBody>
      </p:sp>
    </p:spTree>
    <p:extLst>
      <p:ext uri="{BB962C8B-B14F-4D97-AF65-F5344CB8AC3E}">
        <p14:creationId xmlns:p14="http://schemas.microsoft.com/office/powerpoint/2010/main" val="2630054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B836-E4EE-4E06-8B91-0A9BDBDB439E}"/>
              </a:ext>
            </a:extLst>
          </p:cNvPr>
          <p:cNvSpPr>
            <a:spLocks noGrp="1"/>
          </p:cNvSpPr>
          <p:nvPr>
            <p:ph type="ctrTitle"/>
          </p:nvPr>
        </p:nvSpPr>
        <p:spPr>
          <a:xfrm>
            <a:off x="1524000" y="1646238"/>
            <a:ext cx="9144000" cy="2387600"/>
          </a:xfrm>
        </p:spPr>
        <p:txBody>
          <a:bodyPr anchor="b">
            <a:normAutofit/>
          </a:bodyPr>
          <a:lstStyle>
            <a:lvl1pPr algn="l">
              <a:defRPr sz="44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6A843F9D-205F-46E1-9D12-71A9AC6E13FC}"/>
              </a:ext>
            </a:extLst>
          </p:cNvPr>
          <p:cNvSpPr>
            <a:spLocks noGrp="1"/>
          </p:cNvSpPr>
          <p:nvPr>
            <p:ph type="subTitle" idx="1"/>
          </p:nvPr>
        </p:nvSpPr>
        <p:spPr>
          <a:xfrm>
            <a:off x="1524000" y="412591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2162BC-6CA4-467E-AC86-BC77F310BE51}"/>
              </a:ext>
            </a:extLst>
          </p:cNvPr>
          <p:cNvSpPr>
            <a:spLocks noGrp="1"/>
          </p:cNvSpPr>
          <p:nvPr>
            <p:ph type="dt" sz="half" idx="10"/>
          </p:nvPr>
        </p:nvSpPr>
        <p:spPr/>
        <p:txBody>
          <a:bodyPr/>
          <a:lstStyle/>
          <a:p>
            <a:fld id="{A17327E0-0EB8-42E0-B984-FCB12DA38EA9}" type="datetime1">
              <a:rPr lang="en-GB" smtClean="0"/>
              <a:t>22/09/2023</a:t>
            </a:fld>
            <a:endParaRPr lang="en-GB" dirty="0"/>
          </a:p>
        </p:txBody>
      </p:sp>
      <p:sp>
        <p:nvSpPr>
          <p:cNvPr id="5" name="Footer Placeholder 4">
            <a:extLst>
              <a:ext uri="{FF2B5EF4-FFF2-40B4-BE49-F238E27FC236}">
                <a16:creationId xmlns:a16="http://schemas.microsoft.com/office/drawing/2014/main" id="{EA333EDF-AB45-418D-8F51-D1AD2EDA3FD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F2102F7-94A1-4E2F-BEC9-64BA0D69333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965830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1867C-BED4-44B7-A70E-4EF6F33997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4DCE0-AEE9-4B9E-845B-8A5FB77BA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A9966C-5B0E-4D0D-9341-168BA6C3832B}"/>
              </a:ext>
            </a:extLst>
          </p:cNvPr>
          <p:cNvSpPr>
            <a:spLocks noGrp="1"/>
          </p:cNvSpPr>
          <p:nvPr>
            <p:ph type="dt" sz="half" idx="10"/>
          </p:nvPr>
        </p:nvSpPr>
        <p:spPr/>
        <p:txBody>
          <a:bodyPr/>
          <a:lstStyle/>
          <a:p>
            <a:fld id="{031C1CFC-B428-4ED0-A314-63098D8DD892}" type="datetime1">
              <a:rPr lang="en-GB" smtClean="0"/>
              <a:t>22/09/2023</a:t>
            </a:fld>
            <a:endParaRPr lang="en-GB" dirty="0"/>
          </a:p>
        </p:txBody>
      </p:sp>
      <p:sp>
        <p:nvSpPr>
          <p:cNvPr id="5" name="Footer Placeholder 4">
            <a:extLst>
              <a:ext uri="{FF2B5EF4-FFF2-40B4-BE49-F238E27FC236}">
                <a16:creationId xmlns:a16="http://schemas.microsoft.com/office/drawing/2014/main" id="{19EB4EB6-224E-4A2D-AC5D-AF0AFB62C00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544B8DA-5E4F-4D52-8936-9F9FCC7CEEBB}"/>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7967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0AE1-99A4-41F3-BF6E-65E1013A9185}"/>
              </a:ext>
            </a:extLst>
          </p:cNvPr>
          <p:cNvSpPr>
            <a:spLocks noGrp="1"/>
          </p:cNvSpPr>
          <p:nvPr>
            <p:ph type="title"/>
          </p:nvPr>
        </p:nvSpPr>
        <p:spPr>
          <a:xfrm>
            <a:off x="838200" y="92564"/>
            <a:ext cx="9022237"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A915C1-7308-4EE4-B2E5-01F49DB1D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04424B-1C03-4B66-9EF1-A229FB752C71}"/>
              </a:ext>
            </a:extLst>
          </p:cNvPr>
          <p:cNvSpPr>
            <a:spLocks noGrp="1"/>
          </p:cNvSpPr>
          <p:nvPr>
            <p:ph type="dt" sz="half" idx="10"/>
          </p:nvPr>
        </p:nvSpPr>
        <p:spPr/>
        <p:txBody>
          <a:bodyPr/>
          <a:lstStyle/>
          <a:p>
            <a:fld id="{9FE7F31D-9420-405D-85C3-354038DC4FB6}" type="datetime1">
              <a:rPr lang="en-GB" smtClean="0"/>
              <a:t>22/09/2023</a:t>
            </a:fld>
            <a:endParaRPr lang="en-GB" dirty="0"/>
          </a:p>
        </p:txBody>
      </p:sp>
      <p:sp>
        <p:nvSpPr>
          <p:cNvPr id="5" name="Footer Placeholder 4">
            <a:extLst>
              <a:ext uri="{FF2B5EF4-FFF2-40B4-BE49-F238E27FC236}">
                <a16:creationId xmlns:a16="http://schemas.microsoft.com/office/drawing/2014/main" id="{7243E005-405B-4CE0-928D-52F5FEE11F3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E78D7E0-ED2C-4C9E-A814-A3C47C37ED50}"/>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6211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D467-1716-4D07-9AA3-7A664C4D19C5}"/>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8704D9E-EF9B-4615-96B0-4EA09278B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01B99-FD4E-4ACF-95C7-037B7D19971E}"/>
              </a:ext>
            </a:extLst>
          </p:cNvPr>
          <p:cNvSpPr>
            <a:spLocks noGrp="1"/>
          </p:cNvSpPr>
          <p:nvPr>
            <p:ph type="dt" sz="half" idx="10"/>
          </p:nvPr>
        </p:nvSpPr>
        <p:spPr/>
        <p:txBody>
          <a:bodyPr/>
          <a:lstStyle/>
          <a:p>
            <a:fld id="{CCAFA2BA-73E1-4E23-9A97-976EC68E1B1F}" type="datetime1">
              <a:rPr lang="en-GB" smtClean="0"/>
              <a:t>22/09/2023</a:t>
            </a:fld>
            <a:endParaRPr lang="en-GB" dirty="0"/>
          </a:p>
        </p:txBody>
      </p:sp>
      <p:sp>
        <p:nvSpPr>
          <p:cNvPr id="5" name="Footer Placeholder 4">
            <a:extLst>
              <a:ext uri="{FF2B5EF4-FFF2-40B4-BE49-F238E27FC236}">
                <a16:creationId xmlns:a16="http://schemas.microsoft.com/office/drawing/2014/main" id="{45207437-B0B6-48C7-A34A-19E95D9BCFC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6FBE12A-27A4-4D4D-9CB9-5AD86CA3B9E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84492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C101-C812-4A54-B9AD-882F17E2C8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EF0F46-33F1-4156-BC49-BB22674E3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B920D2-BE75-470C-9C4B-D8543D713C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442DAA-7DAF-49AC-BAE0-70A3942E6C36}"/>
              </a:ext>
            </a:extLst>
          </p:cNvPr>
          <p:cNvSpPr>
            <a:spLocks noGrp="1"/>
          </p:cNvSpPr>
          <p:nvPr>
            <p:ph type="dt" sz="half" idx="10"/>
          </p:nvPr>
        </p:nvSpPr>
        <p:spPr/>
        <p:txBody>
          <a:bodyPr/>
          <a:lstStyle/>
          <a:p>
            <a:fld id="{C029DC2C-0F25-4821-986E-629CCD5F5943}" type="datetime1">
              <a:rPr lang="en-GB" smtClean="0"/>
              <a:t>22/09/2023</a:t>
            </a:fld>
            <a:endParaRPr lang="en-GB" dirty="0"/>
          </a:p>
        </p:txBody>
      </p:sp>
      <p:sp>
        <p:nvSpPr>
          <p:cNvPr id="6" name="Footer Placeholder 5">
            <a:extLst>
              <a:ext uri="{FF2B5EF4-FFF2-40B4-BE49-F238E27FC236}">
                <a16:creationId xmlns:a16="http://schemas.microsoft.com/office/drawing/2014/main" id="{2C113C39-64ED-4144-988B-D3ED11FEF25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471450C-57E5-4F9B-9DCD-E3CA0727E33C}"/>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42561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4105-5F97-48A3-AA6F-BADCE382C1FC}"/>
              </a:ext>
            </a:extLst>
          </p:cNvPr>
          <p:cNvSpPr>
            <a:spLocks noGrp="1"/>
          </p:cNvSpPr>
          <p:nvPr>
            <p:ph type="title"/>
          </p:nvPr>
        </p:nvSpPr>
        <p:spPr>
          <a:xfrm>
            <a:off x="838200" y="10477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79B9BC-0773-46F4-BF10-B66027DBA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3E622-696B-4DC4-94B6-1DD605B11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9C910A-7183-4227-AD5B-275F32F506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3A0466-8EA4-44AE-AF38-8D0CF8770A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A87FD3-5C74-44AD-9CB5-28B1BF7DB053}"/>
              </a:ext>
            </a:extLst>
          </p:cNvPr>
          <p:cNvSpPr>
            <a:spLocks noGrp="1"/>
          </p:cNvSpPr>
          <p:nvPr>
            <p:ph type="dt" sz="half" idx="10"/>
          </p:nvPr>
        </p:nvSpPr>
        <p:spPr/>
        <p:txBody>
          <a:bodyPr/>
          <a:lstStyle/>
          <a:p>
            <a:fld id="{C97EB803-2E65-4C8E-9975-9F848113C86C}" type="datetime1">
              <a:rPr lang="en-GB" smtClean="0"/>
              <a:t>22/09/2023</a:t>
            </a:fld>
            <a:endParaRPr lang="en-GB" dirty="0"/>
          </a:p>
        </p:txBody>
      </p:sp>
      <p:sp>
        <p:nvSpPr>
          <p:cNvPr id="8" name="Footer Placeholder 7">
            <a:extLst>
              <a:ext uri="{FF2B5EF4-FFF2-40B4-BE49-F238E27FC236}">
                <a16:creationId xmlns:a16="http://schemas.microsoft.com/office/drawing/2014/main" id="{CBD7C44D-BC7B-4904-9A38-0AD77B82DAF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489B4015-E9F7-405B-AFAF-0A367C43664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763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0906-B4A4-4BEE-92C1-B3DDE11F0F3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20F041-8ABD-4664-B1A5-6A4CA1C05D75}"/>
              </a:ext>
            </a:extLst>
          </p:cNvPr>
          <p:cNvSpPr>
            <a:spLocks noGrp="1"/>
          </p:cNvSpPr>
          <p:nvPr>
            <p:ph type="dt" sz="half" idx="10"/>
          </p:nvPr>
        </p:nvSpPr>
        <p:spPr/>
        <p:txBody>
          <a:bodyPr/>
          <a:lstStyle/>
          <a:p>
            <a:fld id="{005BB57B-D1A5-4C9F-B47B-004D4A3A20DD}" type="datetime1">
              <a:rPr lang="en-GB" smtClean="0"/>
              <a:t>22/09/2023</a:t>
            </a:fld>
            <a:endParaRPr lang="en-GB" dirty="0"/>
          </a:p>
        </p:txBody>
      </p:sp>
      <p:sp>
        <p:nvSpPr>
          <p:cNvPr id="4" name="Footer Placeholder 3">
            <a:extLst>
              <a:ext uri="{FF2B5EF4-FFF2-40B4-BE49-F238E27FC236}">
                <a16:creationId xmlns:a16="http://schemas.microsoft.com/office/drawing/2014/main" id="{98D34C98-2D5E-430B-B7D8-66C11BD7E104}"/>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26634D6-E26A-4DDD-864E-C75069819F8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018796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6BE4-6FF8-47FD-94E0-A136532FD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0B5A2B-F66F-41C8-A747-1E19255F4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B2CDD9-C6CB-4AD9-BCCE-B1E27D979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96FB3-9D3F-40F6-A756-F494796AFBCA}"/>
              </a:ext>
            </a:extLst>
          </p:cNvPr>
          <p:cNvSpPr>
            <a:spLocks noGrp="1"/>
          </p:cNvSpPr>
          <p:nvPr>
            <p:ph type="dt" sz="half" idx="10"/>
          </p:nvPr>
        </p:nvSpPr>
        <p:spPr/>
        <p:txBody>
          <a:bodyPr/>
          <a:lstStyle/>
          <a:p>
            <a:fld id="{CC00D2A8-289A-4B73-AE0A-3E0FF62C6744}" type="datetime1">
              <a:rPr lang="en-GB" smtClean="0"/>
              <a:t>22/09/2023</a:t>
            </a:fld>
            <a:endParaRPr lang="en-GB" dirty="0"/>
          </a:p>
        </p:txBody>
      </p:sp>
      <p:sp>
        <p:nvSpPr>
          <p:cNvPr id="6" name="Footer Placeholder 5">
            <a:extLst>
              <a:ext uri="{FF2B5EF4-FFF2-40B4-BE49-F238E27FC236}">
                <a16:creationId xmlns:a16="http://schemas.microsoft.com/office/drawing/2014/main" id="{6942FFE2-D26A-4DBB-A9F8-21F2F25BBEB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3225179-2F71-4479-886B-DD6A3B09F7ED}"/>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37976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0C0E-53E5-430A-BECB-DE76F1CC3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D6A415-E8A5-4B01-8F66-20BF09CE9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E08B4D-3C51-43FD-849B-425B6D6F8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423EC-1F52-4B63-A47A-58925E01D32F}"/>
              </a:ext>
            </a:extLst>
          </p:cNvPr>
          <p:cNvSpPr>
            <a:spLocks noGrp="1"/>
          </p:cNvSpPr>
          <p:nvPr>
            <p:ph type="dt" sz="half" idx="10"/>
          </p:nvPr>
        </p:nvSpPr>
        <p:spPr/>
        <p:txBody>
          <a:bodyPr/>
          <a:lstStyle/>
          <a:p>
            <a:fld id="{BBBD8A76-4353-453E-821C-BB325E12E8B1}" type="datetime1">
              <a:rPr lang="en-GB" smtClean="0"/>
              <a:t>22/09/2023</a:t>
            </a:fld>
            <a:endParaRPr lang="en-GB" dirty="0"/>
          </a:p>
        </p:txBody>
      </p:sp>
      <p:sp>
        <p:nvSpPr>
          <p:cNvPr id="6" name="Footer Placeholder 5">
            <a:extLst>
              <a:ext uri="{FF2B5EF4-FFF2-40B4-BE49-F238E27FC236}">
                <a16:creationId xmlns:a16="http://schemas.microsoft.com/office/drawing/2014/main" id="{CD86B3AD-0636-4B60-96A1-136B5F01268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DD8601E-D9A2-4620-8887-F3EB040CB0B8}"/>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902295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B817-3673-4DE2-BCA0-E562F2CEF0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9E6782-58FA-4A22-8241-7CD0AF42E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2997E6-7848-4967-B09B-5BD03C98421D}"/>
              </a:ext>
            </a:extLst>
          </p:cNvPr>
          <p:cNvSpPr>
            <a:spLocks noGrp="1"/>
          </p:cNvSpPr>
          <p:nvPr>
            <p:ph type="dt" sz="half" idx="10"/>
          </p:nvPr>
        </p:nvSpPr>
        <p:spPr/>
        <p:txBody>
          <a:bodyPr/>
          <a:lstStyle/>
          <a:p>
            <a:fld id="{875A3115-13D2-49D5-BBDB-3D394CEAFDEA}" type="datetime1">
              <a:rPr lang="en-GB" smtClean="0"/>
              <a:t>22/09/2023</a:t>
            </a:fld>
            <a:endParaRPr lang="en-GB" dirty="0"/>
          </a:p>
        </p:txBody>
      </p:sp>
      <p:sp>
        <p:nvSpPr>
          <p:cNvPr id="5" name="Footer Placeholder 4">
            <a:extLst>
              <a:ext uri="{FF2B5EF4-FFF2-40B4-BE49-F238E27FC236}">
                <a16:creationId xmlns:a16="http://schemas.microsoft.com/office/drawing/2014/main" id="{89B674B2-668D-4966-8849-37A9CCD480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4CBD734-78B6-42C0-B289-397DED80D89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32441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158B2-5239-4E3A-89F4-229D4B122F8A}"/>
              </a:ext>
            </a:extLst>
          </p:cNvPr>
          <p:cNvSpPr>
            <a:spLocks noGrp="1"/>
          </p:cNvSpPr>
          <p:nvPr>
            <p:ph type="title"/>
          </p:nvPr>
        </p:nvSpPr>
        <p:spPr>
          <a:xfrm>
            <a:off x="838200" y="83784"/>
            <a:ext cx="8998258"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824DE6-2CA7-45AF-BD92-BBC7CEF35684}"/>
              </a:ext>
            </a:extLst>
          </p:cNvPr>
          <p:cNvSpPr>
            <a:spLocks noGrp="1"/>
          </p:cNvSpPr>
          <p:nvPr>
            <p:ph type="body" idx="1"/>
          </p:nvPr>
        </p:nvSpPr>
        <p:spPr>
          <a:xfrm>
            <a:off x="838200" y="1622144"/>
            <a:ext cx="10515600" cy="473433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4DED070D-E4E1-46F4-8BC2-48A17062CF0A}"/>
              </a:ext>
            </a:extLst>
          </p:cNvPr>
          <p:cNvSpPr>
            <a:spLocks noGrp="1"/>
          </p:cNvSpPr>
          <p:nvPr>
            <p:ph type="dt" sz="half" idx="2"/>
          </p:nvPr>
        </p:nvSpPr>
        <p:spPr>
          <a:xfrm>
            <a:off x="838200" y="646288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8DFA7-38BA-4986-858A-0B0BC592D6EE}" type="datetime1">
              <a:rPr lang="en-GB" smtClean="0"/>
              <a:t>22/09/2023</a:t>
            </a:fld>
            <a:endParaRPr lang="en-GB" dirty="0"/>
          </a:p>
        </p:txBody>
      </p:sp>
      <p:sp>
        <p:nvSpPr>
          <p:cNvPr id="5" name="Footer Placeholder 4">
            <a:extLst>
              <a:ext uri="{FF2B5EF4-FFF2-40B4-BE49-F238E27FC236}">
                <a16:creationId xmlns:a16="http://schemas.microsoft.com/office/drawing/2014/main" id="{8FCB2783-4AC1-4DB9-A963-608F0E23124E}"/>
              </a:ext>
            </a:extLst>
          </p:cNvPr>
          <p:cNvSpPr>
            <a:spLocks noGrp="1"/>
          </p:cNvSpPr>
          <p:nvPr>
            <p:ph type="ftr" sz="quarter" idx="3"/>
          </p:nvPr>
        </p:nvSpPr>
        <p:spPr>
          <a:xfrm>
            <a:off x="4038600" y="646288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F369F35E-0E56-4AEE-8CB6-32E08C67576E}"/>
              </a:ext>
            </a:extLst>
          </p:cNvPr>
          <p:cNvSpPr>
            <a:spLocks noGrp="1"/>
          </p:cNvSpPr>
          <p:nvPr>
            <p:ph type="sldNum" sz="quarter" idx="4"/>
          </p:nvPr>
        </p:nvSpPr>
        <p:spPr>
          <a:xfrm>
            <a:off x="8610600" y="646288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DB4F7-D883-4928-8961-38134A510B78}" type="slidenum">
              <a:rPr lang="en-GB" smtClean="0"/>
              <a:t>‹#›</a:t>
            </a:fld>
            <a:endParaRPr lang="en-GB" dirty="0"/>
          </a:p>
        </p:txBody>
      </p:sp>
      <p:cxnSp>
        <p:nvCxnSpPr>
          <p:cNvPr id="8" name="Straight Connector 7">
            <a:extLst>
              <a:ext uri="{FF2B5EF4-FFF2-40B4-BE49-F238E27FC236}">
                <a16:creationId xmlns:a16="http://schemas.microsoft.com/office/drawing/2014/main" id="{7A42AE21-F744-4C3E-B28E-2B2F510608E3}"/>
              </a:ext>
            </a:extLst>
          </p:cNvPr>
          <p:cNvCxnSpPr/>
          <p:nvPr userDrawn="1"/>
        </p:nvCxnSpPr>
        <p:spPr>
          <a:xfrm>
            <a:off x="0" y="1515745"/>
            <a:ext cx="12192000" cy="0"/>
          </a:xfrm>
          <a:prstGeom prst="line">
            <a:avLst/>
          </a:prstGeom>
          <a:ln w="41275" cmpd="dbl">
            <a:solidFill>
              <a:schemeClr val="accent6">
                <a:lumMod val="75000"/>
                <a:alpha val="83000"/>
              </a:schemeClr>
            </a:solidFill>
          </a:ln>
        </p:spPr>
        <p:style>
          <a:lnRef idx="3">
            <a:schemeClr val="accent2"/>
          </a:lnRef>
          <a:fillRef idx="0">
            <a:schemeClr val="accent2"/>
          </a:fillRef>
          <a:effectRef idx="2">
            <a:schemeClr val="accent2"/>
          </a:effectRef>
          <a:fontRef idx="minor">
            <a:schemeClr val="tx1"/>
          </a:fontRef>
        </p:style>
      </p:cxnSp>
      <p:pic>
        <p:nvPicPr>
          <p:cNvPr id="9" name="Picture 2" descr="CCT College Dublin">
            <a:extLst>
              <a:ext uri="{FF2B5EF4-FFF2-40B4-BE49-F238E27FC236}">
                <a16:creationId xmlns:a16="http://schemas.microsoft.com/office/drawing/2014/main" id="{6497D8E6-2408-4505-A9D3-2F0E7EE712E0}"/>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9987380" y="437403"/>
            <a:ext cx="2177985" cy="57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440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Lst>
  <p:hf hdr="0" ftr="0" dt="0"/>
  <p:txStyles>
    <p:titleStyle>
      <a:lvl1pPr algn="l" defTabSz="914400" rtl="0" eaLnBrk="1" latinLnBrk="0" hangingPunct="1">
        <a:lnSpc>
          <a:spcPct val="90000"/>
        </a:lnSpc>
        <a:spcBef>
          <a:spcPct val="0"/>
        </a:spcBef>
        <a:buNone/>
        <a:defRPr sz="4400" b="1" kern="1200">
          <a:solidFill>
            <a:schemeClr val="accent4">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building in the background&#10;&#10;Description automatically generated">
            <a:extLst>
              <a:ext uri="{FF2B5EF4-FFF2-40B4-BE49-F238E27FC236}">
                <a16:creationId xmlns:a16="http://schemas.microsoft.com/office/drawing/2014/main" id="{A7CE57C3-994F-48B6-853A-246BB3DE0D91}"/>
              </a:ext>
            </a:extLst>
          </p:cNvPr>
          <p:cNvPicPr>
            <a:picLocks noChangeAspect="1"/>
          </p:cNvPicPr>
          <p:nvPr/>
        </p:nvPicPr>
        <p:blipFill rotWithShape="1">
          <a:blip r:embed="rId2">
            <a:extLst>
              <a:ext uri="{28A0092B-C50C-407E-A947-70E740481C1C}">
                <a14:useLocalDpi xmlns:a14="http://schemas.microsoft.com/office/drawing/2010/main" val="0"/>
              </a:ext>
            </a:extLst>
          </a:blip>
          <a:srcRect l="1607" t="1724"/>
          <a:stretch/>
        </p:blipFill>
        <p:spPr>
          <a:xfrm>
            <a:off x="1" y="0"/>
            <a:ext cx="5672668" cy="5283200"/>
          </a:xfrm>
          <a:prstGeom prst="rect">
            <a:avLst/>
          </a:prstGeom>
        </p:spPr>
      </p:pic>
      <p:sp>
        <p:nvSpPr>
          <p:cNvPr id="2" name="TextBox 1">
            <a:extLst>
              <a:ext uri="{FF2B5EF4-FFF2-40B4-BE49-F238E27FC236}">
                <a16:creationId xmlns:a16="http://schemas.microsoft.com/office/drawing/2014/main" id="{2DB6690A-CE78-FCC9-074E-747BC0D04162}"/>
              </a:ext>
            </a:extLst>
          </p:cNvPr>
          <p:cNvSpPr txBox="1"/>
          <p:nvPr/>
        </p:nvSpPr>
        <p:spPr>
          <a:xfrm>
            <a:off x="81481" y="6475088"/>
            <a:ext cx="2190938" cy="307777"/>
          </a:xfrm>
          <a:prstGeom prst="rect">
            <a:avLst/>
          </a:prstGeom>
          <a:noFill/>
        </p:spPr>
        <p:txBody>
          <a:bodyPr wrap="square" rtlCol="0">
            <a:spAutoFit/>
          </a:bodyPr>
          <a:lstStyle/>
          <a:p>
            <a:pPr algn="r"/>
            <a:r>
              <a:rPr lang="en-IE" sz="1400" dirty="0"/>
              <a:t>©CCT College Dublin 2022</a:t>
            </a:r>
          </a:p>
        </p:txBody>
      </p:sp>
      <p:sp>
        <p:nvSpPr>
          <p:cNvPr id="8" name="Title 1">
            <a:extLst>
              <a:ext uri="{FF2B5EF4-FFF2-40B4-BE49-F238E27FC236}">
                <a16:creationId xmlns:a16="http://schemas.microsoft.com/office/drawing/2014/main" id="{642B6497-417C-85B5-3F3A-8BA8190769CD}"/>
              </a:ext>
            </a:extLst>
          </p:cNvPr>
          <p:cNvSpPr txBox="1">
            <a:spLocks noGrp="1"/>
          </p:cNvSpPr>
          <p:nvPr>
            <p:ph type="ctrTitle"/>
          </p:nvPr>
        </p:nvSpPr>
        <p:spPr>
          <a:xfrm>
            <a:off x="5370022" y="1594420"/>
            <a:ext cx="5983778" cy="1970731"/>
          </a:xfrm>
        </p:spPr>
        <p:txBody>
          <a:bodyPr>
            <a:noAutofit/>
          </a:bodyPr>
          <a:lstStyle/>
          <a:p>
            <a:pPr lvl="0" algn="ctr">
              <a:lnSpc>
                <a:spcPct val="110000"/>
              </a:lnSpc>
            </a:pPr>
            <a:r>
              <a:rPr lang="en-GB" sz="3200" dirty="0">
                <a:solidFill>
                  <a:schemeClr val="accent6">
                    <a:lumMod val="75000"/>
                  </a:schemeClr>
                </a:solidFill>
                <a:latin typeface="+mn-lt"/>
              </a:rPr>
              <a:t>Big Data Storage and Processing</a:t>
            </a:r>
            <a:br>
              <a:rPr lang="en-GB" sz="3200" dirty="0">
                <a:solidFill>
                  <a:schemeClr val="accent6">
                    <a:lumMod val="75000"/>
                  </a:schemeClr>
                </a:solidFill>
                <a:latin typeface="+mn-lt"/>
              </a:rPr>
            </a:br>
            <a:r>
              <a:rPr lang="en-GB" sz="2800" dirty="0">
                <a:solidFill>
                  <a:schemeClr val="accent6">
                    <a:lumMod val="75000"/>
                  </a:schemeClr>
                </a:solidFill>
                <a:latin typeface="+mn-lt"/>
              </a:rPr>
              <a:t>MSc in Data Analytics</a:t>
            </a:r>
            <a:br>
              <a:rPr lang="en-GB" sz="3200" dirty="0"/>
            </a:br>
            <a:r>
              <a:rPr lang="en-GB" sz="3200" dirty="0"/>
              <a:t>CCT College Dublin</a:t>
            </a:r>
            <a:endParaRPr lang="en-GB" sz="3200" dirty="0">
              <a:latin typeface="+mn-lt"/>
            </a:endParaRPr>
          </a:p>
        </p:txBody>
      </p:sp>
      <p:sp>
        <p:nvSpPr>
          <p:cNvPr id="9" name="Subtitle 2">
            <a:extLst>
              <a:ext uri="{FF2B5EF4-FFF2-40B4-BE49-F238E27FC236}">
                <a16:creationId xmlns:a16="http://schemas.microsoft.com/office/drawing/2014/main" id="{C2B902EE-4793-532D-05ED-06C91A448848}"/>
              </a:ext>
            </a:extLst>
          </p:cNvPr>
          <p:cNvSpPr txBox="1">
            <a:spLocks noGrp="1"/>
          </p:cNvSpPr>
          <p:nvPr>
            <p:ph type="subTitle" idx="1"/>
          </p:nvPr>
        </p:nvSpPr>
        <p:spPr>
          <a:xfrm>
            <a:off x="5672668" y="5764450"/>
            <a:ext cx="4805182" cy="1092204"/>
          </a:xfrm>
        </p:spPr>
        <p:txBody>
          <a:bodyPr>
            <a:normAutofit/>
          </a:bodyPr>
          <a:lstStyle/>
          <a:p>
            <a:pPr lvl="0"/>
            <a:r>
              <a:rPr lang="en-GB" sz="2800" b="1" dirty="0">
                <a:solidFill>
                  <a:schemeClr val="accent1">
                    <a:lumMod val="75000"/>
                  </a:schemeClr>
                </a:solidFill>
              </a:rPr>
              <a:t>Lecturer: Dr. Muhammad Iqbal</a:t>
            </a:r>
            <a:r>
              <a:rPr lang="en-GB" sz="1600" b="1" baseline="60000" dirty="0">
                <a:solidFill>
                  <a:schemeClr val="accent1">
                    <a:lumMod val="75000"/>
                  </a:schemeClr>
                </a:solidFill>
              </a:rPr>
              <a:t>*</a:t>
            </a:r>
          </a:p>
          <a:p>
            <a:pPr lvl="0"/>
            <a:r>
              <a:rPr lang="en-GB" sz="2800" b="1" dirty="0">
                <a:solidFill>
                  <a:schemeClr val="accent1">
                    <a:lumMod val="75000"/>
                  </a:schemeClr>
                </a:solidFill>
              </a:rPr>
              <a:t>Email: miqbal@cct.ie</a:t>
            </a:r>
          </a:p>
          <a:p>
            <a:pPr lvl="0"/>
            <a:endParaRPr lang="en-GB" sz="2800" b="1" dirty="0">
              <a:solidFill>
                <a:schemeClr val="accent1">
                  <a:lumMod val="75000"/>
                </a:schemeClr>
              </a:solidFill>
            </a:endParaRPr>
          </a:p>
        </p:txBody>
      </p:sp>
      <p:sp>
        <p:nvSpPr>
          <p:cNvPr id="10" name="Subtitle 2">
            <a:extLst>
              <a:ext uri="{FF2B5EF4-FFF2-40B4-BE49-F238E27FC236}">
                <a16:creationId xmlns:a16="http://schemas.microsoft.com/office/drawing/2014/main" id="{37D02FEF-0CB4-D211-E1A6-5574A68B1B81}"/>
              </a:ext>
            </a:extLst>
          </p:cNvPr>
          <p:cNvSpPr txBox="1">
            <a:spLocks/>
          </p:cNvSpPr>
          <p:nvPr/>
        </p:nvSpPr>
        <p:spPr>
          <a:xfrm>
            <a:off x="5672668" y="4066021"/>
            <a:ext cx="4995331" cy="1197559"/>
          </a:xfrm>
          <a:prstGeom prst="rect">
            <a:avLst/>
          </a:prstGeom>
          <a:noFill/>
          <a:ln>
            <a:noFill/>
          </a:ln>
        </p:spPr>
        <p:txBody>
          <a:bodyPr vert="horz" wrap="square" lIns="91440" tIns="45720" rIns="91440" bIns="45720" anchor="t" anchorCtr="1"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en-US" sz="24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200" b="1" dirty="0">
                <a:solidFill>
                  <a:schemeClr val="tx1"/>
                </a:solidFill>
              </a:rPr>
              <a:t>Apache Cassandra</a:t>
            </a:r>
            <a:endParaRPr lang="en-GB" sz="3200" b="1" baseline="60000" dirty="0">
              <a:solidFill>
                <a:schemeClr val="tx1"/>
              </a:solidFill>
            </a:endParaRPr>
          </a:p>
          <a:p>
            <a:r>
              <a:rPr lang="en-GB" sz="3200" b="1" dirty="0">
                <a:solidFill>
                  <a:schemeClr val="tx1"/>
                </a:solidFill>
              </a:rPr>
              <a:t>Week 7</a:t>
            </a:r>
          </a:p>
          <a:p>
            <a:endParaRPr lang="en-GB" sz="3200" b="1" dirty="0">
              <a:solidFill>
                <a:schemeClr val="tx1"/>
              </a:solidFill>
            </a:endParaRPr>
          </a:p>
        </p:txBody>
      </p:sp>
    </p:spTree>
    <p:extLst>
      <p:ext uri="{BB962C8B-B14F-4D97-AF65-F5344CB8AC3E}">
        <p14:creationId xmlns:p14="http://schemas.microsoft.com/office/powerpoint/2010/main" val="4047597862"/>
      </p:ext>
    </p:extLst>
  </p:cSld>
  <p:clrMapOvr>
    <a:masterClrMapping/>
  </p:clrMapOvr>
  <mc:AlternateContent xmlns:mc="http://schemas.openxmlformats.org/markup-compatibility/2006" xmlns:p14="http://schemas.microsoft.com/office/powerpoint/2010/main">
    <mc:Choice Requires="p14">
      <p:transition spd="slow" p14:dur="2000" advTm="17927"/>
    </mc:Choice>
    <mc:Fallback xmlns="">
      <p:transition spd="slow" advTm="179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5F3DF3-EF3C-43E6-9652-00B613AC2E6A}"/>
              </a:ext>
            </a:extLst>
          </p:cNvPr>
          <p:cNvSpPr>
            <a:spLocks noGrp="1"/>
          </p:cNvSpPr>
          <p:nvPr>
            <p:ph idx="1"/>
          </p:nvPr>
        </p:nvSpPr>
        <p:spPr>
          <a:xfrm>
            <a:off x="838199" y="1562793"/>
            <a:ext cx="8181110" cy="5295207"/>
          </a:xfrm>
        </p:spPr>
        <p:txBody>
          <a:bodyPr>
            <a:normAutofit fontScale="92500" lnSpcReduction="10000"/>
          </a:bodyPr>
          <a:lstStyle/>
          <a:p>
            <a:pPr marL="357188" indent="-357188" algn="l" fontAlgn="base">
              <a:lnSpc>
                <a:spcPct val="130000"/>
              </a:lnSpc>
              <a:spcBef>
                <a:spcPts val="600"/>
              </a:spcBef>
              <a:spcAft>
                <a:spcPts val="1200"/>
              </a:spcAft>
            </a:pPr>
            <a:r>
              <a:rPr lang="en-GB" sz="2000" dirty="0"/>
              <a:t>Consistency means that a read always returns most recently written value. </a:t>
            </a:r>
          </a:p>
          <a:p>
            <a:pPr marL="357188" indent="-357188" algn="l" fontAlgn="base">
              <a:lnSpc>
                <a:spcPct val="130000"/>
              </a:lnSpc>
              <a:spcBef>
                <a:spcPts val="600"/>
              </a:spcBef>
              <a:spcAft>
                <a:spcPts val="1200"/>
              </a:spcAft>
            </a:pPr>
            <a:r>
              <a:rPr lang="en-US" sz="2000" dirty="0"/>
              <a:t>Imagine that on an e-commerce site, two users are attempting to add the same last item to their shopping baskets. The last item in stock should be added to your cart and the other customer should be informed immediately of no longer availability of the item.</a:t>
            </a:r>
            <a:endParaRPr lang="en-GB" sz="2000" dirty="0"/>
          </a:p>
          <a:p>
            <a:pPr marL="357188" indent="-357188" algn="l" fontAlgn="base">
              <a:lnSpc>
                <a:spcPct val="130000"/>
              </a:lnSpc>
              <a:spcBef>
                <a:spcPts val="600"/>
              </a:spcBef>
              <a:spcAft>
                <a:spcPts val="1200"/>
              </a:spcAft>
            </a:pPr>
            <a:r>
              <a:rPr lang="en-GB" sz="2000" dirty="0"/>
              <a:t>This is guaranteed to happen when the state of a write is consistent among all nodes that have that data.</a:t>
            </a:r>
          </a:p>
          <a:p>
            <a:pPr marL="357188" indent="-357188" algn="l" fontAlgn="base">
              <a:lnSpc>
                <a:spcPct val="130000"/>
              </a:lnSpc>
              <a:spcBef>
                <a:spcPts val="600"/>
              </a:spcBef>
              <a:spcAft>
                <a:spcPts val="1200"/>
              </a:spcAft>
            </a:pPr>
            <a:r>
              <a:rPr lang="en-GB" sz="2000" dirty="0"/>
              <a:t>Scaling data stores means making certain trade-offs </a:t>
            </a:r>
            <a:r>
              <a:rPr lang="en-GB" sz="2000" b="1" dirty="0"/>
              <a:t>between data consistency, node availability, and partition tolerance</a:t>
            </a:r>
            <a:r>
              <a:rPr lang="en-GB" sz="2000" dirty="0"/>
              <a:t>. </a:t>
            </a:r>
          </a:p>
          <a:p>
            <a:pPr marL="357188" indent="-357188" algn="l" fontAlgn="base">
              <a:lnSpc>
                <a:spcPct val="130000"/>
              </a:lnSpc>
              <a:spcBef>
                <a:spcPts val="600"/>
              </a:spcBef>
              <a:spcAft>
                <a:spcPts val="1200"/>
              </a:spcAft>
            </a:pPr>
            <a:r>
              <a:rPr lang="en-GB" sz="2000" dirty="0"/>
              <a:t>Cassandra is termed as “</a:t>
            </a:r>
            <a:r>
              <a:rPr lang="en-GB" sz="2000" b="1" dirty="0" err="1"/>
              <a:t>tuneably</a:t>
            </a:r>
            <a:r>
              <a:rPr lang="en-GB" sz="2000" b="1" dirty="0"/>
              <a:t> consistent</a:t>
            </a:r>
            <a:r>
              <a:rPr lang="en-GB" sz="2000" dirty="0"/>
              <a:t>,” which means it allows you to easily decide the level of consistency you require, in balance with the level of availability.</a:t>
            </a:r>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10</a:t>
            </a:fld>
            <a:endParaRPr lang="en-GB" dirty="0"/>
          </a:p>
        </p:txBody>
      </p:sp>
      <p:sp>
        <p:nvSpPr>
          <p:cNvPr id="5" name="Title 1">
            <a:extLst>
              <a:ext uri="{FF2B5EF4-FFF2-40B4-BE49-F238E27FC236}">
                <a16:creationId xmlns:a16="http://schemas.microsoft.com/office/drawing/2014/main" id="{8E99BE43-DCD9-4FFC-B4B4-004DD7908E5C}"/>
              </a:ext>
            </a:extLst>
          </p:cNvPr>
          <p:cNvSpPr>
            <a:spLocks noGrp="1"/>
          </p:cNvSpPr>
          <p:nvPr>
            <p:ph type="title"/>
          </p:nvPr>
        </p:nvSpPr>
        <p:spPr>
          <a:xfrm>
            <a:off x="838200" y="92075"/>
            <a:ext cx="9021763" cy="1325563"/>
          </a:xfrm>
        </p:spPr>
        <p:txBody>
          <a:bodyPr>
            <a:normAutofit/>
          </a:bodyPr>
          <a:lstStyle/>
          <a:p>
            <a:r>
              <a:rPr lang="en-GB" dirty="0"/>
              <a:t>Characteristics of Cassandra</a:t>
            </a:r>
            <a:br>
              <a:rPr lang="en-GB" dirty="0"/>
            </a:br>
            <a:r>
              <a:rPr lang="en-GB" sz="2800" dirty="0">
                <a:solidFill>
                  <a:schemeClr val="accent5">
                    <a:lumMod val="75000"/>
                  </a:schemeClr>
                </a:solidFill>
              </a:rPr>
              <a:t>Tuneable Consistency</a:t>
            </a:r>
            <a:endParaRPr lang="en-GB" dirty="0">
              <a:solidFill>
                <a:schemeClr val="accent5">
                  <a:lumMod val="75000"/>
                </a:schemeClr>
              </a:solidFill>
            </a:endParaRPr>
          </a:p>
        </p:txBody>
      </p:sp>
      <p:pic>
        <p:nvPicPr>
          <p:cNvPr id="2050" name="Picture 2" descr="Apache Cassandra: The Truth Behind Tunable Consistency, Lightweight  Transactions &amp; Secondary Indexes - The Distributed SQL Blog">
            <a:extLst>
              <a:ext uri="{FF2B5EF4-FFF2-40B4-BE49-F238E27FC236}">
                <a16:creationId xmlns:a16="http://schemas.microsoft.com/office/drawing/2014/main" id="{1F0AC6B9-24C9-4F0A-B0E6-47D0B50E7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1244" y="1731301"/>
            <a:ext cx="3166610" cy="22172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21256C9-1E6B-437C-A532-DF4EA3155F9F}"/>
              </a:ext>
            </a:extLst>
          </p:cNvPr>
          <p:cNvPicPr>
            <a:picLocks noChangeAspect="1"/>
          </p:cNvPicPr>
          <p:nvPr/>
        </p:nvPicPr>
        <p:blipFill>
          <a:blip r:embed="rId3"/>
          <a:stretch>
            <a:fillRect/>
          </a:stretch>
        </p:blipFill>
        <p:spPr>
          <a:xfrm>
            <a:off x="9190255" y="4487383"/>
            <a:ext cx="2887599" cy="1655414"/>
          </a:xfrm>
          <a:prstGeom prst="rect">
            <a:avLst/>
          </a:prstGeom>
        </p:spPr>
      </p:pic>
    </p:spTree>
    <p:extLst>
      <p:ext uri="{BB962C8B-B14F-4D97-AF65-F5344CB8AC3E}">
        <p14:creationId xmlns:p14="http://schemas.microsoft.com/office/powerpoint/2010/main" val="2800569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11</a:t>
            </a:fld>
            <a:endParaRPr lang="en-GB" dirty="0"/>
          </a:p>
        </p:txBody>
      </p:sp>
      <p:sp>
        <p:nvSpPr>
          <p:cNvPr id="5" name="Title 1">
            <a:extLst>
              <a:ext uri="{FF2B5EF4-FFF2-40B4-BE49-F238E27FC236}">
                <a16:creationId xmlns:a16="http://schemas.microsoft.com/office/drawing/2014/main" id="{4FA67567-B0B0-4E77-AD24-64CDF801530C}"/>
              </a:ext>
            </a:extLst>
          </p:cNvPr>
          <p:cNvSpPr>
            <a:spLocks noGrp="1"/>
          </p:cNvSpPr>
          <p:nvPr>
            <p:ph type="title"/>
          </p:nvPr>
        </p:nvSpPr>
        <p:spPr>
          <a:xfrm>
            <a:off x="838200" y="92075"/>
            <a:ext cx="9021763" cy="1325563"/>
          </a:xfrm>
        </p:spPr>
        <p:txBody>
          <a:bodyPr>
            <a:normAutofit/>
          </a:bodyPr>
          <a:lstStyle/>
          <a:p>
            <a:r>
              <a:rPr lang="en-GB" dirty="0"/>
              <a:t>Characteristics of Cassandra</a:t>
            </a:r>
            <a:br>
              <a:rPr lang="en-GB" dirty="0"/>
            </a:br>
            <a:r>
              <a:rPr lang="en-GB" sz="2800" dirty="0">
                <a:solidFill>
                  <a:schemeClr val="accent5">
                    <a:lumMod val="75000"/>
                  </a:schemeClr>
                </a:solidFill>
              </a:rPr>
              <a:t>Row-Oriented</a:t>
            </a:r>
            <a:endParaRPr lang="en-GB" dirty="0">
              <a:solidFill>
                <a:schemeClr val="accent5">
                  <a:lumMod val="75000"/>
                </a:schemeClr>
              </a:solidFill>
            </a:endParaRPr>
          </a:p>
        </p:txBody>
      </p:sp>
      <p:pic>
        <p:nvPicPr>
          <p:cNvPr id="3074" name="Picture 2" descr="cassandra data model | Download Scientific Diagram">
            <a:extLst>
              <a:ext uri="{FF2B5EF4-FFF2-40B4-BE49-F238E27FC236}">
                <a16:creationId xmlns:a16="http://schemas.microsoft.com/office/drawing/2014/main" id="{F1CD3709-E62C-4A92-BAA0-37D408F949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295" y="4512859"/>
            <a:ext cx="4230508" cy="16971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pache Cassandra overview - Blog dbi services">
            <a:extLst>
              <a:ext uri="{FF2B5EF4-FFF2-40B4-BE49-F238E27FC236}">
                <a16:creationId xmlns:a16="http://schemas.microsoft.com/office/drawing/2014/main" id="{2A87F4F2-016D-4848-B5C2-6B48DFBD7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9320" y="1915450"/>
            <a:ext cx="3712204" cy="209959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72283E65-0F2B-4592-A9C0-2565D2AF3A86}"/>
              </a:ext>
            </a:extLst>
          </p:cNvPr>
          <p:cNvSpPr>
            <a:spLocks noGrp="1"/>
          </p:cNvSpPr>
          <p:nvPr>
            <p:ph idx="1"/>
          </p:nvPr>
        </p:nvSpPr>
        <p:spPr>
          <a:xfrm>
            <a:off x="838199" y="1555178"/>
            <a:ext cx="6745096" cy="5272834"/>
          </a:xfrm>
        </p:spPr>
        <p:txBody>
          <a:bodyPr>
            <a:normAutofit/>
          </a:bodyPr>
          <a:lstStyle/>
          <a:p>
            <a:pPr marL="357188" indent="-357188" algn="l" fontAlgn="base">
              <a:lnSpc>
                <a:spcPct val="110000"/>
              </a:lnSpc>
              <a:spcBef>
                <a:spcPts val="600"/>
              </a:spcBef>
              <a:spcAft>
                <a:spcPts val="1200"/>
              </a:spcAft>
            </a:pPr>
            <a:r>
              <a:rPr lang="en-GB" sz="2000" dirty="0"/>
              <a:t>Cassandra’s data model can be described as a partitioned row store, in which data is stored in sparse multidimensional </a:t>
            </a:r>
            <a:r>
              <a:rPr lang="en-GB" sz="2000" dirty="0" err="1"/>
              <a:t>hashtables</a:t>
            </a:r>
            <a:r>
              <a:rPr lang="en-GB" sz="2000" dirty="0"/>
              <a:t>. </a:t>
            </a:r>
          </a:p>
          <a:p>
            <a:pPr marL="357188" indent="-357188" algn="l" fontAlgn="base">
              <a:lnSpc>
                <a:spcPct val="110000"/>
              </a:lnSpc>
              <a:spcBef>
                <a:spcPts val="600"/>
              </a:spcBef>
              <a:spcAft>
                <a:spcPts val="1200"/>
              </a:spcAft>
            </a:pPr>
            <a:r>
              <a:rPr lang="en-GB" sz="2000" dirty="0"/>
              <a:t>“Sparse” means that for any given row you can have one or more columns, but each row doesn’t need to have all the same columns as other rows like it (as in a relational model). </a:t>
            </a:r>
          </a:p>
          <a:p>
            <a:pPr marL="357188" indent="-357188" algn="l" fontAlgn="base">
              <a:lnSpc>
                <a:spcPct val="110000"/>
              </a:lnSpc>
              <a:spcBef>
                <a:spcPts val="600"/>
              </a:spcBef>
              <a:spcAft>
                <a:spcPts val="1200"/>
              </a:spcAft>
            </a:pPr>
            <a:r>
              <a:rPr lang="en-GB" sz="2000" dirty="0"/>
              <a:t>“Partitioned” means that each row has a unique key which makes its data accessible, and the keys are used to distribute the rows across multiple data stores.</a:t>
            </a:r>
          </a:p>
          <a:p>
            <a:pPr marL="357188" indent="-357188" algn="l" fontAlgn="base">
              <a:lnSpc>
                <a:spcPct val="110000"/>
              </a:lnSpc>
              <a:spcBef>
                <a:spcPts val="600"/>
              </a:spcBef>
              <a:spcAft>
                <a:spcPts val="1200"/>
              </a:spcAft>
            </a:pPr>
            <a:r>
              <a:rPr lang="en-GB" sz="2000" dirty="0"/>
              <a:t>A </a:t>
            </a:r>
            <a:r>
              <a:rPr lang="en-GB" sz="2000" b="1" dirty="0"/>
              <a:t>column-oriented database </a:t>
            </a:r>
            <a:r>
              <a:rPr lang="en-GB" sz="2000" dirty="0"/>
              <a:t>is one in which the data is stored by columns, as opposed to relational databases, which store data in rows. </a:t>
            </a:r>
          </a:p>
        </p:txBody>
      </p:sp>
    </p:spTree>
    <p:extLst>
      <p:ext uri="{BB962C8B-B14F-4D97-AF65-F5344CB8AC3E}">
        <p14:creationId xmlns:p14="http://schemas.microsoft.com/office/powerpoint/2010/main" val="135574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D02-8C2D-43E3-9ED1-2CDF0D75FA93}"/>
              </a:ext>
            </a:extLst>
          </p:cNvPr>
          <p:cNvSpPr>
            <a:spLocks noGrp="1"/>
          </p:cNvSpPr>
          <p:nvPr>
            <p:ph type="title"/>
          </p:nvPr>
        </p:nvSpPr>
        <p:spPr/>
        <p:txBody>
          <a:bodyPr>
            <a:normAutofit/>
          </a:bodyPr>
          <a:lstStyle/>
          <a:p>
            <a:r>
              <a:rPr lang="en-GB" dirty="0"/>
              <a:t>Characteristics of Cassandra</a:t>
            </a:r>
            <a:br>
              <a:rPr lang="en-GB" sz="4400" dirty="0"/>
            </a:br>
            <a:r>
              <a:rPr lang="en-GB" sz="2800" dirty="0">
                <a:solidFill>
                  <a:schemeClr val="accent5">
                    <a:lumMod val="75000"/>
                  </a:schemeClr>
                </a:solidFill>
              </a:rPr>
              <a:t>High Performance</a:t>
            </a:r>
          </a:p>
        </p:txBody>
      </p:sp>
      <p:sp>
        <p:nvSpPr>
          <p:cNvPr id="3" name="Content Placeholder 2">
            <a:extLst>
              <a:ext uri="{FF2B5EF4-FFF2-40B4-BE49-F238E27FC236}">
                <a16:creationId xmlns:a16="http://schemas.microsoft.com/office/drawing/2014/main" id="{ED5F3DF3-EF3C-43E6-9652-00B613AC2E6A}"/>
              </a:ext>
            </a:extLst>
          </p:cNvPr>
          <p:cNvSpPr>
            <a:spLocks noGrp="1"/>
          </p:cNvSpPr>
          <p:nvPr>
            <p:ph idx="1"/>
          </p:nvPr>
        </p:nvSpPr>
        <p:spPr>
          <a:xfrm>
            <a:off x="931025" y="1537856"/>
            <a:ext cx="6749935" cy="5290155"/>
          </a:xfrm>
        </p:spPr>
        <p:txBody>
          <a:bodyPr>
            <a:normAutofit fontScale="92500" lnSpcReduction="10000"/>
          </a:bodyPr>
          <a:lstStyle/>
          <a:p>
            <a:pPr marL="357188" indent="-357188" algn="l" fontAlgn="base">
              <a:lnSpc>
                <a:spcPct val="120000"/>
              </a:lnSpc>
              <a:spcBef>
                <a:spcPts val="1200"/>
              </a:spcBef>
              <a:spcAft>
                <a:spcPts val="600"/>
              </a:spcAft>
            </a:pPr>
            <a:r>
              <a:rPr lang="en-GB" sz="2000" dirty="0"/>
              <a:t>Cassandra was designed from the ground up to take full advantage of multiprocessor/ multi-core machines, and to run across many dozens of these machines housed in multiple data centres. </a:t>
            </a:r>
          </a:p>
          <a:p>
            <a:pPr marL="357188" indent="-357188" algn="l" fontAlgn="base">
              <a:lnSpc>
                <a:spcPct val="120000"/>
              </a:lnSpc>
              <a:spcBef>
                <a:spcPts val="1200"/>
              </a:spcBef>
              <a:spcAft>
                <a:spcPts val="600"/>
              </a:spcAft>
            </a:pPr>
            <a:r>
              <a:rPr lang="en-GB" sz="2000" dirty="0"/>
              <a:t>Cassandra scales smoothly and consistently to many terabytes. </a:t>
            </a:r>
          </a:p>
          <a:p>
            <a:pPr marL="357188" indent="-357188" algn="l" fontAlgn="base">
              <a:lnSpc>
                <a:spcPct val="120000"/>
              </a:lnSpc>
              <a:spcBef>
                <a:spcPts val="1200"/>
              </a:spcBef>
              <a:spcAft>
                <a:spcPts val="600"/>
              </a:spcAft>
            </a:pPr>
            <a:r>
              <a:rPr lang="en-GB" sz="2000" dirty="0"/>
              <a:t>Cassandra has been shown to perform exceptionally well under heavy load. </a:t>
            </a:r>
          </a:p>
          <a:p>
            <a:pPr marL="357188" indent="-357188" algn="l" fontAlgn="base">
              <a:lnSpc>
                <a:spcPct val="120000"/>
              </a:lnSpc>
              <a:spcBef>
                <a:spcPts val="1200"/>
              </a:spcBef>
              <a:spcAft>
                <a:spcPts val="600"/>
              </a:spcAft>
            </a:pPr>
            <a:r>
              <a:rPr lang="en-GB" sz="2000" b="1" dirty="0"/>
              <a:t>It consistently can show very fast throughput for writes per second on basic commodity computers, whether physical hardware or virtual machines. </a:t>
            </a:r>
          </a:p>
          <a:p>
            <a:pPr marL="357188" indent="-357188" algn="l" fontAlgn="base">
              <a:lnSpc>
                <a:spcPct val="120000"/>
              </a:lnSpc>
              <a:spcBef>
                <a:spcPts val="1200"/>
              </a:spcBef>
              <a:spcAft>
                <a:spcPts val="600"/>
              </a:spcAft>
            </a:pPr>
            <a:r>
              <a:rPr lang="en-GB" sz="2000" dirty="0"/>
              <a:t>You can preserve all of Cassandra's advantageous characteristics without compromising performance as you can add more servers.</a:t>
            </a:r>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12</a:t>
            </a:fld>
            <a:endParaRPr lang="en-GB" dirty="0"/>
          </a:p>
        </p:txBody>
      </p:sp>
      <p:pic>
        <p:nvPicPr>
          <p:cNvPr id="5122" name="Picture 2" descr="Performance test on Cassandra NoSQL | Isaac">
            <a:extLst>
              <a:ext uri="{FF2B5EF4-FFF2-40B4-BE49-F238E27FC236}">
                <a16:creationId xmlns:a16="http://schemas.microsoft.com/office/drawing/2014/main" id="{23041533-33F8-4255-B9E4-98A0533AE3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960" y="2162985"/>
            <a:ext cx="4187958" cy="32502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947C7EA-15FA-4896-9B31-0FB4B64844CF}"/>
              </a:ext>
            </a:extLst>
          </p:cNvPr>
          <p:cNvSpPr txBox="1"/>
          <p:nvPr/>
        </p:nvSpPr>
        <p:spPr>
          <a:xfrm>
            <a:off x="8091837" y="5677530"/>
            <a:ext cx="3537200" cy="260544"/>
          </a:xfrm>
          <a:prstGeom prst="rect">
            <a:avLst/>
          </a:prstGeom>
          <a:noFill/>
        </p:spPr>
        <p:txBody>
          <a:bodyPr wrap="square">
            <a:spAutoFit/>
          </a:bodyPr>
          <a:lstStyle/>
          <a:p>
            <a:pPr algn="ctr"/>
            <a:r>
              <a:rPr lang="en-GB" sz="1100" dirty="0"/>
              <a:t>https://www.isaacbigdata.com/performance-cassandra/</a:t>
            </a:r>
          </a:p>
        </p:txBody>
      </p:sp>
    </p:spTree>
    <p:extLst>
      <p:ext uri="{BB962C8B-B14F-4D97-AF65-F5344CB8AC3E}">
        <p14:creationId xmlns:p14="http://schemas.microsoft.com/office/powerpoint/2010/main" val="4010566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D02-8C2D-43E3-9ED1-2CDF0D75FA93}"/>
              </a:ext>
            </a:extLst>
          </p:cNvPr>
          <p:cNvSpPr>
            <a:spLocks noGrp="1"/>
          </p:cNvSpPr>
          <p:nvPr>
            <p:ph type="title"/>
          </p:nvPr>
        </p:nvSpPr>
        <p:spPr/>
        <p:txBody>
          <a:bodyPr/>
          <a:lstStyle/>
          <a:p>
            <a:r>
              <a:rPr lang="en-GB" dirty="0"/>
              <a:t>IS CASSANDRA “SCHEMA-FREE”?</a:t>
            </a:r>
          </a:p>
        </p:txBody>
      </p:sp>
      <p:sp>
        <p:nvSpPr>
          <p:cNvPr id="3" name="Content Placeholder 2">
            <a:extLst>
              <a:ext uri="{FF2B5EF4-FFF2-40B4-BE49-F238E27FC236}">
                <a16:creationId xmlns:a16="http://schemas.microsoft.com/office/drawing/2014/main" id="{ED5F3DF3-EF3C-43E6-9652-00B613AC2E6A}"/>
              </a:ext>
            </a:extLst>
          </p:cNvPr>
          <p:cNvSpPr>
            <a:spLocks noGrp="1"/>
          </p:cNvSpPr>
          <p:nvPr>
            <p:ph idx="1"/>
          </p:nvPr>
        </p:nvSpPr>
        <p:spPr>
          <a:xfrm>
            <a:off x="1072343" y="1620982"/>
            <a:ext cx="9850582" cy="5207029"/>
          </a:xfrm>
        </p:spPr>
        <p:txBody>
          <a:bodyPr>
            <a:normAutofit/>
          </a:bodyPr>
          <a:lstStyle/>
          <a:p>
            <a:pPr marL="357188" indent="-357188" algn="l" fontAlgn="base">
              <a:lnSpc>
                <a:spcPct val="120000"/>
              </a:lnSpc>
              <a:spcBef>
                <a:spcPts val="1200"/>
              </a:spcBef>
              <a:spcAft>
                <a:spcPts val="900"/>
              </a:spcAft>
            </a:pPr>
            <a:r>
              <a:rPr lang="en-GB" sz="1800" dirty="0"/>
              <a:t>In its early versions, Cassandra was faithful to the original Bigtable whitepaper in supporting a “schema-free” data model in which new columns can be defined dynamically.  </a:t>
            </a:r>
          </a:p>
          <a:p>
            <a:pPr marL="357188" indent="-357188" algn="l" fontAlgn="base">
              <a:lnSpc>
                <a:spcPct val="120000"/>
              </a:lnSpc>
              <a:spcBef>
                <a:spcPts val="1200"/>
              </a:spcBef>
              <a:spcAft>
                <a:spcPts val="900"/>
              </a:spcAft>
            </a:pPr>
            <a:r>
              <a:rPr lang="en-GB" sz="1800" b="1" dirty="0"/>
              <a:t>The major drawback of schema-free databases is the difficulty in determining the meaning and format of data, which limits the ability to perform complex queries. </a:t>
            </a:r>
          </a:p>
          <a:p>
            <a:pPr marL="357188" indent="-357188" algn="l" fontAlgn="base">
              <a:lnSpc>
                <a:spcPct val="120000"/>
              </a:lnSpc>
              <a:spcBef>
                <a:spcPts val="1200"/>
              </a:spcBef>
              <a:spcAft>
                <a:spcPts val="900"/>
              </a:spcAft>
            </a:pPr>
            <a:r>
              <a:rPr lang="en-GB" sz="1800" dirty="0"/>
              <a:t>Due to these drawbacks, many startups found it difficult to adopt the system, especially when they grew into larger enterprises involving multiple developers and administrators.</a:t>
            </a:r>
          </a:p>
          <a:p>
            <a:pPr marL="357188" indent="-357188" algn="l" fontAlgn="base">
              <a:lnSpc>
                <a:spcPct val="120000"/>
              </a:lnSpc>
              <a:spcBef>
                <a:spcPts val="1200"/>
              </a:spcBef>
              <a:spcAft>
                <a:spcPts val="900"/>
              </a:spcAft>
            </a:pPr>
            <a:r>
              <a:rPr lang="en-GB" sz="1800" dirty="0"/>
              <a:t>The solution for those users was the introduction of the </a:t>
            </a:r>
            <a:r>
              <a:rPr lang="en-GB" sz="1800" b="1" dirty="0"/>
              <a:t>Cassandra Query Language (CQL)</a:t>
            </a:r>
            <a:r>
              <a:rPr lang="en-GB" sz="1800" dirty="0"/>
              <a:t>, which provides a way to define schema via a syntax similar to the </a:t>
            </a:r>
            <a:r>
              <a:rPr lang="en-GB" sz="1800" b="1" dirty="0"/>
              <a:t>Structured Query Language (SQL)</a:t>
            </a:r>
            <a:r>
              <a:rPr lang="en-GB" sz="1800" dirty="0"/>
              <a:t>. </a:t>
            </a:r>
          </a:p>
          <a:p>
            <a:pPr marL="357188" indent="-357188" algn="l" fontAlgn="base">
              <a:lnSpc>
                <a:spcPct val="120000"/>
              </a:lnSpc>
              <a:spcBef>
                <a:spcPts val="1200"/>
              </a:spcBef>
              <a:spcAft>
                <a:spcPts val="900"/>
              </a:spcAft>
            </a:pPr>
            <a:r>
              <a:rPr lang="en-GB" sz="1800" dirty="0"/>
              <a:t>Initially, </a:t>
            </a:r>
            <a:r>
              <a:rPr lang="en-GB" sz="1800" b="1" dirty="0"/>
              <a:t>CQL</a:t>
            </a:r>
            <a:r>
              <a:rPr lang="en-GB" sz="1800" dirty="0"/>
              <a:t> was provided as another interface to Cassandra alongside the schema-free interface based on the Apache Thrift project. </a:t>
            </a:r>
            <a:r>
              <a:rPr lang="en-GB" sz="1800" b="1" dirty="0"/>
              <a:t>During this transitional phase, the term “Schema-optional” was used to describe that data models could be defined by schema using CQL. </a:t>
            </a:r>
            <a:endParaRPr lang="en-GB" sz="1800" dirty="0"/>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13</a:t>
            </a:fld>
            <a:endParaRPr lang="en-GB" dirty="0"/>
          </a:p>
        </p:txBody>
      </p:sp>
    </p:spTree>
    <p:extLst>
      <p:ext uri="{BB962C8B-B14F-4D97-AF65-F5344CB8AC3E}">
        <p14:creationId xmlns:p14="http://schemas.microsoft.com/office/powerpoint/2010/main" val="3251501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D02-8C2D-43E3-9ED1-2CDF0D75FA93}"/>
              </a:ext>
            </a:extLst>
          </p:cNvPr>
          <p:cNvSpPr>
            <a:spLocks noGrp="1"/>
          </p:cNvSpPr>
          <p:nvPr>
            <p:ph type="title"/>
          </p:nvPr>
        </p:nvSpPr>
        <p:spPr>
          <a:xfrm>
            <a:off x="838200" y="92564"/>
            <a:ext cx="9022237" cy="1325563"/>
          </a:xfrm>
        </p:spPr>
        <p:txBody>
          <a:bodyPr/>
          <a:lstStyle/>
          <a:p>
            <a:r>
              <a:rPr lang="en-GB" dirty="0"/>
              <a:t>Components of Cassandra</a:t>
            </a:r>
          </a:p>
        </p:txBody>
      </p:sp>
      <p:sp>
        <p:nvSpPr>
          <p:cNvPr id="3" name="Content Placeholder 2">
            <a:extLst>
              <a:ext uri="{FF2B5EF4-FFF2-40B4-BE49-F238E27FC236}">
                <a16:creationId xmlns:a16="http://schemas.microsoft.com/office/drawing/2014/main" id="{ED5F3DF3-EF3C-43E6-9652-00B613AC2E6A}"/>
              </a:ext>
            </a:extLst>
          </p:cNvPr>
          <p:cNvSpPr>
            <a:spLocks noGrp="1"/>
          </p:cNvSpPr>
          <p:nvPr>
            <p:ph idx="1"/>
          </p:nvPr>
        </p:nvSpPr>
        <p:spPr>
          <a:xfrm>
            <a:off x="838199" y="1608667"/>
            <a:ext cx="6779005" cy="5249333"/>
          </a:xfrm>
        </p:spPr>
        <p:txBody>
          <a:bodyPr>
            <a:normAutofit/>
          </a:bodyPr>
          <a:lstStyle/>
          <a:p>
            <a:pPr marL="357188" indent="-357188">
              <a:lnSpc>
                <a:spcPct val="120000"/>
              </a:lnSpc>
              <a:spcBef>
                <a:spcPts val="600"/>
              </a:spcBef>
              <a:spcAft>
                <a:spcPts val="1200"/>
              </a:spcAft>
              <a:buFont typeface="Arial" panose="020B0604020202020204" pitchFamily="34" charset="0"/>
              <a:buChar char="•"/>
            </a:pPr>
            <a:r>
              <a:rPr lang="en-GB" sz="1800" b="1" i="0" dirty="0">
                <a:solidFill>
                  <a:srgbClr val="000000"/>
                </a:solidFill>
                <a:effectLst/>
              </a:rPr>
              <a:t>Node:</a:t>
            </a:r>
            <a:r>
              <a:rPr lang="en-GB" sz="1800" b="0" i="0" dirty="0">
                <a:solidFill>
                  <a:srgbClr val="000000"/>
                </a:solidFill>
                <a:effectLst/>
              </a:rPr>
              <a:t> A Cassandra node is a place where data is stored.</a:t>
            </a:r>
          </a:p>
          <a:p>
            <a:pPr marL="357188" indent="-357188">
              <a:lnSpc>
                <a:spcPct val="120000"/>
              </a:lnSpc>
              <a:spcBef>
                <a:spcPts val="600"/>
              </a:spcBef>
              <a:spcAft>
                <a:spcPts val="1200"/>
              </a:spcAft>
              <a:buFont typeface="Arial" panose="020B0604020202020204" pitchFamily="34" charset="0"/>
              <a:buChar char="•"/>
            </a:pPr>
            <a:r>
              <a:rPr lang="en-GB" sz="1800" b="1" i="0" dirty="0">
                <a:solidFill>
                  <a:srgbClr val="000000"/>
                </a:solidFill>
                <a:effectLst/>
              </a:rPr>
              <a:t>Data center:</a:t>
            </a:r>
            <a:r>
              <a:rPr lang="en-GB" sz="1800" b="0" i="0" dirty="0">
                <a:solidFill>
                  <a:srgbClr val="000000"/>
                </a:solidFill>
                <a:effectLst/>
              </a:rPr>
              <a:t> Data center is a collection of related nodes.</a:t>
            </a:r>
          </a:p>
          <a:p>
            <a:pPr marL="357188" indent="-357188">
              <a:lnSpc>
                <a:spcPct val="120000"/>
              </a:lnSpc>
              <a:spcBef>
                <a:spcPts val="600"/>
              </a:spcBef>
              <a:spcAft>
                <a:spcPts val="1200"/>
              </a:spcAft>
              <a:buFont typeface="Arial" panose="020B0604020202020204" pitchFamily="34" charset="0"/>
              <a:buChar char="•"/>
            </a:pPr>
            <a:r>
              <a:rPr lang="en-GB" sz="1800" b="1" i="0" dirty="0">
                <a:solidFill>
                  <a:srgbClr val="000000"/>
                </a:solidFill>
                <a:effectLst/>
              </a:rPr>
              <a:t>Cluster:</a:t>
            </a:r>
            <a:r>
              <a:rPr lang="en-GB" sz="1800" b="0" i="0" dirty="0">
                <a:solidFill>
                  <a:srgbClr val="000000"/>
                </a:solidFill>
                <a:effectLst/>
              </a:rPr>
              <a:t> A cluster is a component which contains one or more data centres.</a:t>
            </a:r>
          </a:p>
          <a:p>
            <a:pPr marL="357188" indent="-357188">
              <a:lnSpc>
                <a:spcPct val="120000"/>
              </a:lnSpc>
              <a:spcBef>
                <a:spcPts val="600"/>
              </a:spcBef>
              <a:spcAft>
                <a:spcPts val="1200"/>
              </a:spcAft>
              <a:buFont typeface="Arial" panose="020B0604020202020204" pitchFamily="34" charset="0"/>
              <a:buChar char="•"/>
            </a:pPr>
            <a:r>
              <a:rPr lang="en-GB" sz="1800" b="1" i="0" dirty="0">
                <a:solidFill>
                  <a:srgbClr val="000000"/>
                </a:solidFill>
                <a:effectLst/>
              </a:rPr>
              <a:t>Commit log:</a:t>
            </a:r>
            <a:r>
              <a:rPr lang="en-GB" sz="1800" b="0" i="0" dirty="0">
                <a:solidFill>
                  <a:srgbClr val="000000"/>
                </a:solidFill>
                <a:effectLst/>
              </a:rPr>
              <a:t> In Cassandra, the commit log is a crash-recovery mechanism. Every write operation is written to the commit log.</a:t>
            </a:r>
          </a:p>
          <a:p>
            <a:pPr marL="357188" indent="-357188">
              <a:lnSpc>
                <a:spcPct val="120000"/>
              </a:lnSpc>
              <a:spcBef>
                <a:spcPts val="600"/>
              </a:spcBef>
              <a:spcAft>
                <a:spcPts val="1200"/>
              </a:spcAft>
              <a:buFont typeface="Arial" panose="020B0604020202020204" pitchFamily="34" charset="0"/>
              <a:buChar char="•"/>
            </a:pPr>
            <a:r>
              <a:rPr lang="en-GB" sz="1800" b="1" i="0" dirty="0">
                <a:solidFill>
                  <a:srgbClr val="000000"/>
                </a:solidFill>
                <a:effectLst/>
              </a:rPr>
              <a:t>Mem-table:</a:t>
            </a:r>
            <a:r>
              <a:rPr lang="en-GB" sz="1800" b="0" i="0" dirty="0">
                <a:solidFill>
                  <a:srgbClr val="000000"/>
                </a:solidFill>
                <a:effectLst/>
              </a:rPr>
              <a:t> A mem-table is a memory-resident data structure. After commit log, the data will be written to the mem-table. Sometimes, for a single-column family, there will be multiple mem-tables.</a:t>
            </a:r>
          </a:p>
          <a:p>
            <a:pPr marL="357188" indent="-357188">
              <a:lnSpc>
                <a:spcPct val="120000"/>
              </a:lnSpc>
              <a:spcBef>
                <a:spcPts val="600"/>
              </a:spcBef>
              <a:spcAft>
                <a:spcPts val="1200"/>
              </a:spcAft>
              <a:buFont typeface="Arial" panose="020B0604020202020204" pitchFamily="34" charset="0"/>
              <a:buChar char="•"/>
            </a:pPr>
            <a:r>
              <a:rPr lang="en-GB" sz="1800" b="1" i="0" dirty="0" err="1">
                <a:solidFill>
                  <a:srgbClr val="000000"/>
                </a:solidFill>
                <a:effectLst/>
              </a:rPr>
              <a:t>SSTable</a:t>
            </a:r>
            <a:r>
              <a:rPr lang="en-GB" sz="1800" b="1" i="0" dirty="0">
                <a:solidFill>
                  <a:srgbClr val="000000"/>
                </a:solidFill>
                <a:effectLst/>
              </a:rPr>
              <a:t>:</a:t>
            </a:r>
            <a:r>
              <a:rPr lang="en-GB" sz="1800" b="0" i="0" dirty="0">
                <a:solidFill>
                  <a:srgbClr val="000000"/>
                </a:solidFill>
                <a:effectLst/>
              </a:rPr>
              <a:t> It is a disk file to which the data is flushed from the mem-table when its contents reach a threshold value.</a:t>
            </a:r>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14</a:t>
            </a:fld>
            <a:endParaRPr lang="en-GB" dirty="0"/>
          </a:p>
        </p:txBody>
      </p:sp>
      <p:grpSp>
        <p:nvGrpSpPr>
          <p:cNvPr id="8" name="Group 7">
            <a:extLst>
              <a:ext uri="{FF2B5EF4-FFF2-40B4-BE49-F238E27FC236}">
                <a16:creationId xmlns:a16="http://schemas.microsoft.com/office/drawing/2014/main" id="{096566F1-B94F-44C6-98A6-1A45EEDB486C}"/>
              </a:ext>
            </a:extLst>
          </p:cNvPr>
          <p:cNvGrpSpPr/>
          <p:nvPr/>
        </p:nvGrpSpPr>
        <p:grpSpPr>
          <a:xfrm>
            <a:off x="7496722" y="1701339"/>
            <a:ext cx="4622032" cy="2353243"/>
            <a:chOff x="7547956" y="1608667"/>
            <a:chExt cx="4622032" cy="2353243"/>
          </a:xfrm>
        </p:grpSpPr>
        <p:pic>
          <p:nvPicPr>
            <p:cNvPr id="8194" name="Picture 2" descr="cdg3 0605">
              <a:extLst>
                <a:ext uri="{FF2B5EF4-FFF2-40B4-BE49-F238E27FC236}">
                  <a16:creationId xmlns:a16="http://schemas.microsoft.com/office/drawing/2014/main" id="{0F76EDE9-878B-4DC1-B096-D123F8EC3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4066" y="1608667"/>
              <a:ext cx="4272742" cy="20918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2071E46-866C-46A1-84D7-5429A748479C}"/>
                </a:ext>
              </a:extLst>
            </p:cNvPr>
            <p:cNvSpPr txBox="1"/>
            <p:nvPr/>
          </p:nvSpPr>
          <p:spPr>
            <a:xfrm>
              <a:off x="7547956" y="3684911"/>
              <a:ext cx="4622032" cy="276999"/>
            </a:xfrm>
            <a:prstGeom prst="rect">
              <a:avLst/>
            </a:prstGeom>
            <a:noFill/>
          </p:spPr>
          <p:txBody>
            <a:bodyPr wrap="square">
              <a:spAutoFit/>
            </a:bodyPr>
            <a:lstStyle/>
            <a:p>
              <a:pPr algn="ctr"/>
              <a:r>
                <a:rPr lang="en-GB" sz="1200" dirty="0"/>
                <a:t> Internal data structures and files of a Cassandra node</a:t>
              </a:r>
            </a:p>
          </p:txBody>
        </p:sp>
      </p:grpSp>
      <p:sp>
        <p:nvSpPr>
          <p:cNvPr id="9" name="TextBox 8">
            <a:extLst>
              <a:ext uri="{FF2B5EF4-FFF2-40B4-BE49-F238E27FC236}">
                <a16:creationId xmlns:a16="http://schemas.microsoft.com/office/drawing/2014/main" id="{E8C47006-8A87-4F15-949F-25038EC07596}"/>
              </a:ext>
            </a:extLst>
          </p:cNvPr>
          <p:cNvSpPr txBox="1"/>
          <p:nvPr/>
        </p:nvSpPr>
        <p:spPr>
          <a:xfrm>
            <a:off x="7617204" y="4337795"/>
            <a:ext cx="4381069" cy="2422843"/>
          </a:xfrm>
          <a:prstGeom prst="rect">
            <a:avLst/>
          </a:prstGeom>
          <a:noFill/>
        </p:spPr>
        <p:txBody>
          <a:bodyPr wrap="square">
            <a:spAutoFit/>
          </a:bodyPr>
          <a:lstStyle/>
          <a:p>
            <a:pPr marL="285750" indent="-285750">
              <a:lnSpc>
                <a:spcPct val="120000"/>
              </a:lnSpc>
              <a:spcAft>
                <a:spcPts val="1200"/>
              </a:spcAft>
              <a:buFont typeface="Arial" panose="020B0604020202020204" pitchFamily="34" charset="0"/>
              <a:buChar char="•"/>
            </a:pPr>
            <a:r>
              <a:rPr lang="en-GB" sz="1700" dirty="0"/>
              <a:t>Cassandra stores data both in memory and on disk to provide both high performance and durability. </a:t>
            </a:r>
          </a:p>
          <a:p>
            <a:pPr marL="285750" indent="-285750">
              <a:lnSpc>
                <a:spcPct val="120000"/>
              </a:lnSpc>
              <a:buFont typeface="Arial" panose="020B0604020202020204" pitchFamily="34" charset="0"/>
              <a:buChar char="•"/>
            </a:pPr>
            <a:r>
              <a:rPr lang="en-GB" sz="1700" dirty="0"/>
              <a:t>We focus on Cassandra’s storage engine and its use of constructs called </a:t>
            </a:r>
            <a:r>
              <a:rPr lang="en-GB" sz="1700" b="1" dirty="0" err="1"/>
              <a:t>memtables</a:t>
            </a:r>
            <a:r>
              <a:rPr lang="en-GB" sz="1700" dirty="0"/>
              <a:t>, </a:t>
            </a:r>
            <a:r>
              <a:rPr lang="en-GB" sz="1700" b="1" dirty="0" err="1"/>
              <a:t>SSTables</a:t>
            </a:r>
            <a:r>
              <a:rPr lang="en-GB" sz="1700" dirty="0"/>
              <a:t>, and </a:t>
            </a:r>
            <a:r>
              <a:rPr lang="en-GB" sz="1700" b="1" dirty="0"/>
              <a:t>commit logs </a:t>
            </a:r>
            <a:r>
              <a:rPr lang="en-GB" sz="1700" dirty="0"/>
              <a:t>to support the writing and reading of data from tables.</a:t>
            </a:r>
          </a:p>
        </p:txBody>
      </p:sp>
    </p:spTree>
    <p:extLst>
      <p:ext uri="{BB962C8B-B14F-4D97-AF65-F5344CB8AC3E}">
        <p14:creationId xmlns:p14="http://schemas.microsoft.com/office/powerpoint/2010/main" val="2433645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D02-8C2D-43E3-9ED1-2CDF0D75FA93}"/>
              </a:ext>
            </a:extLst>
          </p:cNvPr>
          <p:cNvSpPr>
            <a:spLocks noGrp="1"/>
          </p:cNvSpPr>
          <p:nvPr>
            <p:ph type="title"/>
          </p:nvPr>
        </p:nvSpPr>
        <p:spPr/>
        <p:txBody>
          <a:bodyPr/>
          <a:lstStyle/>
          <a:p>
            <a:r>
              <a:rPr lang="en-GB" dirty="0"/>
              <a:t>Cassandra Architecture</a:t>
            </a:r>
          </a:p>
        </p:txBody>
      </p:sp>
      <p:sp>
        <p:nvSpPr>
          <p:cNvPr id="3" name="Content Placeholder 2">
            <a:extLst>
              <a:ext uri="{FF2B5EF4-FFF2-40B4-BE49-F238E27FC236}">
                <a16:creationId xmlns:a16="http://schemas.microsoft.com/office/drawing/2014/main" id="{ED5F3DF3-EF3C-43E6-9652-00B613AC2E6A}"/>
              </a:ext>
            </a:extLst>
          </p:cNvPr>
          <p:cNvSpPr>
            <a:spLocks noGrp="1"/>
          </p:cNvSpPr>
          <p:nvPr>
            <p:ph idx="1"/>
          </p:nvPr>
        </p:nvSpPr>
        <p:spPr>
          <a:xfrm>
            <a:off x="838199" y="1597765"/>
            <a:ext cx="7599220" cy="5188681"/>
          </a:xfrm>
        </p:spPr>
        <p:txBody>
          <a:bodyPr>
            <a:normAutofit lnSpcReduction="10000"/>
          </a:bodyPr>
          <a:lstStyle/>
          <a:p>
            <a:pPr marL="357188" indent="-357188">
              <a:lnSpc>
                <a:spcPct val="120000"/>
              </a:lnSpc>
              <a:spcBef>
                <a:spcPts val="1200"/>
              </a:spcBef>
              <a:spcAft>
                <a:spcPts val="1200"/>
              </a:spcAft>
            </a:pPr>
            <a:r>
              <a:rPr lang="en-GB" sz="2000" dirty="0"/>
              <a:t>Cassandra was designed to handle big data workloads across multiple nodes without a single point of failure. </a:t>
            </a:r>
          </a:p>
          <a:p>
            <a:pPr marL="357188" indent="-357188">
              <a:lnSpc>
                <a:spcPct val="120000"/>
              </a:lnSpc>
              <a:spcBef>
                <a:spcPts val="1200"/>
              </a:spcBef>
              <a:spcAft>
                <a:spcPts val="1200"/>
              </a:spcAft>
            </a:pPr>
            <a:r>
              <a:rPr lang="en-GB" sz="2000" dirty="0"/>
              <a:t>It has a peer-to-peer distributed system across its nodes, and the data is distributed among all the nodes in a cluster.</a:t>
            </a:r>
          </a:p>
          <a:p>
            <a:pPr marL="357188" indent="-357188">
              <a:lnSpc>
                <a:spcPct val="120000"/>
              </a:lnSpc>
              <a:spcBef>
                <a:spcPts val="1200"/>
              </a:spcBef>
              <a:spcAft>
                <a:spcPts val="1200"/>
              </a:spcAft>
              <a:buFont typeface="Arial" panose="020B0604020202020204" pitchFamily="34" charset="0"/>
              <a:buChar char="•"/>
            </a:pPr>
            <a:r>
              <a:rPr lang="en-GB" sz="2000" dirty="0"/>
              <a:t>In Cassandra, each node is independent and at the same time interconnected to other nodes. All the nodes in a cluster play the same role.</a:t>
            </a:r>
          </a:p>
          <a:p>
            <a:pPr marL="357188" indent="-357188">
              <a:lnSpc>
                <a:spcPct val="120000"/>
              </a:lnSpc>
              <a:spcBef>
                <a:spcPts val="1200"/>
              </a:spcBef>
              <a:spcAft>
                <a:spcPts val="1200"/>
              </a:spcAft>
              <a:buFont typeface="Arial" panose="020B0604020202020204" pitchFamily="34" charset="0"/>
              <a:buChar char="•"/>
            </a:pPr>
            <a:r>
              <a:rPr lang="en-GB" sz="2000" dirty="0"/>
              <a:t>Every node in a cluster can accept read and write requests, regardless of where the data is located in the cluster.</a:t>
            </a:r>
          </a:p>
          <a:p>
            <a:pPr marL="357188" indent="-357188">
              <a:lnSpc>
                <a:spcPct val="120000"/>
              </a:lnSpc>
              <a:spcBef>
                <a:spcPts val="1200"/>
              </a:spcBef>
              <a:spcAft>
                <a:spcPts val="1200"/>
              </a:spcAft>
              <a:buFont typeface="Arial" panose="020B0604020202020204" pitchFamily="34" charset="0"/>
              <a:buChar char="•"/>
            </a:pPr>
            <a:r>
              <a:rPr lang="en-GB" sz="2000" dirty="0"/>
              <a:t>In the case of failure of one node, Read/ Write requests can be served from other nodes in the network.</a:t>
            </a:r>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15</a:t>
            </a:fld>
            <a:endParaRPr lang="en-GB" dirty="0"/>
          </a:p>
        </p:txBody>
      </p:sp>
      <p:pic>
        <p:nvPicPr>
          <p:cNvPr id="3074" name="Picture 2" descr="Cassandra Architecture 1">
            <a:extLst>
              <a:ext uri="{FF2B5EF4-FFF2-40B4-BE49-F238E27FC236}">
                <a16:creationId xmlns:a16="http://schemas.microsoft.com/office/drawing/2014/main" id="{B971F786-4A80-4E00-B1AA-245A3490C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6104" y="1615589"/>
            <a:ext cx="2236125" cy="223509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The Distributed Architecture Behind Cassandra database | by Bruno Tinoco |  Medium">
            <a:extLst>
              <a:ext uri="{FF2B5EF4-FFF2-40B4-BE49-F238E27FC236}">
                <a16:creationId xmlns:a16="http://schemas.microsoft.com/office/drawing/2014/main" id="{467566CE-0CF0-48D2-A23F-E62A860932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307" y="4048150"/>
            <a:ext cx="3981720" cy="2509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913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D02-8C2D-43E3-9ED1-2CDF0D75FA93}"/>
              </a:ext>
            </a:extLst>
          </p:cNvPr>
          <p:cNvSpPr>
            <a:spLocks noGrp="1"/>
          </p:cNvSpPr>
          <p:nvPr>
            <p:ph type="title"/>
          </p:nvPr>
        </p:nvSpPr>
        <p:spPr/>
        <p:txBody>
          <a:bodyPr/>
          <a:lstStyle/>
          <a:p>
            <a:r>
              <a:rPr lang="en-GB" dirty="0"/>
              <a:t>Data Replication in Cassandra</a:t>
            </a:r>
          </a:p>
        </p:txBody>
      </p:sp>
      <p:sp>
        <p:nvSpPr>
          <p:cNvPr id="3" name="Content Placeholder 2">
            <a:extLst>
              <a:ext uri="{FF2B5EF4-FFF2-40B4-BE49-F238E27FC236}">
                <a16:creationId xmlns:a16="http://schemas.microsoft.com/office/drawing/2014/main" id="{ED5F3DF3-EF3C-43E6-9652-00B613AC2E6A}"/>
              </a:ext>
            </a:extLst>
          </p:cNvPr>
          <p:cNvSpPr>
            <a:spLocks noGrp="1"/>
          </p:cNvSpPr>
          <p:nvPr>
            <p:ph idx="1"/>
          </p:nvPr>
        </p:nvSpPr>
        <p:spPr>
          <a:xfrm>
            <a:off x="1085334" y="1580654"/>
            <a:ext cx="6544439" cy="5244094"/>
          </a:xfrm>
        </p:spPr>
        <p:txBody>
          <a:bodyPr>
            <a:normAutofit/>
          </a:bodyPr>
          <a:lstStyle/>
          <a:p>
            <a:pPr marL="357188" indent="-357188">
              <a:lnSpc>
                <a:spcPct val="110000"/>
              </a:lnSpc>
              <a:spcBef>
                <a:spcPts val="1200"/>
              </a:spcBef>
              <a:spcAft>
                <a:spcPts val="1200"/>
              </a:spcAft>
            </a:pPr>
            <a:r>
              <a:rPr lang="en-US" sz="2200" dirty="0"/>
              <a:t>Nodes in a Cassandra cluster serve as replicas for a certain piece of data. </a:t>
            </a:r>
          </a:p>
          <a:p>
            <a:pPr marL="357188" indent="-357188">
              <a:lnSpc>
                <a:spcPct val="110000"/>
              </a:lnSpc>
              <a:spcBef>
                <a:spcPts val="1200"/>
              </a:spcBef>
              <a:spcAft>
                <a:spcPts val="1200"/>
              </a:spcAft>
            </a:pPr>
            <a:r>
              <a:rPr lang="en-US" sz="2200" dirty="0"/>
              <a:t>Cassandra will give the client the most recent value if some of the nodes respond with an out-of-date value. </a:t>
            </a:r>
          </a:p>
          <a:p>
            <a:pPr marL="357188" indent="-357188">
              <a:lnSpc>
                <a:spcPct val="110000"/>
              </a:lnSpc>
              <a:spcBef>
                <a:spcPts val="1200"/>
              </a:spcBef>
              <a:spcAft>
                <a:spcPts val="1200"/>
              </a:spcAft>
            </a:pPr>
            <a:r>
              <a:rPr lang="en-US" sz="2200" dirty="0"/>
              <a:t>Cassandra updates the outdated values in the background after returning the most recent value.</a:t>
            </a:r>
          </a:p>
          <a:p>
            <a:pPr marL="357188" indent="-357188">
              <a:lnSpc>
                <a:spcPct val="110000"/>
              </a:lnSpc>
              <a:spcBef>
                <a:spcPts val="1200"/>
              </a:spcBef>
              <a:spcAft>
                <a:spcPts val="1200"/>
              </a:spcAft>
            </a:pPr>
            <a:r>
              <a:rPr lang="en-US" sz="2200" dirty="0"/>
              <a:t>The illustrations make it obvious how Cassandra uses data replication among cluster nodes to prevent a single point of failure.</a:t>
            </a:r>
            <a:endParaRPr lang="en-GB" sz="2200" dirty="0"/>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16</a:t>
            </a:fld>
            <a:endParaRPr lang="en-GB" dirty="0"/>
          </a:p>
        </p:txBody>
      </p:sp>
      <p:pic>
        <p:nvPicPr>
          <p:cNvPr id="7172" name="Picture 4" descr="Architecture of Apache Cassandra - GeeksforGeeks">
            <a:extLst>
              <a:ext uri="{FF2B5EF4-FFF2-40B4-BE49-F238E27FC236}">
                <a16:creationId xmlns:a16="http://schemas.microsoft.com/office/drawing/2014/main" id="{A551F2DE-4105-4608-8F84-77F93418F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3165" y="1644761"/>
            <a:ext cx="3871325" cy="20981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E189946-E131-47CE-A234-435969593387}"/>
              </a:ext>
            </a:extLst>
          </p:cNvPr>
          <p:cNvPicPr>
            <a:picLocks noChangeAspect="1"/>
          </p:cNvPicPr>
          <p:nvPr/>
        </p:nvPicPr>
        <p:blipFill>
          <a:blip r:embed="rId3"/>
          <a:stretch>
            <a:fillRect/>
          </a:stretch>
        </p:blipFill>
        <p:spPr>
          <a:xfrm>
            <a:off x="8199910" y="4042806"/>
            <a:ext cx="3564580" cy="2485305"/>
          </a:xfrm>
          <a:prstGeom prst="rect">
            <a:avLst/>
          </a:prstGeom>
        </p:spPr>
      </p:pic>
    </p:spTree>
    <p:extLst>
      <p:ext uri="{BB962C8B-B14F-4D97-AF65-F5344CB8AC3E}">
        <p14:creationId xmlns:p14="http://schemas.microsoft.com/office/powerpoint/2010/main" val="997855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D02-8C2D-43E3-9ED1-2CDF0D75FA93}"/>
              </a:ext>
            </a:extLst>
          </p:cNvPr>
          <p:cNvSpPr>
            <a:spLocks noGrp="1"/>
          </p:cNvSpPr>
          <p:nvPr>
            <p:ph type="title"/>
          </p:nvPr>
        </p:nvSpPr>
        <p:spPr/>
        <p:txBody>
          <a:bodyPr/>
          <a:lstStyle/>
          <a:p>
            <a:r>
              <a:rPr lang="en-GB" dirty="0"/>
              <a:t>Cassandra Data Model</a:t>
            </a:r>
          </a:p>
        </p:txBody>
      </p:sp>
      <p:sp>
        <p:nvSpPr>
          <p:cNvPr id="3" name="Content Placeholder 2">
            <a:extLst>
              <a:ext uri="{FF2B5EF4-FFF2-40B4-BE49-F238E27FC236}">
                <a16:creationId xmlns:a16="http://schemas.microsoft.com/office/drawing/2014/main" id="{ED5F3DF3-EF3C-43E6-9652-00B613AC2E6A}"/>
              </a:ext>
            </a:extLst>
          </p:cNvPr>
          <p:cNvSpPr>
            <a:spLocks noGrp="1"/>
          </p:cNvSpPr>
          <p:nvPr>
            <p:ph idx="1"/>
          </p:nvPr>
        </p:nvSpPr>
        <p:spPr>
          <a:xfrm>
            <a:off x="838200" y="1697370"/>
            <a:ext cx="10285602" cy="1251724"/>
          </a:xfrm>
        </p:spPr>
        <p:txBody>
          <a:bodyPr>
            <a:noAutofit/>
          </a:bodyPr>
          <a:lstStyle/>
          <a:p>
            <a:pPr marL="357188" indent="-357188">
              <a:lnSpc>
                <a:spcPct val="110000"/>
              </a:lnSpc>
              <a:spcBef>
                <a:spcPts val="1200"/>
              </a:spcBef>
              <a:spcAft>
                <a:spcPts val="600"/>
              </a:spcAft>
            </a:pPr>
            <a:r>
              <a:rPr lang="en-GB" sz="2400" b="1" dirty="0"/>
              <a:t>Cluster: </a:t>
            </a:r>
            <a:r>
              <a:rPr lang="en-GB" sz="2200" dirty="0"/>
              <a:t>Cassandra database is distributed over several machines that are operated together. Cassandra arranges the nodes in a cluster, in a ring format, and assigns data to them.</a:t>
            </a:r>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17</a:t>
            </a:fld>
            <a:endParaRPr lang="en-GB" dirty="0"/>
          </a:p>
        </p:txBody>
      </p:sp>
      <p:pic>
        <p:nvPicPr>
          <p:cNvPr id="9218" name="Picture 2" descr="Key structures in Cassandra – KTEXPERTS">
            <a:extLst>
              <a:ext uri="{FF2B5EF4-FFF2-40B4-BE49-F238E27FC236}">
                <a16:creationId xmlns:a16="http://schemas.microsoft.com/office/drawing/2014/main" id="{B777B0C6-C028-4DD7-B4C7-8EA44C1598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9141" y="3266541"/>
            <a:ext cx="2808163" cy="158371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D69A824D-1255-4343-8F4E-81D6005D1357}"/>
              </a:ext>
            </a:extLst>
          </p:cNvPr>
          <p:cNvSpPr txBox="1">
            <a:spLocks/>
          </p:cNvSpPr>
          <p:nvPr/>
        </p:nvSpPr>
        <p:spPr>
          <a:xfrm>
            <a:off x="838200" y="3042459"/>
            <a:ext cx="7538403" cy="389361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lnSpc>
                <a:spcPct val="120000"/>
              </a:lnSpc>
              <a:spcBef>
                <a:spcPts val="1200"/>
              </a:spcBef>
              <a:spcAft>
                <a:spcPts val="600"/>
              </a:spcAft>
              <a:tabLst>
                <a:tab pos="357188" algn="l"/>
              </a:tabLst>
            </a:pPr>
            <a:r>
              <a:rPr lang="en-GB" sz="2400" b="1" dirty="0" err="1"/>
              <a:t>Keyspace</a:t>
            </a:r>
            <a:r>
              <a:rPr lang="en-GB" sz="2400" b="1" dirty="0"/>
              <a:t>: </a:t>
            </a:r>
            <a:r>
              <a:rPr lang="en-GB" sz="2000" dirty="0" err="1"/>
              <a:t>Keyspace</a:t>
            </a:r>
            <a:r>
              <a:rPr lang="en-GB" sz="2000" dirty="0"/>
              <a:t> is the outermost container for data in Cassandra. </a:t>
            </a:r>
          </a:p>
          <a:p>
            <a:pPr marL="357188" indent="-357188">
              <a:lnSpc>
                <a:spcPct val="120000"/>
              </a:lnSpc>
              <a:spcBef>
                <a:spcPts val="1200"/>
              </a:spcBef>
              <a:spcAft>
                <a:spcPts val="600"/>
              </a:spcAft>
              <a:tabLst>
                <a:tab pos="357188" algn="l"/>
              </a:tabLst>
            </a:pPr>
            <a:r>
              <a:rPr lang="en-GB" sz="2400" b="1" dirty="0"/>
              <a:t>Column families: </a:t>
            </a:r>
            <a:r>
              <a:rPr lang="en-GB" sz="2000" dirty="0"/>
              <a:t>Column families are placed under </a:t>
            </a:r>
            <a:r>
              <a:rPr lang="en-GB" sz="2000" dirty="0" err="1"/>
              <a:t>keyspace</a:t>
            </a:r>
            <a:r>
              <a:rPr lang="en-GB" sz="2000" dirty="0"/>
              <a:t>. A </a:t>
            </a:r>
            <a:r>
              <a:rPr lang="en-GB" sz="2000" dirty="0" err="1"/>
              <a:t>keyspace</a:t>
            </a:r>
            <a:r>
              <a:rPr lang="en-GB" sz="2000" dirty="0"/>
              <a:t> is a container for a list of one or more column families while a column family is a container of a collection of rows. Each row contains ordered columns. Column families represent the structure of your data. </a:t>
            </a:r>
          </a:p>
          <a:p>
            <a:pPr marL="357188" indent="-357188">
              <a:lnSpc>
                <a:spcPct val="120000"/>
              </a:lnSpc>
              <a:spcBef>
                <a:spcPts val="1200"/>
              </a:spcBef>
              <a:spcAft>
                <a:spcPts val="600"/>
              </a:spcAft>
              <a:tabLst>
                <a:tab pos="357188" algn="l"/>
              </a:tabLst>
            </a:pPr>
            <a:r>
              <a:rPr lang="en-GB" sz="2400" b="1" dirty="0"/>
              <a:t>Replication factor: </a:t>
            </a:r>
            <a:r>
              <a:rPr lang="en-GB" sz="2000" dirty="0"/>
              <a:t>It specifies the number of machines in the cluster that will receive copies of the same data.</a:t>
            </a:r>
          </a:p>
          <a:p>
            <a:pPr>
              <a:lnSpc>
                <a:spcPct val="120000"/>
              </a:lnSpc>
              <a:spcBef>
                <a:spcPts val="1200"/>
              </a:spcBef>
              <a:spcAft>
                <a:spcPts val="600"/>
              </a:spcAft>
            </a:pPr>
            <a:endParaRPr lang="en-GB" sz="2400" dirty="0"/>
          </a:p>
        </p:txBody>
      </p:sp>
      <p:pic>
        <p:nvPicPr>
          <p:cNvPr id="9220" name="Picture 4" descr="Apache Cassandra Data Model(CQL) - Schema and Database Design">
            <a:extLst>
              <a:ext uri="{FF2B5EF4-FFF2-40B4-BE49-F238E27FC236}">
                <a16:creationId xmlns:a16="http://schemas.microsoft.com/office/drawing/2014/main" id="{77EE0D46-47BC-4420-B42F-CDCD62B294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00" y="5085715"/>
            <a:ext cx="2946704" cy="150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700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D02-8C2D-43E3-9ED1-2CDF0D75FA93}"/>
              </a:ext>
            </a:extLst>
          </p:cNvPr>
          <p:cNvSpPr>
            <a:spLocks noGrp="1"/>
          </p:cNvSpPr>
          <p:nvPr>
            <p:ph type="title"/>
          </p:nvPr>
        </p:nvSpPr>
        <p:spPr>
          <a:xfrm>
            <a:off x="838201" y="100877"/>
            <a:ext cx="7873538" cy="1325563"/>
          </a:xfrm>
        </p:spPr>
        <p:txBody>
          <a:bodyPr/>
          <a:lstStyle/>
          <a:p>
            <a:r>
              <a:rPr lang="en-GB" dirty="0"/>
              <a:t>Cassandra Data Models Rules</a:t>
            </a:r>
          </a:p>
        </p:txBody>
      </p:sp>
      <p:sp>
        <p:nvSpPr>
          <p:cNvPr id="3" name="Content Placeholder 2">
            <a:extLst>
              <a:ext uri="{FF2B5EF4-FFF2-40B4-BE49-F238E27FC236}">
                <a16:creationId xmlns:a16="http://schemas.microsoft.com/office/drawing/2014/main" id="{ED5F3DF3-EF3C-43E6-9652-00B613AC2E6A}"/>
              </a:ext>
            </a:extLst>
          </p:cNvPr>
          <p:cNvSpPr>
            <a:spLocks noGrp="1"/>
          </p:cNvSpPr>
          <p:nvPr>
            <p:ph idx="1"/>
          </p:nvPr>
        </p:nvSpPr>
        <p:spPr>
          <a:xfrm>
            <a:off x="723900" y="1528848"/>
            <a:ext cx="6429375" cy="5428904"/>
          </a:xfrm>
        </p:spPr>
        <p:txBody>
          <a:bodyPr>
            <a:normAutofit/>
          </a:bodyPr>
          <a:lstStyle/>
          <a:p>
            <a:pPr marL="357188" indent="-357188">
              <a:lnSpc>
                <a:spcPct val="120000"/>
              </a:lnSpc>
              <a:spcBef>
                <a:spcPts val="1200"/>
              </a:spcBef>
              <a:spcAft>
                <a:spcPts val="1200"/>
              </a:spcAft>
            </a:pPr>
            <a:r>
              <a:rPr lang="en-GB" sz="2000" b="1" dirty="0"/>
              <a:t>Cassandra</a:t>
            </a:r>
            <a:r>
              <a:rPr lang="en-GB" sz="2000" dirty="0"/>
              <a:t> doesn't support JOINS, GROUP BY, OR clause, aggregation etc. You have to make sure the data is stored in a way that it can be accessed at any time.</a:t>
            </a:r>
          </a:p>
          <a:p>
            <a:pPr marL="357188" indent="-357188">
              <a:lnSpc>
                <a:spcPct val="120000"/>
              </a:lnSpc>
              <a:spcBef>
                <a:spcPts val="1200"/>
              </a:spcBef>
              <a:spcAft>
                <a:spcPts val="1200"/>
              </a:spcAft>
            </a:pPr>
            <a:r>
              <a:rPr lang="en-GB" sz="2000" b="1" dirty="0"/>
              <a:t>Cassandra</a:t>
            </a:r>
            <a:r>
              <a:rPr lang="en-GB" sz="2000" dirty="0"/>
              <a:t> is optimized for high </a:t>
            </a:r>
            <a:r>
              <a:rPr lang="en-GB" sz="2000" b="1" dirty="0"/>
              <a:t>write</a:t>
            </a:r>
            <a:r>
              <a:rPr lang="en-GB" sz="2000" dirty="0"/>
              <a:t> performances so you should maximize your writes for better read performance and data availability. There is a trade-off between data write and data read. So, optimize your data </a:t>
            </a:r>
            <a:r>
              <a:rPr lang="en-GB" sz="2000" b="1" dirty="0"/>
              <a:t>read</a:t>
            </a:r>
            <a:r>
              <a:rPr lang="en-GB" sz="2000" dirty="0"/>
              <a:t> performance by maximizing the number of data writes.</a:t>
            </a:r>
          </a:p>
          <a:p>
            <a:pPr marL="357188" indent="-357188">
              <a:lnSpc>
                <a:spcPct val="120000"/>
              </a:lnSpc>
              <a:spcBef>
                <a:spcPts val="1200"/>
              </a:spcBef>
              <a:spcAft>
                <a:spcPts val="1200"/>
              </a:spcAft>
            </a:pPr>
            <a:r>
              <a:rPr lang="en-GB" sz="2000" dirty="0"/>
              <a:t>Maximize data duplication because </a:t>
            </a:r>
            <a:r>
              <a:rPr lang="en-GB" sz="2000" b="1" dirty="0"/>
              <a:t>Cassandra</a:t>
            </a:r>
            <a:r>
              <a:rPr lang="en-GB" sz="2000" dirty="0"/>
              <a:t> is a distributed database and data duplication provides instant availability without a single point of failure.</a:t>
            </a:r>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18</a:t>
            </a:fld>
            <a:endParaRPr lang="en-GB" dirty="0"/>
          </a:p>
        </p:txBody>
      </p:sp>
      <p:pic>
        <p:nvPicPr>
          <p:cNvPr id="6" name="Picture 5">
            <a:extLst>
              <a:ext uri="{FF2B5EF4-FFF2-40B4-BE49-F238E27FC236}">
                <a16:creationId xmlns:a16="http://schemas.microsoft.com/office/drawing/2014/main" id="{899B314E-AE88-43CA-9954-A9A8BCADAEDA}"/>
              </a:ext>
            </a:extLst>
          </p:cNvPr>
          <p:cNvPicPr>
            <a:picLocks noChangeAspect="1"/>
          </p:cNvPicPr>
          <p:nvPr/>
        </p:nvPicPr>
        <p:blipFill>
          <a:blip r:embed="rId2"/>
          <a:stretch>
            <a:fillRect/>
          </a:stretch>
        </p:blipFill>
        <p:spPr>
          <a:xfrm>
            <a:off x="9072562" y="29989"/>
            <a:ext cx="3119438" cy="1415487"/>
          </a:xfrm>
          <a:prstGeom prst="rect">
            <a:avLst/>
          </a:prstGeom>
        </p:spPr>
      </p:pic>
      <p:pic>
        <p:nvPicPr>
          <p:cNvPr id="10242" name="Picture 2" descr="Designing data models for Cassandra – O'Reilly">
            <a:extLst>
              <a:ext uri="{FF2B5EF4-FFF2-40B4-BE49-F238E27FC236}">
                <a16:creationId xmlns:a16="http://schemas.microsoft.com/office/drawing/2014/main" id="{256ABFD6-F441-4C16-980B-AEB302002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3275" y="1684823"/>
            <a:ext cx="4495800" cy="269336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FBBF05C-6F2B-44D5-A7CA-AA560562A95C}"/>
              </a:ext>
            </a:extLst>
          </p:cNvPr>
          <p:cNvSpPr txBox="1"/>
          <p:nvPr/>
        </p:nvSpPr>
        <p:spPr>
          <a:xfrm>
            <a:off x="7153275" y="4508564"/>
            <a:ext cx="5038725" cy="2185214"/>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GB" sz="1600" b="1" dirty="0"/>
              <a:t>Q1. </a:t>
            </a:r>
            <a:r>
              <a:rPr lang="en-GB" sz="1600" dirty="0"/>
              <a:t>Find hotels near a given point of interest.</a:t>
            </a:r>
          </a:p>
          <a:p>
            <a:pPr marL="285750" indent="-285750">
              <a:spcAft>
                <a:spcPts val="1200"/>
              </a:spcAft>
              <a:buFont typeface="Arial" panose="020B0604020202020204" pitchFamily="34" charset="0"/>
              <a:buChar char="•"/>
            </a:pPr>
            <a:r>
              <a:rPr lang="en-GB" sz="1600" b="1" dirty="0"/>
              <a:t>Q2. </a:t>
            </a:r>
            <a:r>
              <a:rPr lang="en-GB" sz="1600" dirty="0"/>
              <a:t>Find information about a given hotel, such as its name and location.</a:t>
            </a:r>
          </a:p>
          <a:p>
            <a:pPr marL="285750" indent="-285750">
              <a:spcAft>
                <a:spcPts val="1200"/>
              </a:spcAft>
              <a:buFont typeface="Arial" panose="020B0604020202020204" pitchFamily="34" charset="0"/>
              <a:buChar char="•"/>
            </a:pPr>
            <a:r>
              <a:rPr lang="en-GB" sz="1600" b="1" dirty="0"/>
              <a:t>Q3. </a:t>
            </a:r>
            <a:r>
              <a:rPr lang="en-GB" sz="1600" dirty="0"/>
              <a:t>Find points of interest near a given hotel.</a:t>
            </a:r>
          </a:p>
          <a:p>
            <a:pPr marL="285750" indent="-285750">
              <a:spcAft>
                <a:spcPts val="1200"/>
              </a:spcAft>
              <a:buFont typeface="Arial" panose="020B0604020202020204" pitchFamily="34" charset="0"/>
              <a:buChar char="•"/>
            </a:pPr>
            <a:r>
              <a:rPr lang="en-GB" sz="1600" b="1" dirty="0"/>
              <a:t>Q4. </a:t>
            </a:r>
            <a:r>
              <a:rPr lang="en-GB" sz="1600" dirty="0"/>
              <a:t>Find an available room in a given date range.</a:t>
            </a:r>
          </a:p>
          <a:p>
            <a:pPr marL="285750" indent="-285750">
              <a:spcAft>
                <a:spcPts val="1200"/>
              </a:spcAft>
              <a:buFont typeface="Arial" panose="020B0604020202020204" pitchFamily="34" charset="0"/>
              <a:buChar char="•"/>
            </a:pPr>
            <a:r>
              <a:rPr lang="en-GB" sz="1600" b="1" dirty="0"/>
              <a:t>Q5. </a:t>
            </a:r>
            <a:r>
              <a:rPr lang="en-GB" sz="1600" dirty="0"/>
              <a:t>Find the rate and amenities for a room.</a:t>
            </a:r>
          </a:p>
        </p:txBody>
      </p:sp>
    </p:spTree>
    <p:extLst>
      <p:ext uri="{BB962C8B-B14F-4D97-AF65-F5344CB8AC3E}">
        <p14:creationId xmlns:p14="http://schemas.microsoft.com/office/powerpoint/2010/main" val="1135951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D02-8C2D-43E3-9ED1-2CDF0D75FA93}"/>
              </a:ext>
            </a:extLst>
          </p:cNvPr>
          <p:cNvSpPr>
            <a:spLocks noGrp="1"/>
          </p:cNvSpPr>
          <p:nvPr>
            <p:ph type="title"/>
          </p:nvPr>
        </p:nvSpPr>
        <p:spPr/>
        <p:txBody>
          <a:bodyPr/>
          <a:lstStyle/>
          <a:p>
            <a:r>
              <a:rPr lang="en-GB" dirty="0"/>
              <a:t>Cassandra CQLSH</a:t>
            </a:r>
          </a:p>
        </p:txBody>
      </p:sp>
      <p:sp>
        <p:nvSpPr>
          <p:cNvPr id="3" name="Content Placeholder 2">
            <a:extLst>
              <a:ext uri="{FF2B5EF4-FFF2-40B4-BE49-F238E27FC236}">
                <a16:creationId xmlns:a16="http://schemas.microsoft.com/office/drawing/2014/main" id="{ED5F3DF3-EF3C-43E6-9652-00B613AC2E6A}"/>
              </a:ext>
            </a:extLst>
          </p:cNvPr>
          <p:cNvSpPr>
            <a:spLocks noGrp="1"/>
          </p:cNvSpPr>
          <p:nvPr>
            <p:ph idx="1"/>
          </p:nvPr>
        </p:nvSpPr>
        <p:spPr>
          <a:xfrm>
            <a:off x="980902" y="1571105"/>
            <a:ext cx="6301047" cy="5261956"/>
          </a:xfrm>
        </p:spPr>
        <p:txBody>
          <a:bodyPr>
            <a:normAutofit/>
          </a:bodyPr>
          <a:lstStyle/>
          <a:p>
            <a:pPr marL="357188" indent="-357188">
              <a:lnSpc>
                <a:spcPct val="120000"/>
              </a:lnSpc>
              <a:spcBef>
                <a:spcPts val="1200"/>
              </a:spcBef>
              <a:spcAft>
                <a:spcPts val="600"/>
              </a:spcAft>
            </a:pPr>
            <a:r>
              <a:rPr lang="en-GB" sz="2400" dirty="0"/>
              <a:t>Cassandra </a:t>
            </a:r>
            <a:r>
              <a:rPr lang="en-GB" sz="2400" b="1" dirty="0"/>
              <a:t>CQLSH</a:t>
            </a:r>
            <a:r>
              <a:rPr lang="en-GB" sz="2400" dirty="0"/>
              <a:t> stands for Cassandra CQL shell. </a:t>
            </a:r>
          </a:p>
          <a:p>
            <a:pPr marL="357188" indent="-357188">
              <a:lnSpc>
                <a:spcPct val="120000"/>
              </a:lnSpc>
              <a:spcBef>
                <a:spcPts val="1200"/>
              </a:spcBef>
              <a:spcAft>
                <a:spcPts val="600"/>
              </a:spcAft>
            </a:pPr>
            <a:r>
              <a:rPr lang="en-GB" sz="2400" b="1" dirty="0"/>
              <a:t>CQLSH</a:t>
            </a:r>
            <a:r>
              <a:rPr lang="en-GB" sz="2400" dirty="0"/>
              <a:t> specifies how to use Cassandra commands. </a:t>
            </a:r>
          </a:p>
          <a:p>
            <a:pPr marL="357188" indent="-357188">
              <a:lnSpc>
                <a:spcPct val="120000"/>
              </a:lnSpc>
              <a:spcBef>
                <a:spcPts val="1200"/>
              </a:spcBef>
              <a:spcAft>
                <a:spcPts val="600"/>
              </a:spcAft>
            </a:pPr>
            <a:r>
              <a:rPr lang="en-GB" sz="2400" dirty="0"/>
              <a:t>After installation, Cassandra provides a prompt Cassandra query language shell (</a:t>
            </a:r>
            <a:r>
              <a:rPr lang="en-GB" sz="2400" b="1" dirty="0"/>
              <a:t>cqlsh</a:t>
            </a:r>
            <a:r>
              <a:rPr lang="en-GB" sz="2400" dirty="0"/>
              <a:t>). It facilitates users to communicate with it.</a:t>
            </a:r>
          </a:p>
          <a:p>
            <a:pPr marL="357188" indent="-357188">
              <a:lnSpc>
                <a:spcPct val="120000"/>
              </a:lnSpc>
              <a:spcBef>
                <a:spcPts val="1200"/>
              </a:spcBef>
              <a:spcAft>
                <a:spcPts val="600"/>
              </a:spcAft>
            </a:pPr>
            <a:r>
              <a:rPr lang="en-GB" sz="2400" dirty="0"/>
              <a:t>Cassandra commands are executed on </a:t>
            </a:r>
            <a:r>
              <a:rPr lang="en-GB" sz="2400" b="1" dirty="0"/>
              <a:t>CQLSH</a:t>
            </a:r>
            <a:r>
              <a:rPr lang="en-GB" sz="2400" dirty="0"/>
              <a:t>. It looks like this:</a:t>
            </a:r>
          </a:p>
          <a:p>
            <a:pPr>
              <a:lnSpc>
                <a:spcPct val="120000"/>
              </a:lnSpc>
              <a:spcBef>
                <a:spcPts val="1200"/>
              </a:spcBef>
              <a:spcAft>
                <a:spcPts val="600"/>
              </a:spcAft>
            </a:pPr>
            <a:endParaRPr lang="en-GB" sz="2400" dirty="0"/>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19</a:t>
            </a:fld>
            <a:endParaRPr lang="en-GB" dirty="0"/>
          </a:p>
        </p:txBody>
      </p:sp>
      <p:pic>
        <p:nvPicPr>
          <p:cNvPr id="6" name="Picture 5">
            <a:extLst>
              <a:ext uri="{FF2B5EF4-FFF2-40B4-BE49-F238E27FC236}">
                <a16:creationId xmlns:a16="http://schemas.microsoft.com/office/drawing/2014/main" id="{E02AB20A-D75F-45EC-8C2B-771F514CC06F}"/>
              </a:ext>
            </a:extLst>
          </p:cNvPr>
          <p:cNvPicPr>
            <a:picLocks noChangeAspect="1"/>
          </p:cNvPicPr>
          <p:nvPr/>
        </p:nvPicPr>
        <p:blipFill>
          <a:blip r:embed="rId2"/>
          <a:stretch>
            <a:fillRect/>
          </a:stretch>
        </p:blipFill>
        <p:spPr>
          <a:xfrm>
            <a:off x="8154723" y="2178736"/>
            <a:ext cx="2854854" cy="2500528"/>
          </a:xfrm>
          <a:prstGeom prst="rect">
            <a:avLst/>
          </a:prstGeom>
        </p:spPr>
      </p:pic>
      <p:pic>
        <p:nvPicPr>
          <p:cNvPr id="8" name="Picture 7">
            <a:extLst>
              <a:ext uri="{FF2B5EF4-FFF2-40B4-BE49-F238E27FC236}">
                <a16:creationId xmlns:a16="http://schemas.microsoft.com/office/drawing/2014/main" id="{B1B6B78B-E4F0-4F62-AA2A-AAFA38025495}"/>
              </a:ext>
            </a:extLst>
          </p:cNvPr>
          <p:cNvPicPr>
            <a:picLocks noChangeAspect="1"/>
          </p:cNvPicPr>
          <p:nvPr/>
        </p:nvPicPr>
        <p:blipFill>
          <a:blip r:embed="rId3"/>
          <a:stretch>
            <a:fillRect/>
          </a:stretch>
        </p:blipFill>
        <p:spPr>
          <a:xfrm>
            <a:off x="7200369" y="5040441"/>
            <a:ext cx="4763562" cy="1380803"/>
          </a:xfrm>
          <a:prstGeom prst="rect">
            <a:avLst/>
          </a:prstGeom>
        </p:spPr>
      </p:pic>
      <p:pic>
        <p:nvPicPr>
          <p:cNvPr id="11266" name="Picture 2">
            <a:extLst>
              <a:ext uri="{FF2B5EF4-FFF2-40B4-BE49-F238E27FC236}">
                <a16:creationId xmlns:a16="http://schemas.microsoft.com/office/drawing/2014/main" id="{92B8CAFB-C66A-4048-A312-2F181E9E54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2150" y="-8946"/>
            <a:ext cx="2609850" cy="1468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744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Agenda</a:t>
            </a:r>
          </a:p>
        </p:txBody>
      </p:sp>
      <p:sp>
        <p:nvSpPr>
          <p:cNvPr id="3" name="Espaço Reservado para Conteúdo 2"/>
          <p:cNvSpPr>
            <a:spLocks noGrp="1"/>
          </p:cNvSpPr>
          <p:nvPr>
            <p:ph idx="1"/>
          </p:nvPr>
        </p:nvSpPr>
        <p:spPr>
          <a:xfrm>
            <a:off x="1286477" y="1556675"/>
            <a:ext cx="10201712" cy="5301325"/>
          </a:xfrm>
        </p:spPr>
        <p:txBody>
          <a:bodyPr>
            <a:normAutofit/>
          </a:bodyPr>
          <a:lstStyle/>
          <a:p>
            <a:pPr marL="447675" indent="-447675">
              <a:lnSpc>
                <a:spcPct val="100000"/>
              </a:lnSpc>
              <a:spcBef>
                <a:spcPts val="900"/>
              </a:spcBef>
              <a:spcAft>
                <a:spcPts val="600"/>
              </a:spcAft>
            </a:pPr>
            <a:r>
              <a:rPr lang="en-GB" sz="2000" dirty="0"/>
              <a:t>Introduction to Cassandra</a:t>
            </a:r>
          </a:p>
          <a:p>
            <a:pPr marL="447675" indent="-447675">
              <a:lnSpc>
                <a:spcPct val="100000"/>
              </a:lnSpc>
              <a:spcBef>
                <a:spcPts val="900"/>
              </a:spcBef>
              <a:spcAft>
                <a:spcPts val="600"/>
              </a:spcAft>
            </a:pPr>
            <a:r>
              <a:rPr lang="en-GB" sz="2000" dirty="0"/>
              <a:t>CAP Theorem</a:t>
            </a:r>
          </a:p>
          <a:p>
            <a:pPr marL="447675" indent="-447675">
              <a:lnSpc>
                <a:spcPct val="100000"/>
              </a:lnSpc>
              <a:spcBef>
                <a:spcPts val="900"/>
              </a:spcBef>
              <a:spcAft>
                <a:spcPts val="600"/>
              </a:spcAft>
            </a:pPr>
            <a:r>
              <a:rPr lang="en-GB" sz="2000" dirty="0"/>
              <a:t>Characteristics of Cassandra: Distributed and Decentralized, Elastic Scalability, High Availability and Fault Tolerance, Tuneable Consistency, Row-Oriented and High Performance</a:t>
            </a:r>
          </a:p>
          <a:p>
            <a:pPr marL="447675" indent="-447675">
              <a:lnSpc>
                <a:spcPct val="100000"/>
              </a:lnSpc>
              <a:spcBef>
                <a:spcPts val="900"/>
              </a:spcBef>
              <a:spcAft>
                <a:spcPts val="600"/>
              </a:spcAft>
            </a:pPr>
            <a:r>
              <a:rPr lang="en-GB" sz="2000" dirty="0"/>
              <a:t>Is Cassandra “SCHEMA-FREE”?</a:t>
            </a:r>
          </a:p>
          <a:p>
            <a:pPr marL="447675" indent="-447675">
              <a:lnSpc>
                <a:spcPct val="100000"/>
              </a:lnSpc>
              <a:spcBef>
                <a:spcPts val="900"/>
              </a:spcBef>
              <a:spcAft>
                <a:spcPts val="600"/>
              </a:spcAft>
            </a:pPr>
            <a:r>
              <a:rPr lang="en-GB" sz="2000" dirty="0"/>
              <a:t>Cassandra Architecture</a:t>
            </a:r>
          </a:p>
          <a:p>
            <a:pPr marL="447675" indent="-447675">
              <a:lnSpc>
                <a:spcPct val="100000"/>
              </a:lnSpc>
              <a:spcBef>
                <a:spcPts val="900"/>
              </a:spcBef>
              <a:spcAft>
                <a:spcPts val="600"/>
              </a:spcAft>
            </a:pPr>
            <a:r>
              <a:rPr lang="en-GB" sz="2000" dirty="0"/>
              <a:t>Data Replication in Cassandra</a:t>
            </a:r>
          </a:p>
          <a:p>
            <a:pPr marL="447675" indent="-447675">
              <a:lnSpc>
                <a:spcPct val="100000"/>
              </a:lnSpc>
              <a:spcBef>
                <a:spcPts val="900"/>
              </a:spcBef>
              <a:spcAft>
                <a:spcPts val="600"/>
              </a:spcAft>
            </a:pPr>
            <a:r>
              <a:rPr lang="en-GB" sz="2000" dirty="0"/>
              <a:t>Components of Cassandra</a:t>
            </a:r>
          </a:p>
          <a:p>
            <a:pPr marL="447675" indent="-447675">
              <a:lnSpc>
                <a:spcPct val="100000"/>
              </a:lnSpc>
              <a:spcBef>
                <a:spcPts val="900"/>
              </a:spcBef>
              <a:spcAft>
                <a:spcPts val="600"/>
              </a:spcAft>
            </a:pPr>
            <a:r>
              <a:rPr lang="en-GB" sz="2000" dirty="0"/>
              <a:t>Cassandra Data Model</a:t>
            </a:r>
          </a:p>
          <a:p>
            <a:pPr marL="447675" indent="-447675">
              <a:lnSpc>
                <a:spcPct val="100000"/>
              </a:lnSpc>
              <a:spcBef>
                <a:spcPts val="900"/>
              </a:spcBef>
              <a:spcAft>
                <a:spcPts val="600"/>
              </a:spcAft>
            </a:pPr>
            <a:r>
              <a:rPr lang="en-GB" sz="2000" dirty="0"/>
              <a:t>Cassandra </a:t>
            </a:r>
            <a:r>
              <a:rPr lang="en-GB" sz="2000" b="1" dirty="0"/>
              <a:t>CQLSH</a:t>
            </a:r>
          </a:p>
          <a:p>
            <a:pPr marL="447675" indent="-447675">
              <a:lnSpc>
                <a:spcPct val="100000"/>
              </a:lnSpc>
              <a:spcBef>
                <a:spcPts val="900"/>
              </a:spcBef>
              <a:spcAft>
                <a:spcPts val="600"/>
              </a:spcAft>
            </a:pPr>
            <a:r>
              <a:rPr lang="en-GB" sz="2000" dirty="0"/>
              <a:t>Write and Read Operations</a:t>
            </a:r>
          </a:p>
        </p:txBody>
      </p:sp>
      <p:sp>
        <p:nvSpPr>
          <p:cNvPr id="4" name="Slide Number Placeholder 3">
            <a:extLst>
              <a:ext uri="{FF2B5EF4-FFF2-40B4-BE49-F238E27FC236}">
                <a16:creationId xmlns:a16="http://schemas.microsoft.com/office/drawing/2014/main" id="{F03D5376-7649-4544-8065-26AE65ED6A38}"/>
              </a:ext>
            </a:extLst>
          </p:cNvPr>
          <p:cNvSpPr>
            <a:spLocks noGrp="1"/>
          </p:cNvSpPr>
          <p:nvPr>
            <p:ph type="sldNum" sz="quarter" idx="12"/>
          </p:nvPr>
        </p:nvSpPr>
        <p:spPr/>
        <p:txBody>
          <a:bodyPr/>
          <a:lstStyle/>
          <a:p>
            <a:fld id="{6C8DB4F7-D883-4928-8961-38134A510B78}" type="slidenum">
              <a:rPr lang="en-GB" smtClean="0"/>
              <a:t>2</a:t>
            </a:fld>
            <a:endParaRPr lang="en-GB" dirty="0"/>
          </a:p>
        </p:txBody>
      </p:sp>
    </p:spTree>
    <p:extLst>
      <p:ext uri="{BB962C8B-B14F-4D97-AF65-F5344CB8AC3E}">
        <p14:creationId xmlns:p14="http://schemas.microsoft.com/office/powerpoint/2010/main" val="106970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D02-8C2D-43E3-9ED1-2CDF0D75FA93}"/>
              </a:ext>
            </a:extLst>
          </p:cNvPr>
          <p:cNvSpPr>
            <a:spLocks noGrp="1"/>
          </p:cNvSpPr>
          <p:nvPr>
            <p:ph type="title"/>
          </p:nvPr>
        </p:nvSpPr>
        <p:spPr>
          <a:xfrm>
            <a:off x="838200" y="92564"/>
            <a:ext cx="9022237" cy="1325563"/>
          </a:xfrm>
        </p:spPr>
        <p:txBody>
          <a:bodyPr/>
          <a:lstStyle/>
          <a:p>
            <a:r>
              <a:rPr lang="en-GB" dirty="0"/>
              <a:t>Cassandra</a:t>
            </a:r>
            <a:br>
              <a:rPr lang="en-GB" dirty="0"/>
            </a:br>
            <a:r>
              <a:rPr lang="en-GB" sz="2800" dirty="0">
                <a:solidFill>
                  <a:schemeClr val="accent5">
                    <a:lumMod val="75000"/>
                  </a:schemeClr>
                </a:solidFill>
              </a:rPr>
              <a:t>Write Operations</a:t>
            </a:r>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20</a:t>
            </a:fld>
            <a:endParaRPr lang="en-GB" dirty="0"/>
          </a:p>
        </p:txBody>
      </p:sp>
      <p:pic>
        <p:nvPicPr>
          <p:cNvPr id="4098" name="Picture 2" descr="Cassandra Architecture 2">
            <a:extLst>
              <a:ext uri="{FF2B5EF4-FFF2-40B4-BE49-F238E27FC236}">
                <a16:creationId xmlns:a16="http://schemas.microsoft.com/office/drawing/2014/main" id="{CA4B81B7-4F84-446B-85ED-40C05B45E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9955" y="1877068"/>
            <a:ext cx="3680963" cy="155193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55541906-CFB3-47B6-8685-06BC71F6DBFE}"/>
              </a:ext>
            </a:extLst>
          </p:cNvPr>
          <p:cNvSpPr>
            <a:spLocks noGrp="1"/>
          </p:cNvSpPr>
          <p:nvPr>
            <p:ph idx="1"/>
          </p:nvPr>
        </p:nvSpPr>
        <p:spPr>
          <a:xfrm>
            <a:off x="838200" y="1554481"/>
            <a:ext cx="6770298" cy="5274944"/>
          </a:xfrm>
        </p:spPr>
        <p:txBody>
          <a:bodyPr>
            <a:normAutofit/>
          </a:bodyPr>
          <a:lstStyle/>
          <a:p>
            <a:pPr marL="357188" indent="-357188">
              <a:lnSpc>
                <a:spcPct val="110000"/>
              </a:lnSpc>
              <a:spcBef>
                <a:spcPts val="1200"/>
              </a:spcBef>
              <a:spcAft>
                <a:spcPts val="600"/>
              </a:spcAft>
            </a:pPr>
            <a:r>
              <a:rPr lang="en-GB" sz="2400" dirty="0"/>
              <a:t>Every write activity of nodes is captured by the </a:t>
            </a:r>
            <a:r>
              <a:rPr lang="en-GB" sz="2400" b="1" dirty="0"/>
              <a:t>commit logs </a:t>
            </a:r>
            <a:r>
              <a:rPr lang="en-GB" sz="2400" dirty="0"/>
              <a:t>written in the nodes.</a:t>
            </a:r>
          </a:p>
          <a:p>
            <a:pPr marL="357188" indent="-357188">
              <a:lnSpc>
                <a:spcPct val="110000"/>
              </a:lnSpc>
              <a:spcBef>
                <a:spcPts val="1200"/>
              </a:spcBef>
              <a:spcAft>
                <a:spcPts val="600"/>
              </a:spcAft>
            </a:pPr>
            <a:r>
              <a:rPr lang="en-GB" sz="2400" dirty="0"/>
              <a:t>Later the data will be captured and stored in the </a:t>
            </a:r>
            <a:r>
              <a:rPr lang="en-GB" sz="2400" b="1" dirty="0"/>
              <a:t>mem-table</a:t>
            </a:r>
            <a:r>
              <a:rPr lang="en-GB" sz="2400" dirty="0"/>
              <a:t>.</a:t>
            </a:r>
          </a:p>
          <a:p>
            <a:pPr marL="357188" indent="-357188">
              <a:lnSpc>
                <a:spcPct val="110000"/>
              </a:lnSpc>
              <a:spcBef>
                <a:spcPts val="1200"/>
              </a:spcBef>
              <a:spcAft>
                <a:spcPts val="600"/>
              </a:spcAft>
            </a:pPr>
            <a:r>
              <a:rPr lang="en-GB" sz="2400" dirty="0"/>
              <a:t>Whenever the </a:t>
            </a:r>
            <a:r>
              <a:rPr lang="en-GB" sz="2400" b="1" dirty="0"/>
              <a:t>mem-table</a:t>
            </a:r>
            <a:r>
              <a:rPr lang="en-GB" sz="2400" dirty="0"/>
              <a:t> is full, the data will be written into the </a:t>
            </a:r>
            <a:r>
              <a:rPr lang="en-GB" sz="2400" b="1" dirty="0" err="1"/>
              <a:t>SStable</a:t>
            </a:r>
            <a:r>
              <a:rPr lang="en-GB" sz="2400" dirty="0"/>
              <a:t> data file.</a:t>
            </a:r>
          </a:p>
          <a:p>
            <a:pPr marL="357188" indent="-357188">
              <a:lnSpc>
                <a:spcPct val="110000"/>
              </a:lnSpc>
              <a:spcBef>
                <a:spcPts val="1200"/>
              </a:spcBef>
              <a:spcAft>
                <a:spcPts val="600"/>
              </a:spcAft>
            </a:pPr>
            <a:r>
              <a:rPr lang="en-GB" sz="2400" dirty="0"/>
              <a:t>All writes are automatically partitioned and replicated throughout the cluster.</a:t>
            </a:r>
          </a:p>
          <a:p>
            <a:pPr marL="357188" indent="-357188">
              <a:lnSpc>
                <a:spcPct val="110000"/>
              </a:lnSpc>
              <a:spcBef>
                <a:spcPts val="1200"/>
              </a:spcBef>
              <a:spcAft>
                <a:spcPts val="600"/>
              </a:spcAft>
            </a:pPr>
            <a:r>
              <a:rPr lang="en-GB" sz="2400" dirty="0"/>
              <a:t>Cassandra periodically consolidates the </a:t>
            </a:r>
            <a:r>
              <a:rPr lang="en-GB" sz="2400" b="1" dirty="0" err="1"/>
              <a:t>SSTables</a:t>
            </a:r>
            <a:r>
              <a:rPr lang="en-GB" sz="2400" dirty="0"/>
              <a:t>, discarding unnecessary data.</a:t>
            </a:r>
          </a:p>
          <a:p>
            <a:pPr>
              <a:lnSpc>
                <a:spcPct val="110000"/>
              </a:lnSpc>
              <a:spcBef>
                <a:spcPts val="1200"/>
              </a:spcBef>
              <a:spcAft>
                <a:spcPts val="600"/>
              </a:spcAft>
            </a:pPr>
            <a:endParaRPr lang="en-GB" sz="2400" dirty="0"/>
          </a:p>
        </p:txBody>
      </p:sp>
      <p:pic>
        <p:nvPicPr>
          <p:cNvPr id="11" name="Picture 10">
            <a:extLst>
              <a:ext uri="{FF2B5EF4-FFF2-40B4-BE49-F238E27FC236}">
                <a16:creationId xmlns:a16="http://schemas.microsoft.com/office/drawing/2014/main" id="{0047E488-1531-464B-8153-E210318301A3}"/>
              </a:ext>
            </a:extLst>
          </p:cNvPr>
          <p:cNvPicPr>
            <a:picLocks noChangeAspect="1"/>
          </p:cNvPicPr>
          <p:nvPr/>
        </p:nvPicPr>
        <p:blipFill>
          <a:blip r:embed="rId4"/>
          <a:stretch>
            <a:fillRect/>
          </a:stretch>
        </p:blipFill>
        <p:spPr>
          <a:xfrm>
            <a:off x="7608498" y="4071668"/>
            <a:ext cx="4173439" cy="2086720"/>
          </a:xfrm>
          <a:prstGeom prst="rect">
            <a:avLst/>
          </a:prstGeom>
        </p:spPr>
      </p:pic>
    </p:spTree>
    <p:extLst>
      <p:ext uri="{BB962C8B-B14F-4D97-AF65-F5344CB8AC3E}">
        <p14:creationId xmlns:p14="http://schemas.microsoft.com/office/powerpoint/2010/main" val="1372632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D02-8C2D-43E3-9ED1-2CDF0D75FA93}"/>
              </a:ext>
            </a:extLst>
          </p:cNvPr>
          <p:cNvSpPr>
            <a:spLocks noGrp="1"/>
          </p:cNvSpPr>
          <p:nvPr>
            <p:ph type="title"/>
          </p:nvPr>
        </p:nvSpPr>
        <p:spPr/>
        <p:txBody>
          <a:bodyPr/>
          <a:lstStyle/>
          <a:p>
            <a:r>
              <a:rPr lang="en-GB" dirty="0"/>
              <a:t>Cassandra</a:t>
            </a:r>
            <a:br>
              <a:rPr lang="en-GB" dirty="0"/>
            </a:br>
            <a:r>
              <a:rPr lang="en-GB" sz="2800" dirty="0">
                <a:solidFill>
                  <a:schemeClr val="accent5">
                    <a:lumMod val="75000"/>
                  </a:schemeClr>
                </a:solidFill>
              </a:rPr>
              <a:t>Read Operations</a:t>
            </a:r>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21</a:t>
            </a:fld>
            <a:endParaRPr lang="en-GB" dirty="0"/>
          </a:p>
        </p:txBody>
      </p:sp>
      <p:pic>
        <p:nvPicPr>
          <p:cNvPr id="5122" name="Picture 2" descr="Cassandra Architecture 3">
            <a:extLst>
              <a:ext uri="{FF2B5EF4-FFF2-40B4-BE49-F238E27FC236}">
                <a16:creationId xmlns:a16="http://schemas.microsoft.com/office/drawing/2014/main" id="{30D3539D-F9D7-4D86-9548-1CE76956A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8751" y="2174095"/>
            <a:ext cx="3094651" cy="14684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32F4A58-ACD3-461A-8D39-608A615465C9}"/>
              </a:ext>
            </a:extLst>
          </p:cNvPr>
          <p:cNvPicPr>
            <a:picLocks noChangeAspect="1"/>
          </p:cNvPicPr>
          <p:nvPr/>
        </p:nvPicPr>
        <p:blipFill>
          <a:blip r:embed="rId3"/>
          <a:stretch>
            <a:fillRect/>
          </a:stretch>
        </p:blipFill>
        <p:spPr>
          <a:xfrm>
            <a:off x="8210120" y="4333312"/>
            <a:ext cx="3716309" cy="1876295"/>
          </a:xfrm>
          <a:prstGeom prst="rect">
            <a:avLst/>
          </a:prstGeom>
        </p:spPr>
      </p:pic>
      <p:sp>
        <p:nvSpPr>
          <p:cNvPr id="9" name="Content Placeholder 2">
            <a:extLst>
              <a:ext uri="{FF2B5EF4-FFF2-40B4-BE49-F238E27FC236}">
                <a16:creationId xmlns:a16="http://schemas.microsoft.com/office/drawing/2014/main" id="{661AE6AB-2A1F-48F4-9BD1-2658E159D9F9}"/>
              </a:ext>
            </a:extLst>
          </p:cNvPr>
          <p:cNvSpPr>
            <a:spLocks noGrp="1"/>
          </p:cNvSpPr>
          <p:nvPr>
            <p:ph idx="1"/>
          </p:nvPr>
        </p:nvSpPr>
        <p:spPr>
          <a:xfrm>
            <a:off x="838198" y="1529890"/>
            <a:ext cx="7532717" cy="5323060"/>
          </a:xfrm>
        </p:spPr>
        <p:txBody>
          <a:bodyPr>
            <a:normAutofit fontScale="92500" lnSpcReduction="10000"/>
          </a:bodyPr>
          <a:lstStyle/>
          <a:p>
            <a:pPr marL="357188" indent="-357188">
              <a:lnSpc>
                <a:spcPct val="110000"/>
              </a:lnSpc>
              <a:spcBef>
                <a:spcPts val="0"/>
              </a:spcBef>
              <a:spcAft>
                <a:spcPts val="1200"/>
              </a:spcAft>
            </a:pPr>
            <a:r>
              <a:rPr lang="en-GB" sz="2000" dirty="0"/>
              <a:t>In Read operations, Cassandra gets values from the </a:t>
            </a:r>
            <a:r>
              <a:rPr lang="en-GB" sz="2000" b="1" dirty="0"/>
              <a:t>mem-table</a:t>
            </a:r>
            <a:r>
              <a:rPr lang="en-GB" sz="2000" dirty="0"/>
              <a:t> and checks the </a:t>
            </a:r>
            <a:r>
              <a:rPr lang="en-GB" sz="2000" b="1" dirty="0"/>
              <a:t>bloom filter </a:t>
            </a:r>
            <a:r>
              <a:rPr lang="en-GB" sz="2000" dirty="0"/>
              <a:t>to find the appropriate </a:t>
            </a:r>
            <a:r>
              <a:rPr lang="en-GB" sz="2000" b="1" dirty="0" err="1"/>
              <a:t>SSTable</a:t>
            </a:r>
            <a:r>
              <a:rPr lang="en-GB" sz="2000" dirty="0"/>
              <a:t> which contains the required data. There are three types of read request that is sent to replicas by coordinators.</a:t>
            </a:r>
          </a:p>
          <a:p>
            <a:pPr marL="898525" indent="-358775">
              <a:lnSpc>
                <a:spcPct val="110000"/>
              </a:lnSpc>
              <a:spcBef>
                <a:spcPts val="0"/>
              </a:spcBef>
              <a:spcAft>
                <a:spcPts val="1200"/>
              </a:spcAft>
              <a:buFont typeface="Calibri" panose="020F0502020204030204" pitchFamily="34" charset="0"/>
              <a:buChar char="‒"/>
            </a:pPr>
            <a:r>
              <a:rPr lang="en-GB" sz="2000" dirty="0"/>
              <a:t>Direct request</a:t>
            </a:r>
          </a:p>
          <a:p>
            <a:pPr marL="898525" indent="-358775">
              <a:lnSpc>
                <a:spcPct val="110000"/>
              </a:lnSpc>
              <a:spcBef>
                <a:spcPts val="0"/>
              </a:spcBef>
              <a:spcAft>
                <a:spcPts val="1200"/>
              </a:spcAft>
              <a:buFont typeface="Calibri" panose="020F0502020204030204" pitchFamily="34" charset="0"/>
              <a:buChar char="‒"/>
            </a:pPr>
            <a:r>
              <a:rPr lang="en-GB" sz="2000" dirty="0"/>
              <a:t>Digest request</a:t>
            </a:r>
          </a:p>
          <a:p>
            <a:pPr marL="898525" indent="-358775">
              <a:lnSpc>
                <a:spcPct val="110000"/>
              </a:lnSpc>
              <a:spcBef>
                <a:spcPts val="0"/>
              </a:spcBef>
              <a:spcAft>
                <a:spcPts val="1200"/>
              </a:spcAft>
              <a:buFont typeface="Calibri" panose="020F0502020204030204" pitchFamily="34" charset="0"/>
              <a:buChar char="‒"/>
            </a:pPr>
            <a:r>
              <a:rPr lang="en-GB" sz="2000" dirty="0"/>
              <a:t>Read repair request</a:t>
            </a:r>
          </a:p>
          <a:p>
            <a:pPr marL="357188" indent="-357188">
              <a:lnSpc>
                <a:spcPct val="110000"/>
              </a:lnSpc>
              <a:spcBef>
                <a:spcPts val="0"/>
              </a:spcBef>
              <a:spcAft>
                <a:spcPts val="1200"/>
              </a:spcAft>
            </a:pPr>
            <a:r>
              <a:rPr lang="en-GB" sz="2000" dirty="0"/>
              <a:t>The coordinator sends direct request to one of the replicas. After that, the coordinator sends the digest request to the number of replicas specified by the consistency level and checks if the returned data is an updated data.</a:t>
            </a:r>
          </a:p>
          <a:p>
            <a:pPr marL="357188" indent="-357188">
              <a:lnSpc>
                <a:spcPct val="110000"/>
              </a:lnSpc>
              <a:spcBef>
                <a:spcPts val="0"/>
              </a:spcBef>
              <a:spcAft>
                <a:spcPts val="1200"/>
              </a:spcAft>
            </a:pPr>
            <a:r>
              <a:rPr lang="en-GB" sz="2000" dirty="0"/>
              <a:t>The coordinator then issues digest requests to all of the surviving copies. A background read repair request will update the data if any node provides an out-of-date value. This process is called read repair mechanism.</a:t>
            </a:r>
          </a:p>
        </p:txBody>
      </p:sp>
    </p:spTree>
    <p:extLst>
      <p:ext uri="{BB962C8B-B14F-4D97-AF65-F5344CB8AC3E}">
        <p14:creationId xmlns:p14="http://schemas.microsoft.com/office/powerpoint/2010/main" val="1426652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1A6B-5EF3-4B91-B0E7-349382197ABB}"/>
              </a:ext>
            </a:extLst>
          </p:cNvPr>
          <p:cNvSpPr>
            <a:spLocks noGrp="1"/>
          </p:cNvSpPr>
          <p:nvPr>
            <p:ph type="title"/>
          </p:nvPr>
        </p:nvSpPr>
        <p:spPr/>
        <p:txBody>
          <a:bodyPr/>
          <a:lstStyle/>
          <a:p>
            <a:r>
              <a:rPr lang="en-GB" dirty="0"/>
              <a:t>Resources/ References</a:t>
            </a:r>
          </a:p>
        </p:txBody>
      </p:sp>
      <p:sp>
        <p:nvSpPr>
          <p:cNvPr id="3" name="Content Placeholder 2">
            <a:extLst>
              <a:ext uri="{FF2B5EF4-FFF2-40B4-BE49-F238E27FC236}">
                <a16:creationId xmlns:a16="http://schemas.microsoft.com/office/drawing/2014/main" id="{717D5E5B-EB6F-421A-AC92-5B7CFB9F6E19}"/>
              </a:ext>
            </a:extLst>
          </p:cNvPr>
          <p:cNvSpPr>
            <a:spLocks noGrp="1"/>
          </p:cNvSpPr>
          <p:nvPr>
            <p:ph idx="1"/>
          </p:nvPr>
        </p:nvSpPr>
        <p:spPr>
          <a:xfrm>
            <a:off x="940278" y="1685924"/>
            <a:ext cx="5435584" cy="5142087"/>
          </a:xfrm>
        </p:spPr>
        <p:txBody>
          <a:bodyPr>
            <a:normAutofit/>
          </a:bodyPr>
          <a:lstStyle/>
          <a:p>
            <a:pPr>
              <a:lnSpc>
                <a:spcPct val="100000"/>
              </a:lnSpc>
              <a:spcBef>
                <a:spcPts val="600"/>
              </a:spcBef>
              <a:spcAft>
                <a:spcPts val="1200"/>
              </a:spcAft>
            </a:pPr>
            <a:r>
              <a:rPr lang="en-GB" sz="2000" dirty="0"/>
              <a:t>Cassandra: The Definitive Guide, 2nd Edition, Jeff Carpenter, </a:t>
            </a:r>
            <a:r>
              <a:rPr lang="en-GB" sz="2000" dirty="0" err="1"/>
              <a:t>Eben</a:t>
            </a:r>
            <a:r>
              <a:rPr lang="en-GB" sz="2000" dirty="0"/>
              <a:t> Hewitt, O'Reilly Media, Inc., July 2016.</a:t>
            </a:r>
          </a:p>
          <a:p>
            <a:pPr>
              <a:lnSpc>
                <a:spcPct val="100000"/>
              </a:lnSpc>
              <a:spcBef>
                <a:spcPts val="600"/>
              </a:spcBef>
              <a:spcAft>
                <a:spcPts val="1200"/>
              </a:spcAft>
            </a:pPr>
            <a:r>
              <a:rPr lang="en-GB" sz="2000" dirty="0"/>
              <a:t>Learning Apache Cassandra - Second Edition, Sandeep </a:t>
            </a:r>
            <a:r>
              <a:rPr lang="en-GB" sz="2000" dirty="0" err="1"/>
              <a:t>Yarabarla</a:t>
            </a:r>
            <a:r>
              <a:rPr lang="en-GB" sz="2000" dirty="0"/>
              <a:t>, </a:t>
            </a:r>
            <a:r>
              <a:rPr lang="en-GB" sz="2000" dirty="0" err="1"/>
              <a:t>Packt</a:t>
            </a:r>
            <a:r>
              <a:rPr lang="en-GB" sz="2000" dirty="0"/>
              <a:t> Publishing, April 2017.</a:t>
            </a:r>
          </a:p>
          <a:p>
            <a:pPr>
              <a:lnSpc>
                <a:spcPct val="100000"/>
              </a:lnSpc>
              <a:spcBef>
                <a:spcPts val="600"/>
              </a:spcBef>
              <a:spcAft>
                <a:spcPts val="1200"/>
              </a:spcAft>
            </a:pPr>
            <a:r>
              <a:rPr lang="en-GB" sz="2000" dirty="0"/>
              <a:t>Data modeling with Cassandra, Jeff Carpenter, </a:t>
            </a:r>
            <a:r>
              <a:rPr lang="en-GB" sz="2000" dirty="0" err="1"/>
              <a:t>Eben</a:t>
            </a:r>
            <a:r>
              <a:rPr lang="en-GB" sz="2000" dirty="0"/>
              <a:t> Hewitt, O'Reilly Media, Inc., December 2016.</a:t>
            </a:r>
          </a:p>
          <a:p>
            <a:pPr>
              <a:lnSpc>
                <a:spcPct val="100000"/>
              </a:lnSpc>
              <a:spcBef>
                <a:spcPts val="600"/>
              </a:spcBef>
              <a:spcAft>
                <a:spcPts val="1200"/>
              </a:spcAft>
            </a:pPr>
            <a:r>
              <a:rPr lang="en-GB" sz="2000" dirty="0"/>
              <a:t>https://www.javatpoint.com/cassandra-create-table</a:t>
            </a:r>
          </a:p>
          <a:p>
            <a:pPr>
              <a:lnSpc>
                <a:spcPct val="100000"/>
              </a:lnSpc>
              <a:spcBef>
                <a:spcPts val="600"/>
              </a:spcBef>
              <a:spcAft>
                <a:spcPts val="1200"/>
              </a:spcAft>
            </a:pPr>
            <a:r>
              <a:rPr lang="en-GB" sz="2000" dirty="0"/>
              <a:t>Some images are used from Google search repository (https://www.google.ie/search) to enhance the level of learning.</a:t>
            </a:r>
            <a:endParaRPr lang="tr-TR" sz="2000" dirty="0"/>
          </a:p>
        </p:txBody>
      </p:sp>
      <p:sp>
        <p:nvSpPr>
          <p:cNvPr id="5" name="Slide Number Placeholder 4">
            <a:extLst>
              <a:ext uri="{FF2B5EF4-FFF2-40B4-BE49-F238E27FC236}">
                <a16:creationId xmlns:a16="http://schemas.microsoft.com/office/drawing/2014/main" id="{622C01B1-0BEE-4144-8A5E-B5E3D8BDB206}"/>
              </a:ext>
            </a:extLst>
          </p:cNvPr>
          <p:cNvSpPr>
            <a:spLocks noGrp="1"/>
          </p:cNvSpPr>
          <p:nvPr>
            <p:ph type="sldNum" sz="quarter" idx="12"/>
          </p:nvPr>
        </p:nvSpPr>
        <p:spPr/>
        <p:txBody>
          <a:bodyPr/>
          <a:lstStyle/>
          <a:p>
            <a:fld id="{6C8DB4F7-D883-4928-8961-38134A510B78}" type="slidenum">
              <a:rPr lang="en-GB" smtClean="0"/>
              <a:t>22</a:t>
            </a:fld>
            <a:endParaRPr lang="en-GB" dirty="0"/>
          </a:p>
        </p:txBody>
      </p:sp>
      <p:sp>
        <p:nvSpPr>
          <p:cNvPr id="4" name="Title 5">
            <a:extLst>
              <a:ext uri="{FF2B5EF4-FFF2-40B4-BE49-F238E27FC236}">
                <a16:creationId xmlns:a16="http://schemas.microsoft.com/office/drawing/2014/main" id="{C739EB80-C7E3-F817-CCE8-7E89EFB5E5BF}"/>
              </a:ext>
            </a:extLst>
          </p:cNvPr>
          <p:cNvSpPr txBox="1">
            <a:spLocks/>
          </p:cNvSpPr>
          <p:nvPr/>
        </p:nvSpPr>
        <p:spPr>
          <a:xfrm>
            <a:off x="6444332" y="2478173"/>
            <a:ext cx="4807390" cy="3150606"/>
          </a:xfrm>
          <a:prstGeom prst="rect">
            <a:avLst/>
          </a:prstGeom>
          <a:ln w="19050">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4">
                    <a:lumMod val="75000"/>
                  </a:schemeClr>
                </a:solidFill>
                <a:latin typeface="+mn-lt"/>
                <a:ea typeface="+mj-ea"/>
                <a:cs typeface="+mj-cs"/>
              </a:defRPr>
            </a:lvl1pPr>
          </a:lstStyle>
          <a:p>
            <a:pPr algn="ctr"/>
            <a:r>
              <a:rPr lang="en-IE" sz="2400"/>
              <a:t>Copyright Notice</a:t>
            </a:r>
            <a:br>
              <a:rPr lang="en-IE" sz="2400"/>
            </a:br>
            <a:r>
              <a:rPr lang="en-IE" sz="1800"/>
              <a:t>The following material has been communicated to you by or on behalf of CCT College Dublin in accordance with the Copyright and Related Rights Act 2000 (the Act).</a:t>
            </a:r>
            <a:br>
              <a:rPr lang="en-IE" sz="1800"/>
            </a:br>
            <a:r>
              <a:rPr lang="en-IE" sz="1800"/>
              <a:t>The material may be subject to copyright under the Act and any further reproduction, communication or distribution of this material must be in accordance with the Act.</a:t>
            </a:r>
            <a:br>
              <a:rPr lang="en-IE" sz="1800"/>
            </a:br>
            <a:br>
              <a:rPr lang="en-IE" sz="1800"/>
            </a:br>
            <a:r>
              <a:rPr lang="en-IE" sz="1200"/>
              <a:t>Do not remove this notice</a:t>
            </a:r>
            <a:endParaRPr lang="en-IE" sz="1800" dirty="0"/>
          </a:p>
        </p:txBody>
      </p:sp>
    </p:spTree>
    <p:extLst>
      <p:ext uri="{BB962C8B-B14F-4D97-AF65-F5344CB8AC3E}">
        <p14:creationId xmlns:p14="http://schemas.microsoft.com/office/powerpoint/2010/main" val="2940394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49F7-A0FB-45D0-9733-92DF06BEC3EE}"/>
              </a:ext>
            </a:extLst>
          </p:cNvPr>
          <p:cNvSpPr>
            <a:spLocks noGrp="1"/>
          </p:cNvSpPr>
          <p:nvPr>
            <p:ph type="title"/>
          </p:nvPr>
        </p:nvSpPr>
        <p:spPr/>
        <p:txBody>
          <a:bodyPr/>
          <a:lstStyle/>
          <a:p>
            <a:r>
              <a:rPr lang="en-GB" dirty="0"/>
              <a:t>Introduction to Cassandra</a:t>
            </a:r>
          </a:p>
        </p:txBody>
      </p:sp>
      <p:sp>
        <p:nvSpPr>
          <p:cNvPr id="3" name="Content Placeholder 2">
            <a:extLst>
              <a:ext uri="{FF2B5EF4-FFF2-40B4-BE49-F238E27FC236}">
                <a16:creationId xmlns:a16="http://schemas.microsoft.com/office/drawing/2014/main" id="{F884856D-E10E-441F-B25B-DE690495B267}"/>
              </a:ext>
            </a:extLst>
          </p:cNvPr>
          <p:cNvSpPr>
            <a:spLocks noGrp="1"/>
          </p:cNvSpPr>
          <p:nvPr>
            <p:ph idx="1"/>
          </p:nvPr>
        </p:nvSpPr>
        <p:spPr>
          <a:xfrm>
            <a:off x="838200" y="1598142"/>
            <a:ext cx="7998230" cy="5229870"/>
          </a:xfrm>
        </p:spPr>
        <p:txBody>
          <a:bodyPr>
            <a:normAutofit/>
          </a:bodyPr>
          <a:lstStyle/>
          <a:p>
            <a:pPr algn="l" fontAlgn="base">
              <a:lnSpc>
                <a:spcPct val="110000"/>
              </a:lnSpc>
              <a:spcBef>
                <a:spcPts val="1200"/>
              </a:spcBef>
              <a:spcAft>
                <a:spcPts val="600"/>
              </a:spcAft>
            </a:pPr>
            <a:r>
              <a:rPr lang="en-GB" sz="1800" dirty="0"/>
              <a:t>The </a:t>
            </a:r>
            <a:r>
              <a:rPr lang="en-GB" sz="1800" b="1" dirty="0"/>
              <a:t>Apache Cassandra </a:t>
            </a:r>
            <a:r>
              <a:rPr lang="en-GB" sz="1800" dirty="0"/>
              <a:t>data storage system differs greatly from a relational database management system in many ways. In January 2009, Apache Cassandra was first incubated as a project. </a:t>
            </a:r>
          </a:p>
          <a:p>
            <a:pPr fontAlgn="base">
              <a:lnSpc>
                <a:spcPct val="110000"/>
              </a:lnSpc>
              <a:spcBef>
                <a:spcPts val="1200"/>
              </a:spcBef>
              <a:spcAft>
                <a:spcPts val="600"/>
              </a:spcAft>
            </a:pPr>
            <a:r>
              <a:rPr lang="en-GB" sz="1800" dirty="0"/>
              <a:t>Apache Cassandra is an </a:t>
            </a:r>
            <a:r>
              <a:rPr lang="en-GB" sz="1800" b="1" dirty="0"/>
              <a:t>open source, distributed, decentralized, elastically scalable, highly available, fault-tolerant, </a:t>
            </a:r>
            <a:r>
              <a:rPr lang="en-GB" sz="1800" b="1" dirty="0" err="1"/>
              <a:t>tuneably</a:t>
            </a:r>
            <a:r>
              <a:rPr lang="en-GB" sz="1800" b="1" dirty="0"/>
              <a:t> consistent, column-oriented database</a:t>
            </a:r>
            <a:r>
              <a:rPr lang="en-GB" sz="1800" dirty="0"/>
              <a:t> that bases its distribution design on Amazon’s Dynamo and its data model on Google’s Bigtable. </a:t>
            </a:r>
          </a:p>
          <a:p>
            <a:pPr fontAlgn="base">
              <a:lnSpc>
                <a:spcPct val="110000"/>
              </a:lnSpc>
              <a:spcBef>
                <a:spcPts val="1200"/>
              </a:spcBef>
              <a:spcAft>
                <a:spcPts val="600"/>
              </a:spcAft>
            </a:pPr>
            <a:r>
              <a:rPr lang="en-GB" sz="1800" dirty="0"/>
              <a:t>Created at Facebook and it is now used at some of the most popular sites on the Web.</a:t>
            </a:r>
          </a:p>
          <a:p>
            <a:pPr algn="l" fontAlgn="base">
              <a:lnSpc>
                <a:spcPct val="110000"/>
              </a:lnSpc>
              <a:spcBef>
                <a:spcPts val="1200"/>
              </a:spcBef>
              <a:spcAft>
                <a:spcPts val="600"/>
              </a:spcAft>
            </a:pPr>
            <a:r>
              <a:rPr lang="en-GB" sz="1800" dirty="0"/>
              <a:t>In addition to performing blazingly fast writes, it can store hundreds of terabytes of data, and it is decentralized and symmetrical, so the failure point is eliminated. It provides schema-free data models and is highly available.</a:t>
            </a:r>
          </a:p>
          <a:p>
            <a:pPr>
              <a:lnSpc>
                <a:spcPct val="110000"/>
              </a:lnSpc>
              <a:spcBef>
                <a:spcPts val="1200"/>
              </a:spcBef>
              <a:spcAft>
                <a:spcPts val="600"/>
              </a:spcAft>
            </a:pPr>
            <a:r>
              <a:rPr lang="en-GB" sz="1800" dirty="0"/>
              <a:t>Cassandra's interface allows it to be accessed from a variety of languages, including </a:t>
            </a:r>
            <a:r>
              <a:rPr lang="en-GB" sz="1800" b="1" dirty="0"/>
              <a:t>C#, Scala, Python, and Ruby</a:t>
            </a:r>
            <a:r>
              <a:rPr lang="en-GB" sz="1800" dirty="0"/>
              <a:t>.</a:t>
            </a:r>
          </a:p>
        </p:txBody>
      </p:sp>
      <p:sp>
        <p:nvSpPr>
          <p:cNvPr id="4" name="Slide Number Placeholder 3">
            <a:extLst>
              <a:ext uri="{FF2B5EF4-FFF2-40B4-BE49-F238E27FC236}">
                <a16:creationId xmlns:a16="http://schemas.microsoft.com/office/drawing/2014/main" id="{F87C8BFF-DD44-4A41-973C-0E36946BCB57}"/>
              </a:ext>
            </a:extLst>
          </p:cNvPr>
          <p:cNvSpPr>
            <a:spLocks noGrp="1"/>
          </p:cNvSpPr>
          <p:nvPr>
            <p:ph type="sldNum" sz="quarter" idx="12"/>
          </p:nvPr>
        </p:nvSpPr>
        <p:spPr/>
        <p:txBody>
          <a:bodyPr/>
          <a:lstStyle/>
          <a:p>
            <a:fld id="{6C8DB4F7-D883-4928-8961-38134A510B78}" type="slidenum">
              <a:rPr lang="en-GB" smtClean="0"/>
              <a:t>3</a:t>
            </a:fld>
            <a:endParaRPr lang="en-GB" dirty="0"/>
          </a:p>
        </p:txBody>
      </p:sp>
      <p:pic>
        <p:nvPicPr>
          <p:cNvPr id="6" name="Picture 5">
            <a:extLst>
              <a:ext uri="{FF2B5EF4-FFF2-40B4-BE49-F238E27FC236}">
                <a16:creationId xmlns:a16="http://schemas.microsoft.com/office/drawing/2014/main" id="{AC442BEB-1799-407C-9781-1D09F6B5E66B}"/>
              </a:ext>
            </a:extLst>
          </p:cNvPr>
          <p:cNvPicPr>
            <a:picLocks noChangeAspect="1"/>
          </p:cNvPicPr>
          <p:nvPr/>
        </p:nvPicPr>
        <p:blipFill>
          <a:blip r:embed="rId3"/>
          <a:stretch>
            <a:fillRect/>
          </a:stretch>
        </p:blipFill>
        <p:spPr>
          <a:xfrm>
            <a:off x="8836430" y="2018772"/>
            <a:ext cx="2956492" cy="2902738"/>
          </a:xfrm>
          <a:prstGeom prst="rect">
            <a:avLst/>
          </a:prstGeom>
        </p:spPr>
      </p:pic>
      <p:pic>
        <p:nvPicPr>
          <p:cNvPr id="1028" name="Picture 4" descr="NoSQL-Apache Cassandra Architecture | by Shruthi Gurudath | Analytics  Vidhya | Medium">
            <a:extLst>
              <a:ext uri="{FF2B5EF4-FFF2-40B4-BE49-F238E27FC236}">
                <a16:creationId xmlns:a16="http://schemas.microsoft.com/office/drawing/2014/main" id="{2F21779A-CA4F-4E17-9022-358302CF02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917" y="5123996"/>
            <a:ext cx="1684411" cy="115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063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49F7-A0FB-45D0-9733-92DF06BEC3EE}"/>
              </a:ext>
            </a:extLst>
          </p:cNvPr>
          <p:cNvSpPr>
            <a:spLocks noGrp="1"/>
          </p:cNvSpPr>
          <p:nvPr>
            <p:ph type="title"/>
          </p:nvPr>
        </p:nvSpPr>
        <p:spPr/>
        <p:txBody>
          <a:bodyPr>
            <a:normAutofit/>
          </a:bodyPr>
          <a:lstStyle/>
          <a:p>
            <a:r>
              <a:rPr lang="en-GB" dirty="0"/>
              <a:t>What is Cassandra?</a:t>
            </a:r>
          </a:p>
        </p:txBody>
      </p:sp>
      <p:sp>
        <p:nvSpPr>
          <p:cNvPr id="3" name="Content Placeholder 2">
            <a:extLst>
              <a:ext uri="{FF2B5EF4-FFF2-40B4-BE49-F238E27FC236}">
                <a16:creationId xmlns:a16="http://schemas.microsoft.com/office/drawing/2014/main" id="{F884856D-E10E-441F-B25B-DE690495B267}"/>
              </a:ext>
            </a:extLst>
          </p:cNvPr>
          <p:cNvSpPr>
            <a:spLocks noGrp="1"/>
          </p:cNvSpPr>
          <p:nvPr>
            <p:ph idx="1"/>
          </p:nvPr>
        </p:nvSpPr>
        <p:spPr>
          <a:xfrm>
            <a:off x="1030778" y="1573427"/>
            <a:ext cx="10323021" cy="5404022"/>
          </a:xfrm>
        </p:spPr>
        <p:txBody>
          <a:bodyPr>
            <a:normAutofit lnSpcReduction="10000"/>
          </a:bodyPr>
          <a:lstStyle/>
          <a:p>
            <a:pPr algn="l">
              <a:lnSpc>
                <a:spcPct val="110000"/>
              </a:lnSpc>
              <a:spcAft>
                <a:spcPts val="600"/>
              </a:spcAft>
            </a:pPr>
            <a:r>
              <a:rPr lang="en-GB" sz="2000" b="1" dirty="0"/>
              <a:t>Cassandra</a:t>
            </a:r>
            <a:r>
              <a:rPr lang="en-GB" sz="2000" dirty="0"/>
              <a:t> is a fully </a:t>
            </a:r>
            <a:r>
              <a:rPr lang="en-GB" sz="2000" b="1" dirty="0"/>
              <a:t>distributed</a:t>
            </a:r>
            <a:r>
              <a:rPr lang="en-GB" sz="2000" dirty="0"/>
              <a:t>, </a:t>
            </a:r>
            <a:r>
              <a:rPr lang="en-GB" sz="2000" b="1" dirty="0"/>
              <a:t>masterless database</a:t>
            </a:r>
            <a:r>
              <a:rPr lang="en-GB" sz="2000" dirty="0"/>
              <a:t>, offering superior scalability, and </a:t>
            </a:r>
            <a:r>
              <a:rPr lang="en-GB" sz="2000" b="1" dirty="0"/>
              <a:t>fault tolerance</a:t>
            </a:r>
            <a:r>
              <a:rPr lang="en-GB" sz="2000" dirty="0"/>
              <a:t> as compared to traditional single-master databases. </a:t>
            </a:r>
          </a:p>
          <a:p>
            <a:pPr algn="l">
              <a:lnSpc>
                <a:spcPct val="110000"/>
              </a:lnSpc>
              <a:spcAft>
                <a:spcPts val="600"/>
              </a:spcAft>
            </a:pPr>
            <a:r>
              <a:rPr lang="en-GB" sz="2000" dirty="0"/>
              <a:t>Many of the world's leading technology firms, such as Apple, Netflix, and Instagram, are using </a:t>
            </a:r>
            <a:r>
              <a:rPr lang="en-GB" sz="2000" b="1" dirty="0"/>
              <a:t>Cassandra</a:t>
            </a:r>
            <a:r>
              <a:rPr lang="en-GB" sz="2000" dirty="0"/>
              <a:t> and are open-sourcing, including new features. </a:t>
            </a:r>
          </a:p>
          <a:p>
            <a:pPr algn="l">
              <a:lnSpc>
                <a:spcPct val="110000"/>
              </a:lnSpc>
              <a:spcAft>
                <a:spcPts val="600"/>
              </a:spcAft>
            </a:pPr>
            <a:r>
              <a:rPr lang="en-GB" sz="2000" dirty="0"/>
              <a:t>It is being actively developed and has one of largest open source communities with close to 200 contributors and over 20,000 commits.</a:t>
            </a:r>
          </a:p>
          <a:p>
            <a:pPr algn="l">
              <a:lnSpc>
                <a:spcPct val="110000"/>
              </a:lnSpc>
              <a:spcAft>
                <a:spcPts val="600"/>
              </a:spcAft>
            </a:pPr>
            <a:r>
              <a:rPr lang="en-GB" sz="2000" dirty="0"/>
              <a:t>Some of the companies that use Cassandra in their production clusters</a:t>
            </a:r>
          </a:p>
          <a:p>
            <a:pPr marL="1241425" indent="-342900" algn="l">
              <a:lnSpc>
                <a:spcPct val="110000"/>
              </a:lnSpc>
              <a:spcAft>
                <a:spcPts val="600"/>
              </a:spcAft>
              <a:buFont typeface="Calibri" panose="020F0502020204030204" pitchFamily="34" charset="0"/>
              <a:buChar char="‒"/>
            </a:pPr>
            <a:r>
              <a:rPr lang="en-GB" sz="2000" dirty="0"/>
              <a:t>IBM, Adobe, HP, eBay, Ericsson, Symantec</a:t>
            </a:r>
          </a:p>
          <a:p>
            <a:pPr marL="1241425" indent="-342900" algn="l">
              <a:lnSpc>
                <a:spcPct val="110000"/>
              </a:lnSpc>
              <a:spcAft>
                <a:spcPts val="600"/>
              </a:spcAft>
              <a:buFont typeface="Calibri" panose="020F0502020204030204" pitchFamily="34" charset="0"/>
              <a:buChar char="‒"/>
            </a:pPr>
            <a:r>
              <a:rPr lang="en-GB" sz="2000" dirty="0"/>
              <a:t>Twitter, Spotify</a:t>
            </a:r>
          </a:p>
          <a:p>
            <a:pPr marL="1241425" indent="-342900" algn="l">
              <a:lnSpc>
                <a:spcPct val="110000"/>
              </a:lnSpc>
              <a:spcAft>
                <a:spcPts val="600"/>
              </a:spcAft>
              <a:buFont typeface="Calibri" panose="020F0502020204030204" pitchFamily="34" charset="0"/>
              <a:buChar char="‒"/>
            </a:pPr>
            <a:r>
              <a:rPr lang="en-GB" sz="2000" dirty="0"/>
              <a:t>PBS Kids</a:t>
            </a:r>
          </a:p>
          <a:p>
            <a:pPr marL="1241425" indent="-342900" algn="l">
              <a:lnSpc>
                <a:spcPct val="110000"/>
              </a:lnSpc>
              <a:spcAft>
                <a:spcPts val="600"/>
              </a:spcAft>
              <a:buFont typeface="Calibri" panose="020F0502020204030204" pitchFamily="34" charset="0"/>
              <a:buChar char="‒"/>
            </a:pPr>
            <a:r>
              <a:rPr lang="en-GB" sz="2000" dirty="0"/>
              <a:t>Netflix: uses Cassandra to keep track of your current position in the video you’re watching.</a:t>
            </a:r>
          </a:p>
        </p:txBody>
      </p:sp>
      <p:sp>
        <p:nvSpPr>
          <p:cNvPr id="4" name="Slide Number Placeholder 3">
            <a:extLst>
              <a:ext uri="{FF2B5EF4-FFF2-40B4-BE49-F238E27FC236}">
                <a16:creationId xmlns:a16="http://schemas.microsoft.com/office/drawing/2014/main" id="{F87C8BFF-DD44-4A41-973C-0E36946BCB57}"/>
              </a:ext>
            </a:extLst>
          </p:cNvPr>
          <p:cNvSpPr>
            <a:spLocks noGrp="1"/>
          </p:cNvSpPr>
          <p:nvPr>
            <p:ph type="sldNum" sz="quarter" idx="12"/>
          </p:nvPr>
        </p:nvSpPr>
        <p:spPr/>
        <p:txBody>
          <a:bodyPr/>
          <a:lstStyle/>
          <a:p>
            <a:fld id="{6C8DB4F7-D883-4928-8961-38134A510B78}" type="slidenum">
              <a:rPr lang="en-GB" smtClean="0"/>
              <a:t>4</a:t>
            </a:fld>
            <a:endParaRPr lang="en-GB" dirty="0"/>
          </a:p>
        </p:txBody>
      </p:sp>
      <p:sp>
        <p:nvSpPr>
          <p:cNvPr id="6" name="TextBox 5">
            <a:extLst>
              <a:ext uri="{FF2B5EF4-FFF2-40B4-BE49-F238E27FC236}">
                <a16:creationId xmlns:a16="http://schemas.microsoft.com/office/drawing/2014/main" id="{2EDFFD41-D00D-4B66-AD64-856803799021}"/>
              </a:ext>
            </a:extLst>
          </p:cNvPr>
          <p:cNvSpPr txBox="1"/>
          <p:nvPr/>
        </p:nvSpPr>
        <p:spPr>
          <a:xfrm>
            <a:off x="6475615" y="6581001"/>
            <a:ext cx="4576156" cy="276999"/>
          </a:xfrm>
          <a:prstGeom prst="rect">
            <a:avLst/>
          </a:prstGeom>
          <a:noFill/>
        </p:spPr>
        <p:txBody>
          <a:bodyPr wrap="square">
            <a:spAutoFit/>
          </a:bodyPr>
          <a:lstStyle/>
          <a:p>
            <a:pPr algn="ctr"/>
            <a:r>
              <a:rPr lang="en-GB" sz="1200" dirty="0"/>
              <a:t>https://www.jcount.com/7-reasons-netflix-uses-cassandra-databases/</a:t>
            </a:r>
          </a:p>
        </p:txBody>
      </p:sp>
    </p:spTree>
    <p:extLst>
      <p:ext uri="{BB962C8B-B14F-4D97-AF65-F5344CB8AC3E}">
        <p14:creationId xmlns:p14="http://schemas.microsoft.com/office/powerpoint/2010/main" val="1651400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D02-8C2D-43E3-9ED1-2CDF0D75FA93}"/>
              </a:ext>
            </a:extLst>
          </p:cNvPr>
          <p:cNvSpPr>
            <a:spLocks noGrp="1"/>
          </p:cNvSpPr>
          <p:nvPr>
            <p:ph type="title"/>
          </p:nvPr>
        </p:nvSpPr>
        <p:spPr>
          <a:xfrm>
            <a:off x="838201" y="92564"/>
            <a:ext cx="8077200" cy="1325563"/>
          </a:xfrm>
        </p:spPr>
        <p:txBody>
          <a:bodyPr/>
          <a:lstStyle/>
          <a:p>
            <a:r>
              <a:rPr lang="en-GB" dirty="0"/>
              <a:t>CAP Theorem</a:t>
            </a:r>
            <a:br>
              <a:rPr lang="en-GB" dirty="0"/>
            </a:br>
            <a:r>
              <a:rPr lang="en-GB" sz="2800" dirty="0">
                <a:solidFill>
                  <a:schemeClr val="accent5">
                    <a:lumMod val="75000"/>
                  </a:schemeClr>
                </a:solidFill>
              </a:rPr>
              <a:t>Revision</a:t>
            </a:r>
            <a:endParaRPr lang="en-GB" dirty="0">
              <a:solidFill>
                <a:schemeClr val="accent5">
                  <a:lumMod val="75000"/>
                </a:schemeClr>
              </a:solidFill>
            </a:endParaRPr>
          </a:p>
        </p:txBody>
      </p:sp>
      <p:sp>
        <p:nvSpPr>
          <p:cNvPr id="3" name="Content Placeholder 2">
            <a:extLst>
              <a:ext uri="{FF2B5EF4-FFF2-40B4-BE49-F238E27FC236}">
                <a16:creationId xmlns:a16="http://schemas.microsoft.com/office/drawing/2014/main" id="{ED5F3DF3-EF3C-43E6-9652-00B613AC2E6A}"/>
              </a:ext>
            </a:extLst>
          </p:cNvPr>
          <p:cNvSpPr>
            <a:spLocks noGrp="1"/>
          </p:cNvSpPr>
          <p:nvPr>
            <p:ph idx="1"/>
          </p:nvPr>
        </p:nvSpPr>
        <p:spPr>
          <a:xfrm>
            <a:off x="637563" y="1527779"/>
            <a:ext cx="8707773" cy="5365940"/>
          </a:xfrm>
        </p:spPr>
        <p:txBody>
          <a:bodyPr>
            <a:normAutofit fontScale="92500" lnSpcReduction="10000"/>
          </a:bodyPr>
          <a:lstStyle/>
          <a:p>
            <a:pPr>
              <a:spcBef>
                <a:spcPts val="600"/>
              </a:spcBef>
            </a:pPr>
            <a:r>
              <a:rPr lang="en-GB" sz="1900" b="1" dirty="0"/>
              <a:t>Consistency: </a:t>
            </a:r>
            <a:r>
              <a:rPr lang="en-GB" sz="1900" dirty="0"/>
              <a:t>All database clients will read the same value for the same query, even given concurrent updates.</a:t>
            </a:r>
          </a:p>
          <a:p>
            <a:pPr>
              <a:spcBef>
                <a:spcPts val="600"/>
              </a:spcBef>
            </a:pPr>
            <a:r>
              <a:rPr lang="en-GB" sz="1900" b="1" dirty="0"/>
              <a:t>Availability: </a:t>
            </a:r>
            <a:r>
              <a:rPr lang="en-GB" sz="1900" dirty="0"/>
              <a:t>All database clients will always be able to read and write data.</a:t>
            </a:r>
          </a:p>
          <a:p>
            <a:pPr>
              <a:spcBef>
                <a:spcPts val="600"/>
              </a:spcBef>
            </a:pPr>
            <a:r>
              <a:rPr lang="en-GB" sz="1900" b="1" dirty="0"/>
              <a:t>Partition tolerance: </a:t>
            </a:r>
            <a:r>
              <a:rPr lang="en-GB" sz="1900" dirty="0"/>
              <a:t>The database can be split into multiple machines; it can continue functioning in the face of network segmentation breaks.</a:t>
            </a:r>
          </a:p>
          <a:p>
            <a:pPr>
              <a:spcBef>
                <a:spcPts val="600"/>
              </a:spcBef>
            </a:pPr>
            <a:r>
              <a:rPr lang="en-GB" sz="2000" b="1" dirty="0"/>
              <a:t>CA: </a:t>
            </a:r>
          </a:p>
          <a:p>
            <a:pPr marL="804863" indent="-268288">
              <a:spcBef>
                <a:spcPts val="600"/>
              </a:spcBef>
              <a:buFont typeface="Calibri" panose="020F0502020204030204" pitchFamily="34" charset="0"/>
              <a:buChar char="‒"/>
            </a:pPr>
            <a:r>
              <a:rPr lang="en-GB" sz="1800" dirty="0"/>
              <a:t>To support </a:t>
            </a:r>
            <a:r>
              <a:rPr lang="en-GB" sz="1800" b="1" dirty="0"/>
              <a:t>consistency</a:t>
            </a:r>
            <a:r>
              <a:rPr lang="en-GB" sz="1800" dirty="0"/>
              <a:t> and </a:t>
            </a:r>
            <a:r>
              <a:rPr lang="en-GB" sz="1800" b="1" dirty="0"/>
              <a:t>availability</a:t>
            </a:r>
            <a:r>
              <a:rPr lang="en-GB" sz="1800" dirty="0"/>
              <a:t> means that you are likely using two-phase commit for distributed transactions.</a:t>
            </a:r>
          </a:p>
          <a:p>
            <a:pPr marL="804863" indent="-268288">
              <a:spcBef>
                <a:spcPts val="600"/>
              </a:spcBef>
              <a:buFont typeface="Calibri" panose="020F0502020204030204" pitchFamily="34" charset="0"/>
              <a:buChar char="‒"/>
            </a:pPr>
            <a:r>
              <a:rPr lang="en-GB" sz="1800" dirty="0"/>
              <a:t>It means that the system will block when a network partition occurs, so it may be that your system is limited to a single data center cluster in an attempt to mitigate this. </a:t>
            </a:r>
          </a:p>
          <a:p>
            <a:pPr>
              <a:spcBef>
                <a:spcPts val="600"/>
              </a:spcBef>
            </a:pPr>
            <a:r>
              <a:rPr lang="en-GB" sz="2000" b="1" dirty="0"/>
              <a:t>CP: </a:t>
            </a:r>
          </a:p>
          <a:p>
            <a:pPr marL="804863" indent="-268288">
              <a:spcBef>
                <a:spcPts val="600"/>
              </a:spcBef>
              <a:buFont typeface="Calibri" panose="020F0502020204030204" pitchFamily="34" charset="0"/>
              <a:buChar char="‒"/>
            </a:pPr>
            <a:r>
              <a:rPr lang="en-GB" sz="1800" dirty="0"/>
              <a:t>To support </a:t>
            </a:r>
            <a:r>
              <a:rPr lang="en-GB" sz="1800" b="1" dirty="0"/>
              <a:t>consistency</a:t>
            </a:r>
            <a:r>
              <a:rPr lang="en-GB" sz="1800" dirty="0"/>
              <a:t> and </a:t>
            </a:r>
            <a:r>
              <a:rPr lang="en-GB" sz="1800" b="1" dirty="0"/>
              <a:t>partition tolerance</a:t>
            </a:r>
            <a:r>
              <a:rPr lang="en-GB" sz="1800" dirty="0"/>
              <a:t>, you may try to advance your architecture by setting up data shards in order to scale. </a:t>
            </a:r>
          </a:p>
          <a:p>
            <a:pPr marL="804863" indent="-268288">
              <a:spcBef>
                <a:spcPts val="600"/>
              </a:spcBef>
              <a:buFont typeface="Calibri" panose="020F0502020204030204" pitchFamily="34" charset="0"/>
              <a:buChar char="‒"/>
            </a:pPr>
            <a:r>
              <a:rPr lang="en-GB" sz="1800" dirty="0"/>
              <a:t>Your data will be consistent, but you still run the risk of some data becoming unavailable if nodes fail.</a:t>
            </a:r>
          </a:p>
          <a:p>
            <a:pPr>
              <a:spcBef>
                <a:spcPts val="600"/>
              </a:spcBef>
            </a:pPr>
            <a:r>
              <a:rPr lang="en-GB" sz="2000" b="1" dirty="0"/>
              <a:t>AP: </a:t>
            </a:r>
          </a:p>
          <a:p>
            <a:pPr marL="804863" indent="-268288">
              <a:spcBef>
                <a:spcPts val="600"/>
              </a:spcBef>
              <a:buFont typeface="Calibri" panose="020F0502020204030204" pitchFamily="34" charset="0"/>
              <a:buChar char="‒"/>
            </a:pPr>
            <a:r>
              <a:rPr lang="en-GB" sz="1800" dirty="0"/>
              <a:t>To support </a:t>
            </a:r>
            <a:r>
              <a:rPr lang="en-GB" sz="1800" b="1" dirty="0"/>
              <a:t>availability </a:t>
            </a:r>
            <a:r>
              <a:rPr lang="en-GB" sz="1800" dirty="0"/>
              <a:t>and </a:t>
            </a:r>
            <a:r>
              <a:rPr lang="en-GB" sz="1800" b="1" dirty="0"/>
              <a:t>partition tolerance</a:t>
            </a:r>
            <a:r>
              <a:rPr lang="en-GB" sz="1800" dirty="0"/>
              <a:t>, your system may return inaccurate data, but the system will always be available, even in the face of network partitioning. </a:t>
            </a:r>
          </a:p>
          <a:p>
            <a:pPr marL="804863" indent="-268288">
              <a:spcBef>
                <a:spcPts val="600"/>
              </a:spcBef>
              <a:buFont typeface="Calibri" panose="020F0502020204030204" pitchFamily="34" charset="0"/>
              <a:buChar char="‒"/>
            </a:pPr>
            <a:r>
              <a:rPr lang="en-GB" sz="1800" b="1" dirty="0"/>
              <a:t>DNS</a:t>
            </a:r>
            <a:r>
              <a:rPr lang="en-GB" sz="1800" dirty="0"/>
              <a:t> is the most popular example of a system that is massively scalable, highly available, and partition tolerant.</a:t>
            </a:r>
            <a:endParaRPr lang="en-GB" sz="2000" dirty="0"/>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5</a:t>
            </a:fld>
            <a:endParaRPr lang="en-GB" dirty="0"/>
          </a:p>
        </p:txBody>
      </p:sp>
      <p:sp>
        <p:nvSpPr>
          <p:cNvPr id="8" name="TextBox 7">
            <a:extLst>
              <a:ext uri="{FF2B5EF4-FFF2-40B4-BE49-F238E27FC236}">
                <a16:creationId xmlns:a16="http://schemas.microsoft.com/office/drawing/2014/main" id="{889A4EEC-C44E-41C3-A1FB-577F01FE84F9}"/>
              </a:ext>
            </a:extLst>
          </p:cNvPr>
          <p:cNvSpPr txBox="1"/>
          <p:nvPr/>
        </p:nvSpPr>
        <p:spPr>
          <a:xfrm>
            <a:off x="9524924" y="3313305"/>
            <a:ext cx="2549264" cy="738664"/>
          </a:xfrm>
          <a:prstGeom prst="rect">
            <a:avLst/>
          </a:prstGeom>
          <a:noFill/>
        </p:spPr>
        <p:txBody>
          <a:bodyPr wrap="square">
            <a:spAutoFit/>
          </a:bodyPr>
          <a:lstStyle/>
          <a:p>
            <a:r>
              <a:rPr lang="en-GB" sz="1400" dirty="0"/>
              <a:t>CAP theorem indicates that you can realize only two of these properties at once</a:t>
            </a:r>
          </a:p>
        </p:txBody>
      </p:sp>
      <p:pic>
        <p:nvPicPr>
          <p:cNvPr id="2053" name="Picture 5">
            <a:extLst>
              <a:ext uri="{FF2B5EF4-FFF2-40B4-BE49-F238E27FC236}">
                <a16:creationId xmlns:a16="http://schemas.microsoft.com/office/drawing/2014/main" id="{625935D2-C464-4DBC-B769-BBD1E70E9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280" y="4249868"/>
            <a:ext cx="1955025" cy="174066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9B675EE-22A8-4E52-8140-D5BFE2E34D21}"/>
              </a:ext>
            </a:extLst>
          </p:cNvPr>
          <p:cNvSpPr txBox="1"/>
          <p:nvPr/>
        </p:nvSpPr>
        <p:spPr>
          <a:xfrm>
            <a:off x="9613607" y="6067087"/>
            <a:ext cx="2371898" cy="523220"/>
          </a:xfrm>
          <a:prstGeom prst="rect">
            <a:avLst/>
          </a:prstGeom>
          <a:noFill/>
        </p:spPr>
        <p:txBody>
          <a:bodyPr wrap="square">
            <a:spAutoFit/>
          </a:bodyPr>
          <a:lstStyle/>
          <a:p>
            <a:r>
              <a:rPr lang="en-GB" sz="1400" dirty="0"/>
              <a:t>Different databases appear on the CAP continuum</a:t>
            </a:r>
          </a:p>
        </p:txBody>
      </p:sp>
      <p:pic>
        <p:nvPicPr>
          <p:cNvPr id="2056" name="Picture 8">
            <a:extLst>
              <a:ext uri="{FF2B5EF4-FFF2-40B4-BE49-F238E27FC236}">
                <a16:creationId xmlns:a16="http://schemas.microsoft.com/office/drawing/2014/main" id="{FCB4DBB2-A0D3-4118-B290-0F49E7F01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7692" y="417869"/>
            <a:ext cx="3004308" cy="2728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065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49F7-A0FB-45D0-9733-92DF06BEC3EE}"/>
              </a:ext>
            </a:extLst>
          </p:cNvPr>
          <p:cNvSpPr>
            <a:spLocks noGrp="1"/>
          </p:cNvSpPr>
          <p:nvPr>
            <p:ph type="title"/>
          </p:nvPr>
        </p:nvSpPr>
        <p:spPr>
          <a:xfrm>
            <a:off x="838200" y="100802"/>
            <a:ext cx="9022237" cy="1325563"/>
          </a:xfrm>
        </p:spPr>
        <p:txBody>
          <a:bodyPr>
            <a:normAutofit/>
          </a:bodyPr>
          <a:lstStyle/>
          <a:p>
            <a:r>
              <a:rPr lang="en-GB" dirty="0"/>
              <a:t>Characteristics of Cassandra</a:t>
            </a:r>
            <a:br>
              <a:rPr lang="en-GB" dirty="0"/>
            </a:br>
            <a:r>
              <a:rPr lang="en-GB" sz="2800" dirty="0">
                <a:solidFill>
                  <a:schemeClr val="accent5">
                    <a:lumMod val="75000"/>
                  </a:schemeClr>
                </a:solidFill>
              </a:rPr>
              <a:t>Distributed and Decentralized</a:t>
            </a:r>
            <a:endParaRPr lang="en-GB" dirty="0">
              <a:solidFill>
                <a:schemeClr val="accent5">
                  <a:lumMod val="75000"/>
                </a:schemeClr>
              </a:solidFill>
            </a:endParaRPr>
          </a:p>
        </p:txBody>
      </p:sp>
      <p:sp>
        <p:nvSpPr>
          <p:cNvPr id="3" name="Content Placeholder 2">
            <a:extLst>
              <a:ext uri="{FF2B5EF4-FFF2-40B4-BE49-F238E27FC236}">
                <a16:creationId xmlns:a16="http://schemas.microsoft.com/office/drawing/2014/main" id="{F884856D-E10E-441F-B25B-DE690495B267}"/>
              </a:ext>
            </a:extLst>
          </p:cNvPr>
          <p:cNvSpPr>
            <a:spLocks noGrp="1"/>
          </p:cNvSpPr>
          <p:nvPr>
            <p:ph idx="1"/>
          </p:nvPr>
        </p:nvSpPr>
        <p:spPr>
          <a:xfrm>
            <a:off x="838199" y="1496291"/>
            <a:ext cx="7457903" cy="5361709"/>
          </a:xfrm>
        </p:spPr>
        <p:txBody>
          <a:bodyPr>
            <a:noAutofit/>
          </a:bodyPr>
          <a:lstStyle/>
          <a:p>
            <a:pPr algn="l" fontAlgn="base">
              <a:lnSpc>
                <a:spcPct val="100000"/>
              </a:lnSpc>
              <a:spcBef>
                <a:spcPts val="600"/>
              </a:spcBef>
              <a:spcAft>
                <a:spcPts val="1200"/>
              </a:spcAft>
            </a:pPr>
            <a:r>
              <a:rPr lang="en-GB" sz="1900" dirty="0"/>
              <a:t>Cassandra is distributed, which means that it is capable of running on multiple machines while appearing to users as a unified whole. </a:t>
            </a:r>
          </a:p>
          <a:p>
            <a:pPr algn="l" fontAlgn="base">
              <a:lnSpc>
                <a:spcPct val="100000"/>
              </a:lnSpc>
              <a:spcBef>
                <a:spcPts val="600"/>
              </a:spcBef>
              <a:spcAft>
                <a:spcPts val="1200"/>
              </a:spcAft>
            </a:pPr>
            <a:r>
              <a:rPr lang="en-GB" sz="1900" dirty="0"/>
              <a:t>For optimizing performance across multiple data center racks, and for a single Cassandra cluster running across geographically dispersed data </a:t>
            </a:r>
            <a:r>
              <a:rPr lang="en-GB" sz="1900" dirty="0" err="1"/>
              <a:t>centers</a:t>
            </a:r>
            <a:r>
              <a:rPr lang="en-GB" sz="1900" dirty="0"/>
              <a:t>, we can confidently write data to anywhere in the cluster and Cassandra can get it.</a:t>
            </a:r>
          </a:p>
          <a:p>
            <a:pPr algn="l" fontAlgn="base">
              <a:lnSpc>
                <a:spcPct val="100000"/>
              </a:lnSpc>
              <a:spcBef>
                <a:spcPts val="600"/>
              </a:spcBef>
              <a:spcAft>
                <a:spcPts val="1200"/>
              </a:spcAft>
            </a:pPr>
            <a:r>
              <a:rPr lang="en-GB" sz="1900" dirty="0"/>
              <a:t>Once we start to scale many other data stores, such as MySQL, Bigtable, </a:t>
            </a:r>
            <a:r>
              <a:rPr lang="en-GB" sz="1900" u="sng" dirty="0"/>
              <a:t>some nodes need to be set up as masters in order to organize other nodes, which are set up as slaves</a:t>
            </a:r>
            <a:r>
              <a:rPr lang="en-GB" sz="1900" dirty="0"/>
              <a:t>. </a:t>
            </a:r>
          </a:p>
          <a:p>
            <a:pPr algn="l" fontAlgn="base">
              <a:lnSpc>
                <a:spcPct val="100000"/>
              </a:lnSpc>
              <a:spcBef>
                <a:spcPts val="600"/>
              </a:spcBef>
              <a:spcAft>
                <a:spcPts val="1200"/>
              </a:spcAft>
            </a:pPr>
            <a:r>
              <a:rPr lang="en-GB" sz="1900" dirty="0"/>
              <a:t>The feature of decentralization basically means </a:t>
            </a:r>
            <a:r>
              <a:rPr lang="en-GB" sz="1900" u="sng" dirty="0"/>
              <a:t>there is no master-slave paradigm or identical nodes.</a:t>
            </a:r>
            <a:r>
              <a:rPr lang="en-GB" sz="1900" dirty="0"/>
              <a:t> Cassandra has each and every separate node that has the capacity to present itself to an end-user as a replica, complete or partial, of the database. </a:t>
            </a:r>
          </a:p>
          <a:p>
            <a:pPr algn="l" fontAlgn="base">
              <a:lnSpc>
                <a:spcPct val="100000"/>
              </a:lnSpc>
              <a:spcBef>
                <a:spcPts val="600"/>
              </a:spcBef>
              <a:spcAft>
                <a:spcPts val="1200"/>
              </a:spcAft>
            </a:pPr>
            <a:r>
              <a:rPr lang="en-GB" sz="1900" b="1" dirty="0"/>
              <a:t>The fact that Cassandra is decentralized means that there is no single point of failure. </a:t>
            </a:r>
          </a:p>
        </p:txBody>
      </p:sp>
      <p:sp>
        <p:nvSpPr>
          <p:cNvPr id="4" name="Slide Number Placeholder 3">
            <a:extLst>
              <a:ext uri="{FF2B5EF4-FFF2-40B4-BE49-F238E27FC236}">
                <a16:creationId xmlns:a16="http://schemas.microsoft.com/office/drawing/2014/main" id="{F87C8BFF-DD44-4A41-973C-0E36946BCB57}"/>
              </a:ext>
            </a:extLst>
          </p:cNvPr>
          <p:cNvSpPr>
            <a:spLocks noGrp="1"/>
          </p:cNvSpPr>
          <p:nvPr>
            <p:ph type="sldNum" sz="quarter" idx="12"/>
          </p:nvPr>
        </p:nvSpPr>
        <p:spPr/>
        <p:txBody>
          <a:bodyPr/>
          <a:lstStyle/>
          <a:p>
            <a:fld id="{6C8DB4F7-D883-4928-8961-38134A510B78}" type="slidenum">
              <a:rPr lang="en-GB" smtClean="0"/>
              <a:t>6</a:t>
            </a:fld>
            <a:endParaRPr lang="en-GB" dirty="0"/>
          </a:p>
        </p:txBody>
      </p:sp>
      <p:pic>
        <p:nvPicPr>
          <p:cNvPr id="1026" name="Picture 2" descr="Virtual nodes">
            <a:extLst>
              <a:ext uri="{FF2B5EF4-FFF2-40B4-BE49-F238E27FC236}">
                <a16:creationId xmlns:a16="http://schemas.microsoft.com/office/drawing/2014/main" id="{4BB5DBB5-E72D-4169-B86D-531CE03CDD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5765" y="3533237"/>
            <a:ext cx="1850315" cy="18503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A338EB6-53B5-4225-A6EB-857D75473150}"/>
              </a:ext>
            </a:extLst>
          </p:cNvPr>
          <p:cNvPicPr>
            <a:picLocks noChangeAspect="1"/>
          </p:cNvPicPr>
          <p:nvPr/>
        </p:nvPicPr>
        <p:blipFill>
          <a:blip r:embed="rId4"/>
          <a:stretch>
            <a:fillRect/>
          </a:stretch>
        </p:blipFill>
        <p:spPr>
          <a:xfrm>
            <a:off x="8769846" y="1171634"/>
            <a:ext cx="3422154" cy="2153130"/>
          </a:xfrm>
          <a:prstGeom prst="rect">
            <a:avLst/>
          </a:prstGeom>
        </p:spPr>
      </p:pic>
      <p:sp>
        <p:nvSpPr>
          <p:cNvPr id="7" name="TextBox 6">
            <a:extLst>
              <a:ext uri="{FF2B5EF4-FFF2-40B4-BE49-F238E27FC236}">
                <a16:creationId xmlns:a16="http://schemas.microsoft.com/office/drawing/2014/main" id="{A6896852-4196-0E27-4DC7-F113A12DAF0D}"/>
              </a:ext>
            </a:extLst>
          </p:cNvPr>
          <p:cNvSpPr txBox="1"/>
          <p:nvPr/>
        </p:nvSpPr>
        <p:spPr>
          <a:xfrm>
            <a:off x="9070027" y="5556869"/>
            <a:ext cx="2821790" cy="1200329"/>
          </a:xfrm>
          <a:prstGeom prst="rect">
            <a:avLst/>
          </a:prstGeom>
          <a:noFill/>
        </p:spPr>
        <p:txBody>
          <a:bodyPr wrap="square">
            <a:spAutoFit/>
          </a:bodyPr>
          <a:lstStyle/>
          <a:p>
            <a:pPr algn="ctr"/>
            <a:r>
              <a:rPr lang="en-GB" sz="1800" b="1" dirty="0"/>
              <a:t>Server Symmetry means that all nodes in a Cassandra cluster function exactly in a simi</a:t>
            </a:r>
            <a:r>
              <a:rPr lang="en-GB" b="1" dirty="0"/>
              <a:t>lar way.</a:t>
            </a:r>
            <a:endParaRPr lang="en-IE" dirty="0"/>
          </a:p>
        </p:txBody>
      </p:sp>
    </p:spTree>
    <p:extLst>
      <p:ext uri="{BB962C8B-B14F-4D97-AF65-F5344CB8AC3E}">
        <p14:creationId xmlns:p14="http://schemas.microsoft.com/office/powerpoint/2010/main" val="75568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49F7-A0FB-45D0-9733-92DF06BEC3EE}"/>
              </a:ext>
            </a:extLst>
          </p:cNvPr>
          <p:cNvSpPr>
            <a:spLocks noGrp="1"/>
          </p:cNvSpPr>
          <p:nvPr>
            <p:ph type="title"/>
          </p:nvPr>
        </p:nvSpPr>
        <p:spPr/>
        <p:txBody>
          <a:bodyPr/>
          <a:lstStyle/>
          <a:p>
            <a:r>
              <a:rPr lang="en-GB" dirty="0"/>
              <a:t>Characteristics of Cassandra</a:t>
            </a:r>
            <a:br>
              <a:rPr lang="en-GB" dirty="0"/>
            </a:br>
            <a:r>
              <a:rPr lang="en-GB" sz="2800" dirty="0">
                <a:solidFill>
                  <a:schemeClr val="accent5">
                    <a:lumMod val="75000"/>
                  </a:schemeClr>
                </a:solidFill>
              </a:rPr>
              <a:t>Distributed and Decentralized</a:t>
            </a:r>
            <a:endParaRPr lang="en-GB" sz="2800" dirty="0"/>
          </a:p>
        </p:txBody>
      </p:sp>
      <p:sp>
        <p:nvSpPr>
          <p:cNvPr id="4" name="Slide Number Placeholder 3">
            <a:extLst>
              <a:ext uri="{FF2B5EF4-FFF2-40B4-BE49-F238E27FC236}">
                <a16:creationId xmlns:a16="http://schemas.microsoft.com/office/drawing/2014/main" id="{F87C8BFF-DD44-4A41-973C-0E36946BCB57}"/>
              </a:ext>
            </a:extLst>
          </p:cNvPr>
          <p:cNvSpPr>
            <a:spLocks noGrp="1"/>
          </p:cNvSpPr>
          <p:nvPr>
            <p:ph type="sldNum" sz="quarter" idx="12"/>
          </p:nvPr>
        </p:nvSpPr>
        <p:spPr/>
        <p:txBody>
          <a:bodyPr/>
          <a:lstStyle/>
          <a:p>
            <a:fld id="{6C8DB4F7-D883-4928-8961-38134A510B78}" type="slidenum">
              <a:rPr lang="en-GB" smtClean="0"/>
              <a:t>7</a:t>
            </a:fld>
            <a:endParaRPr lang="en-GB" dirty="0"/>
          </a:p>
        </p:txBody>
      </p:sp>
      <p:sp>
        <p:nvSpPr>
          <p:cNvPr id="8" name="Content Placeholder 2">
            <a:extLst>
              <a:ext uri="{FF2B5EF4-FFF2-40B4-BE49-F238E27FC236}">
                <a16:creationId xmlns:a16="http://schemas.microsoft.com/office/drawing/2014/main" id="{444F7A88-656C-4544-9C03-3EC87328B602}"/>
              </a:ext>
            </a:extLst>
          </p:cNvPr>
          <p:cNvSpPr>
            <a:spLocks noGrp="1"/>
          </p:cNvSpPr>
          <p:nvPr>
            <p:ph idx="1"/>
          </p:nvPr>
        </p:nvSpPr>
        <p:spPr>
          <a:xfrm>
            <a:off x="796634" y="1512917"/>
            <a:ext cx="7551718" cy="5345084"/>
          </a:xfrm>
        </p:spPr>
        <p:txBody>
          <a:bodyPr>
            <a:normAutofit lnSpcReduction="10000"/>
          </a:bodyPr>
          <a:lstStyle/>
          <a:p>
            <a:pPr algn="l" fontAlgn="base">
              <a:lnSpc>
                <a:spcPct val="110000"/>
              </a:lnSpc>
              <a:spcBef>
                <a:spcPts val="1200"/>
              </a:spcBef>
              <a:spcAft>
                <a:spcPts val="600"/>
              </a:spcAft>
            </a:pPr>
            <a:r>
              <a:rPr lang="en-GB" sz="1800" dirty="0"/>
              <a:t>Cassandra's high availability is largely due to its decentralized design. </a:t>
            </a:r>
          </a:p>
          <a:p>
            <a:pPr algn="l" fontAlgn="base">
              <a:lnSpc>
                <a:spcPct val="110000"/>
              </a:lnSpc>
              <a:spcBef>
                <a:spcPts val="1200"/>
              </a:spcBef>
              <a:spcAft>
                <a:spcPts val="600"/>
              </a:spcAft>
            </a:pPr>
            <a:r>
              <a:rPr lang="en-GB" sz="1800" dirty="0"/>
              <a:t>In the world of RDBMS, master/slave replication is easy to grasp. </a:t>
            </a:r>
          </a:p>
          <a:p>
            <a:pPr algn="l" fontAlgn="base">
              <a:lnSpc>
                <a:spcPct val="110000"/>
              </a:lnSpc>
              <a:spcBef>
                <a:spcPts val="1200"/>
              </a:spcBef>
              <a:spcAft>
                <a:spcPts val="600"/>
              </a:spcAft>
            </a:pPr>
            <a:r>
              <a:rPr lang="en-GB" sz="1800" dirty="0"/>
              <a:t>The two main benefits of decentralization are that it is easier to use than master/slave and that it helps you to prevent outages. </a:t>
            </a:r>
          </a:p>
          <a:p>
            <a:pPr algn="l" fontAlgn="base">
              <a:lnSpc>
                <a:spcPct val="110000"/>
              </a:lnSpc>
              <a:spcBef>
                <a:spcPts val="1200"/>
              </a:spcBef>
              <a:spcAft>
                <a:spcPts val="600"/>
              </a:spcAft>
            </a:pPr>
            <a:r>
              <a:rPr lang="en-US" sz="1800" dirty="0"/>
              <a:t>This means that scaling is simple and that setting up 50 nodes is not all that different from setting up one. </a:t>
            </a:r>
            <a:r>
              <a:rPr lang="en-GB" sz="1800" dirty="0"/>
              <a:t> </a:t>
            </a:r>
          </a:p>
          <a:p>
            <a:pPr algn="l" fontAlgn="base">
              <a:lnSpc>
                <a:spcPct val="110000"/>
              </a:lnSpc>
              <a:spcBef>
                <a:spcPts val="1200"/>
              </a:spcBef>
              <a:spcAft>
                <a:spcPts val="600"/>
              </a:spcAft>
            </a:pPr>
            <a:r>
              <a:rPr lang="en-GB" sz="1800" dirty="0"/>
              <a:t>In a master/slave setup, </a:t>
            </a:r>
            <a:r>
              <a:rPr lang="en-GB" sz="1800" b="1" i="1" u="sng" dirty="0"/>
              <a:t>the master can become a single point of failure (SPOF) which can be avoided by considering multiple masters in the Cassandra environment.</a:t>
            </a:r>
          </a:p>
          <a:p>
            <a:pPr algn="l" fontAlgn="base">
              <a:lnSpc>
                <a:spcPct val="110000"/>
              </a:lnSpc>
              <a:spcBef>
                <a:spcPts val="1200"/>
              </a:spcBef>
              <a:spcAft>
                <a:spcPts val="600"/>
              </a:spcAft>
            </a:pPr>
            <a:r>
              <a:rPr lang="en-US" sz="1800" dirty="0"/>
              <a:t>Cassandra is distributed and decentralized, there is no single point of failure, which allows high availability. </a:t>
            </a:r>
          </a:p>
          <a:p>
            <a:pPr algn="l" fontAlgn="base">
              <a:lnSpc>
                <a:spcPct val="110000"/>
              </a:lnSpc>
              <a:spcBef>
                <a:spcPts val="1200"/>
              </a:spcBef>
              <a:spcAft>
                <a:spcPts val="600"/>
              </a:spcAft>
            </a:pPr>
            <a:r>
              <a:rPr lang="en-US" sz="1800" dirty="0"/>
              <a:t>All of the replicas in Cassandra are identical, therefore failures of a node won't affect service.</a:t>
            </a:r>
            <a:endParaRPr lang="en-GB" sz="1800" dirty="0"/>
          </a:p>
        </p:txBody>
      </p:sp>
      <p:pic>
        <p:nvPicPr>
          <p:cNvPr id="2050" name="Picture 2" descr="Overview of a physical cross data centers Cassandra cluster. A... |  Download Scientific Diagram">
            <a:extLst>
              <a:ext uri="{FF2B5EF4-FFF2-40B4-BE49-F238E27FC236}">
                <a16:creationId xmlns:a16="http://schemas.microsoft.com/office/drawing/2014/main" id="{0CD83958-EB53-4740-95BA-E19037439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9476" y="4430523"/>
            <a:ext cx="3005448" cy="24274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6365499-70B9-48A7-B4BE-EBE82BCAD213}"/>
              </a:ext>
            </a:extLst>
          </p:cNvPr>
          <p:cNvPicPr>
            <a:picLocks noChangeAspect="1"/>
          </p:cNvPicPr>
          <p:nvPr/>
        </p:nvPicPr>
        <p:blipFill>
          <a:blip r:embed="rId4"/>
          <a:stretch>
            <a:fillRect/>
          </a:stretch>
        </p:blipFill>
        <p:spPr>
          <a:xfrm>
            <a:off x="8297183" y="1633050"/>
            <a:ext cx="3531827" cy="2582550"/>
          </a:xfrm>
          <a:prstGeom prst="rect">
            <a:avLst/>
          </a:prstGeom>
        </p:spPr>
      </p:pic>
    </p:spTree>
    <p:extLst>
      <p:ext uri="{BB962C8B-B14F-4D97-AF65-F5344CB8AC3E}">
        <p14:creationId xmlns:p14="http://schemas.microsoft.com/office/powerpoint/2010/main" val="3346048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D02-8C2D-43E3-9ED1-2CDF0D75FA93}"/>
              </a:ext>
            </a:extLst>
          </p:cNvPr>
          <p:cNvSpPr>
            <a:spLocks noGrp="1"/>
          </p:cNvSpPr>
          <p:nvPr>
            <p:ph type="title"/>
          </p:nvPr>
        </p:nvSpPr>
        <p:spPr/>
        <p:txBody>
          <a:bodyPr>
            <a:normAutofit/>
          </a:bodyPr>
          <a:lstStyle/>
          <a:p>
            <a:r>
              <a:rPr lang="en-GB" dirty="0"/>
              <a:t>Characteristics of Cassandra</a:t>
            </a:r>
            <a:br>
              <a:rPr lang="en-GB" dirty="0"/>
            </a:br>
            <a:r>
              <a:rPr lang="en-GB" sz="2800" dirty="0">
                <a:solidFill>
                  <a:schemeClr val="accent5">
                    <a:lumMod val="75000"/>
                  </a:schemeClr>
                </a:solidFill>
              </a:rPr>
              <a:t>Elastic Scalability</a:t>
            </a:r>
            <a:endParaRPr lang="en-GB" dirty="0">
              <a:solidFill>
                <a:schemeClr val="accent5">
                  <a:lumMod val="75000"/>
                </a:schemeClr>
              </a:solidFill>
            </a:endParaRPr>
          </a:p>
        </p:txBody>
      </p:sp>
      <p:sp>
        <p:nvSpPr>
          <p:cNvPr id="3" name="Content Placeholder 2">
            <a:extLst>
              <a:ext uri="{FF2B5EF4-FFF2-40B4-BE49-F238E27FC236}">
                <a16:creationId xmlns:a16="http://schemas.microsoft.com/office/drawing/2014/main" id="{ED5F3DF3-EF3C-43E6-9652-00B613AC2E6A}"/>
              </a:ext>
            </a:extLst>
          </p:cNvPr>
          <p:cNvSpPr>
            <a:spLocks noGrp="1"/>
          </p:cNvSpPr>
          <p:nvPr>
            <p:ph idx="1"/>
          </p:nvPr>
        </p:nvSpPr>
        <p:spPr>
          <a:xfrm>
            <a:off x="838200" y="1548000"/>
            <a:ext cx="6514493" cy="2890995"/>
          </a:xfrm>
        </p:spPr>
        <p:txBody>
          <a:bodyPr>
            <a:normAutofit/>
          </a:bodyPr>
          <a:lstStyle/>
          <a:p>
            <a:pPr marL="357188" indent="-357188" algn="l" fontAlgn="base">
              <a:lnSpc>
                <a:spcPct val="110000"/>
              </a:lnSpc>
              <a:spcBef>
                <a:spcPts val="600"/>
              </a:spcBef>
              <a:spcAft>
                <a:spcPts val="1200"/>
              </a:spcAft>
            </a:pPr>
            <a:r>
              <a:rPr lang="en-GB" sz="2000" b="1" dirty="0"/>
              <a:t>Scalability</a:t>
            </a:r>
            <a:r>
              <a:rPr lang="en-GB" sz="2000" dirty="0"/>
              <a:t> is an architectural feature of a system that can continue serving a greater number of requests with little degradation in performance. Apache Cassandra is highly scalable software. </a:t>
            </a:r>
          </a:p>
          <a:p>
            <a:pPr marL="357188" indent="-357188" algn="l" fontAlgn="base">
              <a:lnSpc>
                <a:spcPct val="110000"/>
              </a:lnSpc>
              <a:spcBef>
                <a:spcPts val="600"/>
              </a:spcBef>
              <a:spcAft>
                <a:spcPts val="1200"/>
              </a:spcAft>
            </a:pPr>
            <a:r>
              <a:rPr lang="en-GB" sz="2000" b="1" dirty="0"/>
              <a:t>Elastic scalability </a:t>
            </a:r>
            <a:r>
              <a:rPr lang="en-GB" sz="2000" dirty="0"/>
              <a:t>refers to a special property of horizontal scalability. It means that your cluster can scale up and scale back down. </a:t>
            </a:r>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8</a:t>
            </a:fld>
            <a:endParaRPr lang="en-GB" dirty="0"/>
          </a:p>
        </p:txBody>
      </p:sp>
      <p:pic>
        <p:nvPicPr>
          <p:cNvPr id="3074" name="Picture 2">
            <a:extLst>
              <a:ext uri="{FF2B5EF4-FFF2-40B4-BE49-F238E27FC236}">
                <a16:creationId xmlns:a16="http://schemas.microsoft.com/office/drawing/2014/main" id="{1446546F-E5AD-498A-8790-C322554B3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4791" y="2170029"/>
            <a:ext cx="4143806" cy="114647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3CED8A86-6CF0-4397-90C7-AE2A28A38EF1}"/>
              </a:ext>
            </a:extLst>
          </p:cNvPr>
          <p:cNvSpPr txBox="1">
            <a:spLocks/>
          </p:cNvSpPr>
          <p:nvPr/>
        </p:nvSpPr>
        <p:spPr>
          <a:xfrm>
            <a:off x="838201" y="4330931"/>
            <a:ext cx="10591800" cy="249708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fontAlgn="base">
              <a:lnSpc>
                <a:spcPct val="110000"/>
              </a:lnSpc>
              <a:spcBef>
                <a:spcPts val="600"/>
              </a:spcBef>
              <a:spcAft>
                <a:spcPts val="1200"/>
              </a:spcAft>
            </a:pPr>
            <a:r>
              <a:rPr lang="en-GB" sz="2000" dirty="0"/>
              <a:t>When you scale down, your cluster's processing power is reduced. For business purposes, you might do this to accommodate seasonal demands in the travel or retail industries.</a:t>
            </a:r>
          </a:p>
          <a:p>
            <a:pPr marL="357188" indent="-357188" fontAlgn="base">
              <a:lnSpc>
                <a:spcPct val="110000"/>
              </a:lnSpc>
              <a:spcBef>
                <a:spcPts val="600"/>
              </a:spcBef>
              <a:spcAft>
                <a:spcPts val="1200"/>
              </a:spcAft>
            </a:pPr>
            <a:r>
              <a:rPr lang="en-GB" sz="2000" dirty="0"/>
              <a:t>It allows an organization to expand its hardware to accommodate an industry's growing data demands. </a:t>
            </a:r>
          </a:p>
          <a:p>
            <a:pPr marL="357188" indent="-357188" fontAlgn="base">
              <a:lnSpc>
                <a:spcPct val="110000"/>
              </a:lnSpc>
              <a:spcBef>
                <a:spcPts val="600"/>
              </a:spcBef>
              <a:spcAft>
                <a:spcPts val="1200"/>
              </a:spcAft>
            </a:pPr>
            <a:r>
              <a:rPr lang="en-GB" sz="2000" dirty="0"/>
              <a:t>With Cassandra, capacity may be readily increased by simply bringing new nodes online. This is known as linear scalability. </a:t>
            </a:r>
          </a:p>
        </p:txBody>
      </p:sp>
      <p:sp>
        <p:nvSpPr>
          <p:cNvPr id="8" name="TextBox 7">
            <a:extLst>
              <a:ext uri="{FF2B5EF4-FFF2-40B4-BE49-F238E27FC236}">
                <a16:creationId xmlns:a16="http://schemas.microsoft.com/office/drawing/2014/main" id="{43D27988-0F8C-4E17-8F6D-680DFB8655AF}"/>
              </a:ext>
            </a:extLst>
          </p:cNvPr>
          <p:cNvSpPr txBox="1"/>
          <p:nvPr/>
        </p:nvSpPr>
        <p:spPr>
          <a:xfrm>
            <a:off x="7352693" y="3434666"/>
            <a:ext cx="4468003" cy="230832"/>
          </a:xfrm>
          <a:prstGeom prst="rect">
            <a:avLst/>
          </a:prstGeom>
          <a:noFill/>
        </p:spPr>
        <p:txBody>
          <a:bodyPr wrap="square">
            <a:spAutoFit/>
          </a:bodyPr>
          <a:lstStyle/>
          <a:p>
            <a:pPr algn="ctr"/>
            <a:r>
              <a:rPr lang="en-GB" sz="900" dirty="0"/>
              <a:t>https://docs.datastax.com/en/cassandra-oss/3.x/cassandra/cassandraAbout.html</a:t>
            </a:r>
          </a:p>
        </p:txBody>
      </p:sp>
    </p:spTree>
    <p:extLst>
      <p:ext uri="{BB962C8B-B14F-4D97-AF65-F5344CB8AC3E}">
        <p14:creationId xmlns:p14="http://schemas.microsoft.com/office/powerpoint/2010/main" val="1263136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5F3DF3-EF3C-43E6-9652-00B613AC2E6A}"/>
              </a:ext>
            </a:extLst>
          </p:cNvPr>
          <p:cNvSpPr>
            <a:spLocks noGrp="1"/>
          </p:cNvSpPr>
          <p:nvPr>
            <p:ph idx="1"/>
          </p:nvPr>
        </p:nvSpPr>
        <p:spPr>
          <a:xfrm>
            <a:off x="838200" y="1571105"/>
            <a:ext cx="7432964" cy="5286895"/>
          </a:xfrm>
        </p:spPr>
        <p:txBody>
          <a:bodyPr>
            <a:normAutofit/>
          </a:bodyPr>
          <a:lstStyle/>
          <a:p>
            <a:pPr marL="357188" indent="-357188" algn="l" fontAlgn="base">
              <a:lnSpc>
                <a:spcPct val="120000"/>
              </a:lnSpc>
              <a:spcBef>
                <a:spcPts val="1200"/>
              </a:spcBef>
              <a:spcAft>
                <a:spcPts val="1200"/>
              </a:spcAft>
            </a:pPr>
            <a:r>
              <a:rPr lang="en-GB" sz="1800" dirty="0"/>
              <a:t>A system's availability is determined by its capacity to handle requests including to handle different types of computer failures, including corrupting software, network outages, and hardware component failures.</a:t>
            </a:r>
          </a:p>
          <a:p>
            <a:pPr marL="357188" indent="-357188" algn="l" fontAlgn="base">
              <a:lnSpc>
                <a:spcPct val="120000"/>
              </a:lnSpc>
              <a:spcBef>
                <a:spcPts val="1200"/>
              </a:spcBef>
              <a:spcAft>
                <a:spcPts val="1200"/>
              </a:spcAft>
            </a:pPr>
            <a:r>
              <a:rPr lang="en-GB" sz="1800" dirty="0"/>
              <a:t>Cassandra is really accessible. Without any downtime, you may replace broken nodes in the cluster. </a:t>
            </a:r>
          </a:p>
          <a:p>
            <a:pPr marL="357188" indent="-357188" algn="l" fontAlgn="base">
              <a:lnSpc>
                <a:spcPct val="120000"/>
              </a:lnSpc>
              <a:spcBef>
                <a:spcPts val="1200"/>
              </a:spcBef>
              <a:spcAft>
                <a:spcPts val="1200"/>
              </a:spcAft>
            </a:pPr>
            <a:r>
              <a:rPr lang="en-GB" sz="1800" dirty="0"/>
              <a:t>We can replicate data across different data centres to increase local performance and guard against downtime in the event that a single data center is damaged by a disaster like a fire or flood.</a:t>
            </a:r>
          </a:p>
          <a:p>
            <a:pPr marL="357188" indent="-357188" algn="l" fontAlgn="base">
              <a:lnSpc>
                <a:spcPct val="120000"/>
              </a:lnSpc>
              <a:spcBef>
                <a:spcPts val="1200"/>
              </a:spcBef>
              <a:spcAft>
                <a:spcPts val="1200"/>
              </a:spcAft>
            </a:pPr>
            <a:r>
              <a:rPr lang="en-US" sz="1800" dirty="0"/>
              <a:t>One of Cassandra's finest advantages is the automatic replication of the data across several nodes. Cassandra fault tolerance activates the product's ability to duplicate. Furthermore, because they quickly replace the lost nodes, many data </a:t>
            </a:r>
            <a:r>
              <a:rPr lang="en-US" sz="1800" dirty="0" err="1"/>
              <a:t>centres</a:t>
            </a:r>
            <a:r>
              <a:rPr lang="en-US" sz="1800" dirty="0"/>
              <a:t> support replication.</a:t>
            </a:r>
            <a:endParaRPr lang="en-GB" sz="1800" dirty="0"/>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9</a:t>
            </a:fld>
            <a:endParaRPr lang="en-GB" dirty="0"/>
          </a:p>
        </p:txBody>
      </p:sp>
      <p:sp>
        <p:nvSpPr>
          <p:cNvPr id="5" name="Title 1">
            <a:extLst>
              <a:ext uri="{FF2B5EF4-FFF2-40B4-BE49-F238E27FC236}">
                <a16:creationId xmlns:a16="http://schemas.microsoft.com/office/drawing/2014/main" id="{BC79C76D-7B97-4038-90BF-EDB431B3A220}"/>
              </a:ext>
            </a:extLst>
          </p:cNvPr>
          <p:cNvSpPr>
            <a:spLocks noGrp="1"/>
          </p:cNvSpPr>
          <p:nvPr>
            <p:ph type="title"/>
          </p:nvPr>
        </p:nvSpPr>
        <p:spPr>
          <a:xfrm>
            <a:off x="838200" y="92564"/>
            <a:ext cx="9022237" cy="1325563"/>
          </a:xfrm>
        </p:spPr>
        <p:txBody>
          <a:bodyPr>
            <a:normAutofit/>
          </a:bodyPr>
          <a:lstStyle/>
          <a:p>
            <a:r>
              <a:rPr lang="en-GB" dirty="0"/>
              <a:t>Characteristics of Cassandra</a:t>
            </a:r>
            <a:br>
              <a:rPr lang="en-GB" dirty="0"/>
            </a:br>
            <a:r>
              <a:rPr lang="en-GB" sz="2800" dirty="0">
                <a:solidFill>
                  <a:schemeClr val="accent5">
                    <a:lumMod val="75000"/>
                  </a:schemeClr>
                </a:solidFill>
              </a:rPr>
              <a:t>High Availability and Fault Tolerance</a:t>
            </a:r>
            <a:endParaRPr lang="en-GB" dirty="0">
              <a:solidFill>
                <a:schemeClr val="accent5">
                  <a:lumMod val="75000"/>
                </a:schemeClr>
              </a:solidFill>
            </a:endParaRPr>
          </a:p>
        </p:txBody>
      </p:sp>
      <p:pic>
        <p:nvPicPr>
          <p:cNvPr id="1026" name="Picture 2" descr="Cassandra's architecture | Cassandra High Availability">
            <a:extLst>
              <a:ext uri="{FF2B5EF4-FFF2-40B4-BE49-F238E27FC236}">
                <a16:creationId xmlns:a16="http://schemas.microsoft.com/office/drawing/2014/main" id="{42CDE735-4BA6-4BB8-BD50-532D1ADD0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9284" y="2302626"/>
            <a:ext cx="3284907" cy="3791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6624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12934</TotalTime>
  <Words>3913</Words>
  <Application>Microsoft Office PowerPoint</Application>
  <PresentationFormat>Widescreen</PresentationFormat>
  <Paragraphs>224</Paragraphs>
  <Slides>22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vt:lpstr>
      <vt:lpstr>Calibri</vt:lpstr>
      <vt:lpstr>Guardian Text Sans 2</vt:lpstr>
      <vt:lpstr>Noto serif</vt:lpstr>
      <vt:lpstr>1_Office Theme</vt:lpstr>
      <vt:lpstr>Big Data Storage and Processing MSc in Data Analytics CCT College Dublin</vt:lpstr>
      <vt:lpstr>Agenda</vt:lpstr>
      <vt:lpstr>Introduction to Cassandra</vt:lpstr>
      <vt:lpstr>What is Cassandra?</vt:lpstr>
      <vt:lpstr>CAP Theorem Revision</vt:lpstr>
      <vt:lpstr>Characteristics of Cassandra Distributed and Decentralized</vt:lpstr>
      <vt:lpstr>Characteristics of Cassandra Distributed and Decentralized</vt:lpstr>
      <vt:lpstr>Characteristics of Cassandra Elastic Scalability</vt:lpstr>
      <vt:lpstr>Characteristics of Cassandra High Availability and Fault Tolerance</vt:lpstr>
      <vt:lpstr>Characteristics of Cassandra Tuneable Consistency</vt:lpstr>
      <vt:lpstr>Characteristics of Cassandra Row-Oriented</vt:lpstr>
      <vt:lpstr>Characteristics of Cassandra High Performance</vt:lpstr>
      <vt:lpstr>IS CASSANDRA “SCHEMA-FREE”?</vt:lpstr>
      <vt:lpstr>Components of Cassandra</vt:lpstr>
      <vt:lpstr>Cassandra Architecture</vt:lpstr>
      <vt:lpstr>Data Replication in Cassandra</vt:lpstr>
      <vt:lpstr>Cassandra Data Model</vt:lpstr>
      <vt:lpstr>Cassandra Data Models Rules</vt:lpstr>
      <vt:lpstr>Cassandra CQLSH</vt:lpstr>
      <vt:lpstr>Cassandra Write Operations</vt:lpstr>
      <vt:lpstr>Cassandra Read Operations</vt:lpstr>
      <vt:lpstr>Resources/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Munawar Iqbal</dc:creator>
  <cp:lastModifiedBy>Muhammad Iqbal</cp:lastModifiedBy>
  <cp:revision>416</cp:revision>
  <dcterms:created xsi:type="dcterms:W3CDTF">2020-09-11T23:34:13Z</dcterms:created>
  <dcterms:modified xsi:type="dcterms:W3CDTF">2023-09-22T11:15:51Z</dcterms:modified>
</cp:coreProperties>
</file>