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39" d="100"/>
          <a:sy n="39" d="100"/>
        </p:scale>
        <p:origin x="66" y="1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03AF-A509-4D64-B9FC-7F6B9F126FA4}"/>
              </a:ext>
            </a:extLst>
          </p:cNvPr>
          <p:cNvSpPr>
            <a:spLocks noGrp="1"/>
          </p:cNvSpPr>
          <p:nvPr>
            <p:ph type="ctrTitle"/>
          </p:nvPr>
        </p:nvSpPr>
        <p:spPr/>
        <p:txBody>
          <a:bodyPr/>
          <a:lstStyle/>
          <a:p>
            <a:r>
              <a:rPr lang="en-US" dirty="0"/>
              <a:t>The Software Development Life Cycle</a:t>
            </a:r>
          </a:p>
        </p:txBody>
      </p:sp>
      <p:sp>
        <p:nvSpPr>
          <p:cNvPr id="3" name="Subtitle 2">
            <a:extLst>
              <a:ext uri="{FF2B5EF4-FFF2-40B4-BE49-F238E27FC236}">
                <a16:creationId xmlns:a16="http://schemas.microsoft.com/office/drawing/2014/main" id="{66FA998C-1CB5-4D1B-A787-A9859A5656A2}"/>
              </a:ext>
            </a:extLst>
          </p:cNvPr>
          <p:cNvSpPr>
            <a:spLocks noGrp="1"/>
          </p:cNvSpPr>
          <p:nvPr>
            <p:ph type="subTitle" idx="1"/>
          </p:nvPr>
        </p:nvSpPr>
        <p:spPr/>
        <p:txBody>
          <a:bodyPr/>
          <a:lstStyle/>
          <a:p>
            <a:r>
              <a:rPr lang="en-US" dirty="0"/>
              <a:t>AP Computer </a:t>
            </a:r>
            <a:r>
              <a:rPr lang="en-US" dirty="0" err="1"/>
              <a:t>Sciecne</a:t>
            </a:r>
            <a:r>
              <a:rPr lang="en-US" dirty="0"/>
              <a:t> A</a:t>
            </a:r>
          </a:p>
        </p:txBody>
      </p:sp>
    </p:spTree>
    <p:extLst>
      <p:ext uri="{BB962C8B-B14F-4D97-AF65-F5344CB8AC3E}">
        <p14:creationId xmlns:p14="http://schemas.microsoft.com/office/powerpoint/2010/main" val="3720176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89F9D73-F1BA-46F1-8EF5-A43C36A89D53}"/>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6A3D272-D190-4912-A930-73D5235561CB}"/>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267083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EF8F-9E21-4ACB-9C23-CD261400D2A7}"/>
              </a:ext>
            </a:extLst>
          </p:cNvPr>
          <p:cNvSpPr>
            <a:spLocks noGrp="1"/>
          </p:cNvSpPr>
          <p:nvPr>
            <p:ph type="title"/>
          </p:nvPr>
        </p:nvSpPr>
        <p:spPr>
          <a:xfrm>
            <a:off x="676746" y="609600"/>
            <a:ext cx="3729076" cy="1320800"/>
          </a:xfrm>
        </p:spPr>
        <p:txBody>
          <a:bodyPr anchor="ctr">
            <a:normAutofit/>
          </a:bodyPr>
          <a:lstStyle/>
          <a:p>
            <a:r>
              <a:rPr lang="en-US" dirty="0"/>
              <a:t>The Waterfall Model</a:t>
            </a:r>
          </a:p>
        </p:txBody>
      </p:sp>
      <p:sp>
        <p:nvSpPr>
          <p:cNvPr id="3" name="Content Placeholder 2">
            <a:extLst>
              <a:ext uri="{FF2B5EF4-FFF2-40B4-BE49-F238E27FC236}">
                <a16:creationId xmlns:a16="http://schemas.microsoft.com/office/drawing/2014/main" id="{63B31345-A350-4F93-A98A-D422B46C9E62}"/>
              </a:ext>
            </a:extLst>
          </p:cNvPr>
          <p:cNvSpPr>
            <a:spLocks noGrp="1"/>
          </p:cNvSpPr>
          <p:nvPr>
            <p:ph idx="1"/>
          </p:nvPr>
        </p:nvSpPr>
        <p:spPr>
          <a:xfrm>
            <a:off x="685167" y="2160589"/>
            <a:ext cx="3720916" cy="3560733"/>
          </a:xfrm>
        </p:spPr>
        <p:txBody>
          <a:bodyPr>
            <a:normAutofit/>
          </a:bodyPr>
          <a:lstStyle/>
          <a:p>
            <a:r>
              <a:rPr lang="en-US" dirty="0"/>
              <a:t>The waterfall model was created in the 60’s to add some formality to how large programs are created. Each step flows into the next, which is why it resembles and is named waterfall.</a:t>
            </a:r>
          </a:p>
        </p:txBody>
      </p:sp>
      <p:pic>
        <p:nvPicPr>
          <p:cNvPr id="5" name="Picture 4">
            <a:extLst>
              <a:ext uri="{FF2B5EF4-FFF2-40B4-BE49-F238E27FC236}">
                <a16:creationId xmlns:a16="http://schemas.microsoft.com/office/drawing/2014/main" id="{8B9DBB3F-E3BE-4EE9-8597-12838FE683AB}"/>
              </a:ext>
            </a:extLst>
          </p:cNvPr>
          <p:cNvPicPr>
            <a:picLocks noChangeAspect="1"/>
          </p:cNvPicPr>
          <p:nvPr/>
        </p:nvPicPr>
        <p:blipFill>
          <a:blip r:embed="rId2"/>
          <a:stretch>
            <a:fillRect/>
          </a:stretch>
        </p:blipFill>
        <p:spPr>
          <a:xfrm>
            <a:off x="4405822" y="1962759"/>
            <a:ext cx="5620554" cy="2964842"/>
          </a:xfrm>
          <a:prstGeom prst="rect">
            <a:avLst/>
          </a:prstGeom>
        </p:spPr>
      </p:pic>
    </p:spTree>
    <p:extLst>
      <p:ext uri="{BB962C8B-B14F-4D97-AF65-F5344CB8AC3E}">
        <p14:creationId xmlns:p14="http://schemas.microsoft.com/office/powerpoint/2010/main" val="402209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AA1B-2637-4522-AD74-7AECC6C712F4}"/>
              </a:ext>
            </a:extLst>
          </p:cNvPr>
          <p:cNvSpPr>
            <a:spLocks noGrp="1"/>
          </p:cNvSpPr>
          <p:nvPr>
            <p:ph type="title"/>
          </p:nvPr>
        </p:nvSpPr>
        <p:spPr/>
        <p:txBody>
          <a:bodyPr/>
          <a:lstStyle/>
          <a:p>
            <a:r>
              <a:rPr lang="en-US" dirty="0"/>
              <a:t>Program Specification</a:t>
            </a:r>
          </a:p>
        </p:txBody>
      </p:sp>
      <p:sp>
        <p:nvSpPr>
          <p:cNvPr id="3" name="Content Placeholder 2">
            <a:extLst>
              <a:ext uri="{FF2B5EF4-FFF2-40B4-BE49-F238E27FC236}">
                <a16:creationId xmlns:a16="http://schemas.microsoft.com/office/drawing/2014/main" id="{7C8A4ABB-F780-4B7C-B2BA-425EF377ED75}"/>
              </a:ext>
            </a:extLst>
          </p:cNvPr>
          <p:cNvSpPr>
            <a:spLocks noGrp="1"/>
          </p:cNvSpPr>
          <p:nvPr>
            <p:ph idx="1"/>
          </p:nvPr>
        </p:nvSpPr>
        <p:spPr/>
        <p:txBody>
          <a:bodyPr/>
          <a:lstStyle/>
          <a:p>
            <a:r>
              <a:rPr lang="en-US" dirty="0"/>
              <a:t>The </a:t>
            </a:r>
            <a:r>
              <a:rPr lang="en-US" b="1" u="sng" dirty="0"/>
              <a:t>specification</a:t>
            </a:r>
            <a:r>
              <a:rPr lang="en-US" dirty="0"/>
              <a:t> is the written description of the project.</a:t>
            </a:r>
          </a:p>
          <a:p>
            <a:r>
              <a:rPr lang="en-US" dirty="0"/>
              <a:t>It typically comes in the form of an overview of how the program will work and a list of requirements that the program must fulfill.</a:t>
            </a:r>
          </a:p>
          <a:p>
            <a:r>
              <a:rPr lang="en-US" dirty="0"/>
              <a:t>It usually comes directly from a costumer, or a </a:t>
            </a:r>
            <a:r>
              <a:rPr lang="en-US" b="1" u="sng" dirty="0"/>
              <a:t>business analyst</a:t>
            </a:r>
            <a:r>
              <a:rPr lang="en-US" dirty="0"/>
              <a:t> will analyze the needs of the costumer and write the specification based on those needs.</a:t>
            </a:r>
          </a:p>
          <a:p>
            <a:r>
              <a:rPr lang="en-US" dirty="0"/>
              <a:t>Keep in mind that the people writing these things likely have never seen code in their lives!</a:t>
            </a:r>
          </a:p>
          <a:p>
            <a:r>
              <a:rPr lang="en-US" dirty="0"/>
              <a:t>Make sure you understand the specification 100% before moving on and clarify any questions and concerns with the costumer and/or the BA.</a:t>
            </a:r>
          </a:p>
        </p:txBody>
      </p:sp>
    </p:spTree>
    <p:extLst>
      <p:ext uri="{BB962C8B-B14F-4D97-AF65-F5344CB8AC3E}">
        <p14:creationId xmlns:p14="http://schemas.microsoft.com/office/powerpoint/2010/main" val="214418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A995-FC38-4751-B9CF-22699DBF07FC}"/>
              </a:ext>
            </a:extLst>
          </p:cNvPr>
          <p:cNvSpPr>
            <a:spLocks noGrp="1"/>
          </p:cNvSpPr>
          <p:nvPr>
            <p:ph type="title"/>
          </p:nvPr>
        </p:nvSpPr>
        <p:spPr>
          <a:xfrm>
            <a:off x="676746" y="609600"/>
            <a:ext cx="3729076" cy="1320800"/>
          </a:xfrm>
        </p:spPr>
        <p:txBody>
          <a:bodyPr anchor="ctr">
            <a:normAutofit/>
          </a:bodyPr>
          <a:lstStyle/>
          <a:p>
            <a:r>
              <a:rPr lang="en-US"/>
              <a:t>Program Design</a:t>
            </a:r>
            <a:endParaRPr lang="en-US" dirty="0"/>
          </a:p>
        </p:txBody>
      </p:sp>
      <p:sp>
        <p:nvSpPr>
          <p:cNvPr id="3" name="Content Placeholder 2">
            <a:extLst>
              <a:ext uri="{FF2B5EF4-FFF2-40B4-BE49-F238E27FC236}">
                <a16:creationId xmlns:a16="http://schemas.microsoft.com/office/drawing/2014/main" id="{B8D59720-D9E7-455E-BF09-2A978E378C96}"/>
              </a:ext>
            </a:extLst>
          </p:cNvPr>
          <p:cNvSpPr>
            <a:spLocks noGrp="1"/>
          </p:cNvSpPr>
          <p:nvPr>
            <p:ph idx="1"/>
          </p:nvPr>
        </p:nvSpPr>
        <p:spPr>
          <a:xfrm>
            <a:off x="685167" y="2160589"/>
            <a:ext cx="3720916" cy="3560733"/>
          </a:xfrm>
        </p:spPr>
        <p:txBody>
          <a:bodyPr>
            <a:normAutofit/>
          </a:bodyPr>
          <a:lstStyle/>
          <a:p>
            <a:pPr>
              <a:lnSpc>
                <a:spcPct val="90000"/>
              </a:lnSpc>
            </a:pPr>
            <a:r>
              <a:rPr lang="en-US" sz="1500"/>
              <a:t>This is the planning stage. </a:t>
            </a:r>
          </a:p>
          <a:p>
            <a:pPr>
              <a:lnSpc>
                <a:spcPct val="90000"/>
              </a:lnSpc>
            </a:pPr>
            <a:r>
              <a:rPr lang="en-US" sz="1500"/>
              <a:t>Program design is when decisions on how the solution will be developed are made. This not only includes things like what technologies and languages will be used, but also what structure and paradigms the program will follow.</a:t>
            </a:r>
          </a:p>
          <a:p>
            <a:pPr>
              <a:lnSpc>
                <a:spcPct val="90000"/>
              </a:lnSpc>
            </a:pPr>
            <a:r>
              <a:rPr lang="en-US" sz="1500"/>
              <a:t>When using OOP, this is also when objects and their relationships are planned out.</a:t>
            </a:r>
          </a:p>
          <a:p>
            <a:pPr>
              <a:lnSpc>
                <a:spcPct val="90000"/>
              </a:lnSpc>
            </a:pPr>
            <a:r>
              <a:rPr lang="en-US" sz="1500"/>
              <a:t>This step is done without any code being written, and is often ignored by beginner programmers, but should not be.</a:t>
            </a:r>
          </a:p>
        </p:txBody>
      </p:sp>
      <p:pic>
        <p:nvPicPr>
          <p:cNvPr id="5" name="Picture 4" descr="A close up of a sign&#10;&#10;Description automatically generated">
            <a:extLst>
              <a:ext uri="{FF2B5EF4-FFF2-40B4-BE49-F238E27FC236}">
                <a16:creationId xmlns:a16="http://schemas.microsoft.com/office/drawing/2014/main" id="{3028BCF2-D659-4F36-9CFB-54FDB398201F}"/>
              </a:ext>
            </a:extLst>
          </p:cNvPr>
          <p:cNvPicPr>
            <a:picLocks noChangeAspect="1"/>
          </p:cNvPicPr>
          <p:nvPr/>
        </p:nvPicPr>
        <p:blipFill>
          <a:blip r:embed="rId2"/>
          <a:stretch>
            <a:fillRect/>
          </a:stretch>
        </p:blipFill>
        <p:spPr>
          <a:xfrm>
            <a:off x="4774332" y="632145"/>
            <a:ext cx="4362152" cy="5089178"/>
          </a:xfrm>
          <a:prstGeom prst="rect">
            <a:avLst/>
          </a:prstGeom>
        </p:spPr>
      </p:pic>
    </p:spTree>
    <p:extLst>
      <p:ext uri="{BB962C8B-B14F-4D97-AF65-F5344CB8AC3E}">
        <p14:creationId xmlns:p14="http://schemas.microsoft.com/office/powerpoint/2010/main" val="283616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89FC-95C6-4E4B-AFC7-6ECE6D077A35}"/>
              </a:ext>
            </a:extLst>
          </p:cNvPr>
          <p:cNvSpPr>
            <a:spLocks noGrp="1"/>
          </p:cNvSpPr>
          <p:nvPr>
            <p:ph type="title"/>
          </p:nvPr>
        </p:nvSpPr>
        <p:spPr>
          <a:xfrm>
            <a:off x="677334" y="609600"/>
            <a:ext cx="8596668" cy="1320800"/>
          </a:xfrm>
        </p:spPr>
        <p:txBody>
          <a:bodyPr/>
          <a:lstStyle/>
          <a:p>
            <a:r>
              <a:rPr lang="en-US" dirty="0"/>
              <a:t>Program Implementation</a:t>
            </a:r>
          </a:p>
        </p:txBody>
      </p:sp>
      <p:sp>
        <p:nvSpPr>
          <p:cNvPr id="3" name="Content Placeholder 2">
            <a:extLst>
              <a:ext uri="{FF2B5EF4-FFF2-40B4-BE49-F238E27FC236}">
                <a16:creationId xmlns:a16="http://schemas.microsoft.com/office/drawing/2014/main" id="{FC49010F-0907-4A73-AF83-B72655AA6422}"/>
              </a:ext>
            </a:extLst>
          </p:cNvPr>
          <p:cNvSpPr>
            <a:spLocks noGrp="1"/>
          </p:cNvSpPr>
          <p:nvPr>
            <p:ph idx="1"/>
          </p:nvPr>
        </p:nvSpPr>
        <p:spPr/>
        <p:txBody>
          <a:bodyPr/>
          <a:lstStyle/>
          <a:p>
            <a:r>
              <a:rPr lang="en-US" dirty="0"/>
              <a:t>This is the part where we programmers come in!</a:t>
            </a:r>
          </a:p>
          <a:p>
            <a:r>
              <a:rPr lang="en-US" dirty="0"/>
              <a:t>This is the coding stage; we will talk about this and Object Oriented Design later on.</a:t>
            </a:r>
          </a:p>
        </p:txBody>
      </p:sp>
    </p:spTree>
    <p:extLst>
      <p:ext uri="{BB962C8B-B14F-4D97-AF65-F5344CB8AC3E}">
        <p14:creationId xmlns:p14="http://schemas.microsoft.com/office/powerpoint/2010/main" val="256133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E6DA-2EA4-4BB1-9E1F-F8D621B93604}"/>
              </a:ext>
            </a:extLst>
          </p:cNvPr>
          <p:cNvSpPr>
            <a:spLocks noGrp="1"/>
          </p:cNvSpPr>
          <p:nvPr>
            <p:ph type="title"/>
          </p:nvPr>
        </p:nvSpPr>
        <p:spPr/>
        <p:txBody>
          <a:bodyPr/>
          <a:lstStyle/>
          <a:p>
            <a:r>
              <a:rPr lang="en-US" dirty="0"/>
              <a:t>Testing and Debugging: Test Data</a:t>
            </a:r>
          </a:p>
        </p:txBody>
      </p:sp>
      <p:sp>
        <p:nvSpPr>
          <p:cNvPr id="3" name="Content Placeholder 2">
            <a:extLst>
              <a:ext uri="{FF2B5EF4-FFF2-40B4-BE49-F238E27FC236}">
                <a16:creationId xmlns:a16="http://schemas.microsoft.com/office/drawing/2014/main" id="{780DA7F0-D695-4598-8532-D70DAAA9DD4B}"/>
              </a:ext>
            </a:extLst>
          </p:cNvPr>
          <p:cNvSpPr>
            <a:spLocks noGrp="1"/>
          </p:cNvSpPr>
          <p:nvPr>
            <p:ph idx="1"/>
          </p:nvPr>
        </p:nvSpPr>
        <p:spPr/>
        <p:txBody>
          <a:bodyPr/>
          <a:lstStyle/>
          <a:p>
            <a:r>
              <a:rPr lang="en-US" dirty="0"/>
              <a:t>In many programs, the possible combinations of input values is so large that it will be impossible for any human to test them all in their lifespan.</a:t>
            </a:r>
          </a:p>
          <a:p>
            <a:r>
              <a:rPr lang="en-US" dirty="0"/>
              <a:t>To work around this, a good programmer/QA Tester will select representative </a:t>
            </a:r>
            <a:r>
              <a:rPr lang="en-US" b="1" u="sng" dirty="0"/>
              <a:t>test data</a:t>
            </a:r>
            <a:r>
              <a:rPr lang="en-US" dirty="0"/>
              <a:t>.</a:t>
            </a:r>
          </a:p>
          <a:p>
            <a:r>
              <a:rPr lang="en-US" dirty="0"/>
              <a:t>Usually, values that are within the valid range should be selected, endpoint values, and out of range values.</a:t>
            </a:r>
          </a:p>
          <a:p>
            <a:r>
              <a:rPr lang="en-US" dirty="0"/>
              <a:t>For example, if your program is expecting numbers on the interval [0, 100], then the test data should include a number on interval (0, 100), the numbers 0, and 100, a negative number, and a number greater than 100.</a:t>
            </a:r>
          </a:p>
          <a:p>
            <a:endParaRPr lang="en-US" dirty="0"/>
          </a:p>
        </p:txBody>
      </p:sp>
    </p:spTree>
    <p:extLst>
      <p:ext uri="{BB962C8B-B14F-4D97-AF65-F5344CB8AC3E}">
        <p14:creationId xmlns:p14="http://schemas.microsoft.com/office/powerpoint/2010/main" val="411906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3E6D-A438-48B2-AA63-F8590CA315EF}"/>
              </a:ext>
            </a:extLst>
          </p:cNvPr>
          <p:cNvSpPr>
            <a:spLocks noGrp="1"/>
          </p:cNvSpPr>
          <p:nvPr>
            <p:ph type="title"/>
          </p:nvPr>
        </p:nvSpPr>
        <p:spPr/>
        <p:txBody>
          <a:bodyPr/>
          <a:lstStyle/>
          <a:p>
            <a:r>
              <a:rPr lang="en-US" dirty="0"/>
              <a:t>Testing and Debugging: Types of Errors</a:t>
            </a:r>
          </a:p>
        </p:txBody>
      </p:sp>
      <p:sp>
        <p:nvSpPr>
          <p:cNvPr id="3" name="Content Placeholder 2">
            <a:extLst>
              <a:ext uri="{FF2B5EF4-FFF2-40B4-BE49-F238E27FC236}">
                <a16:creationId xmlns:a16="http://schemas.microsoft.com/office/drawing/2014/main" id="{1D4576AB-97AF-47BA-9A38-1F16F3674B1E}"/>
              </a:ext>
            </a:extLst>
          </p:cNvPr>
          <p:cNvSpPr>
            <a:spLocks noGrp="1"/>
          </p:cNvSpPr>
          <p:nvPr>
            <p:ph idx="1"/>
          </p:nvPr>
        </p:nvSpPr>
        <p:spPr/>
        <p:txBody>
          <a:bodyPr/>
          <a:lstStyle/>
          <a:p>
            <a:r>
              <a:rPr lang="en-US" dirty="0"/>
              <a:t>There are three types of errors:</a:t>
            </a:r>
          </a:p>
          <a:p>
            <a:pPr lvl="1">
              <a:buFont typeface="+mj-lt"/>
              <a:buAutoNum type="arabicPeriod"/>
            </a:pPr>
            <a:r>
              <a:rPr lang="en-US" dirty="0"/>
              <a:t>Compile-Time/Syntax Error</a:t>
            </a:r>
          </a:p>
          <a:p>
            <a:pPr lvl="1">
              <a:buFont typeface="+mj-lt"/>
              <a:buAutoNum type="arabicPeriod"/>
            </a:pPr>
            <a:r>
              <a:rPr lang="en-US" dirty="0"/>
              <a:t>Runtime Error</a:t>
            </a:r>
          </a:p>
          <a:p>
            <a:pPr lvl="1">
              <a:buFont typeface="+mj-lt"/>
              <a:buAutoNum type="arabicPeriod"/>
            </a:pPr>
            <a:r>
              <a:rPr lang="en-US" dirty="0"/>
              <a:t>Intent/Logic Error</a:t>
            </a:r>
          </a:p>
          <a:p>
            <a:r>
              <a:rPr lang="en-US" dirty="0"/>
              <a:t>We will dive deeper into these in the next lesson.</a:t>
            </a:r>
          </a:p>
        </p:txBody>
      </p:sp>
    </p:spTree>
    <p:extLst>
      <p:ext uri="{BB962C8B-B14F-4D97-AF65-F5344CB8AC3E}">
        <p14:creationId xmlns:p14="http://schemas.microsoft.com/office/powerpoint/2010/main" val="246426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658E-9BB7-4F47-A675-02D49E757445}"/>
              </a:ext>
            </a:extLst>
          </p:cNvPr>
          <p:cNvSpPr>
            <a:spLocks noGrp="1"/>
          </p:cNvSpPr>
          <p:nvPr>
            <p:ph type="title"/>
          </p:nvPr>
        </p:nvSpPr>
        <p:spPr/>
        <p:txBody>
          <a:bodyPr/>
          <a:lstStyle/>
          <a:p>
            <a:r>
              <a:rPr lang="en-US" dirty="0"/>
              <a:t>Testing and Debugging: Robustness</a:t>
            </a:r>
          </a:p>
        </p:txBody>
      </p:sp>
      <p:sp>
        <p:nvSpPr>
          <p:cNvPr id="3" name="Content Placeholder 2">
            <a:extLst>
              <a:ext uri="{FF2B5EF4-FFF2-40B4-BE49-F238E27FC236}">
                <a16:creationId xmlns:a16="http://schemas.microsoft.com/office/drawing/2014/main" id="{878ADA51-FE34-4429-87F5-156B34887811}"/>
              </a:ext>
            </a:extLst>
          </p:cNvPr>
          <p:cNvSpPr>
            <a:spLocks noGrp="1"/>
          </p:cNvSpPr>
          <p:nvPr>
            <p:ph idx="1"/>
          </p:nvPr>
        </p:nvSpPr>
        <p:spPr/>
        <p:txBody>
          <a:bodyPr/>
          <a:lstStyle/>
          <a:p>
            <a:r>
              <a:rPr lang="en-US" dirty="0"/>
              <a:t>Never assume that the end user of your program is as smart as you or knows as much about the program or computers as you. In fact, always assume the exact opposite of these things.</a:t>
            </a:r>
          </a:p>
          <a:p>
            <a:r>
              <a:rPr lang="en-US" dirty="0"/>
              <a:t>Always write programs that are </a:t>
            </a:r>
            <a:r>
              <a:rPr lang="en-US" b="1" u="sng" dirty="0"/>
              <a:t>robust</a:t>
            </a:r>
            <a:r>
              <a:rPr lang="en-US" dirty="0"/>
              <a:t>. In other words, programs that:</a:t>
            </a:r>
          </a:p>
          <a:p>
            <a:pPr lvl="1"/>
            <a:r>
              <a:rPr lang="en-US" dirty="0"/>
              <a:t>Won’t give inaccurate answers for any input data.</a:t>
            </a:r>
          </a:p>
          <a:p>
            <a:pPr lvl="1"/>
            <a:r>
              <a:rPr lang="en-US" dirty="0"/>
              <a:t>Doesn’t crash on invalid import.</a:t>
            </a:r>
          </a:p>
          <a:p>
            <a:pPr lvl="1"/>
            <a:r>
              <a:rPr lang="en-US" dirty="0"/>
              <a:t>Doesn’t allow for program to continue when given bad input. This may mean continuing to prompt for input until the input is valid.</a:t>
            </a:r>
          </a:p>
        </p:txBody>
      </p:sp>
    </p:spTree>
    <p:extLst>
      <p:ext uri="{BB962C8B-B14F-4D97-AF65-F5344CB8AC3E}">
        <p14:creationId xmlns:p14="http://schemas.microsoft.com/office/powerpoint/2010/main" val="426626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5E3B-C0F3-4FD9-8A4E-2577CF7A205A}"/>
              </a:ext>
            </a:extLst>
          </p:cNvPr>
          <p:cNvSpPr>
            <a:spLocks noGrp="1"/>
          </p:cNvSpPr>
          <p:nvPr>
            <p:ph type="title"/>
          </p:nvPr>
        </p:nvSpPr>
        <p:spPr/>
        <p:txBody>
          <a:bodyPr/>
          <a:lstStyle/>
          <a:p>
            <a:r>
              <a:rPr lang="en-US" dirty="0"/>
              <a:t>Program Maintenance</a:t>
            </a:r>
          </a:p>
        </p:txBody>
      </p:sp>
      <p:sp>
        <p:nvSpPr>
          <p:cNvPr id="3" name="Content Placeholder 2">
            <a:extLst>
              <a:ext uri="{FF2B5EF4-FFF2-40B4-BE49-F238E27FC236}">
                <a16:creationId xmlns:a16="http://schemas.microsoft.com/office/drawing/2014/main" id="{D691D2DA-90D8-45E5-A2AC-C0027EB1B66B}"/>
              </a:ext>
            </a:extLst>
          </p:cNvPr>
          <p:cNvSpPr>
            <a:spLocks noGrp="1"/>
          </p:cNvSpPr>
          <p:nvPr>
            <p:ph idx="1"/>
          </p:nvPr>
        </p:nvSpPr>
        <p:spPr/>
        <p:txBody>
          <a:bodyPr/>
          <a:lstStyle/>
          <a:p>
            <a:r>
              <a:rPr lang="en-US" dirty="0"/>
              <a:t>This is where most new programmers join projects. When the initial development of the program is complete.</a:t>
            </a:r>
          </a:p>
          <a:p>
            <a:r>
              <a:rPr lang="en-US" dirty="0"/>
              <a:t>Many things may change for programs in this phase, including the specifications changing, new features needed, untested bugs found.</a:t>
            </a:r>
          </a:p>
          <a:p>
            <a:r>
              <a:rPr lang="en-US" dirty="0"/>
              <a:t>Solid documentation within and outside of the original code makes this much easier, since the people maintaining code are likely not the original authors.</a:t>
            </a:r>
          </a:p>
          <a:p>
            <a:r>
              <a:rPr lang="en-US" dirty="0"/>
              <a:t>Without these things, messy legacy code that may have several issues may become completely untouchable.</a:t>
            </a:r>
          </a:p>
        </p:txBody>
      </p:sp>
    </p:spTree>
    <p:extLst>
      <p:ext uri="{BB962C8B-B14F-4D97-AF65-F5344CB8AC3E}">
        <p14:creationId xmlns:p14="http://schemas.microsoft.com/office/powerpoint/2010/main" val="15968481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0</TotalTime>
  <Words>621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The Software Development Life Cycle</vt:lpstr>
      <vt:lpstr>The Waterfall Model</vt:lpstr>
      <vt:lpstr>Program Specification</vt:lpstr>
      <vt:lpstr>Program Design</vt:lpstr>
      <vt:lpstr>Program Implementation</vt:lpstr>
      <vt:lpstr>Testing and Debugging: Test Data</vt:lpstr>
      <vt:lpstr>Testing and Debugging: Types of Errors</vt:lpstr>
      <vt:lpstr>Testing and Debugging: Robustness</vt:lpstr>
      <vt:lpstr>Program Maintenance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Development Life Cycle</dc:title>
  <dc:creator>Jose Rodriguez Rivas</dc:creator>
  <cp:lastModifiedBy>Jose Rodriguez Rivas</cp:lastModifiedBy>
  <cp:revision>1</cp:revision>
  <dcterms:created xsi:type="dcterms:W3CDTF">2019-07-23T18:48:11Z</dcterms:created>
  <dcterms:modified xsi:type="dcterms:W3CDTF">2019-07-23T18:48:14Z</dcterms:modified>
</cp:coreProperties>
</file>