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5" r:id="rId9"/>
    <p:sldId id="266" r:id="rId10"/>
    <p:sldId id="262" r:id="rId11"/>
    <p:sldId id="263"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7/9/2019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F645-6261-4085-82A9-819566D84F9D}"/>
              </a:ext>
            </a:extLst>
          </p:cNvPr>
          <p:cNvSpPr>
            <a:spLocks noGrp="1"/>
          </p:cNvSpPr>
          <p:nvPr>
            <p:ph type="ctrTitle"/>
          </p:nvPr>
        </p:nvSpPr>
        <p:spPr/>
        <p:txBody>
          <a:bodyPr/>
          <a:lstStyle/>
          <a:p>
            <a:r>
              <a:rPr lang="en-US" dirty="0"/>
              <a:t>Storage of Numbers</a:t>
            </a:r>
          </a:p>
        </p:txBody>
      </p:sp>
      <p:sp>
        <p:nvSpPr>
          <p:cNvPr id="3" name="Subtitle 2">
            <a:extLst>
              <a:ext uri="{FF2B5EF4-FFF2-40B4-BE49-F238E27FC236}">
                <a16:creationId xmlns:a16="http://schemas.microsoft.com/office/drawing/2014/main" id="{5E14B4B5-50E3-419F-9FBF-554D42142AAF}"/>
              </a:ext>
            </a:extLst>
          </p:cNvPr>
          <p:cNvSpPr>
            <a:spLocks noGrp="1"/>
          </p:cNvSpPr>
          <p:nvPr>
            <p:ph type="subTitle" idx="1"/>
          </p:nvPr>
        </p:nvSpPr>
        <p:spPr/>
        <p:txBody>
          <a:bodyPr/>
          <a:lstStyle/>
          <a:p>
            <a:r>
              <a:rPr lang="en-US" dirty="0"/>
              <a:t>AP Computer Science A</a:t>
            </a:r>
          </a:p>
        </p:txBody>
      </p:sp>
    </p:spTree>
    <p:extLst>
      <p:ext uri="{BB962C8B-B14F-4D97-AF65-F5344CB8AC3E}">
        <p14:creationId xmlns:p14="http://schemas.microsoft.com/office/powerpoint/2010/main" val="2006332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4BAC-C94F-43AB-B3F5-B3BDAF429C89}"/>
              </a:ext>
            </a:extLst>
          </p:cNvPr>
          <p:cNvSpPr>
            <a:spLocks noGrp="1"/>
          </p:cNvSpPr>
          <p:nvPr>
            <p:ph type="title"/>
          </p:nvPr>
        </p:nvSpPr>
        <p:spPr/>
        <p:txBody>
          <a:bodyPr/>
          <a:lstStyle/>
          <a:p>
            <a:r>
              <a:rPr lang="en-US" dirty="0"/>
              <a:t>Negative Numbers</a:t>
            </a:r>
          </a:p>
        </p:txBody>
      </p:sp>
      <p:sp>
        <p:nvSpPr>
          <p:cNvPr id="3" name="Content Placeholder 2">
            <a:extLst>
              <a:ext uri="{FF2B5EF4-FFF2-40B4-BE49-F238E27FC236}">
                <a16:creationId xmlns:a16="http://schemas.microsoft.com/office/drawing/2014/main" id="{748ACCD5-5611-4A33-A3E8-43306DAB5C83}"/>
              </a:ext>
            </a:extLst>
          </p:cNvPr>
          <p:cNvSpPr>
            <a:spLocks noGrp="1"/>
          </p:cNvSpPr>
          <p:nvPr>
            <p:ph idx="1"/>
          </p:nvPr>
        </p:nvSpPr>
        <p:spPr/>
        <p:txBody>
          <a:bodyPr>
            <a:normAutofit fontScale="92500"/>
          </a:bodyPr>
          <a:lstStyle/>
          <a:p>
            <a:r>
              <a:rPr lang="en-US" dirty="0"/>
              <a:t>Most negative numbers in computers are represented using the two’s compliment system. </a:t>
            </a:r>
          </a:p>
          <a:p>
            <a:r>
              <a:rPr lang="en-US" dirty="0"/>
              <a:t>It’s quite complex in how it works, but there are a few things to keep in mind.</a:t>
            </a:r>
          </a:p>
          <a:p>
            <a:r>
              <a:rPr lang="en-US" dirty="0"/>
              <a:t>The left most digit is the sign bit, 1 for negative, 0 for positive.</a:t>
            </a:r>
          </a:p>
          <a:p>
            <a:r>
              <a:rPr lang="en-US" dirty="0"/>
              <a:t>To negate a number, you change all the 0’s to 1’s and 1’s to zero, then add one to the resulting number.</a:t>
            </a:r>
          </a:p>
          <a:p>
            <a:pPr marL="457200" lvl="1" indent="0">
              <a:buNone/>
            </a:pPr>
            <a:r>
              <a:rPr lang="en-US" dirty="0"/>
              <a:t>-A = (~A + 1)</a:t>
            </a:r>
          </a:p>
          <a:p>
            <a:r>
              <a:rPr lang="en-US" dirty="0"/>
              <a:t>For example:</a:t>
            </a:r>
          </a:p>
          <a:p>
            <a:pPr marL="457200" lvl="1" indent="0">
              <a:buNone/>
            </a:pPr>
            <a:r>
              <a:rPr lang="en-US" dirty="0"/>
              <a:t>-10</a:t>
            </a:r>
            <a:r>
              <a:rPr lang="en-US" baseline="-25000" dirty="0"/>
              <a:t>dec</a:t>
            </a:r>
            <a:r>
              <a:rPr lang="en-US" dirty="0"/>
              <a:t> = (~0000 1010 + 1) = (1111 0101 + 1) = 1111 0110</a:t>
            </a:r>
            <a:r>
              <a:rPr lang="en-US" baseline="-25000" dirty="0"/>
              <a:t>bin</a:t>
            </a:r>
            <a:endParaRPr lang="en-US" dirty="0"/>
          </a:p>
          <a:p>
            <a:r>
              <a:rPr lang="en-US" dirty="0"/>
              <a:t>Notice how we need more bits to store signed numbers, since one of our bits is dedicated to the sign bit.</a:t>
            </a:r>
          </a:p>
        </p:txBody>
      </p:sp>
    </p:spTree>
    <p:extLst>
      <p:ext uri="{BB962C8B-B14F-4D97-AF65-F5344CB8AC3E}">
        <p14:creationId xmlns:p14="http://schemas.microsoft.com/office/powerpoint/2010/main" val="4174207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58EFC-E2B3-4931-B342-85924B8DEC3C}"/>
              </a:ext>
            </a:extLst>
          </p:cNvPr>
          <p:cNvSpPr>
            <a:spLocks noGrp="1"/>
          </p:cNvSpPr>
          <p:nvPr>
            <p:ph type="title"/>
          </p:nvPr>
        </p:nvSpPr>
        <p:spPr/>
        <p:txBody>
          <a:bodyPr/>
          <a:lstStyle/>
          <a:p>
            <a:r>
              <a:rPr lang="en-US" dirty="0"/>
              <a:t>Real Numbers</a:t>
            </a:r>
          </a:p>
        </p:txBody>
      </p:sp>
      <p:sp>
        <p:nvSpPr>
          <p:cNvPr id="3" name="Content Placeholder 2">
            <a:extLst>
              <a:ext uri="{FF2B5EF4-FFF2-40B4-BE49-F238E27FC236}">
                <a16:creationId xmlns:a16="http://schemas.microsoft.com/office/drawing/2014/main" id="{74EA79DD-D9B7-4B33-8184-51BC12FF0E1E}"/>
              </a:ext>
            </a:extLst>
          </p:cNvPr>
          <p:cNvSpPr>
            <a:spLocks noGrp="1"/>
          </p:cNvSpPr>
          <p:nvPr>
            <p:ph idx="1"/>
          </p:nvPr>
        </p:nvSpPr>
        <p:spPr/>
        <p:txBody>
          <a:bodyPr/>
          <a:lstStyle/>
          <a:p>
            <a:r>
              <a:rPr lang="en-US" dirty="0"/>
              <a:t>So far, we have only been able to store integer numbers. To store real numbers, the floating-point system is used.</a:t>
            </a:r>
          </a:p>
          <a:p>
            <a:r>
              <a:rPr lang="en-US" dirty="0"/>
              <a:t>Floating point numbers work basically like scientific notation but with binary numbers.</a:t>
            </a:r>
          </a:p>
          <a:p>
            <a:r>
              <a:rPr lang="en-US" dirty="0"/>
              <a:t>In floating point, the left most bit is the sign bit, 1 for negative, 0 for positive.</a:t>
            </a:r>
          </a:p>
          <a:p>
            <a:r>
              <a:rPr lang="en-US" dirty="0"/>
              <a:t>The next couple bits is the </a:t>
            </a:r>
            <a:r>
              <a:rPr lang="en-US" i="1" dirty="0"/>
              <a:t>mantissa</a:t>
            </a:r>
            <a:r>
              <a:rPr lang="en-US" dirty="0"/>
              <a:t>, which are the digits of the number.</a:t>
            </a:r>
          </a:p>
          <a:p>
            <a:r>
              <a:rPr lang="en-US" dirty="0"/>
              <a:t>The last bits are the exponent.</a:t>
            </a:r>
          </a:p>
          <a:p>
            <a:r>
              <a:rPr lang="en-US" dirty="0"/>
              <a:t>So floating point numbers evaluate like this:</a:t>
            </a:r>
          </a:p>
          <a:p>
            <a:pPr marL="0" indent="0" algn="ctr">
              <a:buNone/>
            </a:pPr>
            <a:r>
              <a:rPr lang="en-US" dirty="0"/>
              <a:t>sign </a:t>
            </a:r>
            <a:r>
              <a:rPr lang="en-US"/>
              <a:t>* mantissa * 2</a:t>
            </a:r>
            <a:r>
              <a:rPr lang="en-US" baseline="30000"/>
              <a:t>exponent</a:t>
            </a:r>
            <a:endParaRPr lang="en-US" dirty="0"/>
          </a:p>
        </p:txBody>
      </p:sp>
    </p:spTree>
    <p:extLst>
      <p:ext uri="{BB962C8B-B14F-4D97-AF65-F5344CB8AC3E}">
        <p14:creationId xmlns:p14="http://schemas.microsoft.com/office/powerpoint/2010/main" val="1516852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1B04648-54A1-429D-9A8E-F3C8B7C31DAC}"/>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a:t>Any Questions?</a:t>
            </a:r>
          </a:p>
        </p:txBody>
      </p:sp>
      <p:sp>
        <p:nvSpPr>
          <p:cNvPr id="22" name="Isosceles Triangle 21">
            <a:extLst>
              <a:ext uri="{FF2B5EF4-FFF2-40B4-BE49-F238E27FC236}">
                <a16:creationId xmlns:a16="http://schemas.microsoft.com/office/drawing/2014/main" id="{F6E918B1-FA59-42EF-8A8E-B0F3D1E54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BEBE4222-6AFE-4DD6-830A-6FC54F10A338}"/>
              </a:ext>
            </a:extLst>
          </p:cNvPr>
          <p:cNvPicPr>
            <a:picLocks noGrp="1" noChangeAspect="1"/>
          </p:cNvPicPr>
          <p:nvPr>
            <p:ph idx="1"/>
          </p:nvPr>
        </p:nvPicPr>
        <p:blipFill>
          <a:blip r:embed="rId2"/>
          <a:stretch>
            <a:fillRect/>
          </a:stretch>
        </p:blipFill>
        <p:spPr>
          <a:xfrm>
            <a:off x="888603" y="1577914"/>
            <a:ext cx="4887354" cy="3702171"/>
          </a:xfrm>
          <a:prstGeom prst="rect">
            <a:avLst/>
          </a:prstGeom>
        </p:spPr>
      </p:pic>
    </p:spTree>
    <p:extLst>
      <p:ext uri="{BB962C8B-B14F-4D97-AF65-F5344CB8AC3E}">
        <p14:creationId xmlns:p14="http://schemas.microsoft.com/office/powerpoint/2010/main" val="1457291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2EDB-AF44-411C-A01B-2356F4372BF2}"/>
              </a:ext>
            </a:extLst>
          </p:cNvPr>
          <p:cNvSpPr>
            <a:spLocks noGrp="1"/>
          </p:cNvSpPr>
          <p:nvPr>
            <p:ph type="title"/>
          </p:nvPr>
        </p:nvSpPr>
        <p:spPr/>
        <p:txBody>
          <a:bodyPr/>
          <a:lstStyle/>
          <a:p>
            <a:r>
              <a:rPr lang="en-US" dirty="0"/>
              <a:t>Base 10: How we Count</a:t>
            </a:r>
          </a:p>
        </p:txBody>
      </p:sp>
      <p:sp>
        <p:nvSpPr>
          <p:cNvPr id="3" name="Content Placeholder 2">
            <a:extLst>
              <a:ext uri="{FF2B5EF4-FFF2-40B4-BE49-F238E27FC236}">
                <a16:creationId xmlns:a16="http://schemas.microsoft.com/office/drawing/2014/main" id="{F81C5115-7D35-4631-BAB5-532B40397B26}"/>
              </a:ext>
            </a:extLst>
          </p:cNvPr>
          <p:cNvSpPr>
            <a:spLocks noGrp="1"/>
          </p:cNvSpPr>
          <p:nvPr>
            <p:ph idx="1"/>
          </p:nvPr>
        </p:nvSpPr>
        <p:spPr/>
        <p:txBody>
          <a:bodyPr>
            <a:normAutofit fontScale="92500" lnSpcReduction="10000"/>
          </a:bodyPr>
          <a:lstStyle/>
          <a:p>
            <a:r>
              <a:rPr lang="en-US" dirty="0"/>
              <a:t>Today we will be talking about different bases for number systems. To understand how these work, we need to look at how the number system that we use works.</a:t>
            </a:r>
          </a:p>
          <a:p>
            <a:r>
              <a:rPr lang="en-US" dirty="0"/>
              <a:t>Our number system is called the decimal system, or base 10. Why 10? Look at your hands. We count to 10 because that’s how many fingers we have.</a:t>
            </a:r>
          </a:p>
          <a:p>
            <a:r>
              <a:rPr lang="en-US" dirty="0"/>
              <a:t>What this all means is that the numbers that we write are all based around the number 10.</a:t>
            </a:r>
          </a:p>
          <a:p>
            <a:r>
              <a:rPr lang="en-US" dirty="0"/>
              <a:t>For example:</a:t>
            </a:r>
          </a:p>
          <a:p>
            <a:pPr marL="0" indent="0" algn="ctr">
              <a:buNone/>
            </a:pPr>
            <a:r>
              <a:rPr lang="en-US" dirty="0"/>
              <a:t>5641 = 5000 + 600 + 40 + 1 = 5 x 10</a:t>
            </a:r>
            <a:r>
              <a:rPr lang="en-US" baseline="30000" dirty="0"/>
              <a:t>3 </a:t>
            </a:r>
            <a:r>
              <a:rPr lang="en-US" dirty="0"/>
              <a:t>+ 6 x 10</a:t>
            </a:r>
            <a:r>
              <a:rPr lang="en-US" baseline="30000" dirty="0"/>
              <a:t>2</a:t>
            </a:r>
            <a:r>
              <a:rPr lang="en-US" dirty="0"/>
              <a:t> + 4 x 10</a:t>
            </a:r>
            <a:r>
              <a:rPr lang="en-US" baseline="30000" dirty="0"/>
              <a:t>1</a:t>
            </a:r>
            <a:r>
              <a:rPr lang="en-US" dirty="0"/>
              <a:t> + 1 x 10</a:t>
            </a:r>
            <a:r>
              <a:rPr lang="en-US" baseline="30000" dirty="0"/>
              <a:t>0</a:t>
            </a:r>
          </a:p>
          <a:p>
            <a:r>
              <a:rPr lang="en-US" dirty="0"/>
              <a:t>As you can see, when we expand out a number, we multiply each digit by a power of 10, making 10 our base.</a:t>
            </a:r>
          </a:p>
          <a:p>
            <a:r>
              <a:rPr lang="en-US" dirty="0"/>
              <a:t>The exponents are counted from right to left, starting at zero. This makes our typical way of writing numbers </a:t>
            </a:r>
            <a:r>
              <a:rPr lang="en-US" b="1" u="sng" dirty="0"/>
              <a:t>big endian</a:t>
            </a:r>
            <a:r>
              <a:rPr lang="en-US" dirty="0"/>
              <a:t>.</a:t>
            </a:r>
          </a:p>
        </p:txBody>
      </p:sp>
    </p:spTree>
    <p:extLst>
      <p:ext uri="{BB962C8B-B14F-4D97-AF65-F5344CB8AC3E}">
        <p14:creationId xmlns:p14="http://schemas.microsoft.com/office/powerpoint/2010/main" val="79589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A1439-6CBC-4D0A-B44E-423897507B11}"/>
              </a:ext>
            </a:extLst>
          </p:cNvPr>
          <p:cNvSpPr>
            <a:spLocks noGrp="1"/>
          </p:cNvSpPr>
          <p:nvPr>
            <p:ph type="title"/>
          </p:nvPr>
        </p:nvSpPr>
        <p:spPr/>
        <p:txBody>
          <a:bodyPr/>
          <a:lstStyle/>
          <a:p>
            <a:r>
              <a:rPr lang="en-US" dirty="0"/>
              <a:t>Base 2: How Computers Count</a:t>
            </a:r>
          </a:p>
        </p:txBody>
      </p:sp>
      <p:sp>
        <p:nvSpPr>
          <p:cNvPr id="3" name="Content Placeholder 2">
            <a:extLst>
              <a:ext uri="{FF2B5EF4-FFF2-40B4-BE49-F238E27FC236}">
                <a16:creationId xmlns:a16="http://schemas.microsoft.com/office/drawing/2014/main" id="{6E044B6D-B79F-40A0-BBA1-3FCBCAA42BD0}"/>
              </a:ext>
            </a:extLst>
          </p:cNvPr>
          <p:cNvSpPr>
            <a:spLocks noGrp="1"/>
          </p:cNvSpPr>
          <p:nvPr>
            <p:ph idx="1"/>
          </p:nvPr>
        </p:nvSpPr>
        <p:spPr/>
        <p:txBody>
          <a:bodyPr/>
          <a:lstStyle/>
          <a:p>
            <a:r>
              <a:rPr lang="en-US" dirty="0"/>
              <a:t>Computers, on the other hand, use the binary number system, or base 2.</a:t>
            </a:r>
          </a:p>
          <a:p>
            <a:r>
              <a:rPr lang="en-US" dirty="0"/>
              <a:t>What this means, is that instead of having 10 symbols to represent a digit, we only have 2: 0 and 1.</a:t>
            </a:r>
          </a:p>
          <a:p>
            <a:r>
              <a:rPr lang="en-US" dirty="0"/>
              <a:t>For example, let’s convert a base 2 string into a base 10 string:</a:t>
            </a:r>
          </a:p>
          <a:p>
            <a:pPr marL="0" indent="0">
              <a:buNone/>
            </a:pPr>
            <a:r>
              <a:rPr lang="en-US" dirty="0"/>
              <a:t>1010 1101</a:t>
            </a:r>
            <a:r>
              <a:rPr lang="en-US" baseline="-25000" dirty="0"/>
              <a:t>bin</a:t>
            </a:r>
            <a:r>
              <a:rPr lang="en-US" dirty="0"/>
              <a:t> = </a:t>
            </a:r>
          </a:p>
          <a:p>
            <a:pPr marL="0" indent="0">
              <a:buNone/>
            </a:pPr>
            <a:r>
              <a:rPr lang="en-US" dirty="0"/>
              <a:t>1 x 2</a:t>
            </a:r>
            <a:r>
              <a:rPr lang="en-US" baseline="30000" dirty="0"/>
              <a:t>7</a:t>
            </a:r>
            <a:r>
              <a:rPr lang="en-US" dirty="0"/>
              <a:t> + 0 x 2</a:t>
            </a:r>
            <a:r>
              <a:rPr lang="en-US" baseline="30000" dirty="0"/>
              <a:t>6</a:t>
            </a:r>
            <a:r>
              <a:rPr lang="en-US" dirty="0"/>
              <a:t> + 1 x 2</a:t>
            </a:r>
            <a:r>
              <a:rPr lang="en-US" baseline="30000" dirty="0"/>
              <a:t>5</a:t>
            </a:r>
            <a:r>
              <a:rPr lang="en-US" dirty="0"/>
              <a:t> + 0 x 2</a:t>
            </a:r>
            <a:r>
              <a:rPr lang="en-US" baseline="30000" dirty="0"/>
              <a:t>4</a:t>
            </a:r>
            <a:r>
              <a:rPr lang="en-US" dirty="0"/>
              <a:t> + 1 x 2</a:t>
            </a:r>
            <a:r>
              <a:rPr lang="en-US" baseline="30000" dirty="0"/>
              <a:t>3</a:t>
            </a:r>
            <a:r>
              <a:rPr lang="en-US" dirty="0"/>
              <a:t> + 1 x 2</a:t>
            </a:r>
            <a:r>
              <a:rPr lang="en-US" baseline="30000" dirty="0"/>
              <a:t>2</a:t>
            </a:r>
            <a:r>
              <a:rPr lang="en-US" dirty="0"/>
              <a:t> + 0 x 2</a:t>
            </a:r>
            <a:r>
              <a:rPr lang="en-US" baseline="30000" dirty="0"/>
              <a:t>1</a:t>
            </a:r>
            <a:r>
              <a:rPr lang="en-US" dirty="0"/>
              <a:t> + 1x2</a:t>
            </a:r>
            <a:r>
              <a:rPr lang="en-US" baseline="30000" dirty="0"/>
              <a:t>0</a:t>
            </a:r>
            <a:r>
              <a:rPr lang="en-US" dirty="0"/>
              <a:t> =</a:t>
            </a:r>
          </a:p>
          <a:p>
            <a:pPr marL="0" indent="0">
              <a:buNone/>
            </a:pPr>
            <a:r>
              <a:rPr lang="en-US" dirty="0"/>
              <a:t>128 + 32 + 8 + 4 + 1 = 173</a:t>
            </a:r>
            <a:r>
              <a:rPr lang="en-US" baseline="-25000" dirty="0"/>
              <a:t>dec</a:t>
            </a:r>
            <a:endParaRPr lang="en-US" dirty="0"/>
          </a:p>
        </p:txBody>
      </p:sp>
    </p:spTree>
    <p:extLst>
      <p:ext uri="{BB962C8B-B14F-4D97-AF65-F5344CB8AC3E}">
        <p14:creationId xmlns:p14="http://schemas.microsoft.com/office/powerpoint/2010/main" val="2318406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14274-D463-46DB-AF54-6F362E6CE263}"/>
              </a:ext>
            </a:extLst>
          </p:cNvPr>
          <p:cNvSpPr>
            <a:spLocks noGrp="1"/>
          </p:cNvSpPr>
          <p:nvPr>
            <p:ph type="title"/>
          </p:nvPr>
        </p:nvSpPr>
        <p:spPr/>
        <p:txBody>
          <a:bodyPr/>
          <a:lstStyle/>
          <a:p>
            <a:r>
              <a:rPr lang="en-US" dirty="0"/>
              <a:t>Convert Decimal to Binary</a:t>
            </a:r>
          </a:p>
        </p:txBody>
      </p:sp>
      <p:sp>
        <p:nvSpPr>
          <p:cNvPr id="3" name="Content Placeholder 2">
            <a:extLst>
              <a:ext uri="{FF2B5EF4-FFF2-40B4-BE49-F238E27FC236}">
                <a16:creationId xmlns:a16="http://schemas.microsoft.com/office/drawing/2014/main" id="{C7F44AE6-5F79-4A89-9CFA-B86AE0733939}"/>
              </a:ext>
            </a:extLst>
          </p:cNvPr>
          <p:cNvSpPr>
            <a:spLocks noGrp="1"/>
          </p:cNvSpPr>
          <p:nvPr>
            <p:ph idx="1"/>
          </p:nvPr>
        </p:nvSpPr>
        <p:spPr>
          <a:xfrm>
            <a:off x="677334" y="2160589"/>
            <a:ext cx="8596668" cy="4844218"/>
          </a:xfrm>
        </p:spPr>
        <p:txBody>
          <a:bodyPr>
            <a:normAutofit/>
          </a:bodyPr>
          <a:lstStyle/>
          <a:p>
            <a:r>
              <a:rPr lang="en-US" dirty="0"/>
              <a:t>Let’s convert the number 25 to binary, here are the steps:</a:t>
            </a:r>
          </a:p>
          <a:p>
            <a:pPr marL="800100" lvl="1" indent="-342900">
              <a:buFont typeface="+mj-lt"/>
              <a:buAutoNum type="arabicPeriod"/>
            </a:pPr>
            <a:r>
              <a:rPr lang="en-US" dirty="0"/>
              <a:t>Divide the number by 2.</a:t>
            </a:r>
          </a:p>
          <a:p>
            <a:pPr marL="800100" lvl="1" indent="-342900">
              <a:buFont typeface="+mj-lt"/>
              <a:buAutoNum type="arabicPeriod"/>
            </a:pPr>
            <a:r>
              <a:rPr lang="en-US" dirty="0"/>
              <a:t>Get the integer quotient for the next iteration.</a:t>
            </a:r>
          </a:p>
          <a:p>
            <a:pPr marL="800100" lvl="1" indent="-342900">
              <a:buFont typeface="+mj-lt"/>
              <a:buAutoNum type="arabicPeriod"/>
            </a:pPr>
            <a:r>
              <a:rPr lang="en-US" dirty="0"/>
              <a:t>Get the remainder for the binary digit.</a:t>
            </a:r>
          </a:p>
          <a:p>
            <a:pPr marL="800100" lvl="1" indent="-342900">
              <a:buFont typeface="+mj-lt"/>
              <a:buAutoNum type="arabicPeriod"/>
            </a:pPr>
            <a:r>
              <a:rPr lang="en-US" dirty="0"/>
              <a:t>Repeat the steps until the quotient is equal to 0.</a:t>
            </a:r>
          </a:p>
          <a:p>
            <a:pPr marL="800100" lvl="1" indent="-342900">
              <a:buFont typeface="+mj-lt"/>
              <a:buAutoNum type="arabicPeriod"/>
            </a:pPr>
            <a:endParaRPr lang="en-US" dirty="0"/>
          </a:p>
          <a:p>
            <a:pPr marL="400050"/>
            <a:endParaRPr lang="en-US" dirty="0"/>
          </a:p>
          <a:p>
            <a:pPr marL="400050"/>
            <a:endParaRPr lang="en-US" dirty="0"/>
          </a:p>
          <a:p>
            <a:pPr marL="400050"/>
            <a:endParaRPr lang="en-US" dirty="0"/>
          </a:p>
          <a:p>
            <a:pPr marL="400050"/>
            <a:endParaRPr lang="en-US" dirty="0"/>
          </a:p>
          <a:p>
            <a:pPr marL="400050"/>
            <a:endParaRPr lang="en-US" dirty="0"/>
          </a:p>
          <a:p>
            <a:pPr marL="400050"/>
            <a:r>
              <a:rPr lang="en-US" dirty="0"/>
              <a:t>So the answer is 11001</a:t>
            </a:r>
            <a:r>
              <a:rPr lang="en-US" baseline="-25000" dirty="0"/>
              <a:t>bin</a:t>
            </a:r>
            <a:endParaRPr lang="en-US" dirty="0"/>
          </a:p>
          <a:p>
            <a:pPr marL="800100" lvl="1" indent="-342900">
              <a:buFont typeface="+mj-lt"/>
              <a:buAutoNum type="arabicPeriod"/>
            </a:pPr>
            <a:endParaRPr lang="en-US" dirty="0"/>
          </a:p>
          <a:p>
            <a:endParaRPr lang="en-US" dirty="0"/>
          </a:p>
        </p:txBody>
      </p:sp>
      <p:graphicFrame>
        <p:nvGraphicFramePr>
          <p:cNvPr id="4" name="Table 3">
            <a:extLst>
              <a:ext uri="{FF2B5EF4-FFF2-40B4-BE49-F238E27FC236}">
                <a16:creationId xmlns:a16="http://schemas.microsoft.com/office/drawing/2014/main" id="{56D0E09D-5477-4FC7-833F-180858BB400C}"/>
              </a:ext>
            </a:extLst>
          </p:cNvPr>
          <p:cNvGraphicFramePr>
            <a:graphicFrameLocks noGrp="1"/>
          </p:cNvGraphicFramePr>
          <p:nvPr>
            <p:extLst>
              <p:ext uri="{D42A27DB-BD31-4B8C-83A1-F6EECF244321}">
                <p14:modId xmlns:p14="http://schemas.microsoft.com/office/powerpoint/2010/main" val="1344783157"/>
              </p:ext>
            </p:extLst>
          </p:nvPr>
        </p:nvGraphicFramePr>
        <p:xfrm>
          <a:off x="911668" y="4100975"/>
          <a:ext cx="8128000" cy="21945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40663057"/>
                    </a:ext>
                  </a:extLst>
                </a:gridCol>
                <a:gridCol w="2032000">
                  <a:extLst>
                    <a:ext uri="{9D8B030D-6E8A-4147-A177-3AD203B41FA5}">
                      <a16:colId xmlns:a16="http://schemas.microsoft.com/office/drawing/2014/main" val="1202919199"/>
                    </a:ext>
                  </a:extLst>
                </a:gridCol>
                <a:gridCol w="2032000">
                  <a:extLst>
                    <a:ext uri="{9D8B030D-6E8A-4147-A177-3AD203B41FA5}">
                      <a16:colId xmlns:a16="http://schemas.microsoft.com/office/drawing/2014/main" val="2912550716"/>
                    </a:ext>
                  </a:extLst>
                </a:gridCol>
                <a:gridCol w="2032000">
                  <a:extLst>
                    <a:ext uri="{9D8B030D-6E8A-4147-A177-3AD203B41FA5}">
                      <a16:colId xmlns:a16="http://schemas.microsoft.com/office/drawing/2014/main" val="3822461326"/>
                    </a:ext>
                  </a:extLst>
                </a:gridCol>
              </a:tblGrid>
              <a:tr h="310082">
                <a:tc>
                  <a:txBody>
                    <a:bodyPr/>
                    <a:lstStyle/>
                    <a:p>
                      <a:r>
                        <a:rPr lang="en-US" dirty="0"/>
                        <a:t>Division by 2</a:t>
                      </a:r>
                    </a:p>
                  </a:txBody>
                  <a:tcPr/>
                </a:tc>
                <a:tc>
                  <a:txBody>
                    <a:bodyPr/>
                    <a:lstStyle/>
                    <a:p>
                      <a:r>
                        <a:rPr lang="en-US" dirty="0"/>
                        <a:t>Quotient</a:t>
                      </a:r>
                    </a:p>
                  </a:txBody>
                  <a:tcPr/>
                </a:tc>
                <a:tc>
                  <a:txBody>
                    <a:bodyPr/>
                    <a:lstStyle/>
                    <a:p>
                      <a:r>
                        <a:rPr lang="en-US" dirty="0"/>
                        <a:t>Remainder</a:t>
                      </a:r>
                    </a:p>
                  </a:txBody>
                  <a:tcPr/>
                </a:tc>
                <a:tc>
                  <a:txBody>
                    <a:bodyPr/>
                    <a:lstStyle/>
                    <a:p>
                      <a:r>
                        <a:rPr lang="en-US" dirty="0"/>
                        <a:t>Bit #</a:t>
                      </a:r>
                    </a:p>
                  </a:txBody>
                  <a:tcPr/>
                </a:tc>
                <a:extLst>
                  <a:ext uri="{0D108BD9-81ED-4DB2-BD59-A6C34878D82A}">
                    <a16:rowId xmlns:a16="http://schemas.microsoft.com/office/drawing/2014/main" val="3841480126"/>
                  </a:ext>
                </a:extLst>
              </a:tr>
              <a:tr h="310082">
                <a:tc>
                  <a:txBody>
                    <a:bodyPr/>
                    <a:lstStyle/>
                    <a:p>
                      <a:r>
                        <a:rPr lang="en-US" dirty="0"/>
                        <a:t>25/2</a:t>
                      </a:r>
                    </a:p>
                  </a:txBody>
                  <a:tcPr/>
                </a:tc>
                <a:tc>
                  <a:txBody>
                    <a:bodyPr/>
                    <a:lstStyle/>
                    <a:p>
                      <a:r>
                        <a:rPr lang="en-US" dirty="0"/>
                        <a:t>12</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4199963776"/>
                  </a:ext>
                </a:extLst>
              </a:tr>
              <a:tr h="310082">
                <a:tc>
                  <a:txBody>
                    <a:bodyPr/>
                    <a:lstStyle/>
                    <a:p>
                      <a:r>
                        <a:rPr lang="en-US" dirty="0"/>
                        <a:t>12/2</a:t>
                      </a:r>
                    </a:p>
                  </a:txBody>
                  <a:tcPr/>
                </a:tc>
                <a:tc>
                  <a:txBody>
                    <a:bodyPr/>
                    <a:lstStyle/>
                    <a:p>
                      <a:r>
                        <a:rPr lang="en-US" dirty="0"/>
                        <a:t>6</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575504205"/>
                  </a:ext>
                </a:extLst>
              </a:tr>
              <a:tr h="310082">
                <a:tc>
                  <a:txBody>
                    <a:bodyPr/>
                    <a:lstStyle/>
                    <a:p>
                      <a:r>
                        <a:rPr lang="en-US" dirty="0"/>
                        <a:t>6/2</a:t>
                      </a:r>
                    </a:p>
                  </a:txBody>
                  <a:tcPr/>
                </a:tc>
                <a:tc>
                  <a:txBody>
                    <a:bodyPr/>
                    <a:lstStyle/>
                    <a:p>
                      <a:r>
                        <a:rPr lang="en-US" dirty="0"/>
                        <a:t>3</a:t>
                      </a:r>
                    </a:p>
                  </a:txBody>
                  <a:tcPr/>
                </a:tc>
                <a:tc>
                  <a:txBody>
                    <a:bodyPr/>
                    <a:lstStyle/>
                    <a:p>
                      <a:r>
                        <a:rPr lang="en-US" dirty="0"/>
                        <a:t>0</a:t>
                      </a:r>
                    </a:p>
                  </a:txBody>
                  <a:tcPr/>
                </a:tc>
                <a:tc>
                  <a:txBody>
                    <a:bodyPr/>
                    <a:lstStyle/>
                    <a:p>
                      <a:r>
                        <a:rPr lang="en-US" dirty="0"/>
                        <a:t>2</a:t>
                      </a:r>
                    </a:p>
                  </a:txBody>
                  <a:tcPr/>
                </a:tc>
                <a:extLst>
                  <a:ext uri="{0D108BD9-81ED-4DB2-BD59-A6C34878D82A}">
                    <a16:rowId xmlns:a16="http://schemas.microsoft.com/office/drawing/2014/main" val="4038047467"/>
                  </a:ext>
                </a:extLst>
              </a:tr>
              <a:tr h="310082">
                <a:tc>
                  <a:txBody>
                    <a:bodyPr/>
                    <a:lstStyle/>
                    <a:p>
                      <a:r>
                        <a:rPr lang="en-US" dirty="0"/>
                        <a:t>3/2</a:t>
                      </a:r>
                    </a:p>
                  </a:txBody>
                  <a:tcPr/>
                </a:tc>
                <a:tc>
                  <a:txBody>
                    <a:bodyPr/>
                    <a:lstStyle/>
                    <a:p>
                      <a:r>
                        <a:rPr lang="en-US" dirty="0"/>
                        <a:t>1</a:t>
                      </a:r>
                    </a:p>
                  </a:txBody>
                  <a:tcPr/>
                </a:tc>
                <a:tc>
                  <a:txBody>
                    <a:bodyPr/>
                    <a:lstStyle/>
                    <a:p>
                      <a:r>
                        <a:rPr lang="en-US" dirty="0"/>
                        <a:t>1</a:t>
                      </a:r>
                    </a:p>
                  </a:txBody>
                  <a:tcPr/>
                </a:tc>
                <a:tc>
                  <a:txBody>
                    <a:bodyPr/>
                    <a:lstStyle/>
                    <a:p>
                      <a:r>
                        <a:rPr lang="en-US" dirty="0"/>
                        <a:t>3</a:t>
                      </a:r>
                    </a:p>
                  </a:txBody>
                  <a:tcPr/>
                </a:tc>
                <a:extLst>
                  <a:ext uri="{0D108BD9-81ED-4DB2-BD59-A6C34878D82A}">
                    <a16:rowId xmlns:a16="http://schemas.microsoft.com/office/drawing/2014/main" val="2965739361"/>
                  </a:ext>
                </a:extLst>
              </a:tr>
              <a:tr h="310082">
                <a:tc>
                  <a:txBody>
                    <a:bodyPr/>
                    <a:lstStyle/>
                    <a:p>
                      <a:r>
                        <a:rPr lang="en-US" dirty="0"/>
                        <a:t>1/2</a:t>
                      </a:r>
                    </a:p>
                  </a:txBody>
                  <a:tcPr/>
                </a:tc>
                <a:tc>
                  <a:txBody>
                    <a:bodyPr/>
                    <a:lstStyle/>
                    <a:p>
                      <a:r>
                        <a:rPr lang="en-US" dirty="0"/>
                        <a:t>0</a:t>
                      </a:r>
                    </a:p>
                  </a:txBody>
                  <a:tcPr/>
                </a:tc>
                <a:tc>
                  <a:txBody>
                    <a:bodyPr/>
                    <a:lstStyle/>
                    <a:p>
                      <a:r>
                        <a:rPr lang="en-US" dirty="0"/>
                        <a:t>1</a:t>
                      </a:r>
                    </a:p>
                  </a:txBody>
                  <a:tcPr/>
                </a:tc>
                <a:tc>
                  <a:txBody>
                    <a:bodyPr/>
                    <a:lstStyle/>
                    <a:p>
                      <a:r>
                        <a:rPr lang="en-US" dirty="0"/>
                        <a:t>4</a:t>
                      </a:r>
                    </a:p>
                  </a:txBody>
                  <a:tcPr/>
                </a:tc>
                <a:extLst>
                  <a:ext uri="{0D108BD9-81ED-4DB2-BD59-A6C34878D82A}">
                    <a16:rowId xmlns:a16="http://schemas.microsoft.com/office/drawing/2014/main" val="796088071"/>
                  </a:ext>
                </a:extLst>
              </a:tr>
            </a:tbl>
          </a:graphicData>
        </a:graphic>
      </p:graphicFrame>
    </p:spTree>
    <p:extLst>
      <p:ext uri="{BB962C8B-B14F-4D97-AF65-F5344CB8AC3E}">
        <p14:creationId xmlns:p14="http://schemas.microsoft.com/office/powerpoint/2010/main" val="649825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ABFFB-FD4F-435D-8637-BDB75808A711}"/>
              </a:ext>
            </a:extLst>
          </p:cNvPr>
          <p:cNvSpPr>
            <a:spLocks noGrp="1"/>
          </p:cNvSpPr>
          <p:nvPr>
            <p:ph type="title"/>
          </p:nvPr>
        </p:nvSpPr>
        <p:spPr>
          <a:xfrm>
            <a:off x="677334" y="609600"/>
            <a:ext cx="8596668" cy="1320800"/>
          </a:xfrm>
        </p:spPr>
        <p:txBody>
          <a:bodyPr anchor="t">
            <a:normAutofit/>
          </a:bodyPr>
          <a:lstStyle/>
          <a:p>
            <a:r>
              <a:rPr lang="en-US"/>
              <a:t>Base 16: Hexadecimal	</a:t>
            </a:r>
            <a:endParaRPr lang="en-US" dirty="0"/>
          </a:p>
        </p:txBody>
      </p:sp>
      <p:sp>
        <p:nvSpPr>
          <p:cNvPr id="3" name="Content Placeholder 2">
            <a:extLst>
              <a:ext uri="{FF2B5EF4-FFF2-40B4-BE49-F238E27FC236}">
                <a16:creationId xmlns:a16="http://schemas.microsoft.com/office/drawing/2014/main" id="{88EF2AEB-6861-47A8-AC78-DA3E138EE965}"/>
              </a:ext>
            </a:extLst>
          </p:cNvPr>
          <p:cNvSpPr>
            <a:spLocks noGrp="1"/>
          </p:cNvSpPr>
          <p:nvPr>
            <p:ph idx="1"/>
          </p:nvPr>
        </p:nvSpPr>
        <p:spPr>
          <a:xfrm>
            <a:off x="677334" y="2160589"/>
            <a:ext cx="3957349" cy="3749323"/>
          </a:xfrm>
        </p:spPr>
        <p:txBody>
          <a:bodyPr>
            <a:normAutofit/>
          </a:bodyPr>
          <a:lstStyle/>
          <a:p>
            <a:r>
              <a:rPr lang="en-US" sz="1700" dirty="0"/>
              <a:t>Binary numbers can get long, so sometimes, instead of looking at full binary strings, we use base 16, or, hexadecimal.</a:t>
            </a:r>
          </a:p>
          <a:p>
            <a:r>
              <a:rPr lang="en-US" sz="1700" dirty="0"/>
              <a:t>In base 16, we have 16 digits, so we start off with our first 10: 0, 1, 2, 3, 4, 5, 6, 7, 8, 9, and then for the other six symbols, we use: A, B, C, D, E, F. These can be either uppercase or lowercase. </a:t>
            </a:r>
          </a:p>
          <a:p>
            <a:r>
              <a:rPr lang="en-US" sz="1700" dirty="0"/>
              <a:t>Refer to the following chart when converting a single hex digit to decimal</a:t>
            </a:r>
          </a:p>
          <a:p>
            <a:endParaRPr lang="en-US" sz="1700" dirty="0"/>
          </a:p>
        </p:txBody>
      </p:sp>
      <p:graphicFrame>
        <p:nvGraphicFramePr>
          <p:cNvPr id="4" name="Table 3">
            <a:extLst>
              <a:ext uri="{FF2B5EF4-FFF2-40B4-BE49-F238E27FC236}">
                <a16:creationId xmlns:a16="http://schemas.microsoft.com/office/drawing/2014/main" id="{36451B07-A56C-43CC-BA43-E5C9F1228742}"/>
              </a:ext>
            </a:extLst>
          </p:cNvPr>
          <p:cNvGraphicFramePr>
            <a:graphicFrameLocks noGrp="1"/>
          </p:cNvGraphicFramePr>
          <p:nvPr>
            <p:extLst>
              <p:ext uri="{D42A27DB-BD31-4B8C-83A1-F6EECF244321}">
                <p14:modId xmlns:p14="http://schemas.microsoft.com/office/powerpoint/2010/main" val="3897627062"/>
              </p:ext>
            </p:extLst>
          </p:nvPr>
        </p:nvGraphicFramePr>
        <p:xfrm>
          <a:off x="5071935" y="2159331"/>
          <a:ext cx="4035394" cy="3750586"/>
        </p:xfrm>
        <a:graphic>
          <a:graphicData uri="http://schemas.openxmlformats.org/drawingml/2006/table">
            <a:tbl>
              <a:tblPr firstRow="1" bandRow="1">
                <a:tableStyleId>{5C22544A-7EE6-4342-B048-85BDC9FD1C3A}</a:tableStyleId>
              </a:tblPr>
              <a:tblGrid>
                <a:gridCol w="1654072">
                  <a:extLst>
                    <a:ext uri="{9D8B030D-6E8A-4147-A177-3AD203B41FA5}">
                      <a16:colId xmlns:a16="http://schemas.microsoft.com/office/drawing/2014/main" val="2966387732"/>
                    </a:ext>
                  </a:extLst>
                </a:gridCol>
                <a:gridCol w="2381322">
                  <a:extLst>
                    <a:ext uri="{9D8B030D-6E8A-4147-A177-3AD203B41FA5}">
                      <a16:colId xmlns:a16="http://schemas.microsoft.com/office/drawing/2014/main" val="4237218660"/>
                    </a:ext>
                  </a:extLst>
                </a:gridCol>
              </a:tblGrid>
              <a:tr h="535798">
                <a:tc>
                  <a:txBody>
                    <a:bodyPr/>
                    <a:lstStyle/>
                    <a:p>
                      <a:r>
                        <a:rPr lang="en-US" sz="2400"/>
                        <a:t>Hex Digit</a:t>
                      </a:r>
                    </a:p>
                  </a:txBody>
                  <a:tcPr marL="121772" marR="121772" marT="60886" marB="60886"/>
                </a:tc>
                <a:tc>
                  <a:txBody>
                    <a:bodyPr/>
                    <a:lstStyle/>
                    <a:p>
                      <a:r>
                        <a:rPr lang="en-US" sz="2400"/>
                        <a:t>Decimal Value</a:t>
                      </a:r>
                    </a:p>
                  </a:txBody>
                  <a:tcPr marL="121772" marR="121772" marT="60886" marB="60886"/>
                </a:tc>
                <a:extLst>
                  <a:ext uri="{0D108BD9-81ED-4DB2-BD59-A6C34878D82A}">
                    <a16:rowId xmlns:a16="http://schemas.microsoft.com/office/drawing/2014/main" val="3324247356"/>
                  </a:ext>
                </a:extLst>
              </a:tr>
              <a:tr h="535798">
                <a:tc>
                  <a:txBody>
                    <a:bodyPr/>
                    <a:lstStyle/>
                    <a:p>
                      <a:r>
                        <a:rPr lang="en-US" sz="2400"/>
                        <a:t>A</a:t>
                      </a:r>
                    </a:p>
                  </a:txBody>
                  <a:tcPr marL="121772" marR="121772" marT="60886" marB="60886"/>
                </a:tc>
                <a:tc>
                  <a:txBody>
                    <a:bodyPr/>
                    <a:lstStyle/>
                    <a:p>
                      <a:r>
                        <a:rPr lang="en-US" sz="2400"/>
                        <a:t>10</a:t>
                      </a:r>
                    </a:p>
                  </a:txBody>
                  <a:tcPr marL="121772" marR="121772" marT="60886" marB="60886"/>
                </a:tc>
                <a:extLst>
                  <a:ext uri="{0D108BD9-81ED-4DB2-BD59-A6C34878D82A}">
                    <a16:rowId xmlns:a16="http://schemas.microsoft.com/office/drawing/2014/main" val="3156194240"/>
                  </a:ext>
                </a:extLst>
              </a:tr>
              <a:tr h="535798">
                <a:tc>
                  <a:txBody>
                    <a:bodyPr/>
                    <a:lstStyle/>
                    <a:p>
                      <a:r>
                        <a:rPr lang="en-US" sz="2400"/>
                        <a:t>B</a:t>
                      </a:r>
                    </a:p>
                  </a:txBody>
                  <a:tcPr marL="121772" marR="121772" marT="60886" marB="60886"/>
                </a:tc>
                <a:tc>
                  <a:txBody>
                    <a:bodyPr/>
                    <a:lstStyle/>
                    <a:p>
                      <a:r>
                        <a:rPr lang="en-US" sz="2400"/>
                        <a:t>11</a:t>
                      </a:r>
                    </a:p>
                  </a:txBody>
                  <a:tcPr marL="121772" marR="121772" marT="60886" marB="60886"/>
                </a:tc>
                <a:extLst>
                  <a:ext uri="{0D108BD9-81ED-4DB2-BD59-A6C34878D82A}">
                    <a16:rowId xmlns:a16="http://schemas.microsoft.com/office/drawing/2014/main" val="14620185"/>
                  </a:ext>
                </a:extLst>
              </a:tr>
              <a:tr h="535798">
                <a:tc>
                  <a:txBody>
                    <a:bodyPr/>
                    <a:lstStyle/>
                    <a:p>
                      <a:r>
                        <a:rPr lang="en-US" sz="2400"/>
                        <a:t>C</a:t>
                      </a:r>
                    </a:p>
                  </a:txBody>
                  <a:tcPr marL="121772" marR="121772" marT="60886" marB="60886"/>
                </a:tc>
                <a:tc>
                  <a:txBody>
                    <a:bodyPr/>
                    <a:lstStyle/>
                    <a:p>
                      <a:r>
                        <a:rPr lang="en-US" sz="2400"/>
                        <a:t>12</a:t>
                      </a:r>
                    </a:p>
                  </a:txBody>
                  <a:tcPr marL="121772" marR="121772" marT="60886" marB="60886"/>
                </a:tc>
                <a:extLst>
                  <a:ext uri="{0D108BD9-81ED-4DB2-BD59-A6C34878D82A}">
                    <a16:rowId xmlns:a16="http://schemas.microsoft.com/office/drawing/2014/main" val="2423796940"/>
                  </a:ext>
                </a:extLst>
              </a:tr>
              <a:tr h="535798">
                <a:tc>
                  <a:txBody>
                    <a:bodyPr/>
                    <a:lstStyle/>
                    <a:p>
                      <a:r>
                        <a:rPr lang="en-US" sz="2400"/>
                        <a:t>D</a:t>
                      </a:r>
                    </a:p>
                  </a:txBody>
                  <a:tcPr marL="121772" marR="121772" marT="60886" marB="60886"/>
                </a:tc>
                <a:tc>
                  <a:txBody>
                    <a:bodyPr/>
                    <a:lstStyle/>
                    <a:p>
                      <a:r>
                        <a:rPr lang="en-US" sz="2400"/>
                        <a:t>13</a:t>
                      </a:r>
                    </a:p>
                  </a:txBody>
                  <a:tcPr marL="121772" marR="121772" marT="60886" marB="60886"/>
                </a:tc>
                <a:extLst>
                  <a:ext uri="{0D108BD9-81ED-4DB2-BD59-A6C34878D82A}">
                    <a16:rowId xmlns:a16="http://schemas.microsoft.com/office/drawing/2014/main" val="4228236199"/>
                  </a:ext>
                </a:extLst>
              </a:tr>
              <a:tr h="535798">
                <a:tc>
                  <a:txBody>
                    <a:bodyPr/>
                    <a:lstStyle/>
                    <a:p>
                      <a:r>
                        <a:rPr lang="en-US" sz="2400"/>
                        <a:t>E</a:t>
                      </a:r>
                    </a:p>
                  </a:txBody>
                  <a:tcPr marL="121772" marR="121772" marT="60886" marB="60886"/>
                </a:tc>
                <a:tc>
                  <a:txBody>
                    <a:bodyPr/>
                    <a:lstStyle/>
                    <a:p>
                      <a:r>
                        <a:rPr lang="en-US" sz="2400"/>
                        <a:t>14</a:t>
                      </a:r>
                    </a:p>
                  </a:txBody>
                  <a:tcPr marL="121772" marR="121772" marT="60886" marB="60886"/>
                </a:tc>
                <a:extLst>
                  <a:ext uri="{0D108BD9-81ED-4DB2-BD59-A6C34878D82A}">
                    <a16:rowId xmlns:a16="http://schemas.microsoft.com/office/drawing/2014/main" val="2263006864"/>
                  </a:ext>
                </a:extLst>
              </a:tr>
              <a:tr h="535798">
                <a:tc>
                  <a:txBody>
                    <a:bodyPr/>
                    <a:lstStyle/>
                    <a:p>
                      <a:r>
                        <a:rPr lang="en-US" sz="2400"/>
                        <a:t>F</a:t>
                      </a:r>
                    </a:p>
                  </a:txBody>
                  <a:tcPr marL="121772" marR="121772" marT="60886" marB="60886"/>
                </a:tc>
                <a:tc>
                  <a:txBody>
                    <a:bodyPr/>
                    <a:lstStyle/>
                    <a:p>
                      <a:r>
                        <a:rPr lang="en-US" sz="2400"/>
                        <a:t>15</a:t>
                      </a:r>
                    </a:p>
                  </a:txBody>
                  <a:tcPr marL="121772" marR="121772" marT="60886" marB="60886"/>
                </a:tc>
                <a:extLst>
                  <a:ext uri="{0D108BD9-81ED-4DB2-BD59-A6C34878D82A}">
                    <a16:rowId xmlns:a16="http://schemas.microsoft.com/office/drawing/2014/main" val="2575933289"/>
                  </a:ext>
                </a:extLst>
              </a:tr>
            </a:tbl>
          </a:graphicData>
        </a:graphic>
      </p:graphicFrame>
    </p:spTree>
    <p:extLst>
      <p:ext uri="{BB962C8B-B14F-4D97-AF65-F5344CB8AC3E}">
        <p14:creationId xmlns:p14="http://schemas.microsoft.com/office/powerpoint/2010/main" val="2714809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7935-D5B0-49A1-8083-B0B625C89478}"/>
              </a:ext>
            </a:extLst>
          </p:cNvPr>
          <p:cNvSpPr>
            <a:spLocks noGrp="1"/>
          </p:cNvSpPr>
          <p:nvPr>
            <p:ph type="title"/>
          </p:nvPr>
        </p:nvSpPr>
        <p:spPr/>
        <p:txBody>
          <a:bodyPr/>
          <a:lstStyle/>
          <a:p>
            <a:r>
              <a:rPr lang="en-US" dirty="0"/>
              <a:t>Converting Hexadecimal to </a:t>
            </a:r>
            <a:r>
              <a:rPr lang="en-US"/>
              <a:t>and from </a:t>
            </a:r>
            <a:r>
              <a:rPr lang="en-US" dirty="0"/>
              <a:t>Decimal	</a:t>
            </a:r>
          </a:p>
        </p:txBody>
      </p:sp>
      <p:sp>
        <p:nvSpPr>
          <p:cNvPr id="3" name="Content Placeholder 2">
            <a:extLst>
              <a:ext uri="{FF2B5EF4-FFF2-40B4-BE49-F238E27FC236}">
                <a16:creationId xmlns:a16="http://schemas.microsoft.com/office/drawing/2014/main" id="{EEF715E6-CF97-4752-8EC3-A8D6D3FF5A32}"/>
              </a:ext>
            </a:extLst>
          </p:cNvPr>
          <p:cNvSpPr>
            <a:spLocks noGrp="1"/>
          </p:cNvSpPr>
          <p:nvPr>
            <p:ph idx="1"/>
          </p:nvPr>
        </p:nvSpPr>
        <p:spPr>
          <a:xfrm>
            <a:off x="677334" y="2160589"/>
            <a:ext cx="8596668" cy="4391213"/>
          </a:xfrm>
        </p:spPr>
        <p:txBody>
          <a:bodyPr>
            <a:normAutofit/>
          </a:bodyPr>
          <a:lstStyle/>
          <a:p>
            <a:r>
              <a:rPr lang="en-US" dirty="0"/>
              <a:t>Just like converting binary to decimal, converting hex to decimal will involve multiplying by powers of 16.</a:t>
            </a:r>
          </a:p>
          <a:p>
            <a:r>
              <a:rPr lang="en-US" dirty="0"/>
              <a:t>For example:</a:t>
            </a:r>
          </a:p>
          <a:p>
            <a:pPr marL="457200" lvl="1" indent="0">
              <a:buNone/>
            </a:pPr>
            <a:r>
              <a:rPr lang="en-US" dirty="0"/>
              <a:t>4af</a:t>
            </a:r>
            <a:r>
              <a:rPr lang="en-US" baseline="-25000" dirty="0"/>
              <a:t>hex</a:t>
            </a:r>
            <a:r>
              <a:rPr lang="en-US" dirty="0"/>
              <a:t> = 4 x 16</a:t>
            </a:r>
            <a:r>
              <a:rPr lang="en-US" baseline="30000" dirty="0"/>
              <a:t>2</a:t>
            </a:r>
            <a:r>
              <a:rPr lang="en-US" dirty="0"/>
              <a:t> + a x 16</a:t>
            </a:r>
            <a:r>
              <a:rPr lang="en-US" baseline="30000" dirty="0"/>
              <a:t>1</a:t>
            </a:r>
            <a:r>
              <a:rPr lang="en-US" dirty="0"/>
              <a:t> + f x 16</a:t>
            </a:r>
            <a:r>
              <a:rPr lang="en-US" baseline="30000" dirty="0"/>
              <a:t>0</a:t>
            </a:r>
            <a:r>
              <a:rPr lang="en-US" dirty="0"/>
              <a:t> = 4 x 256 + 10 x 16 + 15 x 1 = 1024 + 160 + 15 = 1,199</a:t>
            </a:r>
          </a:p>
          <a:p>
            <a:r>
              <a:rPr lang="en-US" dirty="0"/>
              <a:t>As you can see, we can hold much larger numbers with less digits in base 16.</a:t>
            </a:r>
          </a:p>
          <a:p>
            <a:r>
              <a:rPr lang="en-US" dirty="0"/>
              <a:t>Going from decimal to hex is also very similar to going from decimal to binary.</a:t>
            </a:r>
          </a:p>
          <a:p>
            <a:r>
              <a:rPr lang="en-US" dirty="0"/>
              <a:t>Let’s convert 210</a:t>
            </a:r>
            <a:r>
              <a:rPr lang="en-US" baseline="-25000" dirty="0"/>
              <a:t>dec</a:t>
            </a:r>
            <a:r>
              <a:rPr lang="en-US" dirty="0"/>
              <a:t> to hex:</a:t>
            </a:r>
          </a:p>
          <a:p>
            <a:endParaRPr lang="en-US" dirty="0"/>
          </a:p>
          <a:p>
            <a:endParaRPr lang="en-US" dirty="0"/>
          </a:p>
          <a:p>
            <a:endParaRPr lang="en-US" dirty="0"/>
          </a:p>
          <a:p>
            <a:r>
              <a:rPr lang="en-US" dirty="0"/>
              <a:t>So 210</a:t>
            </a:r>
            <a:r>
              <a:rPr lang="en-US" baseline="-25000" dirty="0"/>
              <a:t>dec</a:t>
            </a:r>
            <a:r>
              <a:rPr lang="en-US" dirty="0"/>
              <a:t> = D2</a:t>
            </a:r>
            <a:r>
              <a:rPr lang="en-US" baseline="-25000" dirty="0"/>
              <a:t>hex</a:t>
            </a:r>
            <a:r>
              <a:rPr lang="en-US" dirty="0"/>
              <a:t> </a:t>
            </a:r>
            <a:r>
              <a:rPr lang="en-US" baseline="-25000" dirty="0"/>
              <a:t> </a:t>
            </a:r>
            <a:endParaRPr lang="en-US" dirty="0"/>
          </a:p>
          <a:p>
            <a:endParaRPr lang="en-US" dirty="0"/>
          </a:p>
        </p:txBody>
      </p:sp>
      <p:graphicFrame>
        <p:nvGraphicFramePr>
          <p:cNvPr id="4" name="Table 3">
            <a:extLst>
              <a:ext uri="{FF2B5EF4-FFF2-40B4-BE49-F238E27FC236}">
                <a16:creationId xmlns:a16="http://schemas.microsoft.com/office/drawing/2014/main" id="{02EFAC61-392F-46FA-B62B-6BBF45A5292E}"/>
              </a:ext>
            </a:extLst>
          </p:cNvPr>
          <p:cNvGraphicFramePr>
            <a:graphicFrameLocks noGrp="1"/>
          </p:cNvGraphicFramePr>
          <p:nvPr>
            <p:extLst>
              <p:ext uri="{D42A27DB-BD31-4B8C-83A1-F6EECF244321}">
                <p14:modId xmlns:p14="http://schemas.microsoft.com/office/powerpoint/2010/main" val="1364378808"/>
              </p:ext>
            </p:extLst>
          </p:nvPr>
        </p:nvGraphicFramePr>
        <p:xfrm>
          <a:off x="911668" y="4928842"/>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717559674"/>
                    </a:ext>
                  </a:extLst>
                </a:gridCol>
                <a:gridCol w="2032000">
                  <a:extLst>
                    <a:ext uri="{9D8B030D-6E8A-4147-A177-3AD203B41FA5}">
                      <a16:colId xmlns:a16="http://schemas.microsoft.com/office/drawing/2014/main" val="1605978754"/>
                    </a:ext>
                  </a:extLst>
                </a:gridCol>
                <a:gridCol w="2032000">
                  <a:extLst>
                    <a:ext uri="{9D8B030D-6E8A-4147-A177-3AD203B41FA5}">
                      <a16:colId xmlns:a16="http://schemas.microsoft.com/office/drawing/2014/main" val="2185771892"/>
                    </a:ext>
                  </a:extLst>
                </a:gridCol>
                <a:gridCol w="2032000">
                  <a:extLst>
                    <a:ext uri="{9D8B030D-6E8A-4147-A177-3AD203B41FA5}">
                      <a16:colId xmlns:a16="http://schemas.microsoft.com/office/drawing/2014/main" val="3916424875"/>
                    </a:ext>
                  </a:extLst>
                </a:gridCol>
              </a:tblGrid>
              <a:tr h="370840">
                <a:tc>
                  <a:txBody>
                    <a:bodyPr/>
                    <a:lstStyle/>
                    <a:p>
                      <a:r>
                        <a:rPr lang="en-US" dirty="0"/>
                        <a:t>Division by 16</a:t>
                      </a:r>
                    </a:p>
                  </a:txBody>
                  <a:tcPr/>
                </a:tc>
                <a:tc>
                  <a:txBody>
                    <a:bodyPr/>
                    <a:lstStyle/>
                    <a:p>
                      <a:r>
                        <a:rPr lang="en-US" dirty="0"/>
                        <a:t>Quotient</a:t>
                      </a:r>
                    </a:p>
                  </a:txBody>
                  <a:tcPr/>
                </a:tc>
                <a:tc>
                  <a:txBody>
                    <a:bodyPr/>
                    <a:lstStyle/>
                    <a:p>
                      <a:r>
                        <a:rPr lang="en-US" dirty="0"/>
                        <a:t>Remainder (hex)</a:t>
                      </a:r>
                    </a:p>
                  </a:txBody>
                  <a:tcPr/>
                </a:tc>
                <a:tc>
                  <a:txBody>
                    <a:bodyPr/>
                    <a:lstStyle/>
                    <a:p>
                      <a:r>
                        <a:rPr lang="en-US" dirty="0"/>
                        <a:t>Hex Digit #</a:t>
                      </a:r>
                    </a:p>
                  </a:txBody>
                  <a:tcPr/>
                </a:tc>
                <a:extLst>
                  <a:ext uri="{0D108BD9-81ED-4DB2-BD59-A6C34878D82A}">
                    <a16:rowId xmlns:a16="http://schemas.microsoft.com/office/drawing/2014/main" val="4225478016"/>
                  </a:ext>
                </a:extLst>
              </a:tr>
              <a:tr h="370840">
                <a:tc>
                  <a:txBody>
                    <a:bodyPr/>
                    <a:lstStyle/>
                    <a:p>
                      <a:r>
                        <a:rPr lang="en-US" dirty="0"/>
                        <a:t>210/16</a:t>
                      </a:r>
                    </a:p>
                  </a:txBody>
                  <a:tcPr/>
                </a:tc>
                <a:tc>
                  <a:txBody>
                    <a:bodyPr/>
                    <a:lstStyle/>
                    <a:p>
                      <a:r>
                        <a:rPr lang="en-US" dirty="0"/>
                        <a:t>13</a:t>
                      </a:r>
                    </a:p>
                  </a:txBody>
                  <a:tcPr/>
                </a:tc>
                <a:tc>
                  <a:txBody>
                    <a:bodyPr/>
                    <a:lstStyle/>
                    <a:p>
                      <a:r>
                        <a:rPr lang="en-US" dirty="0"/>
                        <a:t>2</a:t>
                      </a:r>
                    </a:p>
                  </a:txBody>
                  <a:tcPr/>
                </a:tc>
                <a:tc>
                  <a:txBody>
                    <a:bodyPr/>
                    <a:lstStyle/>
                    <a:p>
                      <a:r>
                        <a:rPr lang="en-US" dirty="0"/>
                        <a:t>0</a:t>
                      </a:r>
                    </a:p>
                  </a:txBody>
                  <a:tcPr/>
                </a:tc>
                <a:extLst>
                  <a:ext uri="{0D108BD9-81ED-4DB2-BD59-A6C34878D82A}">
                    <a16:rowId xmlns:a16="http://schemas.microsoft.com/office/drawing/2014/main" val="3320336651"/>
                  </a:ext>
                </a:extLst>
              </a:tr>
              <a:tr h="370840">
                <a:tc>
                  <a:txBody>
                    <a:bodyPr/>
                    <a:lstStyle/>
                    <a:p>
                      <a:r>
                        <a:rPr lang="en-US" dirty="0"/>
                        <a:t>13 / 16</a:t>
                      </a:r>
                    </a:p>
                  </a:txBody>
                  <a:tcPr/>
                </a:tc>
                <a:tc>
                  <a:txBody>
                    <a:bodyPr/>
                    <a:lstStyle/>
                    <a:p>
                      <a:r>
                        <a:rPr lang="en-US" dirty="0"/>
                        <a:t>0</a:t>
                      </a:r>
                    </a:p>
                  </a:txBody>
                  <a:tcPr/>
                </a:tc>
                <a:tc>
                  <a:txBody>
                    <a:bodyPr/>
                    <a:lstStyle/>
                    <a:p>
                      <a:r>
                        <a:rPr lang="en-US" dirty="0"/>
                        <a:t>D</a:t>
                      </a:r>
                    </a:p>
                  </a:txBody>
                  <a:tcPr/>
                </a:tc>
                <a:tc>
                  <a:txBody>
                    <a:bodyPr/>
                    <a:lstStyle/>
                    <a:p>
                      <a:r>
                        <a:rPr lang="en-US" dirty="0"/>
                        <a:t>1</a:t>
                      </a:r>
                    </a:p>
                  </a:txBody>
                  <a:tcPr/>
                </a:tc>
                <a:extLst>
                  <a:ext uri="{0D108BD9-81ED-4DB2-BD59-A6C34878D82A}">
                    <a16:rowId xmlns:a16="http://schemas.microsoft.com/office/drawing/2014/main" val="691029111"/>
                  </a:ext>
                </a:extLst>
              </a:tr>
            </a:tbl>
          </a:graphicData>
        </a:graphic>
      </p:graphicFrame>
    </p:spTree>
    <p:extLst>
      <p:ext uri="{BB962C8B-B14F-4D97-AF65-F5344CB8AC3E}">
        <p14:creationId xmlns:p14="http://schemas.microsoft.com/office/powerpoint/2010/main" val="3558449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02992-265D-4BA3-BD14-0A63F1BE45F8}"/>
              </a:ext>
            </a:extLst>
          </p:cNvPr>
          <p:cNvSpPr>
            <a:spLocks noGrp="1"/>
          </p:cNvSpPr>
          <p:nvPr>
            <p:ph type="title"/>
          </p:nvPr>
        </p:nvSpPr>
        <p:spPr/>
        <p:txBody>
          <a:bodyPr/>
          <a:lstStyle/>
          <a:p>
            <a:r>
              <a:rPr lang="en-US" dirty="0"/>
              <a:t>Converting Binary to Hexadecimal</a:t>
            </a:r>
          </a:p>
        </p:txBody>
      </p:sp>
      <p:sp>
        <p:nvSpPr>
          <p:cNvPr id="3" name="Content Placeholder 2">
            <a:extLst>
              <a:ext uri="{FF2B5EF4-FFF2-40B4-BE49-F238E27FC236}">
                <a16:creationId xmlns:a16="http://schemas.microsoft.com/office/drawing/2014/main" id="{46EDFC7D-56E5-4763-B425-E8BB8C49A092}"/>
              </a:ext>
            </a:extLst>
          </p:cNvPr>
          <p:cNvSpPr>
            <a:spLocks noGrp="1"/>
          </p:cNvSpPr>
          <p:nvPr>
            <p:ph idx="1"/>
          </p:nvPr>
        </p:nvSpPr>
        <p:spPr/>
        <p:txBody>
          <a:bodyPr/>
          <a:lstStyle/>
          <a:p>
            <a:r>
              <a:rPr lang="en-US" dirty="0"/>
              <a:t>The long, but straightforward was of converting binary to hex is by converting the binary to decimal, and then converting that number to hex. This may be easy with short binary strings like 110110</a:t>
            </a:r>
            <a:r>
              <a:rPr lang="en-US" baseline="-25000" dirty="0"/>
              <a:t>bin</a:t>
            </a:r>
            <a:r>
              <a:rPr lang="en-US" dirty="0"/>
              <a:t> but what about something like 110110100100111011010</a:t>
            </a:r>
            <a:r>
              <a:rPr lang="en-US" baseline="-25000" dirty="0"/>
              <a:t>bin</a:t>
            </a:r>
            <a:r>
              <a:rPr lang="en-US" dirty="0"/>
              <a:t>?</a:t>
            </a:r>
          </a:p>
          <a:p>
            <a:r>
              <a:rPr lang="en-US" dirty="0"/>
              <a:t>Well, 16 = 2</a:t>
            </a:r>
            <a:r>
              <a:rPr lang="en-US" baseline="30000" dirty="0"/>
              <a:t>4</a:t>
            </a:r>
            <a:r>
              <a:rPr lang="en-US" dirty="0"/>
              <a:t>, which allows us to split the string up into groups of 4 and convert each group to hex. So:</a:t>
            </a:r>
          </a:p>
          <a:p>
            <a:r>
              <a:rPr lang="en-US" dirty="0"/>
              <a:t>110110100100111011010</a:t>
            </a:r>
            <a:r>
              <a:rPr lang="en-US" baseline="-25000" dirty="0"/>
              <a:t>bin</a:t>
            </a:r>
            <a:r>
              <a:rPr lang="en-US" dirty="0"/>
              <a:t> = (0001)(1011)(0100)(1001)(1101)(1010)</a:t>
            </a:r>
          </a:p>
          <a:p>
            <a:r>
              <a:rPr lang="en-US" dirty="0"/>
              <a:t>Notice how I had to add the 3 leading zeros at the front of the string.</a:t>
            </a:r>
          </a:p>
          <a:p>
            <a:r>
              <a:rPr lang="en-US" dirty="0"/>
              <a:t>Now, we just need to convert each group to a binary digit.</a:t>
            </a:r>
          </a:p>
          <a:p>
            <a:r>
              <a:rPr lang="en-US" dirty="0"/>
              <a:t>110110100100111011010</a:t>
            </a:r>
            <a:r>
              <a:rPr lang="en-US" baseline="-25000" dirty="0"/>
              <a:t>bin</a:t>
            </a:r>
            <a:r>
              <a:rPr lang="en-US" dirty="0"/>
              <a:t> = 1B49DA</a:t>
            </a:r>
            <a:r>
              <a:rPr lang="en-US" baseline="-25000" dirty="0"/>
              <a:t>hex</a:t>
            </a:r>
          </a:p>
        </p:txBody>
      </p:sp>
    </p:spTree>
    <p:extLst>
      <p:ext uri="{BB962C8B-B14F-4D97-AF65-F5344CB8AC3E}">
        <p14:creationId xmlns:p14="http://schemas.microsoft.com/office/powerpoint/2010/main" val="1626146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8886A-6B8D-4A8C-85AF-935C12BFC5F0}"/>
              </a:ext>
            </a:extLst>
          </p:cNvPr>
          <p:cNvSpPr>
            <a:spLocks noGrp="1"/>
          </p:cNvSpPr>
          <p:nvPr>
            <p:ph type="title"/>
          </p:nvPr>
        </p:nvSpPr>
        <p:spPr/>
        <p:txBody>
          <a:bodyPr/>
          <a:lstStyle/>
          <a:p>
            <a:r>
              <a:rPr lang="en-US" dirty="0"/>
              <a:t>Converting Hexadecimal to Binary</a:t>
            </a:r>
          </a:p>
        </p:txBody>
      </p:sp>
      <p:sp>
        <p:nvSpPr>
          <p:cNvPr id="3" name="Content Placeholder 2">
            <a:extLst>
              <a:ext uri="{FF2B5EF4-FFF2-40B4-BE49-F238E27FC236}">
                <a16:creationId xmlns:a16="http://schemas.microsoft.com/office/drawing/2014/main" id="{3E94EDA4-8869-4157-9147-06BC1477D98B}"/>
              </a:ext>
            </a:extLst>
          </p:cNvPr>
          <p:cNvSpPr>
            <a:spLocks noGrp="1"/>
          </p:cNvSpPr>
          <p:nvPr>
            <p:ph idx="1"/>
          </p:nvPr>
        </p:nvSpPr>
        <p:spPr/>
        <p:txBody>
          <a:bodyPr/>
          <a:lstStyle/>
          <a:p>
            <a:r>
              <a:rPr lang="en-US" dirty="0"/>
              <a:t>Going from hex to binary is just as simple. All we need to do is convert each individual character to binary and then but them back together in order.</a:t>
            </a:r>
          </a:p>
          <a:p>
            <a:r>
              <a:rPr lang="en-US" dirty="0"/>
              <a:t>For example:</a:t>
            </a:r>
          </a:p>
          <a:p>
            <a:r>
              <a:rPr lang="en-US" dirty="0"/>
              <a:t>8DFE3A</a:t>
            </a:r>
            <a:r>
              <a:rPr lang="en-US" baseline="-25000" dirty="0"/>
              <a:t>bin</a:t>
            </a:r>
            <a:r>
              <a:rPr lang="en-US" dirty="0"/>
              <a:t> = 1000 1101 1111 1110 0011 1010</a:t>
            </a:r>
            <a:r>
              <a:rPr lang="en-US" baseline="-25000" dirty="0"/>
              <a:t>bin</a:t>
            </a:r>
            <a:endParaRPr lang="en-US" dirty="0"/>
          </a:p>
          <a:p>
            <a:r>
              <a:rPr lang="en-US" dirty="0"/>
              <a:t>Notice how the 3</a:t>
            </a:r>
            <a:r>
              <a:rPr lang="en-US" baseline="-25000" dirty="0"/>
              <a:t>hex</a:t>
            </a:r>
            <a:r>
              <a:rPr lang="en-US" dirty="0"/>
              <a:t> which is 11</a:t>
            </a:r>
            <a:r>
              <a:rPr lang="en-US" baseline="-25000" dirty="0"/>
              <a:t>bin</a:t>
            </a:r>
            <a:r>
              <a:rPr lang="en-US" dirty="0"/>
              <a:t>, has leading zeros. This is crucial. Each character must be converted to its binary equivalent with leading zeros such that there are always 4 bits.</a:t>
            </a:r>
          </a:p>
        </p:txBody>
      </p:sp>
    </p:spTree>
    <p:extLst>
      <p:ext uri="{BB962C8B-B14F-4D97-AF65-F5344CB8AC3E}">
        <p14:creationId xmlns:p14="http://schemas.microsoft.com/office/powerpoint/2010/main" val="1037993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E7795-9769-48FD-B3DF-339C20486C71}"/>
              </a:ext>
            </a:extLst>
          </p:cNvPr>
          <p:cNvSpPr>
            <a:spLocks noGrp="1"/>
          </p:cNvSpPr>
          <p:nvPr>
            <p:ph type="title"/>
          </p:nvPr>
        </p:nvSpPr>
        <p:spPr/>
        <p:txBody>
          <a:bodyPr/>
          <a:lstStyle/>
          <a:p>
            <a:r>
              <a:rPr lang="en-US" dirty="0"/>
              <a:t>Essential Hex, Binary, and Decimal Values</a:t>
            </a:r>
          </a:p>
        </p:txBody>
      </p:sp>
      <p:sp>
        <p:nvSpPr>
          <p:cNvPr id="3" name="Content Placeholder 2">
            <a:extLst>
              <a:ext uri="{FF2B5EF4-FFF2-40B4-BE49-F238E27FC236}">
                <a16:creationId xmlns:a16="http://schemas.microsoft.com/office/drawing/2014/main" id="{E52D41F6-A969-4343-80C1-CE965E8D6988}"/>
              </a:ext>
            </a:extLst>
          </p:cNvPr>
          <p:cNvSpPr>
            <a:spLocks noGrp="1"/>
          </p:cNvSpPr>
          <p:nvPr>
            <p:ph idx="1"/>
          </p:nvPr>
        </p:nvSpPr>
        <p:spPr/>
        <p:txBody>
          <a:bodyPr/>
          <a:lstStyle/>
          <a:p>
            <a:r>
              <a:rPr lang="en-US" dirty="0"/>
              <a:t>If you ever need to memorize conversions between bases, these are the ones you need to memorize:</a:t>
            </a:r>
          </a:p>
          <a:p>
            <a:endParaRPr lang="en-US" dirty="0"/>
          </a:p>
        </p:txBody>
      </p:sp>
      <p:graphicFrame>
        <p:nvGraphicFramePr>
          <p:cNvPr id="4" name="Table 3">
            <a:extLst>
              <a:ext uri="{FF2B5EF4-FFF2-40B4-BE49-F238E27FC236}">
                <a16:creationId xmlns:a16="http://schemas.microsoft.com/office/drawing/2014/main" id="{85CD1FD7-A8C1-400E-9F07-4574BBEA2207}"/>
              </a:ext>
            </a:extLst>
          </p:cNvPr>
          <p:cNvGraphicFramePr>
            <a:graphicFrameLocks noGrp="1"/>
          </p:cNvGraphicFramePr>
          <p:nvPr>
            <p:extLst>
              <p:ext uri="{D42A27DB-BD31-4B8C-83A1-F6EECF244321}">
                <p14:modId xmlns:p14="http://schemas.microsoft.com/office/powerpoint/2010/main" val="2045407431"/>
              </p:ext>
            </p:extLst>
          </p:nvPr>
        </p:nvGraphicFramePr>
        <p:xfrm>
          <a:off x="450548" y="2774968"/>
          <a:ext cx="4784181" cy="3470463"/>
        </p:xfrm>
        <a:graphic>
          <a:graphicData uri="http://schemas.openxmlformats.org/drawingml/2006/table">
            <a:tbl>
              <a:tblPr firstRow="1" bandRow="1">
                <a:tableStyleId>{5C22544A-7EE6-4342-B048-85BDC9FD1C3A}</a:tableStyleId>
              </a:tblPr>
              <a:tblGrid>
                <a:gridCol w="1594727">
                  <a:extLst>
                    <a:ext uri="{9D8B030D-6E8A-4147-A177-3AD203B41FA5}">
                      <a16:colId xmlns:a16="http://schemas.microsoft.com/office/drawing/2014/main" val="2163047648"/>
                    </a:ext>
                  </a:extLst>
                </a:gridCol>
                <a:gridCol w="1594727">
                  <a:extLst>
                    <a:ext uri="{9D8B030D-6E8A-4147-A177-3AD203B41FA5}">
                      <a16:colId xmlns:a16="http://schemas.microsoft.com/office/drawing/2014/main" val="3965172195"/>
                    </a:ext>
                  </a:extLst>
                </a:gridCol>
                <a:gridCol w="1594727">
                  <a:extLst>
                    <a:ext uri="{9D8B030D-6E8A-4147-A177-3AD203B41FA5}">
                      <a16:colId xmlns:a16="http://schemas.microsoft.com/office/drawing/2014/main" val="3286133113"/>
                    </a:ext>
                  </a:extLst>
                </a:gridCol>
              </a:tblGrid>
              <a:tr h="385607">
                <a:tc>
                  <a:txBody>
                    <a:bodyPr/>
                    <a:lstStyle/>
                    <a:p>
                      <a:r>
                        <a:rPr lang="en-US" dirty="0"/>
                        <a:t>Binary</a:t>
                      </a:r>
                    </a:p>
                  </a:txBody>
                  <a:tcPr/>
                </a:tc>
                <a:tc>
                  <a:txBody>
                    <a:bodyPr/>
                    <a:lstStyle/>
                    <a:p>
                      <a:r>
                        <a:rPr lang="en-US" dirty="0"/>
                        <a:t>Decimal</a:t>
                      </a:r>
                    </a:p>
                  </a:txBody>
                  <a:tcPr/>
                </a:tc>
                <a:tc>
                  <a:txBody>
                    <a:bodyPr/>
                    <a:lstStyle/>
                    <a:p>
                      <a:r>
                        <a:rPr lang="en-US" dirty="0"/>
                        <a:t>Hexadecimal</a:t>
                      </a:r>
                    </a:p>
                  </a:txBody>
                  <a:tcPr/>
                </a:tc>
                <a:extLst>
                  <a:ext uri="{0D108BD9-81ED-4DB2-BD59-A6C34878D82A}">
                    <a16:rowId xmlns:a16="http://schemas.microsoft.com/office/drawing/2014/main" val="288906123"/>
                  </a:ext>
                </a:extLst>
              </a:tr>
              <a:tr h="385607">
                <a:tc>
                  <a:txBody>
                    <a:bodyPr/>
                    <a:lstStyle/>
                    <a:p>
                      <a:r>
                        <a:rPr lang="en-US" dirty="0"/>
                        <a:t>0000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689801611"/>
                  </a:ext>
                </a:extLst>
              </a:tr>
              <a:tr h="385607">
                <a:tc>
                  <a:txBody>
                    <a:bodyPr/>
                    <a:lstStyle/>
                    <a:p>
                      <a:r>
                        <a:rPr lang="en-US" dirty="0"/>
                        <a:t>0001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923902649"/>
                  </a:ext>
                </a:extLst>
              </a:tr>
              <a:tr h="385607">
                <a:tc>
                  <a:txBody>
                    <a:bodyPr/>
                    <a:lstStyle/>
                    <a:p>
                      <a:r>
                        <a:rPr lang="en-US" dirty="0"/>
                        <a:t>0010</a:t>
                      </a:r>
                    </a:p>
                  </a:txBody>
                  <a:tcPr/>
                </a:tc>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784619066"/>
                  </a:ext>
                </a:extLst>
              </a:tr>
              <a:tr h="385607">
                <a:tc>
                  <a:txBody>
                    <a:bodyPr/>
                    <a:lstStyle/>
                    <a:p>
                      <a:r>
                        <a:rPr lang="en-US" dirty="0"/>
                        <a:t>0011</a:t>
                      </a:r>
                    </a:p>
                  </a:txBody>
                  <a:tcPr/>
                </a:tc>
                <a:tc>
                  <a:txBody>
                    <a:bodyPr/>
                    <a:lstStyle/>
                    <a:p>
                      <a:r>
                        <a:rPr lang="en-US" dirty="0"/>
                        <a:t>3</a:t>
                      </a:r>
                    </a:p>
                  </a:txBody>
                  <a:tcPr/>
                </a:tc>
                <a:tc>
                  <a:txBody>
                    <a:bodyPr/>
                    <a:lstStyle/>
                    <a:p>
                      <a:r>
                        <a:rPr lang="en-US" dirty="0"/>
                        <a:t>3</a:t>
                      </a:r>
                    </a:p>
                  </a:txBody>
                  <a:tcPr/>
                </a:tc>
                <a:extLst>
                  <a:ext uri="{0D108BD9-81ED-4DB2-BD59-A6C34878D82A}">
                    <a16:rowId xmlns:a16="http://schemas.microsoft.com/office/drawing/2014/main" val="2878073088"/>
                  </a:ext>
                </a:extLst>
              </a:tr>
              <a:tr h="385607">
                <a:tc>
                  <a:txBody>
                    <a:bodyPr/>
                    <a:lstStyle/>
                    <a:p>
                      <a:r>
                        <a:rPr lang="en-US" dirty="0"/>
                        <a:t>0100</a:t>
                      </a:r>
                    </a:p>
                  </a:txBody>
                  <a:tcPr/>
                </a:tc>
                <a:tc>
                  <a:txBody>
                    <a:bodyPr/>
                    <a:lstStyle/>
                    <a:p>
                      <a:r>
                        <a:rPr lang="en-US" dirty="0"/>
                        <a:t>4</a:t>
                      </a:r>
                    </a:p>
                  </a:txBody>
                  <a:tcPr/>
                </a:tc>
                <a:tc>
                  <a:txBody>
                    <a:bodyPr/>
                    <a:lstStyle/>
                    <a:p>
                      <a:r>
                        <a:rPr lang="en-US" dirty="0"/>
                        <a:t>4</a:t>
                      </a:r>
                    </a:p>
                  </a:txBody>
                  <a:tcPr/>
                </a:tc>
                <a:extLst>
                  <a:ext uri="{0D108BD9-81ED-4DB2-BD59-A6C34878D82A}">
                    <a16:rowId xmlns:a16="http://schemas.microsoft.com/office/drawing/2014/main" val="3827284417"/>
                  </a:ext>
                </a:extLst>
              </a:tr>
              <a:tr h="385607">
                <a:tc>
                  <a:txBody>
                    <a:bodyPr/>
                    <a:lstStyle/>
                    <a:p>
                      <a:r>
                        <a:rPr lang="en-US" dirty="0"/>
                        <a:t>0101</a:t>
                      </a:r>
                    </a:p>
                  </a:txBody>
                  <a:tcPr/>
                </a:tc>
                <a:tc>
                  <a:txBody>
                    <a:bodyPr/>
                    <a:lstStyle/>
                    <a:p>
                      <a:r>
                        <a:rPr lang="en-US" dirty="0"/>
                        <a:t>5</a:t>
                      </a:r>
                    </a:p>
                  </a:txBody>
                  <a:tcPr/>
                </a:tc>
                <a:tc>
                  <a:txBody>
                    <a:bodyPr/>
                    <a:lstStyle/>
                    <a:p>
                      <a:r>
                        <a:rPr lang="en-US" dirty="0"/>
                        <a:t>5</a:t>
                      </a:r>
                    </a:p>
                  </a:txBody>
                  <a:tcPr/>
                </a:tc>
                <a:extLst>
                  <a:ext uri="{0D108BD9-81ED-4DB2-BD59-A6C34878D82A}">
                    <a16:rowId xmlns:a16="http://schemas.microsoft.com/office/drawing/2014/main" val="4149893910"/>
                  </a:ext>
                </a:extLst>
              </a:tr>
              <a:tr h="385607">
                <a:tc>
                  <a:txBody>
                    <a:bodyPr/>
                    <a:lstStyle/>
                    <a:p>
                      <a:r>
                        <a:rPr lang="en-US" dirty="0"/>
                        <a:t>0110</a:t>
                      </a:r>
                    </a:p>
                  </a:txBody>
                  <a:tcPr/>
                </a:tc>
                <a:tc>
                  <a:txBody>
                    <a:bodyPr/>
                    <a:lstStyle/>
                    <a:p>
                      <a:r>
                        <a:rPr lang="en-US" dirty="0"/>
                        <a:t>6</a:t>
                      </a:r>
                    </a:p>
                  </a:txBody>
                  <a:tcPr/>
                </a:tc>
                <a:tc>
                  <a:txBody>
                    <a:bodyPr/>
                    <a:lstStyle/>
                    <a:p>
                      <a:r>
                        <a:rPr lang="en-US" dirty="0"/>
                        <a:t>6</a:t>
                      </a:r>
                    </a:p>
                  </a:txBody>
                  <a:tcPr/>
                </a:tc>
                <a:extLst>
                  <a:ext uri="{0D108BD9-81ED-4DB2-BD59-A6C34878D82A}">
                    <a16:rowId xmlns:a16="http://schemas.microsoft.com/office/drawing/2014/main" val="45227051"/>
                  </a:ext>
                </a:extLst>
              </a:tr>
              <a:tr h="385607">
                <a:tc>
                  <a:txBody>
                    <a:bodyPr/>
                    <a:lstStyle/>
                    <a:p>
                      <a:r>
                        <a:rPr lang="en-US" dirty="0"/>
                        <a:t>0111</a:t>
                      </a:r>
                    </a:p>
                  </a:txBody>
                  <a:tcPr/>
                </a:tc>
                <a:tc>
                  <a:txBody>
                    <a:bodyPr/>
                    <a:lstStyle/>
                    <a:p>
                      <a:r>
                        <a:rPr lang="en-US" dirty="0"/>
                        <a:t>7</a:t>
                      </a:r>
                    </a:p>
                  </a:txBody>
                  <a:tcPr/>
                </a:tc>
                <a:tc>
                  <a:txBody>
                    <a:bodyPr/>
                    <a:lstStyle/>
                    <a:p>
                      <a:r>
                        <a:rPr lang="en-US" dirty="0"/>
                        <a:t>7</a:t>
                      </a:r>
                    </a:p>
                  </a:txBody>
                  <a:tcPr/>
                </a:tc>
                <a:extLst>
                  <a:ext uri="{0D108BD9-81ED-4DB2-BD59-A6C34878D82A}">
                    <a16:rowId xmlns:a16="http://schemas.microsoft.com/office/drawing/2014/main" val="3229067343"/>
                  </a:ext>
                </a:extLst>
              </a:tr>
            </a:tbl>
          </a:graphicData>
        </a:graphic>
      </p:graphicFrame>
      <p:graphicFrame>
        <p:nvGraphicFramePr>
          <p:cNvPr id="5" name="Table 4">
            <a:extLst>
              <a:ext uri="{FF2B5EF4-FFF2-40B4-BE49-F238E27FC236}">
                <a16:creationId xmlns:a16="http://schemas.microsoft.com/office/drawing/2014/main" id="{62A83DC6-1BCD-47CB-941B-2C2ABD6143BD}"/>
              </a:ext>
            </a:extLst>
          </p:cNvPr>
          <p:cNvGraphicFramePr>
            <a:graphicFrameLocks noGrp="1"/>
          </p:cNvGraphicFramePr>
          <p:nvPr>
            <p:extLst>
              <p:ext uri="{D42A27DB-BD31-4B8C-83A1-F6EECF244321}">
                <p14:modId xmlns:p14="http://schemas.microsoft.com/office/powerpoint/2010/main" val="4025517179"/>
              </p:ext>
            </p:extLst>
          </p:nvPr>
        </p:nvGraphicFramePr>
        <p:xfrm>
          <a:off x="5452844" y="2774968"/>
          <a:ext cx="4689447" cy="3470464"/>
        </p:xfrm>
        <a:graphic>
          <a:graphicData uri="http://schemas.openxmlformats.org/drawingml/2006/table">
            <a:tbl>
              <a:tblPr firstRow="1" bandRow="1">
                <a:tableStyleId>{5C22544A-7EE6-4342-B048-85BDC9FD1C3A}</a:tableStyleId>
              </a:tblPr>
              <a:tblGrid>
                <a:gridCol w="1563149">
                  <a:extLst>
                    <a:ext uri="{9D8B030D-6E8A-4147-A177-3AD203B41FA5}">
                      <a16:colId xmlns:a16="http://schemas.microsoft.com/office/drawing/2014/main" val="2163047648"/>
                    </a:ext>
                  </a:extLst>
                </a:gridCol>
                <a:gridCol w="1563149">
                  <a:extLst>
                    <a:ext uri="{9D8B030D-6E8A-4147-A177-3AD203B41FA5}">
                      <a16:colId xmlns:a16="http://schemas.microsoft.com/office/drawing/2014/main" val="3965172195"/>
                    </a:ext>
                  </a:extLst>
                </a:gridCol>
                <a:gridCol w="1563149">
                  <a:extLst>
                    <a:ext uri="{9D8B030D-6E8A-4147-A177-3AD203B41FA5}">
                      <a16:colId xmlns:a16="http://schemas.microsoft.com/office/drawing/2014/main" val="3286133113"/>
                    </a:ext>
                  </a:extLst>
                </a:gridCol>
              </a:tblGrid>
              <a:tr h="354126">
                <a:tc>
                  <a:txBody>
                    <a:bodyPr/>
                    <a:lstStyle/>
                    <a:p>
                      <a:r>
                        <a:rPr lang="en-US" dirty="0"/>
                        <a:t>Binary</a:t>
                      </a:r>
                    </a:p>
                  </a:txBody>
                  <a:tcPr/>
                </a:tc>
                <a:tc>
                  <a:txBody>
                    <a:bodyPr/>
                    <a:lstStyle/>
                    <a:p>
                      <a:r>
                        <a:rPr lang="en-US" dirty="0"/>
                        <a:t>Decimal</a:t>
                      </a:r>
                    </a:p>
                  </a:txBody>
                  <a:tcPr/>
                </a:tc>
                <a:tc>
                  <a:txBody>
                    <a:bodyPr/>
                    <a:lstStyle/>
                    <a:p>
                      <a:r>
                        <a:rPr lang="en-US" dirty="0"/>
                        <a:t>Hexadecimal</a:t>
                      </a:r>
                    </a:p>
                  </a:txBody>
                  <a:tcPr/>
                </a:tc>
                <a:extLst>
                  <a:ext uri="{0D108BD9-81ED-4DB2-BD59-A6C34878D82A}">
                    <a16:rowId xmlns:a16="http://schemas.microsoft.com/office/drawing/2014/main" val="288906123"/>
                  </a:ext>
                </a:extLst>
              </a:tr>
              <a:tr h="388088">
                <a:tc>
                  <a:txBody>
                    <a:bodyPr/>
                    <a:lstStyle/>
                    <a:p>
                      <a:r>
                        <a:rPr lang="en-US" dirty="0"/>
                        <a:t>1000</a:t>
                      </a:r>
                    </a:p>
                  </a:txBody>
                  <a:tcPr/>
                </a:tc>
                <a:tc>
                  <a:txBody>
                    <a:bodyPr/>
                    <a:lstStyle/>
                    <a:p>
                      <a:r>
                        <a:rPr lang="en-US" dirty="0"/>
                        <a:t>8</a:t>
                      </a:r>
                    </a:p>
                  </a:txBody>
                  <a:tcPr/>
                </a:tc>
                <a:tc>
                  <a:txBody>
                    <a:bodyPr/>
                    <a:lstStyle/>
                    <a:p>
                      <a:r>
                        <a:rPr lang="en-US" dirty="0"/>
                        <a:t>8</a:t>
                      </a:r>
                    </a:p>
                  </a:txBody>
                  <a:tcPr/>
                </a:tc>
                <a:extLst>
                  <a:ext uri="{0D108BD9-81ED-4DB2-BD59-A6C34878D82A}">
                    <a16:rowId xmlns:a16="http://schemas.microsoft.com/office/drawing/2014/main" val="904159545"/>
                  </a:ext>
                </a:extLst>
              </a:tr>
              <a:tr h="388088">
                <a:tc>
                  <a:txBody>
                    <a:bodyPr/>
                    <a:lstStyle/>
                    <a:p>
                      <a:r>
                        <a:rPr lang="en-US" dirty="0"/>
                        <a:t>1001</a:t>
                      </a:r>
                    </a:p>
                  </a:txBody>
                  <a:tcPr/>
                </a:tc>
                <a:tc>
                  <a:txBody>
                    <a:bodyPr/>
                    <a:lstStyle/>
                    <a:p>
                      <a:r>
                        <a:rPr lang="en-US" dirty="0"/>
                        <a:t>9</a:t>
                      </a:r>
                    </a:p>
                  </a:txBody>
                  <a:tcPr/>
                </a:tc>
                <a:tc>
                  <a:txBody>
                    <a:bodyPr/>
                    <a:lstStyle/>
                    <a:p>
                      <a:r>
                        <a:rPr lang="en-US" dirty="0"/>
                        <a:t>9</a:t>
                      </a:r>
                    </a:p>
                  </a:txBody>
                  <a:tcPr/>
                </a:tc>
                <a:extLst>
                  <a:ext uri="{0D108BD9-81ED-4DB2-BD59-A6C34878D82A}">
                    <a16:rowId xmlns:a16="http://schemas.microsoft.com/office/drawing/2014/main" val="689801611"/>
                  </a:ext>
                </a:extLst>
              </a:tr>
              <a:tr h="388088">
                <a:tc>
                  <a:txBody>
                    <a:bodyPr/>
                    <a:lstStyle/>
                    <a:p>
                      <a:r>
                        <a:rPr lang="en-US" dirty="0"/>
                        <a:t>1010</a:t>
                      </a:r>
                    </a:p>
                  </a:txBody>
                  <a:tcPr/>
                </a:tc>
                <a:tc>
                  <a:txBody>
                    <a:bodyPr/>
                    <a:lstStyle/>
                    <a:p>
                      <a:r>
                        <a:rPr lang="en-US" dirty="0"/>
                        <a:t>10</a:t>
                      </a:r>
                    </a:p>
                  </a:txBody>
                  <a:tcPr/>
                </a:tc>
                <a:tc>
                  <a:txBody>
                    <a:bodyPr/>
                    <a:lstStyle/>
                    <a:p>
                      <a:r>
                        <a:rPr lang="en-US" dirty="0"/>
                        <a:t>A</a:t>
                      </a:r>
                    </a:p>
                  </a:txBody>
                  <a:tcPr/>
                </a:tc>
                <a:extLst>
                  <a:ext uri="{0D108BD9-81ED-4DB2-BD59-A6C34878D82A}">
                    <a16:rowId xmlns:a16="http://schemas.microsoft.com/office/drawing/2014/main" val="923902649"/>
                  </a:ext>
                </a:extLst>
              </a:tr>
              <a:tr h="388088">
                <a:tc>
                  <a:txBody>
                    <a:bodyPr/>
                    <a:lstStyle/>
                    <a:p>
                      <a:r>
                        <a:rPr lang="en-US" dirty="0"/>
                        <a:t>1011</a:t>
                      </a:r>
                    </a:p>
                  </a:txBody>
                  <a:tcPr/>
                </a:tc>
                <a:tc>
                  <a:txBody>
                    <a:bodyPr/>
                    <a:lstStyle/>
                    <a:p>
                      <a:r>
                        <a:rPr lang="en-US" dirty="0"/>
                        <a:t>11</a:t>
                      </a:r>
                    </a:p>
                  </a:txBody>
                  <a:tcPr/>
                </a:tc>
                <a:tc>
                  <a:txBody>
                    <a:bodyPr/>
                    <a:lstStyle/>
                    <a:p>
                      <a:r>
                        <a:rPr lang="en-US" dirty="0"/>
                        <a:t>B</a:t>
                      </a:r>
                    </a:p>
                  </a:txBody>
                  <a:tcPr/>
                </a:tc>
                <a:extLst>
                  <a:ext uri="{0D108BD9-81ED-4DB2-BD59-A6C34878D82A}">
                    <a16:rowId xmlns:a16="http://schemas.microsoft.com/office/drawing/2014/main" val="784619066"/>
                  </a:ext>
                </a:extLst>
              </a:tr>
              <a:tr h="388088">
                <a:tc>
                  <a:txBody>
                    <a:bodyPr/>
                    <a:lstStyle/>
                    <a:p>
                      <a:r>
                        <a:rPr lang="en-US" dirty="0"/>
                        <a:t>1100</a:t>
                      </a:r>
                    </a:p>
                  </a:txBody>
                  <a:tcPr/>
                </a:tc>
                <a:tc>
                  <a:txBody>
                    <a:bodyPr/>
                    <a:lstStyle/>
                    <a:p>
                      <a:r>
                        <a:rPr lang="en-US" dirty="0"/>
                        <a:t>12</a:t>
                      </a:r>
                    </a:p>
                  </a:txBody>
                  <a:tcPr/>
                </a:tc>
                <a:tc>
                  <a:txBody>
                    <a:bodyPr/>
                    <a:lstStyle/>
                    <a:p>
                      <a:r>
                        <a:rPr lang="en-US" dirty="0"/>
                        <a:t>C</a:t>
                      </a:r>
                    </a:p>
                  </a:txBody>
                  <a:tcPr/>
                </a:tc>
                <a:extLst>
                  <a:ext uri="{0D108BD9-81ED-4DB2-BD59-A6C34878D82A}">
                    <a16:rowId xmlns:a16="http://schemas.microsoft.com/office/drawing/2014/main" val="2878073088"/>
                  </a:ext>
                </a:extLst>
              </a:tr>
              <a:tr h="388088">
                <a:tc>
                  <a:txBody>
                    <a:bodyPr/>
                    <a:lstStyle/>
                    <a:p>
                      <a:r>
                        <a:rPr lang="en-US" dirty="0"/>
                        <a:t>1101</a:t>
                      </a:r>
                    </a:p>
                  </a:txBody>
                  <a:tcPr/>
                </a:tc>
                <a:tc>
                  <a:txBody>
                    <a:bodyPr/>
                    <a:lstStyle/>
                    <a:p>
                      <a:r>
                        <a:rPr lang="en-US" dirty="0"/>
                        <a:t>13</a:t>
                      </a:r>
                    </a:p>
                  </a:txBody>
                  <a:tcPr/>
                </a:tc>
                <a:tc>
                  <a:txBody>
                    <a:bodyPr/>
                    <a:lstStyle/>
                    <a:p>
                      <a:r>
                        <a:rPr lang="en-US" dirty="0"/>
                        <a:t>D</a:t>
                      </a:r>
                    </a:p>
                  </a:txBody>
                  <a:tcPr/>
                </a:tc>
                <a:extLst>
                  <a:ext uri="{0D108BD9-81ED-4DB2-BD59-A6C34878D82A}">
                    <a16:rowId xmlns:a16="http://schemas.microsoft.com/office/drawing/2014/main" val="3827284417"/>
                  </a:ext>
                </a:extLst>
              </a:tr>
              <a:tr h="388088">
                <a:tc>
                  <a:txBody>
                    <a:bodyPr/>
                    <a:lstStyle/>
                    <a:p>
                      <a:r>
                        <a:rPr lang="en-US" dirty="0"/>
                        <a:t>1110</a:t>
                      </a:r>
                    </a:p>
                  </a:txBody>
                  <a:tcPr/>
                </a:tc>
                <a:tc>
                  <a:txBody>
                    <a:bodyPr/>
                    <a:lstStyle/>
                    <a:p>
                      <a:r>
                        <a:rPr lang="en-US" dirty="0"/>
                        <a:t>14</a:t>
                      </a:r>
                    </a:p>
                  </a:txBody>
                  <a:tcPr/>
                </a:tc>
                <a:tc>
                  <a:txBody>
                    <a:bodyPr/>
                    <a:lstStyle/>
                    <a:p>
                      <a:r>
                        <a:rPr lang="en-US" dirty="0"/>
                        <a:t>E</a:t>
                      </a:r>
                    </a:p>
                  </a:txBody>
                  <a:tcPr/>
                </a:tc>
                <a:extLst>
                  <a:ext uri="{0D108BD9-81ED-4DB2-BD59-A6C34878D82A}">
                    <a16:rowId xmlns:a16="http://schemas.microsoft.com/office/drawing/2014/main" val="4149893910"/>
                  </a:ext>
                </a:extLst>
              </a:tr>
              <a:tr h="388088">
                <a:tc>
                  <a:txBody>
                    <a:bodyPr/>
                    <a:lstStyle/>
                    <a:p>
                      <a:r>
                        <a:rPr lang="en-US" dirty="0"/>
                        <a:t>1111</a:t>
                      </a:r>
                    </a:p>
                  </a:txBody>
                  <a:tcPr/>
                </a:tc>
                <a:tc>
                  <a:txBody>
                    <a:bodyPr/>
                    <a:lstStyle/>
                    <a:p>
                      <a:r>
                        <a:rPr lang="en-US" dirty="0"/>
                        <a:t>15</a:t>
                      </a:r>
                    </a:p>
                  </a:txBody>
                  <a:tcPr/>
                </a:tc>
                <a:tc>
                  <a:txBody>
                    <a:bodyPr/>
                    <a:lstStyle/>
                    <a:p>
                      <a:r>
                        <a:rPr lang="en-US" dirty="0"/>
                        <a:t>F</a:t>
                      </a:r>
                    </a:p>
                  </a:txBody>
                  <a:tcPr/>
                </a:tc>
                <a:extLst>
                  <a:ext uri="{0D108BD9-81ED-4DB2-BD59-A6C34878D82A}">
                    <a16:rowId xmlns:a16="http://schemas.microsoft.com/office/drawing/2014/main" val="45227051"/>
                  </a:ext>
                </a:extLst>
              </a:tr>
            </a:tbl>
          </a:graphicData>
        </a:graphic>
      </p:graphicFrame>
    </p:spTree>
    <p:extLst>
      <p:ext uri="{BB962C8B-B14F-4D97-AF65-F5344CB8AC3E}">
        <p14:creationId xmlns:p14="http://schemas.microsoft.com/office/powerpoint/2010/main" val="36278481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0</TotalTime>
  <Words>1135</Words>
  <Application>Microsoft Office PowerPoint</Application>
  <PresentationFormat>Widescreen</PresentationFormat>
  <Paragraphs>181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Storage of Numbers</vt:lpstr>
      <vt:lpstr>Base 10: How we Count</vt:lpstr>
      <vt:lpstr>Base 2: How Computers Count</vt:lpstr>
      <vt:lpstr>Convert Decimal to Binary</vt:lpstr>
      <vt:lpstr>Base 16: Hexadecimal </vt:lpstr>
      <vt:lpstr>Converting Hexadecimal to and from Decimal </vt:lpstr>
      <vt:lpstr>Converting Binary to Hexadecimal</vt:lpstr>
      <vt:lpstr>Converting Hexadecimal to Binary</vt:lpstr>
      <vt:lpstr>Essential Hex, Binary, and Decimal Values</vt:lpstr>
      <vt:lpstr>Negative Numbers</vt:lpstr>
      <vt:lpstr>Real Numbers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Storage of Numbers</dc:title>
  <dc:creator>Jose Rodriguez Rivas</dc:creator>
  <cp:lastModifiedBy>Jose Rodriguez Rivas</cp:lastModifiedBy>
  <cp:revision>1</cp:revision>
  <dcterms:created xsi:type="dcterms:W3CDTF">2019-07-09T16:10:25Z</dcterms:created>
  <dcterms:modified xsi:type="dcterms:W3CDTF">2019-07-09T16:11:10Z</dcterms:modified>
</cp:coreProperties>
</file>