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BFF05-2D7C-406C-BE42-72362095B0A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0C224DC-49F5-45AD-B2A4-3A9A902C6CD3}">
      <dgm:prSet/>
      <dgm:spPr/>
      <dgm:t>
        <a:bodyPr/>
        <a:lstStyle/>
        <a:p>
          <a:r>
            <a:rPr lang="en-US" dirty="0"/>
            <a:t>Encapsulation</a:t>
          </a:r>
        </a:p>
      </dgm:t>
    </dgm:pt>
    <dgm:pt modelId="{4C1A7971-F0B5-417F-AA24-1C45F6FB7DF5}" type="parTrans" cxnId="{4DC4BD54-81F2-4B29-A331-A9861EAEC815}">
      <dgm:prSet/>
      <dgm:spPr/>
      <dgm:t>
        <a:bodyPr/>
        <a:lstStyle/>
        <a:p>
          <a:endParaRPr lang="en-US"/>
        </a:p>
      </dgm:t>
    </dgm:pt>
    <dgm:pt modelId="{A090C12B-1EAC-4D4E-AFAB-722E2D5E7CF1}" type="sibTrans" cxnId="{4DC4BD54-81F2-4B29-A331-A9861EAEC815}">
      <dgm:prSet/>
      <dgm:spPr/>
      <dgm:t>
        <a:bodyPr/>
        <a:lstStyle/>
        <a:p>
          <a:endParaRPr lang="en-US"/>
        </a:p>
      </dgm:t>
    </dgm:pt>
    <dgm:pt modelId="{1198B08C-1DCD-490A-90F0-728B36F89AA2}">
      <dgm:prSet/>
      <dgm:spPr/>
      <dgm:t>
        <a:bodyPr/>
        <a:lstStyle/>
        <a:p>
          <a:r>
            <a:rPr lang="en-US"/>
            <a:t>Inheritance</a:t>
          </a:r>
        </a:p>
      </dgm:t>
    </dgm:pt>
    <dgm:pt modelId="{8901CB10-4A0E-489D-ADD8-791E254B443A}" type="parTrans" cxnId="{948998F9-146E-44C5-9880-B27D730798F8}">
      <dgm:prSet/>
      <dgm:spPr/>
      <dgm:t>
        <a:bodyPr/>
        <a:lstStyle/>
        <a:p>
          <a:endParaRPr lang="en-US"/>
        </a:p>
      </dgm:t>
    </dgm:pt>
    <dgm:pt modelId="{A179441A-25A1-4A16-8084-D44D99943200}" type="sibTrans" cxnId="{948998F9-146E-44C5-9880-B27D730798F8}">
      <dgm:prSet/>
      <dgm:spPr/>
      <dgm:t>
        <a:bodyPr/>
        <a:lstStyle/>
        <a:p>
          <a:endParaRPr lang="en-US"/>
        </a:p>
      </dgm:t>
    </dgm:pt>
    <dgm:pt modelId="{6FCA6C80-568C-4F40-8C66-192843AE64A7}">
      <dgm:prSet/>
      <dgm:spPr/>
      <dgm:t>
        <a:bodyPr/>
        <a:lstStyle/>
        <a:p>
          <a:r>
            <a:rPr lang="en-US"/>
            <a:t>Polymorphism</a:t>
          </a:r>
        </a:p>
      </dgm:t>
    </dgm:pt>
    <dgm:pt modelId="{3B595B72-ECA5-4C44-9183-09160E309AC5}" type="parTrans" cxnId="{B9C43332-76F9-4222-B5BD-78C511D51149}">
      <dgm:prSet/>
      <dgm:spPr/>
      <dgm:t>
        <a:bodyPr/>
        <a:lstStyle/>
        <a:p>
          <a:endParaRPr lang="en-US"/>
        </a:p>
      </dgm:t>
    </dgm:pt>
    <dgm:pt modelId="{6D3A8786-F421-4034-B408-148B0081D90A}" type="sibTrans" cxnId="{B9C43332-76F9-4222-B5BD-78C511D51149}">
      <dgm:prSet/>
      <dgm:spPr/>
      <dgm:t>
        <a:bodyPr/>
        <a:lstStyle/>
        <a:p>
          <a:endParaRPr lang="en-US"/>
        </a:p>
      </dgm:t>
    </dgm:pt>
    <dgm:pt modelId="{C72A999B-5A62-4528-A723-3A0B503B89BA}" type="pres">
      <dgm:prSet presAssocID="{B20BFF05-2D7C-406C-BE42-72362095B0AB}" presName="linear" presStyleCnt="0">
        <dgm:presLayoutVars>
          <dgm:animLvl val="lvl"/>
          <dgm:resizeHandles val="exact"/>
        </dgm:presLayoutVars>
      </dgm:prSet>
      <dgm:spPr/>
    </dgm:pt>
    <dgm:pt modelId="{B3647F89-D7B3-4FC1-A301-77C512876A40}" type="pres">
      <dgm:prSet presAssocID="{C0C224DC-49F5-45AD-B2A4-3A9A902C6CD3}" presName="parentText" presStyleLbl="node1" presStyleIdx="0" presStyleCnt="3">
        <dgm:presLayoutVars>
          <dgm:chMax val="0"/>
          <dgm:bulletEnabled val="1"/>
        </dgm:presLayoutVars>
      </dgm:prSet>
      <dgm:spPr/>
    </dgm:pt>
    <dgm:pt modelId="{A03CB413-F824-4AA4-9FDF-2792F2B3A889}" type="pres">
      <dgm:prSet presAssocID="{A090C12B-1EAC-4D4E-AFAB-722E2D5E7CF1}" presName="spacer" presStyleCnt="0"/>
      <dgm:spPr/>
    </dgm:pt>
    <dgm:pt modelId="{C8180897-1354-40D4-87EC-57110859F3F2}" type="pres">
      <dgm:prSet presAssocID="{1198B08C-1DCD-490A-90F0-728B36F89AA2}" presName="parentText" presStyleLbl="node1" presStyleIdx="1" presStyleCnt="3">
        <dgm:presLayoutVars>
          <dgm:chMax val="0"/>
          <dgm:bulletEnabled val="1"/>
        </dgm:presLayoutVars>
      </dgm:prSet>
      <dgm:spPr/>
    </dgm:pt>
    <dgm:pt modelId="{FD4DB893-877B-469C-9A68-73DCAF37125E}" type="pres">
      <dgm:prSet presAssocID="{A179441A-25A1-4A16-8084-D44D99943200}" presName="spacer" presStyleCnt="0"/>
      <dgm:spPr/>
    </dgm:pt>
    <dgm:pt modelId="{5B68F75E-F695-42AA-9A67-B9AB1B220F9C}" type="pres">
      <dgm:prSet presAssocID="{6FCA6C80-568C-4F40-8C66-192843AE64A7}" presName="parentText" presStyleLbl="node1" presStyleIdx="2" presStyleCnt="3">
        <dgm:presLayoutVars>
          <dgm:chMax val="0"/>
          <dgm:bulletEnabled val="1"/>
        </dgm:presLayoutVars>
      </dgm:prSet>
      <dgm:spPr/>
    </dgm:pt>
  </dgm:ptLst>
  <dgm:cxnLst>
    <dgm:cxn modelId="{B9C43332-76F9-4222-B5BD-78C511D51149}" srcId="{B20BFF05-2D7C-406C-BE42-72362095B0AB}" destId="{6FCA6C80-568C-4F40-8C66-192843AE64A7}" srcOrd="2" destOrd="0" parTransId="{3B595B72-ECA5-4C44-9183-09160E309AC5}" sibTransId="{6D3A8786-F421-4034-B408-148B0081D90A}"/>
    <dgm:cxn modelId="{C6659051-02D1-47DD-9D7D-F58219A3395B}" type="presOf" srcId="{6FCA6C80-568C-4F40-8C66-192843AE64A7}" destId="{5B68F75E-F695-42AA-9A67-B9AB1B220F9C}" srcOrd="0" destOrd="0" presId="urn:microsoft.com/office/officeart/2005/8/layout/vList2"/>
    <dgm:cxn modelId="{4DC4BD54-81F2-4B29-A331-A9861EAEC815}" srcId="{B20BFF05-2D7C-406C-BE42-72362095B0AB}" destId="{C0C224DC-49F5-45AD-B2A4-3A9A902C6CD3}" srcOrd="0" destOrd="0" parTransId="{4C1A7971-F0B5-417F-AA24-1C45F6FB7DF5}" sibTransId="{A090C12B-1EAC-4D4E-AFAB-722E2D5E7CF1}"/>
    <dgm:cxn modelId="{BAD42358-FDA8-4CAA-B8E2-6B249E902F35}" type="presOf" srcId="{1198B08C-1DCD-490A-90F0-728B36F89AA2}" destId="{C8180897-1354-40D4-87EC-57110859F3F2}" srcOrd="0" destOrd="0" presId="urn:microsoft.com/office/officeart/2005/8/layout/vList2"/>
    <dgm:cxn modelId="{D1962495-597F-4E11-86FF-3627EB386A01}" type="presOf" srcId="{B20BFF05-2D7C-406C-BE42-72362095B0AB}" destId="{C72A999B-5A62-4528-A723-3A0B503B89BA}" srcOrd="0" destOrd="0" presId="urn:microsoft.com/office/officeart/2005/8/layout/vList2"/>
    <dgm:cxn modelId="{2CA43FD4-BEDE-4BB8-BF02-D54A843D790D}" type="presOf" srcId="{C0C224DC-49F5-45AD-B2A4-3A9A902C6CD3}" destId="{B3647F89-D7B3-4FC1-A301-77C512876A40}" srcOrd="0" destOrd="0" presId="urn:microsoft.com/office/officeart/2005/8/layout/vList2"/>
    <dgm:cxn modelId="{948998F9-146E-44C5-9880-B27D730798F8}" srcId="{B20BFF05-2D7C-406C-BE42-72362095B0AB}" destId="{1198B08C-1DCD-490A-90F0-728B36F89AA2}" srcOrd="1" destOrd="0" parTransId="{8901CB10-4A0E-489D-ADD8-791E254B443A}" sibTransId="{A179441A-25A1-4A16-8084-D44D99943200}"/>
    <dgm:cxn modelId="{DC27A7B3-FE19-4AD9-9946-CADE34936456}" type="presParOf" srcId="{C72A999B-5A62-4528-A723-3A0B503B89BA}" destId="{B3647F89-D7B3-4FC1-A301-77C512876A40}" srcOrd="0" destOrd="0" presId="urn:microsoft.com/office/officeart/2005/8/layout/vList2"/>
    <dgm:cxn modelId="{E59C69A8-E947-4CBC-9895-073B89ACF017}" type="presParOf" srcId="{C72A999B-5A62-4528-A723-3A0B503B89BA}" destId="{A03CB413-F824-4AA4-9FDF-2792F2B3A889}" srcOrd="1" destOrd="0" presId="urn:microsoft.com/office/officeart/2005/8/layout/vList2"/>
    <dgm:cxn modelId="{932CF8EE-F9FF-434F-9F7C-5E12697F9023}" type="presParOf" srcId="{C72A999B-5A62-4528-A723-3A0B503B89BA}" destId="{C8180897-1354-40D4-87EC-57110859F3F2}" srcOrd="2" destOrd="0" presId="urn:microsoft.com/office/officeart/2005/8/layout/vList2"/>
    <dgm:cxn modelId="{9F42BD78-FEED-4DA8-8F34-B54911615AD7}" type="presParOf" srcId="{C72A999B-5A62-4528-A723-3A0B503B89BA}" destId="{FD4DB893-877B-469C-9A68-73DCAF37125E}" srcOrd="3" destOrd="0" presId="urn:microsoft.com/office/officeart/2005/8/layout/vList2"/>
    <dgm:cxn modelId="{29FFAAE4-25C0-46FC-8D1C-A87F2B73D330}" type="presParOf" srcId="{C72A999B-5A62-4528-A723-3A0B503B89BA}" destId="{5B68F75E-F695-42AA-9A67-B9AB1B220F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47F89-D7B3-4FC1-A301-77C512876A40}">
      <dsp:nvSpPr>
        <dsp:cNvPr id="0" name=""/>
        <dsp:cNvSpPr/>
      </dsp:nvSpPr>
      <dsp:spPr>
        <a:xfrm>
          <a:off x="0" y="18854"/>
          <a:ext cx="6692813" cy="1474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dirty="0"/>
            <a:t>Encapsulation</a:t>
          </a:r>
        </a:p>
      </dsp:txBody>
      <dsp:txXfrm>
        <a:off x="71965" y="90819"/>
        <a:ext cx="6548883" cy="1330270"/>
      </dsp:txXfrm>
    </dsp:sp>
    <dsp:sp modelId="{C8180897-1354-40D4-87EC-57110859F3F2}">
      <dsp:nvSpPr>
        <dsp:cNvPr id="0" name=""/>
        <dsp:cNvSpPr/>
      </dsp:nvSpPr>
      <dsp:spPr>
        <a:xfrm>
          <a:off x="0" y="1674494"/>
          <a:ext cx="6692813" cy="14742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Inheritance</a:t>
          </a:r>
        </a:p>
      </dsp:txBody>
      <dsp:txXfrm>
        <a:off x="71965" y="1746459"/>
        <a:ext cx="6548883" cy="1330270"/>
      </dsp:txXfrm>
    </dsp:sp>
    <dsp:sp modelId="{5B68F75E-F695-42AA-9A67-B9AB1B220F9C}">
      <dsp:nvSpPr>
        <dsp:cNvPr id="0" name=""/>
        <dsp:cNvSpPr/>
      </dsp:nvSpPr>
      <dsp:spPr>
        <a:xfrm>
          <a:off x="0" y="3330135"/>
          <a:ext cx="6692813" cy="14742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Polymorphism</a:t>
          </a:r>
        </a:p>
      </dsp:txBody>
      <dsp:txXfrm>
        <a:off x="71965" y="3402100"/>
        <a:ext cx="6548883" cy="1330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8C84B-D8A8-47B3-B318-2DA646335F2F}" type="datetimeFigureOut">
              <a:rPr lang="en-US" smtClean="0"/>
              <a:t>7/9/2019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97B2A-FCB2-4CFC-8D19-A7AE88AABFF9}" type="slidenum">
              <a:rPr lang="en-US" smtClean="0"/>
              <a:t>‹#›</a:t>
            </a:fld>
            <a:endParaRPr lang="en-US"/>
          </a:p>
        </p:txBody>
      </p:sp>
    </p:spTree>
    <p:extLst>
      <p:ext uri="{BB962C8B-B14F-4D97-AF65-F5344CB8AC3E}">
        <p14:creationId xmlns:p14="http://schemas.microsoft.com/office/powerpoint/2010/main" val="4424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97B2A-FCB2-4CFC-8D19-A7AE88AABFF9}" type="slidenum">
              <a:rPr lang="en-US" smtClean="0"/>
              <a:t>4</a:t>
            </a:fld>
            <a:endParaRPr lang="en-US"/>
          </a:p>
        </p:txBody>
      </p:sp>
    </p:spTree>
    <p:extLst>
      <p:ext uri="{BB962C8B-B14F-4D97-AF65-F5344CB8AC3E}">
        <p14:creationId xmlns:p14="http://schemas.microsoft.com/office/powerpoint/2010/main" val="379237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will try to confuse encapsulation with abstraction, but they are not the same thing, and abstraction is not an OOP pillar.</a:t>
            </a:r>
          </a:p>
        </p:txBody>
      </p:sp>
      <p:sp>
        <p:nvSpPr>
          <p:cNvPr id="4" name="Slide Number Placeholder 3"/>
          <p:cNvSpPr>
            <a:spLocks noGrp="1"/>
          </p:cNvSpPr>
          <p:nvPr>
            <p:ph type="sldNum" sz="quarter" idx="5"/>
          </p:nvPr>
        </p:nvSpPr>
        <p:spPr/>
        <p:txBody>
          <a:bodyPr/>
          <a:lstStyle/>
          <a:p>
            <a:fld id="{4C397B2A-FCB2-4CFC-8D19-A7AE88AABFF9}" type="slidenum">
              <a:rPr lang="en-US" smtClean="0"/>
              <a:t>5</a:t>
            </a:fld>
            <a:endParaRPr lang="en-US"/>
          </a:p>
        </p:txBody>
      </p:sp>
    </p:spTree>
    <p:extLst>
      <p:ext uri="{BB962C8B-B14F-4D97-AF65-F5344CB8AC3E}">
        <p14:creationId xmlns:p14="http://schemas.microsoft.com/office/powerpoint/2010/main" val="427362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languages can have multiple inheritance, but it is strongly discouraged.</a:t>
            </a:r>
          </a:p>
        </p:txBody>
      </p:sp>
      <p:sp>
        <p:nvSpPr>
          <p:cNvPr id="4" name="Slide Number Placeholder 3"/>
          <p:cNvSpPr>
            <a:spLocks noGrp="1"/>
          </p:cNvSpPr>
          <p:nvPr>
            <p:ph type="sldNum" sz="quarter" idx="5"/>
          </p:nvPr>
        </p:nvSpPr>
        <p:spPr/>
        <p:txBody>
          <a:bodyPr/>
          <a:lstStyle/>
          <a:p>
            <a:fld id="{4C397B2A-FCB2-4CFC-8D19-A7AE88AABFF9}" type="slidenum">
              <a:rPr lang="en-US" smtClean="0"/>
              <a:t>6</a:t>
            </a:fld>
            <a:endParaRPr lang="en-US"/>
          </a:p>
        </p:txBody>
      </p:sp>
    </p:spTree>
    <p:extLst>
      <p:ext uri="{BB962C8B-B14F-4D97-AF65-F5344CB8AC3E}">
        <p14:creationId xmlns:p14="http://schemas.microsoft.com/office/powerpoint/2010/main" val="4145193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doing Polymorphism, go to code examples for Encapsulation and Inheritance</a:t>
            </a:r>
          </a:p>
        </p:txBody>
      </p:sp>
      <p:sp>
        <p:nvSpPr>
          <p:cNvPr id="4" name="Slide Number Placeholder 3"/>
          <p:cNvSpPr>
            <a:spLocks noGrp="1"/>
          </p:cNvSpPr>
          <p:nvPr>
            <p:ph type="sldNum" sz="quarter" idx="5"/>
          </p:nvPr>
        </p:nvSpPr>
        <p:spPr/>
        <p:txBody>
          <a:bodyPr/>
          <a:lstStyle/>
          <a:p>
            <a:fld id="{4C397B2A-FCB2-4CFC-8D19-A7AE88AABFF9}" type="slidenum">
              <a:rPr lang="en-US" smtClean="0"/>
              <a:t>7</a:t>
            </a:fld>
            <a:endParaRPr lang="en-US"/>
          </a:p>
        </p:txBody>
      </p:sp>
    </p:spTree>
    <p:extLst>
      <p:ext uri="{BB962C8B-B14F-4D97-AF65-F5344CB8AC3E}">
        <p14:creationId xmlns:p14="http://schemas.microsoft.com/office/powerpoint/2010/main" val="387423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Stands for Unified Modeling Language</a:t>
            </a:r>
          </a:p>
        </p:txBody>
      </p:sp>
      <p:sp>
        <p:nvSpPr>
          <p:cNvPr id="4" name="Slide Number Placeholder 3"/>
          <p:cNvSpPr>
            <a:spLocks noGrp="1"/>
          </p:cNvSpPr>
          <p:nvPr>
            <p:ph type="sldNum" sz="quarter" idx="5"/>
          </p:nvPr>
        </p:nvSpPr>
        <p:spPr/>
        <p:txBody>
          <a:bodyPr/>
          <a:lstStyle/>
          <a:p>
            <a:fld id="{4C397B2A-FCB2-4CFC-8D19-A7AE88AABFF9}" type="slidenum">
              <a:rPr lang="en-US" smtClean="0"/>
              <a:t>8</a:t>
            </a:fld>
            <a:endParaRPr lang="en-US"/>
          </a:p>
        </p:txBody>
      </p:sp>
    </p:spTree>
    <p:extLst>
      <p:ext uri="{BB962C8B-B14F-4D97-AF65-F5344CB8AC3E}">
        <p14:creationId xmlns:p14="http://schemas.microsoft.com/office/powerpoint/2010/main" val="3872484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 3, and we are not done! Mention Late Binding, when the compiler can’t tell from just the code itself which one to use, so it needs to go up the hierarchy at runtime.</a:t>
            </a:r>
          </a:p>
        </p:txBody>
      </p:sp>
      <p:sp>
        <p:nvSpPr>
          <p:cNvPr id="4" name="Slide Number Placeholder 3"/>
          <p:cNvSpPr>
            <a:spLocks noGrp="1"/>
          </p:cNvSpPr>
          <p:nvPr>
            <p:ph type="sldNum" sz="quarter" idx="5"/>
          </p:nvPr>
        </p:nvSpPr>
        <p:spPr/>
        <p:txBody>
          <a:bodyPr/>
          <a:lstStyle/>
          <a:p>
            <a:fld id="{4C397B2A-FCB2-4CFC-8D19-A7AE88AABFF9}" type="slidenum">
              <a:rPr lang="en-US" smtClean="0"/>
              <a:t>11</a:t>
            </a:fld>
            <a:endParaRPr lang="en-US"/>
          </a:p>
        </p:txBody>
      </p:sp>
    </p:spTree>
    <p:extLst>
      <p:ext uri="{BB962C8B-B14F-4D97-AF65-F5344CB8AC3E}">
        <p14:creationId xmlns:p14="http://schemas.microsoft.com/office/powerpoint/2010/main" val="416029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last point is especially true in game development, where we will be using several abstract classes.</a:t>
            </a:r>
          </a:p>
        </p:txBody>
      </p:sp>
      <p:sp>
        <p:nvSpPr>
          <p:cNvPr id="4" name="Slide Number Placeholder 3"/>
          <p:cNvSpPr>
            <a:spLocks noGrp="1"/>
          </p:cNvSpPr>
          <p:nvPr>
            <p:ph type="sldNum" sz="quarter" idx="5"/>
          </p:nvPr>
        </p:nvSpPr>
        <p:spPr/>
        <p:txBody>
          <a:bodyPr/>
          <a:lstStyle/>
          <a:p>
            <a:fld id="{4C397B2A-FCB2-4CFC-8D19-A7AE88AABFF9}" type="slidenum">
              <a:rPr lang="en-US" smtClean="0"/>
              <a:t>12</a:t>
            </a:fld>
            <a:endParaRPr lang="en-US"/>
          </a:p>
        </p:txBody>
      </p:sp>
    </p:spTree>
    <p:extLst>
      <p:ext uri="{BB962C8B-B14F-4D97-AF65-F5344CB8AC3E}">
        <p14:creationId xmlns:p14="http://schemas.microsoft.com/office/powerpoint/2010/main" val="2005506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UML, </a:t>
            </a:r>
            <a:r>
              <a:rPr lang="en-US" dirty="0" err="1"/>
              <a:t>inerfaces</a:t>
            </a:r>
            <a:r>
              <a:rPr lang="en-US" dirty="0"/>
              <a:t> being implemented are shown with a dashed arrow.</a:t>
            </a:r>
          </a:p>
        </p:txBody>
      </p:sp>
      <p:sp>
        <p:nvSpPr>
          <p:cNvPr id="4" name="Slide Number Placeholder 3"/>
          <p:cNvSpPr>
            <a:spLocks noGrp="1"/>
          </p:cNvSpPr>
          <p:nvPr>
            <p:ph type="sldNum" sz="quarter" idx="5"/>
          </p:nvPr>
        </p:nvSpPr>
        <p:spPr/>
        <p:txBody>
          <a:bodyPr/>
          <a:lstStyle/>
          <a:p>
            <a:fld id="{4C397B2A-FCB2-4CFC-8D19-A7AE88AABFF9}" type="slidenum">
              <a:rPr lang="en-US" smtClean="0"/>
              <a:t>15</a:t>
            </a:fld>
            <a:endParaRPr lang="en-US"/>
          </a:p>
        </p:txBody>
      </p:sp>
    </p:spTree>
    <p:extLst>
      <p:ext uri="{BB962C8B-B14F-4D97-AF65-F5344CB8AC3E}">
        <p14:creationId xmlns:p14="http://schemas.microsoft.com/office/powerpoint/2010/main" val="113017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D8CF-3EB0-474B-8F0F-E03B6D045790}"/>
              </a:ext>
            </a:extLst>
          </p:cNvPr>
          <p:cNvSpPr>
            <a:spLocks noGrp="1"/>
          </p:cNvSpPr>
          <p:nvPr>
            <p:ph type="ctrTitle"/>
          </p:nvPr>
        </p:nvSpPr>
        <p:spPr/>
        <p:txBody>
          <a:bodyPr/>
          <a:lstStyle/>
          <a:p>
            <a:r>
              <a:rPr lang="en-US" dirty="0"/>
              <a:t>Object Oriented Programming</a:t>
            </a:r>
          </a:p>
        </p:txBody>
      </p:sp>
      <p:sp>
        <p:nvSpPr>
          <p:cNvPr id="3" name="Subtitle 2">
            <a:extLst>
              <a:ext uri="{FF2B5EF4-FFF2-40B4-BE49-F238E27FC236}">
                <a16:creationId xmlns:a16="http://schemas.microsoft.com/office/drawing/2014/main" id="{9BA2B26E-36C3-49E8-8AD6-10B96AA43BED}"/>
              </a:ext>
            </a:extLst>
          </p:cNvPr>
          <p:cNvSpPr>
            <a:spLocks noGrp="1"/>
          </p:cNvSpPr>
          <p:nvPr>
            <p:ph type="subTitle" idx="1"/>
          </p:nvPr>
        </p:nvSpPr>
        <p:spPr/>
        <p:txBody>
          <a:bodyPr/>
          <a:lstStyle/>
          <a:p>
            <a:r>
              <a:rPr lang="en-US"/>
              <a:t>AP Computer Science A</a:t>
            </a:r>
            <a:endParaRPr lang="en-US" dirty="0"/>
          </a:p>
        </p:txBody>
      </p:sp>
    </p:spTree>
    <p:extLst>
      <p:ext uri="{BB962C8B-B14F-4D97-AF65-F5344CB8AC3E}">
        <p14:creationId xmlns:p14="http://schemas.microsoft.com/office/powerpoint/2010/main" val="207374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E3EC-290D-4F93-B340-99EE4A7BF0D5}"/>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69AA75B4-BAA5-454C-B927-74B69AFEFA9F}"/>
              </a:ext>
            </a:extLst>
          </p:cNvPr>
          <p:cNvSpPr>
            <a:spLocks noGrp="1"/>
          </p:cNvSpPr>
          <p:nvPr>
            <p:ph idx="1"/>
          </p:nvPr>
        </p:nvSpPr>
        <p:spPr/>
        <p:txBody>
          <a:bodyPr>
            <a:normAutofit lnSpcReduction="10000"/>
          </a:bodyPr>
          <a:lstStyle/>
          <a:p>
            <a:r>
              <a:rPr lang="en-US" dirty="0"/>
              <a:t>The word </a:t>
            </a:r>
            <a:r>
              <a:rPr lang="en-US" b="1" u="sng" dirty="0"/>
              <a:t>Polymorphism</a:t>
            </a:r>
            <a:r>
              <a:rPr lang="en-US" dirty="0"/>
              <a:t> has Greek roots that roughly mean “many forms”</a:t>
            </a:r>
          </a:p>
          <a:p>
            <a:r>
              <a:rPr lang="en-US" dirty="0"/>
              <a:t>In Java, this means that an object of one type can take a form of an object of another type.</a:t>
            </a:r>
          </a:p>
          <a:p>
            <a:r>
              <a:rPr lang="en-US" dirty="0"/>
              <a:t>But wait! There’s rules to this.</a:t>
            </a:r>
          </a:p>
          <a:p>
            <a:r>
              <a:rPr lang="en-US" dirty="0"/>
              <a:t>This only works when there is an </a:t>
            </a:r>
            <a:r>
              <a:rPr lang="en-US" i="1" dirty="0"/>
              <a:t>is-a</a:t>
            </a:r>
            <a:r>
              <a:rPr lang="en-US" dirty="0"/>
              <a:t> relationship at play, meaning Polymorphism and Inheritance work hand in hand. </a:t>
            </a:r>
          </a:p>
          <a:p>
            <a:r>
              <a:rPr lang="en-US" dirty="0"/>
              <a:t>Basically, this means that a variable of the type of a super class can reference an instance of a subclass.</a:t>
            </a:r>
          </a:p>
          <a:p>
            <a:r>
              <a:rPr lang="en-US" dirty="0"/>
              <a:t>Also, when we override a method, we are making it </a:t>
            </a:r>
            <a:r>
              <a:rPr lang="en-US" b="1" u="sng" dirty="0"/>
              <a:t>polymorphic</a:t>
            </a:r>
            <a:r>
              <a:rPr lang="en-US" dirty="0"/>
              <a:t>, and when calling that method, the compiler will search bottom-up for an implementation of that method, so the subclass’s implementation will always be used.</a:t>
            </a:r>
          </a:p>
        </p:txBody>
      </p:sp>
    </p:spTree>
    <p:extLst>
      <p:ext uri="{BB962C8B-B14F-4D97-AF65-F5344CB8AC3E}">
        <p14:creationId xmlns:p14="http://schemas.microsoft.com/office/powerpoint/2010/main" val="85295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2E5B-D663-4A99-959A-8CD28A367E70}"/>
              </a:ext>
            </a:extLst>
          </p:cNvPr>
          <p:cNvSpPr>
            <a:spLocks noGrp="1"/>
          </p:cNvSpPr>
          <p:nvPr>
            <p:ph type="title"/>
          </p:nvPr>
        </p:nvSpPr>
        <p:spPr>
          <a:xfrm>
            <a:off x="677334" y="609600"/>
            <a:ext cx="8596668" cy="1320800"/>
          </a:xfrm>
        </p:spPr>
        <p:txBody>
          <a:bodyPr anchor="t">
            <a:normAutofit/>
          </a:bodyPr>
          <a:lstStyle/>
          <a:p>
            <a:r>
              <a:rPr lang="en-US"/>
              <a:t>More on Polymorphic Methods</a:t>
            </a:r>
            <a:endParaRPr lang="en-US" dirty="0"/>
          </a:p>
        </p:txBody>
      </p:sp>
      <p:sp>
        <p:nvSpPr>
          <p:cNvPr id="3" name="Content Placeholder 2">
            <a:extLst>
              <a:ext uri="{FF2B5EF4-FFF2-40B4-BE49-F238E27FC236}">
                <a16:creationId xmlns:a16="http://schemas.microsoft.com/office/drawing/2014/main" id="{C674A975-BC79-4F52-8699-6C6F38C15CB2}"/>
              </a:ext>
            </a:extLst>
          </p:cNvPr>
          <p:cNvSpPr>
            <a:spLocks noGrp="1"/>
          </p:cNvSpPr>
          <p:nvPr>
            <p:ph idx="1"/>
          </p:nvPr>
        </p:nvSpPr>
        <p:spPr>
          <a:xfrm>
            <a:off x="677334" y="2160590"/>
            <a:ext cx="5220430" cy="3701270"/>
          </a:xfrm>
        </p:spPr>
        <p:txBody>
          <a:bodyPr>
            <a:normAutofit/>
          </a:bodyPr>
          <a:lstStyle/>
          <a:p>
            <a:pPr>
              <a:lnSpc>
                <a:spcPct val="90000"/>
              </a:lnSpc>
            </a:pPr>
            <a:r>
              <a:rPr lang="en-US" sz="1500" dirty="0"/>
              <a:t>For instance, take a look at the UML for example 2.</a:t>
            </a:r>
          </a:p>
          <a:p>
            <a:pPr>
              <a:lnSpc>
                <a:spcPct val="90000"/>
              </a:lnSpc>
            </a:pPr>
            <a:r>
              <a:rPr lang="en-US" sz="1500" dirty="0"/>
              <a:t>If I had a </a:t>
            </a:r>
            <a:r>
              <a:rPr lang="en-US" sz="1500" dirty="0" err="1"/>
              <a:t>BankAccount</a:t>
            </a:r>
            <a:r>
              <a:rPr lang="en-US" sz="1500" dirty="0"/>
              <a:t> object and call withdraw, the compiler will use the withdraw method as defined in the </a:t>
            </a:r>
            <a:r>
              <a:rPr lang="en-US" sz="1500" dirty="0" err="1"/>
              <a:t>BankAccount</a:t>
            </a:r>
            <a:r>
              <a:rPr lang="en-US" sz="1500" dirty="0"/>
              <a:t> class.</a:t>
            </a:r>
          </a:p>
          <a:p>
            <a:pPr>
              <a:lnSpc>
                <a:spcPct val="90000"/>
              </a:lnSpc>
            </a:pPr>
            <a:r>
              <a:rPr lang="en-US" sz="1500" dirty="0"/>
              <a:t>However, if I call withdraw on a </a:t>
            </a:r>
            <a:r>
              <a:rPr lang="en-US" sz="1500" dirty="0" err="1"/>
              <a:t>SavingsAccount</a:t>
            </a:r>
            <a:r>
              <a:rPr lang="en-US" sz="1500" dirty="0"/>
              <a:t> object, the compiler will see that there is no such definition in the </a:t>
            </a:r>
            <a:r>
              <a:rPr lang="en-US" sz="1500" dirty="0" err="1"/>
              <a:t>SavingsAccount</a:t>
            </a:r>
            <a:r>
              <a:rPr lang="en-US" sz="1500" dirty="0"/>
              <a:t> class, so it will go up to the superclass and use the definition there. In the case of a deeply nested hierarchy, it will keep searching upwards until a definition is found.</a:t>
            </a:r>
          </a:p>
          <a:p>
            <a:pPr>
              <a:lnSpc>
                <a:spcPct val="90000"/>
              </a:lnSpc>
            </a:pPr>
            <a:r>
              <a:rPr lang="en-US" sz="1500" dirty="0"/>
              <a:t>Now, if I call withdraw on a </a:t>
            </a:r>
            <a:r>
              <a:rPr lang="en-US" sz="1500" dirty="0" err="1"/>
              <a:t>CheckingAccount</a:t>
            </a:r>
            <a:r>
              <a:rPr lang="en-US" sz="1500" dirty="0"/>
              <a:t> object, the compiler will see the definition of withdraw in the </a:t>
            </a:r>
            <a:r>
              <a:rPr lang="en-US" sz="1500" dirty="0" err="1"/>
              <a:t>CheckingAccount</a:t>
            </a:r>
            <a:r>
              <a:rPr lang="en-US" sz="1500" dirty="0"/>
              <a:t> class, and use that method.</a:t>
            </a:r>
          </a:p>
        </p:txBody>
      </p:sp>
      <p:pic>
        <p:nvPicPr>
          <p:cNvPr id="5" name="Picture 4" descr="A screenshot of a cell phone&#10;&#10;Description automatically generated">
            <a:extLst>
              <a:ext uri="{FF2B5EF4-FFF2-40B4-BE49-F238E27FC236}">
                <a16:creationId xmlns:a16="http://schemas.microsoft.com/office/drawing/2014/main" id="{4939C132-98CC-468C-A1F2-67977150B49D}"/>
              </a:ext>
            </a:extLst>
          </p:cNvPr>
          <p:cNvPicPr>
            <a:picLocks noChangeAspect="1"/>
          </p:cNvPicPr>
          <p:nvPr/>
        </p:nvPicPr>
        <p:blipFill>
          <a:blip r:embed="rId3"/>
          <a:stretch>
            <a:fillRect/>
          </a:stretch>
        </p:blipFill>
        <p:spPr>
          <a:xfrm>
            <a:off x="6096000" y="1930400"/>
            <a:ext cx="4086394" cy="3841547"/>
          </a:xfrm>
          <a:prstGeom prst="rect">
            <a:avLst/>
          </a:prstGeom>
        </p:spPr>
      </p:pic>
    </p:spTree>
    <p:extLst>
      <p:ext uri="{BB962C8B-B14F-4D97-AF65-F5344CB8AC3E}">
        <p14:creationId xmlns:p14="http://schemas.microsoft.com/office/powerpoint/2010/main" val="13901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E2D7-7689-426A-AEF0-99370B8ED453}"/>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58C421B0-ABA3-411C-A698-CB63E50F606C}"/>
              </a:ext>
            </a:extLst>
          </p:cNvPr>
          <p:cNvSpPr>
            <a:spLocks noGrp="1"/>
          </p:cNvSpPr>
          <p:nvPr>
            <p:ph idx="1"/>
          </p:nvPr>
        </p:nvSpPr>
        <p:spPr/>
        <p:txBody>
          <a:bodyPr/>
          <a:lstStyle/>
          <a:p>
            <a:r>
              <a:rPr lang="en-US" dirty="0"/>
              <a:t>An </a:t>
            </a:r>
            <a:r>
              <a:rPr lang="en-US" b="1" u="sng" dirty="0"/>
              <a:t>Abstract Class</a:t>
            </a:r>
            <a:r>
              <a:rPr lang="en-US" dirty="0"/>
              <a:t> is a superclass that represent an abstract object. Meaning that there will be no direct instances of that class.</a:t>
            </a:r>
          </a:p>
          <a:p>
            <a:r>
              <a:rPr lang="en-US" dirty="0"/>
              <a:t>To create an object from an abstract class, there must be a subclass.</a:t>
            </a:r>
          </a:p>
          <a:p>
            <a:r>
              <a:rPr lang="en-US" dirty="0"/>
              <a:t>Classes that are not abstract are </a:t>
            </a:r>
            <a:r>
              <a:rPr lang="en-US" b="1" u="sng" dirty="0"/>
              <a:t>concrete</a:t>
            </a:r>
            <a:r>
              <a:rPr lang="en-US" dirty="0"/>
              <a:t>.</a:t>
            </a:r>
          </a:p>
          <a:p>
            <a:r>
              <a:rPr lang="en-US" dirty="0"/>
              <a:t>Abstract classes contain abstract methods, that define only the signature of the method. </a:t>
            </a:r>
          </a:p>
          <a:p>
            <a:r>
              <a:rPr lang="en-US" dirty="0"/>
              <a:t>A concrete class </a:t>
            </a:r>
            <a:r>
              <a:rPr lang="en-US" i="1" dirty="0"/>
              <a:t>must</a:t>
            </a:r>
            <a:r>
              <a:rPr lang="en-US" dirty="0"/>
              <a:t> implement all abstract methods in it’s super class hierarchy.</a:t>
            </a:r>
          </a:p>
          <a:p>
            <a:r>
              <a:rPr lang="en-US" dirty="0"/>
              <a:t>Combining abstract classes and polymorphism is where OOP’s true capabilities shine.</a:t>
            </a:r>
          </a:p>
        </p:txBody>
      </p:sp>
    </p:spTree>
    <p:extLst>
      <p:ext uri="{BB962C8B-B14F-4D97-AF65-F5344CB8AC3E}">
        <p14:creationId xmlns:p14="http://schemas.microsoft.com/office/powerpoint/2010/main" val="287856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8"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92243A4-62B3-4094-B486-0D0BF70D3234}"/>
              </a:ext>
            </a:extLst>
          </p:cNvPr>
          <p:cNvSpPr>
            <a:spLocks noGrp="1"/>
          </p:cNvSpPr>
          <p:nvPr>
            <p:ph type="title"/>
          </p:nvPr>
        </p:nvSpPr>
        <p:spPr>
          <a:xfrm>
            <a:off x="4863951" y="1680201"/>
            <a:ext cx="4410051" cy="2367559"/>
          </a:xfrm>
        </p:spPr>
        <p:txBody>
          <a:bodyPr vert="horz" lIns="91440" tIns="45720" rIns="91440" bIns="45720" rtlCol="0" anchor="b">
            <a:normAutofit/>
          </a:bodyPr>
          <a:lstStyle/>
          <a:p>
            <a:pPr algn="r"/>
            <a:r>
              <a:rPr lang="en-US" sz="5400"/>
              <a:t>Example 4 UML</a:t>
            </a:r>
          </a:p>
        </p:txBody>
      </p:sp>
      <p:pic>
        <p:nvPicPr>
          <p:cNvPr id="5" name="Content Placeholder 4" descr="A screenshot of a cell phone&#10;&#10;Description automatically generated">
            <a:extLst>
              <a:ext uri="{FF2B5EF4-FFF2-40B4-BE49-F238E27FC236}">
                <a16:creationId xmlns:a16="http://schemas.microsoft.com/office/drawing/2014/main" id="{29C01319-3BCD-49B7-A84E-D4F1E24D9D7E}"/>
              </a:ext>
            </a:extLst>
          </p:cNvPr>
          <p:cNvPicPr>
            <a:picLocks noGrp="1" noChangeAspect="1"/>
          </p:cNvPicPr>
          <p:nvPr>
            <p:ph idx="1"/>
          </p:nvPr>
        </p:nvPicPr>
        <p:blipFill rotWithShape="1">
          <a:blip r:embed="rId2"/>
          <a:srcRect l="3488" r="6630" b="3"/>
          <a:stretch/>
        </p:blipFill>
        <p:spPr>
          <a:xfrm>
            <a:off x="888604" y="1265315"/>
            <a:ext cx="3746710" cy="4335340"/>
          </a:xfrm>
          <a:prstGeom prst="rect">
            <a:avLst/>
          </a:prstGeom>
        </p:spPr>
      </p:pic>
    </p:spTree>
    <p:extLst>
      <p:ext uri="{BB962C8B-B14F-4D97-AF65-F5344CB8AC3E}">
        <p14:creationId xmlns:p14="http://schemas.microsoft.com/office/powerpoint/2010/main" val="335174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C874-35BB-4DCB-9CC4-D8018CD57377}"/>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324131F8-B40A-4EAD-A23D-54E55A57EA1F}"/>
              </a:ext>
            </a:extLst>
          </p:cNvPr>
          <p:cNvSpPr>
            <a:spLocks noGrp="1"/>
          </p:cNvSpPr>
          <p:nvPr>
            <p:ph idx="1"/>
          </p:nvPr>
        </p:nvSpPr>
        <p:spPr/>
        <p:txBody>
          <a:bodyPr>
            <a:normAutofit fontScale="85000" lnSpcReduction="20000"/>
          </a:bodyPr>
          <a:lstStyle/>
          <a:p>
            <a:r>
              <a:rPr lang="en-US" dirty="0"/>
              <a:t>An </a:t>
            </a:r>
            <a:r>
              <a:rPr lang="en-US" b="1" u="sng" dirty="0"/>
              <a:t>Interface</a:t>
            </a:r>
            <a:r>
              <a:rPr lang="en-US" b="1" dirty="0"/>
              <a:t> </a:t>
            </a:r>
            <a:r>
              <a:rPr lang="en-US" dirty="0"/>
              <a:t>is a definition for some of the behavior of an object.</a:t>
            </a:r>
          </a:p>
          <a:p>
            <a:r>
              <a:rPr lang="en-US" dirty="0"/>
              <a:t>Like an abstract class, no instance is created of an interface directly.</a:t>
            </a:r>
          </a:p>
          <a:p>
            <a:r>
              <a:rPr lang="en-US" dirty="0"/>
              <a:t>However, an interface does not carry any state, and cannot have any implementations for behavior, unlike an abstract class.</a:t>
            </a:r>
          </a:p>
          <a:p>
            <a:r>
              <a:rPr lang="en-US" dirty="0"/>
              <a:t>An interface does not define an object, it is merely a set of methods that need to be </a:t>
            </a:r>
            <a:r>
              <a:rPr lang="en-US" i="1" dirty="0"/>
              <a:t>implemented</a:t>
            </a:r>
            <a:r>
              <a:rPr lang="en-US" dirty="0"/>
              <a:t> in a class.</a:t>
            </a:r>
          </a:p>
          <a:p>
            <a:r>
              <a:rPr lang="en-US" dirty="0"/>
              <a:t>A class does not extend an interface, a class </a:t>
            </a:r>
            <a:r>
              <a:rPr lang="en-US" b="1" u="sng" dirty="0"/>
              <a:t>implements</a:t>
            </a:r>
            <a:r>
              <a:rPr lang="en-US" dirty="0"/>
              <a:t> an interface. </a:t>
            </a:r>
          </a:p>
          <a:p>
            <a:r>
              <a:rPr lang="en-US" dirty="0"/>
              <a:t>Like abstract class, an implementation for all methods in an interface must be found in a concrete class. </a:t>
            </a:r>
          </a:p>
          <a:p>
            <a:r>
              <a:rPr lang="en-US" dirty="0"/>
              <a:t>Classes that define completely unlike objects may implement the same interface.</a:t>
            </a:r>
          </a:p>
          <a:p>
            <a:r>
              <a:rPr lang="en-US" dirty="0"/>
              <a:t>Classes can implement zero or many interfaces.</a:t>
            </a:r>
          </a:p>
          <a:p>
            <a:r>
              <a:rPr lang="en-US" dirty="0"/>
              <a:t>Interfaces can extend other interfaces.</a:t>
            </a:r>
          </a:p>
          <a:p>
            <a:r>
              <a:rPr lang="en-US" dirty="0"/>
              <a:t>Interfaces can extend multiple interfaces, unlike classes.</a:t>
            </a:r>
          </a:p>
        </p:txBody>
      </p:sp>
    </p:spTree>
    <p:extLst>
      <p:ext uri="{BB962C8B-B14F-4D97-AF65-F5344CB8AC3E}">
        <p14:creationId xmlns:p14="http://schemas.microsoft.com/office/powerpoint/2010/main" val="986304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FFF7DC6-1D69-422D-B273-29018FAB96A4}"/>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Example 5 UML</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49DC7A5-2D3D-4C6B-8088-D0969872D68C}"/>
              </a:ext>
            </a:extLst>
          </p:cNvPr>
          <p:cNvPicPr>
            <a:picLocks noGrp="1" noChangeAspect="1"/>
          </p:cNvPicPr>
          <p:nvPr>
            <p:ph idx="1"/>
          </p:nvPr>
        </p:nvPicPr>
        <p:blipFill>
          <a:blip r:embed="rId3"/>
          <a:stretch>
            <a:fillRect/>
          </a:stretch>
        </p:blipFill>
        <p:spPr>
          <a:xfrm>
            <a:off x="888603" y="1649624"/>
            <a:ext cx="4887354" cy="3558752"/>
          </a:xfrm>
          <a:prstGeom prst="rect">
            <a:avLst/>
          </a:prstGeom>
        </p:spPr>
      </p:pic>
    </p:spTree>
    <p:extLst>
      <p:ext uri="{BB962C8B-B14F-4D97-AF65-F5344CB8AC3E}">
        <p14:creationId xmlns:p14="http://schemas.microsoft.com/office/powerpoint/2010/main" val="182792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2DC528D-7CB9-47F4-A864-ABBE19B0A29F}"/>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683ACAE9-1F63-4EB0-ACA9-C136CE5882D2}"/>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210212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91B1-77B8-4A5D-B152-2C9A0475E2D1}"/>
              </a:ext>
            </a:extLst>
          </p:cNvPr>
          <p:cNvSpPr>
            <a:spLocks noGrp="1"/>
          </p:cNvSpPr>
          <p:nvPr>
            <p:ph type="title"/>
          </p:nvPr>
        </p:nvSpPr>
        <p:spPr>
          <a:xfrm>
            <a:off x="677334" y="609600"/>
            <a:ext cx="8596668" cy="1320800"/>
          </a:xfrm>
        </p:spPr>
        <p:txBody>
          <a:bodyPr/>
          <a:lstStyle/>
          <a:p>
            <a:r>
              <a:rPr lang="en-US" dirty="0"/>
              <a:t>Here We Go…</a:t>
            </a:r>
          </a:p>
        </p:txBody>
      </p:sp>
      <p:sp>
        <p:nvSpPr>
          <p:cNvPr id="3" name="Content Placeholder 2">
            <a:extLst>
              <a:ext uri="{FF2B5EF4-FFF2-40B4-BE49-F238E27FC236}">
                <a16:creationId xmlns:a16="http://schemas.microsoft.com/office/drawing/2014/main" id="{DB2697A6-A852-41F9-A289-AF5C82213511}"/>
              </a:ext>
            </a:extLst>
          </p:cNvPr>
          <p:cNvSpPr>
            <a:spLocks noGrp="1"/>
          </p:cNvSpPr>
          <p:nvPr>
            <p:ph idx="1"/>
          </p:nvPr>
        </p:nvSpPr>
        <p:spPr/>
        <p:txBody>
          <a:bodyPr/>
          <a:lstStyle/>
          <a:p>
            <a:r>
              <a:rPr lang="en-US" dirty="0"/>
              <a:t>As technology has grown and has been applied to different types of problems, different </a:t>
            </a:r>
            <a:r>
              <a:rPr lang="en-US" b="1" u="sng" dirty="0"/>
              <a:t>paradigms</a:t>
            </a:r>
            <a:r>
              <a:rPr lang="en-US" dirty="0"/>
              <a:t> were invented to approach these various problems.</a:t>
            </a:r>
          </a:p>
          <a:p>
            <a:r>
              <a:rPr lang="en-US" dirty="0"/>
              <a:t>There are many types of programming paradigms, and they are used to classify languages based on their features and behaviors.</a:t>
            </a:r>
          </a:p>
          <a:p>
            <a:r>
              <a:rPr lang="en-US" dirty="0"/>
              <a:t>A language is not confined to a single paradigm, but some may argue otherwise. </a:t>
            </a:r>
          </a:p>
          <a:p>
            <a:r>
              <a:rPr lang="en-US" dirty="0"/>
              <a:t>Java was built for the use of </a:t>
            </a:r>
            <a:r>
              <a:rPr lang="en-US" b="1" u="sng" dirty="0"/>
              <a:t>Object Oriented Programming</a:t>
            </a:r>
            <a:endParaRPr lang="en-US" dirty="0"/>
          </a:p>
        </p:txBody>
      </p:sp>
    </p:spTree>
    <p:extLst>
      <p:ext uri="{BB962C8B-B14F-4D97-AF65-F5344CB8AC3E}">
        <p14:creationId xmlns:p14="http://schemas.microsoft.com/office/powerpoint/2010/main" val="98241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0DB-C351-4C3D-8317-40733288CA6A}"/>
              </a:ext>
            </a:extLst>
          </p:cNvPr>
          <p:cNvSpPr>
            <a:spLocks noGrp="1"/>
          </p:cNvSpPr>
          <p:nvPr>
            <p:ph type="title"/>
          </p:nvPr>
        </p:nvSpPr>
        <p:spPr>
          <a:xfrm>
            <a:off x="677334" y="609600"/>
            <a:ext cx="8596668" cy="1320800"/>
          </a:xfrm>
        </p:spPr>
        <p:txBody>
          <a:bodyPr/>
          <a:lstStyle/>
          <a:p>
            <a:r>
              <a:rPr lang="en-US"/>
              <a:t>So What is an Object Anyways?</a:t>
            </a:r>
            <a:endParaRPr lang="en-US" dirty="0"/>
          </a:p>
        </p:txBody>
      </p:sp>
      <p:sp>
        <p:nvSpPr>
          <p:cNvPr id="3" name="Content Placeholder 2">
            <a:extLst>
              <a:ext uri="{FF2B5EF4-FFF2-40B4-BE49-F238E27FC236}">
                <a16:creationId xmlns:a16="http://schemas.microsoft.com/office/drawing/2014/main" id="{5F45FA66-CBC8-4230-80FE-A86ED3D02245}"/>
              </a:ext>
            </a:extLst>
          </p:cNvPr>
          <p:cNvSpPr>
            <a:spLocks noGrp="1"/>
          </p:cNvSpPr>
          <p:nvPr>
            <p:ph idx="1"/>
          </p:nvPr>
        </p:nvSpPr>
        <p:spPr>
          <a:xfrm>
            <a:off x="677334" y="2160589"/>
            <a:ext cx="8596668" cy="3880773"/>
          </a:xfrm>
        </p:spPr>
        <p:txBody>
          <a:bodyPr>
            <a:normAutofit lnSpcReduction="10000"/>
          </a:bodyPr>
          <a:lstStyle/>
          <a:p>
            <a:r>
              <a:rPr lang="en-US"/>
              <a:t>An object is an abstract idea for solving problems. </a:t>
            </a:r>
          </a:p>
          <a:p>
            <a:r>
              <a:rPr lang="en-US"/>
              <a:t>An object is defined by its </a:t>
            </a:r>
            <a:r>
              <a:rPr lang="en-US" b="1" u="sng"/>
              <a:t>state</a:t>
            </a:r>
            <a:r>
              <a:rPr lang="en-US"/>
              <a:t> and </a:t>
            </a:r>
            <a:r>
              <a:rPr lang="en-US" b="1" u="sng"/>
              <a:t>behavior</a:t>
            </a:r>
            <a:r>
              <a:rPr lang="en-US"/>
              <a:t>, state being information about an individual object, and behavior being what that object can do.</a:t>
            </a:r>
          </a:p>
          <a:p>
            <a:r>
              <a:rPr lang="en-US"/>
              <a:t>The state of an object is all the data that makes up that object. For example, the state of a bank account object would be something like a routing number, balance, account holder name, etc.</a:t>
            </a:r>
          </a:p>
          <a:p>
            <a:r>
              <a:rPr lang="en-US"/>
              <a:t>The behavior of an object can act on the sate of the object, manipulating its own state, the state of an other object, or simply performing actions based on those sates. Some examples for behavior in a bank account object would be deposit, withdraw, check balance.</a:t>
            </a:r>
          </a:p>
          <a:p>
            <a:r>
              <a:rPr lang="en-US"/>
              <a:t>Note how I have not talked about programming yet. Objects should not be thought of as programming concepts, as they can be used to solve problems outside of computing.</a:t>
            </a:r>
          </a:p>
          <a:p>
            <a:endParaRPr lang="en-US" dirty="0"/>
          </a:p>
        </p:txBody>
      </p:sp>
    </p:spTree>
    <p:extLst>
      <p:ext uri="{BB962C8B-B14F-4D97-AF65-F5344CB8AC3E}">
        <p14:creationId xmlns:p14="http://schemas.microsoft.com/office/powerpoint/2010/main" val="148858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2" name="Straight Connector 2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E6A857C-B06B-47CD-B28F-61583DD1A64C}"/>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The Three Pillars of OOP</a:t>
            </a:r>
          </a:p>
        </p:txBody>
      </p:sp>
      <p:sp>
        <p:nvSpPr>
          <p:cNvPr id="32" name="Rectangle 3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A9F705-295A-425B-89F0-2B4DBD453658}"/>
              </a:ext>
            </a:extLst>
          </p:cNvPr>
          <p:cNvGraphicFramePr>
            <a:graphicFrameLocks noGrp="1"/>
          </p:cNvGraphicFramePr>
          <p:nvPr>
            <p:ph idx="1"/>
            <p:extLst>
              <p:ext uri="{D42A27DB-BD31-4B8C-83A1-F6EECF244321}">
                <p14:modId xmlns:p14="http://schemas.microsoft.com/office/powerpoint/2010/main" val="404057448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63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FD3D-C560-4C17-A8FE-7C93FAC8BF19}"/>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710929E-0D78-4853-AC3B-82F87B836FC0}"/>
              </a:ext>
            </a:extLst>
          </p:cNvPr>
          <p:cNvSpPr>
            <a:spLocks noGrp="1"/>
          </p:cNvSpPr>
          <p:nvPr>
            <p:ph idx="1"/>
          </p:nvPr>
        </p:nvSpPr>
        <p:spPr/>
        <p:txBody>
          <a:bodyPr>
            <a:normAutofit fontScale="92500" lnSpcReduction="20000"/>
          </a:bodyPr>
          <a:lstStyle/>
          <a:p>
            <a:r>
              <a:rPr lang="en-US" b="1" u="sng" dirty="0"/>
              <a:t>Encapsulation</a:t>
            </a:r>
            <a:r>
              <a:rPr lang="en-US" dirty="0"/>
              <a:t> is the process of combining the state and behavior of an object into a single unit. </a:t>
            </a:r>
          </a:p>
          <a:p>
            <a:r>
              <a:rPr lang="en-US" dirty="0"/>
              <a:t>In Java, we perform Encapsulation in the form of a </a:t>
            </a:r>
            <a:r>
              <a:rPr lang="en-US" b="1" u="sng" dirty="0"/>
              <a:t>class</a:t>
            </a:r>
            <a:r>
              <a:rPr lang="en-US" dirty="0"/>
              <a:t>. </a:t>
            </a:r>
          </a:p>
          <a:p>
            <a:r>
              <a:rPr lang="en-US" dirty="0"/>
              <a:t>A class is the code that will implement an object. </a:t>
            </a:r>
          </a:p>
          <a:p>
            <a:r>
              <a:rPr lang="en-US" dirty="0"/>
              <a:t>A class is like a blueprint, and objects are created from classes, note that they are </a:t>
            </a:r>
            <a:r>
              <a:rPr lang="en-US" b="1" u="sng" dirty="0"/>
              <a:t>not</a:t>
            </a:r>
            <a:r>
              <a:rPr lang="en-US" dirty="0"/>
              <a:t> the same thing.</a:t>
            </a:r>
          </a:p>
          <a:p>
            <a:r>
              <a:rPr lang="en-US" dirty="0"/>
              <a:t>In Java, an object is an </a:t>
            </a:r>
            <a:r>
              <a:rPr lang="en-US" i="1" dirty="0"/>
              <a:t>instance</a:t>
            </a:r>
            <a:r>
              <a:rPr lang="en-US" dirty="0"/>
              <a:t> of a class. </a:t>
            </a:r>
          </a:p>
          <a:p>
            <a:r>
              <a:rPr lang="en-US" dirty="0"/>
              <a:t>There can be several instances of the same class.</a:t>
            </a:r>
          </a:p>
          <a:p>
            <a:r>
              <a:rPr lang="en-US" dirty="0"/>
              <a:t>The state of the object is defined by the </a:t>
            </a:r>
            <a:r>
              <a:rPr lang="en-US" b="1" u="sng" dirty="0"/>
              <a:t>data fields</a:t>
            </a:r>
            <a:r>
              <a:rPr lang="en-US" dirty="0"/>
              <a:t>, or </a:t>
            </a:r>
            <a:r>
              <a:rPr lang="en-US" b="1" u="sng" dirty="0"/>
              <a:t>instance variables</a:t>
            </a:r>
            <a:r>
              <a:rPr lang="en-US" dirty="0"/>
              <a:t> in a class.</a:t>
            </a:r>
          </a:p>
          <a:p>
            <a:r>
              <a:rPr lang="en-US" dirty="0"/>
              <a:t>The behavior of the object is defined by the </a:t>
            </a:r>
            <a:r>
              <a:rPr lang="en-US" b="1" u="sng" dirty="0"/>
              <a:t>methods</a:t>
            </a:r>
            <a:r>
              <a:rPr lang="en-US" dirty="0"/>
              <a:t> in a class.</a:t>
            </a:r>
          </a:p>
          <a:p>
            <a:r>
              <a:rPr lang="en-US" dirty="0"/>
              <a:t>We have written several simple classes already!</a:t>
            </a:r>
          </a:p>
        </p:txBody>
      </p:sp>
    </p:spTree>
    <p:extLst>
      <p:ext uri="{BB962C8B-B14F-4D97-AF65-F5344CB8AC3E}">
        <p14:creationId xmlns:p14="http://schemas.microsoft.com/office/powerpoint/2010/main" val="282815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D69-8176-40D1-892E-1CD4A6B63E5A}"/>
              </a:ext>
            </a:extLst>
          </p:cNvPr>
          <p:cNvSpPr>
            <a:spLocks noGrp="1"/>
          </p:cNvSpPr>
          <p:nvPr>
            <p:ph type="title"/>
          </p:nvPr>
        </p:nvSpPr>
        <p:spPr>
          <a:xfrm>
            <a:off x="676746" y="609600"/>
            <a:ext cx="3729076" cy="1320800"/>
          </a:xfrm>
        </p:spPr>
        <p:txBody>
          <a:bodyPr anchor="ctr">
            <a:normAutofit/>
          </a:bodyPr>
          <a:lstStyle/>
          <a:p>
            <a:r>
              <a:rPr lang="en-US" dirty="0"/>
              <a:t>Inheritance</a:t>
            </a:r>
          </a:p>
        </p:txBody>
      </p:sp>
      <p:sp>
        <p:nvSpPr>
          <p:cNvPr id="3" name="Content Placeholder 2">
            <a:extLst>
              <a:ext uri="{FF2B5EF4-FFF2-40B4-BE49-F238E27FC236}">
                <a16:creationId xmlns:a16="http://schemas.microsoft.com/office/drawing/2014/main" id="{46DA5480-A129-4656-91C2-1CD506F3AED2}"/>
              </a:ext>
            </a:extLst>
          </p:cNvPr>
          <p:cNvSpPr>
            <a:spLocks noGrp="1"/>
          </p:cNvSpPr>
          <p:nvPr>
            <p:ph idx="1"/>
          </p:nvPr>
        </p:nvSpPr>
        <p:spPr>
          <a:xfrm>
            <a:off x="685167" y="2160589"/>
            <a:ext cx="3720916" cy="3560733"/>
          </a:xfrm>
        </p:spPr>
        <p:txBody>
          <a:bodyPr>
            <a:normAutofit lnSpcReduction="10000"/>
          </a:bodyPr>
          <a:lstStyle/>
          <a:p>
            <a:pPr>
              <a:lnSpc>
                <a:spcPct val="90000"/>
              </a:lnSpc>
            </a:pPr>
            <a:r>
              <a:rPr lang="en-US" sz="1400" b="1" u="sng" dirty="0"/>
              <a:t>Inheritance</a:t>
            </a:r>
            <a:r>
              <a:rPr lang="en-US" sz="1400" dirty="0"/>
              <a:t> is the process of creating a class from an existing class. </a:t>
            </a:r>
          </a:p>
          <a:p>
            <a:pPr>
              <a:lnSpc>
                <a:spcPct val="90000"/>
              </a:lnSpc>
            </a:pPr>
            <a:r>
              <a:rPr lang="en-US" sz="1400" dirty="0"/>
              <a:t>The new class will have all of the original class’s state and behavior, but will also add its own, making it bigger.</a:t>
            </a:r>
          </a:p>
          <a:p>
            <a:pPr>
              <a:lnSpc>
                <a:spcPct val="90000"/>
              </a:lnSpc>
            </a:pPr>
            <a:r>
              <a:rPr lang="en-US" sz="1400" dirty="0"/>
              <a:t>The new class is called a </a:t>
            </a:r>
            <a:r>
              <a:rPr lang="en-US" sz="1400" b="1" u="sng" dirty="0"/>
              <a:t>subclass</a:t>
            </a:r>
            <a:r>
              <a:rPr lang="en-US" sz="1400" dirty="0"/>
              <a:t> and the original class is called a </a:t>
            </a:r>
            <a:r>
              <a:rPr lang="en-US" sz="1400" b="1" u="sng" dirty="0"/>
              <a:t>superclass</a:t>
            </a:r>
            <a:r>
              <a:rPr lang="en-US" sz="1400" dirty="0"/>
              <a:t>.</a:t>
            </a:r>
          </a:p>
          <a:p>
            <a:pPr>
              <a:lnSpc>
                <a:spcPct val="90000"/>
              </a:lnSpc>
            </a:pPr>
            <a:r>
              <a:rPr lang="en-US" sz="1400" dirty="0"/>
              <a:t>This is great because it allows for some code to only be written and tested once in a superclass, then used in subclasses.</a:t>
            </a:r>
          </a:p>
          <a:p>
            <a:pPr>
              <a:lnSpc>
                <a:spcPct val="90000"/>
              </a:lnSpc>
            </a:pPr>
            <a:r>
              <a:rPr lang="en-US" sz="1400" dirty="0"/>
              <a:t>A subclass of a class can be a superclass for another class, which leads to an </a:t>
            </a:r>
            <a:r>
              <a:rPr lang="en-US" sz="1400" b="1" u="sng" dirty="0"/>
              <a:t>inheritance hierarchy</a:t>
            </a:r>
            <a:r>
              <a:rPr lang="en-US" sz="1400" dirty="0"/>
              <a:t>.</a:t>
            </a:r>
          </a:p>
          <a:p>
            <a:pPr>
              <a:lnSpc>
                <a:spcPct val="90000"/>
              </a:lnSpc>
            </a:pPr>
            <a:r>
              <a:rPr lang="en-US" sz="1400" dirty="0"/>
              <a:t>A class in Java can only extend one other class, and cannot extend itself.</a:t>
            </a:r>
          </a:p>
        </p:txBody>
      </p:sp>
      <p:pic>
        <p:nvPicPr>
          <p:cNvPr id="5" name="Picture 4" descr="A picture containing screenshot&#10;&#10;Description automatically generated">
            <a:extLst>
              <a:ext uri="{FF2B5EF4-FFF2-40B4-BE49-F238E27FC236}">
                <a16:creationId xmlns:a16="http://schemas.microsoft.com/office/drawing/2014/main" id="{5AFED24B-8C26-4DB8-AD83-9FF7DC466E79}"/>
              </a:ext>
            </a:extLst>
          </p:cNvPr>
          <p:cNvPicPr>
            <a:picLocks noChangeAspect="1"/>
          </p:cNvPicPr>
          <p:nvPr/>
        </p:nvPicPr>
        <p:blipFill>
          <a:blip r:embed="rId3"/>
          <a:stretch>
            <a:fillRect/>
          </a:stretch>
        </p:blipFill>
        <p:spPr>
          <a:xfrm>
            <a:off x="4654035" y="1210868"/>
            <a:ext cx="4602747" cy="3931731"/>
          </a:xfrm>
          <a:prstGeom prst="rect">
            <a:avLst/>
          </a:prstGeom>
        </p:spPr>
      </p:pic>
    </p:spTree>
    <p:extLst>
      <p:ext uri="{BB962C8B-B14F-4D97-AF65-F5344CB8AC3E}">
        <p14:creationId xmlns:p14="http://schemas.microsoft.com/office/powerpoint/2010/main" val="28741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C190-3717-41A7-AB53-C0D15D33C55C}"/>
              </a:ext>
            </a:extLst>
          </p:cNvPr>
          <p:cNvSpPr>
            <a:spLocks noGrp="1"/>
          </p:cNvSpPr>
          <p:nvPr>
            <p:ph type="title"/>
          </p:nvPr>
        </p:nvSpPr>
        <p:spPr>
          <a:xfrm>
            <a:off x="676746" y="609600"/>
            <a:ext cx="3729076" cy="1320800"/>
          </a:xfrm>
        </p:spPr>
        <p:txBody>
          <a:bodyPr anchor="ctr">
            <a:normAutofit/>
          </a:bodyPr>
          <a:lstStyle/>
          <a:p>
            <a:r>
              <a:rPr lang="en-US" dirty="0"/>
              <a:t>Inheritance Pt. 2	</a:t>
            </a:r>
          </a:p>
        </p:txBody>
      </p:sp>
      <p:sp>
        <p:nvSpPr>
          <p:cNvPr id="3" name="Content Placeholder 2">
            <a:extLst>
              <a:ext uri="{FF2B5EF4-FFF2-40B4-BE49-F238E27FC236}">
                <a16:creationId xmlns:a16="http://schemas.microsoft.com/office/drawing/2014/main" id="{80E091F7-2EEE-437D-B1D3-99709F1A4E1C}"/>
              </a:ext>
            </a:extLst>
          </p:cNvPr>
          <p:cNvSpPr>
            <a:spLocks noGrp="1"/>
          </p:cNvSpPr>
          <p:nvPr>
            <p:ph idx="1"/>
          </p:nvPr>
        </p:nvSpPr>
        <p:spPr>
          <a:xfrm>
            <a:off x="685167" y="2160589"/>
            <a:ext cx="3720916" cy="3931731"/>
          </a:xfrm>
        </p:spPr>
        <p:txBody>
          <a:bodyPr>
            <a:normAutofit fontScale="92500" lnSpcReduction="10000"/>
          </a:bodyPr>
          <a:lstStyle/>
          <a:p>
            <a:pPr>
              <a:lnSpc>
                <a:spcPct val="90000"/>
              </a:lnSpc>
            </a:pPr>
            <a:r>
              <a:rPr lang="en-US" sz="1500" dirty="0"/>
              <a:t>Note in the diagram how the subclasses point up to their super classes. </a:t>
            </a:r>
          </a:p>
          <a:p>
            <a:pPr>
              <a:lnSpc>
                <a:spcPct val="90000"/>
              </a:lnSpc>
            </a:pPr>
            <a:r>
              <a:rPr lang="en-US" sz="1500" dirty="0"/>
              <a:t>These arrows signify the </a:t>
            </a:r>
            <a:r>
              <a:rPr lang="en-US" sz="1500" i="1" dirty="0"/>
              <a:t>is-a</a:t>
            </a:r>
            <a:r>
              <a:rPr lang="en-US" sz="1500" dirty="0"/>
              <a:t> relationships within the inheritance hierarchy.</a:t>
            </a:r>
          </a:p>
          <a:p>
            <a:pPr>
              <a:lnSpc>
                <a:spcPct val="90000"/>
              </a:lnSpc>
            </a:pPr>
            <a:r>
              <a:rPr lang="en-US" sz="1500" dirty="0"/>
              <a:t>For example, a Boat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transitive, so if Bicycle </a:t>
            </a:r>
            <a:r>
              <a:rPr lang="en-US" sz="1500" i="1" dirty="0"/>
              <a:t>is-a </a:t>
            </a:r>
            <a:r>
              <a:rPr lang="en-US" sz="1500" dirty="0"/>
              <a:t>Wheeled Vehicle, and Wheeled Vehicle </a:t>
            </a:r>
            <a:r>
              <a:rPr lang="en-US" sz="1500" i="1" dirty="0"/>
              <a:t>is-a</a:t>
            </a:r>
            <a:r>
              <a:rPr lang="en-US" sz="1500" dirty="0"/>
              <a:t> Vehicle, then Bicycle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one directional. A Minivan </a:t>
            </a:r>
            <a:r>
              <a:rPr lang="en-US" sz="1500" i="1" dirty="0"/>
              <a:t>is-a</a:t>
            </a:r>
            <a:r>
              <a:rPr lang="en-US" sz="1500" dirty="0"/>
              <a:t> Car, but a Car is not always a Minivan. </a:t>
            </a:r>
          </a:p>
          <a:p>
            <a:pPr>
              <a:lnSpc>
                <a:spcPct val="90000"/>
              </a:lnSpc>
            </a:pPr>
            <a:r>
              <a:rPr lang="en-US" sz="1500" dirty="0"/>
              <a:t>If a class does not explicitly extend another class, then it extends Object.</a:t>
            </a:r>
          </a:p>
          <a:p>
            <a:pPr>
              <a:lnSpc>
                <a:spcPct val="90000"/>
              </a:lnSpc>
            </a:pPr>
            <a:r>
              <a:rPr lang="en-US" sz="1500" dirty="0"/>
              <a:t>All classes have an </a:t>
            </a:r>
            <a:r>
              <a:rPr lang="en-US" sz="1500" i="1" dirty="0"/>
              <a:t>is-a</a:t>
            </a:r>
            <a:r>
              <a:rPr lang="en-US" sz="1500" dirty="0"/>
              <a:t> relationship with Object</a:t>
            </a:r>
          </a:p>
          <a:p>
            <a:pPr>
              <a:lnSpc>
                <a:spcPct val="90000"/>
              </a:lnSpc>
            </a:pPr>
            <a:endParaRPr lang="en-US" sz="1500" dirty="0"/>
          </a:p>
        </p:txBody>
      </p:sp>
      <p:pic>
        <p:nvPicPr>
          <p:cNvPr id="6" name="Picture 5" descr="A picture containing screenshot&#10;&#10;Description automatically generated">
            <a:extLst>
              <a:ext uri="{FF2B5EF4-FFF2-40B4-BE49-F238E27FC236}">
                <a16:creationId xmlns:a16="http://schemas.microsoft.com/office/drawing/2014/main" id="{392E23FE-8341-4882-8AFB-5DE45A517AB3}"/>
              </a:ext>
            </a:extLst>
          </p:cNvPr>
          <p:cNvPicPr>
            <a:picLocks noChangeAspect="1"/>
          </p:cNvPicPr>
          <p:nvPr/>
        </p:nvPicPr>
        <p:blipFill>
          <a:blip r:embed="rId3"/>
          <a:stretch>
            <a:fillRect/>
          </a:stretch>
        </p:blipFill>
        <p:spPr>
          <a:xfrm>
            <a:off x="4654035" y="1210868"/>
            <a:ext cx="4602747" cy="3931731"/>
          </a:xfrm>
          <a:prstGeom prst="rect">
            <a:avLst/>
          </a:prstGeom>
        </p:spPr>
      </p:pic>
    </p:spTree>
    <p:extLst>
      <p:ext uri="{BB962C8B-B14F-4D97-AF65-F5344CB8AC3E}">
        <p14:creationId xmlns:p14="http://schemas.microsoft.com/office/powerpoint/2010/main" val="80455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4"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5" name="Straight Connector 44">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33C90F1-5208-4A58-AB66-372B209378BD}"/>
              </a:ext>
            </a:extLst>
          </p:cNvPr>
          <p:cNvSpPr>
            <a:spLocks noGrp="1"/>
          </p:cNvSpPr>
          <p:nvPr>
            <p:ph type="title"/>
          </p:nvPr>
        </p:nvSpPr>
        <p:spPr>
          <a:xfrm>
            <a:off x="4863951" y="1680201"/>
            <a:ext cx="4410051" cy="2367559"/>
          </a:xfrm>
        </p:spPr>
        <p:txBody>
          <a:bodyPr vert="horz" lIns="91440" tIns="45720" rIns="91440" bIns="45720" rtlCol="0" anchor="b">
            <a:normAutofit/>
          </a:bodyPr>
          <a:lstStyle/>
          <a:p>
            <a:pPr algn="r"/>
            <a:r>
              <a:rPr lang="en-US" sz="5400"/>
              <a:t>Example 1 UML</a:t>
            </a:r>
          </a:p>
        </p:txBody>
      </p:sp>
      <p:pic>
        <p:nvPicPr>
          <p:cNvPr id="6" name="Picture Placeholder 5" descr="A screenshot of a cell phone&#10;&#10;Description automatically generated">
            <a:extLst>
              <a:ext uri="{FF2B5EF4-FFF2-40B4-BE49-F238E27FC236}">
                <a16:creationId xmlns:a16="http://schemas.microsoft.com/office/drawing/2014/main" id="{78980F43-EB2F-4CA3-B463-CDE262D4F17B}"/>
              </a:ext>
            </a:extLst>
          </p:cNvPr>
          <p:cNvPicPr>
            <a:picLocks noGrp="1" noChangeAspect="1"/>
          </p:cNvPicPr>
          <p:nvPr>
            <p:ph type="pic" idx="1"/>
          </p:nvPr>
        </p:nvPicPr>
        <p:blipFill rotWithShape="1">
          <a:blip r:embed="rId3"/>
          <a:srcRect l="3363" r="3360" b="-1"/>
          <a:stretch/>
        </p:blipFill>
        <p:spPr>
          <a:xfrm>
            <a:off x="888604" y="1265315"/>
            <a:ext cx="3746710" cy="4335340"/>
          </a:xfrm>
          <a:prstGeom prst="rect">
            <a:avLst/>
          </a:prstGeom>
        </p:spPr>
      </p:pic>
    </p:spTree>
    <p:extLst>
      <p:ext uri="{BB962C8B-B14F-4D97-AF65-F5344CB8AC3E}">
        <p14:creationId xmlns:p14="http://schemas.microsoft.com/office/powerpoint/2010/main" val="136828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1277B4E-842C-4921-830C-41ECC60E74F0}"/>
              </a:ext>
            </a:extLst>
          </p:cNvPr>
          <p:cNvSpPr>
            <a:spLocks noGrp="1"/>
          </p:cNvSpPr>
          <p:nvPr>
            <p:ph type="title"/>
          </p:nvPr>
        </p:nvSpPr>
        <p:spPr>
          <a:xfrm>
            <a:off x="6094856" y="1680201"/>
            <a:ext cx="3179146" cy="2367559"/>
          </a:xfrm>
        </p:spPr>
        <p:txBody>
          <a:bodyPr vert="horz" lIns="91440" tIns="45720" rIns="91440" bIns="45720" rtlCol="0" anchor="b">
            <a:normAutofit/>
          </a:bodyPr>
          <a:lstStyle/>
          <a:p>
            <a:pPr algn="r"/>
            <a:r>
              <a:rPr lang="en-US" sz="5400"/>
              <a:t>Example 2 UML</a:t>
            </a:r>
          </a:p>
        </p:txBody>
      </p:sp>
      <p:pic>
        <p:nvPicPr>
          <p:cNvPr id="6" name="Picture Placeholder 5" descr="A screenshot of a cell phone&#10;&#10;Description automatically generated">
            <a:extLst>
              <a:ext uri="{FF2B5EF4-FFF2-40B4-BE49-F238E27FC236}">
                <a16:creationId xmlns:a16="http://schemas.microsoft.com/office/drawing/2014/main" id="{4EF2A7DF-0F43-49E0-9E06-553D7F6B38DE}"/>
              </a:ext>
            </a:extLst>
          </p:cNvPr>
          <p:cNvPicPr>
            <a:picLocks noGrp="1" noChangeAspect="1"/>
          </p:cNvPicPr>
          <p:nvPr>
            <p:ph type="pic" idx="1"/>
          </p:nvPr>
        </p:nvPicPr>
        <p:blipFill rotWithShape="1">
          <a:blip r:embed="rId2"/>
          <a:srcRect t="3635" r="-2" b="3633"/>
          <a:stretch/>
        </p:blipFill>
        <p:spPr>
          <a:xfrm>
            <a:off x="888603" y="1261330"/>
            <a:ext cx="4973212" cy="4335340"/>
          </a:xfrm>
          <a:prstGeom prst="rect">
            <a:avLst/>
          </a:prstGeom>
        </p:spPr>
      </p:pic>
    </p:spTree>
    <p:extLst>
      <p:ext uri="{BB962C8B-B14F-4D97-AF65-F5344CB8AC3E}">
        <p14:creationId xmlns:p14="http://schemas.microsoft.com/office/powerpoint/2010/main" val="3231535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1255</Words>
  <Application>Microsoft Office PowerPoint</Application>
  <PresentationFormat>Widescreen</PresentationFormat>
  <Paragraphs>92</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Object Oriented Programming</vt:lpstr>
      <vt:lpstr>Here We Go…</vt:lpstr>
      <vt:lpstr>So What is an Object Anyways?</vt:lpstr>
      <vt:lpstr>The Three Pillars of OOP</vt:lpstr>
      <vt:lpstr>Encapsulation</vt:lpstr>
      <vt:lpstr>Inheritance</vt:lpstr>
      <vt:lpstr>Inheritance Pt. 2 </vt:lpstr>
      <vt:lpstr>Example 1 UML</vt:lpstr>
      <vt:lpstr>Example 2 UML</vt:lpstr>
      <vt:lpstr>Polymorphism</vt:lpstr>
      <vt:lpstr>More on Polymorphic Methods</vt:lpstr>
      <vt:lpstr>Abstract Classes</vt:lpstr>
      <vt:lpstr>Example 4 UML</vt:lpstr>
      <vt:lpstr>Interfaces</vt:lpstr>
      <vt:lpstr>Example 5 UML</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Jose Rodriguez Rivas</dc:creator>
  <cp:lastModifiedBy>Jose Rodriguez Rivas</cp:lastModifiedBy>
  <cp:revision>2</cp:revision>
  <dcterms:created xsi:type="dcterms:W3CDTF">2019-04-18T15:08:15Z</dcterms:created>
  <dcterms:modified xsi:type="dcterms:W3CDTF">2019-07-09T16:25:12Z</dcterms:modified>
</cp:coreProperties>
</file>