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7/10/2019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7/10/2019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182B7-948A-4ACB-ACCD-BFDEB5AD20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Math Class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CF1044-56E1-49D5-BC41-DD5599BA75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AP Computer Science A</a:t>
            </a:r>
          </a:p>
        </p:txBody>
      </p:sp>
    </p:spTree>
    <p:extLst>
      <p:ext uri="{BB962C8B-B14F-4D97-AF65-F5344CB8AC3E}">
        <p14:creationId xmlns:p14="http://schemas.microsoft.com/office/powerpoint/2010/main" val="1619569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87495-72EC-47CB-B223-3934F341E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 in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28676-20ED-401B-8736-619F5F80EF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Math (</a:t>
            </a:r>
            <a:r>
              <a:rPr lang="en-US" dirty="0" err="1"/>
              <a:t>java.lang.Math</a:t>
            </a:r>
            <a:r>
              <a:rPr lang="en-US" dirty="0"/>
              <a:t>) class provides basically all of the mathematical functions you will need in Java. These functions include, absolute value, square root, trig functions, log functions, exponential functions, and more.</a:t>
            </a:r>
          </a:p>
          <a:p>
            <a:r>
              <a:rPr lang="en-US" dirty="0"/>
              <a:t>The Math class also contains the constant doubles </a:t>
            </a:r>
            <a:r>
              <a:rPr lang="en-US" dirty="0" err="1"/>
              <a:t>Math.PI</a:t>
            </a:r>
            <a:r>
              <a:rPr lang="en-US" dirty="0"/>
              <a:t> and </a:t>
            </a:r>
            <a:r>
              <a:rPr lang="en-US" dirty="0" err="1"/>
              <a:t>Math.E</a:t>
            </a:r>
            <a:r>
              <a:rPr lang="en-US" dirty="0"/>
              <a:t> for pi and Euler’s number. These are approximations with double point precision.</a:t>
            </a:r>
          </a:p>
        </p:txBody>
      </p:sp>
    </p:spTree>
    <p:extLst>
      <p:ext uri="{BB962C8B-B14F-4D97-AF65-F5344CB8AC3E}">
        <p14:creationId xmlns:p14="http://schemas.microsoft.com/office/powerpoint/2010/main" val="3888957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8A6F2-C72F-42FB-9C23-51F7AB2F3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Math Class Methods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AB58BB-2D3F-4B5D-869B-7564374C35B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3" y="2160589"/>
                <a:ext cx="8980013" cy="3880773"/>
              </a:xfrm>
            </p:spPr>
            <p:txBody>
              <a:bodyPr/>
              <a:lstStyle/>
              <a:p>
                <a:r>
                  <a:rPr lang="en-US" dirty="0"/>
                  <a:t>public static int abs(int x): Returns the absolute value of the integer x</a:t>
                </a:r>
              </a:p>
              <a:p>
                <a:r>
                  <a:rPr lang="en-US" dirty="0"/>
                  <a:t>public static double abs(double x): Returns the absolute value of the double x.</a:t>
                </a:r>
              </a:p>
              <a:p>
                <a:r>
                  <a:rPr lang="en-US" dirty="0"/>
                  <a:t>public static double pow(double base, double exp): Returns </a:t>
                </a:r>
                <a:r>
                  <a:rPr lang="en-US" dirty="0" err="1"/>
                  <a:t>base</a:t>
                </a:r>
                <a:r>
                  <a:rPr lang="en-US" baseline="30000" dirty="0" err="1"/>
                  <a:t>exp</a:t>
                </a:r>
                <a:r>
                  <a:rPr lang="en-US" baseline="-25000" dirty="0"/>
                  <a:t> </a:t>
                </a:r>
                <a:r>
                  <a:rPr lang="en-US" dirty="0"/>
                  <a:t>if base is nonnegative, assumes that exp is nonzero and positive. If base is negative, assumes exp is an integer.</a:t>
                </a:r>
              </a:p>
              <a:p>
                <a:r>
                  <a:rPr lang="en-US" dirty="0"/>
                  <a:t>public static double sqrt(double x): Returns the square root of x, assuming x is nonnegative. </a:t>
                </a:r>
              </a:p>
              <a:p>
                <a:r>
                  <a:rPr lang="en-US" dirty="0"/>
                  <a:t>public static double random(): Returns a random number r such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0.0≤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&lt;1.0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AB58BB-2D3F-4B5D-869B-7564374C35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3" y="2160589"/>
                <a:ext cx="8980013" cy="3880773"/>
              </a:xfrm>
              <a:blipFill>
                <a:blip r:embed="rId2"/>
                <a:stretch>
                  <a:fillRect l="-136" t="-9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062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00062-6801-40A6-BA7F-083C497D2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Interval Notation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FC1CD47-6FF9-4FF0-8FDF-C6956CDDD54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In mathematics, it is useful to display intervals using special notation. We will use this notation in the slide, so this is how it works.</a:t>
                </a:r>
              </a:p>
              <a:p>
                <a:r>
                  <a:rPr lang="en-US" dirty="0"/>
                  <a:t>An interval is displayed like an ordered pair, like (a, b), here, a and b are called endpoints. If () are used, that means that the interval does not include that end point (exclusive), if [] are used, that means the interval does include that end point (inclusive).</a:t>
                </a:r>
              </a:p>
              <a:p>
                <a:r>
                  <a:rPr lang="en-US" dirty="0"/>
                  <a:t>Suppose x is on an interval with end points a and b, here are the possible notations and their meanings:</a:t>
                </a:r>
              </a:p>
              <a:p>
                <a:pPr lvl="1"/>
                <a:r>
                  <a:rPr lang="en-US" dirty="0"/>
                  <a:t>[a, b]: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[a, b):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(a, b]: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(a, b):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FC1CD47-6FF9-4FF0-8FDF-C6956CDDD5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1570" r="-12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3573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A126C-4D40-4935-BAF2-26726ACFC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Real Numbers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8AD95B-047E-4FA0-B8AD-7E02CB914E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Recall that </a:t>
            </a:r>
            <a:r>
              <a:rPr lang="en-US" dirty="0" err="1"/>
              <a:t>Math.random</a:t>
            </a:r>
            <a:r>
              <a:rPr lang="en-US" dirty="0"/>
              <a:t>() returns a random number on interval [0.0, 1.0).</a:t>
            </a:r>
          </a:p>
          <a:p>
            <a:r>
              <a:rPr lang="en-US" dirty="0"/>
              <a:t>Suppose we want to return values with a custom interval. Here are some ways to do that:</a:t>
            </a:r>
          </a:p>
          <a:p>
            <a:r>
              <a:rPr lang="en-US" dirty="0"/>
              <a:t>On interval [0.0, b]:</a:t>
            </a:r>
          </a:p>
          <a:p>
            <a:pPr lvl="1"/>
            <a:r>
              <a:rPr lang="en-US" dirty="0"/>
              <a:t>double x = b * </a:t>
            </a:r>
            <a:r>
              <a:rPr lang="en-US" dirty="0" err="1"/>
              <a:t>Math.random</a:t>
            </a:r>
            <a:r>
              <a:rPr lang="en-US" dirty="0"/>
              <a:t>();</a:t>
            </a:r>
          </a:p>
          <a:p>
            <a:r>
              <a:rPr lang="en-US" dirty="0"/>
              <a:t>On interval [a, a + 1.0):</a:t>
            </a:r>
          </a:p>
          <a:p>
            <a:pPr lvl="1"/>
            <a:r>
              <a:rPr lang="en-US" dirty="0"/>
              <a:t>double x = </a:t>
            </a:r>
            <a:r>
              <a:rPr lang="en-US" dirty="0" err="1"/>
              <a:t>Math.random</a:t>
            </a:r>
            <a:r>
              <a:rPr lang="en-US" dirty="0"/>
              <a:t>() + a</a:t>
            </a:r>
          </a:p>
          <a:p>
            <a:r>
              <a:rPr lang="en-US" dirty="0"/>
              <a:t>On interval [a, b):</a:t>
            </a:r>
          </a:p>
          <a:p>
            <a:pPr lvl="1"/>
            <a:r>
              <a:rPr lang="en-US" dirty="0"/>
              <a:t>double x = (b – a) * </a:t>
            </a:r>
            <a:r>
              <a:rPr lang="en-US" dirty="0" err="1"/>
              <a:t>Math.random</a:t>
            </a:r>
            <a:r>
              <a:rPr lang="en-US" dirty="0"/>
              <a:t>() + a</a:t>
            </a:r>
          </a:p>
        </p:txBody>
      </p:sp>
    </p:spTree>
    <p:extLst>
      <p:ext uri="{BB962C8B-B14F-4D97-AF65-F5344CB8AC3E}">
        <p14:creationId xmlns:p14="http://schemas.microsoft.com/office/powerpoint/2010/main" val="212161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4C6A1-A7AB-48AF-9488-7168547BA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Integer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4D3D0-72C0-42CF-8A3A-16CCAAD095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Casting the results of a scaled </a:t>
            </a:r>
            <a:r>
              <a:rPr lang="en-US" dirty="0" err="1"/>
              <a:t>Math.random</a:t>
            </a:r>
            <a:r>
              <a:rPr lang="en-US" dirty="0"/>
              <a:t>() to an integer is a good way to generate random integers. Below are examples on how to produce different ranges:</a:t>
            </a:r>
          </a:p>
          <a:p>
            <a:r>
              <a:rPr lang="en-US" dirty="0"/>
              <a:t>On interval [0, b):</a:t>
            </a:r>
          </a:p>
          <a:p>
            <a:pPr lvl="1"/>
            <a:r>
              <a:rPr lang="en-US" dirty="0"/>
              <a:t>int n = (int) (</a:t>
            </a:r>
            <a:r>
              <a:rPr lang="en-US" dirty="0" err="1"/>
              <a:t>Math.random</a:t>
            </a:r>
            <a:r>
              <a:rPr lang="en-US" dirty="0"/>
              <a:t>() * b);</a:t>
            </a:r>
          </a:p>
          <a:p>
            <a:r>
              <a:rPr lang="en-US" dirty="0"/>
              <a:t>On interval [a, b):</a:t>
            </a:r>
          </a:p>
          <a:p>
            <a:pPr lvl="1"/>
            <a:r>
              <a:rPr lang="en-US" dirty="0"/>
              <a:t>int n = (int) ((b - a) * </a:t>
            </a:r>
            <a:r>
              <a:rPr lang="en-US" dirty="0" err="1"/>
              <a:t>Math.random</a:t>
            </a:r>
            <a:r>
              <a:rPr lang="en-US" dirty="0"/>
              <a:t>()) + a;</a:t>
            </a:r>
          </a:p>
          <a:p>
            <a:r>
              <a:rPr lang="en-US" dirty="0"/>
              <a:t>On interval [a, b]:</a:t>
            </a:r>
          </a:p>
          <a:p>
            <a:pPr lvl="1"/>
            <a:r>
              <a:rPr lang="en-US" dirty="0"/>
              <a:t>int n = (int) ((b – a + 1) * </a:t>
            </a:r>
            <a:r>
              <a:rPr lang="en-US" dirty="0" err="1"/>
              <a:t>Math.random</a:t>
            </a:r>
            <a:r>
              <a:rPr lang="en-US" dirty="0"/>
              <a:t>()) + a;</a:t>
            </a:r>
          </a:p>
        </p:txBody>
      </p:sp>
    </p:spTree>
    <p:extLst>
      <p:ext uri="{BB962C8B-B14F-4D97-AF65-F5344CB8AC3E}">
        <p14:creationId xmlns:p14="http://schemas.microsoft.com/office/powerpoint/2010/main" val="3708072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ADB8E-7C1F-4C99-AA01-F2DDB166A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2108199"/>
            <a:ext cx="2673359" cy="1320800"/>
          </a:xfrm>
        </p:spPr>
        <p:txBody>
          <a:bodyPr/>
          <a:lstStyle/>
          <a:p>
            <a:r>
              <a:rPr lang="en-US" dirty="0"/>
              <a:t>Any Questions?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3F3FFDF-5E3F-4EDC-BFBC-1D2086F871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9630" y="1958642"/>
            <a:ext cx="3877867" cy="2940715"/>
          </a:xfrm>
        </p:spPr>
      </p:pic>
    </p:spTree>
    <p:extLst>
      <p:ext uri="{BB962C8B-B14F-4D97-AF65-F5344CB8AC3E}">
        <p14:creationId xmlns:p14="http://schemas.microsoft.com/office/powerpoint/2010/main" val="220402491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31</TotalTime>
  <Words>556</Words>
  <Application>Microsoft Office PowerPoint</Application>
  <PresentationFormat>Widescreen</PresentationFormat>
  <Paragraphs>37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Cambria Math</vt:lpstr>
      <vt:lpstr>Trebuchet MS</vt:lpstr>
      <vt:lpstr>Wingdings 3</vt:lpstr>
      <vt:lpstr>Facet</vt:lpstr>
      <vt:lpstr>The Math Class</vt:lpstr>
      <vt:lpstr>Math in Java</vt:lpstr>
      <vt:lpstr>Some Math Class Methods</vt:lpstr>
      <vt:lpstr>Interval Notation</vt:lpstr>
      <vt:lpstr>Random Real Numbers </vt:lpstr>
      <vt:lpstr>Random Integer Numbers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Math Class</dc:title>
  <dc:creator>Jose Rodriguez Rivas</dc:creator>
  <cp:lastModifiedBy>Jose Rodriguez Rivas</cp:lastModifiedBy>
  <cp:revision>10</cp:revision>
  <dcterms:created xsi:type="dcterms:W3CDTF">2019-07-10T21:32:32Z</dcterms:created>
  <dcterms:modified xsi:type="dcterms:W3CDTF">2019-07-10T22:04:05Z</dcterms:modified>
</cp:coreProperties>
</file>